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67" r:id="rId4"/>
    <p:sldId id="282" r:id="rId5"/>
    <p:sldId id="264" r:id="rId6"/>
    <p:sldId id="277" r:id="rId7"/>
    <p:sldId id="260" r:id="rId8"/>
    <p:sldId id="278" r:id="rId9"/>
    <p:sldId id="279" r:id="rId10"/>
    <p:sldId id="270" r:id="rId11"/>
    <p:sldId id="271" r:id="rId12"/>
    <p:sldId id="274" r:id="rId13"/>
    <p:sldId id="275" r:id="rId14"/>
    <p:sldId id="283" r:id="rId15"/>
    <p:sldId id="268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1C8C7-8313-4D89-8BC4-CA17CB62697B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B0EB4-9804-49FC-B1C8-9030A8C9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9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B0EB4-9804-49FC-B1C8-9030A8C9AE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12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B0EB4-9804-49FC-B1C8-9030A8C9AE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05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B0EB4-9804-49FC-B1C8-9030A8C9AE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54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E884A-FEF7-9BA0-B649-6A2AE5B22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2E0C2-9779-C5B3-5538-6E1BCF699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000DB-CF40-01D0-450A-9D302011F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2391-E40F-46D7-AC18-2D65D964AA0C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0114D-518B-36BB-9B6C-22912850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3F04E-C366-816C-A174-09F214E37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3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8EA4-325C-28C3-0AF5-9F9034A7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00BBC-E914-32C4-B15D-D88F26826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5C643-5D09-92D4-6467-0C63EB96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2908D-7218-4E38-A053-4269609713D4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930FC-F803-1518-A892-88506FE68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D20E4-5D25-599D-BBE3-1B3A8044A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325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780D9-D327-78DC-DEAC-4F06BA28A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02E49-323C-189B-4461-BB024E6F2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563F4-D32F-32F2-A25E-C9C6700A8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9BAE3-E5EA-4A5F-AD6A-294D3ADE3958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F593A-2AD3-F5C7-07B9-7B290D35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FBDC4-8A05-8D6C-FDB5-FF50374D0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6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53840-7EE5-4662-9205-3952ABF1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30B49-E2DA-2837-77B2-514BB009F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500170-3744-0C76-666A-7BD51A173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C2002B-4BC3-813D-0586-F80A5E62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BE6F-CE14-412D-8C3C-0D81CBC55D35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36E95-232D-BA39-E7EC-EFC894A19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D5D26-B2F8-6B60-A651-07F66A61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873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E2BF-35A3-DBB9-D418-986EBC190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9E0B0-65A8-AE3A-B44C-B47F767DF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8D943-E049-BDCD-FB46-688E1A1DE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B8B01-9CC9-7C7D-2298-DE1B76E8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62B75E-8016-F0E0-3E65-5D19D912AD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EA5BAC-0025-5402-8139-AC40D5E8E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59F9E-A0A8-480A-9034-B1BE6F42C18D}" type="datetime1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18164E-BA5C-64C2-161B-447A813FF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BC7719-6155-8E2E-E93B-569AEB8E1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25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EB664-81D2-48DC-9F55-FEBFD433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F6CA3-1679-9DA1-BFF7-37186230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337F-DA21-48FE-B682-0237B1820E84}" type="datetime1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77BFE-2CC6-E729-B840-AFD715E4C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A605B8-2C73-027E-D535-5994F849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C1731F-67C4-461B-880F-8965849F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349C-22C8-424B-B459-7373673F633D}" type="datetime1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BDE5A-DF36-4B1A-111A-2F4A7C22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B5600-EC6F-A177-C19F-A0DAF7FE8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5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0DC6C-5A72-A753-1961-0FF27EE0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FB1E8-F0B4-0DE6-6616-1569CFB01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FA67A-5A8C-B4B6-2966-0FDBFF32F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C6AD4-DE20-F886-C182-70790E20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50D5B-04A3-45AB-9443-2CCCE4BA9C74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1108F-9075-7462-FC26-802817A9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3E93F-E843-F525-8606-68024EBA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4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98108-D28E-E613-171D-30291BBF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8AEF6E-5B12-751A-0632-B19D18021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44F7A-7D53-AC29-3310-A47430026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C9C74B-FFCF-AE18-37CD-651BC1D7D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576DE-A4AE-453F-AB1F-B00906CDEF2C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0A2C5-D4B2-E351-C288-A8E8946D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D2D16-38B2-C51F-42B6-CF065D952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6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821E9-2679-8F78-0D8C-E6D3D19A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70820-C614-79BF-72D6-237BBDA37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ECF9C-E21C-7D37-A988-2C4AD8C2A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EEBD-2670-4910-BC7D-091E61128DA0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9F478-8CDE-E11F-1060-F624A5802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78CE3-9D0D-A8B3-4FCD-5C8E7793F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9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EDFDA1-CE3C-E295-7E91-C3FEE02A2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2689D-D954-AD40-9623-31EB8AE84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2B8FC-2894-4712-7BCC-65A1CF024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E82B-8187-4FD4-A924-3D0DCFA3BFC2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465AB-F45D-ED3C-DF32-8B5FB05FB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7C0C9-1BA5-0BA8-A56F-DA44EBFE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2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3A1114-6372-5CBA-A2EB-A57CEB00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93DC1-E755-9188-0DB8-132624F63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97E7E-1292-8FB3-8810-B0F376C44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15A00-6D29-4B58-B23C-519A3F1CD833}" type="datetime1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8ADC4-5FC6-F3AB-0A56-79D0A88721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E84D8-33C3-BD76-1C82-651391870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2D919-0C73-4821-BB5F-7C3874801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69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 /><Relationship Id="rId7" Type="http://schemas.openxmlformats.org/officeDocument/2006/relationships/image" Target="../media/image3.png" /><Relationship Id="rId2" Type="http://schemas.openxmlformats.org/officeDocument/2006/relationships/tags" Target="../tags/tag2.xml" /><Relationship Id="rId1" Type="http://schemas.openxmlformats.org/officeDocument/2006/relationships/tags" Target="../tags/tag1.xml" /><Relationship Id="rId6" Type="http://schemas.openxmlformats.org/officeDocument/2006/relationships/image" Target="../media/image2.png" /><Relationship Id="rId5" Type="http://schemas.openxmlformats.org/officeDocument/2006/relationships/image" Target="../media/image1.png" /><Relationship Id="rId4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fif" /><Relationship Id="rId3" Type="http://schemas.openxmlformats.org/officeDocument/2006/relationships/oleObject" Target="../embeddings/oleObject1.bin" /><Relationship Id="rId7" Type="http://schemas.openxmlformats.org/officeDocument/2006/relationships/image" Target="../media/image6.emf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6" Type="http://schemas.openxmlformats.org/officeDocument/2006/relationships/oleObject" Target="../embeddings/oleObject2.bin" /><Relationship Id="rId5" Type="http://schemas.openxmlformats.org/officeDocument/2006/relationships/image" Target="../media/image5.png" /><Relationship Id="rId10" Type="http://schemas.openxmlformats.org/officeDocument/2006/relationships/image" Target="../media/image9.jfif" /><Relationship Id="rId4" Type="http://schemas.openxmlformats.org/officeDocument/2006/relationships/image" Target="../media/image4.emf" /><Relationship Id="rId9" Type="http://schemas.openxmlformats.org/officeDocument/2006/relationships/image" Target="../media/image8.jfif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 /><Relationship Id="rId2" Type="http://schemas.openxmlformats.org/officeDocument/2006/relationships/image" Target="../media/image12.jfif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9.png" /><Relationship Id="rId4" Type="http://schemas.openxmlformats.org/officeDocument/2006/relationships/image" Target="../media/image1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3.png" /><Relationship Id="rId5" Type="http://schemas.openxmlformats.org/officeDocument/2006/relationships/image" Target="../media/image22.png" /><Relationship Id="rId4" Type="http://schemas.openxmlformats.org/officeDocument/2006/relationships/image" Target="../media/image21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7.png" /><Relationship Id="rId5" Type="http://schemas.openxmlformats.org/officeDocument/2006/relationships/image" Target="../media/image26.png" /><Relationship Id="rId4" Type="http://schemas.openxmlformats.org/officeDocument/2006/relationships/image" Target="../media/image25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1.png" /><Relationship Id="rId4" Type="http://schemas.openxmlformats.org/officeDocument/2006/relationships/image" Target="../media/image3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5.png" /><Relationship Id="rId4" Type="http://schemas.openxmlformats.org/officeDocument/2006/relationships/image" Target="../media/image34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 /><Relationship Id="rId2" Type="http://schemas.openxmlformats.org/officeDocument/2006/relationships/image" Target="../media/image38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 /><Relationship Id="rId2" Type="http://schemas.openxmlformats.org/officeDocument/2006/relationships/image" Target="../media/image40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 /><Relationship Id="rId2" Type="http://schemas.openxmlformats.org/officeDocument/2006/relationships/image" Target="../media/image42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867802"/>
          </a:xfrm>
        </p:spPr>
        <p:txBody>
          <a:bodyPr>
            <a:normAutofit/>
          </a:bodyPr>
          <a:lstStyle/>
          <a:p>
            <a:r>
              <a:rPr lang="en-US" altLang="en-US" sz="2220" dirty="0">
                <a:latin typeface="Times New Roman" panose="02020603050405020304" charset="0"/>
                <a:cs typeface="Times New Roman" panose="02020603050405020304" charset="0"/>
              </a:rPr>
              <a:t>Use of α-, β-, and γ-Cyclodextrins for the Enantiomeric and Isotopologue Separation of Psychoactive Compounds by Capillary Electrophoresis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073294" y="2692799"/>
            <a:ext cx="9872612" cy="1717835"/>
          </a:xfrm>
        </p:spPr>
        <p:txBody>
          <a:bodyPr>
            <a:noAutofit/>
          </a:bodyPr>
          <a:lstStyle/>
          <a:p>
            <a:r>
              <a:rPr lang="en-US" altLang="en-US" sz="1800" b="1" dirty="0">
                <a:latin typeface="Sylfaen" panose="010A0502050306030303" charset="0"/>
                <a:cs typeface="Sylfaen" panose="010A0502050306030303" charset="0"/>
              </a:rPr>
              <a:t>Prepared by: Nini Ukhurgunashvili</a:t>
            </a:r>
          </a:p>
          <a:p>
            <a:r>
              <a:rPr lang="en-US" altLang="en-US" sz="1800" b="1" dirty="0">
                <a:latin typeface="Sylfaen" panose="010A0502050306030303" charset="0"/>
                <a:cs typeface="Sylfaen" panose="010A0502050306030303" charset="0"/>
              </a:rPr>
              <a:t>Ivane Javakhishvili Tbilisi State University</a:t>
            </a:r>
          </a:p>
          <a:p>
            <a:endParaRPr lang="en-US" altLang="en-US" sz="1800" b="1" dirty="0">
              <a:latin typeface="Sylfaen" panose="010A0502050306030303" charset="0"/>
              <a:cs typeface="Sylfaen" panose="010A0502050306030303" charset="0"/>
            </a:endParaRPr>
          </a:p>
          <a:p>
            <a:r>
              <a:rPr lang="en-US" altLang="en-US" sz="1800" b="1" dirty="0">
                <a:latin typeface="Sylfaen" panose="010A0502050306030303" charset="0"/>
                <a:cs typeface="Sylfaen" panose="010A0502050306030303" charset="0"/>
              </a:rPr>
              <a:t>Supervisor: Academician Bezhan Chankvetadze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3" y="5351929"/>
            <a:ext cx="1102486" cy="1100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967A4B-2607-447A-97E6-05C039E6F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247" y="5424941"/>
            <a:ext cx="2018935" cy="102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82D69-BBC4-4D5D-91DE-79AF4998101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60" t="25595" r="7102" b="21313"/>
          <a:stretch/>
        </p:blipFill>
        <p:spPr>
          <a:xfrm>
            <a:off x="9840382" y="5555181"/>
            <a:ext cx="1908700" cy="8975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292085"/>
              </p:ext>
            </p:extLst>
          </p:nvPr>
        </p:nvGraphicFramePr>
        <p:xfrm>
          <a:off x="5716816" y="4153568"/>
          <a:ext cx="2749125" cy="1621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424815" imgH="257810" progId="ChemDraw.Document.6.0">
                  <p:embed/>
                </p:oleObj>
              </mc:Choice>
              <mc:Fallback>
                <p:oleObj name="CS ChemDraw Drawing" r:id="rId3" imgW="424815" imgH="257810" progId="ChemDraw.Document.6.0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6816" y="4153568"/>
                        <a:ext cx="2749125" cy="16217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142688" y="5706450"/>
            <a:ext cx="1897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Methamphetamine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8781662" y="5702416"/>
            <a:ext cx="23647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Methamphetamine-d11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95" y="1643564"/>
            <a:ext cx="4270306" cy="121876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8894" y="3238881"/>
            <a:ext cx="467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3,4-Methylenedioxymethamphetamine (MDMA)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6142688" y="3260533"/>
            <a:ext cx="5398135" cy="433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3,4-Methylenedioxymethamphetamine-d5 (MDMA-d5)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endParaRPr 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84188" y="4133145"/>
            <a:ext cx="2614612" cy="1937571"/>
            <a:chOff x="-202696" y="11807"/>
            <a:chExt cx="2842398" cy="2158730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38798196"/>
                </p:ext>
              </p:extLst>
            </p:nvPr>
          </p:nvGraphicFramePr>
          <p:xfrm>
            <a:off x="-202696" y="11807"/>
            <a:ext cx="2842398" cy="1450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Drawing" r:id="rId6" imgW="379730" imgH="193040" progId="ChemDraw.Document.6.0">
                    <p:embed/>
                  </p:oleObj>
                </mc:Choice>
                <mc:Fallback>
                  <p:oleObj name="CS ChemDraw Drawing" r:id="rId6" imgW="379730" imgH="193040" progId="ChemDraw.Document.6.0">
                    <p:embed/>
                    <p:pic>
                      <p:nvPicPr>
                        <p:cNvPr id="9" name="Object 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-202696" y="11807"/>
                          <a:ext cx="2842398" cy="145033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219261" y="1738974"/>
              <a:ext cx="1959823" cy="43156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/>
              <a:r>
                <a:rPr lang="en-US" altLang="en-US" dirty="0">
                  <a:latin typeface="Times New Roman" panose="02020603050405020304" charset="0"/>
                  <a:cs typeface="Times New Roman" panose="02020603050405020304" charset="0"/>
                </a:rPr>
                <a:t>Amphetamine</a:t>
              </a:r>
            </a:p>
          </p:txBody>
        </p:sp>
      </p:grpSp>
      <p:sp>
        <p:nvSpPr>
          <p:cNvPr id="17" name="TextBox 18"/>
          <p:cNvSpPr txBox="1"/>
          <p:nvPr/>
        </p:nvSpPr>
        <p:spPr>
          <a:xfrm>
            <a:off x="3330048" y="5702416"/>
            <a:ext cx="239593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Amphetamine-d11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3293110" y="657225"/>
            <a:ext cx="7181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>
                <a:latin typeface="Times New Roman" panose="02020603050405020304" charset="0"/>
                <a:cs typeface="Times New Roman" panose="02020603050405020304" charset="0"/>
              </a:rPr>
              <a:t>Importance  of Isotopologue separation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22580" y="1548130"/>
            <a:ext cx="6062980" cy="2710180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>
              <a:buFont typeface="Arial" panose="020B0604020202020204"/>
              <a:buNone/>
            </a:pPr>
            <a:endParaRPr sz="1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24E21B-708A-1435-8798-A5CBB22470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053" y="1670103"/>
            <a:ext cx="4333176" cy="12786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FDBCED-4B54-D2F4-F9D9-1C8D6BD142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41" y="3939770"/>
            <a:ext cx="2896158" cy="17902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B998148-4852-4877-DF08-81965068DC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832" y="4027947"/>
            <a:ext cx="2293284" cy="152154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A503B-2515-05C0-7254-6C276653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5705" y="6433371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C8D43F-3E82-46EA-A00D-1CD703767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D3EB2D-7772-FCD5-5549-BE48B1FD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4671" y="6410139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10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tGPT Image Sep 7, 2026, 11_57_38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010" y="3641090"/>
            <a:ext cx="4826000" cy="32169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Previous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Driven by: Charge differences</a:t>
            </a:r>
            <a:r>
              <a:rPr lang="" altLang="en-US"/>
              <a:t> </a:t>
            </a:r>
          </a:p>
          <a:p>
            <a:endParaRPr lang="" altLang="en-US"/>
          </a:p>
          <a:p>
            <a:r>
              <a:rPr lang="en-US" altLang="en-US"/>
              <a:t>Analytes were kept near their</a:t>
            </a:r>
            <a:r>
              <a:rPr lang="" altLang="en-US"/>
              <a:t> </a:t>
            </a:r>
            <a:r>
              <a:rPr lang="en-US" altLang="en-US"/>
              <a:t>pKa values</a:t>
            </a:r>
          </a:p>
          <a:p>
            <a:endParaRPr lang="en-US" altLang="en-US"/>
          </a:p>
          <a:p>
            <a:r>
              <a:rPr lang="en-US" altLang="en-US"/>
              <a:t>Separation was based on small differences in net charge.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258DE-32F0-F8EF-7078-E622A8412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α-, β-, and γ-Cyclodextrins</a:t>
            </a:r>
            <a:br>
              <a:rPr lang="en-US" sz="4400" dirty="0"/>
            </a:b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DA9E49C-EC78-5828-F449-6FD9A22BB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24" y="1583776"/>
            <a:ext cx="5336745" cy="407240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4B9B46A-82A9-817D-8881-3E6CF7646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815"/>
            <a:ext cx="6371231" cy="50884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E900F-1C74-DCDF-4937-D3560768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3635" y="6436142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243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009900" y="771525"/>
            <a:ext cx="6172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ylfaen" panose="010A0502050306030303" pitchFamily="18" charset="0"/>
              </a:rPr>
              <a:t>Optimized Experimental Parameters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2175" y="1597025"/>
            <a:ext cx="2609215" cy="1689100"/>
          </a:xfrm>
          <a:prstGeom prst="roundRect">
            <a:avLst/>
          </a:prstGeom>
          <a:solidFill>
            <a:srgbClr val="CCE6E7"/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  </a:t>
            </a:r>
            <a:r>
              <a:rPr lang="en-US" dirty="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85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High voltage  </a:t>
            </a:r>
          </a:p>
          <a:p>
            <a:pPr algn="ctr"/>
            <a:r>
              <a:rPr lang="en-US" sz="20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  <a:latin typeface="Sylfaen" panose="010A0502050306030303" charset="0"/>
                <a:cs typeface="Sylfaen" panose="010A0502050306030303" charset="0"/>
              </a:rPr>
              <a:t>30kV</a:t>
            </a:r>
          </a:p>
          <a:p>
            <a:pPr algn="ctr"/>
            <a:endParaRPr lang="en-US" sz="1600" dirty="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91075" y="4022725"/>
            <a:ext cx="2609215" cy="1689100"/>
          </a:xfrm>
          <a:prstGeom prst="roundRect">
            <a:avLst/>
          </a:prstGeom>
          <a:solidFill>
            <a:srgbClr val="CCE6E7"/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60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UV Detection</a:t>
            </a:r>
          </a:p>
          <a:p>
            <a:pPr algn="l"/>
            <a:endParaRPr lang="en-US" sz="160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</a:endParaRPr>
          </a:p>
          <a:p>
            <a:pPr algn="ctr"/>
            <a:r>
              <a:rPr lang="en-US" sz="200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210nm</a:t>
            </a:r>
          </a:p>
          <a:p>
            <a:pPr algn="l"/>
            <a:endParaRPr lang="en-US" sz="200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2175" y="4022725"/>
            <a:ext cx="2609215" cy="1689100"/>
          </a:xfrm>
          <a:prstGeom prst="roundRect">
            <a:avLst/>
          </a:prstGeom>
          <a:solidFill>
            <a:srgbClr val="CCE6E7"/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6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Capillary Lengths</a:t>
            </a:r>
          </a:p>
          <a:p>
            <a:pPr algn="l"/>
            <a:endParaRPr lang="en-US" sz="1600" dirty="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</a:endParaRPr>
          </a:p>
          <a:p>
            <a:pPr algn="l"/>
            <a:r>
              <a:rPr lang="en-US" sz="16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100/91.5</a:t>
            </a:r>
          </a:p>
          <a:p>
            <a:pPr algn="l"/>
            <a:r>
              <a:rPr lang="en-US" sz="16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Total length 100cm</a:t>
            </a:r>
          </a:p>
          <a:p>
            <a:pPr algn="l"/>
            <a:r>
              <a:rPr lang="en-US" sz="16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Eff length-91.5cm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91075" y="1597025"/>
            <a:ext cx="2837180" cy="1689100"/>
          </a:xfrm>
          <a:prstGeom prst="roundRect">
            <a:avLst/>
          </a:prstGeom>
          <a:solidFill>
            <a:srgbClr val="CCE6E7"/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0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Capillary Temperature</a:t>
            </a:r>
          </a:p>
          <a:p>
            <a:pPr algn="l"/>
            <a:endParaRPr lang="en-US" sz="2000" dirty="0">
              <a:gradFill>
                <a:gsLst>
                  <a:gs pos="50000">
                    <a:schemeClr val="tx1"/>
                  </a:gs>
                  <a:gs pos="0">
                    <a:schemeClr val="tx1">
                      <a:lumMod val="25000"/>
                      <a:lumOff val="75000"/>
                    </a:schemeClr>
                  </a:gs>
                  <a:gs pos="100000">
                    <a:schemeClr val="tx1">
                      <a:lumMod val="85000"/>
                    </a:schemeClr>
                  </a:gs>
                </a:gsLst>
                <a:lin ang="5400000" scaled="1"/>
              </a:gradFill>
            </a:endParaRPr>
          </a:p>
          <a:p>
            <a:pPr algn="ctr"/>
            <a:r>
              <a:rPr lang="en-US" sz="24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15</a:t>
            </a:r>
            <a:r>
              <a:rPr lang="en-US" sz="2000" baseline="300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0</a:t>
            </a:r>
            <a:r>
              <a:rPr lang="en-US" sz="2400" dirty="0">
                <a:gradFill>
                  <a:gsLst>
                    <a:gs pos="50000">
                      <a:schemeClr val="tx1"/>
                    </a:gs>
                    <a:gs pos="0">
                      <a:schemeClr val="tx1">
                        <a:lumMod val="25000"/>
                        <a:lumOff val="75000"/>
                      </a:schemeClr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 scaled="1"/>
                </a:gradFill>
              </a:rPr>
              <a:t>c</a:t>
            </a: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D3FC3F5-FEA0-BDA2-31A6-1FD635DDD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55" y="2136500"/>
            <a:ext cx="4533302" cy="3627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CD0B75-7F3C-0F75-35BA-8C8252BE5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4" t="22950" r="93891" b="68297"/>
          <a:stretch/>
        </p:blipFill>
        <p:spPr>
          <a:xfrm>
            <a:off x="546847" y="1597025"/>
            <a:ext cx="276561" cy="4046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CD0B75-7F3C-0F75-35BA-8C8252BE50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4" t="59190" r="93474" b="32271"/>
          <a:stretch/>
        </p:blipFill>
        <p:spPr>
          <a:xfrm>
            <a:off x="385258" y="4022725"/>
            <a:ext cx="438150" cy="4684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B511F5-3085-45BB-CF23-00438AAD1D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27" t="22304" r="61213" b="67014"/>
          <a:stretch/>
        </p:blipFill>
        <p:spPr>
          <a:xfrm>
            <a:off x="4254649" y="1597025"/>
            <a:ext cx="396016" cy="5861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720EA7-6CE9-1EB8-68E7-BA20D0F8AF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86" t="55698" r="61814" b="33883"/>
          <a:stretch/>
        </p:blipFill>
        <p:spPr>
          <a:xfrm>
            <a:off x="4295886" y="3946038"/>
            <a:ext cx="437253" cy="5451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C92C80-E05E-3F3A-B295-5C099E29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4670" y="6492875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17059" y="224277"/>
            <a:ext cx="7955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Effect of Neutral Cyclodextrins on Methamphetamine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2" y="819127"/>
            <a:ext cx="8224660" cy="150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1" y="2327635"/>
            <a:ext cx="8224660" cy="166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80812" y="1168774"/>
            <a:ext cx="33413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0813" y="2615422"/>
            <a:ext cx="33413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α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31" y="4005970"/>
            <a:ext cx="8224659" cy="137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11976"/>
            <a:ext cx="8224660" cy="142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80813" y="4216595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0813" y="5639182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50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γ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A9B5AA-BC1C-7962-FE30-218FFA611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5706" y="6430944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1C0110-EF0A-22B1-70BB-EFB816700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949351"/>
              </p:ext>
            </p:extLst>
          </p:nvPr>
        </p:nvGraphicFramePr>
        <p:xfrm>
          <a:off x="8326488" y="1733302"/>
          <a:ext cx="3865512" cy="1534070"/>
        </p:xfrm>
        <a:graphic>
          <a:graphicData uri="http://schemas.openxmlformats.org/drawingml/2006/table">
            <a:tbl>
              <a:tblPr firstRow="1" bandRow="1"/>
              <a:tblGrid>
                <a:gridCol w="1362457">
                  <a:extLst>
                    <a:ext uri="{9D8B030D-6E8A-4147-A177-3AD203B41FA5}">
                      <a16:colId xmlns:a16="http://schemas.microsoft.com/office/drawing/2014/main" val="1708844397"/>
                    </a:ext>
                  </a:extLst>
                </a:gridCol>
                <a:gridCol w="1214551">
                  <a:extLst>
                    <a:ext uri="{9D8B030D-6E8A-4147-A177-3AD203B41FA5}">
                      <a16:colId xmlns:a16="http://schemas.microsoft.com/office/drawing/2014/main" val="1800412991"/>
                    </a:ext>
                  </a:extLst>
                </a:gridCol>
                <a:gridCol w="1288504">
                  <a:extLst>
                    <a:ext uri="{9D8B030D-6E8A-4147-A177-3AD203B41FA5}">
                      <a16:colId xmlns:a16="http://schemas.microsoft.com/office/drawing/2014/main" val="771855877"/>
                    </a:ext>
                  </a:extLst>
                </a:gridCol>
              </a:tblGrid>
              <a:tr h="494348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MET+MET-d11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02071"/>
                  </a:ext>
                </a:extLst>
              </a:tr>
              <a:tr h="3288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39.674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254 803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5135"/>
                  </a:ext>
                </a:extLst>
              </a:tr>
              <a:tr h="6108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20 mg/mL </a:t>
                      </a:r>
                      <a:r>
                        <a:rPr lang="el-GR" sz="1100" dirty="0"/>
                        <a:t>α</a:t>
                      </a:r>
                      <a:r>
                        <a:rPr lang="en-US" sz="1100" dirty="0"/>
                        <a:t>-CD</a:t>
                      </a:r>
                    </a:p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54.604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101 543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9520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1B27983-F8F7-A6C9-0768-E7138B6CFD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488844"/>
              </p:ext>
            </p:extLst>
          </p:nvPr>
        </p:nvGraphicFramePr>
        <p:xfrm>
          <a:off x="8326487" y="4793560"/>
          <a:ext cx="3865512" cy="1493683"/>
        </p:xfrm>
        <a:graphic>
          <a:graphicData uri="http://schemas.openxmlformats.org/drawingml/2006/table">
            <a:tbl>
              <a:tblPr firstRow="1" bandRow="1"/>
              <a:tblGrid>
                <a:gridCol w="1362457">
                  <a:extLst>
                    <a:ext uri="{9D8B030D-6E8A-4147-A177-3AD203B41FA5}">
                      <a16:colId xmlns:a16="http://schemas.microsoft.com/office/drawing/2014/main" val="1708844397"/>
                    </a:ext>
                  </a:extLst>
                </a:gridCol>
                <a:gridCol w="1214551">
                  <a:extLst>
                    <a:ext uri="{9D8B030D-6E8A-4147-A177-3AD203B41FA5}">
                      <a16:colId xmlns:a16="http://schemas.microsoft.com/office/drawing/2014/main" val="1800412991"/>
                    </a:ext>
                  </a:extLst>
                </a:gridCol>
                <a:gridCol w="1288504">
                  <a:extLst>
                    <a:ext uri="{9D8B030D-6E8A-4147-A177-3AD203B41FA5}">
                      <a16:colId xmlns:a16="http://schemas.microsoft.com/office/drawing/2014/main" val="771855877"/>
                    </a:ext>
                  </a:extLst>
                </a:gridCol>
              </a:tblGrid>
              <a:tr h="55110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MET+MET-d11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602071"/>
                  </a:ext>
                </a:extLst>
              </a:tr>
              <a:tr h="3049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38.862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248928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5135"/>
                  </a:ext>
                </a:extLst>
              </a:tr>
              <a:tr h="5663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20 mg/mL </a:t>
                      </a:r>
                      <a:r>
                        <a:rPr lang="el-GR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γ</a:t>
                      </a:r>
                      <a:r>
                        <a:rPr lang="en-US" sz="1100" dirty="0"/>
                        <a:t>-CD</a:t>
                      </a:r>
                    </a:p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49.736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69 723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9952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75228" y="388228"/>
            <a:ext cx="68853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Effect of Neutral Cyclodextrins on Amphetamine and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Amphetamine-d11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8894"/>
            <a:ext cx="8285019" cy="151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7794"/>
            <a:ext cx="8285019" cy="1475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70782" y="1447329"/>
            <a:ext cx="34063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9538" y="2832735"/>
            <a:ext cx="34063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20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α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69559"/>
            <a:ext cx="8285018" cy="149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465389"/>
            <a:ext cx="8285018" cy="139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69538" y="4333498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9538" y="5774274"/>
            <a:ext cx="34027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AMP+AMP-d11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 Additive: 50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γ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351FE1-E080-8FE2-5CAB-5E13FE91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1551" y="6381291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A862A91-5B69-B549-EE33-0EF353FDF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857407"/>
              </p:ext>
            </p:extLst>
          </p:nvPr>
        </p:nvGraphicFramePr>
        <p:xfrm>
          <a:off x="8369881" y="1575318"/>
          <a:ext cx="3774870" cy="1505109"/>
        </p:xfrm>
        <a:graphic>
          <a:graphicData uri="http://schemas.openxmlformats.org/drawingml/2006/table">
            <a:tbl>
              <a:tblPr firstRow="1" bandRow="1"/>
              <a:tblGrid>
                <a:gridCol w="1330509">
                  <a:extLst>
                    <a:ext uri="{9D8B030D-6E8A-4147-A177-3AD203B41FA5}">
                      <a16:colId xmlns:a16="http://schemas.microsoft.com/office/drawing/2014/main" val="2629626270"/>
                    </a:ext>
                  </a:extLst>
                </a:gridCol>
                <a:gridCol w="1186071">
                  <a:extLst>
                    <a:ext uri="{9D8B030D-6E8A-4147-A177-3AD203B41FA5}">
                      <a16:colId xmlns:a16="http://schemas.microsoft.com/office/drawing/2014/main" val="3778289957"/>
                    </a:ext>
                  </a:extLst>
                </a:gridCol>
                <a:gridCol w="1258290">
                  <a:extLst>
                    <a:ext uri="{9D8B030D-6E8A-4147-A177-3AD203B41FA5}">
                      <a16:colId xmlns:a16="http://schemas.microsoft.com/office/drawing/2014/main" val="480660804"/>
                    </a:ext>
                  </a:extLst>
                </a:gridCol>
              </a:tblGrid>
              <a:tr h="5717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AMP+AMP-d11 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47666"/>
                  </a:ext>
                </a:extLst>
              </a:tr>
              <a:tr h="316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38.402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271 926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50582"/>
                  </a:ext>
                </a:extLst>
              </a:tr>
              <a:tr h="587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20 mg/mL </a:t>
                      </a:r>
                      <a:r>
                        <a:rPr lang="el-GR" sz="1100" dirty="0"/>
                        <a:t>α</a:t>
                      </a:r>
                      <a:r>
                        <a:rPr lang="en-US" sz="1100" dirty="0"/>
                        <a:t>-CD</a:t>
                      </a:r>
                    </a:p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49.298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117 070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431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C989A89-85E7-4879-5196-831CAC411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52630"/>
              </p:ext>
            </p:extLst>
          </p:nvPr>
        </p:nvGraphicFramePr>
        <p:xfrm>
          <a:off x="8369881" y="4257944"/>
          <a:ext cx="3774870" cy="1516330"/>
        </p:xfrm>
        <a:graphic>
          <a:graphicData uri="http://schemas.openxmlformats.org/drawingml/2006/table">
            <a:tbl>
              <a:tblPr firstRow="1" bandRow="1"/>
              <a:tblGrid>
                <a:gridCol w="1330509">
                  <a:extLst>
                    <a:ext uri="{9D8B030D-6E8A-4147-A177-3AD203B41FA5}">
                      <a16:colId xmlns:a16="http://schemas.microsoft.com/office/drawing/2014/main" val="2629626270"/>
                    </a:ext>
                  </a:extLst>
                </a:gridCol>
                <a:gridCol w="1186071">
                  <a:extLst>
                    <a:ext uri="{9D8B030D-6E8A-4147-A177-3AD203B41FA5}">
                      <a16:colId xmlns:a16="http://schemas.microsoft.com/office/drawing/2014/main" val="3778289957"/>
                    </a:ext>
                  </a:extLst>
                </a:gridCol>
                <a:gridCol w="1258290">
                  <a:extLst>
                    <a:ext uri="{9D8B030D-6E8A-4147-A177-3AD203B41FA5}">
                      <a16:colId xmlns:a16="http://schemas.microsoft.com/office/drawing/2014/main" val="480660804"/>
                    </a:ext>
                  </a:extLst>
                </a:gridCol>
              </a:tblGrid>
              <a:tr h="5831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AMP+AMP-d11 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47666"/>
                  </a:ext>
                </a:extLst>
              </a:tr>
              <a:tr h="322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37.261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283 326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50582"/>
                  </a:ext>
                </a:extLst>
              </a:tr>
              <a:tr h="5992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50 mg/mL </a:t>
                      </a:r>
                      <a:r>
                        <a:rPr lang="el-GR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γ</a:t>
                      </a:r>
                      <a:r>
                        <a:rPr lang="en-US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100" dirty="0"/>
                    </a:p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46.760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95 215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431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147"/>
            <a:ext cx="8274424" cy="148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8778" y="1104094"/>
            <a:ext cx="3381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99981"/>
            <a:ext cx="8274424" cy="148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86247"/>
            <a:ext cx="8274423" cy="1482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18779" y="2489016"/>
            <a:ext cx="3381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20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α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1811"/>
            <a:ext cx="8274424" cy="144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07176" y="4084263"/>
            <a:ext cx="33931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9484" y="5510457"/>
            <a:ext cx="33931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Additive: 50 mg/mL 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γ-CD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7F6A8A-5CCA-27EB-60C7-C22AF4F1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33914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9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A3B3F1-3931-FD2A-5256-9ACFAE74FB05}"/>
              </a:ext>
            </a:extLst>
          </p:cNvPr>
          <p:cNvSpPr txBox="1"/>
          <p:nvPr/>
        </p:nvSpPr>
        <p:spPr>
          <a:xfrm>
            <a:off x="3663293" y="211895"/>
            <a:ext cx="6669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Effect of Neutral Cyclodextrins on </a:t>
            </a:r>
            <a:r>
              <a:rPr lang="en-US" sz="1800" dirty="0"/>
              <a:t>MDMA and MDMA-d5 </a:t>
            </a:r>
          </a:p>
          <a:p>
            <a:r>
              <a:rPr lang="en-US" dirty="0"/>
              <a:t>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7E9D6AB-9373-672A-44F9-7BCA67178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22130"/>
              </p:ext>
            </p:extLst>
          </p:nvPr>
        </p:nvGraphicFramePr>
        <p:xfrm>
          <a:off x="8341649" y="1060943"/>
          <a:ext cx="3774871" cy="2223069"/>
        </p:xfrm>
        <a:graphic>
          <a:graphicData uri="http://schemas.openxmlformats.org/drawingml/2006/table">
            <a:tbl>
              <a:tblPr firstRow="1" bandRow="1"/>
              <a:tblGrid>
                <a:gridCol w="1107151">
                  <a:extLst>
                    <a:ext uri="{9D8B030D-6E8A-4147-A177-3AD203B41FA5}">
                      <a16:colId xmlns:a16="http://schemas.microsoft.com/office/drawing/2014/main" val="2629626270"/>
                    </a:ext>
                  </a:extLst>
                </a:gridCol>
                <a:gridCol w="780284">
                  <a:extLst>
                    <a:ext uri="{9D8B030D-6E8A-4147-A177-3AD203B41FA5}">
                      <a16:colId xmlns:a16="http://schemas.microsoft.com/office/drawing/2014/main" val="3778289957"/>
                    </a:ext>
                  </a:extLst>
                </a:gridCol>
                <a:gridCol w="943718">
                  <a:extLst>
                    <a:ext uri="{9D8B030D-6E8A-4147-A177-3AD203B41FA5}">
                      <a16:colId xmlns:a16="http://schemas.microsoft.com/office/drawing/2014/main" val="480660804"/>
                    </a:ext>
                  </a:extLst>
                </a:gridCol>
                <a:gridCol w="943718">
                  <a:extLst>
                    <a:ext uri="{9D8B030D-6E8A-4147-A177-3AD203B41FA5}">
                      <a16:colId xmlns:a16="http://schemas.microsoft.com/office/drawing/2014/main" val="4093790459"/>
                    </a:ext>
                  </a:extLst>
                </a:gridCol>
              </a:tblGrid>
              <a:tr h="5717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MDMA 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MDMA-d5 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47666"/>
                  </a:ext>
                </a:extLst>
              </a:tr>
              <a:tr h="316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45.176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226 673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50582"/>
                  </a:ext>
                </a:extLst>
              </a:tr>
              <a:tr h="58758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20 mg/mL </a:t>
                      </a:r>
                      <a:r>
                        <a:rPr lang="el-GR" sz="1100" dirty="0"/>
                        <a:t>α</a:t>
                      </a:r>
                      <a:r>
                        <a:rPr lang="en-US" sz="1100" dirty="0"/>
                        <a:t>-CD</a:t>
                      </a:r>
                    </a:p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76.691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99 652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43100"/>
                  </a:ext>
                </a:extLst>
              </a:tr>
              <a:tr h="587580">
                <a:tc vMerge="1">
                  <a:txBody>
                    <a:bodyPr/>
                    <a:lstStyle/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77.372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61 973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0.61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25459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8063FAA-70CA-EBC6-5712-29385C306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301559"/>
              </p:ext>
            </p:extLst>
          </p:nvPr>
        </p:nvGraphicFramePr>
        <p:xfrm>
          <a:off x="8341648" y="4124514"/>
          <a:ext cx="3774871" cy="2223069"/>
        </p:xfrm>
        <a:graphic>
          <a:graphicData uri="http://schemas.openxmlformats.org/drawingml/2006/table">
            <a:tbl>
              <a:tblPr firstRow="1" bandRow="1"/>
              <a:tblGrid>
                <a:gridCol w="1107151">
                  <a:extLst>
                    <a:ext uri="{9D8B030D-6E8A-4147-A177-3AD203B41FA5}">
                      <a16:colId xmlns:a16="http://schemas.microsoft.com/office/drawing/2014/main" val="2629626270"/>
                    </a:ext>
                  </a:extLst>
                </a:gridCol>
                <a:gridCol w="780284">
                  <a:extLst>
                    <a:ext uri="{9D8B030D-6E8A-4147-A177-3AD203B41FA5}">
                      <a16:colId xmlns:a16="http://schemas.microsoft.com/office/drawing/2014/main" val="3778289957"/>
                    </a:ext>
                  </a:extLst>
                </a:gridCol>
                <a:gridCol w="943718">
                  <a:extLst>
                    <a:ext uri="{9D8B030D-6E8A-4147-A177-3AD203B41FA5}">
                      <a16:colId xmlns:a16="http://schemas.microsoft.com/office/drawing/2014/main" val="480660804"/>
                    </a:ext>
                  </a:extLst>
                </a:gridCol>
                <a:gridCol w="943718">
                  <a:extLst>
                    <a:ext uri="{9D8B030D-6E8A-4147-A177-3AD203B41FA5}">
                      <a16:colId xmlns:a16="http://schemas.microsoft.com/office/drawing/2014/main" val="4093790459"/>
                    </a:ext>
                  </a:extLst>
                </a:gridCol>
              </a:tblGrid>
              <a:tr h="5717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MDMA 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MDMA-d5 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47666"/>
                  </a:ext>
                </a:extLst>
              </a:tr>
              <a:tr h="316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Achiral analysis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44.052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239 957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50582"/>
                  </a:ext>
                </a:extLst>
              </a:tr>
              <a:tr h="58758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Additive: </a:t>
                      </a:r>
                    </a:p>
                    <a:p>
                      <a:pPr algn="l"/>
                      <a:r>
                        <a:rPr lang="en-US" sz="1100" dirty="0"/>
                        <a:t>50 mg/mL </a:t>
                      </a:r>
                      <a:r>
                        <a:rPr lang="en-US" sz="11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γ-CD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54.125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78 119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43100"/>
                  </a:ext>
                </a:extLst>
              </a:tr>
              <a:tr h="587580">
                <a:tc vMerge="1">
                  <a:txBody>
                    <a:bodyPr/>
                    <a:lstStyle/>
                    <a:p>
                      <a:pPr algn="l"/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54.583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105 333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0.63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254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4419"/>
            <a:ext cx="7744966" cy="142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4485"/>
            <a:ext cx="7744967" cy="145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20405" y="1461143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0406" y="2895713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2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1579"/>
            <a:ext cx="7744965" cy="126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6799"/>
            <a:ext cx="7744965" cy="144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20407" y="4306569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0404" y="5642924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2.5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D1B34A-4891-53EF-A670-861E0C5E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3636" y="6392209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10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293CF1-CDBF-1182-54C4-2B138E3B7CC8}"/>
              </a:ext>
            </a:extLst>
          </p:cNvPr>
          <p:cNvSpPr txBox="1"/>
          <p:nvPr/>
        </p:nvSpPr>
        <p:spPr>
          <a:xfrm>
            <a:off x="2941631" y="103512"/>
            <a:ext cx="7098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Effect of </a:t>
            </a:r>
            <a:r>
              <a:rPr lang="el-GR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dirty="0"/>
              <a:t>Cyclodextrins on Amphetamine and </a:t>
            </a: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Amphetamine-d11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EBD70A8-C8C5-08F8-839B-458C13A4C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2658"/>
              </p:ext>
            </p:extLst>
          </p:nvPr>
        </p:nvGraphicFramePr>
        <p:xfrm>
          <a:off x="8055864" y="1390827"/>
          <a:ext cx="3956534" cy="2172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5534">
                  <a:extLst>
                    <a:ext uri="{9D8B030D-6E8A-4147-A177-3AD203B41FA5}">
                      <a16:colId xmlns:a16="http://schemas.microsoft.com/office/drawing/2014/main" val="2351828124"/>
                    </a:ext>
                  </a:extLst>
                </a:gridCol>
                <a:gridCol w="908935">
                  <a:extLst>
                    <a:ext uri="{9D8B030D-6E8A-4147-A177-3AD203B41FA5}">
                      <a16:colId xmlns:a16="http://schemas.microsoft.com/office/drawing/2014/main" val="1844423823"/>
                    </a:ext>
                  </a:extLst>
                </a:gridCol>
                <a:gridCol w="885827">
                  <a:extLst>
                    <a:ext uri="{9D8B030D-6E8A-4147-A177-3AD203B41FA5}">
                      <a16:colId xmlns:a16="http://schemas.microsoft.com/office/drawing/2014/main" val="1956747024"/>
                    </a:ext>
                  </a:extLst>
                </a:gridCol>
                <a:gridCol w="1186238">
                  <a:extLst>
                    <a:ext uri="{9D8B030D-6E8A-4147-A177-3AD203B41FA5}">
                      <a16:colId xmlns:a16="http://schemas.microsoft.com/office/drawing/2014/main" val="3864521908"/>
                    </a:ext>
                  </a:extLst>
                </a:gridCol>
              </a:tblGrid>
              <a:tr h="583109">
                <a:tc>
                  <a:txBody>
                    <a:bodyPr/>
                    <a:lstStyle/>
                    <a:p>
                      <a:r>
                        <a:rPr lang="en-US" sz="1200" dirty="0"/>
                        <a:t>AMP-AMP-d11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889465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Achiral analysis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38.761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271 796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82367"/>
                  </a:ext>
                </a:extLst>
              </a:tr>
              <a:tr h="297439">
                <a:tc rowSpan="3">
                  <a:txBody>
                    <a:bodyPr/>
                    <a:lstStyle/>
                    <a:p>
                      <a:r>
                        <a:rPr lang="en-US" sz="1200" dirty="0"/>
                        <a:t>Additive:</a:t>
                      </a:r>
                    </a:p>
                    <a:p>
                      <a:r>
                        <a:rPr lang="en-US" sz="1200" dirty="0"/>
                        <a:t> 2 mg/mL</a:t>
                      </a:r>
                    </a:p>
                    <a:p>
                      <a:r>
                        <a:rPr lang="en-US" sz="1200" dirty="0"/>
                        <a:t> </a:t>
                      </a:r>
                      <a:r>
                        <a:rPr lang="el-GR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43.687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318 451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662420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44.023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157 469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00148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44.530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145 273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9198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8C64CB5-68DB-FED5-9E0D-4A593D037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285536"/>
              </p:ext>
            </p:extLst>
          </p:nvPr>
        </p:nvGraphicFramePr>
        <p:xfrm>
          <a:off x="7988808" y="4133075"/>
          <a:ext cx="3956534" cy="2172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5534">
                  <a:extLst>
                    <a:ext uri="{9D8B030D-6E8A-4147-A177-3AD203B41FA5}">
                      <a16:colId xmlns:a16="http://schemas.microsoft.com/office/drawing/2014/main" val="3625418104"/>
                    </a:ext>
                  </a:extLst>
                </a:gridCol>
                <a:gridCol w="908935">
                  <a:extLst>
                    <a:ext uri="{9D8B030D-6E8A-4147-A177-3AD203B41FA5}">
                      <a16:colId xmlns:a16="http://schemas.microsoft.com/office/drawing/2014/main" val="4135632730"/>
                    </a:ext>
                  </a:extLst>
                </a:gridCol>
                <a:gridCol w="885827">
                  <a:extLst>
                    <a:ext uri="{9D8B030D-6E8A-4147-A177-3AD203B41FA5}">
                      <a16:colId xmlns:a16="http://schemas.microsoft.com/office/drawing/2014/main" val="2020735777"/>
                    </a:ext>
                  </a:extLst>
                </a:gridCol>
                <a:gridCol w="1186238">
                  <a:extLst>
                    <a:ext uri="{9D8B030D-6E8A-4147-A177-3AD203B41FA5}">
                      <a16:colId xmlns:a16="http://schemas.microsoft.com/office/drawing/2014/main" val="1313259150"/>
                    </a:ext>
                  </a:extLst>
                </a:gridCol>
              </a:tblGrid>
              <a:tr h="583109">
                <a:tc>
                  <a:txBody>
                    <a:bodyPr/>
                    <a:lstStyle/>
                    <a:p>
                      <a:r>
                        <a:rPr lang="en-US" sz="1200" dirty="0"/>
                        <a:t>AMP-AMP-d11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83827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Achiral analysis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38.118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289 788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99812"/>
                  </a:ext>
                </a:extLst>
              </a:tr>
              <a:tr h="297439">
                <a:tc rowSpan="3">
                  <a:txBody>
                    <a:bodyPr/>
                    <a:lstStyle/>
                    <a:p>
                      <a:r>
                        <a:rPr lang="en-US" sz="1200" dirty="0"/>
                        <a:t>Additive: </a:t>
                      </a:r>
                    </a:p>
                    <a:p>
                      <a:r>
                        <a:rPr lang="en-US" sz="1200" dirty="0"/>
                        <a:t>2.5 mg/mL</a:t>
                      </a:r>
                    </a:p>
                    <a:p>
                      <a:r>
                        <a:rPr lang="en-US" sz="1200" dirty="0"/>
                        <a:t> </a:t>
                      </a:r>
                      <a:r>
                        <a:rPr lang="el-GR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45.636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283 688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78775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46.081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125 094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630510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46.743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137 526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571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716066"/>
            <a:ext cx="8035506" cy="158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2299340"/>
            <a:ext cx="8035506" cy="1593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30282" y="1151577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0282" y="2643163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3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3878480"/>
            <a:ext cx="8035506" cy="149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" y="5403587"/>
            <a:ext cx="8021358" cy="14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530282" y="4134052"/>
            <a:ext cx="340518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30282" y="5720139"/>
            <a:ext cx="340518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AMP-AMP-d11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3.5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29ADBD-ED52-008D-415F-22A39FDFF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5706" y="6435720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11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45246-272F-B79D-266A-8519C022990B}"/>
              </a:ext>
            </a:extLst>
          </p:cNvPr>
          <p:cNvSpPr txBox="1"/>
          <p:nvPr/>
        </p:nvSpPr>
        <p:spPr>
          <a:xfrm>
            <a:off x="2806319" y="109120"/>
            <a:ext cx="6689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Effect of </a:t>
            </a:r>
            <a:r>
              <a:rPr lang="el-GR" sz="1800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sz="1800" dirty="0"/>
              <a:t>Cyclodextrins on Amphetamine and </a:t>
            </a:r>
            <a:r>
              <a:rPr lang="en-US" altLang="en-US" sz="1800" dirty="0">
                <a:latin typeface="Times New Roman" panose="02020603050405020304" charset="0"/>
                <a:cs typeface="Times New Roman" panose="02020603050405020304" charset="0"/>
              </a:rPr>
              <a:t>Amphetamine-d11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FDDACE-9BA1-9515-C91D-277744E26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00899"/>
              </p:ext>
            </p:extLst>
          </p:nvPr>
        </p:nvGraphicFramePr>
        <p:xfrm>
          <a:off x="8132372" y="1096495"/>
          <a:ext cx="3956534" cy="2172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5534">
                  <a:extLst>
                    <a:ext uri="{9D8B030D-6E8A-4147-A177-3AD203B41FA5}">
                      <a16:colId xmlns:a16="http://schemas.microsoft.com/office/drawing/2014/main" val="4252710907"/>
                    </a:ext>
                  </a:extLst>
                </a:gridCol>
                <a:gridCol w="908935">
                  <a:extLst>
                    <a:ext uri="{9D8B030D-6E8A-4147-A177-3AD203B41FA5}">
                      <a16:colId xmlns:a16="http://schemas.microsoft.com/office/drawing/2014/main" val="3865876381"/>
                    </a:ext>
                  </a:extLst>
                </a:gridCol>
                <a:gridCol w="885827">
                  <a:extLst>
                    <a:ext uri="{9D8B030D-6E8A-4147-A177-3AD203B41FA5}">
                      <a16:colId xmlns:a16="http://schemas.microsoft.com/office/drawing/2014/main" val="1746644353"/>
                    </a:ext>
                  </a:extLst>
                </a:gridCol>
                <a:gridCol w="1186238">
                  <a:extLst>
                    <a:ext uri="{9D8B030D-6E8A-4147-A177-3AD203B41FA5}">
                      <a16:colId xmlns:a16="http://schemas.microsoft.com/office/drawing/2014/main" val="710645988"/>
                    </a:ext>
                  </a:extLst>
                </a:gridCol>
              </a:tblGrid>
              <a:tr h="583109">
                <a:tc>
                  <a:txBody>
                    <a:bodyPr/>
                    <a:lstStyle/>
                    <a:p>
                      <a:r>
                        <a:rPr lang="en-US" sz="1200" dirty="0"/>
                        <a:t>AMP-AMP-d11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33156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Achiral analysis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38.504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278 725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075777"/>
                  </a:ext>
                </a:extLst>
              </a:tr>
              <a:tr h="297439">
                <a:tc rowSpan="3">
                  <a:txBody>
                    <a:bodyPr/>
                    <a:lstStyle/>
                    <a:p>
                      <a:r>
                        <a:rPr lang="en-US" sz="1200" dirty="0"/>
                        <a:t>Additive:</a:t>
                      </a:r>
                    </a:p>
                    <a:p>
                      <a:r>
                        <a:rPr lang="en-US" sz="1200" dirty="0"/>
                        <a:t> 3 mg/mL</a:t>
                      </a:r>
                    </a:p>
                    <a:p>
                      <a:r>
                        <a:rPr lang="en-US" sz="1200" dirty="0"/>
                        <a:t> </a:t>
                      </a:r>
                      <a:r>
                        <a:rPr lang="el-GR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48.704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255 791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62663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49.381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99 578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76915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50.283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138 219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87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94AFC7B-BC0F-EE21-96EB-0D012FBFD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954609"/>
              </p:ext>
            </p:extLst>
          </p:nvPr>
        </p:nvGraphicFramePr>
        <p:xfrm>
          <a:off x="8132372" y="4060639"/>
          <a:ext cx="3956534" cy="2172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5534">
                  <a:extLst>
                    <a:ext uri="{9D8B030D-6E8A-4147-A177-3AD203B41FA5}">
                      <a16:colId xmlns:a16="http://schemas.microsoft.com/office/drawing/2014/main" val="4252710907"/>
                    </a:ext>
                  </a:extLst>
                </a:gridCol>
                <a:gridCol w="908935">
                  <a:extLst>
                    <a:ext uri="{9D8B030D-6E8A-4147-A177-3AD203B41FA5}">
                      <a16:colId xmlns:a16="http://schemas.microsoft.com/office/drawing/2014/main" val="3865876381"/>
                    </a:ext>
                  </a:extLst>
                </a:gridCol>
                <a:gridCol w="885827">
                  <a:extLst>
                    <a:ext uri="{9D8B030D-6E8A-4147-A177-3AD203B41FA5}">
                      <a16:colId xmlns:a16="http://schemas.microsoft.com/office/drawing/2014/main" val="1746644353"/>
                    </a:ext>
                  </a:extLst>
                </a:gridCol>
                <a:gridCol w="1186238">
                  <a:extLst>
                    <a:ext uri="{9D8B030D-6E8A-4147-A177-3AD203B41FA5}">
                      <a16:colId xmlns:a16="http://schemas.microsoft.com/office/drawing/2014/main" val="710645988"/>
                    </a:ext>
                  </a:extLst>
                </a:gridCol>
              </a:tblGrid>
              <a:tr h="583109">
                <a:tc>
                  <a:txBody>
                    <a:bodyPr/>
                    <a:lstStyle/>
                    <a:p>
                      <a:r>
                        <a:rPr lang="en-US" sz="1200" dirty="0"/>
                        <a:t>AMP-AMP-d11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33156"/>
                  </a:ext>
                </a:extLst>
              </a:tr>
              <a:tr h="442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Achiral analysis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38.492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273 202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075777"/>
                  </a:ext>
                </a:extLst>
              </a:tr>
              <a:tr h="297439">
                <a:tc rowSpan="3">
                  <a:txBody>
                    <a:bodyPr/>
                    <a:lstStyle/>
                    <a:p>
                      <a:r>
                        <a:rPr lang="en-US" sz="1200" dirty="0"/>
                        <a:t>Additive:</a:t>
                      </a:r>
                    </a:p>
                    <a:p>
                      <a:r>
                        <a:rPr lang="en-US" sz="1200" dirty="0"/>
                        <a:t> 3.5 mg/mL</a:t>
                      </a:r>
                    </a:p>
                    <a:p>
                      <a:r>
                        <a:rPr lang="en-US" sz="1200" dirty="0"/>
                        <a:t> </a:t>
                      </a:r>
                      <a:r>
                        <a:rPr lang="el-GR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2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50.287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246 616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62663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51.064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91 814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76915"/>
                  </a:ext>
                </a:extLst>
              </a:tr>
              <a:tr h="29743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52.087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136 626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87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" y="761874"/>
            <a:ext cx="10314432" cy="166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" y="2470526"/>
            <a:ext cx="10314432" cy="166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86310" y="1302267"/>
            <a:ext cx="33859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86311" y="2744461"/>
            <a:ext cx="338591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MET+MET-d11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</a:t>
            </a:r>
          </a:p>
          <a:p>
            <a:r>
              <a:rPr lang="en-US" sz="1350" dirty="0"/>
              <a:t> Additive: 4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167FCB-4DAE-67ED-CB3C-8FEC27B8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347385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12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F3432C-6480-6663-357F-784DE77CB7DD}"/>
              </a:ext>
            </a:extLst>
          </p:cNvPr>
          <p:cNvSpPr txBox="1"/>
          <p:nvPr/>
        </p:nvSpPr>
        <p:spPr>
          <a:xfrm>
            <a:off x="3085338" y="353354"/>
            <a:ext cx="7293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Effect of </a:t>
            </a:r>
            <a:r>
              <a:rPr lang="el-GR" sz="1800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sz="1800" dirty="0"/>
              <a:t>Cyclodextrins on </a:t>
            </a:r>
            <a:r>
              <a:rPr lang="en-US" dirty="0"/>
              <a:t>Metham</a:t>
            </a:r>
            <a:r>
              <a:rPr lang="en-US" sz="1800" dirty="0"/>
              <a:t>phetamine and 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Metham</a:t>
            </a:r>
            <a:r>
              <a:rPr lang="en-US" altLang="en-US" sz="1800" dirty="0">
                <a:latin typeface="Times New Roman" panose="02020603050405020304" charset="0"/>
                <a:cs typeface="Times New Roman" panose="02020603050405020304" charset="0"/>
              </a:rPr>
              <a:t>phetamine-d11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B7F1E9C-2CCF-961E-034D-1EBEADF3BB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58393"/>
              </p:ext>
            </p:extLst>
          </p:nvPr>
        </p:nvGraphicFramePr>
        <p:xfrm>
          <a:off x="3299159" y="4294349"/>
          <a:ext cx="5593681" cy="2348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4106">
                  <a:extLst>
                    <a:ext uri="{9D8B030D-6E8A-4147-A177-3AD203B41FA5}">
                      <a16:colId xmlns:a16="http://schemas.microsoft.com/office/drawing/2014/main" val="3868976095"/>
                    </a:ext>
                  </a:extLst>
                </a:gridCol>
                <a:gridCol w="1232266">
                  <a:extLst>
                    <a:ext uri="{9D8B030D-6E8A-4147-A177-3AD203B41FA5}">
                      <a16:colId xmlns:a16="http://schemas.microsoft.com/office/drawing/2014/main" val="3205510001"/>
                    </a:ext>
                  </a:extLst>
                </a:gridCol>
                <a:gridCol w="1578608">
                  <a:extLst>
                    <a:ext uri="{9D8B030D-6E8A-4147-A177-3AD203B41FA5}">
                      <a16:colId xmlns:a16="http://schemas.microsoft.com/office/drawing/2014/main" val="2293641448"/>
                    </a:ext>
                  </a:extLst>
                </a:gridCol>
                <a:gridCol w="1218701">
                  <a:extLst>
                    <a:ext uri="{9D8B030D-6E8A-4147-A177-3AD203B41FA5}">
                      <a16:colId xmlns:a16="http://schemas.microsoft.com/office/drawing/2014/main" val="2902804727"/>
                    </a:ext>
                  </a:extLst>
                </a:gridCol>
              </a:tblGrid>
              <a:tr h="7001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MET+MET-d11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Migration time </a:t>
                      </a:r>
                    </a:p>
                    <a:p>
                      <a:pPr algn="l"/>
                      <a:r>
                        <a:rPr lang="en-US" sz="1400" dirty="0"/>
                        <a:t>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18957"/>
                  </a:ext>
                </a:extLst>
              </a:tr>
              <a:tr h="3234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Achiral analysis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39.974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236 813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27712"/>
                  </a:ext>
                </a:extLst>
              </a:tr>
              <a:tr h="32349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 Additive: 4 mg/mL </a:t>
                      </a:r>
                      <a:r>
                        <a:rPr lang="el-GR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57.873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217 831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561925"/>
                  </a:ext>
                </a:extLst>
              </a:tr>
              <a:tr h="32349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58.902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181 350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105739"/>
                  </a:ext>
                </a:extLst>
              </a:tr>
              <a:tr h="32349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59.459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132 903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212178"/>
                  </a:ext>
                </a:extLst>
              </a:tr>
              <a:tr h="32349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60.712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154 684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751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536" y="799572"/>
            <a:ext cx="8246057" cy="166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536" y="2481725"/>
            <a:ext cx="8228704" cy="168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55504" y="1160594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5504" y="2713419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3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81D7E6-9FF4-71C3-4554-B10C3ADC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7776" y="6374280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13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4B3299-E574-6110-F484-90146BB902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897574"/>
              </p:ext>
            </p:extLst>
          </p:nvPr>
        </p:nvGraphicFramePr>
        <p:xfrm>
          <a:off x="1911097" y="4390050"/>
          <a:ext cx="7717535" cy="21754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9266">
                  <a:extLst>
                    <a:ext uri="{9D8B030D-6E8A-4147-A177-3AD203B41FA5}">
                      <a16:colId xmlns:a16="http://schemas.microsoft.com/office/drawing/2014/main" val="488051996"/>
                    </a:ext>
                  </a:extLst>
                </a:gridCol>
                <a:gridCol w="1909641">
                  <a:extLst>
                    <a:ext uri="{9D8B030D-6E8A-4147-A177-3AD203B41FA5}">
                      <a16:colId xmlns:a16="http://schemas.microsoft.com/office/drawing/2014/main" val="1579902616"/>
                    </a:ext>
                  </a:extLst>
                </a:gridCol>
                <a:gridCol w="1919314">
                  <a:extLst>
                    <a:ext uri="{9D8B030D-6E8A-4147-A177-3AD203B41FA5}">
                      <a16:colId xmlns:a16="http://schemas.microsoft.com/office/drawing/2014/main" val="2168773545"/>
                    </a:ext>
                  </a:extLst>
                </a:gridCol>
                <a:gridCol w="1919314">
                  <a:extLst>
                    <a:ext uri="{9D8B030D-6E8A-4147-A177-3AD203B41FA5}">
                      <a16:colId xmlns:a16="http://schemas.microsoft.com/office/drawing/2014/main" val="2676812073"/>
                    </a:ext>
                  </a:extLst>
                </a:gridCol>
              </a:tblGrid>
              <a:tr h="463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MDMA+MDMA-d5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50227"/>
                  </a:ext>
                </a:extLst>
              </a:tr>
              <a:tr h="331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Achiral analysis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43.974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221 350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1998"/>
                  </a:ext>
                </a:extLst>
              </a:tr>
              <a:tr h="331467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Additive: 3 mg/mL </a:t>
                      </a:r>
                      <a:r>
                        <a:rPr lang="el-GR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89.613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53 598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73977"/>
                  </a:ext>
                </a:extLst>
              </a:tr>
              <a:tr h="3314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90.862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35 444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01908"/>
                  </a:ext>
                </a:extLst>
              </a:tr>
              <a:tr h="3314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95.462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47 675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61483"/>
                  </a:ext>
                </a:extLst>
              </a:tr>
              <a:tr h="3314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29 996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1577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8AA36B9D-68C7-503B-2EDE-372A24351B1B}"/>
              </a:ext>
            </a:extLst>
          </p:cNvPr>
          <p:cNvSpPr txBox="1"/>
          <p:nvPr/>
        </p:nvSpPr>
        <p:spPr>
          <a:xfrm>
            <a:off x="3233300" y="129815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Effect of </a:t>
            </a:r>
            <a:r>
              <a:rPr lang="el-GR" sz="1800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sz="1800" dirty="0"/>
              <a:t>Cyclodextrins on</a:t>
            </a:r>
            <a:r>
              <a:rPr lang="en-US" dirty="0"/>
              <a:t> MDMA+MDMA-d5 </a:t>
            </a:r>
          </a:p>
          <a:p>
            <a:r>
              <a:rPr lang="en-US" sz="1800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7A54E-AEB6-1CC8-B42B-CE3FD6FF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64859F1-E9B4-7F30-6869-4DBDB5585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46" y="836776"/>
            <a:ext cx="8664020" cy="186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DE43CCCB-B835-C9C6-210B-F7636ED5D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946" y="2790629"/>
            <a:ext cx="8664020" cy="163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9132A1B-5D3F-883F-498F-6998ED36431C}"/>
              </a:ext>
            </a:extLst>
          </p:cNvPr>
          <p:cNvSpPr txBox="1"/>
          <p:nvPr/>
        </p:nvSpPr>
        <p:spPr>
          <a:xfrm>
            <a:off x="3089773" y="3200603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Additive: 3.5 mg/mL </a:t>
            </a:r>
            <a:r>
              <a:rPr lang="el-GR" sz="1350" dirty="0">
                <a:latin typeface="Times New Roman" panose="02020603050405020304" charset="0"/>
                <a:cs typeface="Times New Roman" panose="02020603050405020304" charset="0"/>
              </a:rPr>
              <a:t>β</a:t>
            </a:r>
            <a:r>
              <a:rPr lang="en-US" sz="1350" dirty="0">
                <a:latin typeface="Times New Roman" panose="02020603050405020304" charset="0"/>
                <a:cs typeface="Times New Roman" panose="02020603050405020304" charset="0"/>
              </a:rPr>
              <a:t>-CD</a:t>
            </a:r>
            <a:endParaRPr lang="en-US" sz="13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1E3EFB-5511-C1E9-3F09-4D65EBCD897D}"/>
              </a:ext>
            </a:extLst>
          </p:cNvPr>
          <p:cNvSpPr txBox="1"/>
          <p:nvPr/>
        </p:nvSpPr>
        <p:spPr>
          <a:xfrm>
            <a:off x="3089773" y="1621257"/>
            <a:ext cx="2552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MDMA+MDMA-d5 </a:t>
            </a:r>
          </a:p>
          <a:p>
            <a:r>
              <a:rPr lang="en-US" sz="1350" dirty="0"/>
              <a:t>Buffer: H</a:t>
            </a:r>
            <a:r>
              <a:rPr lang="en-US" sz="1350" baseline="-25000" dirty="0"/>
              <a:t>3</a:t>
            </a:r>
            <a:r>
              <a:rPr lang="en-US" sz="1350" dirty="0"/>
              <a:t>PO</a:t>
            </a:r>
            <a:r>
              <a:rPr lang="en-US" sz="1350" baseline="-25000" dirty="0"/>
              <a:t>4</a:t>
            </a:r>
            <a:r>
              <a:rPr lang="en-US" sz="1350" dirty="0"/>
              <a:t>+TEA (pH 3.1) </a:t>
            </a:r>
          </a:p>
          <a:p>
            <a:r>
              <a:rPr lang="en-US" sz="1350" dirty="0"/>
              <a:t>Achiral analysis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D2E870EA-0FE9-3256-90A9-DA435C8DEA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092946"/>
              </p:ext>
            </p:extLst>
          </p:nvPr>
        </p:nvGraphicFramePr>
        <p:xfrm>
          <a:off x="2010678" y="4514120"/>
          <a:ext cx="7846555" cy="2191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2187">
                  <a:extLst>
                    <a:ext uri="{9D8B030D-6E8A-4147-A177-3AD203B41FA5}">
                      <a16:colId xmlns:a16="http://schemas.microsoft.com/office/drawing/2014/main" val="3202010547"/>
                    </a:ext>
                  </a:extLst>
                </a:gridCol>
                <a:gridCol w="1941566">
                  <a:extLst>
                    <a:ext uri="{9D8B030D-6E8A-4147-A177-3AD203B41FA5}">
                      <a16:colId xmlns:a16="http://schemas.microsoft.com/office/drawing/2014/main" val="1917484461"/>
                    </a:ext>
                  </a:extLst>
                </a:gridCol>
                <a:gridCol w="1951401">
                  <a:extLst>
                    <a:ext uri="{9D8B030D-6E8A-4147-A177-3AD203B41FA5}">
                      <a16:colId xmlns:a16="http://schemas.microsoft.com/office/drawing/2014/main" val="3369722941"/>
                    </a:ext>
                  </a:extLst>
                </a:gridCol>
                <a:gridCol w="1951401">
                  <a:extLst>
                    <a:ext uri="{9D8B030D-6E8A-4147-A177-3AD203B41FA5}">
                      <a16:colId xmlns:a16="http://schemas.microsoft.com/office/drawing/2014/main" val="622274210"/>
                    </a:ext>
                  </a:extLst>
                </a:gridCol>
              </a:tblGrid>
              <a:tr h="467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MDMA+MDMA-d5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03528"/>
                  </a:ext>
                </a:extLst>
              </a:tr>
              <a:tr h="3346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Achiral analysis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44.098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236 723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25861"/>
                  </a:ext>
                </a:extLst>
              </a:tr>
              <a:tr h="33463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Additive: 3.5 mg/mL </a:t>
                      </a:r>
                      <a:r>
                        <a:rPr lang="el-GR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96.612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50 656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00492"/>
                  </a:ext>
                </a:extLst>
              </a:tr>
              <a:tr h="33463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97.798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37 626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60394"/>
                  </a:ext>
                </a:extLst>
              </a:tr>
              <a:tr h="33463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103.340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50 721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44577"/>
                  </a:ext>
                </a:extLst>
              </a:tr>
              <a:tr h="33463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104.698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32 708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95301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59B6C285-6602-5125-0B43-7280BE5E1675}"/>
              </a:ext>
            </a:extLst>
          </p:cNvPr>
          <p:cNvSpPr txBox="1"/>
          <p:nvPr/>
        </p:nvSpPr>
        <p:spPr>
          <a:xfrm>
            <a:off x="3582308" y="400591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Effect of </a:t>
            </a:r>
            <a:r>
              <a:rPr lang="el-GR" sz="1800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sz="1800" dirty="0"/>
              <a:t>Cyclodextrins on MDMA+MDMA-d5 </a:t>
            </a:r>
          </a:p>
          <a:p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256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76934" y="1069404"/>
            <a:ext cx="9655810" cy="3372485"/>
            <a:chOff x="2269" y="6400"/>
            <a:chExt cx="15206" cy="5311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" y="6400"/>
              <a:ext cx="15206" cy="2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" y="9090"/>
              <a:ext cx="15206" cy="2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239" y="7248"/>
              <a:ext cx="5351" cy="1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MDMA+MDMA-d5 </a:t>
              </a:r>
            </a:p>
            <a:p>
              <a:r>
                <a:rPr lang="en-US" sz="1350" dirty="0"/>
                <a:t>Buffer: H</a:t>
              </a:r>
              <a:r>
                <a:rPr lang="en-US" sz="1350" baseline="-25000" dirty="0"/>
                <a:t>3</a:t>
              </a:r>
              <a:r>
                <a:rPr lang="en-US" sz="1350" dirty="0"/>
                <a:t>PO</a:t>
              </a:r>
              <a:r>
                <a:rPr lang="en-US" sz="1350" baseline="-25000" dirty="0"/>
                <a:t>4</a:t>
              </a:r>
              <a:r>
                <a:rPr lang="en-US" sz="1350" dirty="0"/>
                <a:t>+TEA (pH 3.1) </a:t>
              </a:r>
            </a:p>
            <a:p>
              <a:r>
                <a:rPr lang="en-US" sz="1350" dirty="0"/>
                <a:t>Achiral analysis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39" y="9826"/>
              <a:ext cx="5351" cy="1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/>
                <a:t>MDMA+MDMA-d5 </a:t>
              </a:r>
            </a:p>
            <a:p>
              <a:r>
                <a:rPr lang="en-US" sz="1350" dirty="0"/>
                <a:t>Buffer: H</a:t>
              </a:r>
              <a:r>
                <a:rPr lang="en-US" sz="1350" baseline="-25000" dirty="0"/>
                <a:t>3</a:t>
              </a:r>
              <a:r>
                <a:rPr lang="en-US" sz="1350" dirty="0"/>
                <a:t>PO</a:t>
              </a:r>
              <a:r>
                <a:rPr lang="en-US" sz="1350" baseline="-25000" dirty="0"/>
                <a:t>4</a:t>
              </a:r>
              <a:r>
                <a:rPr lang="en-US" sz="1350" dirty="0"/>
                <a:t>+TEA (pH 3.1) </a:t>
              </a:r>
            </a:p>
            <a:p>
              <a:r>
                <a:rPr lang="en-US" sz="1350" dirty="0"/>
                <a:t>Additive: 4 mg/mL </a:t>
              </a:r>
              <a:r>
                <a:rPr lang="el-GR" sz="1350" dirty="0">
                  <a:latin typeface="Times New Roman" panose="02020603050405020304" charset="0"/>
                  <a:cs typeface="Times New Roman" panose="02020603050405020304" charset="0"/>
                </a:rPr>
                <a:t>β</a:t>
              </a:r>
              <a:r>
                <a:rPr lang="en-US" sz="1350" dirty="0">
                  <a:latin typeface="Times New Roman" panose="02020603050405020304" charset="0"/>
                  <a:cs typeface="Times New Roman" panose="02020603050405020304" charset="0"/>
                </a:rPr>
                <a:t>-CD</a:t>
              </a:r>
              <a:endParaRPr lang="en-US" sz="1350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A96C5-F62D-5825-B1E6-8D512CBB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9165" y="6311527"/>
            <a:ext cx="2743200" cy="365125"/>
          </a:xfrm>
        </p:spPr>
        <p:txBody>
          <a:bodyPr/>
          <a:lstStyle/>
          <a:p>
            <a:fld id="{2C52D919-0C73-4821-BB5F-7C38748019E8}" type="slidenum">
              <a:rPr lang="en-US" sz="1400" b="1" smtClean="0">
                <a:solidFill>
                  <a:schemeClr val="tx1"/>
                </a:solidFill>
              </a:rPr>
              <a:t>15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38FE0-01B8-8317-201F-126FCE358332}"/>
              </a:ext>
            </a:extLst>
          </p:cNvPr>
          <p:cNvSpPr txBox="1"/>
          <p:nvPr/>
        </p:nvSpPr>
        <p:spPr>
          <a:xfrm>
            <a:off x="3342132" y="378990"/>
            <a:ext cx="61356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Effect of </a:t>
            </a:r>
            <a:r>
              <a:rPr lang="el-GR" sz="1800" dirty="0">
                <a:latin typeface="Times New Roman" panose="02020603050405020304" charset="0"/>
                <a:cs typeface="Times New Roman" panose="02020603050405020304" charset="0"/>
              </a:rPr>
              <a:t>β </a:t>
            </a:r>
            <a:r>
              <a:rPr lang="en-US" sz="1800" dirty="0"/>
              <a:t>Cyclodextrins on MDMA+MDMA-d5 </a:t>
            </a:r>
          </a:p>
          <a:p>
            <a:r>
              <a:rPr lang="en-US" sz="1800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ECBCA72-B54E-D53B-9E77-A98C582A9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137384"/>
              </p:ext>
            </p:extLst>
          </p:nvPr>
        </p:nvGraphicFramePr>
        <p:xfrm>
          <a:off x="2619375" y="4634492"/>
          <a:ext cx="6953249" cy="204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4244">
                  <a:extLst>
                    <a:ext uri="{9D8B030D-6E8A-4147-A177-3AD203B41FA5}">
                      <a16:colId xmlns:a16="http://schemas.microsoft.com/office/drawing/2014/main" val="2220175703"/>
                    </a:ext>
                  </a:extLst>
                </a:gridCol>
                <a:gridCol w="1720525">
                  <a:extLst>
                    <a:ext uri="{9D8B030D-6E8A-4147-A177-3AD203B41FA5}">
                      <a16:colId xmlns:a16="http://schemas.microsoft.com/office/drawing/2014/main" val="2655587534"/>
                    </a:ext>
                  </a:extLst>
                </a:gridCol>
                <a:gridCol w="1729240">
                  <a:extLst>
                    <a:ext uri="{9D8B030D-6E8A-4147-A177-3AD203B41FA5}">
                      <a16:colId xmlns:a16="http://schemas.microsoft.com/office/drawing/2014/main" val="2103234152"/>
                    </a:ext>
                  </a:extLst>
                </a:gridCol>
                <a:gridCol w="1729240">
                  <a:extLst>
                    <a:ext uri="{9D8B030D-6E8A-4147-A177-3AD203B41FA5}">
                      <a16:colId xmlns:a16="http://schemas.microsoft.com/office/drawing/2014/main" val="2026313492"/>
                    </a:ext>
                  </a:extLst>
                </a:gridCol>
              </a:tblGrid>
              <a:tr h="4888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MDMA+MDMA-d5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Migration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Number of theoretical plates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70962"/>
                  </a:ext>
                </a:extLst>
              </a:tr>
              <a:tr h="287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Achiral analysis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43.759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244 409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599159"/>
                  </a:ext>
                </a:extLst>
              </a:tr>
              <a:tr h="287552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Additive: 4 mg/mL </a:t>
                      </a:r>
                      <a:r>
                        <a:rPr lang="el-GR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β</a:t>
                      </a:r>
                      <a:r>
                        <a:rPr lang="en-US" sz="1400" dirty="0">
                          <a:latin typeface="Times New Roman" panose="02020603050405020304" charset="0"/>
                          <a:cs typeface="Times New Roman" panose="02020603050405020304" charset="0"/>
                        </a:rPr>
                        <a:t>-CD</a:t>
                      </a:r>
                      <a:endParaRPr lang="en-US" sz="1400" dirty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100.764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52 007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26381"/>
                  </a:ext>
                </a:extLst>
              </a:tr>
              <a:tr h="2875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102.114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54 806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2917"/>
                  </a:ext>
                </a:extLst>
              </a:tr>
              <a:tr h="2875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107.921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57 064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27098"/>
                  </a:ext>
                </a:extLst>
              </a:tr>
              <a:tr h="28755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109.343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49 223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9755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665980" y="714375"/>
            <a:ext cx="3284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/>
              <a:t>Conclusion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658745" y="2052320"/>
            <a:ext cx="78466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Low pH Baseline: Achiral electrolyte alone (pH 3.1) is completely ineffective for isotopologue separation.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Chiral Selector &amp; Concentration: Resolution strictly depends on choosing correct chiral selector with optimized  concentration.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Research Importance:  different enantiomers and isotopologues can trigger distinct pharmacological or toxicological effects.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D388CD-2A89-FEC4-1602-ED7C5B788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2D919-0C73-4821-BB5F-7C38748019E8}" type="slidenum">
              <a:rPr lang="en-US" sz="1600" b="1" smtClean="0">
                <a:solidFill>
                  <a:schemeClr val="tx1"/>
                </a:solidFill>
              </a:rPr>
              <a:t>16</a:t>
            </a:fld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594847" y="2905780"/>
            <a:ext cx="520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Thank you  for your attention!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1266</Words>
  <Application>Microsoft Office PowerPoint</Application>
  <PresentationFormat>Widescreen</PresentationFormat>
  <Paragraphs>411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Use of α-, β-, and γ-Cyclodextrins for the Enantiomeric and Isotopologue Separation of Psychoactive Compounds by Capillary Electrophoresis</vt:lpstr>
      <vt:lpstr>PowerPoint Presentation</vt:lpstr>
      <vt:lpstr>PowerPoint Presentation</vt:lpstr>
      <vt:lpstr>Previous Study</vt:lpstr>
      <vt:lpstr>α-, β-, and γ-Cyclodextrins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α-, β-, and γ-Cyclodextrins for the Enantiomeric and Isotopologue Separation of Psychoactive Compounds by Capillary Electrophoresis</dc:title>
  <dc:creator>User</dc:creator>
  <cp:lastModifiedBy>Nini Ukhu</cp:lastModifiedBy>
  <cp:revision>6</cp:revision>
  <dcterms:created xsi:type="dcterms:W3CDTF">2026-09-04T15:24:01Z</dcterms:created>
  <dcterms:modified xsi:type="dcterms:W3CDTF">2026-10-20T09:15:46Z</dcterms:modified>
</cp:coreProperties>
</file>