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71" r:id="rId12"/>
    <p:sldId id="274" r:id="rId13"/>
    <p:sldId id="269" r:id="rId14"/>
    <p:sldId id="270" r:id="rId15"/>
    <p:sldId id="267" r:id="rId16"/>
    <p:sldId id="268" r:id="rId17"/>
    <p:sldId id="272" r:id="rId18"/>
    <p:sldId id="273" r:id="rId19"/>
    <p:sldId id="275" r:id="rId20"/>
    <p:sldId id="276" r:id="rId21"/>
    <p:sldId id="281" r:id="rId22"/>
    <p:sldId id="280" r:id="rId23"/>
    <p:sldId id="277" r:id="rId24"/>
    <p:sldId id="278" r:id="rId25"/>
    <p:sldId id="27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5" d="100"/>
          <a:sy n="65" d="100"/>
        </p:scale>
        <p:origin x="76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270103-F62B-4ABA-9A42-D027C4172788}"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64AF42-09BD-4D45-9486-554A3FA54E7A}" type="slidenum">
              <a:rPr lang="en-US" smtClean="0"/>
              <a:t>‹#›</a:t>
            </a:fld>
            <a:endParaRPr lang="en-US"/>
          </a:p>
        </p:txBody>
      </p:sp>
    </p:spTree>
    <p:extLst>
      <p:ext uri="{BB962C8B-B14F-4D97-AF65-F5344CB8AC3E}">
        <p14:creationId xmlns:p14="http://schemas.microsoft.com/office/powerpoint/2010/main" val="3056135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270103-F62B-4ABA-9A42-D027C4172788}"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64AF42-09BD-4D45-9486-554A3FA54E7A}" type="slidenum">
              <a:rPr lang="en-US" smtClean="0"/>
              <a:t>‹#›</a:t>
            </a:fld>
            <a:endParaRPr lang="en-US"/>
          </a:p>
        </p:txBody>
      </p:sp>
    </p:spTree>
    <p:extLst>
      <p:ext uri="{BB962C8B-B14F-4D97-AF65-F5344CB8AC3E}">
        <p14:creationId xmlns:p14="http://schemas.microsoft.com/office/powerpoint/2010/main" val="2660880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5270103-F62B-4ABA-9A42-D027C4172788}"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64AF42-09BD-4D45-9486-554A3FA54E7A}" type="slidenum">
              <a:rPr lang="en-US" smtClean="0"/>
              <a:t>‹#›</a:t>
            </a:fld>
            <a:endParaRPr lang="en-US"/>
          </a:p>
        </p:txBody>
      </p:sp>
    </p:spTree>
    <p:extLst>
      <p:ext uri="{BB962C8B-B14F-4D97-AF65-F5344CB8AC3E}">
        <p14:creationId xmlns:p14="http://schemas.microsoft.com/office/powerpoint/2010/main" val="521862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270103-F62B-4ABA-9A42-D027C4172788}"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64AF42-09BD-4D45-9486-554A3FA54E7A}" type="slidenum">
              <a:rPr lang="en-US" smtClean="0"/>
              <a:t>‹#›</a:t>
            </a:fld>
            <a:endParaRPr lang="en-US"/>
          </a:p>
        </p:txBody>
      </p:sp>
    </p:spTree>
    <p:extLst>
      <p:ext uri="{BB962C8B-B14F-4D97-AF65-F5344CB8AC3E}">
        <p14:creationId xmlns:p14="http://schemas.microsoft.com/office/powerpoint/2010/main" val="3696356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270103-F62B-4ABA-9A42-D027C4172788}"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64AF42-09BD-4D45-9486-554A3FA54E7A}" type="slidenum">
              <a:rPr lang="en-US" smtClean="0"/>
              <a:t>‹#›</a:t>
            </a:fld>
            <a:endParaRPr lang="en-US"/>
          </a:p>
        </p:txBody>
      </p:sp>
    </p:spTree>
    <p:extLst>
      <p:ext uri="{BB962C8B-B14F-4D97-AF65-F5344CB8AC3E}">
        <p14:creationId xmlns:p14="http://schemas.microsoft.com/office/powerpoint/2010/main" val="4016823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270103-F62B-4ABA-9A42-D027C4172788}"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64AF42-09BD-4D45-9486-554A3FA54E7A}" type="slidenum">
              <a:rPr lang="en-US" smtClean="0"/>
              <a:t>‹#›</a:t>
            </a:fld>
            <a:endParaRPr lang="en-US"/>
          </a:p>
        </p:txBody>
      </p:sp>
    </p:spTree>
    <p:extLst>
      <p:ext uri="{BB962C8B-B14F-4D97-AF65-F5344CB8AC3E}">
        <p14:creationId xmlns:p14="http://schemas.microsoft.com/office/powerpoint/2010/main" val="3972899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270103-F62B-4ABA-9A42-D027C4172788}"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64AF42-09BD-4D45-9486-554A3FA54E7A}" type="slidenum">
              <a:rPr lang="en-US" smtClean="0"/>
              <a:t>‹#›</a:t>
            </a:fld>
            <a:endParaRPr lang="en-US"/>
          </a:p>
        </p:txBody>
      </p:sp>
    </p:spTree>
    <p:extLst>
      <p:ext uri="{BB962C8B-B14F-4D97-AF65-F5344CB8AC3E}">
        <p14:creationId xmlns:p14="http://schemas.microsoft.com/office/powerpoint/2010/main" val="1411514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270103-F62B-4ABA-9A42-D027C4172788}"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64AF42-09BD-4D45-9486-554A3FA54E7A}" type="slidenum">
              <a:rPr lang="en-US" smtClean="0"/>
              <a:t>‹#›</a:t>
            </a:fld>
            <a:endParaRPr lang="en-US"/>
          </a:p>
        </p:txBody>
      </p:sp>
    </p:spTree>
    <p:extLst>
      <p:ext uri="{BB962C8B-B14F-4D97-AF65-F5344CB8AC3E}">
        <p14:creationId xmlns:p14="http://schemas.microsoft.com/office/powerpoint/2010/main" val="79780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5270103-F62B-4ABA-9A42-D027C4172788}"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64AF42-09BD-4D45-9486-554A3FA54E7A}" type="slidenum">
              <a:rPr lang="en-US" smtClean="0"/>
              <a:t>‹#›</a:t>
            </a:fld>
            <a:endParaRPr lang="en-US"/>
          </a:p>
        </p:txBody>
      </p:sp>
    </p:spTree>
    <p:extLst>
      <p:ext uri="{BB962C8B-B14F-4D97-AF65-F5344CB8AC3E}">
        <p14:creationId xmlns:p14="http://schemas.microsoft.com/office/powerpoint/2010/main" val="1140820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270103-F62B-4ABA-9A42-D027C4172788}"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64AF42-09BD-4D45-9486-554A3FA54E7A}" type="slidenum">
              <a:rPr lang="en-US" smtClean="0"/>
              <a:t>‹#›</a:t>
            </a:fld>
            <a:endParaRPr lang="en-US"/>
          </a:p>
        </p:txBody>
      </p:sp>
    </p:spTree>
    <p:extLst>
      <p:ext uri="{BB962C8B-B14F-4D97-AF65-F5344CB8AC3E}">
        <p14:creationId xmlns:p14="http://schemas.microsoft.com/office/powerpoint/2010/main" val="3003938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270103-F62B-4ABA-9A42-D027C4172788}"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64AF42-09BD-4D45-9486-554A3FA54E7A}" type="slidenum">
              <a:rPr lang="en-US" smtClean="0"/>
              <a:t>‹#›</a:t>
            </a:fld>
            <a:endParaRPr lang="en-US"/>
          </a:p>
        </p:txBody>
      </p:sp>
    </p:spTree>
    <p:extLst>
      <p:ext uri="{BB962C8B-B14F-4D97-AF65-F5344CB8AC3E}">
        <p14:creationId xmlns:p14="http://schemas.microsoft.com/office/powerpoint/2010/main" val="932806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270103-F62B-4ABA-9A42-D027C4172788}" type="datetimeFigureOut">
              <a:rPr lang="en-US" smtClean="0"/>
              <a:t>9/10/2026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64AF42-09BD-4D45-9486-554A3FA54E7A}" type="slidenum">
              <a:rPr lang="en-US" smtClean="0"/>
              <a:t>‹#›</a:t>
            </a:fld>
            <a:endParaRPr lang="en-US"/>
          </a:p>
        </p:txBody>
      </p:sp>
    </p:spTree>
    <p:extLst>
      <p:ext uri="{BB962C8B-B14F-4D97-AF65-F5344CB8AC3E}">
        <p14:creationId xmlns:p14="http://schemas.microsoft.com/office/powerpoint/2010/main" val="2537253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33.jp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03867"/>
            <a:ext cx="9144000" cy="2387600"/>
          </a:xfrm>
        </p:spPr>
        <p:txBody>
          <a:bodyPr>
            <a:normAutofit/>
          </a:bodyPr>
          <a:lstStyle/>
          <a:p>
            <a:r>
              <a:rPr lang="en-US" sz="3600" b="1" dirty="0" smtClean="0">
                <a:effectLst>
                  <a:outerShdw blurRad="38100" dist="38100" dir="2700000" algn="tl">
                    <a:srgbClr val="000000">
                      <a:alpha val="43137"/>
                    </a:srgbClr>
                  </a:outerShdw>
                </a:effectLst>
              </a:rPr>
              <a:t>Molecular Dynamics </a:t>
            </a:r>
            <a:r>
              <a:rPr lang="en-US" sz="3600" b="1" dirty="0">
                <a:effectLst>
                  <a:outerShdw blurRad="38100" dist="38100" dir="2700000" algn="tl">
                    <a:srgbClr val="000000">
                      <a:alpha val="43137"/>
                    </a:srgbClr>
                  </a:outerShdw>
                </a:effectLst>
              </a:rPr>
              <a:t>S</a:t>
            </a:r>
            <a:r>
              <a:rPr lang="en-US" sz="3600" b="1" dirty="0" smtClean="0">
                <a:effectLst>
                  <a:outerShdw blurRad="38100" dist="38100" dir="2700000" algn="tl">
                    <a:srgbClr val="000000">
                      <a:alpha val="43137"/>
                    </a:srgbClr>
                  </a:outerShdw>
                </a:effectLst>
              </a:rPr>
              <a:t>tudy of G-</a:t>
            </a:r>
            <a:r>
              <a:rPr lang="en-US" sz="3600" b="1" dirty="0" err="1">
                <a:effectLst>
                  <a:outerShdw blurRad="38100" dist="38100" dir="2700000" algn="tl">
                    <a:srgbClr val="000000">
                      <a:alpha val="43137"/>
                    </a:srgbClr>
                  </a:outerShdw>
                </a:effectLst>
              </a:rPr>
              <a:t>Q</a:t>
            </a:r>
            <a:r>
              <a:rPr lang="en-US" sz="3600" b="1" dirty="0" err="1" smtClean="0">
                <a:effectLst>
                  <a:outerShdw blurRad="38100" dist="38100" dir="2700000" algn="tl">
                    <a:srgbClr val="000000">
                      <a:alpha val="43137"/>
                    </a:srgbClr>
                  </a:outerShdw>
                </a:effectLst>
              </a:rPr>
              <a:t>uadruplex</a:t>
            </a:r>
            <a:r>
              <a:rPr lang="en-US" sz="3600" b="1" dirty="0" smtClean="0">
                <a:effectLst>
                  <a:outerShdw blurRad="38100" dist="38100" dir="2700000" algn="tl">
                    <a:srgbClr val="000000">
                      <a:alpha val="43137"/>
                    </a:srgbClr>
                  </a:outerShdw>
                </a:effectLst>
              </a:rPr>
              <a:t> Structural </a:t>
            </a:r>
            <a:r>
              <a:rPr lang="en-US" sz="3600" b="1" dirty="0">
                <a:effectLst>
                  <a:outerShdw blurRad="38100" dist="38100" dir="2700000" algn="tl">
                    <a:srgbClr val="000000">
                      <a:alpha val="43137"/>
                    </a:srgbClr>
                  </a:outerShdw>
                </a:effectLst>
              </a:rPr>
              <a:t>R</a:t>
            </a:r>
            <a:r>
              <a:rPr lang="en-US" sz="3600" b="1" dirty="0" smtClean="0">
                <a:effectLst>
                  <a:outerShdw blurRad="38100" dist="38100" dir="2700000" algn="tl">
                    <a:srgbClr val="000000">
                      <a:alpha val="43137"/>
                    </a:srgbClr>
                  </a:outerShdw>
                </a:effectLst>
              </a:rPr>
              <a:t>ecognition</a:t>
            </a:r>
            <a:endParaRPr lang="en-US" sz="36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524000" y="2756463"/>
            <a:ext cx="9144000" cy="1655762"/>
          </a:xfrm>
        </p:spPr>
        <p:txBody>
          <a:bodyPr>
            <a:normAutofit/>
          </a:bodyPr>
          <a:lstStyle/>
          <a:p>
            <a:r>
              <a:rPr lang="en-US" sz="2000" i="1" dirty="0" err="1" smtClean="0"/>
              <a:t>Nika</a:t>
            </a:r>
            <a:r>
              <a:rPr lang="en-US" sz="2000" i="1" dirty="0" smtClean="0"/>
              <a:t> </a:t>
            </a:r>
            <a:r>
              <a:rPr lang="en-US" sz="2000" i="1" dirty="0" err="1" smtClean="0"/>
              <a:t>Chakhunashvili</a:t>
            </a:r>
            <a:r>
              <a:rPr lang="en-US" sz="2000" i="1" dirty="0" smtClean="0"/>
              <a:t>, M.Sc. Student</a:t>
            </a:r>
          </a:p>
          <a:p>
            <a:endParaRPr lang="en-US" sz="1800" i="1" dirty="0" smtClean="0"/>
          </a:p>
          <a:p>
            <a:r>
              <a:rPr lang="en-US" sz="1800" i="1" dirty="0" smtClean="0"/>
              <a:t>Institute of Biophysics, Ilia State University</a:t>
            </a:r>
            <a:endParaRPr lang="en-US" sz="1800" i="1" dirty="0"/>
          </a:p>
          <a:p>
            <a:r>
              <a:rPr lang="en-US" sz="1800" i="1" dirty="0" smtClean="0"/>
              <a:t>Institute of Neuroscience and Medicine (INM-9), </a:t>
            </a:r>
            <a:r>
              <a:rPr lang="en-US" sz="1800" i="1" dirty="0" err="1" smtClean="0"/>
              <a:t>Forschungszentrum</a:t>
            </a:r>
            <a:r>
              <a:rPr lang="en-US" sz="1800" i="1" dirty="0" smtClean="0"/>
              <a:t> </a:t>
            </a:r>
            <a:r>
              <a:rPr lang="en-US" sz="1800" i="1" dirty="0" err="1" smtClean="0"/>
              <a:t>Jülich</a:t>
            </a:r>
            <a:endParaRPr lang="en-US" sz="1800" i="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3483" y="4984955"/>
            <a:ext cx="1602347" cy="162079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3915" y="5075328"/>
            <a:ext cx="2657960" cy="1440047"/>
          </a:xfrm>
          <a:prstGeom prst="rect">
            <a:avLst/>
          </a:prstGeom>
        </p:spPr>
      </p:pic>
      <p:pic>
        <p:nvPicPr>
          <p:cNvPr id="9" name="Picture 8"/>
          <p:cNvPicPr>
            <a:picLocks noChangeAspect="1"/>
          </p:cNvPicPr>
          <p:nvPr/>
        </p:nvPicPr>
        <p:blipFill>
          <a:blip r:embed="rId4"/>
          <a:stretch>
            <a:fillRect/>
          </a:stretch>
        </p:blipFill>
        <p:spPr>
          <a:xfrm>
            <a:off x="6449961" y="5279620"/>
            <a:ext cx="5537763" cy="1157483"/>
          </a:xfrm>
          <a:prstGeom prst="rect">
            <a:avLst/>
          </a:prstGeom>
        </p:spPr>
      </p:pic>
      <p:sp>
        <p:nvSpPr>
          <p:cNvPr id="10" name="TextBox 9"/>
          <p:cNvSpPr txBox="1"/>
          <p:nvPr/>
        </p:nvSpPr>
        <p:spPr>
          <a:xfrm>
            <a:off x="1212308" y="99809"/>
            <a:ext cx="10311098"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spTree>
    <p:extLst>
      <p:ext uri="{BB962C8B-B14F-4D97-AF65-F5344CB8AC3E}">
        <p14:creationId xmlns:p14="http://schemas.microsoft.com/office/powerpoint/2010/main" val="29066748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205" y="248237"/>
            <a:ext cx="4406594" cy="1600200"/>
          </a:xfrm>
        </p:spPr>
        <p:txBody>
          <a:bodyPr>
            <a:normAutofit fontScale="90000"/>
          </a:bodyPr>
          <a:lstStyle/>
          <a:p>
            <a:pPr algn="ctr"/>
            <a:r>
              <a:rPr lang="en-US" b="1" dirty="0" smtClean="0">
                <a:effectLst>
                  <a:outerShdw blurRad="38100" dist="38100" dir="2700000" algn="tl">
                    <a:srgbClr val="000000">
                      <a:alpha val="43137"/>
                    </a:srgbClr>
                  </a:outerShdw>
                </a:effectLst>
              </a:rPr>
              <a:t>DNA and RNA </a:t>
            </a:r>
            <a:r>
              <a:rPr lang="en-US" b="1" dirty="0" err="1" smtClean="0">
                <a:effectLst>
                  <a:outerShdw blurRad="38100" dist="38100" dir="2700000" algn="tl">
                    <a:srgbClr val="000000">
                      <a:alpha val="43137"/>
                    </a:srgbClr>
                  </a:outerShdw>
                </a:effectLst>
              </a:rPr>
              <a:t>Quadruplexes</a:t>
            </a:r>
            <a:r>
              <a:rPr lang="en-US" b="1" dirty="0" smtClean="0">
                <a:effectLst>
                  <a:outerShdw blurRad="38100" dist="38100" dir="2700000" algn="tl">
                    <a:srgbClr val="000000">
                      <a:alpha val="43137"/>
                    </a:srgbClr>
                  </a:outerShdw>
                </a:effectLst>
              </a:rPr>
              <a:t> (G4s and rG4s) and their structures:</a:t>
            </a:r>
            <a:endParaRPr lang="en-US" b="1"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a:xfrm>
            <a:off x="914384" y="2037735"/>
            <a:ext cx="3932237" cy="3811588"/>
          </a:xfrm>
        </p:spPr>
        <p:txBody>
          <a:bodyPr/>
          <a:lstStyle/>
          <a:p>
            <a:r>
              <a:rPr lang="en-US" dirty="0" smtClean="0"/>
              <a:t>The sequence determines the structure of DNA/RNA.</a:t>
            </a:r>
          </a:p>
          <a:p>
            <a:r>
              <a:rPr lang="en-US" dirty="0" err="1" smtClean="0"/>
              <a:t>Quadruplexes</a:t>
            </a:r>
            <a:r>
              <a:rPr lang="en-US" dirty="0" smtClean="0"/>
              <a:t> are guanine rich secondary structures made of </a:t>
            </a:r>
            <a:r>
              <a:rPr lang="en-US" dirty="0" smtClean="0">
                <a:solidFill>
                  <a:srgbClr val="FF0000"/>
                </a:solidFill>
              </a:rPr>
              <a:t>G-quartets</a:t>
            </a:r>
            <a:r>
              <a:rPr lang="en-US" dirty="0" smtClean="0"/>
              <a:t>. </a:t>
            </a:r>
          </a:p>
          <a:p>
            <a:r>
              <a:rPr lang="en-US" dirty="0" smtClean="0">
                <a:solidFill>
                  <a:srgbClr val="FF0000"/>
                </a:solidFill>
              </a:rPr>
              <a:t>Cations</a:t>
            </a:r>
            <a:r>
              <a:rPr lang="en-US" dirty="0" smtClean="0"/>
              <a:t> (such as potassium) determine the folding on nucleic acids.</a:t>
            </a:r>
          </a:p>
          <a:p>
            <a:r>
              <a:rPr lang="en-US" dirty="0" smtClean="0"/>
              <a:t>Study of secondary structures are conducted by </a:t>
            </a:r>
            <a:r>
              <a:rPr lang="en-US" dirty="0" smtClean="0">
                <a:solidFill>
                  <a:srgbClr val="FF0000"/>
                </a:solidFill>
              </a:rPr>
              <a:t>spectrometric</a:t>
            </a:r>
            <a:r>
              <a:rPr lang="en-US" dirty="0" smtClean="0"/>
              <a:t> studies. Nucleic acids are best seen in UV region. </a:t>
            </a:r>
            <a:r>
              <a:rPr lang="en-US" dirty="0" err="1" smtClean="0"/>
              <a:t>Quadruplexes</a:t>
            </a:r>
            <a:r>
              <a:rPr lang="en-US" dirty="0" smtClean="0"/>
              <a:t> are studied at </a:t>
            </a:r>
            <a:r>
              <a:rPr lang="en-US" dirty="0" smtClean="0">
                <a:solidFill>
                  <a:srgbClr val="FF0000"/>
                </a:solidFill>
              </a:rPr>
              <a:t>295 nm</a:t>
            </a:r>
            <a:r>
              <a:rPr lang="en-US" dirty="0" smtClean="0"/>
              <a:t>.</a:t>
            </a:r>
          </a:p>
          <a:p>
            <a:r>
              <a:rPr lang="en-US" dirty="0" err="1" smtClean="0"/>
              <a:t>Quadruplexes</a:t>
            </a:r>
            <a:r>
              <a:rPr lang="en-US" dirty="0" smtClean="0"/>
              <a:t> can be parallel or antiparallel in structure. Can be formed with one or multiple strands or DNA.</a:t>
            </a:r>
            <a:endParaRPr lang="en-US" dirty="0"/>
          </a:p>
        </p:txBody>
      </p:sp>
      <p:pic>
        <p:nvPicPr>
          <p:cNvPr id="5"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1837" y="367122"/>
            <a:ext cx="5310963" cy="244700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45" y="5880998"/>
            <a:ext cx="865239" cy="875201"/>
          </a:xfrm>
          <a:prstGeom prst="rect">
            <a:avLst/>
          </a:prstGeom>
        </p:spPr>
      </p:pic>
      <p:sp>
        <p:nvSpPr>
          <p:cNvPr id="7" name="TextBox 6"/>
          <p:cNvSpPr txBox="1"/>
          <p:nvPr/>
        </p:nvSpPr>
        <p:spPr>
          <a:xfrm>
            <a:off x="-44303" y="639072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9" name="Picture 3" descr="Screenshot 2025-06-03 1902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6212" y="2803332"/>
            <a:ext cx="4662212" cy="320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stretch>
            <a:fillRect/>
          </a:stretch>
        </p:blipFill>
        <p:spPr>
          <a:xfrm>
            <a:off x="8351849" y="5996910"/>
            <a:ext cx="3632678" cy="759289"/>
          </a:xfrm>
          <a:prstGeom prst="rect">
            <a:avLst/>
          </a:prstGeom>
        </p:spPr>
      </p:pic>
    </p:spTree>
    <p:extLst>
      <p:ext uri="{BB962C8B-B14F-4D97-AF65-F5344CB8AC3E}">
        <p14:creationId xmlns:p14="http://schemas.microsoft.com/office/powerpoint/2010/main" val="2465127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671" y="123774"/>
            <a:ext cx="3932237" cy="1600200"/>
          </a:xfrm>
        </p:spPr>
        <p:txBody>
          <a:bodyPr/>
          <a:lstStyle/>
          <a:p>
            <a:pPr algn="ctr"/>
            <a:r>
              <a:rPr lang="en-US" b="1" dirty="0" err="1" smtClean="0">
                <a:effectLst>
                  <a:outerShdw blurRad="38100" dist="38100" dir="2700000" algn="tl">
                    <a:srgbClr val="000000">
                      <a:alpha val="43137"/>
                    </a:srgbClr>
                  </a:outerShdw>
                </a:effectLst>
              </a:rPr>
              <a:t>Quadruplexes</a:t>
            </a:r>
            <a:r>
              <a:rPr lang="en-US" b="1" dirty="0" smtClean="0">
                <a:effectLst>
                  <a:outerShdw blurRad="38100" dist="38100" dir="2700000" algn="tl">
                    <a:srgbClr val="000000">
                      <a:alpha val="43137"/>
                    </a:srgbClr>
                  </a:outerShdw>
                </a:effectLst>
              </a:rPr>
              <a:t> and their biological role:</a:t>
            </a:r>
            <a:endParaRPr lang="en-US" b="1"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a:xfrm>
            <a:off x="859665" y="2835424"/>
            <a:ext cx="3932237" cy="3811588"/>
          </a:xfrm>
        </p:spPr>
        <p:txBody>
          <a:bodyPr/>
          <a:lstStyle/>
          <a:p>
            <a:r>
              <a:rPr lang="en-US" dirty="0" err="1" smtClean="0"/>
              <a:t>Quadruplexes</a:t>
            </a:r>
            <a:r>
              <a:rPr lang="en-US" dirty="0" smtClean="0"/>
              <a:t> are mainly detected in </a:t>
            </a:r>
            <a:r>
              <a:rPr lang="en-US" dirty="0" err="1" smtClean="0"/>
              <a:t>telomeric</a:t>
            </a:r>
            <a:r>
              <a:rPr lang="en-US" dirty="0" smtClean="0"/>
              <a:t> regions due to guanine rich </a:t>
            </a:r>
            <a:r>
              <a:rPr lang="en-US" dirty="0" err="1" smtClean="0"/>
              <a:t>requence</a:t>
            </a:r>
            <a:r>
              <a:rPr lang="en-US" dirty="0" smtClean="0"/>
              <a:t>: TTAGGG.</a:t>
            </a:r>
          </a:p>
          <a:p>
            <a:r>
              <a:rPr lang="en-US" dirty="0" smtClean="0"/>
              <a:t>Takes part in gene regulation and expression.</a:t>
            </a:r>
            <a:br>
              <a:rPr lang="en-US" dirty="0" smtClean="0"/>
            </a:br>
            <a:r>
              <a:rPr lang="en-US" dirty="0" smtClean="0"/>
              <a:t/>
            </a:r>
            <a:br>
              <a:rPr lang="en-US" dirty="0" smtClean="0"/>
            </a:br>
            <a:r>
              <a:rPr lang="en-US" dirty="0" smtClean="0"/>
              <a:t>Are connected to some neurodegenerative disorders including ALS/FTD.</a:t>
            </a:r>
            <a:endParaRPr lang="en-US" dirty="0"/>
          </a:p>
        </p:txBody>
      </p:sp>
      <p:pic>
        <p:nvPicPr>
          <p:cNvPr id="10" name="Picture Placeholder 4"/>
          <p:cNvPicPr>
            <a:picLocks noChangeAspect="1"/>
          </p:cNvPicPr>
          <p:nvPr/>
        </p:nvPicPr>
        <p:blipFill>
          <a:blip r:embed="rId2">
            <a:extLst>
              <a:ext uri="{28A0092B-C50C-407E-A947-70E740481C1C}">
                <a14:useLocalDpi xmlns:a14="http://schemas.microsoft.com/office/drawing/2010/main" val="0"/>
              </a:ext>
            </a:extLst>
          </a:blip>
          <a:srcRect t="5726" b="5726"/>
          <a:stretch>
            <a:fillRect/>
          </a:stretch>
        </p:blipFill>
        <p:spPr>
          <a:xfrm>
            <a:off x="6996635" y="217949"/>
            <a:ext cx="3613169" cy="2852991"/>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1093" y="3216115"/>
            <a:ext cx="3578711" cy="1808655"/>
          </a:xfrm>
          <a:prstGeom prst="rect">
            <a:avLst/>
          </a:prstGeom>
        </p:spPr>
      </p:pic>
      <p:sp>
        <p:nvSpPr>
          <p:cNvPr id="3" name="Rectangle 2"/>
          <p:cNvSpPr/>
          <p:nvPr/>
        </p:nvSpPr>
        <p:spPr>
          <a:xfrm>
            <a:off x="6096000" y="5024770"/>
            <a:ext cx="6096000" cy="523220"/>
          </a:xfrm>
          <a:prstGeom prst="rect">
            <a:avLst/>
          </a:prstGeom>
        </p:spPr>
        <p:txBody>
          <a:bodyPr>
            <a:spAutoFit/>
          </a:bodyPr>
          <a:lstStyle/>
          <a:p>
            <a:r>
              <a:rPr lang="en-US" sz="1400" dirty="0" err="1" smtClean="0"/>
              <a:t>Bugaut</a:t>
            </a:r>
            <a:r>
              <a:rPr lang="en-US" sz="1400" dirty="0" smtClean="0"/>
              <a:t> A, </a:t>
            </a:r>
            <a:r>
              <a:rPr lang="en-US" sz="1400" dirty="0" err="1" smtClean="0"/>
              <a:t>Balasubramanian</a:t>
            </a:r>
            <a:r>
              <a:rPr lang="en-US" sz="1400" dirty="0" smtClean="0"/>
              <a:t> S (2012). "5'-UTR RNA G-</a:t>
            </a:r>
            <a:r>
              <a:rPr lang="en-US" sz="1400" dirty="0" err="1" smtClean="0"/>
              <a:t>quadruplexes</a:t>
            </a:r>
            <a:r>
              <a:rPr lang="en-US" sz="1400" dirty="0" smtClean="0"/>
              <a:t>: translation regulation and targeting.". </a:t>
            </a:r>
            <a:r>
              <a:rPr lang="en-US" sz="1400" i="1" dirty="0" smtClean="0"/>
              <a:t>Nucleic Acids Res</a:t>
            </a:r>
            <a:r>
              <a:rPr lang="en-US" sz="1400" dirty="0" smtClean="0"/>
              <a:t>. 40 (11): 4727–41.</a:t>
            </a:r>
            <a:endParaRPr lang="en-US" sz="1400" dirty="0"/>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45" y="5880998"/>
            <a:ext cx="865239" cy="875201"/>
          </a:xfrm>
          <a:prstGeom prst="rect">
            <a:avLst/>
          </a:prstGeom>
        </p:spPr>
      </p:pic>
      <p:pic>
        <p:nvPicPr>
          <p:cNvPr id="14" name="Picture 13"/>
          <p:cNvPicPr>
            <a:picLocks noChangeAspect="1"/>
          </p:cNvPicPr>
          <p:nvPr/>
        </p:nvPicPr>
        <p:blipFill>
          <a:blip r:embed="rId5"/>
          <a:stretch>
            <a:fillRect/>
          </a:stretch>
        </p:blipFill>
        <p:spPr>
          <a:xfrm>
            <a:off x="8351849" y="5996910"/>
            <a:ext cx="3632678" cy="759289"/>
          </a:xfrm>
          <a:prstGeom prst="rect">
            <a:avLst/>
          </a:prstGeom>
        </p:spPr>
      </p:pic>
      <p:sp>
        <p:nvSpPr>
          <p:cNvPr id="15" name="TextBox 14"/>
          <p:cNvSpPr txBox="1"/>
          <p:nvPr/>
        </p:nvSpPr>
        <p:spPr>
          <a:xfrm>
            <a:off x="-44303" y="639072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spTree>
    <p:extLst>
      <p:ext uri="{BB962C8B-B14F-4D97-AF65-F5344CB8AC3E}">
        <p14:creationId xmlns:p14="http://schemas.microsoft.com/office/powerpoint/2010/main" val="3161314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277416"/>
            <a:ext cx="10515600" cy="1325563"/>
          </a:xfrm>
        </p:spPr>
        <p:txBody>
          <a:bodyPr>
            <a:normAutofit/>
          </a:bodyPr>
          <a:lstStyle/>
          <a:p>
            <a:pPr algn="ctr"/>
            <a:r>
              <a:rPr lang="en-US" sz="3600" b="1" dirty="0" smtClean="0">
                <a:effectLst>
                  <a:outerShdw blurRad="38100" dist="38100" dir="2700000" algn="tl">
                    <a:srgbClr val="000000">
                      <a:alpha val="43137"/>
                    </a:srgbClr>
                  </a:outerShdw>
                </a:effectLst>
              </a:rPr>
              <a:t>Role of rG4s in neurodegenerative disorders </a:t>
            </a:r>
            <a:endParaRPr lang="en-US" sz="3600" b="1" dirty="0">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2"/>
          <a:stretch>
            <a:fillRect/>
          </a:stretch>
        </p:blipFill>
        <p:spPr>
          <a:xfrm>
            <a:off x="511770" y="1606839"/>
            <a:ext cx="11168460" cy="3683959"/>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9" name="TextBox 8"/>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0" name="Picture 9"/>
          <p:cNvPicPr>
            <a:picLocks noChangeAspect="1"/>
          </p:cNvPicPr>
          <p:nvPr/>
        </p:nvPicPr>
        <p:blipFill>
          <a:blip r:embed="rId4"/>
          <a:stretch>
            <a:fillRect/>
          </a:stretch>
        </p:blipFill>
        <p:spPr>
          <a:xfrm>
            <a:off x="8351849" y="5996910"/>
            <a:ext cx="3632678" cy="759289"/>
          </a:xfrm>
          <a:prstGeom prst="rect">
            <a:avLst/>
          </a:prstGeom>
        </p:spPr>
      </p:pic>
      <p:sp>
        <p:nvSpPr>
          <p:cNvPr id="11" name="Rectangle 10"/>
          <p:cNvSpPr/>
          <p:nvPr/>
        </p:nvSpPr>
        <p:spPr>
          <a:xfrm>
            <a:off x="1091381" y="5290798"/>
            <a:ext cx="7112983" cy="738664"/>
          </a:xfrm>
          <a:prstGeom prst="rect">
            <a:avLst/>
          </a:prstGeom>
        </p:spPr>
        <p:txBody>
          <a:bodyPr wrap="square">
            <a:spAutoFit/>
          </a:bodyPr>
          <a:lstStyle/>
          <a:p>
            <a:r>
              <a:rPr lang="en-US" sz="1400" b="0" dirty="0" smtClean="0">
                <a:solidFill>
                  <a:srgbClr val="222222"/>
                </a:solidFill>
                <a:effectLst/>
                <a:latin typeface="Merriweather Sans"/>
              </a:rPr>
              <a:t>Jiang, J., </a:t>
            </a:r>
            <a:r>
              <a:rPr lang="en-US" sz="1400" b="0" dirty="0" err="1" smtClean="0">
                <a:solidFill>
                  <a:srgbClr val="222222"/>
                </a:solidFill>
                <a:effectLst/>
                <a:latin typeface="Merriweather Sans"/>
              </a:rPr>
              <a:t>Ravits</a:t>
            </a:r>
            <a:r>
              <a:rPr lang="en-US" sz="1400" b="0" dirty="0" smtClean="0">
                <a:solidFill>
                  <a:srgbClr val="222222"/>
                </a:solidFill>
                <a:effectLst/>
                <a:latin typeface="Merriweather Sans"/>
              </a:rPr>
              <a:t>, J. Pathogenic Mechanisms and Therapy Development for C9orf72 Amyotrophic Lateral Sclerosis/Frontotemporal Dementia. </a:t>
            </a:r>
            <a:r>
              <a:rPr lang="en-US" sz="1400" b="0" i="1" dirty="0" err="1" smtClean="0">
                <a:solidFill>
                  <a:srgbClr val="222222"/>
                </a:solidFill>
                <a:effectLst/>
                <a:latin typeface="Merriweather Sans"/>
              </a:rPr>
              <a:t>Neurotherapeutics</a:t>
            </a:r>
            <a:r>
              <a:rPr lang="en-US" sz="1400" b="0" dirty="0" smtClean="0">
                <a:solidFill>
                  <a:srgbClr val="222222"/>
                </a:solidFill>
                <a:effectLst/>
                <a:latin typeface="Merriweather Sans"/>
              </a:rPr>
              <a:t> </a:t>
            </a:r>
            <a:r>
              <a:rPr lang="en-US" sz="1400" b="1" dirty="0" smtClean="0">
                <a:solidFill>
                  <a:srgbClr val="222222"/>
                </a:solidFill>
                <a:effectLst/>
                <a:latin typeface="Merriweather Sans"/>
              </a:rPr>
              <a:t>16</a:t>
            </a:r>
            <a:r>
              <a:rPr lang="en-US" sz="1400" b="0" dirty="0" smtClean="0">
                <a:solidFill>
                  <a:srgbClr val="222222"/>
                </a:solidFill>
                <a:effectLst/>
                <a:latin typeface="Merriweather Sans"/>
              </a:rPr>
              <a:t>, 1115–1132 (2019). https://doi.org/10.1007/s13311-019-00797-2</a:t>
            </a:r>
            <a:endParaRPr lang="en-US" sz="1400" dirty="0"/>
          </a:p>
        </p:txBody>
      </p:sp>
    </p:spTree>
    <p:extLst>
      <p:ext uri="{BB962C8B-B14F-4D97-AF65-F5344CB8AC3E}">
        <p14:creationId xmlns:p14="http://schemas.microsoft.com/office/powerpoint/2010/main" val="3550403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162" y="-456546"/>
            <a:ext cx="11069567" cy="1600200"/>
          </a:xfrm>
        </p:spPr>
        <p:txBody>
          <a:bodyPr/>
          <a:lstStyle/>
          <a:p>
            <a:pPr algn="ctr"/>
            <a:r>
              <a:rPr lang="en-US" b="1" dirty="0" smtClean="0">
                <a:effectLst>
                  <a:outerShdw blurRad="38100" dist="38100" dir="2700000" algn="tl">
                    <a:srgbClr val="000000">
                      <a:alpha val="43137"/>
                    </a:srgbClr>
                  </a:outerShdw>
                </a:effectLst>
              </a:rPr>
              <a:t>QPA (</a:t>
            </a:r>
            <a:r>
              <a:rPr lang="en-US" b="1" dirty="0" err="1" smtClean="0">
                <a:effectLst>
                  <a:outerShdw blurRad="38100" dist="38100" dir="2700000" algn="tl">
                    <a:srgbClr val="000000">
                      <a:alpha val="43137"/>
                    </a:srgbClr>
                  </a:outerShdw>
                </a:effectLst>
              </a:rPr>
              <a:t>Quadruplex</a:t>
            </a:r>
            <a:r>
              <a:rPr lang="en-US" b="1" dirty="0" smtClean="0">
                <a:effectLst>
                  <a:outerShdw blurRad="38100" dist="38100" dir="2700000" algn="tl">
                    <a:srgbClr val="000000">
                      <a:alpha val="43137"/>
                    </a:srgbClr>
                  </a:outerShdw>
                </a:effectLst>
              </a:rPr>
              <a:t> Primer Amplification)</a:t>
            </a:r>
            <a:endParaRPr lang="en-US" b="1"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a:xfrm>
            <a:off x="738976" y="1893615"/>
            <a:ext cx="4727759" cy="3811588"/>
          </a:xfrm>
        </p:spPr>
        <p:txBody>
          <a:bodyPr/>
          <a:lstStyle/>
          <a:p>
            <a:r>
              <a:rPr lang="en" dirty="0"/>
              <a:t>G3T sequence is used for QPA . It self-forms into a quadruplex in the presence of potassium, as it is preferred over duplexes . The primer, which is a truncated version of G3T , was designed to self-fold into a quadruplex.</a:t>
            </a:r>
          </a:p>
          <a:p>
            <a:r>
              <a:rPr lang="en" dirty="0"/>
              <a:t>For detection, 3-methyl isoxanthopterin (3MI ) or 2-aminopurine ( 2AP ) is used . It is inserted into the fourth position of the primer.</a:t>
            </a:r>
          </a:p>
          <a:p>
            <a:r>
              <a:rPr lang="en" dirty="0"/>
              <a:t>The target molecule, CCCACCACCCC , is required . which is complementary to the primer and binds to the primer and deoxyguanosine triphosphate ( dGTP ) .</a:t>
            </a:r>
          </a:p>
          <a:p>
            <a:r>
              <a:rPr lang="en" dirty="0"/>
              <a:t>Buffers ( e.g., magnesium and potassium ions) are also needed.</a:t>
            </a:r>
            <a:endParaRPr lang="en-US" dirty="0"/>
          </a:p>
          <a:p>
            <a:endParaRPr lang="en-US" dirty="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4175" y="3288005"/>
            <a:ext cx="4897115" cy="2308623"/>
          </a:xfrm>
          <a:prstGeom prst="rect">
            <a:avLst/>
          </a:prstGeom>
        </p:spPr>
      </p:pic>
      <p:pic>
        <p:nvPicPr>
          <p:cNvPr id="1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09420" y="1178422"/>
            <a:ext cx="3696928" cy="2001008"/>
          </a:xfr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91390" y="1197080"/>
            <a:ext cx="3469112" cy="198235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80998"/>
            <a:ext cx="865239" cy="875201"/>
          </a:xfrm>
          <a:prstGeom prst="rect">
            <a:avLst/>
          </a:prstGeom>
        </p:spPr>
      </p:pic>
      <p:sp>
        <p:nvSpPr>
          <p:cNvPr id="12" name="TextBox 11"/>
          <p:cNvSpPr txBox="1"/>
          <p:nvPr/>
        </p:nvSpPr>
        <p:spPr>
          <a:xfrm>
            <a:off x="-44303" y="639072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3" name="Picture 12"/>
          <p:cNvPicPr>
            <a:picLocks noChangeAspect="1"/>
          </p:cNvPicPr>
          <p:nvPr/>
        </p:nvPicPr>
        <p:blipFill>
          <a:blip r:embed="rId6"/>
          <a:stretch>
            <a:fillRect/>
          </a:stretch>
        </p:blipFill>
        <p:spPr>
          <a:xfrm>
            <a:off x="8351849" y="5996910"/>
            <a:ext cx="3632678" cy="759289"/>
          </a:xfrm>
          <a:prstGeom prst="rect">
            <a:avLst/>
          </a:prstGeom>
        </p:spPr>
      </p:pic>
    </p:spTree>
    <p:extLst>
      <p:ext uri="{BB962C8B-B14F-4D97-AF65-F5344CB8AC3E}">
        <p14:creationId xmlns:p14="http://schemas.microsoft.com/office/powerpoint/2010/main" val="1516109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664" y="156748"/>
            <a:ext cx="3932237" cy="1600200"/>
          </a:xfrm>
        </p:spPr>
        <p:txBody>
          <a:bodyPr/>
          <a:lstStyle/>
          <a:p>
            <a:pPr algn="ctr"/>
            <a:r>
              <a:rPr lang="en" b="1" dirty="0">
                <a:effectLst>
                  <a:outerShdw blurRad="38100" dist="38100" dir="2700000" algn="tl">
                    <a:srgbClr val="000000">
                      <a:alpha val="43137"/>
                    </a:srgbClr>
                  </a:outerShdw>
                </a:effectLst>
              </a:rPr>
              <a:t>Quadruplexes in non-enzymatic diagnostics</a:t>
            </a:r>
            <a:endParaRPr lang="en-US" b="1"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a:xfrm>
            <a:off x="704665" y="2617064"/>
            <a:ext cx="3932237" cy="3811588"/>
          </a:xfrm>
        </p:spPr>
        <p:txBody>
          <a:bodyPr/>
          <a:lstStyle/>
          <a:p>
            <a:r>
              <a:rPr lang="en" dirty="0"/>
              <a:t>Current research is focused on </a:t>
            </a:r>
            <a:r>
              <a:rPr lang="en" dirty="0">
                <a:solidFill>
                  <a:srgbClr val="FF0000"/>
                </a:solidFill>
              </a:rPr>
              <a:t>non-enzymatic, isothermal</a:t>
            </a:r>
            <a:r>
              <a:rPr lang="en" dirty="0">
                <a:solidFill>
                  <a:srgbClr val="FFC000"/>
                </a:solidFill>
              </a:rPr>
              <a:t> </a:t>
            </a:r>
            <a:r>
              <a:rPr lang="en" dirty="0"/>
              <a:t>diagnostic methods.</a:t>
            </a:r>
          </a:p>
          <a:p>
            <a:r>
              <a:rPr lang="en" dirty="0"/>
              <a:t>Based on structural transformation ( ST ) </a:t>
            </a:r>
            <a:r>
              <a:rPr lang="en" dirty="0">
                <a:solidFill>
                  <a:srgbClr val="FF0000"/>
                </a:solidFill>
              </a:rPr>
              <a:t>from herpin to quadruplex.</a:t>
            </a:r>
          </a:p>
          <a:p>
            <a:r>
              <a:rPr lang="en" dirty="0"/>
              <a:t>is a thermodynamically </a:t>
            </a:r>
            <a:r>
              <a:rPr lang="en" dirty="0">
                <a:solidFill>
                  <a:srgbClr val="FF0000"/>
                </a:solidFill>
              </a:rPr>
              <a:t>irreversible</a:t>
            </a:r>
            <a:r>
              <a:rPr lang="en" dirty="0">
                <a:solidFill>
                  <a:srgbClr val="FFC000"/>
                </a:solidFill>
              </a:rPr>
              <a:t> </a:t>
            </a:r>
            <a:r>
              <a:rPr lang="en" dirty="0"/>
              <a:t>process.</a:t>
            </a:r>
          </a:p>
        </p:txBody>
      </p:sp>
      <p:pic>
        <p:nvPicPr>
          <p:cNvPr id="14"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7523" y="529341"/>
            <a:ext cx="5972139" cy="4795934"/>
          </a:xfrm>
          <a:prstGeom prst="rect">
            <a:avLst/>
          </a:prstGeom>
        </p:spPr>
      </p:pic>
      <p:sp>
        <p:nvSpPr>
          <p:cNvPr id="15" name="TextBox 14"/>
          <p:cNvSpPr txBox="1"/>
          <p:nvPr/>
        </p:nvSpPr>
        <p:spPr>
          <a:xfrm>
            <a:off x="5242716" y="5325275"/>
            <a:ext cx="6646606" cy="923330"/>
          </a:xfrm>
          <a:prstGeom prst="rect">
            <a:avLst/>
          </a:prstGeom>
          <a:noFill/>
        </p:spPr>
        <p:txBody>
          <a:bodyPr wrap="square" rtlCol="0">
            <a:spAutoFit/>
          </a:bodyPr>
          <a:lstStyle/>
          <a:p>
            <a:pPr lvl="0"/>
            <a:r>
              <a:rPr lang="en" dirty="0" err="1"/>
              <a:t>Kankia </a:t>
            </a:r>
            <a:r>
              <a:rPr lang="en" dirty="0"/>
              <a:t>, B. (2020) </a:t>
            </a:r>
            <a:r>
              <a:rPr lang="en" dirty="0" err="1"/>
              <a:t>Quadruplex </a:t>
            </a:r>
            <a:r>
              <a:rPr lang="en" dirty="0"/>
              <a:t>-Based Reactions for Dynamic DNA Nanotechnology. </a:t>
            </a:r>
            <a:r>
              <a:rPr lang="en" i="1" dirty="0"/>
              <a:t>J. Phys. Chem. B </a:t>
            </a:r>
            <a:r>
              <a:rPr lang="en" dirty="0"/>
              <a:t>2020, 124, 4263-4269.</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880998"/>
            <a:ext cx="865239" cy="875201"/>
          </a:xfrm>
          <a:prstGeom prst="rect">
            <a:avLst/>
          </a:prstGeom>
        </p:spPr>
      </p:pic>
      <p:sp>
        <p:nvSpPr>
          <p:cNvPr id="10" name="TextBox 9"/>
          <p:cNvSpPr txBox="1"/>
          <p:nvPr/>
        </p:nvSpPr>
        <p:spPr>
          <a:xfrm>
            <a:off x="-44303" y="639072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2" name="Picture 11"/>
          <p:cNvPicPr>
            <a:picLocks noChangeAspect="1"/>
          </p:cNvPicPr>
          <p:nvPr/>
        </p:nvPicPr>
        <p:blipFill>
          <a:blip r:embed="rId4"/>
          <a:stretch>
            <a:fillRect/>
          </a:stretch>
        </p:blipFill>
        <p:spPr>
          <a:xfrm>
            <a:off x="8351849" y="5996910"/>
            <a:ext cx="3632678" cy="759289"/>
          </a:xfrm>
          <a:prstGeom prst="rect">
            <a:avLst/>
          </a:prstGeom>
        </p:spPr>
      </p:pic>
    </p:spTree>
    <p:extLst>
      <p:ext uri="{BB962C8B-B14F-4D97-AF65-F5344CB8AC3E}">
        <p14:creationId xmlns:p14="http://schemas.microsoft.com/office/powerpoint/2010/main" val="654789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026" y="546561"/>
            <a:ext cx="3932237" cy="1600200"/>
          </a:xfrm>
        </p:spPr>
        <p:txBody>
          <a:bodyPr/>
          <a:lstStyle/>
          <a:p>
            <a:pPr algn="ctr"/>
            <a:r>
              <a:rPr lang="en" b="1" dirty="0">
                <a:effectLst>
                  <a:outerShdw blurRad="38100" dist="38100" dir="2700000" algn="tl">
                    <a:srgbClr val="000000">
                      <a:alpha val="43137"/>
                    </a:srgbClr>
                  </a:outerShdw>
                </a:effectLst>
              </a:rPr>
              <a:t>Quadruplexes in non-enzymatic diagnostics</a:t>
            </a:r>
            <a:endParaRPr lang="en-US" b="1"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a:xfrm>
            <a:off x="704665" y="2617064"/>
            <a:ext cx="3932237" cy="3811588"/>
          </a:xfrm>
        </p:spPr>
        <p:txBody>
          <a:bodyPr/>
          <a:lstStyle/>
          <a:p>
            <a:r>
              <a:rPr lang="en" dirty="0"/>
              <a:t>The graph shows </a:t>
            </a:r>
            <a:r>
              <a:rPr lang="en" dirty="0">
                <a:solidFill>
                  <a:srgbClr val="FF0000"/>
                </a:solidFill>
              </a:rPr>
              <a:t>fluorometric</a:t>
            </a:r>
            <a:r>
              <a:rPr lang="en" dirty="0">
                <a:solidFill>
                  <a:srgbClr val="FFC000"/>
                </a:solidFill>
              </a:rPr>
              <a:t> </a:t>
            </a:r>
            <a:r>
              <a:rPr lang="en" dirty="0"/>
              <a:t>studies of the ST reaction.</a:t>
            </a:r>
          </a:p>
          <a:p>
            <a:r>
              <a:rPr lang="en" dirty="0"/>
              <a:t>The reaction is a </a:t>
            </a:r>
            <a:r>
              <a:rPr lang="en" dirty="0">
                <a:solidFill>
                  <a:srgbClr val="FF0000"/>
                </a:solidFill>
              </a:rPr>
              <a:t>linear</a:t>
            </a:r>
            <a:r>
              <a:rPr lang="en" dirty="0">
                <a:solidFill>
                  <a:srgbClr val="FFC000"/>
                </a:solidFill>
              </a:rPr>
              <a:t> </a:t>
            </a:r>
            <a:r>
              <a:rPr lang="en" dirty="0"/>
              <a:t>reaction, which is why it takes a long time to obtain a strong signal, unlike PCR </a:t>
            </a:r>
            <a:r>
              <a:rPr lang="en" dirty="0" smtClean="0"/>
              <a:t>and QPA.</a:t>
            </a:r>
            <a:endParaRPr lang="en" dirty="0"/>
          </a:p>
          <a:p>
            <a:r>
              <a:rPr lang="en" dirty="0"/>
              <a:t>In the absence of catalyst, signal leakage is evident, especially at high potassium.</a:t>
            </a:r>
            <a:endParaRPr lang="en-US" dirty="0"/>
          </a:p>
        </p:txBody>
      </p:sp>
      <p:sp>
        <p:nvSpPr>
          <p:cNvPr id="15" name="TextBox 14"/>
          <p:cNvSpPr txBox="1"/>
          <p:nvPr/>
        </p:nvSpPr>
        <p:spPr>
          <a:xfrm>
            <a:off x="5187509" y="4820646"/>
            <a:ext cx="6646606" cy="923330"/>
          </a:xfrm>
          <a:prstGeom prst="rect">
            <a:avLst/>
          </a:prstGeom>
          <a:noFill/>
        </p:spPr>
        <p:txBody>
          <a:bodyPr wrap="square" rtlCol="0">
            <a:spAutoFit/>
          </a:bodyPr>
          <a:lstStyle/>
          <a:p>
            <a:pPr lvl="0"/>
            <a:r>
              <a:rPr lang="en" dirty="0" err="1"/>
              <a:t>Kankia </a:t>
            </a:r>
            <a:r>
              <a:rPr lang="en" dirty="0"/>
              <a:t>, B. (2020) </a:t>
            </a:r>
            <a:r>
              <a:rPr lang="en" dirty="0" err="1"/>
              <a:t>Quadruplex </a:t>
            </a:r>
            <a:r>
              <a:rPr lang="en" dirty="0"/>
              <a:t>-Based Reactions for Dynamic DNA Nanotechnology. </a:t>
            </a:r>
            <a:r>
              <a:rPr lang="en" i="1" dirty="0"/>
              <a:t>J. Phys. Chem. B </a:t>
            </a:r>
            <a:r>
              <a:rPr lang="en" dirty="0"/>
              <a:t>2020, 124, 4263-4269.</a:t>
            </a:r>
          </a:p>
          <a:p>
            <a:endParaRPr lang="en-US" dirty="0"/>
          </a:p>
        </p:txBody>
      </p:sp>
      <p:pic>
        <p:nvPicPr>
          <p:cNvPr id="9" name="Picture 2" descr="Screenshot 2025-06-06 1401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2575" y="1613517"/>
            <a:ext cx="7331588" cy="267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880998"/>
            <a:ext cx="865239" cy="875201"/>
          </a:xfrm>
          <a:prstGeom prst="rect">
            <a:avLst/>
          </a:prstGeom>
        </p:spPr>
      </p:pic>
      <p:sp>
        <p:nvSpPr>
          <p:cNvPr id="12" name="TextBox 11"/>
          <p:cNvSpPr txBox="1"/>
          <p:nvPr/>
        </p:nvSpPr>
        <p:spPr>
          <a:xfrm>
            <a:off x="-4051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3" name="Picture 12"/>
          <p:cNvPicPr>
            <a:picLocks noChangeAspect="1"/>
          </p:cNvPicPr>
          <p:nvPr/>
        </p:nvPicPr>
        <p:blipFill>
          <a:blip r:embed="rId4"/>
          <a:stretch>
            <a:fillRect/>
          </a:stretch>
        </p:blipFill>
        <p:spPr>
          <a:xfrm>
            <a:off x="8351849" y="5996910"/>
            <a:ext cx="3632678" cy="759289"/>
          </a:xfrm>
          <a:prstGeom prst="rect">
            <a:avLst/>
          </a:prstGeom>
        </p:spPr>
      </p:pic>
    </p:spTree>
    <p:extLst>
      <p:ext uri="{BB962C8B-B14F-4D97-AF65-F5344CB8AC3E}">
        <p14:creationId xmlns:p14="http://schemas.microsoft.com/office/powerpoint/2010/main" val="2279745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38360"/>
            <a:ext cx="3932237" cy="1600200"/>
          </a:xfrm>
        </p:spPr>
        <p:txBody>
          <a:bodyPr/>
          <a:lstStyle/>
          <a:p>
            <a:pPr algn="ctr"/>
            <a:r>
              <a:rPr lang="en-US" b="1" dirty="0" smtClean="0">
                <a:effectLst>
                  <a:outerShdw blurRad="38100" dist="38100" dir="2700000" algn="tl">
                    <a:srgbClr val="000000">
                      <a:alpha val="43137"/>
                    </a:srgbClr>
                  </a:outerShdw>
                </a:effectLst>
              </a:rPr>
              <a:t>Molecular Dynamics (MD) Simulations</a:t>
            </a:r>
            <a:endParaRPr lang="en-US" b="1" dirty="0">
              <a:effectLst>
                <a:outerShdw blurRad="38100" dist="38100" dir="2700000" algn="tl">
                  <a:srgbClr val="000000">
                    <a:alpha val="43137"/>
                  </a:srgbClr>
                </a:outerShdw>
              </a:effectLst>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07730" y="358242"/>
            <a:ext cx="3488238" cy="5443689"/>
          </a:xfrm>
        </p:spPr>
      </p:pic>
      <p:sp>
        <p:nvSpPr>
          <p:cNvPr id="4" name="Text Placeholder 3"/>
          <p:cNvSpPr>
            <a:spLocks noGrp="1"/>
          </p:cNvSpPr>
          <p:nvPr>
            <p:ph type="body" sz="half" idx="2"/>
          </p:nvPr>
        </p:nvSpPr>
        <p:spPr>
          <a:xfrm>
            <a:off x="839788" y="2425206"/>
            <a:ext cx="3932237" cy="3202858"/>
          </a:xfrm>
        </p:spPr>
        <p:txBody>
          <a:bodyPr/>
          <a:lstStyle/>
          <a:p>
            <a:r>
              <a:rPr lang="en-US" dirty="0" smtClean="0"/>
              <a:t>MD simulations utilizes classical mechanics to study the atomistic behavior of different biomolecules including protein and nucleic acids.</a:t>
            </a:r>
          </a:p>
          <a:p>
            <a:r>
              <a:rPr lang="en-US" dirty="0" smtClean="0"/>
              <a:t>Commonly used MD simulation </a:t>
            </a:r>
            <a:r>
              <a:rPr lang="en-US" dirty="0" err="1" smtClean="0"/>
              <a:t>softwares</a:t>
            </a:r>
            <a:r>
              <a:rPr lang="en-US" dirty="0" smtClean="0"/>
              <a:t> are: </a:t>
            </a:r>
            <a:r>
              <a:rPr lang="en-US" dirty="0" smtClean="0">
                <a:solidFill>
                  <a:srgbClr val="FF0000"/>
                </a:solidFill>
              </a:rPr>
              <a:t>GROMACS</a:t>
            </a:r>
            <a:r>
              <a:rPr lang="en-US" dirty="0" smtClean="0"/>
              <a:t>, NAMD, AMBER and so on.</a:t>
            </a:r>
          </a:p>
          <a:p>
            <a:r>
              <a:rPr lang="en-US" dirty="0" smtClean="0"/>
              <a:t>Molecule preparations are usually done in </a:t>
            </a:r>
            <a:r>
              <a:rPr lang="en-US" dirty="0" err="1" smtClean="0"/>
              <a:t>ChimeraX</a:t>
            </a:r>
            <a:r>
              <a:rPr lang="en-US" dirty="0" smtClean="0"/>
              <a:t>, </a:t>
            </a:r>
            <a:r>
              <a:rPr lang="en-US" dirty="0" err="1" smtClean="0"/>
              <a:t>PyMOL</a:t>
            </a:r>
            <a:r>
              <a:rPr lang="en-US" dirty="0" smtClean="0"/>
              <a:t>, etc.</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7" name="TextBox 6"/>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8" name="Picture 7"/>
          <p:cNvPicPr>
            <a:picLocks noChangeAspect="1"/>
          </p:cNvPicPr>
          <p:nvPr/>
        </p:nvPicPr>
        <p:blipFill>
          <a:blip r:embed="rId4"/>
          <a:stretch>
            <a:fillRect/>
          </a:stretch>
        </p:blipFill>
        <p:spPr>
          <a:xfrm>
            <a:off x="8351849" y="5996910"/>
            <a:ext cx="3632678" cy="759289"/>
          </a:xfrm>
          <a:prstGeom prst="rect">
            <a:avLst/>
          </a:prstGeom>
        </p:spPr>
      </p:pic>
      <p:sp>
        <p:nvSpPr>
          <p:cNvPr id="9" name="Rectangle 8"/>
          <p:cNvSpPr/>
          <p:nvPr/>
        </p:nvSpPr>
        <p:spPr>
          <a:xfrm>
            <a:off x="1160206" y="5534238"/>
            <a:ext cx="6096000" cy="830997"/>
          </a:xfrm>
          <a:prstGeom prst="rect">
            <a:avLst/>
          </a:prstGeom>
        </p:spPr>
        <p:txBody>
          <a:bodyPr>
            <a:spAutoFit/>
          </a:bodyPr>
          <a:lstStyle/>
          <a:p>
            <a:r>
              <a:rPr lang="en-US" sz="1200" b="0" i="0" dirty="0" smtClean="0">
                <a:solidFill>
                  <a:srgbClr val="222222"/>
                </a:solidFill>
                <a:effectLst/>
                <a:latin typeface="Merriweather Sans"/>
              </a:rPr>
              <a:t>Kumar, V., </a:t>
            </a:r>
            <a:r>
              <a:rPr lang="en-US" sz="1200" b="0" i="0" dirty="0" err="1" smtClean="0">
                <a:solidFill>
                  <a:srgbClr val="222222"/>
                </a:solidFill>
                <a:effectLst/>
                <a:latin typeface="Merriweather Sans"/>
              </a:rPr>
              <a:t>Yaduvanshi</a:t>
            </a:r>
            <a:r>
              <a:rPr lang="en-US" sz="1200" b="0" i="0" dirty="0" smtClean="0">
                <a:solidFill>
                  <a:srgbClr val="222222"/>
                </a:solidFill>
                <a:effectLst/>
                <a:latin typeface="Merriweather Sans"/>
              </a:rPr>
              <a:t>, S. (2023). Protein-Protein Interaction Studies Using Molecular Dynamics Simulation. In: Sousa, Â., </a:t>
            </a:r>
            <a:r>
              <a:rPr lang="en-US" sz="1200" b="0" i="0" dirty="0" err="1" smtClean="0">
                <a:solidFill>
                  <a:srgbClr val="222222"/>
                </a:solidFill>
                <a:effectLst/>
                <a:latin typeface="Merriweather Sans"/>
              </a:rPr>
              <a:t>Passarinha</a:t>
            </a:r>
            <a:r>
              <a:rPr lang="en-US" sz="1200" b="0" i="0" dirty="0" smtClean="0">
                <a:solidFill>
                  <a:srgbClr val="222222"/>
                </a:solidFill>
                <a:effectLst/>
                <a:latin typeface="Merriweather Sans"/>
              </a:rPr>
              <a:t>, L. (</a:t>
            </a:r>
            <a:r>
              <a:rPr lang="en-US" sz="1200" b="0" i="0" dirty="0" err="1" smtClean="0">
                <a:solidFill>
                  <a:srgbClr val="222222"/>
                </a:solidFill>
                <a:effectLst/>
                <a:latin typeface="Merriweather Sans"/>
              </a:rPr>
              <a:t>eds</a:t>
            </a:r>
            <a:r>
              <a:rPr lang="en-US" sz="1200" b="0" i="0" dirty="0" smtClean="0">
                <a:solidFill>
                  <a:srgbClr val="222222"/>
                </a:solidFill>
                <a:effectLst/>
                <a:latin typeface="Merriweather Sans"/>
              </a:rPr>
              <a:t>) Advanced Methods in Structural Biology. Methods in Molecular Biology, </a:t>
            </a:r>
            <a:r>
              <a:rPr lang="en-US" sz="1200" b="0" i="0" dirty="0" err="1" smtClean="0">
                <a:solidFill>
                  <a:srgbClr val="222222"/>
                </a:solidFill>
                <a:effectLst/>
                <a:latin typeface="Merriweather Sans"/>
              </a:rPr>
              <a:t>vol</a:t>
            </a:r>
            <a:r>
              <a:rPr lang="en-US" sz="1200" b="0" i="0" dirty="0" smtClean="0">
                <a:solidFill>
                  <a:srgbClr val="222222"/>
                </a:solidFill>
                <a:effectLst/>
                <a:latin typeface="Merriweather Sans"/>
              </a:rPr>
              <a:t> 2652. Humana, New York, NY. https://doi.org/10.1007/978-1-0716-3147-8_16</a:t>
            </a:r>
            <a:endParaRPr lang="en-US" sz="1200" dirty="0"/>
          </a:p>
        </p:txBody>
      </p:sp>
    </p:spTree>
    <p:extLst>
      <p:ext uri="{BB962C8B-B14F-4D97-AF65-F5344CB8AC3E}">
        <p14:creationId xmlns:p14="http://schemas.microsoft.com/office/powerpoint/2010/main" val="1676537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290" y="70157"/>
            <a:ext cx="10515600" cy="1325563"/>
          </a:xfrm>
        </p:spPr>
        <p:txBody>
          <a:bodyPr>
            <a:normAutofit/>
          </a:bodyPr>
          <a:lstStyle/>
          <a:p>
            <a:pPr algn="ctr"/>
            <a:r>
              <a:rPr lang="en-US" sz="3200" b="1" dirty="0" smtClean="0">
                <a:effectLst>
                  <a:outerShdw blurRad="38100" dist="38100" dir="2700000" algn="tl">
                    <a:srgbClr val="000000">
                      <a:alpha val="43137"/>
                    </a:srgbClr>
                  </a:outerShdw>
                </a:effectLst>
              </a:rPr>
              <a:t>Molecular Dynamics (MD) Simulations</a:t>
            </a:r>
            <a:endParaRPr lang="en-US" sz="3200" dirty="0"/>
          </a:p>
        </p:txBody>
      </p:sp>
      <p:pic>
        <p:nvPicPr>
          <p:cNvPr id="4" name="Picture 3"/>
          <p:cNvPicPr>
            <a:picLocks noChangeAspect="1"/>
          </p:cNvPicPr>
          <p:nvPr/>
        </p:nvPicPr>
        <p:blipFill>
          <a:blip r:embed="rId2"/>
          <a:stretch>
            <a:fillRect/>
          </a:stretch>
        </p:blipFill>
        <p:spPr>
          <a:xfrm>
            <a:off x="1151531" y="1205362"/>
            <a:ext cx="9415119" cy="467563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6" name="TextBox 5"/>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7" name="Picture 6"/>
          <p:cNvPicPr>
            <a:picLocks noChangeAspect="1"/>
          </p:cNvPicPr>
          <p:nvPr/>
        </p:nvPicPr>
        <p:blipFill>
          <a:blip r:embed="rId4"/>
          <a:stretch>
            <a:fillRect/>
          </a:stretch>
        </p:blipFill>
        <p:spPr>
          <a:xfrm>
            <a:off x="8351849" y="5996910"/>
            <a:ext cx="3632678" cy="759289"/>
          </a:xfrm>
          <a:prstGeom prst="rect">
            <a:avLst/>
          </a:prstGeom>
        </p:spPr>
      </p:pic>
    </p:spTree>
    <p:extLst>
      <p:ext uri="{BB962C8B-B14F-4D97-AF65-F5344CB8AC3E}">
        <p14:creationId xmlns:p14="http://schemas.microsoft.com/office/powerpoint/2010/main" val="1915957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96023" y="524560"/>
            <a:ext cx="4133293" cy="2509689"/>
          </a:xfrm>
          <a:prstGeom prst="rect">
            <a:avLst/>
          </a:prstGeom>
        </p:spPr>
      </p:pic>
      <p:pic>
        <p:nvPicPr>
          <p:cNvPr id="3" name="Picture 2"/>
          <p:cNvPicPr>
            <a:picLocks noChangeAspect="1"/>
          </p:cNvPicPr>
          <p:nvPr/>
        </p:nvPicPr>
        <p:blipFill>
          <a:blip r:embed="rId3"/>
          <a:stretch>
            <a:fillRect/>
          </a:stretch>
        </p:blipFill>
        <p:spPr>
          <a:xfrm>
            <a:off x="6057997" y="524560"/>
            <a:ext cx="4200766" cy="2509689"/>
          </a:xfrm>
          <a:prstGeom prst="rect">
            <a:avLst/>
          </a:prstGeom>
        </p:spPr>
      </p:pic>
      <p:pic>
        <p:nvPicPr>
          <p:cNvPr id="4" name="Picture 3"/>
          <p:cNvPicPr>
            <a:picLocks noChangeAspect="1"/>
          </p:cNvPicPr>
          <p:nvPr/>
        </p:nvPicPr>
        <p:blipFill>
          <a:blip r:embed="rId4"/>
          <a:stretch>
            <a:fillRect/>
          </a:stretch>
        </p:blipFill>
        <p:spPr>
          <a:xfrm>
            <a:off x="624194" y="3420033"/>
            <a:ext cx="4105122" cy="2460965"/>
          </a:xfrm>
          <a:prstGeom prst="rect">
            <a:avLst/>
          </a:prstGeom>
        </p:spPr>
      </p:pic>
      <p:pic>
        <p:nvPicPr>
          <p:cNvPr id="5" name="Picture 4"/>
          <p:cNvPicPr>
            <a:picLocks noChangeAspect="1"/>
          </p:cNvPicPr>
          <p:nvPr/>
        </p:nvPicPr>
        <p:blipFill>
          <a:blip r:embed="rId5"/>
          <a:stretch>
            <a:fillRect/>
          </a:stretch>
        </p:blipFill>
        <p:spPr>
          <a:xfrm>
            <a:off x="6057997" y="3420033"/>
            <a:ext cx="4202594" cy="2534554"/>
          </a:xfrm>
          <a:prstGeom prst="rect">
            <a:avLst/>
          </a:prstGeom>
        </p:spPr>
      </p:pic>
      <p:sp>
        <p:nvSpPr>
          <p:cNvPr id="6" name="TextBox 5"/>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pic>
        <p:nvPicPr>
          <p:cNvPr id="8" name="Picture 7"/>
          <p:cNvPicPr>
            <a:picLocks noChangeAspect="1"/>
          </p:cNvPicPr>
          <p:nvPr/>
        </p:nvPicPr>
        <p:blipFill>
          <a:blip r:embed="rId7"/>
          <a:stretch>
            <a:fillRect/>
          </a:stretch>
        </p:blipFill>
        <p:spPr>
          <a:xfrm>
            <a:off x="8351849" y="5996910"/>
            <a:ext cx="3632678" cy="759289"/>
          </a:xfrm>
          <a:prstGeom prst="rect">
            <a:avLst/>
          </a:prstGeom>
        </p:spPr>
      </p:pic>
      <p:sp>
        <p:nvSpPr>
          <p:cNvPr id="9" name="TextBox 8"/>
          <p:cNvSpPr txBox="1"/>
          <p:nvPr/>
        </p:nvSpPr>
        <p:spPr>
          <a:xfrm>
            <a:off x="1012723" y="88490"/>
            <a:ext cx="3342967" cy="369332"/>
          </a:xfrm>
          <a:prstGeom prst="rect">
            <a:avLst/>
          </a:prstGeom>
          <a:noFill/>
        </p:spPr>
        <p:txBody>
          <a:bodyPr wrap="square" rtlCol="0">
            <a:spAutoFit/>
          </a:bodyPr>
          <a:lstStyle/>
          <a:p>
            <a:pPr algn="ctr"/>
            <a:r>
              <a:rPr lang="en-US" dirty="0" smtClean="0"/>
              <a:t>JUPITER</a:t>
            </a:r>
            <a:endParaRPr lang="en-US" dirty="0"/>
          </a:p>
        </p:txBody>
      </p:sp>
      <p:sp>
        <p:nvSpPr>
          <p:cNvPr id="10" name="TextBox 9"/>
          <p:cNvSpPr txBox="1"/>
          <p:nvPr/>
        </p:nvSpPr>
        <p:spPr>
          <a:xfrm>
            <a:off x="7000568" y="88490"/>
            <a:ext cx="2487561" cy="369332"/>
          </a:xfrm>
          <a:prstGeom prst="rect">
            <a:avLst/>
          </a:prstGeom>
          <a:noFill/>
        </p:spPr>
        <p:txBody>
          <a:bodyPr wrap="square" rtlCol="0">
            <a:spAutoFit/>
          </a:bodyPr>
          <a:lstStyle/>
          <a:p>
            <a:pPr algn="ctr"/>
            <a:r>
              <a:rPr lang="en-US" dirty="0" smtClean="0"/>
              <a:t>JUWELS</a:t>
            </a:r>
            <a:endParaRPr lang="en-US" dirty="0"/>
          </a:p>
        </p:txBody>
      </p:sp>
      <p:sp>
        <p:nvSpPr>
          <p:cNvPr id="11" name="TextBox 10"/>
          <p:cNvSpPr txBox="1"/>
          <p:nvPr/>
        </p:nvSpPr>
        <p:spPr>
          <a:xfrm>
            <a:off x="1143585" y="3019227"/>
            <a:ext cx="3038168" cy="369332"/>
          </a:xfrm>
          <a:prstGeom prst="rect">
            <a:avLst/>
          </a:prstGeom>
          <a:noFill/>
        </p:spPr>
        <p:txBody>
          <a:bodyPr wrap="square" rtlCol="0">
            <a:spAutoFit/>
          </a:bodyPr>
          <a:lstStyle/>
          <a:p>
            <a:pPr algn="ctr"/>
            <a:r>
              <a:rPr lang="en-US" dirty="0" smtClean="0">
                <a:solidFill>
                  <a:srgbClr val="FF0000"/>
                </a:solidFill>
              </a:rPr>
              <a:t>JURECA</a:t>
            </a:r>
            <a:endParaRPr lang="en-US" dirty="0">
              <a:solidFill>
                <a:srgbClr val="FF0000"/>
              </a:solidFill>
            </a:endParaRPr>
          </a:p>
        </p:txBody>
      </p:sp>
      <p:sp>
        <p:nvSpPr>
          <p:cNvPr id="12" name="TextBox 11"/>
          <p:cNvSpPr txBox="1"/>
          <p:nvPr/>
        </p:nvSpPr>
        <p:spPr>
          <a:xfrm>
            <a:off x="7000567" y="3008378"/>
            <a:ext cx="2487561" cy="369332"/>
          </a:xfrm>
          <a:prstGeom prst="rect">
            <a:avLst/>
          </a:prstGeom>
          <a:noFill/>
        </p:spPr>
        <p:txBody>
          <a:bodyPr wrap="square" rtlCol="0">
            <a:spAutoFit/>
          </a:bodyPr>
          <a:lstStyle/>
          <a:p>
            <a:pPr algn="ctr"/>
            <a:r>
              <a:rPr lang="en-US" dirty="0" smtClean="0"/>
              <a:t>JUSUF</a:t>
            </a:r>
            <a:endParaRPr lang="en-US" dirty="0"/>
          </a:p>
        </p:txBody>
      </p:sp>
    </p:spTree>
    <p:extLst>
      <p:ext uri="{BB962C8B-B14F-4D97-AF65-F5344CB8AC3E}">
        <p14:creationId xmlns:p14="http://schemas.microsoft.com/office/powerpoint/2010/main" val="1380921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effectLst>
                  <a:outerShdw blurRad="38100" dist="38100" dir="2700000" algn="tl">
                    <a:srgbClr val="000000">
                      <a:alpha val="43137"/>
                    </a:srgbClr>
                  </a:outerShdw>
                </a:effectLst>
              </a:rPr>
              <a:t>DHX36 helicases and </a:t>
            </a:r>
            <a:r>
              <a:rPr lang="en-US" b="1" dirty="0" err="1" smtClean="0">
                <a:effectLst>
                  <a:outerShdw blurRad="38100" dist="38100" dir="2700000" algn="tl">
                    <a:srgbClr val="000000">
                      <a:alpha val="43137"/>
                    </a:srgbClr>
                  </a:outerShdw>
                </a:effectLst>
              </a:rPr>
              <a:t>Quadruplexes</a:t>
            </a:r>
            <a:r>
              <a:rPr lang="en-US" b="1" dirty="0" smtClean="0">
                <a:effectLst>
                  <a:outerShdw blurRad="38100" dist="38100" dir="2700000" algn="tl">
                    <a:srgbClr val="000000">
                      <a:alpha val="43137"/>
                    </a:srgbClr>
                  </a:outerShdw>
                </a:effectLst>
              </a:rPr>
              <a:t> in </a:t>
            </a:r>
            <a:r>
              <a:rPr lang="en-US" b="1" dirty="0">
                <a:effectLst>
                  <a:outerShdw blurRad="38100" dist="38100" dir="2700000" algn="tl">
                    <a:srgbClr val="000000">
                      <a:alpha val="43137"/>
                    </a:srgbClr>
                  </a:outerShdw>
                </a:effectLst>
              </a:rPr>
              <a:t>N</a:t>
            </a:r>
            <a:r>
              <a:rPr lang="en-US" b="1" dirty="0" smtClean="0">
                <a:effectLst>
                  <a:outerShdw blurRad="38100" dist="38100" dir="2700000" algn="tl">
                    <a:srgbClr val="000000">
                      <a:alpha val="43137"/>
                    </a:srgbClr>
                  </a:outerShdw>
                </a:effectLst>
              </a:rPr>
              <a:t>eurodegenerative </a:t>
            </a:r>
            <a:r>
              <a:rPr lang="en-US" b="1" dirty="0">
                <a:effectLst>
                  <a:outerShdw blurRad="38100" dist="38100" dir="2700000" algn="tl">
                    <a:srgbClr val="000000">
                      <a:alpha val="43137"/>
                    </a:srgbClr>
                  </a:outerShdw>
                </a:effectLst>
              </a:rPr>
              <a:t>D</a:t>
            </a:r>
            <a:r>
              <a:rPr lang="en-US" b="1" dirty="0" smtClean="0">
                <a:effectLst>
                  <a:outerShdw blurRad="38100" dist="38100" dir="2700000" algn="tl">
                    <a:srgbClr val="000000">
                      <a:alpha val="43137"/>
                    </a:srgbClr>
                  </a:outerShdw>
                </a:effectLst>
              </a:rPr>
              <a:t>isorders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39180" y="213340"/>
            <a:ext cx="4352620" cy="3648792"/>
          </a:xfrm>
        </p:spPr>
      </p:pic>
      <p:sp>
        <p:nvSpPr>
          <p:cNvPr id="4" name="Text Placeholder 3"/>
          <p:cNvSpPr>
            <a:spLocks noGrp="1"/>
          </p:cNvSpPr>
          <p:nvPr>
            <p:ph type="body" sz="half" idx="2"/>
          </p:nvPr>
        </p:nvSpPr>
        <p:spPr>
          <a:xfrm>
            <a:off x="484297" y="2120532"/>
            <a:ext cx="5531515" cy="1804732"/>
          </a:xfrm>
        </p:spPr>
        <p:txBody>
          <a:bodyPr>
            <a:normAutofit fontScale="92500" lnSpcReduction="10000"/>
          </a:bodyPr>
          <a:lstStyle/>
          <a:p>
            <a:r>
              <a:rPr lang="en-US" dirty="0" smtClean="0"/>
              <a:t>Mutated C9orf72 gene with elongated G4C2 repeat.</a:t>
            </a:r>
          </a:p>
          <a:p>
            <a:r>
              <a:rPr lang="en-US" b="1" dirty="0" smtClean="0"/>
              <a:t>Normal range</a:t>
            </a:r>
            <a:r>
              <a:rPr lang="en-US" dirty="0" smtClean="0"/>
              <a:t>: 2 to 24 repeats (non-pathogenic).</a:t>
            </a:r>
          </a:p>
          <a:p>
            <a:r>
              <a:rPr lang="en-US" b="1" dirty="0" smtClean="0"/>
              <a:t>Intermediate range</a:t>
            </a:r>
            <a:r>
              <a:rPr lang="en-US" dirty="0" smtClean="0"/>
              <a:t>: 25 to 60 repeats (uncertain clinical significance; rarely linked to disease but structurally unstable).</a:t>
            </a:r>
          </a:p>
          <a:p>
            <a:r>
              <a:rPr lang="en-US" b="1" dirty="0" smtClean="0"/>
              <a:t>Pathogenic range</a:t>
            </a:r>
            <a:r>
              <a:rPr lang="en-US" dirty="0" smtClean="0"/>
              <a:t>: 61 to more than 4,000 repeats (causes Amyotrophic Lateral Sclerosis [ALS] and Frontotemporal Dementia [FTD])</a:t>
            </a:r>
            <a:endParaRPr lang="en-US" dirty="0"/>
          </a:p>
        </p:txBody>
      </p:sp>
      <p:pic>
        <p:nvPicPr>
          <p:cNvPr id="6" name="Picture 5"/>
          <p:cNvPicPr>
            <a:picLocks noChangeAspect="1"/>
          </p:cNvPicPr>
          <p:nvPr/>
        </p:nvPicPr>
        <p:blipFill>
          <a:blip r:embed="rId3"/>
          <a:stretch>
            <a:fillRect/>
          </a:stretch>
        </p:blipFill>
        <p:spPr>
          <a:xfrm>
            <a:off x="0" y="3988396"/>
            <a:ext cx="6931741" cy="1639667"/>
          </a:xfrm>
          <a:prstGeom prst="rect">
            <a:avLst/>
          </a:prstGeom>
        </p:spPr>
      </p:pic>
      <p:sp>
        <p:nvSpPr>
          <p:cNvPr id="7" name="TextBox 6"/>
          <p:cNvSpPr txBox="1"/>
          <p:nvPr/>
        </p:nvSpPr>
        <p:spPr>
          <a:xfrm>
            <a:off x="0"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pic>
        <p:nvPicPr>
          <p:cNvPr id="9" name="Picture 8"/>
          <p:cNvPicPr>
            <a:picLocks noChangeAspect="1"/>
          </p:cNvPicPr>
          <p:nvPr/>
        </p:nvPicPr>
        <p:blipFill>
          <a:blip r:embed="rId5"/>
          <a:stretch>
            <a:fillRect/>
          </a:stretch>
        </p:blipFill>
        <p:spPr>
          <a:xfrm>
            <a:off x="8351849" y="5996910"/>
            <a:ext cx="3632678" cy="759289"/>
          </a:xfrm>
          <a:prstGeom prst="rect">
            <a:avLst/>
          </a:prstGeom>
        </p:spPr>
      </p:pic>
      <p:sp>
        <p:nvSpPr>
          <p:cNvPr id="10" name="Rectangle 9"/>
          <p:cNvSpPr/>
          <p:nvPr/>
        </p:nvSpPr>
        <p:spPr>
          <a:xfrm>
            <a:off x="7031060" y="4555436"/>
            <a:ext cx="5160940" cy="830997"/>
          </a:xfrm>
          <a:prstGeom prst="rect">
            <a:avLst/>
          </a:prstGeom>
        </p:spPr>
        <p:txBody>
          <a:bodyPr wrap="square">
            <a:spAutoFit/>
          </a:bodyPr>
          <a:lstStyle/>
          <a:p>
            <a:r>
              <a:rPr lang="en-US" sz="1200" b="0" i="0" dirty="0" err="1" smtClean="0">
                <a:solidFill>
                  <a:srgbClr val="222222"/>
                </a:solidFill>
                <a:effectLst/>
                <a:latin typeface="Merriweather Sans"/>
              </a:rPr>
              <a:t>Braems</a:t>
            </a:r>
            <a:r>
              <a:rPr lang="en-US" sz="1200" b="0" i="0" dirty="0" smtClean="0">
                <a:solidFill>
                  <a:srgbClr val="222222"/>
                </a:solidFill>
                <a:effectLst/>
                <a:latin typeface="Merriweather Sans"/>
              </a:rPr>
              <a:t>, E., </a:t>
            </a:r>
            <a:r>
              <a:rPr lang="en-US" sz="1200" b="0" i="0" dirty="0" err="1" smtClean="0">
                <a:solidFill>
                  <a:srgbClr val="222222"/>
                </a:solidFill>
                <a:effectLst/>
                <a:latin typeface="Merriweather Sans"/>
              </a:rPr>
              <a:t>Swinnen</a:t>
            </a:r>
            <a:r>
              <a:rPr lang="en-US" sz="1200" b="0" i="0" dirty="0" smtClean="0">
                <a:solidFill>
                  <a:srgbClr val="222222"/>
                </a:solidFill>
                <a:effectLst/>
                <a:latin typeface="Merriweather Sans"/>
              </a:rPr>
              <a:t>, B. &amp; Van Den Bosch, L. </a:t>
            </a:r>
            <a:r>
              <a:rPr lang="en-US" sz="1200" b="0" i="1" dirty="0" smtClean="0">
                <a:solidFill>
                  <a:srgbClr val="222222"/>
                </a:solidFill>
                <a:effectLst/>
                <a:latin typeface="Merriweather Sans"/>
              </a:rPr>
              <a:t>C9orf72</a:t>
            </a:r>
            <a:r>
              <a:rPr lang="en-US" sz="1200" b="0" i="0" dirty="0" smtClean="0">
                <a:solidFill>
                  <a:srgbClr val="222222"/>
                </a:solidFill>
                <a:effectLst/>
                <a:latin typeface="Merriweather Sans"/>
              </a:rPr>
              <a:t> loss-of-function: a trivial, stand-alone or additive mechanism in C9 ALS/FTD?. </a:t>
            </a:r>
            <a:r>
              <a:rPr lang="en-US" sz="1200" b="0" i="1" dirty="0" err="1" smtClean="0">
                <a:solidFill>
                  <a:srgbClr val="222222"/>
                </a:solidFill>
                <a:effectLst/>
                <a:latin typeface="Merriweather Sans"/>
              </a:rPr>
              <a:t>Acta</a:t>
            </a:r>
            <a:r>
              <a:rPr lang="en-US" sz="1200" b="0" i="1" dirty="0" smtClean="0">
                <a:solidFill>
                  <a:srgbClr val="222222"/>
                </a:solidFill>
                <a:effectLst/>
                <a:latin typeface="Merriweather Sans"/>
              </a:rPr>
              <a:t> </a:t>
            </a:r>
            <a:r>
              <a:rPr lang="en-US" sz="1200" b="0" i="1" dirty="0" err="1" smtClean="0">
                <a:solidFill>
                  <a:srgbClr val="222222"/>
                </a:solidFill>
                <a:effectLst/>
                <a:latin typeface="Merriweather Sans"/>
              </a:rPr>
              <a:t>Neuropathol</a:t>
            </a:r>
            <a:r>
              <a:rPr lang="en-US" sz="1200" b="0" i="0" dirty="0" smtClean="0">
                <a:solidFill>
                  <a:srgbClr val="222222"/>
                </a:solidFill>
                <a:effectLst/>
                <a:latin typeface="Merriweather Sans"/>
              </a:rPr>
              <a:t> </a:t>
            </a:r>
            <a:r>
              <a:rPr lang="en-US" sz="1200" b="1" i="0" dirty="0" smtClean="0">
                <a:solidFill>
                  <a:srgbClr val="222222"/>
                </a:solidFill>
                <a:effectLst/>
                <a:latin typeface="Merriweather Sans"/>
              </a:rPr>
              <a:t>140</a:t>
            </a:r>
            <a:r>
              <a:rPr lang="en-US" sz="1200" b="0" i="0" dirty="0" smtClean="0">
                <a:solidFill>
                  <a:srgbClr val="222222"/>
                </a:solidFill>
                <a:effectLst/>
                <a:latin typeface="Merriweather Sans"/>
              </a:rPr>
              <a:t>, 625–643 (2020). https://doi.org/10.1007/s00401-020-02214-x</a:t>
            </a:r>
            <a:endParaRPr lang="en-US" sz="1200" dirty="0"/>
          </a:p>
        </p:txBody>
      </p:sp>
    </p:spTree>
    <p:extLst>
      <p:ext uri="{BB962C8B-B14F-4D97-AF65-F5344CB8AC3E}">
        <p14:creationId xmlns:p14="http://schemas.microsoft.com/office/powerpoint/2010/main" val="3783089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8897" y="892045"/>
            <a:ext cx="6533531" cy="4025036"/>
          </a:xfrm>
        </p:spPr>
      </p:pic>
      <p:sp>
        <p:nvSpPr>
          <p:cNvPr id="4" name="Text Placeholder 3"/>
          <p:cNvSpPr>
            <a:spLocks noGrp="1"/>
          </p:cNvSpPr>
          <p:nvPr>
            <p:ph type="body" sz="half" idx="2"/>
          </p:nvPr>
        </p:nvSpPr>
        <p:spPr>
          <a:xfrm>
            <a:off x="707089" y="2266821"/>
            <a:ext cx="3932237" cy="3811588"/>
          </a:xfrm>
        </p:spPr>
        <p:txBody>
          <a:bodyPr>
            <a:normAutofit/>
          </a:bodyPr>
          <a:lstStyle/>
          <a:p>
            <a:r>
              <a:rPr lang="en-US" dirty="0" smtClean="0"/>
              <a:t>RAN translation </a:t>
            </a:r>
            <a:r>
              <a:rPr lang="en-US" dirty="0" smtClean="0"/>
              <a:t>is </a:t>
            </a:r>
            <a:r>
              <a:rPr lang="en-US" dirty="0"/>
              <a:t>l</a:t>
            </a:r>
            <a:r>
              <a:rPr lang="en-US" dirty="0" smtClean="0"/>
              <a:t>inked </a:t>
            </a:r>
            <a:r>
              <a:rPr lang="en-US" dirty="0" smtClean="0"/>
              <a:t>to over 40 severe neurodegenerative and neuromuscular disorders driven by repeat expansions.</a:t>
            </a:r>
            <a:endParaRPr lang="en-US" dirty="0"/>
          </a:p>
          <a:p>
            <a:r>
              <a:rPr lang="en-US" dirty="0" smtClean="0"/>
              <a:t>Produces abnormal, </a:t>
            </a:r>
            <a:r>
              <a:rPr lang="en-US" dirty="0" smtClean="0">
                <a:solidFill>
                  <a:srgbClr val="FF0000"/>
                </a:solidFill>
              </a:rPr>
              <a:t>aggregation</a:t>
            </a:r>
            <a:r>
              <a:rPr lang="en-US" dirty="0" smtClean="0"/>
              <a:t>-prone proteins that damage cells.</a:t>
            </a:r>
          </a:p>
          <a:p>
            <a:r>
              <a:rPr lang="en-US" b="1" dirty="0"/>
              <a:t>Examples of </a:t>
            </a:r>
            <a:r>
              <a:rPr lang="en-US" b="1" dirty="0" smtClean="0"/>
              <a:t>disorders</a:t>
            </a:r>
            <a:r>
              <a:rPr lang="en-US" b="1" dirty="0" smtClean="0"/>
              <a:t>: </a:t>
            </a:r>
            <a:endParaRPr lang="en-US" b="1" dirty="0" smtClean="0"/>
          </a:p>
          <a:p>
            <a:r>
              <a:rPr lang="en-US" dirty="0" smtClean="0"/>
              <a:t>Amyotrophic </a:t>
            </a:r>
            <a:r>
              <a:rPr lang="en-US" dirty="0"/>
              <a:t>lateral sclerosis (ALS) and frontotemporal dementia (C9orf72-related)</a:t>
            </a:r>
          </a:p>
          <a:p>
            <a:r>
              <a:rPr lang="en-US" dirty="0"/>
              <a:t>Huntington's disease</a:t>
            </a:r>
          </a:p>
          <a:p>
            <a:r>
              <a:rPr lang="en-US" dirty="0"/>
              <a:t>Myotonic dystrophy (types 1 and 2)</a:t>
            </a:r>
          </a:p>
          <a:p>
            <a:r>
              <a:rPr lang="en-US" dirty="0"/>
              <a:t>Spinocerebellar ataxia (e.g., SCA8)</a:t>
            </a:r>
          </a:p>
          <a:p>
            <a:r>
              <a:rPr lang="en-US" dirty="0">
                <a:solidFill>
                  <a:srgbClr val="FF0000"/>
                </a:solidFill>
              </a:rPr>
              <a:t>Fragile X tremor/ataxia syndrome (FXTAS)</a:t>
            </a:r>
          </a:p>
          <a:p>
            <a:endParaRPr lang="en-US" dirty="0"/>
          </a:p>
        </p:txBody>
      </p:sp>
      <p:sp>
        <p:nvSpPr>
          <p:cNvPr id="6" name="Title 1"/>
          <p:cNvSpPr txBox="1">
            <a:spLocks/>
          </p:cNvSpPr>
          <p:nvPr/>
        </p:nvSpPr>
        <p:spPr>
          <a:xfrm>
            <a:off x="839787" y="583435"/>
            <a:ext cx="3932237" cy="1600200"/>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b="1" smtClean="0">
                <a:effectLst>
                  <a:outerShdw blurRad="38100" dist="38100" dir="2700000" algn="tl">
                    <a:srgbClr val="000000">
                      <a:alpha val="43137"/>
                    </a:srgbClr>
                  </a:outerShdw>
                </a:effectLst>
              </a:rPr>
              <a:t>DHX36 helicases and Quadruplexes in Neurodegenerative Disorders</a:t>
            </a:r>
            <a:endParaRPr lang="en-US" dirty="0"/>
          </a:p>
        </p:txBody>
      </p:sp>
      <p:sp>
        <p:nvSpPr>
          <p:cNvPr id="7" name="Rectangle 6"/>
          <p:cNvSpPr/>
          <p:nvPr/>
        </p:nvSpPr>
        <p:spPr>
          <a:xfrm>
            <a:off x="4632538" y="4917131"/>
            <a:ext cx="7559461" cy="646331"/>
          </a:xfrm>
          <a:prstGeom prst="rect">
            <a:avLst/>
          </a:prstGeom>
        </p:spPr>
        <p:txBody>
          <a:bodyPr wrap="square">
            <a:spAutoFit/>
          </a:bodyPr>
          <a:lstStyle/>
          <a:p>
            <a:r>
              <a:rPr lang="en-US" sz="1200" b="0" i="0" dirty="0" smtClean="0">
                <a:solidFill>
                  <a:srgbClr val="222222"/>
                </a:solidFill>
                <a:effectLst/>
                <a:latin typeface="Merriweather Sans"/>
              </a:rPr>
              <a:t>Wang, S., Sun, S. (2022). Measuring Repeat-Associated Non-AUG (RAN) Translation. In: </a:t>
            </a:r>
            <a:r>
              <a:rPr lang="en-US" sz="1200" b="0" i="0" dirty="0" err="1" smtClean="0">
                <a:solidFill>
                  <a:srgbClr val="222222"/>
                </a:solidFill>
                <a:effectLst/>
                <a:latin typeface="Merriweather Sans"/>
              </a:rPr>
              <a:t>Matějů</a:t>
            </a:r>
            <a:r>
              <a:rPr lang="en-US" sz="1200" b="0" i="0" dirty="0" smtClean="0">
                <a:solidFill>
                  <a:srgbClr val="222222"/>
                </a:solidFill>
                <a:effectLst/>
                <a:latin typeface="Merriweather Sans"/>
              </a:rPr>
              <a:t>, D., Chao, J.A. (</a:t>
            </a:r>
            <a:r>
              <a:rPr lang="en-US" sz="1200" b="0" i="0" dirty="0" err="1" smtClean="0">
                <a:solidFill>
                  <a:srgbClr val="222222"/>
                </a:solidFill>
                <a:effectLst/>
                <a:latin typeface="Merriweather Sans"/>
              </a:rPr>
              <a:t>eds</a:t>
            </a:r>
            <a:r>
              <a:rPr lang="en-US" sz="1200" b="0" i="0" dirty="0" smtClean="0">
                <a:solidFill>
                  <a:srgbClr val="222222"/>
                </a:solidFill>
                <a:effectLst/>
                <a:latin typeface="Merriweather Sans"/>
              </a:rPr>
              <a:t>) The Integrated Stress Response. Methods in Molecular Biology, </a:t>
            </a:r>
            <a:r>
              <a:rPr lang="en-US" sz="1200" b="0" i="0" dirty="0" err="1" smtClean="0">
                <a:solidFill>
                  <a:srgbClr val="222222"/>
                </a:solidFill>
                <a:effectLst/>
                <a:latin typeface="Merriweather Sans"/>
              </a:rPr>
              <a:t>vol</a:t>
            </a:r>
            <a:r>
              <a:rPr lang="en-US" sz="1200" b="0" i="0" dirty="0" smtClean="0">
                <a:solidFill>
                  <a:srgbClr val="222222"/>
                </a:solidFill>
                <a:effectLst/>
                <a:latin typeface="Merriweather Sans"/>
              </a:rPr>
              <a:t> 2428. Humana, New York, NY. https://doi.org/10.1007/978-1-0716-1975-9_8</a:t>
            </a:r>
            <a:endParaRPr lang="en-US" sz="12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77" y="5880998"/>
            <a:ext cx="865239" cy="875201"/>
          </a:xfrm>
          <a:prstGeom prst="rect">
            <a:avLst/>
          </a:prstGeom>
        </p:spPr>
      </p:pic>
      <p:sp>
        <p:nvSpPr>
          <p:cNvPr id="9" name="TextBox 8"/>
          <p:cNvSpPr txBox="1"/>
          <p:nvPr/>
        </p:nvSpPr>
        <p:spPr>
          <a:xfrm>
            <a:off x="0"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0" name="Picture 9"/>
          <p:cNvPicPr>
            <a:picLocks noChangeAspect="1"/>
          </p:cNvPicPr>
          <p:nvPr/>
        </p:nvPicPr>
        <p:blipFill>
          <a:blip r:embed="rId4"/>
          <a:stretch>
            <a:fillRect/>
          </a:stretch>
        </p:blipFill>
        <p:spPr>
          <a:xfrm>
            <a:off x="8351849" y="5996910"/>
            <a:ext cx="3632678" cy="759289"/>
          </a:xfrm>
          <a:prstGeom prst="rect">
            <a:avLst/>
          </a:prstGeom>
        </p:spPr>
      </p:pic>
    </p:spTree>
    <p:extLst>
      <p:ext uri="{BB962C8B-B14F-4D97-AF65-F5344CB8AC3E}">
        <p14:creationId xmlns:p14="http://schemas.microsoft.com/office/powerpoint/2010/main" val="2941205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6575" y="-346090"/>
            <a:ext cx="6013296" cy="1600200"/>
          </a:xfrm>
        </p:spPr>
        <p:txBody>
          <a:bodyPr>
            <a:normAutofit/>
          </a:bodyPr>
          <a:lstStyle/>
          <a:p>
            <a:pPr algn="ctr"/>
            <a:r>
              <a:rPr lang="en-US" sz="2800" b="1" dirty="0" smtClean="0">
                <a:effectLst>
                  <a:outerShdw blurRad="38100" dist="38100" dir="2700000" algn="tl">
                    <a:srgbClr val="000000">
                      <a:alpha val="43137"/>
                    </a:srgbClr>
                  </a:outerShdw>
                </a:effectLst>
              </a:rPr>
              <a:t>DHX36 helicases and </a:t>
            </a:r>
            <a:r>
              <a:rPr lang="en-US" sz="2800" b="1" dirty="0" err="1" smtClean="0">
                <a:effectLst>
                  <a:outerShdw blurRad="38100" dist="38100" dir="2700000" algn="tl">
                    <a:srgbClr val="000000">
                      <a:alpha val="43137"/>
                    </a:srgbClr>
                  </a:outerShdw>
                </a:effectLst>
              </a:rPr>
              <a:t>Quadruplexes</a:t>
            </a:r>
            <a:endParaRPr lang="en-US" sz="2800" b="1" dirty="0">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2"/>
          <a:stretch>
            <a:fillRect/>
          </a:stretch>
        </p:blipFill>
        <p:spPr>
          <a:xfrm>
            <a:off x="7487937" y="1463581"/>
            <a:ext cx="3071908" cy="3247866"/>
          </a:xfrm>
          <a:prstGeom prst="rect">
            <a:avLst/>
          </a:prstGeom>
        </p:spPr>
      </p:pic>
      <p:pic>
        <p:nvPicPr>
          <p:cNvPr id="6" name="Picture 5"/>
          <p:cNvPicPr>
            <a:picLocks noChangeAspect="1"/>
          </p:cNvPicPr>
          <p:nvPr/>
        </p:nvPicPr>
        <p:blipFill>
          <a:blip r:embed="rId3"/>
          <a:stretch>
            <a:fillRect/>
          </a:stretch>
        </p:blipFill>
        <p:spPr>
          <a:xfrm>
            <a:off x="230681" y="1566936"/>
            <a:ext cx="5433810" cy="3943651"/>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8" name="TextBox 7"/>
          <p:cNvSpPr txBox="1"/>
          <p:nvPr/>
        </p:nvSpPr>
        <p:spPr>
          <a:xfrm>
            <a:off x="0"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9" name="Picture 8"/>
          <p:cNvPicPr>
            <a:picLocks noChangeAspect="1"/>
          </p:cNvPicPr>
          <p:nvPr/>
        </p:nvPicPr>
        <p:blipFill>
          <a:blip r:embed="rId5"/>
          <a:stretch>
            <a:fillRect/>
          </a:stretch>
        </p:blipFill>
        <p:spPr>
          <a:xfrm>
            <a:off x="8351849" y="5996910"/>
            <a:ext cx="3632678" cy="759289"/>
          </a:xfrm>
          <a:prstGeom prst="rect">
            <a:avLst/>
          </a:prstGeom>
        </p:spPr>
      </p:pic>
      <p:sp>
        <p:nvSpPr>
          <p:cNvPr id="10" name="Rectangle 9"/>
          <p:cNvSpPr/>
          <p:nvPr/>
        </p:nvSpPr>
        <p:spPr>
          <a:xfrm>
            <a:off x="5793223" y="4711447"/>
            <a:ext cx="6191304" cy="954107"/>
          </a:xfrm>
          <a:prstGeom prst="rect">
            <a:avLst/>
          </a:prstGeom>
        </p:spPr>
        <p:txBody>
          <a:bodyPr wrap="square">
            <a:spAutoFit/>
          </a:bodyPr>
          <a:lstStyle/>
          <a:p>
            <a:pPr algn="just"/>
            <a:r>
              <a:rPr lang="en-US" sz="1400" b="0" i="0" dirty="0" smtClean="0">
                <a:solidFill>
                  <a:srgbClr val="222222"/>
                </a:solidFill>
                <a:effectLst/>
                <a:latin typeface="-apple-system"/>
              </a:rPr>
              <a:t>Sauer, M., </a:t>
            </a:r>
            <a:r>
              <a:rPr lang="en-US" sz="1400" b="0" i="0" dirty="0" err="1" smtClean="0">
                <a:solidFill>
                  <a:srgbClr val="222222"/>
                </a:solidFill>
                <a:effectLst/>
                <a:latin typeface="-apple-system"/>
              </a:rPr>
              <a:t>Juranek</a:t>
            </a:r>
            <a:r>
              <a:rPr lang="en-US" sz="1400" b="0" i="0" dirty="0" smtClean="0">
                <a:solidFill>
                  <a:srgbClr val="222222"/>
                </a:solidFill>
                <a:effectLst/>
                <a:latin typeface="-apple-system"/>
              </a:rPr>
              <a:t>, S.A., Marks, J. </a:t>
            </a:r>
            <a:r>
              <a:rPr lang="en-US" sz="1400" b="0" i="1" dirty="0" smtClean="0">
                <a:solidFill>
                  <a:srgbClr val="222222"/>
                </a:solidFill>
                <a:effectLst/>
                <a:latin typeface="-apple-system"/>
              </a:rPr>
              <a:t>et al.</a:t>
            </a:r>
            <a:r>
              <a:rPr lang="en-US" sz="1400" b="0" i="0" dirty="0" smtClean="0">
                <a:solidFill>
                  <a:srgbClr val="222222"/>
                </a:solidFill>
                <a:effectLst/>
                <a:latin typeface="-apple-system"/>
              </a:rPr>
              <a:t> DHX36 prevents the accumulation of translationally inactive mRNAs with G4-structures in untranslated regions. </a:t>
            </a:r>
            <a:r>
              <a:rPr lang="en-US" sz="1400" b="0" i="1" dirty="0" smtClean="0">
                <a:solidFill>
                  <a:srgbClr val="222222"/>
                </a:solidFill>
                <a:effectLst/>
                <a:latin typeface="-apple-system"/>
              </a:rPr>
              <a:t>Nat </a:t>
            </a:r>
            <a:r>
              <a:rPr lang="en-US" sz="1400" b="0" i="1" dirty="0" err="1" smtClean="0">
                <a:solidFill>
                  <a:srgbClr val="222222"/>
                </a:solidFill>
                <a:effectLst/>
                <a:latin typeface="-apple-system"/>
              </a:rPr>
              <a:t>Commun</a:t>
            </a:r>
            <a:r>
              <a:rPr lang="en-US" sz="1400" b="0" i="0" dirty="0" smtClean="0">
                <a:solidFill>
                  <a:srgbClr val="222222"/>
                </a:solidFill>
                <a:effectLst/>
                <a:latin typeface="-apple-system"/>
              </a:rPr>
              <a:t> </a:t>
            </a:r>
            <a:r>
              <a:rPr lang="en-US" sz="1400" b="1" i="0" dirty="0" smtClean="0">
                <a:solidFill>
                  <a:srgbClr val="222222"/>
                </a:solidFill>
                <a:effectLst/>
                <a:latin typeface="-apple-system"/>
              </a:rPr>
              <a:t>10</a:t>
            </a:r>
            <a:r>
              <a:rPr lang="en-US" sz="1400" b="0" i="0" dirty="0" smtClean="0">
                <a:solidFill>
                  <a:srgbClr val="222222"/>
                </a:solidFill>
                <a:effectLst/>
                <a:latin typeface="-apple-system"/>
              </a:rPr>
              <a:t>, 2421 (2019). https://doi.org/10.1038/s41467-019-10432-5</a:t>
            </a:r>
            <a:endParaRPr lang="en-US" sz="1400" dirty="0"/>
          </a:p>
        </p:txBody>
      </p:sp>
    </p:spTree>
    <p:extLst>
      <p:ext uri="{BB962C8B-B14F-4D97-AF65-F5344CB8AC3E}">
        <p14:creationId xmlns:p14="http://schemas.microsoft.com/office/powerpoint/2010/main" val="3065249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438" y="206050"/>
            <a:ext cx="6013296" cy="1600200"/>
          </a:xfrm>
        </p:spPr>
        <p:txBody>
          <a:bodyPr>
            <a:normAutofit/>
          </a:bodyPr>
          <a:lstStyle/>
          <a:p>
            <a:pPr algn="ctr"/>
            <a:r>
              <a:rPr lang="en-US" sz="2800" b="1" dirty="0" smtClean="0">
                <a:effectLst>
                  <a:outerShdw blurRad="38100" dist="38100" dir="2700000" algn="tl">
                    <a:srgbClr val="000000">
                      <a:alpha val="43137"/>
                    </a:srgbClr>
                  </a:outerShdw>
                </a:effectLst>
              </a:rPr>
              <a:t>DHX36 helicases and </a:t>
            </a:r>
            <a:r>
              <a:rPr lang="en-US" sz="2800" b="1" dirty="0" err="1" smtClean="0">
                <a:effectLst>
                  <a:outerShdw blurRad="38100" dist="38100" dir="2700000" algn="tl">
                    <a:srgbClr val="000000">
                      <a:alpha val="43137"/>
                    </a:srgbClr>
                  </a:outerShdw>
                </a:effectLst>
              </a:rPr>
              <a:t>Quadruplexes</a:t>
            </a:r>
            <a:endParaRPr lang="en-US" sz="2800" b="1" dirty="0">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8" name="TextBox 7"/>
          <p:cNvSpPr txBox="1"/>
          <p:nvPr/>
        </p:nvSpPr>
        <p:spPr>
          <a:xfrm>
            <a:off x="0"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9" name="Picture 8"/>
          <p:cNvPicPr>
            <a:picLocks noChangeAspect="1"/>
          </p:cNvPicPr>
          <p:nvPr/>
        </p:nvPicPr>
        <p:blipFill>
          <a:blip r:embed="rId3"/>
          <a:stretch>
            <a:fillRect/>
          </a:stretch>
        </p:blipFill>
        <p:spPr>
          <a:xfrm>
            <a:off x="8351849" y="5996910"/>
            <a:ext cx="3632678" cy="759289"/>
          </a:xfrm>
          <a:prstGeom prst="rect">
            <a:avLst/>
          </a:prstGeom>
        </p:spPr>
      </p:pic>
      <p:sp>
        <p:nvSpPr>
          <p:cNvPr id="3" name="Rectangle 2"/>
          <p:cNvSpPr/>
          <p:nvPr/>
        </p:nvSpPr>
        <p:spPr>
          <a:xfrm>
            <a:off x="206477" y="2194349"/>
            <a:ext cx="5043949" cy="3416320"/>
          </a:xfrm>
          <a:prstGeom prst="rect">
            <a:avLst/>
          </a:prstGeom>
        </p:spPr>
        <p:txBody>
          <a:bodyPr wrap="square">
            <a:spAutoFit/>
          </a:bodyPr>
          <a:lstStyle/>
          <a:p>
            <a:pPr marL="342900" marR="0" lvl="0" indent="-342900" fontAlgn="base">
              <a:spcBef>
                <a:spcPts val="0"/>
              </a:spcBef>
              <a:spcAft>
                <a:spcPts val="0"/>
              </a:spcAft>
              <a:buSzPts val="1000"/>
              <a:buFont typeface="Symbol" panose="05050102010706020507" pitchFamily="18" charset="2"/>
              <a:buChar char=""/>
              <a:tabLst>
                <a:tab pos="457200" algn="l"/>
              </a:tabLst>
            </a:pPr>
            <a:r>
              <a:rPr lang="en-US" b="1" dirty="0">
                <a:solidFill>
                  <a:srgbClr val="000000"/>
                </a:solidFill>
                <a:latin typeface="Calibri" panose="020F0502020204030204" pitchFamily="34" charset="0"/>
                <a:ea typeface="Times New Roman" panose="02020603050405020304" pitchFamily="18" charset="0"/>
              </a:rPr>
              <a:t>System 1:</a:t>
            </a:r>
            <a:r>
              <a:rPr lang="en-US" dirty="0">
                <a:solidFill>
                  <a:srgbClr val="000000"/>
                </a:solidFill>
                <a:latin typeface="Calibri" panose="020F0502020204030204" pitchFamily="34" charset="0"/>
                <a:ea typeface="Times New Roman" panose="02020603050405020304" pitchFamily="18" charset="0"/>
              </a:rPr>
              <a:t> Wild-Type human DHX36 bound to (G</a:t>
            </a:r>
            <a:r>
              <a:rPr lang="en-US" baseline="-25000" dirty="0">
                <a:solidFill>
                  <a:srgbClr val="000000"/>
                </a:solidFill>
                <a:latin typeface="Calibri" panose="020F0502020204030204" pitchFamily="34" charset="0"/>
                <a:ea typeface="Times New Roman" panose="02020603050405020304" pitchFamily="18" charset="0"/>
              </a:rPr>
              <a:t>4</a:t>
            </a:r>
            <a:r>
              <a:rPr lang="en-US" dirty="0">
                <a:solidFill>
                  <a:srgbClr val="000000"/>
                </a:solidFill>
                <a:latin typeface="Calibri" panose="020F0502020204030204" pitchFamily="34" charset="0"/>
                <a:ea typeface="Times New Roman" panose="02020603050405020304" pitchFamily="18" charset="0"/>
              </a:rPr>
              <a:t>C</a:t>
            </a:r>
            <a:r>
              <a:rPr lang="en-US" baseline="-25000" dirty="0">
                <a:solidFill>
                  <a:srgbClr val="000000"/>
                </a:solidFill>
                <a:latin typeface="Calibri" panose="020F0502020204030204" pitchFamily="34" charset="0"/>
                <a:ea typeface="Times New Roman" panose="02020603050405020304" pitchFamily="18" charset="0"/>
              </a:rPr>
              <a:t>2</a:t>
            </a:r>
            <a:r>
              <a:rPr lang="en-US" dirty="0">
                <a:solidFill>
                  <a:srgbClr val="000000"/>
                </a:solidFill>
                <a:latin typeface="Calibri" panose="020F0502020204030204" pitchFamily="34" charset="0"/>
                <a:ea typeface="Times New Roman" panose="02020603050405020304" pitchFamily="18" charset="0"/>
              </a:rPr>
              <a:t>) rG4</a:t>
            </a:r>
            <a:endParaRPr lang="en-US" dirty="0">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b="1" dirty="0">
                <a:solidFill>
                  <a:srgbClr val="000000"/>
                </a:solidFill>
                <a:latin typeface="Calibri" panose="020F0502020204030204" pitchFamily="34" charset="0"/>
                <a:ea typeface="Times New Roman" panose="02020603050405020304" pitchFamily="18" charset="0"/>
              </a:rPr>
              <a:t>System 2:</a:t>
            </a:r>
            <a:r>
              <a:rPr lang="en-US" dirty="0">
                <a:solidFill>
                  <a:srgbClr val="000000"/>
                </a:solidFill>
                <a:latin typeface="Calibri" panose="020F0502020204030204" pitchFamily="34" charset="0"/>
                <a:ea typeface="Times New Roman" panose="02020603050405020304" pitchFamily="18" charset="0"/>
              </a:rPr>
              <a:t> The DHX36 </a:t>
            </a:r>
            <a:r>
              <a:rPr lang="en-US" dirty="0">
                <a:latin typeface="Calibri" panose="020F0502020204030204" pitchFamily="34" charset="0"/>
                <a:ea typeface="Times New Roman" panose="02020603050405020304" pitchFamily="18" charset="0"/>
              </a:rPr>
              <a:t>Y69A (Tyr69Ala)</a:t>
            </a:r>
            <a:r>
              <a:rPr lang="en-US" dirty="0">
                <a:solidFill>
                  <a:srgbClr val="000000"/>
                </a:solidFill>
                <a:latin typeface="Calibri" panose="020F0502020204030204" pitchFamily="34" charset="0"/>
                <a:ea typeface="Times New Roman" panose="02020603050405020304" pitchFamily="18" charset="0"/>
              </a:rPr>
              <a:t> mutant in complex with rG4. By knocking out a key anchoring residue in the DSM domain </a:t>
            </a:r>
            <a:r>
              <a:rPr lang="en-US" dirty="0">
                <a:latin typeface="Calibri" panose="020F0502020204030204" pitchFamily="34" charset="0"/>
                <a:ea typeface="Times New Roman" panose="02020603050405020304" pitchFamily="18" charset="0"/>
              </a:rPr>
              <a:t>to gain insights into binding specificity.</a:t>
            </a:r>
            <a:endParaRPr lang="en-US" dirty="0">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b="1" dirty="0">
                <a:solidFill>
                  <a:srgbClr val="000000"/>
                </a:solidFill>
                <a:latin typeface="Calibri" panose="020F0502020204030204" pitchFamily="34" charset="0"/>
                <a:ea typeface="Times New Roman" panose="02020603050405020304" pitchFamily="18" charset="0"/>
              </a:rPr>
              <a:t>System 3:</a:t>
            </a:r>
            <a:r>
              <a:rPr lang="en-US" dirty="0">
                <a:solidFill>
                  <a:srgbClr val="000000"/>
                </a:solidFill>
                <a:latin typeface="Calibri" panose="020F0502020204030204" pitchFamily="34" charset="0"/>
                <a:ea typeface="Times New Roman" panose="02020603050405020304" pitchFamily="18" charset="0"/>
              </a:rPr>
              <a:t>  The alternative rG4 topology (e.g., hybrid vs. parallel) to test if recognition depends on this change of topology.</a:t>
            </a:r>
            <a:endParaRPr lang="en-US" dirty="0">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b="1" dirty="0">
                <a:solidFill>
                  <a:srgbClr val="000000"/>
                </a:solidFill>
                <a:latin typeface="Calibri" panose="020F0502020204030204" pitchFamily="34" charset="0"/>
                <a:ea typeface="Times New Roman" panose="02020603050405020304" pitchFamily="18" charset="0"/>
              </a:rPr>
              <a:t>System 4:</a:t>
            </a:r>
            <a:r>
              <a:rPr lang="en-US" dirty="0">
                <a:solidFill>
                  <a:srgbClr val="000000"/>
                </a:solidFill>
                <a:latin typeface="Calibri" panose="020F0502020204030204" pitchFamily="34" charset="0"/>
                <a:ea typeface="Times New Roman" panose="02020603050405020304" pitchFamily="18" charset="0"/>
              </a:rPr>
              <a:t> The wild-type complex without the K</a:t>
            </a:r>
            <a:r>
              <a:rPr lang="en-US" baseline="30000" dirty="0">
                <a:solidFill>
                  <a:srgbClr val="000000"/>
                </a:solidFill>
                <a:latin typeface="Calibri" panose="020F0502020204030204" pitchFamily="34" charset="0"/>
                <a:ea typeface="Times New Roman" panose="02020603050405020304" pitchFamily="18" charset="0"/>
              </a:rPr>
              <a:t>+</a:t>
            </a:r>
            <a:r>
              <a:rPr lang="en-US" dirty="0">
                <a:solidFill>
                  <a:srgbClr val="000000"/>
                </a:solidFill>
                <a:latin typeface="Calibri" panose="020F0502020204030204" pitchFamily="34" charset="0"/>
                <a:ea typeface="Times New Roman" panose="02020603050405020304" pitchFamily="18" charset="0"/>
              </a:rPr>
              <a:t> channel ions </a:t>
            </a:r>
            <a:r>
              <a:rPr lang="en-US" dirty="0">
                <a:latin typeface="Calibri" panose="020F0502020204030204" pitchFamily="34" charset="0"/>
                <a:ea typeface="Times New Roman" panose="02020603050405020304" pitchFamily="18" charset="0"/>
              </a:rPr>
              <a:t>to evaluate their role in maintaining G-</a:t>
            </a:r>
            <a:r>
              <a:rPr lang="en-US" dirty="0" err="1">
                <a:latin typeface="Calibri" panose="020F0502020204030204" pitchFamily="34" charset="0"/>
                <a:ea typeface="Times New Roman" panose="02020603050405020304" pitchFamily="18" charset="0"/>
              </a:rPr>
              <a:t>quadruplex</a:t>
            </a:r>
            <a:r>
              <a:rPr lang="en-US" dirty="0">
                <a:latin typeface="Calibri" panose="020F0502020204030204" pitchFamily="34" charset="0"/>
                <a:ea typeface="Times New Roman" panose="02020603050405020304" pitchFamily="18" charset="0"/>
              </a:rPr>
              <a:t> core stability.</a:t>
            </a:r>
            <a:r>
              <a:rPr lang="en-US" dirty="0">
                <a:solidFill>
                  <a:srgbClr val="000000"/>
                </a:solidFill>
                <a:latin typeface="Calibri" panose="020F0502020204030204" pitchFamily="34" charset="0"/>
                <a:ea typeface="Times New Roman" panose="02020603050405020304" pitchFamily="18" charset="0"/>
              </a:rPr>
              <a:t> </a:t>
            </a:r>
            <a:endParaRPr lang="en-US" dirty="0">
              <a:latin typeface="Times New Roman" panose="02020603050405020304" pitchFamily="18" charset="0"/>
              <a:ea typeface="Times New Roman" panose="02020603050405020304" pitchFamily="18" charset="0"/>
            </a:endParaRPr>
          </a:p>
        </p:txBody>
      </p:sp>
      <p:pic>
        <p:nvPicPr>
          <p:cNvPr id="4" name="Picture 3"/>
          <p:cNvPicPr>
            <a:picLocks noChangeAspect="1"/>
          </p:cNvPicPr>
          <p:nvPr/>
        </p:nvPicPr>
        <p:blipFill>
          <a:blip r:embed="rId4"/>
          <a:stretch>
            <a:fillRect/>
          </a:stretch>
        </p:blipFill>
        <p:spPr>
          <a:xfrm>
            <a:off x="6005105" y="1278194"/>
            <a:ext cx="5554601" cy="4076301"/>
          </a:xfrm>
          <a:prstGeom prst="rect">
            <a:avLst/>
          </a:prstGeom>
        </p:spPr>
      </p:pic>
    </p:spTree>
    <p:extLst>
      <p:ext uri="{BB962C8B-B14F-4D97-AF65-F5344CB8AC3E}">
        <p14:creationId xmlns:p14="http://schemas.microsoft.com/office/powerpoint/2010/main" val="4030133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pic>
        <p:nvPicPr>
          <p:cNvPr id="8" name="Picture 7"/>
          <p:cNvPicPr>
            <a:picLocks noChangeAspect="1"/>
          </p:cNvPicPr>
          <p:nvPr/>
        </p:nvPicPr>
        <p:blipFill>
          <a:blip r:embed="rId3"/>
          <a:stretch>
            <a:fillRect/>
          </a:stretch>
        </p:blipFill>
        <p:spPr>
          <a:xfrm>
            <a:off x="8351849" y="5996910"/>
            <a:ext cx="3632678" cy="759289"/>
          </a:xfrm>
          <a:prstGeom prst="rect">
            <a:avLst/>
          </a:prstGeom>
        </p:spPr>
      </p:pic>
      <p:graphicFrame>
        <p:nvGraphicFramePr>
          <p:cNvPr id="13" name="Table 12"/>
          <p:cNvGraphicFramePr>
            <a:graphicFrameLocks noGrp="1"/>
          </p:cNvGraphicFramePr>
          <p:nvPr>
            <p:extLst>
              <p:ext uri="{D42A27DB-BD31-4B8C-83A1-F6EECF244321}">
                <p14:modId xmlns:p14="http://schemas.microsoft.com/office/powerpoint/2010/main" val="617666746"/>
              </p:ext>
            </p:extLst>
          </p:nvPr>
        </p:nvGraphicFramePr>
        <p:xfrm>
          <a:off x="297484" y="2088719"/>
          <a:ext cx="7519161" cy="2703872"/>
        </p:xfrm>
        <a:graphic>
          <a:graphicData uri="http://schemas.openxmlformats.org/drawingml/2006/table">
            <a:tbl>
              <a:tblPr firstRow="1" firstCol="1" bandRow="1">
                <a:tableStyleId>{5C22544A-7EE6-4342-B048-85BDC9FD1C3A}</a:tableStyleId>
              </a:tblPr>
              <a:tblGrid>
                <a:gridCol w="942040">
                  <a:extLst>
                    <a:ext uri="{9D8B030D-6E8A-4147-A177-3AD203B41FA5}">
                      <a16:colId xmlns:a16="http://schemas.microsoft.com/office/drawing/2014/main" val="2804131626"/>
                    </a:ext>
                  </a:extLst>
                </a:gridCol>
                <a:gridCol w="972923">
                  <a:extLst>
                    <a:ext uri="{9D8B030D-6E8A-4147-A177-3AD203B41FA5}">
                      <a16:colId xmlns:a16="http://schemas.microsoft.com/office/drawing/2014/main" val="3876074530"/>
                    </a:ext>
                  </a:extLst>
                </a:gridCol>
                <a:gridCol w="1084115">
                  <a:extLst>
                    <a:ext uri="{9D8B030D-6E8A-4147-A177-3AD203B41FA5}">
                      <a16:colId xmlns:a16="http://schemas.microsoft.com/office/drawing/2014/main" val="3724916192"/>
                    </a:ext>
                  </a:extLst>
                </a:gridCol>
                <a:gridCol w="972923">
                  <a:extLst>
                    <a:ext uri="{9D8B030D-6E8A-4147-A177-3AD203B41FA5}">
                      <a16:colId xmlns:a16="http://schemas.microsoft.com/office/drawing/2014/main" val="3909513689"/>
                    </a:ext>
                  </a:extLst>
                </a:gridCol>
                <a:gridCol w="985277">
                  <a:extLst>
                    <a:ext uri="{9D8B030D-6E8A-4147-A177-3AD203B41FA5}">
                      <a16:colId xmlns:a16="http://schemas.microsoft.com/office/drawing/2014/main" val="3140601483"/>
                    </a:ext>
                  </a:extLst>
                </a:gridCol>
                <a:gridCol w="972923">
                  <a:extLst>
                    <a:ext uri="{9D8B030D-6E8A-4147-A177-3AD203B41FA5}">
                      <a16:colId xmlns:a16="http://schemas.microsoft.com/office/drawing/2014/main" val="2786297750"/>
                    </a:ext>
                  </a:extLst>
                </a:gridCol>
                <a:gridCol w="988366">
                  <a:extLst>
                    <a:ext uri="{9D8B030D-6E8A-4147-A177-3AD203B41FA5}">
                      <a16:colId xmlns:a16="http://schemas.microsoft.com/office/drawing/2014/main" val="250110871"/>
                    </a:ext>
                  </a:extLst>
                </a:gridCol>
                <a:gridCol w="600594">
                  <a:extLst>
                    <a:ext uri="{9D8B030D-6E8A-4147-A177-3AD203B41FA5}">
                      <a16:colId xmlns:a16="http://schemas.microsoft.com/office/drawing/2014/main" val="225921572"/>
                    </a:ext>
                  </a:extLst>
                </a:gridCol>
              </a:tblGrid>
              <a:tr h="1036627">
                <a:tc>
                  <a:txBody>
                    <a:bodyPr/>
                    <a:lstStyle/>
                    <a:p>
                      <a:pPr marL="0" marR="0">
                        <a:spcBef>
                          <a:spcPts val="0"/>
                        </a:spcBef>
                        <a:spcAft>
                          <a:spcPts val="0"/>
                        </a:spcAft>
                      </a:pPr>
                      <a:r>
                        <a:rPr lang="en-US" sz="1600">
                          <a:effectLst/>
                        </a:rPr>
                        <a:t>Cores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600">
                          <a:effectLst/>
                        </a:rPr>
                        <a:t>JURECA Nodes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600">
                          <a:effectLst/>
                        </a:rPr>
                        <a:t>Throughput (ns/day)</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600">
                          <a:effectLst/>
                        </a:rPr>
                        <a:t>Core-Hour Cost (hour/ns)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600">
                          <a:effectLst/>
                        </a:rPr>
                        <a:t>Speedup (S)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600">
                          <a:effectLst/>
                        </a:rPr>
                        <a:t>Ideal Speedup</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600">
                          <a:effectLst/>
                        </a:rPr>
                        <a:t>Parallel Efficiency (E)</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spcBef>
                          <a:spcPts val="0"/>
                        </a:spcBef>
                        <a:spcAft>
                          <a:spcPts val="0"/>
                        </a:spcAft>
                      </a:pPr>
                      <a:r>
                        <a:rPr lang="en-US" sz="2000" dirty="0">
                          <a:effectLst/>
                        </a:rPr>
                        <a:t> </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213106635"/>
                  </a:ext>
                </a:extLst>
              </a:tr>
              <a:tr h="665169">
                <a:tc>
                  <a:txBody>
                    <a:bodyPr/>
                    <a:lstStyle/>
                    <a:p>
                      <a:pPr marL="0" marR="0" algn="r">
                        <a:spcBef>
                          <a:spcPts val="0"/>
                        </a:spcBef>
                        <a:spcAft>
                          <a:spcPts val="0"/>
                        </a:spcAft>
                      </a:pPr>
                      <a:r>
                        <a:rPr lang="en-US" sz="1600">
                          <a:effectLst/>
                        </a:rPr>
                        <a:t>64</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0.5</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24.827</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0.967</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spcBef>
                          <a:spcPts val="0"/>
                        </a:spcBef>
                        <a:spcAft>
                          <a:spcPts val="0"/>
                        </a:spcAft>
                      </a:pPr>
                      <a:r>
                        <a:rPr lang="en-US" sz="1600">
                          <a:effectLst/>
                        </a:rPr>
                        <a:t>1.00 (Baseline)</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1</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gridSpan="2">
                  <a:txBody>
                    <a:bodyPr/>
                    <a:lstStyle/>
                    <a:p>
                      <a:pPr marL="0" marR="0" algn="ctr">
                        <a:spcBef>
                          <a:spcPts val="0"/>
                        </a:spcBef>
                        <a:spcAft>
                          <a:spcPts val="0"/>
                        </a:spcAft>
                      </a:pPr>
                      <a:r>
                        <a:rPr lang="en-US" sz="1600" dirty="0">
                          <a:effectLst/>
                        </a:rPr>
                        <a:t>100.00%</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hMerge="1">
                  <a:txBody>
                    <a:bodyPr/>
                    <a:lstStyle/>
                    <a:p>
                      <a:endParaRPr lang="en-US"/>
                    </a:p>
                  </a:txBody>
                  <a:tcPr/>
                </a:tc>
                <a:extLst>
                  <a:ext uri="{0D108BD9-81ED-4DB2-BD59-A6C34878D82A}">
                    <a16:rowId xmlns:a16="http://schemas.microsoft.com/office/drawing/2014/main" val="3370435303"/>
                  </a:ext>
                </a:extLst>
              </a:tr>
              <a:tr h="250519">
                <a:tc>
                  <a:txBody>
                    <a:bodyPr/>
                    <a:lstStyle/>
                    <a:p>
                      <a:pPr marL="0" marR="0" algn="r">
                        <a:spcBef>
                          <a:spcPts val="0"/>
                        </a:spcBef>
                        <a:spcAft>
                          <a:spcPts val="0"/>
                        </a:spcAft>
                      </a:pPr>
                      <a:r>
                        <a:rPr lang="en-US" sz="1600">
                          <a:effectLst/>
                        </a:rPr>
                        <a:t>128</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1</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38.911</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0.617</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1.57</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2</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gridSpan="2">
                  <a:txBody>
                    <a:bodyPr/>
                    <a:lstStyle/>
                    <a:p>
                      <a:pPr marL="0" marR="0" algn="ctr">
                        <a:spcBef>
                          <a:spcPts val="0"/>
                        </a:spcBef>
                        <a:spcAft>
                          <a:spcPts val="0"/>
                        </a:spcAft>
                      </a:pPr>
                      <a:r>
                        <a:rPr lang="en-US" sz="1600">
                          <a:effectLst/>
                        </a:rPr>
                        <a:t>78.40%</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hMerge="1">
                  <a:txBody>
                    <a:bodyPr/>
                    <a:lstStyle/>
                    <a:p>
                      <a:endParaRPr lang="en-US"/>
                    </a:p>
                  </a:txBody>
                  <a:tcPr/>
                </a:tc>
                <a:extLst>
                  <a:ext uri="{0D108BD9-81ED-4DB2-BD59-A6C34878D82A}">
                    <a16:rowId xmlns:a16="http://schemas.microsoft.com/office/drawing/2014/main" val="3357487452"/>
                  </a:ext>
                </a:extLst>
              </a:tr>
              <a:tr h="250519">
                <a:tc>
                  <a:txBody>
                    <a:bodyPr/>
                    <a:lstStyle/>
                    <a:p>
                      <a:pPr marL="0" marR="0" algn="r">
                        <a:spcBef>
                          <a:spcPts val="0"/>
                        </a:spcBef>
                        <a:spcAft>
                          <a:spcPts val="0"/>
                        </a:spcAft>
                      </a:pPr>
                      <a:r>
                        <a:rPr lang="en-US" sz="1600">
                          <a:effectLst/>
                        </a:rPr>
                        <a:t>256</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2</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63.876</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0.376</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2.57</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4</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gridSpan="2">
                  <a:txBody>
                    <a:bodyPr/>
                    <a:lstStyle/>
                    <a:p>
                      <a:pPr marL="0" marR="0" algn="ctr">
                        <a:spcBef>
                          <a:spcPts val="0"/>
                        </a:spcBef>
                        <a:spcAft>
                          <a:spcPts val="0"/>
                        </a:spcAft>
                      </a:pPr>
                      <a:r>
                        <a:rPr lang="en-US" sz="1600">
                          <a:effectLst/>
                        </a:rPr>
                        <a:t>64.30%</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hMerge="1">
                  <a:txBody>
                    <a:bodyPr/>
                    <a:lstStyle/>
                    <a:p>
                      <a:endParaRPr lang="en-US"/>
                    </a:p>
                  </a:txBody>
                  <a:tcPr/>
                </a:tc>
                <a:extLst>
                  <a:ext uri="{0D108BD9-81ED-4DB2-BD59-A6C34878D82A}">
                    <a16:rowId xmlns:a16="http://schemas.microsoft.com/office/drawing/2014/main" val="2556468630"/>
                  </a:ext>
                </a:extLst>
              </a:tr>
              <a:tr h="250519">
                <a:tc>
                  <a:txBody>
                    <a:bodyPr/>
                    <a:lstStyle/>
                    <a:p>
                      <a:pPr marL="0" marR="0" algn="r">
                        <a:spcBef>
                          <a:spcPts val="0"/>
                        </a:spcBef>
                        <a:spcAft>
                          <a:spcPts val="0"/>
                        </a:spcAft>
                      </a:pPr>
                      <a:r>
                        <a:rPr lang="en-US" sz="1600">
                          <a:effectLst/>
                        </a:rPr>
                        <a:t>512</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4</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108.426</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0.221</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4.37</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8</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gridSpan="2">
                  <a:txBody>
                    <a:bodyPr/>
                    <a:lstStyle/>
                    <a:p>
                      <a:pPr marL="0" marR="0" algn="ctr">
                        <a:spcBef>
                          <a:spcPts val="0"/>
                        </a:spcBef>
                        <a:spcAft>
                          <a:spcPts val="0"/>
                        </a:spcAft>
                      </a:pPr>
                      <a:r>
                        <a:rPr lang="en-US" sz="1600">
                          <a:effectLst/>
                        </a:rPr>
                        <a:t>54.60%</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hMerge="1">
                  <a:txBody>
                    <a:bodyPr/>
                    <a:lstStyle/>
                    <a:p>
                      <a:endParaRPr lang="en-US"/>
                    </a:p>
                  </a:txBody>
                  <a:tcPr/>
                </a:tc>
                <a:extLst>
                  <a:ext uri="{0D108BD9-81ED-4DB2-BD59-A6C34878D82A}">
                    <a16:rowId xmlns:a16="http://schemas.microsoft.com/office/drawing/2014/main" val="1693629966"/>
                  </a:ext>
                </a:extLst>
              </a:tr>
              <a:tr h="250519">
                <a:tc>
                  <a:txBody>
                    <a:bodyPr/>
                    <a:lstStyle/>
                    <a:p>
                      <a:pPr marL="0" marR="0" algn="r">
                        <a:spcBef>
                          <a:spcPts val="0"/>
                        </a:spcBef>
                        <a:spcAft>
                          <a:spcPts val="0"/>
                        </a:spcAft>
                      </a:pPr>
                      <a:r>
                        <a:rPr lang="en-US" sz="1600">
                          <a:effectLst/>
                        </a:rPr>
                        <a:t>1024</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8</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153.03</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0.157</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6.16</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0"/>
                        </a:spcBef>
                        <a:spcAft>
                          <a:spcPts val="0"/>
                        </a:spcAft>
                      </a:pPr>
                      <a:r>
                        <a:rPr lang="en-US" sz="1600">
                          <a:effectLst/>
                        </a:rPr>
                        <a:t>16</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gridSpan="2">
                  <a:txBody>
                    <a:bodyPr/>
                    <a:lstStyle/>
                    <a:p>
                      <a:pPr marL="0" marR="0" algn="ctr">
                        <a:spcBef>
                          <a:spcPts val="0"/>
                        </a:spcBef>
                        <a:spcAft>
                          <a:spcPts val="0"/>
                        </a:spcAft>
                      </a:pPr>
                      <a:r>
                        <a:rPr lang="en-US" sz="1600" dirty="0">
                          <a:effectLst/>
                        </a:rPr>
                        <a:t>38.50%</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hMerge="1">
                  <a:txBody>
                    <a:bodyPr/>
                    <a:lstStyle/>
                    <a:p>
                      <a:endParaRPr lang="en-US"/>
                    </a:p>
                  </a:txBody>
                  <a:tcPr/>
                </a:tc>
                <a:extLst>
                  <a:ext uri="{0D108BD9-81ED-4DB2-BD59-A6C34878D82A}">
                    <a16:rowId xmlns:a16="http://schemas.microsoft.com/office/drawing/2014/main" val="2070465425"/>
                  </a:ext>
                </a:extLst>
              </a:tr>
            </a:tbl>
          </a:graphicData>
        </a:graphic>
      </p:graphicFrame>
      <p:pic>
        <p:nvPicPr>
          <p:cNvPr id="1025" name="Picture 1"/>
          <p:cNvPicPr>
            <a:picLocks noRot="1" noChangeAspect="1" noEditPoints="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046555" y="2108293"/>
            <a:ext cx="3937972" cy="293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2035277" y="698090"/>
            <a:ext cx="7796981"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Results of benchmarking on JURECA-DC</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6114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pic>
        <p:nvPicPr>
          <p:cNvPr id="8" name="Picture 7"/>
          <p:cNvPicPr>
            <a:picLocks noChangeAspect="1"/>
          </p:cNvPicPr>
          <p:nvPr/>
        </p:nvPicPr>
        <p:blipFill>
          <a:blip r:embed="rId3"/>
          <a:stretch>
            <a:fillRect/>
          </a:stretch>
        </p:blipFill>
        <p:spPr>
          <a:xfrm>
            <a:off x="8351849" y="5996910"/>
            <a:ext cx="3632678" cy="759289"/>
          </a:xfrm>
          <a:prstGeom prst="rect">
            <a:avLst/>
          </a:prstGeom>
        </p:spPr>
      </p:pic>
      <p:sp>
        <p:nvSpPr>
          <p:cNvPr id="14" name="TextBox 13"/>
          <p:cNvSpPr txBox="1"/>
          <p:nvPr/>
        </p:nvSpPr>
        <p:spPr>
          <a:xfrm>
            <a:off x="2035277" y="698090"/>
            <a:ext cx="7796981"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Results of benchmarking on JURECA-DC</a:t>
            </a:r>
            <a:endParaRPr lang="en-US" sz="2800" b="1" dirty="0">
              <a:effectLst>
                <a:outerShdw blurRad="38100" dist="38100" dir="2700000" algn="tl">
                  <a:srgbClr val="000000">
                    <a:alpha val="43137"/>
                  </a:srgbClr>
                </a:outerShdw>
              </a:effectLst>
            </a:endParaRPr>
          </a:p>
        </p:txBody>
      </p:sp>
      <p:graphicFrame>
        <p:nvGraphicFramePr>
          <p:cNvPr id="2" name="Table 1"/>
          <p:cNvGraphicFramePr>
            <a:graphicFrameLocks noGrp="1"/>
          </p:cNvGraphicFramePr>
          <p:nvPr>
            <p:extLst>
              <p:ext uri="{D42A27DB-BD31-4B8C-83A1-F6EECF244321}">
                <p14:modId xmlns:p14="http://schemas.microsoft.com/office/powerpoint/2010/main" val="4035952071"/>
              </p:ext>
            </p:extLst>
          </p:nvPr>
        </p:nvGraphicFramePr>
        <p:xfrm>
          <a:off x="2192594" y="2172929"/>
          <a:ext cx="7315200" cy="2790410"/>
        </p:xfrm>
        <a:graphic>
          <a:graphicData uri="http://schemas.openxmlformats.org/drawingml/2006/table">
            <a:tbl>
              <a:tblPr firstRow="1" firstCol="1" bandRow="1">
                <a:tableStyleId>{5C22544A-7EE6-4342-B048-85BDC9FD1C3A}</a:tableStyleId>
              </a:tblPr>
              <a:tblGrid>
                <a:gridCol w="1463040">
                  <a:extLst>
                    <a:ext uri="{9D8B030D-6E8A-4147-A177-3AD203B41FA5}">
                      <a16:colId xmlns:a16="http://schemas.microsoft.com/office/drawing/2014/main" val="880302567"/>
                    </a:ext>
                  </a:extLst>
                </a:gridCol>
                <a:gridCol w="1463040">
                  <a:extLst>
                    <a:ext uri="{9D8B030D-6E8A-4147-A177-3AD203B41FA5}">
                      <a16:colId xmlns:a16="http://schemas.microsoft.com/office/drawing/2014/main" val="3968039112"/>
                    </a:ext>
                  </a:extLst>
                </a:gridCol>
                <a:gridCol w="1463040">
                  <a:extLst>
                    <a:ext uri="{9D8B030D-6E8A-4147-A177-3AD203B41FA5}">
                      <a16:colId xmlns:a16="http://schemas.microsoft.com/office/drawing/2014/main" val="1329050240"/>
                    </a:ext>
                  </a:extLst>
                </a:gridCol>
                <a:gridCol w="1463040">
                  <a:extLst>
                    <a:ext uri="{9D8B030D-6E8A-4147-A177-3AD203B41FA5}">
                      <a16:colId xmlns:a16="http://schemas.microsoft.com/office/drawing/2014/main" val="2955353418"/>
                    </a:ext>
                  </a:extLst>
                </a:gridCol>
                <a:gridCol w="1463040">
                  <a:extLst>
                    <a:ext uri="{9D8B030D-6E8A-4147-A177-3AD203B41FA5}">
                      <a16:colId xmlns:a16="http://schemas.microsoft.com/office/drawing/2014/main" val="100976955"/>
                    </a:ext>
                  </a:extLst>
                </a:gridCol>
              </a:tblGrid>
              <a:tr h="1272470">
                <a:tc>
                  <a:txBody>
                    <a:bodyPr/>
                    <a:lstStyle/>
                    <a:p>
                      <a:pPr marL="0" marR="0" algn="ctr">
                        <a:spcBef>
                          <a:spcPts val="0"/>
                        </a:spcBef>
                        <a:spcAft>
                          <a:spcPts val="0"/>
                        </a:spcAft>
                      </a:pPr>
                      <a:r>
                        <a:rPr lang="en-US" sz="1600">
                          <a:effectLst/>
                        </a:rPr>
                        <a:t>Configuration</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effectLst/>
                        </a:rPr>
                        <a:t>Hardware Allocation</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effectLst/>
                        </a:rPr>
                        <a:t>Average Replica Speed (ns/day)</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effectLst/>
                        </a:rPr>
                        <a:t>Aggregate Node Throughput (ns/day)</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effectLst/>
                        </a:rPr>
                        <a:t>Node-Hour Cost (hours/ns)</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66286066"/>
                  </a:ext>
                </a:extLst>
              </a:tr>
              <a:tr h="758970">
                <a:tc>
                  <a:txBody>
                    <a:bodyPr/>
                    <a:lstStyle/>
                    <a:p>
                      <a:pPr marL="0" marR="0" algn="ctr">
                        <a:spcBef>
                          <a:spcPts val="0"/>
                        </a:spcBef>
                        <a:spcAft>
                          <a:spcPts val="0"/>
                        </a:spcAft>
                      </a:pPr>
                      <a:r>
                        <a:rPr lang="en-US" sz="1600">
                          <a:effectLst/>
                        </a:rPr>
                        <a:t>1 Replica (Baseline)</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effectLst/>
                        </a:rPr>
                        <a:t>1 CPU Node (128 Cores)</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effectLst/>
                        </a:rPr>
                        <a:t>38.911</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effectLst/>
                        </a:rPr>
                        <a:t>38.911</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effectLst/>
                        </a:rPr>
                        <a:t>0.617</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17059171"/>
                  </a:ext>
                </a:extLst>
              </a:tr>
              <a:tr h="758970">
                <a:tc>
                  <a:txBody>
                    <a:bodyPr/>
                    <a:lstStyle/>
                    <a:p>
                      <a:pPr marL="0" marR="0" algn="ctr">
                        <a:spcBef>
                          <a:spcPts val="0"/>
                        </a:spcBef>
                        <a:spcAft>
                          <a:spcPts val="0"/>
                        </a:spcAft>
                      </a:pPr>
                      <a:r>
                        <a:rPr lang="en-US" sz="1600">
                          <a:effectLst/>
                        </a:rPr>
                        <a:t>4 Replicas </a:t>
                      </a:r>
                      <a:br>
                        <a:rPr lang="en-US" sz="1600">
                          <a:effectLst/>
                        </a:rPr>
                      </a:br>
                      <a:r>
                        <a:rPr lang="en-US" sz="1600">
                          <a:effectLst/>
                        </a:rPr>
                        <a:t>(multi-dir)</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effectLst/>
                        </a:rPr>
                        <a:t>1 GPU Node </a:t>
                      </a:r>
                    </a:p>
                    <a:p>
                      <a:pPr marL="0" marR="0" algn="ctr">
                        <a:spcBef>
                          <a:spcPts val="0"/>
                        </a:spcBef>
                        <a:spcAft>
                          <a:spcPts val="0"/>
                        </a:spcAft>
                      </a:pPr>
                      <a:r>
                        <a:rPr lang="en-US" sz="1600">
                          <a:effectLst/>
                        </a:rPr>
                        <a:t>(4x A100)</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effectLst/>
                        </a:rPr>
                        <a:t>124.855</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effectLst/>
                        </a:rPr>
                        <a:t>499.419</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dirty="0">
                          <a:effectLst/>
                        </a:rPr>
                        <a:t>0.192</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709424887"/>
                  </a:ext>
                </a:extLst>
              </a:tr>
            </a:tbl>
          </a:graphicData>
        </a:graphic>
      </p:graphicFrame>
    </p:spTree>
    <p:extLst>
      <p:ext uri="{BB962C8B-B14F-4D97-AF65-F5344CB8AC3E}">
        <p14:creationId xmlns:p14="http://schemas.microsoft.com/office/powerpoint/2010/main" val="1233592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p:cNvSpPr txBox="1"/>
              <p:nvPr/>
            </p:nvSpPr>
            <p:spPr>
              <a:xfrm>
                <a:off x="739631" y="1055619"/>
                <a:ext cx="11332504" cy="5078313"/>
              </a:xfrm>
              <a:prstGeom prst="rect">
                <a:avLst/>
              </a:prstGeom>
              <a:noFill/>
            </p:spPr>
            <p:txBody>
              <a:bodyPr wrap="square" rtlCol="0">
                <a:spAutoFit/>
              </a:bodyPr>
              <a:lstStyle/>
              <a:p>
                <a:r>
                  <a:rPr lang="en-US" dirty="0" smtClean="0"/>
                  <a:t>Trajectory </a:t>
                </a:r>
                <a:r>
                  <a:rPr lang="en-US" dirty="0"/>
                  <a:t>post-processing involves calculating per-residue binding free energies </a:t>
                </a:r>
                <a14:m>
                  <m:oMath xmlns:m="http://schemas.openxmlformats.org/officeDocument/2006/math">
                    <m:r>
                      <a:rPr lang="en-US" i="1">
                        <a:latin typeface="Cambria Math" panose="02040503050406030204" pitchFamily="18" charset="0"/>
                      </a:rPr>
                      <m:t>∆</m:t>
                    </m:r>
                  </m:oMath>
                </a14:m>
                <a:r>
                  <a:rPr lang="en-US" dirty="0" err="1"/>
                  <a:t>G</a:t>
                </a:r>
                <a:r>
                  <a:rPr lang="en-US" baseline="-25000" dirty="0" err="1"/>
                  <a:t>bind</a:t>
                </a:r>
                <a:r>
                  <a:rPr lang="en-US" dirty="0"/>
                  <a:t> using Molecular Mechanics/Poisson-Boltzmann Surface Area (MM/PBSA) and Generalized Born Surface Area (MM/GBSA) framework </a:t>
                </a:r>
                <a:endParaRPr lang="en-US" dirty="0" smtClean="0"/>
              </a:p>
              <a:p>
                <a:endParaRPr lang="en-US" dirty="0" smtClean="0"/>
              </a:p>
              <a:p>
                <a:r>
                  <a:rPr lang="en-US" b="1" dirty="0" smtClean="0"/>
                  <a:t>MM/PBSA:</a:t>
                </a:r>
                <a:r>
                  <a:rPr lang="en-US" dirty="0" smtClean="0"/>
                  <a:t> Solves the numerical Poisson-Boltzmann (PB) equation. It provides a rigorous, grid-based physical treatment of electrostatic interactions and ionic strength in water, but it requires higher computational power. </a:t>
                </a:r>
              </a:p>
              <a:p>
                <a:endParaRPr lang="en-US" dirty="0" smtClean="0"/>
              </a:p>
              <a:p>
                <a:r>
                  <a:rPr lang="en-US" b="1" dirty="0" smtClean="0"/>
                  <a:t>MM/GBSA:</a:t>
                </a:r>
                <a:r>
                  <a:rPr lang="en-US" dirty="0" smtClean="0"/>
                  <a:t> Uses the Generalized Born (GB) analytical approximation. It is mathematically simplified, making it significantly faster and pair-wise decomposable (allowing scientists to see which specific amino acid contributes to binding).</a:t>
                </a:r>
              </a:p>
              <a:p>
                <a:endParaRPr lang="en-US" dirty="0"/>
              </a:p>
              <a:p>
                <a:r>
                  <a:rPr lang="en-US" b="1" dirty="0" smtClean="0"/>
                  <a:t>Root Mean Square Deviation</a:t>
                </a:r>
                <a:r>
                  <a:rPr lang="en-US" dirty="0" smtClean="0"/>
                  <a:t>: Measures the structural drift of a molecule over time compared to a reference structure (usually the starting frame). It tells you if your system has equilibrated. </a:t>
                </a:r>
              </a:p>
              <a:p>
                <a:endParaRPr lang="en-US" dirty="0"/>
              </a:p>
              <a:p>
                <a:r>
                  <a:rPr lang="en-US" b="1" dirty="0" smtClean="0"/>
                  <a:t>Root Mean Square Fluctuation</a:t>
                </a:r>
                <a:r>
                  <a:rPr lang="en-US" dirty="0" smtClean="0"/>
                  <a:t>: Calculates the average mobility of each atom or amino acid residue throughout the simulation. It highlights highly flexible loops versus rigid core structures. </a:t>
                </a:r>
              </a:p>
              <a:p>
                <a:endParaRPr lang="en-US" dirty="0"/>
              </a:p>
              <a:p>
                <a:r>
                  <a:rPr lang="en-US" b="1" dirty="0" smtClean="0"/>
                  <a:t>Radius of Gyration</a:t>
                </a:r>
                <a:r>
                  <a:rPr lang="en-US" dirty="0" smtClean="0"/>
                  <a:t>: Measures the compactness of a protein or polymer. A drop in gyration indicates protein folding, while a steady line means it maintains its shape.</a:t>
                </a:r>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739631" y="1055619"/>
                <a:ext cx="11332504" cy="5078313"/>
              </a:xfrm>
              <a:prstGeom prst="rect">
                <a:avLst/>
              </a:prstGeom>
              <a:blipFill>
                <a:blip r:embed="rId2"/>
                <a:stretch>
                  <a:fillRect l="-430" t="-600" r="-699" b="-960"/>
                </a:stretch>
              </a:blipFill>
            </p:spPr>
            <p:txBody>
              <a:bodyPr/>
              <a:lstStyle/>
              <a:p>
                <a:r>
                  <a:rPr lang="en-US">
                    <a:noFill/>
                  </a:rPr>
                  <a:t> </a:t>
                </a:r>
              </a:p>
            </p:txBody>
          </p:sp>
        </mc:Fallback>
      </mc:AlternateContent>
      <p:sp>
        <p:nvSpPr>
          <p:cNvPr id="7" name="TextBox 6"/>
          <p:cNvSpPr txBox="1"/>
          <p:nvPr/>
        </p:nvSpPr>
        <p:spPr>
          <a:xfrm>
            <a:off x="1428108" y="327379"/>
            <a:ext cx="919537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Post-Processing and Thermodynamic Analysis</a:t>
            </a:r>
            <a:endParaRPr lang="en-US" sz="2800" dirty="0">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9" name="TextBox 8"/>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0" name="Picture 9"/>
          <p:cNvPicPr>
            <a:picLocks noChangeAspect="1"/>
          </p:cNvPicPr>
          <p:nvPr/>
        </p:nvPicPr>
        <p:blipFill>
          <a:blip r:embed="rId4"/>
          <a:stretch>
            <a:fillRect/>
          </a:stretch>
        </p:blipFill>
        <p:spPr>
          <a:xfrm>
            <a:off x="8351849" y="5996910"/>
            <a:ext cx="3632678" cy="759289"/>
          </a:xfrm>
          <a:prstGeom prst="rect">
            <a:avLst/>
          </a:prstGeom>
        </p:spPr>
      </p:pic>
    </p:spTree>
    <p:extLst>
      <p:ext uri="{BB962C8B-B14F-4D97-AF65-F5344CB8AC3E}">
        <p14:creationId xmlns:p14="http://schemas.microsoft.com/office/powerpoint/2010/main" val="2676258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2023" y="2233117"/>
            <a:ext cx="11332504"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Expanding the research to other rG4 repeats that cause neurodegenerative disorders.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Studying the orientations of G-tetrads on atomistic level using QM/MM simulations and their role in the rG4 stabilization.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Studying the exact mechanisms of rG4 aggregates and their interactions with proteins and peptides.</a:t>
            </a:r>
            <a:endParaRPr lang="en-US" dirty="0"/>
          </a:p>
        </p:txBody>
      </p:sp>
      <p:sp>
        <p:nvSpPr>
          <p:cNvPr id="7" name="TextBox 6"/>
          <p:cNvSpPr txBox="1"/>
          <p:nvPr/>
        </p:nvSpPr>
        <p:spPr>
          <a:xfrm>
            <a:off x="1280624" y="1064799"/>
            <a:ext cx="919537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Future prospects </a:t>
            </a:r>
            <a:endParaRPr lang="en-US" sz="2800" dirty="0">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9" name="TextBox 8"/>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0" name="Picture 9"/>
          <p:cNvPicPr>
            <a:picLocks noChangeAspect="1"/>
          </p:cNvPicPr>
          <p:nvPr/>
        </p:nvPicPr>
        <p:blipFill>
          <a:blip r:embed="rId3"/>
          <a:stretch>
            <a:fillRect/>
          </a:stretch>
        </p:blipFill>
        <p:spPr>
          <a:xfrm>
            <a:off x="8351849" y="5996910"/>
            <a:ext cx="3632678" cy="759289"/>
          </a:xfrm>
          <a:prstGeom prst="rect">
            <a:avLst/>
          </a:prstGeom>
        </p:spPr>
      </p:pic>
    </p:spTree>
    <p:extLst>
      <p:ext uri="{BB962C8B-B14F-4D97-AF65-F5344CB8AC3E}">
        <p14:creationId xmlns:p14="http://schemas.microsoft.com/office/powerpoint/2010/main" val="739842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52173" y="1244942"/>
            <a:ext cx="11332504" cy="646331"/>
          </a:xfrm>
          <a:prstGeom prst="rect">
            <a:avLst/>
          </a:prstGeom>
          <a:noFill/>
        </p:spPr>
        <p:txBody>
          <a:bodyPr wrap="square" rtlCol="0">
            <a:spAutoFit/>
          </a:bodyPr>
          <a:lstStyle/>
          <a:p>
            <a:r>
              <a:rPr lang="en-US" dirty="0" smtClean="0"/>
              <a:t>Expanding the research to other rG4 repeats that cause neurodegenerative disorders:</a:t>
            </a:r>
          </a:p>
          <a:p>
            <a:endParaRPr lang="en-US" dirty="0"/>
          </a:p>
        </p:txBody>
      </p:sp>
      <p:sp>
        <p:nvSpPr>
          <p:cNvPr id="7" name="TextBox 6"/>
          <p:cNvSpPr txBox="1"/>
          <p:nvPr/>
        </p:nvSpPr>
        <p:spPr>
          <a:xfrm>
            <a:off x="1406354" y="539019"/>
            <a:ext cx="919537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Future prospects </a:t>
            </a:r>
            <a:endParaRPr lang="en-US" sz="2800" dirty="0">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9" name="TextBox 8"/>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0" name="Picture 9"/>
          <p:cNvPicPr>
            <a:picLocks noChangeAspect="1"/>
          </p:cNvPicPr>
          <p:nvPr/>
        </p:nvPicPr>
        <p:blipFill>
          <a:blip r:embed="rId3"/>
          <a:stretch>
            <a:fillRect/>
          </a:stretch>
        </p:blipFill>
        <p:spPr>
          <a:xfrm>
            <a:off x="8351849" y="5996910"/>
            <a:ext cx="3632678" cy="759289"/>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7947" y="1829078"/>
            <a:ext cx="6524625" cy="3790950"/>
          </a:xfrm>
          <a:prstGeom prst="rect">
            <a:avLst/>
          </a:prstGeom>
        </p:spPr>
      </p:pic>
      <p:sp>
        <p:nvSpPr>
          <p:cNvPr id="3" name="Rectangle 2"/>
          <p:cNvSpPr/>
          <p:nvPr/>
        </p:nvSpPr>
        <p:spPr>
          <a:xfrm>
            <a:off x="1668530" y="5465500"/>
            <a:ext cx="8259097" cy="738664"/>
          </a:xfrm>
          <a:prstGeom prst="rect">
            <a:avLst/>
          </a:prstGeom>
        </p:spPr>
        <p:txBody>
          <a:bodyPr wrap="square">
            <a:spAutoFit/>
          </a:bodyPr>
          <a:lstStyle/>
          <a:p>
            <a:r>
              <a:rPr lang="en-US" sz="1400" b="0" i="0" dirty="0" smtClean="0">
                <a:solidFill>
                  <a:srgbClr val="222222"/>
                </a:solidFill>
                <a:effectLst/>
                <a:latin typeface="Merriweather Sans"/>
              </a:rPr>
              <a:t>Berman, R.F., </a:t>
            </a:r>
            <a:r>
              <a:rPr lang="en-US" sz="1400" b="0" i="0" dirty="0" err="1" smtClean="0">
                <a:solidFill>
                  <a:srgbClr val="222222"/>
                </a:solidFill>
                <a:effectLst/>
                <a:latin typeface="Merriweather Sans"/>
              </a:rPr>
              <a:t>Buijsen</a:t>
            </a:r>
            <a:r>
              <a:rPr lang="en-US" sz="1400" b="0" i="0" dirty="0" smtClean="0">
                <a:solidFill>
                  <a:srgbClr val="222222"/>
                </a:solidFill>
                <a:effectLst/>
                <a:latin typeface="Merriweather Sans"/>
              </a:rPr>
              <a:t>, R.A., </a:t>
            </a:r>
            <a:r>
              <a:rPr lang="en-US" sz="1400" b="0" i="0" dirty="0" err="1" smtClean="0">
                <a:solidFill>
                  <a:srgbClr val="222222"/>
                </a:solidFill>
                <a:effectLst/>
                <a:latin typeface="Merriweather Sans"/>
              </a:rPr>
              <a:t>Usdin</a:t>
            </a:r>
            <a:r>
              <a:rPr lang="en-US" sz="1400" b="0" i="0" dirty="0" smtClean="0">
                <a:solidFill>
                  <a:srgbClr val="222222"/>
                </a:solidFill>
                <a:effectLst/>
                <a:latin typeface="Merriweather Sans"/>
              </a:rPr>
              <a:t>, K. </a:t>
            </a:r>
            <a:r>
              <a:rPr lang="en-US" sz="1400" b="0" i="1" dirty="0" smtClean="0">
                <a:solidFill>
                  <a:srgbClr val="222222"/>
                </a:solidFill>
                <a:effectLst/>
                <a:latin typeface="Merriweather Sans"/>
              </a:rPr>
              <a:t>et al.</a:t>
            </a:r>
            <a:r>
              <a:rPr lang="en-US" sz="1400" b="0" i="0" dirty="0" smtClean="0">
                <a:solidFill>
                  <a:srgbClr val="222222"/>
                </a:solidFill>
                <a:effectLst/>
                <a:latin typeface="Merriweather Sans"/>
              </a:rPr>
              <a:t> Mouse models of the fragile X </a:t>
            </a:r>
            <a:r>
              <a:rPr lang="en-US" sz="1400" b="0" i="0" dirty="0" err="1" smtClean="0">
                <a:solidFill>
                  <a:srgbClr val="222222"/>
                </a:solidFill>
                <a:effectLst/>
                <a:latin typeface="Merriweather Sans"/>
              </a:rPr>
              <a:t>premutation</a:t>
            </a:r>
            <a:r>
              <a:rPr lang="en-US" sz="1400" b="0" i="0" dirty="0" smtClean="0">
                <a:solidFill>
                  <a:srgbClr val="222222"/>
                </a:solidFill>
                <a:effectLst/>
                <a:latin typeface="Merriweather Sans"/>
              </a:rPr>
              <a:t> and fragile X-associated tremor/ataxia syndrome. </a:t>
            </a:r>
            <a:r>
              <a:rPr lang="en-US" sz="1400" b="0" i="1" dirty="0" smtClean="0">
                <a:solidFill>
                  <a:srgbClr val="222222"/>
                </a:solidFill>
                <a:effectLst/>
                <a:latin typeface="Merriweather Sans"/>
              </a:rPr>
              <a:t>J </a:t>
            </a:r>
            <a:r>
              <a:rPr lang="en-US" sz="1400" b="0" i="1" dirty="0" err="1" smtClean="0">
                <a:solidFill>
                  <a:srgbClr val="222222"/>
                </a:solidFill>
                <a:effectLst/>
                <a:latin typeface="Merriweather Sans"/>
              </a:rPr>
              <a:t>Neurodevelop</a:t>
            </a:r>
            <a:r>
              <a:rPr lang="en-US" sz="1400" b="0" i="1" dirty="0" smtClean="0">
                <a:solidFill>
                  <a:srgbClr val="222222"/>
                </a:solidFill>
                <a:effectLst/>
                <a:latin typeface="Merriweather Sans"/>
              </a:rPr>
              <a:t> </a:t>
            </a:r>
            <a:r>
              <a:rPr lang="en-US" sz="1400" b="0" i="1" dirty="0" err="1" smtClean="0">
                <a:solidFill>
                  <a:srgbClr val="222222"/>
                </a:solidFill>
                <a:effectLst/>
                <a:latin typeface="Merriweather Sans"/>
              </a:rPr>
              <a:t>Disord</a:t>
            </a:r>
            <a:r>
              <a:rPr lang="en-US" sz="1400" b="0" i="0" dirty="0" smtClean="0">
                <a:solidFill>
                  <a:srgbClr val="222222"/>
                </a:solidFill>
                <a:effectLst/>
                <a:latin typeface="Merriweather Sans"/>
              </a:rPr>
              <a:t> </a:t>
            </a:r>
            <a:r>
              <a:rPr lang="en-US" sz="1400" b="1" i="0" dirty="0" smtClean="0">
                <a:solidFill>
                  <a:srgbClr val="222222"/>
                </a:solidFill>
                <a:effectLst/>
                <a:latin typeface="Merriweather Sans"/>
              </a:rPr>
              <a:t>6</a:t>
            </a:r>
            <a:r>
              <a:rPr lang="en-US" sz="1400" b="0" i="0" dirty="0" smtClean="0">
                <a:solidFill>
                  <a:srgbClr val="222222"/>
                </a:solidFill>
                <a:effectLst/>
                <a:latin typeface="Merriweather Sans"/>
              </a:rPr>
              <a:t>, 25 (2014). https://doi.org/10.1186/1866-1955-6-25</a:t>
            </a:r>
            <a:endParaRPr lang="en-US" sz="1400" dirty="0"/>
          </a:p>
        </p:txBody>
      </p:sp>
    </p:spTree>
    <p:extLst>
      <p:ext uri="{BB962C8B-B14F-4D97-AF65-F5344CB8AC3E}">
        <p14:creationId xmlns:p14="http://schemas.microsoft.com/office/powerpoint/2010/main" val="1873695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0775" y="1062239"/>
            <a:ext cx="11332504" cy="923330"/>
          </a:xfrm>
          <a:prstGeom prst="rect">
            <a:avLst/>
          </a:prstGeom>
          <a:noFill/>
        </p:spPr>
        <p:txBody>
          <a:bodyPr wrap="square" rtlCol="0">
            <a:spAutoFit/>
          </a:bodyPr>
          <a:lstStyle/>
          <a:p>
            <a:pPr algn="ctr"/>
            <a:r>
              <a:rPr lang="en-US" dirty="0" smtClean="0"/>
              <a:t>Studying the orientations of G-tetrads on atomistic level using QM/MM simulations and their role in the rG4 stabilization.</a:t>
            </a:r>
          </a:p>
          <a:p>
            <a:endParaRPr lang="en-US" dirty="0"/>
          </a:p>
        </p:txBody>
      </p:sp>
      <p:sp>
        <p:nvSpPr>
          <p:cNvPr id="7" name="TextBox 6"/>
          <p:cNvSpPr txBox="1"/>
          <p:nvPr/>
        </p:nvSpPr>
        <p:spPr>
          <a:xfrm>
            <a:off x="1406354" y="539019"/>
            <a:ext cx="919537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Future prospects </a:t>
            </a:r>
            <a:endParaRPr lang="en-US" sz="2800" dirty="0">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9" name="TextBox 8"/>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0" name="Picture 9"/>
          <p:cNvPicPr>
            <a:picLocks noChangeAspect="1"/>
          </p:cNvPicPr>
          <p:nvPr/>
        </p:nvPicPr>
        <p:blipFill>
          <a:blip r:embed="rId3"/>
          <a:stretch>
            <a:fillRect/>
          </a:stretch>
        </p:blipFill>
        <p:spPr>
          <a:xfrm>
            <a:off x="8351849" y="5996910"/>
            <a:ext cx="3632678" cy="759289"/>
          </a:xfrm>
          <a:prstGeom prst="rect">
            <a:avLst/>
          </a:prstGeom>
        </p:spPr>
      </p:pic>
      <p:pic>
        <p:nvPicPr>
          <p:cNvPr id="3" name="Picture 2"/>
          <p:cNvPicPr>
            <a:picLocks noChangeAspect="1"/>
          </p:cNvPicPr>
          <p:nvPr/>
        </p:nvPicPr>
        <p:blipFill>
          <a:blip r:embed="rId4"/>
          <a:stretch>
            <a:fillRect/>
          </a:stretch>
        </p:blipFill>
        <p:spPr>
          <a:xfrm>
            <a:off x="2526891" y="1661279"/>
            <a:ext cx="6951406" cy="4145412"/>
          </a:xfrm>
          <a:prstGeom prst="rect">
            <a:avLst/>
          </a:prstGeom>
        </p:spPr>
      </p:pic>
      <p:sp>
        <p:nvSpPr>
          <p:cNvPr id="4" name="Rectangle 3"/>
          <p:cNvSpPr/>
          <p:nvPr/>
        </p:nvSpPr>
        <p:spPr>
          <a:xfrm>
            <a:off x="1241253" y="5735300"/>
            <a:ext cx="8455742" cy="523220"/>
          </a:xfrm>
          <a:prstGeom prst="rect">
            <a:avLst/>
          </a:prstGeom>
        </p:spPr>
        <p:txBody>
          <a:bodyPr wrap="square">
            <a:spAutoFit/>
          </a:bodyPr>
          <a:lstStyle/>
          <a:p>
            <a:r>
              <a:rPr lang="en-US" sz="1400" b="0" i="0" dirty="0" err="1" smtClean="0">
                <a:solidFill>
                  <a:srgbClr val="222222"/>
                </a:solidFill>
                <a:effectLst/>
                <a:latin typeface="-apple-system"/>
              </a:rPr>
              <a:t>Kankia</a:t>
            </a:r>
            <a:r>
              <a:rPr lang="en-US" sz="1400" b="0" i="0" dirty="0" smtClean="0">
                <a:solidFill>
                  <a:srgbClr val="222222"/>
                </a:solidFill>
                <a:effectLst/>
                <a:latin typeface="-apple-system"/>
              </a:rPr>
              <a:t>, B. Monomolecular </a:t>
            </a:r>
            <a:r>
              <a:rPr lang="en-US" sz="1400" b="0" i="0" dirty="0" err="1" smtClean="0">
                <a:solidFill>
                  <a:srgbClr val="222222"/>
                </a:solidFill>
                <a:effectLst/>
                <a:latin typeface="-apple-system"/>
              </a:rPr>
              <a:t>tetrahelix</a:t>
            </a:r>
            <a:r>
              <a:rPr lang="en-US" sz="1400" b="0" i="0" dirty="0" smtClean="0">
                <a:solidFill>
                  <a:srgbClr val="222222"/>
                </a:solidFill>
                <a:effectLst/>
                <a:latin typeface="-apple-system"/>
              </a:rPr>
              <a:t> of </a:t>
            </a:r>
            <a:r>
              <a:rPr lang="en-US" sz="1400" b="0" i="0" dirty="0" err="1" smtClean="0">
                <a:solidFill>
                  <a:srgbClr val="222222"/>
                </a:solidFill>
                <a:effectLst/>
                <a:latin typeface="-apple-system"/>
              </a:rPr>
              <a:t>polyguanine</a:t>
            </a:r>
            <a:r>
              <a:rPr lang="en-US" sz="1400" b="0" i="0" dirty="0" smtClean="0">
                <a:solidFill>
                  <a:srgbClr val="222222"/>
                </a:solidFill>
                <a:effectLst/>
                <a:latin typeface="-apple-system"/>
              </a:rPr>
              <a:t> with a strictly defined folding pattern. </a:t>
            </a:r>
            <a:r>
              <a:rPr lang="en-US" sz="1400" b="0" i="1" dirty="0" err="1" smtClean="0">
                <a:solidFill>
                  <a:srgbClr val="222222"/>
                </a:solidFill>
                <a:effectLst/>
                <a:latin typeface="-apple-system"/>
              </a:rPr>
              <a:t>Sci</a:t>
            </a:r>
            <a:r>
              <a:rPr lang="en-US" sz="1400" b="0" i="1" dirty="0" smtClean="0">
                <a:solidFill>
                  <a:srgbClr val="222222"/>
                </a:solidFill>
                <a:effectLst/>
                <a:latin typeface="-apple-system"/>
              </a:rPr>
              <a:t> Rep</a:t>
            </a:r>
            <a:r>
              <a:rPr lang="en-US" sz="1400" b="0" i="0" dirty="0" smtClean="0">
                <a:solidFill>
                  <a:srgbClr val="222222"/>
                </a:solidFill>
                <a:effectLst/>
                <a:latin typeface="-apple-system"/>
              </a:rPr>
              <a:t> </a:t>
            </a:r>
            <a:r>
              <a:rPr lang="en-US" sz="1400" b="1" i="0" dirty="0" smtClean="0">
                <a:solidFill>
                  <a:srgbClr val="222222"/>
                </a:solidFill>
                <a:effectLst/>
                <a:latin typeface="-apple-system"/>
              </a:rPr>
              <a:t>8</a:t>
            </a:r>
            <a:r>
              <a:rPr lang="en-US" sz="1400" b="0" i="0" dirty="0" smtClean="0">
                <a:solidFill>
                  <a:srgbClr val="222222"/>
                </a:solidFill>
                <a:effectLst/>
                <a:latin typeface="-apple-system"/>
              </a:rPr>
              <a:t>, 10115 (2018). https://doi.org/10.1038/s41598-018-28572-x</a:t>
            </a:r>
            <a:endParaRPr lang="en-US" sz="1400" dirty="0"/>
          </a:p>
        </p:txBody>
      </p:sp>
    </p:spTree>
    <p:extLst>
      <p:ext uri="{BB962C8B-B14F-4D97-AF65-F5344CB8AC3E}">
        <p14:creationId xmlns:p14="http://schemas.microsoft.com/office/powerpoint/2010/main" val="4273365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5241" y="1061273"/>
            <a:ext cx="11672567" cy="923330"/>
          </a:xfrm>
          <a:prstGeom prst="rect">
            <a:avLst/>
          </a:prstGeom>
          <a:noFill/>
        </p:spPr>
        <p:txBody>
          <a:bodyPr wrap="square" rtlCol="0">
            <a:spAutoFit/>
          </a:bodyPr>
          <a:lstStyle/>
          <a:p>
            <a:pPr algn="ctr"/>
            <a:r>
              <a:rPr lang="en-US" dirty="0" smtClean="0"/>
              <a:t>Ramachandran plots used for proteins to predict their energetically allowed orientations of their angles using the angular degrees of freedom within the amino acids, which helps to predict the secondary and tertiary structure of proteins.</a:t>
            </a:r>
            <a:endParaRPr lang="en-US" dirty="0" smtClean="0"/>
          </a:p>
          <a:p>
            <a:endParaRPr lang="en-US" dirty="0"/>
          </a:p>
        </p:txBody>
      </p:sp>
      <p:sp>
        <p:nvSpPr>
          <p:cNvPr id="7" name="TextBox 6"/>
          <p:cNvSpPr txBox="1"/>
          <p:nvPr/>
        </p:nvSpPr>
        <p:spPr>
          <a:xfrm>
            <a:off x="1406354" y="539019"/>
            <a:ext cx="919537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Future prospects </a:t>
            </a:r>
            <a:endParaRPr lang="en-US" sz="2800" dirty="0">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9" name="TextBox 8"/>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0" name="Picture 9"/>
          <p:cNvPicPr>
            <a:picLocks noChangeAspect="1"/>
          </p:cNvPicPr>
          <p:nvPr/>
        </p:nvPicPr>
        <p:blipFill>
          <a:blip r:embed="rId3"/>
          <a:stretch>
            <a:fillRect/>
          </a:stretch>
        </p:blipFill>
        <p:spPr>
          <a:xfrm>
            <a:off x="8351849" y="5996910"/>
            <a:ext cx="3632678" cy="759289"/>
          </a:xfrm>
          <a:prstGeom prst="rect">
            <a:avLst/>
          </a:prstGeom>
        </p:spPr>
      </p:pic>
      <p:pic>
        <p:nvPicPr>
          <p:cNvPr id="2" name="Picture 1"/>
          <p:cNvPicPr>
            <a:picLocks noChangeAspect="1"/>
          </p:cNvPicPr>
          <p:nvPr/>
        </p:nvPicPr>
        <p:blipFill>
          <a:blip r:embed="rId4"/>
          <a:stretch>
            <a:fillRect/>
          </a:stretch>
        </p:blipFill>
        <p:spPr>
          <a:xfrm>
            <a:off x="1406354" y="2216384"/>
            <a:ext cx="3637293" cy="3015372"/>
          </a:xfrm>
          <a:prstGeom prst="rect">
            <a:avLst/>
          </a:prstGeom>
        </p:spPr>
      </p:pic>
      <p:pic>
        <p:nvPicPr>
          <p:cNvPr id="6" name="Picture 5"/>
          <p:cNvPicPr>
            <a:picLocks noChangeAspect="1"/>
          </p:cNvPicPr>
          <p:nvPr/>
        </p:nvPicPr>
        <p:blipFill>
          <a:blip r:embed="rId5"/>
          <a:stretch>
            <a:fillRect/>
          </a:stretch>
        </p:blipFill>
        <p:spPr>
          <a:xfrm>
            <a:off x="6179009" y="1727893"/>
            <a:ext cx="4570199" cy="4135770"/>
          </a:xfrm>
          <a:prstGeom prst="rect">
            <a:avLst/>
          </a:prstGeom>
        </p:spPr>
      </p:pic>
    </p:spTree>
    <p:extLst>
      <p:ext uri="{BB962C8B-B14F-4D97-AF65-F5344CB8AC3E}">
        <p14:creationId xmlns:p14="http://schemas.microsoft.com/office/powerpoint/2010/main" val="2504586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0774" y="865932"/>
            <a:ext cx="4730993" cy="1754326"/>
          </a:xfrm>
          <a:prstGeom prst="rect">
            <a:avLst/>
          </a:prstGeom>
          <a:noFill/>
        </p:spPr>
        <p:txBody>
          <a:bodyPr wrap="square" rtlCol="0">
            <a:spAutoFit/>
          </a:bodyPr>
          <a:lstStyle/>
          <a:p>
            <a:pPr algn="ctr"/>
            <a:r>
              <a:rPr lang="en-US" dirty="0" smtClean="0"/>
              <a:t>Studying the orientations of G-tetrads on atomistic level using QM/MM simulations and their role in the rG4 stabilization</a:t>
            </a:r>
            <a:r>
              <a:rPr lang="en-US" dirty="0" smtClean="0"/>
              <a:t>.</a:t>
            </a:r>
          </a:p>
          <a:p>
            <a:pPr algn="ctr"/>
            <a:endParaRPr lang="en-US" dirty="0" smtClean="0"/>
          </a:p>
          <a:p>
            <a:pPr algn="ctr"/>
            <a:r>
              <a:rPr lang="en-US" dirty="0" smtClean="0"/>
              <a:t>The simulation was ran on the local computer.</a:t>
            </a:r>
            <a:endParaRPr lang="en-US" dirty="0" smtClean="0"/>
          </a:p>
          <a:p>
            <a:endParaRPr lang="en-US" dirty="0"/>
          </a:p>
        </p:txBody>
      </p:sp>
      <p:sp>
        <p:nvSpPr>
          <p:cNvPr id="7" name="TextBox 6"/>
          <p:cNvSpPr txBox="1"/>
          <p:nvPr/>
        </p:nvSpPr>
        <p:spPr>
          <a:xfrm>
            <a:off x="-1791414" y="274443"/>
            <a:ext cx="919537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Future prospects </a:t>
            </a:r>
            <a:endParaRPr lang="en-US" sz="2800" dirty="0">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9" name="TextBox 8"/>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0" name="Picture 9"/>
          <p:cNvPicPr>
            <a:picLocks noChangeAspect="1"/>
          </p:cNvPicPr>
          <p:nvPr/>
        </p:nvPicPr>
        <p:blipFill>
          <a:blip r:embed="rId3"/>
          <a:stretch>
            <a:fillRect/>
          </a:stretch>
        </p:blipFill>
        <p:spPr>
          <a:xfrm>
            <a:off x="8351849" y="5996910"/>
            <a:ext cx="3632678" cy="75928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7703" y="2378014"/>
            <a:ext cx="2994253" cy="3940584"/>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48885" y="660865"/>
            <a:ext cx="6688086" cy="5356931"/>
          </a:xfrm>
          <a:prstGeom prst="rect">
            <a:avLst/>
          </a:prstGeom>
        </p:spPr>
      </p:pic>
      <p:sp>
        <p:nvSpPr>
          <p:cNvPr id="13" name="TextBox 12"/>
          <p:cNvSpPr txBox="1"/>
          <p:nvPr/>
        </p:nvSpPr>
        <p:spPr>
          <a:xfrm>
            <a:off x="4815655" y="274443"/>
            <a:ext cx="6744929" cy="369332"/>
          </a:xfrm>
          <a:prstGeom prst="rect">
            <a:avLst/>
          </a:prstGeom>
          <a:noFill/>
        </p:spPr>
        <p:txBody>
          <a:bodyPr wrap="square" rtlCol="0">
            <a:spAutoFit/>
          </a:bodyPr>
          <a:lstStyle/>
          <a:p>
            <a:pPr algn="ctr"/>
            <a:r>
              <a:rPr lang="ka-GE" dirty="0" smtClean="0"/>
              <a:t>2N21: </a:t>
            </a:r>
            <a:r>
              <a:rPr lang="en-US" dirty="0" smtClean="0"/>
              <a:t>5’ – T</a:t>
            </a:r>
            <a:r>
              <a:rPr lang="en-US" dirty="0" smtClean="0">
                <a:solidFill>
                  <a:srgbClr val="FF0000"/>
                </a:solidFill>
              </a:rPr>
              <a:t>T</a:t>
            </a:r>
            <a:r>
              <a:rPr lang="en-US" dirty="0" smtClean="0"/>
              <a:t>GGG</a:t>
            </a:r>
            <a:r>
              <a:rPr lang="en-US" dirty="0" smtClean="0">
                <a:solidFill>
                  <a:srgbClr val="FF0000"/>
                </a:solidFill>
              </a:rPr>
              <a:t>T</a:t>
            </a:r>
            <a:r>
              <a:rPr lang="en-US" dirty="0" smtClean="0"/>
              <a:t>GGG</a:t>
            </a:r>
            <a:r>
              <a:rPr lang="en-US" dirty="0" smtClean="0">
                <a:solidFill>
                  <a:srgbClr val="FF0000"/>
                </a:solidFill>
              </a:rPr>
              <a:t>T</a:t>
            </a:r>
            <a:r>
              <a:rPr lang="en-US" dirty="0" smtClean="0"/>
              <a:t>GGG</a:t>
            </a:r>
            <a:r>
              <a:rPr lang="en-US" dirty="0" smtClean="0">
                <a:solidFill>
                  <a:srgbClr val="FF0000"/>
                </a:solidFill>
              </a:rPr>
              <a:t>T</a:t>
            </a:r>
            <a:r>
              <a:rPr lang="en-US" dirty="0" smtClean="0"/>
              <a:t>GGG</a:t>
            </a:r>
            <a:r>
              <a:rPr lang="en-US" dirty="0" smtClean="0">
                <a:solidFill>
                  <a:srgbClr val="FF0000"/>
                </a:solidFill>
              </a:rPr>
              <a:t>T </a:t>
            </a:r>
            <a:r>
              <a:rPr lang="en-US" dirty="0" smtClean="0"/>
              <a:t>– 3’</a:t>
            </a:r>
            <a:endParaRPr lang="en-US" dirty="0"/>
          </a:p>
        </p:txBody>
      </p:sp>
    </p:spTree>
    <p:extLst>
      <p:ext uri="{BB962C8B-B14F-4D97-AF65-F5344CB8AC3E}">
        <p14:creationId xmlns:p14="http://schemas.microsoft.com/office/powerpoint/2010/main" val="3463540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0775" y="1062239"/>
            <a:ext cx="11332504" cy="646331"/>
          </a:xfrm>
          <a:prstGeom prst="rect">
            <a:avLst/>
          </a:prstGeom>
          <a:noFill/>
        </p:spPr>
        <p:txBody>
          <a:bodyPr wrap="square" rtlCol="0">
            <a:spAutoFit/>
          </a:bodyPr>
          <a:lstStyle/>
          <a:p>
            <a:pPr algn="ctr"/>
            <a:r>
              <a:rPr lang="en-US" dirty="0" smtClean="0"/>
              <a:t>Studying the exact mechanisms of rG4 aggregates and their interactions with proteins and peptides.</a:t>
            </a:r>
          </a:p>
          <a:p>
            <a:endParaRPr lang="en-US" dirty="0"/>
          </a:p>
        </p:txBody>
      </p:sp>
      <p:sp>
        <p:nvSpPr>
          <p:cNvPr id="7" name="TextBox 6"/>
          <p:cNvSpPr txBox="1"/>
          <p:nvPr/>
        </p:nvSpPr>
        <p:spPr>
          <a:xfrm>
            <a:off x="1406354" y="539019"/>
            <a:ext cx="919537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Future prospects </a:t>
            </a:r>
            <a:endParaRPr lang="en-US" sz="2800" dirty="0">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9" name="TextBox 8"/>
          <p:cNvSpPr txBox="1"/>
          <p:nvPr/>
        </p:nvSpPr>
        <p:spPr>
          <a:xfrm>
            <a:off x="-66309"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0" name="Picture 9"/>
          <p:cNvPicPr>
            <a:picLocks noChangeAspect="1"/>
          </p:cNvPicPr>
          <p:nvPr/>
        </p:nvPicPr>
        <p:blipFill>
          <a:blip r:embed="rId3"/>
          <a:stretch>
            <a:fillRect/>
          </a:stretch>
        </p:blipFill>
        <p:spPr>
          <a:xfrm>
            <a:off x="8351849" y="5996910"/>
            <a:ext cx="3632678" cy="759289"/>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0170" y="1485495"/>
            <a:ext cx="5609701" cy="3865084"/>
          </a:xfrm>
          <a:prstGeom prst="rect">
            <a:avLst/>
          </a:prstGeom>
        </p:spPr>
      </p:pic>
      <p:sp>
        <p:nvSpPr>
          <p:cNvPr id="4" name="Rectangle 3"/>
          <p:cNvSpPr/>
          <p:nvPr/>
        </p:nvSpPr>
        <p:spPr>
          <a:xfrm>
            <a:off x="1828798" y="5473690"/>
            <a:ext cx="8936527" cy="523220"/>
          </a:xfrm>
          <a:prstGeom prst="rect">
            <a:avLst/>
          </a:prstGeom>
        </p:spPr>
        <p:txBody>
          <a:bodyPr wrap="square">
            <a:spAutoFit/>
          </a:bodyPr>
          <a:lstStyle/>
          <a:p>
            <a:r>
              <a:rPr lang="en-US" sz="1400" b="0" i="0" dirty="0" smtClean="0">
                <a:solidFill>
                  <a:srgbClr val="222222"/>
                </a:solidFill>
                <a:effectLst/>
                <a:latin typeface="-apple-system"/>
              </a:rPr>
              <a:t>Wang, S., Xu, Y. RNA structure promotes liquid-to-solid phase transition of short RNAs in neuronal dysfunction. </a:t>
            </a:r>
            <a:r>
              <a:rPr lang="en-US" sz="1400" b="0" i="1" dirty="0" err="1" smtClean="0">
                <a:solidFill>
                  <a:srgbClr val="222222"/>
                </a:solidFill>
                <a:effectLst/>
                <a:latin typeface="-apple-system"/>
              </a:rPr>
              <a:t>Commun</a:t>
            </a:r>
            <a:r>
              <a:rPr lang="en-US" sz="1400" b="0" i="1" dirty="0" smtClean="0">
                <a:solidFill>
                  <a:srgbClr val="222222"/>
                </a:solidFill>
                <a:effectLst/>
                <a:latin typeface="-apple-system"/>
              </a:rPr>
              <a:t> </a:t>
            </a:r>
            <a:r>
              <a:rPr lang="en-US" sz="1400" b="0" i="1" dirty="0" err="1" smtClean="0">
                <a:solidFill>
                  <a:srgbClr val="222222"/>
                </a:solidFill>
                <a:effectLst/>
                <a:latin typeface="-apple-system"/>
              </a:rPr>
              <a:t>Biol</a:t>
            </a:r>
            <a:r>
              <a:rPr lang="en-US" sz="1400" b="0" i="0" dirty="0" smtClean="0">
                <a:solidFill>
                  <a:srgbClr val="222222"/>
                </a:solidFill>
                <a:effectLst/>
                <a:latin typeface="-apple-system"/>
              </a:rPr>
              <a:t> </a:t>
            </a:r>
            <a:r>
              <a:rPr lang="en-US" sz="1400" b="1" i="0" dirty="0" smtClean="0">
                <a:solidFill>
                  <a:srgbClr val="222222"/>
                </a:solidFill>
                <a:effectLst/>
                <a:latin typeface="-apple-system"/>
              </a:rPr>
              <a:t>7</a:t>
            </a:r>
            <a:r>
              <a:rPr lang="en-US" sz="1400" b="0" i="0" dirty="0" smtClean="0">
                <a:solidFill>
                  <a:srgbClr val="222222"/>
                </a:solidFill>
                <a:effectLst/>
                <a:latin typeface="-apple-system"/>
              </a:rPr>
              <a:t>, 137 (2024). https://doi.org/10.1038/s42003-024-05828-z</a:t>
            </a:r>
            <a:endParaRPr lang="en-US" sz="1400" dirty="0"/>
          </a:p>
        </p:txBody>
      </p:sp>
    </p:spTree>
    <p:extLst>
      <p:ext uri="{BB962C8B-B14F-4D97-AF65-F5344CB8AC3E}">
        <p14:creationId xmlns:p14="http://schemas.microsoft.com/office/powerpoint/2010/main" val="2419850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0775" y="1062239"/>
            <a:ext cx="11332504" cy="646331"/>
          </a:xfrm>
          <a:prstGeom prst="rect">
            <a:avLst/>
          </a:prstGeom>
          <a:noFill/>
        </p:spPr>
        <p:txBody>
          <a:bodyPr wrap="square" rtlCol="0">
            <a:spAutoFit/>
          </a:bodyPr>
          <a:lstStyle/>
          <a:p>
            <a:pPr algn="ctr"/>
            <a:r>
              <a:rPr lang="en-US" dirty="0" smtClean="0"/>
              <a:t>Studying the exact mechanisms of rG4 aggregates and their interactions with proteins and peptides.</a:t>
            </a:r>
          </a:p>
          <a:p>
            <a:endParaRPr lang="en-US" dirty="0"/>
          </a:p>
        </p:txBody>
      </p:sp>
      <p:sp>
        <p:nvSpPr>
          <p:cNvPr id="7" name="TextBox 6"/>
          <p:cNvSpPr txBox="1"/>
          <p:nvPr/>
        </p:nvSpPr>
        <p:spPr>
          <a:xfrm>
            <a:off x="1406354" y="539019"/>
            <a:ext cx="919537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Future prospects </a:t>
            </a:r>
            <a:endParaRPr lang="en-US" sz="2800" dirty="0">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78" y="5880998"/>
            <a:ext cx="865239" cy="875201"/>
          </a:xfrm>
          <a:prstGeom prst="rect">
            <a:avLst/>
          </a:prstGeom>
        </p:spPr>
      </p:pic>
      <p:sp>
        <p:nvSpPr>
          <p:cNvPr id="9" name="TextBox 8"/>
          <p:cNvSpPr txBox="1"/>
          <p:nvPr/>
        </p:nvSpPr>
        <p:spPr>
          <a:xfrm>
            <a:off x="-7315" y="6386867"/>
            <a:ext cx="9354839" cy="369332"/>
          </a:xfrm>
          <a:prstGeom prst="rect">
            <a:avLst/>
          </a:prstGeom>
          <a:noFill/>
        </p:spPr>
        <p:txBody>
          <a:bodyPr wrap="square" rtlCol="0">
            <a:spAutoFit/>
          </a:bodyPr>
          <a:lstStyle/>
          <a:p>
            <a:pPr algn="ctr"/>
            <a:r>
              <a:rPr lang="en-US" i="1" dirty="0" smtClean="0"/>
              <a:t>Georgian-German Science Bridge (GGSB) 2026 Workshop</a:t>
            </a:r>
            <a:endParaRPr lang="en-US" i="1" dirty="0"/>
          </a:p>
        </p:txBody>
      </p:sp>
      <p:pic>
        <p:nvPicPr>
          <p:cNvPr id="10" name="Picture 9"/>
          <p:cNvPicPr>
            <a:picLocks noChangeAspect="1"/>
          </p:cNvPicPr>
          <p:nvPr/>
        </p:nvPicPr>
        <p:blipFill>
          <a:blip r:embed="rId3"/>
          <a:stretch>
            <a:fillRect/>
          </a:stretch>
        </p:blipFill>
        <p:spPr>
          <a:xfrm>
            <a:off x="8351849" y="5996910"/>
            <a:ext cx="3632678" cy="759289"/>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977" y="1452196"/>
            <a:ext cx="5143500" cy="381000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6128" y="1496387"/>
            <a:ext cx="5143500" cy="3810000"/>
          </a:xfrm>
          <a:prstGeom prst="rect">
            <a:avLst/>
          </a:prstGeom>
        </p:spPr>
      </p:pic>
      <p:sp>
        <p:nvSpPr>
          <p:cNvPr id="3" name="TextBox 2"/>
          <p:cNvSpPr txBox="1"/>
          <p:nvPr/>
        </p:nvSpPr>
        <p:spPr>
          <a:xfrm>
            <a:off x="200158" y="5373178"/>
            <a:ext cx="11991842" cy="923330"/>
          </a:xfrm>
          <a:prstGeom prst="rect">
            <a:avLst/>
          </a:prstGeom>
          <a:noFill/>
        </p:spPr>
        <p:txBody>
          <a:bodyPr wrap="square" rtlCol="0">
            <a:spAutoFit/>
          </a:bodyPr>
          <a:lstStyle/>
          <a:p>
            <a:pPr algn="ctr"/>
            <a:r>
              <a:rPr lang="en-US" dirty="0" smtClean="0"/>
              <a:t>Where </a:t>
            </a:r>
            <a:r>
              <a:rPr lang="en-US" dirty="0" err="1" smtClean="0"/>
              <a:t>Seq</a:t>
            </a:r>
            <a:r>
              <a:rPr lang="en-US" dirty="0" smtClean="0"/>
              <a:t> 1 implies r(G</a:t>
            </a:r>
            <a:r>
              <a:rPr lang="en-US" sz="1400" dirty="0" smtClean="0"/>
              <a:t>3</a:t>
            </a:r>
            <a:r>
              <a:rPr lang="en-US" dirty="0" smtClean="0"/>
              <a:t>C) sequence; </a:t>
            </a:r>
          </a:p>
          <a:p>
            <a:pPr algn="ctr"/>
            <a:r>
              <a:rPr lang="en-US" dirty="0" smtClean="0"/>
              <a:t>Experiments held at Institute of Biophysics, Ilia State University</a:t>
            </a:r>
            <a:r>
              <a:rPr lang="en-US" dirty="0" smtClean="0"/>
              <a:t>.</a:t>
            </a:r>
          </a:p>
          <a:p>
            <a:pPr algn="ctr"/>
            <a:r>
              <a:rPr lang="en-US" dirty="0" smtClean="0"/>
              <a:t>Advisor Prof. </a:t>
            </a:r>
            <a:r>
              <a:rPr lang="en-US" dirty="0" err="1" smtClean="0"/>
              <a:t>Besik</a:t>
            </a:r>
            <a:r>
              <a:rPr lang="en-US" dirty="0" smtClean="0"/>
              <a:t> </a:t>
            </a:r>
            <a:r>
              <a:rPr lang="en-US" dirty="0" err="1" smtClean="0"/>
              <a:t>Kankia</a:t>
            </a:r>
            <a:r>
              <a:rPr lang="en-US" dirty="0" smtClean="0"/>
              <a:t> </a:t>
            </a:r>
            <a:endParaRPr lang="en-US" dirty="0"/>
          </a:p>
        </p:txBody>
      </p:sp>
    </p:spTree>
    <p:extLst>
      <p:ext uri="{BB962C8B-B14F-4D97-AF65-F5344CB8AC3E}">
        <p14:creationId xmlns:p14="http://schemas.microsoft.com/office/powerpoint/2010/main" val="2357122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8347" y="2997681"/>
            <a:ext cx="7914968" cy="461665"/>
          </a:xfrm>
          <a:prstGeom prst="rect">
            <a:avLst/>
          </a:prstGeom>
          <a:noFill/>
        </p:spPr>
        <p:txBody>
          <a:bodyPr wrap="square" rtlCol="0">
            <a:spAutoFit/>
          </a:bodyPr>
          <a:lstStyle/>
          <a:p>
            <a:pPr algn="ctr"/>
            <a:r>
              <a:rPr lang="en-US" sz="2400" b="1" i="1" dirty="0" smtClean="0">
                <a:effectLst>
                  <a:outerShdw blurRad="38100" dist="38100" dir="2700000" algn="tl">
                    <a:srgbClr val="000000">
                      <a:alpha val="43137"/>
                    </a:srgbClr>
                  </a:outerShdw>
                </a:effectLst>
              </a:rPr>
              <a:t>Thank you for your attention</a:t>
            </a:r>
            <a:endParaRPr lang="en-US" sz="2400" b="1" i="1"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5309" y="4147302"/>
            <a:ext cx="1718128" cy="1737910"/>
          </a:xfrm>
          <a:prstGeom prst="rect">
            <a:avLst/>
          </a:prstGeom>
        </p:spPr>
      </p:pic>
      <p:pic>
        <p:nvPicPr>
          <p:cNvPr id="4" name="Picture 3"/>
          <p:cNvPicPr>
            <a:picLocks noChangeAspect="1"/>
          </p:cNvPicPr>
          <p:nvPr/>
        </p:nvPicPr>
        <p:blipFill>
          <a:blip r:embed="rId3"/>
          <a:stretch>
            <a:fillRect/>
          </a:stretch>
        </p:blipFill>
        <p:spPr>
          <a:xfrm>
            <a:off x="5633883" y="4424388"/>
            <a:ext cx="5663381" cy="118373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4727" y="355844"/>
            <a:ext cx="3094937" cy="1676795"/>
          </a:xfrm>
          <a:prstGeom prst="rect">
            <a:avLst/>
          </a:prstGeom>
        </p:spPr>
      </p:pic>
    </p:spTree>
    <p:extLst>
      <p:ext uri="{BB962C8B-B14F-4D97-AF65-F5344CB8AC3E}">
        <p14:creationId xmlns:p14="http://schemas.microsoft.com/office/powerpoint/2010/main" val="564742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1354</TotalTime>
  <Words>1697</Words>
  <Application>Microsoft Office PowerPoint</Application>
  <PresentationFormat>Widescreen</PresentationFormat>
  <Paragraphs>190</Paragraphs>
  <Slides>25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-apple-system</vt:lpstr>
      <vt:lpstr>Arial</vt:lpstr>
      <vt:lpstr>Calibri</vt:lpstr>
      <vt:lpstr>Calibri Light</vt:lpstr>
      <vt:lpstr>Cambria</vt:lpstr>
      <vt:lpstr>Cambria Math</vt:lpstr>
      <vt:lpstr>Merriweather Sans</vt:lpstr>
      <vt:lpstr>Sylfaen</vt:lpstr>
      <vt:lpstr>Symbol</vt:lpstr>
      <vt:lpstr>Times New Roman</vt:lpstr>
      <vt:lpstr>Office Theme</vt:lpstr>
      <vt:lpstr>Molecular Dynamics Study of G-Quadruplex Structural Recognition</vt:lpstr>
      <vt:lpstr>DNA and RNA Quadruplexes (G4s and rG4s) and their structures:</vt:lpstr>
      <vt:lpstr>Quadruplexes and their biological role:</vt:lpstr>
      <vt:lpstr>Role of rG4s in neurodegenerative disorders </vt:lpstr>
      <vt:lpstr>QPA (Quadruplex Primer Amplification)</vt:lpstr>
      <vt:lpstr>Quadruplexes in non-enzymatic diagnostics</vt:lpstr>
      <vt:lpstr>Quadruplexes in non-enzymatic diagnostics</vt:lpstr>
      <vt:lpstr>Molecular Dynamics (MD) Simulations</vt:lpstr>
      <vt:lpstr>Molecular Dynamics (MD) Simulations</vt:lpstr>
      <vt:lpstr>PowerPoint Presentation</vt:lpstr>
      <vt:lpstr>DHX36 helicases and Quadruplexes in Neurodegenerative Disorders</vt:lpstr>
      <vt:lpstr>PowerPoint Presentation</vt:lpstr>
      <vt:lpstr>DHX36 helicases and Quadruplexes</vt:lpstr>
      <vt:lpstr>DHX36 helicases and Quadruplexes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Molecular Dynamics Study of G-Quadruplex Structural Recognition</dc:title>
  <dc:creator>user</dc:creator>
  <cp:lastModifiedBy>user</cp:lastModifiedBy>
  <cp:revision>23</cp:revision>
  <dcterms:created xsi:type="dcterms:W3CDTF">2026-09-09T18:35:45Z</dcterms:created>
  <dcterms:modified xsi:type="dcterms:W3CDTF">2026-09-10T20:14:24Z</dcterms:modified>
</cp:coreProperties>
</file>