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8" r:id="rId3"/>
    <p:sldId id="276" r:id="rId4"/>
    <p:sldId id="277" r:id="rId5"/>
    <p:sldId id="280" r:id="rId6"/>
    <p:sldId id="294" r:id="rId7"/>
    <p:sldId id="293" r:id="rId8"/>
    <p:sldId id="281" r:id="rId9"/>
    <p:sldId id="275" r:id="rId10"/>
    <p:sldId id="282" r:id="rId11"/>
    <p:sldId id="283" r:id="rId12"/>
    <p:sldId id="284" r:id="rId13"/>
    <p:sldId id="285" r:id="rId14"/>
    <p:sldId id="286" r:id="rId15"/>
    <p:sldId id="287" r:id="rId16"/>
    <p:sldId id="289" r:id="rId17"/>
    <p:sldId id="288" r:id="rId18"/>
    <p:sldId id="291" r:id="rId19"/>
    <p:sldId id="29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68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64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02F2D-CCC4-47DF-BDE0-0D5660CA748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2FFEB-ED83-438F-8802-3666F520C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860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C1B3-DA35-4891-8B1C-78000990BF5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E2028-5CEE-4422-89A5-F3AAAB0BE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838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C1B3-DA35-4891-8B1C-78000990BF5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E2028-5CEE-4422-89A5-F3AAAB0BE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04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C1B3-DA35-4891-8B1C-78000990BF5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E2028-5CEE-4422-89A5-F3AAAB0BE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890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C1B3-DA35-4891-8B1C-78000990BF5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E2028-5CEE-4422-89A5-F3AAAB0BE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146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C1B3-DA35-4891-8B1C-78000990BF5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E2028-5CEE-4422-89A5-F3AAAB0BE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153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C1B3-DA35-4891-8B1C-78000990BF5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E2028-5CEE-4422-89A5-F3AAAB0BE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617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C1B3-DA35-4891-8B1C-78000990BF5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E2028-5CEE-4422-89A5-F3AAAB0BE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018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C1B3-DA35-4891-8B1C-78000990BF5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E2028-5CEE-4422-89A5-F3AAAB0BE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42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C1B3-DA35-4891-8B1C-78000990BF5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E2028-5CEE-4422-89A5-F3AAAB0BE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114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C1B3-DA35-4891-8B1C-78000990BF5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E2028-5CEE-4422-89A5-F3AAAB0BE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299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FC1B3-DA35-4891-8B1C-78000990BF5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E2028-5CEE-4422-89A5-F3AAAB0BE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186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FC1B3-DA35-4891-8B1C-78000990BF5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E2028-5CEE-4422-89A5-F3AAAB0BE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468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giorgi.dalakishvili@iliauni.edu.ge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8153" y="67163"/>
            <a:ext cx="9144000" cy="1129259"/>
          </a:xfrm>
        </p:spPr>
        <p:txBody>
          <a:bodyPr>
            <a:normAutofit/>
          </a:bodyPr>
          <a:lstStyle/>
          <a:p>
            <a:r>
              <a:rPr lang="en-US" sz="32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Numerical Assessment of Alfven Waves Influence on the Atmospheric Irregular Structures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132"/>
          <p:cNvSpPr txBox="1">
            <a:spLocks noChangeArrowheads="1"/>
          </p:cNvSpPr>
          <p:nvPr/>
        </p:nvSpPr>
        <p:spPr bwMode="auto">
          <a:xfrm>
            <a:off x="-269627" y="875525"/>
            <a:ext cx="11737074" cy="1279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360000" tIns="360000" rIns="360000" bIns="360000"/>
          <a:lstStyle/>
          <a:p>
            <a:pPr algn="ctr">
              <a:spcBef>
                <a:spcPct val="20000"/>
              </a:spcBef>
              <a:defRPr/>
            </a:pPr>
            <a:r>
              <a:rPr lang="en-GB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</a:t>
            </a:r>
            <a:r>
              <a:rPr lang="en-GB" sz="2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Giorgi Dalakishvili </a:t>
            </a:r>
          </a:p>
          <a:p>
            <a:pPr algn="ctr">
              <a:spcBef>
                <a:spcPct val="20000"/>
              </a:spcBef>
              <a:defRPr/>
            </a:pPr>
            <a:endParaRPr lang="en-GB" sz="2400" b="1" i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+mn-ea"/>
            </a:endParaRPr>
          </a:p>
          <a:p>
            <a:pPr algn="ctr">
              <a:spcBef>
                <a:spcPct val="20000"/>
              </a:spcBef>
              <a:defRPr/>
            </a:pPr>
            <a:endParaRPr lang="en-GB" sz="2400" b="1" i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>
              <a:spcBef>
                <a:spcPct val="20000"/>
              </a:spcBef>
              <a:defRPr/>
            </a:pPr>
            <a:endParaRPr lang="en-GB" sz="2400" b="1" i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+mn-ea"/>
            </a:endParaRPr>
          </a:p>
          <a:p>
            <a:pPr algn="ctr">
              <a:spcBef>
                <a:spcPct val="20000"/>
              </a:spcBef>
              <a:defRPr/>
            </a:pPr>
            <a:endParaRPr lang="en-GB" sz="2400" b="1" i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+mn-ea"/>
            </a:endParaRPr>
          </a:p>
          <a:p>
            <a:pPr algn="ctr">
              <a:spcBef>
                <a:spcPct val="20000"/>
              </a:spcBef>
              <a:defRPr/>
            </a:pPr>
            <a:r>
              <a:rPr lang="en-GB" sz="24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Ilia State University</a:t>
            </a:r>
            <a:r>
              <a:rPr lang="ka-GE" sz="24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GGSB</a:t>
            </a:r>
            <a:endParaRPr lang="en-GB" sz="2400" i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20000"/>
              </a:spcBef>
              <a:defRPr/>
            </a:pPr>
            <a:r>
              <a:rPr lang="en-GB" sz="24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giorgi.dalakishvili@iliauni.edu.ge</a:t>
            </a:r>
            <a:endParaRPr lang="ka-GE" sz="2400" i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Times New Roman" panose="02020603050405020304" pitchFamily="18" charset="0"/>
            </a:endParaRPr>
          </a:p>
          <a:p>
            <a:pPr algn="ctr">
              <a:spcBef>
                <a:spcPct val="20000"/>
              </a:spcBef>
              <a:defRPr/>
            </a:pPr>
            <a:endParaRPr lang="ka-GE" sz="2400" i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>
              <a:spcBef>
                <a:spcPct val="20000"/>
              </a:spcBef>
              <a:defRPr/>
            </a:pP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Work is supported by Grant of Shota Rustaveli National Science Foundation of Georgia </a:t>
            </a:r>
            <a:r>
              <a:rPr lang="en-US" sz="2400" b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FR-21-22825</a:t>
            </a:r>
            <a:endParaRPr lang="en-US" sz="2400" b="0" cap="all" dirty="0">
              <a:solidFill>
                <a:srgbClr val="A3A3A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20000"/>
              </a:spcBef>
              <a:defRPr/>
            </a:pPr>
            <a:endParaRPr lang="en-GB" sz="2400" i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+mn-ea"/>
            </a:endParaRPr>
          </a:p>
        </p:txBody>
      </p:sp>
      <p:pic>
        <p:nvPicPr>
          <p:cNvPr id="7" name="Picture 17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254" y="1621286"/>
            <a:ext cx="1977933" cy="1807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A red and black logo&#10;&#10;Description automatically generated">
            <a:extLst>
              <a:ext uri="{FF2B5EF4-FFF2-40B4-BE49-F238E27FC236}">
                <a16:creationId xmlns:a16="http://schemas.microsoft.com/office/drawing/2014/main" id="{992BE72B-00CE-BDCC-B2A3-8DD41E9648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05"/>
          <a:stretch/>
        </p:blipFill>
        <p:spPr>
          <a:xfrm>
            <a:off x="5249914" y="1674984"/>
            <a:ext cx="3213357" cy="137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927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4416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Irregular Structures in the Atmosphere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Sporadic E layer (Es)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 Equations and Factors Influencing Es Dynamics-Convergence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Idea: (Solar) Influence on Es Through Electric Field-Alfven Waves –Signature of the Sun-Earth Coupling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Numerical Approach-Results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Ambipolar Approach-validation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 Plans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Space for Collaboration: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AlfvenWaves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-Sun-Earth coupling</a:t>
            </a:r>
          </a:p>
          <a:p>
            <a:pPr marL="0" indent="0">
              <a:buNone/>
            </a:pPr>
            <a:endParaRPr lang="en-US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720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24E2E-BF8E-F3E7-7FB4-B50E9EABA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Auroras</a:t>
            </a:r>
          </a:p>
        </p:txBody>
      </p:sp>
      <p:pic>
        <p:nvPicPr>
          <p:cNvPr id="5" name="Content Placeholder 4" descr="Green lights in the sky&#10;&#10;Description automatically generated">
            <a:extLst>
              <a:ext uri="{FF2B5EF4-FFF2-40B4-BE49-F238E27FC236}">
                <a16:creationId xmlns:a16="http://schemas.microsoft.com/office/drawing/2014/main" id="{D29D4396-ECB0-7835-749A-08EF2FFFE8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232" y="1760653"/>
            <a:ext cx="3974875" cy="2228339"/>
          </a:xfrm>
        </p:spPr>
      </p:pic>
      <p:pic>
        <p:nvPicPr>
          <p:cNvPr id="7" name="Picture 6" descr="Green lights in the sky&#10;&#10;Description automatically generated">
            <a:extLst>
              <a:ext uri="{FF2B5EF4-FFF2-40B4-BE49-F238E27FC236}">
                <a16:creationId xmlns:a16="http://schemas.microsoft.com/office/drawing/2014/main" id="{811285E8-4762-7EED-7ED4-281B26AF8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940" y="1822023"/>
            <a:ext cx="3658690" cy="222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036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24E2E-BF8E-F3E7-7FB4-B50E9EABA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Plasma Bubbles</a:t>
            </a:r>
          </a:p>
        </p:txBody>
      </p:sp>
      <p:pic>
        <p:nvPicPr>
          <p:cNvPr id="8" name="Content Placeholder 7" descr="A map of the earth with lines and words&#10;&#10;Description automatically generated with medium confidence">
            <a:extLst>
              <a:ext uri="{FF2B5EF4-FFF2-40B4-BE49-F238E27FC236}">
                <a16:creationId xmlns:a16="http://schemas.microsoft.com/office/drawing/2014/main" id="{FB678135-FA81-CF9D-9219-B0DDDF9332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33653"/>
            <a:ext cx="4775395" cy="2341635"/>
          </a:xfrm>
        </p:spPr>
      </p:pic>
      <p:pic>
        <p:nvPicPr>
          <p:cNvPr id="10" name="Picture 9" descr="A group of pyramids with a colorful explosion&#10;&#10;Description automatically generated">
            <a:extLst>
              <a:ext uri="{FF2B5EF4-FFF2-40B4-BE49-F238E27FC236}">
                <a16:creationId xmlns:a16="http://schemas.microsoft.com/office/drawing/2014/main" id="{81EB78A3-F654-0440-B8AE-CEAB98DD5A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190" y="1287045"/>
            <a:ext cx="2231859" cy="2787047"/>
          </a:xfrm>
          <a:prstGeom prst="rect">
            <a:avLst/>
          </a:prstGeom>
        </p:spPr>
      </p:pic>
      <p:pic>
        <p:nvPicPr>
          <p:cNvPr id="12" name="Picture 11" descr="A group of pyramids in the desert&#10;&#10;Description automatically generated">
            <a:extLst>
              <a:ext uri="{FF2B5EF4-FFF2-40B4-BE49-F238E27FC236}">
                <a16:creationId xmlns:a16="http://schemas.microsoft.com/office/drawing/2014/main" id="{39E24625-2F91-50BC-EFB5-EEDE2E5CCD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7045"/>
            <a:ext cx="4547452" cy="2778999"/>
          </a:xfrm>
          <a:prstGeom prst="rect">
            <a:avLst/>
          </a:prstGeom>
        </p:spPr>
      </p:pic>
      <p:pic>
        <p:nvPicPr>
          <p:cNvPr id="14" name="Picture 13" descr="A diagram of a radio wave&#10;&#10;Description automatically generated">
            <a:extLst>
              <a:ext uri="{FF2B5EF4-FFF2-40B4-BE49-F238E27FC236}">
                <a16:creationId xmlns:a16="http://schemas.microsoft.com/office/drawing/2014/main" id="{0A105AEF-DEA4-4DD0-797A-DFA61CDD9E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669" y="1228160"/>
            <a:ext cx="5022119" cy="2824942"/>
          </a:xfrm>
          <a:prstGeom prst="rect">
            <a:avLst/>
          </a:prstGeom>
        </p:spPr>
      </p:pic>
      <p:pic>
        <p:nvPicPr>
          <p:cNvPr id="16" name="Picture 15" descr="A diagram of the earth's core&#10;&#10;Description automatically generated">
            <a:extLst>
              <a:ext uri="{FF2B5EF4-FFF2-40B4-BE49-F238E27FC236}">
                <a16:creationId xmlns:a16="http://schemas.microsoft.com/office/drawing/2014/main" id="{FFAC4952-1014-4A38-F425-CFEF125B8D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079" y="4233652"/>
            <a:ext cx="3520312" cy="2341636"/>
          </a:xfrm>
          <a:prstGeom prst="rect">
            <a:avLst/>
          </a:prstGeom>
        </p:spPr>
      </p:pic>
      <p:pic>
        <p:nvPicPr>
          <p:cNvPr id="18" name="Picture 17" descr="A chart of a sea&#10;&#10;Description automatically generated with medium confidence">
            <a:extLst>
              <a:ext uri="{FF2B5EF4-FFF2-40B4-BE49-F238E27FC236}">
                <a16:creationId xmlns:a16="http://schemas.microsoft.com/office/drawing/2014/main" id="{4CA042DB-442F-FD66-8A96-4C8EC70032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9"/>
          <a:stretch/>
        </p:blipFill>
        <p:spPr>
          <a:xfrm>
            <a:off x="8714416" y="4053103"/>
            <a:ext cx="2448628" cy="274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655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24E2E-BF8E-F3E7-7FB4-B50E9EABA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Equatorial Ionization Anomaly (EIA) Irregularities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diagram of the earth's atmosphere&#10;&#10;Description automatically generated">
            <a:extLst>
              <a:ext uri="{FF2B5EF4-FFF2-40B4-BE49-F238E27FC236}">
                <a16:creationId xmlns:a16="http://schemas.microsoft.com/office/drawing/2014/main" id="{962A0A82-81BC-EA83-4D63-5D2D39C61C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82" y="1785671"/>
            <a:ext cx="7405975" cy="493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481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atellite on a planet&#10;&#10;Description automatically generated with medium confidence">
            <a:extLst>
              <a:ext uri="{FF2B5EF4-FFF2-40B4-BE49-F238E27FC236}">
                <a16:creationId xmlns:a16="http://schemas.microsoft.com/office/drawing/2014/main" id="{AABE1A81-36E8-3136-E1BB-E237B4349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380" y="518922"/>
            <a:ext cx="9345239" cy="623015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F4C4518-80AC-7A6C-9C2C-0659A8F6E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919"/>
            <a:ext cx="10515600" cy="27925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/>
              <a:t>Traveling Ionospheric Disturbances- TIDs</a:t>
            </a:r>
          </a:p>
        </p:txBody>
      </p:sp>
    </p:spTree>
    <p:extLst>
      <p:ext uri="{BB962C8B-B14F-4D97-AF65-F5344CB8AC3E}">
        <p14:creationId xmlns:p14="http://schemas.microsoft.com/office/powerpoint/2010/main" val="2466118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1893-F062-DD04-EA92-E303805D5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919"/>
            <a:ext cx="10515600" cy="27925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/>
              <a:t>Traveling Ionospheric Disturbances- TIDs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068FC-042C-0536-B2A7-794E9A364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11882"/>
            <a:ext cx="10515600" cy="6037199"/>
          </a:xfrm>
        </p:spPr>
        <p:txBody>
          <a:bodyPr>
            <a:normAutofit fontScale="70000" lnSpcReduction="20000"/>
          </a:bodyPr>
          <a:lstStyle/>
          <a:p>
            <a:pPr rtl="0">
              <a:buFont typeface="Arial" panose="020B0604020202020204" pitchFamily="34" charset="0"/>
              <a:buChar char="•"/>
            </a:pPr>
            <a:r>
              <a:rPr lang="en-US" b="1" dirty="0"/>
              <a:t>LSTIDs</a:t>
            </a:r>
            <a:r>
              <a:rPr lang="en-US" dirty="0"/>
              <a:t>: high-latitude/auroral zone — geomagnetic storms, substorms, Joule heating, Alfvén-wave-driven precipitation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US" b="1" dirty="0"/>
              <a:t>MSTIDs</a:t>
            </a:r>
            <a:r>
              <a:rPr lang="en-US" dirty="0"/>
              <a:t>: lower atmosphere/troposphere — convective storms, jet streams, orographic forcing; nighttime midlatitude MSTIDs also self-generated via the Perkins instability (F-region electrodynamic amplification, not just external forcing)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US" b="1" dirty="0"/>
              <a:t>LSTIDs</a:t>
            </a:r>
            <a:r>
              <a:rPr lang="en-US" dirty="0"/>
              <a:t>: primarily F-region, propagate across entire hemispheres from auroral source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US" b="1" dirty="0"/>
              <a:t>MSTIDs</a:t>
            </a:r>
            <a:r>
              <a:rPr lang="en-US" dirty="0"/>
              <a:t>: F-region (main signature); associated wind perturbations also reach E-region (QP echo, Es interaction)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US" dirty="0"/>
              <a:t>Vertical extent: TIDs have real vertical structure (tilted phase fronts), spanning the E-to-F-region column, not confined to one altitude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US" b="1" dirty="0"/>
              <a:t>LSTIDs</a:t>
            </a:r>
            <a:r>
              <a:rPr lang="en-US" dirty="0"/>
              <a:t>: propagate equatorward from auroral source, phase speed 400–1,000 m/s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US" b="1" dirty="0"/>
              <a:t>MSTIDs</a:t>
            </a:r>
            <a:r>
              <a:rPr lang="en-US" dirty="0"/>
              <a:t>: more variable direction, often tied to local meteorology; nighttime midlatitude MSTIDs show a characteristic </a:t>
            </a:r>
            <a:r>
              <a:rPr lang="en-US" b="1" dirty="0"/>
              <a:t>southwestward</a:t>
            </a:r>
            <a:r>
              <a:rPr lang="en-US" dirty="0"/>
              <a:t> propagation tendency (Northern Hemisphere) linked to the Perkins instability geometry; phase speed 100–300 m/s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US" dirty="0"/>
              <a:t>Both have a vertical propagation component (tilted wavefronts, per gravity wave dispersion relation)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US" b="1" dirty="0"/>
              <a:t>LSTIDs</a:t>
            </a:r>
            <a:r>
              <a:rPr lang="en-US" dirty="0"/>
              <a:t>: horizontal wavelength 1,000–3,000 km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US" b="1" dirty="0"/>
              <a:t>MSTIDs</a:t>
            </a:r>
            <a:r>
              <a:rPr lang="en-US" dirty="0"/>
              <a:t>: horizontal wavelength 100–300 km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US" b="1" dirty="0"/>
              <a:t>LSTIDs</a:t>
            </a:r>
            <a:r>
              <a:rPr lang="en-US" dirty="0"/>
              <a:t>: period 30 min–3+ hours; single event can be tracked for hours as it crosses latitudes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US" b="1" dirty="0"/>
              <a:t>MSTIDs</a:t>
            </a:r>
            <a:r>
              <a:rPr lang="en-US" dirty="0"/>
              <a:t>: period 10–60 minutes; nighttime bands can recur/persist over several hours in a quasi-continuous train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117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24E2E-BF8E-F3E7-7FB4-B50E9EABA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291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Sporadic E</a:t>
            </a:r>
          </a:p>
        </p:txBody>
      </p:sp>
      <p:pic>
        <p:nvPicPr>
          <p:cNvPr id="5" name="Content Placeholder 4" descr="A diagram of the formation of the sun&#10;&#10;Description automatically generated">
            <a:extLst>
              <a:ext uri="{FF2B5EF4-FFF2-40B4-BE49-F238E27FC236}">
                <a16:creationId xmlns:a16="http://schemas.microsoft.com/office/drawing/2014/main" id="{96133CC1-8087-850B-3122-74B5B6885D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799" y="4306344"/>
            <a:ext cx="3808237" cy="1738855"/>
          </a:xfrm>
        </p:spPr>
      </p:pic>
      <p:pic>
        <p:nvPicPr>
          <p:cNvPr id="9" name="Picture 8" descr="A diagram of the weather&#10;&#10;Description automatically generated">
            <a:extLst>
              <a:ext uri="{FF2B5EF4-FFF2-40B4-BE49-F238E27FC236}">
                <a16:creationId xmlns:a16="http://schemas.microsoft.com/office/drawing/2014/main" id="{8FFF713A-6982-5685-7D7D-D8EED83337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362" y="4306346"/>
            <a:ext cx="3123748" cy="1816874"/>
          </a:xfrm>
          <a:prstGeom prst="rect">
            <a:avLst/>
          </a:prstGeom>
        </p:spPr>
      </p:pic>
      <p:pic>
        <p:nvPicPr>
          <p:cNvPr id="11" name="Picture 10" descr="A diagram of a graph&#10;&#10;Description automatically generated">
            <a:extLst>
              <a:ext uri="{FF2B5EF4-FFF2-40B4-BE49-F238E27FC236}">
                <a16:creationId xmlns:a16="http://schemas.microsoft.com/office/drawing/2014/main" id="{AB09E9DF-1ECB-D7E3-CDCC-151F02115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095" y="4090289"/>
            <a:ext cx="4065858" cy="2032929"/>
          </a:xfrm>
          <a:prstGeom prst="rect">
            <a:avLst/>
          </a:prstGeom>
        </p:spPr>
      </p:pic>
      <p:pic>
        <p:nvPicPr>
          <p:cNvPr id="13" name="Picture 12" descr="A tower in the sky&#10;&#10;Description automatically generated with medium confidence">
            <a:extLst>
              <a:ext uri="{FF2B5EF4-FFF2-40B4-BE49-F238E27FC236}">
                <a16:creationId xmlns:a16="http://schemas.microsoft.com/office/drawing/2014/main" id="{33B9A994-8FD8-68B2-9D60-79120748F2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25" y="1481269"/>
            <a:ext cx="3173694" cy="2115796"/>
          </a:xfrm>
          <a:prstGeom prst="rect">
            <a:avLst/>
          </a:prstGeom>
        </p:spPr>
      </p:pic>
      <p:pic>
        <p:nvPicPr>
          <p:cNvPr id="15" name="Picture 14" descr="A graph of a transmission line&#10;&#10;Description automatically generated with medium confidence">
            <a:extLst>
              <a:ext uri="{FF2B5EF4-FFF2-40B4-BE49-F238E27FC236}">
                <a16:creationId xmlns:a16="http://schemas.microsoft.com/office/drawing/2014/main" id="{B8962447-2D1D-DEFC-5A59-701FE301C6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379" y="1481269"/>
            <a:ext cx="3465887" cy="231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800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BE265-5A62-86E0-65A6-C554D0FA8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Where are we</a:t>
            </a:r>
          </a:p>
        </p:txBody>
      </p:sp>
      <p:pic>
        <p:nvPicPr>
          <p:cNvPr id="5" name="Picture 4" descr="A diagram of earth atmosphere&#10;&#10;Description automatically generated">
            <a:extLst>
              <a:ext uri="{FF2B5EF4-FFF2-40B4-BE49-F238E27FC236}">
                <a16:creationId xmlns:a16="http://schemas.microsoft.com/office/drawing/2014/main" id="{6D649315-BB0E-9AFB-76DB-6B74120A10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57" y="1676880"/>
            <a:ext cx="5153542" cy="4636236"/>
          </a:xfrm>
          <a:prstGeom prst="rect">
            <a:avLst/>
          </a:prstGeom>
        </p:spPr>
      </p:pic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C98C830F-FD9D-704D-198B-E2214150B3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921" y="1676880"/>
            <a:ext cx="3655384" cy="493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927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461E4-16D9-71DB-DC01-94EE87E25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Equations-Continuity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2D8FA33-A67F-1902-9A9E-2C07F9D56ACC}"/>
                  </a:ext>
                </a:extLst>
              </p:cNvPr>
              <p:cNvSpPr txBox="1"/>
              <p:nvPr/>
            </p:nvSpPr>
            <p:spPr>
              <a:xfrm>
                <a:off x="2723256" y="1587517"/>
                <a:ext cx="6097022" cy="6298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2D8FA33-A67F-1902-9A9E-2C07F9D56A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3256" y="1587517"/>
                <a:ext cx="6097022" cy="62985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CE0C21F-8F91-1732-6EFA-39AAB80939D6}"/>
                  </a:ext>
                </a:extLst>
              </p:cNvPr>
              <p:cNvSpPr txBox="1"/>
              <p:nvPr/>
            </p:nvSpPr>
            <p:spPr>
              <a:xfrm>
                <a:off x="2135645" y="3184523"/>
                <a:ext cx="8556390" cy="6658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++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CE0C21F-8F91-1732-6EFA-39AAB8093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5645" y="3184523"/>
                <a:ext cx="8556390" cy="6658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F60FBCD-D043-19DA-A8FE-32B6DC6816EC}"/>
                  </a:ext>
                </a:extLst>
              </p:cNvPr>
              <p:cNvSpPr txBox="1"/>
              <p:nvPr/>
            </p:nvSpPr>
            <p:spPr>
              <a:xfrm>
                <a:off x="2239973" y="4176252"/>
                <a:ext cx="7973384" cy="3965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𝑖𝑎𝑑𝑣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++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F60FBCD-D043-19DA-A8FE-32B6DC6816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9973" y="4176252"/>
                <a:ext cx="7973384" cy="396519"/>
              </a:xfrm>
              <a:prstGeom prst="rect">
                <a:avLst/>
              </a:prstGeom>
              <a:blipFill>
                <a:blip r:embed="rId4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123F85E-AA18-5E32-C851-67583F679972}"/>
                  </a:ext>
                </a:extLst>
              </p:cNvPr>
              <p:cNvSpPr txBox="1"/>
              <p:nvPr/>
            </p:nvSpPr>
            <p:spPr>
              <a:xfrm>
                <a:off x="3104511" y="4994089"/>
                <a:ext cx="6097022" cy="714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𝑖𝑎𝑑𝑣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123F85E-AA18-5E32-C851-67583F6799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4511" y="4994089"/>
                <a:ext cx="6097022" cy="7146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9FEFBC8-F944-DF0C-8515-A9FAD9FCA38E}"/>
                  </a:ext>
                </a:extLst>
              </p:cNvPr>
              <p:cNvSpPr txBox="1"/>
              <p:nvPr/>
            </p:nvSpPr>
            <p:spPr>
              <a:xfrm>
                <a:off x="2999416" y="2434333"/>
                <a:ext cx="6097022" cy="6577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</a:rPr>
                            <m:t>∇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acc>
                        <m:accPr>
                          <m:chr m:val="⃑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en-US" i="0"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⃑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acc>
                        <m:accPr>
                          <m:chr m:val="⃑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⃑"/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⃑"/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9FEFBC8-F944-DF0C-8515-A9FAD9FCA3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9416" y="2434333"/>
                <a:ext cx="6097022" cy="65774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2516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2238B-6D66-BE40-8426-51A83E6E9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Equations-Factors influencing Es dynamics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Neutral Wind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F3DF52A-950D-8BE0-1CC1-37C848E5F244}"/>
                  </a:ext>
                </a:extLst>
              </p:cNvPr>
              <p:cNvSpPr txBox="1"/>
              <p:nvPr/>
            </p:nvSpPr>
            <p:spPr>
              <a:xfrm>
                <a:off x="2293672" y="1618239"/>
                <a:ext cx="7052846" cy="7945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 smtClea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sub>
                          </m:sSub>
                        </m:sub>
                      </m:sSub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</m:func>
                        </m:num>
                        <m:den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800" b="0" i="0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; </m:t>
                      </m:r>
                      <m:sSub>
                        <m:sSub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sub>
                          </m:sSub>
                        </m:sub>
                      </m:sSub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𝑘</m:t>
                          </m:r>
                          <m:func>
                            <m:func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</m:func>
                        </m:num>
                        <m:den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800" b="0" i="0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; </m:t>
                      </m:r>
                      <m:sSub>
                        <m:sSub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sub>
                          </m:sSub>
                        </m:sub>
                      </m:sSub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800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</m:func>
                        </m:num>
                        <m:den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8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F3DF52A-950D-8BE0-1CC1-37C848E5F2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3672" y="1618239"/>
                <a:ext cx="7052846" cy="7945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3CA54BC-7FFF-8284-8F08-A4042589EC39}"/>
                  </a:ext>
                </a:extLst>
              </p:cNvPr>
              <p:cNvSpPr txBox="1"/>
              <p:nvPr/>
            </p:nvSpPr>
            <p:spPr>
              <a:xfrm>
                <a:off x="3047489" y="4287005"/>
                <a:ext cx="6097022" cy="8202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𝑘</m:t>
                      </m:r>
                      <m:d>
                        <m:dPr>
                          <m:ctrlPr>
                            <a:rPr lang="en-US" sz="1800" i="1" kern="100" smtClea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i="1" kern="100" smtClea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1800" i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𝑖𝑛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1800" b="0" i="0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;    </m:t>
                      </m:r>
                      <m:sSub>
                        <m:sSub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8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3CA54BC-7FFF-8284-8F08-A4042589E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7489" y="4287005"/>
                <a:ext cx="6097022" cy="8202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9CFF2FB-3DF1-9541-764B-2EC8FBFC152C}"/>
                  </a:ext>
                </a:extLst>
              </p:cNvPr>
              <p:cNvSpPr txBox="1"/>
              <p:nvPr/>
            </p:nvSpPr>
            <p:spPr>
              <a:xfrm>
                <a:off x="2966686" y="3002411"/>
                <a:ext cx="6097022" cy="694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</m:func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9CFF2FB-3DF1-9541-764B-2EC8FBFC15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6686" y="3002411"/>
                <a:ext cx="6097022" cy="694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2598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5CFDC17-9A65-E74D-CCF7-08BF3AEA8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Equations-Factors influencing Es dynamics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Electric Field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B558E40-7BCC-CE3B-8C65-7B5C415B839F}"/>
                  </a:ext>
                </a:extLst>
              </p:cNvPr>
              <p:cNvSpPr txBox="1"/>
              <p:nvPr/>
            </p:nvSpPr>
            <p:spPr>
              <a:xfrm>
                <a:off x="3048512" y="1919993"/>
                <a:ext cx="6097022" cy="1206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n-US" sz="18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1800" b="0" i="0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; </m:t>
                      </m:r>
                      <m:sSub>
                        <m:sSub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1800" b="0" i="0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; </m:t>
                      </m:r>
                      <m:sSub>
                        <m:sSub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8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B558E40-7BCC-CE3B-8C65-7B5C415B83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512" y="1919993"/>
                <a:ext cx="6097022" cy="120699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D847B48-9D8A-AF7B-FB4A-EE9E7EC73D62}"/>
                  </a:ext>
                </a:extLst>
              </p:cNvPr>
              <p:cNvSpPr txBox="1"/>
              <p:nvPr/>
            </p:nvSpPr>
            <p:spPr>
              <a:xfrm>
                <a:off x="3122154" y="3505974"/>
                <a:ext cx="6097022" cy="8316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kern="100" smtClea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𝐸</m:t>
                              </m:r>
                            </m:sub>
                          </m:sSub>
                        </m:sub>
                      </m:sSub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</m:func>
                        </m:num>
                        <m:den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𝑘</m:t>
                          </m:r>
                          <m:d>
                            <m:d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en-US" sz="1800" b="0" i="0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; </m:t>
                      </m:r>
                      <m:sSub>
                        <m:sSub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𝐸</m:t>
                              </m:r>
                            </m:sub>
                          </m:sSub>
                        </m:sub>
                      </m:sSub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</m:func>
                        </m:num>
                        <m:den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800" b="0" i="0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; </m:t>
                      </m:r>
                      <m:sSub>
                        <m:sSub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𝐸</m:t>
                              </m:r>
                            </m:sub>
                          </m:sSub>
                        </m:sub>
                      </m:sSub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800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</m:func>
                        </m:num>
                        <m:den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𝑘</m:t>
                          </m:r>
                          <m:d>
                            <m:d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en-US" sz="18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D847B48-9D8A-AF7B-FB4A-EE9E7EC73D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154" y="3505974"/>
                <a:ext cx="6097022" cy="8316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4639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3FD52-CB10-7D61-04CB-5536A0324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140" y="49317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Convergence Mechanism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28B490B-1BB9-F6F0-364E-521A2DC2817D}"/>
                  </a:ext>
                </a:extLst>
              </p:cNvPr>
              <p:cNvSpPr txBox="1"/>
              <p:nvPr/>
            </p:nvSpPr>
            <p:spPr>
              <a:xfrm>
                <a:off x="2606654" y="1234332"/>
                <a:ext cx="6097022" cy="6190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∕</m:t>
                          </m:r>
                        </m:sup>
                      </m:sSup>
                      <m:r>
                        <a:rPr lang="en-US" i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𝑖𝑎𝑑𝑣</m:t>
                              </m:r>
                            </m:sub>
                          </m:sSub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28B490B-1BB9-F6F0-364E-521A2DC281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6654" y="1234332"/>
                <a:ext cx="6097022" cy="6190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64E4760-8C36-3A58-BC32-B55CF8CD4E13}"/>
                  </a:ext>
                </a:extLst>
              </p:cNvPr>
              <p:cNvSpPr txBox="1"/>
              <p:nvPr/>
            </p:nvSpPr>
            <p:spPr>
              <a:xfrm>
                <a:off x="2852131" y="1934677"/>
                <a:ext cx="6097022" cy="4410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∕</m:t>
                          </m:r>
                        </m:sup>
                      </m:sSup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𝑤𝑖𝑛𝑑𝑠h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/</m:t>
                          </m:r>
                        </m:sup>
                      </m:sSubSup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𝑤𝑖𝑛𝑑𝑠𝑡𝑟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/</m:t>
                          </m:r>
                        </m:sup>
                      </m:sSubSup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𝐸𝑠h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/</m:t>
                          </m:r>
                        </m:sup>
                      </m:sSubSup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𝐸𝑠𝑡𝑟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/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64E4760-8C36-3A58-BC32-B55CF8CD4E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2131" y="1934677"/>
                <a:ext cx="6097022" cy="441083"/>
              </a:xfrm>
              <a:prstGeom prst="rect">
                <a:avLst/>
              </a:prstGeom>
              <a:blipFill>
                <a:blip r:embed="rId3"/>
                <a:stretch>
                  <a:fillRect b="-27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15DE4E4-A984-AB34-880E-8040BD4F052B}"/>
                  </a:ext>
                </a:extLst>
              </p:cNvPr>
              <p:cNvSpPr txBox="1"/>
              <p:nvPr/>
            </p:nvSpPr>
            <p:spPr>
              <a:xfrm>
                <a:off x="3185058" y="2608187"/>
                <a:ext cx="5580753" cy="43631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800" i="1" kern="100" smtClean="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𝑤𝑖𝑛𝑑𝑠h</m:t>
                          </m:r>
                        </m:sub>
                        <m:sup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/</m:t>
                          </m:r>
                        </m:sup>
                      </m:sSubSup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=−</m:t>
                      </m:r>
                      <m:d>
                        <m:d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𝐶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sub>
                          </m:sSub>
                          <m:f>
                            <m:f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𝜕</m:t>
                                  </m:r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𝐶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sub>
                          </m:sSub>
                          <m:f>
                            <m:f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𝜕</m:t>
                                  </m:r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𝐶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sub>
                          </m:sSub>
                          <m:f>
                            <m:f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𝜕</m:t>
                                  </m:r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8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8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𝑤𝑖𝑛𝑑𝑠𝑡𝑟</m:t>
                          </m:r>
                        </m:sub>
                        <m:sup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/</m:t>
                          </m:r>
                        </m:sup>
                      </m:sSubSup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=−</m:t>
                      </m:r>
                      <m:d>
                        <m:d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𝑊</m:t>
                                      </m:r>
                                    </m:e>
                                    <m:sub>
                                      <m: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sub>
                              </m:sSub>
                            </m:num>
                            <m:den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𝜕</m:t>
                                  </m:r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𝑊</m:t>
                                      </m:r>
                                    </m:e>
                                    <m:sub>
                                      <m: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sub>
                              </m:sSub>
                            </m:num>
                            <m:den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𝑊</m:t>
                                      </m:r>
                                    </m:e>
                                    <m:sub>
                                      <m: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𝑊</m:t>
                                      </m:r>
                                    </m:e>
                                    <m:sub>
                                      <m: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sub>
                              </m:sSub>
                            </m:num>
                            <m:den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8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n-US" sz="18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𝐸𝑠h</m:t>
                          </m:r>
                        </m:sub>
                        <m:sup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/</m:t>
                          </m:r>
                        </m:sup>
                      </m:sSubSup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=−</m:t>
                      </m:r>
                      <m:d>
                        <m:d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𝐶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𝐸</m:t>
                                  </m:r>
                                </m:sub>
                              </m:sSub>
                            </m:sub>
                          </m:sSub>
                          <m:f>
                            <m:f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𝜕</m:t>
                                  </m:r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𝐸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𝐶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𝐸</m:t>
                                  </m:r>
                                </m:sub>
                              </m:sSub>
                            </m:sub>
                          </m:sSub>
                          <m:f>
                            <m:f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𝐸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𝐶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𝐸</m:t>
                                  </m:r>
                                </m:sub>
                              </m:sSub>
                            </m:sub>
                          </m:sSub>
                          <m:f>
                            <m:f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𝜕</m:t>
                                  </m:r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𝐸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8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8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𝐸𝑠𝑡𝑟</m:t>
                          </m:r>
                        </m:sub>
                        <m:sup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/</m:t>
                          </m:r>
                        </m:sup>
                      </m:sSubSup>
                      <m:r>
                        <a:rPr lang="en-US" sz="18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=−</m:t>
                      </m:r>
                      <m:d>
                        <m:dPr>
                          <m:ctrlP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𝜕</m:t>
                                  </m:r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𝑊</m:t>
                                      </m:r>
                                    </m:e>
                                    <m:sub>
                                      <m: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𝐸</m:t>
                                      </m:r>
                                    </m:sub>
                                  </m:sSub>
                                </m:sub>
                              </m:sSub>
                            </m:num>
                            <m:den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𝐸</m:t>
                              </m:r>
                            </m:sub>
                          </m:s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++</m:t>
                          </m:r>
                          <m:f>
                            <m:f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𝜕</m:t>
                                  </m:r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𝑊</m:t>
                                      </m:r>
                                    </m:e>
                                    <m:sub>
                                      <m: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𝐸</m:t>
                                      </m:r>
                                    </m:sub>
                                  </m:sSub>
                                </m:sub>
                              </m:sSub>
                            </m:num>
                            <m:den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𝐸</m:t>
                              </m:r>
                            </m:sub>
                          </m:sSub>
                          <m:r>
                            <a:rPr lang="en-US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𝜕</m:t>
                                  </m:r>
                                  <m:r>
                                    <a:rPr lang="en-US" sz="1800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𝑊</m:t>
                                      </m:r>
                                    </m:e>
                                    <m:sub>
                                      <m: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𝑊</m:t>
                                      </m:r>
                                    </m:e>
                                    <m:sub>
                                      <m:r>
                                        <a:rPr lang="en-US" sz="1800" i="1" kern="100">
                                          <a:effectLst/>
                                          <a:latin typeface="Cambria Math" panose="02040503050406030204" pitchFamily="18" charset="0"/>
                                          <a:ea typeface="Aptos" panose="020B0004020202020204" pitchFamily="34" charset="0"/>
                                          <a:cs typeface="Times New Roman" panose="02020603050405020304" pitchFamily="18" charset="0"/>
                                        </a:rPr>
                                        <m:t>𝐸</m:t>
                                      </m:r>
                                    </m:sub>
                                  </m:sSub>
                                </m:sub>
                              </m:sSub>
                            </m:num>
                            <m:den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18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𝐸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8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15DE4E4-A984-AB34-880E-8040BD4F05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5058" y="2608187"/>
                <a:ext cx="5580753" cy="43631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1399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B1DAF-D14D-9B7D-03FA-25F9E30E7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Coordinate System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3E4EE1-964F-5907-011A-897C2557C2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065" r="17321" b="39776"/>
          <a:stretch/>
        </p:blipFill>
        <p:spPr>
          <a:xfrm>
            <a:off x="3492324" y="1607871"/>
            <a:ext cx="4839135" cy="323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275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95F96-CF3B-427E-7C09-EE786C123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750" y="365125"/>
            <a:ext cx="1109605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Idea-Influence on Es Through Electric Field –Signature of the Sun-Earth Coupling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AE8EABA-1687-38DE-574B-AE15554BF2F3}"/>
                  </a:ext>
                </a:extLst>
              </p:cNvPr>
              <p:cNvSpPr txBox="1"/>
              <p:nvPr/>
            </p:nvSpPr>
            <p:spPr>
              <a:xfrm>
                <a:off x="2839857" y="1684789"/>
                <a:ext cx="6097022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AE8EABA-1687-38DE-574B-AE15554BF2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9857" y="1684789"/>
                <a:ext cx="6097022" cy="4029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CD4BC746-C3A8-FF8B-5CB5-EFC0B04F84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08" y="4459128"/>
            <a:ext cx="3871017" cy="21277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FB07D69-BDD9-B7DE-8693-C7DEE05DA2EE}"/>
                  </a:ext>
                </a:extLst>
              </p:cNvPr>
              <p:cNvSpPr txBox="1"/>
              <p:nvPr/>
            </p:nvSpPr>
            <p:spPr>
              <a:xfrm>
                <a:off x="2999417" y="2265811"/>
                <a:ext cx="6097022" cy="3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func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FB07D69-BDD9-B7DE-8693-C7DEE05DA2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9417" y="2265811"/>
                <a:ext cx="6097022" cy="375231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318581D-49C9-261A-19BC-E661ED189606}"/>
                  </a:ext>
                </a:extLst>
              </p:cNvPr>
              <p:cNvSpPr txBox="1"/>
              <p:nvPr/>
            </p:nvSpPr>
            <p:spPr>
              <a:xfrm>
                <a:off x="4786791" y="2761336"/>
                <a:ext cx="2203153" cy="3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0">
                            <a:latin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r>
                  <a:rPr lang="en-US" dirty="0"/>
                  <a:t>=10km 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en-US" dirty="0"/>
                  <a:t>=80km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318581D-49C9-261A-19BC-E661ED1896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6791" y="2761336"/>
                <a:ext cx="2203153" cy="375231"/>
              </a:xfrm>
              <a:prstGeom prst="rect">
                <a:avLst/>
              </a:prstGeom>
              <a:blipFill>
                <a:blip r:embed="rId5"/>
                <a:stretch>
                  <a:fillRect t="-8065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D1CA6B81-C842-EC3F-A2B6-2B4DA754C207}"/>
              </a:ext>
            </a:extLst>
          </p:cNvPr>
          <p:cNvSpPr txBox="1"/>
          <p:nvPr/>
        </p:nvSpPr>
        <p:spPr>
          <a:xfrm>
            <a:off x="6805580" y="3662961"/>
            <a:ext cx="484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Convergence due to the shear of the electric field</a:t>
            </a:r>
          </a:p>
        </p:txBody>
      </p:sp>
      <p:pic>
        <p:nvPicPr>
          <p:cNvPr id="20" name="Picture 19" descr="A rainbow colored circle with numbers&#10;&#10;Description automatically generated with medium confidence">
            <a:extLst>
              <a:ext uri="{FF2B5EF4-FFF2-40B4-BE49-F238E27FC236}">
                <a16:creationId xmlns:a16="http://schemas.microsoft.com/office/drawing/2014/main" id="{BD3C63F2-32B5-E9DC-3A74-8A9D0568C8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495" y="4416262"/>
            <a:ext cx="4124325" cy="22669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37A7128-2177-AEC5-3078-6001F590015B}"/>
                  </a:ext>
                </a:extLst>
              </p:cNvPr>
              <p:cNvSpPr txBox="1"/>
              <p:nvPr/>
            </p:nvSpPr>
            <p:spPr>
              <a:xfrm>
                <a:off x="6569566" y="4077690"/>
                <a:ext cx="5504809" cy="4162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𝐸𝑠h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++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37A7128-2177-AEC5-3078-6001F59001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9566" y="4077690"/>
                <a:ext cx="5504809" cy="416268"/>
              </a:xfrm>
              <a:prstGeom prst="rect">
                <a:avLst/>
              </a:prstGeom>
              <a:blipFill>
                <a:blip r:embed="rId7"/>
                <a:stretch>
                  <a:fillRect b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CD008DAA-83FC-01DC-8BF7-38CE0380D12F}"/>
              </a:ext>
            </a:extLst>
          </p:cNvPr>
          <p:cNvSpPr txBox="1"/>
          <p:nvPr/>
        </p:nvSpPr>
        <p:spPr>
          <a:xfrm>
            <a:off x="117625" y="3847627"/>
            <a:ext cx="5770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Convergence due to the atmospheric stratification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 electric field</a:t>
            </a:r>
          </a:p>
        </p:txBody>
      </p:sp>
    </p:spTree>
    <p:extLst>
      <p:ext uri="{BB962C8B-B14F-4D97-AF65-F5344CB8AC3E}">
        <p14:creationId xmlns:p14="http://schemas.microsoft.com/office/powerpoint/2010/main" val="2229748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CED0E6-D63C-9BAB-B4F6-93B9F53A5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750" y="365125"/>
            <a:ext cx="1109605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Numerical Simulations-Results Only Electric Field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23493E9-FB53-ABA2-DEFF-7F12E00D3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94018"/>
            <a:ext cx="3440923" cy="266214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99CC84C-5D74-D558-A614-F25F854D1BF0}"/>
              </a:ext>
            </a:extLst>
          </p:cNvPr>
          <p:cNvSpPr txBox="1"/>
          <p:nvPr/>
        </p:nvSpPr>
        <p:spPr>
          <a:xfrm>
            <a:off x="988041" y="2243041"/>
            <a:ext cx="1534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Left, Upward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7526D63-34EB-3226-C738-9373D5051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1"/>
          <a:stretch/>
        </p:blipFill>
        <p:spPr>
          <a:xfrm>
            <a:off x="3311021" y="2547358"/>
            <a:ext cx="3076065" cy="255546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2674C45-5EE3-C989-02FD-74DFE209F86D}"/>
              </a:ext>
            </a:extLst>
          </p:cNvPr>
          <p:cNvSpPr txBox="1"/>
          <p:nvPr/>
        </p:nvSpPr>
        <p:spPr>
          <a:xfrm>
            <a:off x="4271546" y="2155989"/>
            <a:ext cx="1767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Left, Downward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8ED7EBD-3EAC-2DCA-C39B-C1EBE91EAD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7" r="4816"/>
          <a:stretch/>
        </p:blipFill>
        <p:spPr>
          <a:xfrm>
            <a:off x="6291676" y="2494018"/>
            <a:ext cx="3060980" cy="266214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14A2AAA-BB9E-97E8-44FD-37C16FCAA401}"/>
              </a:ext>
            </a:extLst>
          </p:cNvPr>
          <p:cNvSpPr txBox="1"/>
          <p:nvPr/>
        </p:nvSpPr>
        <p:spPr>
          <a:xfrm>
            <a:off x="7326449" y="2178026"/>
            <a:ext cx="1534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Right, Upward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BA170BEC-BA91-27C6-4D62-8825B1197E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0" r="6154"/>
          <a:stretch/>
        </p:blipFill>
        <p:spPr>
          <a:xfrm>
            <a:off x="9352656" y="2494018"/>
            <a:ext cx="2800002" cy="253527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5D96A3A-75B9-E5AD-92BD-54C97E2DDCAB}"/>
              </a:ext>
            </a:extLst>
          </p:cNvPr>
          <p:cNvSpPr txBox="1"/>
          <p:nvPr/>
        </p:nvSpPr>
        <p:spPr>
          <a:xfrm>
            <a:off x="9800041" y="2158480"/>
            <a:ext cx="1921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Right, Downward</a:t>
            </a:r>
          </a:p>
        </p:txBody>
      </p:sp>
    </p:spTree>
    <p:extLst>
      <p:ext uri="{BB962C8B-B14F-4D97-AF65-F5344CB8AC3E}">
        <p14:creationId xmlns:p14="http://schemas.microsoft.com/office/powerpoint/2010/main" val="1844668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CED0E6-D63C-9BAB-B4F6-93B9F53A5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043" y="90526"/>
            <a:ext cx="11096050" cy="794371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Numerical Simulations-Only Wind and Wind With Electric Field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99CC84C-5D74-D558-A614-F25F854D1BF0}"/>
              </a:ext>
            </a:extLst>
          </p:cNvPr>
          <p:cNvSpPr txBox="1"/>
          <p:nvPr/>
        </p:nvSpPr>
        <p:spPr>
          <a:xfrm>
            <a:off x="810071" y="3342016"/>
            <a:ext cx="1534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Left, Upward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674C45-5EE3-C989-02FD-74DFE209F86D}"/>
              </a:ext>
            </a:extLst>
          </p:cNvPr>
          <p:cNvSpPr txBox="1"/>
          <p:nvPr/>
        </p:nvSpPr>
        <p:spPr>
          <a:xfrm>
            <a:off x="3915604" y="3323325"/>
            <a:ext cx="1767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Left, Downward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14A2AAA-BB9E-97E8-44FD-37C16FCAA401}"/>
              </a:ext>
            </a:extLst>
          </p:cNvPr>
          <p:cNvSpPr txBox="1"/>
          <p:nvPr/>
        </p:nvSpPr>
        <p:spPr>
          <a:xfrm>
            <a:off x="7163057" y="3254017"/>
            <a:ext cx="1534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Right, Upward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5D96A3A-75B9-E5AD-92BD-54C97E2DDCAB}"/>
              </a:ext>
            </a:extLst>
          </p:cNvPr>
          <p:cNvSpPr txBox="1"/>
          <p:nvPr/>
        </p:nvSpPr>
        <p:spPr>
          <a:xfrm>
            <a:off x="9854592" y="3196280"/>
            <a:ext cx="1921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Right, Downward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CE7ED43F-A36D-78DC-EC40-2813007A5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5" r="6107"/>
          <a:stretch/>
        </p:blipFill>
        <p:spPr>
          <a:xfrm>
            <a:off x="0" y="3616190"/>
            <a:ext cx="3281022" cy="261553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83B40CE-91BC-8EE2-1213-5E19CF31DD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7" t="5225" r="5261"/>
          <a:stretch/>
        </p:blipFill>
        <p:spPr>
          <a:xfrm>
            <a:off x="3368397" y="3616190"/>
            <a:ext cx="2984330" cy="247701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52D8C44-FFC5-B9EE-80F8-D03589CF44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4" t="3963" r="5560"/>
          <a:stretch/>
        </p:blipFill>
        <p:spPr>
          <a:xfrm>
            <a:off x="6627738" y="3547971"/>
            <a:ext cx="2837814" cy="245163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C8A7BC2-EDDF-3207-5619-B0363659C4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5" t="4049" r="5721"/>
          <a:stretch/>
        </p:blipFill>
        <p:spPr>
          <a:xfrm>
            <a:off x="9511494" y="3507991"/>
            <a:ext cx="2607657" cy="2255012"/>
          </a:xfrm>
          <a:prstGeom prst="rect">
            <a:avLst/>
          </a:prstGeom>
        </p:spPr>
      </p:pic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CF327579-0F70-4450-16C3-6DA4740088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242" y="1114492"/>
            <a:ext cx="2837815" cy="219553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5781C6-B7FF-24BE-BCCD-CC3DB2A66E71}"/>
              </a:ext>
            </a:extLst>
          </p:cNvPr>
          <p:cNvSpPr txBox="1"/>
          <p:nvPr/>
        </p:nvSpPr>
        <p:spPr>
          <a:xfrm>
            <a:off x="4860562" y="810194"/>
            <a:ext cx="1767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Wind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BD7EFA-2F83-BA42-0EAA-BDA5D7A5A6E6}"/>
              </a:ext>
            </a:extLst>
          </p:cNvPr>
          <p:cNvSpPr txBox="1"/>
          <p:nvPr/>
        </p:nvSpPr>
        <p:spPr>
          <a:xfrm>
            <a:off x="1640511" y="6293563"/>
            <a:ext cx="93043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Compare numerical simulations with observations and deduce the role of Alfvén waves</a:t>
            </a:r>
          </a:p>
        </p:txBody>
      </p:sp>
    </p:spTree>
    <p:extLst>
      <p:ext uri="{BB962C8B-B14F-4D97-AF65-F5344CB8AC3E}">
        <p14:creationId xmlns:p14="http://schemas.microsoft.com/office/powerpoint/2010/main" val="10275568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43031-E91F-2AE8-85F7-CE8F8201F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Ambipolar approach-Validation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A405C-E5E5-39BE-7D1E-77867391A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MHD approach can not be applied to the E and F regions; the used code is valuable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Window for extension: MHD  could be used in upper regions to study Alfvén waves, and the obtained data could be used in my code</a:t>
            </a:r>
          </a:p>
          <a:p>
            <a:endParaRPr lang="en-US" dirty="0"/>
          </a:p>
          <a:p>
            <a:r>
              <a:rPr lang="en-US" dirty="0"/>
              <a:t>Results of the observations could be used in the present code</a:t>
            </a:r>
          </a:p>
        </p:txBody>
      </p:sp>
    </p:spTree>
    <p:extLst>
      <p:ext uri="{BB962C8B-B14F-4D97-AF65-F5344CB8AC3E}">
        <p14:creationId xmlns:p14="http://schemas.microsoft.com/office/powerpoint/2010/main" val="2088171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34457-3937-4A43-25FE-8B021AA47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 Plans and Space for Collaboration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DC866-EBE8-9C15-0FB0-37242507B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Study of Alfvén Waves –MHD codes, experiments, observations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Alfwevn</a:t>
            </a:r>
            <a:r>
              <a:rPr lang="en-US" dirty="0"/>
              <a:t> and Gravity Wave Interaction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Influence of the Sun on the Earth’s Atmosphere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Study of Sun-Earth Coupling via its Signature in the Earth’s Atmosphere (TIDs</a:t>
            </a:r>
            <a:r>
              <a:rPr lang="en-US"/>
              <a:t>, TEC, Es</a:t>
            </a:r>
            <a:r>
              <a:rPr lang="en-US" dirty="0"/>
              <a:t>…Whole Atmospheric Model)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783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726</Words>
  <Application>Microsoft Office PowerPoint</Application>
  <PresentationFormat>Widescreen</PresentationFormat>
  <Paragraphs>97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Aptos</vt:lpstr>
      <vt:lpstr>Arial</vt:lpstr>
      <vt:lpstr>Calibri</vt:lpstr>
      <vt:lpstr>Calibri Light</vt:lpstr>
      <vt:lpstr>Cambria Math</vt:lpstr>
      <vt:lpstr>Sylfaen</vt:lpstr>
      <vt:lpstr>Times New Roman</vt:lpstr>
      <vt:lpstr>Office Theme</vt:lpstr>
      <vt:lpstr>Numerical Assessment of Alfven Waves Influence on the Atmospheric Irregular Structures</vt:lpstr>
      <vt:lpstr>Summary</vt:lpstr>
      <vt:lpstr>Auroras</vt:lpstr>
      <vt:lpstr>Plasma Bubbles</vt:lpstr>
      <vt:lpstr>Equatorial Ionization Anomaly (EIA) Irregularities</vt:lpstr>
      <vt:lpstr>Traveling Ionospheric Disturbances- TIDs</vt:lpstr>
      <vt:lpstr>Traveling Ionospheric Disturbances- TIDs</vt:lpstr>
      <vt:lpstr>Sporadic E</vt:lpstr>
      <vt:lpstr>Where are we</vt:lpstr>
      <vt:lpstr>Main Equations-Continuity equation</vt:lpstr>
      <vt:lpstr>Main Equations-Factors influencing Es dynamics Neutral Wind</vt:lpstr>
      <vt:lpstr>Main Equations-Factors influencing Es dynamics Electric Field</vt:lpstr>
      <vt:lpstr>Convergence Mechanism</vt:lpstr>
      <vt:lpstr>Coordinate System</vt:lpstr>
      <vt:lpstr>Main Idea-Influence on Es Through Electric Field –Signature of the Sun-Earth Coupling</vt:lpstr>
      <vt:lpstr>Numerical Simulations-Results Only Electric Field</vt:lpstr>
      <vt:lpstr>Numerical Simulations-Only Wind and Wind With Electric Field</vt:lpstr>
      <vt:lpstr>Ambipolar approach-Validation</vt:lpstr>
      <vt:lpstr>Future Plans and Space for Collaboration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of Es layers by background homogeneous wind and tidal wind</dc:title>
  <dc:creator>User</dc:creator>
  <cp:lastModifiedBy>Giorgi Dalakishvili</cp:lastModifiedBy>
  <cp:revision>116</cp:revision>
  <dcterms:created xsi:type="dcterms:W3CDTF">2019-10-01T03:44:47Z</dcterms:created>
  <dcterms:modified xsi:type="dcterms:W3CDTF">2026-09-14T10:41:28Z</dcterms:modified>
</cp:coreProperties>
</file>