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307" r:id="rId3"/>
    <p:sldId id="308" r:id="rId4"/>
    <p:sldId id="257" r:id="rId5"/>
    <p:sldId id="259" r:id="rId6"/>
    <p:sldId id="260" r:id="rId7"/>
    <p:sldId id="261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309" r:id="rId31"/>
    <p:sldId id="310" r:id="rId32"/>
    <p:sldId id="289" r:id="rId33"/>
    <p:sldId id="291" r:id="rId34"/>
    <p:sldId id="292" r:id="rId35"/>
    <p:sldId id="296" r:id="rId36"/>
    <p:sldId id="298" r:id="rId37"/>
    <p:sldId id="305" r:id="rId38"/>
    <p:sldId id="306" r:id="rId39"/>
    <p:sldId id="299" r:id="rId40"/>
    <p:sldId id="302" r:id="rId41"/>
    <p:sldId id="30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547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v>All publications</c:v>
          </c:tx>
          <c:spPr>
            <a:ln w="38100">
              <a:solidFill>
                <a:srgbClr val="1677C8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1677C8"/>
              </a:solidFill>
            </c:spPr>
          </c:marker>
          <c:cat>
            <c:numLit>
              <c:formatCode>General</c:formatCode>
              <c:ptCount val="19"/>
              <c:pt idx="0">
                <c:v>2008</c:v>
              </c:pt>
              <c:pt idx="1">
                <c:v>2009</c:v>
              </c:pt>
              <c:pt idx="2">
                <c:v>2010</c:v>
              </c:pt>
              <c:pt idx="3">
                <c:v>2011</c:v>
              </c:pt>
              <c:pt idx="4">
                <c:v>2012</c:v>
              </c:pt>
              <c:pt idx="5">
                <c:v>2013</c:v>
              </c:pt>
              <c:pt idx="6">
                <c:v>2014</c:v>
              </c:pt>
              <c:pt idx="7">
                <c:v>2015</c:v>
              </c:pt>
              <c:pt idx="8">
                <c:v>2016</c:v>
              </c:pt>
              <c:pt idx="9">
                <c:v>2017</c:v>
              </c:pt>
              <c:pt idx="10">
                <c:v>2018</c:v>
              </c:pt>
              <c:pt idx="11">
                <c:v>2019</c:v>
              </c:pt>
              <c:pt idx="12">
                <c:v>2020</c:v>
              </c:pt>
              <c:pt idx="13">
                <c:v>2021</c:v>
              </c:pt>
              <c:pt idx="14">
                <c:v>2022</c:v>
              </c:pt>
              <c:pt idx="15">
                <c:v>2023</c:v>
              </c:pt>
              <c:pt idx="16">
                <c:v>2024</c:v>
              </c:pt>
              <c:pt idx="17">
                <c:v>2025</c:v>
              </c:pt>
              <c:pt idx="18">
                <c:v>2026</c:v>
              </c:pt>
            </c:numLit>
          </c:cat>
          <c:val>
            <c:numLit>
              <c:formatCode>General</c:formatCode>
              <c:ptCount val="19"/>
              <c:pt idx="0">
                <c:v>3</c:v>
              </c:pt>
              <c:pt idx="1">
                <c:v>6</c:v>
              </c:pt>
              <c:pt idx="2">
                <c:v>11</c:v>
              </c:pt>
              <c:pt idx="3">
                <c:v>21</c:v>
              </c:pt>
              <c:pt idx="4">
                <c:v>12</c:v>
              </c:pt>
              <c:pt idx="5">
                <c:v>18</c:v>
              </c:pt>
              <c:pt idx="6">
                <c:v>16</c:v>
              </c:pt>
              <c:pt idx="7">
                <c:v>18</c:v>
              </c:pt>
              <c:pt idx="8">
                <c:v>18</c:v>
              </c:pt>
              <c:pt idx="9">
                <c:v>35</c:v>
              </c:pt>
              <c:pt idx="10">
                <c:v>50</c:v>
              </c:pt>
              <c:pt idx="11">
                <c:v>48</c:v>
              </c:pt>
              <c:pt idx="12">
                <c:v>81</c:v>
              </c:pt>
              <c:pt idx="13">
                <c:v>80</c:v>
              </c:pt>
              <c:pt idx="14">
                <c:v>94</c:v>
              </c:pt>
              <c:pt idx="15">
                <c:v>139</c:v>
              </c:pt>
              <c:pt idx="16">
                <c:v>104</c:v>
              </c:pt>
              <c:pt idx="17">
                <c:v>96</c:v>
              </c:pt>
              <c:pt idx="18">
                <c:v>41</c:v>
              </c:pt>
            </c:numLit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983616"/>
        <c:axId val="129985536"/>
      </c:lineChart>
      <c:catAx>
        <c:axId val="12998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BAC4C9"/>
            </a:solidFill>
            <a:prstDash val="solid"/>
          </a:ln>
        </c:spPr>
        <c:txPr>
          <a:bodyPr anchorCtr="1"/>
          <a:lstStyle/>
          <a:p>
            <a:pPr>
              <a:defRPr sz="900">
                <a:solidFill>
                  <a:srgbClr val="52616B"/>
                </a:solidFill>
              </a:defRPr>
            </a:pPr>
            <a:endParaRPr lang="en-US"/>
          </a:p>
        </c:txPr>
        <c:crossAx val="129985536"/>
        <c:crosses val="autoZero"/>
        <c:auto val="1"/>
        <c:lblAlgn val="ctr"/>
        <c:lblOffset val="100"/>
        <c:noMultiLvlLbl val="1"/>
      </c:catAx>
      <c:valAx>
        <c:axId val="129985536"/>
        <c:scaling>
          <c:orientation val="minMax"/>
          <c:max val="150"/>
          <c:min val="0"/>
        </c:scaling>
        <c:delete val="0"/>
        <c:axPos val="l"/>
        <c:majorGridlines>
          <c:spPr>
            <a:ln w="9525">
              <a:solidFill>
                <a:srgbClr val="EDF1F2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900">
                <a:solidFill>
                  <a:srgbClr val="52616B"/>
                </a:solidFill>
              </a:defRPr>
            </a:pPr>
            <a:endParaRPr lang="en-US"/>
          </a:p>
        </c:txPr>
        <c:crossAx val="129983616"/>
        <c:crosses val="autoZero"/>
        <c:crossBetween val="between"/>
        <c:majorUnit val="25"/>
      </c:valAx>
    </c:plotArea>
    <c:plotVisOnly val="1"/>
    <c:dispBlanksAs val="zero"/>
    <c:showDLblsOverMax val="1"/>
  </c:chart>
  <c:spPr>
    <a:solidFill>
      <a:srgbClr val="FFFFFF"/>
    </a:solidFill>
    <a:ln w="0">
      <a:solidFill>
        <a:srgbClr val="FFFFFF"/>
      </a:solidFill>
      <a:prstDash val="solid"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v>All fields in working dataset</c:v>
          </c:tx>
          <c:spPr>
            <a:ln w="28575">
              <a:solidFill>
                <a:srgbClr val="BAC4C9"/>
              </a:solidFill>
              <a:prstDash val="solid"/>
            </a:ln>
          </c:spPr>
          <c:marker>
            <c:symbol val="none"/>
          </c:marker>
          <c:cat>
            <c:numLit>
              <c:formatCode>General</c:formatCode>
              <c:ptCount val="19"/>
              <c:pt idx="0">
                <c:v>2008</c:v>
              </c:pt>
              <c:pt idx="1">
                <c:v>2009</c:v>
              </c:pt>
              <c:pt idx="2">
                <c:v>2010</c:v>
              </c:pt>
              <c:pt idx="3">
                <c:v>2011</c:v>
              </c:pt>
              <c:pt idx="4">
                <c:v>2012</c:v>
              </c:pt>
              <c:pt idx="5">
                <c:v>2013</c:v>
              </c:pt>
              <c:pt idx="6">
                <c:v>2014</c:v>
              </c:pt>
              <c:pt idx="7">
                <c:v>2015</c:v>
              </c:pt>
              <c:pt idx="8">
                <c:v>2016</c:v>
              </c:pt>
              <c:pt idx="9">
                <c:v>2017</c:v>
              </c:pt>
              <c:pt idx="10">
                <c:v>2018</c:v>
              </c:pt>
              <c:pt idx="11">
                <c:v>2019</c:v>
              </c:pt>
              <c:pt idx="12">
                <c:v>2020</c:v>
              </c:pt>
              <c:pt idx="13">
                <c:v>2021</c:v>
              </c:pt>
              <c:pt idx="14">
                <c:v>2022</c:v>
              </c:pt>
              <c:pt idx="15">
                <c:v>2023</c:v>
              </c:pt>
              <c:pt idx="16">
                <c:v>2024</c:v>
              </c:pt>
              <c:pt idx="17">
                <c:v>2025</c:v>
              </c:pt>
              <c:pt idx="18">
                <c:v>2026</c:v>
              </c:pt>
            </c:numLit>
          </c:cat>
          <c:val>
            <c:numLit>
              <c:formatCode>General</c:formatCode>
              <c:ptCount val="19"/>
              <c:pt idx="0">
                <c:v>3</c:v>
              </c:pt>
              <c:pt idx="1">
                <c:v>6</c:v>
              </c:pt>
              <c:pt idx="2">
                <c:v>11</c:v>
              </c:pt>
              <c:pt idx="3">
                <c:v>21</c:v>
              </c:pt>
              <c:pt idx="4">
                <c:v>12</c:v>
              </c:pt>
              <c:pt idx="5">
                <c:v>18</c:v>
              </c:pt>
              <c:pt idx="6">
                <c:v>16</c:v>
              </c:pt>
              <c:pt idx="7">
                <c:v>18</c:v>
              </c:pt>
              <c:pt idx="8">
                <c:v>18</c:v>
              </c:pt>
              <c:pt idx="9">
                <c:v>35</c:v>
              </c:pt>
              <c:pt idx="10">
                <c:v>50</c:v>
              </c:pt>
              <c:pt idx="11">
                <c:v>48</c:v>
              </c:pt>
              <c:pt idx="12">
                <c:v>81</c:v>
              </c:pt>
              <c:pt idx="13">
                <c:v>80</c:v>
              </c:pt>
              <c:pt idx="14">
                <c:v>94</c:v>
              </c:pt>
              <c:pt idx="15">
                <c:v>139</c:v>
              </c:pt>
              <c:pt idx="16">
                <c:v>104</c:v>
              </c:pt>
              <c:pt idx="17">
                <c:v>96</c:v>
              </c:pt>
              <c:pt idx="18">
                <c:v>41</c:v>
              </c:pt>
            </c:numLit>
          </c:val>
          <c:smooth val="1"/>
        </c:ser>
        <c:ser>
          <c:idx val="1"/>
          <c:order val="1"/>
          <c:tx>
            <c:v>Biology, ecology, evolution</c:v>
          </c:tx>
          <c:spPr>
            <a:ln w="38100">
              <a:solidFill>
                <a:srgbClr val="3D9270"/>
              </a:solidFill>
              <a:prstDash val="solid"/>
            </a:ln>
          </c:spPr>
          <c:marker>
            <c:symbol val="circle"/>
            <c:size val="4"/>
            <c:spPr>
              <a:solidFill>
                <a:srgbClr val="3D9270"/>
              </a:solidFill>
            </c:spPr>
          </c:marker>
          <c:cat>
            <c:numLit>
              <c:formatCode>General</c:formatCode>
              <c:ptCount val="19"/>
              <c:pt idx="0">
                <c:v>2008</c:v>
              </c:pt>
              <c:pt idx="1">
                <c:v>2009</c:v>
              </c:pt>
              <c:pt idx="2">
                <c:v>2010</c:v>
              </c:pt>
              <c:pt idx="3">
                <c:v>2011</c:v>
              </c:pt>
              <c:pt idx="4">
                <c:v>2012</c:v>
              </c:pt>
              <c:pt idx="5">
                <c:v>2013</c:v>
              </c:pt>
              <c:pt idx="6">
                <c:v>2014</c:v>
              </c:pt>
              <c:pt idx="7">
                <c:v>2015</c:v>
              </c:pt>
              <c:pt idx="8">
                <c:v>2016</c:v>
              </c:pt>
              <c:pt idx="9">
                <c:v>2017</c:v>
              </c:pt>
              <c:pt idx="10">
                <c:v>2018</c:v>
              </c:pt>
              <c:pt idx="11">
                <c:v>2019</c:v>
              </c:pt>
              <c:pt idx="12">
                <c:v>2020</c:v>
              </c:pt>
              <c:pt idx="13">
                <c:v>2021</c:v>
              </c:pt>
              <c:pt idx="14">
                <c:v>2022</c:v>
              </c:pt>
              <c:pt idx="15">
                <c:v>2023</c:v>
              </c:pt>
              <c:pt idx="16">
                <c:v>2024</c:v>
              </c:pt>
              <c:pt idx="17">
                <c:v>2025</c:v>
              </c:pt>
              <c:pt idx="18">
                <c:v>2026</c:v>
              </c:pt>
            </c:numLit>
          </c:cat>
          <c:val>
            <c:numLit>
              <c:formatCode>General</c:formatCode>
              <c:ptCount val="19"/>
              <c:pt idx="0">
                <c:v>2</c:v>
              </c:pt>
              <c:pt idx="1">
                <c:v>1</c:v>
              </c:pt>
              <c:pt idx="2">
                <c:v>6</c:v>
              </c:pt>
              <c:pt idx="3">
                <c:v>6</c:v>
              </c:pt>
              <c:pt idx="4">
                <c:v>4</c:v>
              </c:pt>
              <c:pt idx="5">
                <c:v>5</c:v>
              </c:pt>
              <c:pt idx="6">
                <c:v>4</c:v>
              </c:pt>
              <c:pt idx="7">
                <c:v>8</c:v>
              </c:pt>
              <c:pt idx="8">
                <c:v>4</c:v>
              </c:pt>
              <c:pt idx="9">
                <c:v>14</c:v>
              </c:pt>
              <c:pt idx="10">
                <c:v>16</c:v>
              </c:pt>
              <c:pt idx="11">
                <c:v>13</c:v>
              </c:pt>
              <c:pt idx="12">
                <c:v>31</c:v>
              </c:pt>
              <c:pt idx="13">
                <c:v>25</c:v>
              </c:pt>
              <c:pt idx="14">
                <c:v>35</c:v>
              </c:pt>
              <c:pt idx="15">
                <c:v>52</c:v>
              </c:pt>
              <c:pt idx="16">
                <c:v>33</c:v>
              </c:pt>
              <c:pt idx="17">
                <c:v>36</c:v>
              </c:pt>
              <c:pt idx="18">
                <c:v>13</c:v>
              </c:pt>
            </c:numLit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706048"/>
        <c:axId val="130712320"/>
      </c:lineChart>
      <c:catAx>
        <c:axId val="13070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825">
                <a:solidFill>
                  <a:srgbClr val="52616B"/>
                </a:solidFill>
              </a:defRPr>
            </a:pPr>
            <a:endParaRPr lang="en-US"/>
          </a:p>
        </c:txPr>
        <c:crossAx val="130712320"/>
        <c:crosses val="autoZero"/>
        <c:auto val="1"/>
        <c:lblAlgn val="ctr"/>
        <c:lblOffset val="100"/>
        <c:noMultiLvlLbl val="1"/>
      </c:catAx>
      <c:valAx>
        <c:axId val="130712320"/>
        <c:scaling>
          <c:orientation val="minMax"/>
          <c:max val="150"/>
          <c:min val="0"/>
        </c:scaling>
        <c:delete val="0"/>
        <c:axPos val="l"/>
        <c:majorGridlines>
          <c:spPr>
            <a:ln w="9525">
              <a:solidFill>
                <a:srgbClr val="EDF1F2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825">
                <a:solidFill>
                  <a:srgbClr val="52616B"/>
                </a:solidFill>
              </a:defRPr>
            </a:pPr>
            <a:endParaRPr lang="en-US"/>
          </a:p>
        </c:txPr>
        <c:crossAx val="130706048"/>
        <c:crosses val="autoZero"/>
        <c:crossBetween val="between"/>
        <c:majorUnit val="25"/>
      </c:valAx>
    </c:plotArea>
    <c:legend>
      <c:legendPos val="b"/>
      <c:layout/>
      <c:overlay val="0"/>
      <c:txPr>
        <a:bodyPr anchorCtr="1"/>
        <a:lstStyle/>
        <a:p>
          <a:pPr>
            <a:defRPr sz="1050">
              <a:solidFill>
                <a:srgbClr val="0B1116"/>
              </a:solidFill>
            </a:defRPr>
          </a:pPr>
          <a:endParaRPr lang="en-US"/>
        </a:p>
      </c:txPr>
    </c:legend>
    <c:plotVisOnly val="1"/>
    <c:dispBlanksAs val="zero"/>
    <c:showDLblsOverMax val="1"/>
  </c:chart>
  <c:spPr>
    <a:solidFill>
      <a:srgbClr val="FFFFFF"/>
    </a:solidFill>
    <a:ln w="0">
      <a:solidFill>
        <a:srgbClr val="FFFFFF"/>
      </a:solidFill>
      <a:prstDash val="solid"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Papers</c:v>
          </c:tx>
          <c:spPr>
            <a:solidFill>
              <a:srgbClr val="1677C8"/>
            </a:solidFill>
          </c:spPr>
          <c:invertIfNegative val="1"/>
          <c:dPt>
            <c:idx val="0"/>
            <c:invertIfNegative val="0"/>
            <c:bubble3D val="0"/>
            <c:spPr>
              <a:solidFill>
                <a:srgbClr val="3D9270"/>
              </a:solidFill>
            </c:spPr>
          </c:dPt>
          <c:dPt>
            <c:idx val="1"/>
            <c:invertIfNegative val="0"/>
            <c:bubble3D val="0"/>
            <c:spPr>
              <a:solidFill>
                <a:srgbClr val="6DCBF4"/>
              </a:solidFill>
            </c:spPr>
          </c:dPt>
          <c:dPt>
            <c:idx val="4"/>
            <c:invertIfNegative val="0"/>
            <c:bubble3D val="0"/>
            <c:spPr>
              <a:solidFill>
                <a:srgbClr val="BAC4C9"/>
              </a:solidFill>
            </c:spPr>
          </c:dPt>
          <c:dLbls>
            <c:txPr>
              <a:bodyPr anchorCtr="1"/>
              <a:lstStyle/>
              <a:p>
                <a:pPr>
                  <a:defRPr sz="1200" b="1">
                    <a:solidFill>
                      <a:srgbClr val="0B1116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5"/>
              <c:pt idx="0">
                <c:v>Q1</c:v>
              </c:pt>
              <c:pt idx="1">
                <c:v>Q2</c:v>
              </c:pt>
              <c:pt idx="2">
                <c:v>Q3</c:v>
              </c:pt>
              <c:pt idx="3">
                <c:v>Q4</c:v>
              </c:pt>
              <c:pt idx="4">
                <c:v>Unresolved</c:v>
              </c:pt>
            </c:strLit>
          </c:cat>
          <c:val>
            <c:numLit>
              <c:formatCode>General</c:formatCode>
              <c:ptCount val="5"/>
              <c:pt idx="0">
                <c:v>444</c:v>
              </c:pt>
              <c:pt idx="1">
                <c:v>217</c:v>
              </c:pt>
              <c:pt idx="2">
                <c:v>106</c:v>
              </c:pt>
              <c:pt idx="3">
                <c:v>19</c:v>
              </c:pt>
              <c:pt idx="4">
                <c:v>107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130642688"/>
        <c:axId val="130650880"/>
      </c:barChart>
      <c:catAx>
        <c:axId val="130642688"/>
        <c:scaling>
          <c:orientation val="minMax"/>
        </c:scaling>
        <c:delete val="0"/>
        <c:axPos val="l"/>
        <c:majorGridlines>
          <c:spPr>
            <a:ln w="9525">
              <a:solidFill>
                <a:srgbClr val="EDF1F2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52616B"/>
                </a:solidFill>
              </a:defRPr>
            </a:pPr>
            <a:endParaRPr lang="en-US"/>
          </a:p>
        </c:txPr>
        <c:crossAx val="130650880"/>
        <c:crosses val="autoZero"/>
        <c:auto val="1"/>
        <c:lblAlgn val="ctr"/>
        <c:lblOffset val="100"/>
        <c:noMultiLvlLbl val="1"/>
      </c:catAx>
      <c:valAx>
        <c:axId val="13065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350">
                <a:solidFill>
                  <a:srgbClr val="0B1116"/>
                </a:solidFill>
              </a:defRPr>
            </a:pPr>
            <a:endParaRPr lang="en-US"/>
          </a:p>
        </c:txPr>
        <c:crossAx val="130642688"/>
        <c:crosses val="autoZero"/>
        <c:crossBetween val="between"/>
      </c:valAx>
    </c:plotArea>
    <c:plotVisOnly val="1"/>
    <c:dispBlanksAs val="zero"/>
    <c:showDLblsOverMax val="1"/>
  </c:chart>
  <c:spPr>
    <a:solidFill>
      <a:srgbClr val="FFFFFF"/>
    </a:solidFill>
    <a:ln w="0">
      <a:solidFill>
        <a:srgbClr val="FFFFFF"/>
      </a:solidFill>
      <a:prstDash val="solid"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9857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Source image: E:\SCIENCEMETRICS\Quantitative_ecology_2025.pptx (research photographs supplied by the author)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ISU Nature Conservation and Forestry curriculum: https://iliauni.edu.ge/en/ajax/downloadFile/82661/MA_Curriculum_Nature_Protection_and_Forestry.pdf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Source images: author-supplied ecology presentation and research outputs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Inquiry-based research–teaching model: https://papers.ssrn.com/sol3/papers.cfm?abstract_id=2238954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Source image: author-supplied ecology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Source image: author-supplied ecology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Programme context: https://iliauni.edu.ge/en/international-students/study-options/degree-programs/masters-programs/master-in-forest-science-and-natural-resources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ISU forestry programme: https://iliauni.edu.ge/en/international-students/study-options/degree-programs/masters-programs/master-in-forest-science-and-natural-resources</a:t>
            </a:r>
          </a:p>
          <a:p>
            <a:r>
              <a:t>- Curriculum support: https://iliauni.edu.ge/en/ajax/downloadFile/82661/MA_Curriculum_Nature_Protection_and_Forestry.pdf</a:t>
            </a:r>
          </a:p>
          <a:p>
            <a:r>
              <a:t>- Source image: author-supplied ecology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ISU Nature Conservation and Forestry curriculum: https://iliauni.edu.ge/en/ajax/downloadFile/82661/MA_Curriculum_Nature_Protection_and_Forestry.pdf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https://iliauni.edu.ge/en/iliauni/mission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ISU profile: https://www.timeshighereducation.com/world-university-rankings/ilia-state-university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Working database: E:\SCIENCEMETRICS\data\sciencemetrics.sqlite; Scopus/OpenAlex-linked records, extracted 30 May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Working database: E:\SCIENCEMETRICS\data\sciencemetrics.sqlite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Working database and quartile file: E:\SCIENCEMETRICS\data\sciencemetrics.sqlite; E:\SCIENCEMETRICS\scimago journal value 2025.csv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THE: https://www.timeshighereducation.com/world-university-rankings/ilia-state-university</a:t>
            </a:r>
          </a:p>
          <a:p>
            <a:r>
              <a:t>- SCImago: https://www.scimagoir.com/institution.php?idp=2753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https://www.timeshighereducation.com/world-university-rankings/ilia-state-university</a:t>
            </a:r>
          </a:p>
          <a:p>
            <a:r>
              <a:t>- https://www.timeshighereducation.com/student/where-to-study/study-in-georgia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Author’s analysis of THE 2026 subject tables: https://www.facebook.com/david.tarkhnishvili/posts/pfbid06pxXD9eArrRQBxnEhRPoq385h4gLAqYgnzAYdt3gsx4dRXLfT2Mqc6rZs4iWYqKRl</a:t>
            </a:r>
          </a:p>
          <a:p>
            <a:r>
              <a:rPr dirty="0"/>
              <a:t>- THE subject rankings linked in the cited post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World University Rankings 2026 institutional profiles: Ilia State University; Tbilisi State University; Yerevan State University; Baku State University</a:t>
            </a:r>
          </a:p>
          <a:p>
            <a:r>
              <a:t>- https://www.timeshighereducation.com/world-university-rankings/ilia-state-university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Source image: author-supplied ecology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Source image: author-supplied ecology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Source publication screenshots: author-supplied ecology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E:\SCIENCEMETRICS\data\sciencemetrics.sqlite</a:t>
            </a:r>
          </a:p>
          <a:p>
            <a:r>
              <a:t>- E:\SCIENCEMETRICS\README.md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methodology: https://www.timeshighereducation.com/world-university-rankings/methodology</a:t>
            </a:r>
          </a:p>
          <a:p>
            <a:r>
              <a:t>- SCImago methodology: https://www.scimagoir.com/methodology.php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https://www.scimagoir.com/institution.php?idp=2753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l="15628" r="15628"/>
          <a:stretch>
            <a:fillRect/>
          </a:stretch>
        </p:blipFill>
        <p:spPr>
          <a:xfrm>
            <a:off x="6572250" y="0"/>
            <a:ext cx="5619750" cy="6858000"/>
          </a:xfrm>
          <a:prstGeom prst="roundRect">
            <a:avLst>
              <a:gd name="adj" fmla="val 2034"/>
            </a:avLst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4B59079-81AE-4D43-AB81-23301D845D2B}"/>
              </a:ext>
            </a:extLst>
          </p:cNvPr>
          <p:cNvSpPr>
            <a:spLocks noGrp="1"/>
          </p:cNvSpPr>
          <p:nvPr/>
        </p:nvSpPr>
        <p:spPr>
          <a:xfrm>
            <a:off x="552450" y="523875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833"/>
          </a:bodyPr>
          <a:lstStyle/>
          <a:p>
            <a:pPr algn="l">
              <a:defRPr sz="1200" b="1">
                <a:solidFill>
                  <a:srgbClr val="1677C8"/>
                </a:solidFill>
              </a:defRPr>
            </a:pPr>
            <a:r>
              <a:rPr sz="1200" b="1">
                <a:solidFill>
                  <a:srgbClr val="1677C8"/>
                </a:solidFill>
              </a:rPr>
              <a:t>ILIA STATE UNIVERSITY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1A605FF-199A-459A-9732-5E376DB1292C}"/>
              </a:ext>
            </a:extLst>
          </p:cNvPr>
          <p:cNvSpPr>
            <a:spLocks noGrp="1"/>
          </p:cNvSpPr>
          <p:nvPr/>
        </p:nvSpPr>
        <p:spPr>
          <a:xfrm>
            <a:off x="552450" y="1257300"/>
            <a:ext cx="547687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5400" b="1">
                <a:solidFill>
                  <a:srgbClr val="0B1116"/>
                </a:solidFill>
              </a:defRPr>
            </a:pPr>
            <a:r>
              <a:rPr sz="5400" b="1">
                <a:solidFill>
                  <a:srgbClr val="0B1116"/>
                </a:solidFill>
              </a:rPr>
              <a:t>Integrating</a:t>
            </a:r>
          </a:p>
          <a:p>
            <a:pPr algn="l">
              <a:defRPr sz="5400" b="1">
                <a:solidFill>
                  <a:srgbClr val="0B1116"/>
                </a:solidFill>
              </a:defRPr>
            </a:pPr>
            <a:r>
              <a:rPr sz="5400" b="1">
                <a:solidFill>
                  <a:srgbClr val="0B1116"/>
                </a:solidFill>
              </a:rPr>
              <a:t>teaching and</a:t>
            </a:r>
          </a:p>
          <a:p>
            <a:pPr algn="l">
              <a:defRPr sz="5400" b="1">
                <a:solidFill>
                  <a:srgbClr val="0B1116"/>
                </a:solidFill>
              </a:defRPr>
            </a:pPr>
            <a:r>
              <a:rPr sz="5400" b="1">
                <a:solidFill>
                  <a:srgbClr val="0B1116"/>
                </a:solidFill>
              </a:rPr>
              <a:t>research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1EB7E32-0494-4995-AAAA-98354AF5DF29}"/>
              </a:ext>
            </a:extLst>
          </p:cNvPr>
          <p:cNvSpPr>
            <a:spLocks noGrp="1"/>
          </p:cNvSpPr>
          <p:nvPr/>
        </p:nvSpPr>
        <p:spPr>
          <a:xfrm>
            <a:off x="552450" y="4143375"/>
            <a:ext cx="5334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52616B"/>
                </a:solidFill>
              </a:defRPr>
            </a:pPr>
            <a:r>
              <a:rPr sz="2025" b="0">
                <a:solidFill>
                  <a:srgbClr val="52616B"/>
                </a:solidFill>
              </a:rPr>
              <a:t>Building research capacity by developing student researchers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EDBE3BF-ED94-42E5-9B71-CE8CAE21A2F2}"/>
              </a:ext>
            </a:extLst>
          </p:cNvPr>
          <p:cNvSpPr>
            <a:spLocks noGrp="1"/>
          </p:cNvSpPr>
          <p:nvPr/>
        </p:nvSpPr>
        <p:spPr>
          <a:xfrm>
            <a:off x="552450" y="6143625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588" lnSpcReduction="20000"/>
          </a:bodyPr>
          <a:lstStyle/>
          <a:p>
            <a:pPr algn="l">
              <a:defRPr sz="1275" b="0">
                <a:solidFill>
                  <a:srgbClr val="52616B"/>
                </a:solidFill>
              </a:defRPr>
            </a:pPr>
            <a:r>
              <a:rPr sz="1275" b="0">
                <a:solidFill>
                  <a:srgbClr val="52616B"/>
                </a:solidFill>
              </a:rPr>
              <a:t>David Tarkhnishvili  ·  7 September 2026</a:t>
            </a:r>
          </a:p>
        </p:txBody>
      </p:sp>
      <p:pic>
        <p:nvPicPr>
          <p:cNvPr id="8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22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7CF06AA-35D7-40FA-8B23-D44E4BC79FBD}"/>
              </a:ext>
            </a:extLst>
          </p:cNvPr>
          <p:cNvSpPr>
            <a:spLocks noGrp="1"/>
          </p:cNvSpPr>
          <p:nvPr/>
        </p:nvSpPr>
        <p:spPr>
          <a:xfrm>
            <a:off x="875011" y="762000"/>
            <a:ext cx="428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ctr">
              <a:defRPr sz="1350" b="1">
                <a:solidFill>
                  <a:srgbClr val="B94A48"/>
                </a:solidFill>
              </a:defRPr>
            </a:pPr>
            <a:r>
              <a:rPr sz="2400" b="1" dirty="0" smtClean="0">
                <a:solidFill>
                  <a:srgbClr val="B94A48"/>
                </a:solidFill>
              </a:rPr>
              <a:t>CONTENT</a:t>
            </a:r>
            <a:endParaRPr sz="2400" b="1" dirty="0">
              <a:solidFill>
                <a:srgbClr val="B94A48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="" xmlns:a16="http://schemas.microsoft.com/office/drawing/2014/main" id="{59995EFA-52BE-466C-867D-03B0588D2DDF}"/>
              </a:ext>
            </a:extLst>
          </p:cNvPr>
          <p:cNvSpPr>
            <a:spLocks noGrp="1"/>
          </p:cNvSpPr>
          <p:nvPr/>
        </p:nvSpPr>
        <p:spPr>
          <a:xfrm>
            <a:off x="867563" y="138778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B15C136-4B56-40E9-9F5E-9FF0FE7CDD59}"/>
              </a:ext>
            </a:extLst>
          </p:cNvPr>
          <p:cNvSpPr>
            <a:spLocks noGrp="1"/>
          </p:cNvSpPr>
          <p:nvPr/>
        </p:nvSpPr>
        <p:spPr>
          <a:xfrm>
            <a:off x="1058063" y="154971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lang="en-US" sz="2400" b="1" dirty="0" smtClean="0">
                <a:solidFill>
                  <a:srgbClr val="0B1116"/>
                </a:solidFill>
              </a:rPr>
              <a:t>On modern science</a:t>
            </a:r>
            <a:endParaRPr sz="2400" b="1" dirty="0">
              <a:solidFill>
                <a:srgbClr val="0B1116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63A7C24F-1DCC-47B1-8957-E13FE603C545}"/>
              </a:ext>
            </a:extLst>
          </p:cNvPr>
          <p:cNvSpPr>
            <a:spLocks noGrp="1"/>
          </p:cNvSpPr>
          <p:nvPr/>
        </p:nvSpPr>
        <p:spPr>
          <a:xfrm>
            <a:off x="867563" y="216883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3BA7BBC-A15D-4B4F-A5C8-9D50F11F838C}"/>
              </a:ext>
            </a:extLst>
          </p:cNvPr>
          <p:cNvSpPr>
            <a:spLocks noGrp="1"/>
          </p:cNvSpPr>
          <p:nvPr/>
        </p:nvSpPr>
        <p:spPr>
          <a:xfrm>
            <a:off x="1058063" y="233076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lang="en-US" sz="2400" b="1" dirty="0" smtClean="0">
                <a:solidFill>
                  <a:srgbClr val="0B1116"/>
                </a:solidFill>
              </a:rPr>
              <a:t>Challenges of education</a:t>
            </a:r>
            <a:endParaRPr sz="2400" b="1" dirty="0">
              <a:solidFill>
                <a:srgbClr val="0B111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="" xmlns:a16="http://schemas.microsoft.com/office/drawing/2014/main" id="{18E875CD-EEF6-4008-9B7F-8CE6E4533A13}"/>
              </a:ext>
            </a:extLst>
          </p:cNvPr>
          <p:cNvSpPr>
            <a:spLocks noGrp="1"/>
          </p:cNvSpPr>
          <p:nvPr/>
        </p:nvSpPr>
        <p:spPr>
          <a:xfrm>
            <a:off x="840635" y="2959410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33BA7BBC-A15D-4B4F-A5C8-9D50F11F838C}"/>
              </a:ext>
            </a:extLst>
          </p:cNvPr>
          <p:cNvSpPr>
            <a:spLocks noGrp="1"/>
          </p:cNvSpPr>
          <p:nvPr/>
        </p:nvSpPr>
        <p:spPr>
          <a:xfrm>
            <a:off x="1143000" y="306132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lang="en-US" sz="2400" b="1" dirty="0" smtClean="0">
                <a:solidFill>
                  <a:srgbClr val="0B1116"/>
                </a:solidFill>
              </a:rPr>
              <a:t>New knowledge </a:t>
            </a:r>
            <a:r>
              <a:rPr lang="en-US" sz="2400" b="1" dirty="0" err="1" smtClean="0">
                <a:solidFill>
                  <a:srgbClr val="0B1116"/>
                </a:solidFill>
              </a:rPr>
              <a:t>vs</a:t>
            </a:r>
            <a:r>
              <a:rPr lang="en-US" sz="2400" b="1" dirty="0" smtClean="0">
                <a:solidFill>
                  <a:srgbClr val="0B1116"/>
                </a:solidFill>
              </a:rPr>
              <a:t> education</a:t>
            </a:r>
            <a:endParaRPr sz="2400" b="1" dirty="0">
              <a:solidFill>
                <a:srgbClr val="0B1116"/>
              </a:solidFill>
            </a:endParaRPr>
          </a:p>
        </p:txBody>
      </p:sp>
      <p:pic>
        <p:nvPicPr>
          <p:cNvPr id="23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>
            <a:extLst>
              <a:ext uri="{FF2B5EF4-FFF2-40B4-BE49-F238E27FC236}">
                <a16:creationId xmlns="" xmlns:a16="http://schemas.microsoft.com/office/drawing/2014/main" id="{D2523176-CD52-4348-82A4-AEB90A8E0AC3}"/>
              </a:ext>
            </a:extLst>
          </p:cNvPr>
          <p:cNvSpPr>
            <a:spLocks noGrp="1"/>
          </p:cNvSpPr>
          <p:nvPr/>
        </p:nvSpPr>
        <p:spPr>
          <a:xfrm>
            <a:off x="840635" y="3750843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35A86564-303F-4FE0-A59F-40D2420FAF3B}"/>
              </a:ext>
            </a:extLst>
          </p:cNvPr>
          <p:cNvSpPr>
            <a:spLocks noGrp="1"/>
          </p:cNvSpPr>
          <p:nvPr/>
        </p:nvSpPr>
        <p:spPr>
          <a:xfrm>
            <a:off x="1058063" y="3892859"/>
            <a:ext cx="3905250" cy="37434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43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lang="en-US" sz="4700" b="1" dirty="0" smtClean="0">
                <a:solidFill>
                  <a:srgbClr val="0B1116"/>
                </a:solidFill>
              </a:rPr>
              <a:t>ISU: how it works in reality</a:t>
            </a:r>
            <a:endParaRPr lang="en-US" sz="4700" b="1" dirty="0">
              <a:solidFill>
                <a:srgbClr val="0B1116"/>
              </a:solidFill>
            </a:endParaRPr>
          </a:p>
          <a:p>
            <a:pPr algn="ctr">
              <a:defRPr sz="1725" b="1">
                <a:solidFill>
                  <a:srgbClr val="0B1116"/>
                </a:solidFill>
              </a:defRPr>
            </a:pPr>
            <a:endParaRPr sz="1725" b="1" dirty="0">
              <a:solidFill>
                <a:srgbClr val="0B1116"/>
              </a:solidFill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="" xmlns:a16="http://schemas.microsoft.com/office/drawing/2014/main" id="{D2523176-CD52-4348-82A4-AEB90A8E0AC3}"/>
              </a:ext>
            </a:extLst>
          </p:cNvPr>
          <p:cNvSpPr>
            <a:spLocks noGrp="1"/>
          </p:cNvSpPr>
          <p:nvPr/>
        </p:nvSpPr>
        <p:spPr>
          <a:xfrm>
            <a:off x="840635" y="4572000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A86564-303F-4FE0-A59F-40D2420FAF3B}"/>
              </a:ext>
            </a:extLst>
          </p:cNvPr>
          <p:cNvSpPr>
            <a:spLocks noGrp="1"/>
          </p:cNvSpPr>
          <p:nvPr/>
        </p:nvSpPr>
        <p:spPr>
          <a:xfrm>
            <a:off x="1031135" y="4572000"/>
            <a:ext cx="3905250" cy="37434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43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lang="en-US" sz="4700" b="1" dirty="0" smtClean="0">
                <a:solidFill>
                  <a:srgbClr val="0B1116"/>
                </a:solidFill>
              </a:rPr>
              <a:t>New fields (almost) from scratch</a:t>
            </a:r>
            <a:endParaRPr lang="en-US" sz="4700" b="1" dirty="0">
              <a:solidFill>
                <a:srgbClr val="0B1116"/>
              </a:solidFill>
            </a:endParaRPr>
          </a:p>
          <a:p>
            <a:pPr algn="ctr">
              <a:defRPr sz="1725" b="1">
                <a:solidFill>
                  <a:srgbClr val="0B1116"/>
                </a:solidFill>
              </a:defRPr>
            </a:pPr>
            <a:endParaRPr sz="1725" b="1" dirty="0">
              <a:solidFill>
                <a:srgbClr val="0B1116"/>
              </a:solidFill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="" xmlns:a16="http://schemas.microsoft.com/office/drawing/2014/main" id="{D2523176-CD52-4348-82A4-AEB90A8E0AC3}"/>
              </a:ext>
            </a:extLst>
          </p:cNvPr>
          <p:cNvSpPr>
            <a:spLocks noGrp="1"/>
          </p:cNvSpPr>
          <p:nvPr/>
        </p:nvSpPr>
        <p:spPr>
          <a:xfrm>
            <a:off x="840635" y="5314950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35A86564-303F-4FE0-A59F-40D2420FAF3B}"/>
              </a:ext>
            </a:extLst>
          </p:cNvPr>
          <p:cNvSpPr>
            <a:spLocks noGrp="1"/>
          </p:cNvSpPr>
          <p:nvPr/>
        </p:nvSpPr>
        <p:spPr>
          <a:xfrm>
            <a:off x="1031135" y="5314950"/>
            <a:ext cx="3905250" cy="37434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43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lang="en-US" sz="4700" b="1" dirty="0" smtClean="0">
                <a:solidFill>
                  <a:srgbClr val="0B1116"/>
                </a:solidFill>
              </a:rPr>
              <a:t>From idea to performance</a:t>
            </a:r>
            <a:endParaRPr lang="en-US" sz="4700" b="1" dirty="0">
              <a:solidFill>
                <a:srgbClr val="0B1116"/>
              </a:solidFill>
            </a:endParaRPr>
          </a:p>
          <a:p>
            <a:pPr algn="ctr">
              <a:defRPr sz="1725" b="1">
                <a:solidFill>
                  <a:srgbClr val="0B1116"/>
                </a:solidFill>
              </a:defRPr>
            </a:pPr>
            <a:endParaRPr sz="1725" b="1" dirty="0">
              <a:solidFill>
                <a:srgbClr val="0B1116"/>
              </a:solidFill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="" xmlns:a16="http://schemas.microsoft.com/office/drawing/2014/main" id="{D2523176-CD52-4348-82A4-AEB90A8E0AC3}"/>
              </a:ext>
            </a:extLst>
          </p:cNvPr>
          <p:cNvSpPr>
            <a:spLocks noGrp="1"/>
          </p:cNvSpPr>
          <p:nvPr/>
        </p:nvSpPr>
        <p:spPr>
          <a:xfrm>
            <a:off x="840635" y="6057900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35A86564-303F-4FE0-A59F-40D2420FAF3B}"/>
              </a:ext>
            </a:extLst>
          </p:cNvPr>
          <p:cNvSpPr>
            <a:spLocks noGrp="1"/>
          </p:cNvSpPr>
          <p:nvPr/>
        </p:nvSpPr>
        <p:spPr>
          <a:xfrm>
            <a:off x="1031135" y="6057900"/>
            <a:ext cx="3905250" cy="37434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43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lang="en-US" sz="4700" b="1" dirty="0" smtClean="0">
                <a:solidFill>
                  <a:srgbClr val="0B1116"/>
                </a:solidFill>
              </a:rPr>
              <a:t>Challenges for future</a:t>
            </a:r>
            <a:endParaRPr lang="en-US" sz="4700" b="1" dirty="0">
              <a:solidFill>
                <a:srgbClr val="0B1116"/>
              </a:solidFill>
            </a:endParaRPr>
          </a:p>
          <a:p>
            <a:pPr algn="ctr">
              <a:defRPr sz="1725" b="1">
                <a:solidFill>
                  <a:srgbClr val="0B1116"/>
                </a:solidFill>
              </a:defRPr>
            </a:pPr>
            <a:endParaRPr sz="1725" b="1" dirty="0">
              <a:solidFill>
                <a:srgbClr val="0B1116"/>
              </a:solidFill>
            </a:endParaRPr>
          </a:p>
        </p:txBody>
      </p:sp>
      <p:pic>
        <p:nvPicPr>
          <p:cNvPr id="4098" name="Picture 2" descr="What is science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400390"/>
            <a:ext cx="5114925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100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A371B4C-000C-4836-895D-5ECC91B694C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BUILDING A FIELD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DD62865-5345-4653-A70C-B1AA683A0F47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lang="en-US" sz="3450" b="1" dirty="0" smtClean="0">
                <a:solidFill>
                  <a:srgbClr val="0B1116"/>
                </a:solidFill>
              </a:rPr>
              <a:t>Three epochs of science</a:t>
            </a:r>
            <a:endParaRPr sz="3450" b="1" dirty="0">
              <a:solidFill>
                <a:srgbClr val="0B1116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98C2B23-F562-4C92-A9AD-EA9898827357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24B4EA8B-A92B-4DE0-9F47-143EB1DD93C5}"/>
              </a:ext>
            </a:extLst>
          </p:cNvPr>
          <p:cNvSpPr>
            <a:spLocks noGrp="1"/>
          </p:cNvSpPr>
          <p:nvPr/>
        </p:nvSpPr>
        <p:spPr>
          <a:xfrm>
            <a:off x="457200" y="1458912"/>
            <a:ext cx="3505200" cy="827088"/>
          </a:xfrm>
          <a:prstGeom prst="roundRect">
            <a:avLst>
              <a:gd name="adj" fmla="val 641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CEB99B8-9AC1-49FA-95FF-D53137D83048}"/>
              </a:ext>
            </a:extLst>
          </p:cNvPr>
          <p:cNvSpPr>
            <a:spLocks noGrp="1"/>
          </p:cNvSpPr>
          <p:nvPr/>
        </p:nvSpPr>
        <p:spPr>
          <a:xfrm>
            <a:off x="695325" y="160020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lang="en-US" sz="2025" b="1" dirty="0" smtClean="0">
                <a:solidFill>
                  <a:srgbClr val="3D9270"/>
                </a:solidFill>
              </a:rPr>
              <a:t>Universal scientists</a:t>
            </a:r>
            <a:endParaRPr sz="2025" b="1" dirty="0">
              <a:solidFill>
                <a:srgbClr val="3D9270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7B7BDC35-D14A-4948-903A-1E917B301727}"/>
              </a:ext>
            </a:extLst>
          </p:cNvPr>
          <p:cNvSpPr>
            <a:spLocks noGrp="1"/>
          </p:cNvSpPr>
          <p:nvPr/>
        </p:nvSpPr>
        <p:spPr>
          <a:xfrm>
            <a:off x="478112" y="249555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7EB4749-DA67-4CF7-BC47-6AF317A2091E}"/>
              </a:ext>
            </a:extLst>
          </p:cNvPr>
          <p:cNvSpPr>
            <a:spLocks noGrp="1"/>
          </p:cNvSpPr>
          <p:nvPr/>
        </p:nvSpPr>
        <p:spPr>
          <a:xfrm>
            <a:off x="686158" y="274320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383"/>
          </a:bodyPr>
          <a:lstStyle/>
          <a:p>
            <a:pPr algn="ctr">
              <a:defRPr sz="2025" b="1">
                <a:solidFill>
                  <a:srgbClr val="0B1116"/>
                </a:solidFill>
              </a:defRPr>
            </a:pPr>
            <a:r>
              <a:rPr lang="en-US" sz="2025" b="1" dirty="0" smtClean="0">
                <a:solidFill>
                  <a:srgbClr val="0B1116"/>
                </a:solidFill>
              </a:rPr>
              <a:t>Know everything; work alone</a:t>
            </a:r>
            <a:endParaRPr sz="2025" b="1" dirty="0">
              <a:solidFill>
                <a:srgbClr val="0B111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99" y="4038600"/>
            <a:ext cx="1935801" cy="273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ounded Rectangle 21">
            <a:extLst>
              <a:ext uri="{FF2B5EF4-FFF2-40B4-BE49-F238E27FC236}">
                <a16:creationId xmlns="" xmlns:a16="http://schemas.microsoft.com/office/drawing/2014/main" id="{24B4EA8B-A92B-4DE0-9F47-143EB1DD93C5}"/>
              </a:ext>
            </a:extLst>
          </p:cNvPr>
          <p:cNvSpPr>
            <a:spLocks noGrp="1"/>
          </p:cNvSpPr>
          <p:nvPr/>
        </p:nvSpPr>
        <p:spPr>
          <a:xfrm>
            <a:off x="4222010" y="1473492"/>
            <a:ext cx="3505200" cy="827088"/>
          </a:xfrm>
          <a:prstGeom prst="roundRect">
            <a:avLst>
              <a:gd name="adj" fmla="val 641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5CEB99B8-9AC1-49FA-95FF-D53137D83048}"/>
              </a:ext>
            </a:extLst>
          </p:cNvPr>
          <p:cNvSpPr>
            <a:spLocks noGrp="1"/>
          </p:cNvSpPr>
          <p:nvPr/>
        </p:nvSpPr>
        <p:spPr>
          <a:xfrm>
            <a:off x="4460135" y="161478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lang="en-US" sz="2025" b="1" dirty="0" smtClean="0">
                <a:solidFill>
                  <a:srgbClr val="3D9270"/>
                </a:solidFill>
              </a:rPr>
              <a:t>Specialists</a:t>
            </a:r>
            <a:endParaRPr sz="2025" b="1" dirty="0">
              <a:solidFill>
                <a:srgbClr val="3D9270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="" xmlns:a16="http://schemas.microsoft.com/office/drawing/2014/main" id="{7B7BDC35-D14A-4948-903A-1E917B301727}"/>
              </a:ext>
            </a:extLst>
          </p:cNvPr>
          <p:cNvSpPr>
            <a:spLocks noGrp="1"/>
          </p:cNvSpPr>
          <p:nvPr/>
        </p:nvSpPr>
        <p:spPr>
          <a:xfrm>
            <a:off x="4242922" y="251013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87EB4749-DA67-4CF7-BC47-6AF317A2091E}"/>
              </a:ext>
            </a:extLst>
          </p:cNvPr>
          <p:cNvSpPr>
            <a:spLocks noGrp="1"/>
          </p:cNvSpPr>
          <p:nvPr/>
        </p:nvSpPr>
        <p:spPr>
          <a:xfrm>
            <a:off x="4450968" y="275778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383"/>
          </a:bodyPr>
          <a:lstStyle/>
          <a:p>
            <a:pPr algn="ctr">
              <a:defRPr sz="2025" b="1">
                <a:solidFill>
                  <a:srgbClr val="0B1116"/>
                </a:solidFill>
              </a:defRPr>
            </a:pPr>
            <a:r>
              <a:rPr lang="en-US" sz="2025" b="1" dirty="0" smtClean="0">
                <a:solidFill>
                  <a:srgbClr val="0B1116"/>
                </a:solidFill>
              </a:rPr>
              <a:t>Work alone or in teams</a:t>
            </a:r>
            <a:endParaRPr sz="2025" b="1" dirty="0">
              <a:solidFill>
                <a:srgbClr val="0B1116"/>
              </a:solidFill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="" xmlns:a16="http://schemas.microsoft.com/office/drawing/2014/main" id="{24B4EA8B-A92B-4DE0-9F47-143EB1DD93C5}"/>
              </a:ext>
            </a:extLst>
          </p:cNvPr>
          <p:cNvSpPr>
            <a:spLocks noGrp="1"/>
          </p:cNvSpPr>
          <p:nvPr/>
        </p:nvSpPr>
        <p:spPr>
          <a:xfrm>
            <a:off x="8001000" y="1458912"/>
            <a:ext cx="3505200" cy="827088"/>
          </a:xfrm>
          <a:prstGeom prst="roundRect">
            <a:avLst>
              <a:gd name="adj" fmla="val 641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5CEB99B8-9AC1-49FA-95FF-D53137D83048}"/>
              </a:ext>
            </a:extLst>
          </p:cNvPr>
          <p:cNvSpPr>
            <a:spLocks noGrp="1"/>
          </p:cNvSpPr>
          <p:nvPr/>
        </p:nvSpPr>
        <p:spPr>
          <a:xfrm>
            <a:off x="8239125" y="160020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lang="en-US" sz="2025" b="1" dirty="0" smtClean="0">
                <a:solidFill>
                  <a:srgbClr val="3D9270"/>
                </a:solidFill>
              </a:rPr>
              <a:t>Information era – back to universals?</a:t>
            </a:r>
            <a:endParaRPr sz="2025" b="1" dirty="0">
              <a:solidFill>
                <a:srgbClr val="3D9270"/>
              </a:solidFill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="" xmlns:a16="http://schemas.microsoft.com/office/drawing/2014/main" id="{7B7BDC35-D14A-4948-903A-1E917B301727}"/>
              </a:ext>
            </a:extLst>
          </p:cNvPr>
          <p:cNvSpPr>
            <a:spLocks noGrp="1"/>
          </p:cNvSpPr>
          <p:nvPr/>
        </p:nvSpPr>
        <p:spPr>
          <a:xfrm>
            <a:off x="8021912" y="249555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87EB4749-DA67-4CF7-BC47-6AF317A2091E}"/>
              </a:ext>
            </a:extLst>
          </p:cNvPr>
          <p:cNvSpPr>
            <a:spLocks noGrp="1"/>
          </p:cNvSpPr>
          <p:nvPr/>
        </p:nvSpPr>
        <p:spPr>
          <a:xfrm>
            <a:off x="8229958" y="274320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383"/>
          </a:bodyPr>
          <a:lstStyle/>
          <a:p>
            <a:pPr algn="ctr">
              <a:defRPr sz="2025" b="1">
                <a:solidFill>
                  <a:srgbClr val="0B1116"/>
                </a:solidFill>
              </a:defRPr>
            </a:pPr>
            <a:r>
              <a:rPr lang="en-US" sz="2025" b="1" dirty="0" smtClean="0">
                <a:solidFill>
                  <a:srgbClr val="0B1116"/>
                </a:solidFill>
              </a:rPr>
              <a:t>Mostly team work</a:t>
            </a:r>
            <a:endParaRPr sz="2025" b="1" dirty="0">
              <a:solidFill>
                <a:srgbClr val="0B1116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522" y="4038600"/>
            <a:ext cx="2694963" cy="27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739" y="4178300"/>
            <a:ext cx="3991166" cy="25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550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A442514F-4CC9-436D-998B-ECEAC0017D8D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 dirty="0">
                <a:solidFill>
                  <a:srgbClr val="1677C8"/>
                </a:solidFill>
              </a:rPr>
              <a:t>WHY THE NEXUS MATTERS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1A8773F-3ED3-4CF2-B30F-2407CA422CBD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 dirty="0">
                <a:solidFill>
                  <a:srgbClr val="0B1116"/>
                </a:solidFill>
              </a:rPr>
              <a:t>Few important questions can be answered by one person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358E90D-211D-418B-A588-26A7C2EFD1AA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02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rcRect l="19146" r="19146"/>
          <a:stretch>
            <a:fillRect/>
          </a:stretch>
        </p:blipFill>
        <p:spPr>
          <a:xfrm>
            <a:off x="514350" y="1857375"/>
            <a:ext cx="2038350" cy="2381250"/>
          </a:xfrm>
          <a:prstGeom prst="roundRect">
            <a:avLst>
              <a:gd name="adj" fmla="val 5607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78C40A0-DC26-41FA-B910-DFCE6FA72622}"/>
              </a:ext>
            </a:extLst>
          </p:cNvPr>
          <p:cNvSpPr>
            <a:spLocks noGrp="1"/>
          </p:cNvSpPr>
          <p:nvPr/>
        </p:nvSpPr>
        <p:spPr>
          <a:xfrm>
            <a:off x="514350" y="4400550"/>
            <a:ext cx="20383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Field observations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rcRect l="14484" r="14484"/>
          <a:stretch>
            <a:fillRect/>
          </a:stretch>
        </p:blipFill>
        <p:spPr>
          <a:xfrm>
            <a:off x="2743200" y="1857375"/>
            <a:ext cx="2038350" cy="2381250"/>
          </a:xfrm>
          <a:prstGeom prst="roundRect">
            <a:avLst>
              <a:gd name="adj" fmla="val 5607"/>
            </a:avLst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10C8646-7B92-402E-81F9-83F4B7559F6C}"/>
              </a:ext>
            </a:extLst>
          </p:cNvPr>
          <p:cNvSpPr>
            <a:spLocks noGrp="1"/>
          </p:cNvSpPr>
          <p:nvPr/>
        </p:nvSpPr>
        <p:spPr>
          <a:xfrm>
            <a:off x="2743200" y="4400550"/>
            <a:ext cx="20383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Laboratory work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rcRect l="24320" r="24320"/>
          <a:stretch>
            <a:fillRect/>
          </a:stretch>
        </p:blipFill>
        <p:spPr>
          <a:xfrm>
            <a:off x="4972050" y="1857375"/>
            <a:ext cx="2038350" cy="2381250"/>
          </a:xfrm>
          <a:prstGeom prst="roundRect">
            <a:avLst>
              <a:gd name="adj" fmla="val 5607"/>
            </a:avLst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E78FC92-8266-4858-97C5-1E356CF3CB93}"/>
              </a:ext>
            </a:extLst>
          </p:cNvPr>
          <p:cNvSpPr>
            <a:spLocks noGrp="1"/>
          </p:cNvSpPr>
          <p:nvPr/>
        </p:nvSpPr>
        <p:spPr>
          <a:xfrm>
            <a:off x="4972050" y="4400550"/>
            <a:ext cx="20383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Data mining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rcRect l="21215" r="21215"/>
          <a:stretch>
            <a:fillRect/>
          </a:stretch>
        </p:blipFill>
        <p:spPr>
          <a:xfrm>
            <a:off x="7200900" y="1857375"/>
            <a:ext cx="2038350" cy="2381250"/>
          </a:xfrm>
          <a:prstGeom prst="roundRect">
            <a:avLst>
              <a:gd name="adj" fmla="val 5607"/>
            </a:avLst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B5889B51-1979-4CB0-BB12-9A7B87FBF8C4}"/>
              </a:ext>
            </a:extLst>
          </p:cNvPr>
          <p:cNvSpPr>
            <a:spLocks noGrp="1"/>
          </p:cNvSpPr>
          <p:nvPr/>
        </p:nvSpPr>
        <p:spPr>
          <a:xfrm>
            <a:off x="7200900" y="4400550"/>
            <a:ext cx="20383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Statistics + GIS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rcRect l="31575" r="31575"/>
          <a:stretch>
            <a:fillRect/>
          </a:stretch>
        </p:blipFill>
        <p:spPr>
          <a:xfrm>
            <a:off x="9525000" y="1857375"/>
            <a:ext cx="2038350" cy="2381250"/>
          </a:xfrm>
          <a:prstGeom prst="roundRect">
            <a:avLst>
              <a:gd name="adj" fmla="val 5607"/>
            </a:avLst>
          </a:prstGeo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9D36B895-B0FD-4DF8-B8F9-A40F480B79FC}"/>
              </a:ext>
            </a:extLst>
          </p:cNvPr>
          <p:cNvSpPr>
            <a:spLocks noGrp="1"/>
          </p:cNvSpPr>
          <p:nvPr/>
        </p:nvSpPr>
        <p:spPr>
          <a:xfrm>
            <a:off x="9429750" y="4400550"/>
            <a:ext cx="20383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Writing + review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1687741-C6C3-4EF7-BA7A-B375DDBC3D16}"/>
              </a:ext>
            </a:extLst>
          </p:cNvPr>
          <p:cNvSpPr>
            <a:spLocks noGrp="1"/>
          </p:cNvSpPr>
          <p:nvPr/>
        </p:nvSpPr>
        <p:spPr>
          <a:xfrm>
            <a:off x="2000250" y="5381625"/>
            <a:ext cx="8191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020"/>
          </a:bodyPr>
          <a:lstStyle/>
          <a:p>
            <a:pPr algn="ctr">
              <a:defRPr sz="2550" b="1">
                <a:solidFill>
                  <a:srgbClr val="1677C8"/>
                </a:solidFill>
              </a:defRPr>
            </a:pPr>
            <a:r>
              <a:rPr sz="2550" b="1">
                <a:solidFill>
                  <a:srgbClr val="1677C8"/>
                </a:solidFill>
              </a:rPr>
              <a:t>Modern natural science is team-intensive</a:t>
            </a:r>
          </a:p>
        </p:txBody>
      </p:sp>
      <p:pic>
        <p:nvPicPr>
          <p:cNvPr id="17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455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70A3E23-9C9E-4602-B4C4-E59291847E75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WHY THE NEXUS MATTERS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DE8EAFD-BB30-46B1-AFD4-4E11043A33BA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468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Student participation can create a genuine exchange of value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5DA8A41-8A50-4518-BFAA-AE0D156E7D15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04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E9A4DAE6-FA8B-4CAE-BC99-ABC2B4BF70AB}"/>
              </a:ext>
            </a:extLst>
          </p:cNvPr>
          <p:cNvSpPr>
            <a:spLocks noGrp="1"/>
          </p:cNvSpPr>
          <p:nvPr/>
        </p:nvSpPr>
        <p:spPr>
          <a:xfrm>
            <a:off x="514350" y="1714500"/>
            <a:ext cx="5257800" cy="4286250"/>
          </a:xfrm>
          <a:prstGeom prst="roundRect">
            <a:avLst>
              <a:gd name="adj" fmla="val 266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B32781A1-455C-4A84-AD90-10523770FEC4}"/>
              </a:ext>
            </a:extLst>
          </p:cNvPr>
          <p:cNvSpPr>
            <a:spLocks noGrp="1"/>
          </p:cNvSpPr>
          <p:nvPr/>
        </p:nvSpPr>
        <p:spPr>
          <a:xfrm>
            <a:off x="5943600" y="1714500"/>
            <a:ext cx="5734050" cy="4286250"/>
          </a:xfrm>
          <a:prstGeom prst="roundRect">
            <a:avLst>
              <a:gd name="adj" fmla="val 2667"/>
            </a:avLst>
          </a:prstGeom>
          <a:solidFill>
            <a:srgbClr val="F6F8F8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DEAEC71-BF7B-47E1-AE17-BD33DA43246D}"/>
              </a:ext>
            </a:extLst>
          </p:cNvPr>
          <p:cNvSpPr>
            <a:spLocks noGrp="1"/>
          </p:cNvSpPr>
          <p:nvPr/>
        </p:nvSpPr>
        <p:spPr>
          <a:xfrm>
            <a:off x="781050" y="2000250"/>
            <a:ext cx="4724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00" b="1">
                <a:solidFill>
                  <a:srgbClr val="1677C8"/>
                </a:solidFill>
              </a:defRPr>
            </a:pPr>
            <a:r>
              <a:rPr sz="2100" b="1">
                <a:solidFill>
                  <a:srgbClr val="1677C8"/>
                </a:solidFill>
              </a:rPr>
              <a:t>RESEARCH PROJECTS GAIN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328EB46-2532-4EEF-8F44-EB2F77B8B2A3}"/>
              </a:ext>
            </a:extLst>
          </p:cNvPr>
          <p:cNvSpPr>
            <a:spLocks noGrp="1"/>
          </p:cNvSpPr>
          <p:nvPr/>
        </p:nvSpPr>
        <p:spPr>
          <a:xfrm>
            <a:off x="781050" y="2647950"/>
            <a:ext cx="472440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Additional research capacity</a:t>
            </a:r>
          </a:p>
          <a:p>
            <a:endParaRPr sz="1725" b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More observations and samples</a:t>
            </a:r>
          </a:p>
          <a:p>
            <a:endParaRPr sz="1725" b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Help organizing complex data</a:t>
            </a:r>
          </a:p>
          <a:p>
            <a:endParaRPr sz="1725" b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A pipeline of future researchers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1B2AC9C9-781C-43C6-A148-6A9B6088035F}"/>
              </a:ext>
            </a:extLst>
          </p:cNvPr>
          <p:cNvSpPr>
            <a:spLocks noGrp="1"/>
          </p:cNvSpPr>
          <p:nvPr/>
        </p:nvSpPr>
        <p:spPr>
          <a:xfrm>
            <a:off x="6210300" y="2000250"/>
            <a:ext cx="52006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00" b="1">
                <a:solidFill>
                  <a:srgbClr val="3D9270"/>
                </a:solidFill>
              </a:defRPr>
            </a:pPr>
            <a:r>
              <a:rPr sz="2100" b="1">
                <a:solidFill>
                  <a:srgbClr val="3D9270"/>
                </a:solidFill>
              </a:rPr>
              <a:t>STUDENTS GAIN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BDCFF68-F779-49A8-B615-1814D919DE14}"/>
              </a:ext>
            </a:extLst>
          </p:cNvPr>
          <p:cNvSpPr>
            <a:spLocks noGrp="1"/>
          </p:cNvSpPr>
          <p:nvPr/>
        </p:nvSpPr>
        <p:spPr>
          <a:xfrm>
            <a:off x="6210300" y="2647950"/>
            <a:ext cx="520065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0B1116"/>
                </a:solidFill>
              </a:defRPr>
            </a:pPr>
            <a:r>
              <a:rPr lang="en-US" sz="1725" b="0" dirty="0" smtClean="0">
                <a:solidFill>
                  <a:srgbClr val="0B1116"/>
                </a:solidFill>
              </a:rPr>
              <a:t>How to create NEW knowledge? EMPIRICAL THINKING</a:t>
            </a:r>
          </a:p>
          <a:p>
            <a:pPr algn="l">
              <a:defRPr sz="1725" b="0">
                <a:solidFill>
                  <a:srgbClr val="0B1116"/>
                </a:solidFill>
              </a:defRPr>
            </a:pPr>
            <a:endParaRPr lang="en-US" sz="1725" b="0" dirty="0" smtClean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 dirty="0" smtClean="0">
                <a:solidFill>
                  <a:srgbClr val="0B1116"/>
                </a:solidFill>
              </a:rPr>
              <a:t>Authentic </a:t>
            </a:r>
            <a:r>
              <a:rPr sz="1725" b="0" dirty="0">
                <a:solidFill>
                  <a:srgbClr val="0B1116"/>
                </a:solidFill>
              </a:rPr>
              <a:t>scientific experience</a:t>
            </a:r>
          </a:p>
          <a:p>
            <a:endParaRPr sz="1725" b="0" dirty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 dirty="0">
                <a:solidFill>
                  <a:srgbClr val="0B1116"/>
                </a:solidFill>
              </a:rPr>
              <a:t>Practical methodological skills</a:t>
            </a:r>
          </a:p>
          <a:p>
            <a:endParaRPr sz="1725" b="0" dirty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 dirty="0">
                <a:solidFill>
                  <a:srgbClr val="0B1116"/>
                </a:solidFill>
              </a:rPr>
              <a:t>Professional contacts</a:t>
            </a:r>
          </a:p>
          <a:p>
            <a:endParaRPr sz="1725" b="0" dirty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 dirty="0">
                <a:solidFill>
                  <a:srgbClr val="0B1116"/>
                </a:solidFill>
              </a:rPr>
              <a:t>First scientific contributions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2469A905-18A5-4267-8378-11A71367BB02}"/>
              </a:ext>
            </a:extLst>
          </p:cNvPr>
          <p:cNvSpPr>
            <a:spLocks noGrp="1"/>
          </p:cNvSpPr>
          <p:nvPr/>
        </p:nvSpPr>
        <p:spPr>
          <a:xfrm>
            <a:off x="1905000" y="6191250"/>
            <a:ext cx="8382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13" lnSpcReduction="20000"/>
          </a:bodyPr>
          <a:lstStyle/>
          <a:p>
            <a:pPr algn="ctr">
              <a:defRPr sz="1725" b="1">
                <a:solidFill>
                  <a:srgbClr val="1677C8"/>
                </a:solidFill>
              </a:defRPr>
            </a:pPr>
            <a:r>
              <a:rPr sz="1725" b="1">
                <a:solidFill>
                  <a:srgbClr val="1677C8"/>
                </a:solidFill>
              </a:rPr>
              <a:t>The work must advance both the project and the student</a:t>
            </a:r>
          </a:p>
        </p:txBody>
      </p:sp>
      <p:pic>
        <p:nvPicPr>
          <p:cNvPr id="13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544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89941A7E-4A53-49EC-974D-4B47D6F82043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WHY THE NEXUS MATTERS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FAF98FF-C49A-4D15-8477-69EFB99EB37D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912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 dirty="0">
                <a:solidFill>
                  <a:srgbClr val="0B1116"/>
                </a:solidFill>
              </a:rPr>
              <a:t>Students learn differently when the answer is not </a:t>
            </a:r>
            <a:r>
              <a:rPr sz="3450" b="1" dirty="0" smtClean="0">
                <a:solidFill>
                  <a:srgbClr val="0B1116"/>
                </a:solidFill>
              </a:rPr>
              <a:t>known</a:t>
            </a:r>
            <a:endParaRPr sz="3450" b="1" dirty="0">
              <a:solidFill>
                <a:srgbClr val="0B1116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F892B1E-FCA7-4BED-A6E3-BD5BAE8E9A22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05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1E95D63E-64C1-42B8-A1EE-1A8A0C013241}"/>
              </a:ext>
            </a:extLst>
          </p:cNvPr>
          <p:cNvSpPr>
            <a:spLocks noGrp="1"/>
          </p:cNvSpPr>
          <p:nvPr/>
        </p:nvSpPr>
        <p:spPr>
          <a:xfrm>
            <a:off x="514350" y="1905000"/>
            <a:ext cx="2571750" cy="3048000"/>
          </a:xfrm>
          <a:prstGeom prst="roundRect">
            <a:avLst>
              <a:gd name="adj" fmla="val 4444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1C076D6-4FD7-44EE-9015-BD23E4583580}"/>
              </a:ext>
            </a:extLst>
          </p:cNvPr>
          <p:cNvSpPr>
            <a:spLocks noGrp="1"/>
          </p:cNvSpPr>
          <p:nvPr/>
        </p:nvSpPr>
        <p:spPr>
          <a:xfrm>
            <a:off x="704850" y="21717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275" b="1">
                <a:solidFill>
                  <a:srgbClr val="1677C8"/>
                </a:solidFill>
              </a:defRPr>
            </a:pPr>
            <a:r>
              <a:rPr sz="1275" b="1">
                <a:solidFill>
                  <a:srgbClr val="1677C8"/>
                </a:solidFill>
              </a:rPr>
              <a:t>READ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7824B43-0E40-4F41-9223-D343CBC3E3B6}"/>
              </a:ext>
            </a:extLst>
          </p:cNvPr>
          <p:cNvSpPr>
            <a:spLocks noGrp="1"/>
          </p:cNvSpPr>
          <p:nvPr/>
        </p:nvSpPr>
        <p:spPr>
          <a:xfrm>
            <a:off x="742950" y="2857500"/>
            <a:ext cx="21145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75" b="1">
                <a:solidFill>
                  <a:srgbClr val="0B1116"/>
                </a:solidFill>
              </a:defRPr>
            </a:pPr>
            <a:r>
              <a:rPr sz="2175" b="1" dirty="0">
                <a:solidFill>
                  <a:srgbClr val="0B1116"/>
                </a:solidFill>
              </a:rPr>
              <a:t>Primary scientific literature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9441DC2B-A330-4973-905E-EBD1EAB14976}"/>
              </a:ext>
            </a:extLst>
          </p:cNvPr>
          <p:cNvSpPr>
            <a:spLocks noGrp="1"/>
          </p:cNvSpPr>
          <p:nvPr/>
        </p:nvSpPr>
        <p:spPr>
          <a:xfrm>
            <a:off x="3305175" y="1905000"/>
            <a:ext cx="2571750" cy="3048000"/>
          </a:xfrm>
          <a:prstGeom prst="roundRect">
            <a:avLst>
              <a:gd name="adj" fmla="val 4444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C10FAE7-B20E-4609-B79E-A4685E0A5D24}"/>
              </a:ext>
            </a:extLst>
          </p:cNvPr>
          <p:cNvSpPr>
            <a:spLocks noGrp="1"/>
          </p:cNvSpPr>
          <p:nvPr/>
        </p:nvSpPr>
        <p:spPr>
          <a:xfrm>
            <a:off x="3495675" y="21717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275" b="1">
                <a:solidFill>
                  <a:srgbClr val="1677C8"/>
                </a:solidFill>
              </a:defRPr>
            </a:pPr>
            <a:r>
              <a:rPr sz="1275" b="1">
                <a:solidFill>
                  <a:srgbClr val="1677C8"/>
                </a:solidFill>
              </a:rPr>
              <a:t>LEARN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416B1A39-1BAD-4247-A828-FECFCC30674B}"/>
              </a:ext>
            </a:extLst>
          </p:cNvPr>
          <p:cNvSpPr>
            <a:spLocks noGrp="1"/>
          </p:cNvSpPr>
          <p:nvPr/>
        </p:nvSpPr>
        <p:spPr>
          <a:xfrm>
            <a:off x="3533775" y="2857500"/>
            <a:ext cx="21145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20000"/>
          </a:bodyPr>
          <a:lstStyle/>
          <a:p>
            <a:pPr algn="ctr">
              <a:defRPr sz="2175" b="1">
                <a:solidFill>
                  <a:srgbClr val="0B1116"/>
                </a:solidFill>
              </a:defRPr>
            </a:pPr>
            <a:r>
              <a:rPr sz="2175" b="1" dirty="0">
                <a:solidFill>
                  <a:srgbClr val="0B1116"/>
                </a:solidFill>
              </a:rPr>
              <a:t>Methods </a:t>
            </a:r>
            <a:r>
              <a:rPr sz="2175" b="1" dirty="0" smtClean="0">
                <a:solidFill>
                  <a:srgbClr val="0B1116"/>
                </a:solidFill>
              </a:rPr>
              <a:t>independently</a:t>
            </a:r>
            <a:endParaRPr lang="en-US" sz="2175" b="1" dirty="0" smtClean="0">
              <a:solidFill>
                <a:srgbClr val="0B1116"/>
              </a:solidFill>
            </a:endParaRPr>
          </a:p>
          <a:p>
            <a:pPr algn="ctr">
              <a:defRPr sz="2175" b="1">
                <a:solidFill>
                  <a:srgbClr val="0B1116"/>
                </a:solidFill>
              </a:defRPr>
            </a:pPr>
            <a:r>
              <a:rPr lang="en-US" sz="2175" b="1" dirty="0" smtClean="0">
                <a:solidFill>
                  <a:srgbClr val="0B1116"/>
                </a:solidFill>
              </a:rPr>
              <a:t>(YOU CAN START FROM SCRATCH)</a:t>
            </a:r>
            <a:endParaRPr sz="2175" b="1" dirty="0">
              <a:solidFill>
                <a:srgbClr val="0B1116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807314E6-95B6-4F20-8D41-F47869FBC8AB}"/>
              </a:ext>
            </a:extLst>
          </p:cNvPr>
          <p:cNvSpPr>
            <a:spLocks noGrp="1"/>
          </p:cNvSpPr>
          <p:nvPr/>
        </p:nvSpPr>
        <p:spPr>
          <a:xfrm>
            <a:off x="6096000" y="1905000"/>
            <a:ext cx="2571750" cy="3048000"/>
          </a:xfrm>
          <a:prstGeom prst="roundRect">
            <a:avLst>
              <a:gd name="adj" fmla="val 4444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F78E7722-4DB6-4481-A5C1-8FB5A6EE2815}"/>
              </a:ext>
            </a:extLst>
          </p:cNvPr>
          <p:cNvSpPr>
            <a:spLocks noGrp="1"/>
          </p:cNvSpPr>
          <p:nvPr/>
        </p:nvSpPr>
        <p:spPr>
          <a:xfrm>
            <a:off x="6286500" y="21717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275" b="1">
                <a:solidFill>
                  <a:srgbClr val="1677C8"/>
                </a:solidFill>
              </a:defRPr>
            </a:pPr>
            <a:r>
              <a:rPr sz="1275" b="1">
                <a:solidFill>
                  <a:srgbClr val="1677C8"/>
                </a:solidFill>
              </a:rPr>
              <a:t>CONNECT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8C308C0-80E9-41AF-AD1C-3B30D2346356}"/>
              </a:ext>
            </a:extLst>
          </p:cNvPr>
          <p:cNvSpPr>
            <a:spLocks noGrp="1"/>
          </p:cNvSpPr>
          <p:nvPr/>
        </p:nvSpPr>
        <p:spPr>
          <a:xfrm>
            <a:off x="6324600" y="2857500"/>
            <a:ext cx="21145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75" b="1">
                <a:solidFill>
                  <a:srgbClr val="0B1116"/>
                </a:solidFill>
              </a:defRPr>
            </a:pPr>
            <a:r>
              <a:rPr sz="2175" b="1" dirty="0">
                <a:solidFill>
                  <a:srgbClr val="0B1116"/>
                </a:solidFill>
              </a:rPr>
              <a:t>Across </a:t>
            </a:r>
            <a:r>
              <a:rPr sz="2175" b="1" dirty="0" smtClean="0">
                <a:solidFill>
                  <a:srgbClr val="0B1116"/>
                </a:solidFill>
              </a:rPr>
              <a:t>borders</a:t>
            </a:r>
            <a:r>
              <a:rPr lang="en-US" sz="2175" b="1" dirty="0" smtClean="0">
                <a:solidFill>
                  <a:srgbClr val="0B1116"/>
                </a:solidFill>
              </a:rPr>
              <a:t>: FIND EXPERT WORLDWIDE</a:t>
            </a:r>
          </a:p>
          <a:p>
            <a:pPr algn="ctr">
              <a:defRPr sz="2175" b="1">
                <a:solidFill>
                  <a:srgbClr val="0B1116"/>
                </a:solidFill>
              </a:defRPr>
            </a:pPr>
            <a:endParaRPr sz="2175" b="1" dirty="0">
              <a:solidFill>
                <a:srgbClr val="0B1116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2F6307BB-2F5F-4C20-929E-54E0DFBE18CE}"/>
              </a:ext>
            </a:extLst>
          </p:cNvPr>
          <p:cNvSpPr>
            <a:spLocks noGrp="1"/>
          </p:cNvSpPr>
          <p:nvPr/>
        </p:nvSpPr>
        <p:spPr>
          <a:xfrm>
            <a:off x="8886825" y="1905000"/>
            <a:ext cx="2571750" cy="3048000"/>
          </a:xfrm>
          <a:prstGeom prst="roundRect">
            <a:avLst>
              <a:gd name="adj" fmla="val 4444"/>
            </a:avLst>
          </a:prstGeom>
          <a:solidFill>
            <a:srgbClr val="E4F2EC"/>
          </a:solidFill>
          <a:ln w="0">
            <a:noFill/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5138DD8-CCBF-4E2A-9DB1-95ED888C6C7F}"/>
              </a:ext>
            </a:extLst>
          </p:cNvPr>
          <p:cNvSpPr>
            <a:spLocks noGrp="1"/>
          </p:cNvSpPr>
          <p:nvPr/>
        </p:nvSpPr>
        <p:spPr>
          <a:xfrm>
            <a:off x="9077325" y="21717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275" b="1">
                <a:solidFill>
                  <a:srgbClr val="3D9270"/>
                </a:solidFill>
              </a:defRPr>
            </a:pPr>
            <a:r>
              <a:rPr sz="1275" b="1">
                <a:solidFill>
                  <a:srgbClr val="3D9270"/>
                </a:solidFill>
              </a:rPr>
              <a:t>DEFEND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1072186-0875-45A4-AF71-B5C517F693B3}"/>
              </a:ext>
            </a:extLst>
          </p:cNvPr>
          <p:cNvSpPr>
            <a:spLocks noGrp="1"/>
          </p:cNvSpPr>
          <p:nvPr/>
        </p:nvSpPr>
        <p:spPr>
          <a:xfrm>
            <a:off x="9115425" y="2857500"/>
            <a:ext cx="21145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75" b="1">
                <a:solidFill>
                  <a:srgbClr val="0B1116"/>
                </a:solidFill>
              </a:defRPr>
            </a:pPr>
            <a:r>
              <a:rPr sz="2175" b="1" dirty="0">
                <a:solidFill>
                  <a:srgbClr val="0B1116"/>
                </a:solidFill>
              </a:rPr>
              <a:t>Results before </a:t>
            </a:r>
            <a:r>
              <a:rPr lang="en-US" sz="2175" b="1" dirty="0" smtClean="0">
                <a:solidFill>
                  <a:srgbClr val="0B1116"/>
                </a:solidFill>
              </a:rPr>
              <a:t>COLLEAGUES</a:t>
            </a:r>
          </a:p>
          <a:p>
            <a:pPr algn="ctr">
              <a:defRPr sz="2175" b="1">
                <a:solidFill>
                  <a:srgbClr val="0B1116"/>
                </a:solidFill>
              </a:defRPr>
            </a:pPr>
            <a:r>
              <a:rPr lang="en-US" sz="2175" b="1" dirty="0" smtClean="0">
                <a:solidFill>
                  <a:srgbClr val="0B1116"/>
                </a:solidFill>
              </a:rPr>
              <a:t>REVIEWERS</a:t>
            </a:r>
            <a:endParaRPr sz="2175" b="1" dirty="0">
              <a:solidFill>
                <a:srgbClr val="0B1116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FA5EF610-F2ED-47AD-8EA4-B31832B9CDE6}"/>
              </a:ext>
            </a:extLst>
          </p:cNvPr>
          <p:cNvSpPr>
            <a:spLocks noGrp="1"/>
          </p:cNvSpPr>
          <p:nvPr/>
        </p:nvSpPr>
        <p:spPr>
          <a:xfrm>
            <a:off x="2286000" y="5429250"/>
            <a:ext cx="7620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982"/>
          </a:bodyPr>
          <a:lstStyle/>
          <a:p>
            <a:pPr algn="ctr">
              <a:defRPr sz="2850" b="1">
                <a:solidFill>
                  <a:srgbClr val="0B1116"/>
                </a:solidFill>
              </a:defRPr>
            </a:pPr>
            <a:r>
              <a:rPr sz="2850" b="1">
                <a:solidFill>
                  <a:srgbClr val="0B1116"/>
                </a:solidFill>
              </a:rPr>
              <a:t>From receiving knowledge to producing it</a:t>
            </a:r>
          </a:p>
        </p:txBody>
      </p:sp>
      <p:pic>
        <p:nvPicPr>
          <p:cNvPr id="19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827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F97BC29-45B9-45D6-AC92-F37A7408C638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WHY THE NEXUS MATTERS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79CFA84-6C35-409A-B676-7723AD893F3B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016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 dirty="0">
                <a:solidFill>
                  <a:srgbClr val="0B1116"/>
                </a:solidFill>
              </a:rPr>
              <a:t>A publication demonstrates contribution—not only completion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1216BAB-A034-4D4C-B841-84022458A2FA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06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00CC260B-A367-4457-895B-D7B4FFBC4715}"/>
              </a:ext>
            </a:extLst>
          </p:cNvPr>
          <p:cNvSpPr>
            <a:spLocks noGrp="1"/>
          </p:cNvSpPr>
          <p:nvPr/>
        </p:nvSpPr>
        <p:spPr>
          <a:xfrm>
            <a:off x="514350" y="1762125"/>
            <a:ext cx="4953000" cy="2952750"/>
          </a:xfrm>
          <a:prstGeom prst="roundRect">
            <a:avLst>
              <a:gd name="adj" fmla="val 3871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AE115F3-FC24-4F6D-AE92-A3CA9F4CD6CD}"/>
              </a:ext>
            </a:extLst>
          </p:cNvPr>
          <p:cNvSpPr>
            <a:spLocks noGrp="1"/>
          </p:cNvSpPr>
          <p:nvPr/>
        </p:nvSpPr>
        <p:spPr>
          <a:xfrm>
            <a:off x="762000" y="2047875"/>
            <a:ext cx="4457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96" lnSpcReduction="10000"/>
          </a:bodyPr>
          <a:lstStyle/>
          <a:p>
            <a:pPr algn="ctr">
              <a:defRPr sz="1275" b="1">
                <a:solidFill>
                  <a:srgbClr val="52616B"/>
                </a:solidFill>
              </a:defRPr>
            </a:pPr>
            <a:r>
              <a:rPr sz="1275" b="1">
                <a:solidFill>
                  <a:srgbClr val="52616B"/>
                </a:solidFill>
              </a:rPr>
              <a:t>DEGREE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7510475-483A-463B-B744-FF585A835EB7}"/>
              </a:ext>
            </a:extLst>
          </p:cNvPr>
          <p:cNvSpPr>
            <a:spLocks noGrp="1"/>
          </p:cNvSpPr>
          <p:nvPr/>
        </p:nvSpPr>
        <p:spPr>
          <a:xfrm>
            <a:off x="904875" y="2809875"/>
            <a:ext cx="41719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550" b="1">
                <a:solidFill>
                  <a:srgbClr val="0B1116"/>
                </a:solidFill>
              </a:defRPr>
            </a:pPr>
            <a:r>
              <a:rPr sz="2550" b="1">
                <a:solidFill>
                  <a:srgbClr val="0B1116"/>
                </a:solidFill>
              </a:rPr>
              <a:t>“I completed an</a:t>
            </a:r>
          </a:p>
          <a:p>
            <a:pPr algn="ctr">
              <a:defRPr sz="2550" b="1">
                <a:solidFill>
                  <a:srgbClr val="0B1116"/>
                </a:solidFill>
              </a:defRPr>
            </a:pPr>
            <a:r>
              <a:rPr sz="2550" b="1">
                <a:solidFill>
                  <a:srgbClr val="0B1116"/>
                </a:solidFill>
              </a:rPr>
              <a:t>academic programme.”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64B9E74F-9D1C-440A-8E46-718D9B499CE6}"/>
              </a:ext>
            </a:extLst>
          </p:cNvPr>
          <p:cNvSpPr>
            <a:spLocks noGrp="1"/>
          </p:cNvSpPr>
          <p:nvPr/>
        </p:nvSpPr>
        <p:spPr>
          <a:xfrm>
            <a:off x="5772150" y="1762125"/>
            <a:ext cx="5905500" cy="2952750"/>
          </a:xfrm>
          <a:prstGeom prst="roundRect">
            <a:avLst>
              <a:gd name="adj" fmla="val 3871"/>
            </a:avLst>
          </a:prstGeom>
          <a:solidFill>
            <a:srgbClr val="E6F1F8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B448430-5A9A-4472-B472-B312E7C13327}"/>
              </a:ext>
            </a:extLst>
          </p:cNvPr>
          <p:cNvSpPr>
            <a:spLocks noGrp="1"/>
          </p:cNvSpPr>
          <p:nvPr/>
        </p:nvSpPr>
        <p:spPr>
          <a:xfrm>
            <a:off x="6019800" y="2047875"/>
            <a:ext cx="5410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96" lnSpcReduction="10000"/>
          </a:bodyPr>
          <a:lstStyle/>
          <a:p>
            <a:pPr algn="ctr">
              <a:defRPr sz="1275" b="1">
                <a:solidFill>
                  <a:srgbClr val="1677C8"/>
                </a:solidFill>
              </a:defRPr>
            </a:pPr>
            <a:r>
              <a:rPr sz="1275" b="1">
                <a:solidFill>
                  <a:srgbClr val="1677C8"/>
                </a:solidFill>
              </a:rPr>
              <a:t>PUBLICATION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D6E1BF-D046-483C-9E6E-0A6210619778}"/>
              </a:ext>
            </a:extLst>
          </p:cNvPr>
          <p:cNvSpPr>
            <a:spLocks noGrp="1"/>
          </p:cNvSpPr>
          <p:nvPr/>
        </p:nvSpPr>
        <p:spPr>
          <a:xfrm>
            <a:off x="6162675" y="2714625"/>
            <a:ext cx="51244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550" b="1">
                <a:solidFill>
                  <a:srgbClr val="0B1116"/>
                </a:solidFill>
              </a:defRPr>
            </a:pPr>
            <a:r>
              <a:rPr sz="2550" b="1">
                <a:solidFill>
                  <a:srgbClr val="0B1116"/>
                </a:solidFill>
              </a:rPr>
              <a:t>“I contributed to an answer</a:t>
            </a:r>
          </a:p>
          <a:p>
            <a:pPr algn="ctr">
              <a:defRPr sz="2550" b="1">
                <a:solidFill>
                  <a:srgbClr val="0B1116"/>
                </a:solidFill>
              </a:defRPr>
            </a:pPr>
            <a:r>
              <a:rPr sz="2550" b="1">
                <a:solidFill>
                  <a:srgbClr val="0B1116"/>
                </a:solidFill>
              </a:rPr>
              <a:t>that survived external review.”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E405D7A-F4DB-4D11-B447-C704B80B2016}"/>
              </a:ext>
            </a:extLst>
          </p:cNvPr>
          <p:cNvSpPr>
            <a:spLocks noGrp="1"/>
          </p:cNvSpPr>
          <p:nvPr/>
        </p:nvSpPr>
        <p:spPr>
          <a:xfrm>
            <a:off x="2286000" y="5286375"/>
            <a:ext cx="7620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325" b="1">
                <a:solidFill>
                  <a:srgbClr val="3D9270"/>
                </a:solidFill>
              </a:defRPr>
            </a:pPr>
            <a:r>
              <a:rPr sz="2325" b="1" dirty="0">
                <a:solidFill>
                  <a:srgbClr val="3D9270"/>
                </a:solidFill>
              </a:rPr>
              <a:t>Professional visibility can begin before graduation</a:t>
            </a:r>
          </a:p>
        </p:txBody>
      </p:sp>
      <p:pic>
        <p:nvPicPr>
          <p:cNvPr id="13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52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2EE2A5F2-812F-4123-A179-C4616728692D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WHAT WAS NEW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6F61BB3-65E1-4BC3-8D9E-05C2C39A0215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116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 dirty="0">
                <a:solidFill>
                  <a:srgbClr val="0B1116"/>
                </a:solidFill>
              </a:rPr>
              <a:t>We </a:t>
            </a:r>
            <a:r>
              <a:rPr sz="3450" b="1" dirty="0" smtClean="0">
                <a:solidFill>
                  <a:srgbClr val="0B1116"/>
                </a:solidFill>
              </a:rPr>
              <a:t>revers </a:t>
            </a:r>
            <a:r>
              <a:rPr sz="3450" b="1" dirty="0">
                <a:solidFill>
                  <a:srgbClr val="0B1116"/>
                </a:solidFill>
              </a:rPr>
              <a:t>the order: question and data before textbook answers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FF819C4-E5D8-4672-854D-8FD3F2D34EEA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7CF06AA-35D7-40FA-8B23-D44E4BC79FBD}"/>
              </a:ext>
            </a:extLst>
          </p:cNvPr>
          <p:cNvSpPr>
            <a:spLocks noGrp="1"/>
          </p:cNvSpPr>
          <p:nvPr/>
        </p:nvSpPr>
        <p:spPr>
          <a:xfrm>
            <a:off x="857250" y="1762125"/>
            <a:ext cx="428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B94A48"/>
                </a:solidFill>
              </a:defRPr>
            </a:pPr>
            <a:r>
              <a:rPr sz="1350" b="1">
                <a:solidFill>
                  <a:srgbClr val="B94A48"/>
                </a:solidFill>
              </a:rPr>
              <a:t>CONTENT-FIRST TRADITION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24857CE-7F7C-46E7-BB24-7006CDFCA12F}"/>
              </a:ext>
            </a:extLst>
          </p:cNvPr>
          <p:cNvSpPr>
            <a:spLocks noGrp="1"/>
          </p:cNvSpPr>
          <p:nvPr/>
        </p:nvSpPr>
        <p:spPr>
          <a:xfrm>
            <a:off x="7048500" y="1762125"/>
            <a:ext cx="4286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3D9270"/>
                </a:solidFill>
              </a:defRPr>
            </a:pPr>
            <a:r>
              <a:rPr sz="1350" b="1">
                <a:solidFill>
                  <a:srgbClr val="3D9270"/>
                </a:solidFill>
              </a:rPr>
              <a:t>INQUIRY-FIRST MODEL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="" xmlns:a16="http://schemas.microsoft.com/office/drawing/2014/main" id="{59995EFA-52BE-466C-867D-03B0588D2DDF}"/>
              </a:ext>
            </a:extLst>
          </p:cNvPr>
          <p:cNvSpPr>
            <a:spLocks noGrp="1"/>
          </p:cNvSpPr>
          <p:nvPr/>
        </p:nvSpPr>
        <p:spPr>
          <a:xfrm>
            <a:off x="857250" y="233362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B15C136-4B56-40E9-9F5E-9FF0FE7CDD59}"/>
              </a:ext>
            </a:extLst>
          </p:cNvPr>
          <p:cNvSpPr>
            <a:spLocks noGrp="1"/>
          </p:cNvSpPr>
          <p:nvPr/>
        </p:nvSpPr>
        <p:spPr>
          <a:xfrm>
            <a:off x="1047750" y="249555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sz="1725" b="1">
                <a:solidFill>
                  <a:srgbClr val="0B1116"/>
                </a:solidFill>
              </a:rPr>
              <a:t>Fixed textbook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63A7C24F-1DCC-47B1-8957-E13FE603C545}"/>
              </a:ext>
            </a:extLst>
          </p:cNvPr>
          <p:cNvSpPr>
            <a:spLocks noGrp="1"/>
          </p:cNvSpPr>
          <p:nvPr/>
        </p:nvSpPr>
        <p:spPr>
          <a:xfrm>
            <a:off x="857250" y="311467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3BA7BBC-A15D-4B4F-A5C8-9D50F11F838C}"/>
              </a:ext>
            </a:extLst>
          </p:cNvPr>
          <p:cNvSpPr>
            <a:spLocks noGrp="1"/>
          </p:cNvSpPr>
          <p:nvPr/>
        </p:nvSpPr>
        <p:spPr>
          <a:xfrm>
            <a:off x="1047750" y="327660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sz="1725" b="1">
                <a:solidFill>
                  <a:srgbClr val="0B1116"/>
                </a:solidFill>
              </a:rPr>
              <a:t>Teacher’s explanation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18E875CD-EEF6-4008-9B7F-8CE6E4533A13}"/>
              </a:ext>
            </a:extLst>
          </p:cNvPr>
          <p:cNvSpPr>
            <a:spLocks noGrp="1"/>
          </p:cNvSpPr>
          <p:nvPr/>
        </p:nvSpPr>
        <p:spPr>
          <a:xfrm>
            <a:off x="857250" y="389572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52BD8409-E862-4659-A47D-707742BE41CE}"/>
              </a:ext>
            </a:extLst>
          </p:cNvPr>
          <p:cNvSpPr>
            <a:spLocks noGrp="1"/>
          </p:cNvSpPr>
          <p:nvPr/>
        </p:nvSpPr>
        <p:spPr>
          <a:xfrm>
            <a:off x="1047750" y="405765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sz="1725" b="1">
                <a:solidFill>
                  <a:srgbClr val="0B1116"/>
                </a:solidFill>
              </a:rPr>
              <a:t>Expected answer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="" xmlns:a16="http://schemas.microsoft.com/office/drawing/2014/main" id="{D2523176-CD52-4348-82A4-AEB90A8E0AC3}"/>
              </a:ext>
            </a:extLst>
          </p:cNvPr>
          <p:cNvSpPr>
            <a:spLocks noGrp="1"/>
          </p:cNvSpPr>
          <p:nvPr/>
        </p:nvSpPr>
        <p:spPr>
          <a:xfrm>
            <a:off x="857250" y="467677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5A86564-303F-4FE0-A59F-40D2420FAF3B}"/>
              </a:ext>
            </a:extLst>
          </p:cNvPr>
          <p:cNvSpPr>
            <a:spLocks noGrp="1"/>
          </p:cNvSpPr>
          <p:nvPr/>
        </p:nvSpPr>
        <p:spPr>
          <a:xfrm>
            <a:off x="1047750" y="483870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sz="1725" b="1">
                <a:solidFill>
                  <a:srgbClr val="0B1116"/>
                </a:solidFill>
              </a:rPr>
              <a:t>Grade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33290207-49E0-409E-BC8C-0D04F9FD8366}"/>
              </a:ext>
            </a:extLst>
          </p:cNvPr>
          <p:cNvSpPr>
            <a:spLocks noGrp="1"/>
          </p:cNvSpPr>
          <p:nvPr/>
        </p:nvSpPr>
        <p:spPr>
          <a:xfrm>
            <a:off x="7048500" y="233362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B74FAC6-0B02-42EF-90F0-1081D9590171}"/>
              </a:ext>
            </a:extLst>
          </p:cNvPr>
          <p:cNvSpPr>
            <a:spLocks noGrp="1"/>
          </p:cNvSpPr>
          <p:nvPr/>
        </p:nvSpPr>
        <p:spPr>
          <a:xfrm>
            <a:off x="7239000" y="249555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sz="1725" b="1">
                <a:solidFill>
                  <a:srgbClr val="0B1116"/>
                </a:solidFill>
              </a:rPr>
              <a:t>Open question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="" xmlns:a16="http://schemas.microsoft.com/office/drawing/2014/main" id="{99CE22CC-A4B7-426C-AFEC-2A70CF08A45B}"/>
              </a:ext>
            </a:extLst>
          </p:cNvPr>
          <p:cNvSpPr>
            <a:spLocks noGrp="1"/>
          </p:cNvSpPr>
          <p:nvPr/>
        </p:nvSpPr>
        <p:spPr>
          <a:xfrm>
            <a:off x="7048500" y="311467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72DD91E7-0112-4DFA-9F83-BFC573237EE1}"/>
              </a:ext>
            </a:extLst>
          </p:cNvPr>
          <p:cNvSpPr>
            <a:spLocks noGrp="1"/>
          </p:cNvSpPr>
          <p:nvPr/>
        </p:nvSpPr>
        <p:spPr>
          <a:xfrm>
            <a:off x="7239000" y="327660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sz="1725" b="1">
                <a:solidFill>
                  <a:srgbClr val="0B1116"/>
                </a:solidFill>
              </a:rPr>
              <a:t>Students mine data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="" xmlns:a16="http://schemas.microsoft.com/office/drawing/2014/main" id="{85F7D2AE-0C65-4D71-851A-DFAC88EC0245}"/>
              </a:ext>
            </a:extLst>
          </p:cNvPr>
          <p:cNvSpPr>
            <a:spLocks noGrp="1"/>
          </p:cNvSpPr>
          <p:nvPr/>
        </p:nvSpPr>
        <p:spPr>
          <a:xfrm>
            <a:off x="7048500" y="389572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DC25430-39CA-4A5A-8A59-3D2A704AF430}"/>
              </a:ext>
            </a:extLst>
          </p:cNvPr>
          <p:cNvSpPr>
            <a:spLocks noGrp="1"/>
          </p:cNvSpPr>
          <p:nvPr/>
        </p:nvSpPr>
        <p:spPr>
          <a:xfrm>
            <a:off x="7239000" y="405765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sz="1725" b="1">
                <a:solidFill>
                  <a:srgbClr val="0B1116"/>
                </a:solidFill>
              </a:rPr>
              <a:t>Methods are learned as needed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="" xmlns:a16="http://schemas.microsoft.com/office/drawing/2014/main" id="{4AC29283-A467-4B7F-AFA7-65BA5CA19527}"/>
              </a:ext>
            </a:extLst>
          </p:cNvPr>
          <p:cNvSpPr>
            <a:spLocks noGrp="1"/>
          </p:cNvSpPr>
          <p:nvPr/>
        </p:nvSpPr>
        <p:spPr>
          <a:xfrm>
            <a:off x="7048500" y="4676775"/>
            <a:ext cx="4286250" cy="590550"/>
          </a:xfrm>
          <a:prstGeom prst="roundRect">
            <a:avLst>
              <a:gd name="adj" fmla="val 9677"/>
            </a:avLst>
          </a:prstGeom>
          <a:solidFill>
            <a:srgbClr val="E4F2EC"/>
          </a:solidFill>
          <a:ln w="0">
            <a:noFill/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9B43BC4A-7FF4-463B-A388-458220655448}"/>
              </a:ext>
            </a:extLst>
          </p:cNvPr>
          <p:cNvSpPr>
            <a:spLocks noGrp="1"/>
          </p:cNvSpPr>
          <p:nvPr/>
        </p:nvSpPr>
        <p:spPr>
          <a:xfrm>
            <a:off x="7239000" y="4838700"/>
            <a:ext cx="390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13" lnSpcReduction="20000"/>
          </a:bodyPr>
          <a:lstStyle/>
          <a:p>
            <a:pPr algn="ctr">
              <a:defRPr sz="1725" b="1">
                <a:solidFill>
                  <a:srgbClr val="0B1116"/>
                </a:solidFill>
              </a:defRPr>
            </a:pPr>
            <a:r>
              <a:rPr sz="1725" b="1">
                <a:solidFill>
                  <a:srgbClr val="0B1116"/>
                </a:solidFill>
              </a:rPr>
              <a:t>Defensible result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5962A30-E3B3-4CC6-94F6-93D40BC8B780}"/>
              </a:ext>
            </a:extLst>
          </p:cNvPr>
          <p:cNvSpPr>
            <a:spLocks noGrp="1"/>
          </p:cNvSpPr>
          <p:nvPr/>
        </p:nvSpPr>
        <p:spPr>
          <a:xfrm>
            <a:off x="5572125" y="3476625"/>
            <a:ext cx="1047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485" lnSpcReduction="10000"/>
          </a:bodyPr>
          <a:lstStyle/>
          <a:p>
            <a:pPr algn="ctr">
              <a:defRPr sz="3300" b="1">
                <a:solidFill>
                  <a:srgbClr val="1677C8"/>
                </a:solidFill>
              </a:defRPr>
            </a:pPr>
            <a:r>
              <a:rPr sz="3300" b="1">
                <a:solidFill>
                  <a:srgbClr val="1677C8"/>
                </a:solidFill>
              </a:rPr>
              <a:t>→</a:t>
            </a:r>
          </a:p>
        </p:txBody>
      </p:sp>
      <p:pic>
        <p:nvPicPr>
          <p:cNvPr id="25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742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E20F478-D840-490E-B35E-00C5FED9E71E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DISTRIBUTED EXPERTISE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FA0B457-4ED5-4AF0-BD73-5CBB9D342F8F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110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 dirty="0">
                <a:solidFill>
                  <a:srgbClr val="0B1116"/>
                </a:solidFill>
              </a:rPr>
              <a:t>No university possesses every </a:t>
            </a:r>
            <a:r>
              <a:rPr lang="en-US" sz="3450" b="1" dirty="0" smtClean="0">
                <a:solidFill>
                  <a:srgbClr val="0B1116"/>
                </a:solidFill>
              </a:rPr>
              <a:t>assistance</a:t>
            </a:r>
            <a:r>
              <a:rPr sz="3450" b="1" dirty="0" smtClean="0">
                <a:solidFill>
                  <a:srgbClr val="0B1116"/>
                </a:solidFill>
              </a:rPr>
              <a:t> </a:t>
            </a:r>
            <a:r>
              <a:rPr sz="3450" b="1" dirty="0">
                <a:solidFill>
                  <a:srgbClr val="0B1116"/>
                </a:solidFill>
              </a:rPr>
              <a:t>a student may need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2E63FDB-3888-4AE0-A7EB-36D1D432DE65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11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l="10258" r="10258"/>
          <a:stretch>
            <a:fillRect/>
          </a:stretch>
        </p:blipFill>
        <p:spPr>
          <a:xfrm>
            <a:off x="514350" y="1762125"/>
            <a:ext cx="4953000" cy="4191000"/>
          </a:xfrm>
          <a:prstGeom prst="roundRect">
            <a:avLst>
              <a:gd name="adj" fmla="val 2727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4F11474-8BB2-4310-9193-F6D33171562C}"/>
              </a:ext>
            </a:extLst>
          </p:cNvPr>
          <p:cNvSpPr>
            <a:spLocks noGrp="1"/>
          </p:cNvSpPr>
          <p:nvPr/>
        </p:nvSpPr>
        <p:spPr>
          <a:xfrm>
            <a:off x="5953125" y="2095500"/>
            <a:ext cx="5334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685" lnSpcReduction="10000"/>
          </a:bodyPr>
          <a:lstStyle/>
          <a:p>
            <a:pPr algn="l">
              <a:defRPr sz="2700" b="1">
                <a:solidFill>
                  <a:srgbClr val="0B1116"/>
                </a:solidFill>
              </a:defRPr>
            </a:pPr>
            <a:r>
              <a:rPr sz="2700" b="1">
                <a:solidFill>
                  <a:srgbClr val="0B1116"/>
                </a:solidFill>
              </a:rPr>
              <a:t>A missing local expert should redirect a project—</a:t>
            </a:r>
          </a:p>
          <a:p>
            <a:pPr algn="l">
              <a:defRPr sz="2700" b="1">
                <a:solidFill>
                  <a:srgbClr val="0B1116"/>
                </a:solidFill>
              </a:defRPr>
            </a:pPr>
            <a:r>
              <a:rPr sz="2700" b="1">
                <a:solidFill>
                  <a:srgbClr val="0B1116"/>
                </a:solidFill>
              </a:rPr>
              <a:t>not terminate 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A04CF1E-0AB5-4117-AF0E-9C3565639583}"/>
              </a:ext>
            </a:extLst>
          </p:cNvPr>
          <p:cNvSpPr>
            <a:spLocks noGrp="1"/>
          </p:cNvSpPr>
          <p:nvPr/>
        </p:nvSpPr>
        <p:spPr>
          <a:xfrm>
            <a:off x="5953125" y="3714750"/>
            <a:ext cx="5143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20000"/>
          </a:bodyPr>
          <a:lstStyle/>
          <a:p>
            <a:pPr algn="l">
              <a:defRPr sz="1800" b="0">
                <a:solidFill>
                  <a:srgbClr val="52616B"/>
                </a:solidFill>
              </a:defRPr>
            </a:pPr>
            <a:r>
              <a:rPr lang="en-US" sz="1800" b="0" dirty="0" smtClean="0">
                <a:solidFill>
                  <a:srgbClr val="52616B"/>
                </a:solidFill>
              </a:rPr>
              <a:t>Explore knowledge yourself HOW TO</a:t>
            </a:r>
          </a:p>
          <a:p>
            <a:pPr algn="l">
              <a:defRPr sz="1800" b="0">
                <a:solidFill>
                  <a:srgbClr val="52616B"/>
                </a:solidFill>
              </a:defRPr>
            </a:pPr>
            <a:endParaRPr lang="en-US" sz="1800" b="0" dirty="0" smtClean="0">
              <a:solidFill>
                <a:srgbClr val="52616B"/>
              </a:solidFill>
            </a:endParaRPr>
          </a:p>
          <a:p>
            <a:pPr algn="l">
              <a:defRPr sz="1800" b="0">
                <a:solidFill>
                  <a:srgbClr val="52616B"/>
                </a:solidFill>
              </a:defRPr>
            </a:pPr>
            <a:r>
              <a:rPr sz="1800" b="0" dirty="0" smtClean="0">
                <a:solidFill>
                  <a:srgbClr val="52616B"/>
                </a:solidFill>
              </a:rPr>
              <a:t>Find </a:t>
            </a:r>
            <a:r>
              <a:rPr sz="1800" b="0" dirty="0">
                <a:solidFill>
                  <a:srgbClr val="52616B"/>
                </a:solidFill>
              </a:rPr>
              <a:t>expertise </a:t>
            </a:r>
            <a:r>
              <a:rPr sz="1800" b="0" dirty="0" smtClean="0">
                <a:solidFill>
                  <a:srgbClr val="52616B"/>
                </a:solidFill>
              </a:rPr>
              <a:t>internationally</a:t>
            </a:r>
            <a:r>
              <a:rPr lang="en-US" sz="1800" b="0" dirty="0" smtClean="0">
                <a:solidFill>
                  <a:srgbClr val="52616B"/>
                </a:solidFill>
              </a:rPr>
              <a:t> HOW TO</a:t>
            </a:r>
            <a:endParaRPr sz="1800" b="0" dirty="0">
              <a:solidFill>
                <a:srgbClr val="52616B"/>
              </a:solidFill>
            </a:endParaRPr>
          </a:p>
          <a:p>
            <a:endParaRPr sz="1800" b="0" dirty="0">
              <a:solidFill>
                <a:srgbClr val="52616B"/>
              </a:solidFill>
            </a:endParaRPr>
          </a:p>
          <a:p>
            <a:pPr algn="l">
              <a:defRPr sz="1800" b="0">
                <a:solidFill>
                  <a:srgbClr val="52616B"/>
                </a:solidFill>
              </a:defRPr>
            </a:pPr>
            <a:r>
              <a:rPr sz="1800" b="0" dirty="0">
                <a:solidFill>
                  <a:srgbClr val="52616B"/>
                </a:solidFill>
              </a:rPr>
              <a:t>Combine subject and methods supervision</a:t>
            </a:r>
          </a:p>
          <a:p>
            <a:endParaRPr sz="1800" b="0" dirty="0">
              <a:solidFill>
                <a:srgbClr val="52616B"/>
              </a:solidFill>
            </a:endParaRPr>
          </a:p>
          <a:p>
            <a:pPr algn="l">
              <a:defRPr sz="1800" b="0">
                <a:solidFill>
                  <a:srgbClr val="52616B"/>
                </a:solidFill>
              </a:defRPr>
            </a:pPr>
            <a:r>
              <a:rPr lang="en-US" sz="1800" b="0" dirty="0" smtClean="0">
                <a:solidFill>
                  <a:srgbClr val="52616B"/>
                </a:solidFill>
              </a:rPr>
              <a:t>S</a:t>
            </a:r>
            <a:r>
              <a:rPr sz="1800" b="0" dirty="0" smtClean="0">
                <a:solidFill>
                  <a:srgbClr val="52616B"/>
                </a:solidFill>
              </a:rPr>
              <a:t>tudent </a:t>
            </a:r>
            <a:r>
              <a:rPr lang="en-US" sz="1800" b="0" dirty="0" smtClean="0">
                <a:solidFill>
                  <a:srgbClr val="52616B"/>
                </a:solidFill>
              </a:rPr>
              <a:t>running</a:t>
            </a:r>
            <a:r>
              <a:rPr sz="1800" b="0" dirty="0" smtClean="0">
                <a:solidFill>
                  <a:srgbClr val="52616B"/>
                </a:solidFill>
              </a:rPr>
              <a:t> correspondence</a:t>
            </a:r>
            <a:r>
              <a:rPr lang="en-US" dirty="0">
                <a:solidFill>
                  <a:srgbClr val="52616B"/>
                </a:solidFill>
              </a:rPr>
              <a:t> </a:t>
            </a:r>
            <a:r>
              <a:rPr lang="en-US" dirty="0" smtClean="0">
                <a:solidFill>
                  <a:srgbClr val="52616B"/>
                </a:solidFill>
              </a:rPr>
              <a:t>HOW TO</a:t>
            </a:r>
            <a:endParaRPr sz="1800" b="0" dirty="0">
              <a:solidFill>
                <a:srgbClr val="52616B"/>
              </a:solidFill>
            </a:endParaRPr>
          </a:p>
        </p:txBody>
      </p:sp>
      <p:pic>
        <p:nvPicPr>
          <p:cNvPr id="9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948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8DB7C937-FEBE-4DD6-A04B-74E8EC9E7E20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DISTRIBUTED EXPERTISE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87B4058-66BA-485B-83CC-D2534E3FBAD6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Students learn to build their own scientific network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FCDB720-3BE5-473E-B6A2-DE92345E8C42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12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857250" y="3143250"/>
            <a:ext cx="10382250" cy="0"/>
          </a:xfrm>
          <a:prstGeom prst="straightConnector1">
            <a:avLst/>
          </a:prstGeom>
          <a:ln w="28575">
            <a:solidFill>
              <a:srgbClr val="BAC4C9"/>
            </a:solidFill>
            <a:prstDash val="solid"/>
          </a:ln>
        </p:spPr>
      </p:cxn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CA5A3984-1DE1-44FE-A1A0-5D3F7F1E1256}"/>
              </a:ext>
            </a:extLst>
          </p:cNvPr>
          <p:cNvSpPr>
            <a:spLocks noGrp="1"/>
          </p:cNvSpPr>
          <p:nvPr/>
        </p:nvSpPr>
        <p:spPr>
          <a:xfrm>
            <a:off x="76200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FD7777E-3270-4422-A5B3-20483DD8AF5B}"/>
              </a:ext>
            </a:extLst>
          </p:cNvPr>
          <p:cNvSpPr>
            <a:spLocks noGrp="1"/>
          </p:cNvSpPr>
          <p:nvPr/>
        </p:nvSpPr>
        <p:spPr>
          <a:xfrm>
            <a:off x="52387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20AEEF9-6508-4120-8E9D-9AF3665EFBB9}"/>
              </a:ext>
            </a:extLst>
          </p:cNvPr>
          <p:cNvSpPr>
            <a:spLocks noGrp="1"/>
          </p:cNvSpPr>
          <p:nvPr/>
        </p:nvSpPr>
        <p:spPr>
          <a:xfrm>
            <a:off x="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Identify a question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61B92317-DD0B-4701-AA35-FD12EA2C5635}"/>
              </a:ext>
            </a:extLst>
          </p:cNvPr>
          <p:cNvSpPr>
            <a:spLocks noGrp="1"/>
          </p:cNvSpPr>
          <p:nvPr/>
        </p:nvSpPr>
        <p:spPr>
          <a:xfrm>
            <a:off x="3357563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7A29077-1164-4E85-B040-770957AF93A7}"/>
              </a:ext>
            </a:extLst>
          </p:cNvPr>
          <p:cNvSpPr>
            <a:spLocks noGrp="1"/>
          </p:cNvSpPr>
          <p:nvPr/>
        </p:nvSpPr>
        <p:spPr>
          <a:xfrm>
            <a:off x="3119438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3DE3DE2-70AE-413B-9049-F9C1E6B5ABE3}"/>
              </a:ext>
            </a:extLst>
          </p:cNvPr>
          <p:cNvSpPr>
            <a:spLocks noGrp="1"/>
          </p:cNvSpPr>
          <p:nvPr/>
        </p:nvSpPr>
        <p:spPr>
          <a:xfrm>
            <a:off x="2595563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 dirty="0">
                <a:solidFill>
                  <a:srgbClr val="0B1116"/>
                </a:solidFill>
              </a:rPr>
              <a:t>Refine it locally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7EC5BC7F-AFA8-4832-AE7B-378A8B8F774B}"/>
              </a:ext>
            </a:extLst>
          </p:cNvPr>
          <p:cNvSpPr>
            <a:spLocks noGrp="1"/>
          </p:cNvSpPr>
          <p:nvPr/>
        </p:nvSpPr>
        <p:spPr>
          <a:xfrm>
            <a:off x="5953125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2AACC8C-C77C-4AE7-AF97-AFD8D3176C1C}"/>
              </a:ext>
            </a:extLst>
          </p:cNvPr>
          <p:cNvSpPr>
            <a:spLocks noGrp="1"/>
          </p:cNvSpPr>
          <p:nvPr/>
        </p:nvSpPr>
        <p:spPr>
          <a:xfrm>
            <a:off x="5715000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CB9BEE94-74FD-4ED8-81A7-96E7F72D909A}"/>
              </a:ext>
            </a:extLst>
          </p:cNvPr>
          <p:cNvSpPr>
            <a:spLocks noGrp="1"/>
          </p:cNvSpPr>
          <p:nvPr/>
        </p:nvSpPr>
        <p:spPr>
          <a:xfrm>
            <a:off x="5191125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Find an expert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579EB44C-9006-4C3C-9FB9-D37972F20E8B}"/>
              </a:ext>
            </a:extLst>
          </p:cNvPr>
          <p:cNvSpPr>
            <a:spLocks noGrp="1"/>
          </p:cNvSpPr>
          <p:nvPr/>
        </p:nvSpPr>
        <p:spPr>
          <a:xfrm>
            <a:off x="8548688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13600560-C261-49BA-93D3-A447091870B3}"/>
              </a:ext>
            </a:extLst>
          </p:cNvPr>
          <p:cNvSpPr>
            <a:spLocks noGrp="1"/>
          </p:cNvSpPr>
          <p:nvPr/>
        </p:nvSpPr>
        <p:spPr>
          <a:xfrm>
            <a:off x="8310563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9775AB3A-3C1B-4632-A523-B9C3D4DE631F}"/>
              </a:ext>
            </a:extLst>
          </p:cNvPr>
          <p:cNvSpPr>
            <a:spLocks noGrp="1"/>
          </p:cNvSpPr>
          <p:nvPr/>
        </p:nvSpPr>
        <p:spPr>
          <a:xfrm>
            <a:off x="7786688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 dirty="0">
                <a:solidFill>
                  <a:srgbClr val="0B1116"/>
                </a:solidFill>
              </a:rPr>
              <a:t>Write the enquiry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="" xmlns:a16="http://schemas.microsoft.com/office/drawing/2014/main" id="{D580781E-FE0B-463D-A873-39EC1A5519C9}"/>
              </a:ext>
            </a:extLst>
          </p:cNvPr>
          <p:cNvSpPr>
            <a:spLocks noGrp="1"/>
          </p:cNvSpPr>
          <p:nvPr/>
        </p:nvSpPr>
        <p:spPr>
          <a:xfrm>
            <a:off x="1114425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D9270"/>
          </a:solidFill>
          <a:ln w="0">
            <a:noFill/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46559A8D-0308-4406-97B1-6A8A5BDF2D65}"/>
              </a:ext>
            </a:extLst>
          </p:cNvPr>
          <p:cNvSpPr>
            <a:spLocks noGrp="1"/>
          </p:cNvSpPr>
          <p:nvPr/>
        </p:nvSpPr>
        <p:spPr>
          <a:xfrm>
            <a:off x="1090612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D1023BEA-E31B-4C7D-A4CE-F55E78CB3405}"/>
              </a:ext>
            </a:extLst>
          </p:cNvPr>
          <p:cNvSpPr>
            <a:spLocks noGrp="1"/>
          </p:cNvSpPr>
          <p:nvPr/>
        </p:nvSpPr>
        <p:spPr>
          <a:xfrm>
            <a:off x="1038225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 dirty="0">
                <a:solidFill>
                  <a:srgbClr val="0B1116"/>
                </a:solidFill>
              </a:rPr>
              <a:t>Build joint supervision</a:t>
            </a:r>
          </a:p>
        </p:txBody>
      </p:sp>
      <p:pic>
        <p:nvPicPr>
          <p:cNvPr id="22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353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D1E4B34-73FF-4FB9-B7D4-96D83B900099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DISTRIBUTED EXPERTISE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49F9804-B9F5-4CC7-BFA2-31027C9909E2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Distributed supervision combines complementary strengths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690D0CF-8E1C-46BB-8F70-084FA8C0A164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13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D2F507DF-DF33-403D-892C-26D017776615}"/>
              </a:ext>
            </a:extLst>
          </p:cNvPr>
          <p:cNvSpPr>
            <a:spLocks noGrp="1"/>
          </p:cNvSpPr>
          <p:nvPr/>
        </p:nvSpPr>
        <p:spPr>
          <a:xfrm>
            <a:off x="514350" y="1714500"/>
            <a:ext cx="5257800" cy="4286250"/>
          </a:xfrm>
          <a:prstGeom prst="roundRect">
            <a:avLst>
              <a:gd name="adj" fmla="val 2667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F6F6EE4F-F194-4C2F-AF48-5FF0962A9868}"/>
              </a:ext>
            </a:extLst>
          </p:cNvPr>
          <p:cNvSpPr>
            <a:spLocks noGrp="1"/>
          </p:cNvSpPr>
          <p:nvPr/>
        </p:nvSpPr>
        <p:spPr>
          <a:xfrm>
            <a:off x="5943600" y="1714500"/>
            <a:ext cx="5734050" cy="4286250"/>
          </a:xfrm>
          <a:prstGeom prst="roundRect">
            <a:avLst>
              <a:gd name="adj" fmla="val 2667"/>
            </a:avLst>
          </a:prstGeom>
          <a:solidFill>
            <a:srgbClr val="F6F8F8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383E17B-657A-485A-B2DA-EEFEBFB92366}"/>
              </a:ext>
            </a:extLst>
          </p:cNvPr>
          <p:cNvSpPr>
            <a:spLocks noGrp="1"/>
          </p:cNvSpPr>
          <p:nvPr/>
        </p:nvSpPr>
        <p:spPr>
          <a:xfrm>
            <a:off x="781050" y="2000250"/>
            <a:ext cx="4724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00" b="1">
                <a:solidFill>
                  <a:srgbClr val="1677C8"/>
                </a:solidFill>
              </a:defRPr>
            </a:pPr>
            <a:r>
              <a:rPr sz="2100" b="1">
                <a:solidFill>
                  <a:srgbClr val="1677C8"/>
                </a:solidFill>
              </a:rPr>
              <a:t>INTERNATIONAL SUBJECT EXPERT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8D2D925-0BFB-4D52-ACFF-7FC39067B219}"/>
              </a:ext>
            </a:extLst>
          </p:cNvPr>
          <p:cNvSpPr>
            <a:spLocks noGrp="1"/>
          </p:cNvSpPr>
          <p:nvPr/>
        </p:nvSpPr>
        <p:spPr>
          <a:xfrm>
            <a:off x="781050" y="2647950"/>
            <a:ext cx="472440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Current field knowledge</a:t>
            </a:r>
          </a:p>
          <a:p>
            <a:endParaRPr sz="1725" b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Specialized methodology</a:t>
            </a:r>
          </a:p>
          <a:p>
            <a:endParaRPr sz="1725" b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Global professional network</a:t>
            </a:r>
          </a:p>
          <a:p>
            <a:endParaRPr sz="1725" b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External scientific challenge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B9D6FDF-54C3-4775-87C7-92C4ACEAE88B}"/>
              </a:ext>
            </a:extLst>
          </p:cNvPr>
          <p:cNvSpPr>
            <a:spLocks noGrp="1"/>
          </p:cNvSpPr>
          <p:nvPr/>
        </p:nvSpPr>
        <p:spPr>
          <a:xfrm>
            <a:off x="6210300" y="2000250"/>
            <a:ext cx="52006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00" b="1">
                <a:solidFill>
                  <a:srgbClr val="3D9270"/>
                </a:solidFill>
              </a:defRPr>
            </a:pPr>
            <a:r>
              <a:rPr sz="2100" b="1">
                <a:solidFill>
                  <a:srgbClr val="3D9270"/>
                </a:solidFill>
              </a:rPr>
              <a:t>LOCAL SUPERVISOR + METHODS TEAM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6C03F87-6B9C-47F7-BD6F-1EEC180DA5DF}"/>
              </a:ext>
            </a:extLst>
          </p:cNvPr>
          <p:cNvSpPr>
            <a:spLocks noGrp="1"/>
          </p:cNvSpPr>
          <p:nvPr/>
        </p:nvSpPr>
        <p:spPr>
          <a:xfrm>
            <a:off x="6210300" y="2647950"/>
            <a:ext cx="520065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Continuity and student support</a:t>
            </a:r>
          </a:p>
          <a:p>
            <a:endParaRPr sz="1725" b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Statistics and research design</a:t>
            </a:r>
          </a:p>
          <a:p>
            <a:endParaRPr sz="1725" b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GIS and ecological modelling</a:t>
            </a:r>
          </a:p>
          <a:p>
            <a:endParaRPr sz="1725" b="0">
              <a:solidFill>
                <a:srgbClr val="0B1116"/>
              </a:solidFill>
            </a:endParaRPr>
          </a:p>
          <a:p>
            <a:pPr algn="l">
              <a:defRPr sz="1725" b="0">
                <a:solidFill>
                  <a:srgbClr val="0B1116"/>
                </a:solidFill>
              </a:defRPr>
            </a:pPr>
            <a:r>
              <a:rPr sz="1725" b="0">
                <a:solidFill>
                  <a:srgbClr val="0B1116"/>
                </a:solidFill>
              </a:rPr>
              <a:t>Institutional responsibility</a:t>
            </a:r>
          </a:p>
        </p:txBody>
      </p:sp>
      <p:pic>
        <p:nvPicPr>
          <p:cNvPr id="12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36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8706E288-87F5-47AA-92B2-6DA48C994269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DISTRIBUTED EXPERTISE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5636A64-5E51-4829-A20A-E63D8BDB9B7E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Transferable methods bridge disciplinary gaps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89B2162-E8F9-4259-8D4E-04A0ABADEB91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15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5986E9B0-45C9-45D2-88C4-A65332765B48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D67EA71-B898-4532-90C2-68F846260BB9}"/>
              </a:ext>
            </a:extLst>
          </p:cNvPr>
          <p:cNvSpPr>
            <a:spLocks noGrp="1"/>
          </p:cNvSpPr>
          <p:nvPr/>
        </p:nvSpPr>
        <p:spPr>
          <a:xfrm>
            <a:off x="723900" y="2266950"/>
            <a:ext cx="3086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0B1116"/>
                </a:solidFill>
              </a:defRPr>
            </a:pPr>
            <a:r>
              <a:rPr sz="2100" b="1">
                <a:solidFill>
                  <a:srgbClr val="0B1116"/>
                </a:solidFill>
              </a:rPr>
              <a:t>Research design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="" xmlns:a16="http://schemas.microsoft.com/office/drawing/2014/main" id="{5479F60E-9213-4CB8-9420-8573A634BDA8}"/>
              </a:ext>
            </a:extLst>
          </p:cNvPr>
          <p:cNvSpPr>
            <a:spLocks noGrp="1"/>
          </p:cNvSpPr>
          <p:nvPr/>
        </p:nvSpPr>
        <p:spPr>
          <a:xfrm>
            <a:off x="4229100" y="180975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F25BAC2-4401-4364-895B-675F68E9C67C}"/>
              </a:ext>
            </a:extLst>
          </p:cNvPr>
          <p:cNvSpPr>
            <a:spLocks noGrp="1"/>
          </p:cNvSpPr>
          <p:nvPr/>
        </p:nvSpPr>
        <p:spPr>
          <a:xfrm>
            <a:off x="4438650" y="2266950"/>
            <a:ext cx="3086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0B1116"/>
                </a:solidFill>
              </a:defRPr>
            </a:pPr>
            <a:r>
              <a:rPr sz="2100" b="1">
                <a:solidFill>
                  <a:srgbClr val="0B1116"/>
                </a:solidFill>
              </a:rPr>
              <a:t>Statistics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E44DFC9C-D363-4755-8681-0B83076E4EFE}"/>
              </a:ext>
            </a:extLst>
          </p:cNvPr>
          <p:cNvSpPr>
            <a:spLocks noGrp="1"/>
          </p:cNvSpPr>
          <p:nvPr/>
        </p:nvSpPr>
        <p:spPr>
          <a:xfrm>
            <a:off x="7943850" y="180975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2E71C9E-E109-4C72-9DF5-AFA4DE768329}"/>
              </a:ext>
            </a:extLst>
          </p:cNvPr>
          <p:cNvSpPr>
            <a:spLocks noGrp="1"/>
          </p:cNvSpPr>
          <p:nvPr/>
        </p:nvSpPr>
        <p:spPr>
          <a:xfrm>
            <a:off x="8153400" y="2266950"/>
            <a:ext cx="3086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3D9270"/>
                </a:solidFill>
              </a:defRPr>
            </a:pPr>
            <a:r>
              <a:rPr sz="2100" b="1">
                <a:solidFill>
                  <a:srgbClr val="3D9270"/>
                </a:solidFill>
              </a:rPr>
              <a:t>GIS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0FD295FF-7EE7-4E70-9465-B9AE62BF66BA}"/>
              </a:ext>
            </a:extLst>
          </p:cNvPr>
          <p:cNvSpPr>
            <a:spLocks noGrp="1"/>
          </p:cNvSpPr>
          <p:nvPr/>
        </p:nvSpPr>
        <p:spPr>
          <a:xfrm>
            <a:off x="514350" y="361950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59B4296D-C59E-4769-B66E-8AAB69DFEF37}"/>
              </a:ext>
            </a:extLst>
          </p:cNvPr>
          <p:cNvSpPr>
            <a:spLocks noGrp="1"/>
          </p:cNvSpPr>
          <p:nvPr/>
        </p:nvSpPr>
        <p:spPr>
          <a:xfrm>
            <a:off x="723900" y="4076700"/>
            <a:ext cx="3086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3D9270"/>
                </a:solidFill>
              </a:defRPr>
            </a:pPr>
            <a:r>
              <a:rPr sz="2100" b="1">
                <a:solidFill>
                  <a:srgbClr val="3D9270"/>
                </a:solidFill>
              </a:rPr>
              <a:t>Spatial modelling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="" xmlns:a16="http://schemas.microsoft.com/office/drawing/2014/main" id="{31A14586-1593-4EEE-95B3-48B146C3327F}"/>
              </a:ext>
            </a:extLst>
          </p:cNvPr>
          <p:cNvSpPr>
            <a:spLocks noGrp="1"/>
          </p:cNvSpPr>
          <p:nvPr/>
        </p:nvSpPr>
        <p:spPr>
          <a:xfrm>
            <a:off x="4229100" y="361950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44495C7-F6AC-462F-B75B-C66B516C7CF2}"/>
              </a:ext>
            </a:extLst>
          </p:cNvPr>
          <p:cNvSpPr>
            <a:spLocks noGrp="1"/>
          </p:cNvSpPr>
          <p:nvPr/>
        </p:nvSpPr>
        <p:spPr>
          <a:xfrm>
            <a:off x="4438650" y="4076700"/>
            <a:ext cx="3086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0B1116"/>
                </a:solidFill>
              </a:defRPr>
            </a:pPr>
            <a:r>
              <a:rPr sz="2100" b="1">
                <a:solidFill>
                  <a:srgbClr val="0B1116"/>
                </a:solidFill>
              </a:rPr>
              <a:t>Molecular methods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0528BB3A-950B-4EC5-BC9D-CB6F2B6D81E6}"/>
              </a:ext>
            </a:extLst>
          </p:cNvPr>
          <p:cNvSpPr>
            <a:spLocks noGrp="1"/>
          </p:cNvSpPr>
          <p:nvPr/>
        </p:nvSpPr>
        <p:spPr>
          <a:xfrm>
            <a:off x="7943850" y="361950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A0FA59F1-29C3-49B0-94F9-07BD2810EBF1}"/>
              </a:ext>
            </a:extLst>
          </p:cNvPr>
          <p:cNvSpPr>
            <a:spLocks noGrp="1"/>
          </p:cNvSpPr>
          <p:nvPr/>
        </p:nvSpPr>
        <p:spPr>
          <a:xfrm>
            <a:off x="8153400" y="4076700"/>
            <a:ext cx="30861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0B1116"/>
                </a:solidFill>
              </a:defRPr>
            </a:pPr>
            <a:r>
              <a:rPr sz="2100" b="1">
                <a:solidFill>
                  <a:srgbClr val="0B1116"/>
                </a:solidFill>
              </a:rPr>
              <a:t>Scientific writing</a:t>
            </a:r>
          </a:p>
        </p:txBody>
      </p:sp>
      <p:pic>
        <p:nvPicPr>
          <p:cNvPr id="18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380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3B3E41E-7092-4B4E-80FD-D412366E061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BUILDING A FIELD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899CE09-33C6-4E99-A7B7-0AACBC7AE260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When a field matters strategically, bring the expertise in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02169D3-4082-4EF2-820C-AAFD48962544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16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rcRect t="2668" b="2668"/>
          <a:stretch>
            <a:fillRect/>
          </a:stretch>
        </p:blipFill>
        <p:spPr>
          <a:xfrm>
            <a:off x="514350" y="1714500"/>
            <a:ext cx="5524500" cy="4191000"/>
          </a:xfrm>
          <a:prstGeom prst="roundRect">
            <a:avLst>
              <a:gd name="adj" fmla="val 2727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E6B4C1D-D6BA-4F9C-92E7-45D95825CEEF}"/>
              </a:ext>
            </a:extLst>
          </p:cNvPr>
          <p:cNvSpPr>
            <a:spLocks noGrp="1"/>
          </p:cNvSpPr>
          <p:nvPr/>
        </p:nvSpPr>
        <p:spPr>
          <a:xfrm>
            <a:off x="6572250" y="2095500"/>
            <a:ext cx="447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250" b="1">
                <a:solidFill>
                  <a:srgbClr val="1677C8"/>
                </a:solidFill>
              </a:defRPr>
            </a:pPr>
            <a:r>
              <a:rPr sz="2250" b="1">
                <a:solidFill>
                  <a:srgbClr val="1677C8"/>
                </a:solidFill>
              </a:rPr>
              <a:t>Temporary imported expertise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858000" y="2857500"/>
            <a:ext cx="3429000" cy="0"/>
          </a:xfrm>
          <a:prstGeom prst="straightConnector1">
            <a:avLst/>
          </a:prstGeom>
          <a:ln w="28575">
            <a:solidFill>
              <a:srgbClr val="BAC4C9"/>
            </a:solidFill>
            <a:prstDash val="solid"/>
          </a:ln>
        </p:spPr>
      </p:cxn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ACE8189-6761-4EA4-BFA2-A47F17B86485}"/>
              </a:ext>
            </a:extLst>
          </p:cNvPr>
          <p:cNvSpPr>
            <a:spLocks noGrp="1"/>
          </p:cNvSpPr>
          <p:nvPr/>
        </p:nvSpPr>
        <p:spPr>
          <a:xfrm>
            <a:off x="6572250" y="3238500"/>
            <a:ext cx="1905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654" lnSpcReduction="10000"/>
          </a:bodyPr>
          <a:lstStyle/>
          <a:p>
            <a:pPr algn="l">
              <a:defRPr sz="2025" b="1">
                <a:solidFill>
                  <a:srgbClr val="0B1116"/>
                </a:solidFill>
              </a:defRPr>
            </a:pPr>
            <a:r>
              <a:rPr sz="2025" b="1">
                <a:solidFill>
                  <a:srgbClr val="0B1116"/>
                </a:solidFill>
              </a:rPr>
              <a:t>Curriculum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A50D2E-56D2-4E15-907B-8BFCC5275995}"/>
              </a:ext>
            </a:extLst>
          </p:cNvPr>
          <p:cNvSpPr>
            <a:spLocks noGrp="1"/>
          </p:cNvSpPr>
          <p:nvPr/>
        </p:nvSpPr>
        <p:spPr>
          <a:xfrm>
            <a:off x="8572500" y="32385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654" lnSpcReduction="10000"/>
          </a:bodyPr>
          <a:lstStyle/>
          <a:p>
            <a:pPr algn="l">
              <a:defRPr sz="2025" b="1">
                <a:solidFill>
                  <a:srgbClr val="0B1116"/>
                </a:solidFill>
              </a:defRPr>
            </a:pPr>
            <a:r>
              <a:rPr sz="2025" b="1">
                <a:solidFill>
                  <a:srgbClr val="0B1116"/>
                </a:solidFill>
              </a:rPr>
              <a:t>Research programme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58605C5-0216-4DD2-9958-DCACDB03ED0D}"/>
              </a:ext>
            </a:extLst>
          </p:cNvPr>
          <p:cNvSpPr>
            <a:spLocks noGrp="1"/>
          </p:cNvSpPr>
          <p:nvPr/>
        </p:nvSpPr>
        <p:spPr>
          <a:xfrm>
            <a:off x="6572250" y="4572000"/>
            <a:ext cx="4476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700" b="1">
                <a:solidFill>
                  <a:srgbClr val="3D9270"/>
                </a:solidFill>
              </a:defRPr>
            </a:pPr>
            <a:r>
              <a:rPr sz="2700" b="1">
                <a:solidFill>
                  <a:srgbClr val="3D9270"/>
                </a:solidFill>
              </a:rPr>
              <a:t>Permanent local capacity</a:t>
            </a:r>
          </a:p>
        </p:txBody>
      </p:sp>
      <p:pic>
        <p:nvPicPr>
          <p:cNvPr id="12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472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E5352263-596C-4B83-A8C6-27DDEEA76B94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BUILDING A FIELD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0E19780-0110-4F1B-9B6B-F2FAFFF4CDF6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The capacity-building model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7C82DA4-0AD0-4F6B-9403-F95C60BC81C6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17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857250" y="3143250"/>
            <a:ext cx="10382250" cy="0"/>
          </a:xfrm>
          <a:prstGeom prst="straightConnector1">
            <a:avLst/>
          </a:prstGeom>
          <a:ln w="28575">
            <a:solidFill>
              <a:srgbClr val="BAC4C9"/>
            </a:solidFill>
            <a:prstDash val="solid"/>
          </a:ln>
        </p:spPr>
      </p:cxn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BA844CA0-3E1B-4D65-A62D-704A14494778}"/>
              </a:ext>
            </a:extLst>
          </p:cNvPr>
          <p:cNvSpPr>
            <a:spLocks noGrp="1"/>
          </p:cNvSpPr>
          <p:nvPr/>
        </p:nvSpPr>
        <p:spPr>
          <a:xfrm>
            <a:off x="76200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5E04BF8-6E5E-4456-911A-97E3EF39EAB1}"/>
              </a:ext>
            </a:extLst>
          </p:cNvPr>
          <p:cNvSpPr>
            <a:spLocks noGrp="1"/>
          </p:cNvSpPr>
          <p:nvPr/>
        </p:nvSpPr>
        <p:spPr>
          <a:xfrm>
            <a:off x="52387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9CF52DC-E2EF-4DD5-AE07-AD644B1766CE}"/>
              </a:ext>
            </a:extLst>
          </p:cNvPr>
          <p:cNvSpPr>
            <a:spLocks noGrp="1"/>
          </p:cNvSpPr>
          <p:nvPr/>
        </p:nvSpPr>
        <p:spPr>
          <a:xfrm>
            <a:off x="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 dirty="0">
                <a:solidFill>
                  <a:srgbClr val="0B1116"/>
                </a:solidFill>
              </a:rPr>
              <a:t>Recruit </a:t>
            </a:r>
            <a:r>
              <a:rPr sz="1575" b="1" dirty="0" smtClean="0">
                <a:solidFill>
                  <a:srgbClr val="0B1116"/>
                </a:solidFill>
              </a:rPr>
              <a:t>expertise</a:t>
            </a:r>
            <a:endParaRPr lang="en-US" sz="1575" b="1" dirty="0" smtClean="0">
              <a:solidFill>
                <a:srgbClr val="0B1116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636BF233-2F8F-4B7F-8381-9B6E4C656396}"/>
              </a:ext>
            </a:extLst>
          </p:cNvPr>
          <p:cNvSpPr>
            <a:spLocks noGrp="1"/>
          </p:cNvSpPr>
          <p:nvPr/>
        </p:nvSpPr>
        <p:spPr>
          <a:xfrm>
            <a:off x="3357563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6226B03-0799-445F-83A0-DFACDE522DFF}"/>
              </a:ext>
            </a:extLst>
          </p:cNvPr>
          <p:cNvSpPr>
            <a:spLocks noGrp="1"/>
          </p:cNvSpPr>
          <p:nvPr/>
        </p:nvSpPr>
        <p:spPr>
          <a:xfrm>
            <a:off x="3119438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BA256DD-AAD6-4BAF-9CEA-91B07994256B}"/>
              </a:ext>
            </a:extLst>
          </p:cNvPr>
          <p:cNvSpPr>
            <a:spLocks noGrp="1"/>
          </p:cNvSpPr>
          <p:nvPr/>
        </p:nvSpPr>
        <p:spPr>
          <a:xfrm>
            <a:off x="2595563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lang="en-US" sz="1575" b="1" dirty="0" smtClean="0">
                <a:solidFill>
                  <a:srgbClr val="0B1116"/>
                </a:solidFill>
              </a:rPr>
              <a:t>Mine existing expertise; </a:t>
            </a:r>
          </a:p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 dirty="0" smtClean="0">
                <a:solidFill>
                  <a:srgbClr val="0B1116"/>
                </a:solidFill>
              </a:rPr>
              <a:t>Design </a:t>
            </a:r>
            <a:r>
              <a:rPr sz="1575" b="1" dirty="0">
                <a:solidFill>
                  <a:srgbClr val="0B1116"/>
                </a:solidFill>
              </a:rPr>
              <a:t>curricula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E71875EC-42B4-447E-9C56-6238AB6426A3}"/>
              </a:ext>
            </a:extLst>
          </p:cNvPr>
          <p:cNvSpPr>
            <a:spLocks noGrp="1"/>
          </p:cNvSpPr>
          <p:nvPr/>
        </p:nvSpPr>
        <p:spPr>
          <a:xfrm>
            <a:off x="5953125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B65D5BF-92F0-4AEF-A925-19B2E9191884}"/>
              </a:ext>
            </a:extLst>
          </p:cNvPr>
          <p:cNvSpPr>
            <a:spLocks noGrp="1"/>
          </p:cNvSpPr>
          <p:nvPr/>
        </p:nvSpPr>
        <p:spPr>
          <a:xfrm>
            <a:off x="5715000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3B19BCB2-0E1D-4BE5-9AC2-EEBCEB7B8A60}"/>
              </a:ext>
            </a:extLst>
          </p:cNvPr>
          <p:cNvSpPr>
            <a:spLocks noGrp="1"/>
          </p:cNvSpPr>
          <p:nvPr/>
        </p:nvSpPr>
        <p:spPr>
          <a:xfrm>
            <a:off x="5191125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Mentor the first cohort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A6B70802-DF7D-42AC-A1C2-D42C8E884DC6}"/>
              </a:ext>
            </a:extLst>
          </p:cNvPr>
          <p:cNvSpPr>
            <a:spLocks noGrp="1"/>
          </p:cNvSpPr>
          <p:nvPr/>
        </p:nvSpPr>
        <p:spPr>
          <a:xfrm>
            <a:off x="8548688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201795E1-2BCF-4C06-B104-AB65C69C1160}"/>
              </a:ext>
            </a:extLst>
          </p:cNvPr>
          <p:cNvSpPr>
            <a:spLocks noGrp="1"/>
          </p:cNvSpPr>
          <p:nvPr/>
        </p:nvSpPr>
        <p:spPr>
          <a:xfrm>
            <a:off x="8310563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891115A7-476E-43F8-BCB9-66339B622057}"/>
              </a:ext>
            </a:extLst>
          </p:cNvPr>
          <p:cNvSpPr>
            <a:spLocks noGrp="1"/>
          </p:cNvSpPr>
          <p:nvPr/>
        </p:nvSpPr>
        <p:spPr>
          <a:xfrm>
            <a:off x="7786688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Build partnerships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="" xmlns:a16="http://schemas.microsoft.com/office/drawing/2014/main" id="{0E4B7D93-7E35-4020-9894-2B9CB5C5F8A2}"/>
              </a:ext>
            </a:extLst>
          </p:cNvPr>
          <p:cNvSpPr>
            <a:spLocks noGrp="1"/>
          </p:cNvSpPr>
          <p:nvPr/>
        </p:nvSpPr>
        <p:spPr>
          <a:xfrm>
            <a:off x="1114425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D9270"/>
          </a:solidFill>
          <a:ln w="0">
            <a:noFill/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1BCAF393-D1F4-43BB-8B31-9E026E47EC2D}"/>
              </a:ext>
            </a:extLst>
          </p:cNvPr>
          <p:cNvSpPr>
            <a:spLocks noGrp="1"/>
          </p:cNvSpPr>
          <p:nvPr/>
        </p:nvSpPr>
        <p:spPr>
          <a:xfrm>
            <a:off x="1090612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A67D52AD-AB20-4A81-A4C2-6B64E6535D03}"/>
              </a:ext>
            </a:extLst>
          </p:cNvPr>
          <p:cNvSpPr>
            <a:spLocks noGrp="1"/>
          </p:cNvSpPr>
          <p:nvPr/>
        </p:nvSpPr>
        <p:spPr>
          <a:xfrm>
            <a:off x="1038225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Transfer leadership</a:t>
            </a:r>
          </a:p>
        </p:txBody>
      </p:sp>
      <p:pic>
        <p:nvPicPr>
          <p:cNvPr id="22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598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243F85D-E0B3-4C7E-A714-E9E554C66A62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BUILDING A FIELD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0F31711-BA0F-4C8C-AAE9-7F0A9A0837D2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8566" lnSpcReduction="10000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Forest sciences: a nationally important field with limited local capacity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C8C5F2D-4089-4DF8-BDAA-84AAF5503B64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18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rcRect l="6411" r="6411"/>
          <a:stretch>
            <a:fillRect/>
          </a:stretch>
        </p:blipFill>
        <p:spPr>
          <a:xfrm>
            <a:off x="514350" y="1762125"/>
            <a:ext cx="4953000" cy="4095750"/>
          </a:xfrm>
          <a:prstGeom prst="roundRect">
            <a:avLst>
              <a:gd name="adj" fmla="val 2791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717D302-8087-44AB-8BF3-49E06D895A13}"/>
              </a:ext>
            </a:extLst>
          </p:cNvPr>
          <p:cNvSpPr>
            <a:spLocks noGrp="1"/>
          </p:cNvSpPr>
          <p:nvPr/>
        </p:nvSpPr>
        <p:spPr>
          <a:xfrm>
            <a:off x="5953125" y="195262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96" lnSpcReduction="10000"/>
          </a:bodyPr>
          <a:lstStyle/>
          <a:p>
            <a:pPr algn="l">
              <a:defRPr sz="1275" b="1">
                <a:solidFill>
                  <a:srgbClr val="B94A48"/>
                </a:solidFill>
              </a:defRPr>
            </a:pPr>
            <a:r>
              <a:rPr sz="1275" b="1">
                <a:solidFill>
                  <a:srgbClr val="B94A48"/>
                </a:solidFill>
              </a:rPr>
              <a:t>THE INITIAL GAP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65E8D98-147B-4C93-9751-4A43BAC9D500}"/>
              </a:ext>
            </a:extLst>
          </p:cNvPr>
          <p:cNvSpPr>
            <a:spLocks noGrp="1"/>
          </p:cNvSpPr>
          <p:nvPr/>
        </p:nvSpPr>
        <p:spPr>
          <a:xfrm>
            <a:off x="5953125" y="2476500"/>
            <a:ext cx="5143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175" b="1">
                <a:solidFill>
                  <a:srgbClr val="0B1116"/>
                </a:solidFill>
              </a:defRPr>
            </a:pPr>
            <a:r>
              <a:rPr sz="2175" b="1">
                <a:solidFill>
                  <a:srgbClr val="0B1116"/>
                </a:solidFill>
              </a:rPr>
              <a:t>Few advanced training routes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AF993A2-40E4-4F78-BDB0-7FF1C7EED236}"/>
              </a:ext>
            </a:extLst>
          </p:cNvPr>
          <p:cNvSpPr>
            <a:spLocks noGrp="1"/>
          </p:cNvSpPr>
          <p:nvPr/>
        </p:nvSpPr>
        <p:spPr>
          <a:xfrm>
            <a:off x="5953125" y="3190875"/>
            <a:ext cx="5143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672" lnSpcReduction="10000"/>
          </a:bodyPr>
          <a:lstStyle/>
          <a:p>
            <a:pPr algn="l">
              <a:defRPr sz="2025" b="1">
                <a:solidFill>
                  <a:srgbClr val="0B1116"/>
                </a:solidFill>
              </a:defRPr>
            </a:pPr>
            <a:r>
              <a:rPr sz="2025" b="1">
                <a:solidFill>
                  <a:srgbClr val="0B1116"/>
                </a:solidFill>
              </a:rPr>
              <a:t>Weak continuity between research, professional education and management practice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BFA1B6-991F-4A78-B254-9427BA0F6A1D}"/>
              </a:ext>
            </a:extLst>
          </p:cNvPr>
          <p:cNvSpPr>
            <a:spLocks noGrp="1"/>
          </p:cNvSpPr>
          <p:nvPr/>
        </p:nvSpPr>
        <p:spPr>
          <a:xfrm>
            <a:off x="5953125" y="4762500"/>
            <a:ext cx="5143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795" lnSpcReduction="10000"/>
          </a:bodyPr>
          <a:lstStyle/>
          <a:p>
            <a:pPr algn="l">
              <a:defRPr sz="1950" b="1">
                <a:solidFill>
                  <a:srgbClr val="3D9270"/>
                </a:solidFill>
              </a:defRPr>
            </a:pPr>
            <a:r>
              <a:rPr sz="1950" b="1">
                <a:solidFill>
                  <a:srgbClr val="3D9270"/>
                </a:solidFill>
              </a:rPr>
              <a:t>A field cannot modernize without a new professional generation</a:t>
            </a:r>
          </a:p>
        </p:txBody>
      </p:sp>
      <p:pic>
        <p:nvPicPr>
          <p:cNvPr id="11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105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FF64B47-6028-4597-AB9E-2B22FBCB8DCF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BUILDING A FIELD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F6127DD7-A636-4BDB-96B0-8074E73D2864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66427" lnSpcReduction="20000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International recruitment helped create the programme—not just deliver lectures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47BF4BA-63A9-4F9A-B36F-B7BB59FDBB5F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19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rcRect l="4479" r="4479"/>
          <a:stretch>
            <a:fillRect/>
          </a:stretch>
        </p:blipFill>
        <p:spPr>
          <a:xfrm>
            <a:off x="514350" y="1762125"/>
            <a:ext cx="3333750" cy="4095750"/>
          </a:xfrm>
          <a:prstGeom prst="roundRect">
            <a:avLst>
              <a:gd name="adj" fmla="val 3429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EA8E5AD-7843-4496-AEA1-9B0A3D0CF8A3}"/>
              </a:ext>
            </a:extLst>
          </p:cNvPr>
          <p:cNvSpPr>
            <a:spLocks noGrp="1"/>
          </p:cNvSpPr>
          <p:nvPr/>
        </p:nvSpPr>
        <p:spPr>
          <a:xfrm>
            <a:off x="4381500" y="1952625"/>
            <a:ext cx="6191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869" lnSpcReduction="10000"/>
          </a:bodyPr>
          <a:lstStyle/>
          <a:p>
            <a:pPr algn="l">
              <a:defRPr sz="2475" b="1">
                <a:solidFill>
                  <a:srgbClr val="1677C8"/>
                </a:solidFill>
              </a:defRPr>
            </a:pPr>
            <a:r>
              <a:rPr sz="2475" b="1">
                <a:solidFill>
                  <a:srgbClr val="1677C8"/>
                </a:solidFill>
              </a:rPr>
              <a:t>German professors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F013554-2EA3-4B05-8F88-38BC669BAC58}"/>
              </a:ext>
            </a:extLst>
          </p:cNvPr>
          <p:cNvSpPr>
            <a:spLocks noGrp="1"/>
          </p:cNvSpPr>
          <p:nvPr/>
        </p:nvSpPr>
        <p:spPr>
          <a:xfrm>
            <a:off x="4381500" y="2714625"/>
            <a:ext cx="33909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0B1116"/>
                </a:solidFill>
              </a:defRPr>
            </a:pPr>
            <a:r>
              <a:rPr lang="en-US" sz="2025" b="1" dirty="0" smtClean="0">
                <a:solidFill>
                  <a:srgbClr val="0B1116"/>
                </a:solidFill>
              </a:rPr>
              <a:t>DAAD </a:t>
            </a:r>
            <a:r>
              <a:rPr lang="en-US" sz="2025" b="1" dirty="0" err="1" smtClean="0">
                <a:solidFill>
                  <a:srgbClr val="0B1116"/>
                </a:solidFill>
              </a:rPr>
              <a:t>Langzeitdozentur</a:t>
            </a:r>
            <a:endParaRPr lang="en-US" sz="2025" b="1" dirty="0" smtClean="0">
              <a:solidFill>
                <a:srgbClr val="0B1116"/>
              </a:solidFill>
            </a:endParaRPr>
          </a:p>
          <a:p>
            <a:pPr algn="l">
              <a:defRPr sz="2025" b="1">
                <a:solidFill>
                  <a:srgbClr val="0B1116"/>
                </a:solidFill>
              </a:defRPr>
            </a:pPr>
            <a:r>
              <a:rPr lang="en-US" sz="2025" b="1" dirty="0" smtClean="0">
                <a:solidFill>
                  <a:srgbClr val="0B1116"/>
                </a:solidFill>
              </a:rPr>
              <a:t>Mining local environment</a:t>
            </a:r>
            <a:endParaRPr lang="en-US" sz="2025" b="1" dirty="0" smtClean="0">
              <a:solidFill>
                <a:srgbClr val="0B1116"/>
              </a:solidFill>
            </a:endParaRPr>
          </a:p>
          <a:p>
            <a:pPr algn="l">
              <a:defRPr sz="2025" b="1">
                <a:solidFill>
                  <a:srgbClr val="0B1116"/>
                </a:solidFill>
              </a:defRPr>
            </a:pPr>
            <a:r>
              <a:rPr sz="2025" b="1" dirty="0" smtClean="0">
                <a:solidFill>
                  <a:srgbClr val="0B1116"/>
                </a:solidFill>
              </a:rPr>
              <a:t>Curriculum </a:t>
            </a:r>
            <a:r>
              <a:rPr sz="2025" b="1" dirty="0">
                <a:solidFill>
                  <a:srgbClr val="0B1116"/>
                </a:solidFill>
              </a:rPr>
              <a:t>design</a:t>
            </a:r>
          </a:p>
          <a:p>
            <a:pPr algn="l">
              <a:defRPr sz="2025" b="1">
                <a:solidFill>
                  <a:srgbClr val="0B1116"/>
                </a:solidFill>
              </a:defRPr>
            </a:pPr>
            <a:r>
              <a:rPr sz="2025" b="1" dirty="0">
                <a:solidFill>
                  <a:srgbClr val="0B1116"/>
                </a:solidFill>
              </a:rPr>
              <a:t>Graduate supervision</a:t>
            </a:r>
          </a:p>
          <a:p>
            <a:pPr algn="l">
              <a:defRPr sz="2025" b="1">
                <a:solidFill>
                  <a:srgbClr val="0B1116"/>
                </a:solidFill>
              </a:defRPr>
            </a:pPr>
            <a:r>
              <a:rPr sz="2025" b="1" dirty="0">
                <a:solidFill>
                  <a:srgbClr val="0B1116"/>
                </a:solidFill>
              </a:rPr>
              <a:t>International standards</a:t>
            </a:r>
          </a:p>
          <a:p>
            <a:pPr algn="l">
              <a:defRPr sz="2025" b="1">
                <a:solidFill>
                  <a:srgbClr val="0B1116"/>
                </a:solidFill>
              </a:defRPr>
            </a:pPr>
            <a:r>
              <a:rPr sz="2025" b="1" dirty="0">
                <a:solidFill>
                  <a:srgbClr val="0B1116"/>
                </a:solidFill>
              </a:rPr>
              <a:t>Professional partnerships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4B9297B-9818-4DA6-B8AE-4E04E47AA5C5}"/>
              </a:ext>
            </a:extLst>
          </p:cNvPr>
          <p:cNvSpPr>
            <a:spLocks noGrp="1"/>
          </p:cNvSpPr>
          <p:nvPr/>
        </p:nvSpPr>
        <p:spPr>
          <a:xfrm>
            <a:off x="7810500" y="2714625"/>
            <a:ext cx="3238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sz="2025" b="1">
                <a:solidFill>
                  <a:srgbClr val="3D9270"/>
                </a:solidFill>
              </a:rPr>
              <a:t>DAAD · GIZ · Ministry · National Forestry Agency</a:t>
            </a:r>
          </a:p>
        </p:txBody>
      </p:sp>
      <p:pic>
        <p:nvPicPr>
          <p:cNvPr id="10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532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7B0DD03-EDBA-46D9-8072-10068C646DA8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BUILDING A FIELD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339781-2B9F-4B17-9390-02F06722CCF8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The durable product is a scientific school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A3A211B-3F4A-43EA-8160-DCCA35ECD3C8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20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857250" y="3143250"/>
            <a:ext cx="10382250" cy="0"/>
          </a:xfrm>
          <a:prstGeom prst="straightConnector1">
            <a:avLst/>
          </a:prstGeom>
          <a:ln w="28575">
            <a:solidFill>
              <a:srgbClr val="BAC4C9"/>
            </a:solidFill>
            <a:prstDash val="solid"/>
          </a:ln>
        </p:spPr>
      </p:cxn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988CD2D2-1176-4B52-A7F2-574540496C02}"/>
              </a:ext>
            </a:extLst>
          </p:cNvPr>
          <p:cNvSpPr>
            <a:spLocks noGrp="1"/>
          </p:cNvSpPr>
          <p:nvPr/>
        </p:nvSpPr>
        <p:spPr>
          <a:xfrm>
            <a:off x="76200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1E5AE58-911A-4BBB-A8BE-7A3637BA083C}"/>
              </a:ext>
            </a:extLst>
          </p:cNvPr>
          <p:cNvSpPr>
            <a:spLocks noGrp="1"/>
          </p:cNvSpPr>
          <p:nvPr/>
        </p:nvSpPr>
        <p:spPr>
          <a:xfrm>
            <a:off x="52387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ECD8E96-8288-421A-B770-F1B8B09981CE}"/>
              </a:ext>
            </a:extLst>
          </p:cNvPr>
          <p:cNvSpPr>
            <a:spLocks noGrp="1"/>
          </p:cNvSpPr>
          <p:nvPr/>
        </p:nvSpPr>
        <p:spPr>
          <a:xfrm>
            <a:off x="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Visiting expertise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1E4ACEF5-9CB5-41E5-951B-238A407531CC}"/>
              </a:ext>
            </a:extLst>
          </p:cNvPr>
          <p:cNvSpPr>
            <a:spLocks noGrp="1"/>
          </p:cNvSpPr>
          <p:nvPr/>
        </p:nvSpPr>
        <p:spPr>
          <a:xfrm>
            <a:off x="3357563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CEE3B05-1A35-41CF-95AE-9AA717C8A720}"/>
              </a:ext>
            </a:extLst>
          </p:cNvPr>
          <p:cNvSpPr>
            <a:spLocks noGrp="1"/>
          </p:cNvSpPr>
          <p:nvPr/>
        </p:nvSpPr>
        <p:spPr>
          <a:xfrm>
            <a:off x="3119438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19941A1-7EAC-4764-B3FD-4F0F9C82698D}"/>
              </a:ext>
            </a:extLst>
          </p:cNvPr>
          <p:cNvSpPr>
            <a:spLocks noGrp="1"/>
          </p:cNvSpPr>
          <p:nvPr/>
        </p:nvSpPr>
        <p:spPr>
          <a:xfrm>
            <a:off x="2595563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First graduate cohort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04A40015-191F-4F6F-B3FB-7F416E674790}"/>
              </a:ext>
            </a:extLst>
          </p:cNvPr>
          <p:cNvSpPr>
            <a:spLocks noGrp="1"/>
          </p:cNvSpPr>
          <p:nvPr/>
        </p:nvSpPr>
        <p:spPr>
          <a:xfrm>
            <a:off x="5953125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5833DD6-5CD8-4E5E-86AB-226422DE754B}"/>
              </a:ext>
            </a:extLst>
          </p:cNvPr>
          <p:cNvSpPr>
            <a:spLocks noGrp="1"/>
          </p:cNvSpPr>
          <p:nvPr/>
        </p:nvSpPr>
        <p:spPr>
          <a:xfrm>
            <a:off x="5715000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D023D4F-3F23-460A-B1F4-807246030184}"/>
              </a:ext>
            </a:extLst>
          </p:cNvPr>
          <p:cNvSpPr>
            <a:spLocks noGrp="1"/>
          </p:cNvSpPr>
          <p:nvPr/>
        </p:nvSpPr>
        <p:spPr>
          <a:xfrm>
            <a:off x="5191125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Young Georgian specialists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0DCD803E-1753-42F6-83D9-2CDBBBCCD349}"/>
              </a:ext>
            </a:extLst>
          </p:cNvPr>
          <p:cNvSpPr>
            <a:spLocks noGrp="1"/>
          </p:cNvSpPr>
          <p:nvPr/>
        </p:nvSpPr>
        <p:spPr>
          <a:xfrm>
            <a:off x="8548688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B077E94A-263C-4A67-B947-1CB90257EEBA}"/>
              </a:ext>
            </a:extLst>
          </p:cNvPr>
          <p:cNvSpPr>
            <a:spLocks noGrp="1"/>
          </p:cNvSpPr>
          <p:nvPr/>
        </p:nvSpPr>
        <p:spPr>
          <a:xfrm>
            <a:off x="8310563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617206A4-59FF-4BC9-A766-130FFFFCA3CF}"/>
              </a:ext>
            </a:extLst>
          </p:cNvPr>
          <p:cNvSpPr>
            <a:spLocks noGrp="1"/>
          </p:cNvSpPr>
          <p:nvPr/>
        </p:nvSpPr>
        <p:spPr>
          <a:xfrm>
            <a:off x="7786688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Public institutions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="" xmlns:a16="http://schemas.microsoft.com/office/drawing/2014/main" id="{0FBC3C5D-7F45-49B1-BABD-EAEEA9A5CEA9}"/>
              </a:ext>
            </a:extLst>
          </p:cNvPr>
          <p:cNvSpPr>
            <a:spLocks noGrp="1"/>
          </p:cNvSpPr>
          <p:nvPr/>
        </p:nvSpPr>
        <p:spPr>
          <a:xfrm>
            <a:off x="1114425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D9270"/>
          </a:solidFill>
          <a:ln w="0">
            <a:noFill/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B9BF5DB0-D7E9-40AE-AD63-FC77FE47D08B}"/>
              </a:ext>
            </a:extLst>
          </p:cNvPr>
          <p:cNvSpPr>
            <a:spLocks noGrp="1"/>
          </p:cNvSpPr>
          <p:nvPr/>
        </p:nvSpPr>
        <p:spPr>
          <a:xfrm>
            <a:off x="1090612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0AD35F61-D3E6-4AB4-8F77-EBCC6C9AA4F4}"/>
              </a:ext>
            </a:extLst>
          </p:cNvPr>
          <p:cNvSpPr>
            <a:spLocks noGrp="1"/>
          </p:cNvSpPr>
          <p:nvPr/>
        </p:nvSpPr>
        <p:spPr>
          <a:xfrm>
            <a:off x="1038225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Next generation</a:t>
            </a:r>
          </a:p>
        </p:txBody>
      </p:sp>
      <p:pic>
        <p:nvPicPr>
          <p:cNvPr id="22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862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BA371B4C-000C-4836-895D-5ECC91B694C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BUILDING A FIELD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DD62865-5345-4653-A70C-B1AA683A0F47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Alumni carry research capacity into public practice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98C2B23-F562-4C92-A9AD-EA9898827357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21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24B4EA8B-A92B-4DE0-9F47-143EB1DD93C5}"/>
              </a:ext>
            </a:extLst>
          </p:cNvPr>
          <p:cNvSpPr>
            <a:spLocks noGrp="1"/>
          </p:cNvSpPr>
          <p:nvPr/>
        </p:nvSpPr>
        <p:spPr>
          <a:xfrm>
            <a:off x="514350" y="180975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CEB99B8-9AC1-49FA-95FF-D53137D83048}"/>
              </a:ext>
            </a:extLst>
          </p:cNvPr>
          <p:cNvSpPr>
            <a:spLocks noGrp="1"/>
          </p:cNvSpPr>
          <p:nvPr/>
        </p:nvSpPr>
        <p:spPr>
          <a:xfrm>
            <a:off x="752475" y="217170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sz="2025" b="1">
                <a:solidFill>
                  <a:srgbClr val="3D9270"/>
                </a:solidFill>
              </a:rPr>
              <a:t>Ministry of Environment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="" xmlns:a16="http://schemas.microsoft.com/office/drawing/2014/main" id="{EAD24F80-A67A-4A86-AF3B-59DD4E27A436}"/>
              </a:ext>
            </a:extLst>
          </p:cNvPr>
          <p:cNvSpPr>
            <a:spLocks noGrp="1"/>
          </p:cNvSpPr>
          <p:nvPr/>
        </p:nvSpPr>
        <p:spPr>
          <a:xfrm>
            <a:off x="4229100" y="180975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641F8FA-049C-4819-830D-D5B5BB292EC3}"/>
              </a:ext>
            </a:extLst>
          </p:cNvPr>
          <p:cNvSpPr>
            <a:spLocks noGrp="1"/>
          </p:cNvSpPr>
          <p:nvPr/>
        </p:nvSpPr>
        <p:spPr>
          <a:xfrm>
            <a:off x="4467225" y="217170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sz="2025" b="1">
                <a:solidFill>
                  <a:srgbClr val="3D9270"/>
                </a:solidFill>
              </a:rPr>
              <a:t>National Forestry Agency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53925EF5-65EB-4D34-BD9E-E4FC2C291489}"/>
              </a:ext>
            </a:extLst>
          </p:cNvPr>
          <p:cNvSpPr>
            <a:spLocks noGrp="1"/>
          </p:cNvSpPr>
          <p:nvPr/>
        </p:nvSpPr>
        <p:spPr>
          <a:xfrm>
            <a:off x="7943850" y="180975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EC9C317-2AD7-4F78-860D-04DA9D39241D}"/>
              </a:ext>
            </a:extLst>
          </p:cNvPr>
          <p:cNvSpPr>
            <a:spLocks noGrp="1"/>
          </p:cNvSpPr>
          <p:nvPr/>
        </p:nvSpPr>
        <p:spPr>
          <a:xfrm>
            <a:off x="8181975" y="217170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0B1116"/>
                </a:solidFill>
              </a:defRPr>
            </a:pPr>
            <a:r>
              <a:rPr sz="2025" b="1">
                <a:solidFill>
                  <a:srgbClr val="0B1116"/>
                </a:solidFill>
              </a:rPr>
              <a:t>NCDC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7B7BDC35-D14A-4948-903A-1E917B301727}"/>
              </a:ext>
            </a:extLst>
          </p:cNvPr>
          <p:cNvSpPr>
            <a:spLocks noGrp="1"/>
          </p:cNvSpPr>
          <p:nvPr/>
        </p:nvSpPr>
        <p:spPr>
          <a:xfrm>
            <a:off x="514350" y="361950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7EB4749-DA67-4CF7-BC47-6AF317A2091E}"/>
              </a:ext>
            </a:extLst>
          </p:cNvPr>
          <p:cNvSpPr>
            <a:spLocks noGrp="1"/>
          </p:cNvSpPr>
          <p:nvPr/>
        </p:nvSpPr>
        <p:spPr>
          <a:xfrm>
            <a:off x="752475" y="398145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383"/>
          </a:bodyPr>
          <a:lstStyle/>
          <a:p>
            <a:pPr algn="ctr">
              <a:defRPr sz="2025" b="1">
                <a:solidFill>
                  <a:srgbClr val="0B1116"/>
                </a:solidFill>
              </a:defRPr>
            </a:pPr>
            <a:r>
              <a:rPr sz="2025" b="1">
                <a:solidFill>
                  <a:srgbClr val="0B1116"/>
                </a:solidFill>
              </a:rPr>
              <a:t>National Environment Agency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="" xmlns:a16="http://schemas.microsoft.com/office/drawing/2014/main" id="{71D4D47D-4C18-4A97-8C8B-8332ED3DD249}"/>
              </a:ext>
            </a:extLst>
          </p:cNvPr>
          <p:cNvSpPr>
            <a:spLocks noGrp="1"/>
          </p:cNvSpPr>
          <p:nvPr/>
        </p:nvSpPr>
        <p:spPr>
          <a:xfrm>
            <a:off x="4229100" y="361950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4822557-726A-4231-94E1-DC96CB6CE011}"/>
              </a:ext>
            </a:extLst>
          </p:cNvPr>
          <p:cNvSpPr>
            <a:spLocks noGrp="1"/>
          </p:cNvSpPr>
          <p:nvPr/>
        </p:nvSpPr>
        <p:spPr>
          <a:xfrm>
            <a:off x="4467225" y="398145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0B1116"/>
                </a:solidFill>
              </a:defRPr>
            </a:pPr>
            <a:r>
              <a:rPr sz="2025" b="1">
                <a:solidFill>
                  <a:srgbClr val="0B1116"/>
                </a:solidFill>
              </a:rPr>
              <a:t>Protected Areas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56660FD4-9359-4AE6-9CBB-009B3EB21382}"/>
              </a:ext>
            </a:extLst>
          </p:cNvPr>
          <p:cNvSpPr>
            <a:spLocks noGrp="1"/>
          </p:cNvSpPr>
          <p:nvPr/>
        </p:nvSpPr>
        <p:spPr>
          <a:xfrm>
            <a:off x="7943850" y="3619500"/>
            <a:ext cx="3505200" cy="1485900"/>
          </a:xfrm>
          <a:prstGeom prst="roundRect">
            <a:avLst>
              <a:gd name="adj" fmla="val 6410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63DBE4E-07FE-4AAA-B2AB-16F1DA00AD17}"/>
              </a:ext>
            </a:extLst>
          </p:cNvPr>
          <p:cNvSpPr>
            <a:spLocks noGrp="1"/>
          </p:cNvSpPr>
          <p:nvPr/>
        </p:nvSpPr>
        <p:spPr>
          <a:xfrm>
            <a:off x="8181975" y="3981450"/>
            <a:ext cx="30289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0B1116"/>
                </a:solidFill>
              </a:defRPr>
            </a:pPr>
            <a:r>
              <a:rPr sz="2025" b="1">
                <a:solidFill>
                  <a:srgbClr val="0B1116"/>
                </a:solidFill>
              </a:rPr>
              <a:t>Research + consultancy</a:t>
            </a:r>
          </a:p>
        </p:txBody>
      </p:sp>
      <p:pic>
        <p:nvPicPr>
          <p:cNvPr id="18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832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56FEFD6-F67A-4F95-A0EE-DD228D5F95B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ISU DEVELOPMENT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2C3306B-91FC-4683-A17D-9E707D42F648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ISU institutionalized the research–teaching nexus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5250394-3297-4C7F-9918-FBE48C7FA5E8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4DC04CC-1567-4A3D-8673-9EBD6DDC9E12}"/>
              </a:ext>
            </a:extLst>
          </p:cNvPr>
          <p:cNvSpPr>
            <a:spLocks noGrp="1"/>
          </p:cNvSpPr>
          <p:nvPr/>
        </p:nvSpPr>
        <p:spPr>
          <a:xfrm>
            <a:off x="514350" y="1714500"/>
            <a:ext cx="857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250" lnSpcReduction="10000"/>
          </a:bodyPr>
          <a:lstStyle/>
          <a:p>
            <a:pPr algn="l">
              <a:defRPr sz="6000" b="1">
                <a:solidFill>
                  <a:srgbClr val="6DCBF4"/>
                </a:solidFill>
              </a:defRPr>
            </a:pPr>
            <a:r>
              <a:rPr sz="6000" b="1">
                <a:solidFill>
                  <a:srgbClr val="6DCBF4"/>
                </a:solidFill>
              </a:rPr>
              <a:t>“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107F899-CF40-4BA1-8E11-B7D8F0956D27}"/>
              </a:ext>
            </a:extLst>
          </p:cNvPr>
          <p:cNvSpPr>
            <a:spLocks noGrp="1"/>
          </p:cNvSpPr>
          <p:nvPr/>
        </p:nvSpPr>
        <p:spPr>
          <a:xfrm>
            <a:off x="1333500" y="2095500"/>
            <a:ext cx="9334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B1116"/>
                </a:solidFill>
              </a:defRPr>
            </a:pPr>
            <a:r>
              <a:rPr sz="2850" b="1">
                <a:solidFill>
                  <a:srgbClr val="0B1116"/>
                </a:solidFill>
              </a:rPr>
              <a:t>The same community generates knowledge and teaches it—while students participate in creating knowledge.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67A8AF9-6D5E-431E-98B8-D9AA365AED5D}"/>
              </a:ext>
            </a:extLst>
          </p:cNvPr>
          <p:cNvSpPr>
            <a:spLocks noGrp="1"/>
          </p:cNvSpPr>
          <p:nvPr/>
        </p:nvSpPr>
        <p:spPr>
          <a:xfrm>
            <a:off x="1333500" y="4333875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275" b="1">
                <a:solidFill>
                  <a:srgbClr val="1677C8"/>
                </a:solidFill>
              </a:defRPr>
            </a:pPr>
            <a:r>
              <a:rPr sz="1275" b="1">
                <a:solidFill>
                  <a:srgbClr val="1677C8"/>
                </a:solidFill>
              </a:rPr>
              <a:t>ILIA STATE UNIVERSITY MISSION</a:t>
            </a:r>
          </a:p>
        </p:txBody>
      </p:sp>
      <p:pic>
        <p:nvPicPr>
          <p:cNvPr id="9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125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EBDB5AD-19F1-4F2D-B637-27AFB45E74A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ISU DEVELOPMENT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0287CF3-68CA-4FC3-99AE-0EE79497CE51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579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Twenty years: from institutional merger to a research university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A6A3364-A7FB-46F9-B823-E6AA21E5CF91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23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876300" y="3333750"/>
            <a:ext cx="10287000" cy="0"/>
          </a:xfrm>
          <a:prstGeom prst="straightConnector1">
            <a:avLst/>
          </a:prstGeom>
          <a:ln w="28575">
            <a:solidFill>
              <a:srgbClr val="BAC4C9"/>
            </a:solidFill>
            <a:prstDash val="solid"/>
          </a:ln>
        </p:spPr>
      </p:cxn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1FA64F09-5DC2-4370-A582-034343CF3AD7}"/>
              </a:ext>
            </a:extLst>
          </p:cNvPr>
          <p:cNvSpPr>
            <a:spLocks noGrp="1"/>
          </p:cNvSpPr>
          <p:nvPr/>
        </p:nvSpPr>
        <p:spPr>
          <a:xfrm>
            <a:off x="781050" y="32385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E2F506C-F1F4-46E2-9131-2F2B82BDC40D}"/>
              </a:ext>
            </a:extLst>
          </p:cNvPr>
          <p:cNvSpPr>
            <a:spLocks noGrp="1"/>
          </p:cNvSpPr>
          <p:nvPr/>
        </p:nvSpPr>
        <p:spPr>
          <a:xfrm>
            <a:off x="304800" y="2571750"/>
            <a:ext cx="1143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029" lnSpcReduction="10000"/>
          </a:bodyPr>
          <a:lstStyle/>
          <a:p>
            <a:pPr algn="ctr">
              <a:defRPr sz="1725" b="1">
                <a:solidFill>
                  <a:srgbClr val="1677C8"/>
                </a:solidFill>
              </a:defRPr>
            </a:pPr>
            <a:r>
              <a:rPr sz="1725" b="1">
                <a:solidFill>
                  <a:srgbClr val="1677C8"/>
                </a:solidFill>
              </a:rPr>
              <a:t>2006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67891B3-E795-4EA9-8B01-9FA368648729}"/>
              </a:ext>
            </a:extLst>
          </p:cNvPr>
          <p:cNvSpPr>
            <a:spLocks noGrp="1"/>
          </p:cNvSpPr>
          <p:nvPr/>
        </p:nvSpPr>
        <p:spPr>
          <a:xfrm>
            <a:off x="-76200" y="3762375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ISU established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6D25E8C3-54F2-4026-ADBD-0C411F6B9B31}"/>
              </a:ext>
            </a:extLst>
          </p:cNvPr>
          <p:cNvSpPr>
            <a:spLocks noGrp="1"/>
          </p:cNvSpPr>
          <p:nvPr/>
        </p:nvSpPr>
        <p:spPr>
          <a:xfrm>
            <a:off x="3352800" y="32385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57A55F8-C9A7-45FB-BC35-6F93D7A881AC}"/>
              </a:ext>
            </a:extLst>
          </p:cNvPr>
          <p:cNvSpPr>
            <a:spLocks noGrp="1"/>
          </p:cNvSpPr>
          <p:nvPr/>
        </p:nvSpPr>
        <p:spPr>
          <a:xfrm>
            <a:off x="2876550" y="2571750"/>
            <a:ext cx="1143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029" lnSpcReduction="10000"/>
          </a:bodyPr>
          <a:lstStyle/>
          <a:p>
            <a:pPr algn="ctr">
              <a:defRPr sz="1725" b="1">
                <a:solidFill>
                  <a:srgbClr val="1677C8"/>
                </a:solidFill>
              </a:defRPr>
            </a:pPr>
            <a:r>
              <a:rPr sz="1725" b="1">
                <a:solidFill>
                  <a:srgbClr val="1677C8"/>
                </a:solidFill>
              </a:rPr>
              <a:t>2012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51EAD71F-50CF-4805-83C6-53C391CD32B1}"/>
              </a:ext>
            </a:extLst>
          </p:cNvPr>
          <p:cNvSpPr>
            <a:spLocks noGrp="1"/>
          </p:cNvSpPr>
          <p:nvPr/>
        </p:nvSpPr>
        <p:spPr>
          <a:xfrm>
            <a:off x="2495550" y="3762375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443" lnSpcReduction="10000"/>
          </a:bodyPr>
          <a:lstStyle/>
          <a:p>
            <a:pPr algn="ctr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International programmes expand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35F16523-447B-4DC3-B477-E3D633202B24}"/>
              </a:ext>
            </a:extLst>
          </p:cNvPr>
          <p:cNvSpPr>
            <a:spLocks noGrp="1"/>
          </p:cNvSpPr>
          <p:nvPr/>
        </p:nvSpPr>
        <p:spPr>
          <a:xfrm>
            <a:off x="5924550" y="32385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E269133D-D919-4CE8-BCBF-40F0D79FCB1B}"/>
              </a:ext>
            </a:extLst>
          </p:cNvPr>
          <p:cNvSpPr>
            <a:spLocks noGrp="1"/>
          </p:cNvSpPr>
          <p:nvPr/>
        </p:nvSpPr>
        <p:spPr>
          <a:xfrm>
            <a:off x="5448300" y="2571750"/>
            <a:ext cx="1143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029" lnSpcReduction="10000"/>
          </a:bodyPr>
          <a:lstStyle/>
          <a:p>
            <a:pPr algn="ctr">
              <a:defRPr sz="1725" b="1">
                <a:solidFill>
                  <a:srgbClr val="1677C8"/>
                </a:solidFill>
              </a:defRPr>
            </a:pPr>
            <a:r>
              <a:rPr sz="1725" b="1">
                <a:solidFill>
                  <a:srgbClr val="1677C8"/>
                </a:solidFill>
              </a:rPr>
              <a:t>2017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8640E282-0F5A-4830-B13C-1E7E945CDFF0}"/>
              </a:ext>
            </a:extLst>
          </p:cNvPr>
          <p:cNvSpPr>
            <a:spLocks noGrp="1"/>
          </p:cNvSpPr>
          <p:nvPr/>
        </p:nvSpPr>
        <p:spPr>
          <a:xfrm>
            <a:off x="5067300" y="3762375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Research output accelerates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C58740A9-F4E8-4B1D-9515-637C981B93E6}"/>
              </a:ext>
            </a:extLst>
          </p:cNvPr>
          <p:cNvSpPr>
            <a:spLocks noGrp="1"/>
          </p:cNvSpPr>
          <p:nvPr/>
        </p:nvSpPr>
        <p:spPr>
          <a:xfrm>
            <a:off x="8496300" y="32385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093CFABE-A614-4C1B-B471-872CD918B550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1143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029" lnSpcReduction="10000"/>
          </a:bodyPr>
          <a:lstStyle/>
          <a:p>
            <a:pPr algn="ctr">
              <a:defRPr sz="1725" b="1">
                <a:solidFill>
                  <a:srgbClr val="1677C8"/>
                </a:solidFill>
              </a:defRPr>
            </a:pPr>
            <a:r>
              <a:rPr sz="1725" b="1">
                <a:solidFill>
                  <a:srgbClr val="1677C8"/>
                </a:solidFill>
              </a:rPr>
              <a:t>2023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3E6D9467-91FE-458B-921A-5DD007A58652}"/>
              </a:ext>
            </a:extLst>
          </p:cNvPr>
          <p:cNvSpPr>
            <a:spLocks noGrp="1"/>
          </p:cNvSpPr>
          <p:nvPr/>
        </p:nvSpPr>
        <p:spPr>
          <a:xfrm>
            <a:off x="7639050" y="3762375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784"/>
          </a:bodyPr>
          <a:lstStyle/>
          <a:p>
            <a:pPr algn="ctr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Peak working-dataset output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="" xmlns:a16="http://schemas.microsoft.com/office/drawing/2014/main" id="{06ED51CD-8BF3-48D8-A971-695D477C547A}"/>
              </a:ext>
            </a:extLst>
          </p:cNvPr>
          <p:cNvSpPr>
            <a:spLocks noGrp="1"/>
          </p:cNvSpPr>
          <p:nvPr/>
        </p:nvSpPr>
        <p:spPr>
          <a:xfrm>
            <a:off x="11068050" y="32385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D9270"/>
          </a:solidFill>
          <a:ln w="0">
            <a:noFill/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EE452779-A48E-4021-95FE-C2AD5713D46C}"/>
              </a:ext>
            </a:extLst>
          </p:cNvPr>
          <p:cNvSpPr>
            <a:spLocks noGrp="1"/>
          </p:cNvSpPr>
          <p:nvPr/>
        </p:nvSpPr>
        <p:spPr>
          <a:xfrm>
            <a:off x="10591800" y="2571750"/>
            <a:ext cx="1143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029" lnSpcReduction="10000"/>
          </a:bodyPr>
          <a:lstStyle/>
          <a:p>
            <a:pPr algn="ctr">
              <a:defRPr sz="1725" b="1">
                <a:solidFill>
                  <a:srgbClr val="1677C8"/>
                </a:solidFill>
              </a:defRPr>
            </a:pPr>
            <a:r>
              <a:rPr sz="1725" b="1">
                <a:solidFill>
                  <a:srgbClr val="1677C8"/>
                </a:solidFill>
              </a:rPr>
              <a:t>2026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1DF6B89C-C51B-4538-8B3E-FCFF9EE71941}"/>
              </a:ext>
            </a:extLst>
          </p:cNvPr>
          <p:cNvSpPr>
            <a:spLocks noGrp="1"/>
          </p:cNvSpPr>
          <p:nvPr/>
        </p:nvSpPr>
        <p:spPr>
          <a:xfrm>
            <a:off x="10210800" y="3762375"/>
            <a:ext cx="1905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Georgia’s leading THE position</a:t>
            </a:r>
          </a:p>
        </p:txBody>
      </p:sp>
      <p:pic>
        <p:nvPicPr>
          <p:cNvPr id="22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921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A5D1FFD-865C-4B9A-94DB-29EB7CD95074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ISU DEVELOPMENT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09246A7-FC97-46AE-80FE-B1FB37931AB8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Research output accelerated after 2017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7AC19E5-4EEA-47A4-BA47-BE9EA3D310EC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1A56959-7D8F-40CE-B063-5D8A62D14DFB}"/>
              </a:ext>
            </a:extLst>
          </p:cNvPr>
          <p:cNvSpPr>
            <a:spLocks noGrp="1"/>
          </p:cNvSpPr>
          <p:nvPr/>
        </p:nvSpPr>
        <p:spPr>
          <a:xfrm>
            <a:off x="714375" y="1466850"/>
            <a:ext cx="762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389" lnSpcReduction="20000"/>
          </a:bodyPr>
          <a:lstStyle/>
          <a:p>
            <a:pPr algn="l">
              <a:defRPr sz="1125" b="1">
                <a:solidFill>
                  <a:srgbClr val="52616B"/>
                </a:solidFill>
              </a:defRPr>
            </a:pPr>
            <a:r>
              <a:rPr sz="1125" b="1">
                <a:solidFill>
                  <a:srgbClr val="52616B"/>
                </a:solidFill>
              </a:rPr>
              <a:t>ALL FIELDS · ANNUAL PUBLICATIONS · 2008–2026 · WORKING DATABASE</a:t>
            </a:r>
          </a:p>
        </p:txBody>
      </p:sp>
      <p:graphicFrame>
        <p:nvGraphicFramePr>
          <p:cNvPr id="14" name="Chart"/>
          <p:cNvGraphicFramePr/>
          <p:nvPr/>
        </p:nvGraphicFramePr>
        <p:xfrm>
          <a:off x="666750" y="1762125"/>
          <a:ext cx="1066800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ounded Rectangle 6">
            <a:extLst>
              <a:ext uri="{FF2B5EF4-FFF2-40B4-BE49-F238E27FC236}">
                <a16:creationId xmlns="" xmlns:a16="http://schemas.microsoft.com/office/drawing/2014/main" id="{28EE01E4-6765-466E-A6C2-DB36DA0FD968}"/>
              </a:ext>
            </a:extLst>
          </p:cNvPr>
          <p:cNvSpPr>
            <a:spLocks noGrp="1"/>
          </p:cNvSpPr>
          <p:nvPr/>
        </p:nvSpPr>
        <p:spPr>
          <a:xfrm>
            <a:off x="9620250" y="5810250"/>
            <a:ext cx="1428750" cy="342900"/>
          </a:xfrm>
          <a:prstGeom prst="roundRect">
            <a:avLst>
              <a:gd name="adj" fmla="val 50000"/>
            </a:avLst>
          </a:prstGeom>
          <a:solidFill>
            <a:srgbClr val="D29B2D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D1A5E6D-BCCD-4DF5-ACF5-0DE3301538E7}"/>
              </a:ext>
            </a:extLst>
          </p:cNvPr>
          <p:cNvSpPr>
            <a:spLocks noGrp="1"/>
          </p:cNvSpPr>
          <p:nvPr/>
        </p:nvSpPr>
        <p:spPr>
          <a:xfrm>
            <a:off x="9734550" y="5876925"/>
            <a:ext cx="12001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2083" lnSpcReduction="20000"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2026 partial</a:t>
            </a:r>
          </a:p>
        </p:txBody>
      </p:sp>
      <p:pic>
        <p:nvPicPr>
          <p:cNvPr id="10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076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2593F1D-1792-4008-8761-4A047B200D5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ISU DEVELOPMENT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4C707B1-DFC4-4F54-A750-1199738EF4BA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Biology and ecology became a visible growth engine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17FE640-6426-4BE5-8860-7D8D6A8D45BB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6D071D9-150E-42C9-8C1A-04EA4F3617CC}"/>
              </a:ext>
            </a:extLst>
          </p:cNvPr>
          <p:cNvSpPr>
            <a:spLocks noGrp="1"/>
          </p:cNvSpPr>
          <p:nvPr/>
        </p:nvSpPr>
        <p:spPr>
          <a:xfrm>
            <a:off x="666750" y="1466850"/>
            <a:ext cx="809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389" lnSpcReduction="20000"/>
          </a:bodyPr>
          <a:lstStyle/>
          <a:p>
            <a:pPr algn="l">
              <a:defRPr sz="1125" b="1">
                <a:solidFill>
                  <a:srgbClr val="52616B"/>
                </a:solidFill>
              </a:defRPr>
            </a:pPr>
            <a:r>
              <a:rPr sz="1125" b="1">
                <a:solidFill>
                  <a:srgbClr val="52616B"/>
                </a:solidFill>
              </a:rPr>
              <a:t>ANNUAL PUBLICATIONS · ALL FIELDS VS CLASSIFIED BIOLOGY/ECOLOGY · 2008–2026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="619125" y="1762125"/>
          <a:ext cx="809625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040E246-8B5B-472D-A7A9-6FF34C62B871}"/>
              </a:ext>
            </a:extLst>
          </p:cNvPr>
          <p:cNvSpPr>
            <a:spLocks noGrp="1"/>
          </p:cNvSpPr>
          <p:nvPr/>
        </p:nvSpPr>
        <p:spPr>
          <a:xfrm>
            <a:off x="9144000" y="2238375"/>
            <a:ext cx="2286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0" lnSpcReduction="10000"/>
          </a:bodyPr>
          <a:lstStyle/>
          <a:p>
            <a:pPr algn="l">
              <a:defRPr sz="4050" b="1">
                <a:solidFill>
                  <a:srgbClr val="3D9270"/>
                </a:solidFill>
              </a:defRPr>
            </a:pPr>
            <a:r>
              <a:rPr sz="4050" b="1">
                <a:solidFill>
                  <a:srgbClr val="3D9270"/>
                </a:solidFill>
              </a:rPr>
              <a:t>308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D97201D-B5CA-4864-A368-7D7FE1C97810}"/>
              </a:ext>
            </a:extLst>
          </p:cNvPr>
          <p:cNvSpPr>
            <a:spLocks noGrp="1"/>
          </p:cNvSpPr>
          <p:nvPr/>
        </p:nvSpPr>
        <p:spPr>
          <a:xfrm>
            <a:off x="9144000" y="2924175"/>
            <a:ext cx="228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2616B"/>
                </a:solidFill>
              </a:defRPr>
            </a:pPr>
            <a:r>
              <a:rPr sz="1500" b="0">
                <a:solidFill>
                  <a:srgbClr val="52616B"/>
                </a:solidFill>
              </a:rPr>
              <a:t>classified biology / ecology papers, all years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170B213B-1538-4687-8318-F6FFB20F6108}"/>
              </a:ext>
            </a:extLst>
          </p:cNvPr>
          <p:cNvSpPr>
            <a:spLocks noGrp="1"/>
          </p:cNvSpPr>
          <p:nvPr/>
        </p:nvSpPr>
        <p:spPr>
          <a:xfrm>
            <a:off x="9144000" y="4191000"/>
            <a:ext cx="2286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0" lnSpcReduction="10000"/>
          </a:bodyPr>
          <a:lstStyle/>
          <a:p>
            <a:pPr algn="l">
              <a:defRPr sz="4050" b="1">
                <a:solidFill>
                  <a:srgbClr val="1677C8"/>
                </a:solidFill>
              </a:defRPr>
            </a:pPr>
            <a:r>
              <a:rPr sz="4050" b="1">
                <a:solidFill>
                  <a:srgbClr val="1677C8"/>
                </a:solidFill>
              </a:rPr>
              <a:t>3,775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4A38805-BDCD-46ED-9D13-5011190C3C7A}"/>
              </a:ext>
            </a:extLst>
          </p:cNvPr>
          <p:cNvSpPr>
            <a:spLocks noGrp="1"/>
          </p:cNvSpPr>
          <p:nvPr/>
        </p:nvSpPr>
        <p:spPr>
          <a:xfrm>
            <a:off x="9144000" y="4876800"/>
            <a:ext cx="228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2616B"/>
                </a:solidFill>
              </a:defRPr>
            </a:pPr>
            <a:r>
              <a:rPr sz="1500" b="0">
                <a:solidFill>
                  <a:srgbClr val="52616B"/>
                </a:solidFill>
              </a:rPr>
              <a:t>citations to those 308 papers</a:t>
            </a:r>
          </a:p>
        </p:txBody>
      </p:sp>
      <p:pic>
        <p:nvPicPr>
          <p:cNvPr id="12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83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852FA03-4511-4974-B87D-B2176A2E1693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ISU DEVELOPMENT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31581A8-9BB1-4FA3-82F3-6557AA8A4D96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366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Most publications with known quartiles appeared in Q1–Q2 journals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7CBE396-001E-406D-B8E3-5A4117DD9A9B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29299A6-1434-46EE-BCCD-3AE860198407}"/>
              </a:ext>
            </a:extLst>
          </p:cNvPr>
          <p:cNvSpPr>
            <a:spLocks noGrp="1"/>
          </p:cNvSpPr>
          <p:nvPr/>
        </p:nvSpPr>
        <p:spPr>
          <a:xfrm>
            <a:off x="762000" y="1466850"/>
            <a:ext cx="9048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389" lnSpcReduction="20000"/>
          </a:bodyPr>
          <a:lstStyle/>
          <a:p>
            <a:pPr algn="l">
              <a:defRPr sz="1125" b="1">
                <a:solidFill>
                  <a:srgbClr val="52616B"/>
                </a:solidFill>
              </a:defRPr>
            </a:pPr>
            <a:r>
              <a:rPr sz="1125" b="1">
                <a:solidFill>
                  <a:srgbClr val="52616B"/>
                </a:solidFill>
              </a:rPr>
              <a:t>ALL FIELDS · 893 RECORDS · ALL PUBLICATION YEARS · JOURNALS CLASSIFIED WITH 2025 SJR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="762000" y="1809750"/>
          <a:ext cx="7429500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1E9275F-DD19-4E99-A048-5C67BEFBBB59}"/>
              </a:ext>
            </a:extLst>
          </p:cNvPr>
          <p:cNvSpPr>
            <a:spLocks noGrp="1"/>
          </p:cNvSpPr>
          <p:nvPr/>
        </p:nvSpPr>
        <p:spPr>
          <a:xfrm>
            <a:off x="8953500" y="2476500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0" lnSpcReduction="10000"/>
          </a:bodyPr>
          <a:lstStyle/>
          <a:p>
            <a:pPr algn="l">
              <a:defRPr sz="4050" b="1">
                <a:solidFill>
                  <a:srgbClr val="3D9270"/>
                </a:solidFill>
              </a:defRPr>
            </a:pPr>
            <a:r>
              <a:rPr sz="4050" b="1">
                <a:solidFill>
                  <a:srgbClr val="3D9270"/>
                </a:solidFill>
              </a:rPr>
              <a:t>74%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D9F2FDE-EA69-40DF-B8DA-0DDCED30AC4F}"/>
              </a:ext>
            </a:extLst>
          </p:cNvPr>
          <p:cNvSpPr>
            <a:spLocks noGrp="1"/>
          </p:cNvSpPr>
          <p:nvPr/>
        </p:nvSpPr>
        <p:spPr>
          <a:xfrm>
            <a:off x="8953500" y="3162300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2616B"/>
                </a:solidFill>
              </a:defRPr>
            </a:pPr>
            <a:r>
              <a:rPr sz="1500" b="0">
                <a:solidFill>
                  <a:srgbClr val="52616B"/>
                </a:solidFill>
              </a:rPr>
              <a:t>of records with a resolved quartile are Q1–Q2</a:t>
            </a:r>
          </a:p>
        </p:txBody>
      </p:sp>
      <p:pic>
        <p:nvPicPr>
          <p:cNvPr id="11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726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1B19312-9B29-4D53-97A2-27A199962585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EXTERNAL POSITION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80234A4-DFC3-4435-A6DB-2C88658573D1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Different rankings answer different questions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A650383-CFEE-4CBC-A3C5-189108F29C7C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EC89491-2680-4409-B8B5-545C027BF9A4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275" b="1">
                <a:solidFill>
                  <a:srgbClr val="1677C8"/>
                </a:solidFill>
              </a:defRPr>
            </a:pPr>
            <a:r>
              <a:rPr sz="1275" b="1">
                <a:solidFill>
                  <a:srgbClr val="1677C8"/>
                </a:solidFill>
              </a:rPr>
              <a:t>SYSTEM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67E146-9E2F-4824-8FC4-83D214B23F39}"/>
              </a:ext>
            </a:extLst>
          </p:cNvPr>
          <p:cNvSpPr>
            <a:spLocks noGrp="1"/>
          </p:cNvSpPr>
          <p:nvPr/>
        </p:nvSpPr>
        <p:spPr>
          <a:xfrm>
            <a:off x="3143250" y="1762125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275" b="1">
                <a:solidFill>
                  <a:srgbClr val="1677C8"/>
                </a:solidFill>
              </a:defRPr>
            </a:pPr>
            <a:r>
              <a:rPr sz="1275" b="1">
                <a:solidFill>
                  <a:srgbClr val="1677C8"/>
                </a:solidFill>
              </a:rPr>
              <a:t>2026 POSITION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104C6B5-5F87-49D0-8015-C3DD74584DE0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504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275" b="1">
                <a:solidFill>
                  <a:srgbClr val="1677C8"/>
                </a:solidFill>
              </a:defRPr>
            </a:pPr>
            <a:r>
              <a:rPr sz="1275" b="1">
                <a:solidFill>
                  <a:srgbClr val="1677C8"/>
                </a:solidFill>
              </a:rPr>
              <a:t>WHAT IT EMPHASIZES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8F4CE393-5086-4D36-BD4A-5012E7370FE2}"/>
              </a:ext>
            </a:extLst>
          </p:cNvPr>
          <p:cNvSpPr>
            <a:spLocks noGrp="1"/>
          </p:cNvSpPr>
          <p:nvPr/>
        </p:nvSpPr>
        <p:spPr>
          <a:xfrm>
            <a:off x="514350" y="2238375"/>
            <a:ext cx="11163300" cy="1028700"/>
          </a:xfrm>
          <a:prstGeom prst="roundRect">
            <a:avLst>
              <a:gd name="adj" fmla="val 5556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EC82E6A-DF1F-4065-ACA3-24A2DA6C27CE}"/>
              </a:ext>
            </a:extLst>
          </p:cNvPr>
          <p:cNvSpPr>
            <a:spLocks noGrp="1"/>
          </p:cNvSpPr>
          <p:nvPr/>
        </p:nvSpPr>
        <p:spPr>
          <a:xfrm>
            <a:off x="666750" y="2495550"/>
            <a:ext cx="2190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THE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319D27E-9B54-437E-A6E8-F6C9EA6BB97B}"/>
              </a:ext>
            </a:extLst>
          </p:cNvPr>
          <p:cNvSpPr>
            <a:spLocks noGrp="1"/>
          </p:cNvSpPr>
          <p:nvPr/>
        </p:nvSpPr>
        <p:spPr>
          <a:xfrm>
            <a:off x="3143250" y="2495550"/>
            <a:ext cx="2762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1201–1500 worldwide; #1 in Georgia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C3B2B68-923E-42B2-92FD-1182B7AF414C}"/>
              </a:ext>
            </a:extLst>
          </p:cNvPr>
          <p:cNvSpPr>
            <a:spLocks noGrp="1"/>
          </p:cNvSpPr>
          <p:nvPr/>
        </p:nvSpPr>
        <p:spPr>
          <a:xfrm>
            <a:off x="6191250" y="2447925"/>
            <a:ext cx="5143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52616B"/>
                </a:solidFill>
              </a:defRPr>
            </a:pPr>
            <a:r>
              <a:rPr sz="1575" b="0">
                <a:solidFill>
                  <a:srgbClr val="52616B"/>
                </a:solidFill>
              </a:rPr>
              <a:t>Teaching, research environment, research quality, international outlook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639C6DAC-A451-4B51-87A1-8DC15F103EDD}"/>
              </a:ext>
            </a:extLst>
          </p:cNvPr>
          <p:cNvSpPr>
            <a:spLocks noGrp="1"/>
          </p:cNvSpPr>
          <p:nvPr/>
        </p:nvSpPr>
        <p:spPr>
          <a:xfrm>
            <a:off x="514350" y="3429000"/>
            <a:ext cx="11163300" cy="1028700"/>
          </a:xfrm>
          <a:prstGeom prst="roundRect">
            <a:avLst>
              <a:gd name="adj" fmla="val 5556"/>
            </a:avLst>
          </a:prstGeom>
          <a:solidFill>
            <a:srgbClr val="F7F9F9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FF8DC7F3-E6F2-488E-9B85-0FC30B11F6BB}"/>
              </a:ext>
            </a:extLst>
          </p:cNvPr>
          <p:cNvSpPr>
            <a:spLocks noGrp="1"/>
          </p:cNvSpPr>
          <p:nvPr/>
        </p:nvSpPr>
        <p:spPr>
          <a:xfrm>
            <a:off x="666750" y="3686175"/>
            <a:ext cx="2190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SCImago overall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52DE629-5342-4EA4-BC86-9AD4149BB5BC}"/>
              </a:ext>
            </a:extLst>
          </p:cNvPr>
          <p:cNvSpPr>
            <a:spLocks noGrp="1"/>
          </p:cNvSpPr>
          <p:nvPr/>
        </p:nvSpPr>
        <p:spPr>
          <a:xfrm>
            <a:off x="3143250" y="3686175"/>
            <a:ext cx="2762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7,523 worldwide; #2 among Georgian universities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CECBD28-A3F5-41BC-A9FD-1465C93C85D6}"/>
              </a:ext>
            </a:extLst>
          </p:cNvPr>
          <p:cNvSpPr>
            <a:spLocks noGrp="1"/>
          </p:cNvSpPr>
          <p:nvPr/>
        </p:nvSpPr>
        <p:spPr>
          <a:xfrm>
            <a:off x="6191250" y="3638550"/>
            <a:ext cx="5143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52616B"/>
                </a:solidFill>
              </a:defRPr>
            </a:pPr>
            <a:r>
              <a:rPr sz="1575" b="0">
                <a:solidFill>
                  <a:srgbClr val="52616B"/>
                </a:solidFill>
              </a:rPr>
              <a:t>Research 50%, innovation 30%, societal 20%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="" xmlns:a16="http://schemas.microsoft.com/office/drawing/2014/main" id="{1AFB8109-FD46-4B06-8A89-7E104989AF0D}"/>
              </a:ext>
            </a:extLst>
          </p:cNvPr>
          <p:cNvSpPr>
            <a:spLocks noGrp="1"/>
          </p:cNvSpPr>
          <p:nvPr/>
        </p:nvSpPr>
        <p:spPr>
          <a:xfrm>
            <a:off x="514350" y="4619625"/>
            <a:ext cx="11163300" cy="1028700"/>
          </a:xfrm>
          <a:prstGeom prst="roundRect">
            <a:avLst>
              <a:gd name="adj" fmla="val 5556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F9940A09-A084-4A03-87D4-00C956836561}"/>
              </a:ext>
            </a:extLst>
          </p:cNvPr>
          <p:cNvSpPr>
            <a:spLocks noGrp="1"/>
          </p:cNvSpPr>
          <p:nvPr/>
        </p:nvSpPr>
        <p:spPr>
          <a:xfrm>
            <a:off x="666750" y="4876800"/>
            <a:ext cx="2190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SCImago subjects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E0FA93F4-EC9F-4CD4-9735-29B6A6AD3C96}"/>
              </a:ext>
            </a:extLst>
          </p:cNvPr>
          <p:cNvSpPr>
            <a:spLocks noGrp="1"/>
          </p:cNvSpPr>
          <p:nvPr/>
        </p:nvSpPr>
        <p:spPr>
          <a:xfrm>
            <a:off x="3143250" y="4876800"/>
            <a:ext cx="2762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#1 in Georgia in several fields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7F10244D-7743-42C6-8784-BBE86AD844BC}"/>
              </a:ext>
            </a:extLst>
          </p:cNvPr>
          <p:cNvSpPr>
            <a:spLocks noGrp="1"/>
          </p:cNvSpPr>
          <p:nvPr/>
        </p:nvSpPr>
        <p:spPr>
          <a:xfrm>
            <a:off x="6191250" y="4829175"/>
            <a:ext cx="5143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52616B"/>
                </a:solidFill>
              </a:defRPr>
            </a:pPr>
            <a:r>
              <a:rPr sz="1575" b="0">
                <a:solidFill>
                  <a:srgbClr val="52616B"/>
                </a:solidFill>
              </a:rPr>
              <a:t>Subject-specific research output and impact</a:t>
            </a:r>
          </a:p>
        </p:txBody>
      </p:sp>
      <p:pic>
        <p:nvPicPr>
          <p:cNvPr id="21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966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F829676B-A71E-466C-9387-0B0947FB1C68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EXTERNAL POSITION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05BE871-EEA6-4922-AB41-2ECE1F80B5DB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In THE, ISU leads Georgia and enters three subject bands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E860330-B830-4B9B-AC6C-F4C2828F100A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09ABCD6-0794-4FE2-BBBB-C850F9A48B6E}"/>
              </a:ext>
            </a:extLst>
          </p:cNvPr>
          <p:cNvSpPr>
            <a:spLocks noGrp="1"/>
          </p:cNvSpPr>
          <p:nvPr/>
        </p:nvSpPr>
        <p:spPr>
          <a:xfrm>
            <a:off x="714375" y="190500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0" lnSpcReduction="10000"/>
          </a:bodyPr>
          <a:lstStyle/>
          <a:p>
            <a:pPr algn="l">
              <a:defRPr sz="4050" b="1">
                <a:solidFill>
                  <a:srgbClr val="3D9270"/>
                </a:solidFill>
              </a:defRPr>
            </a:pPr>
            <a:r>
              <a:rPr sz="4050" b="1">
                <a:solidFill>
                  <a:srgbClr val="3D9270"/>
                </a:solidFill>
              </a:rPr>
              <a:t>#1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4C035F1-D14B-4E17-BC28-C82655984C8F}"/>
              </a:ext>
            </a:extLst>
          </p:cNvPr>
          <p:cNvSpPr>
            <a:spLocks noGrp="1"/>
          </p:cNvSpPr>
          <p:nvPr/>
        </p:nvSpPr>
        <p:spPr>
          <a:xfrm>
            <a:off x="714375" y="2590800"/>
            <a:ext cx="285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2616B"/>
                </a:solidFill>
              </a:defRPr>
            </a:pPr>
            <a:r>
              <a:rPr sz="1500" b="0">
                <a:solidFill>
                  <a:srgbClr val="52616B"/>
                </a:solidFill>
              </a:rPr>
              <a:t>Georgia — THE World University Rankings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1AD3A16-EF25-417F-A96E-37BCF639B21B}"/>
              </a:ext>
            </a:extLst>
          </p:cNvPr>
          <p:cNvSpPr>
            <a:spLocks noGrp="1"/>
          </p:cNvSpPr>
          <p:nvPr/>
        </p:nvSpPr>
        <p:spPr>
          <a:xfrm>
            <a:off x="3905250" y="1905000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0" lnSpcReduction="10000"/>
          </a:bodyPr>
          <a:lstStyle/>
          <a:p>
            <a:pPr algn="l">
              <a:defRPr sz="4050" b="1">
                <a:solidFill>
                  <a:srgbClr val="1677C8"/>
                </a:solidFill>
              </a:defRPr>
            </a:pPr>
            <a:r>
              <a:rPr sz="4050" b="1">
                <a:solidFill>
                  <a:srgbClr val="1677C8"/>
                </a:solidFill>
              </a:rPr>
              <a:t>601–800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08246A6-5D13-41A1-B155-BE62DF3B0ACD}"/>
              </a:ext>
            </a:extLst>
          </p:cNvPr>
          <p:cNvSpPr>
            <a:spLocks noGrp="1"/>
          </p:cNvSpPr>
          <p:nvPr/>
        </p:nvSpPr>
        <p:spPr>
          <a:xfrm>
            <a:off x="3905250" y="2590800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2616B"/>
                </a:solidFill>
              </a:defRPr>
            </a:pPr>
            <a:r>
              <a:rPr sz="1500" b="0">
                <a:solidFill>
                  <a:srgbClr val="52616B"/>
                </a:solidFill>
              </a:rPr>
              <a:t>Life Sciences 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80B8894-1FF5-4AA5-85F0-2A310739A0E9}"/>
              </a:ext>
            </a:extLst>
          </p:cNvPr>
          <p:cNvSpPr>
            <a:spLocks noGrp="1"/>
          </p:cNvSpPr>
          <p:nvPr/>
        </p:nvSpPr>
        <p:spPr>
          <a:xfrm>
            <a:off x="6762750" y="1905000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0" lnSpcReduction="10000"/>
          </a:bodyPr>
          <a:lstStyle/>
          <a:p>
            <a:pPr algn="l">
              <a:defRPr sz="4050" b="1">
                <a:solidFill>
                  <a:srgbClr val="1677C8"/>
                </a:solidFill>
              </a:defRPr>
            </a:pPr>
            <a:r>
              <a:rPr sz="4050" b="1">
                <a:solidFill>
                  <a:srgbClr val="1677C8"/>
                </a:solidFill>
              </a:rPr>
              <a:t>601–800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FC31E9C-2A98-4966-B79A-5B148086828B}"/>
              </a:ext>
            </a:extLst>
          </p:cNvPr>
          <p:cNvSpPr>
            <a:spLocks noGrp="1"/>
          </p:cNvSpPr>
          <p:nvPr/>
        </p:nvSpPr>
        <p:spPr>
          <a:xfrm>
            <a:off x="6762750" y="2590800"/>
            <a:ext cx="2381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2616B"/>
                </a:solidFill>
              </a:defRPr>
            </a:pPr>
            <a:r>
              <a:rPr sz="1500" b="0">
                <a:solidFill>
                  <a:srgbClr val="52616B"/>
                </a:solidFill>
              </a:rPr>
              <a:t>Physical Sciences 2026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4913A9E3-A6CA-4F0A-8ABA-1E7311C4F347}"/>
              </a:ext>
            </a:extLst>
          </p:cNvPr>
          <p:cNvSpPr>
            <a:spLocks noGrp="1"/>
          </p:cNvSpPr>
          <p:nvPr/>
        </p:nvSpPr>
        <p:spPr>
          <a:xfrm>
            <a:off x="9620250" y="1905000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0" lnSpcReduction="10000"/>
          </a:bodyPr>
          <a:lstStyle/>
          <a:p>
            <a:pPr algn="l">
              <a:defRPr sz="4050" b="1">
                <a:solidFill>
                  <a:srgbClr val="1677C8"/>
                </a:solidFill>
              </a:defRPr>
            </a:pPr>
            <a:r>
              <a:rPr sz="4050" b="1">
                <a:solidFill>
                  <a:srgbClr val="1677C8"/>
                </a:solidFill>
              </a:rPr>
              <a:t>601–800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2001EA1-BB81-4D54-BA35-C68C6983ADC8}"/>
              </a:ext>
            </a:extLst>
          </p:cNvPr>
          <p:cNvSpPr>
            <a:spLocks noGrp="1"/>
          </p:cNvSpPr>
          <p:nvPr/>
        </p:nvSpPr>
        <p:spPr>
          <a:xfrm>
            <a:off x="9620250" y="2590800"/>
            <a:ext cx="2095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52616B"/>
                </a:solidFill>
              </a:defRPr>
            </a:pPr>
            <a:r>
              <a:rPr sz="1500" b="0">
                <a:solidFill>
                  <a:srgbClr val="52616B"/>
                </a:solidFill>
              </a:rPr>
              <a:t>Social Sciences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8BDE26D-EFFC-44E8-AD3E-406D969B758D}"/>
              </a:ext>
            </a:extLst>
          </p:cNvPr>
          <p:cNvSpPr>
            <a:spLocks noGrp="1"/>
          </p:cNvSpPr>
          <p:nvPr/>
        </p:nvSpPr>
        <p:spPr>
          <a:xfrm>
            <a:off x="3535207" y="5935722"/>
            <a:ext cx="476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020"/>
          </a:bodyPr>
          <a:lstStyle/>
          <a:p>
            <a:pPr algn="ctr">
              <a:defRPr sz="2550" b="1">
                <a:solidFill>
                  <a:srgbClr val="0B1116"/>
                </a:solidFill>
              </a:defRPr>
            </a:pPr>
            <a:r>
              <a:rPr sz="2550" b="1" dirty="0">
                <a:solidFill>
                  <a:srgbClr val="0B1116"/>
                </a:solidFill>
              </a:rPr>
              <a:t>Overall world band: 1201–1500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759" y="2971800"/>
            <a:ext cx="7672387" cy="3053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276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8922F59A-1D6A-4E24-9318-84E2F94559A5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EXTERNAL POSITION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70C8183-B29E-47B0-B894-847E5306C08C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Research quality is ISU’s exceptional regional signal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16823BB-B0C4-434E-8F30-9983E8E5EEC8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29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1B378D2F-6B69-4700-B687-1FBB9D94D079}"/>
              </a:ext>
            </a:extLst>
          </p:cNvPr>
          <p:cNvSpPr>
            <a:spLocks noGrp="1"/>
          </p:cNvSpPr>
          <p:nvPr/>
        </p:nvSpPr>
        <p:spPr>
          <a:xfrm>
            <a:off x="471088" y="1704473"/>
            <a:ext cx="3090474" cy="1572127"/>
          </a:xfrm>
          <a:prstGeom prst="roundRect">
            <a:avLst>
              <a:gd name="adj" fmla="val 3871"/>
            </a:avLst>
          </a:prstGeom>
          <a:solidFill>
            <a:srgbClr val="E4F2EC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29D0662-5A5F-4B00-A236-B61C01B8F4DD}"/>
              </a:ext>
            </a:extLst>
          </p:cNvPr>
          <p:cNvSpPr>
            <a:spLocks noGrp="1"/>
          </p:cNvSpPr>
          <p:nvPr/>
        </p:nvSpPr>
        <p:spPr>
          <a:xfrm>
            <a:off x="596351" y="1739064"/>
            <a:ext cx="3124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833"/>
          </a:bodyPr>
          <a:lstStyle/>
          <a:p>
            <a:pPr algn="ctr">
              <a:defRPr sz="1200" b="1">
                <a:solidFill>
                  <a:srgbClr val="3D9270"/>
                </a:solidFill>
              </a:defRPr>
            </a:pPr>
            <a:r>
              <a:rPr sz="1200" b="1" dirty="0">
                <a:solidFill>
                  <a:srgbClr val="3D9270"/>
                </a:solidFill>
              </a:rPr>
              <a:t>PHYSICAL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9A88D1D-B6ED-4C23-A898-587BC2E66CCC}"/>
              </a:ext>
            </a:extLst>
          </p:cNvPr>
          <p:cNvSpPr>
            <a:spLocks noGrp="1"/>
          </p:cNvSpPr>
          <p:nvPr/>
        </p:nvSpPr>
        <p:spPr>
          <a:xfrm>
            <a:off x="733497" y="2085975"/>
            <a:ext cx="31242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61029" lnSpcReduction="20000"/>
          </a:bodyPr>
          <a:lstStyle/>
          <a:p>
            <a:pPr algn="ctr">
              <a:defRPr sz="5100" b="1">
                <a:solidFill>
                  <a:srgbClr val="0B1116"/>
                </a:solidFill>
              </a:defRPr>
            </a:pPr>
            <a:r>
              <a:rPr lang="en-US" sz="5100" b="1" dirty="0" smtClean="0">
                <a:solidFill>
                  <a:srgbClr val="0B1116"/>
                </a:solidFill>
              </a:rPr>
              <a:t>23</a:t>
            </a:r>
            <a:r>
              <a:rPr lang="en-US" sz="5100" b="1" baseline="30000" dirty="0" smtClean="0">
                <a:solidFill>
                  <a:srgbClr val="0B1116"/>
                </a:solidFill>
              </a:rPr>
              <a:t>rd</a:t>
            </a:r>
            <a:r>
              <a:rPr lang="en-US" sz="5100" b="1" dirty="0" smtClean="0">
                <a:solidFill>
                  <a:srgbClr val="0B1116"/>
                </a:solidFill>
              </a:rPr>
              <a:t>  (</a:t>
            </a:r>
            <a:r>
              <a:rPr lang="en-US" sz="5100" b="1" dirty="0" smtClean="0">
                <a:solidFill>
                  <a:srgbClr val="0B1116"/>
                </a:solidFill>
              </a:rPr>
              <a:t>3</a:t>
            </a:r>
            <a:r>
              <a:rPr lang="en-US" sz="5100" b="1" baseline="30000" dirty="0" smtClean="0">
                <a:solidFill>
                  <a:srgbClr val="0B1116"/>
                </a:solidFill>
              </a:rPr>
              <a:t>rd</a:t>
            </a:r>
            <a:r>
              <a:rPr lang="en-US" sz="5100" b="1" dirty="0" smtClean="0">
                <a:solidFill>
                  <a:srgbClr val="0B1116"/>
                </a:solidFill>
              </a:rPr>
              <a:t>) </a:t>
            </a:r>
          </a:p>
          <a:p>
            <a:pPr algn="ctr">
              <a:defRPr sz="5100" b="1">
                <a:solidFill>
                  <a:srgbClr val="0B1116"/>
                </a:solidFill>
              </a:defRPr>
            </a:pPr>
            <a:r>
              <a:rPr lang="en-US" sz="5100" b="1" dirty="0">
                <a:solidFill>
                  <a:srgbClr val="0B1116"/>
                </a:solidFill>
              </a:rPr>
              <a:t>F</a:t>
            </a:r>
            <a:r>
              <a:rPr lang="en-US" sz="5100" b="1" dirty="0" smtClean="0">
                <a:solidFill>
                  <a:srgbClr val="0B1116"/>
                </a:solidFill>
              </a:rPr>
              <a:t>rom 149 </a:t>
            </a:r>
            <a:endParaRPr sz="5100" b="1" dirty="0">
              <a:solidFill>
                <a:srgbClr val="0B1116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860A40E-4E14-4C34-BF8D-0492B7F8491D}"/>
              </a:ext>
            </a:extLst>
          </p:cNvPr>
          <p:cNvSpPr>
            <a:spLocks noGrp="1"/>
          </p:cNvSpPr>
          <p:nvPr/>
        </p:nvSpPr>
        <p:spPr>
          <a:xfrm>
            <a:off x="627862" y="2943225"/>
            <a:ext cx="293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597"/>
          </a:bodyPr>
          <a:lstStyle/>
          <a:p>
            <a:pPr algn="ctr">
              <a:defRPr sz="1425" b="0">
                <a:solidFill>
                  <a:srgbClr val="52616B"/>
                </a:solidFill>
              </a:defRPr>
            </a:pPr>
            <a:r>
              <a:rPr sz="1425" b="0" dirty="0">
                <a:solidFill>
                  <a:srgbClr val="52616B"/>
                </a:solidFill>
              </a:rPr>
              <a:t>Central/Eastern Europe + Central Asia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B7464BA7-B70A-44D7-A259-121510EAC342}"/>
              </a:ext>
            </a:extLst>
          </p:cNvPr>
          <p:cNvSpPr>
            <a:spLocks noGrp="1"/>
          </p:cNvSpPr>
          <p:nvPr/>
        </p:nvSpPr>
        <p:spPr>
          <a:xfrm>
            <a:off x="4241704" y="1681413"/>
            <a:ext cx="3149695" cy="1595188"/>
          </a:xfrm>
          <a:prstGeom prst="roundRect">
            <a:avLst>
              <a:gd name="adj" fmla="val 3871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F014262-B9E0-4DA7-8C5A-927382D08F71}"/>
              </a:ext>
            </a:extLst>
          </p:cNvPr>
          <p:cNvSpPr>
            <a:spLocks noGrp="1"/>
          </p:cNvSpPr>
          <p:nvPr/>
        </p:nvSpPr>
        <p:spPr>
          <a:xfrm>
            <a:off x="4419600" y="1816840"/>
            <a:ext cx="3124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833"/>
          </a:bodyPr>
          <a:lstStyle/>
          <a:p>
            <a:pPr algn="ctr">
              <a:defRPr sz="1200" b="1">
                <a:solidFill>
                  <a:srgbClr val="1677C8"/>
                </a:solidFill>
              </a:defRPr>
            </a:pPr>
            <a:r>
              <a:rPr sz="1200" b="1" dirty="0">
                <a:solidFill>
                  <a:srgbClr val="1677C8"/>
                </a:solidFill>
              </a:rPr>
              <a:t>SOCIAL SCIENCES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171DE19-0BB7-4819-BEE5-3400D343FBCA}"/>
              </a:ext>
            </a:extLst>
          </p:cNvPr>
          <p:cNvSpPr>
            <a:spLocks noGrp="1"/>
          </p:cNvSpPr>
          <p:nvPr/>
        </p:nvSpPr>
        <p:spPr>
          <a:xfrm>
            <a:off x="4419600" y="2099080"/>
            <a:ext cx="31242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61029" lnSpcReduction="20000"/>
          </a:bodyPr>
          <a:lstStyle/>
          <a:p>
            <a:pPr algn="ctr">
              <a:defRPr sz="5100" b="1">
                <a:solidFill>
                  <a:srgbClr val="0B1116"/>
                </a:solidFill>
              </a:defRPr>
            </a:pPr>
            <a:r>
              <a:rPr lang="en-US" sz="5100" b="1" dirty="0" smtClean="0">
                <a:solidFill>
                  <a:srgbClr val="0B1116"/>
                </a:solidFill>
              </a:rPr>
              <a:t>19</a:t>
            </a:r>
            <a:r>
              <a:rPr lang="en-US" sz="5100" b="1" baseline="30000" dirty="0" smtClean="0">
                <a:solidFill>
                  <a:srgbClr val="0B1116"/>
                </a:solidFill>
              </a:rPr>
              <a:t>th</a:t>
            </a:r>
            <a:r>
              <a:rPr lang="en-US" sz="5100" b="1" dirty="0" smtClean="0">
                <a:solidFill>
                  <a:srgbClr val="0B1116"/>
                </a:solidFill>
              </a:rPr>
              <a:t> (6</a:t>
            </a:r>
            <a:r>
              <a:rPr lang="en-US" sz="5100" b="1" baseline="30000" dirty="0" smtClean="0">
                <a:solidFill>
                  <a:srgbClr val="0B1116"/>
                </a:solidFill>
              </a:rPr>
              <a:t>th</a:t>
            </a:r>
            <a:r>
              <a:rPr lang="en-US" sz="5100" b="1" dirty="0" smtClean="0">
                <a:solidFill>
                  <a:srgbClr val="0B1116"/>
                </a:solidFill>
              </a:rPr>
              <a:t>)</a:t>
            </a:r>
          </a:p>
          <a:p>
            <a:pPr algn="ctr">
              <a:defRPr sz="5100" b="1">
                <a:solidFill>
                  <a:srgbClr val="0B1116"/>
                </a:solidFill>
              </a:defRPr>
            </a:pPr>
            <a:r>
              <a:rPr lang="en-US" sz="5100" b="1" dirty="0" smtClean="0">
                <a:solidFill>
                  <a:srgbClr val="0B1116"/>
                </a:solidFill>
              </a:rPr>
              <a:t>From 99</a:t>
            </a:r>
            <a:endParaRPr sz="5100" b="1" dirty="0">
              <a:solidFill>
                <a:srgbClr val="0B1116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6DFF6A93-9836-4240-918A-C8FCB636E174}"/>
              </a:ext>
            </a:extLst>
          </p:cNvPr>
          <p:cNvSpPr>
            <a:spLocks noGrp="1"/>
          </p:cNvSpPr>
          <p:nvPr/>
        </p:nvSpPr>
        <p:spPr>
          <a:xfrm>
            <a:off x="4610100" y="2848224"/>
            <a:ext cx="293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B"/>
                </a:solidFill>
              </a:defRPr>
            </a:pPr>
            <a:r>
              <a:rPr sz="1425" b="0" dirty="0">
                <a:solidFill>
                  <a:srgbClr val="52616B"/>
                </a:solidFill>
              </a:rPr>
              <a:t>regional research-quality position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="" xmlns:a16="http://schemas.microsoft.com/office/drawing/2014/main" id="{F2994E35-7CC1-4E2C-8415-7BCEBD2473DF}"/>
              </a:ext>
            </a:extLst>
          </p:cNvPr>
          <p:cNvSpPr>
            <a:spLocks noGrp="1"/>
          </p:cNvSpPr>
          <p:nvPr/>
        </p:nvSpPr>
        <p:spPr>
          <a:xfrm>
            <a:off x="8130339" y="1688931"/>
            <a:ext cx="3223460" cy="1587669"/>
          </a:xfrm>
          <a:prstGeom prst="roundRect">
            <a:avLst>
              <a:gd name="adj" fmla="val 3871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18B9D428-7B35-4AB9-8B58-E70A49A1320B}"/>
              </a:ext>
            </a:extLst>
          </p:cNvPr>
          <p:cNvSpPr>
            <a:spLocks noGrp="1"/>
          </p:cNvSpPr>
          <p:nvPr/>
        </p:nvSpPr>
        <p:spPr>
          <a:xfrm>
            <a:off x="8130339" y="1743504"/>
            <a:ext cx="3124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833"/>
          </a:bodyPr>
          <a:lstStyle/>
          <a:p>
            <a:pPr algn="ctr">
              <a:defRPr sz="1200" b="1">
                <a:solidFill>
                  <a:srgbClr val="1677C8"/>
                </a:solidFill>
              </a:defRPr>
            </a:pPr>
            <a:r>
              <a:rPr sz="1200" b="1" dirty="0">
                <a:solidFill>
                  <a:srgbClr val="1677C8"/>
                </a:solidFill>
              </a:rPr>
              <a:t>LIFE SCIENCES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EF176731-239F-4157-BA5A-15AEFCAEF7A9}"/>
              </a:ext>
            </a:extLst>
          </p:cNvPr>
          <p:cNvSpPr>
            <a:spLocks noGrp="1"/>
          </p:cNvSpPr>
          <p:nvPr/>
        </p:nvSpPr>
        <p:spPr>
          <a:xfrm>
            <a:off x="8147527" y="2011565"/>
            <a:ext cx="31242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61029" lnSpcReduction="20000"/>
          </a:bodyPr>
          <a:lstStyle/>
          <a:p>
            <a:pPr algn="ctr">
              <a:defRPr sz="5100" b="1">
                <a:solidFill>
                  <a:srgbClr val="0B1116"/>
                </a:solidFill>
              </a:defRPr>
            </a:pPr>
            <a:r>
              <a:rPr lang="en-US" sz="5100" b="1" dirty="0" smtClean="0">
                <a:solidFill>
                  <a:srgbClr val="0B1116"/>
                </a:solidFill>
              </a:rPr>
              <a:t>21</a:t>
            </a:r>
            <a:r>
              <a:rPr lang="en-US" sz="5100" b="1" baseline="30000" dirty="0" smtClean="0">
                <a:solidFill>
                  <a:srgbClr val="0B1116"/>
                </a:solidFill>
              </a:rPr>
              <a:t>st</a:t>
            </a:r>
            <a:r>
              <a:rPr lang="en-US" sz="5100" b="1" dirty="0" smtClean="0">
                <a:solidFill>
                  <a:srgbClr val="0B1116"/>
                </a:solidFill>
              </a:rPr>
              <a:t>  (</a:t>
            </a:r>
            <a:r>
              <a:rPr sz="5100" b="1" dirty="0" smtClean="0">
                <a:solidFill>
                  <a:srgbClr val="0B1116"/>
                </a:solidFill>
              </a:rPr>
              <a:t>4</a:t>
            </a:r>
            <a:r>
              <a:rPr sz="5100" b="1" baseline="30000" dirty="0" smtClean="0">
                <a:solidFill>
                  <a:srgbClr val="0B1116"/>
                </a:solidFill>
              </a:rPr>
              <a:t>th</a:t>
            </a:r>
            <a:r>
              <a:rPr lang="en-US" sz="5100" b="1" dirty="0" smtClean="0">
                <a:solidFill>
                  <a:srgbClr val="0B1116"/>
                </a:solidFill>
              </a:rPr>
              <a:t>)</a:t>
            </a:r>
            <a:endParaRPr lang="en-US" sz="5100" b="1" dirty="0">
              <a:solidFill>
                <a:srgbClr val="0B1116"/>
              </a:solidFill>
            </a:endParaRPr>
          </a:p>
          <a:p>
            <a:pPr algn="ctr">
              <a:defRPr sz="5100" b="1">
                <a:solidFill>
                  <a:srgbClr val="0B1116"/>
                </a:solidFill>
              </a:defRPr>
            </a:pPr>
            <a:r>
              <a:rPr lang="en-US" sz="5100" b="1" dirty="0" smtClean="0">
                <a:solidFill>
                  <a:srgbClr val="0B1116"/>
                </a:solidFill>
              </a:rPr>
              <a:t>From 84</a:t>
            </a:r>
            <a:endParaRPr sz="5100" b="1" dirty="0">
              <a:solidFill>
                <a:srgbClr val="0B1116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FDCB8826-A348-46BE-A658-E57CE4AA8463}"/>
              </a:ext>
            </a:extLst>
          </p:cNvPr>
          <p:cNvSpPr>
            <a:spLocks noGrp="1"/>
          </p:cNvSpPr>
          <p:nvPr/>
        </p:nvSpPr>
        <p:spPr>
          <a:xfrm>
            <a:off x="8338027" y="2767121"/>
            <a:ext cx="293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B"/>
                </a:solidFill>
              </a:defRPr>
            </a:pPr>
            <a:r>
              <a:rPr sz="1425" b="0" dirty="0">
                <a:solidFill>
                  <a:srgbClr val="52616B"/>
                </a:solidFill>
              </a:rPr>
              <a:t>regional research-quality position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" y="3312836"/>
            <a:ext cx="8573294" cy="339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5257800" y="60960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135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25E84120-A8E9-46D1-8321-D1A16383C0C6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EXTERNAL POSITION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B0CB15C-49D2-4010-A3DE-B2A60D78CC3C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901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Within the Caucasus, ISU occupies the strongest 2026 THE band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084FCE9-FC1C-4FFC-BBD0-ABC79323543D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30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4FCBA39-FC32-4188-9BBF-F2230699D282}"/>
              </a:ext>
            </a:extLst>
          </p:cNvPr>
          <p:cNvSpPr>
            <a:spLocks noGrp="1"/>
          </p:cNvSpPr>
          <p:nvPr/>
        </p:nvSpPr>
        <p:spPr>
          <a:xfrm>
            <a:off x="590550" y="1695450"/>
            <a:ext cx="361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125" b="1">
                <a:solidFill>
                  <a:srgbClr val="1677C8"/>
                </a:solidFill>
              </a:defRPr>
            </a:pPr>
            <a:r>
              <a:rPr sz="1125" b="1">
                <a:solidFill>
                  <a:srgbClr val="1677C8"/>
                </a:solidFill>
              </a:rPr>
              <a:t>UNIVERSITY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F13FF67-1878-46D2-A505-821F35B659FF}"/>
              </a:ext>
            </a:extLst>
          </p:cNvPr>
          <p:cNvSpPr>
            <a:spLocks noGrp="1"/>
          </p:cNvSpPr>
          <p:nvPr/>
        </p:nvSpPr>
        <p:spPr>
          <a:xfrm>
            <a:off x="4333875" y="1695450"/>
            <a:ext cx="2333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125" b="1">
                <a:solidFill>
                  <a:srgbClr val="1677C8"/>
                </a:solidFill>
              </a:defRPr>
            </a:pPr>
            <a:r>
              <a:rPr sz="1125" b="1">
                <a:solidFill>
                  <a:srgbClr val="1677C8"/>
                </a:solidFill>
              </a:rPr>
              <a:t>OVERALL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8F24D31-0EF5-4D1E-825D-46984CE444B5}"/>
              </a:ext>
            </a:extLst>
          </p:cNvPr>
          <p:cNvSpPr>
            <a:spLocks noGrp="1"/>
          </p:cNvSpPr>
          <p:nvPr/>
        </p:nvSpPr>
        <p:spPr>
          <a:xfrm>
            <a:off x="6810375" y="1695450"/>
            <a:ext cx="21431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125" b="1">
                <a:solidFill>
                  <a:srgbClr val="1677C8"/>
                </a:solidFill>
              </a:defRPr>
            </a:pPr>
            <a:r>
              <a:rPr sz="1125" b="1">
                <a:solidFill>
                  <a:srgbClr val="1677C8"/>
                </a:solidFill>
              </a:rPr>
              <a:t>LIFE SCIENCES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C1016ED-BECD-4EF0-8311-59E1C8F3F9DA}"/>
              </a:ext>
            </a:extLst>
          </p:cNvPr>
          <p:cNvSpPr>
            <a:spLocks noGrp="1"/>
          </p:cNvSpPr>
          <p:nvPr/>
        </p:nvSpPr>
        <p:spPr>
          <a:xfrm>
            <a:off x="9096375" y="169545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125" b="1">
                <a:solidFill>
                  <a:srgbClr val="1677C8"/>
                </a:solidFill>
              </a:defRPr>
            </a:pPr>
            <a:r>
              <a:rPr sz="1125" b="1">
                <a:solidFill>
                  <a:srgbClr val="1677C8"/>
                </a:solidFill>
              </a:rPr>
              <a:t>PHYSICAL SCIENCES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DFFF9CD7-0000-4012-89B0-454B8CE9015D}"/>
              </a:ext>
            </a:extLst>
          </p:cNvPr>
          <p:cNvSpPr>
            <a:spLocks noGrp="1"/>
          </p:cNvSpPr>
          <p:nvPr/>
        </p:nvSpPr>
        <p:spPr>
          <a:xfrm>
            <a:off x="514350" y="2143125"/>
            <a:ext cx="11163300" cy="628650"/>
          </a:xfrm>
          <a:prstGeom prst="roundRect">
            <a:avLst>
              <a:gd name="adj" fmla="val 9091"/>
            </a:avLst>
          </a:prstGeom>
          <a:solidFill>
            <a:srgbClr val="E4F2EC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D87C2C1-F1A9-4021-99CC-73BD39CF3D82}"/>
              </a:ext>
            </a:extLst>
          </p:cNvPr>
          <p:cNvSpPr>
            <a:spLocks noGrp="1"/>
          </p:cNvSpPr>
          <p:nvPr/>
        </p:nvSpPr>
        <p:spPr>
          <a:xfrm>
            <a:off x="685800" y="2314575"/>
            <a:ext cx="3505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l">
              <a:defRPr sz="1500" b="1">
                <a:solidFill>
                  <a:srgbClr val="0B1116"/>
                </a:solidFill>
              </a:defRPr>
            </a:pPr>
            <a:r>
              <a:rPr sz="1500" b="1">
                <a:solidFill>
                  <a:srgbClr val="0B1116"/>
                </a:solidFill>
              </a:rPr>
              <a:t>Ilia State University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993106F-6BCB-4AD7-8A78-6B6DFFFC1DDC}"/>
              </a:ext>
            </a:extLst>
          </p:cNvPr>
          <p:cNvSpPr>
            <a:spLocks noGrp="1"/>
          </p:cNvSpPr>
          <p:nvPr/>
        </p:nvSpPr>
        <p:spPr>
          <a:xfrm>
            <a:off x="4333875" y="231457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1">
                <a:solidFill>
                  <a:srgbClr val="3D9270"/>
                </a:solidFill>
              </a:defRPr>
            </a:pPr>
            <a:r>
              <a:rPr sz="1500" b="1">
                <a:solidFill>
                  <a:srgbClr val="3D9270"/>
                </a:solidFill>
              </a:rPr>
              <a:t>1201–1500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F3A595E0-986F-4717-9BEC-72A201EAD1CD}"/>
              </a:ext>
            </a:extLst>
          </p:cNvPr>
          <p:cNvSpPr>
            <a:spLocks noGrp="1"/>
          </p:cNvSpPr>
          <p:nvPr/>
        </p:nvSpPr>
        <p:spPr>
          <a:xfrm>
            <a:off x="6810375" y="2314575"/>
            <a:ext cx="2143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1">
                <a:solidFill>
                  <a:srgbClr val="3D9270"/>
                </a:solidFill>
              </a:defRPr>
            </a:pPr>
            <a:r>
              <a:rPr sz="1500" b="1">
                <a:solidFill>
                  <a:srgbClr val="3D9270"/>
                </a:solidFill>
              </a:rPr>
              <a:t>601–800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DE751A3-5996-407F-9EEF-614C9A484873}"/>
              </a:ext>
            </a:extLst>
          </p:cNvPr>
          <p:cNvSpPr>
            <a:spLocks noGrp="1"/>
          </p:cNvSpPr>
          <p:nvPr/>
        </p:nvSpPr>
        <p:spPr>
          <a:xfrm>
            <a:off x="9096375" y="23145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1">
                <a:solidFill>
                  <a:srgbClr val="3D9270"/>
                </a:solidFill>
              </a:defRPr>
            </a:pPr>
            <a:r>
              <a:rPr sz="1500" b="1">
                <a:solidFill>
                  <a:srgbClr val="3D9270"/>
                </a:solidFill>
              </a:rPr>
              <a:t>601–800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D2124244-2346-4378-AA32-A3D1FFC2CC20}"/>
              </a:ext>
            </a:extLst>
          </p:cNvPr>
          <p:cNvSpPr>
            <a:spLocks noGrp="1"/>
          </p:cNvSpPr>
          <p:nvPr/>
        </p:nvSpPr>
        <p:spPr>
          <a:xfrm>
            <a:off x="514350" y="2924175"/>
            <a:ext cx="11163300" cy="628650"/>
          </a:xfrm>
          <a:prstGeom prst="roundRect">
            <a:avLst>
              <a:gd name="adj" fmla="val 9091"/>
            </a:avLst>
          </a:prstGeom>
          <a:solidFill>
            <a:srgbClr val="F7F9F9"/>
          </a:solidFill>
          <a:ln w="0">
            <a:noFill/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B5F28316-3599-44A8-BBC1-13A8C2AFDD50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3505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l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Tbilisi State University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8855E54-272F-4FE2-A1C4-9894DD612BFC}"/>
              </a:ext>
            </a:extLst>
          </p:cNvPr>
          <p:cNvSpPr>
            <a:spLocks noGrp="1"/>
          </p:cNvSpPr>
          <p:nvPr/>
        </p:nvSpPr>
        <p:spPr>
          <a:xfrm>
            <a:off x="4333875" y="30956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1501+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71B1F409-EE7A-4340-9268-2A7F4CD61D8D}"/>
              </a:ext>
            </a:extLst>
          </p:cNvPr>
          <p:cNvSpPr>
            <a:spLocks noGrp="1"/>
          </p:cNvSpPr>
          <p:nvPr/>
        </p:nvSpPr>
        <p:spPr>
          <a:xfrm>
            <a:off x="6810375" y="3095625"/>
            <a:ext cx="2143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—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EEA5ABF-12A5-411E-994C-18EB46788AB5}"/>
              </a:ext>
            </a:extLst>
          </p:cNvPr>
          <p:cNvSpPr>
            <a:spLocks noGrp="1"/>
          </p:cNvSpPr>
          <p:nvPr/>
        </p:nvSpPr>
        <p:spPr>
          <a:xfrm>
            <a:off x="9096375" y="309562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1251+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="" xmlns:a16="http://schemas.microsoft.com/office/drawing/2014/main" id="{CBAF142F-2B5E-4540-86F4-213E71F8714B}"/>
              </a:ext>
            </a:extLst>
          </p:cNvPr>
          <p:cNvSpPr>
            <a:spLocks noGrp="1"/>
          </p:cNvSpPr>
          <p:nvPr/>
        </p:nvSpPr>
        <p:spPr>
          <a:xfrm>
            <a:off x="514350" y="3705225"/>
            <a:ext cx="11163300" cy="628650"/>
          </a:xfrm>
          <a:prstGeom prst="roundRect">
            <a:avLst>
              <a:gd name="adj" fmla="val 9091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A4EA1271-2194-4974-8AB3-4B37D64324DD}"/>
              </a:ext>
            </a:extLst>
          </p:cNvPr>
          <p:cNvSpPr>
            <a:spLocks noGrp="1"/>
          </p:cNvSpPr>
          <p:nvPr/>
        </p:nvSpPr>
        <p:spPr>
          <a:xfrm>
            <a:off x="685800" y="3876675"/>
            <a:ext cx="3505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l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Yerevan State University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1F5B31FD-B536-4A3A-BBD2-B7E694FC61F4}"/>
              </a:ext>
            </a:extLst>
          </p:cNvPr>
          <p:cNvSpPr>
            <a:spLocks noGrp="1"/>
          </p:cNvSpPr>
          <p:nvPr/>
        </p:nvSpPr>
        <p:spPr>
          <a:xfrm>
            <a:off x="4333875" y="387667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1501+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99E4A8D5-3DCE-43A1-888E-34FE6F05D0D0}"/>
              </a:ext>
            </a:extLst>
          </p:cNvPr>
          <p:cNvSpPr>
            <a:spLocks noGrp="1"/>
          </p:cNvSpPr>
          <p:nvPr/>
        </p:nvSpPr>
        <p:spPr>
          <a:xfrm>
            <a:off x="6810375" y="3876675"/>
            <a:ext cx="2143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—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7C565C7E-6CAE-470B-B13A-532D6AB82222}"/>
              </a:ext>
            </a:extLst>
          </p:cNvPr>
          <p:cNvSpPr>
            <a:spLocks noGrp="1"/>
          </p:cNvSpPr>
          <p:nvPr/>
        </p:nvSpPr>
        <p:spPr>
          <a:xfrm>
            <a:off x="9096375" y="38766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1251+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="" xmlns:a16="http://schemas.microsoft.com/office/drawing/2014/main" id="{A0FB4B59-A3F6-40F5-8A8B-E604A73FB512}"/>
              </a:ext>
            </a:extLst>
          </p:cNvPr>
          <p:cNvSpPr>
            <a:spLocks noGrp="1"/>
          </p:cNvSpPr>
          <p:nvPr/>
        </p:nvSpPr>
        <p:spPr>
          <a:xfrm>
            <a:off x="514350" y="4486275"/>
            <a:ext cx="11163300" cy="628650"/>
          </a:xfrm>
          <a:prstGeom prst="roundRect">
            <a:avLst>
              <a:gd name="adj" fmla="val 9091"/>
            </a:avLst>
          </a:prstGeom>
          <a:solidFill>
            <a:srgbClr val="F7F9F9"/>
          </a:solidFill>
          <a:ln w="0">
            <a:noFill/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3D76C29-9FDA-4C08-BE00-C258832E0629}"/>
              </a:ext>
            </a:extLst>
          </p:cNvPr>
          <p:cNvSpPr>
            <a:spLocks noGrp="1"/>
          </p:cNvSpPr>
          <p:nvPr/>
        </p:nvSpPr>
        <p:spPr>
          <a:xfrm>
            <a:off x="685800" y="4657725"/>
            <a:ext cx="3505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l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Baku State University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75160067-F6F7-4A7B-8BA0-B9D2484616F2}"/>
              </a:ext>
            </a:extLst>
          </p:cNvPr>
          <p:cNvSpPr>
            <a:spLocks noGrp="1"/>
          </p:cNvSpPr>
          <p:nvPr/>
        </p:nvSpPr>
        <p:spPr>
          <a:xfrm>
            <a:off x="4333875" y="465772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1501+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9D5F09BA-A6F6-4051-9922-FE6FB0F44BE5}"/>
              </a:ext>
            </a:extLst>
          </p:cNvPr>
          <p:cNvSpPr>
            <a:spLocks noGrp="1"/>
          </p:cNvSpPr>
          <p:nvPr/>
        </p:nvSpPr>
        <p:spPr>
          <a:xfrm>
            <a:off x="6810375" y="4657725"/>
            <a:ext cx="2143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—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4FB7CE2C-E780-46AB-B3AC-30A11E026BBA}"/>
              </a:ext>
            </a:extLst>
          </p:cNvPr>
          <p:cNvSpPr>
            <a:spLocks noGrp="1"/>
          </p:cNvSpPr>
          <p:nvPr/>
        </p:nvSpPr>
        <p:spPr>
          <a:xfrm>
            <a:off x="9096375" y="465772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0">
                <a:solidFill>
                  <a:srgbClr val="0B1116"/>
                </a:solidFill>
              </a:defRPr>
            </a:pPr>
            <a:r>
              <a:rPr sz="1500" b="0">
                <a:solidFill>
                  <a:srgbClr val="0B1116"/>
                </a:solidFill>
              </a:rPr>
              <a:t>1001–1250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4DEE0945-00D2-47C0-BD23-6A0151FD3942}"/>
              </a:ext>
            </a:extLst>
          </p:cNvPr>
          <p:cNvSpPr>
            <a:spLocks noGrp="1"/>
          </p:cNvSpPr>
          <p:nvPr/>
        </p:nvSpPr>
        <p:spPr>
          <a:xfrm>
            <a:off x="1381125" y="5476875"/>
            <a:ext cx="9429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B"/>
                </a:solidFill>
              </a:defRPr>
            </a:pPr>
            <a:r>
              <a:rPr sz="1350" b="0">
                <a:solidFill>
                  <a:srgbClr val="52616B"/>
                </a:solidFill>
              </a:rPr>
              <a:t>— = no 2026 subject band displayed on the THE profile; it does not mean zero research</a:t>
            </a:r>
          </a:p>
        </p:txBody>
      </p:sp>
      <p:pic>
        <p:nvPicPr>
          <p:cNvPr id="31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976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7A89B6B-ECA8-4372-A433-89D82E607278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FROM ENVIRONMENT TO PARTICIPATION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CD37511-9CE6-45DA-834D-7D96DEDB19A4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Rankings show that a research environment exists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03A8E6-DAFC-4C4B-8E7A-D87B5D404152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32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045F30A-EA84-45A2-9ED0-D7B2B4017147}"/>
              </a:ext>
            </a:extLst>
          </p:cNvPr>
          <p:cNvSpPr>
            <a:spLocks noGrp="1"/>
          </p:cNvSpPr>
          <p:nvPr/>
        </p:nvSpPr>
        <p:spPr>
          <a:xfrm>
            <a:off x="809625" y="2286000"/>
            <a:ext cx="4095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850" b="1">
                <a:solidFill>
                  <a:srgbClr val="1677C8"/>
                </a:solidFill>
              </a:defRPr>
            </a:pPr>
            <a:r>
              <a:rPr sz="2850" b="1">
                <a:solidFill>
                  <a:srgbClr val="1677C8"/>
                </a:solidFill>
              </a:rPr>
              <a:t>Research environment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D268BEC-BE07-42DC-9045-826D4DD11B77}"/>
              </a:ext>
            </a:extLst>
          </p:cNvPr>
          <p:cNvSpPr>
            <a:spLocks noGrp="1"/>
          </p:cNvSpPr>
          <p:nvPr/>
        </p:nvSpPr>
        <p:spPr>
          <a:xfrm>
            <a:off x="5334000" y="2286000"/>
            <a:ext cx="857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500" lnSpcReduction="10000"/>
          </a:bodyPr>
          <a:lstStyle/>
          <a:p>
            <a:pPr algn="ctr">
              <a:defRPr sz="3750" b="1">
                <a:solidFill>
                  <a:srgbClr val="52616B"/>
                </a:solidFill>
              </a:defRPr>
            </a:pPr>
            <a:r>
              <a:rPr sz="3750" b="1">
                <a:solidFill>
                  <a:srgbClr val="52616B"/>
                </a:solidFill>
              </a:rPr>
              <a:t>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EC3C5F5-67F5-4946-A8E3-54F15811750C}"/>
              </a:ext>
            </a:extLst>
          </p:cNvPr>
          <p:cNvSpPr>
            <a:spLocks noGrp="1"/>
          </p:cNvSpPr>
          <p:nvPr/>
        </p:nvSpPr>
        <p:spPr>
          <a:xfrm>
            <a:off x="6667500" y="2286000"/>
            <a:ext cx="4095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850" b="1">
                <a:solidFill>
                  <a:srgbClr val="3D9270"/>
                </a:solidFill>
              </a:defRPr>
            </a:pPr>
            <a:r>
              <a:rPr sz="2850" b="1">
                <a:solidFill>
                  <a:srgbClr val="3D9270"/>
                </a:solidFill>
              </a:rPr>
              <a:t>Student experience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143000" y="3381375"/>
            <a:ext cx="9906000" cy="0"/>
          </a:xfrm>
          <a:prstGeom prst="straightConnector1">
            <a:avLst/>
          </a:prstGeom>
          <a:ln w="28575">
            <a:solidFill>
              <a:srgbClr val="BAC4C9"/>
            </a:solidFill>
            <a:prstDash val="solid"/>
          </a:ln>
        </p:spPr>
      </p:cxn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2A0D0BB-3A26-493D-B2D4-686547734B3E}"/>
              </a:ext>
            </a:extLst>
          </p:cNvPr>
          <p:cNvSpPr>
            <a:spLocks noGrp="1"/>
          </p:cNvSpPr>
          <p:nvPr/>
        </p:nvSpPr>
        <p:spPr>
          <a:xfrm>
            <a:off x="2238375" y="4143375"/>
            <a:ext cx="7715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539" lnSpcReduction="20000"/>
          </a:bodyPr>
          <a:lstStyle/>
          <a:p>
            <a:pPr algn="ctr">
              <a:defRPr sz="2400" b="1">
                <a:solidFill>
                  <a:srgbClr val="0B1116"/>
                </a:solidFill>
              </a:defRPr>
            </a:pPr>
            <a:r>
              <a:rPr sz="2400" b="1">
                <a:solidFill>
                  <a:srgbClr val="0B1116"/>
                </a:solidFill>
              </a:rPr>
              <a:t>The decisive question is whether students enter the environment</a:t>
            </a:r>
          </a:p>
        </p:txBody>
      </p:sp>
      <p:pic>
        <p:nvPicPr>
          <p:cNvPr id="11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500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1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98C1EF9-0C81-49F0-AE7C-1A8E97B18877}"/>
              </a:ext>
            </a:extLst>
          </p:cNvPr>
          <p:cNvSpPr>
            <a:spLocks noGrp="1"/>
          </p:cNvSpPr>
          <p:nvPr/>
        </p:nvSpPr>
        <p:spPr>
          <a:xfrm>
            <a:off x="762000" y="1000125"/>
            <a:ext cx="8572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Do students only learn</a:t>
            </a:r>
          </a:p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about research—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BC6A419-C864-497C-96A5-18FB5312213C}"/>
              </a:ext>
            </a:extLst>
          </p:cNvPr>
          <p:cNvSpPr>
            <a:spLocks noGrp="1"/>
          </p:cNvSpPr>
          <p:nvPr/>
        </p:nvSpPr>
        <p:spPr>
          <a:xfrm>
            <a:off x="2667000" y="3429000"/>
            <a:ext cx="85725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5100" b="1">
                <a:solidFill>
                  <a:srgbClr val="6DCBF4"/>
                </a:solidFill>
              </a:defRPr>
            </a:pPr>
            <a:r>
              <a:rPr sz="5100" b="1">
                <a:solidFill>
                  <a:srgbClr val="6DCBF4"/>
                </a:solidFill>
              </a:rPr>
              <a:t>or do they become</a:t>
            </a:r>
          </a:p>
          <a:p>
            <a:pPr algn="l">
              <a:defRPr sz="5100" b="1">
                <a:solidFill>
                  <a:srgbClr val="6DCBF4"/>
                </a:solidFill>
              </a:defRPr>
            </a:pPr>
            <a:r>
              <a:rPr sz="5100" b="1">
                <a:solidFill>
                  <a:srgbClr val="6DCBF4"/>
                </a:solidFill>
              </a:rPr>
              <a:t>part of it?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AEDE66C-D8A5-4089-AFF6-CB21BBE5EC8D}"/>
              </a:ext>
            </a:extLst>
          </p:cNvPr>
          <p:cNvSpPr>
            <a:spLocks noGrp="1"/>
          </p:cNvSpPr>
          <p:nvPr/>
        </p:nvSpPr>
        <p:spPr>
          <a:xfrm>
            <a:off x="762000" y="6143625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500" lnSpcReduction="10000"/>
          </a:bodyPr>
          <a:lstStyle/>
          <a:p>
            <a:pPr algn="l">
              <a:defRPr sz="1125" b="1">
                <a:solidFill>
                  <a:srgbClr val="A9BBC6"/>
                </a:solidFill>
              </a:defRPr>
            </a:pPr>
            <a:r>
              <a:rPr sz="1125" b="1">
                <a:solidFill>
                  <a:srgbClr val="A9BBC6"/>
                </a:solidFill>
              </a:rPr>
              <a:t>THE ECOLOGY TEAM AS A CASE STUDY</a:t>
            </a:r>
          </a:p>
        </p:txBody>
      </p:sp>
      <p:pic>
        <p:nvPicPr>
          <p:cNvPr id="5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33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" y="381000"/>
            <a:ext cx="11732182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1630384"/>
            <a:ext cx="1469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SUBJECTS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073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11978526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4400" y="1630384"/>
            <a:ext cx="3397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BIOLOGY / ECOLOGY / EVOLUTION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421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F3C5ADC-EE84-4AD4-9E1A-7B43DAB26458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THE ECOLOGY MODEL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E53ACD8-17C5-416D-A617-A313DE124BFB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Research participation starts before the thesis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89BA9AA-465F-4209-AEE3-DCB765F3A322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34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t="2892" b="2892"/>
          <a:stretch>
            <a:fillRect/>
          </a:stretch>
        </p:blipFill>
        <p:spPr>
          <a:xfrm>
            <a:off x="514350" y="1762125"/>
            <a:ext cx="5238750" cy="4095750"/>
          </a:xfrm>
          <a:prstGeom prst="roundRect">
            <a:avLst>
              <a:gd name="adj" fmla="val 2791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8FC3912-46EB-49C9-88B0-A7AD10A2C592}"/>
              </a:ext>
            </a:extLst>
          </p:cNvPr>
          <p:cNvSpPr>
            <a:spLocks noGrp="1"/>
          </p:cNvSpPr>
          <p:nvPr/>
        </p:nvSpPr>
        <p:spPr>
          <a:xfrm>
            <a:off x="6286500" y="2000250"/>
            <a:ext cx="3905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220" lnSpcReduction="10000"/>
          </a:bodyPr>
          <a:lstStyle/>
          <a:p>
            <a:pPr algn="l">
              <a:defRPr sz="2325" b="1">
                <a:solidFill>
                  <a:srgbClr val="1677C8"/>
                </a:solidFill>
              </a:defRPr>
            </a:pPr>
            <a:r>
              <a:rPr sz="2325" b="1">
                <a:solidFill>
                  <a:srgbClr val="1677C8"/>
                </a:solidFill>
              </a:rPr>
              <a:t>Bachelor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6BE2591B-725F-488F-99A1-FB444D7330D8}"/>
              </a:ext>
            </a:extLst>
          </p:cNvPr>
          <p:cNvSpPr>
            <a:spLocks noGrp="1"/>
          </p:cNvSpPr>
          <p:nvPr/>
        </p:nvSpPr>
        <p:spPr>
          <a:xfrm>
            <a:off x="6286500" y="2714625"/>
            <a:ext cx="4572000" cy="2524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0B1116"/>
                </a:solidFill>
              </a:defRPr>
            </a:pPr>
            <a:r>
              <a:rPr sz="2025" b="0" dirty="0">
                <a:solidFill>
                  <a:srgbClr val="0B1116"/>
                </a:solidFill>
              </a:rPr>
              <a:t>Additional </a:t>
            </a:r>
            <a:r>
              <a:rPr sz="2025" b="0" dirty="0" smtClean="0">
                <a:solidFill>
                  <a:srgbClr val="0B1116"/>
                </a:solidFill>
              </a:rPr>
              <a:t>credits</a:t>
            </a:r>
            <a:r>
              <a:rPr lang="en-US" sz="2025" b="0" dirty="0" smtClean="0">
                <a:solidFill>
                  <a:srgbClr val="0B1116"/>
                </a:solidFill>
              </a:rPr>
              <a:t> (by interest)</a:t>
            </a:r>
            <a:endParaRPr sz="2025" b="0" dirty="0">
              <a:solidFill>
                <a:srgbClr val="0B1116"/>
              </a:solidFill>
            </a:endParaRPr>
          </a:p>
          <a:p>
            <a:pPr algn="l">
              <a:defRPr sz="2025" b="0">
                <a:solidFill>
                  <a:srgbClr val="0B1116"/>
                </a:solidFill>
              </a:defRPr>
            </a:pPr>
            <a:r>
              <a:rPr sz="2025" b="0" dirty="0">
                <a:solidFill>
                  <a:srgbClr val="0B1116"/>
                </a:solidFill>
              </a:rPr>
              <a:t>Field and laboratory work</a:t>
            </a:r>
          </a:p>
          <a:p>
            <a:pPr algn="l">
              <a:defRPr sz="2025" b="0">
                <a:solidFill>
                  <a:srgbClr val="0B1116"/>
                </a:solidFill>
              </a:defRPr>
            </a:pPr>
            <a:r>
              <a:rPr sz="2025" b="0" dirty="0">
                <a:solidFill>
                  <a:srgbClr val="0B1116"/>
                </a:solidFill>
              </a:rPr>
              <a:t>Data organization</a:t>
            </a:r>
          </a:p>
          <a:p>
            <a:pPr algn="l">
              <a:defRPr sz="2025" b="0">
                <a:solidFill>
                  <a:srgbClr val="0B1116"/>
                </a:solidFill>
              </a:defRPr>
            </a:pPr>
            <a:r>
              <a:rPr sz="2025" b="0" dirty="0">
                <a:solidFill>
                  <a:srgbClr val="0B1116"/>
                </a:solidFill>
              </a:rPr>
              <a:t>Literature searches</a:t>
            </a:r>
          </a:p>
          <a:p>
            <a:pPr algn="l">
              <a:defRPr sz="2025" b="0">
                <a:solidFill>
                  <a:srgbClr val="0B1116"/>
                </a:solidFill>
              </a:defRPr>
            </a:pPr>
            <a:r>
              <a:rPr sz="2025" b="0" dirty="0">
                <a:solidFill>
                  <a:srgbClr val="0B1116"/>
                </a:solidFill>
              </a:rPr>
              <a:t>Research seminars</a:t>
            </a:r>
          </a:p>
        </p:txBody>
      </p:sp>
      <p:pic>
        <p:nvPicPr>
          <p:cNvPr id="9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3060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77D963B-A2A3-423F-B3DB-08B81D0E99A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THE ECOLOGY MODEL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D62F13A-D43F-41CB-B07F-E5CF70F7C064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Students contribute across the complete research workflow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C3E06CC-8D71-4028-A3D8-D20BB42D10C4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36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6741" b="6741"/>
          <a:stretch>
            <a:fillRect/>
          </a:stretch>
        </p:blipFill>
        <p:spPr>
          <a:xfrm>
            <a:off x="514350" y="1714500"/>
            <a:ext cx="5905500" cy="4286250"/>
          </a:xfrm>
          <a:prstGeom prst="roundRect">
            <a:avLst>
              <a:gd name="adj" fmla="val 2667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68E421A-C795-4B22-AF3C-B98C42EF3E54}"/>
              </a:ext>
            </a:extLst>
          </p:cNvPr>
          <p:cNvSpPr>
            <a:spLocks noGrp="1"/>
          </p:cNvSpPr>
          <p:nvPr/>
        </p:nvSpPr>
        <p:spPr>
          <a:xfrm>
            <a:off x="6953250" y="1952625"/>
            <a:ext cx="1524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892" lnSpcReduction="10000"/>
          </a:bodyPr>
          <a:lstStyle/>
          <a:p>
            <a:pPr algn="l">
              <a:defRPr sz="1275" b="1">
                <a:solidFill>
                  <a:srgbClr val="3D9270"/>
                </a:solidFill>
              </a:defRPr>
            </a:pPr>
            <a:r>
              <a:rPr sz="1275" b="1">
                <a:solidFill>
                  <a:srgbClr val="3D9270"/>
                </a:solidFill>
              </a:rPr>
              <a:t>FIELD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68985E2-6CC1-4599-8ABF-AB9FB8C45D1E}"/>
              </a:ext>
            </a:extLst>
          </p:cNvPr>
          <p:cNvSpPr>
            <a:spLocks noGrp="1"/>
          </p:cNvSpPr>
          <p:nvPr/>
        </p:nvSpPr>
        <p:spPr>
          <a:xfrm>
            <a:off x="6953250" y="2333625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0B1116"/>
                </a:solidFill>
              </a:defRPr>
            </a:pPr>
            <a:r>
              <a:rPr sz="1950" b="1">
                <a:solidFill>
                  <a:srgbClr val="0B1116"/>
                </a:solidFill>
              </a:rPr>
              <a:t>Sampling · identification · metadata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290F831-4FC5-4736-AE14-B525ADB61A30}"/>
              </a:ext>
            </a:extLst>
          </p:cNvPr>
          <p:cNvSpPr>
            <a:spLocks noGrp="1"/>
          </p:cNvSpPr>
          <p:nvPr/>
        </p:nvSpPr>
        <p:spPr>
          <a:xfrm>
            <a:off x="6953250" y="3190875"/>
            <a:ext cx="1524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892" lnSpcReduction="10000"/>
          </a:bodyPr>
          <a:lstStyle/>
          <a:p>
            <a:pPr algn="l">
              <a:defRPr sz="1275" b="1">
                <a:solidFill>
                  <a:srgbClr val="1677C8"/>
                </a:solidFill>
              </a:defRPr>
            </a:pPr>
            <a:r>
              <a:rPr sz="1275" b="1">
                <a:solidFill>
                  <a:srgbClr val="1677C8"/>
                </a:solidFill>
              </a:rPr>
              <a:t>LAB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073033F-DD98-486D-AD96-0A4138BDC36C}"/>
              </a:ext>
            </a:extLst>
          </p:cNvPr>
          <p:cNvSpPr>
            <a:spLocks noGrp="1"/>
          </p:cNvSpPr>
          <p:nvPr/>
        </p:nvSpPr>
        <p:spPr>
          <a:xfrm>
            <a:off x="6953250" y="3571875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694"/>
          </a:bodyPr>
          <a:lstStyle/>
          <a:p>
            <a:pPr algn="l">
              <a:defRPr sz="1950" b="1">
                <a:solidFill>
                  <a:srgbClr val="0B1116"/>
                </a:solidFill>
              </a:defRPr>
            </a:pPr>
            <a:r>
              <a:rPr sz="1950" b="1">
                <a:solidFill>
                  <a:srgbClr val="0B1116"/>
                </a:solidFill>
              </a:rPr>
              <a:t>Preparation · extraction · quality control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A5384D3-DD74-4015-8217-A8AD0FDB79C9}"/>
              </a:ext>
            </a:extLst>
          </p:cNvPr>
          <p:cNvSpPr>
            <a:spLocks noGrp="1"/>
          </p:cNvSpPr>
          <p:nvPr/>
        </p:nvSpPr>
        <p:spPr>
          <a:xfrm>
            <a:off x="6953250" y="4429125"/>
            <a:ext cx="1524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892" lnSpcReduction="10000"/>
          </a:bodyPr>
          <a:lstStyle/>
          <a:p>
            <a:pPr algn="l">
              <a:defRPr sz="1275" b="1">
                <a:solidFill>
                  <a:srgbClr val="D29B2D"/>
                </a:solidFill>
              </a:defRPr>
            </a:pPr>
            <a:r>
              <a:rPr sz="1275" b="1">
                <a:solidFill>
                  <a:srgbClr val="D29B2D"/>
                </a:solidFill>
              </a:rPr>
              <a:t>DATA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1942A6A-12B4-4909-A61F-C78BC41A61B6}"/>
              </a:ext>
            </a:extLst>
          </p:cNvPr>
          <p:cNvSpPr>
            <a:spLocks noGrp="1"/>
          </p:cNvSpPr>
          <p:nvPr/>
        </p:nvSpPr>
        <p:spPr>
          <a:xfrm>
            <a:off x="6953250" y="4810125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0B1116"/>
                </a:solidFill>
              </a:defRPr>
            </a:pPr>
            <a:r>
              <a:rPr sz="1950" b="1" dirty="0">
                <a:solidFill>
                  <a:srgbClr val="0B1116"/>
                </a:solidFill>
              </a:rPr>
              <a:t>Cleaning · </a:t>
            </a:r>
            <a:r>
              <a:rPr sz="1950" b="1" dirty="0" err="1">
                <a:solidFill>
                  <a:srgbClr val="0B1116"/>
                </a:solidFill>
              </a:rPr>
              <a:t>modelling</a:t>
            </a:r>
            <a:r>
              <a:rPr sz="1950" b="1" dirty="0">
                <a:solidFill>
                  <a:srgbClr val="0B1116"/>
                </a:solidFill>
              </a:rPr>
              <a:t> · interpretation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62800" y="5267325"/>
            <a:ext cx="311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Only a bit of wishful thinking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pic>
        <p:nvPicPr>
          <p:cNvPr id="15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513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357DA83A-C48B-44CB-AA67-7220566EA7FB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THE ECOLOGY MODEL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E04CA11-B63B-4664-826E-C9393F1BB7D2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A thesis becomes one stage of a research programme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44D6D17-7C4A-467E-9166-63CFBBD8AF2F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37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857250" y="3143250"/>
            <a:ext cx="10382250" cy="0"/>
          </a:xfrm>
          <a:prstGeom prst="straightConnector1">
            <a:avLst/>
          </a:prstGeom>
          <a:ln w="28575">
            <a:solidFill>
              <a:srgbClr val="BAC4C9"/>
            </a:solidFill>
            <a:prstDash val="solid"/>
          </a:ln>
        </p:spPr>
      </p:cxn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3C24460A-A592-4E54-A501-95DC186120EC}"/>
              </a:ext>
            </a:extLst>
          </p:cNvPr>
          <p:cNvSpPr>
            <a:spLocks noGrp="1"/>
          </p:cNvSpPr>
          <p:nvPr/>
        </p:nvSpPr>
        <p:spPr>
          <a:xfrm>
            <a:off x="76200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AF23A69-32AA-42A2-9E62-C60AACF11B19}"/>
              </a:ext>
            </a:extLst>
          </p:cNvPr>
          <p:cNvSpPr>
            <a:spLocks noGrp="1"/>
          </p:cNvSpPr>
          <p:nvPr/>
        </p:nvSpPr>
        <p:spPr>
          <a:xfrm>
            <a:off x="52387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101BC96-12E8-4422-8210-26B763C65F5E}"/>
              </a:ext>
            </a:extLst>
          </p:cNvPr>
          <p:cNvSpPr>
            <a:spLocks noGrp="1"/>
          </p:cNvSpPr>
          <p:nvPr/>
        </p:nvSpPr>
        <p:spPr>
          <a:xfrm>
            <a:off x="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Research participation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35F302AC-F191-4421-8791-C07AA57BA8BB}"/>
              </a:ext>
            </a:extLst>
          </p:cNvPr>
          <p:cNvSpPr>
            <a:spLocks noGrp="1"/>
          </p:cNvSpPr>
          <p:nvPr/>
        </p:nvSpPr>
        <p:spPr>
          <a:xfrm>
            <a:off x="283845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B5D25D2-A76F-4DD1-8B85-9A5128CE9C52}"/>
              </a:ext>
            </a:extLst>
          </p:cNvPr>
          <p:cNvSpPr>
            <a:spLocks noGrp="1"/>
          </p:cNvSpPr>
          <p:nvPr/>
        </p:nvSpPr>
        <p:spPr>
          <a:xfrm>
            <a:off x="260032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39656A8-E1E4-4F67-990E-C75627706C6C}"/>
              </a:ext>
            </a:extLst>
          </p:cNvPr>
          <p:cNvSpPr>
            <a:spLocks noGrp="1"/>
          </p:cNvSpPr>
          <p:nvPr/>
        </p:nvSpPr>
        <p:spPr>
          <a:xfrm>
            <a:off x="207645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Bachelor thesis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1EEB59C2-B21E-4DA7-A4BA-75AA2ABD71C0}"/>
              </a:ext>
            </a:extLst>
          </p:cNvPr>
          <p:cNvSpPr>
            <a:spLocks noGrp="1"/>
          </p:cNvSpPr>
          <p:nvPr/>
        </p:nvSpPr>
        <p:spPr>
          <a:xfrm>
            <a:off x="491490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5DD4AFAA-0DEB-447D-9C98-9D3B37956D58}"/>
              </a:ext>
            </a:extLst>
          </p:cNvPr>
          <p:cNvSpPr>
            <a:spLocks noGrp="1"/>
          </p:cNvSpPr>
          <p:nvPr/>
        </p:nvSpPr>
        <p:spPr>
          <a:xfrm>
            <a:off x="467677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9CB2979C-B7A7-404F-ABBA-1F9F31CBA94F}"/>
              </a:ext>
            </a:extLst>
          </p:cNvPr>
          <p:cNvSpPr>
            <a:spLocks noGrp="1"/>
          </p:cNvSpPr>
          <p:nvPr/>
        </p:nvSpPr>
        <p:spPr>
          <a:xfrm>
            <a:off x="415290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Master’s thesis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38CFDEBF-7150-4C35-91D6-76FC9AF1A682}"/>
              </a:ext>
            </a:extLst>
          </p:cNvPr>
          <p:cNvSpPr>
            <a:spLocks noGrp="1"/>
          </p:cNvSpPr>
          <p:nvPr/>
        </p:nvSpPr>
        <p:spPr>
          <a:xfrm>
            <a:off x="699135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EFBECB3-B331-4311-924B-CEAB849CD917}"/>
              </a:ext>
            </a:extLst>
          </p:cNvPr>
          <p:cNvSpPr>
            <a:spLocks noGrp="1"/>
          </p:cNvSpPr>
          <p:nvPr/>
        </p:nvSpPr>
        <p:spPr>
          <a:xfrm>
            <a:off x="675322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1065AE4D-5012-4781-9F89-B5EF95019C61}"/>
              </a:ext>
            </a:extLst>
          </p:cNvPr>
          <p:cNvSpPr>
            <a:spLocks noGrp="1"/>
          </p:cNvSpPr>
          <p:nvPr/>
        </p:nvSpPr>
        <p:spPr>
          <a:xfrm>
            <a:off x="622935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PhD project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="" xmlns:a16="http://schemas.microsoft.com/office/drawing/2014/main" id="{6D5F9681-171A-4069-B8DD-DEF816BFDC57}"/>
              </a:ext>
            </a:extLst>
          </p:cNvPr>
          <p:cNvSpPr>
            <a:spLocks noGrp="1"/>
          </p:cNvSpPr>
          <p:nvPr/>
        </p:nvSpPr>
        <p:spPr>
          <a:xfrm>
            <a:off x="906780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77C8"/>
          </a:solidFill>
          <a:ln w="0">
            <a:noFill/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E754CBF-B421-4407-9C2B-26B590012803}"/>
              </a:ext>
            </a:extLst>
          </p:cNvPr>
          <p:cNvSpPr>
            <a:spLocks noGrp="1"/>
          </p:cNvSpPr>
          <p:nvPr/>
        </p:nvSpPr>
        <p:spPr>
          <a:xfrm>
            <a:off x="882967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ACA7ACA3-FB22-4C11-B64D-7D588DEEE16B}"/>
              </a:ext>
            </a:extLst>
          </p:cNvPr>
          <p:cNvSpPr>
            <a:spLocks noGrp="1"/>
          </p:cNvSpPr>
          <p:nvPr/>
        </p:nvSpPr>
        <p:spPr>
          <a:xfrm>
            <a:off x="830580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Manuscript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="" xmlns:a16="http://schemas.microsoft.com/office/drawing/2014/main" id="{E645D012-48F2-4FFB-A82E-1DC3A253005A}"/>
              </a:ext>
            </a:extLst>
          </p:cNvPr>
          <p:cNvSpPr>
            <a:spLocks noGrp="1"/>
          </p:cNvSpPr>
          <p:nvPr/>
        </p:nvSpPr>
        <p:spPr>
          <a:xfrm>
            <a:off x="11144250" y="30480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D9270"/>
          </a:solidFill>
          <a:ln w="0">
            <a:noFill/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A810CD19-83E9-4C39-A12C-211A82D02FC1}"/>
              </a:ext>
            </a:extLst>
          </p:cNvPr>
          <p:cNvSpPr>
            <a:spLocks noGrp="1"/>
          </p:cNvSpPr>
          <p:nvPr/>
        </p:nvSpPr>
        <p:spPr>
          <a:xfrm>
            <a:off x="10906125" y="2495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defRPr sz="1350" b="1">
                <a:solidFill>
                  <a:srgbClr val="52616B"/>
                </a:solidFill>
              </a:defRPr>
            </a:pPr>
            <a:r>
              <a:rPr sz="1350" b="1">
                <a:solidFill>
                  <a:srgbClr val="52616B"/>
                </a:solidFill>
              </a:rPr>
              <a:t>06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024BE3F-31E0-4B23-B9BC-F66A9B2BF36B}"/>
              </a:ext>
            </a:extLst>
          </p:cNvPr>
          <p:cNvSpPr>
            <a:spLocks noGrp="1"/>
          </p:cNvSpPr>
          <p:nvPr/>
        </p:nvSpPr>
        <p:spPr>
          <a:xfrm>
            <a:off x="10382250" y="3505200"/>
            <a:ext cx="1714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0B1116"/>
                </a:solidFill>
              </a:defRPr>
            </a:pPr>
            <a:r>
              <a:rPr sz="1575" b="1">
                <a:solidFill>
                  <a:srgbClr val="0B1116"/>
                </a:solidFill>
              </a:rPr>
              <a:t>Publication</a:t>
            </a:r>
          </a:p>
        </p:txBody>
      </p:sp>
      <p:pic>
        <p:nvPicPr>
          <p:cNvPr id="25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5181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ACA9C413-8542-4CA7-B5D2-78FF5D8064C5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OUTCOMES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9B51ADC-05C1-469A-806A-593B95B2D3DF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668" lnSpcReduction="10000"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Recent publications show students moving into visible authorship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BDAB1C1-85C5-46B1-A94D-0F3C016C279E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41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4350" y="2388636"/>
            <a:ext cx="2571750" cy="1366354"/>
          </a:xfrm>
          <a:prstGeom prst="roundRect">
            <a:avLst>
              <a:gd name="adj" fmla="val 4528"/>
            </a:avLst>
          </a:prstGeom>
        </p:spPr>
      </p:pic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BFBD2B8B-0B90-47B2-BEC6-3A8967F2D337}"/>
              </a:ext>
            </a:extLst>
          </p:cNvPr>
          <p:cNvSpPr>
            <a:spLocks noGrp="1"/>
          </p:cNvSpPr>
          <p:nvPr/>
        </p:nvSpPr>
        <p:spPr>
          <a:xfrm>
            <a:off x="514350" y="4524375"/>
            <a:ext cx="2571750" cy="714375"/>
          </a:xfrm>
          <a:prstGeom prst="roundRect">
            <a:avLst>
              <a:gd name="adj" fmla="val 800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0C10491-E63A-45CF-9455-AB18D70DC4C0}"/>
              </a:ext>
            </a:extLst>
          </p:cNvPr>
          <p:cNvSpPr>
            <a:spLocks noGrp="1"/>
          </p:cNvSpPr>
          <p:nvPr/>
        </p:nvSpPr>
        <p:spPr>
          <a:xfrm>
            <a:off x="609600" y="47148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1">
                <a:solidFill>
                  <a:srgbClr val="0B1116"/>
                </a:solidFill>
              </a:defRPr>
            </a:pPr>
            <a:r>
              <a:rPr sz="1500" b="1">
                <a:solidFill>
                  <a:srgbClr val="0B1116"/>
                </a:solidFill>
              </a:rPr>
              <a:t>Microbiology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305175" y="2617606"/>
            <a:ext cx="2571750" cy="908414"/>
          </a:xfrm>
          <a:prstGeom prst="roundRect">
            <a:avLst>
              <a:gd name="adj" fmla="val 4528"/>
            </a:avLst>
          </a:prstGeom>
        </p:spPr>
      </p:pic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4320D108-2030-4AE4-818F-53357D633B2C}"/>
              </a:ext>
            </a:extLst>
          </p:cNvPr>
          <p:cNvSpPr>
            <a:spLocks noGrp="1"/>
          </p:cNvSpPr>
          <p:nvPr/>
        </p:nvSpPr>
        <p:spPr>
          <a:xfrm>
            <a:off x="3305175" y="4524375"/>
            <a:ext cx="2571750" cy="714375"/>
          </a:xfrm>
          <a:prstGeom prst="roundRect">
            <a:avLst>
              <a:gd name="adj" fmla="val 800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A119089-63D3-446B-867C-D538720ED9D0}"/>
              </a:ext>
            </a:extLst>
          </p:cNvPr>
          <p:cNvSpPr>
            <a:spLocks noGrp="1"/>
          </p:cNvSpPr>
          <p:nvPr/>
        </p:nvSpPr>
        <p:spPr>
          <a:xfrm>
            <a:off x="3400425" y="47148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1">
                <a:solidFill>
                  <a:srgbClr val="0B1116"/>
                </a:solidFill>
              </a:defRPr>
            </a:pPr>
            <a:r>
              <a:rPr sz="1500" b="1">
                <a:solidFill>
                  <a:srgbClr val="0B1116"/>
                </a:solidFill>
              </a:rPr>
              <a:t>Evolutionary biology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096000" y="2706322"/>
            <a:ext cx="2571750" cy="730981"/>
          </a:xfrm>
          <a:prstGeom prst="roundRect">
            <a:avLst>
              <a:gd name="adj" fmla="val 4528"/>
            </a:avLst>
          </a:prstGeom>
        </p:spPr>
      </p:pic>
      <p:sp>
        <p:nvSpPr>
          <p:cNvPr id="12" name="Rounded Rectangle 11">
            <a:extLst>
              <a:ext uri="{FF2B5EF4-FFF2-40B4-BE49-F238E27FC236}">
                <a16:creationId xmlns="" xmlns:a16="http://schemas.microsoft.com/office/drawing/2014/main" id="{551951EE-BA27-4DC7-B41A-C00B729544FF}"/>
              </a:ext>
            </a:extLst>
          </p:cNvPr>
          <p:cNvSpPr>
            <a:spLocks noGrp="1"/>
          </p:cNvSpPr>
          <p:nvPr/>
        </p:nvSpPr>
        <p:spPr>
          <a:xfrm>
            <a:off x="6096000" y="4524375"/>
            <a:ext cx="2571750" cy="714375"/>
          </a:xfrm>
          <a:prstGeom prst="roundRect">
            <a:avLst>
              <a:gd name="adj" fmla="val 8000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78CDF13-CA2F-4C4C-AB37-B7B19D938872}"/>
              </a:ext>
            </a:extLst>
          </p:cNvPr>
          <p:cNvSpPr>
            <a:spLocks noGrp="1"/>
          </p:cNvSpPr>
          <p:nvPr/>
        </p:nvSpPr>
        <p:spPr>
          <a:xfrm>
            <a:off x="6191250" y="47148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1">
                <a:solidFill>
                  <a:srgbClr val="0B1116"/>
                </a:solidFill>
              </a:defRPr>
            </a:pPr>
            <a:r>
              <a:rPr sz="1500" b="1">
                <a:solidFill>
                  <a:srgbClr val="0B1116"/>
                </a:solidFill>
              </a:rPr>
              <a:t>Genome science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886825" y="2518257"/>
            <a:ext cx="2571750" cy="1107110"/>
          </a:xfrm>
          <a:prstGeom prst="roundRect">
            <a:avLst>
              <a:gd name="adj" fmla="val 4528"/>
            </a:avLst>
          </a:prstGeom>
        </p:spPr>
      </p:pic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C785CA62-5A1F-43CE-B113-044B8F56F285}"/>
              </a:ext>
            </a:extLst>
          </p:cNvPr>
          <p:cNvSpPr>
            <a:spLocks noGrp="1"/>
          </p:cNvSpPr>
          <p:nvPr/>
        </p:nvSpPr>
        <p:spPr>
          <a:xfrm>
            <a:off x="8886825" y="4524375"/>
            <a:ext cx="2571750" cy="714375"/>
          </a:xfrm>
          <a:prstGeom prst="roundRect">
            <a:avLst>
              <a:gd name="adj" fmla="val 8000"/>
            </a:avLst>
          </a:prstGeom>
          <a:solidFill>
            <a:srgbClr val="E4F2EC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6372019F-6ACE-4E13-B6BE-8385FC60BD3A}"/>
              </a:ext>
            </a:extLst>
          </p:cNvPr>
          <p:cNvSpPr>
            <a:spLocks noGrp="1"/>
          </p:cNvSpPr>
          <p:nvPr/>
        </p:nvSpPr>
        <p:spPr>
          <a:xfrm>
            <a:off x="8982075" y="47148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 lnSpcReduction="10000"/>
          </a:bodyPr>
          <a:lstStyle/>
          <a:p>
            <a:pPr algn="ctr">
              <a:defRPr sz="1500" b="1">
                <a:solidFill>
                  <a:srgbClr val="0B1116"/>
                </a:solidFill>
              </a:defRPr>
            </a:pPr>
            <a:r>
              <a:rPr sz="1500" b="1">
                <a:solidFill>
                  <a:srgbClr val="0B1116"/>
                </a:solidFill>
              </a:rPr>
              <a:t>Evolution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7677D144-5DFA-4882-9532-10C8EBFC0BC4}"/>
              </a:ext>
            </a:extLst>
          </p:cNvPr>
          <p:cNvSpPr>
            <a:spLocks noGrp="1"/>
          </p:cNvSpPr>
          <p:nvPr/>
        </p:nvSpPr>
        <p:spPr>
          <a:xfrm>
            <a:off x="1571625" y="5619750"/>
            <a:ext cx="904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026" lnSpcReduction="10000"/>
          </a:bodyPr>
          <a:lstStyle/>
          <a:p>
            <a:pPr algn="ctr">
              <a:defRPr sz="1950" b="1">
                <a:solidFill>
                  <a:srgbClr val="1677C8"/>
                </a:solidFill>
              </a:defRPr>
            </a:pPr>
            <a:r>
              <a:rPr sz="1950" b="1">
                <a:solidFill>
                  <a:srgbClr val="1677C8"/>
                </a:solidFill>
              </a:rPr>
              <a:t>Publications connect student names to topics, methods and collaborators</a:t>
            </a:r>
          </a:p>
        </p:txBody>
      </p:sp>
      <p:pic>
        <p:nvPicPr>
          <p:cNvPr id="19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812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1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B1D428-7D95-4B19-9D32-321C746BAF55}"/>
              </a:ext>
            </a:extLst>
          </p:cNvPr>
          <p:cNvSpPr>
            <a:spLocks noGrp="1"/>
          </p:cNvSpPr>
          <p:nvPr/>
        </p:nvSpPr>
        <p:spPr>
          <a:xfrm>
            <a:off x="571500" y="571500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What the ISU experience suggests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86A111-B784-4FFD-90B0-36AAC971DE37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66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6DCBF4"/>
                </a:solidFill>
              </a:defRPr>
            </a:pPr>
            <a:r>
              <a:rPr sz="1950" b="1">
                <a:solidFill>
                  <a:srgbClr val="6DCBF4"/>
                </a:solidFill>
              </a:rPr>
              <a:t>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523CF4E-3533-49AD-AD1C-0EE264A7F309}"/>
              </a:ext>
            </a:extLst>
          </p:cNvPr>
          <p:cNvSpPr>
            <a:spLocks noGrp="1"/>
          </p:cNvSpPr>
          <p:nvPr/>
        </p:nvSpPr>
        <p:spPr>
          <a:xfrm>
            <a:off x="1524000" y="1666875"/>
            <a:ext cx="942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Treat students as emerging colleagues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524000" y="2333625"/>
            <a:ext cx="8858250" cy="0"/>
          </a:xfrm>
          <a:prstGeom prst="straightConnector1">
            <a:avLst/>
          </a:prstGeom>
          <a:ln w="9525">
            <a:solidFill>
              <a:srgbClr val="37454E"/>
            </a:solidFill>
            <a:prstDash val="solid"/>
          </a:ln>
        </p:spPr>
      </p:cxn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A00521C-8861-43F3-8BFD-83CDC38C3749}"/>
              </a:ext>
            </a:extLst>
          </p:cNvPr>
          <p:cNvSpPr>
            <a:spLocks noGrp="1"/>
          </p:cNvSpPr>
          <p:nvPr/>
        </p:nvSpPr>
        <p:spPr>
          <a:xfrm>
            <a:off x="714375" y="2714625"/>
            <a:ext cx="66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6DCBF4"/>
                </a:solidFill>
              </a:defRPr>
            </a:pPr>
            <a:r>
              <a:rPr sz="1950" b="1">
                <a:solidFill>
                  <a:srgbClr val="6DCBF4"/>
                </a:solidFill>
              </a:rPr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6480206-07CF-4D1B-ADB8-589220B42962}"/>
              </a:ext>
            </a:extLst>
          </p:cNvPr>
          <p:cNvSpPr>
            <a:spLocks noGrp="1"/>
          </p:cNvSpPr>
          <p:nvPr/>
        </p:nvSpPr>
        <p:spPr>
          <a:xfrm>
            <a:off x="1524000" y="2714625"/>
            <a:ext cx="942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Give them authentic, consequential work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524000" y="3381375"/>
            <a:ext cx="8858250" cy="0"/>
          </a:xfrm>
          <a:prstGeom prst="straightConnector1">
            <a:avLst/>
          </a:prstGeom>
          <a:ln w="9525">
            <a:solidFill>
              <a:srgbClr val="37454E"/>
            </a:solidFill>
            <a:prstDash val="solid"/>
          </a:ln>
        </p:spPr>
      </p:cxn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D97AEF36-A6A4-4D7B-B738-43FE081F4186}"/>
              </a:ext>
            </a:extLst>
          </p:cNvPr>
          <p:cNvSpPr>
            <a:spLocks noGrp="1"/>
          </p:cNvSpPr>
          <p:nvPr/>
        </p:nvSpPr>
        <p:spPr>
          <a:xfrm>
            <a:off x="714375" y="3762375"/>
            <a:ext cx="66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6DCBF4"/>
                </a:solidFill>
              </a:defRPr>
            </a:pPr>
            <a:r>
              <a:rPr sz="1950" b="1">
                <a:solidFill>
                  <a:srgbClr val="6DCBF4"/>
                </a:solidFill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5456CAE-1F17-4102-89AC-E9F0EEE81E8A}"/>
              </a:ext>
            </a:extLst>
          </p:cNvPr>
          <p:cNvSpPr>
            <a:spLocks noGrp="1"/>
          </p:cNvSpPr>
          <p:nvPr/>
        </p:nvSpPr>
        <p:spPr>
          <a:xfrm>
            <a:off x="1524000" y="3762375"/>
            <a:ext cx="942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Connect them to expertise wherever it exists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524000" y="4429125"/>
            <a:ext cx="8858250" cy="0"/>
          </a:xfrm>
          <a:prstGeom prst="straightConnector1">
            <a:avLst/>
          </a:prstGeom>
          <a:ln w="9525">
            <a:solidFill>
              <a:srgbClr val="37454E"/>
            </a:solidFill>
            <a:prstDash val="solid"/>
          </a:ln>
        </p:spPr>
      </p:cxn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AA5AAC8-2C90-44D0-9512-D36DC80536A8}"/>
              </a:ext>
            </a:extLst>
          </p:cNvPr>
          <p:cNvSpPr>
            <a:spLocks noGrp="1"/>
          </p:cNvSpPr>
          <p:nvPr/>
        </p:nvSpPr>
        <p:spPr>
          <a:xfrm>
            <a:off x="714375" y="4810125"/>
            <a:ext cx="66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950" b="1">
                <a:solidFill>
                  <a:srgbClr val="6DCBF4"/>
                </a:solidFill>
              </a:defRPr>
            </a:pPr>
            <a:r>
              <a:rPr sz="1950" b="1">
                <a:solidFill>
                  <a:srgbClr val="6DCBF4"/>
                </a:solidFill>
              </a:rPr>
              <a:t>04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AE2E901-B814-4813-A247-E2860F7E9778}"/>
              </a:ext>
            </a:extLst>
          </p:cNvPr>
          <p:cNvSpPr>
            <a:spLocks noGrp="1"/>
          </p:cNvSpPr>
          <p:nvPr/>
        </p:nvSpPr>
        <p:spPr>
          <a:xfrm>
            <a:off x="1524000" y="4810125"/>
            <a:ext cx="942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Convert temporary expertise into sustainable local schools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1524000" y="5476875"/>
            <a:ext cx="8858250" cy="0"/>
          </a:xfrm>
          <a:prstGeom prst="straightConnector1">
            <a:avLst/>
          </a:prstGeom>
          <a:ln w="9525">
            <a:solidFill>
              <a:srgbClr val="37454E"/>
            </a:solidFill>
            <a:prstDash val="solid"/>
          </a:ln>
        </p:spPr>
      </p:cxn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F25D3F0-F5B7-4700-A148-FFC2453B6FC0}"/>
              </a:ext>
            </a:extLst>
          </p:cNvPr>
          <p:cNvSpPr>
            <a:spLocks noGrp="1"/>
          </p:cNvSpPr>
          <p:nvPr/>
        </p:nvSpPr>
        <p:spPr>
          <a:xfrm>
            <a:off x="1143000" y="6048375"/>
            <a:ext cx="990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029" lnSpcReduction="10000"/>
          </a:bodyPr>
          <a:lstStyle/>
          <a:p>
            <a:pPr algn="ctr">
              <a:defRPr sz="1725" b="1">
                <a:solidFill>
                  <a:srgbClr val="6DCBF4"/>
                </a:solidFill>
              </a:defRPr>
            </a:pPr>
            <a:r>
              <a:rPr sz="1725" b="1">
                <a:solidFill>
                  <a:srgbClr val="6DCBF4"/>
                </a:solidFill>
              </a:rPr>
              <a:t>Students do not only learn what is known—they help produce what will be known next.</a:t>
            </a:r>
          </a:p>
        </p:txBody>
      </p:sp>
      <p:pic>
        <p:nvPicPr>
          <p:cNvPr id="16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4963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828800"/>
            <a:ext cx="11495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THANK YOU FOR ATTENTION !</a:t>
            </a:r>
            <a:endParaRPr lang="en-US" dirty="0"/>
          </a:p>
        </p:txBody>
      </p:sp>
      <p:pic>
        <p:nvPicPr>
          <p:cNvPr id="3" name="Picture 2" descr="https://iliauni.edu.ge/uploads/photo/original/0/3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8642" y="50060"/>
            <a:ext cx="1052732" cy="10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7591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4585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E820672E-230E-4888-8BE9-FBB6848D6076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METHODOLOGY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A568C41-9424-478E-90C1-B3BC7BEF577B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Backup · Bibliometric dataset coverage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803DEEB-252D-4270-AA19-FCCB12A86A4B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44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175E180-41B4-4606-98C7-9EB653EFE419}"/>
              </a:ext>
            </a:extLst>
          </p:cNvPr>
          <p:cNvSpPr>
            <a:spLocks noGrp="1"/>
          </p:cNvSpPr>
          <p:nvPr/>
        </p:nvSpPr>
        <p:spPr>
          <a:xfrm>
            <a:off x="666750" y="2000250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515" lnSpcReduction="10000"/>
          </a:bodyPr>
          <a:lstStyle/>
          <a:p>
            <a:pPr algn="l">
              <a:defRPr sz="4125" b="1">
                <a:solidFill>
                  <a:srgbClr val="1677C8"/>
                </a:solidFill>
              </a:defRPr>
            </a:pPr>
            <a:r>
              <a:rPr sz="4125" b="1">
                <a:solidFill>
                  <a:srgbClr val="1677C8"/>
                </a:solidFill>
              </a:rPr>
              <a:t>893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3D436DE-6695-422E-9A73-EAC59B12515E}"/>
              </a:ext>
            </a:extLst>
          </p:cNvPr>
          <p:cNvSpPr>
            <a:spLocks noGrp="1"/>
          </p:cNvSpPr>
          <p:nvPr/>
        </p:nvSpPr>
        <p:spPr>
          <a:xfrm>
            <a:off x="666750" y="2714625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52616B"/>
                </a:solidFill>
              </a:defRPr>
            </a:pPr>
            <a:r>
              <a:rPr sz="1650" b="0">
                <a:solidFill>
                  <a:srgbClr val="52616B"/>
                </a:solidFill>
              </a:rPr>
              <a:t>records in working database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069CBA5-82B7-4D16-AEBB-662A41332073}"/>
              </a:ext>
            </a:extLst>
          </p:cNvPr>
          <p:cNvSpPr>
            <a:spLocks noGrp="1"/>
          </p:cNvSpPr>
          <p:nvPr/>
        </p:nvSpPr>
        <p:spPr>
          <a:xfrm>
            <a:off x="4000500" y="200025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600" b="1">
                <a:solidFill>
                  <a:srgbClr val="3D9270"/>
                </a:solidFill>
              </a:defRPr>
            </a:pPr>
            <a:r>
              <a:rPr sz="3600" b="1">
                <a:solidFill>
                  <a:srgbClr val="3D9270"/>
                </a:solidFill>
              </a:rPr>
              <a:t>1993–2026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7B41316-E1B8-4AD7-B888-5771FDABBDE5}"/>
              </a:ext>
            </a:extLst>
          </p:cNvPr>
          <p:cNvSpPr>
            <a:spLocks noGrp="1"/>
          </p:cNvSpPr>
          <p:nvPr/>
        </p:nvSpPr>
        <p:spPr>
          <a:xfrm>
            <a:off x="4000500" y="2714625"/>
            <a:ext cx="3238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454" lnSpcReduction="10000"/>
          </a:bodyPr>
          <a:lstStyle/>
          <a:p>
            <a:pPr algn="l">
              <a:defRPr sz="1650" b="0">
                <a:solidFill>
                  <a:srgbClr val="52616B"/>
                </a:solidFill>
              </a:defRPr>
            </a:pPr>
            <a:r>
              <a:rPr sz="1650" b="0">
                <a:solidFill>
                  <a:srgbClr val="52616B"/>
                </a:solidFill>
              </a:rPr>
              <a:t>coverage range; ISU analysis begins in 2006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DF8DF213-AA42-476C-8A0A-0D42DE86C0BB}"/>
              </a:ext>
            </a:extLst>
          </p:cNvPr>
          <p:cNvSpPr>
            <a:spLocks noGrp="1"/>
          </p:cNvSpPr>
          <p:nvPr/>
        </p:nvSpPr>
        <p:spPr>
          <a:xfrm>
            <a:off x="7810500" y="2000250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515" lnSpcReduction="10000"/>
          </a:bodyPr>
          <a:lstStyle/>
          <a:p>
            <a:pPr algn="l">
              <a:defRPr sz="4125" b="1">
                <a:solidFill>
                  <a:srgbClr val="D29B2D"/>
                </a:solidFill>
              </a:defRPr>
            </a:pPr>
            <a:r>
              <a:rPr sz="4125" b="1">
                <a:solidFill>
                  <a:srgbClr val="D29B2D"/>
                </a:solidFill>
              </a:rPr>
              <a:t>448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19D9F72-B9DF-439A-9E48-3CB6FE10423D}"/>
              </a:ext>
            </a:extLst>
          </p:cNvPr>
          <p:cNvSpPr>
            <a:spLocks noGrp="1"/>
          </p:cNvSpPr>
          <p:nvPr/>
        </p:nvSpPr>
        <p:spPr>
          <a:xfrm>
            <a:off x="7810500" y="2714625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52616B"/>
                </a:solidFill>
              </a:defRPr>
            </a:pPr>
            <a:r>
              <a:rPr sz="1650" b="0">
                <a:solidFill>
                  <a:srgbClr val="52616B"/>
                </a:solidFill>
              </a:rPr>
              <a:t>records still unclassified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290D612-AC86-4658-87BD-5FBB4944C5FD}"/>
              </a:ext>
            </a:extLst>
          </p:cNvPr>
          <p:cNvSpPr>
            <a:spLocks noGrp="1"/>
          </p:cNvSpPr>
          <p:nvPr/>
        </p:nvSpPr>
        <p:spPr>
          <a:xfrm>
            <a:off x="1571625" y="4762500"/>
            <a:ext cx="9048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75" b="1">
                <a:solidFill>
                  <a:srgbClr val="B94A48"/>
                </a:solidFill>
              </a:defRPr>
            </a:pPr>
            <a:r>
              <a:rPr sz="2175" b="1">
                <a:solidFill>
                  <a:srgbClr val="B94A48"/>
                </a:solidFill>
              </a:rPr>
              <a:t>Use for trends and working estimates—not yet a final institutional census</a:t>
            </a:r>
          </a:p>
        </p:txBody>
      </p:sp>
    </p:spTree>
    <p:extLst>
      <p:ext uri="{BB962C8B-B14F-4D97-AF65-F5344CB8AC3E}">
        <p14:creationId xmlns:p14="http://schemas.microsoft.com/office/powerpoint/2010/main" val="11423706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17DB6A2-5D84-441B-A3E6-BA06F9813C63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METHODOLOGY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3254CDA-F869-4D05-A792-B07E1BB639D6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Backup · THE and SCImago are not interchangeable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17ABCFA-2124-47FE-BC25-90EEEACDDD98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47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55D3E201-C64A-4A4C-9745-D725759D9BAB}"/>
              </a:ext>
            </a:extLst>
          </p:cNvPr>
          <p:cNvSpPr>
            <a:spLocks noGrp="1"/>
          </p:cNvSpPr>
          <p:nvPr/>
        </p:nvSpPr>
        <p:spPr>
          <a:xfrm>
            <a:off x="514350" y="1762125"/>
            <a:ext cx="5257800" cy="3905250"/>
          </a:xfrm>
          <a:prstGeom prst="roundRect">
            <a:avLst>
              <a:gd name="adj" fmla="val 2439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110FD05-81DC-47C8-B66B-D8CE7A2EE1CA}"/>
              </a:ext>
            </a:extLst>
          </p:cNvPr>
          <p:cNvSpPr>
            <a:spLocks noGrp="1"/>
          </p:cNvSpPr>
          <p:nvPr/>
        </p:nvSpPr>
        <p:spPr>
          <a:xfrm>
            <a:off x="762000" y="2047875"/>
            <a:ext cx="476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161"/>
          </a:bodyPr>
          <a:lstStyle/>
          <a:p>
            <a:pPr algn="ctr">
              <a:defRPr sz="2325" b="1">
                <a:solidFill>
                  <a:srgbClr val="1677C8"/>
                </a:solidFill>
              </a:defRPr>
            </a:pPr>
            <a:r>
              <a:rPr sz="2325" b="1">
                <a:solidFill>
                  <a:srgbClr val="1677C8"/>
                </a:solidFill>
              </a:rPr>
              <a:t>THE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7403CE1-3FC9-430E-AF33-8EAE37A6F07D}"/>
              </a:ext>
            </a:extLst>
          </p:cNvPr>
          <p:cNvSpPr>
            <a:spLocks noGrp="1"/>
          </p:cNvSpPr>
          <p:nvPr/>
        </p:nvSpPr>
        <p:spPr>
          <a:xfrm>
            <a:off x="1095375" y="2857500"/>
            <a:ext cx="409575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1875" b="0">
                <a:solidFill>
                  <a:srgbClr val="0B1116"/>
                </a:solidFill>
              </a:defRPr>
            </a:pPr>
            <a:r>
              <a:rPr sz="1875" b="0">
                <a:solidFill>
                  <a:srgbClr val="0B1116"/>
                </a:solidFill>
              </a:rPr>
              <a:t>Teaching</a:t>
            </a:r>
          </a:p>
          <a:p>
            <a:pPr algn="ctr">
              <a:defRPr sz="1875" b="0">
                <a:solidFill>
                  <a:srgbClr val="0B1116"/>
                </a:solidFill>
              </a:defRPr>
            </a:pPr>
            <a:r>
              <a:rPr sz="1875" b="0">
                <a:solidFill>
                  <a:srgbClr val="0B1116"/>
                </a:solidFill>
              </a:rPr>
              <a:t>Research environment</a:t>
            </a:r>
          </a:p>
          <a:p>
            <a:pPr algn="ctr">
              <a:defRPr sz="1875" b="0">
                <a:solidFill>
                  <a:srgbClr val="0B1116"/>
                </a:solidFill>
              </a:defRPr>
            </a:pPr>
            <a:r>
              <a:rPr sz="1875" b="0">
                <a:solidFill>
                  <a:srgbClr val="0B1116"/>
                </a:solidFill>
              </a:rPr>
              <a:t>Research quality</a:t>
            </a:r>
          </a:p>
          <a:p>
            <a:pPr algn="ctr">
              <a:defRPr sz="1875" b="0">
                <a:solidFill>
                  <a:srgbClr val="0B1116"/>
                </a:solidFill>
              </a:defRPr>
            </a:pPr>
            <a:r>
              <a:rPr sz="1875" b="0">
                <a:solidFill>
                  <a:srgbClr val="0B1116"/>
                </a:solidFill>
              </a:rPr>
              <a:t>International outlook</a:t>
            </a:r>
          </a:p>
          <a:p>
            <a:pPr algn="ctr">
              <a:defRPr sz="1875" b="0">
                <a:solidFill>
                  <a:srgbClr val="0B1116"/>
                </a:solidFill>
              </a:defRPr>
            </a:pPr>
            <a:r>
              <a:rPr sz="1875" b="0">
                <a:solidFill>
                  <a:srgbClr val="0B1116"/>
                </a:solidFill>
              </a:rPr>
              <a:t>Industry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B9FD0D25-B117-4BEB-B696-896E14C8DE0B}"/>
              </a:ext>
            </a:extLst>
          </p:cNvPr>
          <p:cNvSpPr>
            <a:spLocks noGrp="1"/>
          </p:cNvSpPr>
          <p:nvPr/>
        </p:nvSpPr>
        <p:spPr>
          <a:xfrm>
            <a:off x="5943600" y="1762125"/>
            <a:ext cx="5734050" cy="3905250"/>
          </a:xfrm>
          <a:prstGeom prst="roundRect">
            <a:avLst>
              <a:gd name="adj" fmla="val 2439"/>
            </a:avLst>
          </a:prstGeom>
          <a:solidFill>
            <a:srgbClr val="F5F8F8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1DFF845-5622-454A-9D97-BA39774222EB}"/>
              </a:ext>
            </a:extLst>
          </p:cNvPr>
          <p:cNvSpPr>
            <a:spLocks noGrp="1"/>
          </p:cNvSpPr>
          <p:nvPr/>
        </p:nvSpPr>
        <p:spPr>
          <a:xfrm>
            <a:off x="6191250" y="2047875"/>
            <a:ext cx="5238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161"/>
          </a:bodyPr>
          <a:lstStyle/>
          <a:p>
            <a:pPr algn="ctr">
              <a:defRPr sz="2325" b="1">
                <a:solidFill>
                  <a:srgbClr val="3D9270"/>
                </a:solidFill>
              </a:defRPr>
            </a:pPr>
            <a:r>
              <a:rPr sz="2325" b="1">
                <a:solidFill>
                  <a:srgbClr val="3D9270"/>
                </a:solidFill>
              </a:rPr>
              <a:t>SCImago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67DE4EC-218B-4DB0-9BB7-4372AB598194}"/>
              </a:ext>
            </a:extLst>
          </p:cNvPr>
          <p:cNvSpPr>
            <a:spLocks noGrp="1"/>
          </p:cNvSpPr>
          <p:nvPr/>
        </p:nvSpPr>
        <p:spPr>
          <a:xfrm>
            <a:off x="6572250" y="3095625"/>
            <a:ext cx="44767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100" b="0">
                <a:solidFill>
                  <a:srgbClr val="0B1116"/>
                </a:solidFill>
              </a:defRPr>
            </a:pPr>
            <a:r>
              <a:rPr sz="2100" b="0">
                <a:solidFill>
                  <a:srgbClr val="0B1116"/>
                </a:solidFill>
              </a:rPr>
              <a:t>Research · 50%</a:t>
            </a:r>
          </a:p>
          <a:p>
            <a:pPr algn="ctr">
              <a:defRPr sz="2100" b="0">
                <a:solidFill>
                  <a:srgbClr val="0B1116"/>
                </a:solidFill>
              </a:defRPr>
            </a:pPr>
            <a:r>
              <a:rPr sz="2100" b="0">
                <a:solidFill>
                  <a:srgbClr val="0B1116"/>
                </a:solidFill>
              </a:rPr>
              <a:t>Innovation · 30%</a:t>
            </a:r>
          </a:p>
          <a:p>
            <a:pPr algn="ctr">
              <a:defRPr sz="2100" b="0">
                <a:solidFill>
                  <a:srgbClr val="0B1116"/>
                </a:solidFill>
              </a:defRPr>
            </a:pPr>
            <a:r>
              <a:rPr sz="2100" b="0">
                <a:solidFill>
                  <a:srgbClr val="0B1116"/>
                </a:solidFill>
              </a:rPr>
              <a:t>Societal · 20%</a:t>
            </a:r>
          </a:p>
        </p:txBody>
      </p:sp>
    </p:spTree>
    <p:extLst>
      <p:ext uri="{BB962C8B-B14F-4D97-AF65-F5344CB8AC3E}">
        <p14:creationId xmlns:p14="http://schemas.microsoft.com/office/powerpoint/2010/main" val="7225515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7AE3C3ED-4DCD-421B-9EA6-D6D20685CE0D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214" lnSpcReduction="10000"/>
          </a:bodyPr>
          <a:lstStyle/>
          <a:p>
            <a:pPr algn="l">
              <a:defRPr sz="1050" b="1">
                <a:solidFill>
                  <a:srgbClr val="1677C8"/>
                </a:solidFill>
              </a:defRPr>
            </a:pPr>
            <a:r>
              <a:rPr sz="1050" b="1">
                <a:solidFill>
                  <a:srgbClr val="1677C8"/>
                </a:solidFill>
              </a:rPr>
              <a:t>METHODOLOGY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8363C26-162C-4020-AD66-DE21437D0E29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1633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450" b="1">
                <a:solidFill>
                  <a:srgbClr val="0B1116"/>
                </a:solidFill>
              </a:defRPr>
            </a:pPr>
            <a:r>
              <a:rPr sz="3450" b="1">
                <a:solidFill>
                  <a:srgbClr val="0B1116"/>
                </a:solidFill>
              </a:rPr>
              <a:t>Backup · SCImago 2026 subject positions in Georgia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14350" y="1362075"/>
            <a:ext cx="11163300" cy="0"/>
          </a:xfrm>
          <a:prstGeom prst="straightConnector1">
            <a:avLst/>
          </a:prstGeom>
          <a:ln w="9525">
            <a:solidFill>
              <a:srgbClr val="BAC4C9"/>
            </a:solidFill>
            <a:prstDash val="solid"/>
          </a:ln>
        </p:spPr>
      </p:cxn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8E9080F-A256-4491-8217-469497C88860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5238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algn="r">
              <a:defRPr sz="975" b="0">
                <a:solidFill>
                  <a:srgbClr val="52616B"/>
                </a:solidFill>
              </a:defRPr>
            </a:pPr>
            <a:r>
              <a:rPr sz="975" b="0">
                <a:solidFill>
                  <a:srgbClr val="52616B"/>
                </a:solidFill>
              </a:rPr>
              <a:t>48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4DA75040-1B30-4806-9A23-88CEE0B88A40}"/>
              </a:ext>
            </a:extLst>
          </p:cNvPr>
          <p:cNvSpPr>
            <a:spLocks noGrp="1"/>
          </p:cNvSpPr>
          <p:nvPr/>
        </p:nvSpPr>
        <p:spPr>
          <a:xfrm>
            <a:off x="514350" y="1714500"/>
            <a:ext cx="5381625" cy="1066800"/>
          </a:xfrm>
          <a:prstGeom prst="roundRect">
            <a:avLst>
              <a:gd name="adj" fmla="val 7143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115FB92-109E-46E8-B3E0-314E8BB54E10}"/>
              </a:ext>
            </a:extLst>
          </p:cNvPr>
          <p:cNvSpPr>
            <a:spLocks noGrp="1"/>
          </p:cNvSpPr>
          <p:nvPr/>
        </p:nvSpPr>
        <p:spPr>
          <a:xfrm>
            <a:off x="752475" y="1952625"/>
            <a:ext cx="3905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Agricultural + Biological Sciences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EE45E28B-A4CA-4F1D-8EDE-F695701CD303}"/>
              </a:ext>
            </a:extLst>
          </p:cNvPr>
          <p:cNvSpPr>
            <a:spLocks noGrp="1"/>
          </p:cNvSpPr>
          <p:nvPr/>
        </p:nvSpPr>
        <p:spPr>
          <a:xfrm>
            <a:off x="4848225" y="1952625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sz="2025" b="1">
                <a:solidFill>
                  <a:srgbClr val="3D9270"/>
                </a:solidFill>
              </a:rPr>
              <a:t>1st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="" xmlns:a16="http://schemas.microsoft.com/office/drawing/2014/main" id="{F569A16F-4834-430C-B676-D398A358993F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5381625" cy="1066800"/>
          </a:xfrm>
          <a:prstGeom prst="roundRect">
            <a:avLst>
              <a:gd name="adj" fmla="val 7143"/>
            </a:avLst>
          </a:prstGeom>
          <a:solidFill>
            <a:srgbClr val="F7F9F9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0B16C36-765F-47F7-A7A6-3149E7E41B2B}"/>
              </a:ext>
            </a:extLst>
          </p:cNvPr>
          <p:cNvSpPr>
            <a:spLocks noGrp="1"/>
          </p:cNvSpPr>
          <p:nvPr/>
        </p:nvSpPr>
        <p:spPr>
          <a:xfrm>
            <a:off x="6334125" y="1952625"/>
            <a:ext cx="3905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266"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Biochemistry, Genetics + Molecular Biology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8FBED8D-99E8-4D5F-A7E7-B7B3B94475E5}"/>
              </a:ext>
            </a:extLst>
          </p:cNvPr>
          <p:cNvSpPr>
            <a:spLocks noGrp="1"/>
          </p:cNvSpPr>
          <p:nvPr/>
        </p:nvSpPr>
        <p:spPr>
          <a:xfrm>
            <a:off x="10429875" y="1952625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sz="2025" b="1">
                <a:solidFill>
                  <a:srgbClr val="3D9270"/>
                </a:solidFill>
              </a:rPr>
              <a:t>1st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14AF77E9-4287-4EC5-84CF-B3DCD38A6423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381625" cy="1066800"/>
          </a:xfrm>
          <a:prstGeom prst="roundRect">
            <a:avLst>
              <a:gd name="adj" fmla="val 7143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E9F7514-2A27-4AF5-A9A6-2E673E020263}"/>
              </a:ext>
            </a:extLst>
          </p:cNvPr>
          <p:cNvSpPr>
            <a:spLocks noGrp="1"/>
          </p:cNvSpPr>
          <p:nvPr/>
        </p:nvSpPr>
        <p:spPr>
          <a:xfrm>
            <a:off x="752475" y="3238500"/>
            <a:ext cx="3905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Environmental Science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1FC7D05-150F-4CD9-AC92-5245F5467E77}"/>
              </a:ext>
            </a:extLst>
          </p:cNvPr>
          <p:cNvSpPr>
            <a:spLocks noGrp="1"/>
          </p:cNvSpPr>
          <p:nvPr/>
        </p:nvSpPr>
        <p:spPr>
          <a:xfrm>
            <a:off x="4848225" y="3238500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sz="2025" b="1">
                <a:solidFill>
                  <a:srgbClr val="3D9270"/>
                </a:solidFill>
              </a:rPr>
              <a:t>1st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BF189E8B-F291-4069-84C6-F037371E0A33}"/>
              </a:ext>
            </a:extLst>
          </p:cNvPr>
          <p:cNvSpPr>
            <a:spLocks noGrp="1"/>
          </p:cNvSpPr>
          <p:nvPr/>
        </p:nvSpPr>
        <p:spPr>
          <a:xfrm>
            <a:off x="6096000" y="3000375"/>
            <a:ext cx="5381625" cy="1066800"/>
          </a:xfrm>
          <a:prstGeom prst="roundRect">
            <a:avLst>
              <a:gd name="adj" fmla="val 7143"/>
            </a:avLst>
          </a:prstGeom>
          <a:solidFill>
            <a:srgbClr val="F7F9F9"/>
          </a:solidFill>
          <a:ln w="0">
            <a:noFill/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BEAE07D-2539-4CA1-8EEB-8274CEC4AD49}"/>
              </a:ext>
            </a:extLst>
          </p:cNvPr>
          <p:cNvSpPr>
            <a:spLocks noGrp="1"/>
          </p:cNvSpPr>
          <p:nvPr/>
        </p:nvSpPr>
        <p:spPr>
          <a:xfrm>
            <a:off x="6334125" y="3238500"/>
            <a:ext cx="3905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Engineering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19D2D2D2-493C-46A5-9D50-8814A7DB9510}"/>
              </a:ext>
            </a:extLst>
          </p:cNvPr>
          <p:cNvSpPr>
            <a:spLocks noGrp="1"/>
          </p:cNvSpPr>
          <p:nvPr/>
        </p:nvSpPr>
        <p:spPr>
          <a:xfrm>
            <a:off x="10429875" y="3238500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sz="2025" b="1">
                <a:solidFill>
                  <a:srgbClr val="3D9270"/>
                </a:solidFill>
              </a:rPr>
              <a:t>1st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="" xmlns:a16="http://schemas.microsoft.com/office/drawing/2014/main" id="{237C6FC6-DA64-4BBC-A539-50BF91BA348F}"/>
              </a:ext>
            </a:extLst>
          </p:cNvPr>
          <p:cNvSpPr>
            <a:spLocks noGrp="1"/>
          </p:cNvSpPr>
          <p:nvPr/>
        </p:nvSpPr>
        <p:spPr>
          <a:xfrm>
            <a:off x="514350" y="4286250"/>
            <a:ext cx="5381625" cy="1066800"/>
          </a:xfrm>
          <a:prstGeom prst="roundRect">
            <a:avLst>
              <a:gd name="adj" fmla="val 7143"/>
            </a:avLst>
          </a:prstGeom>
          <a:solidFill>
            <a:srgbClr val="EDF1F2"/>
          </a:solidFill>
          <a:ln w="0">
            <a:noFill/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2D867429-AE5F-4952-80C0-21C5ECA4CE2F}"/>
              </a:ext>
            </a:extLst>
          </p:cNvPr>
          <p:cNvSpPr>
            <a:spLocks noGrp="1"/>
          </p:cNvSpPr>
          <p:nvPr/>
        </p:nvSpPr>
        <p:spPr>
          <a:xfrm>
            <a:off x="752475" y="4524375"/>
            <a:ext cx="3905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Social Sciences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E16F8251-DF60-427B-B049-AF4AD539E9A7}"/>
              </a:ext>
            </a:extLst>
          </p:cNvPr>
          <p:cNvSpPr>
            <a:spLocks noGrp="1"/>
          </p:cNvSpPr>
          <p:nvPr/>
        </p:nvSpPr>
        <p:spPr>
          <a:xfrm>
            <a:off x="4848225" y="4524375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3D9270"/>
                </a:solidFill>
              </a:defRPr>
            </a:pPr>
            <a:r>
              <a:rPr sz="2025" b="1">
                <a:solidFill>
                  <a:srgbClr val="3D9270"/>
                </a:solidFill>
              </a:rPr>
              <a:t>1st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="" xmlns:a16="http://schemas.microsoft.com/office/drawing/2014/main" id="{B2999D30-A8A9-49B7-BB00-E391504B55DF}"/>
              </a:ext>
            </a:extLst>
          </p:cNvPr>
          <p:cNvSpPr>
            <a:spLocks noGrp="1"/>
          </p:cNvSpPr>
          <p:nvPr/>
        </p:nvSpPr>
        <p:spPr>
          <a:xfrm>
            <a:off x="6096000" y="4286250"/>
            <a:ext cx="5381625" cy="1066800"/>
          </a:xfrm>
          <a:prstGeom prst="roundRect">
            <a:avLst>
              <a:gd name="adj" fmla="val 7143"/>
            </a:avLst>
          </a:prstGeom>
          <a:solidFill>
            <a:srgbClr val="F7F9F9"/>
          </a:solidFill>
          <a:ln w="0">
            <a:noFill/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78585158-49CE-45A5-86E4-8C7EB91B7C1A}"/>
              </a:ext>
            </a:extLst>
          </p:cNvPr>
          <p:cNvSpPr>
            <a:spLocks noGrp="1"/>
          </p:cNvSpPr>
          <p:nvPr/>
        </p:nvSpPr>
        <p:spPr>
          <a:xfrm>
            <a:off x="6334125" y="4524375"/>
            <a:ext cx="3905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0B1116"/>
                </a:solidFill>
              </a:defRPr>
            </a:pPr>
            <a:r>
              <a:rPr sz="1650" b="1">
                <a:solidFill>
                  <a:srgbClr val="0B1116"/>
                </a:solidFill>
              </a:rPr>
              <a:t>Earth + Planetary Sciences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06EE90D-95AE-4681-8E76-2DEE23A17942}"/>
              </a:ext>
            </a:extLst>
          </p:cNvPr>
          <p:cNvSpPr>
            <a:spLocks noGrp="1"/>
          </p:cNvSpPr>
          <p:nvPr/>
        </p:nvSpPr>
        <p:spPr>
          <a:xfrm>
            <a:off x="10429875" y="4524375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677C8"/>
                </a:solidFill>
              </a:defRPr>
            </a:pPr>
            <a:r>
              <a:rPr sz="2025" b="1">
                <a:solidFill>
                  <a:srgbClr val="1677C8"/>
                </a:solidFill>
              </a:rPr>
              <a:t>2nd</a:t>
            </a:r>
          </a:p>
        </p:txBody>
      </p:sp>
    </p:spTree>
    <p:extLst>
      <p:ext uri="{BB962C8B-B14F-4D97-AF65-F5344CB8AC3E}">
        <p14:creationId xmlns:p14="http://schemas.microsoft.com/office/powerpoint/2010/main" val="83910087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1694</Words>
  <Application>Microsoft Office PowerPoint</Application>
  <DocSecurity>0</DocSecurity>
  <PresentationFormat>Custom</PresentationFormat>
  <Paragraphs>483</Paragraphs>
  <Slides>41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HP</cp:lastModifiedBy>
  <cp:revision>24</cp:revision>
  <dcterms:created xsi:type="dcterms:W3CDTF">2026-08-27T08:52:12Z</dcterms:created>
  <dcterms:modified xsi:type="dcterms:W3CDTF">2026-09-10T18:18:04Z</dcterms:modified>
</cp:coreProperties>
</file>