
<file path=[Content_Types].xml><?xml version="1.0" encoding="utf-8"?>
<Types xmlns="http://schemas.openxmlformats.org/package/2006/content-types">
  <Default Extension="fna&amp;_nc_gid=sWCu5YFGHOE7znBVAKDEew&amp;_nc_ss=7b2a8&amp;oh=00_AQKLYFJIp0ZTld5GhOKcvz6uTju00jypWJgl1xM55bBhnw&amp;oe=6AA97461"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media/image16.jpg" ContentType="image/jpg"/>
  <Override PartName="/ppt/media/image17.jpg" ContentType="image/jpg"/>
  <Override PartName="/ppt/media/image18.jpg" ContentType="image/jpg"/>
  <Override PartName="/ppt/notesSlides/notesSlide12.xml" ContentType="application/vnd.openxmlformats-officedocument.presentationml.notesSlide+xml"/>
  <Override PartName="/ppt/media/image19.jpg" ContentType="image/jpg"/>
  <Override PartName="/ppt/media/image20.jpg" ContentType="image/jpg"/>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5" r:id="rId3"/>
    <p:sldId id="266" r:id="rId4"/>
    <p:sldId id="257" r:id="rId5"/>
    <p:sldId id="258" r:id="rId6"/>
    <p:sldId id="279" r:id="rId7"/>
    <p:sldId id="275" r:id="rId8"/>
    <p:sldId id="293" r:id="rId9"/>
    <p:sldId id="259" r:id="rId10"/>
    <p:sldId id="260" r:id="rId11"/>
    <p:sldId id="261" r:id="rId12"/>
    <p:sldId id="294" r:id="rId13"/>
    <p:sldId id="296" r:id="rId14"/>
    <p:sldId id="297" r:id="rId15"/>
    <p:sldId id="262" r:id="rId16"/>
    <p:sldId id="263" r:id="rId17"/>
    <p:sldId id="295" r:id="rId18"/>
    <p:sldId id="264"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40" d="100"/>
          <a:sy n="40" d="100"/>
        </p:scale>
        <p:origin x="71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426DD4-4BCF-4D68-9E6A-4B4FEA221055}" type="doc">
      <dgm:prSet loTypeId="urn:microsoft.com/office/officeart/2005/8/layout/vList2" loCatId="list" qsTypeId="urn:microsoft.com/office/officeart/2005/8/quickstyle/simple1#23" qsCatId="simple" csTypeId="urn:microsoft.com/office/officeart/2005/8/colors/accent1_2#23" csCatId="accent1"/>
      <dgm:spPr/>
      <dgm:t>
        <a:bodyPr/>
        <a:lstStyle/>
        <a:p>
          <a:endParaRPr lang="en-US"/>
        </a:p>
      </dgm:t>
    </dgm:pt>
    <dgm:pt modelId="{6858E994-F105-4B9B-8F74-14882585228E}">
      <dgm:prSet/>
      <dgm:spPr/>
      <dgm:t>
        <a:bodyPr/>
        <a:lstStyle/>
        <a:p>
          <a:r>
            <a:rPr lang="en-US" b="1"/>
            <a:t>The Caucasus Leibniz Biodiversity Research Center  (LBiC)  </a:t>
          </a:r>
          <a:r>
            <a:rPr lang="en-US"/>
            <a:t>is   a   collaborative   project between ISU and the Leibniz Institute for the Analysis of Biodiversity Change (LIB, Museum Koenig   Bonn,   Germany),   established on April 30, 2024.</a:t>
          </a:r>
        </a:p>
      </dgm:t>
    </dgm:pt>
    <dgm:pt modelId="{904A1570-F518-4F60-BC45-3CEADFCEA410}" type="parTrans" cxnId="{A405A0DB-9851-474F-96DD-9C694C92E6AC}">
      <dgm:prSet/>
      <dgm:spPr/>
      <dgm:t>
        <a:bodyPr/>
        <a:lstStyle/>
        <a:p>
          <a:endParaRPr lang="en-US"/>
        </a:p>
      </dgm:t>
    </dgm:pt>
    <dgm:pt modelId="{895020E4-A519-47DB-A240-F4C0072D7AA1}" type="sibTrans" cxnId="{A405A0DB-9851-474F-96DD-9C694C92E6AC}">
      <dgm:prSet/>
      <dgm:spPr/>
      <dgm:t>
        <a:bodyPr/>
        <a:lstStyle/>
        <a:p>
          <a:endParaRPr lang="en-US"/>
        </a:p>
      </dgm:t>
    </dgm:pt>
    <dgm:pt modelId="{D70C7AB9-7AC3-4E27-8947-549B5E70AB17}">
      <dgm:prSet/>
      <dgm:spPr/>
      <dgm:t>
        <a:bodyPr/>
        <a:lstStyle/>
        <a:p>
          <a:r>
            <a:rPr lang="en-US"/>
            <a:t>The  LBiC  is  dedicated  to  the  study  and conservation   of   the   biodiversity   of   the Caucasus. The objectives of the LBiC include:</a:t>
          </a:r>
        </a:p>
      </dgm:t>
    </dgm:pt>
    <dgm:pt modelId="{6C69B1B4-F2BC-4B0F-BE09-CF2B1227A8D1}" type="parTrans" cxnId="{B0FB20AA-2BD7-4300-AE0A-7D113D94FF9D}">
      <dgm:prSet/>
      <dgm:spPr/>
      <dgm:t>
        <a:bodyPr/>
        <a:lstStyle/>
        <a:p>
          <a:endParaRPr lang="en-US"/>
        </a:p>
      </dgm:t>
    </dgm:pt>
    <dgm:pt modelId="{032F880F-1425-4DDA-9D77-1B22E1D4C329}" type="sibTrans" cxnId="{B0FB20AA-2BD7-4300-AE0A-7D113D94FF9D}">
      <dgm:prSet/>
      <dgm:spPr/>
      <dgm:t>
        <a:bodyPr/>
        <a:lstStyle/>
        <a:p>
          <a:endParaRPr lang="en-US"/>
        </a:p>
      </dgm:t>
    </dgm:pt>
    <dgm:pt modelId="{3A23B080-66BB-4F70-8E0B-93D838A7A27D}" type="pres">
      <dgm:prSet presAssocID="{62426DD4-4BCF-4D68-9E6A-4B4FEA221055}" presName="linear" presStyleCnt="0">
        <dgm:presLayoutVars>
          <dgm:animLvl val="lvl"/>
          <dgm:resizeHandles val="exact"/>
        </dgm:presLayoutVars>
      </dgm:prSet>
      <dgm:spPr/>
    </dgm:pt>
    <dgm:pt modelId="{E2C022B3-8708-4455-87A7-2EB0BEB629C8}" type="pres">
      <dgm:prSet presAssocID="{6858E994-F105-4B9B-8F74-14882585228E}" presName="parentText" presStyleLbl="node1" presStyleIdx="0" presStyleCnt="2">
        <dgm:presLayoutVars>
          <dgm:chMax val="0"/>
          <dgm:bulletEnabled val="1"/>
        </dgm:presLayoutVars>
      </dgm:prSet>
      <dgm:spPr/>
    </dgm:pt>
    <dgm:pt modelId="{EA3C2A35-A065-4A72-B1BB-E9B544C87709}" type="pres">
      <dgm:prSet presAssocID="{895020E4-A519-47DB-A240-F4C0072D7AA1}" presName="spacer" presStyleCnt="0"/>
      <dgm:spPr/>
    </dgm:pt>
    <dgm:pt modelId="{6F69C390-8EC6-4039-909B-18B2B6B7048E}" type="pres">
      <dgm:prSet presAssocID="{D70C7AB9-7AC3-4E27-8947-549B5E70AB17}" presName="parentText" presStyleLbl="node1" presStyleIdx="1" presStyleCnt="2">
        <dgm:presLayoutVars>
          <dgm:chMax val="0"/>
          <dgm:bulletEnabled val="1"/>
        </dgm:presLayoutVars>
      </dgm:prSet>
      <dgm:spPr/>
    </dgm:pt>
  </dgm:ptLst>
  <dgm:cxnLst>
    <dgm:cxn modelId="{12197D05-0D84-40BB-92D2-5E1CBD80F292}" type="presOf" srcId="{D70C7AB9-7AC3-4E27-8947-549B5E70AB17}" destId="{6F69C390-8EC6-4039-909B-18B2B6B7048E}" srcOrd="0" destOrd="0" presId="urn:microsoft.com/office/officeart/2005/8/layout/vList2"/>
    <dgm:cxn modelId="{B0FB20AA-2BD7-4300-AE0A-7D113D94FF9D}" srcId="{62426DD4-4BCF-4D68-9E6A-4B4FEA221055}" destId="{D70C7AB9-7AC3-4E27-8947-549B5E70AB17}" srcOrd="1" destOrd="0" parTransId="{6C69B1B4-F2BC-4B0F-BE09-CF2B1227A8D1}" sibTransId="{032F880F-1425-4DDA-9D77-1B22E1D4C329}"/>
    <dgm:cxn modelId="{8256A7AA-6B9D-4587-8C82-886E668B7875}" type="presOf" srcId="{6858E994-F105-4B9B-8F74-14882585228E}" destId="{E2C022B3-8708-4455-87A7-2EB0BEB629C8}" srcOrd="0" destOrd="0" presId="urn:microsoft.com/office/officeart/2005/8/layout/vList2"/>
    <dgm:cxn modelId="{A405A0DB-9851-474F-96DD-9C694C92E6AC}" srcId="{62426DD4-4BCF-4D68-9E6A-4B4FEA221055}" destId="{6858E994-F105-4B9B-8F74-14882585228E}" srcOrd="0" destOrd="0" parTransId="{904A1570-F518-4F60-BC45-3CEADFCEA410}" sibTransId="{895020E4-A519-47DB-A240-F4C0072D7AA1}"/>
    <dgm:cxn modelId="{FA4DF4E0-8BB4-4635-908A-8042203BF65D}" type="presOf" srcId="{62426DD4-4BCF-4D68-9E6A-4B4FEA221055}" destId="{3A23B080-66BB-4F70-8E0B-93D838A7A27D}" srcOrd="0" destOrd="0" presId="urn:microsoft.com/office/officeart/2005/8/layout/vList2"/>
    <dgm:cxn modelId="{E4A47F2B-15D1-4878-9BF0-EFDF52F69A8C}" type="presParOf" srcId="{3A23B080-66BB-4F70-8E0B-93D838A7A27D}" destId="{E2C022B3-8708-4455-87A7-2EB0BEB629C8}" srcOrd="0" destOrd="0" presId="urn:microsoft.com/office/officeart/2005/8/layout/vList2"/>
    <dgm:cxn modelId="{D128C0DF-97B7-4B1B-B798-F26F70A4766D}" type="presParOf" srcId="{3A23B080-66BB-4F70-8E0B-93D838A7A27D}" destId="{EA3C2A35-A065-4A72-B1BB-E9B544C87709}" srcOrd="1" destOrd="0" presId="urn:microsoft.com/office/officeart/2005/8/layout/vList2"/>
    <dgm:cxn modelId="{195DBEE5-3EC3-4B50-92DF-B346F0331253}" type="presParOf" srcId="{3A23B080-66BB-4F70-8E0B-93D838A7A27D}" destId="{6F69C390-8EC6-4039-909B-18B2B6B7048E}"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A5A54A-DFA8-4A1F-9B9A-44A58442A457}" type="doc">
      <dgm:prSet loTypeId="urn:microsoft.com/office/officeart/2009/3/layout/HorizontalOrganizationChart" loCatId="hierarchy" qsTypeId="urn:microsoft.com/office/officeart/2005/8/quickstyle/simple1#46" qsCatId="simple" csTypeId="urn:microsoft.com/office/officeart/2005/8/colors/accent1_2#40" csCatId="accent1"/>
      <dgm:spPr/>
      <dgm:t>
        <a:bodyPr/>
        <a:lstStyle/>
        <a:p>
          <a:endParaRPr lang="en-US"/>
        </a:p>
      </dgm:t>
    </dgm:pt>
    <dgm:pt modelId="{4D617039-CE73-476A-AE1F-7CC217E4DDE1}">
      <dgm:prSet/>
      <dgm:spPr/>
      <dgm:t>
        <a:bodyPr/>
        <a:lstStyle/>
        <a:p>
          <a:r>
            <a:rPr lang="en-US"/>
            <a:t>Ilia State University (ISU) and Helmholtz-Zentrum Dresden-Rossendorf (HZDR) have signed a </a:t>
          </a:r>
          <a:r>
            <a:rPr lang="en-US" b="1"/>
            <a:t>Letter of Intent to further strengthen cooperation </a:t>
          </a:r>
          <a:r>
            <a:rPr lang="en-US"/>
            <a:t>in research and innovation.</a:t>
          </a:r>
        </a:p>
      </dgm:t>
    </dgm:pt>
    <dgm:pt modelId="{970B097A-5D60-4195-A380-B513EA1B17B9}" type="parTrans" cxnId="{9DE43FB6-7CB8-4277-9AAE-B5DB3233D74F}">
      <dgm:prSet/>
      <dgm:spPr/>
      <dgm:t>
        <a:bodyPr/>
        <a:lstStyle/>
        <a:p>
          <a:endParaRPr lang="en-US"/>
        </a:p>
      </dgm:t>
    </dgm:pt>
    <dgm:pt modelId="{45FD68F8-94E5-4E5D-9073-00D1053C86F8}" type="sibTrans" cxnId="{9DE43FB6-7CB8-4277-9AAE-B5DB3233D74F}">
      <dgm:prSet/>
      <dgm:spPr/>
      <dgm:t>
        <a:bodyPr/>
        <a:lstStyle/>
        <a:p>
          <a:endParaRPr lang="en-US"/>
        </a:p>
      </dgm:t>
    </dgm:pt>
    <dgm:pt modelId="{7ED6DB90-CB84-44AD-ACBB-3F3D185D19A5}">
      <dgm:prSet/>
      <dgm:spPr/>
      <dgm:t>
        <a:bodyPr/>
        <a:lstStyle/>
        <a:p>
          <a:r>
            <a:rPr lang="en-US"/>
            <a:t>The document was signed on 7 September 2026 during the visit of Prof. Sebastian Schmidt, Head of the Georgian-German Science Bridge (GGSB), to Georgia.</a:t>
          </a:r>
        </a:p>
      </dgm:t>
    </dgm:pt>
    <dgm:pt modelId="{9BFE57B2-65EC-41DB-9CC5-150AB9120BA9}" type="parTrans" cxnId="{ECD0748F-494D-4330-B529-3192FCF2C2E0}">
      <dgm:prSet/>
      <dgm:spPr/>
      <dgm:t>
        <a:bodyPr/>
        <a:lstStyle/>
        <a:p>
          <a:endParaRPr lang="en-US"/>
        </a:p>
      </dgm:t>
    </dgm:pt>
    <dgm:pt modelId="{39E3E733-43FE-4322-B97A-F9E35EE5C3B3}" type="sibTrans" cxnId="{ECD0748F-494D-4330-B529-3192FCF2C2E0}">
      <dgm:prSet/>
      <dgm:spPr/>
      <dgm:t>
        <a:bodyPr/>
        <a:lstStyle/>
        <a:p>
          <a:endParaRPr lang="en-US"/>
        </a:p>
      </dgm:t>
    </dgm:pt>
    <dgm:pt modelId="{7DA04DFF-6B97-4217-A297-9ABB9C5034F0}" type="pres">
      <dgm:prSet presAssocID="{E0A5A54A-DFA8-4A1F-9B9A-44A58442A457}" presName="hierChild1" presStyleCnt="0">
        <dgm:presLayoutVars>
          <dgm:orgChart val="1"/>
          <dgm:chPref val="1"/>
          <dgm:dir/>
          <dgm:animOne val="branch"/>
          <dgm:animLvl val="lvl"/>
          <dgm:resizeHandles/>
        </dgm:presLayoutVars>
      </dgm:prSet>
      <dgm:spPr/>
    </dgm:pt>
    <dgm:pt modelId="{92D6842E-6583-4EAB-8561-7BEDCA6296AC}" type="pres">
      <dgm:prSet presAssocID="{4D617039-CE73-476A-AE1F-7CC217E4DDE1}" presName="hierRoot1" presStyleCnt="0">
        <dgm:presLayoutVars>
          <dgm:hierBranch val="init"/>
        </dgm:presLayoutVars>
      </dgm:prSet>
      <dgm:spPr/>
    </dgm:pt>
    <dgm:pt modelId="{1B02B844-6BC9-4C7A-A7FD-17875C07682C}" type="pres">
      <dgm:prSet presAssocID="{4D617039-CE73-476A-AE1F-7CC217E4DDE1}" presName="rootComposite1" presStyleCnt="0"/>
      <dgm:spPr/>
    </dgm:pt>
    <dgm:pt modelId="{DFEE24B1-DBCE-48AE-9FA7-360B38F45582}" type="pres">
      <dgm:prSet presAssocID="{4D617039-CE73-476A-AE1F-7CC217E4DDE1}" presName="rootText1" presStyleLbl="node0" presStyleIdx="0" presStyleCnt="2">
        <dgm:presLayoutVars>
          <dgm:chPref val="3"/>
        </dgm:presLayoutVars>
      </dgm:prSet>
      <dgm:spPr/>
    </dgm:pt>
    <dgm:pt modelId="{E3924891-0537-499E-9E0D-4DB76D87E9B5}" type="pres">
      <dgm:prSet presAssocID="{4D617039-CE73-476A-AE1F-7CC217E4DDE1}" presName="rootConnector1" presStyleLbl="node1" presStyleIdx="0" presStyleCnt="0"/>
      <dgm:spPr/>
    </dgm:pt>
    <dgm:pt modelId="{F3D9FC9A-289F-40A7-82C2-225E3A59AFA0}" type="pres">
      <dgm:prSet presAssocID="{4D617039-CE73-476A-AE1F-7CC217E4DDE1}" presName="hierChild2" presStyleCnt="0"/>
      <dgm:spPr/>
    </dgm:pt>
    <dgm:pt modelId="{00D6530C-56C2-4E12-B002-AA86D6F02088}" type="pres">
      <dgm:prSet presAssocID="{4D617039-CE73-476A-AE1F-7CC217E4DDE1}" presName="hierChild3" presStyleCnt="0"/>
      <dgm:spPr/>
    </dgm:pt>
    <dgm:pt modelId="{78886D8E-4FB4-483A-87DA-AB4C6FF5C53C}" type="pres">
      <dgm:prSet presAssocID="{7ED6DB90-CB84-44AD-ACBB-3F3D185D19A5}" presName="hierRoot1" presStyleCnt="0">
        <dgm:presLayoutVars>
          <dgm:hierBranch val="init"/>
        </dgm:presLayoutVars>
      </dgm:prSet>
      <dgm:spPr/>
    </dgm:pt>
    <dgm:pt modelId="{514FCD8A-FC30-4A57-8DBB-5AD6FB6A0E12}" type="pres">
      <dgm:prSet presAssocID="{7ED6DB90-CB84-44AD-ACBB-3F3D185D19A5}" presName="rootComposite1" presStyleCnt="0"/>
      <dgm:spPr/>
    </dgm:pt>
    <dgm:pt modelId="{52DB24BE-4C55-462A-95DF-37AB8D4A5A03}" type="pres">
      <dgm:prSet presAssocID="{7ED6DB90-CB84-44AD-ACBB-3F3D185D19A5}" presName="rootText1" presStyleLbl="node0" presStyleIdx="1" presStyleCnt="2">
        <dgm:presLayoutVars>
          <dgm:chPref val="3"/>
        </dgm:presLayoutVars>
      </dgm:prSet>
      <dgm:spPr/>
    </dgm:pt>
    <dgm:pt modelId="{378B9064-5B08-4BC2-BFD5-E6ECD247B3D4}" type="pres">
      <dgm:prSet presAssocID="{7ED6DB90-CB84-44AD-ACBB-3F3D185D19A5}" presName="rootConnector1" presStyleLbl="node1" presStyleIdx="0" presStyleCnt="0"/>
      <dgm:spPr/>
    </dgm:pt>
    <dgm:pt modelId="{6A33A6B2-2CEF-4DD7-8518-A1585EE40D71}" type="pres">
      <dgm:prSet presAssocID="{7ED6DB90-CB84-44AD-ACBB-3F3D185D19A5}" presName="hierChild2" presStyleCnt="0"/>
      <dgm:spPr/>
    </dgm:pt>
    <dgm:pt modelId="{D46C8814-CE03-4E9F-B8E7-6C6F2131B662}" type="pres">
      <dgm:prSet presAssocID="{7ED6DB90-CB84-44AD-ACBB-3F3D185D19A5}" presName="hierChild3" presStyleCnt="0"/>
      <dgm:spPr/>
    </dgm:pt>
  </dgm:ptLst>
  <dgm:cxnLst>
    <dgm:cxn modelId="{597A661F-91DD-43D8-955E-F4DF160F55FA}" type="presOf" srcId="{4D617039-CE73-476A-AE1F-7CC217E4DDE1}" destId="{E3924891-0537-499E-9E0D-4DB76D87E9B5}" srcOrd="1" destOrd="0" presId="urn:microsoft.com/office/officeart/2009/3/layout/HorizontalOrganizationChart"/>
    <dgm:cxn modelId="{9EB76222-3FD9-4202-8473-A31A48E0B29C}" type="presOf" srcId="{E0A5A54A-DFA8-4A1F-9B9A-44A58442A457}" destId="{7DA04DFF-6B97-4217-A297-9ABB9C5034F0}" srcOrd="0" destOrd="0" presId="urn:microsoft.com/office/officeart/2009/3/layout/HorizontalOrganizationChart"/>
    <dgm:cxn modelId="{B7282530-D02C-46E8-96D3-2B5A0D9DCF1A}" type="presOf" srcId="{7ED6DB90-CB84-44AD-ACBB-3F3D185D19A5}" destId="{52DB24BE-4C55-462A-95DF-37AB8D4A5A03}" srcOrd="0" destOrd="0" presId="urn:microsoft.com/office/officeart/2009/3/layout/HorizontalOrganizationChart"/>
    <dgm:cxn modelId="{845B4B70-202E-4664-9478-314DF8A1120B}" type="presOf" srcId="{4D617039-CE73-476A-AE1F-7CC217E4DDE1}" destId="{DFEE24B1-DBCE-48AE-9FA7-360B38F45582}" srcOrd="0" destOrd="0" presId="urn:microsoft.com/office/officeart/2009/3/layout/HorizontalOrganizationChart"/>
    <dgm:cxn modelId="{ECD0748F-494D-4330-B529-3192FCF2C2E0}" srcId="{E0A5A54A-DFA8-4A1F-9B9A-44A58442A457}" destId="{7ED6DB90-CB84-44AD-ACBB-3F3D185D19A5}" srcOrd="1" destOrd="0" parTransId="{9BFE57B2-65EC-41DB-9CC5-150AB9120BA9}" sibTransId="{39E3E733-43FE-4322-B97A-F9E35EE5C3B3}"/>
    <dgm:cxn modelId="{9DE43FB6-7CB8-4277-9AAE-B5DB3233D74F}" srcId="{E0A5A54A-DFA8-4A1F-9B9A-44A58442A457}" destId="{4D617039-CE73-476A-AE1F-7CC217E4DDE1}" srcOrd="0" destOrd="0" parTransId="{970B097A-5D60-4195-A380-B513EA1B17B9}" sibTransId="{45FD68F8-94E5-4E5D-9073-00D1053C86F8}"/>
    <dgm:cxn modelId="{B8B17FDF-68FE-4F51-A5E6-5FFC0BBB7C8F}" type="presOf" srcId="{7ED6DB90-CB84-44AD-ACBB-3F3D185D19A5}" destId="{378B9064-5B08-4BC2-BFD5-E6ECD247B3D4}" srcOrd="1" destOrd="0" presId="urn:microsoft.com/office/officeart/2009/3/layout/HorizontalOrganizationChart"/>
    <dgm:cxn modelId="{F6DF3EC2-9B89-491E-9442-ED8D3AB0A8BF}" type="presParOf" srcId="{7DA04DFF-6B97-4217-A297-9ABB9C5034F0}" destId="{92D6842E-6583-4EAB-8561-7BEDCA6296AC}" srcOrd="0" destOrd="0" presId="urn:microsoft.com/office/officeart/2009/3/layout/HorizontalOrganizationChart"/>
    <dgm:cxn modelId="{54132714-BC7B-44EB-BF58-1CC6E82EA339}" type="presParOf" srcId="{92D6842E-6583-4EAB-8561-7BEDCA6296AC}" destId="{1B02B844-6BC9-4C7A-A7FD-17875C07682C}" srcOrd="0" destOrd="0" presId="urn:microsoft.com/office/officeart/2009/3/layout/HorizontalOrganizationChart"/>
    <dgm:cxn modelId="{F749BEAF-1091-4A32-9EE9-660E33E27981}" type="presParOf" srcId="{1B02B844-6BC9-4C7A-A7FD-17875C07682C}" destId="{DFEE24B1-DBCE-48AE-9FA7-360B38F45582}" srcOrd="0" destOrd="0" presId="urn:microsoft.com/office/officeart/2009/3/layout/HorizontalOrganizationChart"/>
    <dgm:cxn modelId="{EEE238CE-8CA6-413D-BF86-4DE1CF46826E}" type="presParOf" srcId="{1B02B844-6BC9-4C7A-A7FD-17875C07682C}" destId="{E3924891-0537-499E-9E0D-4DB76D87E9B5}" srcOrd="1" destOrd="0" presId="urn:microsoft.com/office/officeart/2009/3/layout/HorizontalOrganizationChart"/>
    <dgm:cxn modelId="{319297C6-9047-4223-96CD-E9BDBD3A9B1C}" type="presParOf" srcId="{92D6842E-6583-4EAB-8561-7BEDCA6296AC}" destId="{F3D9FC9A-289F-40A7-82C2-225E3A59AFA0}" srcOrd="1" destOrd="0" presId="urn:microsoft.com/office/officeart/2009/3/layout/HorizontalOrganizationChart"/>
    <dgm:cxn modelId="{85FAB951-FF24-4EB7-99CE-9378BE7C4310}" type="presParOf" srcId="{92D6842E-6583-4EAB-8561-7BEDCA6296AC}" destId="{00D6530C-56C2-4E12-B002-AA86D6F02088}" srcOrd="2" destOrd="0" presId="urn:microsoft.com/office/officeart/2009/3/layout/HorizontalOrganizationChart"/>
    <dgm:cxn modelId="{DDB16722-7380-4E8C-806D-2363224411F8}" type="presParOf" srcId="{7DA04DFF-6B97-4217-A297-9ABB9C5034F0}" destId="{78886D8E-4FB4-483A-87DA-AB4C6FF5C53C}" srcOrd="1" destOrd="0" presId="urn:microsoft.com/office/officeart/2009/3/layout/HorizontalOrganizationChart"/>
    <dgm:cxn modelId="{65A73137-0A3B-42D4-86BE-A3949CFF5A38}" type="presParOf" srcId="{78886D8E-4FB4-483A-87DA-AB4C6FF5C53C}" destId="{514FCD8A-FC30-4A57-8DBB-5AD6FB6A0E12}" srcOrd="0" destOrd="0" presId="urn:microsoft.com/office/officeart/2009/3/layout/HorizontalOrganizationChart"/>
    <dgm:cxn modelId="{AC948267-5CFA-4FE5-BEB9-0715C745D1AC}" type="presParOf" srcId="{514FCD8A-FC30-4A57-8DBB-5AD6FB6A0E12}" destId="{52DB24BE-4C55-462A-95DF-37AB8D4A5A03}" srcOrd="0" destOrd="0" presId="urn:microsoft.com/office/officeart/2009/3/layout/HorizontalOrganizationChart"/>
    <dgm:cxn modelId="{4DB6D303-6EA6-4B73-9F8A-15437F4F3D9C}" type="presParOf" srcId="{514FCD8A-FC30-4A57-8DBB-5AD6FB6A0E12}" destId="{378B9064-5B08-4BC2-BFD5-E6ECD247B3D4}" srcOrd="1" destOrd="0" presId="urn:microsoft.com/office/officeart/2009/3/layout/HorizontalOrganizationChart"/>
    <dgm:cxn modelId="{3353F9D4-1D82-4BB6-A797-21E126B59A2E}" type="presParOf" srcId="{78886D8E-4FB4-483A-87DA-AB4C6FF5C53C}" destId="{6A33A6B2-2CEF-4DD7-8518-A1585EE40D71}" srcOrd="1" destOrd="0" presId="urn:microsoft.com/office/officeart/2009/3/layout/HorizontalOrganizationChart"/>
    <dgm:cxn modelId="{41623155-2CC2-4C5D-88E1-6970E039E47C}" type="presParOf" srcId="{78886D8E-4FB4-483A-87DA-AB4C6FF5C53C}" destId="{D46C8814-CE03-4E9F-B8E7-6C6F2131B662}"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C022B3-8708-4455-87A7-2EB0BEB629C8}">
      <dsp:nvSpPr>
        <dsp:cNvPr id="0" name=""/>
        <dsp:cNvSpPr/>
      </dsp:nvSpPr>
      <dsp:spPr>
        <a:xfrm>
          <a:off x="0" y="146676"/>
          <a:ext cx="5580991" cy="16450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a:t>The Caucasus Leibniz Biodiversity Research Center  (LBiC)  </a:t>
          </a:r>
          <a:r>
            <a:rPr lang="en-US" sz="1900" kern="1200"/>
            <a:t>is   a   collaborative   project between ISU and the Leibniz Institute for the Analysis of Biodiversity Change (LIB, Museum Koenig   Bonn,   Germany),   established on April 30, 2024.</a:t>
          </a:r>
        </a:p>
      </dsp:txBody>
      <dsp:txXfrm>
        <a:off x="80303" y="226979"/>
        <a:ext cx="5420385" cy="1484414"/>
      </dsp:txXfrm>
    </dsp:sp>
    <dsp:sp modelId="{6F69C390-8EC6-4039-909B-18B2B6B7048E}">
      <dsp:nvSpPr>
        <dsp:cNvPr id="0" name=""/>
        <dsp:cNvSpPr/>
      </dsp:nvSpPr>
      <dsp:spPr>
        <a:xfrm>
          <a:off x="0" y="1846416"/>
          <a:ext cx="5580991" cy="16450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LBiC  is  dedicated  to  the  study  and conservation   of   the   biodiversity   of   the Caucasus. The objectives of the LBiC include:</a:t>
          </a:r>
        </a:p>
      </dsp:txBody>
      <dsp:txXfrm>
        <a:off x="80303" y="1926719"/>
        <a:ext cx="5420385" cy="1484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E24B1-DBCE-48AE-9FA7-360B38F45582}">
      <dsp:nvSpPr>
        <dsp:cNvPr id="0" name=""/>
        <dsp:cNvSpPr/>
      </dsp:nvSpPr>
      <dsp:spPr>
        <a:xfrm>
          <a:off x="40986" y="2361"/>
          <a:ext cx="5913763" cy="180369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a:t>Ilia State University (ISU) and Helmholtz-Zentrum Dresden-Rossendorf (HZDR) have signed a </a:t>
          </a:r>
          <a:r>
            <a:rPr lang="en-US" sz="2500" b="1" kern="1200"/>
            <a:t>Letter of Intent to further strengthen cooperation </a:t>
          </a:r>
          <a:r>
            <a:rPr lang="en-US" sz="2500" kern="1200"/>
            <a:t>in research and innovation.</a:t>
          </a:r>
        </a:p>
      </dsp:txBody>
      <dsp:txXfrm>
        <a:off x="40986" y="2361"/>
        <a:ext cx="5913763" cy="1803697"/>
      </dsp:txXfrm>
    </dsp:sp>
    <dsp:sp modelId="{52DB24BE-4C55-462A-95DF-37AB8D4A5A03}">
      <dsp:nvSpPr>
        <dsp:cNvPr id="0" name=""/>
        <dsp:cNvSpPr/>
      </dsp:nvSpPr>
      <dsp:spPr>
        <a:xfrm>
          <a:off x="40986" y="2545279"/>
          <a:ext cx="5913763" cy="180369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a:t>The document was signed on 7 September 2026 during the visit of Prof. Sebastian Schmidt, Head of the Georgian-German Science Bridge (GGSB), to Georgia.</a:t>
          </a:r>
        </a:p>
      </dsp:txBody>
      <dsp:txXfrm>
        <a:off x="40986" y="2545279"/>
        <a:ext cx="5913763" cy="180369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2824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65" name="Google Shape;156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620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45B60-FE8D-5614-31D5-2BD65B13F2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98464A-B4AC-BFFC-F4E6-883669CDCB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08018F-B21A-6980-7733-60C3AF10C0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4FCFE3-BAD7-C888-4E2D-6598AB145E2B}"/>
              </a:ext>
            </a:extLst>
          </p:cNvPr>
          <p:cNvSpPr>
            <a:spLocks noGrp="1"/>
          </p:cNvSpPr>
          <p:nvPr>
            <p:ph type="dt" sz="half" idx="10"/>
          </p:nvPr>
        </p:nvSpPr>
        <p:spPr/>
        <p:txBody>
          <a:bodyPr/>
          <a:lstStyle/>
          <a:p>
            <a:fld id="{5B6A28A5-818A-4DA9-90BD-266E631D06A2}" type="datetimeFigureOut">
              <a:rPr lang="en-US" smtClean="0"/>
              <a:t>9/11/2026</a:t>
            </a:fld>
            <a:endParaRPr lang="en-US"/>
          </a:p>
        </p:txBody>
      </p:sp>
      <p:sp>
        <p:nvSpPr>
          <p:cNvPr id="6" name="Footer Placeholder 5">
            <a:extLst>
              <a:ext uri="{FF2B5EF4-FFF2-40B4-BE49-F238E27FC236}">
                <a16:creationId xmlns:a16="http://schemas.microsoft.com/office/drawing/2014/main" id="{E4EF88F1-BA4E-3EE3-7D8B-CB964B491D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AA84A3-EEB7-AD90-4C87-4FE65DFB6E74}"/>
              </a:ext>
            </a:extLst>
          </p:cNvPr>
          <p:cNvSpPr>
            <a:spLocks noGrp="1"/>
          </p:cNvSpPr>
          <p:nvPr>
            <p:ph type="sldNum" sz="quarter" idx="12"/>
          </p:nvPr>
        </p:nvSpPr>
        <p:spPr/>
        <p:txBody>
          <a:bodyPr/>
          <a:lstStyle/>
          <a:p>
            <a:fld id="{90C237B7-5756-4C54-B870-F88CC13F6DD3}" type="slidenum">
              <a:rPr lang="en-US" smtClean="0"/>
              <a:t>‹#›</a:t>
            </a:fld>
            <a:endParaRPr lang="en-US"/>
          </a:p>
        </p:txBody>
      </p:sp>
    </p:spTree>
    <p:extLst>
      <p:ext uri="{BB962C8B-B14F-4D97-AF65-F5344CB8AC3E}">
        <p14:creationId xmlns:p14="http://schemas.microsoft.com/office/powerpoint/2010/main" val="98695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71" b="1" i="0">
                <a:solidFill>
                  <a:srgbClr val="626772"/>
                </a:solidFill>
                <a:latin typeface="Calibri"/>
                <a:cs typeface="Calibri"/>
              </a:defRPr>
            </a:lvl1pPr>
          </a:lstStyle>
          <a:p>
            <a:endParaRPr/>
          </a:p>
        </p:txBody>
      </p:sp>
      <p:sp>
        <p:nvSpPr>
          <p:cNvPr id="3" name="Holder 3"/>
          <p:cNvSpPr>
            <a:spLocks noGrp="1"/>
          </p:cNvSpPr>
          <p:nvPr>
            <p:ph sz="half" idx="2"/>
          </p:nvPr>
        </p:nvSpPr>
        <p:spPr>
          <a:xfrm>
            <a:off x="947123" y="1593390"/>
            <a:ext cx="4815123" cy="290464"/>
          </a:xfrm>
          <a:prstGeom prst="rect">
            <a:avLst/>
          </a:prstGeom>
        </p:spPr>
        <p:txBody>
          <a:bodyPr wrap="square" lIns="0" tIns="0" rIns="0" bIns="0">
            <a:spAutoFit/>
          </a:bodyPr>
          <a:lstStyle>
            <a:lvl1pPr>
              <a:defRPr sz="2097" b="0" i="0">
                <a:solidFill>
                  <a:srgbClr val="58595B"/>
                </a:solidFill>
                <a:latin typeface="Calibri"/>
                <a:cs typeface="Calibri"/>
              </a:defRPr>
            </a:lvl1pPr>
          </a:lstStyle>
          <a:p>
            <a:endParaRPr/>
          </a:p>
        </p:txBody>
      </p:sp>
      <p:sp>
        <p:nvSpPr>
          <p:cNvPr id="4" name="Holder 4"/>
          <p:cNvSpPr>
            <a:spLocks noGrp="1"/>
          </p:cNvSpPr>
          <p:nvPr>
            <p:ph sz="half" idx="3"/>
          </p:nvPr>
        </p:nvSpPr>
        <p:spPr>
          <a:xfrm>
            <a:off x="6192035" y="2260470"/>
            <a:ext cx="4815123" cy="290464"/>
          </a:xfrm>
          <a:prstGeom prst="rect">
            <a:avLst/>
          </a:prstGeom>
        </p:spPr>
        <p:txBody>
          <a:bodyPr wrap="square" lIns="0" tIns="0" rIns="0" bIns="0">
            <a:spAutoFit/>
          </a:bodyPr>
          <a:lstStyle>
            <a:lvl1pPr>
              <a:defRPr sz="2097" b="0" i="0">
                <a:solidFill>
                  <a:srgbClr val="58595B"/>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44800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DEA5-8725-75E1-4F64-62776EFAE6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6E5B3E-CF47-89A5-362C-B6F7DF3EA6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838A1D-7D31-CB22-A849-9BE477C21744}"/>
              </a:ext>
            </a:extLst>
          </p:cNvPr>
          <p:cNvSpPr>
            <a:spLocks noGrp="1"/>
          </p:cNvSpPr>
          <p:nvPr>
            <p:ph type="dt" sz="half" idx="10"/>
          </p:nvPr>
        </p:nvSpPr>
        <p:spPr/>
        <p:txBody>
          <a:bodyPr/>
          <a:lstStyle/>
          <a:p>
            <a:fld id="{5B6A28A5-818A-4DA9-90BD-266E631D06A2}" type="datetimeFigureOut">
              <a:rPr lang="en-US" smtClean="0"/>
              <a:t>9/11/2026</a:t>
            </a:fld>
            <a:endParaRPr lang="en-US"/>
          </a:p>
        </p:txBody>
      </p:sp>
      <p:sp>
        <p:nvSpPr>
          <p:cNvPr id="5" name="Footer Placeholder 4">
            <a:extLst>
              <a:ext uri="{FF2B5EF4-FFF2-40B4-BE49-F238E27FC236}">
                <a16:creationId xmlns:a16="http://schemas.microsoft.com/office/drawing/2014/main" id="{4F7AA256-85A3-B4A5-165C-811D9392F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BD6BBD-696A-29B8-4E05-54C099410A87}"/>
              </a:ext>
            </a:extLst>
          </p:cNvPr>
          <p:cNvSpPr>
            <a:spLocks noGrp="1"/>
          </p:cNvSpPr>
          <p:nvPr>
            <p:ph type="sldNum" sz="quarter" idx="12"/>
          </p:nvPr>
        </p:nvSpPr>
        <p:spPr/>
        <p:txBody>
          <a:bodyPr/>
          <a:lstStyle/>
          <a:p>
            <a:fld id="{90C237B7-5756-4C54-B870-F88CC13F6DD3}" type="slidenum">
              <a:rPr lang="en-US" smtClean="0"/>
              <a:t>‹#›</a:t>
            </a:fld>
            <a:endParaRPr lang="en-US"/>
          </a:p>
        </p:txBody>
      </p:sp>
    </p:spTree>
    <p:extLst>
      <p:ext uri="{BB962C8B-B14F-4D97-AF65-F5344CB8AC3E}">
        <p14:creationId xmlns:p14="http://schemas.microsoft.com/office/powerpoint/2010/main" val="4411695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internationaldoctoralschool.iliauni.edu.ge/programs__/the-lehmann-haupt-international-doctoral-program-lhidp/"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3.fna&amp;_nc_gid=sWCu5YFGHOE7znBVAKDEew&amp;_nc_ss=7b2a8&amp;oh=00_AQKLYFJIp0ZTld5GhOKcvz6uTju00jypWJgl1xM55bBhnw&amp;oe=6AA97461"/><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15.png"/><Relationship Id="rId4" Type="http://schemas.openxmlformats.org/officeDocument/2006/relationships/diagramQuickStyle" Target="../diagrams/quickStyle2.xml"/><Relationship Id="rId9"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338"/>
        </a:solidFill>
        <a:effectLst/>
      </p:bgPr>
    </p:bg>
    <p:spTree>
      <p:nvGrpSpPr>
        <p:cNvPr id="1" name=""/>
        <p:cNvGrpSpPr/>
        <p:nvPr/>
      </p:nvGrpSpPr>
      <p:grpSpPr>
        <a:xfrm>
          <a:off x="0" y="0"/>
          <a:ext cx="0" cy="0"/>
          <a:chOff x="0" y="0"/>
          <a:chExt cx="0" cy="0"/>
        </a:xfrm>
      </p:grpSpPr>
      <p:sp>
        <p:nvSpPr>
          <p:cNvPr id="2" name="Shape 0"/>
          <p:cNvSpPr/>
          <p:nvPr/>
        </p:nvSpPr>
        <p:spPr>
          <a:xfrm>
            <a:off x="0" y="5349240"/>
            <a:ext cx="12188952" cy="1508760"/>
          </a:xfrm>
          <a:prstGeom prst="rect">
            <a:avLst/>
          </a:prstGeom>
          <a:solidFill>
            <a:srgbClr val="12314F"/>
          </a:solidFill>
          <a:ln/>
        </p:spPr>
        <p:txBody>
          <a:bodyPr/>
          <a:lstStyle/>
          <a:p>
            <a:endParaRPr lang="en-US"/>
          </a:p>
        </p:txBody>
      </p:sp>
      <p:sp>
        <p:nvSpPr>
          <p:cNvPr id="3" name="Shape 1"/>
          <p:cNvSpPr/>
          <p:nvPr/>
        </p:nvSpPr>
        <p:spPr>
          <a:xfrm>
            <a:off x="822960" y="4572000"/>
            <a:ext cx="109728" cy="1051560"/>
          </a:xfrm>
          <a:prstGeom prst="rect">
            <a:avLst/>
          </a:prstGeom>
          <a:solidFill>
            <a:srgbClr val="C9A227"/>
          </a:solidFill>
          <a:ln/>
        </p:spPr>
        <p:txBody>
          <a:bodyPr/>
          <a:lstStyle/>
          <a:p>
            <a:endParaRPr lang="en-US"/>
          </a:p>
        </p:txBody>
      </p:sp>
      <p:sp>
        <p:nvSpPr>
          <p:cNvPr id="4" name="Shape 2"/>
          <p:cNvSpPr/>
          <p:nvPr/>
        </p:nvSpPr>
        <p:spPr>
          <a:xfrm>
            <a:off x="11228832" y="4572000"/>
            <a:ext cx="109728" cy="1051560"/>
          </a:xfrm>
          <a:prstGeom prst="rect">
            <a:avLst/>
          </a:prstGeom>
          <a:solidFill>
            <a:srgbClr val="C9A227"/>
          </a:solidFill>
          <a:ln/>
        </p:spPr>
        <p:txBody>
          <a:bodyPr/>
          <a:lstStyle/>
          <a:p>
            <a:endParaRPr lang="en-US"/>
          </a:p>
        </p:txBody>
      </p:sp>
      <p:sp>
        <p:nvSpPr>
          <p:cNvPr id="5" name="Shape 3"/>
          <p:cNvSpPr/>
          <p:nvPr/>
        </p:nvSpPr>
        <p:spPr>
          <a:xfrm>
            <a:off x="685800" y="3794760"/>
            <a:ext cx="10789920" cy="1783080"/>
          </a:xfrm>
          <a:prstGeom prst="arc">
            <a:avLst>
              <a:gd name="adj1" fmla="val 10800000"/>
              <a:gd name="adj2" fmla="val 21600000"/>
            </a:avLst>
          </a:prstGeom>
          <a:ln w="31750">
            <a:solidFill>
              <a:srgbClr val="C9A227"/>
            </a:solidFill>
            <a:prstDash val="solid"/>
          </a:ln>
        </p:spPr>
        <p:txBody>
          <a:bodyPr/>
          <a:lstStyle/>
          <a:p>
            <a:endParaRPr lang="en-US"/>
          </a:p>
        </p:txBody>
      </p:sp>
      <p:sp>
        <p:nvSpPr>
          <p:cNvPr id="6" name="Shape 4"/>
          <p:cNvSpPr/>
          <p:nvPr/>
        </p:nvSpPr>
        <p:spPr>
          <a:xfrm>
            <a:off x="548640" y="5623560"/>
            <a:ext cx="11064240" cy="91440"/>
          </a:xfrm>
          <a:prstGeom prst="rect">
            <a:avLst/>
          </a:prstGeom>
          <a:solidFill>
            <a:srgbClr val="C9A227"/>
          </a:solidFill>
          <a:ln/>
        </p:spPr>
        <p:txBody>
          <a:bodyPr/>
          <a:lstStyle/>
          <a:p>
            <a:endParaRPr lang="en-US"/>
          </a:p>
        </p:txBody>
      </p:sp>
      <p:sp>
        <p:nvSpPr>
          <p:cNvPr id="7" name="Shape 5"/>
          <p:cNvSpPr/>
          <p:nvPr/>
        </p:nvSpPr>
        <p:spPr>
          <a:xfrm>
            <a:off x="1699260" y="4937760"/>
            <a:ext cx="0" cy="685800"/>
          </a:xfrm>
          <a:prstGeom prst="line">
            <a:avLst/>
          </a:prstGeom>
          <a:noFill/>
          <a:ln w="9525">
            <a:solidFill>
              <a:srgbClr val="C9A227"/>
            </a:solidFill>
            <a:prstDash val="solid"/>
          </a:ln>
        </p:spPr>
        <p:txBody>
          <a:bodyPr/>
          <a:lstStyle/>
          <a:p>
            <a:endParaRPr lang="en-US"/>
          </a:p>
        </p:txBody>
      </p:sp>
      <p:sp>
        <p:nvSpPr>
          <p:cNvPr id="8" name="Shape 6"/>
          <p:cNvSpPr/>
          <p:nvPr/>
        </p:nvSpPr>
        <p:spPr>
          <a:xfrm>
            <a:off x="2575560" y="4937760"/>
            <a:ext cx="0" cy="685800"/>
          </a:xfrm>
          <a:prstGeom prst="line">
            <a:avLst/>
          </a:prstGeom>
          <a:noFill/>
          <a:ln w="9525">
            <a:solidFill>
              <a:srgbClr val="C9A227"/>
            </a:solidFill>
            <a:prstDash val="solid"/>
          </a:ln>
        </p:spPr>
        <p:txBody>
          <a:bodyPr/>
          <a:lstStyle/>
          <a:p>
            <a:endParaRPr lang="en-US"/>
          </a:p>
        </p:txBody>
      </p:sp>
      <p:sp>
        <p:nvSpPr>
          <p:cNvPr id="9" name="Shape 7"/>
          <p:cNvSpPr/>
          <p:nvPr/>
        </p:nvSpPr>
        <p:spPr>
          <a:xfrm>
            <a:off x="3451860" y="4937760"/>
            <a:ext cx="0" cy="685800"/>
          </a:xfrm>
          <a:prstGeom prst="line">
            <a:avLst/>
          </a:prstGeom>
          <a:noFill/>
          <a:ln w="9525">
            <a:solidFill>
              <a:srgbClr val="C9A227"/>
            </a:solidFill>
            <a:prstDash val="solid"/>
          </a:ln>
        </p:spPr>
        <p:txBody>
          <a:bodyPr/>
          <a:lstStyle/>
          <a:p>
            <a:endParaRPr lang="en-US"/>
          </a:p>
        </p:txBody>
      </p:sp>
      <p:sp>
        <p:nvSpPr>
          <p:cNvPr id="10" name="Shape 8"/>
          <p:cNvSpPr/>
          <p:nvPr/>
        </p:nvSpPr>
        <p:spPr>
          <a:xfrm>
            <a:off x="4328160" y="4937760"/>
            <a:ext cx="0" cy="685800"/>
          </a:xfrm>
          <a:prstGeom prst="line">
            <a:avLst/>
          </a:prstGeom>
          <a:noFill/>
          <a:ln w="9525">
            <a:solidFill>
              <a:srgbClr val="C9A227"/>
            </a:solidFill>
            <a:prstDash val="solid"/>
          </a:ln>
        </p:spPr>
        <p:txBody>
          <a:bodyPr/>
          <a:lstStyle/>
          <a:p>
            <a:endParaRPr lang="en-US"/>
          </a:p>
        </p:txBody>
      </p:sp>
      <p:sp>
        <p:nvSpPr>
          <p:cNvPr id="11" name="Shape 9"/>
          <p:cNvSpPr/>
          <p:nvPr/>
        </p:nvSpPr>
        <p:spPr>
          <a:xfrm>
            <a:off x="5204460" y="4937760"/>
            <a:ext cx="0" cy="685800"/>
          </a:xfrm>
          <a:prstGeom prst="line">
            <a:avLst/>
          </a:prstGeom>
          <a:noFill/>
          <a:ln w="9525">
            <a:solidFill>
              <a:srgbClr val="C9A227"/>
            </a:solidFill>
            <a:prstDash val="solid"/>
          </a:ln>
        </p:spPr>
        <p:txBody>
          <a:bodyPr/>
          <a:lstStyle/>
          <a:p>
            <a:endParaRPr lang="en-US"/>
          </a:p>
        </p:txBody>
      </p:sp>
      <p:sp>
        <p:nvSpPr>
          <p:cNvPr id="12" name="Shape 10"/>
          <p:cNvSpPr/>
          <p:nvPr/>
        </p:nvSpPr>
        <p:spPr>
          <a:xfrm>
            <a:off x="6080760" y="4937760"/>
            <a:ext cx="0" cy="685800"/>
          </a:xfrm>
          <a:prstGeom prst="line">
            <a:avLst/>
          </a:prstGeom>
          <a:noFill/>
          <a:ln w="9525">
            <a:solidFill>
              <a:srgbClr val="C9A227"/>
            </a:solidFill>
            <a:prstDash val="solid"/>
          </a:ln>
        </p:spPr>
        <p:txBody>
          <a:bodyPr/>
          <a:lstStyle/>
          <a:p>
            <a:endParaRPr lang="en-US"/>
          </a:p>
        </p:txBody>
      </p:sp>
      <p:sp>
        <p:nvSpPr>
          <p:cNvPr id="13" name="Shape 11"/>
          <p:cNvSpPr/>
          <p:nvPr/>
        </p:nvSpPr>
        <p:spPr>
          <a:xfrm>
            <a:off x="6957060" y="4937760"/>
            <a:ext cx="0" cy="685800"/>
          </a:xfrm>
          <a:prstGeom prst="line">
            <a:avLst/>
          </a:prstGeom>
          <a:noFill/>
          <a:ln w="9525">
            <a:solidFill>
              <a:srgbClr val="C9A227"/>
            </a:solidFill>
            <a:prstDash val="solid"/>
          </a:ln>
        </p:spPr>
        <p:txBody>
          <a:bodyPr/>
          <a:lstStyle/>
          <a:p>
            <a:endParaRPr lang="en-US"/>
          </a:p>
        </p:txBody>
      </p:sp>
      <p:sp>
        <p:nvSpPr>
          <p:cNvPr id="14" name="Shape 12"/>
          <p:cNvSpPr/>
          <p:nvPr/>
        </p:nvSpPr>
        <p:spPr>
          <a:xfrm>
            <a:off x="7833360" y="4937760"/>
            <a:ext cx="0" cy="685800"/>
          </a:xfrm>
          <a:prstGeom prst="line">
            <a:avLst/>
          </a:prstGeom>
          <a:noFill/>
          <a:ln w="9525">
            <a:solidFill>
              <a:srgbClr val="C9A227"/>
            </a:solidFill>
            <a:prstDash val="solid"/>
          </a:ln>
        </p:spPr>
        <p:txBody>
          <a:bodyPr/>
          <a:lstStyle/>
          <a:p>
            <a:endParaRPr lang="en-US"/>
          </a:p>
        </p:txBody>
      </p:sp>
      <p:sp>
        <p:nvSpPr>
          <p:cNvPr id="15" name="Shape 13"/>
          <p:cNvSpPr/>
          <p:nvPr/>
        </p:nvSpPr>
        <p:spPr>
          <a:xfrm>
            <a:off x="8709660" y="4937760"/>
            <a:ext cx="0" cy="685800"/>
          </a:xfrm>
          <a:prstGeom prst="line">
            <a:avLst/>
          </a:prstGeom>
          <a:noFill/>
          <a:ln w="9525">
            <a:solidFill>
              <a:srgbClr val="C9A227"/>
            </a:solidFill>
            <a:prstDash val="solid"/>
          </a:ln>
        </p:spPr>
        <p:txBody>
          <a:bodyPr/>
          <a:lstStyle/>
          <a:p>
            <a:endParaRPr lang="en-US"/>
          </a:p>
        </p:txBody>
      </p:sp>
      <p:sp>
        <p:nvSpPr>
          <p:cNvPr id="16" name="Shape 14"/>
          <p:cNvSpPr/>
          <p:nvPr/>
        </p:nvSpPr>
        <p:spPr>
          <a:xfrm>
            <a:off x="9585960" y="4937760"/>
            <a:ext cx="0" cy="685800"/>
          </a:xfrm>
          <a:prstGeom prst="line">
            <a:avLst/>
          </a:prstGeom>
          <a:noFill/>
          <a:ln w="9525">
            <a:solidFill>
              <a:srgbClr val="C9A227"/>
            </a:solidFill>
            <a:prstDash val="solid"/>
          </a:ln>
        </p:spPr>
        <p:txBody>
          <a:bodyPr/>
          <a:lstStyle/>
          <a:p>
            <a:endParaRPr lang="en-US"/>
          </a:p>
        </p:txBody>
      </p:sp>
      <p:sp>
        <p:nvSpPr>
          <p:cNvPr id="17" name="Shape 15"/>
          <p:cNvSpPr/>
          <p:nvPr/>
        </p:nvSpPr>
        <p:spPr>
          <a:xfrm>
            <a:off x="10462260" y="4937760"/>
            <a:ext cx="0" cy="685800"/>
          </a:xfrm>
          <a:prstGeom prst="line">
            <a:avLst/>
          </a:prstGeom>
          <a:noFill/>
          <a:ln w="9525">
            <a:solidFill>
              <a:srgbClr val="C9A227"/>
            </a:solidFill>
            <a:prstDash val="solid"/>
          </a:ln>
        </p:spPr>
        <p:txBody>
          <a:bodyPr/>
          <a:lstStyle/>
          <a:p>
            <a:endParaRPr lang="en-US"/>
          </a:p>
        </p:txBody>
      </p:sp>
      <p:sp>
        <p:nvSpPr>
          <p:cNvPr id="18" name="Text 16"/>
          <p:cNvSpPr txBox="1"/>
          <p:nvPr/>
        </p:nvSpPr>
        <p:spPr>
          <a:xfrm>
            <a:off x="548640" y="5751576"/>
            <a:ext cx="2194560" cy="274320"/>
          </a:xfrm>
          <a:prstGeom prst="rect">
            <a:avLst/>
          </a:prstGeom>
          <a:noFill/>
          <a:ln/>
        </p:spPr>
        <p:txBody>
          <a:bodyPr wrap="square" lIns="0" tIns="0" rIns="0" bIns="0" rtlCol="0" anchor="ctr"/>
          <a:lstStyle/>
          <a:p>
            <a:pPr marL="0" indent="0">
              <a:buNone/>
            </a:pPr>
            <a:r>
              <a:rPr lang="en-US" sz="1100" b="1" dirty="0">
                <a:solidFill>
                  <a:srgbClr val="C9A227"/>
                </a:solidFill>
                <a:latin typeface="Calibri" pitchFamily="34" charset="0"/>
                <a:ea typeface="Calibri" pitchFamily="34" charset="-122"/>
                <a:cs typeface="Calibri" pitchFamily="34" charset="-120"/>
              </a:rPr>
              <a:t>GEORGIA</a:t>
            </a:r>
            <a:endParaRPr lang="en-US" sz="1100" dirty="0"/>
          </a:p>
        </p:txBody>
      </p:sp>
      <p:sp>
        <p:nvSpPr>
          <p:cNvPr id="19" name="Text 17"/>
          <p:cNvSpPr txBox="1"/>
          <p:nvPr/>
        </p:nvSpPr>
        <p:spPr>
          <a:xfrm>
            <a:off x="9418320" y="5751576"/>
            <a:ext cx="2194560" cy="274320"/>
          </a:xfrm>
          <a:prstGeom prst="rect">
            <a:avLst/>
          </a:prstGeom>
          <a:noFill/>
          <a:ln/>
        </p:spPr>
        <p:txBody>
          <a:bodyPr wrap="square" lIns="0" tIns="0" rIns="0" bIns="0" rtlCol="0" anchor="ctr"/>
          <a:lstStyle/>
          <a:p>
            <a:pPr marL="0" indent="0" algn="r">
              <a:buNone/>
            </a:pPr>
            <a:r>
              <a:rPr lang="en-US" sz="1100" b="1" dirty="0">
                <a:solidFill>
                  <a:srgbClr val="C9A227"/>
                </a:solidFill>
                <a:latin typeface="Calibri" pitchFamily="34" charset="0"/>
                <a:ea typeface="Calibri" pitchFamily="34" charset="-122"/>
                <a:cs typeface="Calibri" pitchFamily="34" charset="-120"/>
              </a:rPr>
              <a:t>GERMANY</a:t>
            </a:r>
            <a:endParaRPr lang="en-US" sz="1100" dirty="0"/>
          </a:p>
        </p:txBody>
      </p:sp>
      <p:sp>
        <p:nvSpPr>
          <p:cNvPr id="20" name="Text 18"/>
          <p:cNvSpPr txBox="1"/>
          <p:nvPr/>
        </p:nvSpPr>
        <p:spPr>
          <a:xfrm>
            <a:off x="822960" y="640080"/>
            <a:ext cx="9144000" cy="36576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GGSB 2026 WORKSHOP  •  CLOSING SESSION</a:t>
            </a:r>
            <a:endParaRPr lang="en-US" sz="1300" dirty="0"/>
          </a:p>
        </p:txBody>
      </p:sp>
      <p:sp>
        <p:nvSpPr>
          <p:cNvPr id="21" name="Text 19"/>
          <p:cNvSpPr txBox="1"/>
          <p:nvPr/>
        </p:nvSpPr>
        <p:spPr>
          <a:xfrm>
            <a:off x="822960" y="1143000"/>
            <a:ext cx="10241280" cy="1737360"/>
          </a:xfrm>
          <a:prstGeom prst="rect">
            <a:avLst/>
          </a:prstGeom>
          <a:noFill/>
          <a:ln/>
        </p:spPr>
        <p:txBody>
          <a:bodyPr wrap="square" lIns="0" tIns="0" rIns="0" bIns="0" rtlCol="0" anchor="ctr"/>
          <a:lstStyle/>
          <a:p>
            <a:pPr marL="0" indent="0">
              <a:lnSpc>
                <a:spcPct val="108000"/>
              </a:lnSpc>
              <a:buNone/>
            </a:pPr>
            <a:r>
              <a:rPr lang="en-US" sz="3600" b="1" dirty="0">
                <a:solidFill>
                  <a:srgbClr val="FFFFFF"/>
                </a:solidFill>
                <a:latin typeface="Cambria" pitchFamily="34" charset="0"/>
                <a:ea typeface="Cambria" pitchFamily="34" charset="-122"/>
                <a:cs typeface="Cambria" pitchFamily="34" charset="-120"/>
              </a:rPr>
              <a:t>Overview of the Programs at ISU</a:t>
            </a:r>
            <a:endParaRPr lang="en-US" sz="3600" dirty="0"/>
          </a:p>
          <a:p>
            <a:pPr marL="0" indent="0">
              <a:lnSpc>
                <a:spcPct val="108000"/>
              </a:lnSpc>
              <a:buNone/>
            </a:pPr>
            <a:r>
              <a:rPr lang="en-US" sz="3600" b="1" dirty="0">
                <a:solidFill>
                  <a:srgbClr val="FFFFFF"/>
                </a:solidFill>
                <a:latin typeface="Cambria" pitchFamily="34" charset="0"/>
                <a:ea typeface="Cambria" pitchFamily="34" charset="-122"/>
                <a:cs typeface="Cambria" pitchFamily="34" charset="-120"/>
              </a:rPr>
              <a:t>and the Role of GGSB</a:t>
            </a:r>
            <a:endParaRPr lang="en-US" sz="3600" dirty="0"/>
          </a:p>
        </p:txBody>
      </p:sp>
      <p:sp>
        <p:nvSpPr>
          <p:cNvPr id="22" name="Text 20"/>
          <p:cNvSpPr txBox="1"/>
          <p:nvPr/>
        </p:nvSpPr>
        <p:spPr>
          <a:xfrm>
            <a:off x="822960" y="2880360"/>
            <a:ext cx="9601200" cy="457200"/>
          </a:xfrm>
          <a:prstGeom prst="rect">
            <a:avLst/>
          </a:prstGeom>
          <a:noFill/>
          <a:ln/>
        </p:spPr>
        <p:txBody>
          <a:bodyPr wrap="square" lIns="0" tIns="0" rIns="0" bIns="0" rtlCol="0" anchor="ctr"/>
          <a:lstStyle/>
          <a:p>
            <a:pPr marL="0" indent="0">
              <a:buNone/>
            </a:pPr>
            <a:r>
              <a:rPr lang="en-US" sz="1500" i="1" dirty="0">
                <a:solidFill>
                  <a:srgbClr val="EAF0F5"/>
                </a:solidFill>
                <a:latin typeface="Calibri" pitchFamily="34" charset="0"/>
                <a:ea typeface="Calibri" pitchFamily="34" charset="-122"/>
                <a:cs typeface="Calibri" pitchFamily="34" charset="-120"/>
              </a:rPr>
              <a:t>Faculty of Natural Sciences and Medicine  •  Georgian-German Science Bridge</a:t>
            </a:r>
            <a:endParaRPr lang="en-US" sz="1500" dirty="0"/>
          </a:p>
        </p:txBody>
      </p:sp>
      <p:sp>
        <p:nvSpPr>
          <p:cNvPr id="23" name="Text 21"/>
          <p:cNvSpPr txBox="1"/>
          <p:nvPr/>
        </p:nvSpPr>
        <p:spPr>
          <a:xfrm>
            <a:off x="822960" y="6263640"/>
            <a:ext cx="7315200" cy="365760"/>
          </a:xfrm>
          <a:prstGeom prst="rect">
            <a:avLst/>
          </a:prstGeom>
          <a:noFill/>
          <a:ln/>
        </p:spPr>
        <p:txBody>
          <a:bodyPr wrap="square" lIns="0" tIns="0" rIns="0" bIns="0" rtlCol="0" anchor="ctr"/>
          <a:lstStyle/>
          <a:p>
            <a:pPr marL="0" indent="0">
              <a:buNone/>
            </a:pPr>
            <a:r>
              <a:rPr lang="en-US" sz="1200" dirty="0">
                <a:solidFill>
                  <a:srgbClr val="AFC4D6"/>
                </a:solidFill>
                <a:latin typeface="Calibri" pitchFamily="34" charset="0"/>
                <a:ea typeface="Calibri" pitchFamily="34" charset="-122"/>
                <a:cs typeface="Calibri" pitchFamily="34" charset="-120"/>
              </a:rPr>
              <a:t>Ilia State University, Tbilisi  •  September 11,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Rectangle 1032">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Rectangle 1034">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7" name="Rectangle 1036">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Ilia State University 2025: Programs, 2025 Admissions &amp; Fees">
            <a:extLst>
              <a:ext uri="{FF2B5EF4-FFF2-40B4-BE49-F238E27FC236}">
                <a16:creationId xmlns:a16="http://schemas.microsoft.com/office/drawing/2014/main" id="{3CF66E9D-99BD-C4F5-9BAD-92BFE82B4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742" r="2" b="2"/>
          <a:stretch>
            <a:fillRect/>
          </a:stretch>
        </p:blipFill>
        <p:spPr bwMode="auto">
          <a:xfrm>
            <a:off x="908304" y="2478024"/>
            <a:ext cx="6009855" cy="369417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BB12E94-8993-BD28-9684-7A3A9DF962CF}"/>
              </a:ext>
            </a:extLst>
          </p:cNvPr>
          <p:cNvSpPr>
            <a:spLocks noGrp="1"/>
          </p:cNvSpPr>
          <p:nvPr>
            <p:ph sz="half" idx="1"/>
          </p:nvPr>
        </p:nvSpPr>
        <p:spPr>
          <a:xfrm>
            <a:off x="7411453" y="2478024"/>
            <a:ext cx="3872243" cy="3694176"/>
          </a:xfrm>
        </p:spPr>
        <p:txBody>
          <a:bodyPr vert="horz" lIns="91440" tIns="45720" rIns="91440" bIns="45720" rtlCol="0" anchor="ctr">
            <a:normAutofit/>
          </a:bodyPr>
          <a:lstStyle/>
          <a:p>
            <a:pPr indent="-228600">
              <a:lnSpc>
                <a:spcPct val="90000"/>
              </a:lnSpc>
            </a:pPr>
            <a:r>
              <a:rPr lang="en-US" sz="1800" dirty="0"/>
              <a:t>Ilia  State  University  (ISU)  is  a  flagship public research intensive and comprehensive university in Georgia, located in its capital, Tbilisi.</a:t>
            </a:r>
          </a:p>
          <a:p>
            <a:pPr indent="-228600">
              <a:lnSpc>
                <a:spcPct val="90000"/>
              </a:lnSpc>
            </a:pPr>
            <a:r>
              <a:rPr lang="en-US" sz="1800" dirty="0"/>
              <a:t>It was established </a:t>
            </a:r>
            <a:r>
              <a:rPr lang="en-US" sz="1800" b="1" dirty="0"/>
              <a:t>in 2006 </a:t>
            </a:r>
            <a:r>
              <a:rPr lang="en-US" sz="1800" dirty="0"/>
              <a:t>as a merger of six different institutions, each having a long history  and  a  diverse  institutional  profile. Shortly afterwards it transformed itself into a </a:t>
            </a:r>
            <a:r>
              <a:rPr lang="en-US" sz="1800" b="1" dirty="0"/>
              <a:t>multi-profile university with its significant research outputs </a:t>
            </a:r>
            <a:r>
              <a:rPr lang="en-US" sz="1800" dirty="0"/>
              <a:t>visible at the national and international levels.</a:t>
            </a:r>
          </a:p>
          <a:p>
            <a:pPr indent="-228600">
              <a:lnSpc>
                <a:spcPct val="90000"/>
              </a:lnSpc>
            </a:pPr>
            <a:endParaRPr lang="en-US" sz="1800" dirty="0"/>
          </a:p>
          <a:p>
            <a:pPr indent="-228600">
              <a:lnSpc>
                <a:spcPct val="90000"/>
              </a:lnSpc>
            </a:pPr>
            <a:endParaRPr lang="en-US" sz="1800" dirty="0"/>
          </a:p>
        </p:txBody>
      </p:sp>
      <p:sp>
        <p:nvSpPr>
          <p:cNvPr id="2" name="Title 1">
            <a:extLst>
              <a:ext uri="{FF2B5EF4-FFF2-40B4-BE49-F238E27FC236}">
                <a16:creationId xmlns:a16="http://schemas.microsoft.com/office/drawing/2014/main" id="{C07F16FD-7DD2-DAEA-BD79-BC734A64A887}"/>
              </a:ext>
            </a:extLst>
          </p:cNvPr>
          <p:cNvSpPr>
            <a:spLocks noGrp="1"/>
          </p:cNvSpPr>
          <p:nvPr>
            <p:ph type="title"/>
          </p:nvPr>
        </p:nvSpPr>
        <p:spPr/>
        <p:txBody>
          <a:bodyPr/>
          <a:lstStyle/>
          <a:p>
            <a:r>
              <a:rPr lang="en-US" dirty="0"/>
              <a:t>                                                                          </a:t>
            </a:r>
            <a:br>
              <a:rPr lang="en-US" dirty="0"/>
            </a:br>
            <a:r>
              <a:rPr lang="en-US" dirty="0"/>
              <a:t>                                                                                             Ilia State University – short history</a:t>
            </a:r>
          </a:p>
        </p:txBody>
      </p:sp>
    </p:spTree>
    <p:extLst>
      <p:ext uri="{BB962C8B-B14F-4D97-AF65-F5344CB8AC3E}">
        <p14:creationId xmlns:p14="http://schemas.microsoft.com/office/powerpoint/2010/main" val="4118346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TWO DECADES OF GROWTH</a:t>
            </a:r>
            <a:endParaRPr lang="en-US" sz="1300" dirty="0"/>
          </a:p>
        </p:txBody>
      </p:sp>
      <p:sp>
        <p:nvSpPr>
          <p:cNvPr id="3" name="Text 1"/>
          <p:cNvSpPr txBox="1"/>
          <p:nvPr/>
        </p:nvSpPr>
        <p:spPr>
          <a:xfrm>
            <a:off x="548640" y="777240"/>
            <a:ext cx="7772400" cy="731520"/>
          </a:xfrm>
          <a:prstGeom prst="rect">
            <a:avLst/>
          </a:prstGeom>
          <a:noFill/>
          <a:ln/>
        </p:spPr>
        <p:txBody>
          <a:bodyPr wrap="square" lIns="0" tIns="0" rIns="0" bIns="0" rtlCol="0" anchor="ctr"/>
          <a:lstStyle/>
          <a:p>
            <a:pPr marL="0" indent="0">
              <a:buNone/>
            </a:pPr>
            <a:r>
              <a:rPr lang="en-US" sz="3200" b="1" dirty="0">
                <a:solidFill>
                  <a:srgbClr val="2A2320"/>
                </a:solidFill>
                <a:latin typeface="Cambria" pitchFamily="34" charset="0"/>
                <a:ea typeface="Cambria" pitchFamily="34" charset="-122"/>
                <a:cs typeface="Cambria" pitchFamily="34" charset="-120"/>
              </a:rPr>
              <a:t>ISU today</a:t>
            </a:r>
            <a:endParaRPr lang="en-US" sz="3200" dirty="0"/>
          </a:p>
        </p:txBody>
      </p:sp>
      <p:sp>
        <p:nvSpPr>
          <p:cNvPr id="4" name="Shape 2"/>
          <p:cNvSpPr/>
          <p:nvPr/>
        </p:nvSpPr>
        <p:spPr>
          <a:xfrm>
            <a:off x="548640" y="1874520"/>
            <a:ext cx="5120640" cy="1691640"/>
          </a:xfrm>
          <a:prstGeom prst="roundRect">
            <a:avLst>
              <a:gd name="adj" fmla="val 5405"/>
            </a:avLst>
          </a:prstGeom>
          <a:solidFill>
            <a:srgbClr val="F2EFE9"/>
          </a:solidFill>
          <a:ln/>
        </p:spPr>
        <p:txBody>
          <a:bodyPr/>
          <a:lstStyle/>
          <a:p>
            <a:endParaRPr lang="en-US"/>
          </a:p>
        </p:txBody>
      </p:sp>
      <p:sp>
        <p:nvSpPr>
          <p:cNvPr id="5" name="Text 3"/>
          <p:cNvSpPr txBox="1"/>
          <p:nvPr/>
        </p:nvSpPr>
        <p:spPr>
          <a:xfrm>
            <a:off x="625583" y="1895484"/>
            <a:ext cx="2030637" cy="914400"/>
          </a:xfrm>
          <a:prstGeom prst="rect">
            <a:avLst/>
          </a:prstGeom>
          <a:noFill/>
          <a:ln/>
        </p:spPr>
        <p:txBody>
          <a:bodyPr wrap="square" lIns="0" tIns="0" rIns="0" bIns="0" rtlCol="0" anchor="ctr"/>
          <a:lstStyle/>
          <a:p>
            <a:pPr marL="0" indent="0">
              <a:buNone/>
            </a:pPr>
            <a:r>
              <a:rPr lang="en-US" sz="4000" b="1" dirty="0">
                <a:solidFill>
                  <a:srgbClr val="7A1B2E"/>
                </a:solidFill>
                <a:latin typeface="Cambria" pitchFamily="34" charset="0"/>
                <a:ea typeface="Cambria" pitchFamily="34" charset="-122"/>
                <a:cs typeface="Cambria" pitchFamily="34" charset="-120"/>
              </a:rPr>
              <a:t>~16,000</a:t>
            </a:r>
            <a:endParaRPr lang="en-US" sz="4000" dirty="0"/>
          </a:p>
        </p:txBody>
      </p:sp>
      <p:sp>
        <p:nvSpPr>
          <p:cNvPr id="6" name="Text 4"/>
          <p:cNvSpPr txBox="1"/>
          <p:nvPr/>
        </p:nvSpPr>
        <p:spPr>
          <a:xfrm>
            <a:off x="2697480" y="2130552"/>
            <a:ext cx="2788920" cy="1188720"/>
          </a:xfrm>
          <a:prstGeom prst="rect">
            <a:avLst/>
          </a:prstGeom>
          <a:noFill/>
          <a:ln/>
        </p:spPr>
        <p:txBody>
          <a:bodyPr wrap="square" lIns="0" tIns="0" rIns="0" bIns="0" rtlCol="0" anchor="ctr"/>
          <a:lstStyle/>
          <a:p>
            <a:pPr marL="0" indent="0">
              <a:buNone/>
            </a:pPr>
            <a:r>
              <a:rPr lang="en-US" sz="1300" dirty="0">
                <a:solidFill>
                  <a:srgbClr val="2A2320"/>
                </a:solidFill>
                <a:latin typeface="Calibri" pitchFamily="34" charset="0"/>
                <a:ea typeface="Calibri" pitchFamily="34" charset="-122"/>
                <a:cs typeface="Calibri" pitchFamily="34" charset="-120"/>
              </a:rPr>
              <a:t>students, incl. 700+ international</a:t>
            </a:r>
            <a:endParaRPr lang="en-US" sz="1300" dirty="0"/>
          </a:p>
        </p:txBody>
      </p:sp>
      <p:sp>
        <p:nvSpPr>
          <p:cNvPr id="7" name="Shape 5"/>
          <p:cNvSpPr/>
          <p:nvPr/>
        </p:nvSpPr>
        <p:spPr>
          <a:xfrm>
            <a:off x="6035040" y="1874520"/>
            <a:ext cx="5120640" cy="1691640"/>
          </a:xfrm>
          <a:prstGeom prst="roundRect">
            <a:avLst>
              <a:gd name="adj" fmla="val 5405"/>
            </a:avLst>
          </a:prstGeom>
          <a:solidFill>
            <a:srgbClr val="F2EFE9"/>
          </a:solidFill>
          <a:ln/>
        </p:spPr>
        <p:txBody>
          <a:bodyPr/>
          <a:lstStyle/>
          <a:p>
            <a:endParaRPr lang="en-US"/>
          </a:p>
        </p:txBody>
      </p:sp>
      <p:sp>
        <p:nvSpPr>
          <p:cNvPr id="8" name="Text 6"/>
          <p:cNvSpPr txBox="1"/>
          <p:nvPr/>
        </p:nvSpPr>
        <p:spPr>
          <a:xfrm>
            <a:off x="6355080" y="2039112"/>
            <a:ext cx="1828800" cy="914400"/>
          </a:xfrm>
          <a:prstGeom prst="rect">
            <a:avLst/>
          </a:prstGeom>
          <a:noFill/>
          <a:ln/>
        </p:spPr>
        <p:txBody>
          <a:bodyPr wrap="square" lIns="0" tIns="0" rIns="0" bIns="0" rtlCol="0" anchor="ctr"/>
          <a:lstStyle/>
          <a:p>
            <a:pPr marL="0" indent="0">
              <a:buNone/>
            </a:pPr>
            <a:r>
              <a:rPr lang="en-US" sz="4000" b="1" dirty="0">
                <a:solidFill>
                  <a:srgbClr val="7A1B2E"/>
                </a:solidFill>
                <a:latin typeface="Cambria" pitchFamily="34" charset="0"/>
                <a:ea typeface="Cambria" pitchFamily="34" charset="-122"/>
                <a:cs typeface="Cambria" pitchFamily="34" charset="-120"/>
              </a:rPr>
              <a:t>4</a:t>
            </a:r>
            <a:endParaRPr lang="en-US" sz="4000" dirty="0"/>
          </a:p>
        </p:txBody>
      </p:sp>
      <p:sp>
        <p:nvSpPr>
          <p:cNvPr id="9" name="Text 7"/>
          <p:cNvSpPr txBox="1"/>
          <p:nvPr/>
        </p:nvSpPr>
        <p:spPr>
          <a:xfrm>
            <a:off x="8183880" y="2130552"/>
            <a:ext cx="2788920" cy="1188720"/>
          </a:xfrm>
          <a:prstGeom prst="rect">
            <a:avLst/>
          </a:prstGeom>
          <a:noFill/>
          <a:ln/>
        </p:spPr>
        <p:txBody>
          <a:bodyPr wrap="square" lIns="0" tIns="0" rIns="0" bIns="0" rtlCol="0" anchor="ctr"/>
          <a:lstStyle/>
          <a:p>
            <a:pPr marL="0" indent="0">
              <a:buNone/>
            </a:pPr>
            <a:r>
              <a:rPr lang="en-US" sz="1300" dirty="0">
                <a:solidFill>
                  <a:srgbClr val="2A2320"/>
                </a:solidFill>
                <a:latin typeface="Calibri" pitchFamily="34" charset="0"/>
                <a:ea typeface="Calibri" pitchFamily="34" charset="-122"/>
                <a:cs typeface="Calibri" pitchFamily="34" charset="-120"/>
              </a:rPr>
              <a:t>faculties: Arts &amp; Sciences, Natural Sciences &amp; Medicine, Business, Technology &amp; Education, Law</a:t>
            </a:r>
            <a:endParaRPr lang="en-US" sz="1300" dirty="0"/>
          </a:p>
        </p:txBody>
      </p:sp>
      <p:sp>
        <p:nvSpPr>
          <p:cNvPr id="10" name="Shape 8"/>
          <p:cNvSpPr/>
          <p:nvPr/>
        </p:nvSpPr>
        <p:spPr>
          <a:xfrm>
            <a:off x="548640" y="3840480"/>
            <a:ext cx="5120640" cy="1691640"/>
          </a:xfrm>
          <a:prstGeom prst="roundRect">
            <a:avLst>
              <a:gd name="adj" fmla="val 5405"/>
            </a:avLst>
          </a:prstGeom>
          <a:solidFill>
            <a:srgbClr val="F2EFE9"/>
          </a:solidFill>
          <a:ln/>
        </p:spPr>
        <p:txBody>
          <a:bodyPr/>
          <a:lstStyle/>
          <a:p>
            <a:endParaRPr lang="en-US"/>
          </a:p>
        </p:txBody>
      </p:sp>
      <p:sp>
        <p:nvSpPr>
          <p:cNvPr id="11" name="Text 9"/>
          <p:cNvSpPr txBox="1"/>
          <p:nvPr/>
        </p:nvSpPr>
        <p:spPr>
          <a:xfrm>
            <a:off x="868680" y="4005072"/>
            <a:ext cx="1828800" cy="914400"/>
          </a:xfrm>
          <a:prstGeom prst="rect">
            <a:avLst/>
          </a:prstGeom>
          <a:noFill/>
          <a:ln/>
        </p:spPr>
        <p:txBody>
          <a:bodyPr wrap="square" lIns="0" tIns="0" rIns="0" bIns="0" rtlCol="0" anchor="ctr"/>
          <a:lstStyle/>
          <a:p>
            <a:pPr marL="0" indent="0">
              <a:buNone/>
            </a:pPr>
            <a:r>
              <a:rPr lang="en-US" sz="4000" b="1" dirty="0">
                <a:solidFill>
                  <a:srgbClr val="7A1B2E"/>
                </a:solidFill>
                <a:latin typeface="Cambria" pitchFamily="34" charset="0"/>
                <a:ea typeface="Cambria" pitchFamily="34" charset="-122"/>
                <a:cs typeface="Cambria" pitchFamily="34" charset="-120"/>
              </a:rPr>
              <a:t>30+</a:t>
            </a:r>
            <a:endParaRPr lang="en-US" sz="4000" dirty="0"/>
          </a:p>
        </p:txBody>
      </p:sp>
      <p:sp>
        <p:nvSpPr>
          <p:cNvPr id="12" name="Text 10"/>
          <p:cNvSpPr txBox="1"/>
          <p:nvPr/>
        </p:nvSpPr>
        <p:spPr>
          <a:xfrm>
            <a:off x="2697480" y="4096512"/>
            <a:ext cx="2788920" cy="1188720"/>
          </a:xfrm>
          <a:prstGeom prst="rect">
            <a:avLst/>
          </a:prstGeom>
          <a:noFill/>
          <a:ln/>
        </p:spPr>
        <p:txBody>
          <a:bodyPr wrap="square" lIns="0" tIns="0" rIns="0" bIns="0" rtlCol="0" anchor="ctr"/>
          <a:lstStyle/>
          <a:p>
            <a:pPr marL="0" indent="0">
              <a:buNone/>
            </a:pPr>
            <a:r>
              <a:rPr lang="en-US" sz="1300" dirty="0">
                <a:solidFill>
                  <a:srgbClr val="2A2320"/>
                </a:solidFill>
                <a:latin typeface="Calibri" pitchFamily="34" charset="0"/>
                <a:ea typeface="Calibri" pitchFamily="34" charset="-122"/>
                <a:cs typeface="Calibri" pitchFamily="34" charset="-120"/>
              </a:rPr>
              <a:t>research institutes, centers and stations</a:t>
            </a:r>
            <a:endParaRPr lang="en-US" sz="1300" dirty="0"/>
          </a:p>
        </p:txBody>
      </p:sp>
      <p:sp>
        <p:nvSpPr>
          <p:cNvPr id="13" name="Shape 11"/>
          <p:cNvSpPr/>
          <p:nvPr/>
        </p:nvSpPr>
        <p:spPr>
          <a:xfrm>
            <a:off x="6035040" y="3840480"/>
            <a:ext cx="5120640" cy="1691640"/>
          </a:xfrm>
          <a:prstGeom prst="roundRect">
            <a:avLst>
              <a:gd name="adj" fmla="val 5405"/>
            </a:avLst>
          </a:prstGeom>
          <a:solidFill>
            <a:srgbClr val="F2EFE9"/>
          </a:solidFill>
          <a:ln/>
        </p:spPr>
        <p:txBody>
          <a:bodyPr/>
          <a:lstStyle/>
          <a:p>
            <a:endParaRPr lang="en-US"/>
          </a:p>
        </p:txBody>
      </p:sp>
      <p:sp>
        <p:nvSpPr>
          <p:cNvPr id="14" name="Text 12"/>
          <p:cNvSpPr txBox="1"/>
          <p:nvPr/>
        </p:nvSpPr>
        <p:spPr>
          <a:xfrm>
            <a:off x="6355080" y="4005072"/>
            <a:ext cx="1828800" cy="914400"/>
          </a:xfrm>
          <a:prstGeom prst="rect">
            <a:avLst/>
          </a:prstGeom>
          <a:noFill/>
          <a:ln/>
        </p:spPr>
        <p:txBody>
          <a:bodyPr wrap="square" lIns="0" tIns="0" rIns="0" bIns="0" rtlCol="0" anchor="ctr"/>
          <a:lstStyle/>
          <a:p>
            <a:pPr marL="0" indent="0">
              <a:buNone/>
            </a:pPr>
            <a:r>
              <a:rPr lang="en-US" sz="4000" b="1" dirty="0">
                <a:solidFill>
                  <a:srgbClr val="7A1B2E"/>
                </a:solidFill>
                <a:latin typeface="Cambria" pitchFamily="34" charset="0"/>
                <a:ea typeface="Cambria" pitchFamily="34" charset="-122"/>
                <a:cs typeface="Cambria" pitchFamily="34" charset="-120"/>
              </a:rPr>
              <a:t>500+</a:t>
            </a:r>
            <a:endParaRPr lang="en-US" sz="4000" dirty="0"/>
          </a:p>
        </p:txBody>
      </p:sp>
      <p:sp>
        <p:nvSpPr>
          <p:cNvPr id="15" name="Text 13"/>
          <p:cNvSpPr txBox="1"/>
          <p:nvPr/>
        </p:nvSpPr>
        <p:spPr>
          <a:xfrm>
            <a:off x="8183880" y="4096512"/>
            <a:ext cx="2788920" cy="1188720"/>
          </a:xfrm>
          <a:prstGeom prst="rect">
            <a:avLst/>
          </a:prstGeom>
          <a:noFill/>
          <a:ln/>
        </p:spPr>
        <p:txBody>
          <a:bodyPr wrap="square" lIns="0" tIns="0" rIns="0" bIns="0" rtlCol="0" anchor="ctr"/>
          <a:lstStyle/>
          <a:p>
            <a:pPr marL="0" indent="0">
              <a:buNone/>
            </a:pPr>
            <a:r>
              <a:rPr lang="en-US" sz="1300" dirty="0">
                <a:solidFill>
                  <a:srgbClr val="2A2320"/>
                </a:solidFill>
                <a:latin typeface="Calibri" pitchFamily="34" charset="0"/>
                <a:ea typeface="Calibri" pitchFamily="34" charset="-122"/>
                <a:cs typeface="Calibri" pitchFamily="34" charset="-120"/>
              </a:rPr>
              <a:t>partner institutions worldwide (140+ in Europe)</a:t>
            </a:r>
            <a:endParaRPr lang="en-US" sz="1300" dirty="0"/>
          </a:p>
        </p:txBody>
      </p:sp>
      <p:sp>
        <p:nvSpPr>
          <p:cNvPr id="16" name="Text 14"/>
          <p:cNvSpPr txBox="1"/>
          <p:nvPr/>
        </p:nvSpPr>
        <p:spPr>
          <a:xfrm>
            <a:off x="457200" y="6473952"/>
            <a:ext cx="7315200" cy="274320"/>
          </a:xfrm>
          <a:prstGeom prst="rect">
            <a:avLst/>
          </a:prstGeom>
          <a:noFill/>
          <a:ln/>
        </p:spPr>
        <p:txBody>
          <a:bodyPr wrap="square" lIns="0" tIns="0" rIns="0" bIns="0" rtlCol="0" anchor="ctr"/>
          <a:lstStyle/>
          <a:p>
            <a:pPr marL="0" indent="0" algn="l">
              <a:buNone/>
            </a:pPr>
            <a:r>
              <a:rPr lang="en-US" sz="1000" dirty="0">
                <a:solidFill>
                  <a:srgbClr val="8A7A75"/>
                </a:solidFill>
                <a:latin typeface="Calibri" pitchFamily="34" charset="0"/>
                <a:ea typeface="Calibri" pitchFamily="34" charset="-122"/>
                <a:cs typeface="Calibri" pitchFamily="34" charset="-120"/>
              </a:rPr>
              <a:t>Ilia State University — History</a:t>
            </a:r>
            <a:endParaRPr lang="en-US" sz="1000" dirty="0"/>
          </a:p>
        </p:txBody>
      </p:sp>
      <p:sp>
        <p:nvSpPr>
          <p:cNvPr id="17" name="Text 15"/>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8A7A75"/>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ISU ACADEMIC STRUCTURE</a:t>
            </a:r>
            <a:endParaRPr lang="en-US" sz="1300" dirty="0"/>
          </a:p>
        </p:txBody>
      </p:sp>
      <p:sp>
        <p:nvSpPr>
          <p:cNvPr id="3" name="Text 1"/>
          <p:cNvSpPr txBox="1"/>
          <p:nvPr/>
        </p:nvSpPr>
        <p:spPr>
          <a:xfrm>
            <a:off x="548640" y="777240"/>
            <a:ext cx="10058400" cy="822960"/>
          </a:xfrm>
          <a:prstGeom prst="rect">
            <a:avLst/>
          </a:prstGeom>
          <a:noFill/>
          <a:ln/>
        </p:spPr>
        <p:txBody>
          <a:bodyPr wrap="square" lIns="0" tIns="0" rIns="0" bIns="0" rtlCol="0" anchor="ctr"/>
          <a:lstStyle/>
          <a:p>
            <a:pPr marL="0" indent="0">
              <a:buNone/>
            </a:pPr>
            <a:r>
              <a:rPr lang="en-US" sz="3000" b="1" dirty="0">
                <a:solidFill>
                  <a:srgbClr val="1D2733"/>
                </a:solidFill>
                <a:latin typeface="Cambria" pitchFamily="34" charset="0"/>
                <a:ea typeface="Cambria" pitchFamily="34" charset="-122"/>
                <a:cs typeface="Cambria" pitchFamily="34" charset="-120"/>
              </a:rPr>
              <a:t>One university, four faculties</a:t>
            </a:r>
            <a:endParaRPr lang="en-US" sz="3000" dirty="0"/>
          </a:p>
        </p:txBody>
      </p:sp>
      <p:sp>
        <p:nvSpPr>
          <p:cNvPr id="4" name="Shape 2"/>
          <p:cNvSpPr/>
          <p:nvPr/>
        </p:nvSpPr>
        <p:spPr>
          <a:xfrm>
            <a:off x="548640" y="1874520"/>
            <a:ext cx="5212080" cy="1874520"/>
          </a:xfrm>
          <a:prstGeom prst="roundRect">
            <a:avLst>
              <a:gd name="adj" fmla="val 4878"/>
            </a:avLst>
          </a:prstGeom>
          <a:solidFill>
            <a:srgbClr val="EAF0F5"/>
          </a:solidFill>
          <a:ln/>
        </p:spPr>
        <p:txBody>
          <a:bodyPr/>
          <a:lstStyle/>
          <a:p>
            <a:endParaRPr lang="en-US"/>
          </a:p>
        </p:txBody>
      </p:sp>
      <p:sp>
        <p:nvSpPr>
          <p:cNvPr id="5" name="Text 3"/>
          <p:cNvSpPr txBox="1"/>
          <p:nvPr/>
        </p:nvSpPr>
        <p:spPr>
          <a:xfrm>
            <a:off x="822960" y="2075688"/>
            <a:ext cx="4663440" cy="457200"/>
          </a:xfrm>
          <a:prstGeom prst="rect">
            <a:avLst/>
          </a:prstGeom>
          <a:noFill/>
          <a:ln/>
        </p:spPr>
        <p:txBody>
          <a:bodyPr wrap="square" lIns="0" tIns="0" rIns="0" bIns="0" rtlCol="0" anchor="ctr"/>
          <a:lstStyle/>
          <a:p>
            <a:pPr marL="0" indent="0">
              <a:buNone/>
            </a:pPr>
            <a:r>
              <a:rPr lang="en-US" sz="1700" b="1" dirty="0">
                <a:solidFill>
                  <a:srgbClr val="12314F"/>
                </a:solidFill>
                <a:latin typeface="Cambria" pitchFamily="34" charset="0"/>
                <a:ea typeface="Cambria" pitchFamily="34" charset="-122"/>
                <a:cs typeface="Cambria" pitchFamily="34" charset="-120"/>
              </a:rPr>
              <a:t>Arts &amp; Sciences</a:t>
            </a:r>
            <a:endParaRPr lang="en-US" sz="1700" dirty="0"/>
          </a:p>
        </p:txBody>
      </p:sp>
      <p:sp>
        <p:nvSpPr>
          <p:cNvPr id="6" name="Text 4"/>
          <p:cNvSpPr txBox="1"/>
          <p:nvPr/>
        </p:nvSpPr>
        <p:spPr>
          <a:xfrm>
            <a:off x="822960" y="2587752"/>
            <a:ext cx="4663440" cy="105156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Humanities, social sciences, languages — one of ISU's largest and oldest faculties.</a:t>
            </a:r>
            <a:endParaRPr lang="en-US" sz="1250" dirty="0"/>
          </a:p>
        </p:txBody>
      </p:sp>
      <p:sp>
        <p:nvSpPr>
          <p:cNvPr id="7" name="Shape 5"/>
          <p:cNvSpPr/>
          <p:nvPr/>
        </p:nvSpPr>
        <p:spPr>
          <a:xfrm>
            <a:off x="6080760" y="1874520"/>
            <a:ext cx="5212080" cy="1874520"/>
          </a:xfrm>
          <a:prstGeom prst="roundRect">
            <a:avLst>
              <a:gd name="adj" fmla="val 4878"/>
            </a:avLst>
          </a:prstGeom>
          <a:solidFill>
            <a:srgbClr val="12314F"/>
          </a:solidFill>
          <a:ln/>
        </p:spPr>
        <p:txBody>
          <a:bodyPr/>
          <a:lstStyle/>
          <a:p>
            <a:endParaRPr lang="en-US"/>
          </a:p>
        </p:txBody>
      </p:sp>
      <p:sp>
        <p:nvSpPr>
          <p:cNvPr id="8" name="Text 6"/>
          <p:cNvSpPr txBox="1"/>
          <p:nvPr/>
        </p:nvSpPr>
        <p:spPr>
          <a:xfrm>
            <a:off x="6355080" y="2075688"/>
            <a:ext cx="4663440" cy="457200"/>
          </a:xfrm>
          <a:prstGeom prst="rect">
            <a:avLst/>
          </a:prstGeom>
          <a:noFill/>
          <a:ln/>
        </p:spPr>
        <p:txBody>
          <a:bodyPr wrap="square" lIns="0" tIns="0" rIns="0" bIns="0" rtlCol="0" anchor="ctr"/>
          <a:lstStyle/>
          <a:p>
            <a:pPr marL="0" indent="0">
              <a:buNone/>
            </a:pPr>
            <a:r>
              <a:rPr lang="en-US" sz="1700" b="1" dirty="0">
                <a:solidFill>
                  <a:srgbClr val="C9A227"/>
                </a:solidFill>
                <a:latin typeface="Cambria" pitchFamily="34" charset="0"/>
                <a:ea typeface="Cambria" pitchFamily="34" charset="-122"/>
                <a:cs typeface="Cambria" pitchFamily="34" charset="-120"/>
              </a:rPr>
              <a:t>Natural Sciences &amp; Medicine</a:t>
            </a:r>
            <a:endParaRPr lang="en-US" sz="1700" dirty="0"/>
          </a:p>
        </p:txBody>
      </p:sp>
      <p:sp>
        <p:nvSpPr>
          <p:cNvPr id="9" name="Text 7"/>
          <p:cNvSpPr txBox="1"/>
          <p:nvPr/>
        </p:nvSpPr>
        <p:spPr>
          <a:xfrm>
            <a:off x="6355080" y="2587752"/>
            <a:ext cx="4663440" cy="1051560"/>
          </a:xfrm>
          <a:prstGeom prst="rect">
            <a:avLst/>
          </a:prstGeom>
          <a:noFill/>
          <a:ln/>
        </p:spPr>
        <p:txBody>
          <a:bodyPr wrap="square" lIns="0" tIns="0" rIns="0" bIns="0" rtlCol="0" anchor="ctr"/>
          <a:lstStyle/>
          <a:p>
            <a:pPr marL="0" indent="0">
              <a:buNone/>
            </a:pPr>
            <a:r>
              <a:rPr lang="en-US" sz="1250" dirty="0">
                <a:solidFill>
                  <a:srgbClr val="EAF0F5"/>
                </a:solidFill>
                <a:latin typeface="Calibri" pitchFamily="34" charset="0"/>
                <a:ea typeface="Calibri" pitchFamily="34" charset="-122"/>
                <a:cs typeface="Calibri" pitchFamily="34" charset="-120"/>
              </a:rPr>
              <a:t>Physics, biology, mathematics, Earth sciences and medicine — ISU's main gateway into GGSB.</a:t>
            </a:r>
            <a:endParaRPr lang="en-US" sz="1250" dirty="0"/>
          </a:p>
        </p:txBody>
      </p:sp>
      <p:sp>
        <p:nvSpPr>
          <p:cNvPr id="10" name="Shape 8"/>
          <p:cNvSpPr/>
          <p:nvPr/>
        </p:nvSpPr>
        <p:spPr>
          <a:xfrm>
            <a:off x="548640" y="4023360"/>
            <a:ext cx="5212080" cy="1874520"/>
          </a:xfrm>
          <a:prstGeom prst="roundRect">
            <a:avLst>
              <a:gd name="adj" fmla="val 4878"/>
            </a:avLst>
          </a:prstGeom>
          <a:solidFill>
            <a:srgbClr val="00B0F0"/>
          </a:solidFill>
          <a:ln/>
        </p:spPr>
        <p:txBody>
          <a:bodyPr/>
          <a:lstStyle/>
          <a:p>
            <a:endParaRPr lang="en-US" dirty="0">
              <a:highlight>
                <a:srgbClr val="00FFFF"/>
              </a:highlight>
            </a:endParaRPr>
          </a:p>
        </p:txBody>
      </p:sp>
      <p:sp>
        <p:nvSpPr>
          <p:cNvPr id="11" name="Text 9"/>
          <p:cNvSpPr txBox="1"/>
          <p:nvPr/>
        </p:nvSpPr>
        <p:spPr>
          <a:xfrm>
            <a:off x="822960" y="4224528"/>
            <a:ext cx="4663440" cy="457200"/>
          </a:xfrm>
          <a:prstGeom prst="rect">
            <a:avLst/>
          </a:prstGeom>
          <a:noFill/>
          <a:ln/>
        </p:spPr>
        <p:txBody>
          <a:bodyPr wrap="square" lIns="0" tIns="0" rIns="0" bIns="0" rtlCol="0" anchor="ctr"/>
          <a:lstStyle/>
          <a:p>
            <a:pPr marL="0" indent="0">
              <a:buNone/>
            </a:pPr>
            <a:r>
              <a:rPr lang="en-US" sz="1700" b="1" dirty="0">
                <a:solidFill>
                  <a:srgbClr val="12314F"/>
                </a:solidFill>
                <a:latin typeface="Cambria" pitchFamily="34" charset="0"/>
                <a:ea typeface="Cambria" pitchFamily="34" charset="-122"/>
                <a:cs typeface="Cambria" pitchFamily="34" charset="-120"/>
              </a:rPr>
              <a:t>Business, Technology &amp; Education</a:t>
            </a:r>
            <a:endParaRPr lang="en-US" sz="1700" dirty="0"/>
          </a:p>
        </p:txBody>
      </p:sp>
      <p:sp>
        <p:nvSpPr>
          <p:cNvPr id="12" name="Text 10"/>
          <p:cNvSpPr txBox="1"/>
          <p:nvPr/>
        </p:nvSpPr>
        <p:spPr>
          <a:xfrm>
            <a:off x="822960" y="4736592"/>
            <a:ext cx="4663440" cy="105156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Business, IT, engineering and teacher-training programs.</a:t>
            </a:r>
            <a:endParaRPr lang="en-US" sz="1250" dirty="0"/>
          </a:p>
        </p:txBody>
      </p:sp>
      <p:sp>
        <p:nvSpPr>
          <p:cNvPr id="13" name="Shape 11"/>
          <p:cNvSpPr/>
          <p:nvPr/>
        </p:nvSpPr>
        <p:spPr>
          <a:xfrm>
            <a:off x="6080760" y="4023360"/>
            <a:ext cx="5212080" cy="1874520"/>
          </a:xfrm>
          <a:prstGeom prst="roundRect">
            <a:avLst>
              <a:gd name="adj" fmla="val 4878"/>
            </a:avLst>
          </a:prstGeom>
          <a:solidFill>
            <a:srgbClr val="EAF0F5"/>
          </a:solidFill>
          <a:ln/>
        </p:spPr>
        <p:txBody>
          <a:bodyPr/>
          <a:lstStyle/>
          <a:p>
            <a:endParaRPr lang="en-US"/>
          </a:p>
        </p:txBody>
      </p:sp>
      <p:sp>
        <p:nvSpPr>
          <p:cNvPr id="14" name="Text 12"/>
          <p:cNvSpPr txBox="1"/>
          <p:nvPr/>
        </p:nvSpPr>
        <p:spPr>
          <a:xfrm>
            <a:off x="6355080" y="4224528"/>
            <a:ext cx="4663440" cy="457200"/>
          </a:xfrm>
          <a:prstGeom prst="rect">
            <a:avLst/>
          </a:prstGeom>
          <a:noFill/>
          <a:ln/>
        </p:spPr>
        <p:txBody>
          <a:bodyPr wrap="square" lIns="0" tIns="0" rIns="0" bIns="0" rtlCol="0" anchor="ctr"/>
          <a:lstStyle/>
          <a:p>
            <a:pPr marL="0" indent="0">
              <a:buNone/>
            </a:pPr>
            <a:r>
              <a:rPr lang="en-US" sz="1700" b="1" dirty="0">
                <a:solidFill>
                  <a:srgbClr val="12314F"/>
                </a:solidFill>
                <a:latin typeface="Cambria" pitchFamily="34" charset="0"/>
                <a:ea typeface="Cambria" pitchFamily="34" charset="-122"/>
                <a:cs typeface="Cambria" pitchFamily="34" charset="-120"/>
              </a:rPr>
              <a:t>School of Law</a:t>
            </a:r>
            <a:endParaRPr lang="en-US" sz="1700" dirty="0"/>
          </a:p>
        </p:txBody>
      </p:sp>
      <p:sp>
        <p:nvSpPr>
          <p:cNvPr id="15" name="Text 13"/>
          <p:cNvSpPr txBox="1"/>
          <p:nvPr/>
        </p:nvSpPr>
        <p:spPr>
          <a:xfrm>
            <a:off x="6355080" y="4736592"/>
            <a:ext cx="4663440" cy="105156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Legal education integrated with the university's research-driven model.</a:t>
            </a:r>
            <a:endParaRPr lang="en-US" sz="1250" dirty="0"/>
          </a:p>
        </p:txBody>
      </p:sp>
      <p:sp>
        <p:nvSpPr>
          <p:cNvPr id="16" name="Text 14"/>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6E7B87"/>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17" name="Text 15"/>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6E7B87"/>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EAF0F5"/>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FACULTY SPOTLIGHT</a:t>
            </a:r>
            <a:endParaRPr lang="en-US" sz="1300" dirty="0"/>
          </a:p>
        </p:txBody>
      </p:sp>
      <p:sp>
        <p:nvSpPr>
          <p:cNvPr id="3" name="Text 1"/>
          <p:cNvSpPr txBox="1"/>
          <p:nvPr/>
        </p:nvSpPr>
        <p:spPr>
          <a:xfrm>
            <a:off x="548640" y="777240"/>
            <a:ext cx="10058400" cy="822960"/>
          </a:xfrm>
          <a:prstGeom prst="rect">
            <a:avLst/>
          </a:prstGeom>
          <a:noFill/>
          <a:ln/>
        </p:spPr>
        <p:txBody>
          <a:bodyPr wrap="square" lIns="0" tIns="0" rIns="0" bIns="0" rtlCol="0" anchor="ctr"/>
          <a:lstStyle/>
          <a:p>
            <a:pPr marL="0" indent="0">
              <a:buNone/>
            </a:pPr>
            <a:r>
              <a:rPr lang="en-US" sz="3000" b="1" dirty="0">
                <a:solidFill>
                  <a:srgbClr val="1D2733"/>
                </a:solidFill>
                <a:latin typeface="Cambria" pitchFamily="34" charset="0"/>
                <a:ea typeface="Cambria" pitchFamily="34" charset="-122"/>
                <a:cs typeface="Cambria" pitchFamily="34" charset="-120"/>
              </a:rPr>
              <a:t>Natural Sciences and Medicine</a:t>
            </a:r>
            <a:endParaRPr lang="en-US" sz="3000" dirty="0"/>
          </a:p>
        </p:txBody>
      </p:sp>
      <p:sp>
        <p:nvSpPr>
          <p:cNvPr id="4" name="Text 2"/>
          <p:cNvSpPr txBox="1"/>
          <p:nvPr/>
        </p:nvSpPr>
        <p:spPr>
          <a:xfrm>
            <a:off x="548640" y="1691640"/>
            <a:ext cx="10607040" cy="914400"/>
          </a:xfrm>
          <a:prstGeom prst="rect">
            <a:avLst/>
          </a:prstGeom>
          <a:noFill/>
          <a:ln/>
        </p:spPr>
        <p:txBody>
          <a:bodyPr wrap="square" lIns="0" tIns="0" rIns="0" bIns="0" rtlCol="0" anchor="ctr"/>
          <a:lstStyle/>
          <a:p>
            <a:pPr marL="0" indent="0">
              <a:buNone/>
            </a:pPr>
            <a:r>
              <a:rPr lang="en-US" sz="1450" dirty="0">
                <a:solidFill>
                  <a:srgbClr val="1D2733"/>
                </a:solidFill>
                <a:latin typeface="Calibri" pitchFamily="34" charset="0"/>
                <a:ea typeface="Calibri" pitchFamily="34" charset="-122"/>
                <a:cs typeface="Calibri" pitchFamily="34" charset="-120"/>
              </a:rPr>
              <a:t>A premier research and educational faculty in Georgia and the region, spanning physics, biology, mathematics, ecology, Earth sciences and medicine — with academic staff ranked among Georgia's top for scientific publications.</a:t>
            </a:r>
            <a:endParaRPr lang="en-US" sz="1450" dirty="0"/>
          </a:p>
        </p:txBody>
      </p:sp>
      <p:sp>
        <p:nvSpPr>
          <p:cNvPr id="5" name="Shape 3"/>
          <p:cNvSpPr/>
          <p:nvPr/>
        </p:nvSpPr>
        <p:spPr>
          <a:xfrm>
            <a:off x="548640" y="2834640"/>
            <a:ext cx="10607040" cy="749808"/>
          </a:xfrm>
          <a:prstGeom prst="roundRect">
            <a:avLst>
              <a:gd name="adj" fmla="val 9756"/>
            </a:avLst>
          </a:prstGeom>
          <a:solidFill>
            <a:srgbClr val="FFFFFF"/>
          </a:solidFill>
          <a:ln/>
        </p:spPr>
        <p:txBody>
          <a:bodyPr/>
          <a:lstStyle/>
          <a:p>
            <a:endParaRPr lang="en-US"/>
          </a:p>
        </p:txBody>
      </p:sp>
      <p:sp>
        <p:nvSpPr>
          <p:cNvPr id="6" name="Text 4"/>
          <p:cNvSpPr txBox="1"/>
          <p:nvPr/>
        </p:nvSpPr>
        <p:spPr>
          <a:xfrm>
            <a:off x="822960" y="2834640"/>
            <a:ext cx="2377440" cy="749808"/>
          </a:xfrm>
          <a:prstGeom prst="rect">
            <a:avLst/>
          </a:prstGeom>
          <a:noFill/>
          <a:ln/>
        </p:spPr>
        <p:txBody>
          <a:bodyPr wrap="square" lIns="0" tIns="0" rIns="0" bIns="0" rtlCol="0" anchor="ctr"/>
          <a:lstStyle/>
          <a:p>
            <a:pPr marL="0" indent="0">
              <a:buNone/>
            </a:pPr>
            <a:r>
              <a:rPr lang="en-US" sz="1400" b="1" dirty="0">
                <a:solidFill>
                  <a:srgbClr val="12314F"/>
                </a:solidFill>
                <a:latin typeface="Cambria" pitchFamily="34" charset="0"/>
                <a:ea typeface="Cambria" pitchFamily="34" charset="-122"/>
                <a:cs typeface="Cambria" pitchFamily="34" charset="-120"/>
              </a:rPr>
              <a:t>Degree levels</a:t>
            </a:r>
            <a:endParaRPr lang="en-US" sz="1400" dirty="0"/>
          </a:p>
        </p:txBody>
      </p:sp>
      <p:sp>
        <p:nvSpPr>
          <p:cNvPr id="7" name="Text 5"/>
          <p:cNvSpPr txBox="1"/>
          <p:nvPr/>
        </p:nvSpPr>
        <p:spPr>
          <a:xfrm>
            <a:off x="3291840" y="2834640"/>
            <a:ext cx="7589520" cy="749808"/>
          </a:xfrm>
          <a:prstGeom prst="rect">
            <a:avLst/>
          </a:prstGeom>
          <a:noFill/>
          <a:ln/>
        </p:spPr>
        <p:txBody>
          <a:bodyPr wrap="square" lIns="0" tIns="0" rIns="0" bIns="0" rtlCol="0" anchor="ctr"/>
          <a:lstStyle/>
          <a:p>
            <a:pPr marL="0" indent="0">
              <a:buNone/>
            </a:pPr>
            <a:r>
              <a:rPr lang="en-US" sz="1300" dirty="0">
                <a:solidFill>
                  <a:srgbClr val="1D2733"/>
                </a:solidFill>
                <a:latin typeface="Calibri" pitchFamily="34" charset="0"/>
                <a:ea typeface="Calibri" pitchFamily="34" charset="-122"/>
                <a:cs typeface="Calibri" pitchFamily="34" charset="-120"/>
              </a:rPr>
              <a:t>Bachelor's, Master's and PhD programs, closely tied to active research</a:t>
            </a:r>
            <a:endParaRPr lang="en-US" sz="1300" dirty="0"/>
          </a:p>
        </p:txBody>
      </p:sp>
      <p:sp>
        <p:nvSpPr>
          <p:cNvPr id="8" name="Shape 6"/>
          <p:cNvSpPr/>
          <p:nvPr/>
        </p:nvSpPr>
        <p:spPr>
          <a:xfrm>
            <a:off x="548640" y="3721608"/>
            <a:ext cx="10607040" cy="749808"/>
          </a:xfrm>
          <a:prstGeom prst="roundRect">
            <a:avLst>
              <a:gd name="adj" fmla="val 9756"/>
            </a:avLst>
          </a:prstGeom>
          <a:solidFill>
            <a:srgbClr val="FFFFFF"/>
          </a:solidFill>
          <a:ln/>
        </p:spPr>
        <p:txBody>
          <a:bodyPr/>
          <a:lstStyle/>
          <a:p>
            <a:endParaRPr lang="en-US"/>
          </a:p>
        </p:txBody>
      </p:sp>
      <p:sp>
        <p:nvSpPr>
          <p:cNvPr id="9" name="Text 7"/>
          <p:cNvSpPr txBox="1"/>
          <p:nvPr/>
        </p:nvSpPr>
        <p:spPr>
          <a:xfrm>
            <a:off x="822960" y="3721608"/>
            <a:ext cx="2377440" cy="749808"/>
          </a:xfrm>
          <a:prstGeom prst="rect">
            <a:avLst/>
          </a:prstGeom>
          <a:noFill/>
          <a:ln/>
        </p:spPr>
        <p:txBody>
          <a:bodyPr wrap="square" lIns="0" tIns="0" rIns="0" bIns="0" rtlCol="0" anchor="ctr"/>
          <a:lstStyle/>
          <a:p>
            <a:pPr marL="0" indent="0">
              <a:buNone/>
            </a:pPr>
            <a:r>
              <a:rPr lang="en-US" sz="1400" b="1" dirty="0">
                <a:solidFill>
                  <a:srgbClr val="12314F"/>
                </a:solidFill>
                <a:latin typeface="Cambria" pitchFamily="34" charset="0"/>
                <a:ea typeface="Cambria" pitchFamily="34" charset="-122"/>
                <a:cs typeface="Cambria" pitchFamily="34" charset="-120"/>
              </a:rPr>
              <a:t>Double degrees</a:t>
            </a:r>
            <a:endParaRPr lang="en-US" sz="1400" dirty="0"/>
          </a:p>
        </p:txBody>
      </p:sp>
      <p:sp>
        <p:nvSpPr>
          <p:cNvPr id="10" name="Text 8"/>
          <p:cNvSpPr txBox="1"/>
          <p:nvPr/>
        </p:nvSpPr>
        <p:spPr>
          <a:xfrm>
            <a:off x="3291840" y="3721608"/>
            <a:ext cx="7589520" cy="749808"/>
          </a:xfrm>
          <a:prstGeom prst="rect">
            <a:avLst/>
          </a:prstGeom>
          <a:noFill/>
          <a:ln/>
        </p:spPr>
        <p:txBody>
          <a:bodyPr wrap="square" lIns="0" tIns="0" rIns="0" bIns="0" rtlCol="0" anchor="ctr"/>
          <a:lstStyle/>
          <a:p>
            <a:pPr marL="0" indent="0">
              <a:buNone/>
            </a:pPr>
            <a:r>
              <a:rPr lang="en-US" sz="1300" dirty="0">
                <a:solidFill>
                  <a:srgbClr val="1D2733"/>
                </a:solidFill>
                <a:latin typeface="Calibri" pitchFamily="34" charset="0"/>
                <a:ea typeface="Calibri" pitchFamily="34" charset="-122"/>
                <a:cs typeface="Calibri" pitchFamily="34" charset="-120"/>
              </a:rPr>
              <a:t>Joint Master's in Atmospheric and Near-Space Sciences with French and German universities</a:t>
            </a:r>
            <a:endParaRPr lang="en-US" sz="1300" dirty="0"/>
          </a:p>
        </p:txBody>
      </p:sp>
      <p:sp>
        <p:nvSpPr>
          <p:cNvPr id="11" name="Shape 9"/>
          <p:cNvSpPr/>
          <p:nvPr/>
        </p:nvSpPr>
        <p:spPr>
          <a:xfrm>
            <a:off x="548640" y="4608576"/>
            <a:ext cx="10607040" cy="749808"/>
          </a:xfrm>
          <a:prstGeom prst="roundRect">
            <a:avLst>
              <a:gd name="adj" fmla="val 9756"/>
            </a:avLst>
          </a:prstGeom>
          <a:solidFill>
            <a:srgbClr val="FFFFFF"/>
          </a:solidFill>
          <a:ln/>
        </p:spPr>
        <p:txBody>
          <a:bodyPr/>
          <a:lstStyle/>
          <a:p>
            <a:endParaRPr lang="en-US"/>
          </a:p>
        </p:txBody>
      </p:sp>
      <p:sp>
        <p:nvSpPr>
          <p:cNvPr id="12" name="Text 10"/>
          <p:cNvSpPr txBox="1"/>
          <p:nvPr/>
        </p:nvSpPr>
        <p:spPr>
          <a:xfrm>
            <a:off x="822960" y="4608576"/>
            <a:ext cx="2377440" cy="749808"/>
          </a:xfrm>
          <a:prstGeom prst="rect">
            <a:avLst/>
          </a:prstGeom>
          <a:noFill/>
          <a:ln/>
        </p:spPr>
        <p:txBody>
          <a:bodyPr wrap="square" lIns="0" tIns="0" rIns="0" bIns="0" rtlCol="0" anchor="ctr"/>
          <a:lstStyle/>
          <a:p>
            <a:pPr marL="0" indent="0">
              <a:buNone/>
            </a:pPr>
            <a:r>
              <a:rPr lang="en-US" sz="1400" b="1" dirty="0">
                <a:solidFill>
                  <a:srgbClr val="12314F"/>
                </a:solidFill>
                <a:latin typeface="Cambria" pitchFamily="34" charset="0"/>
                <a:ea typeface="Cambria" pitchFamily="34" charset="-122"/>
                <a:cs typeface="Cambria" pitchFamily="34" charset="-120"/>
              </a:rPr>
              <a:t>Accreditation</a:t>
            </a:r>
            <a:endParaRPr lang="en-US" sz="1400" dirty="0"/>
          </a:p>
        </p:txBody>
      </p:sp>
      <p:sp>
        <p:nvSpPr>
          <p:cNvPr id="13" name="Text 11"/>
          <p:cNvSpPr txBox="1"/>
          <p:nvPr/>
        </p:nvSpPr>
        <p:spPr>
          <a:xfrm>
            <a:off x="3291840" y="4608576"/>
            <a:ext cx="7589520" cy="749808"/>
          </a:xfrm>
          <a:prstGeom prst="rect">
            <a:avLst/>
          </a:prstGeom>
          <a:noFill/>
          <a:ln/>
        </p:spPr>
        <p:txBody>
          <a:bodyPr wrap="square" lIns="0" tIns="0" rIns="0" bIns="0" rtlCol="0" anchor="ctr"/>
          <a:lstStyle/>
          <a:p>
            <a:pPr marL="0" indent="0">
              <a:buNone/>
            </a:pPr>
            <a:r>
              <a:rPr lang="en-US" sz="1300" dirty="0">
                <a:solidFill>
                  <a:srgbClr val="1D2733"/>
                </a:solidFill>
                <a:latin typeface="Calibri" pitchFamily="34" charset="0"/>
                <a:ea typeface="Calibri" pitchFamily="34" charset="-122"/>
                <a:cs typeface="Calibri" pitchFamily="34" charset="-120"/>
              </a:rPr>
              <a:t>WFME-accredited MD program; ABET-accredited Computer Engineering program</a:t>
            </a:r>
            <a:endParaRPr lang="en-US" sz="1300" dirty="0"/>
          </a:p>
        </p:txBody>
      </p:sp>
      <p:sp>
        <p:nvSpPr>
          <p:cNvPr id="14" name="Shape 12"/>
          <p:cNvSpPr/>
          <p:nvPr/>
        </p:nvSpPr>
        <p:spPr>
          <a:xfrm>
            <a:off x="548640" y="5495544"/>
            <a:ext cx="10607040" cy="749808"/>
          </a:xfrm>
          <a:prstGeom prst="roundRect">
            <a:avLst>
              <a:gd name="adj" fmla="val 9756"/>
            </a:avLst>
          </a:prstGeom>
          <a:solidFill>
            <a:srgbClr val="FFFFFF"/>
          </a:solidFill>
          <a:ln/>
        </p:spPr>
        <p:txBody>
          <a:bodyPr/>
          <a:lstStyle/>
          <a:p>
            <a:endParaRPr lang="en-US"/>
          </a:p>
        </p:txBody>
      </p:sp>
      <p:sp>
        <p:nvSpPr>
          <p:cNvPr id="15" name="Text 13"/>
          <p:cNvSpPr txBox="1"/>
          <p:nvPr/>
        </p:nvSpPr>
        <p:spPr>
          <a:xfrm>
            <a:off x="822960" y="5495544"/>
            <a:ext cx="2377440" cy="749808"/>
          </a:xfrm>
          <a:prstGeom prst="rect">
            <a:avLst/>
          </a:prstGeom>
          <a:noFill/>
          <a:ln/>
        </p:spPr>
        <p:txBody>
          <a:bodyPr wrap="square" lIns="0" tIns="0" rIns="0" bIns="0" rtlCol="0" anchor="ctr"/>
          <a:lstStyle/>
          <a:p>
            <a:pPr marL="0" indent="0">
              <a:buNone/>
            </a:pPr>
            <a:r>
              <a:rPr lang="en-US" sz="1400" b="1" dirty="0">
                <a:solidFill>
                  <a:srgbClr val="12314F"/>
                </a:solidFill>
                <a:latin typeface="Cambria" pitchFamily="34" charset="0"/>
                <a:ea typeface="Cambria" pitchFamily="34" charset="-122"/>
                <a:cs typeface="Cambria" pitchFamily="34" charset="-120"/>
              </a:rPr>
              <a:t>Research strength</a:t>
            </a:r>
            <a:endParaRPr lang="en-US" sz="1400" dirty="0"/>
          </a:p>
        </p:txBody>
      </p:sp>
      <p:sp>
        <p:nvSpPr>
          <p:cNvPr id="16" name="Text 14"/>
          <p:cNvSpPr txBox="1"/>
          <p:nvPr/>
        </p:nvSpPr>
        <p:spPr>
          <a:xfrm>
            <a:off x="3291840" y="5495544"/>
            <a:ext cx="7589520" cy="749808"/>
          </a:xfrm>
          <a:prstGeom prst="rect">
            <a:avLst/>
          </a:prstGeom>
          <a:noFill/>
          <a:ln/>
        </p:spPr>
        <p:txBody>
          <a:bodyPr wrap="square" lIns="0" tIns="0" rIns="0" bIns="0" rtlCol="0" anchor="ctr"/>
          <a:lstStyle/>
          <a:p>
            <a:pPr marL="0" indent="0">
              <a:buNone/>
            </a:pPr>
            <a:r>
              <a:rPr lang="en-US" sz="1300" dirty="0">
                <a:solidFill>
                  <a:srgbClr val="1D2733"/>
                </a:solidFill>
                <a:latin typeface="Calibri" pitchFamily="34" charset="0"/>
                <a:ea typeface="Calibri" pitchFamily="34" charset="-122"/>
                <a:cs typeface="Calibri" pitchFamily="34" charset="-120"/>
              </a:rPr>
              <a:t>Ranked 1st nationally by scientific output, 1st in Region in several specialisations</a:t>
            </a:r>
            <a:endParaRPr lang="en-US" sz="1300" dirty="0"/>
          </a:p>
        </p:txBody>
      </p:sp>
      <p:sp>
        <p:nvSpPr>
          <p:cNvPr id="17" name="Text 15"/>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6E7B87"/>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18" name="Text 16"/>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6E7B87"/>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6209194" y="727784"/>
            <a:ext cx="3647613" cy="0"/>
          </a:xfrm>
          <a:custGeom>
            <a:avLst/>
            <a:gdLst/>
            <a:ahLst/>
            <a:cxnLst/>
            <a:rect l="l" t="t" r="r" b="b"/>
            <a:pathLst>
              <a:path w="2087245">
                <a:moveTo>
                  <a:pt x="2086952" y="0"/>
                </a:moveTo>
                <a:lnTo>
                  <a:pt x="0" y="0"/>
                </a:lnTo>
                <a:lnTo>
                  <a:pt x="2086952" y="0"/>
                </a:lnTo>
                <a:close/>
              </a:path>
            </a:pathLst>
          </a:custGeom>
          <a:ln w="9525">
            <a:solidFill>
              <a:srgbClr val="A6123D"/>
            </a:solidFill>
          </a:ln>
        </p:spPr>
        <p:txBody>
          <a:bodyPr wrap="square" lIns="0" tIns="0" rIns="0" bIns="0" rtlCol="0"/>
          <a:lstStyle/>
          <a:p>
            <a:endParaRPr sz="3146"/>
          </a:p>
        </p:txBody>
      </p:sp>
      <p:sp>
        <p:nvSpPr>
          <p:cNvPr id="5" name="object 5"/>
          <p:cNvSpPr txBox="1">
            <a:spLocks noGrp="1"/>
          </p:cNvSpPr>
          <p:nvPr>
            <p:ph type="title"/>
          </p:nvPr>
        </p:nvSpPr>
        <p:spPr>
          <a:xfrm>
            <a:off x="490008" y="837200"/>
            <a:ext cx="9594786" cy="758285"/>
          </a:xfrm>
          <a:prstGeom prst="rect">
            <a:avLst/>
          </a:prstGeom>
        </p:spPr>
        <p:txBody>
          <a:bodyPr vert="horz" wrap="square" lIns="0" tIns="0" rIns="0" bIns="0" rtlCol="0" anchor="ctr">
            <a:spAutoFit/>
          </a:bodyPr>
          <a:lstStyle/>
          <a:p>
            <a:pPr marL="22195" marR="8878">
              <a:lnSpc>
                <a:spcPts val="2971"/>
              </a:lnSpc>
            </a:pPr>
            <a:r>
              <a:rPr sz="2796" spc="-288" dirty="0"/>
              <a:t>C</a:t>
            </a:r>
            <a:r>
              <a:rPr sz="2796" spc="-419" dirty="0"/>
              <a:t>A</a:t>
            </a:r>
            <a:r>
              <a:rPr sz="2796" spc="-411" dirty="0"/>
              <a:t>U</a:t>
            </a:r>
            <a:r>
              <a:rPr sz="2796" spc="-280" dirty="0"/>
              <a:t>C</a:t>
            </a:r>
            <a:r>
              <a:rPr sz="2796" spc="-288" dirty="0"/>
              <a:t>ASU</a:t>
            </a:r>
            <a:r>
              <a:rPr sz="2796" spc="-280" dirty="0"/>
              <a:t>S</a:t>
            </a:r>
            <a:r>
              <a:rPr sz="2796" spc="-140" dirty="0"/>
              <a:t> </a:t>
            </a:r>
            <a:r>
              <a:rPr sz="2796" spc="-149" dirty="0"/>
              <a:t>LEIBNIZ</a:t>
            </a:r>
            <a:r>
              <a:rPr sz="2796" spc="-52" dirty="0"/>
              <a:t> </a:t>
            </a:r>
            <a:r>
              <a:rPr sz="2796" spc="-210" dirty="0"/>
              <a:t>BIODIVERSI</a:t>
            </a:r>
            <a:r>
              <a:rPr sz="2796" spc="-122" dirty="0"/>
              <a:t>T</a:t>
            </a:r>
            <a:r>
              <a:rPr sz="2796" spc="-341" dirty="0"/>
              <a:t>Y</a:t>
            </a:r>
            <a:endParaRPr sz="2796" dirty="0"/>
          </a:p>
          <a:p>
            <a:pPr marL="22195">
              <a:lnSpc>
                <a:spcPts val="2936"/>
              </a:lnSpc>
            </a:pPr>
            <a:r>
              <a:rPr sz="2796" b="0" spc="-332" dirty="0"/>
              <a:t>RESEARC</a:t>
            </a:r>
            <a:r>
              <a:rPr sz="2796" b="0" spc="-454" dirty="0"/>
              <a:t>H</a:t>
            </a:r>
            <a:r>
              <a:rPr sz="2796" b="0" spc="-140" dirty="0"/>
              <a:t> </a:t>
            </a:r>
            <a:r>
              <a:rPr sz="2796" b="0" spc="-367" dirty="0"/>
              <a:t>CENTER</a:t>
            </a:r>
            <a:endParaRPr sz="2796" dirty="0"/>
          </a:p>
        </p:txBody>
      </p:sp>
      <p:sp>
        <p:nvSpPr>
          <p:cNvPr id="7" name="object 7"/>
          <p:cNvSpPr/>
          <p:nvPr/>
        </p:nvSpPr>
        <p:spPr>
          <a:xfrm>
            <a:off x="6209294" y="2231377"/>
            <a:ext cx="89886" cy="85448"/>
          </a:xfrm>
          <a:custGeom>
            <a:avLst/>
            <a:gdLst/>
            <a:ahLst/>
            <a:cxnLst/>
            <a:rect l="l" t="t" r="r" b="b"/>
            <a:pathLst>
              <a:path w="51435" h="48894">
                <a:moveTo>
                  <a:pt x="33356" y="0"/>
                </a:moveTo>
                <a:lnTo>
                  <a:pt x="16928" y="2215"/>
                </a:lnTo>
                <a:lnTo>
                  <a:pt x="5860" y="9544"/>
                </a:lnTo>
                <a:lnTo>
                  <a:pt x="483" y="20453"/>
                </a:lnTo>
                <a:lnTo>
                  <a:pt x="0" y="25451"/>
                </a:lnTo>
                <a:lnTo>
                  <a:pt x="3746" y="39017"/>
                </a:lnTo>
                <a:lnTo>
                  <a:pt x="13557" y="48530"/>
                </a:lnTo>
                <a:lnTo>
                  <a:pt x="31733" y="48301"/>
                </a:lnTo>
                <a:lnTo>
                  <a:pt x="44075" y="43305"/>
                </a:lnTo>
                <a:lnTo>
                  <a:pt x="50972" y="34812"/>
                </a:lnTo>
                <a:lnTo>
                  <a:pt x="49584" y="17620"/>
                </a:lnTo>
                <a:lnTo>
                  <a:pt x="43240" y="6029"/>
                </a:lnTo>
                <a:lnTo>
                  <a:pt x="33356" y="0"/>
                </a:lnTo>
                <a:close/>
              </a:path>
            </a:pathLst>
          </a:custGeom>
          <a:solidFill>
            <a:srgbClr val="B1B3B6"/>
          </a:solidFill>
        </p:spPr>
        <p:txBody>
          <a:bodyPr wrap="square" lIns="0" tIns="0" rIns="0" bIns="0" rtlCol="0"/>
          <a:lstStyle/>
          <a:p>
            <a:endParaRPr sz="3146"/>
          </a:p>
        </p:txBody>
      </p:sp>
      <p:sp>
        <p:nvSpPr>
          <p:cNvPr id="8" name="object 8"/>
          <p:cNvSpPr/>
          <p:nvPr/>
        </p:nvSpPr>
        <p:spPr>
          <a:xfrm>
            <a:off x="6197154" y="2217552"/>
            <a:ext cx="116519" cy="114300"/>
          </a:xfrm>
          <a:custGeom>
            <a:avLst/>
            <a:gdLst/>
            <a:ahLst/>
            <a:cxnLst/>
            <a:rect l="l" t="t" r="r" b="b"/>
            <a:pathLst>
              <a:path w="66675" h="65405">
                <a:moveTo>
                  <a:pt x="0" y="33362"/>
                </a:moveTo>
                <a:lnTo>
                  <a:pt x="3023" y="47260"/>
                </a:lnTo>
                <a:lnTo>
                  <a:pt x="11199" y="58301"/>
                </a:lnTo>
                <a:lnTo>
                  <a:pt x="23191" y="65146"/>
                </a:lnTo>
                <a:lnTo>
                  <a:pt x="40573" y="63813"/>
                </a:lnTo>
                <a:lnTo>
                  <a:pt x="53625" y="58273"/>
                </a:lnTo>
                <a:lnTo>
                  <a:pt x="62256" y="49446"/>
                </a:lnTo>
                <a:lnTo>
                  <a:pt x="66375" y="38250"/>
                </a:lnTo>
                <a:lnTo>
                  <a:pt x="63981" y="22493"/>
                </a:lnTo>
                <a:lnTo>
                  <a:pt x="56987" y="10461"/>
                </a:lnTo>
                <a:lnTo>
                  <a:pt x="46490" y="2761"/>
                </a:lnTo>
                <a:lnTo>
                  <a:pt x="33584" y="0"/>
                </a:lnTo>
                <a:lnTo>
                  <a:pt x="19593" y="3003"/>
                </a:lnTo>
                <a:lnTo>
                  <a:pt x="8506" y="11130"/>
                </a:lnTo>
                <a:lnTo>
                  <a:pt x="1623" y="23056"/>
                </a:lnTo>
                <a:lnTo>
                  <a:pt x="0" y="33362"/>
                </a:lnTo>
                <a:close/>
              </a:path>
            </a:pathLst>
          </a:custGeom>
          <a:ln w="5270">
            <a:solidFill>
              <a:srgbClr val="77787B"/>
            </a:solidFill>
          </a:ln>
        </p:spPr>
        <p:txBody>
          <a:bodyPr wrap="square" lIns="0" tIns="0" rIns="0" bIns="0" rtlCol="0"/>
          <a:lstStyle/>
          <a:p>
            <a:endParaRPr sz="3146"/>
          </a:p>
        </p:txBody>
      </p:sp>
      <p:sp>
        <p:nvSpPr>
          <p:cNvPr id="9" name="object 9"/>
          <p:cNvSpPr/>
          <p:nvPr/>
        </p:nvSpPr>
        <p:spPr>
          <a:xfrm>
            <a:off x="6209294" y="4117882"/>
            <a:ext cx="89886" cy="85448"/>
          </a:xfrm>
          <a:custGeom>
            <a:avLst/>
            <a:gdLst/>
            <a:ahLst/>
            <a:cxnLst/>
            <a:rect l="l" t="t" r="r" b="b"/>
            <a:pathLst>
              <a:path w="51435" h="48894">
                <a:moveTo>
                  <a:pt x="33356" y="0"/>
                </a:moveTo>
                <a:lnTo>
                  <a:pt x="16928" y="2215"/>
                </a:lnTo>
                <a:lnTo>
                  <a:pt x="5860" y="9544"/>
                </a:lnTo>
                <a:lnTo>
                  <a:pt x="483" y="20453"/>
                </a:lnTo>
                <a:lnTo>
                  <a:pt x="0" y="25451"/>
                </a:lnTo>
                <a:lnTo>
                  <a:pt x="3746" y="39017"/>
                </a:lnTo>
                <a:lnTo>
                  <a:pt x="13557" y="48530"/>
                </a:lnTo>
                <a:lnTo>
                  <a:pt x="31733" y="48301"/>
                </a:lnTo>
                <a:lnTo>
                  <a:pt x="44075" y="43305"/>
                </a:lnTo>
                <a:lnTo>
                  <a:pt x="50972" y="34812"/>
                </a:lnTo>
                <a:lnTo>
                  <a:pt x="49584" y="17620"/>
                </a:lnTo>
                <a:lnTo>
                  <a:pt x="43240" y="6029"/>
                </a:lnTo>
                <a:lnTo>
                  <a:pt x="33356" y="0"/>
                </a:lnTo>
                <a:close/>
              </a:path>
            </a:pathLst>
          </a:custGeom>
          <a:solidFill>
            <a:srgbClr val="B1B3B6"/>
          </a:solidFill>
        </p:spPr>
        <p:txBody>
          <a:bodyPr wrap="square" lIns="0" tIns="0" rIns="0" bIns="0" rtlCol="0"/>
          <a:lstStyle/>
          <a:p>
            <a:endParaRPr sz="3146"/>
          </a:p>
        </p:txBody>
      </p:sp>
      <p:sp>
        <p:nvSpPr>
          <p:cNvPr id="10" name="object 10"/>
          <p:cNvSpPr/>
          <p:nvPr/>
        </p:nvSpPr>
        <p:spPr>
          <a:xfrm>
            <a:off x="6197154" y="4104057"/>
            <a:ext cx="116519" cy="114300"/>
          </a:xfrm>
          <a:custGeom>
            <a:avLst/>
            <a:gdLst/>
            <a:ahLst/>
            <a:cxnLst/>
            <a:rect l="l" t="t" r="r" b="b"/>
            <a:pathLst>
              <a:path w="66675" h="65405">
                <a:moveTo>
                  <a:pt x="0" y="33362"/>
                </a:moveTo>
                <a:lnTo>
                  <a:pt x="3023" y="47260"/>
                </a:lnTo>
                <a:lnTo>
                  <a:pt x="11199" y="58301"/>
                </a:lnTo>
                <a:lnTo>
                  <a:pt x="23191" y="65146"/>
                </a:lnTo>
                <a:lnTo>
                  <a:pt x="40573" y="63813"/>
                </a:lnTo>
                <a:lnTo>
                  <a:pt x="53625" y="58273"/>
                </a:lnTo>
                <a:lnTo>
                  <a:pt x="62256" y="49446"/>
                </a:lnTo>
                <a:lnTo>
                  <a:pt x="66375" y="38250"/>
                </a:lnTo>
                <a:lnTo>
                  <a:pt x="63981" y="22493"/>
                </a:lnTo>
                <a:lnTo>
                  <a:pt x="56987" y="10461"/>
                </a:lnTo>
                <a:lnTo>
                  <a:pt x="46490" y="2761"/>
                </a:lnTo>
                <a:lnTo>
                  <a:pt x="33584" y="0"/>
                </a:lnTo>
                <a:lnTo>
                  <a:pt x="19593" y="3003"/>
                </a:lnTo>
                <a:lnTo>
                  <a:pt x="8506" y="11130"/>
                </a:lnTo>
                <a:lnTo>
                  <a:pt x="1623" y="23056"/>
                </a:lnTo>
                <a:lnTo>
                  <a:pt x="0" y="33362"/>
                </a:lnTo>
                <a:close/>
              </a:path>
            </a:pathLst>
          </a:custGeom>
          <a:ln w="5270">
            <a:solidFill>
              <a:srgbClr val="77787B"/>
            </a:solidFill>
          </a:ln>
        </p:spPr>
        <p:txBody>
          <a:bodyPr wrap="square" lIns="0" tIns="0" rIns="0" bIns="0" rtlCol="0"/>
          <a:lstStyle/>
          <a:p>
            <a:endParaRPr sz="3146"/>
          </a:p>
        </p:txBody>
      </p:sp>
      <p:sp>
        <p:nvSpPr>
          <p:cNvPr id="11" name="object 11"/>
          <p:cNvSpPr txBox="1"/>
          <p:nvPr/>
        </p:nvSpPr>
        <p:spPr>
          <a:xfrm>
            <a:off x="6594054" y="2295480"/>
            <a:ext cx="5251608" cy="4040465"/>
          </a:xfrm>
          <a:prstGeom prst="rect">
            <a:avLst/>
          </a:prstGeom>
        </p:spPr>
        <p:txBody>
          <a:bodyPr vert="horz" wrap="square" lIns="0" tIns="0" rIns="0" bIns="0" rtlCol="0">
            <a:spAutoFit/>
          </a:bodyPr>
          <a:lstStyle/>
          <a:p>
            <a:pPr marL="22195" marR="8878">
              <a:lnSpc>
                <a:spcPct val="84000"/>
              </a:lnSpc>
              <a:tabLst>
                <a:tab pos="1171871" algn="l"/>
                <a:tab pos="1705647" algn="l"/>
                <a:tab pos="2688866" algn="l"/>
              </a:tabLst>
            </a:pPr>
            <a:r>
              <a:rPr sz="2400" dirty="0">
                <a:solidFill>
                  <a:srgbClr val="58595B"/>
                </a:solidFill>
                <a:cs typeface="Calibri"/>
              </a:rPr>
              <a:t>Combining	the</a:t>
            </a:r>
            <a:r>
              <a:rPr lang="en-US" sz="2400" dirty="0">
                <a:solidFill>
                  <a:srgbClr val="58595B"/>
                </a:solidFill>
                <a:cs typeface="Calibri"/>
              </a:rPr>
              <a:t> </a:t>
            </a:r>
            <a:r>
              <a:rPr sz="2400" dirty="0">
                <a:solidFill>
                  <a:srgbClr val="58595B"/>
                </a:solidFill>
                <a:cs typeface="Calibri"/>
              </a:rPr>
              <a:t>commo</a:t>
            </a:r>
            <a:r>
              <a:rPr lang="en-US" sz="2400" dirty="0">
                <a:solidFill>
                  <a:srgbClr val="58595B"/>
                </a:solidFill>
                <a:cs typeface="Calibri"/>
              </a:rPr>
              <a:t>n</a:t>
            </a:r>
            <a:r>
              <a:rPr sz="2400" dirty="0">
                <a:solidFill>
                  <a:srgbClr val="58595B"/>
                </a:solidFill>
                <a:cs typeface="Calibri"/>
              </a:rPr>
              <a:t>	interests regarding   biodiversity   research   and education of ISU and LIB, it is expressed in   clear   governance   structures   and procedures  for  quality  assurance  and quality management and in</a:t>
            </a:r>
            <a:r>
              <a:rPr lang="en-US" sz="2400" dirty="0">
                <a:solidFill>
                  <a:srgbClr val="58595B"/>
                </a:solidFill>
                <a:cs typeface="Calibri"/>
              </a:rPr>
              <a:t> </a:t>
            </a:r>
            <a:r>
              <a:rPr sz="2400" dirty="0">
                <a:solidFill>
                  <a:srgbClr val="58595B"/>
                </a:solidFill>
                <a:cs typeface="Calibri"/>
              </a:rPr>
              <a:t>establishing competitive scientific structures at ISU. </a:t>
            </a:r>
            <a:endParaRPr lang="en-US" sz="2400" dirty="0">
              <a:solidFill>
                <a:srgbClr val="58595B"/>
              </a:solidFill>
              <a:cs typeface="Calibri"/>
            </a:endParaRPr>
          </a:p>
          <a:p>
            <a:pPr marL="22195" marR="8878">
              <a:lnSpc>
                <a:spcPct val="84000"/>
              </a:lnSpc>
              <a:tabLst>
                <a:tab pos="1171871" algn="l"/>
                <a:tab pos="1705647" algn="l"/>
                <a:tab pos="2688866" algn="l"/>
              </a:tabLst>
            </a:pPr>
            <a:r>
              <a:rPr sz="2400" dirty="0">
                <a:solidFill>
                  <a:srgbClr val="58595B"/>
                </a:solidFill>
                <a:cs typeface="Calibri"/>
              </a:rPr>
              <a:t>Analysis  and  modeling  of  the  state  of biodiversity and its controlling factors and its historical and current changes (also by means of natural history collections).</a:t>
            </a:r>
            <a:endParaRPr sz="2400" dirty="0">
              <a:cs typeface="Calibri"/>
            </a:endParaRPr>
          </a:p>
        </p:txBody>
      </p:sp>
      <p:sp>
        <p:nvSpPr>
          <p:cNvPr id="12" name="object 12"/>
          <p:cNvSpPr/>
          <p:nvPr/>
        </p:nvSpPr>
        <p:spPr>
          <a:xfrm>
            <a:off x="10408489" y="819847"/>
            <a:ext cx="1293503" cy="1286586"/>
          </a:xfrm>
          <a:prstGeom prst="rect">
            <a:avLst/>
          </a:prstGeom>
          <a:blipFill>
            <a:blip r:embed="rId3" cstate="print"/>
            <a:stretch>
              <a:fillRect/>
            </a:stretch>
          </a:blipFill>
        </p:spPr>
        <p:txBody>
          <a:bodyPr wrap="square" lIns="0" tIns="0" rIns="0" bIns="0" rtlCol="0"/>
          <a:lstStyle/>
          <a:p>
            <a:endParaRPr sz="3146"/>
          </a:p>
        </p:txBody>
      </p:sp>
      <p:sp>
        <p:nvSpPr>
          <p:cNvPr id="13" name="object 13"/>
          <p:cNvSpPr/>
          <p:nvPr/>
        </p:nvSpPr>
        <p:spPr>
          <a:xfrm>
            <a:off x="6260691" y="2076109"/>
            <a:ext cx="0" cy="2957374"/>
          </a:xfrm>
          <a:custGeom>
            <a:avLst/>
            <a:gdLst/>
            <a:ahLst/>
            <a:cxnLst/>
            <a:rect l="l" t="t" r="r" b="b"/>
            <a:pathLst>
              <a:path h="1692275">
                <a:moveTo>
                  <a:pt x="0" y="0"/>
                </a:moveTo>
                <a:lnTo>
                  <a:pt x="0" y="1691995"/>
                </a:lnTo>
              </a:path>
            </a:pathLst>
          </a:custGeom>
          <a:ln w="5981">
            <a:solidFill>
              <a:srgbClr val="B1B3B6"/>
            </a:solidFill>
          </a:ln>
        </p:spPr>
        <p:txBody>
          <a:bodyPr wrap="square" lIns="0" tIns="0" rIns="0" bIns="0" rtlCol="0"/>
          <a:lstStyle/>
          <a:p>
            <a:endParaRPr sz="3146"/>
          </a:p>
        </p:txBody>
      </p:sp>
      <p:graphicFrame>
        <p:nvGraphicFramePr>
          <p:cNvPr id="15" name="object 6">
            <a:extLst>
              <a:ext uri="{FF2B5EF4-FFF2-40B4-BE49-F238E27FC236}">
                <a16:creationId xmlns:a16="http://schemas.microsoft.com/office/drawing/2014/main" id="{2B2B0BC9-FAC8-2FAF-C147-20B2D385CE87}"/>
              </a:ext>
            </a:extLst>
          </p:cNvPr>
          <p:cNvGraphicFramePr/>
          <p:nvPr/>
        </p:nvGraphicFramePr>
        <p:xfrm>
          <a:off x="335782" y="1609944"/>
          <a:ext cx="5580991" cy="3638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3494" y="1809676"/>
            <a:ext cx="5414825" cy="2962029"/>
          </a:xfrm>
          <a:prstGeom prst="rect">
            <a:avLst/>
          </a:prstGeom>
        </p:spPr>
        <p:txBody>
          <a:bodyPr vert="horz" wrap="square" lIns="0" tIns="0" rIns="0" bIns="0" rtlCol="0">
            <a:spAutoFit/>
          </a:bodyPr>
          <a:lstStyle/>
          <a:p>
            <a:pPr marL="22195" marR="8878" algn="just">
              <a:lnSpc>
                <a:spcPts val="2097"/>
              </a:lnSpc>
            </a:pPr>
            <a:r>
              <a:rPr sz="2000" dirty="0">
                <a:solidFill>
                  <a:srgbClr val="58595B"/>
                </a:solidFill>
                <a:cs typeface="Calibri"/>
              </a:rPr>
              <a:t>In addition to ISU faculties and school, ISU established  a  transdisciplinary  “Lehmann- Haupt  International  Doctoral  School” (IDS) in  2017,  an  umbrella  doctoral  school  with common,  subject-overarching  instruments for  all  faculties.  With  a  strong  focus  on international     exchange     and     mobility the  IDS  especially  offers  Cotutelle-based PhD   supervision   and   quality   assurance/ control leading to double or even multiple degrees.</a:t>
            </a:r>
            <a:endParaRPr sz="1835" dirty="0">
              <a:latin typeface="Times New Roman"/>
              <a:cs typeface="Times New Roman"/>
            </a:endParaRPr>
          </a:p>
          <a:p>
            <a:pPr marL="22195" algn="just"/>
            <a:endParaRPr sz="1748" dirty="0">
              <a:latin typeface="Arial"/>
              <a:cs typeface="Arial"/>
            </a:endParaRPr>
          </a:p>
        </p:txBody>
      </p:sp>
      <p:sp>
        <p:nvSpPr>
          <p:cNvPr id="3" name="object 3"/>
          <p:cNvSpPr txBox="1"/>
          <p:nvPr/>
        </p:nvSpPr>
        <p:spPr>
          <a:xfrm>
            <a:off x="728870" y="547861"/>
            <a:ext cx="5039449" cy="850810"/>
          </a:xfrm>
          <a:prstGeom prst="rect">
            <a:avLst/>
          </a:prstGeom>
        </p:spPr>
        <p:txBody>
          <a:bodyPr vert="horz" wrap="square" lIns="0" tIns="0" rIns="0" bIns="0" rtlCol="0">
            <a:spAutoFit/>
          </a:bodyPr>
          <a:lstStyle/>
          <a:p>
            <a:pPr marL="22195">
              <a:lnSpc>
                <a:spcPts val="3268"/>
              </a:lnSpc>
            </a:pPr>
            <a:r>
              <a:rPr sz="2971" b="1" spc="-315" dirty="0">
                <a:solidFill>
                  <a:srgbClr val="626772"/>
                </a:solidFill>
                <a:latin typeface="Calibri"/>
                <a:cs typeface="Calibri"/>
              </a:rPr>
              <a:t>LEHMANN-H</a:t>
            </a:r>
            <a:r>
              <a:rPr sz="2971" b="1" spc="-376" dirty="0">
                <a:solidFill>
                  <a:srgbClr val="626772"/>
                </a:solidFill>
                <a:latin typeface="Calibri"/>
                <a:cs typeface="Calibri"/>
              </a:rPr>
              <a:t>A</a:t>
            </a:r>
            <a:r>
              <a:rPr sz="2971" b="1" spc="-288" dirty="0">
                <a:solidFill>
                  <a:srgbClr val="626772"/>
                </a:solidFill>
                <a:latin typeface="Calibri"/>
                <a:cs typeface="Calibri"/>
              </a:rPr>
              <a:t>UPT</a:t>
            </a:r>
            <a:endParaRPr sz="2971" dirty="0">
              <a:latin typeface="Calibri"/>
              <a:cs typeface="Calibri"/>
            </a:endParaRPr>
          </a:p>
          <a:p>
            <a:pPr marL="22195" marR="8878">
              <a:lnSpc>
                <a:spcPts val="2971"/>
              </a:lnSpc>
              <a:spcBef>
                <a:spcPts val="297"/>
              </a:spcBef>
            </a:pPr>
            <a:r>
              <a:rPr sz="2971" b="1" spc="-262" dirty="0">
                <a:solidFill>
                  <a:srgbClr val="626772"/>
                </a:solidFill>
                <a:latin typeface="Calibri"/>
                <a:cs typeface="Calibri"/>
              </a:rPr>
              <a:t>INTERN</a:t>
            </a:r>
            <a:r>
              <a:rPr sz="2971" b="1" spc="-463" dirty="0">
                <a:solidFill>
                  <a:srgbClr val="626772"/>
                </a:solidFill>
                <a:latin typeface="Calibri"/>
                <a:cs typeface="Calibri"/>
              </a:rPr>
              <a:t>A</a:t>
            </a:r>
            <a:r>
              <a:rPr sz="2971" b="1" spc="-288" dirty="0">
                <a:solidFill>
                  <a:srgbClr val="626772"/>
                </a:solidFill>
                <a:latin typeface="Calibri"/>
                <a:cs typeface="Calibri"/>
              </a:rPr>
              <a:t>TIONA</a:t>
            </a:r>
            <a:r>
              <a:rPr sz="2971" b="1" spc="-271" dirty="0">
                <a:solidFill>
                  <a:srgbClr val="626772"/>
                </a:solidFill>
                <a:latin typeface="Calibri"/>
                <a:cs typeface="Calibri"/>
              </a:rPr>
              <a:t>L</a:t>
            </a:r>
            <a:r>
              <a:rPr sz="2971" b="1" spc="-140" dirty="0">
                <a:solidFill>
                  <a:srgbClr val="626772"/>
                </a:solidFill>
                <a:latin typeface="Calibri"/>
                <a:cs typeface="Calibri"/>
              </a:rPr>
              <a:t> </a:t>
            </a:r>
            <a:r>
              <a:rPr sz="2971" b="1" spc="-454" dirty="0">
                <a:solidFill>
                  <a:srgbClr val="626772"/>
                </a:solidFill>
                <a:latin typeface="Calibri"/>
                <a:cs typeface="Calibri"/>
              </a:rPr>
              <a:t>DO</a:t>
            </a:r>
            <a:r>
              <a:rPr sz="2971" b="1" spc="-288" dirty="0">
                <a:solidFill>
                  <a:srgbClr val="626772"/>
                </a:solidFill>
                <a:latin typeface="Calibri"/>
                <a:cs typeface="Calibri"/>
              </a:rPr>
              <a:t>C</a:t>
            </a:r>
            <a:r>
              <a:rPr sz="2971" b="1" spc="-297" dirty="0">
                <a:solidFill>
                  <a:srgbClr val="626772"/>
                </a:solidFill>
                <a:latin typeface="Calibri"/>
                <a:cs typeface="Calibri"/>
              </a:rPr>
              <a:t>T</a:t>
            </a:r>
            <a:r>
              <a:rPr sz="2971" b="1" spc="-323" dirty="0">
                <a:solidFill>
                  <a:srgbClr val="626772"/>
                </a:solidFill>
                <a:latin typeface="Calibri"/>
                <a:cs typeface="Calibri"/>
              </a:rPr>
              <a:t>ORAL</a:t>
            </a:r>
            <a:r>
              <a:rPr sz="2971" b="1" spc="-96" dirty="0">
                <a:solidFill>
                  <a:srgbClr val="626772"/>
                </a:solidFill>
                <a:latin typeface="Calibri"/>
                <a:cs typeface="Calibri"/>
              </a:rPr>
              <a:t> </a:t>
            </a:r>
            <a:r>
              <a:rPr sz="2971" b="1" spc="-341" dirty="0">
                <a:solidFill>
                  <a:srgbClr val="626772"/>
                </a:solidFill>
                <a:latin typeface="Calibri"/>
                <a:cs typeface="Calibri"/>
              </a:rPr>
              <a:t>SCHOOL</a:t>
            </a:r>
            <a:endParaRPr sz="2971" dirty="0">
              <a:latin typeface="Calibri"/>
              <a:cs typeface="Calibri"/>
            </a:endParaRPr>
          </a:p>
        </p:txBody>
      </p:sp>
      <p:sp>
        <p:nvSpPr>
          <p:cNvPr id="4" name="object 4"/>
          <p:cNvSpPr txBox="1">
            <a:spLocks noGrp="1"/>
          </p:cNvSpPr>
          <p:nvPr>
            <p:ph sz="half" idx="3"/>
          </p:nvPr>
        </p:nvSpPr>
        <p:spPr>
          <a:xfrm>
            <a:off x="6158385" y="1783392"/>
            <a:ext cx="5621292" cy="4030462"/>
          </a:xfrm>
          <a:prstGeom prst="rect">
            <a:avLst/>
          </a:prstGeom>
        </p:spPr>
        <p:txBody>
          <a:bodyPr vert="horz" wrap="square" lIns="0" tIns="0" rIns="0" bIns="0" rtlCol="0">
            <a:spAutoFit/>
          </a:bodyPr>
          <a:lstStyle/>
          <a:p>
            <a:pPr marL="22195" marR="8878" algn="just">
              <a:lnSpc>
                <a:spcPts val="2097"/>
              </a:lnSpc>
            </a:pPr>
            <a:r>
              <a:rPr lang="en-US" sz="2000" dirty="0">
                <a:solidFill>
                  <a:srgbClr val="58595B"/>
                </a:solidFill>
                <a:latin typeface="+mn-lt"/>
                <a:cs typeface="Calibri"/>
              </a:rPr>
              <a:t>IDS  implements  two  double  degree  PhD programs     supported     by     Volkswagen</a:t>
            </a:r>
            <a:endParaRPr lang="en-US" sz="2000" dirty="0">
              <a:latin typeface="+mn-lt"/>
              <a:cs typeface="Calibri"/>
            </a:endParaRPr>
          </a:p>
          <a:p>
            <a:pPr marL="114300" marR="8878" algn="just">
              <a:lnSpc>
                <a:spcPts val="2097"/>
              </a:lnSpc>
            </a:pPr>
            <a:r>
              <a:rPr sz="2000" dirty="0">
                <a:latin typeface="+mn-lt"/>
                <a:cs typeface="Times New Roman"/>
              </a:rPr>
              <a:t>Foundation  and  Shota  Rustaveli  National Science Foundation of Georgia in partnership with the University of Göttingen (Germany) and the University of Münster (Germany).</a:t>
            </a:r>
          </a:p>
          <a:p>
            <a:pPr marL="136495" marR="8878" algn="just">
              <a:lnSpc>
                <a:spcPts val="2097"/>
              </a:lnSpc>
            </a:pPr>
            <a:r>
              <a:rPr sz="2000" dirty="0">
                <a:latin typeface="+mn-lt"/>
                <a:cs typeface="Times New Roman"/>
              </a:rPr>
              <a:t>The   programs   cover   a   wide   range   of disciplines,   including   General   Linguistics, Language   and   Language   Change,   East- European  History,  Religious  and  Cultural Studies,  Political  Science,  </a:t>
            </a:r>
            <a:r>
              <a:rPr sz="2000" dirty="0">
                <a:solidFill>
                  <a:schemeClr val="tx1"/>
                </a:solidFill>
                <a:latin typeface="+mn-lt"/>
                <a:cs typeface="Times New Roman"/>
              </a:rPr>
              <a:t>Forest  Ecology</a:t>
            </a:r>
            <a:r>
              <a:rPr sz="2000" dirty="0">
                <a:latin typeface="+mn-lt"/>
                <a:cs typeface="Times New Roman"/>
              </a:rPr>
              <a:t>, Cosmology,   Geophysics   and   Astrophysics, Chemical  Biology,  Development  Economics, Constitutionalism,   Religion   and   Human Rights.</a:t>
            </a:r>
          </a:p>
        </p:txBody>
      </p:sp>
      <p:sp>
        <p:nvSpPr>
          <p:cNvPr id="5" name="object 5"/>
          <p:cNvSpPr/>
          <p:nvPr/>
        </p:nvSpPr>
        <p:spPr>
          <a:xfrm>
            <a:off x="8969031" y="727784"/>
            <a:ext cx="896645" cy="0"/>
          </a:xfrm>
          <a:custGeom>
            <a:avLst/>
            <a:gdLst/>
            <a:ahLst/>
            <a:cxnLst/>
            <a:rect l="l" t="t" r="r" b="b"/>
            <a:pathLst>
              <a:path w="513079">
                <a:moveTo>
                  <a:pt x="0" y="0"/>
                </a:moveTo>
                <a:lnTo>
                  <a:pt x="512470" y="0"/>
                </a:lnTo>
                <a:lnTo>
                  <a:pt x="0" y="0"/>
                </a:lnTo>
                <a:close/>
              </a:path>
            </a:pathLst>
          </a:custGeom>
          <a:ln w="9525">
            <a:solidFill>
              <a:srgbClr val="34AF71"/>
            </a:solidFill>
          </a:ln>
        </p:spPr>
        <p:txBody>
          <a:bodyPr wrap="square" lIns="0" tIns="0" rIns="0" bIns="0" rtlCol="0"/>
          <a:lstStyle/>
          <a:p>
            <a:endParaRPr sz="3146"/>
          </a:p>
        </p:txBody>
      </p:sp>
      <p:sp>
        <p:nvSpPr>
          <p:cNvPr id="6" name="object 6"/>
          <p:cNvSpPr/>
          <p:nvPr/>
        </p:nvSpPr>
        <p:spPr>
          <a:xfrm>
            <a:off x="8073330" y="727784"/>
            <a:ext cx="896645" cy="0"/>
          </a:xfrm>
          <a:custGeom>
            <a:avLst/>
            <a:gdLst/>
            <a:ahLst/>
            <a:cxnLst/>
            <a:rect l="l" t="t" r="r" b="b"/>
            <a:pathLst>
              <a:path w="513079">
                <a:moveTo>
                  <a:pt x="0" y="0"/>
                </a:moveTo>
                <a:lnTo>
                  <a:pt x="512470" y="0"/>
                </a:lnTo>
                <a:lnTo>
                  <a:pt x="0" y="0"/>
                </a:lnTo>
                <a:close/>
              </a:path>
            </a:pathLst>
          </a:custGeom>
          <a:ln w="9525">
            <a:solidFill>
              <a:srgbClr val="3C7DA6"/>
            </a:solidFill>
          </a:ln>
        </p:spPr>
        <p:txBody>
          <a:bodyPr wrap="square" lIns="0" tIns="0" rIns="0" bIns="0" rtlCol="0"/>
          <a:lstStyle/>
          <a:p>
            <a:endParaRPr sz="3146"/>
          </a:p>
        </p:txBody>
      </p:sp>
      <p:sp>
        <p:nvSpPr>
          <p:cNvPr id="7" name="object 7"/>
          <p:cNvSpPr/>
          <p:nvPr/>
        </p:nvSpPr>
        <p:spPr>
          <a:xfrm>
            <a:off x="7179796" y="727784"/>
            <a:ext cx="896645" cy="0"/>
          </a:xfrm>
          <a:custGeom>
            <a:avLst/>
            <a:gdLst/>
            <a:ahLst/>
            <a:cxnLst/>
            <a:rect l="l" t="t" r="r" b="b"/>
            <a:pathLst>
              <a:path w="513079">
                <a:moveTo>
                  <a:pt x="0" y="0"/>
                </a:moveTo>
                <a:lnTo>
                  <a:pt x="512470" y="0"/>
                </a:lnTo>
                <a:lnTo>
                  <a:pt x="0" y="0"/>
                </a:lnTo>
                <a:close/>
              </a:path>
            </a:pathLst>
          </a:custGeom>
          <a:ln w="9525">
            <a:solidFill>
              <a:srgbClr val="1EA8A8"/>
            </a:solidFill>
          </a:ln>
        </p:spPr>
        <p:txBody>
          <a:bodyPr wrap="square" lIns="0" tIns="0" rIns="0" bIns="0" rtlCol="0"/>
          <a:lstStyle/>
          <a:p>
            <a:endParaRPr sz="3146"/>
          </a:p>
        </p:txBody>
      </p:sp>
      <p:sp>
        <p:nvSpPr>
          <p:cNvPr id="8" name="object 8"/>
          <p:cNvSpPr/>
          <p:nvPr/>
        </p:nvSpPr>
        <p:spPr>
          <a:xfrm>
            <a:off x="6283920" y="727784"/>
            <a:ext cx="896645" cy="0"/>
          </a:xfrm>
          <a:custGeom>
            <a:avLst/>
            <a:gdLst/>
            <a:ahLst/>
            <a:cxnLst/>
            <a:rect l="l" t="t" r="r" b="b"/>
            <a:pathLst>
              <a:path w="513079">
                <a:moveTo>
                  <a:pt x="0" y="0"/>
                </a:moveTo>
                <a:lnTo>
                  <a:pt x="512470" y="0"/>
                </a:lnTo>
                <a:lnTo>
                  <a:pt x="0" y="0"/>
                </a:lnTo>
                <a:close/>
              </a:path>
            </a:pathLst>
          </a:custGeom>
          <a:ln w="9525">
            <a:solidFill>
              <a:srgbClr val="EDC151"/>
            </a:solidFill>
          </a:ln>
        </p:spPr>
        <p:txBody>
          <a:bodyPr wrap="square" lIns="0" tIns="0" rIns="0" bIns="0" rtlCol="0"/>
          <a:lstStyle/>
          <a:p>
            <a:endParaRPr sz="3146"/>
          </a:p>
        </p:txBody>
      </p:sp>
      <p:pic>
        <p:nvPicPr>
          <p:cNvPr id="6146" name="Picture 2">
            <a:extLst>
              <a:ext uri="{FF2B5EF4-FFF2-40B4-BE49-F238E27FC236}">
                <a16:creationId xmlns:a16="http://schemas.microsoft.com/office/drawing/2014/main" id="{827A06D6-6548-9140-FCBD-BDBEB3BC5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6780" y="349378"/>
            <a:ext cx="1276350" cy="12477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9097FA8-826D-DFDE-BE16-003158B97346}"/>
              </a:ext>
            </a:extLst>
          </p:cNvPr>
          <p:cNvSpPr txBox="1"/>
          <p:nvPr/>
        </p:nvSpPr>
        <p:spPr>
          <a:xfrm>
            <a:off x="330613" y="5271712"/>
            <a:ext cx="4811230" cy="1200329"/>
          </a:xfrm>
          <a:prstGeom prst="rect">
            <a:avLst/>
          </a:prstGeom>
          <a:noFill/>
        </p:spPr>
        <p:txBody>
          <a:bodyPr wrap="square">
            <a:spAutoFit/>
          </a:bodyPr>
          <a:lstStyle/>
          <a:p>
            <a:r>
              <a:rPr lang="en-US" dirty="0">
                <a:hlinkClick r:id="rId4"/>
              </a:rPr>
              <a:t>https://internationaldoctoralschool.iliauni.edu.ge/programs__/the-lehmann-haupt-international-doctoral-program-lhidp/</a:t>
            </a: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6"/>
        <p:cNvGrpSpPr/>
        <p:nvPr/>
      </p:nvGrpSpPr>
      <p:grpSpPr>
        <a:xfrm>
          <a:off x="0" y="0"/>
          <a:ext cx="0" cy="0"/>
          <a:chOff x="0" y="0"/>
          <a:chExt cx="0" cy="0"/>
        </a:xfrm>
      </p:grpSpPr>
      <p:sp>
        <p:nvSpPr>
          <p:cNvPr id="1567" name="Google Shape;1567;p7"/>
          <p:cNvSpPr txBox="1">
            <a:spLocks noGrp="1"/>
          </p:cNvSpPr>
          <p:nvPr>
            <p:ph type="title"/>
          </p:nvPr>
        </p:nvSpPr>
        <p:spPr>
          <a:xfrm>
            <a:off x="1991139" y="140208"/>
            <a:ext cx="10515600" cy="1325563"/>
          </a:xfrm>
          <a:prstGeom prst="rect">
            <a:avLst/>
          </a:prstGeom>
          <a:noFill/>
          <a:ln>
            <a:noFill/>
          </a:ln>
        </p:spPr>
        <p:txBody>
          <a:bodyPr spcFirstLastPara="1" vert="horz" wrap="square" lIns="91425" tIns="45700" rIns="91425" bIns="45700" rtlCol="0" anchor="ctr" anchorCtr="0">
            <a:noAutofit/>
          </a:bodyPr>
          <a:lstStyle/>
          <a:p>
            <a:pPr>
              <a:spcBef>
                <a:spcPts val="0"/>
              </a:spcBef>
              <a:buSzPts val="1400"/>
            </a:pPr>
            <a:r>
              <a:rPr lang="en-US" sz="3200" b="1" dirty="0">
                <a:solidFill>
                  <a:schemeClr val="dk1"/>
                </a:solidFill>
                <a:latin typeface="Corbel"/>
                <a:ea typeface="Corbel"/>
                <a:cs typeface="Corbel"/>
                <a:sym typeface="Corbel"/>
              </a:rPr>
              <a:t>Science Popularization</a:t>
            </a:r>
            <a:endParaRPr dirty="0"/>
          </a:p>
        </p:txBody>
      </p:sp>
      <p:pic>
        <p:nvPicPr>
          <p:cNvPr id="1568" name="Google Shape;1568;p7"/>
          <p:cNvPicPr preferRelativeResize="0"/>
          <p:nvPr/>
        </p:nvPicPr>
        <p:blipFill rotWithShape="1">
          <a:blip r:embed="rId3">
            <a:alphaModFix/>
          </a:blip>
          <a:srcRect/>
          <a:stretch/>
        </p:blipFill>
        <p:spPr>
          <a:xfrm>
            <a:off x="-28497" y="4230"/>
            <a:ext cx="1323897" cy="6853770"/>
          </a:xfrm>
          <a:prstGeom prst="rect">
            <a:avLst/>
          </a:prstGeom>
          <a:noFill/>
          <a:ln>
            <a:noFill/>
          </a:ln>
        </p:spPr>
      </p:pic>
      <p:pic>
        <p:nvPicPr>
          <p:cNvPr id="1569" name="Google Shape;1569;p7"/>
          <p:cNvPicPr preferRelativeResize="0"/>
          <p:nvPr/>
        </p:nvPicPr>
        <p:blipFill rotWithShape="1">
          <a:blip r:embed="rId4">
            <a:alphaModFix/>
          </a:blip>
          <a:srcRect/>
          <a:stretch/>
        </p:blipFill>
        <p:spPr>
          <a:xfrm>
            <a:off x="320898" y="236761"/>
            <a:ext cx="1132459" cy="1132459"/>
          </a:xfrm>
          <a:prstGeom prst="flowChartConnector">
            <a:avLst/>
          </a:prstGeom>
          <a:noFill/>
          <a:ln>
            <a:noFill/>
          </a:ln>
        </p:spPr>
      </p:pic>
      <p:sp>
        <p:nvSpPr>
          <p:cNvPr id="1570" name="Google Shape;1570;p7"/>
          <p:cNvSpPr/>
          <p:nvPr/>
        </p:nvSpPr>
        <p:spPr>
          <a:xfrm>
            <a:off x="1666368" y="1643306"/>
            <a:ext cx="7677656" cy="2677656"/>
          </a:xfrm>
          <a:prstGeom prst="rect">
            <a:avLst/>
          </a:prstGeom>
          <a:noFill/>
          <a:ln>
            <a:noFill/>
          </a:ln>
        </p:spPr>
        <p:txBody>
          <a:bodyPr spcFirstLastPara="1" wrap="square" lIns="91425" tIns="45700" rIns="91425" bIns="45700" anchor="t" anchorCtr="0">
            <a:noAutofit/>
          </a:bodyPr>
          <a:lstStyle/>
          <a:p>
            <a:pPr algn="just">
              <a:buClr>
                <a:srgbClr val="000000"/>
              </a:buClr>
              <a:buSzPts val="2100"/>
            </a:pPr>
            <a:r>
              <a:rPr lang="en-US" sz="2100" b="1" dirty="0" err="1">
                <a:solidFill>
                  <a:schemeClr val="dk1"/>
                </a:solidFill>
                <a:latin typeface="Corbel"/>
                <a:ea typeface="Corbel"/>
                <a:cs typeface="Corbel"/>
                <a:sym typeface="Corbel"/>
              </a:rPr>
              <a:t>Iliauni</a:t>
            </a:r>
            <a:r>
              <a:rPr lang="en-US" sz="2100" b="1" dirty="0">
                <a:solidFill>
                  <a:schemeClr val="dk1"/>
                </a:solidFill>
                <a:latin typeface="Corbel"/>
                <a:ea typeface="Corbel"/>
                <a:cs typeface="Corbel"/>
                <a:sym typeface="Corbel"/>
              </a:rPr>
              <a:t> Science Picnic - is one of the largest and most successful annual outdoor events organized by Ilia State University since 2012 which aims at popularizing science among various age groups. The event attracts more than 20,000 visitors every year.</a:t>
            </a:r>
            <a:endParaRPr sz="1400" dirty="0">
              <a:solidFill>
                <a:srgbClr val="000000"/>
              </a:solidFill>
              <a:latin typeface="Arial"/>
              <a:ea typeface="Arial"/>
              <a:cs typeface="Arial"/>
              <a:sym typeface="Arial"/>
            </a:endParaRPr>
          </a:p>
        </p:txBody>
      </p:sp>
      <p:pic>
        <p:nvPicPr>
          <p:cNvPr id="1572" name="Google Shape;1572;p7" descr="http://sciencepicnic.iliauni.edu.ge/wp-content/uploads/2017/03/logo-eng.png"/>
          <p:cNvPicPr preferRelativeResize="0"/>
          <p:nvPr/>
        </p:nvPicPr>
        <p:blipFill rotWithShape="1">
          <a:blip r:embed="rId5">
            <a:alphaModFix/>
          </a:blip>
          <a:srcRect/>
          <a:stretch/>
        </p:blipFill>
        <p:spPr>
          <a:xfrm>
            <a:off x="9193395" y="1755811"/>
            <a:ext cx="2190750" cy="1047751"/>
          </a:xfrm>
          <a:prstGeom prst="rect">
            <a:avLst/>
          </a:prstGeom>
          <a:noFill/>
          <a:ln>
            <a:noFill/>
          </a:ln>
        </p:spPr>
      </p:pic>
      <p:pic>
        <p:nvPicPr>
          <p:cNvPr id="7" name="Picture 6">
            <a:extLst>
              <a:ext uri="{FF2B5EF4-FFF2-40B4-BE49-F238E27FC236}">
                <a16:creationId xmlns:a16="http://schemas.microsoft.com/office/drawing/2014/main" id="{EE525981-96B1-4DAA-9416-6891FFC7B8E0}"/>
              </a:ext>
            </a:extLst>
          </p:cNvPr>
          <p:cNvPicPr>
            <a:picLocks noChangeAspect="1"/>
          </p:cNvPicPr>
          <p:nvPr/>
        </p:nvPicPr>
        <p:blipFill>
          <a:blip r:embed="rId6"/>
          <a:stretch>
            <a:fillRect/>
          </a:stretch>
        </p:blipFill>
        <p:spPr>
          <a:xfrm>
            <a:off x="1648237" y="3263972"/>
            <a:ext cx="9735909" cy="3315163"/>
          </a:xfrm>
          <a:prstGeom prst="rect">
            <a:avLst/>
          </a:prstGeom>
        </p:spPr>
      </p:pic>
    </p:spTree>
    <p:extLst>
      <p:ext uri="{BB962C8B-B14F-4D97-AF65-F5344CB8AC3E}">
        <p14:creationId xmlns:p14="http://schemas.microsoft.com/office/powerpoint/2010/main" val="1986675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bg>
      <p:bgPr>
        <a:solidFill>
          <a:srgbClr val="12314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C9A227"/>
                </a:solidFill>
                <a:latin typeface="Calibri" pitchFamily="34" charset="0"/>
                <a:ea typeface="Calibri" pitchFamily="34" charset="-122"/>
                <a:cs typeface="Calibri" pitchFamily="34" charset="-120"/>
              </a:rPr>
              <a:t>WHAT IS GGSB</a:t>
            </a:r>
            <a:endParaRPr lang="en-US" sz="1300" dirty="0"/>
          </a:p>
        </p:txBody>
      </p:sp>
      <p:sp>
        <p:nvSpPr>
          <p:cNvPr id="3" name="Text 1"/>
          <p:cNvSpPr txBox="1"/>
          <p:nvPr/>
        </p:nvSpPr>
        <p:spPr>
          <a:xfrm>
            <a:off x="548640" y="777240"/>
            <a:ext cx="10515600" cy="82296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The Georgian-German Science Bridge</a:t>
            </a:r>
            <a:endParaRPr lang="en-US" sz="3000" dirty="0"/>
          </a:p>
        </p:txBody>
      </p:sp>
      <p:sp>
        <p:nvSpPr>
          <p:cNvPr id="4" name="Text 2"/>
          <p:cNvSpPr txBox="1"/>
          <p:nvPr/>
        </p:nvSpPr>
        <p:spPr>
          <a:xfrm>
            <a:off x="548640" y="1783080"/>
            <a:ext cx="5852160" cy="1280160"/>
          </a:xfrm>
          <a:prstGeom prst="rect">
            <a:avLst/>
          </a:prstGeom>
          <a:noFill/>
          <a:ln/>
        </p:spPr>
        <p:txBody>
          <a:bodyPr wrap="square" lIns="0" tIns="0" rIns="0" bIns="0" rtlCol="0" anchor="ctr"/>
          <a:lstStyle/>
          <a:p>
            <a:pPr marL="0" indent="0">
              <a:buNone/>
            </a:pPr>
            <a:r>
              <a:rPr lang="en-US" sz="1500" dirty="0">
                <a:solidFill>
                  <a:srgbClr val="EAF0F5"/>
                </a:solidFill>
                <a:latin typeface="Calibri" pitchFamily="34" charset="0"/>
                <a:ea typeface="Calibri" pitchFamily="34" charset="-122"/>
                <a:cs typeface="Calibri" pitchFamily="34" charset="-120"/>
              </a:rPr>
              <a:t>A framework connecting Georgian and German scientists, students and universities — turning decades of individual research contacts into one shared, lasting collaboration.</a:t>
            </a:r>
            <a:endParaRPr lang="en-US" sz="1500" dirty="0"/>
          </a:p>
        </p:txBody>
      </p:sp>
      <p:sp>
        <p:nvSpPr>
          <p:cNvPr id="5" name="Shape 3"/>
          <p:cNvSpPr/>
          <p:nvPr/>
        </p:nvSpPr>
        <p:spPr>
          <a:xfrm>
            <a:off x="548640" y="3163824"/>
            <a:ext cx="146304" cy="146304"/>
          </a:xfrm>
          <a:prstGeom prst="ellipse">
            <a:avLst/>
          </a:prstGeom>
          <a:solidFill>
            <a:srgbClr val="C9A227"/>
          </a:solidFill>
          <a:ln/>
        </p:spPr>
        <p:txBody>
          <a:bodyPr/>
          <a:lstStyle/>
          <a:p>
            <a:endParaRPr lang="en-US"/>
          </a:p>
        </p:txBody>
      </p:sp>
      <p:sp>
        <p:nvSpPr>
          <p:cNvPr id="6" name="Text 4"/>
          <p:cNvSpPr txBox="1"/>
          <p:nvPr/>
        </p:nvSpPr>
        <p:spPr>
          <a:xfrm>
            <a:off x="868680" y="3108960"/>
            <a:ext cx="5577840" cy="36576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Joint research projects &amp; international experiments</a:t>
            </a:r>
            <a:endParaRPr lang="en-US" sz="1350" dirty="0"/>
          </a:p>
        </p:txBody>
      </p:sp>
      <p:sp>
        <p:nvSpPr>
          <p:cNvPr id="7" name="Shape 5"/>
          <p:cNvSpPr/>
          <p:nvPr/>
        </p:nvSpPr>
        <p:spPr>
          <a:xfrm>
            <a:off x="548640" y="3602736"/>
            <a:ext cx="146304" cy="146304"/>
          </a:xfrm>
          <a:prstGeom prst="ellipse">
            <a:avLst/>
          </a:prstGeom>
          <a:solidFill>
            <a:srgbClr val="C9A227"/>
          </a:solidFill>
          <a:ln/>
        </p:spPr>
        <p:txBody>
          <a:bodyPr/>
          <a:lstStyle/>
          <a:p>
            <a:endParaRPr lang="en-US"/>
          </a:p>
        </p:txBody>
      </p:sp>
      <p:sp>
        <p:nvSpPr>
          <p:cNvPr id="8" name="Text 6"/>
          <p:cNvSpPr txBox="1"/>
          <p:nvPr/>
        </p:nvSpPr>
        <p:spPr>
          <a:xfrm>
            <a:off x="868680" y="3547872"/>
            <a:ext cx="5577840" cy="36576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Shared use of large research infrastructure</a:t>
            </a:r>
            <a:endParaRPr lang="en-US" sz="1350" dirty="0"/>
          </a:p>
        </p:txBody>
      </p:sp>
      <p:sp>
        <p:nvSpPr>
          <p:cNvPr id="9" name="Shape 7"/>
          <p:cNvSpPr/>
          <p:nvPr/>
        </p:nvSpPr>
        <p:spPr>
          <a:xfrm>
            <a:off x="548640" y="4041648"/>
            <a:ext cx="146304" cy="146304"/>
          </a:xfrm>
          <a:prstGeom prst="ellipse">
            <a:avLst/>
          </a:prstGeom>
          <a:solidFill>
            <a:srgbClr val="C9A227"/>
          </a:solidFill>
          <a:ln/>
        </p:spPr>
        <p:txBody>
          <a:bodyPr/>
          <a:lstStyle/>
          <a:p>
            <a:endParaRPr lang="en-US"/>
          </a:p>
        </p:txBody>
      </p:sp>
      <p:sp>
        <p:nvSpPr>
          <p:cNvPr id="10" name="Text 8"/>
          <p:cNvSpPr txBox="1"/>
          <p:nvPr/>
        </p:nvSpPr>
        <p:spPr>
          <a:xfrm>
            <a:off x="868680" y="3986784"/>
            <a:ext cx="5577840" cy="36576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Bachelor's, Master's &amp; PhD student exchange</a:t>
            </a:r>
            <a:endParaRPr lang="en-US" sz="1350" dirty="0"/>
          </a:p>
        </p:txBody>
      </p:sp>
      <p:sp>
        <p:nvSpPr>
          <p:cNvPr id="11" name="Shape 9"/>
          <p:cNvSpPr/>
          <p:nvPr/>
        </p:nvSpPr>
        <p:spPr>
          <a:xfrm>
            <a:off x="548640" y="4480560"/>
            <a:ext cx="146304" cy="146304"/>
          </a:xfrm>
          <a:prstGeom prst="ellipse">
            <a:avLst/>
          </a:prstGeom>
          <a:solidFill>
            <a:srgbClr val="C9A227"/>
          </a:solidFill>
          <a:ln/>
        </p:spPr>
        <p:txBody>
          <a:bodyPr/>
          <a:lstStyle/>
          <a:p>
            <a:endParaRPr lang="en-US"/>
          </a:p>
        </p:txBody>
      </p:sp>
      <p:sp>
        <p:nvSpPr>
          <p:cNvPr id="12" name="Text 10"/>
          <p:cNvSpPr txBox="1"/>
          <p:nvPr/>
        </p:nvSpPr>
        <p:spPr>
          <a:xfrm>
            <a:off x="868680" y="4425696"/>
            <a:ext cx="5577840" cy="36576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Internships at German research centers</a:t>
            </a:r>
            <a:endParaRPr lang="en-US" sz="1350" dirty="0"/>
          </a:p>
        </p:txBody>
      </p:sp>
      <p:sp>
        <p:nvSpPr>
          <p:cNvPr id="13" name="Shape 11"/>
          <p:cNvSpPr/>
          <p:nvPr/>
        </p:nvSpPr>
        <p:spPr>
          <a:xfrm>
            <a:off x="548640" y="4919472"/>
            <a:ext cx="146304" cy="146304"/>
          </a:xfrm>
          <a:prstGeom prst="ellipse">
            <a:avLst/>
          </a:prstGeom>
          <a:solidFill>
            <a:srgbClr val="C9A227"/>
          </a:solidFill>
          <a:ln/>
        </p:spPr>
        <p:txBody>
          <a:bodyPr/>
          <a:lstStyle/>
          <a:p>
            <a:endParaRPr lang="en-US"/>
          </a:p>
        </p:txBody>
      </p:sp>
      <p:sp>
        <p:nvSpPr>
          <p:cNvPr id="14" name="Text 12"/>
          <p:cNvSpPr txBox="1"/>
          <p:nvPr/>
        </p:nvSpPr>
        <p:spPr>
          <a:xfrm>
            <a:off x="868680" y="4864608"/>
            <a:ext cx="5577840" cy="36576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Joint graduate supervision &amp; data analysis</a:t>
            </a:r>
            <a:endParaRPr lang="en-US" sz="1350" dirty="0"/>
          </a:p>
        </p:txBody>
      </p:sp>
      <p:sp>
        <p:nvSpPr>
          <p:cNvPr id="15" name="Shape 13"/>
          <p:cNvSpPr/>
          <p:nvPr/>
        </p:nvSpPr>
        <p:spPr>
          <a:xfrm>
            <a:off x="6949440" y="1783080"/>
            <a:ext cx="4663440" cy="3977640"/>
          </a:xfrm>
          <a:prstGeom prst="roundRect">
            <a:avLst>
              <a:gd name="adj" fmla="val 2299"/>
            </a:avLst>
          </a:prstGeom>
          <a:solidFill>
            <a:srgbClr val="0B2338"/>
          </a:solidFill>
          <a:ln/>
        </p:spPr>
        <p:txBody>
          <a:bodyPr/>
          <a:lstStyle/>
          <a:p>
            <a:endParaRPr lang="en-US"/>
          </a:p>
        </p:txBody>
      </p:sp>
      <p:sp>
        <p:nvSpPr>
          <p:cNvPr id="16" name="Text 14"/>
          <p:cNvSpPr txBox="1"/>
          <p:nvPr/>
        </p:nvSpPr>
        <p:spPr>
          <a:xfrm>
            <a:off x="7223760" y="2011680"/>
            <a:ext cx="4114800" cy="320040"/>
          </a:xfrm>
          <a:prstGeom prst="rect">
            <a:avLst/>
          </a:prstGeom>
          <a:noFill/>
          <a:ln/>
        </p:spPr>
        <p:txBody>
          <a:bodyPr wrap="square" lIns="0" tIns="0" rIns="0" bIns="0" rtlCol="0" anchor="ctr"/>
          <a:lstStyle/>
          <a:p>
            <a:pPr marL="0" indent="0">
              <a:buNone/>
            </a:pPr>
            <a:r>
              <a:rPr lang="en-US" sz="1200" b="1" kern="0" spc="150" dirty="0">
                <a:solidFill>
                  <a:srgbClr val="C9A227"/>
                </a:solidFill>
                <a:latin typeface="Calibri" pitchFamily="34" charset="0"/>
                <a:ea typeface="Calibri" pitchFamily="34" charset="-122"/>
                <a:cs typeface="Calibri" pitchFamily="34" charset="-120"/>
              </a:rPr>
              <a:t>PARTNER INSTITUTIONS</a:t>
            </a:r>
            <a:endParaRPr lang="en-US" sz="1200" dirty="0"/>
          </a:p>
        </p:txBody>
      </p:sp>
      <p:sp>
        <p:nvSpPr>
          <p:cNvPr id="17" name="Text 15"/>
          <p:cNvSpPr txBox="1"/>
          <p:nvPr/>
        </p:nvSpPr>
        <p:spPr>
          <a:xfrm>
            <a:off x="7223760" y="2423160"/>
            <a:ext cx="4114800" cy="384048"/>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Georgia: TSU, GTU, ISU, AUG/FUT</a:t>
            </a:r>
            <a:endParaRPr lang="en-US" sz="1350" dirty="0"/>
          </a:p>
        </p:txBody>
      </p:sp>
      <p:sp>
        <p:nvSpPr>
          <p:cNvPr id="18" name="Text 16"/>
          <p:cNvSpPr txBox="1"/>
          <p:nvPr/>
        </p:nvSpPr>
        <p:spPr>
          <a:xfrm>
            <a:off x="7223760" y="2880360"/>
            <a:ext cx="4114800" cy="384048"/>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Germany: Forschungszentrum Jülich (FZJ)</a:t>
            </a:r>
            <a:endParaRPr lang="en-US" sz="1350" dirty="0"/>
          </a:p>
        </p:txBody>
      </p:sp>
      <p:sp>
        <p:nvSpPr>
          <p:cNvPr id="19" name="Text 17"/>
          <p:cNvSpPr txBox="1"/>
          <p:nvPr/>
        </p:nvSpPr>
        <p:spPr>
          <a:xfrm>
            <a:off x="7223760" y="3337560"/>
            <a:ext cx="4114800" cy="384048"/>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GSI/FAIR (Darmstadt)</a:t>
            </a:r>
            <a:endParaRPr lang="en-US" sz="1350" dirty="0"/>
          </a:p>
        </p:txBody>
      </p:sp>
      <p:sp>
        <p:nvSpPr>
          <p:cNvPr id="20" name="Text 18"/>
          <p:cNvSpPr txBox="1"/>
          <p:nvPr/>
        </p:nvSpPr>
        <p:spPr>
          <a:xfrm>
            <a:off x="7223760" y="3794760"/>
            <a:ext cx="4114800" cy="384048"/>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HZDR (Dresden-Rossendorf)</a:t>
            </a:r>
            <a:endParaRPr lang="en-US" sz="1350" dirty="0"/>
          </a:p>
        </p:txBody>
      </p:sp>
      <p:sp>
        <p:nvSpPr>
          <p:cNvPr id="21" name="Shape 19"/>
          <p:cNvSpPr/>
          <p:nvPr/>
        </p:nvSpPr>
        <p:spPr>
          <a:xfrm>
            <a:off x="7223760" y="4297680"/>
            <a:ext cx="4114800" cy="0"/>
          </a:xfrm>
          <a:prstGeom prst="line">
            <a:avLst/>
          </a:prstGeom>
          <a:noFill/>
          <a:ln w="12700">
            <a:solidFill>
              <a:srgbClr val="C9A227"/>
            </a:solidFill>
            <a:prstDash val="solid"/>
          </a:ln>
        </p:spPr>
        <p:txBody>
          <a:bodyPr/>
          <a:lstStyle/>
          <a:p>
            <a:endParaRPr lang="en-US"/>
          </a:p>
        </p:txBody>
      </p:sp>
      <p:sp>
        <p:nvSpPr>
          <p:cNvPr id="22" name="Text 20"/>
          <p:cNvSpPr txBox="1"/>
          <p:nvPr/>
        </p:nvSpPr>
        <p:spPr>
          <a:xfrm>
            <a:off x="7223760" y="4480560"/>
            <a:ext cx="4114800" cy="1051560"/>
          </a:xfrm>
          <a:prstGeom prst="rect">
            <a:avLst/>
          </a:prstGeom>
          <a:noFill/>
          <a:ln/>
        </p:spPr>
        <p:txBody>
          <a:bodyPr wrap="square" lIns="0" tIns="0" rIns="0" bIns="0" rtlCol="0" anchor="ctr"/>
          <a:lstStyle/>
          <a:p>
            <a:pPr marL="0" indent="0">
              <a:buNone/>
            </a:pPr>
            <a:r>
              <a:rPr lang="en-US" sz="1250" i="1" dirty="0">
                <a:solidFill>
                  <a:srgbClr val="EAF0F5"/>
                </a:solidFill>
                <a:latin typeface="Calibri" pitchFamily="34" charset="0"/>
                <a:ea typeface="Calibri" pitchFamily="34" charset="-122"/>
                <a:cs typeface="Calibri" pitchFamily="34" charset="-120"/>
              </a:rPr>
              <a:t>Fields now span nuclear &amp; hadron physics to medicine, neuroscience, energy, materials, and AI.</a:t>
            </a:r>
            <a:endParaRPr lang="en-US" sz="1250" dirty="0"/>
          </a:p>
        </p:txBody>
      </p:sp>
      <p:sp>
        <p:nvSpPr>
          <p:cNvPr id="23" name="Text 21"/>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AFC4D6"/>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24" name="Text 22"/>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AFC4D6"/>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FROM CONTACTS TO A BRIDGE</a:t>
            </a:r>
            <a:endParaRPr lang="en-US" sz="1300" dirty="0"/>
          </a:p>
        </p:txBody>
      </p:sp>
      <p:sp>
        <p:nvSpPr>
          <p:cNvPr id="3" name="Text 1"/>
          <p:cNvSpPr txBox="1"/>
          <p:nvPr/>
        </p:nvSpPr>
        <p:spPr>
          <a:xfrm>
            <a:off x="548640" y="777240"/>
            <a:ext cx="10058400" cy="822960"/>
          </a:xfrm>
          <a:prstGeom prst="rect">
            <a:avLst/>
          </a:prstGeom>
          <a:noFill/>
          <a:ln/>
        </p:spPr>
        <p:txBody>
          <a:bodyPr wrap="square" lIns="0" tIns="0" rIns="0" bIns="0" rtlCol="0" anchor="ctr"/>
          <a:lstStyle/>
          <a:p>
            <a:pPr marL="0" indent="0">
              <a:buNone/>
            </a:pPr>
            <a:r>
              <a:rPr lang="en-US" sz="3000" b="1" dirty="0">
                <a:solidFill>
                  <a:srgbClr val="1D2733"/>
                </a:solidFill>
                <a:latin typeface="Cambria" pitchFamily="34" charset="0"/>
                <a:ea typeface="Cambria" pitchFamily="34" charset="-122"/>
                <a:cs typeface="Cambria" pitchFamily="34" charset="-120"/>
              </a:rPr>
              <a:t>Three decades of collaboration</a:t>
            </a:r>
            <a:endParaRPr lang="en-US" sz="3000" dirty="0"/>
          </a:p>
        </p:txBody>
      </p:sp>
      <p:sp>
        <p:nvSpPr>
          <p:cNvPr id="4" name="Shape 2"/>
          <p:cNvSpPr/>
          <p:nvPr/>
        </p:nvSpPr>
        <p:spPr>
          <a:xfrm>
            <a:off x="640080" y="3520440"/>
            <a:ext cx="10881360" cy="0"/>
          </a:xfrm>
          <a:prstGeom prst="line">
            <a:avLst/>
          </a:prstGeom>
          <a:noFill/>
          <a:ln w="25400">
            <a:solidFill>
              <a:srgbClr val="D8D8D8"/>
            </a:solidFill>
            <a:prstDash val="solid"/>
          </a:ln>
        </p:spPr>
        <p:txBody>
          <a:bodyPr/>
          <a:lstStyle/>
          <a:p>
            <a:endParaRPr lang="en-US"/>
          </a:p>
        </p:txBody>
      </p:sp>
      <p:sp>
        <p:nvSpPr>
          <p:cNvPr id="5" name="Shape 3"/>
          <p:cNvSpPr/>
          <p:nvPr/>
        </p:nvSpPr>
        <p:spPr>
          <a:xfrm>
            <a:off x="557784" y="3438144"/>
            <a:ext cx="164592" cy="164592"/>
          </a:xfrm>
          <a:prstGeom prst="ellipse">
            <a:avLst/>
          </a:prstGeom>
          <a:solidFill>
            <a:srgbClr val="7A1B2E"/>
          </a:solidFill>
          <a:ln/>
        </p:spPr>
        <p:txBody>
          <a:bodyPr/>
          <a:lstStyle/>
          <a:p>
            <a:endParaRPr lang="en-US"/>
          </a:p>
        </p:txBody>
      </p:sp>
      <p:sp>
        <p:nvSpPr>
          <p:cNvPr id="6" name="Text 4"/>
          <p:cNvSpPr txBox="1"/>
          <p:nvPr/>
        </p:nvSpPr>
        <p:spPr>
          <a:xfrm>
            <a:off x="274320" y="2606040"/>
            <a:ext cx="1554480" cy="365760"/>
          </a:xfrm>
          <a:prstGeom prst="rect">
            <a:avLst/>
          </a:prstGeom>
          <a:noFill/>
          <a:ln/>
        </p:spPr>
        <p:txBody>
          <a:bodyPr wrap="square" lIns="0" tIns="0" rIns="0" bIns="0" rtlCol="0" anchor="ctr"/>
          <a:lstStyle/>
          <a:p>
            <a:pPr marL="0" indent="0" algn="ctr">
              <a:buNone/>
            </a:pPr>
            <a:r>
              <a:rPr lang="en-US" sz="1700" b="1" dirty="0">
                <a:solidFill>
                  <a:srgbClr val="7A1B2E"/>
                </a:solidFill>
                <a:latin typeface="Cambria" pitchFamily="34" charset="0"/>
                <a:ea typeface="Cambria" pitchFamily="34" charset="-122"/>
                <a:cs typeface="Cambria" pitchFamily="34" charset="-120"/>
              </a:rPr>
              <a:t>1992</a:t>
            </a:r>
            <a:endParaRPr lang="en-US" sz="1700" dirty="0"/>
          </a:p>
        </p:txBody>
      </p:sp>
      <p:sp>
        <p:nvSpPr>
          <p:cNvPr id="7" name="Text 5"/>
          <p:cNvSpPr txBox="1"/>
          <p:nvPr/>
        </p:nvSpPr>
        <p:spPr>
          <a:xfrm>
            <a:off x="274320" y="1920240"/>
            <a:ext cx="1920240" cy="960120"/>
          </a:xfrm>
          <a:prstGeom prst="rect">
            <a:avLst/>
          </a:prstGeom>
          <a:noFill/>
          <a:ln/>
        </p:spPr>
        <p:txBody>
          <a:bodyPr wrap="square" lIns="0" tIns="0" rIns="0" bIns="0" rtlCol="0" anchor="ctr"/>
          <a:lstStyle/>
          <a:p>
            <a:pPr marL="0" indent="0" algn="ctr">
              <a:buNone/>
            </a:pPr>
            <a:r>
              <a:rPr lang="en-US" sz="1050" dirty="0">
                <a:solidFill>
                  <a:srgbClr val="1D2733"/>
                </a:solidFill>
                <a:latin typeface="Calibri" pitchFamily="34" charset="0"/>
                <a:ea typeface="Calibri" pitchFamily="34" charset="-122"/>
                <a:cs typeface="Calibri" pitchFamily="34" charset="-120"/>
              </a:rPr>
              <a:t>First contacts between FZJ's Institute of Nuclear Physics and TSU</a:t>
            </a:r>
            <a:endParaRPr lang="en-US" sz="1050" dirty="0"/>
          </a:p>
        </p:txBody>
      </p:sp>
      <p:sp>
        <p:nvSpPr>
          <p:cNvPr id="8" name="Shape 6"/>
          <p:cNvSpPr/>
          <p:nvPr/>
        </p:nvSpPr>
        <p:spPr>
          <a:xfrm>
            <a:off x="2734056" y="3438144"/>
            <a:ext cx="164592" cy="164592"/>
          </a:xfrm>
          <a:prstGeom prst="ellipse">
            <a:avLst/>
          </a:prstGeom>
          <a:solidFill>
            <a:srgbClr val="7A1B2E"/>
          </a:solidFill>
          <a:ln/>
        </p:spPr>
        <p:txBody>
          <a:bodyPr/>
          <a:lstStyle/>
          <a:p>
            <a:endParaRPr lang="en-US"/>
          </a:p>
        </p:txBody>
      </p:sp>
      <p:sp>
        <p:nvSpPr>
          <p:cNvPr id="9" name="Text 7"/>
          <p:cNvSpPr txBox="1"/>
          <p:nvPr/>
        </p:nvSpPr>
        <p:spPr>
          <a:xfrm>
            <a:off x="2039112" y="3749040"/>
            <a:ext cx="1554480" cy="365760"/>
          </a:xfrm>
          <a:prstGeom prst="rect">
            <a:avLst/>
          </a:prstGeom>
          <a:noFill/>
          <a:ln/>
        </p:spPr>
        <p:txBody>
          <a:bodyPr wrap="square" lIns="0" tIns="0" rIns="0" bIns="0" rtlCol="0" anchor="ctr"/>
          <a:lstStyle/>
          <a:p>
            <a:pPr marL="0" indent="0" algn="ctr">
              <a:buNone/>
            </a:pPr>
            <a:r>
              <a:rPr lang="en-US" sz="1700" b="1" dirty="0">
                <a:solidFill>
                  <a:srgbClr val="7A1B2E"/>
                </a:solidFill>
                <a:latin typeface="Cambria" pitchFamily="34" charset="0"/>
                <a:ea typeface="Cambria" pitchFamily="34" charset="-122"/>
                <a:cs typeface="Cambria" pitchFamily="34" charset="-120"/>
              </a:rPr>
              <a:t>1998</a:t>
            </a:r>
            <a:endParaRPr lang="en-US" sz="1700" dirty="0"/>
          </a:p>
        </p:txBody>
      </p:sp>
      <p:sp>
        <p:nvSpPr>
          <p:cNvPr id="10" name="Text 8"/>
          <p:cNvSpPr txBox="1"/>
          <p:nvPr/>
        </p:nvSpPr>
        <p:spPr>
          <a:xfrm>
            <a:off x="1856232" y="4114800"/>
            <a:ext cx="1920240" cy="960120"/>
          </a:xfrm>
          <a:prstGeom prst="rect">
            <a:avLst/>
          </a:prstGeom>
          <a:noFill/>
          <a:ln/>
        </p:spPr>
        <p:txBody>
          <a:bodyPr wrap="square" lIns="0" tIns="0" rIns="0" bIns="0" rtlCol="0" anchor="ctr"/>
          <a:lstStyle/>
          <a:p>
            <a:pPr marL="0" indent="0" algn="ctr">
              <a:buNone/>
            </a:pPr>
            <a:r>
              <a:rPr lang="en-US" sz="1050" dirty="0">
                <a:solidFill>
                  <a:srgbClr val="1D2733"/>
                </a:solidFill>
                <a:latin typeface="Calibri" pitchFamily="34" charset="0"/>
                <a:ea typeface="Calibri" pitchFamily="34" charset="-122"/>
                <a:cs typeface="Calibri" pitchFamily="34" charset="-120"/>
              </a:rPr>
              <a:t>First official cooperation agreement, FZJ–TSU</a:t>
            </a:r>
            <a:endParaRPr lang="en-US" sz="1050" dirty="0"/>
          </a:p>
        </p:txBody>
      </p:sp>
      <p:sp>
        <p:nvSpPr>
          <p:cNvPr id="11" name="Shape 9"/>
          <p:cNvSpPr/>
          <p:nvPr/>
        </p:nvSpPr>
        <p:spPr>
          <a:xfrm>
            <a:off x="4910328" y="3438144"/>
            <a:ext cx="164592" cy="164592"/>
          </a:xfrm>
          <a:prstGeom prst="ellipse">
            <a:avLst/>
          </a:prstGeom>
          <a:solidFill>
            <a:srgbClr val="7A1B2E"/>
          </a:solidFill>
          <a:ln/>
        </p:spPr>
        <p:txBody>
          <a:bodyPr/>
          <a:lstStyle/>
          <a:p>
            <a:endParaRPr lang="en-US"/>
          </a:p>
        </p:txBody>
      </p:sp>
      <p:sp>
        <p:nvSpPr>
          <p:cNvPr id="12" name="Text 10"/>
          <p:cNvSpPr txBox="1"/>
          <p:nvPr/>
        </p:nvSpPr>
        <p:spPr>
          <a:xfrm>
            <a:off x="4215384" y="2606040"/>
            <a:ext cx="1554480" cy="365760"/>
          </a:xfrm>
          <a:prstGeom prst="rect">
            <a:avLst/>
          </a:prstGeom>
          <a:noFill/>
          <a:ln/>
        </p:spPr>
        <p:txBody>
          <a:bodyPr wrap="square" lIns="0" tIns="0" rIns="0" bIns="0" rtlCol="0" anchor="ctr"/>
          <a:lstStyle/>
          <a:p>
            <a:pPr marL="0" indent="0" algn="ctr">
              <a:buNone/>
            </a:pPr>
            <a:r>
              <a:rPr lang="en-US" sz="1700" b="1" dirty="0">
                <a:solidFill>
                  <a:srgbClr val="7A1B2E"/>
                </a:solidFill>
                <a:latin typeface="Cambria" pitchFamily="34" charset="0"/>
                <a:ea typeface="Cambria" pitchFamily="34" charset="-122"/>
                <a:cs typeface="Cambria" pitchFamily="34" charset="-120"/>
              </a:rPr>
              <a:t>2004</a:t>
            </a:r>
            <a:endParaRPr lang="en-US" sz="1700" dirty="0"/>
          </a:p>
        </p:txBody>
      </p:sp>
      <p:sp>
        <p:nvSpPr>
          <p:cNvPr id="13" name="Text 11"/>
          <p:cNvSpPr txBox="1"/>
          <p:nvPr/>
        </p:nvSpPr>
        <p:spPr>
          <a:xfrm>
            <a:off x="4032504" y="1920240"/>
            <a:ext cx="1920240" cy="960120"/>
          </a:xfrm>
          <a:prstGeom prst="rect">
            <a:avLst/>
          </a:prstGeom>
          <a:noFill/>
          <a:ln/>
        </p:spPr>
        <p:txBody>
          <a:bodyPr wrap="square" lIns="0" tIns="0" rIns="0" bIns="0" rtlCol="0" anchor="ctr"/>
          <a:lstStyle/>
          <a:p>
            <a:pPr marL="0" indent="0" algn="ctr">
              <a:buNone/>
            </a:pPr>
            <a:r>
              <a:rPr lang="en-US" sz="1050" dirty="0">
                <a:solidFill>
                  <a:srgbClr val="1D2733"/>
                </a:solidFill>
                <a:latin typeface="Calibri" pitchFamily="34" charset="0"/>
                <a:ea typeface="Calibri" pitchFamily="34" charset="-122"/>
                <a:cs typeface="Calibri" pitchFamily="34" charset="-120"/>
              </a:rPr>
              <a:t>First Caucasian-German School and Workshop in Hadron Physics</a:t>
            </a:r>
            <a:endParaRPr lang="en-US" sz="1050" dirty="0"/>
          </a:p>
        </p:txBody>
      </p:sp>
      <p:sp>
        <p:nvSpPr>
          <p:cNvPr id="14" name="Shape 12"/>
          <p:cNvSpPr/>
          <p:nvPr/>
        </p:nvSpPr>
        <p:spPr>
          <a:xfrm>
            <a:off x="7086600" y="3438144"/>
            <a:ext cx="164592" cy="164592"/>
          </a:xfrm>
          <a:prstGeom prst="ellipse">
            <a:avLst/>
          </a:prstGeom>
          <a:solidFill>
            <a:srgbClr val="7A1B2E"/>
          </a:solidFill>
          <a:ln/>
        </p:spPr>
        <p:txBody>
          <a:bodyPr/>
          <a:lstStyle/>
          <a:p>
            <a:endParaRPr lang="en-US"/>
          </a:p>
        </p:txBody>
      </p:sp>
      <p:sp>
        <p:nvSpPr>
          <p:cNvPr id="15" name="Text 13"/>
          <p:cNvSpPr txBox="1"/>
          <p:nvPr/>
        </p:nvSpPr>
        <p:spPr>
          <a:xfrm>
            <a:off x="6391656" y="3749040"/>
            <a:ext cx="1554480" cy="365760"/>
          </a:xfrm>
          <a:prstGeom prst="rect">
            <a:avLst/>
          </a:prstGeom>
          <a:noFill/>
          <a:ln/>
        </p:spPr>
        <p:txBody>
          <a:bodyPr wrap="square" lIns="0" tIns="0" rIns="0" bIns="0" rtlCol="0" anchor="ctr"/>
          <a:lstStyle/>
          <a:p>
            <a:pPr marL="0" indent="0" algn="ctr">
              <a:buNone/>
            </a:pPr>
            <a:r>
              <a:rPr lang="en-US" sz="1700" b="1" dirty="0">
                <a:solidFill>
                  <a:srgbClr val="7A1B2E"/>
                </a:solidFill>
                <a:latin typeface="Cambria" pitchFamily="34" charset="0"/>
                <a:ea typeface="Cambria" pitchFamily="34" charset="-122"/>
                <a:cs typeface="Cambria" pitchFamily="34" charset="-120"/>
              </a:rPr>
              <a:t>2010</a:t>
            </a:r>
            <a:endParaRPr lang="en-US" sz="1700" dirty="0"/>
          </a:p>
        </p:txBody>
      </p:sp>
      <p:sp>
        <p:nvSpPr>
          <p:cNvPr id="16" name="Text 14"/>
          <p:cNvSpPr txBox="1"/>
          <p:nvPr/>
        </p:nvSpPr>
        <p:spPr>
          <a:xfrm>
            <a:off x="6208776" y="4114800"/>
            <a:ext cx="1920240" cy="960120"/>
          </a:xfrm>
          <a:prstGeom prst="rect">
            <a:avLst/>
          </a:prstGeom>
          <a:noFill/>
          <a:ln/>
        </p:spPr>
        <p:txBody>
          <a:bodyPr wrap="square" lIns="0" tIns="0" rIns="0" bIns="0" rtlCol="0" anchor="ctr"/>
          <a:lstStyle/>
          <a:p>
            <a:pPr marL="0" indent="0" algn="ctr">
              <a:buNone/>
            </a:pPr>
            <a:r>
              <a:rPr lang="en-US" sz="1050" dirty="0">
                <a:solidFill>
                  <a:srgbClr val="1D2733"/>
                </a:solidFill>
                <a:latin typeface="Calibri" pitchFamily="34" charset="0"/>
                <a:ea typeface="Calibri" pitchFamily="34" charset="-122"/>
                <a:cs typeface="Calibri" pitchFamily="34" charset="-120"/>
              </a:rPr>
              <a:t>GTU joins; cooperation memoranda renewed</a:t>
            </a:r>
            <a:endParaRPr lang="en-US" sz="1050" dirty="0"/>
          </a:p>
        </p:txBody>
      </p:sp>
      <p:sp>
        <p:nvSpPr>
          <p:cNvPr id="17" name="Shape 15"/>
          <p:cNvSpPr/>
          <p:nvPr/>
        </p:nvSpPr>
        <p:spPr>
          <a:xfrm>
            <a:off x="9262872" y="3438144"/>
            <a:ext cx="164592" cy="164592"/>
          </a:xfrm>
          <a:prstGeom prst="ellipse">
            <a:avLst/>
          </a:prstGeom>
          <a:solidFill>
            <a:srgbClr val="7A1B2E"/>
          </a:solidFill>
          <a:ln/>
        </p:spPr>
        <p:txBody>
          <a:bodyPr/>
          <a:lstStyle/>
          <a:p>
            <a:endParaRPr lang="en-US"/>
          </a:p>
        </p:txBody>
      </p:sp>
      <p:sp>
        <p:nvSpPr>
          <p:cNvPr id="18" name="Text 16"/>
          <p:cNvSpPr txBox="1"/>
          <p:nvPr/>
        </p:nvSpPr>
        <p:spPr>
          <a:xfrm>
            <a:off x="8567928" y="2606040"/>
            <a:ext cx="1554480" cy="365760"/>
          </a:xfrm>
          <a:prstGeom prst="rect">
            <a:avLst/>
          </a:prstGeom>
          <a:noFill/>
          <a:ln/>
        </p:spPr>
        <p:txBody>
          <a:bodyPr wrap="square" lIns="0" tIns="0" rIns="0" bIns="0" rtlCol="0" anchor="ctr"/>
          <a:lstStyle/>
          <a:p>
            <a:pPr marL="0" indent="0" algn="ctr">
              <a:buNone/>
            </a:pPr>
            <a:r>
              <a:rPr lang="en-US" sz="1700" b="1" dirty="0">
                <a:solidFill>
                  <a:srgbClr val="7A1B2E"/>
                </a:solidFill>
                <a:latin typeface="Cambria" pitchFamily="34" charset="0"/>
                <a:ea typeface="Cambria" pitchFamily="34" charset="-122"/>
                <a:cs typeface="Cambria" pitchFamily="34" charset="-120"/>
              </a:rPr>
              <a:t>2015–16</a:t>
            </a:r>
            <a:endParaRPr lang="en-US" sz="1700" dirty="0"/>
          </a:p>
        </p:txBody>
      </p:sp>
      <p:sp>
        <p:nvSpPr>
          <p:cNvPr id="19" name="Text 17"/>
          <p:cNvSpPr txBox="1"/>
          <p:nvPr/>
        </p:nvSpPr>
        <p:spPr>
          <a:xfrm>
            <a:off x="8385048" y="1920240"/>
            <a:ext cx="1920240" cy="960120"/>
          </a:xfrm>
          <a:prstGeom prst="rect">
            <a:avLst/>
          </a:prstGeom>
          <a:noFill/>
          <a:ln/>
        </p:spPr>
        <p:txBody>
          <a:bodyPr wrap="square" lIns="0" tIns="0" rIns="0" bIns="0" rtlCol="0" anchor="ctr"/>
          <a:lstStyle/>
          <a:p>
            <a:pPr marL="0" indent="0" algn="ctr">
              <a:buNone/>
            </a:pPr>
            <a:r>
              <a:rPr lang="en-US" sz="1050" dirty="0">
                <a:solidFill>
                  <a:srgbClr val="1D2733"/>
                </a:solidFill>
                <a:latin typeface="Calibri" pitchFamily="34" charset="0"/>
                <a:ea typeface="Calibri" pitchFamily="34" charset="-122"/>
                <a:cs typeface="Calibri" pitchFamily="34" charset="-120"/>
              </a:rPr>
              <a:t>SMART|Labs become an official joint direction; ISU joins</a:t>
            </a:r>
            <a:endParaRPr lang="en-US" sz="1050" dirty="0"/>
          </a:p>
        </p:txBody>
      </p:sp>
      <p:sp>
        <p:nvSpPr>
          <p:cNvPr id="20" name="Shape 18"/>
          <p:cNvSpPr/>
          <p:nvPr/>
        </p:nvSpPr>
        <p:spPr>
          <a:xfrm>
            <a:off x="11439144" y="3438144"/>
            <a:ext cx="164592" cy="164592"/>
          </a:xfrm>
          <a:prstGeom prst="ellipse">
            <a:avLst/>
          </a:prstGeom>
          <a:solidFill>
            <a:srgbClr val="7A1B2E"/>
          </a:solidFill>
          <a:ln/>
        </p:spPr>
        <p:txBody>
          <a:bodyPr/>
          <a:lstStyle/>
          <a:p>
            <a:endParaRPr lang="en-US"/>
          </a:p>
        </p:txBody>
      </p:sp>
      <p:sp>
        <p:nvSpPr>
          <p:cNvPr id="21" name="Text 19"/>
          <p:cNvSpPr txBox="1"/>
          <p:nvPr/>
        </p:nvSpPr>
        <p:spPr>
          <a:xfrm>
            <a:off x="10360152" y="3749040"/>
            <a:ext cx="1554480" cy="365760"/>
          </a:xfrm>
          <a:prstGeom prst="rect">
            <a:avLst/>
          </a:prstGeom>
          <a:noFill/>
          <a:ln/>
        </p:spPr>
        <p:txBody>
          <a:bodyPr wrap="square" lIns="0" tIns="0" rIns="0" bIns="0" rtlCol="0" anchor="ctr"/>
          <a:lstStyle/>
          <a:p>
            <a:pPr marL="0" indent="0" algn="ctr">
              <a:buNone/>
            </a:pPr>
            <a:r>
              <a:rPr lang="en-US" sz="1700" b="1" dirty="0">
                <a:solidFill>
                  <a:srgbClr val="7A1B2E"/>
                </a:solidFill>
                <a:latin typeface="Cambria" pitchFamily="34" charset="0"/>
                <a:ea typeface="Cambria" pitchFamily="34" charset="-122"/>
                <a:cs typeface="Cambria" pitchFamily="34" charset="-120"/>
              </a:rPr>
              <a:t>2024</a:t>
            </a:r>
            <a:endParaRPr lang="en-US" sz="1700" dirty="0"/>
          </a:p>
        </p:txBody>
      </p:sp>
      <p:sp>
        <p:nvSpPr>
          <p:cNvPr id="22" name="Text 20"/>
          <p:cNvSpPr txBox="1"/>
          <p:nvPr/>
        </p:nvSpPr>
        <p:spPr>
          <a:xfrm>
            <a:off x="9994392" y="4114800"/>
            <a:ext cx="1920240" cy="960120"/>
          </a:xfrm>
          <a:prstGeom prst="rect">
            <a:avLst/>
          </a:prstGeom>
          <a:noFill/>
          <a:ln/>
        </p:spPr>
        <p:txBody>
          <a:bodyPr wrap="square" lIns="0" tIns="0" rIns="0" bIns="0" rtlCol="0" anchor="ctr"/>
          <a:lstStyle/>
          <a:p>
            <a:pPr marL="0" indent="0" algn="ctr">
              <a:buNone/>
            </a:pPr>
            <a:r>
              <a:rPr lang="en-US" sz="1050" dirty="0">
                <a:solidFill>
                  <a:srgbClr val="1D2733"/>
                </a:solidFill>
                <a:latin typeface="Calibri" pitchFamily="34" charset="0"/>
                <a:ea typeface="Calibri" pitchFamily="34" charset="-122"/>
                <a:cs typeface="Calibri" pitchFamily="34" charset="-120"/>
              </a:rPr>
              <a:t>20th anniversary: “The First 20 Years” celebration</a:t>
            </a:r>
            <a:endParaRPr lang="en-US" sz="1050" dirty="0"/>
          </a:p>
        </p:txBody>
      </p:sp>
      <p:sp>
        <p:nvSpPr>
          <p:cNvPr id="23" name="Text 21"/>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6E7B87"/>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24" name="Text 22"/>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6E7B87"/>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EAF0F5"/>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GGSB'S FLAGSHIP RESULT</a:t>
            </a:r>
            <a:endParaRPr lang="en-US" sz="1300" dirty="0"/>
          </a:p>
        </p:txBody>
      </p:sp>
      <p:sp>
        <p:nvSpPr>
          <p:cNvPr id="3" name="Text 1"/>
          <p:cNvSpPr txBox="1"/>
          <p:nvPr/>
        </p:nvSpPr>
        <p:spPr>
          <a:xfrm>
            <a:off x="548640" y="777240"/>
            <a:ext cx="10058400" cy="822960"/>
          </a:xfrm>
          <a:prstGeom prst="rect">
            <a:avLst/>
          </a:prstGeom>
          <a:noFill/>
          <a:ln/>
        </p:spPr>
        <p:txBody>
          <a:bodyPr wrap="square" lIns="0" tIns="0" rIns="0" bIns="0" rtlCol="0" anchor="ctr"/>
          <a:lstStyle/>
          <a:p>
            <a:pPr marL="0" indent="0">
              <a:buNone/>
            </a:pPr>
            <a:r>
              <a:rPr lang="en-US" sz="3000" b="1" dirty="0">
                <a:solidFill>
                  <a:srgbClr val="1D2733"/>
                </a:solidFill>
                <a:latin typeface="Cambria" pitchFamily="34" charset="0"/>
                <a:ea typeface="Cambria" pitchFamily="34" charset="-122"/>
                <a:cs typeface="Cambria" pitchFamily="34" charset="-120"/>
              </a:rPr>
              <a:t>SMART|Labs: keeping talent in Georgia</a:t>
            </a:r>
            <a:endParaRPr lang="en-US" sz="3000" dirty="0"/>
          </a:p>
        </p:txBody>
      </p:sp>
      <p:sp>
        <p:nvSpPr>
          <p:cNvPr id="4" name="Text 2"/>
          <p:cNvSpPr txBox="1"/>
          <p:nvPr/>
        </p:nvSpPr>
        <p:spPr>
          <a:xfrm>
            <a:off x="548640" y="1691640"/>
            <a:ext cx="10607040" cy="777240"/>
          </a:xfrm>
          <a:prstGeom prst="rect">
            <a:avLst/>
          </a:prstGeom>
          <a:noFill/>
          <a:ln/>
        </p:spPr>
        <p:txBody>
          <a:bodyPr wrap="square" lIns="0" tIns="0" rIns="0" bIns="0" rtlCol="0" anchor="ctr"/>
          <a:lstStyle/>
          <a:p>
            <a:pPr marL="0" indent="0">
              <a:buNone/>
            </a:pPr>
            <a:r>
              <a:rPr lang="en-US" sz="1450" dirty="0">
                <a:solidFill>
                  <a:srgbClr val="1D2733"/>
                </a:solidFill>
                <a:latin typeface="Calibri" pitchFamily="34" charset="0"/>
                <a:ea typeface="Calibri" pitchFamily="34" charset="-122"/>
                <a:cs typeface="Calibri" pitchFamily="34" charset="-120"/>
              </a:rPr>
              <a:t>SMART = Science, Medicine, Applied Research and Technology. The model was designed to solve a defining problem for small national science systems: brain drain.</a:t>
            </a:r>
            <a:endParaRPr lang="en-US" sz="1450" dirty="0"/>
          </a:p>
        </p:txBody>
      </p:sp>
      <p:sp>
        <p:nvSpPr>
          <p:cNvPr id="5" name="Shape 3"/>
          <p:cNvSpPr/>
          <p:nvPr/>
        </p:nvSpPr>
        <p:spPr>
          <a:xfrm>
            <a:off x="548640" y="2926080"/>
            <a:ext cx="1965960" cy="1554480"/>
          </a:xfrm>
          <a:prstGeom prst="roundRect">
            <a:avLst>
              <a:gd name="adj" fmla="val 5882"/>
            </a:avLst>
          </a:prstGeom>
          <a:solidFill>
            <a:srgbClr val="FFFFFF"/>
          </a:solidFill>
          <a:ln/>
        </p:spPr>
        <p:txBody>
          <a:bodyPr/>
          <a:lstStyle/>
          <a:p>
            <a:endParaRPr lang="en-US"/>
          </a:p>
        </p:txBody>
      </p:sp>
      <p:sp>
        <p:nvSpPr>
          <p:cNvPr id="6" name="Shape 4"/>
          <p:cNvSpPr/>
          <p:nvPr/>
        </p:nvSpPr>
        <p:spPr>
          <a:xfrm>
            <a:off x="1330452" y="3108960"/>
            <a:ext cx="402336" cy="402336"/>
          </a:xfrm>
          <a:prstGeom prst="ellipse">
            <a:avLst/>
          </a:prstGeom>
          <a:solidFill>
            <a:srgbClr val="7A1B2E"/>
          </a:solidFill>
          <a:ln/>
        </p:spPr>
        <p:txBody>
          <a:bodyPr/>
          <a:lstStyle/>
          <a:p>
            <a:endParaRPr lang="en-US"/>
          </a:p>
        </p:txBody>
      </p:sp>
      <p:sp>
        <p:nvSpPr>
          <p:cNvPr id="7" name="Text 5"/>
          <p:cNvSpPr txBox="1"/>
          <p:nvPr/>
        </p:nvSpPr>
        <p:spPr>
          <a:xfrm>
            <a:off x="1330452" y="3108960"/>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8" name="Text 6"/>
          <p:cNvSpPr txBox="1"/>
          <p:nvPr/>
        </p:nvSpPr>
        <p:spPr>
          <a:xfrm>
            <a:off x="658368" y="3639312"/>
            <a:ext cx="1746504" cy="777240"/>
          </a:xfrm>
          <a:prstGeom prst="rect">
            <a:avLst/>
          </a:prstGeom>
          <a:noFill/>
          <a:ln/>
        </p:spPr>
        <p:txBody>
          <a:bodyPr wrap="square" lIns="0" tIns="0" rIns="0" bIns="0" rtlCol="0" anchor="ctr"/>
          <a:lstStyle/>
          <a:p>
            <a:pPr marL="0" indent="0" algn="ctr">
              <a:buNone/>
            </a:pPr>
            <a:r>
              <a:rPr lang="en-US" sz="1150" dirty="0">
                <a:solidFill>
                  <a:srgbClr val="1D2733"/>
                </a:solidFill>
                <a:latin typeface="Calibri" pitchFamily="34" charset="0"/>
                <a:ea typeface="Calibri" pitchFamily="34" charset="-122"/>
                <a:cs typeface="Calibri" pitchFamily="34" charset="-120"/>
              </a:rPr>
              <a:t>Young scientist trains to a high level</a:t>
            </a:r>
            <a:endParaRPr lang="en-US" sz="1150" dirty="0"/>
          </a:p>
        </p:txBody>
      </p:sp>
      <p:sp>
        <p:nvSpPr>
          <p:cNvPr id="9" name="Text 7"/>
          <p:cNvSpPr txBox="1"/>
          <p:nvPr/>
        </p:nvSpPr>
        <p:spPr>
          <a:xfrm>
            <a:off x="2514600" y="3429000"/>
            <a:ext cx="182880" cy="365760"/>
          </a:xfrm>
          <a:prstGeom prst="rect">
            <a:avLst/>
          </a:prstGeom>
          <a:noFill/>
          <a:ln/>
        </p:spPr>
        <p:txBody>
          <a:bodyPr wrap="square" lIns="0" tIns="0" rIns="0" bIns="0" rtlCol="0" anchor="ctr"/>
          <a:lstStyle/>
          <a:p>
            <a:pPr marL="0" indent="0" algn="ctr">
              <a:buNone/>
            </a:pPr>
            <a:r>
              <a:rPr lang="en-US" sz="1600" b="1" dirty="0">
                <a:solidFill>
                  <a:srgbClr val="7A1B2E"/>
                </a:solidFill>
                <a:latin typeface="Calibri" pitchFamily="34" charset="0"/>
                <a:ea typeface="Calibri" pitchFamily="34" charset="-122"/>
                <a:cs typeface="Calibri" pitchFamily="34" charset="-120"/>
              </a:rPr>
              <a:t>→</a:t>
            </a:r>
            <a:endParaRPr lang="en-US" sz="1600" dirty="0"/>
          </a:p>
        </p:txBody>
      </p:sp>
      <p:sp>
        <p:nvSpPr>
          <p:cNvPr id="10" name="Shape 8"/>
          <p:cNvSpPr/>
          <p:nvPr/>
        </p:nvSpPr>
        <p:spPr>
          <a:xfrm>
            <a:off x="2697480" y="2926080"/>
            <a:ext cx="1965960" cy="1554480"/>
          </a:xfrm>
          <a:prstGeom prst="roundRect">
            <a:avLst>
              <a:gd name="adj" fmla="val 5882"/>
            </a:avLst>
          </a:prstGeom>
          <a:solidFill>
            <a:srgbClr val="FFFFFF"/>
          </a:solidFill>
          <a:ln/>
        </p:spPr>
        <p:txBody>
          <a:bodyPr/>
          <a:lstStyle/>
          <a:p>
            <a:endParaRPr lang="en-US"/>
          </a:p>
        </p:txBody>
      </p:sp>
      <p:sp>
        <p:nvSpPr>
          <p:cNvPr id="11" name="Shape 9"/>
          <p:cNvSpPr/>
          <p:nvPr/>
        </p:nvSpPr>
        <p:spPr>
          <a:xfrm>
            <a:off x="3479292" y="3108960"/>
            <a:ext cx="402336" cy="402336"/>
          </a:xfrm>
          <a:prstGeom prst="ellipse">
            <a:avLst/>
          </a:prstGeom>
          <a:solidFill>
            <a:srgbClr val="7A1B2E"/>
          </a:solidFill>
          <a:ln/>
        </p:spPr>
        <p:txBody>
          <a:bodyPr/>
          <a:lstStyle/>
          <a:p>
            <a:endParaRPr lang="en-US"/>
          </a:p>
        </p:txBody>
      </p:sp>
      <p:sp>
        <p:nvSpPr>
          <p:cNvPr id="12" name="Text 10"/>
          <p:cNvSpPr txBox="1"/>
          <p:nvPr/>
        </p:nvSpPr>
        <p:spPr>
          <a:xfrm>
            <a:off x="3479292" y="3108960"/>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1"/>
          <p:cNvSpPr txBox="1"/>
          <p:nvPr/>
        </p:nvSpPr>
        <p:spPr>
          <a:xfrm>
            <a:off x="2807208" y="3639312"/>
            <a:ext cx="1746504" cy="777240"/>
          </a:xfrm>
          <a:prstGeom prst="rect">
            <a:avLst/>
          </a:prstGeom>
          <a:noFill/>
          <a:ln/>
        </p:spPr>
        <p:txBody>
          <a:bodyPr wrap="square" lIns="0" tIns="0" rIns="0" bIns="0" rtlCol="0" anchor="ctr"/>
          <a:lstStyle/>
          <a:p>
            <a:pPr marL="0" indent="0" algn="ctr">
              <a:buNone/>
            </a:pPr>
            <a:r>
              <a:rPr lang="en-US" sz="1150" dirty="0">
                <a:solidFill>
                  <a:srgbClr val="1D2733"/>
                </a:solidFill>
                <a:latin typeface="Calibri" pitchFamily="34" charset="0"/>
                <a:ea typeface="Calibri" pitchFamily="34" charset="-122"/>
                <a:cs typeface="Calibri" pitchFamily="34" charset="-120"/>
              </a:rPr>
              <a:t>Joins research at a German center</a:t>
            </a:r>
            <a:endParaRPr lang="en-US" sz="1150" dirty="0"/>
          </a:p>
        </p:txBody>
      </p:sp>
      <p:sp>
        <p:nvSpPr>
          <p:cNvPr id="14" name="Text 12"/>
          <p:cNvSpPr txBox="1"/>
          <p:nvPr/>
        </p:nvSpPr>
        <p:spPr>
          <a:xfrm>
            <a:off x="4663440" y="3429000"/>
            <a:ext cx="182880" cy="365760"/>
          </a:xfrm>
          <a:prstGeom prst="rect">
            <a:avLst/>
          </a:prstGeom>
          <a:noFill/>
          <a:ln/>
        </p:spPr>
        <p:txBody>
          <a:bodyPr wrap="square" lIns="0" tIns="0" rIns="0" bIns="0" rtlCol="0" anchor="ctr"/>
          <a:lstStyle/>
          <a:p>
            <a:pPr marL="0" indent="0" algn="ctr">
              <a:buNone/>
            </a:pPr>
            <a:r>
              <a:rPr lang="en-US" sz="1600" b="1" dirty="0">
                <a:solidFill>
                  <a:srgbClr val="7A1B2E"/>
                </a:solidFill>
                <a:latin typeface="Calibri" pitchFamily="34" charset="0"/>
                <a:ea typeface="Calibri" pitchFamily="34" charset="-122"/>
                <a:cs typeface="Calibri" pitchFamily="34" charset="-120"/>
              </a:rPr>
              <a:t>→</a:t>
            </a:r>
            <a:endParaRPr lang="en-US" sz="1600" dirty="0"/>
          </a:p>
        </p:txBody>
      </p:sp>
      <p:sp>
        <p:nvSpPr>
          <p:cNvPr id="15" name="Shape 13"/>
          <p:cNvSpPr/>
          <p:nvPr/>
        </p:nvSpPr>
        <p:spPr>
          <a:xfrm>
            <a:off x="4846320" y="2926080"/>
            <a:ext cx="1965960" cy="1554480"/>
          </a:xfrm>
          <a:prstGeom prst="roundRect">
            <a:avLst>
              <a:gd name="adj" fmla="val 5882"/>
            </a:avLst>
          </a:prstGeom>
          <a:solidFill>
            <a:srgbClr val="FFFFFF"/>
          </a:solidFill>
          <a:ln/>
        </p:spPr>
        <p:txBody>
          <a:bodyPr/>
          <a:lstStyle/>
          <a:p>
            <a:endParaRPr lang="en-US"/>
          </a:p>
        </p:txBody>
      </p:sp>
      <p:sp>
        <p:nvSpPr>
          <p:cNvPr id="16" name="Shape 14"/>
          <p:cNvSpPr/>
          <p:nvPr/>
        </p:nvSpPr>
        <p:spPr>
          <a:xfrm>
            <a:off x="5628132" y="3108960"/>
            <a:ext cx="402336" cy="402336"/>
          </a:xfrm>
          <a:prstGeom prst="ellipse">
            <a:avLst/>
          </a:prstGeom>
          <a:solidFill>
            <a:srgbClr val="7A1B2E"/>
          </a:solidFill>
          <a:ln/>
        </p:spPr>
        <p:txBody>
          <a:bodyPr/>
          <a:lstStyle/>
          <a:p>
            <a:endParaRPr lang="en-US"/>
          </a:p>
        </p:txBody>
      </p:sp>
      <p:sp>
        <p:nvSpPr>
          <p:cNvPr id="17" name="Text 15"/>
          <p:cNvSpPr txBox="1"/>
          <p:nvPr/>
        </p:nvSpPr>
        <p:spPr>
          <a:xfrm>
            <a:off x="5628132" y="3108960"/>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18" name="Text 16"/>
          <p:cNvSpPr txBox="1"/>
          <p:nvPr/>
        </p:nvSpPr>
        <p:spPr>
          <a:xfrm>
            <a:off x="4956048" y="3639312"/>
            <a:ext cx="1746504" cy="777240"/>
          </a:xfrm>
          <a:prstGeom prst="rect">
            <a:avLst/>
          </a:prstGeom>
          <a:noFill/>
          <a:ln/>
        </p:spPr>
        <p:txBody>
          <a:bodyPr wrap="square" lIns="0" tIns="0" rIns="0" bIns="0" rtlCol="0" anchor="ctr"/>
          <a:lstStyle/>
          <a:p>
            <a:pPr marL="0" indent="0" algn="ctr">
              <a:buNone/>
            </a:pPr>
            <a:r>
              <a:rPr lang="en-US" sz="1150" dirty="0">
                <a:solidFill>
                  <a:srgbClr val="1D2733"/>
                </a:solidFill>
                <a:latin typeface="Calibri" pitchFamily="34" charset="0"/>
                <a:ea typeface="Calibri" pitchFamily="34" charset="-122"/>
                <a:cs typeface="Calibri" pitchFamily="34" charset="-120"/>
              </a:rPr>
              <a:t>Returns to Georgia</a:t>
            </a:r>
            <a:endParaRPr lang="en-US" sz="1150" dirty="0"/>
          </a:p>
        </p:txBody>
      </p:sp>
      <p:sp>
        <p:nvSpPr>
          <p:cNvPr id="19" name="Text 17"/>
          <p:cNvSpPr txBox="1"/>
          <p:nvPr/>
        </p:nvSpPr>
        <p:spPr>
          <a:xfrm>
            <a:off x="6812280" y="3429000"/>
            <a:ext cx="182880" cy="365760"/>
          </a:xfrm>
          <a:prstGeom prst="rect">
            <a:avLst/>
          </a:prstGeom>
          <a:noFill/>
          <a:ln/>
        </p:spPr>
        <p:txBody>
          <a:bodyPr wrap="square" lIns="0" tIns="0" rIns="0" bIns="0" rtlCol="0" anchor="ctr"/>
          <a:lstStyle/>
          <a:p>
            <a:pPr marL="0" indent="0" algn="ctr">
              <a:buNone/>
            </a:pPr>
            <a:r>
              <a:rPr lang="en-US" sz="1600" b="1" dirty="0">
                <a:solidFill>
                  <a:srgbClr val="7A1B2E"/>
                </a:solidFill>
                <a:latin typeface="Calibri" pitchFamily="34" charset="0"/>
                <a:ea typeface="Calibri" pitchFamily="34" charset="-122"/>
                <a:cs typeface="Calibri" pitchFamily="34" charset="-120"/>
              </a:rPr>
              <a:t>→</a:t>
            </a:r>
            <a:endParaRPr lang="en-US" sz="1600" dirty="0"/>
          </a:p>
        </p:txBody>
      </p:sp>
      <p:sp>
        <p:nvSpPr>
          <p:cNvPr id="20" name="Shape 18"/>
          <p:cNvSpPr/>
          <p:nvPr/>
        </p:nvSpPr>
        <p:spPr>
          <a:xfrm>
            <a:off x="6995160" y="2926080"/>
            <a:ext cx="1965960" cy="1554480"/>
          </a:xfrm>
          <a:prstGeom prst="roundRect">
            <a:avLst>
              <a:gd name="adj" fmla="val 5882"/>
            </a:avLst>
          </a:prstGeom>
          <a:solidFill>
            <a:srgbClr val="FFFFFF"/>
          </a:solidFill>
          <a:ln/>
        </p:spPr>
        <p:txBody>
          <a:bodyPr/>
          <a:lstStyle/>
          <a:p>
            <a:endParaRPr lang="en-US"/>
          </a:p>
        </p:txBody>
      </p:sp>
      <p:sp>
        <p:nvSpPr>
          <p:cNvPr id="21" name="Shape 19"/>
          <p:cNvSpPr/>
          <p:nvPr/>
        </p:nvSpPr>
        <p:spPr>
          <a:xfrm>
            <a:off x="7776972" y="3108960"/>
            <a:ext cx="402336" cy="402336"/>
          </a:xfrm>
          <a:prstGeom prst="ellipse">
            <a:avLst/>
          </a:prstGeom>
          <a:solidFill>
            <a:srgbClr val="7A1B2E"/>
          </a:solidFill>
          <a:ln/>
        </p:spPr>
        <p:txBody>
          <a:bodyPr/>
          <a:lstStyle/>
          <a:p>
            <a:endParaRPr lang="en-US"/>
          </a:p>
        </p:txBody>
      </p:sp>
      <p:sp>
        <p:nvSpPr>
          <p:cNvPr id="22" name="Text 20"/>
          <p:cNvSpPr txBox="1"/>
          <p:nvPr/>
        </p:nvSpPr>
        <p:spPr>
          <a:xfrm>
            <a:off x="7776972" y="3108960"/>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23" name="Text 21"/>
          <p:cNvSpPr txBox="1"/>
          <p:nvPr/>
        </p:nvSpPr>
        <p:spPr>
          <a:xfrm>
            <a:off x="7104888" y="3639312"/>
            <a:ext cx="1746504" cy="777240"/>
          </a:xfrm>
          <a:prstGeom prst="rect">
            <a:avLst/>
          </a:prstGeom>
          <a:noFill/>
          <a:ln/>
        </p:spPr>
        <p:txBody>
          <a:bodyPr wrap="square" lIns="0" tIns="0" rIns="0" bIns="0" rtlCol="0" anchor="ctr"/>
          <a:lstStyle/>
          <a:p>
            <a:pPr marL="0" indent="0" algn="ctr">
              <a:buNone/>
            </a:pPr>
            <a:r>
              <a:rPr lang="en-US" sz="1150" dirty="0">
                <a:solidFill>
                  <a:srgbClr val="1D2733"/>
                </a:solidFill>
                <a:latin typeface="Calibri" pitchFamily="34" charset="0"/>
                <a:ea typeface="Calibri" pitchFamily="34" charset="-122"/>
                <a:cs typeface="Calibri" pitchFamily="34" charset="-120"/>
              </a:rPr>
              <a:t>Builds/leads a lab at their home university</a:t>
            </a:r>
            <a:endParaRPr lang="en-US" sz="1150" dirty="0"/>
          </a:p>
        </p:txBody>
      </p:sp>
      <p:sp>
        <p:nvSpPr>
          <p:cNvPr id="24" name="Text 22"/>
          <p:cNvSpPr txBox="1"/>
          <p:nvPr/>
        </p:nvSpPr>
        <p:spPr>
          <a:xfrm>
            <a:off x="8961120" y="3429000"/>
            <a:ext cx="182880" cy="365760"/>
          </a:xfrm>
          <a:prstGeom prst="rect">
            <a:avLst/>
          </a:prstGeom>
          <a:noFill/>
          <a:ln/>
        </p:spPr>
        <p:txBody>
          <a:bodyPr wrap="square" lIns="0" tIns="0" rIns="0" bIns="0" rtlCol="0" anchor="ctr"/>
          <a:lstStyle/>
          <a:p>
            <a:pPr marL="0" indent="0" algn="ctr">
              <a:buNone/>
            </a:pPr>
            <a:r>
              <a:rPr lang="en-US" sz="1600" b="1" dirty="0">
                <a:solidFill>
                  <a:srgbClr val="7A1B2E"/>
                </a:solidFill>
                <a:latin typeface="Calibri" pitchFamily="34" charset="0"/>
                <a:ea typeface="Calibri" pitchFamily="34" charset="-122"/>
                <a:cs typeface="Calibri" pitchFamily="34" charset="-120"/>
              </a:rPr>
              <a:t>→</a:t>
            </a:r>
            <a:endParaRPr lang="en-US" sz="1600" dirty="0"/>
          </a:p>
        </p:txBody>
      </p:sp>
      <p:sp>
        <p:nvSpPr>
          <p:cNvPr id="25" name="Shape 23"/>
          <p:cNvSpPr/>
          <p:nvPr/>
        </p:nvSpPr>
        <p:spPr>
          <a:xfrm>
            <a:off x="9144000" y="2926080"/>
            <a:ext cx="1965960" cy="1554480"/>
          </a:xfrm>
          <a:prstGeom prst="roundRect">
            <a:avLst>
              <a:gd name="adj" fmla="val 5882"/>
            </a:avLst>
          </a:prstGeom>
          <a:solidFill>
            <a:srgbClr val="12314F"/>
          </a:solidFill>
          <a:ln/>
        </p:spPr>
        <p:txBody>
          <a:bodyPr/>
          <a:lstStyle/>
          <a:p>
            <a:endParaRPr lang="en-US"/>
          </a:p>
        </p:txBody>
      </p:sp>
      <p:sp>
        <p:nvSpPr>
          <p:cNvPr id="26" name="Shape 24"/>
          <p:cNvSpPr/>
          <p:nvPr/>
        </p:nvSpPr>
        <p:spPr>
          <a:xfrm>
            <a:off x="9925812" y="3108960"/>
            <a:ext cx="402336" cy="402336"/>
          </a:xfrm>
          <a:prstGeom prst="ellipse">
            <a:avLst/>
          </a:prstGeom>
          <a:solidFill>
            <a:srgbClr val="C9A227"/>
          </a:solidFill>
          <a:ln/>
        </p:spPr>
        <p:txBody>
          <a:bodyPr/>
          <a:lstStyle/>
          <a:p>
            <a:endParaRPr lang="en-US"/>
          </a:p>
        </p:txBody>
      </p:sp>
      <p:sp>
        <p:nvSpPr>
          <p:cNvPr id="27" name="Text 25"/>
          <p:cNvSpPr txBox="1"/>
          <p:nvPr/>
        </p:nvSpPr>
        <p:spPr>
          <a:xfrm>
            <a:off x="9925812" y="3108960"/>
            <a:ext cx="402336" cy="402336"/>
          </a:xfrm>
          <a:prstGeom prst="rect">
            <a:avLst/>
          </a:prstGeom>
          <a:noFill/>
          <a:ln/>
        </p:spPr>
        <p:txBody>
          <a:bodyPr wrap="square" lIns="0" tIns="0" rIns="0" bIns="0" rtlCol="0" anchor="ctr"/>
          <a:lstStyle/>
          <a:p>
            <a:pPr marL="0" indent="0" algn="ctr">
              <a:buNone/>
            </a:pPr>
            <a:r>
              <a:rPr lang="en-US" sz="1500" b="1" dirty="0">
                <a:solidFill>
                  <a:srgbClr val="0B2338"/>
                </a:solidFill>
                <a:latin typeface="Cambria" pitchFamily="34" charset="0"/>
                <a:ea typeface="Cambria" pitchFamily="34" charset="-122"/>
                <a:cs typeface="Cambria" pitchFamily="34" charset="-120"/>
              </a:rPr>
              <a:t>5</a:t>
            </a:r>
            <a:endParaRPr lang="en-US" sz="1500" dirty="0"/>
          </a:p>
        </p:txBody>
      </p:sp>
      <p:sp>
        <p:nvSpPr>
          <p:cNvPr id="28" name="Text 26"/>
          <p:cNvSpPr txBox="1"/>
          <p:nvPr/>
        </p:nvSpPr>
        <p:spPr>
          <a:xfrm>
            <a:off x="9253728" y="3639312"/>
            <a:ext cx="1746504" cy="77724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Knowledge stays in the Georgian system</a:t>
            </a:r>
            <a:endParaRPr lang="en-US" sz="1150" dirty="0"/>
          </a:p>
        </p:txBody>
      </p:sp>
      <p:sp>
        <p:nvSpPr>
          <p:cNvPr id="29" name="Text 27"/>
          <p:cNvSpPr txBox="1"/>
          <p:nvPr/>
        </p:nvSpPr>
        <p:spPr>
          <a:xfrm>
            <a:off x="548640" y="4892040"/>
            <a:ext cx="10607040" cy="548640"/>
          </a:xfrm>
          <a:prstGeom prst="rect">
            <a:avLst/>
          </a:prstGeom>
          <a:noFill/>
          <a:ln/>
        </p:spPr>
        <p:txBody>
          <a:bodyPr wrap="square" lIns="0" tIns="0" rIns="0" bIns="0" rtlCol="0" anchor="ctr"/>
          <a:lstStyle/>
          <a:p>
            <a:pPr marL="0" indent="0">
              <a:buNone/>
            </a:pPr>
            <a:r>
              <a:rPr lang="en-US" sz="1300" i="1" dirty="0">
                <a:solidFill>
                  <a:srgbClr val="4A5A68"/>
                </a:solidFill>
                <a:latin typeface="Calibri" pitchFamily="34" charset="0"/>
                <a:ea typeface="Calibri" pitchFamily="34" charset="-122"/>
                <a:cs typeface="Calibri" pitchFamily="34" charset="-120"/>
              </a:rPr>
              <a:t>Since 2015–2016, ISU has developed SMART|Labs alongside GTU and TSU, with FZJ institutes as the German anchor.</a:t>
            </a:r>
            <a:endParaRPr lang="en-US" sz="1300" dirty="0"/>
          </a:p>
        </p:txBody>
      </p:sp>
      <p:sp>
        <p:nvSpPr>
          <p:cNvPr id="30" name="Text 28"/>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6E7B87"/>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31" name="Text 29"/>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6E7B87"/>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F0A0D-37ED-3D4E-5B17-71EEAF187100}"/>
              </a:ext>
            </a:extLst>
          </p:cNvPr>
          <p:cNvSpPr>
            <a:spLocks noGrp="1"/>
          </p:cNvSpPr>
          <p:nvPr>
            <p:ph type="title"/>
          </p:nvPr>
        </p:nvSpPr>
        <p:spPr/>
        <p:txBody>
          <a:bodyPr/>
          <a:lstStyle/>
          <a:p>
            <a:r>
              <a:rPr lang="en-US" dirty="0"/>
              <a:t>                                                         ISU Support of Bridge </a:t>
            </a:r>
          </a:p>
        </p:txBody>
      </p:sp>
      <p:sp>
        <p:nvSpPr>
          <p:cNvPr id="3" name="Content Placeholder 2">
            <a:extLst>
              <a:ext uri="{FF2B5EF4-FFF2-40B4-BE49-F238E27FC236}">
                <a16:creationId xmlns:a16="http://schemas.microsoft.com/office/drawing/2014/main" id="{D7E303A7-AF18-A200-7FA1-F4A6457F0494}"/>
              </a:ext>
            </a:extLst>
          </p:cNvPr>
          <p:cNvSpPr>
            <a:spLocks noGrp="1"/>
          </p:cNvSpPr>
          <p:nvPr>
            <p:ph sz="half" idx="1"/>
          </p:nvPr>
        </p:nvSpPr>
        <p:spPr/>
        <p:txBody>
          <a:bodyPr/>
          <a:lstStyle/>
          <a:p>
            <a:r>
              <a:rPr lang="en-US" dirty="0"/>
              <a:t>Giorgi </a:t>
            </a:r>
            <a:r>
              <a:rPr lang="en-US" dirty="0" err="1"/>
              <a:t>Dalakishvili</a:t>
            </a:r>
            <a:endParaRPr lang="en-US" dirty="0"/>
          </a:p>
        </p:txBody>
      </p:sp>
      <p:sp>
        <p:nvSpPr>
          <p:cNvPr id="4" name="Content Placeholder 3">
            <a:extLst>
              <a:ext uri="{FF2B5EF4-FFF2-40B4-BE49-F238E27FC236}">
                <a16:creationId xmlns:a16="http://schemas.microsoft.com/office/drawing/2014/main" id="{09CCF2C9-73A2-8E79-33F1-51A89781D6CA}"/>
              </a:ext>
            </a:extLst>
          </p:cNvPr>
          <p:cNvSpPr>
            <a:spLocks noGrp="1"/>
          </p:cNvSpPr>
          <p:nvPr>
            <p:ph sz="half" idx="2"/>
          </p:nvPr>
        </p:nvSpPr>
        <p:spPr/>
        <p:txBody>
          <a:bodyPr/>
          <a:lstStyle/>
          <a:p>
            <a:r>
              <a:rPr lang="en-US" dirty="0"/>
              <a:t>Ketevan </a:t>
            </a:r>
            <a:r>
              <a:rPr lang="en-US" dirty="0" err="1"/>
              <a:t>Batsatsashvili</a:t>
            </a:r>
            <a:endParaRPr lang="en-US" dirty="0"/>
          </a:p>
        </p:txBody>
      </p:sp>
      <p:pic>
        <p:nvPicPr>
          <p:cNvPr id="5" name="Picture 4" descr="Ilia State University Online Platform for Research">
            <a:extLst>
              <a:ext uri="{FF2B5EF4-FFF2-40B4-BE49-F238E27FC236}">
                <a16:creationId xmlns:a16="http://schemas.microsoft.com/office/drawing/2014/main" id="{BFB44B03-7BFB-AEA4-4AFD-B371F3192784}"/>
              </a:ext>
            </a:extLst>
          </p:cNvPr>
          <p:cNvPicPr>
            <a:picLocks noChangeAspect="1"/>
          </p:cNvPicPr>
          <p:nvPr/>
        </p:nvPicPr>
        <p:blipFill>
          <a:blip r:embed="rId2"/>
          <a:stretch>
            <a:fillRect/>
          </a:stretch>
        </p:blipFill>
        <p:spPr>
          <a:xfrm>
            <a:off x="1587166" y="3429000"/>
            <a:ext cx="2857500" cy="1609725"/>
          </a:xfrm>
          <a:prstGeom prst="rect">
            <a:avLst/>
          </a:prstGeom>
        </p:spPr>
      </p:pic>
      <p:pic>
        <p:nvPicPr>
          <p:cNvPr id="6" name="Picture 5" descr="Ketevani Batsatsashvili - ილიას სახელმწიფო უნივერსიტეტის აკადემიური  პერსონალი">
            <a:extLst>
              <a:ext uri="{FF2B5EF4-FFF2-40B4-BE49-F238E27FC236}">
                <a16:creationId xmlns:a16="http://schemas.microsoft.com/office/drawing/2014/main" id="{E2A2A88E-D576-00D5-A8D3-097E1704C5AD}"/>
              </a:ext>
            </a:extLst>
          </p:cNvPr>
          <p:cNvPicPr>
            <a:picLocks noChangeAspect="1"/>
          </p:cNvPicPr>
          <p:nvPr/>
        </p:nvPicPr>
        <p:blipFill>
          <a:blip r:embed="rId3"/>
          <a:stretch>
            <a:fillRect/>
          </a:stretch>
        </p:blipFill>
        <p:spPr>
          <a:xfrm>
            <a:off x="7747334" y="2624137"/>
            <a:ext cx="2857500" cy="1609725"/>
          </a:xfrm>
          <a:prstGeom prst="rect">
            <a:avLst/>
          </a:prstGeom>
        </p:spPr>
      </p:pic>
    </p:spTree>
    <p:extLst>
      <p:ext uri="{BB962C8B-B14F-4D97-AF65-F5344CB8AC3E}">
        <p14:creationId xmlns:p14="http://schemas.microsoft.com/office/powerpoint/2010/main" val="4003124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A63D-DC9D-CB34-7ABE-DACA085A5032}"/>
              </a:ext>
            </a:extLst>
          </p:cNvPr>
          <p:cNvSpPr>
            <a:spLocks noGrp="1"/>
          </p:cNvSpPr>
          <p:nvPr>
            <p:ph type="title"/>
          </p:nvPr>
        </p:nvSpPr>
        <p:spPr/>
        <p:txBody>
          <a:bodyPr/>
          <a:lstStyle/>
          <a:p>
            <a:r>
              <a:rPr lang="en-US" dirty="0"/>
              <a:t>                                                 Special Thank to  </a:t>
            </a:r>
          </a:p>
        </p:txBody>
      </p:sp>
      <p:sp>
        <p:nvSpPr>
          <p:cNvPr id="3" name="Content Placeholder 2">
            <a:extLst>
              <a:ext uri="{FF2B5EF4-FFF2-40B4-BE49-F238E27FC236}">
                <a16:creationId xmlns:a16="http://schemas.microsoft.com/office/drawing/2014/main" id="{B1E7BF9A-78F5-EDC5-CDA7-DE5CE0FBF70C}"/>
              </a:ext>
            </a:extLst>
          </p:cNvPr>
          <p:cNvSpPr>
            <a:spLocks noGrp="1"/>
          </p:cNvSpPr>
          <p:nvPr>
            <p:ph sz="half" idx="1"/>
          </p:nvPr>
        </p:nvSpPr>
        <p:spPr/>
        <p:txBody>
          <a:bodyPr/>
          <a:lstStyle/>
          <a:p>
            <a:r>
              <a:rPr lang="en-US" dirty="0"/>
              <a:t>Andro </a:t>
            </a:r>
            <a:r>
              <a:rPr lang="en-US" dirty="0" err="1"/>
              <a:t>Kacharava</a:t>
            </a:r>
            <a:endParaRPr lang="en-US" dirty="0"/>
          </a:p>
        </p:txBody>
      </p:sp>
      <p:sp>
        <p:nvSpPr>
          <p:cNvPr id="4" name="Content Placeholder 3">
            <a:extLst>
              <a:ext uri="{FF2B5EF4-FFF2-40B4-BE49-F238E27FC236}">
                <a16:creationId xmlns:a16="http://schemas.microsoft.com/office/drawing/2014/main" id="{C67D93B2-75B8-E3EF-ADE7-8B7122338623}"/>
              </a:ext>
            </a:extLst>
          </p:cNvPr>
          <p:cNvSpPr>
            <a:spLocks noGrp="1"/>
          </p:cNvSpPr>
          <p:nvPr>
            <p:ph sz="half" idx="2"/>
          </p:nvPr>
        </p:nvSpPr>
        <p:spPr/>
        <p:txBody>
          <a:bodyPr/>
          <a:lstStyle/>
          <a:p>
            <a:r>
              <a:rPr lang="en-US" dirty="0"/>
              <a:t>Maia </a:t>
            </a:r>
            <a:r>
              <a:rPr lang="en-US" dirty="0" err="1"/>
              <a:t>Batsatsashvili</a:t>
            </a:r>
            <a:endParaRPr lang="en-US" dirty="0"/>
          </a:p>
        </p:txBody>
      </p:sp>
      <p:pic>
        <p:nvPicPr>
          <p:cNvPr id="5" name="Picture 4" descr="15 Georgian scientists working in world's leading laboratories and  universities - GeorgianJournal">
            <a:extLst>
              <a:ext uri="{FF2B5EF4-FFF2-40B4-BE49-F238E27FC236}">
                <a16:creationId xmlns:a16="http://schemas.microsoft.com/office/drawing/2014/main" id="{B0063805-5A17-0BB0-7A0A-E04337BB0DE9}"/>
              </a:ext>
            </a:extLst>
          </p:cNvPr>
          <p:cNvPicPr>
            <a:picLocks noChangeAspect="1"/>
          </p:cNvPicPr>
          <p:nvPr/>
        </p:nvPicPr>
        <p:blipFill>
          <a:blip r:embed="rId2"/>
          <a:stretch>
            <a:fillRect/>
          </a:stretch>
        </p:blipFill>
        <p:spPr>
          <a:xfrm>
            <a:off x="685800" y="2791326"/>
            <a:ext cx="3902242" cy="2926682"/>
          </a:xfrm>
          <a:prstGeom prst="rect">
            <a:avLst/>
          </a:prstGeom>
        </p:spPr>
      </p:pic>
      <p:pic>
        <p:nvPicPr>
          <p:cNvPr id="7" name="Picture 6">
            <a:extLst>
              <a:ext uri="{FF2B5EF4-FFF2-40B4-BE49-F238E27FC236}">
                <a16:creationId xmlns:a16="http://schemas.microsoft.com/office/drawing/2014/main" id="{59A74626-B6F7-D9AD-BA1C-EB6521872942}"/>
              </a:ext>
            </a:extLst>
          </p:cNvPr>
          <p:cNvPicPr>
            <a:picLocks noChangeAspect="1"/>
          </p:cNvPicPr>
          <p:nvPr/>
        </p:nvPicPr>
        <p:blipFill>
          <a:blip r:embed="rId3"/>
          <a:srcRect l="26330" t="18948" r="15917" b="24678"/>
          <a:stretch>
            <a:fillRect/>
          </a:stretch>
        </p:blipFill>
        <p:spPr>
          <a:xfrm>
            <a:off x="7202906" y="3144252"/>
            <a:ext cx="2275438" cy="2996615"/>
          </a:xfrm>
          <a:prstGeom prst="rect">
            <a:avLst/>
          </a:prstGeom>
        </p:spPr>
      </p:pic>
    </p:spTree>
    <p:extLst>
      <p:ext uri="{BB962C8B-B14F-4D97-AF65-F5344CB8AC3E}">
        <p14:creationId xmlns:p14="http://schemas.microsoft.com/office/powerpoint/2010/main" val="538747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93047-245B-705A-EC43-B7AEBBDD9235}"/>
              </a:ext>
            </a:extLst>
          </p:cNvPr>
          <p:cNvSpPr>
            <a:spLocks noGrp="1"/>
          </p:cNvSpPr>
          <p:nvPr>
            <p:ph type="title"/>
          </p:nvPr>
        </p:nvSpPr>
        <p:spPr/>
        <p:txBody>
          <a:bodyPr/>
          <a:lstStyle/>
          <a:p>
            <a:r>
              <a:rPr lang="en-US" dirty="0"/>
              <a:t> </a:t>
            </a:r>
          </a:p>
        </p:txBody>
      </p:sp>
      <p:graphicFrame>
        <p:nvGraphicFramePr>
          <p:cNvPr id="11" name="Content Placeholder 2">
            <a:extLst>
              <a:ext uri="{FF2B5EF4-FFF2-40B4-BE49-F238E27FC236}">
                <a16:creationId xmlns:a16="http://schemas.microsoft.com/office/drawing/2014/main" id="{C95F8759-F917-5CB9-3453-86F498CBE903}"/>
              </a:ext>
            </a:extLst>
          </p:cNvPr>
          <p:cNvGraphicFramePr>
            <a:graphicFrameLocks noGrp="1"/>
          </p:cNvGraphicFramePr>
          <p:nvPr>
            <p:ph sz="half" idx="1"/>
          </p:nvPr>
        </p:nvGraphicFramePr>
        <p:xfrm>
          <a:off x="176465" y="959351"/>
          <a:ext cx="5995736"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
            <a:extLst>
              <a:ext uri="{FF2B5EF4-FFF2-40B4-BE49-F238E27FC236}">
                <a16:creationId xmlns:a16="http://schemas.microsoft.com/office/drawing/2014/main" id="{7C7AE2A8-E6AF-B9EE-2EA9-8A585DED082C}"/>
              </a:ext>
            </a:extLst>
          </p:cNvPr>
          <p:cNvPicPr>
            <a:picLocks noChangeAspect="1"/>
          </p:cNvPicPr>
          <p:nvPr/>
        </p:nvPicPr>
        <p:blipFill>
          <a:blip r:embed="rId7"/>
          <a:stretch>
            <a:fillRect/>
          </a:stretch>
        </p:blipFill>
        <p:spPr>
          <a:xfrm>
            <a:off x="4944979" y="3268579"/>
            <a:ext cx="152400" cy="152400"/>
          </a:xfrm>
          <a:prstGeom prst="rect">
            <a:avLst/>
          </a:prstGeom>
        </p:spPr>
      </p:pic>
      <p:pic>
        <p:nvPicPr>
          <p:cNvPr id="6" name="Picture 5" descr="May be an image of one or more people, newsroom and text">
            <a:extLst>
              <a:ext uri="{FF2B5EF4-FFF2-40B4-BE49-F238E27FC236}">
                <a16:creationId xmlns:a16="http://schemas.microsoft.com/office/drawing/2014/main" id="{1DDFD457-3F25-EAAC-C140-D6C455CBE6B4}"/>
              </a:ext>
            </a:extLst>
          </p:cNvPr>
          <p:cNvPicPr>
            <a:picLocks noChangeAspect="1"/>
          </p:cNvPicPr>
          <p:nvPr/>
        </p:nvPicPr>
        <p:blipFill>
          <a:blip r:embed="rId8"/>
          <a:stretch>
            <a:fillRect/>
          </a:stretch>
        </p:blipFill>
        <p:spPr>
          <a:xfrm>
            <a:off x="6610394" y="959351"/>
            <a:ext cx="4330321" cy="2719137"/>
          </a:xfrm>
          <a:prstGeom prst="rect">
            <a:avLst/>
          </a:prstGeom>
        </p:spPr>
      </p:pic>
      <p:pic>
        <p:nvPicPr>
          <p:cNvPr id="9" name="Picture 8">
            <a:extLst>
              <a:ext uri="{FF2B5EF4-FFF2-40B4-BE49-F238E27FC236}">
                <a16:creationId xmlns:a16="http://schemas.microsoft.com/office/drawing/2014/main" id="{1B57C322-28CF-61D5-7F2E-597C7F1B14F6}"/>
              </a:ext>
            </a:extLst>
          </p:cNvPr>
          <p:cNvPicPr>
            <a:picLocks noChangeAspect="1"/>
          </p:cNvPicPr>
          <p:nvPr/>
        </p:nvPicPr>
        <p:blipFill>
          <a:blip r:embed="rId9"/>
          <a:stretch>
            <a:fillRect/>
          </a:stretch>
        </p:blipFill>
        <p:spPr>
          <a:xfrm>
            <a:off x="8869377" y="4122822"/>
            <a:ext cx="2631618" cy="1775828"/>
          </a:xfrm>
          <a:prstGeom prst="rect">
            <a:avLst/>
          </a:prstGeom>
        </p:spPr>
      </p:pic>
      <p:pic>
        <p:nvPicPr>
          <p:cNvPr id="12" name="Picture 11">
            <a:extLst>
              <a:ext uri="{FF2B5EF4-FFF2-40B4-BE49-F238E27FC236}">
                <a16:creationId xmlns:a16="http://schemas.microsoft.com/office/drawing/2014/main" id="{469DAECE-AFCE-DD33-0B0C-DE497B0ED6B2}"/>
              </a:ext>
            </a:extLst>
          </p:cNvPr>
          <p:cNvPicPr>
            <a:picLocks noChangeAspect="1"/>
          </p:cNvPicPr>
          <p:nvPr/>
        </p:nvPicPr>
        <p:blipFill>
          <a:blip r:embed="rId10"/>
          <a:stretch>
            <a:fillRect/>
          </a:stretch>
        </p:blipFill>
        <p:spPr>
          <a:xfrm>
            <a:off x="5988987" y="4889199"/>
            <a:ext cx="2786567" cy="1857258"/>
          </a:xfrm>
          <a:prstGeom prst="rect">
            <a:avLst/>
          </a:prstGeom>
        </p:spPr>
      </p:pic>
    </p:spTree>
    <p:extLst>
      <p:ext uri="{BB962C8B-B14F-4D97-AF65-F5344CB8AC3E}">
        <p14:creationId xmlns:p14="http://schemas.microsoft.com/office/powerpoint/2010/main" val="1964019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ISU IN ACTION</a:t>
            </a:r>
            <a:endParaRPr lang="en-US" sz="1300" dirty="0"/>
          </a:p>
        </p:txBody>
      </p:sp>
      <p:sp>
        <p:nvSpPr>
          <p:cNvPr id="3" name="Text 1"/>
          <p:cNvSpPr txBox="1"/>
          <p:nvPr/>
        </p:nvSpPr>
        <p:spPr>
          <a:xfrm>
            <a:off x="548640" y="777240"/>
            <a:ext cx="10058400" cy="822960"/>
          </a:xfrm>
          <a:prstGeom prst="rect">
            <a:avLst/>
          </a:prstGeom>
          <a:noFill/>
          <a:ln/>
        </p:spPr>
        <p:txBody>
          <a:bodyPr wrap="square" lIns="0" tIns="0" rIns="0" bIns="0" rtlCol="0" anchor="ctr"/>
          <a:lstStyle/>
          <a:p>
            <a:pPr marL="0" indent="0">
              <a:buNone/>
            </a:pPr>
            <a:r>
              <a:rPr lang="en-US" sz="3000" b="1" dirty="0">
                <a:solidFill>
                  <a:srgbClr val="1D2733"/>
                </a:solidFill>
                <a:latin typeface="Cambria" pitchFamily="34" charset="0"/>
                <a:ea typeface="Cambria" pitchFamily="34" charset="-122"/>
                <a:cs typeface="Cambria" pitchFamily="34" charset="-120"/>
              </a:rPr>
              <a:t>ISU's role within GGSB</a:t>
            </a:r>
            <a:endParaRPr lang="en-US" sz="3000" dirty="0"/>
          </a:p>
        </p:txBody>
      </p:sp>
      <p:sp>
        <p:nvSpPr>
          <p:cNvPr id="4" name="Text 2"/>
          <p:cNvSpPr txBox="1"/>
          <p:nvPr/>
        </p:nvSpPr>
        <p:spPr>
          <a:xfrm>
            <a:off x="548640" y="1645920"/>
            <a:ext cx="4937760" cy="1737360"/>
          </a:xfrm>
          <a:prstGeom prst="rect">
            <a:avLst/>
          </a:prstGeom>
          <a:noFill/>
          <a:ln/>
        </p:spPr>
        <p:txBody>
          <a:bodyPr wrap="square" lIns="0" tIns="0" rIns="0" bIns="0" rtlCol="0" anchor="ctr"/>
          <a:lstStyle/>
          <a:p>
            <a:pPr marL="0" indent="0">
              <a:buNone/>
            </a:pPr>
            <a:r>
              <a:rPr lang="en-US" sz="1400" dirty="0">
                <a:solidFill>
                  <a:srgbClr val="1D2733"/>
                </a:solidFill>
                <a:latin typeface="Calibri" pitchFamily="34" charset="0"/>
                <a:ea typeface="Calibri" pitchFamily="34" charset="-122"/>
                <a:cs typeface="Calibri" pitchFamily="34" charset="-120"/>
              </a:rPr>
              <a:t>ISU's Faculty of Natural Sciences and Medicine sends bachelor's students each year to GGSB summer schools at German Helmholtz centers — building the pipeline behind SMART|Labs.</a:t>
            </a:r>
            <a:endParaRPr lang="en-US" sz="1400" dirty="0"/>
          </a:p>
        </p:txBody>
      </p:sp>
      <p:sp>
        <p:nvSpPr>
          <p:cNvPr id="5" name="Shape 3"/>
          <p:cNvSpPr/>
          <p:nvPr/>
        </p:nvSpPr>
        <p:spPr>
          <a:xfrm>
            <a:off x="548640" y="3575304"/>
            <a:ext cx="128016" cy="128016"/>
          </a:xfrm>
          <a:prstGeom prst="ellipse">
            <a:avLst/>
          </a:prstGeom>
          <a:solidFill>
            <a:srgbClr val="C9A227"/>
          </a:solidFill>
          <a:ln/>
        </p:spPr>
        <p:txBody>
          <a:bodyPr/>
          <a:lstStyle/>
          <a:p>
            <a:endParaRPr lang="en-US"/>
          </a:p>
        </p:txBody>
      </p:sp>
      <p:sp>
        <p:nvSpPr>
          <p:cNvPr id="6" name="Text 4"/>
          <p:cNvSpPr txBox="1"/>
          <p:nvPr/>
        </p:nvSpPr>
        <p:spPr>
          <a:xfrm>
            <a:off x="841248" y="3465576"/>
            <a:ext cx="4709160" cy="777240"/>
          </a:xfrm>
          <a:prstGeom prst="rect">
            <a:avLst/>
          </a:prstGeom>
          <a:noFill/>
          <a:ln/>
        </p:spPr>
        <p:txBody>
          <a:bodyPr wrap="square" lIns="0" tIns="0" rIns="0" bIns="0" rtlCol="0" anchor="ctr"/>
          <a:lstStyle/>
          <a:p>
            <a:pPr marL="0" indent="0">
              <a:buNone/>
            </a:pPr>
            <a:r>
              <a:rPr lang="en-US" sz="1200" dirty="0">
                <a:solidFill>
                  <a:srgbClr val="1D2733"/>
                </a:solidFill>
                <a:latin typeface="Calibri" pitchFamily="34" charset="0"/>
                <a:ea typeface="Calibri" pitchFamily="34" charset="-122"/>
                <a:cs typeface="Calibri" pitchFamily="34" charset="-120"/>
              </a:rPr>
              <a:t>202</a:t>
            </a:r>
            <a:r>
              <a:rPr lang="ka-GE" sz="1200" dirty="0">
                <a:solidFill>
                  <a:srgbClr val="1D2733"/>
                </a:solidFill>
                <a:latin typeface="Calibri" pitchFamily="34" charset="0"/>
                <a:ea typeface="Calibri" pitchFamily="34" charset="-122"/>
                <a:cs typeface="Calibri" pitchFamily="34" charset="-120"/>
              </a:rPr>
              <a:t>5</a:t>
            </a:r>
            <a:r>
              <a:rPr lang="en-US" sz="1200" dirty="0">
                <a:solidFill>
                  <a:srgbClr val="1D2733"/>
                </a:solidFill>
                <a:latin typeface="Calibri" pitchFamily="34" charset="0"/>
                <a:ea typeface="Calibri" pitchFamily="34" charset="-122"/>
                <a:cs typeface="Calibri" pitchFamily="34" charset="-120"/>
              </a:rPr>
              <a:t> summer school at HZDR (Dresden): lectures &amp; hands-on sessions in physics, medicine, engineering and AI</a:t>
            </a:r>
            <a:endParaRPr lang="en-US" sz="1200" dirty="0"/>
          </a:p>
        </p:txBody>
      </p:sp>
      <p:sp>
        <p:nvSpPr>
          <p:cNvPr id="7" name="Shape 5"/>
          <p:cNvSpPr/>
          <p:nvPr/>
        </p:nvSpPr>
        <p:spPr>
          <a:xfrm>
            <a:off x="548640" y="4443984"/>
            <a:ext cx="128016" cy="128016"/>
          </a:xfrm>
          <a:prstGeom prst="ellipse">
            <a:avLst/>
          </a:prstGeom>
          <a:solidFill>
            <a:srgbClr val="C9A227"/>
          </a:solidFill>
          <a:ln/>
        </p:spPr>
        <p:txBody>
          <a:bodyPr/>
          <a:lstStyle/>
          <a:p>
            <a:endParaRPr lang="en-US"/>
          </a:p>
        </p:txBody>
      </p:sp>
      <p:sp>
        <p:nvSpPr>
          <p:cNvPr id="8" name="Text 6"/>
          <p:cNvSpPr txBox="1"/>
          <p:nvPr/>
        </p:nvSpPr>
        <p:spPr>
          <a:xfrm>
            <a:off x="841248" y="4334256"/>
            <a:ext cx="4709160" cy="777240"/>
          </a:xfrm>
          <a:prstGeom prst="rect">
            <a:avLst/>
          </a:prstGeom>
          <a:noFill/>
          <a:ln/>
        </p:spPr>
        <p:txBody>
          <a:bodyPr wrap="square" lIns="0" tIns="0" rIns="0" bIns="0" rtlCol="0" anchor="ctr"/>
          <a:lstStyle/>
          <a:p>
            <a:pPr marL="0" indent="0">
              <a:buNone/>
            </a:pPr>
            <a:r>
              <a:rPr lang="en-US" sz="1200" dirty="0">
                <a:solidFill>
                  <a:srgbClr val="1D2733"/>
                </a:solidFill>
                <a:latin typeface="Calibri" pitchFamily="34" charset="0"/>
                <a:ea typeface="Calibri" pitchFamily="34" charset="-122"/>
                <a:cs typeface="Calibri" pitchFamily="34" charset="-120"/>
              </a:rPr>
              <a:t>Site visits to OncoRay and radiation-research infrastructure</a:t>
            </a:r>
            <a:endParaRPr lang="en-US" sz="1200" dirty="0"/>
          </a:p>
        </p:txBody>
      </p:sp>
      <p:sp>
        <p:nvSpPr>
          <p:cNvPr id="9" name="Shape 7"/>
          <p:cNvSpPr/>
          <p:nvPr/>
        </p:nvSpPr>
        <p:spPr>
          <a:xfrm>
            <a:off x="548640" y="5312664"/>
            <a:ext cx="128016" cy="128016"/>
          </a:xfrm>
          <a:prstGeom prst="ellipse">
            <a:avLst/>
          </a:prstGeom>
          <a:solidFill>
            <a:srgbClr val="C9A227"/>
          </a:solidFill>
          <a:ln/>
        </p:spPr>
        <p:txBody>
          <a:bodyPr/>
          <a:lstStyle/>
          <a:p>
            <a:endParaRPr lang="en-US"/>
          </a:p>
        </p:txBody>
      </p:sp>
      <p:sp>
        <p:nvSpPr>
          <p:cNvPr id="10" name="Text 8"/>
          <p:cNvSpPr txBox="1"/>
          <p:nvPr/>
        </p:nvSpPr>
        <p:spPr>
          <a:xfrm>
            <a:off x="841248" y="5202936"/>
            <a:ext cx="4709160" cy="777240"/>
          </a:xfrm>
          <a:prstGeom prst="rect">
            <a:avLst/>
          </a:prstGeom>
          <a:noFill/>
          <a:ln/>
        </p:spPr>
        <p:txBody>
          <a:bodyPr wrap="square" lIns="0" tIns="0" rIns="0" bIns="0" rtlCol="0" anchor="ctr"/>
          <a:lstStyle/>
          <a:p>
            <a:pPr marL="0" indent="0">
              <a:buNone/>
            </a:pPr>
            <a:r>
              <a:rPr lang="en-US" sz="1200" dirty="0">
                <a:solidFill>
                  <a:srgbClr val="1D2733"/>
                </a:solidFill>
                <a:latin typeface="Calibri" pitchFamily="34" charset="0"/>
                <a:ea typeface="Calibri" pitchFamily="34" charset="-122"/>
                <a:cs typeface="Calibri" pitchFamily="34" charset="-120"/>
              </a:rPr>
              <a:t>Closing presentations to HZDR, FZJ &amp; GSI researchers, with feedback on future collaboration</a:t>
            </a:r>
            <a:endParaRPr lang="en-US" sz="1200" dirty="0"/>
          </a:p>
        </p:txBody>
      </p:sp>
      <p:pic>
        <p:nvPicPr>
          <p:cNvPr id="11" name="Image 0" descr="oncoray.jpg"/>
          <p:cNvPicPr>
            <a:picLocks noChangeAspect="1"/>
          </p:cNvPicPr>
          <p:nvPr/>
        </p:nvPicPr>
        <p:blipFill>
          <a:blip r:embed="rId3"/>
          <a:srcRect/>
          <a:stretch/>
        </p:blipFill>
        <p:spPr>
          <a:xfrm>
            <a:off x="5715000" y="457200"/>
            <a:ext cx="5897880" cy="3520440"/>
          </a:xfrm>
          <a:prstGeom prst="rect">
            <a:avLst/>
          </a:prstGeom>
        </p:spPr>
      </p:pic>
      <p:pic>
        <p:nvPicPr>
          <p:cNvPr id="12" name="Image 1" descr="fla_cube.jpg"/>
          <p:cNvPicPr>
            <a:picLocks noChangeAspect="1"/>
          </p:cNvPicPr>
          <p:nvPr/>
        </p:nvPicPr>
        <p:blipFill>
          <a:blip r:embed="rId4"/>
          <a:srcRect/>
          <a:stretch/>
        </p:blipFill>
        <p:spPr>
          <a:xfrm>
            <a:off x="5550408" y="4114800"/>
            <a:ext cx="3044952" cy="1965960"/>
          </a:xfrm>
          <a:prstGeom prst="rect">
            <a:avLst/>
          </a:prstGeom>
        </p:spPr>
      </p:pic>
      <p:pic>
        <p:nvPicPr>
          <p:cNvPr id="13" name="Image 2" descr="lab_corridor.jpg"/>
          <p:cNvPicPr>
            <a:picLocks noChangeAspect="1"/>
          </p:cNvPicPr>
          <p:nvPr/>
        </p:nvPicPr>
        <p:blipFill>
          <a:blip r:embed="rId5"/>
          <a:srcRect/>
          <a:stretch/>
        </p:blipFill>
        <p:spPr>
          <a:xfrm>
            <a:off x="8732520" y="4114800"/>
            <a:ext cx="2880360" cy="1965960"/>
          </a:xfrm>
          <a:prstGeom prst="rect">
            <a:avLst/>
          </a:prstGeom>
        </p:spPr>
      </p:pic>
      <p:sp>
        <p:nvSpPr>
          <p:cNvPr id="14" name="Text 9"/>
          <p:cNvSpPr txBox="1"/>
          <p:nvPr/>
        </p:nvSpPr>
        <p:spPr>
          <a:xfrm>
            <a:off x="5715000" y="6144768"/>
            <a:ext cx="5897880" cy="274320"/>
          </a:xfrm>
          <a:prstGeom prst="rect">
            <a:avLst/>
          </a:prstGeom>
          <a:noFill/>
          <a:ln/>
        </p:spPr>
        <p:txBody>
          <a:bodyPr wrap="square" lIns="0" tIns="0" rIns="0" bIns="0" rtlCol="0" anchor="ctr"/>
          <a:lstStyle/>
          <a:p>
            <a:pPr marL="0" indent="0">
              <a:buNone/>
            </a:pPr>
            <a:r>
              <a:rPr lang="en-US" sz="1000" i="1" dirty="0">
                <a:solidFill>
                  <a:srgbClr val="6E7B87"/>
                </a:solidFill>
                <a:latin typeface="Calibri" pitchFamily="34" charset="0"/>
                <a:ea typeface="Calibri" pitchFamily="34" charset="-122"/>
                <a:cs typeface="Calibri" pitchFamily="34" charset="-120"/>
              </a:rPr>
              <a:t>HZDR Summer School, Dresden — September 202</a:t>
            </a:r>
            <a:r>
              <a:rPr lang="ka-GE" sz="1000" i="1" dirty="0">
                <a:solidFill>
                  <a:srgbClr val="6E7B87"/>
                </a:solidFill>
                <a:latin typeface="Calibri" pitchFamily="34" charset="0"/>
                <a:ea typeface="Calibri" pitchFamily="34" charset="-122"/>
                <a:cs typeface="Calibri" pitchFamily="34" charset="-120"/>
              </a:rPr>
              <a:t>5</a:t>
            </a:r>
            <a:endParaRPr lang="en-US" sz="1000" dirty="0"/>
          </a:p>
        </p:txBody>
      </p:sp>
      <p:sp>
        <p:nvSpPr>
          <p:cNvPr id="15" name="Text 10"/>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6E7B87"/>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16" name="Text 11"/>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6E7B87"/>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8">
    <p:bg>
      <p:bgPr>
        <a:solidFill>
          <a:srgbClr val="EAF0F5"/>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8229600" cy="320040"/>
          </a:xfrm>
          <a:prstGeom prst="rect">
            <a:avLst/>
          </a:prstGeom>
          <a:noFill/>
          <a:ln/>
        </p:spPr>
        <p:txBody>
          <a:bodyPr wrap="square" lIns="0" tIns="0" rIns="0" bIns="0" rtlCol="0" anchor="ctr"/>
          <a:lstStyle/>
          <a:p>
            <a:pPr marL="0" indent="0">
              <a:buNone/>
            </a:pPr>
            <a:r>
              <a:rPr lang="en-US" sz="1300" b="1" kern="0" spc="200" dirty="0">
                <a:solidFill>
                  <a:srgbClr val="7A1B2E"/>
                </a:solidFill>
                <a:latin typeface="Calibri" pitchFamily="34" charset="0"/>
                <a:ea typeface="Calibri" pitchFamily="34" charset="-122"/>
                <a:cs typeface="Calibri" pitchFamily="34" charset="-120"/>
              </a:rPr>
              <a:t>RESULTS &amp; OUTLOOK</a:t>
            </a:r>
            <a:endParaRPr lang="en-US" sz="1300" dirty="0"/>
          </a:p>
        </p:txBody>
      </p:sp>
      <p:sp>
        <p:nvSpPr>
          <p:cNvPr id="3" name="Text 1"/>
          <p:cNvSpPr txBox="1"/>
          <p:nvPr/>
        </p:nvSpPr>
        <p:spPr>
          <a:xfrm>
            <a:off x="548640" y="777240"/>
            <a:ext cx="10058400" cy="822960"/>
          </a:xfrm>
          <a:prstGeom prst="rect">
            <a:avLst/>
          </a:prstGeom>
          <a:noFill/>
          <a:ln/>
        </p:spPr>
        <p:txBody>
          <a:bodyPr wrap="square" lIns="0" tIns="0" rIns="0" bIns="0" rtlCol="0" anchor="ctr"/>
          <a:lstStyle/>
          <a:p>
            <a:pPr marL="0" indent="0">
              <a:buNone/>
            </a:pPr>
            <a:r>
              <a:rPr lang="en-US" sz="3000" b="1" dirty="0">
                <a:solidFill>
                  <a:srgbClr val="1D2733"/>
                </a:solidFill>
                <a:latin typeface="Cambria" pitchFamily="34" charset="0"/>
                <a:ea typeface="Cambria" pitchFamily="34" charset="-122"/>
                <a:cs typeface="Cambria" pitchFamily="34" charset="-120"/>
              </a:rPr>
              <a:t>What GGSB has built — and what's ahead</a:t>
            </a:r>
            <a:endParaRPr lang="en-US" sz="3000" dirty="0"/>
          </a:p>
        </p:txBody>
      </p:sp>
      <p:pic>
        <p:nvPicPr>
          <p:cNvPr id="4" name="Image 0" descr="cert_pink.jpg"/>
          <p:cNvPicPr>
            <a:picLocks noChangeAspect="1"/>
          </p:cNvPicPr>
          <p:nvPr/>
        </p:nvPicPr>
        <p:blipFill>
          <a:blip r:embed="rId3"/>
          <a:srcRect l="13218" t="14084" r="25052" b="9302"/>
          <a:stretch>
            <a:fillRect/>
          </a:stretch>
        </p:blipFill>
        <p:spPr>
          <a:xfrm>
            <a:off x="893134" y="2148840"/>
            <a:ext cx="2434857" cy="2486955"/>
          </a:xfrm>
          <a:prstGeom prst="rect">
            <a:avLst/>
          </a:prstGeom>
        </p:spPr>
      </p:pic>
      <p:pic>
        <p:nvPicPr>
          <p:cNvPr id="5" name="Image 1" descr="cert_plaid.jpg"/>
          <p:cNvPicPr>
            <a:picLocks noChangeAspect="1"/>
          </p:cNvPicPr>
          <p:nvPr/>
        </p:nvPicPr>
        <p:blipFill>
          <a:blip r:embed="rId4"/>
          <a:srcRect l="25051" b="12398"/>
          <a:stretch>
            <a:fillRect/>
          </a:stretch>
        </p:blipFill>
        <p:spPr>
          <a:xfrm>
            <a:off x="3853239" y="2994660"/>
            <a:ext cx="1953201" cy="2843678"/>
          </a:xfrm>
          <a:prstGeom prst="rect">
            <a:avLst/>
          </a:prstGeom>
        </p:spPr>
      </p:pic>
      <p:sp>
        <p:nvSpPr>
          <p:cNvPr id="6" name="Text 2"/>
          <p:cNvSpPr txBox="1"/>
          <p:nvPr/>
        </p:nvSpPr>
        <p:spPr>
          <a:xfrm>
            <a:off x="457200" y="5897880"/>
            <a:ext cx="5349240" cy="457200"/>
          </a:xfrm>
          <a:prstGeom prst="rect">
            <a:avLst/>
          </a:prstGeom>
          <a:noFill/>
          <a:ln/>
        </p:spPr>
        <p:txBody>
          <a:bodyPr wrap="square" lIns="0" tIns="0" rIns="0" bIns="0" rtlCol="0" anchor="ctr"/>
          <a:lstStyle/>
          <a:p>
            <a:pPr marL="0" indent="0">
              <a:buNone/>
            </a:pPr>
            <a:r>
              <a:rPr lang="en-US" sz="1050" i="1" dirty="0">
                <a:solidFill>
                  <a:srgbClr val="6E7B87"/>
                </a:solidFill>
                <a:latin typeface="Calibri" pitchFamily="34" charset="0"/>
                <a:ea typeface="Calibri" pitchFamily="34" charset="-122"/>
                <a:cs typeface="Calibri" pitchFamily="34" charset="-120"/>
              </a:rPr>
              <a:t>Certificates awarded at the closing of the HZDR summer school, 202</a:t>
            </a:r>
            <a:r>
              <a:rPr lang="ka-GE" sz="1050" i="1" dirty="0">
                <a:solidFill>
                  <a:srgbClr val="6E7B87"/>
                </a:solidFill>
                <a:latin typeface="Calibri" pitchFamily="34" charset="0"/>
                <a:ea typeface="Calibri" pitchFamily="34" charset="-122"/>
                <a:cs typeface="Calibri" pitchFamily="34" charset="-120"/>
              </a:rPr>
              <a:t>5</a:t>
            </a:r>
            <a:endParaRPr lang="en-US" sz="1050" dirty="0"/>
          </a:p>
        </p:txBody>
      </p:sp>
      <p:sp>
        <p:nvSpPr>
          <p:cNvPr id="7" name="Shape 3"/>
          <p:cNvSpPr/>
          <p:nvPr/>
        </p:nvSpPr>
        <p:spPr>
          <a:xfrm>
            <a:off x="6172200" y="1691640"/>
            <a:ext cx="5440680" cy="3246120"/>
          </a:xfrm>
          <a:prstGeom prst="roundRect">
            <a:avLst>
              <a:gd name="adj" fmla="val 2817"/>
            </a:avLst>
          </a:prstGeom>
          <a:solidFill>
            <a:srgbClr val="FFFFFF"/>
          </a:solidFill>
          <a:ln/>
        </p:spPr>
        <p:txBody>
          <a:bodyPr/>
          <a:lstStyle/>
          <a:p>
            <a:endParaRPr lang="en-US"/>
          </a:p>
        </p:txBody>
      </p:sp>
      <p:sp>
        <p:nvSpPr>
          <p:cNvPr id="8" name="Shape 4"/>
          <p:cNvSpPr/>
          <p:nvPr/>
        </p:nvSpPr>
        <p:spPr>
          <a:xfrm>
            <a:off x="6446520" y="2020824"/>
            <a:ext cx="128016" cy="128016"/>
          </a:xfrm>
          <a:prstGeom prst="ellipse">
            <a:avLst/>
          </a:prstGeom>
          <a:solidFill>
            <a:srgbClr val="7A1B2E"/>
          </a:solidFill>
          <a:ln/>
        </p:spPr>
        <p:txBody>
          <a:bodyPr/>
          <a:lstStyle/>
          <a:p>
            <a:endParaRPr lang="en-US"/>
          </a:p>
        </p:txBody>
      </p:sp>
      <p:sp>
        <p:nvSpPr>
          <p:cNvPr id="9" name="Text 5"/>
          <p:cNvSpPr txBox="1"/>
          <p:nvPr/>
        </p:nvSpPr>
        <p:spPr>
          <a:xfrm>
            <a:off x="6720840" y="1892808"/>
            <a:ext cx="4709160" cy="68580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A new generation of Georgian scientists with international research experience</a:t>
            </a:r>
            <a:endParaRPr lang="en-US" sz="1250" dirty="0"/>
          </a:p>
        </p:txBody>
      </p:sp>
      <p:sp>
        <p:nvSpPr>
          <p:cNvPr id="10" name="Shape 6"/>
          <p:cNvSpPr/>
          <p:nvPr/>
        </p:nvSpPr>
        <p:spPr>
          <a:xfrm>
            <a:off x="6446520" y="2779776"/>
            <a:ext cx="128016" cy="128016"/>
          </a:xfrm>
          <a:prstGeom prst="ellipse">
            <a:avLst/>
          </a:prstGeom>
          <a:solidFill>
            <a:srgbClr val="7A1B2E"/>
          </a:solidFill>
          <a:ln/>
        </p:spPr>
        <p:txBody>
          <a:bodyPr/>
          <a:lstStyle/>
          <a:p>
            <a:endParaRPr lang="en-US"/>
          </a:p>
        </p:txBody>
      </p:sp>
      <p:sp>
        <p:nvSpPr>
          <p:cNvPr id="11" name="Text 7"/>
          <p:cNvSpPr txBox="1"/>
          <p:nvPr/>
        </p:nvSpPr>
        <p:spPr>
          <a:xfrm>
            <a:off x="6720840" y="2651760"/>
            <a:ext cx="4709160" cy="68580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A durable institutional network, not just personal contacts</a:t>
            </a:r>
            <a:endParaRPr lang="en-US" sz="1250" dirty="0"/>
          </a:p>
        </p:txBody>
      </p:sp>
      <p:sp>
        <p:nvSpPr>
          <p:cNvPr id="12" name="Shape 8"/>
          <p:cNvSpPr/>
          <p:nvPr/>
        </p:nvSpPr>
        <p:spPr>
          <a:xfrm>
            <a:off x="6446520" y="3538728"/>
            <a:ext cx="128016" cy="128016"/>
          </a:xfrm>
          <a:prstGeom prst="ellipse">
            <a:avLst/>
          </a:prstGeom>
          <a:solidFill>
            <a:srgbClr val="7A1B2E"/>
          </a:solidFill>
          <a:ln/>
        </p:spPr>
        <p:txBody>
          <a:bodyPr/>
          <a:lstStyle/>
          <a:p>
            <a:endParaRPr lang="en-US"/>
          </a:p>
        </p:txBody>
      </p:sp>
      <p:sp>
        <p:nvSpPr>
          <p:cNvPr id="13" name="Text 9"/>
          <p:cNvSpPr txBox="1"/>
          <p:nvPr/>
        </p:nvSpPr>
        <p:spPr>
          <a:xfrm>
            <a:off x="6720840" y="3410712"/>
            <a:ext cx="4709160" cy="68580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Growing research infrastructure inside Georgia itself</a:t>
            </a:r>
            <a:endParaRPr lang="en-US" sz="1250" dirty="0"/>
          </a:p>
        </p:txBody>
      </p:sp>
      <p:sp>
        <p:nvSpPr>
          <p:cNvPr id="14" name="Shape 10"/>
          <p:cNvSpPr/>
          <p:nvPr/>
        </p:nvSpPr>
        <p:spPr>
          <a:xfrm>
            <a:off x="6446520" y="4297680"/>
            <a:ext cx="128016" cy="128016"/>
          </a:xfrm>
          <a:prstGeom prst="ellipse">
            <a:avLst/>
          </a:prstGeom>
          <a:solidFill>
            <a:srgbClr val="7A1B2E"/>
          </a:solidFill>
          <a:ln/>
        </p:spPr>
        <p:txBody>
          <a:bodyPr/>
          <a:lstStyle/>
          <a:p>
            <a:endParaRPr lang="en-US"/>
          </a:p>
        </p:txBody>
      </p:sp>
      <p:sp>
        <p:nvSpPr>
          <p:cNvPr id="15" name="Text 11"/>
          <p:cNvSpPr txBox="1"/>
          <p:nvPr/>
        </p:nvSpPr>
        <p:spPr>
          <a:xfrm>
            <a:off x="6720840" y="4169664"/>
            <a:ext cx="4709160" cy="685800"/>
          </a:xfrm>
          <a:prstGeom prst="rect">
            <a:avLst/>
          </a:prstGeom>
          <a:noFill/>
          <a:ln/>
        </p:spPr>
        <p:txBody>
          <a:bodyPr wrap="square" lIns="0" tIns="0" rIns="0" bIns="0" rtlCol="0" anchor="ctr"/>
          <a:lstStyle/>
          <a:p>
            <a:pPr marL="0" indent="0">
              <a:buNone/>
            </a:pPr>
            <a:r>
              <a:rPr lang="en-US" sz="1250" dirty="0">
                <a:solidFill>
                  <a:srgbClr val="1D2733"/>
                </a:solidFill>
                <a:latin typeface="Calibri" pitchFamily="34" charset="0"/>
                <a:ea typeface="Calibri" pitchFamily="34" charset="-122"/>
                <a:cs typeface="Calibri" pitchFamily="34" charset="-120"/>
              </a:rPr>
              <a:t>Closer ties to the Helmholtz Association and global collaborations</a:t>
            </a:r>
            <a:endParaRPr lang="en-US" sz="1250" dirty="0"/>
          </a:p>
        </p:txBody>
      </p:sp>
      <p:sp>
        <p:nvSpPr>
          <p:cNvPr id="16" name="Shape 12"/>
          <p:cNvSpPr/>
          <p:nvPr/>
        </p:nvSpPr>
        <p:spPr>
          <a:xfrm>
            <a:off x="6172200" y="5120640"/>
            <a:ext cx="5440680" cy="1005840"/>
          </a:xfrm>
          <a:prstGeom prst="roundRect">
            <a:avLst>
              <a:gd name="adj" fmla="val 9091"/>
            </a:avLst>
          </a:prstGeom>
          <a:solidFill>
            <a:srgbClr val="12314F"/>
          </a:solidFill>
          <a:ln/>
        </p:spPr>
        <p:txBody>
          <a:bodyPr/>
          <a:lstStyle/>
          <a:p>
            <a:endParaRPr lang="en-US"/>
          </a:p>
        </p:txBody>
      </p:sp>
      <p:sp>
        <p:nvSpPr>
          <p:cNvPr id="17" name="Text 13"/>
          <p:cNvSpPr txBox="1"/>
          <p:nvPr/>
        </p:nvSpPr>
        <p:spPr>
          <a:xfrm>
            <a:off x="6400800" y="5212080"/>
            <a:ext cx="4983480" cy="822960"/>
          </a:xfrm>
          <a:prstGeom prst="rect">
            <a:avLst/>
          </a:prstGeom>
          <a:noFill/>
          <a:ln/>
        </p:spPr>
        <p:txBody>
          <a:bodyPr wrap="square" lIns="0" tIns="0" rIns="0" bIns="0" rtlCol="0" anchor="ctr"/>
          <a:lstStyle/>
          <a:p>
            <a:pPr marL="0" indent="0">
              <a:buNone/>
            </a:pPr>
            <a:r>
              <a:rPr lang="en-US" sz="1200" i="1" dirty="0">
                <a:solidFill>
                  <a:srgbClr val="EAF0F5"/>
                </a:solidFill>
                <a:latin typeface="Calibri" pitchFamily="34" charset="0"/>
                <a:ea typeface="Calibri" pitchFamily="34" charset="-122"/>
                <a:cs typeface="Calibri" pitchFamily="34" charset="-120"/>
              </a:rPr>
              <a:t>Looking ahead: GGSB continues to advocate for the disciplinary diversity that two decades of Georgian-German cooperation have been built on.</a:t>
            </a:r>
            <a:endParaRPr lang="en-US" sz="1200" dirty="0"/>
          </a:p>
        </p:txBody>
      </p:sp>
      <p:sp>
        <p:nvSpPr>
          <p:cNvPr id="18" name="Text 14"/>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6E7B87"/>
                </a:solidFill>
                <a:latin typeface="Calibri" pitchFamily="34" charset="0"/>
                <a:ea typeface="Calibri" pitchFamily="34" charset="-122"/>
                <a:cs typeface="Calibri" pitchFamily="34" charset="-120"/>
              </a:rPr>
              <a:t>Ilia State University  •  Georgian-German Science Bridge</a:t>
            </a:r>
            <a:endParaRPr lang="en-US" sz="1000" dirty="0"/>
          </a:p>
        </p:txBody>
      </p:sp>
      <p:sp>
        <p:nvSpPr>
          <p:cNvPr id="19" name="Text 15"/>
          <p:cNvSpPr txBox="1"/>
          <p:nvPr/>
        </p:nvSpPr>
        <p:spPr>
          <a:xfrm>
            <a:off x="11521440" y="6473952"/>
            <a:ext cx="457200" cy="274320"/>
          </a:xfrm>
          <a:prstGeom prst="rect">
            <a:avLst/>
          </a:prstGeom>
          <a:noFill/>
          <a:ln/>
        </p:spPr>
        <p:txBody>
          <a:bodyPr wrap="square" lIns="0" tIns="0" rIns="0" bIns="0" rtlCol="0" anchor="ctr"/>
          <a:lstStyle/>
          <a:p>
            <a:pPr marL="0" indent="0" algn="r">
              <a:buNone/>
            </a:pPr>
            <a:r>
              <a:rPr lang="en-US" sz="1000" dirty="0">
                <a:solidFill>
                  <a:srgbClr val="6E7B87"/>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69BA6B-8369-060B-42D0-B4D31DB37949}"/>
              </a:ext>
            </a:extLst>
          </p:cNvPr>
          <p:cNvSpPr>
            <a:spLocks noGrp="1"/>
          </p:cNvSpPr>
          <p:nvPr>
            <p:ph sz="half" idx="1"/>
          </p:nvPr>
        </p:nvSpPr>
        <p:spPr>
          <a:xfrm>
            <a:off x="4547698" y="1608667"/>
            <a:ext cx="3421958" cy="4501127"/>
          </a:xfrm>
        </p:spPr>
        <p:txBody>
          <a:bodyPr>
            <a:normAutofit/>
          </a:bodyPr>
          <a:lstStyle/>
          <a:p>
            <a:pPr lvl="0"/>
            <a:r>
              <a:rPr lang="en-US" sz="2000" b="1"/>
              <a:t>Davit Tarkhnishvili</a:t>
            </a:r>
            <a:r>
              <a:rPr lang="en-US" sz="2000"/>
              <a:t> </a:t>
            </a:r>
          </a:p>
          <a:p>
            <a:pPr lvl="0"/>
            <a:r>
              <a:rPr lang="en-US" sz="2000" b="1"/>
              <a:t>Giorgi Dalakishvili</a:t>
            </a:r>
            <a:r>
              <a:rPr lang="en-US" sz="2000"/>
              <a:t>  </a:t>
            </a:r>
          </a:p>
          <a:p>
            <a:pPr lvl="0"/>
            <a:r>
              <a:rPr lang="en-US" sz="2000" b="1"/>
              <a:t>Ketevan Batsatsashvili</a:t>
            </a:r>
          </a:p>
          <a:p>
            <a:pPr lvl="0"/>
            <a:r>
              <a:rPr lang="en-US" sz="2000" b="1"/>
              <a:t>Vasil Metreveli</a:t>
            </a:r>
            <a:r>
              <a:rPr lang="en-US" sz="2000"/>
              <a:t> </a:t>
            </a:r>
          </a:p>
          <a:p>
            <a:pPr lvl="0"/>
            <a:r>
              <a:rPr lang="en-US" sz="2000" b="1"/>
              <a:t>Tamar Jolokhava</a:t>
            </a:r>
            <a:r>
              <a:rPr lang="en-US" sz="2000"/>
              <a:t> </a:t>
            </a:r>
          </a:p>
        </p:txBody>
      </p:sp>
      <p:sp>
        <p:nvSpPr>
          <p:cNvPr id="4" name="Content Placeholder 3">
            <a:extLst>
              <a:ext uri="{FF2B5EF4-FFF2-40B4-BE49-F238E27FC236}">
                <a16:creationId xmlns:a16="http://schemas.microsoft.com/office/drawing/2014/main" id="{6CB2D3FE-3347-85B1-DFE8-54E147BF8F73}"/>
              </a:ext>
            </a:extLst>
          </p:cNvPr>
          <p:cNvSpPr>
            <a:spLocks noGrp="1"/>
          </p:cNvSpPr>
          <p:nvPr>
            <p:ph sz="half" idx="2"/>
          </p:nvPr>
        </p:nvSpPr>
        <p:spPr>
          <a:xfrm>
            <a:off x="8289696" y="1608667"/>
            <a:ext cx="3421957" cy="4501127"/>
          </a:xfrm>
        </p:spPr>
        <p:txBody>
          <a:bodyPr>
            <a:normAutofit/>
          </a:bodyPr>
          <a:lstStyle/>
          <a:p>
            <a:pPr lvl="0"/>
            <a:r>
              <a:rPr lang="en-US" sz="2000" b="1"/>
              <a:t>Nika Chakunashvili</a:t>
            </a:r>
            <a:r>
              <a:rPr lang="en-US" sz="2000"/>
              <a:t> </a:t>
            </a:r>
          </a:p>
          <a:p>
            <a:pPr lvl="0"/>
            <a:r>
              <a:rPr lang="en-US" sz="2000" b="1"/>
              <a:t>Giorgi Purtskhvanidze</a:t>
            </a:r>
          </a:p>
          <a:p>
            <a:pPr lvl="0"/>
            <a:r>
              <a:rPr lang="en-US" sz="2000"/>
              <a:t> </a:t>
            </a:r>
            <a:r>
              <a:rPr lang="en-US" sz="2000" b="1"/>
              <a:t>Giorgi Tsiklauri</a:t>
            </a:r>
            <a:r>
              <a:rPr lang="en-US" sz="2000"/>
              <a:t> </a:t>
            </a:r>
          </a:p>
          <a:p>
            <a:pPr lvl="0"/>
            <a:r>
              <a:rPr lang="en-US" sz="2000" b="1"/>
              <a:t>Giorgi Archaia</a:t>
            </a:r>
            <a:r>
              <a:rPr lang="en-US" sz="2000"/>
              <a:t> </a:t>
            </a:r>
          </a:p>
          <a:p>
            <a:pPr lvl="0"/>
            <a:r>
              <a:rPr lang="en-US" sz="2000" b="1"/>
              <a:t>Giorgi Kharatishvili</a:t>
            </a:r>
            <a:endParaRPr lang="en-US" sz="2000"/>
          </a:p>
          <a:p>
            <a:pPr lvl="0"/>
            <a:r>
              <a:rPr lang="en-US" sz="2000" b="1"/>
              <a:t>Saba Kalandarishvili</a:t>
            </a:r>
            <a:r>
              <a:rPr lang="en-US" sz="2000"/>
              <a:t> </a:t>
            </a:r>
          </a:p>
          <a:p>
            <a:pPr lvl="0"/>
            <a:r>
              <a:rPr lang="en-US" sz="2000" b="1"/>
              <a:t>Luka Megrelidze</a:t>
            </a:r>
            <a:r>
              <a:rPr lang="en-US" sz="2000"/>
              <a:t> </a:t>
            </a:r>
          </a:p>
          <a:p>
            <a:pPr lvl="0"/>
            <a:r>
              <a:rPr lang="en-US" sz="2000" b="1"/>
              <a:t>Nikoloz Zagaidze</a:t>
            </a:r>
            <a:r>
              <a:rPr lang="en-US" sz="2000"/>
              <a:t> </a:t>
            </a:r>
          </a:p>
          <a:p>
            <a:pPr lvl="0"/>
            <a:r>
              <a:rPr lang="en-US" sz="2000" b="1"/>
              <a:t>Luka Megrelidze</a:t>
            </a:r>
            <a:r>
              <a:rPr lang="en-US" sz="2000"/>
              <a:t> </a:t>
            </a:r>
          </a:p>
          <a:p>
            <a:pPr lvl="0"/>
            <a:r>
              <a:rPr lang="en-US" sz="2000" b="1"/>
              <a:t>Zhana Mosidze</a:t>
            </a:r>
            <a:r>
              <a:rPr lang="en-US" sz="2000"/>
              <a:t> </a:t>
            </a:r>
          </a:p>
          <a:p>
            <a:pPr lvl="0"/>
            <a:r>
              <a:rPr lang="en-US" sz="2000" b="1"/>
              <a:t>Kato Melikidze</a:t>
            </a:r>
            <a:r>
              <a:rPr lang="en-US" sz="2000"/>
              <a:t> </a:t>
            </a:r>
          </a:p>
          <a:p>
            <a:pPr lvl="0"/>
            <a:r>
              <a:rPr lang="en-US" sz="2000" b="1"/>
              <a:t>Vazha Saginadze</a:t>
            </a:r>
            <a:endParaRPr lang="en-US" sz="2000"/>
          </a:p>
          <a:p>
            <a:endParaRPr lang="en-US" sz="2000"/>
          </a:p>
        </p:txBody>
      </p:sp>
      <p:sp>
        <p:nvSpPr>
          <p:cNvPr id="2" name="Title 1">
            <a:extLst>
              <a:ext uri="{FF2B5EF4-FFF2-40B4-BE49-F238E27FC236}">
                <a16:creationId xmlns:a16="http://schemas.microsoft.com/office/drawing/2014/main" id="{954FA27A-AE4F-1914-1601-A809D6DBB56C}"/>
              </a:ext>
            </a:extLst>
          </p:cNvPr>
          <p:cNvSpPr>
            <a:spLocks noGrp="1"/>
          </p:cNvSpPr>
          <p:nvPr>
            <p:ph type="title"/>
          </p:nvPr>
        </p:nvSpPr>
        <p:spPr/>
        <p:txBody>
          <a:bodyPr/>
          <a:lstStyle/>
          <a:p>
            <a:r>
              <a:rPr lang="en-US" dirty="0"/>
              <a:t>                                                                                 2026</a:t>
            </a:r>
          </a:p>
        </p:txBody>
      </p:sp>
    </p:spTree>
    <p:extLst>
      <p:ext uri="{BB962C8B-B14F-4D97-AF65-F5344CB8AC3E}">
        <p14:creationId xmlns:p14="http://schemas.microsoft.com/office/powerpoint/2010/main" val="407488519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name="Slide 9">
    <p:bg>
      <p:bgPr>
        <a:solidFill>
          <a:srgbClr val="0B2338"/>
        </a:solidFill>
        <a:effectLst/>
      </p:bgPr>
    </p:bg>
    <p:spTree>
      <p:nvGrpSpPr>
        <p:cNvPr id="1" name=""/>
        <p:cNvGrpSpPr/>
        <p:nvPr/>
      </p:nvGrpSpPr>
      <p:grpSpPr>
        <a:xfrm>
          <a:off x="0" y="0"/>
          <a:ext cx="0" cy="0"/>
          <a:chOff x="0" y="0"/>
          <a:chExt cx="0" cy="0"/>
        </a:xfrm>
      </p:grpSpPr>
      <p:sp>
        <p:nvSpPr>
          <p:cNvPr id="2" name="Shape 0"/>
          <p:cNvSpPr/>
          <p:nvPr/>
        </p:nvSpPr>
        <p:spPr>
          <a:xfrm>
            <a:off x="2743200" y="3200400"/>
            <a:ext cx="109728" cy="960120"/>
          </a:xfrm>
          <a:prstGeom prst="rect">
            <a:avLst/>
          </a:prstGeom>
          <a:solidFill>
            <a:srgbClr val="C9A227"/>
          </a:solidFill>
          <a:ln/>
        </p:spPr>
        <p:txBody>
          <a:bodyPr/>
          <a:lstStyle/>
          <a:p>
            <a:endParaRPr lang="en-US"/>
          </a:p>
        </p:txBody>
      </p:sp>
      <p:sp>
        <p:nvSpPr>
          <p:cNvPr id="3" name="Shape 1"/>
          <p:cNvSpPr/>
          <p:nvPr/>
        </p:nvSpPr>
        <p:spPr>
          <a:xfrm>
            <a:off x="9308592" y="3200400"/>
            <a:ext cx="109728" cy="960120"/>
          </a:xfrm>
          <a:prstGeom prst="rect">
            <a:avLst/>
          </a:prstGeom>
          <a:solidFill>
            <a:srgbClr val="C9A227"/>
          </a:solidFill>
          <a:ln/>
        </p:spPr>
        <p:txBody>
          <a:bodyPr/>
          <a:lstStyle/>
          <a:p>
            <a:endParaRPr lang="en-US"/>
          </a:p>
        </p:txBody>
      </p:sp>
      <p:sp>
        <p:nvSpPr>
          <p:cNvPr id="4" name="Shape 2"/>
          <p:cNvSpPr/>
          <p:nvPr/>
        </p:nvSpPr>
        <p:spPr>
          <a:xfrm>
            <a:off x="2606040" y="2423160"/>
            <a:ext cx="6949440" cy="1783080"/>
          </a:xfrm>
          <a:prstGeom prst="arc">
            <a:avLst>
              <a:gd name="adj1" fmla="val 10800000"/>
              <a:gd name="adj2" fmla="val 21600000"/>
            </a:avLst>
          </a:prstGeom>
          <a:ln w="31750">
            <a:solidFill>
              <a:srgbClr val="C9A227"/>
            </a:solidFill>
            <a:prstDash val="solid"/>
          </a:ln>
        </p:spPr>
        <p:txBody>
          <a:bodyPr/>
          <a:lstStyle/>
          <a:p>
            <a:endParaRPr lang="en-US"/>
          </a:p>
        </p:txBody>
      </p:sp>
      <p:sp>
        <p:nvSpPr>
          <p:cNvPr id="5" name="Shape 3"/>
          <p:cNvSpPr/>
          <p:nvPr/>
        </p:nvSpPr>
        <p:spPr>
          <a:xfrm>
            <a:off x="2468880" y="4160520"/>
            <a:ext cx="7223760" cy="91440"/>
          </a:xfrm>
          <a:prstGeom prst="rect">
            <a:avLst/>
          </a:prstGeom>
          <a:solidFill>
            <a:srgbClr val="C9A227"/>
          </a:solidFill>
          <a:ln/>
        </p:spPr>
        <p:txBody>
          <a:bodyPr/>
          <a:lstStyle/>
          <a:p>
            <a:endParaRPr lang="en-US"/>
          </a:p>
        </p:txBody>
      </p:sp>
      <p:sp>
        <p:nvSpPr>
          <p:cNvPr id="6" name="Shape 4"/>
          <p:cNvSpPr/>
          <p:nvPr/>
        </p:nvSpPr>
        <p:spPr>
          <a:xfrm>
            <a:off x="3577590" y="3611880"/>
            <a:ext cx="0" cy="548640"/>
          </a:xfrm>
          <a:prstGeom prst="line">
            <a:avLst/>
          </a:prstGeom>
          <a:noFill/>
          <a:ln w="9525">
            <a:solidFill>
              <a:srgbClr val="C9A227"/>
            </a:solidFill>
            <a:prstDash val="solid"/>
          </a:ln>
        </p:spPr>
        <p:txBody>
          <a:bodyPr/>
          <a:lstStyle/>
          <a:p>
            <a:endParaRPr lang="en-US"/>
          </a:p>
        </p:txBody>
      </p:sp>
      <p:sp>
        <p:nvSpPr>
          <p:cNvPr id="7" name="Shape 5"/>
          <p:cNvSpPr/>
          <p:nvPr/>
        </p:nvSpPr>
        <p:spPr>
          <a:xfrm>
            <a:off x="4411980" y="3611880"/>
            <a:ext cx="0" cy="548640"/>
          </a:xfrm>
          <a:prstGeom prst="line">
            <a:avLst/>
          </a:prstGeom>
          <a:noFill/>
          <a:ln w="9525">
            <a:solidFill>
              <a:srgbClr val="C9A227"/>
            </a:solidFill>
            <a:prstDash val="solid"/>
          </a:ln>
        </p:spPr>
        <p:txBody>
          <a:bodyPr/>
          <a:lstStyle/>
          <a:p>
            <a:endParaRPr lang="en-US"/>
          </a:p>
        </p:txBody>
      </p:sp>
      <p:sp>
        <p:nvSpPr>
          <p:cNvPr id="8" name="Shape 6"/>
          <p:cNvSpPr/>
          <p:nvPr/>
        </p:nvSpPr>
        <p:spPr>
          <a:xfrm>
            <a:off x="5246370" y="3611880"/>
            <a:ext cx="0" cy="548640"/>
          </a:xfrm>
          <a:prstGeom prst="line">
            <a:avLst/>
          </a:prstGeom>
          <a:noFill/>
          <a:ln w="9525">
            <a:solidFill>
              <a:srgbClr val="C9A227"/>
            </a:solidFill>
            <a:prstDash val="solid"/>
          </a:ln>
        </p:spPr>
        <p:txBody>
          <a:bodyPr/>
          <a:lstStyle/>
          <a:p>
            <a:endParaRPr lang="en-US"/>
          </a:p>
        </p:txBody>
      </p:sp>
      <p:sp>
        <p:nvSpPr>
          <p:cNvPr id="9" name="Shape 7"/>
          <p:cNvSpPr/>
          <p:nvPr/>
        </p:nvSpPr>
        <p:spPr>
          <a:xfrm>
            <a:off x="6080760" y="3611880"/>
            <a:ext cx="0" cy="548640"/>
          </a:xfrm>
          <a:prstGeom prst="line">
            <a:avLst/>
          </a:prstGeom>
          <a:noFill/>
          <a:ln w="9525">
            <a:solidFill>
              <a:srgbClr val="C9A227"/>
            </a:solidFill>
            <a:prstDash val="solid"/>
          </a:ln>
        </p:spPr>
        <p:txBody>
          <a:bodyPr/>
          <a:lstStyle/>
          <a:p>
            <a:endParaRPr lang="en-US"/>
          </a:p>
        </p:txBody>
      </p:sp>
      <p:sp>
        <p:nvSpPr>
          <p:cNvPr id="10" name="Shape 8"/>
          <p:cNvSpPr/>
          <p:nvPr/>
        </p:nvSpPr>
        <p:spPr>
          <a:xfrm>
            <a:off x="6915150" y="3611880"/>
            <a:ext cx="0" cy="548640"/>
          </a:xfrm>
          <a:prstGeom prst="line">
            <a:avLst/>
          </a:prstGeom>
          <a:noFill/>
          <a:ln w="9525">
            <a:solidFill>
              <a:srgbClr val="C9A227"/>
            </a:solidFill>
            <a:prstDash val="solid"/>
          </a:ln>
        </p:spPr>
        <p:txBody>
          <a:bodyPr/>
          <a:lstStyle/>
          <a:p>
            <a:endParaRPr lang="en-US"/>
          </a:p>
        </p:txBody>
      </p:sp>
      <p:sp>
        <p:nvSpPr>
          <p:cNvPr id="11" name="Shape 9"/>
          <p:cNvSpPr/>
          <p:nvPr/>
        </p:nvSpPr>
        <p:spPr>
          <a:xfrm>
            <a:off x="7749540" y="3611880"/>
            <a:ext cx="0" cy="548640"/>
          </a:xfrm>
          <a:prstGeom prst="line">
            <a:avLst/>
          </a:prstGeom>
          <a:noFill/>
          <a:ln w="9525">
            <a:solidFill>
              <a:srgbClr val="C9A227"/>
            </a:solidFill>
            <a:prstDash val="solid"/>
          </a:ln>
        </p:spPr>
        <p:txBody>
          <a:bodyPr/>
          <a:lstStyle/>
          <a:p>
            <a:endParaRPr lang="en-US"/>
          </a:p>
        </p:txBody>
      </p:sp>
      <p:sp>
        <p:nvSpPr>
          <p:cNvPr id="12" name="Shape 10"/>
          <p:cNvSpPr/>
          <p:nvPr/>
        </p:nvSpPr>
        <p:spPr>
          <a:xfrm>
            <a:off x="8583930" y="3611880"/>
            <a:ext cx="0" cy="548640"/>
          </a:xfrm>
          <a:prstGeom prst="line">
            <a:avLst/>
          </a:prstGeom>
          <a:noFill/>
          <a:ln w="9525">
            <a:solidFill>
              <a:srgbClr val="C9A227"/>
            </a:solidFill>
            <a:prstDash val="solid"/>
          </a:ln>
        </p:spPr>
        <p:txBody>
          <a:bodyPr/>
          <a:lstStyle/>
          <a:p>
            <a:endParaRPr lang="en-US"/>
          </a:p>
        </p:txBody>
      </p:sp>
      <p:sp>
        <p:nvSpPr>
          <p:cNvPr id="13" name="Text 11"/>
          <p:cNvSpPr txBox="1"/>
          <p:nvPr/>
        </p:nvSpPr>
        <p:spPr>
          <a:xfrm>
            <a:off x="548640" y="4572000"/>
            <a:ext cx="11064240" cy="777240"/>
          </a:xfrm>
          <a:prstGeom prst="rect">
            <a:avLst/>
          </a:prstGeom>
          <a:noFill/>
          <a:ln/>
        </p:spPr>
        <p:txBody>
          <a:bodyPr wrap="square" lIns="0" tIns="0" rIns="0" bIns="0" rtlCol="0" anchor="ctr"/>
          <a:lstStyle/>
          <a:p>
            <a:pPr marL="0" indent="0" algn="ctr">
              <a:buNone/>
            </a:pPr>
            <a:r>
              <a:rPr lang="en-US" sz="3600" b="1" dirty="0">
                <a:solidFill>
                  <a:srgbClr val="FFFFFF"/>
                </a:solidFill>
                <a:latin typeface="Cambria" pitchFamily="34" charset="0"/>
                <a:ea typeface="Cambria" pitchFamily="34" charset="-122"/>
                <a:cs typeface="Cambria" pitchFamily="34" charset="-120"/>
              </a:rPr>
              <a:t>Thank you</a:t>
            </a:r>
            <a:endParaRPr lang="en-US" sz="3600" dirty="0"/>
          </a:p>
        </p:txBody>
      </p:sp>
      <p:sp>
        <p:nvSpPr>
          <p:cNvPr id="14" name="Text 12"/>
          <p:cNvSpPr txBox="1"/>
          <p:nvPr/>
        </p:nvSpPr>
        <p:spPr>
          <a:xfrm>
            <a:off x="548640" y="5349240"/>
            <a:ext cx="11064240" cy="411480"/>
          </a:xfrm>
          <a:prstGeom prst="rect">
            <a:avLst/>
          </a:prstGeom>
          <a:noFill/>
          <a:ln/>
        </p:spPr>
        <p:txBody>
          <a:bodyPr wrap="square" lIns="0" tIns="0" rIns="0" bIns="0" rtlCol="0" anchor="ctr"/>
          <a:lstStyle/>
          <a:p>
            <a:pPr marL="0" indent="0" algn="ctr">
              <a:buNone/>
            </a:pPr>
            <a:r>
              <a:rPr lang="en-US" sz="1400" dirty="0">
                <a:solidFill>
                  <a:srgbClr val="EAF0F5"/>
                </a:solidFill>
                <a:latin typeface="Calibri" pitchFamily="34" charset="0"/>
                <a:ea typeface="Calibri" pitchFamily="34" charset="-122"/>
                <a:cs typeface="Calibri" pitchFamily="34" charset="-120"/>
              </a:rPr>
              <a:t>Ilia State University  •  Georgian-German Science Bridge</a:t>
            </a:r>
            <a:endParaRPr lang="en-US" sz="1400" dirty="0"/>
          </a:p>
        </p:txBody>
      </p:sp>
      <p:sp>
        <p:nvSpPr>
          <p:cNvPr id="15" name="Text 13"/>
          <p:cNvSpPr txBox="1"/>
          <p:nvPr/>
        </p:nvSpPr>
        <p:spPr>
          <a:xfrm>
            <a:off x="548640" y="5760720"/>
            <a:ext cx="11064240" cy="365760"/>
          </a:xfrm>
          <a:prstGeom prst="rect">
            <a:avLst/>
          </a:prstGeom>
          <a:noFill/>
          <a:ln/>
        </p:spPr>
        <p:txBody>
          <a:bodyPr wrap="square" lIns="0" tIns="0" rIns="0" bIns="0" rtlCol="0" anchor="ctr"/>
          <a:lstStyle/>
          <a:p>
            <a:pPr marL="0" indent="0" algn="ctr">
              <a:buNone/>
            </a:pPr>
            <a:r>
              <a:rPr lang="en-US" sz="1200" i="1" dirty="0">
                <a:solidFill>
                  <a:srgbClr val="AFC4D6"/>
                </a:solidFill>
                <a:latin typeface="Calibri" pitchFamily="34" charset="0"/>
                <a:ea typeface="Calibri" pitchFamily="34" charset="-122"/>
                <a:cs typeface="Calibri" pitchFamily="34" charset="-120"/>
              </a:rPr>
              <a:t>GGSB 2026 Workshop — Closing Session, Tbilisi</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447</TotalTime>
  <Words>1344</Words>
  <Application>Microsoft Office PowerPoint</Application>
  <PresentationFormat>Widescreen</PresentationFormat>
  <Paragraphs>173</Paragraphs>
  <Slides>18</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Cambria</vt:lpstr>
      <vt:lpstr>Corbel</vt:lpstr>
      <vt:lpstr>Times New Roman</vt:lpstr>
      <vt:lpstr>Office Theme</vt:lpstr>
      <vt:lpstr>PowerPoint Presentation</vt:lpstr>
      <vt:lpstr>                                                                                                                                                                        Ilia State University – short history</vt:lpstr>
      <vt:lpstr>PowerPoint Presentation</vt:lpstr>
      <vt:lpstr>PowerPoint Presentation</vt:lpstr>
      <vt:lpstr>PowerPoint Presentation</vt:lpstr>
      <vt:lpstr>CAUCASUS LEIBNIZ BIODIVERSITY RESEARCH CENTER</vt:lpstr>
      <vt:lpstr>PowerPoint Presentation</vt:lpstr>
      <vt:lpstr>Science Popularization</vt:lpstr>
      <vt:lpstr>PowerPoint Presentation</vt:lpstr>
      <vt:lpstr>PowerPoint Presentation</vt:lpstr>
      <vt:lpstr>PowerPoint Presentation</vt:lpstr>
      <vt:lpstr>                                                         ISU Support of Bridge </vt:lpstr>
      <vt:lpstr>                                                 Special Thank to  </vt:lpstr>
      <vt:lpstr> </vt:lpstr>
      <vt:lpstr>PowerPoint Presentation</vt:lpstr>
      <vt:lpstr>PowerPoint Presentation</vt:lpstr>
      <vt:lpstr>                                                                                 2026</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Elene Zhuravliova</cp:lastModifiedBy>
  <cp:revision>8</cp:revision>
  <dcterms:created xsi:type="dcterms:W3CDTF">2026-09-10T21:20:43Z</dcterms:created>
  <dcterms:modified xsi:type="dcterms:W3CDTF">2026-09-11T04:49:00Z</dcterms:modified>
</cp:coreProperties>
</file>