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7"/>
  </p:notesMasterIdLst>
  <p:sldIdLst>
    <p:sldId id="256" r:id="rId2"/>
    <p:sldId id="270" r:id="rId3"/>
    <p:sldId id="271" r:id="rId4"/>
    <p:sldId id="272" r:id="rId5"/>
    <p:sldId id="273" r:id="rId6"/>
    <p:sldId id="258" r:id="rId7"/>
    <p:sldId id="267" r:id="rId8"/>
    <p:sldId id="274" r:id="rId9"/>
    <p:sldId id="275" r:id="rId10"/>
    <p:sldId id="276" r:id="rId11"/>
    <p:sldId id="277" r:id="rId12"/>
    <p:sldId id="278" r:id="rId13"/>
    <p:sldId id="268" r:id="rId14"/>
    <p:sldId id="279" r:id="rId15"/>
    <p:sldId id="28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4FA"/>
    <a:srgbClr val="F0C0F0"/>
    <a:srgbClr val="D281B5"/>
    <a:srgbClr val="F9EBF3"/>
    <a:srgbClr val="F4D3F4"/>
    <a:srgbClr val="F2C5C7"/>
    <a:srgbClr val="E960A0"/>
    <a:srgbClr val="FC04A2"/>
    <a:srgbClr val="7C1851"/>
    <a:srgbClr val="AE79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–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FD0F851-EC5A-4D38-B0AD-8093EC10F338}" styleName="Light Style 1 –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37"/>
    <p:restoredTop sz="96281"/>
  </p:normalViewPr>
  <p:slideViewPr>
    <p:cSldViewPr snapToGrid="0">
      <p:cViewPr varScale="1">
        <p:scale>
          <a:sx n="148" d="100"/>
          <a:sy n="148" d="100"/>
        </p:scale>
        <p:origin x="6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E7E1B9-8A1D-194D-B6F0-3BC8EA275F3F}" type="datetimeFigureOut">
              <a:rPr lang="en-GE" smtClean="0"/>
              <a:t>10.09.26</a:t>
            </a:fld>
            <a:endParaRPr lang="en-G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755BDF-20C0-9844-A5F2-203AF45681CC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541277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755BDF-20C0-9844-A5F2-203AF45681CC}" type="slidenum">
              <a:rPr lang="en-GE" smtClean="0"/>
              <a:t>1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3970722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60BC9-3D50-A542-AA4D-937D13EFA1B2}" type="datetime1">
              <a:rPr lang="en-US" smtClean="0"/>
              <a:t>9/10/26</a:t>
            </a:fld>
            <a:endParaRPr lang="en-G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159606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84F38-F13D-D74E-980F-A2F614A51F10}" type="datetime1">
              <a:rPr lang="en-US" smtClean="0"/>
              <a:t>9/10/26</a:t>
            </a:fld>
            <a:endParaRPr lang="en-G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2086256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FB788-53C3-4040-A7FF-B803D5D457A0}" type="datetime1">
              <a:rPr lang="en-US" smtClean="0"/>
              <a:t>9/10/26</a:t>
            </a:fld>
            <a:endParaRPr lang="en-G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755440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B273-0D6B-1E48-B480-4296B69E9675}" type="datetime1">
              <a:rPr lang="en-US" smtClean="0"/>
              <a:t>9/10/26</a:t>
            </a:fld>
            <a:endParaRPr lang="en-G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2390612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28C83-B396-E440-B0DE-DE124FE90780}" type="datetime1">
              <a:rPr lang="en-US" smtClean="0"/>
              <a:t>9/10/26</a:t>
            </a:fld>
            <a:endParaRPr lang="en-G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3846373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43541-2AB4-4D44-94A0-5DB2D193981B}" type="datetime1">
              <a:rPr lang="en-US" smtClean="0"/>
              <a:t>9/10/26</a:t>
            </a:fld>
            <a:endParaRPr lang="en-G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1502010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673A6-009D-EE42-81A2-06D51B769969}" type="datetime1">
              <a:rPr lang="en-US" smtClean="0"/>
              <a:t>9/10/26</a:t>
            </a:fld>
            <a:endParaRPr lang="en-G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3218064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1FA46-EED9-8646-8113-619C0496A268}" type="datetime1">
              <a:rPr lang="en-US" smtClean="0"/>
              <a:t>9/10/26</a:t>
            </a:fld>
            <a:endParaRPr lang="en-G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2153990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C588B-49EC-EA40-B8A8-4D8EEFCD80D7}" type="datetime1">
              <a:rPr lang="en-US" smtClean="0"/>
              <a:t>9/10/26</a:t>
            </a:fld>
            <a:endParaRPr lang="en-G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2207137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017B8-A3A9-8241-9921-A94DAFB3F552}" type="datetime1">
              <a:rPr lang="en-US" smtClean="0"/>
              <a:t>9/10/26</a:t>
            </a:fld>
            <a:endParaRPr lang="en-G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4229632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76456-0891-0340-B299-B338BBCDA4DC}" type="datetime1">
              <a:rPr lang="en-US" smtClean="0"/>
              <a:t>9/10/26</a:t>
            </a:fld>
            <a:endParaRPr lang="en-G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716608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ED0D0C-8683-4E42-BC1A-04D0A5F456BA}" type="datetime1">
              <a:rPr lang="en-US" smtClean="0"/>
              <a:t>9/10/26</a:t>
            </a:fld>
            <a:endParaRPr lang="en-G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84B29D-69DB-DE44-AD7B-2A894BAB8166}" type="slidenum">
              <a:rPr lang="en-GE" smtClean="0"/>
              <a:t>‹#›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2024914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54FEE-4B92-9E5B-5E1C-5C3BF7DC2E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E" sz="3600" b="1" dirty="0"/>
              <a:t>Separation of Enantiomers of Some Chiral Drugs Using Cyclodextrins by Capillary Electrophoresis </a:t>
            </a:r>
            <a:endParaRPr lang="en-GE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00864E-EB39-6ED6-D1D3-DF719482B5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en-GE" dirty="0"/>
          </a:p>
          <a:p>
            <a:endParaRPr lang="en-GE" dirty="0"/>
          </a:p>
          <a:p>
            <a:r>
              <a:rPr lang="en-GE" dirty="0"/>
              <a:t>Ketevan Akhalkatsi </a:t>
            </a:r>
          </a:p>
          <a:p>
            <a:r>
              <a:rPr lang="en-GE" dirty="0"/>
              <a:t>Prof. Bezhan Chankvetadze</a:t>
            </a:r>
          </a:p>
        </p:txBody>
      </p:sp>
      <p:pic>
        <p:nvPicPr>
          <p:cNvPr id="4" name="Picture 2" descr="ფაილი:TSU Logo.svg - ვიკიპედია">
            <a:extLst>
              <a:ext uri="{FF2B5EF4-FFF2-40B4-BE49-F238E27FC236}">
                <a16:creationId xmlns:a16="http://schemas.microsoft.com/office/drawing/2014/main" id="{6DEB1A8C-4E9A-5062-0BBB-BCE1DE4FD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620" y="5257800"/>
            <a:ext cx="1343183" cy="135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7BB782-7466-BC2A-B1F0-547422C47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1</a:t>
            </a:fld>
            <a:endParaRPr lang="en-G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BD1687-EDCF-2EE5-B8C0-5AE59DD62DFE}"/>
              </a:ext>
            </a:extLst>
          </p:cNvPr>
          <p:cNvSpPr txBox="1"/>
          <p:nvPr/>
        </p:nvSpPr>
        <p:spPr>
          <a:xfrm>
            <a:off x="4666891" y="77638"/>
            <a:ext cx="2596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GGSB 2026</a:t>
            </a:r>
          </a:p>
        </p:txBody>
      </p:sp>
    </p:spTree>
    <p:extLst>
      <p:ext uri="{BB962C8B-B14F-4D97-AF65-F5344CB8AC3E}">
        <p14:creationId xmlns:p14="http://schemas.microsoft.com/office/powerpoint/2010/main" val="1987121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59D04-928D-B7E4-3E66-25CB3ACE5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335"/>
            <a:ext cx="10515600" cy="598702"/>
          </a:xfrm>
        </p:spPr>
        <p:txBody>
          <a:bodyPr>
            <a:normAutofit fontScale="90000"/>
          </a:bodyPr>
          <a:lstStyle/>
          <a:p>
            <a:pPr algn="ctr"/>
            <a:br>
              <a:rPr lang="en-GE" sz="3200" b="1" dirty="0">
                <a:solidFill>
                  <a:srgbClr val="D983E9"/>
                </a:solidFill>
              </a:rPr>
            </a:br>
            <a:br>
              <a:rPr lang="en-GE" sz="3200" b="1" dirty="0">
                <a:solidFill>
                  <a:srgbClr val="D983E9"/>
                </a:solidFill>
              </a:rPr>
            </a:br>
            <a:r>
              <a:rPr lang="en-GE" sz="3200" b="1" dirty="0"/>
              <a:t>Why Does Chiral Separation Matter? </a:t>
            </a:r>
            <a:br>
              <a:rPr lang="en-GE" sz="3200" b="1" dirty="0">
                <a:solidFill>
                  <a:srgbClr val="D983E9"/>
                </a:solidFill>
              </a:rPr>
            </a:br>
            <a:br>
              <a:rPr lang="en-GE" sz="3200" dirty="0"/>
            </a:br>
            <a:r>
              <a:rPr lang="en-GE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Enantiomers have the same connectivity but different 3D arrangements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0AD7AA-3D27-B70E-AB6B-6982CA175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622" y="1298875"/>
            <a:ext cx="7784756" cy="2593504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046B7F6-E1D4-7324-07F7-3784641EBBB9}"/>
              </a:ext>
            </a:extLst>
          </p:cNvPr>
          <p:cNvSpPr/>
          <p:nvPr/>
        </p:nvSpPr>
        <p:spPr>
          <a:xfrm>
            <a:off x="653623" y="3892379"/>
            <a:ext cx="2797200" cy="1576436"/>
          </a:xfrm>
          <a:prstGeom prst="roundRect">
            <a:avLst/>
          </a:prstGeom>
          <a:solidFill>
            <a:srgbClr val="FCF4F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9015DE1-17BC-27BB-CBC1-BB063598AD70}"/>
              </a:ext>
            </a:extLst>
          </p:cNvPr>
          <p:cNvSpPr/>
          <p:nvPr/>
        </p:nvSpPr>
        <p:spPr>
          <a:xfrm>
            <a:off x="4698023" y="3892379"/>
            <a:ext cx="2795954" cy="1576800"/>
          </a:xfrm>
          <a:prstGeom prst="roundRect">
            <a:avLst/>
          </a:prstGeom>
          <a:solidFill>
            <a:srgbClr val="FCF4F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1F93E02-FC76-49D5-404D-4C2FE82DF35A}"/>
              </a:ext>
            </a:extLst>
          </p:cNvPr>
          <p:cNvSpPr/>
          <p:nvPr/>
        </p:nvSpPr>
        <p:spPr>
          <a:xfrm>
            <a:off x="8589778" y="3892379"/>
            <a:ext cx="2797200" cy="1576800"/>
          </a:xfrm>
          <a:prstGeom prst="roundRect">
            <a:avLst/>
          </a:prstGeom>
          <a:solidFill>
            <a:srgbClr val="FCF4F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F25ECB-B3F4-AD0B-1794-D28CFC9BC6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439" y="3956537"/>
            <a:ext cx="567884" cy="6682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A714B91-BDB9-FE51-243C-52EEB4F7F578}"/>
              </a:ext>
            </a:extLst>
          </p:cNvPr>
          <p:cNvSpPr txBox="1"/>
          <p:nvPr/>
        </p:nvSpPr>
        <p:spPr>
          <a:xfrm>
            <a:off x="1324323" y="4018917"/>
            <a:ext cx="212649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E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PHARMACOLOGICAL ACTIVITY</a:t>
            </a:r>
          </a:p>
          <a:p>
            <a:endParaRPr lang="en-GE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interactions with</a:t>
            </a:r>
          </a:p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iological targets.</a:t>
            </a:r>
          </a:p>
          <a:p>
            <a:endParaRPr lang="en-G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3F1B780-B0E8-8089-F15E-79FA5C1853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5945" y="3892379"/>
            <a:ext cx="668217" cy="66821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780A85D-323F-0FE0-C7F1-660ECA769287}"/>
              </a:ext>
            </a:extLst>
          </p:cNvPr>
          <p:cNvSpPr txBox="1"/>
          <p:nvPr/>
        </p:nvSpPr>
        <p:spPr>
          <a:xfrm>
            <a:off x="5512777" y="3956537"/>
            <a:ext cx="180242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E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SAFETY</a:t>
            </a:r>
          </a:p>
          <a:p>
            <a:endParaRPr lang="en-G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enantiomer may have different potency or adverse effects.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0E6E9D9-AF2A-9D5B-9ADD-821BE84D6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9778" y="3956537"/>
            <a:ext cx="776644" cy="66821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8D5B8E9-37EA-47BD-26D6-7D77A5E005F1}"/>
              </a:ext>
            </a:extLst>
          </p:cNvPr>
          <p:cNvSpPr txBox="1"/>
          <p:nvPr/>
        </p:nvSpPr>
        <p:spPr>
          <a:xfrm>
            <a:off x="9161585" y="3956537"/>
            <a:ext cx="21277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E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PHARMACOKINETICS</a:t>
            </a:r>
          </a:p>
          <a:p>
            <a:endParaRPr lang="en-GE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E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Absorption, metabolism and elimination can differ.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B50E0CD-8B15-353B-6908-9E436B9C832D}"/>
              </a:ext>
            </a:extLst>
          </p:cNvPr>
          <p:cNvSpPr/>
          <p:nvPr/>
        </p:nvSpPr>
        <p:spPr>
          <a:xfrm>
            <a:off x="1950268" y="5791290"/>
            <a:ext cx="8291463" cy="694593"/>
          </a:xfrm>
          <a:prstGeom prst="roundRect">
            <a:avLst/>
          </a:prstGeom>
          <a:solidFill>
            <a:srgbClr val="6D0841">
              <a:alpha val="8039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87CE31-AC49-FB3B-330D-FD2EC4A1EBAD}"/>
              </a:ext>
            </a:extLst>
          </p:cNvPr>
          <p:cNvSpPr txBox="1"/>
          <p:nvPr/>
        </p:nvSpPr>
        <p:spPr>
          <a:xfrm>
            <a:off x="2052223" y="5831376"/>
            <a:ext cx="8067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Therefore, identifying and separating individual enantiomer is important in pharmaceutical analysis.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0CD75C-BD2C-8F3F-A112-53C4C8698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2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1823093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15627-CB10-1F16-DBF3-C03A1E596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8"/>
            <a:ext cx="10515600" cy="669079"/>
          </a:xfrm>
        </p:spPr>
        <p:txBody>
          <a:bodyPr>
            <a:normAutofit/>
          </a:bodyPr>
          <a:lstStyle/>
          <a:p>
            <a:pPr algn="ctr"/>
            <a:r>
              <a:rPr lang="en-GE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Capillary Electrophoresis (CE)</a:t>
            </a:r>
            <a:endParaRPr lang="en-GE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9294D1-4EF5-A7E8-CEBC-A142773E937D}"/>
              </a:ext>
            </a:extLst>
          </p:cNvPr>
          <p:cNvSpPr txBox="1"/>
          <p:nvPr/>
        </p:nvSpPr>
        <p:spPr>
          <a:xfrm>
            <a:off x="1062681" y="681037"/>
            <a:ext cx="10291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 separates charged species according to their electrophoretic mobility inside a narrow capillary under a high electric field.</a:t>
            </a:r>
            <a:endParaRPr lang="en-GE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9C79E2-FF07-0E00-B05F-F2174DC83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20" y="2028728"/>
            <a:ext cx="6319057" cy="2226186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280B208-6D94-98D0-BBE8-6727BEBDEE8E}"/>
              </a:ext>
            </a:extLst>
          </p:cNvPr>
          <p:cNvSpPr/>
          <p:nvPr/>
        </p:nvSpPr>
        <p:spPr>
          <a:xfrm>
            <a:off x="1745984" y="1597905"/>
            <a:ext cx="3271927" cy="430823"/>
          </a:xfrm>
          <a:prstGeom prst="roundRect">
            <a:avLst/>
          </a:prstGeom>
          <a:solidFill>
            <a:srgbClr val="F9EBF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>
              <a:solidFill>
                <a:srgbClr val="AA729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F6FCDF-A851-F43C-3C0A-B5C9C53D6B14}"/>
              </a:ext>
            </a:extLst>
          </p:cNvPr>
          <p:cNvSpPr txBox="1"/>
          <p:nvPr/>
        </p:nvSpPr>
        <p:spPr>
          <a:xfrm>
            <a:off x="1825708" y="1616461"/>
            <a:ext cx="3112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 OF CE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BEC98B9-5C55-83CE-7571-8865319170E9}"/>
              </a:ext>
            </a:extLst>
          </p:cNvPr>
          <p:cNvSpPr/>
          <p:nvPr/>
        </p:nvSpPr>
        <p:spPr>
          <a:xfrm>
            <a:off x="7710854" y="1597905"/>
            <a:ext cx="3114000" cy="370800"/>
          </a:xfrm>
          <a:prstGeom prst="roundRect">
            <a:avLst/>
          </a:prstGeom>
          <a:solidFill>
            <a:srgbClr val="F9EBF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40D3ED-BA3D-022C-8CA4-707023E5F1A2}"/>
              </a:ext>
            </a:extLst>
          </p:cNvPr>
          <p:cNvSpPr txBox="1"/>
          <p:nvPr/>
        </p:nvSpPr>
        <p:spPr>
          <a:xfrm>
            <a:off x="7763608" y="1616461"/>
            <a:ext cx="2989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 INSTRUMENT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9C49239-2E89-1FFE-58C5-19A27313BF99}"/>
              </a:ext>
            </a:extLst>
          </p:cNvPr>
          <p:cNvSpPr/>
          <p:nvPr/>
        </p:nvSpPr>
        <p:spPr>
          <a:xfrm>
            <a:off x="413239" y="4422531"/>
            <a:ext cx="702000" cy="702000"/>
          </a:xfrm>
          <a:prstGeom prst="ellipse">
            <a:avLst/>
          </a:prstGeom>
          <a:solidFill>
            <a:srgbClr val="F4D3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6008CB6-AAF1-AA86-E263-5CDE3653C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40" y="4529409"/>
            <a:ext cx="484398" cy="484398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F979EE17-DEE4-3E07-6BA4-1607DF9C29FC}"/>
              </a:ext>
            </a:extLst>
          </p:cNvPr>
          <p:cNvSpPr/>
          <p:nvPr/>
        </p:nvSpPr>
        <p:spPr>
          <a:xfrm>
            <a:off x="1825708" y="4415494"/>
            <a:ext cx="702000" cy="702000"/>
          </a:xfrm>
          <a:prstGeom prst="ellipse">
            <a:avLst/>
          </a:prstGeom>
          <a:solidFill>
            <a:srgbClr val="F4D3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6828A68-3EE5-7261-3F08-52F4FE2D32AB}"/>
              </a:ext>
            </a:extLst>
          </p:cNvPr>
          <p:cNvSpPr/>
          <p:nvPr/>
        </p:nvSpPr>
        <p:spPr>
          <a:xfrm>
            <a:off x="3238177" y="4422531"/>
            <a:ext cx="702000" cy="702000"/>
          </a:xfrm>
          <a:prstGeom prst="ellipse">
            <a:avLst/>
          </a:prstGeom>
          <a:solidFill>
            <a:srgbClr val="F4D3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CE922DB-52B8-0763-1F8B-C494C1AB660A}"/>
              </a:ext>
            </a:extLst>
          </p:cNvPr>
          <p:cNvSpPr/>
          <p:nvPr/>
        </p:nvSpPr>
        <p:spPr>
          <a:xfrm>
            <a:off x="4650646" y="4422531"/>
            <a:ext cx="702000" cy="702000"/>
          </a:xfrm>
          <a:prstGeom prst="ellipse">
            <a:avLst/>
          </a:prstGeom>
          <a:solidFill>
            <a:srgbClr val="F4D3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5335C81-BBD6-108F-A997-76FE332B7A19}"/>
              </a:ext>
            </a:extLst>
          </p:cNvPr>
          <p:cNvSpPr/>
          <p:nvPr/>
        </p:nvSpPr>
        <p:spPr>
          <a:xfrm>
            <a:off x="6063115" y="4415494"/>
            <a:ext cx="702000" cy="702000"/>
          </a:xfrm>
          <a:prstGeom prst="ellipse">
            <a:avLst/>
          </a:prstGeom>
          <a:solidFill>
            <a:srgbClr val="F4D3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0F09D0D-C935-CB9F-B938-8B9AFC74E4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3972" y="4462435"/>
            <a:ext cx="525471" cy="5254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6DA067A-BFB1-28D2-96F9-7BC3E0C4E2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3597" y="4795538"/>
            <a:ext cx="200318" cy="20031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FD13E0B-C3EB-9DCB-C86A-3342ED8F18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3597" y="4566176"/>
            <a:ext cx="200318" cy="20031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D87228E-4F52-D879-E8E0-1F143E58A1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2565" y="4753342"/>
            <a:ext cx="313591" cy="31359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879A39E-FE88-B80B-CDA1-406B538194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5558" y="4509539"/>
            <a:ext cx="313591" cy="31359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1757511-C652-5616-F507-30E15789BF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6256" y="4504839"/>
            <a:ext cx="523310" cy="52331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EBC709E-9BE0-3CED-C924-F0C16B828F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38145" y="4465597"/>
            <a:ext cx="551940" cy="55194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1BA6DF7-13C1-DD7E-C993-6BD250E25F5C}"/>
              </a:ext>
            </a:extLst>
          </p:cNvPr>
          <p:cNvSpPr txBox="1"/>
          <p:nvPr/>
        </p:nvSpPr>
        <p:spPr>
          <a:xfrm>
            <a:off x="96024" y="5140940"/>
            <a:ext cx="1336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Sample injection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D0E05F3-C4EF-799D-C100-8EF4DF3BC961}"/>
              </a:ext>
            </a:extLst>
          </p:cNvPr>
          <p:cNvSpPr txBox="1"/>
          <p:nvPr/>
        </p:nvSpPr>
        <p:spPr>
          <a:xfrm>
            <a:off x="1508492" y="5166910"/>
            <a:ext cx="1336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High voltage applied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E34B0DE-9D1B-B711-3D3F-ECF27F87749E}"/>
              </a:ext>
            </a:extLst>
          </p:cNvPr>
          <p:cNvSpPr txBox="1"/>
          <p:nvPr/>
        </p:nvSpPr>
        <p:spPr>
          <a:xfrm>
            <a:off x="3055275" y="5178343"/>
            <a:ext cx="1014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Migration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839F72C-062B-DC72-0314-1BF117C45511}"/>
              </a:ext>
            </a:extLst>
          </p:cNvPr>
          <p:cNvSpPr txBox="1"/>
          <p:nvPr/>
        </p:nvSpPr>
        <p:spPr>
          <a:xfrm>
            <a:off x="4407923" y="5178342"/>
            <a:ext cx="11874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Separation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5C1E85A-3C97-8E81-71B5-DCFC2F609784}"/>
              </a:ext>
            </a:extLst>
          </p:cNvPr>
          <p:cNvSpPr txBox="1"/>
          <p:nvPr/>
        </p:nvSpPr>
        <p:spPr>
          <a:xfrm>
            <a:off x="5877784" y="5178342"/>
            <a:ext cx="10726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Detection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99B788F-62FD-2B21-1AAE-AF30D8E07282}"/>
              </a:ext>
            </a:extLst>
          </p:cNvPr>
          <p:cNvSpPr txBox="1"/>
          <p:nvPr/>
        </p:nvSpPr>
        <p:spPr>
          <a:xfrm>
            <a:off x="222420" y="5723792"/>
            <a:ext cx="11315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small volume of sample is injected into capillary.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E452217-BB06-29AC-393D-FCFE13CABC94}"/>
              </a:ext>
            </a:extLst>
          </p:cNvPr>
          <p:cNvSpPr txBox="1"/>
          <p:nvPr/>
        </p:nvSpPr>
        <p:spPr>
          <a:xfrm>
            <a:off x="1508492" y="5715000"/>
            <a:ext cx="133642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electric field is applied across the capillary.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247B3A0-4443-93AD-D4E1-0D666D9C3B07}"/>
              </a:ext>
            </a:extLst>
          </p:cNvPr>
          <p:cNvSpPr txBox="1"/>
          <p:nvPr/>
        </p:nvSpPr>
        <p:spPr>
          <a:xfrm>
            <a:off x="2810714" y="5556244"/>
            <a:ext cx="148968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Charged species migrate at different velocities depending on their electrophoretic mobility.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FAEBE95-68F6-E6BC-63D2-4C59488D2B4D}"/>
              </a:ext>
            </a:extLst>
          </p:cNvPr>
          <p:cNvSpPr txBox="1"/>
          <p:nvPr/>
        </p:nvSpPr>
        <p:spPr>
          <a:xfrm>
            <a:off x="4300401" y="5545722"/>
            <a:ext cx="138491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Species are separated based on their charge to size ratio and interaction with the buffer/additives.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34420A5-0271-0C52-F785-816CDD47B146}"/>
              </a:ext>
            </a:extLst>
          </p:cNvPr>
          <p:cNvSpPr txBox="1"/>
          <p:nvPr/>
        </p:nvSpPr>
        <p:spPr>
          <a:xfrm>
            <a:off x="5783329" y="5543498"/>
            <a:ext cx="12615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Separated species are detected as peaks to produce a graph.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77E9C6DD-D89A-98D4-7952-AB50E4FF5D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74527" y="2341067"/>
            <a:ext cx="2767545" cy="382769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B19F46-648A-EA28-B60E-0AAACE409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3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3792293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D8E5B-0B4C-30B0-15DF-0137404A3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462778"/>
          </a:xfrm>
        </p:spPr>
        <p:txBody>
          <a:bodyPr>
            <a:noAutofit/>
          </a:bodyPr>
          <a:lstStyle/>
          <a:p>
            <a:pPr algn="ctr"/>
            <a:r>
              <a:rPr lang="en-GE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Chiral Recognition by Cyclodextrins</a:t>
            </a:r>
            <a:br>
              <a:rPr lang="en-GE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GE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Cyclodextrins act as a chiral hosts and form transient inclusion complexes with enantiomers to give different effective electrophoretic mobilities.</a:t>
            </a:r>
          </a:p>
        </p:txBody>
      </p:sp>
      <p:pic>
        <p:nvPicPr>
          <p:cNvPr id="5" name="Content Placeholder 4" descr="Diagram of a diagram of a structure&#10;&#10;AI-generated content may be incorrect.">
            <a:extLst>
              <a:ext uri="{FF2B5EF4-FFF2-40B4-BE49-F238E27FC236}">
                <a16:creationId xmlns:a16="http://schemas.microsoft.com/office/drawing/2014/main" id="{19B0FBFD-8306-DC4D-2C94-B454B14AB5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673"/>
                    </a14:imgEffect>
                    <a14:imgEffect>
                      <a14:saturation sat="104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7559" y="1825625"/>
            <a:ext cx="6772804" cy="399440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188B78-E2F4-B76B-7C80-D1551B62E2F0}"/>
              </a:ext>
            </a:extLst>
          </p:cNvPr>
          <p:cNvSpPr txBox="1"/>
          <p:nvPr/>
        </p:nvSpPr>
        <p:spPr>
          <a:xfrm>
            <a:off x="7845669" y="3020006"/>
            <a:ext cx="35081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Because the two enantiomers interact differently with the chiral cavity of cyclodextrin, their effective electrophoretic mobilities become different, leading to </a:t>
            </a:r>
            <a:r>
              <a:rPr lang="en-GB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enantioseparation</a:t>
            </a:r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G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64FFB3-791B-F6F4-9471-1699969B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4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2245029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DB128-99A5-C392-1549-9CB7402D3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497"/>
            <a:ext cx="10515600" cy="697555"/>
          </a:xfrm>
        </p:spPr>
        <p:txBody>
          <a:bodyPr>
            <a:normAutofit/>
          </a:bodyPr>
          <a:lstStyle/>
          <a:p>
            <a:pPr algn="ctr"/>
            <a:r>
              <a:rPr lang="en-GE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Aim &amp; Objectives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8AC3353-EF65-668C-92C2-4C91471CA9F8}"/>
              </a:ext>
            </a:extLst>
          </p:cNvPr>
          <p:cNvSpPr/>
          <p:nvPr/>
        </p:nvSpPr>
        <p:spPr>
          <a:xfrm>
            <a:off x="284205" y="784052"/>
            <a:ext cx="11331146" cy="2070359"/>
          </a:xfrm>
          <a:prstGeom prst="roundRect">
            <a:avLst/>
          </a:prstGeom>
          <a:solidFill>
            <a:srgbClr val="FCF4F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503B292-13C5-27B6-34B8-D66E673FE86F}"/>
              </a:ext>
            </a:extLst>
          </p:cNvPr>
          <p:cNvSpPr/>
          <p:nvPr/>
        </p:nvSpPr>
        <p:spPr>
          <a:xfrm>
            <a:off x="1767016" y="939114"/>
            <a:ext cx="1346886" cy="420130"/>
          </a:xfrm>
          <a:prstGeom prst="roundRect">
            <a:avLst/>
          </a:prstGeom>
          <a:solidFill>
            <a:srgbClr val="F4D3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E7E4AD-395D-0EC7-C89F-AECE2D9AD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205" y="939114"/>
            <a:ext cx="1346886" cy="13468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C410983-227B-6C96-8BFD-364A51724C9F}"/>
              </a:ext>
            </a:extLst>
          </p:cNvPr>
          <p:cNvSpPr txBox="1"/>
          <p:nvPr/>
        </p:nvSpPr>
        <p:spPr>
          <a:xfrm>
            <a:off x="1767016" y="957439"/>
            <a:ext cx="1257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4CC65B-5CC5-B750-C757-4269CDB443BC}"/>
              </a:ext>
            </a:extLst>
          </p:cNvPr>
          <p:cNvSpPr txBox="1"/>
          <p:nvPr/>
        </p:nvSpPr>
        <p:spPr>
          <a:xfrm>
            <a:off x="1878226" y="1519881"/>
            <a:ext cx="920887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achieve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enantioseparation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chiral compounds Sotalol and Promethazine by capillary electrophoresis using native and modified cyclodextrins as chiral selectors, and to investigate the effect of cyclodextrin structure on migration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behavior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GE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8CA97A7-D0DF-490F-1583-C92A7190E5A8}"/>
              </a:ext>
            </a:extLst>
          </p:cNvPr>
          <p:cNvSpPr/>
          <p:nvPr/>
        </p:nvSpPr>
        <p:spPr>
          <a:xfrm>
            <a:off x="284205" y="3029388"/>
            <a:ext cx="2829697" cy="506627"/>
          </a:xfrm>
          <a:prstGeom prst="roundRect">
            <a:avLst/>
          </a:prstGeom>
          <a:solidFill>
            <a:srgbClr val="F4D3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99BB07-518A-3665-FB4B-9305CE4C7353}"/>
              </a:ext>
            </a:extLst>
          </p:cNvPr>
          <p:cNvSpPr txBox="1"/>
          <p:nvPr/>
        </p:nvSpPr>
        <p:spPr>
          <a:xfrm>
            <a:off x="304165" y="3098035"/>
            <a:ext cx="2653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36857C27-C28A-687E-23BB-CE578E7CA9A7}"/>
              </a:ext>
            </a:extLst>
          </p:cNvPr>
          <p:cNvSpPr/>
          <p:nvPr/>
        </p:nvSpPr>
        <p:spPr>
          <a:xfrm>
            <a:off x="284205" y="3805882"/>
            <a:ext cx="11738919" cy="2817340"/>
          </a:xfrm>
          <a:prstGeom prst="roundRect">
            <a:avLst/>
          </a:prstGeom>
          <a:solidFill>
            <a:srgbClr val="FCF4F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317E89-806C-7E14-F60E-951B726937F5}"/>
              </a:ext>
            </a:extLst>
          </p:cNvPr>
          <p:cNvSpPr txBox="1"/>
          <p:nvPr/>
        </p:nvSpPr>
        <p:spPr>
          <a:xfrm>
            <a:off x="543697" y="3941805"/>
            <a:ext cx="1107165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To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separate the enantiomers of Sotalol and Promethazine using capillary electrophoresis (CE).</a:t>
            </a:r>
          </a:p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To evaluate and compare the enantioselectivity of native (</a:t>
            </a:r>
            <a:r>
              <a:rPr lang="el-GR" sz="2000" dirty="0">
                <a:latin typeface="Sylfaen" panose="010A0502050306030303" pitchFamily="18" charset="0"/>
              </a:rPr>
              <a:t>α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000" dirty="0">
                <a:latin typeface="Sylfaen" panose="010A0502050306030303" pitchFamily="18" charset="0"/>
              </a:rPr>
              <a:t>γ</a:t>
            </a:r>
            <a:r>
              <a:rPr lang="en-US" sz="2000" dirty="0">
                <a:latin typeface="Sylfaen" panose="010A0502050306030303" pitchFamily="18" charset="0"/>
              </a:rPr>
              <a:t> -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cyclodextrin) and modified cyclodextrins.</a:t>
            </a:r>
          </a:p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To study the effect of cyclodextrin structure on electrophoretic mobility and migration order.</a:t>
            </a:r>
          </a:p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To optimize experimental conditions for effective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enantioseparation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To interpret the relationship between cyclodextrin-enantiomer interactions and observed migration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behavior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GE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36E260-78BD-3A3B-4C9F-EFB1FF1CA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5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188561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9B5F9-B504-3279-654C-BE7D534DF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6684"/>
            <a:ext cx="10515600" cy="477086"/>
          </a:xfrm>
        </p:spPr>
        <p:txBody>
          <a:bodyPr>
            <a:noAutofit/>
          </a:bodyPr>
          <a:lstStyle/>
          <a:p>
            <a:pPr algn="ctr"/>
            <a:r>
              <a:rPr lang="en-GE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Selected Chiral Drugs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ADD1E71-8CC6-7132-352D-C82D3D865954}"/>
              </a:ext>
            </a:extLst>
          </p:cNvPr>
          <p:cNvSpPr/>
          <p:nvPr/>
        </p:nvSpPr>
        <p:spPr>
          <a:xfrm>
            <a:off x="594108" y="812131"/>
            <a:ext cx="4711006" cy="5233737"/>
          </a:xfrm>
          <a:prstGeom prst="roundRect">
            <a:avLst/>
          </a:prstGeom>
          <a:solidFill>
            <a:srgbClr val="FCF4F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9AF58B7-9907-E925-E4EC-BF645A3DE9EF}"/>
              </a:ext>
            </a:extLst>
          </p:cNvPr>
          <p:cNvSpPr/>
          <p:nvPr/>
        </p:nvSpPr>
        <p:spPr>
          <a:xfrm>
            <a:off x="6884460" y="811468"/>
            <a:ext cx="4712400" cy="5233736"/>
          </a:xfrm>
          <a:prstGeom prst="roundRect">
            <a:avLst/>
          </a:prstGeom>
          <a:solidFill>
            <a:srgbClr val="FCF4F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 dirty="0"/>
          </a:p>
        </p:txBody>
      </p:sp>
      <p:pic>
        <p:nvPicPr>
          <p:cNvPr id="15" name="Content Placeholder 8" descr="A structure of a molecule&#10;&#10;AI-generated content may be incorrect.">
            <a:extLst>
              <a:ext uri="{FF2B5EF4-FFF2-40B4-BE49-F238E27FC236}">
                <a16:creationId xmlns:a16="http://schemas.microsoft.com/office/drawing/2014/main" id="{4C26FB88-4758-2C0D-CC09-161221D69C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090178" y="247973"/>
            <a:ext cx="10079577" cy="4268050"/>
          </a:xfrm>
        </p:spPr>
      </p:pic>
      <p:pic>
        <p:nvPicPr>
          <p:cNvPr id="16" name="Content Placeholder 4" descr="A molecule model of a molecule&#10;&#10;AI-generated content may be incorrect.">
            <a:extLst>
              <a:ext uri="{FF2B5EF4-FFF2-40B4-BE49-F238E27FC236}">
                <a16:creationId xmlns:a16="http://schemas.microsoft.com/office/drawing/2014/main" id="{37D06A39-5180-7F02-DBB3-460E001EB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7059" y="1034452"/>
            <a:ext cx="4737599" cy="269509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60D18C7-D059-9BFE-CC94-08722DCBF839}"/>
              </a:ext>
            </a:extLst>
          </p:cNvPr>
          <p:cNvSpPr txBox="1"/>
          <p:nvPr/>
        </p:nvSpPr>
        <p:spPr>
          <a:xfrm>
            <a:off x="941638" y="870350"/>
            <a:ext cx="4015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Sotalol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E95DE5A-40F8-75EB-2395-066405003540}"/>
              </a:ext>
            </a:extLst>
          </p:cNvPr>
          <p:cNvSpPr txBox="1"/>
          <p:nvPr/>
        </p:nvSpPr>
        <p:spPr>
          <a:xfrm>
            <a:off x="7103427" y="870350"/>
            <a:ext cx="4324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Promethazine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B5E4F89-9D11-56C3-86A7-67F4BE942839}"/>
              </a:ext>
            </a:extLst>
          </p:cNvPr>
          <p:cNvCxnSpPr>
            <a:cxnSpLocks/>
          </p:cNvCxnSpPr>
          <p:nvPr/>
        </p:nvCxnSpPr>
        <p:spPr>
          <a:xfrm>
            <a:off x="745879" y="3422489"/>
            <a:ext cx="4407461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E504D93-B353-5CA7-F6B6-411D3A93D5A7}"/>
              </a:ext>
            </a:extLst>
          </p:cNvPr>
          <p:cNvCxnSpPr/>
          <p:nvPr/>
        </p:nvCxnSpPr>
        <p:spPr>
          <a:xfrm flipH="1">
            <a:off x="7078227" y="3428999"/>
            <a:ext cx="4324865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06626F7-5812-8DD4-A869-4A4F7ED48C29}"/>
              </a:ext>
            </a:extLst>
          </p:cNvPr>
          <p:cNvSpPr txBox="1"/>
          <p:nvPr/>
        </p:nvSpPr>
        <p:spPr>
          <a:xfrm>
            <a:off x="1453137" y="3537643"/>
            <a:ext cx="37002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Therapeutic use:</a:t>
            </a:r>
          </a:p>
          <a:p>
            <a:r>
              <a:rPr lang="en-G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of arrythmias and hypertension.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3E0478C-E9AA-791E-E1B2-8ED282A56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578299"/>
            <a:ext cx="602338" cy="60233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F1B50D0-1F83-4926-4C18-0041EFD702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879" y="4671832"/>
            <a:ext cx="718022" cy="71802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D8E4A8E-41F2-BFA9-1133-FE8650B634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8309" y="4653722"/>
            <a:ext cx="752946" cy="75294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9660EAD-B310-636D-4942-973A79AD0773}"/>
              </a:ext>
            </a:extLst>
          </p:cNvPr>
          <p:cNvSpPr txBox="1"/>
          <p:nvPr/>
        </p:nvSpPr>
        <p:spPr>
          <a:xfrm>
            <a:off x="1463901" y="4671832"/>
            <a:ext cx="36894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Chirality relevance:</a:t>
            </a:r>
          </a:p>
          <a:p>
            <a:r>
              <a:rPr lang="en-G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Enantiomers may exhibit differences in pharmacological activity and potency.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27920732-B428-DE83-9E1D-1C4C29E68F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3613" y="3651359"/>
            <a:ext cx="602338" cy="602338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2F227B4-3C70-73AF-B478-7D5ACF6C2EDB}"/>
              </a:ext>
            </a:extLst>
          </p:cNvPr>
          <p:cNvSpPr txBox="1"/>
          <p:nvPr/>
        </p:nvSpPr>
        <p:spPr>
          <a:xfrm>
            <a:off x="7964199" y="3578299"/>
            <a:ext cx="34388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Therapeutic use:</a:t>
            </a:r>
          </a:p>
          <a:p>
            <a:r>
              <a:rPr lang="en-G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Allergy relief, antiemetic and sedative effects.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4056583-5F0E-84BD-7D5C-09C05AFE1A2F}"/>
              </a:ext>
            </a:extLst>
          </p:cNvPr>
          <p:cNvSpPr txBox="1"/>
          <p:nvPr/>
        </p:nvSpPr>
        <p:spPr>
          <a:xfrm>
            <a:off x="7964199" y="4729902"/>
            <a:ext cx="34136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Chirality relevance:</a:t>
            </a:r>
          </a:p>
          <a:p>
            <a:r>
              <a:rPr lang="en-G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Enantiomers can differ in efficacy, safety and side-effect profile.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3E89895-F309-D3E9-7E69-06BD66222582}"/>
              </a:ext>
            </a:extLst>
          </p:cNvPr>
          <p:cNvSpPr txBox="1"/>
          <p:nvPr/>
        </p:nvSpPr>
        <p:spPr>
          <a:xfrm>
            <a:off x="838200" y="6147697"/>
            <a:ext cx="10758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compounds serve as excellent model compounds to evaluate the effect of cyclodextrin selectors on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enantioseparation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capillary electrophoresis.</a:t>
            </a:r>
          </a:p>
          <a:p>
            <a:endParaRPr lang="en-G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9F2BE3-D6BD-FAF3-0A84-D9BCA168D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6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166811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D9DC5-EE71-28B7-0BF0-01A7B96C4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424"/>
            <a:ext cx="10515600" cy="767254"/>
          </a:xfrm>
        </p:spPr>
        <p:txBody>
          <a:bodyPr>
            <a:normAutofit/>
          </a:bodyPr>
          <a:lstStyle/>
          <a:p>
            <a:pPr algn="ctr"/>
            <a:r>
              <a:rPr lang="en-GE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Cyclodextrin Selectors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5A190E-057C-DBC3-A4F1-D2922701B362}"/>
              </a:ext>
            </a:extLst>
          </p:cNvPr>
          <p:cNvSpPr txBox="1"/>
          <p:nvPr/>
        </p:nvSpPr>
        <p:spPr>
          <a:xfrm>
            <a:off x="295535" y="5050955"/>
            <a:ext cx="3435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D281B5"/>
                </a:solidFill>
                <a:latin typeface="Sylfaen" panose="010A0502050306030303" pitchFamily="18" charset="0"/>
              </a:rPr>
              <a:t>α</a:t>
            </a:r>
            <a:r>
              <a:rPr lang="en-US" sz="2400" b="1" dirty="0">
                <a:solidFill>
                  <a:srgbClr val="D281B5"/>
                </a:solidFill>
                <a:latin typeface="Sylfaen" panose="010A0502050306030303" pitchFamily="18" charset="0"/>
              </a:rPr>
              <a:t>-</a:t>
            </a:r>
            <a:r>
              <a:rPr lang="en-US" sz="2400" b="1" dirty="0">
                <a:solidFill>
                  <a:srgbClr val="D281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cyclodextrin                                                           </a:t>
            </a:r>
            <a:endParaRPr lang="en-GE" sz="2400" b="1" dirty="0">
              <a:solidFill>
                <a:srgbClr val="D281B5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8075DF-B1B0-C324-2687-ACE0E3A5F4F3}"/>
              </a:ext>
            </a:extLst>
          </p:cNvPr>
          <p:cNvSpPr txBox="1"/>
          <p:nvPr/>
        </p:nvSpPr>
        <p:spPr>
          <a:xfrm>
            <a:off x="4216589" y="5050955"/>
            <a:ext cx="34356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D281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400" b="1" dirty="0">
                <a:solidFill>
                  <a:srgbClr val="D281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-cyclodextrin</a:t>
            </a:r>
            <a:endParaRPr lang="en-US" sz="2400" b="1" dirty="0">
              <a:solidFill>
                <a:srgbClr val="D281B5"/>
              </a:solidFill>
            </a:endParaRPr>
          </a:p>
          <a:p>
            <a:endParaRPr lang="en-GE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85869-4A37-E709-008F-AC6DA9C213F0}"/>
              </a:ext>
            </a:extLst>
          </p:cNvPr>
          <p:cNvSpPr txBox="1"/>
          <p:nvPr/>
        </p:nvSpPr>
        <p:spPr>
          <a:xfrm>
            <a:off x="8260373" y="5050955"/>
            <a:ext cx="35109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D281B5"/>
                </a:solidFill>
                <a:latin typeface="Sylfaen" panose="010A0502050306030303" pitchFamily="18" charset="0"/>
              </a:rPr>
              <a:t>γ</a:t>
            </a:r>
            <a:r>
              <a:rPr lang="en-US" sz="2400" b="1" dirty="0">
                <a:solidFill>
                  <a:srgbClr val="D281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-cyclodextrin</a:t>
            </a:r>
            <a:endParaRPr lang="en-US" sz="2400" b="1" dirty="0">
              <a:solidFill>
                <a:srgbClr val="D281B5"/>
              </a:solidFill>
              <a:latin typeface="Sylfaen" panose="010A0502050306030303" pitchFamily="18" charset="0"/>
            </a:endParaRPr>
          </a:p>
          <a:p>
            <a:endParaRPr lang="en-GE" dirty="0"/>
          </a:p>
        </p:txBody>
      </p:sp>
      <p:pic>
        <p:nvPicPr>
          <p:cNvPr id="17" name="Picture 16" descr="A diagram of a molecule&#10;&#10;AI-generated content may be incorrect.">
            <a:extLst>
              <a:ext uri="{FF2B5EF4-FFF2-40B4-BE49-F238E27FC236}">
                <a16:creationId xmlns:a16="http://schemas.microsoft.com/office/drawing/2014/main" id="{FF1D4C90-2D65-E594-4FA1-55C305778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4423" y="893380"/>
            <a:ext cx="3921054" cy="3806522"/>
          </a:xfrm>
          <a:prstGeom prst="rect">
            <a:avLst/>
          </a:prstGeom>
        </p:spPr>
      </p:pic>
      <p:pic>
        <p:nvPicPr>
          <p:cNvPr id="19" name="Picture 18" descr="A diagram of a molecule&#10;&#10;AI-generated content may be incorrect.">
            <a:extLst>
              <a:ext uri="{FF2B5EF4-FFF2-40B4-BE49-F238E27FC236}">
                <a16:creationId xmlns:a16="http://schemas.microsoft.com/office/drawing/2014/main" id="{E739B043-893A-EEB4-23F1-A072560331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535" y="1057513"/>
            <a:ext cx="3921054" cy="3808777"/>
          </a:xfrm>
          <a:prstGeom prst="rect">
            <a:avLst/>
          </a:prstGeom>
        </p:spPr>
      </p:pic>
      <p:pic>
        <p:nvPicPr>
          <p:cNvPr id="21" name="Picture 20" descr="A diagram of a molecule&#10;&#10;AI-generated content may be incorrect.">
            <a:extLst>
              <a:ext uri="{FF2B5EF4-FFF2-40B4-BE49-F238E27FC236}">
                <a16:creationId xmlns:a16="http://schemas.microsoft.com/office/drawing/2014/main" id="{17639BEC-6D4A-CA52-CB1A-B7F295601B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8983" y="1142223"/>
            <a:ext cx="4023017" cy="372406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295653-73AD-BF6F-C992-068E18F68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7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2471409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6C5F3-5628-1246-ED4D-E079BD9EA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048"/>
            <a:ext cx="10515600" cy="573989"/>
          </a:xfrm>
        </p:spPr>
        <p:txBody>
          <a:bodyPr>
            <a:normAutofit/>
          </a:bodyPr>
          <a:lstStyle/>
          <a:p>
            <a:pPr algn="ctr"/>
            <a:r>
              <a:rPr lang="en-GE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Conditions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69FECE8-2A09-A6EC-E7FA-212E7547A567}"/>
              </a:ext>
            </a:extLst>
          </p:cNvPr>
          <p:cNvSpPr/>
          <p:nvPr/>
        </p:nvSpPr>
        <p:spPr>
          <a:xfrm>
            <a:off x="148281" y="778476"/>
            <a:ext cx="5424616" cy="506627"/>
          </a:xfrm>
          <a:prstGeom prst="roundRect">
            <a:avLst/>
          </a:prstGeom>
          <a:gradFill flip="none" rotWithShape="1">
            <a:gsLst>
              <a:gs pos="0">
                <a:srgbClr val="D281B5">
                  <a:tint val="66000"/>
                  <a:satMod val="160000"/>
                </a:srgbClr>
              </a:gs>
              <a:gs pos="50000">
                <a:srgbClr val="D281B5">
                  <a:tint val="44500"/>
                  <a:satMod val="160000"/>
                </a:srgbClr>
              </a:gs>
              <a:gs pos="100000">
                <a:srgbClr val="D281B5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2C750B2-81D9-E1C0-22F8-9ECEEE1DC1EE}"/>
              </a:ext>
            </a:extLst>
          </p:cNvPr>
          <p:cNvSpPr/>
          <p:nvPr/>
        </p:nvSpPr>
        <p:spPr>
          <a:xfrm>
            <a:off x="6618519" y="791146"/>
            <a:ext cx="5425200" cy="506627"/>
          </a:xfrm>
          <a:prstGeom prst="roundRect">
            <a:avLst/>
          </a:prstGeom>
          <a:gradFill flip="none" rotWithShape="1">
            <a:gsLst>
              <a:gs pos="0">
                <a:srgbClr val="E960A0">
                  <a:tint val="66000"/>
                  <a:satMod val="160000"/>
                </a:srgbClr>
              </a:gs>
              <a:gs pos="50000">
                <a:srgbClr val="E960A0">
                  <a:tint val="44500"/>
                  <a:satMod val="160000"/>
                </a:srgbClr>
              </a:gs>
              <a:gs pos="100000">
                <a:srgbClr val="E960A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831FA5-3949-98E0-055C-3BA45486C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81" y="805583"/>
            <a:ext cx="450000" cy="45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2AA19F-8C05-911B-075D-4844A130A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8519" y="807994"/>
            <a:ext cx="447589" cy="4475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778326-2C94-19D5-27C6-64C9BC127894}"/>
              </a:ext>
            </a:extLst>
          </p:cNvPr>
          <p:cNvSpPr txBox="1"/>
          <p:nvPr/>
        </p:nvSpPr>
        <p:spPr>
          <a:xfrm>
            <a:off x="598281" y="793918"/>
            <a:ext cx="4678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SOTALOL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682B1C-BFA0-9DB5-C117-B03D0AB0A5AF}"/>
              </a:ext>
            </a:extLst>
          </p:cNvPr>
          <p:cNvSpPr txBox="1"/>
          <p:nvPr/>
        </p:nvSpPr>
        <p:spPr>
          <a:xfrm>
            <a:off x="6543589" y="805583"/>
            <a:ext cx="4810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PROMETHAZINE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AE6412-A3E6-BFC8-90E5-4819B5C6E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71849" y="1566561"/>
            <a:ext cx="630881" cy="6308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B3F369B-336B-E7DC-EBA1-5C025437D9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384" y="2508720"/>
            <a:ext cx="547816" cy="5478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689413D-4583-B418-409C-EF7F268266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592" y="3214886"/>
            <a:ext cx="717378" cy="717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D57FFB-C5D7-A872-1D6B-3821B3F3B1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286" y="3932264"/>
            <a:ext cx="573989" cy="573989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46AD31E-3883-4AEB-4449-AF3925D625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215641"/>
              </p:ext>
            </p:extLst>
          </p:nvPr>
        </p:nvGraphicFramePr>
        <p:xfrm>
          <a:off x="259492" y="1467444"/>
          <a:ext cx="5202194" cy="3749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3356">
                  <a:extLst>
                    <a:ext uri="{9D8B030D-6E8A-4147-A177-3AD203B41FA5}">
                      <a16:colId xmlns:a16="http://schemas.microsoft.com/office/drawing/2014/main" val="906256946"/>
                    </a:ext>
                  </a:extLst>
                </a:gridCol>
                <a:gridCol w="1294384">
                  <a:extLst>
                    <a:ext uri="{9D8B030D-6E8A-4147-A177-3AD203B41FA5}">
                      <a16:colId xmlns:a16="http://schemas.microsoft.com/office/drawing/2014/main" val="3839667667"/>
                    </a:ext>
                  </a:extLst>
                </a:gridCol>
                <a:gridCol w="3254454">
                  <a:extLst>
                    <a:ext uri="{9D8B030D-6E8A-4147-A177-3AD203B41FA5}">
                      <a16:colId xmlns:a16="http://schemas.microsoft.com/office/drawing/2014/main" val="4200094756"/>
                    </a:ext>
                  </a:extLst>
                </a:gridCol>
              </a:tblGrid>
              <a:tr h="910739">
                <a:tc>
                  <a:txBody>
                    <a:bodyPr/>
                    <a:lstStyle/>
                    <a:p>
                      <a:endParaRPr lang="en-G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Buffer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 mM Potassium dihydrogen phosphate</a:t>
                      </a:r>
                    </a:p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 = 2.00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1241302"/>
                  </a:ext>
                </a:extLst>
              </a:tr>
              <a:tr h="910739">
                <a:tc>
                  <a:txBody>
                    <a:bodyPr/>
                    <a:lstStyle/>
                    <a:p>
                      <a:endParaRPr lang="en-G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Inner diameter of capillary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50.0 </a:t>
                      </a:r>
                      <a:r>
                        <a:rPr lang="el-GR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μ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</a:t>
                      </a:r>
                    </a:p>
                    <a:p>
                      <a:pPr algn="ctr"/>
                      <a:endParaRPr lang="en-G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2740723"/>
                  </a:ext>
                </a:extLst>
              </a:tr>
              <a:tr h="637517">
                <a:tc>
                  <a:txBody>
                    <a:bodyPr/>
                    <a:lstStyle/>
                    <a:p>
                      <a:endParaRPr lang="en-G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length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32.5 cm</a:t>
                      </a:r>
                    </a:p>
                    <a:p>
                      <a:pPr algn="ctr"/>
                      <a:endParaRPr lang="en-G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4328905"/>
                  </a:ext>
                </a:extLst>
              </a:tr>
              <a:tr h="637517">
                <a:tc>
                  <a:txBody>
                    <a:bodyPr/>
                    <a:lstStyle/>
                    <a:p>
                      <a:endParaRPr lang="en-G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Effective length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24.0 cm</a:t>
                      </a:r>
                    </a:p>
                    <a:p>
                      <a:pPr algn="ctr"/>
                      <a:endParaRPr lang="en-G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9960229"/>
                  </a:ext>
                </a:extLst>
              </a:tr>
              <a:tr h="637517">
                <a:tc>
                  <a:txBody>
                    <a:bodyPr/>
                    <a:lstStyle/>
                    <a:p>
                      <a:endParaRPr lang="en-G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Temperature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 °c</a:t>
                      </a:r>
                    </a:p>
                    <a:p>
                      <a:pPr algn="ctr"/>
                      <a:endParaRPr lang="en-G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7671034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CA933D8D-AA78-D941-0DEA-9AAE1FF276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897" y="4589293"/>
            <a:ext cx="573990" cy="573990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B181FB40-C048-9E23-D5EB-2476271430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566123"/>
              </p:ext>
            </p:extLst>
          </p:nvPr>
        </p:nvGraphicFramePr>
        <p:xfrm>
          <a:off x="6699422" y="1466074"/>
          <a:ext cx="5202194" cy="37453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3356">
                  <a:extLst>
                    <a:ext uri="{9D8B030D-6E8A-4147-A177-3AD203B41FA5}">
                      <a16:colId xmlns:a16="http://schemas.microsoft.com/office/drawing/2014/main" val="3139023632"/>
                    </a:ext>
                  </a:extLst>
                </a:gridCol>
                <a:gridCol w="1294384">
                  <a:extLst>
                    <a:ext uri="{9D8B030D-6E8A-4147-A177-3AD203B41FA5}">
                      <a16:colId xmlns:a16="http://schemas.microsoft.com/office/drawing/2014/main" val="753285560"/>
                    </a:ext>
                  </a:extLst>
                </a:gridCol>
                <a:gridCol w="3254454">
                  <a:extLst>
                    <a:ext uri="{9D8B030D-6E8A-4147-A177-3AD203B41FA5}">
                      <a16:colId xmlns:a16="http://schemas.microsoft.com/office/drawing/2014/main" val="3581703204"/>
                    </a:ext>
                  </a:extLst>
                </a:gridCol>
              </a:tblGrid>
              <a:tr h="910739">
                <a:tc>
                  <a:txBody>
                    <a:bodyPr/>
                    <a:lstStyle/>
                    <a:p>
                      <a:endParaRPr lang="en-GE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Buffer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 mM Phosphoric acid</a:t>
                      </a:r>
                    </a:p>
                    <a:p>
                      <a:pPr algn="ctr"/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 = 2.50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8694767"/>
                  </a:ext>
                </a:extLst>
              </a:tr>
              <a:tr h="910739">
                <a:tc>
                  <a:txBody>
                    <a:bodyPr/>
                    <a:lstStyle/>
                    <a:p>
                      <a:endParaRPr lang="en-G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Inner diameter of capillary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50.0 </a:t>
                      </a:r>
                      <a:r>
                        <a:rPr lang="el-GR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μ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</a:t>
                      </a:r>
                    </a:p>
                    <a:p>
                      <a:pPr algn="ctr"/>
                      <a:endParaRPr lang="en-G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0216397"/>
                  </a:ext>
                </a:extLst>
              </a:tr>
              <a:tr h="637517">
                <a:tc>
                  <a:txBody>
                    <a:bodyPr/>
                    <a:lstStyle/>
                    <a:p>
                      <a:endParaRPr lang="en-G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length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E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48.5 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cm</a:t>
                      </a:r>
                    </a:p>
                    <a:p>
                      <a:pPr algn="ctr"/>
                      <a:endParaRPr lang="en-G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44206"/>
                  </a:ext>
                </a:extLst>
              </a:tr>
              <a:tr h="637517">
                <a:tc>
                  <a:txBody>
                    <a:bodyPr/>
                    <a:lstStyle/>
                    <a:p>
                      <a:endParaRPr lang="en-G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Effective length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E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40.0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cm</a:t>
                      </a:r>
                    </a:p>
                    <a:p>
                      <a:pPr algn="ctr"/>
                      <a:endParaRPr lang="en-G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966218"/>
                  </a:ext>
                </a:extLst>
              </a:tr>
              <a:tr h="637517">
                <a:tc>
                  <a:txBody>
                    <a:bodyPr/>
                    <a:lstStyle/>
                    <a:p>
                      <a:endParaRPr lang="en-G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Temperature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 °c</a:t>
                      </a:r>
                    </a:p>
                    <a:p>
                      <a:pPr algn="ctr"/>
                      <a:endParaRPr lang="en-G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680773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92C4A588-D8E5-4109-E06D-E2E0D47D52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9148" y="4578060"/>
            <a:ext cx="585223" cy="58522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D0D3666-379D-B193-D46B-9C843A0922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5486" y="3233186"/>
            <a:ext cx="717378" cy="71737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64AA6BA-FFB5-06B4-4ACD-A3032052D1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2956" y="3944666"/>
            <a:ext cx="602437" cy="60243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B9948A3-118E-DFBA-3B39-89CC473A3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9422" y="1566561"/>
            <a:ext cx="657654" cy="65765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BA523A9-40E6-1490-953E-466159AFF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9626" y="2492769"/>
            <a:ext cx="597246" cy="597246"/>
          </a:xfrm>
          <a:prstGeom prst="rect">
            <a:avLst/>
          </a:prstGeom>
        </p:spPr>
      </p:pic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81019C18-E030-CB69-5286-B6320A8AA3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562489"/>
              </p:ext>
            </p:extLst>
          </p:nvPr>
        </p:nvGraphicFramePr>
        <p:xfrm>
          <a:off x="239592" y="5390556"/>
          <a:ext cx="5222094" cy="13448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22094">
                  <a:extLst>
                    <a:ext uri="{9D8B030D-6E8A-4147-A177-3AD203B41FA5}">
                      <a16:colId xmlns:a16="http://schemas.microsoft.com/office/drawing/2014/main" val="1670416220"/>
                    </a:ext>
                  </a:extLst>
                </a:gridCol>
              </a:tblGrid>
              <a:tr h="430417">
                <a:tc>
                  <a:txBody>
                    <a:bodyPr/>
                    <a:lstStyle/>
                    <a:p>
                      <a:pPr algn="ctr"/>
                      <a:r>
                        <a:rPr lang="en-GE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CHIRAL SELECTORS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8913061"/>
                  </a:ext>
                </a:extLst>
              </a:tr>
              <a:tr h="8146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(HDMS-</a:t>
                      </a:r>
                      <a:r>
                        <a:rPr lang="el-GR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-CD)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(HDAS-</a:t>
                      </a:r>
                      <a:r>
                        <a:rPr lang="el-GR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-CD)</a:t>
                      </a:r>
                    </a:p>
                    <a:p>
                      <a:endParaRPr lang="en-GE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263087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82F61D57-5462-D1EF-7194-0094B2551D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690114"/>
              </p:ext>
            </p:extLst>
          </p:nvPr>
        </p:nvGraphicFramePr>
        <p:xfrm>
          <a:off x="6699422" y="5352931"/>
          <a:ext cx="5222094" cy="13941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22094">
                  <a:extLst>
                    <a:ext uri="{9D8B030D-6E8A-4147-A177-3AD203B41FA5}">
                      <a16:colId xmlns:a16="http://schemas.microsoft.com/office/drawing/2014/main" val="1571757008"/>
                    </a:ext>
                  </a:extLst>
                </a:gridCol>
              </a:tblGrid>
              <a:tr h="316428">
                <a:tc>
                  <a:txBody>
                    <a:bodyPr/>
                    <a:lstStyle/>
                    <a:p>
                      <a:pPr algn="ctr"/>
                      <a:r>
                        <a:rPr lang="en-GE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CHIRAL SELECTORS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4581718"/>
                  </a:ext>
                </a:extLst>
              </a:tr>
              <a:tr h="102838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(HDAS-</a:t>
                      </a:r>
                      <a:r>
                        <a:rPr lang="el-GR" sz="1800" dirty="0">
                          <a:latin typeface="Sylfaen" panose="010A0502050306030303" pitchFamily="18" charset="0"/>
                        </a:rPr>
                        <a:t>α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-CD)  (HDAS-</a:t>
                      </a:r>
                      <a:r>
                        <a:rPr lang="el-GR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-CD)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(ODMS-</a:t>
                      </a:r>
                      <a:r>
                        <a:rPr lang="el-GR" sz="1800" dirty="0">
                          <a:latin typeface="Sylfaen" panose="010A0502050306030303" pitchFamily="18" charset="0"/>
                        </a:rPr>
                        <a:t>γ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-CD   (</a:t>
                      </a:r>
                      <a:r>
                        <a:rPr lang="el-GR" sz="1800" dirty="0">
                          <a:latin typeface="Sylfaen" panose="010A0502050306030303" pitchFamily="18" charset="0"/>
                        </a:rPr>
                        <a:t>γ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-CD)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(HDMS-</a:t>
                      </a:r>
                      <a:r>
                        <a:rPr lang="el-GR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-CD) (</a:t>
                      </a:r>
                      <a:r>
                        <a:rPr lang="el-GR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r>
                        <a:rPr lang="en-GB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-CD)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8965582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3659C8-A3A2-BEC6-F93F-427254D79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8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4009778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A01EF-1907-BD8E-2EA0-5546703AF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048"/>
            <a:ext cx="10515600" cy="573989"/>
          </a:xfrm>
        </p:spPr>
        <p:txBody>
          <a:bodyPr>
            <a:normAutofit/>
          </a:bodyPr>
          <a:lstStyle/>
          <a:p>
            <a:pPr algn="ctr"/>
            <a:r>
              <a:rPr lang="en-G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Sotalol - Representative Results</a:t>
            </a:r>
          </a:p>
        </p:txBody>
      </p:sp>
      <p:pic>
        <p:nvPicPr>
          <p:cNvPr id="5" name="Picture 4" descr="A graph of area and area&#10;&#10;AI-generated content may be incorrect.">
            <a:extLst>
              <a:ext uri="{FF2B5EF4-FFF2-40B4-BE49-F238E27FC236}">
                <a16:creationId xmlns:a16="http://schemas.microsoft.com/office/drawing/2014/main" id="{A5DD8AC4-C608-7B90-D201-C1B0CD3FA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292" y="926754"/>
            <a:ext cx="3787578" cy="4310205"/>
          </a:xfrm>
          <a:prstGeom prst="rect">
            <a:avLst/>
          </a:prstGeom>
          <a:effectLst/>
        </p:spPr>
      </p:pic>
      <p:pic>
        <p:nvPicPr>
          <p:cNvPr id="7" name="Picture 6" descr="A graph of a number of objects&#10;&#10;AI-generated content may be incorrect.">
            <a:extLst>
              <a:ext uri="{FF2B5EF4-FFF2-40B4-BE49-F238E27FC236}">
                <a16:creationId xmlns:a16="http://schemas.microsoft.com/office/drawing/2014/main" id="{EFB70BC7-287B-D6FF-7E17-5BEDB3003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275" y="827126"/>
            <a:ext cx="4017433" cy="4409833"/>
          </a:xfrm>
          <a:prstGeom prst="rect">
            <a:avLst/>
          </a:prstGeom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0487994-05B0-0270-A315-3664236DC6F2}"/>
              </a:ext>
            </a:extLst>
          </p:cNvPr>
          <p:cNvSpPr txBox="1"/>
          <p:nvPr/>
        </p:nvSpPr>
        <p:spPr>
          <a:xfrm>
            <a:off x="364292" y="5631873"/>
            <a:ext cx="3787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Chiral Selector</a:t>
            </a:r>
          </a:p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60mg/mL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Heptakis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-(2,3-di-o-methyl 6-sulfo)-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-cyclodextrin</a:t>
            </a:r>
            <a:endParaRPr lang="en-G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AC7506-5A12-A5ED-DF68-57A1F6551F32}"/>
              </a:ext>
            </a:extLst>
          </p:cNvPr>
          <p:cNvSpPr txBox="1"/>
          <p:nvPr/>
        </p:nvSpPr>
        <p:spPr>
          <a:xfrm>
            <a:off x="7813964" y="5631873"/>
            <a:ext cx="37875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Chiral Selector:</a:t>
            </a:r>
          </a:p>
          <a:p>
            <a:pPr algn="ctr"/>
            <a:r>
              <a:rPr lang="en-GE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mg/mL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Heptakis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(2,3-di-o-acetyl-6-sulfo)-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cyclodextrin</a:t>
            </a:r>
            <a:endParaRPr lang="en-G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E" dirty="0"/>
          </a:p>
        </p:txBody>
      </p:sp>
      <p:pic>
        <p:nvPicPr>
          <p:cNvPr id="13" name="Picture 12" descr="A white background with black dots&#10;&#10;AI-generated content may be incorrect.">
            <a:extLst>
              <a:ext uri="{FF2B5EF4-FFF2-40B4-BE49-F238E27FC236}">
                <a16:creationId xmlns:a16="http://schemas.microsoft.com/office/drawing/2014/main" id="{9B14B56E-6F18-CAF9-AD21-9FFEF2338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5783" y="1162534"/>
            <a:ext cx="1891418" cy="977497"/>
          </a:xfrm>
          <a:prstGeom prst="rect">
            <a:avLst/>
          </a:prstGeom>
        </p:spPr>
      </p:pic>
      <p:pic>
        <p:nvPicPr>
          <p:cNvPr id="15" name="Picture 14" descr="A white background with black dots&#10;&#10;AI-generated content may be incorrect.">
            <a:extLst>
              <a:ext uri="{FF2B5EF4-FFF2-40B4-BE49-F238E27FC236}">
                <a16:creationId xmlns:a16="http://schemas.microsoft.com/office/drawing/2014/main" id="{539D598B-8FD4-845C-D71C-2AF1FFB48A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393950"/>
            <a:ext cx="1997908" cy="639681"/>
          </a:xfrm>
          <a:prstGeom prst="rect">
            <a:avLst/>
          </a:prstGeom>
        </p:spPr>
      </p:pic>
      <p:pic>
        <p:nvPicPr>
          <p:cNvPr id="17" name="Picture 16" descr="A white background with black dots&#10;&#10;AI-generated content may be incorrect.">
            <a:extLst>
              <a:ext uri="{FF2B5EF4-FFF2-40B4-BE49-F238E27FC236}">
                <a16:creationId xmlns:a16="http://schemas.microsoft.com/office/drawing/2014/main" id="{23E1567F-F55D-380E-C135-9BC0817D3A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1650" y="1162534"/>
            <a:ext cx="2124075" cy="540852"/>
          </a:xfrm>
          <a:prstGeom prst="rect">
            <a:avLst/>
          </a:prstGeom>
        </p:spPr>
      </p:pic>
      <p:pic>
        <p:nvPicPr>
          <p:cNvPr id="19" name="Picture 18" descr="A white background with black dots&#10;&#10;AI-generated content may be incorrect.">
            <a:extLst>
              <a:ext uri="{FF2B5EF4-FFF2-40B4-BE49-F238E27FC236}">
                <a16:creationId xmlns:a16="http://schemas.microsoft.com/office/drawing/2014/main" id="{18E40229-4AD8-8F39-598E-4757271F66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18743" y="2526231"/>
            <a:ext cx="2120900" cy="5461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DAB29E-6593-569B-3102-F9B6AD733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9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1698782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AD083-08FB-8B54-1C14-47B89ED49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4889"/>
            <a:ext cx="10515600" cy="466148"/>
          </a:xfrm>
        </p:spPr>
        <p:txBody>
          <a:bodyPr>
            <a:noAutofit/>
          </a:bodyPr>
          <a:lstStyle/>
          <a:p>
            <a:pPr algn="ctr"/>
            <a:r>
              <a:rPr lang="en-G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Promethazine - Representative Results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0D2948-73E3-2E9D-D638-E61310C3A304}"/>
              </a:ext>
            </a:extLst>
          </p:cNvPr>
          <p:cNvSpPr txBox="1"/>
          <p:nvPr/>
        </p:nvSpPr>
        <p:spPr>
          <a:xfrm>
            <a:off x="480767" y="5547360"/>
            <a:ext cx="41665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Chiral Selector: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mg/mL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Heptakis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-(2,3-di-o-acetyl-6-sulfo)-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-cyclodextrin</a:t>
            </a:r>
            <a:endParaRPr lang="en-G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CE0382-C6EF-D37E-ECCD-06112A9BD402}"/>
              </a:ext>
            </a:extLst>
          </p:cNvPr>
          <p:cNvSpPr txBox="1"/>
          <p:nvPr/>
        </p:nvSpPr>
        <p:spPr>
          <a:xfrm>
            <a:off x="7544732" y="5547360"/>
            <a:ext cx="35900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Chiral Selector:</a:t>
            </a:r>
          </a:p>
          <a:p>
            <a:pPr algn="ctr"/>
            <a:r>
              <a:rPr lang="en-GE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mg/mL Octakis-(2,3-o-dimethyl-6-o-sulfo)-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-cyclodextrin</a:t>
            </a:r>
          </a:p>
          <a:p>
            <a:endParaRPr lang="en-GE" dirty="0"/>
          </a:p>
        </p:txBody>
      </p:sp>
      <p:pic>
        <p:nvPicPr>
          <p:cNvPr id="11" name="Picture 10" descr="A graph of a graph of a graph&#10;&#10;AI-generated content may be incorrect.">
            <a:extLst>
              <a:ext uri="{FF2B5EF4-FFF2-40B4-BE49-F238E27FC236}">
                <a16:creationId xmlns:a16="http://schemas.microsoft.com/office/drawing/2014/main" id="{7EB60383-7FD0-9B3F-3D72-7F891566E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105" y="852919"/>
            <a:ext cx="4109163" cy="4522559"/>
          </a:xfrm>
          <a:prstGeom prst="rect">
            <a:avLst/>
          </a:prstGeom>
        </p:spPr>
      </p:pic>
      <p:pic>
        <p:nvPicPr>
          <p:cNvPr id="13" name="Picture 12" descr="A graph of a graph&#10;&#10;AI-generated content may be incorrect.">
            <a:extLst>
              <a:ext uri="{FF2B5EF4-FFF2-40B4-BE49-F238E27FC236}">
                <a16:creationId xmlns:a16="http://schemas.microsoft.com/office/drawing/2014/main" id="{C6D635FB-5EA7-ED93-D51A-4D5F7F3F45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3467" y="852919"/>
            <a:ext cx="3912555" cy="445541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D90A47-5672-166F-6173-9D3F13896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10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3400373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6B163-7869-2549-72E2-9F4521A6D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3202"/>
            <a:ext cx="10515600" cy="457835"/>
          </a:xfrm>
        </p:spPr>
        <p:txBody>
          <a:bodyPr>
            <a:noAutofit/>
          </a:bodyPr>
          <a:lstStyle/>
          <a:p>
            <a:pPr algn="ctr"/>
            <a:r>
              <a:rPr lang="en-G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Promethazine - Representative Results</a:t>
            </a:r>
            <a:endParaRPr lang="en-GE" sz="3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ABA405-804C-C2EB-29F5-49DBA6AD972F}"/>
              </a:ext>
            </a:extLst>
          </p:cNvPr>
          <p:cNvSpPr txBox="1"/>
          <p:nvPr/>
        </p:nvSpPr>
        <p:spPr>
          <a:xfrm>
            <a:off x="480767" y="4901938"/>
            <a:ext cx="33182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Chiral Selector:</a:t>
            </a:r>
          </a:p>
          <a:p>
            <a:pPr algn="ctr"/>
            <a:r>
              <a:rPr lang="en-GE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mg/mL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Heptakis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-(2,3-di-o-acetyl-6-sulfo)-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cyclodextrin</a:t>
            </a:r>
          </a:p>
          <a:p>
            <a:endParaRPr lang="en-GE" dirty="0"/>
          </a:p>
          <a:p>
            <a:endParaRPr lang="en-G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D92884-4E15-779F-2AF2-0262E78781C0}"/>
              </a:ext>
            </a:extLst>
          </p:cNvPr>
          <p:cNvSpPr txBox="1"/>
          <p:nvPr/>
        </p:nvSpPr>
        <p:spPr>
          <a:xfrm>
            <a:off x="7270320" y="5015060"/>
            <a:ext cx="33861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Chiral Selector: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mg/mL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cyclodextrin</a:t>
            </a:r>
          </a:p>
          <a:p>
            <a:endParaRPr lang="en-GE" dirty="0"/>
          </a:p>
          <a:p>
            <a:endParaRPr lang="en-GE" dirty="0"/>
          </a:p>
        </p:txBody>
      </p:sp>
      <p:pic>
        <p:nvPicPr>
          <p:cNvPr id="13" name="Picture 12" descr="A graph of a graph&#10;&#10;AI-generated content may be incorrect.">
            <a:extLst>
              <a:ext uri="{FF2B5EF4-FFF2-40B4-BE49-F238E27FC236}">
                <a16:creationId xmlns:a16="http://schemas.microsoft.com/office/drawing/2014/main" id="{A897E96A-114C-D483-CFE0-3B62AA18C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02" y="913047"/>
            <a:ext cx="3318235" cy="3889588"/>
          </a:xfrm>
          <a:prstGeom prst="rect">
            <a:avLst/>
          </a:prstGeom>
        </p:spPr>
      </p:pic>
      <p:pic>
        <p:nvPicPr>
          <p:cNvPr id="15" name="Picture 14" descr="A graph of a graph&#10;&#10;AI-generated content may be incorrect.">
            <a:extLst>
              <a:ext uri="{FF2B5EF4-FFF2-40B4-BE49-F238E27FC236}">
                <a16:creationId xmlns:a16="http://schemas.microsoft.com/office/drawing/2014/main" id="{D519D9A3-A63F-D2EA-36B7-A12CE5FFB7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6356" y="681037"/>
            <a:ext cx="3134109" cy="424370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9BBBE5-37AD-2E2B-A96C-B033FF766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11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2017688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06037-3175-D63F-327D-A17007E3F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616"/>
            <a:ext cx="10515600" cy="530421"/>
          </a:xfrm>
        </p:spPr>
        <p:txBody>
          <a:bodyPr>
            <a:normAutofit/>
          </a:bodyPr>
          <a:lstStyle/>
          <a:p>
            <a:pPr algn="ctr"/>
            <a:r>
              <a:rPr lang="en-G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Promethazine - Representative Results</a:t>
            </a:r>
            <a:endParaRPr lang="en-GE" sz="3200" dirty="0"/>
          </a:p>
        </p:txBody>
      </p:sp>
      <p:pic>
        <p:nvPicPr>
          <p:cNvPr id="5" name="Picture 4" descr="A drawing of a tall tower&#10;&#10;AI-generated content may be incorrect.">
            <a:extLst>
              <a:ext uri="{FF2B5EF4-FFF2-40B4-BE49-F238E27FC236}">
                <a16:creationId xmlns:a16="http://schemas.microsoft.com/office/drawing/2014/main" id="{2FB5F2D1-138F-814A-2984-A6B3274DB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44439"/>
            <a:ext cx="2959951" cy="3834683"/>
          </a:xfrm>
          <a:prstGeom prst="rect">
            <a:avLst/>
          </a:prstGeom>
        </p:spPr>
      </p:pic>
      <p:pic>
        <p:nvPicPr>
          <p:cNvPr id="7" name="Picture 6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3D9460CB-AA93-5DD8-F1DE-7707D6215C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324" y="1339211"/>
            <a:ext cx="3286125" cy="36399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9312E68-CFE9-C55B-B4B7-2B449792672A}"/>
              </a:ext>
            </a:extLst>
          </p:cNvPr>
          <p:cNvSpPr txBox="1"/>
          <p:nvPr/>
        </p:nvSpPr>
        <p:spPr>
          <a:xfrm>
            <a:off x="619125" y="5305425"/>
            <a:ext cx="31790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Chiral Selector:</a:t>
            </a:r>
          </a:p>
          <a:p>
            <a:pPr algn="ctr"/>
            <a:r>
              <a:rPr lang="en-GE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mg/mL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Heptakis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(2,3-di-o-methyl-6-sulfo)</a:t>
            </a:r>
            <a:r>
              <a:rPr lang="ka-GE" dirty="0">
                <a:cs typeface="Times New Roman" panose="02020603050405020304" pitchFamily="18" charset="0"/>
              </a:rPr>
              <a:t>-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cyclodextrin</a:t>
            </a:r>
          </a:p>
          <a:p>
            <a:r>
              <a:rPr lang="en-GE" dirty="0"/>
              <a:t> </a:t>
            </a:r>
          </a:p>
          <a:p>
            <a:endParaRPr lang="en-G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EED21B-7B65-DF30-D435-56356EB8A35D}"/>
              </a:ext>
            </a:extLst>
          </p:cNvPr>
          <p:cNvSpPr txBox="1"/>
          <p:nvPr/>
        </p:nvSpPr>
        <p:spPr>
          <a:xfrm>
            <a:off x="7241324" y="5305425"/>
            <a:ext cx="3360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Chiral Selector: </a:t>
            </a:r>
          </a:p>
          <a:p>
            <a:pPr algn="ctr"/>
            <a:r>
              <a:rPr lang="en-GE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mg/mL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cyclodextrin</a:t>
            </a:r>
            <a:endParaRPr lang="en-G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C3F580-02B3-8369-6C36-90C9D2CFA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12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4097242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DC34B4B-AC82-A776-61FE-37F42E4DDA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425126"/>
              </p:ext>
            </p:extLst>
          </p:nvPr>
        </p:nvGraphicFramePr>
        <p:xfrm>
          <a:off x="1298712" y="923192"/>
          <a:ext cx="9529199" cy="5141951"/>
        </p:xfrm>
        <a:graphic>
          <a:graphicData uri="http://schemas.openxmlformats.org/drawingml/2006/table">
            <a:tbl>
              <a:tblPr firstRow="1" bandRow="1"/>
              <a:tblGrid>
                <a:gridCol w="3183326">
                  <a:extLst>
                    <a:ext uri="{9D8B030D-6E8A-4147-A177-3AD203B41FA5}">
                      <a16:colId xmlns:a16="http://schemas.microsoft.com/office/drawing/2014/main" val="1837774377"/>
                    </a:ext>
                  </a:extLst>
                </a:gridCol>
                <a:gridCol w="3183326">
                  <a:extLst>
                    <a:ext uri="{9D8B030D-6E8A-4147-A177-3AD203B41FA5}">
                      <a16:colId xmlns:a16="http://schemas.microsoft.com/office/drawing/2014/main" val="1795092926"/>
                    </a:ext>
                  </a:extLst>
                </a:gridCol>
                <a:gridCol w="3162547">
                  <a:extLst>
                    <a:ext uri="{9D8B030D-6E8A-4147-A177-3AD203B41FA5}">
                      <a16:colId xmlns:a16="http://schemas.microsoft.com/office/drawing/2014/main" val="2321698850"/>
                    </a:ext>
                  </a:extLst>
                </a:gridCol>
              </a:tblGrid>
              <a:tr h="791308">
                <a:tc>
                  <a:txBody>
                    <a:bodyPr/>
                    <a:lstStyle/>
                    <a:p>
                      <a:endParaRPr lang="en-GE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Sotalol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Promethazine</a:t>
                      </a:r>
                      <a:endParaRPr lang="en-GE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998889"/>
                  </a:ext>
                </a:extLst>
              </a:tr>
              <a:tr h="6907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HDAS-</a:t>
                      </a:r>
                      <a:r>
                        <a:rPr lang="el-G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</a:t>
                      </a: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-CD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E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S(-)/R(+)</a:t>
                      </a:r>
                    </a:p>
                    <a:p>
                      <a:pPr algn="ctr"/>
                      <a:endParaRPr lang="en-GE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7949186"/>
                  </a:ext>
                </a:extLst>
              </a:tr>
              <a:tr h="6907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ODMS-</a:t>
                      </a:r>
                      <a:r>
                        <a:rPr lang="el-G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γ</a:t>
                      </a: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-CD</a:t>
                      </a:r>
                    </a:p>
                    <a:p>
                      <a:pPr algn="ctr"/>
                      <a:endParaRPr lang="en-GE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E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R(+)/S(-)</a:t>
                      </a:r>
                    </a:p>
                    <a:p>
                      <a:pPr algn="ctr"/>
                      <a:endParaRPr lang="en-GE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6541464"/>
                  </a:ext>
                </a:extLst>
              </a:tr>
              <a:tr h="6907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HDAS-</a:t>
                      </a:r>
                      <a:r>
                        <a:rPr lang="el-G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-CD</a:t>
                      </a:r>
                    </a:p>
                    <a:p>
                      <a:pPr algn="ctr"/>
                      <a:endParaRPr lang="en-GE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S(-)/R(+)</a:t>
                      </a:r>
                    </a:p>
                    <a:p>
                      <a:pPr algn="ctr"/>
                      <a:endParaRPr lang="en-GE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R(+)/S(-)</a:t>
                      </a:r>
                    </a:p>
                    <a:p>
                      <a:pPr algn="ctr"/>
                      <a:endParaRPr lang="en-GE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618002"/>
                  </a:ext>
                </a:extLst>
              </a:tr>
              <a:tr h="7634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HDMS-</a:t>
                      </a:r>
                      <a:r>
                        <a:rPr lang="el-G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-CD</a:t>
                      </a:r>
                    </a:p>
                    <a:p>
                      <a:pPr algn="ctr"/>
                      <a:endParaRPr lang="en-GE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R(+)/S(-)</a:t>
                      </a:r>
                    </a:p>
                    <a:p>
                      <a:pPr algn="ctr"/>
                      <a:endParaRPr lang="en-GE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E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0347509"/>
                  </a:ext>
                </a:extLst>
              </a:tr>
              <a:tr h="7830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γ</a:t>
                      </a: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-CD</a:t>
                      </a:r>
                    </a:p>
                    <a:p>
                      <a:pPr algn="ctr"/>
                      <a:endParaRPr lang="en-GE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E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S(-)/R(+)</a:t>
                      </a:r>
                    </a:p>
                    <a:p>
                      <a:pPr algn="ctr"/>
                      <a:endParaRPr lang="en-GE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237095"/>
                  </a:ext>
                </a:extLst>
              </a:tr>
              <a:tr h="69072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r>
                        <a:rPr lang="en-US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-CD</a:t>
                      </a:r>
                    </a:p>
                    <a:p>
                      <a:endParaRPr lang="en-GE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A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E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S(-)/R(+)</a:t>
                      </a:r>
                    </a:p>
                    <a:p>
                      <a:pPr algn="ctr"/>
                      <a:endParaRPr lang="en-GE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06057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3688ECB-3D23-8578-C990-BE55E9419665}"/>
              </a:ext>
            </a:extLst>
          </p:cNvPr>
          <p:cNvSpPr txBox="1"/>
          <p:nvPr/>
        </p:nvSpPr>
        <p:spPr>
          <a:xfrm>
            <a:off x="2173356" y="0"/>
            <a:ext cx="7845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of Migration Order</a:t>
            </a:r>
            <a:endParaRPr lang="en-G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8E63E8-63E5-A14F-29BC-6C78882A4E71}"/>
              </a:ext>
            </a:extLst>
          </p:cNvPr>
          <p:cNvSpPr txBox="1"/>
          <p:nvPr/>
        </p:nvSpPr>
        <p:spPr>
          <a:xfrm>
            <a:off x="2093842" y="584775"/>
            <a:ext cx="800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 of cyclodextrin selector on the migration order of chiral compounds</a:t>
            </a:r>
          </a:p>
          <a:p>
            <a:endParaRPr lang="en-GE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EAAE52C-FA08-C1EE-F277-D380ECD210A6}"/>
              </a:ext>
            </a:extLst>
          </p:cNvPr>
          <p:cNvSpPr/>
          <p:nvPr/>
        </p:nvSpPr>
        <p:spPr>
          <a:xfrm>
            <a:off x="868015" y="6056243"/>
            <a:ext cx="10455965" cy="649357"/>
          </a:xfrm>
          <a:prstGeom prst="roundRect">
            <a:avLst/>
          </a:prstGeom>
          <a:solidFill>
            <a:srgbClr val="F2C5C7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9B7450-1C26-0C82-D2D8-4A76FF250585}"/>
              </a:ext>
            </a:extLst>
          </p:cNvPr>
          <p:cNvSpPr txBox="1"/>
          <p:nvPr/>
        </p:nvSpPr>
        <p:spPr>
          <a:xfrm>
            <a:off x="967851" y="6059269"/>
            <a:ext cx="101909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Changing the cyclodextrin selector can change and even reverse the migration order of the enantiomers.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B7C2CA-6AAC-ED0A-9C18-D8750267B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8267" y="907804"/>
            <a:ext cx="1993042" cy="8292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149C99-EFBC-9240-B83D-495047967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1260" y="907804"/>
            <a:ext cx="1040371" cy="832593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04F67E-1221-84D9-3007-E4DE59782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13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519829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9E76D-BB1F-4A97-8DF8-B606DD7DA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854"/>
            <a:ext cx="10515600" cy="582729"/>
          </a:xfrm>
        </p:spPr>
        <p:txBody>
          <a:bodyPr>
            <a:normAutofit/>
          </a:bodyPr>
          <a:lstStyle/>
          <a:p>
            <a:pPr algn="ctr"/>
            <a:r>
              <a:rPr lang="en-G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78E99E9-DB4C-A36B-B650-268C1BB8E4EF}"/>
              </a:ext>
            </a:extLst>
          </p:cNvPr>
          <p:cNvSpPr/>
          <p:nvPr/>
        </p:nvSpPr>
        <p:spPr>
          <a:xfrm>
            <a:off x="167268" y="780587"/>
            <a:ext cx="11786839" cy="1014760"/>
          </a:xfrm>
          <a:prstGeom prst="roundRect">
            <a:avLst/>
          </a:prstGeom>
          <a:solidFill>
            <a:srgbClr val="FCF4F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5FB93BA-ED20-4133-6078-AE6E9FA907AC}"/>
              </a:ext>
            </a:extLst>
          </p:cNvPr>
          <p:cNvSpPr/>
          <p:nvPr/>
        </p:nvSpPr>
        <p:spPr>
          <a:xfrm>
            <a:off x="167267" y="2007219"/>
            <a:ext cx="11786838" cy="1014760"/>
          </a:xfrm>
          <a:prstGeom prst="roundRect">
            <a:avLst/>
          </a:prstGeom>
          <a:gradFill flip="none" rotWithShape="1">
            <a:gsLst>
              <a:gs pos="0">
                <a:srgbClr val="FCF4FA">
                  <a:shade val="30000"/>
                  <a:satMod val="115000"/>
                </a:srgbClr>
              </a:gs>
              <a:gs pos="0">
                <a:srgbClr val="FCF4FA">
                  <a:shade val="67500"/>
                  <a:satMod val="115000"/>
                </a:srgbClr>
              </a:gs>
              <a:gs pos="100000">
                <a:srgbClr val="FCF4FA">
                  <a:shade val="100000"/>
                  <a:satMod val="115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45C18D1-2CDC-088D-96E0-DDCFC1672D6C}"/>
              </a:ext>
            </a:extLst>
          </p:cNvPr>
          <p:cNvSpPr/>
          <p:nvPr/>
        </p:nvSpPr>
        <p:spPr>
          <a:xfrm>
            <a:off x="167266" y="3289609"/>
            <a:ext cx="11786837" cy="1014759"/>
          </a:xfrm>
          <a:prstGeom prst="roundRect">
            <a:avLst/>
          </a:prstGeom>
          <a:gradFill flip="none" rotWithShape="1">
            <a:gsLst>
              <a:gs pos="0">
                <a:srgbClr val="FCF4FA">
                  <a:shade val="30000"/>
                  <a:satMod val="115000"/>
                </a:srgbClr>
              </a:gs>
              <a:gs pos="0">
                <a:srgbClr val="FCF4FA">
                  <a:shade val="67500"/>
                  <a:satMod val="115000"/>
                </a:srgbClr>
              </a:gs>
              <a:gs pos="100000">
                <a:srgbClr val="FCF4FA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0CD6450-2608-69B3-08BD-7A79974A06D4}"/>
              </a:ext>
            </a:extLst>
          </p:cNvPr>
          <p:cNvSpPr/>
          <p:nvPr/>
        </p:nvSpPr>
        <p:spPr>
          <a:xfrm>
            <a:off x="167266" y="4583151"/>
            <a:ext cx="11786837" cy="1015200"/>
          </a:xfrm>
          <a:prstGeom prst="roundRect">
            <a:avLst/>
          </a:prstGeom>
          <a:gradFill flip="none" rotWithShape="1">
            <a:gsLst>
              <a:gs pos="0">
                <a:srgbClr val="FCF4FA">
                  <a:shade val="30000"/>
                  <a:satMod val="115000"/>
                </a:srgbClr>
              </a:gs>
              <a:gs pos="0">
                <a:srgbClr val="FCF4FA">
                  <a:shade val="67500"/>
                  <a:satMod val="115000"/>
                </a:srgbClr>
              </a:gs>
              <a:gs pos="100000">
                <a:srgbClr val="FCF4FA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7DEDB3-4EAA-4A3F-FAD1-0BFEBD8F4931}"/>
              </a:ext>
            </a:extLst>
          </p:cNvPr>
          <p:cNvSpPr txBox="1"/>
          <p:nvPr/>
        </p:nvSpPr>
        <p:spPr>
          <a:xfrm>
            <a:off x="237893" y="828004"/>
            <a:ext cx="11541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Cyclodextrins enable enantioseparation by Capillary Electrophoresis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Cyclodextrin-enantiomer interactions produce different effective electrophoretic mobilities, allowing the enantiomers of sotalol and promethazine to be separated.</a:t>
            </a:r>
            <a:endParaRPr lang="en-G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7D3E24-911A-4C1E-1109-AC35547B9141}"/>
              </a:ext>
            </a:extLst>
          </p:cNvPr>
          <p:cNvSpPr txBox="1"/>
          <p:nvPr/>
        </p:nvSpPr>
        <p:spPr>
          <a:xfrm>
            <a:off x="237893" y="2163337"/>
            <a:ext cx="11716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Cyclodextrin structure strongly influences migration order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Changing the type and substitution of cyclodextrins changed - and even reversed - the migration order of enantiomers.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D1A721-5E43-BF9C-B5F1-30B446AC79EE}"/>
              </a:ext>
            </a:extLst>
          </p:cNvPr>
          <p:cNvSpPr txBox="1"/>
          <p:nvPr/>
        </p:nvSpPr>
        <p:spPr>
          <a:xfrm>
            <a:off x="237893" y="3354942"/>
            <a:ext cx="117162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Chiral interactions affect electrophoretic mobility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Differences in enantiomer-cyclodextrin interaction alter the effective electrophoretic mobility of the enantiomers, resulting in different migration times.</a:t>
            </a:r>
            <a:endParaRPr lang="en-G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00F047-904C-673C-616A-0A473F9F9564}"/>
              </a:ext>
            </a:extLst>
          </p:cNvPr>
          <p:cNvSpPr txBox="1"/>
          <p:nvPr/>
        </p:nvSpPr>
        <p:spPr>
          <a:xfrm>
            <a:off x="237892" y="4705815"/>
            <a:ext cx="11716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 with cyclodextrins is a powerful tool for chiral analysis.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selecting the appropriate cyclodextrin, the separation and migration order of enantiomers can be effectively controlled.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624010-B966-1174-5FEA-EB02BD623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14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3151495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C41FE-8357-7DE3-2AAF-AD0F891FF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186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E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75D7F4-D044-C95E-188F-68A1FA40F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4B29D-69DB-DE44-AD7B-2A894BAB8166}" type="slidenum">
              <a:rPr lang="en-GE" smtClean="0"/>
              <a:t>15</a:t>
            </a:fld>
            <a:endParaRPr lang="en-GE"/>
          </a:p>
        </p:txBody>
      </p:sp>
    </p:spTree>
    <p:extLst>
      <p:ext uri="{BB962C8B-B14F-4D97-AF65-F5344CB8AC3E}">
        <p14:creationId xmlns:p14="http://schemas.microsoft.com/office/powerpoint/2010/main" val="2750736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2984</TotalTime>
  <Words>852</Words>
  <Application>Microsoft Macintosh PowerPoint</Application>
  <PresentationFormat>Widescreen</PresentationFormat>
  <Paragraphs>158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Sylfaen</vt:lpstr>
      <vt:lpstr>Times New Roman</vt:lpstr>
      <vt:lpstr>Office Theme</vt:lpstr>
      <vt:lpstr>Separation of Enantiomers of Some Chiral Drugs Using Cyclodextrins by Capillary Electrophoresis </vt:lpstr>
      <vt:lpstr>  Why Does Chiral Separation Matter?   Enantiomers have the same connectivity but different 3D arrangements</vt:lpstr>
      <vt:lpstr>Capillary Electrophoresis (CE)</vt:lpstr>
      <vt:lpstr>Chiral Recognition by Cyclodextrins  Cyclodextrins act as a chiral hosts and form transient inclusion complexes with enantiomers to give different effective electrophoretic mobilities.</vt:lpstr>
      <vt:lpstr>Aim &amp; Objectives</vt:lpstr>
      <vt:lpstr>Selected Chiral Drugs</vt:lpstr>
      <vt:lpstr>Cyclodextrin Selectors</vt:lpstr>
      <vt:lpstr>Experimental Conditions</vt:lpstr>
      <vt:lpstr>Sotalol - Representative Results</vt:lpstr>
      <vt:lpstr>Promethazine - Representative Results</vt:lpstr>
      <vt:lpstr>Promethazine - Representative Results</vt:lpstr>
      <vt:lpstr>Promethazine - Representative Results</vt:lpstr>
      <vt:lpstr>PowerPoint Presentation</vt:lpstr>
      <vt:lpstr>Conclusion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Ketevan Akhalkatsi</dc:creator>
  <cp:lastModifiedBy>Ketevan Akhalkatsi</cp:lastModifiedBy>
  <cp:revision>16</cp:revision>
  <dcterms:created xsi:type="dcterms:W3CDTF">2026-09-01T12:26:09Z</dcterms:created>
  <dcterms:modified xsi:type="dcterms:W3CDTF">2026-09-10T08:00:01Z</dcterms:modified>
</cp:coreProperties>
</file>