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4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5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6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7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8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12" r:id="rId2"/>
    <p:sldId id="257" r:id="rId3"/>
    <p:sldId id="315" r:id="rId4"/>
    <p:sldId id="259" r:id="rId5"/>
    <p:sldId id="263" r:id="rId6"/>
    <p:sldId id="264" r:id="rId7"/>
    <p:sldId id="385" r:id="rId8"/>
    <p:sldId id="374" r:id="rId9"/>
    <p:sldId id="379" r:id="rId10"/>
    <p:sldId id="382" r:id="rId11"/>
    <p:sldId id="384" r:id="rId12"/>
    <p:sldId id="267" r:id="rId13"/>
    <p:sldId id="268" r:id="rId14"/>
    <p:sldId id="279" r:id="rId15"/>
    <p:sldId id="289" r:id="rId16"/>
    <p:sldId id="386" r:id="rId17"/>
    <p:sldId id="387" r:id="rId18"/>
    <p:sldId id="389" r:id="rId19"/>
    <p:sldId id="388" r:id="rId20"/>
    <p:sldId id="393" r:id="rId21"/>
    <p:sldId id="394" r:id="rId22"/>
    <p:sldId id="27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397DFF-3966-4E1F-BECE-3F98527A63DB}" v="486" dt="2026-09-05T16:35:07.016"/>
    <p1510:client id="{EFE8688A-2AA8-49E1-AE46-CAD784E36BE9}" v="11" dt="2026-09-06T13:33:44.412"/>
    <p1510:client id="{FAD8BE72-80EE-433E-8002-618AE5B36D93}" v="234" dt="2026-09-07T16:15:10.0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5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ka-GE"/>
            <a:t>2</a:t>
          </a:r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20AA8FCA-C25D-4EBB-A20F-FFEB19EC7881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6D73C0D7-A8B7-4602-BA09-1F2DE77E2102}" type="presParOf" srcId="{17B70C4A-ED7A-4B27-84EC-5904661132BF}" destId="{D03AC423-F5D2-436D-8E89-02D925E8DAAD}" srcOrd="0" destOrd="0" presId="urn:microsoft.com/office/officeart/2005/8/layout/lProcess3"/>
    <dgm:cxn modelId="{76A079EE-9238-43F4-89DC-0F83B254770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en-US" dirty="0"/>
            <a:t>3</a:t>
          </a:r>
          <a:endParaRPr lang="ka-GE" dirty="0"/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20AA8FCA-C25D-4EBB-A20F-FFEB19EC7881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6D73C0D7-A8B7-4602-BA09-1F2DE77E2102}" type="presParOf" srcId="{17B70C4A-ED7A-4B27-84EC-5904661132BF}" destId="{D03AC423-F5D2-436D-8E89-02D925E8DAAD}" srcOrd="0" destOrd="0" presId="urn:microsoft.com/office/officeart/2005/8/layout/lProcess3"/>
    <dgm:cxn modelId="{76A079EE-9238-43F4-89DC-0F83B254770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ka-GE"/>
            <a:t>4</a:t>
          </a:r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F412BC71-67F1-4C8A-9B88-09EF416F53AB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29BEB878-5347-4EA2-8657-D5FA4AEDF69F}" type="presParOf" srcId="{17B70C4A-ED7A-4B27-84EC-5904661132BF}" destId="{D03AC423-F5D2-436D-8E89-02D925E8DAAD}" srcOrd="0" destOrd="0" presId="urn:microsoft.com/office/officeart/2005/8/layout/lProcess3"/>
    <dgm:cxn modelId="{9E91EE0E-E5A4-460D-B9ED-5A099B0B27C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ka-GE"/>
            <a:t>5</a:t>
          </a:r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F412BC71-67F1-4C8A-9B88-09EF416F53AB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29BEB878-5347-4EA2-8657-D5FA4AEDF69F}" type="presParOf" srcId="{17B70C4A-ED7A-4B27-84EC-5904661132BF}" destId="{D03AC423-F5D2-436D-8E89-02D925E8DAAD}" srcOrd="0" destOrd="0" presId="urn:microsoft.com/office/officeart/2005/8/layout/lProcess3"/>
    <dgm:cxn modelId="{9E91EE0E-E5A4-460D-B9ED-5A099B0B27C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ka-GE"/>
            <a:t>6</a:t>
          </a:r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F412BC71-67F1-4C8A-9B88-09EF416F53AB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29BEB878-5347-4EA2-8657-D5FA4AEDF69F}" type="presParOf" srcId="{17B70C4A-ED7A-4B27-84EC-5904661132BF}" destId="{D03AC423-F5D2-436D-8E89-02D925E8DAAD}" srcOrd="0" destOrd="0" presId="urn:microsoft.com/office/officeart/2005/8/layout/lProcess3"/>
    <dgm:cxn modelId="{9E91EE0E-E5A4-460D-B9ED-5A099B0B27C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ka-GE"/>
            <a:t>7</a:t>
          </a:r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F412BC71-67F1-4C8A-9B88-09EF416F53AB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29BEB878-5347-4EA2-8657-D5FA4AEDF69F}" type="presParOf" srcId="{17B70C4A-ED7A-4B27-84EC-5904661132BF}" destId="{D03AC423-F5D2-436D-8E89-02D925E8DAAD}" srcOrd="0" destOrd="0" presId="urn:microsoft.com/office/officeart/2005/8/layout/lProcess3"/>
    <dgm:cxn modelId="{9E91EE0E-E5A4-460D-B9ED-5A099B0B27C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ka-GE"/>
            <a:t>8</a:t>
          </a:r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F412BC71-67F1-4C8A-9B88-09EF416F53AB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29BEB878-5347-4EA2-8657-D5FA4AEDF69F}" type="presParOf" srcId="{17B70C4A-ED7A-4B27-84EC-5904661132BF}" destId="{D03AC423-F5D2-436D-8E89-02D925E8DAAD}" srcOrd="0" destOrd="0" presId="urn:microsoft.com/office/officeart/2005/8/layout/lProcess3"/>
    <dgm:cxn modelId="{9E91EE0E-E5A4-460D-B9ED-5A099B0B27C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FA54C7FA-B926-45B8-909E-F35435B7B717}">
      <dgm:prSet phldr="0"/>
      <dgm:spPr/>
      <dgm:t>
        <a:bodyPr/>
        <a:lstStyle/>
        <a:p>
          <a:pPr rtl="0"/>
          <a:r>
            <a:rPr lang="ka-GE"/>
            <a:t>9</a:t>
          </a:r>
        </a:p>
      </dgm:t>
    </dgm:pt>
    <dgm:pt modelId="{FBAFA9FD-0850-472C-B9C1-721223B38303}" type="parTrans" cxnId="{7B62398F-CEDB-4CA4-AA1F-BA119F3A8B1D}">
      <dgm:prSet/>
      <dgm:spPr/>
      <dgm:t>
        <a:bodyPr/>
        <a:lstStyle/>
        <a:p>
          <a:endParaRPr lang="en-US"/>
        </a:p>
      </dgm:t>
    </dgm:pt>
    <dgm:pt modelId="{DFCF5894-737A-4965-849A-F57C287D1B57}" type="sibTrans" cxnId="{7B62398F-CEDB-4CA4-AA1F-BA119F3A8B1D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1FF4B57A-42C9-48D6-A8F9-DE9C7567B01F}" type="pres">
      <dgm:prSet presAssocID="{FA54C7FA-B926-45B8-909E-F35435B7B717}" presName="horFlow" presStyleCnt="0"/>
      <dgm:spPr/>
    </dgm:pt>
    <dgm:pt modelId="{F18520E4-963C-4A6A-AD56-BEA8411EB22C}" type="pres">
      <dgm:prSet presAssocID="{FA54C7FA-B926-45B8-909E-F35435B7B717}" presName="bigChev" presStyleLbl="node1" presStyleIdx="0" presStyleCnt="1" custScaleX="122929" custScaleY="146949" custLinFactNeighborX="-27908" custLinFactNeighborY="69770"/>
      <dgm:spPr/>
    </dgm:pt>
  </dgm:ptLst>
  <dgm:cxnLst>
    <dgm:cxn modelId="{5182785B-C801-4A66-9532-C4A19627D6DE}" type="presOf" srcId="{FA54C7FA-B926-45B8-909E-F35435B7B717}" destId="{F18520E4-963C-4A6A-AD56-BEA8411EB22C}" srcOrd="0" destOrd="0" presId="urn:microsoft.com/office/officeart/2005/8/layout/lProcess3"/>
    <dgm:cxn modelId="{7B62398F-CEDB-4CA4-AA1F-BA119F3A8B1D}" srcId="{E484C712-815D-4898-9FA3-570A7DAE2038}" destId="{FA54C7FA-B926-45B8-909E-F35435B7B717}" srcOrd="0" destOrd="0" parTransId="{FBAFA9FD-0850-472C-B9C1-721223B38303}" sibTransId="{DFCF5894-737A-4965-849A-F57C287D1B57}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74E370A3-8DBE-4DDC-AF5E-96D5D1C28EC9}" type="presParOf" srcId="{17B70C4A-ED7A-4B27-84EC-5904661132BF}" destId="{1FF4B57A-42C9-48D6-A8F9-DE9C7567B01F}" srcOrd="0" destOrd="0" presId="urn:microsoft.com/office/officeart/2005/8/layout/lProcess3"/>
    <dgm:cxn modelId="{C8DAC567-F74F-4844-9176-43CB5B4EE54A}" type="presParOf" srcId="{1FF4B57A-42C9-48D6-A8F9-DE9C7567B01F}" destId="{F18520E4-963C-4A6A-AD56-BEA8411EB22C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ka-GE" dirty="0"/>
            <a:t>1</a:t>
          </a:r>
          <a:r>
            <a:rPr lang="en-US" dirty="0"/>
            <a:t>0</a:t>
          </a:r>
          <a:endParaRPr lang="ka-GE" dirty="0"/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F412BC71-67F1-4C8A-9B88-09EF416F53AB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29BEB878-5347-4EA2-8657-D5FA4AEDF69F}" type="presParOf" srcId="{17B70C4A-ED7A-4B27-84EC-5904661132BF}" destId="{D03AC423-F5D2-436D-8E89-02D925E8DAAD}" srcOrd="0" destOrd="0" presId="urn:microsoft.com/office/officeart/2005/8/layout/lProcess3"/>
    <dgm:cxn modelId="{9E91EE0E-E5A4-460D-B9ED-5A099B0B27C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en-US" dirty="0"/>
            <a:t>11</a:t>
          </a:r>
          <a:endParaRPr lang="ka-GE" dirty="0"/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CDB52BAF-D4E4-4ADA-93DA-84811EBC39B8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1AECE0FB-E6BA-48F6-957C-6DA94E0990EC}" type="presParOf" srcId="{17B70C4A-ED7A-4B27-84EC-5904661132BF}" destId="{D03AC423-F5D2-436D-8E89-02D925E8DAAD}" srcOrd="0" destOrd="0" presId="urn:microsoft.com/office/officeart/2005/8/layout/lProcess3"/>
    <dgm:cxn modelId="{C2082361-B7FE-4C23-A972-2948D65DF78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ka-GE" dirty="0"/>
            <a:t>1</a:t>
          </a:r>
          <a:r>
            <a:rPr lang="en-US" dirty="0"/>
            <a:t>2</a:t>
          </a:r>
          <a:endParaRPr lang="ka-GE" dirty="0"/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F412BC71-67F1-4C8A-9B88-09EF416F53AB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29BEB878-5347-4EA2-8657-D5FA4AEDF69F}" type="presParOf" srcId="{17B70C4A-ED7A-4B27-84EC-5904661132BF}" destId="{D03AC423-F5D2-436D-8E89-02D925E8DAAD}" srcOrd="0" destOrd="0" presId="urn:microsoft.com/office/officeart/2005/8/layout/lProcess3"/>
    <dgm:cxn modelId="{9E91EE0E-E5A4-460D-B9ED-5A099B0B27C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ka-GE" dirty="0"/>
            <a:t>1</a:t>
          </a:r>
          <a:r>
            <a:rPr lang="en-US" dirty="0"/>
            <a:t>3</a:t>
          </a:r>
          <a:endParaRPr lang="ka-GE" dirty="0"/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F412BC71-67F1-4C8A-9B88-09EF416F53AB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29BEB878-5347-4EA2-8657-D5FA4AEDF69F}" type="presParOf" srcId="{17B70C4A-ED7A-4B27-84EC-5904661132BF}" destId="{D03AC423-F5D2-436D-8E89-02D925E8DAAD}" srcOrd="0" destOrd="0" presId="urn:microsoft.com/office/officeart/2005/8/layout/lProcess3"/>
    <dgm:cxn modelId="{9E91EE0E-E5A4-460D-B9ED-5A099B0B27C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ka-GE" dirty="0"/>
            <a:t>1</a:t>
          </a:r>
          <a:r>
            <a:rPr lang="en-US" dirty="0"/>
            <a:t>4</a:t>
          </a:r>
          <a:endParaRPr lang="ka-GE" dirty="0"/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F412BC71-67F1-4C8A-9B88-09EF416F53AB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29BEB878-5347-4EA2-8657-D5FA4AEDF69F}" type="presParOf" srcId="{17B70C4A-ED7A-4B27-84EC-5904661132BF}" destId="{D03AC423-F5D2-436D-8E89-02D925E8DAAD}" srcOrd="0" destOrd="0" presId="urn:microsoft.com/office/officeart/2005/8/layout/lProcess3"/>
    <dgm:cxn modelId="{9E91EE0E-E5A4-460D-B9ED-5A099B0B27C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ka-GE" dirty="0"/>
            <a:t>1</a:t>
          </a:r>
          <a:r>
            <a:rPr lang="en-US" dirty="0"/>
            <a:t>5</a:t>
          </a:r>
          <a:endParaRPr lang="ka-GE" dirty="0"/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F412BC71-67F1-4C8A-9B88-09EF416F53AB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29BEB878-5347-4EA2-8657-D5FA4AEDF69F}" type="presParOf" srcId="{17B70C4A-ED7A-4B27-84EC-5904661132BF}" destId="{D03AC423-F5D2-436D-8E89-02D925E8DAAD}" srcOrd="0" destOrd="0" presId="urn:microsoft.com/office/officeart/2005/8/layout/lProcess3"/>
    <dgm:cxn modelId="{9E91EE0E-E5A4-460D-B9ED-5A099B0B27C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ka-GE" dirty="0"/>
            <a:t>1</a:t>
          </a:r>
          <a:r>
            <a:rPr lang="en-US" dirty="0"/>
            <a:t>6</a:t>
          </a:r>
          <a:endParaRPr lang="ka-GE" dirty="0"/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F412BC71-67F1-4C8A-9B88-09EF416F53AB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29BEB878-5347-4EA2-8657-D5FA4AEDF69F}" type="presParOf" srcId="{17B70C4A-ED7A-4B27-84EC-5904661132BF}" destId="{D03AC423-F5D2-436D-8E89-02D925E8DAAD}" srcOrd="0" destOrd="0" presId="urn:microsoft.com/office/officeart/2005/8/layout/lProcess3"/>
    <dgm:cxn modelId="{9E91EE0E-E5A4-460D-B9ED-5A099B0B27C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ka-GE" dirty="0"/>
            <a:t>1</a:t>
          </a:r>
          <a:r>
            <a:rPr lang="en-US" dirty="0"/>
            <a:t>7</a:t>
          </a:r>
          <a:endParaRPr lang="ka-GE" dirty="0"/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F412BC71-67F1-4C8A-9B88-09EF416F53AB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29BEB878-5347-4EA2-8657-D5FA4AEDF69F}" type="presParOf" srcId="{17B70C4A-ED7A-4B27-84EC-5904661132BF}" destId="{D03AC423-F5D2-436D-8E89-02D925E8DAAD}" srcOrd="0" destOrd="0" presId="urn:microsoft.com/office/officeart/2005/8/layout/lProcess3"/>
    <dgm:cxn modelId="{9E91EE0E-E5A4-460D-B9ED-5A099B0B27C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ka-GE" dirty="0"/>
            <a:t>1</a:t>
          </a:r>
          <a:r>
            <a:rPr lang="en-US" dirty="0"/>
            <a:t>8</a:t>
          </a:r>
          <a:endParaRPr lang="ka-GE" dirty="0"/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F412BC71-67F1-4C8A-9B88-09EF416F53AB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29BEB878-5347-4EA2-8657-D5FA4AEDF69F}" type="presParOf" srcId="{17B70C4A-ED7A-4B27-84EC-5904661132BF}" destId="{D03AC423-F5D2-436D-8E89-02D925E8DAAD}" srcOrd="0" destOrd="0" presId="urn:microsoft.com/office/officeart/2005/8/layout/lProcess3"/>
    <dgm:cxn modelId="{9E91EE0E-E5A4-460D-B9ED-5A099B0B27C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en-US" dirty="0"/>
            <a:t>19</a:t>
          </a:r>
          <a:endParaRPr lang="ka-GE" dirty="0"/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F412BC71-67F1-4C8A-9B88-09EF416F53AB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29BEB878-5347-4EA2-8657-D5FA4AEDF69F}" type="presParOf" srcId="{17B70C4A-ED7A-4B27-84EC-5904661132BF}" destId="{D03AC423-F5D2-436D-8E89-02D925E8DAAD}" srcOrd="0" destOrd="0" presId="urn:microsoft.com/office/officeart/2005/8/layout/lProcess3"/>
    <dgm:cxn modelId="{9E91EE0E-E5A4-460D-B9ED-5A099B0B27C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ka-GE" dirty="0"/>
            <a:t>2</a:t>
          </a:r>
          <a:r>
            <a:rPr lang="en-US" dirty="0"/>
            <a:t>0</a:t>
          </a:r>
          <a:endParaRPr lang="ka-GE" dirty="0"/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20AA8FCA-C25D-4EBB-A20F-FFEB19EC7881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6D73C0D7-A8B7-4602-BA09-1F2DE77E2102}" type="presParOf" srcId="{17B70C4A-ED7A-4B27-84EC-5904661132BF}" destId="{D03AC423-F5D2-436D-8E89-02D925E8DAAD}" srcOrd="0" destOrd="0" presId="urn:microsoft.com/office/officeart/2005/8/layout/lProcess3"/>
    <dgm:cxn modelId="{76A079EE-9238-43F4-89DC-0F83B254770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484C712-815D-4898-9FA3-570A7DAE2038}" type="doc">
      <dgm:prSet loTypeId="urn:microsoft.com/office/officeart/2005/8/layout/lProcess3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81FA725D-A6C5-408B-A019-47C638DAA6FF}">
      <dgm:prSet phldr="0"/>
      <dgm:spPr/>
      <dgm:t>
        <a:bodyPr/>
        <a:lstStyle/>
        <a:p>
          <a:pPr rtl="0"/>
          <a:r>
            <a:rPr lang="ka-GE" dirty="0"/>
            <a:t>2</a:t>
          </a:r>
          <a:r>
            <a:rPr lang="en-US" dirty="0"/>
            <a:t>1</a:t>
          </a:r>
          <a:endParaRPr lang="ka-GE" dirty="0"/>
        </a:p>
      </dgm:t>
    </dgm:pt>
    <dgm:pt modelId="{AE70880F-9008-48A6-9C1F-E60D1D869316}" type="parTrans" cxnId="{92E4A933-A452-4715-88C8-928BD4B091BF}">
      <dgm:prSet/>
      <dgm:spPr/>
      <dgm:t>
        <a:bodyPr/>
        <a:lstStyle/>
        <a:p>
          <a:endParaRPr lang="en-US"/>
        </a:p>
      </dgm:t>
    </dgm:pt>
    <dgm:pt modelId="{A19DFEB7-9D3A-4F9D-8A6C-33811E244C37}" type="sibTrans" cxnId="{92E4A933-A452-4715-88C8-928BD4B091BF}">
      <dgm:prSet/>
      <dgm:spPr/>
      <dgm:t>
        <a:bodyPr/>
        <a:lstStyle/>
        <a:p>
          <a:endParaRPr lang="en-US"/>
        </a:p>
      </dgm:t>
    </dgm:pt>
    <dgm:pt modelId="{17B70C4A-ED7A-4B27-84EC-5904661132BF}" type="pres">
      <dgm:prSet presAssocID="{E484C712-815D-4898-9FA3-570A7DAE2038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03AC423-F5D2-436D-8E89-02D925E8DAAD}" type="pres">
      <dgm:prSet presAssocID="{81FA725D-A6C5-408B-A019-47C638DAA6FF}" presName="horFlow" presStyleCnt="0"/>
      <dgm:spPr/>
    </dgm:pt>
    <dgm:pt modelId="{BAEADD8A-62BA-483A-8565-1E3F3F457522}" type="pres">
      <dgm:prSet presAssocID="{81FA725D-A6C5-408B-A019-47C638DAA6FF}" presName="bigChev" presStyleLbl="node1" presStyleIdx="0" presStyleCnt="1" custScaleX="122929" custScaleY="146949" custLinFactNeighborX="-27908" custLinFactNeighborY="69770"/>
      <dgm:spPr/>
    </dgm:pt>
  </dgm:ptLst>
  <dgm:cxnLst>
    <dgm:cxn modelId="{92E4A933-A452-4715-88C8-928BD4B091BF}" srcId="{E484C712-815D-4898-9FA3-570A7DAE2038}" destId="{81FA725D-A6C5-408B-A019-47C638DAA6FF}" srcOrd="0" destOrd="0" parTransId="{AE70880F-9008-48A6-9C1F-E60D1D869316}" sibTransId="{A19DFEB7-9D3A-4F9D-8A6C-33811E244C37}"/>
    <dgm:cxn modelId="{20AA8FCA-C25D-4EBB-A20F-FFEB19EC7881}" type="presOf" srcId="{81FA725D-A6C5-408B-A019-47C638DAA6FF}" destId="{BAEADD8A-62BA-483A-8565-1E3F3F457522}" srcOrd="0" destOrd="0" presId="urn:microsoft.com/office/officeart/2005/8/layout/lProcess3"/>
    <dgm:cxn modelId="{5D314FED-50D3-4F4B-8121-8F9D92B5CBE0}" type="presOf" srcId="{E484C712-815D-4898-9FA3-570A7DAE2038}" destId="{17B70C4A-ED7A-4B27-84EC-5904661132BF}" srcOrd="0" destOrd="0" presId="urn:microsoft.com/office/officeart/2005/8/layout/lProcess3"/>
    <dgm:cxn modelId="{6D73C0D7-A8B7-4602-BA09-1F2DE77E2102}" type="presParOf" srcId="{17B70C4A-ED7A-4B27-84EC-5904661132BF}" destId="{D03AC423-F5D2-436D-8E89-02D925E8DAAD}" srcOrd="0" destOrd="0" presId="urn:microsoft.com/office/officeart/2005/8/layout/lProcess3"/>
    <dgm:cxn modelId="{76A079EE-9238-43F4-89DC-0F83B254770C}" type="presParOf" srcId="{D03AC423-F5D2-436D-8E89-02D925E8DAAD}" destId="{BAEADD8A-62BA-483A-8565-1E3F3F457522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900" kern="1200"/>
            <a:t>2</a:t>
          </a:r>
        </a:p>
      </dsp:txBody>
      <dsp:txXfrm>
        <a:off x="157190" y="173"/>
        <a:ext cx="343100" cy="3143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3</a:t>
          </a:r>
          <a:endParaRPr lang="ka-GE" sz="1900" kern="1200" dirty="0"/>
        </a:p>
      </dsp:txBody>
      <dsp:txXfrm>
        <a:off x="157190" y="173"/>
        <a:ext cx="343100" cy="3143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900" kern="1200"/>
            <a:t>4</a:t>
          </a:r>
        </a:p>
      </dsp:txBody>
      <dsp:txXfrm>
        <a:off x="157190" y="173"/>
        <a:ext cx="343100" cy="3143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900" kern="1200"/>
            <a:t>5</a:t>
          </a:r>
        </a:p>
      </dsp:txBody>
      <dsp:txXfrm>
        <a:off x="157190" y="173"/>
        <a:ext cx="343100" cy="3143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900" kern="1200"/>
            <a:t>6</a:t>
          </a:r>
        </a:p>
      </dsp:txBody>
      <dsp:txXfrm>
        <a:off x="157190" y="173"/>
        <a:ext cx="343100" cy="3143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900" kern="1200"/>
            <a:t>7</a:t>
          </a:r>
        </a:p>
      </dsp:txBody>
      <dsp:txXfrm>
        <a:off x="157190" y="173"/>
        <a:ext cx="343100" cy="31438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900" kern="1200"/>
            <a:t>8</a:t>
          </a:r>
        </a:p>
      </dsp:txBody>
      <dsp:txXfrm>
        <a:off x="157190" y="173"/>
        <a:ext cx="343100" cy="31438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8520E4-963C-4A6A-AD56-BEA8411EB22C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900" kern="1200"/>
            <a:t>9</a:t>
          </a:r>
        </a:p>
      </dsp:txBody>
      <dsp:txXfrm>
        <a:off x="157190" y="173"/>
        <a:ext cx="343100" cy="31438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900" kern="1200" dirty="0"/>
            <a:t>1</a:t>
          </a:r>
          <a:r>
            <a:rPr lang="en-US" sz="1900" kern="1200" dirty="0"/>
            <a:t>0</a:t>
          </a:r>
          <a:endParaRPr lang="ka-GE" sz="1900" kern="1200" dirty="0"/>
        </a:p>
      </dsp:txBody>
      <dsp:txXfrm>
        <a:off x="157190" y="173"/>
        <a:ext cx="343100" cy="31438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11</a:t>
          </a:r>
          <a:endParaRPr lang="ka-GE" sz="1900" kern="1200" dirty="0"/>
        </a:p>
      </dsp:txBody>
      <dsp:txXfrm>
        <a:off x="157190" y="173"/>
        <a:ext cx="343100" cy="31438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900" kern="1200" dirty="0"/>
            <a:t>1</a:t>
          </a:r>
          <a:r>
            <a:rPr lang="en-US" sz="1900" kern="1200" dirty="0"/>
            <a:t>2</a:t>
          </a:r>
          <a:endParaRPr lang="ka-GE" sz="1900" kern="1200" dirty="0"/>
        </a:p>
      </dsp:txBody>
      <dsp:txXfrm>
        <a:off x="157190" y="173"/>
        <a:ext cx="343100" cy="31438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900" kern="1200" dirty="0"/>
            <a:t>1</a:t>
          </a:r>
          <a:r>
            <a:rPr lang="en-US" sz="1900" kern="1200" dirty="0"/>
            <a:t>3</a:t>
          </a:r>
          <a:endParaRPr lang="ka-GE" sz="1900" kern="1200" dirty="0"/>
        </a:p>
      </dsp:txBody>
      <dsp:txXfrm>
        <a:off x="157190" y="173"/>
        <a:ext cx="343100" cy="31438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900" kern="1200" dirty="0"/>
            <a:t>1</a:t>
          </a:r>
          <a:r>
            <a:rPr lang="en-US" sz="1900" kern="1200" dirty="0"/>
            <a:t>4</a:t>
          </a:r>
          <a:endParaRPr lang="ka-GE" sz="1900" kern="1200" dirty="0"/>
        </a:p>
      </dsp:txBody>
      <dsp:txXfrm>
        <a:off x="157190" y="173"/>
        <a:ext cx="343100" cy="31438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900" kern="1200" dirty="0"/>
            <a:t>1</a:t>
          </a:r>
          <a:r>
            <a:rPr lang="en-US" sz="1900" kern="1200" dirty="0"/>
            <a:t>5</a:t>
          </a:r>
          <a:endParaRPr lang="ka-GE" sz="1900" kern="1200" dirty="0"/>
        </a:p>
      </dsp:txBody>
      <dsp:txXfrm>
        <a:off x="157190" y="173"/>
        <a:ext cx="343100" cy="31438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900" kern="1200" dirty="0"/>
            <a:t>1</a:t>
          </a:r>
          <a:r>
            <a:rPr lang="en-US" sz="1900" kern="1200" dirty="0"/>
            <a:t>6</a:t>
          </a:r>
          <a:endParaRPr lang="ka-GE" sz="1900" kern="1200" dirty="0"/>
        </a:p>
      </dsp:txBody>
      <dsp:txXfrm>
        <a:off x="157190" y="173"/>
        <a:ext cx="343100" cy="31438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900" kern="1200" dirty="0"/>
            <a:t>1</a:t>
          </a:r>
          <a:r>
            <a:rPr lang="en-US" sz="1900" kern="1200" dirty="0"/>
            <a:t>7</a:t>
          </a:r>
          <a:endParaRPr lang="ka-GE" sz="1900" kern="1200" dirty="0"/>
        </a:p>
      </dsp:txBody>
      <dsp:txXfrm>
        <a:off x="157190" y="173"/>
        <a:ext cx="343100" cy="31438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900" kern="1200" dirty="0"/>
            <a:t>1</a:t>
          </a:r>
          <a:r>
            <a:rPr lang="en-US" sz="1900" kern="1200" dirty="0"/>
            <a:t>8</a:t>
          </a:r>
          <a:endParaRPr lang="ka-GE" sz="1900" kern="1200" dirty="0"/>
        </a:p>
      </dsp:txBody>
      <dsp:txXfrm>
        <a:off x="157190" y="173"/>
        <a:ext cx="343100" cy="31438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19</a:t>
          </a:r>
          <a:endParaRPr lang="ka-GE" sz="1900" kern="1200" dirty="0"/>
        </a:p>
      </dsp:txBody>
      <dsp:txXfrm>
        <a:off x="157190" y="173"/>
        <a:ext cx="343100" cy="31438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900" kern="1200" dirty="0"/>
            <a:t>2</a:t>
          </a:r>
          <a:r>
            <a:rPr lang="en-US" sz="1900" kern="1200" dirty="0"/>
            <a:t>0</a:t>
          </a:r>
          <a:endParaRPr lang="ka-GE" sz="1900" kern="1200" dirty="0"/>
        </a:p>
      </dsp:txBody>
      <dsp:txXfrm>
        <a:off x="157190" y="173"/>
        <a:ext cx="343100" cy="31438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EADD8A-62BA-483A-8565-1E3F3F457522}">
      <dsp:nvSpPr>
        <dsp:cNvPr id="0" name=""/>
        <dsp:cNvSpPr/>
      </dsp:nvSpPr>
      <dsp:spPr>
        <a:xfrm>
          <a:off x="0" y="173"/>
          <a:ext cx="657480" cy="314380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a-GE" sz="1900" kern="1200" dirty="0"/>
            <a:t>2</a:t>
          </a:r>
          <a:r>
            <a:rPr lang="en-US" sz="1900" kern="1200" dirty="0"/>
            <a:t>1</a:t>
          </a:r>
          <a:endParaRPr lang="ka-GE" sz="1900" kern="1200" dirty="0"/>
        </a:p>
      </dsp:txBody>
      <dsp:txXfrm>
        <a:off x="157190" y="173"/>
        <a:ext cx="343100" cy="314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ზედა კოლონტიტულის ჩანაცვლების ველი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a-GE"/>
          </a:p>
        </p:txBody>
      </p:sp>
      <p:sp>
        <p:nvSpPr>
          <p:cNvPr id="3" name="თარიღის ჩანაცვლების ველი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BE0535-6C50-4A40-850F-EDF9432149E9}" type="datetimeFigureOut">
              <a:t>9/12/2026</a:t>
            </a:fld>
            <a:endParaRPr lang="ka-GE"/>
          </a:p>
        </p:txBody>
      </p:sp>
      <p:sp>
        <p:nvSpPr>
          <p:cNvPr id="4" name="სლაიდის გამოსახულების ჩანაცვლების ველი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a-GE"/>
          </a:p>
        </p:txBody>
      </p:sp>
      <p:sp>
        <p:nvSpPr>
          <p:cNvPr id="5" name="ჩანაწერების ჩანაცვლების ველი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a-GE"/>
              <a:t>დააწკაპუნეთ მთავარი ტექსტის რედაქტირებისთვის სტილები</a:t>
            </a:r>
          </a:p>
          <a:p>
            <a:pPr lvl="1"/>
            <a:r>
              <a:rPr lang="ka-GE"/>
              <a:t>მეორე დონე</a:t>
            </a:r>
          </a:p>
          <a:p>
            <a:pPr lvl="2"/>
            <a:r>
              <a:rPr lang="ka-GE"/>
              <a:t>მესამე დონე</a:t>
            </a:r>
          </a:p>
          <a:p>
            <a:pPr lvl="3"/>
            <a:r>
              <a:rPr lang="ka-GE"/>
              <a:t>მეოთხე დონე</a:t>
            </a:r>
          </a:p>
          <a:p>
            <a:pPr lvl="4"/>
            <a:r>
              <a:rPr lang="ka-GE"/>
              <a:t>მეხუთე დონე</a:t>
            </a:r>
          </a:p>
        </p:txBody>
      </p:sp>
      <p:sp>
        <p:nvSpPr>
          <p:cNvPr id="6" name="ქვედა კოლონტიტულის ჩანაცვლების ველი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a-GE"/>
          </a:p>
        </p:txBody>
      </p:sp>
      <p:sp>
        <p:nvSpPr>
          <p:cNvPr id="7" name="სლაიდის რიცხვის ჩანაცვლების ველი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0EE7C0-6F3D-4823-9405-37FCC51F1B3B}" type="slidenum">
              <a:t>‹#›</a:t>
            </a:fld>
            <a:endParaRPr lang="ka-GE"/>
          </a:p>
        </p:txBody>
      </p:sp>
    </p:spTree>
    <p:extLst>
      <p:ext uri="{BB962C8B-B14F-4D97-AF65-F5344CB8AC3E}">
        <p14:creationId xmlns:p14="http://schemas.microsoft.com/office/powerpoint/2010/main" val="3362387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a-GE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6D14A-912B-4426-ADFF-A0D9CB91BF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173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805F14-2E1A-4C0F-B5EF-988A3DFF4D0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33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6D14A-912B-4426-ADFF-A0D9CB91BF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347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805F14-2E1A-4C0F-B5EF-988A3DFF4D0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777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805F14-2E1A-4C0F-B5EF-988A3DFF4D0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191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2F9C0-0901-777C-E75E-4C258F488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9F6D6F-BCEB-0FC7-0F73-C2C586F48C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2396C4-2368-D183-BEC5-2B7AEE3B65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FEBECE-00C8-95F9-3845-23D0C012E6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805F14-2E1A-4C0F-B5EF-988A3DFF4D0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2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4B45B-8C12-64C4-BCF4-0BD248C5B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4D6F5B-D2AE-8E28-9BDF-AD9121F4A9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655836-BBC4-627A-F9A6-624B1B616D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81759-6C3D-2155-7638-B90C618408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6D14A-912B-4426-ADFF-A0D9CB91BF2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081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947DA-049E-EB0F-248A-07BC67A64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4F2732-3726-E7D1-0710-C9BF62171B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1A06FC-7F6E-7D90-863D-D0E1401408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A5D3B2-6A3C-A6F5-7AD9-1CC3FD4162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6D14A-912B-4426-ADFF-A0D9CB91BF2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904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სათაურის სლაიდ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a-GE"/>
              <a:t>დააწკაპ. მთ. სათაურის სტილის შეცვლისათვის</a:t>
            </a:r>
            <a:endParaRPr lang="en-US"/>
          </a:p>
        </p:txBody>
      </p:sp>
      <p:sp>
        <p:nvSpPr>
          <p:cNvPr id="3" name="სუბტიტრ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a-GE"/>
              <a:t>დააწკაპუნეთ მთავარი ქვესათაურის სტილის რედაქტირებისთვის</a:t>
            </a:r>
            <a:endParaRPr lang="en-US"/>
          </a:p>
        </p:txBody>
      </p:sp>
      <p:sp>
        <p:nvSpPr>
          <p:cNvPr id="4" name="თარიღის ჩანაცვლების ველი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95E4-CDEF-4F6E-A73E-B1346948DE3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ქვედა კოლონტიტულის ჩანაცვლების ველი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სლაიდის რიცხვის ჩანაცვლების ველი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C6A0-B6D9-4FB6-A2A7-E98BAF851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980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სათაური და შიგთავს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/>
              <a:t>დააწკაპ. მთ. სათაურის სტილის შეცვლისათვის</a:t>
            </a:r>
            <a:endParaRPr lang="en-US"/>
          </a:p>
        </p:txBody>
      </p:sp>
      <p:sp>
        <p:nvSpPr>
          <p:cNvPr id="3" name="შიგთავსის ჩანაცვლების ველი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a-GE"/>
              <a:t>დააწკაპ. მთ. სათაურის სტილის შეცვლისათვის</a:t>
            </a:r>
          </a:p>
          <a:p>
            <a:pPr lvl="1"/>
            <a:r>
              <a:rPr lang="ka-GE"/>
              <a:t>მეორე დონე</a:t>
            </a:r>
          </a:p>
          <a:p>
            <a:pPr lvl="2"/>
            <a:r>
              <a:rPr lang="ka-GE"/>
              <a:t>მესამე დონე</a:t>
            </a:r>
          </a:p>
          <a:p>
            <a:pPr lvl="3"/>
            <a:r>
              <a:rPr lang="ka-GE"/>
              <a:t>მეოთხე დონე</a:t>
            </a:r>
          </a:p>
          <a:p>
            <a:pPr lvl="4"/>
            <a:r>
              <a:rPr lang="ka-GE"/>
              <a:t>მეხუთე დონე</a:t>
            </a:r>
            <a:endParaRPr lang="en-US"/>
          </a:p>
        </p:txBody>
      </p:sp>
      <p:sp>
        <p:nvSpPr>
          <p:cNvPr id="4" name="თარიღის ჩანაცვლების ველი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95E4-CDEF-4F6E-A73E-B1346948DE3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ქვედა კოლონტიტულის ჩანაცვლების ველი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სლაიდის რიცხვის ჩანაცვლების ველი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C6A0-B6D9-4FB6-A2A7-E98BAF851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344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სექციის ზედა კოლონტიტულ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a-GE"/>
              <a:t>დააწკაპ. მთ. სათაურის სტილის შეცვლისათვის</a:t>
            </a:r>
            <a:endParaRPr lang="en-US"/>
          </a:p>
        </p:txBody>
      </p:sp>
      <p:sp>
        <p:nvSpPr>
          <p:cNvPr id="3" name="ტექსტის ჩანაცვლების ველ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a-GE"/>
              <a:t>დააწკაპ. მთ. სათაურის სტილის შეცვლისათვის</a:t>
            </a:r>
          </a:p>
        </p:txBody>
      </p:sp>
      <p:sp>
        <p:nvSpPr>
          <p:cNvPr id="4" name="თარიღის ჩანაცვლების ველი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95E4-CDEF-4F6E-A73E-B1346948DE3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ქვედა კოლონტიტულის ჩანაცვლების ველი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სლაიდის რიცხვის ჩანაცვლების ველი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C6A0-B6D9-4FB6-A2A7-E98BAF851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20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ორი შიგთავს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/>
              <a:t>დააწკაპ. მთ. სათაურის სტილის შეცვლისათვის</a:t>
            </a:r>
            <a:endParaRPr lang="en-US"/>
          </a:p>
        </p:txBody>
      </p:sp>
      <p:sp>
        <p:nvSpPr>
          <p:cNvPr id="3" name="შიგთავსის ჩანაცვლების ველი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a-GE"/>
              <a:t>დააწკაპ. მთ. სათაურის სტილის შეცვლისათვის</a:t>
            </a:r>
          </a:p>
          <a:p>
            <a:pPr lvl="1"/>
            <a:r>
              <a:rPr lang="ka-GE"/>
              <a:t>მეორე დონე</a:t>
            </a:r>
          </a:p>
          <a:p>
            <a:pPr lvl="2"/>
            <a:r>
              <a:rPr lang="ka-GE"/>
              <a:t>მესამე დონე</a:t>
            </a:r>
          </a:p>
          <a:p>
            <a:pPr lvl="3"/>
            <a:r>
              <a:rPr lang="ka-GE"/>
              <a:t>მეოთხე დონე</a:t>
            </a:r>
          </a:p>
          <a:p>
            <a:pPr lvl="4"/>
            <a:r>
              <a:rPr lang="ka-GE"/>
              <a:t>მეხუთე დონე</a:t>
            </a:r>
            <a:endParaRPr lang="en-US"/>
          </a:p>
        </p:txBody>
      </p:sp>
      <p:sp>
        <p:nvSpPr>
          <p:cNvPr id="4" name="შიგთავსის ჩანაცვლების ველი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a-GE"/>
              <a:t>დააწკაპ. მთ. სათაურის სტილის შეცვლისათვის</a:t>
            </a:r>
          </a:p>
          <a:p>
            <a:pPr lvl="1"/>
            <a:r>
              <a:rPr lang="ka-GE"/>
              <a:t>მეორე დონე</a:t>
            </a:r>
          </a:p>
          <a:p>
            <a:pPr lvl="2"/>
            <a:r>
              <a:rPr lang="ka-GE"/>
              <a:t>მესამე დონე</a:t>
            </a:r>
          </a:p>
          <a:p>
            <a:pPr lvl="3"/>
            <a:r>
              <a:rPr lang="ka-GE"/>
              <a:t>მეოთხე დონე</a:t>
            </a:r>
          </a:p>
          <a:p>
            <a:pPr lvl="4"/>
            <a:r>
              <a:rPr lang="ka-GE"/>
              <a:t>მეხუთე დონე</a:t>
            </a:r>
            <a:endParaRPr lang="en-US"/>
          </a:p>
        </p:txBody>
      </p:sp>
      <p:sp>
        <p:nvSpPr>
          <p:cNvPr id="5" name="თარიღის ჩანაცვლების ველი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95E4-CDEF-4F6E-A73E-B1346948DE3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ქვედა კოლონტიტულის ჩანაცვლების ველი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სლაიდის რიცხვის ჩანაცვლების ველი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C6A0-B6D9-4FB6-A2A7-E98BAF851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133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შედარებ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a-GE"/>
              <a:t>დააწკაპ. მთ. სათაურის სტილის შეცვლისათვის</a:t>
            </a:r>
            <a:endParaRPr lang="en-US"/>
          </a:p>
        </p:txBody>
      </p:sp>
      <p:sp>
        <p:nvSpPr>
          <p:cNvPr id="3" name="ტექსტის ჩანაცვლების ველ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a-GE"/>
              <a:t>დააწკაპ. მთ. სათაურის სტილის შეცვლისათვის</a:t>
            </a:r>
          </a:p>
        </p:txBody>
      </p:sp>
      <p:sp>
        <p:nvSpPr>
          <p:cNvPr id="4" name="შიგთავსის ჩანაცვლების ველი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a-GE"/>
              <a:t>დააწკაპ. მთ. სათაურის სტილის შეცვლისათვის</a:t>
            </a:r>
          </a:p>
          <a:p>
            <a:pPr lvl="1"/>
            <a:r>
              <a:rPr lang="ka-GE"/>
              <a:t>მეორე დონე</a:t>
            </a:r>
          </a:p>
          <a:p>
            <a:pPr lvl="2"/>
            <a:r>
              <a:rPr lang="ka-GE"/>
              <a:t>მესამე დონე</a:t>
            </a:r>
          </a:p>
          <a:p>
            <a:pPr lvl="3"/>
            <a:r>
              <a:rPr lang="ka-GE"/>
              <a:t>მეოთხე დონე</a:t>
            </a:r>
          </a:p>
          <a:p>
            <a:pPr lvl="4"/>
            <a:r>
              <a:rPr lang="ka-GE"/>
              <a:t>მეხუთე დონე</a:t>
            </a:r>
            <a:endParaRPr lang="en-US"/>
          </a:p>
        </p:txBody>
      </p:sp>
      <p:sp>
        <p:nvSpPr>
          <p:cNvPr id="5" name="ტექსტის ჩანაცვლების ველ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a-GE"/>
              <a:t>დააწკაპ. მთ. სათაურის სტილის შეცვლისათვის</a:t>
            </a:r>
          </a:p>
        </p:txBody>
      </p:sp>
      <p:sp>
        <p:nvSpPr>
          <p:cNvPr id="6" name="შიგთავსის ჩანაცვლების ველი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a-GE"/>
              <a:t>დააწკაპ. მთ. სათაურის სტილის შეცვლისათვის</a:t>
            </a:r>
          </a:p>
          <a:p>
            <a:pPr lvl="1"/>
            <a:r>
              <a:rPr lang="ka-GE"/>
              <a:t>მეორე დონე</a:t>
            </a:r>
          </a:p>
          <a:p>
            <a:pPr lvl="2"/>
            <a:r>
              <a:rPr lang="ka-GE"/>
              <a:t>მესამე დონე</a:t>
            </a:r>
          </a:p>
          <a:p>
            <a:pPr lvl="3"/>
            <a:r>
              <a:rPr lang="ka-GE"/>
              <a:t>მეოთხე დონე</a:t>
            </a:r>
          </a:p>
          <a:p>
            <a:pPr lvl="4"/>
            <a:r>
              <a:rPr lang="ka-GE"/>
              <a:t>მეხუთე დონე</a:t>
            </a:r>
            <a:endParaRPr lang="en-US"/>
          </a:p>
        </p:txBody>
      </p:sp>
      <p:sp>
        <p:nvSpPr>
          <p:cNvPr id="7" name="თარიღის ჩანაცვლების ველი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95E4-CDEF-4F6E-A73E-B1346948DE3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8" name="ქვედა კოლონტიტულის ჩანაცვლების ველი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სლაიდის რიცხვის ჩანაცვლების ველი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C6A0-B6D9-4FB6-A2A7-E98BAF851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5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მხოლოდ სათაურ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/>
              <a:t>დააწკაპ. მთ. სათაურის სტილის შეცვლისათვის</a:t>
            </a:r>
            <a:endParaRPr lang="en-US"/>
          </a:p>
        </p:txBody>
      </p:sp>
      <p:sp>
        <p:nvSpPr>
          <p:cNvPr id="3" name="თარიღის ჩანაცვლების ველი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95E4-CDEF-4F6E-A73E-B1346948DE3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ქვედა კოლონტიტულის ჩანაცვლების ველი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სლაიდის რიცხვის ჩანაცვლების ველი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C6A0-B6D9-4FB6-A2A7-E98BAF851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08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ცარიელ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თარიღის ჩანაცვლების ველი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95E4-CDEF-4F6E-A73E-B1346948DE3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3" name="ქვედა კოლონტიტულის ჩანაცვლების ველი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სლაიდის რიცხვის ჩანაცვლების ველი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C6A0-B6D9-4FB6-A2A7-E98BAF851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9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შიგთავსი წარწერასთა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a-GE"/>
              <a:t>დააწკაპ. მთ. სათაურის სტილის შეცვლისათვის</a:t>
            </a:r>
            <a:endParaRPr lang="en-US"/>
          </a:p>
        </p:txBody>
      </p:sp>
      <p:sp>
        <p:nvSpPr>
          <p:cNvPr id="3" name="შიგთავსის ჩანაცვლების ველი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a-GE"/>
              <a:t>დააწკაპ. მთ. სათაურის სტილის შეცვლისათვის</a:t>
            </a:r>
          </a:p>
          <a:p>
            <a:pPr lvl="1"/>
            <a:r>
              <a:rPr lang="ka-GE"/>
              <a:t>მეორე დონე</a:t>
            </a:r>
          </a:p>
          <a:p>
            <a:pPr lvl="2"/>
            <a:r>
              <a:rPr lang="ka-GE"/>
              <a:t>მესამე დონე</a:t>
            </a:r>
          </a:p>
          <a:p>
            <a:pPr lvl="3"/>
            <a:r>
              <a:rPr lang="ka-GE"/>
              <a:t>მეოთხე დონე</a:t>
            </a:r>
          </a:p>
          <a:p>
            <a:pPr lvl="4"/>
            <a:r>
              <a:rPr lang="ka-GE"/>
              <a:t>მეხუთე დონე</a:t>
            </a:r>
            <a:endParaRPr lang="en-US"/>
          </a:p>
        </p:txBody>
      </p:sp>
      <p:sp>
        <p:nvSpPr>
          <p:cNvPr id="4" name="ტექსტის ჩანაცვლების ველ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a-GE"/>
              <a:t>დააწკაპ. მთ. სათაურის სტილის შეცვლისათვის</a:t>
            </a:r>
          </a:p>
        </p:txBody>
      </p:sp>
      <p:sp>
        <p:nvSpPr>
          <p:cNvPr id="5" name="თარიღის ჩანაცვლების ველი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95E4-CDEF-4F6E-A73E-B1346948DE3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ქვედა კოლონტიტულის ჩანაცვლების ველი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სლაიდის რიცხვის ჩანაცვლების ველი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C6A0-B6D9-4FB6-A2A7-E98BAF851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536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სურათი წარწერასთა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a-GE"/>
              <a:t>დააწკაპ. მთ. სათაურის სტილის შეცვლისათვის</a:t>
            </a:r>
            <a:endParaRPr lang="en-US"/>
          </a:p>
        </p:txBody>
      </p:sp>
      <p:sp>
        <p:nvSpPr>
          <p:cNvPr id="3" name="სურათის ჩანაცვლების ველი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ტექსტის ჩანაცვლების ველ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a-GE"/>
              <a:t>დააწკაპ. მთ. სათაურის სტილის შეცვლისათვის</a:t>
            </a:r>
          </a:p>
        </p:txBody>
      </p:sp>
      <p:sp>
        <p:nvSpPr>
          <p:cNvPr id="5" name="თარიღის ჩანაცვლების ველი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95E4-CDEF-4F6E-A73E-B1346948DE3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ქვედა კოლონტიტულის ჩანაცვლების ველი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სლაიდის რიცხვის ჩანაცვლების ველი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C6A0-B6D9-4FB6-A2A7-E98BAF851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824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სათაური და შვეული ტექსტ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/>
              <a:t>დააწკაპ. მთ. სათაურის სტილის შეცვლისათვის</a:t>
            </a:r>
            <a:endParaRPr lang="en-US"/>
          </a:p>
        </p:txBody>
      </p:sp>
      <p:sp>
        <p:nvSpPr>
          <p:cNvPr id="3" name="შვეული ტექსტის ჩანაცვლების ველი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a-GE"/>
              <a:t>დააწკაპ. მთ. სათაურის სტილის შეცვლისათვის</a:t>
            </a:r>
          </a:p>
          <a:p>
            <a:pPr lvl="1"/>
            <a:r>
              <a:rPr lang="ka-GE"/>
              <a:t>მეორე დონე</a:t>
            </a:r>
          </a:p>
          <a:p>
            <a:pPr lvl="2"/>
            <a:r>
              <a:rPr lang="ka-GE"/>
              <a:t>მესამე დონე</a:t>
            </a:r>
          </a:p>
          <a:p>
            <a:pPr lvl="3"/>
            <a:r>
              <a:rPr lang="ka-GE"/>
              <a:t>მეოთხე დონე</a:t>
            </a:r>
          </a:p>
          <a:p>
            <a:pPr lvl="4"/>
            <a:r>
              <a:rPr lang="ka-GE"/>
              <a:t>მეხუთე დონე</a:t>
            </a:r>
            <a:endParaRPr lang="en-US"/>
          </a:p>
        </p:txBody>
      </p:sp>
      <p:sp>
        <p:nvSpPr>
          <p:cNvPr id="4" name="თარიღის ჩანაცვლების ველი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95E4-CDEF-4F6E-A73E-B1346948DE3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ქვედა კოლონტიტულის ჩანაცვლების ველი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სლაიდის რიცხვის ჩანაცვლების ველი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C6A0-B6D9-4FB6-A2A7-E98BAF851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799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შვეული სათაური და ტექსტ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შვეული სათაურ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a-GE"/>
              <a:t>დააწკაპ. მთ. სათაურის სტილის შეცვლისათვის</a:t>
            </a:r>
            <a:endParaRPr lang="en-US"/>
          </a:p>
        </p:txBody>
      </p:sp>
      <p:sp>
        <p:nvSpPr>
          <p:cNvPr id="3" name="შვეული ტექსტის ჩანაცვლების ველი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a-GE"/>
              <a:t>დააწკაპ. მთ. სათაურის სტილის შეცვლისათვის</a:t>
            </a:r>
          </a:p>
          <a:p>
            <a:pPr lvl="1"/>
            <a:r>
              <a:rPr lang="ka-GE"/>
              <a:t>მეორე დონე</a:t>
            </a:r>
          </a:p>
          <a:p>
            <a:pPr lvl="2"/>
            <a:r>
              <a:rPr lang="ka-GE"/>
              <a:t>მესამე დონე</a:t>
            </a:r>
          </a:p>
          <a:p>
            <a:pPr lvl="3"/>
            <a:r>
              <a:rPr lang="ka-GE"/>
              <a:t>მეოთხე დონე</a:t>
            </a:r>
          </a:p>
          <a:p>
            <a:pPr lvl="4"/>
            <a:r>
              <a:rPr lang="ka-GE"/>
              <a:t>მეხუთე დონე</a:t>
            </a:r>
            <a:endParaRPr lang="en-US"/>
          </a:p>
        </p:txBody>
      </p:sp>
      <p:sp>
        <p:nvSpPr>
          <p:cNvPr id="4" name="თარიღის ჩანაცვლების ველი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F95E4-CDEF-4F6E-A73E-B1346948DE3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ქვედა კოლონტიტულის ჩანაცვლების ველი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სლაიდის რიცხვის ჩანაცვლების ველი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BC6A0-B6D9-4FB6-A2A7-E98BAF851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456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492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სათაურის ჩანაცვლების ველ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a-GE"/>
              <a:t>დააწკაპ. მთ. სათაურის სტილის შეცვლისათვის</a:t>
            </a:r>
            <a:endParaRPr lang="en-US"/>
          </a:p>
        </p:txBody>
      </p:sp>
      <p:sp>
        <p:nvSpPr>
          <p:cNvPr id="3" name="ტექსტის ჩანაცვლების ველ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a-GE"/>
              <a:t>დააწკაპ. მთ. სათაურის სტილის შეცვლისათვის</a:t>
            </a:r>
          </a:p>
          <a:p>
            <a:pPr lvl="1"/>
            <a:r>
              <a:rPr lang="ka-GE"/>
              <a:t>მეორე დონე</a:t>
            </a:r>
          </a:p>
          <a:p>
            <a:pPr lvl="2"/>
            <a:r>
              <a:rPr lang="ka-GE"/>
              <a:t>მესამე დონე</a:t>
            </a:r>
          </a:p>
          <a:p>
            <a:pPr lvl="3"/>
            <a:r>
              <a:rPr lang="ka-GE"/>
              <a:t>მეოთხე დონე</a:t>
            </a:r>
          </a:p>
          <a:p>
            <a:pPr lvl="4"/>
            <a:r>
              <a:rPr lang="ka-GE"/>
              <a:t>მეხუთე დონე</a:t>
            </a:r>
            <a:endParaRPr lang="en-US"/>
          </a:p>
        </p:txBody>
      </p:sp>
      <p:sp>
        <p:nvSpPr>
          <p:cNvPr id="4" name="თარიღის ჩანაცვლების ველი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6F95E4-CDEF-4F6E-A73E-B1346948DE31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ქვედა კოლონტიტულის ჩანაცვლების ველი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სლაიდის რიცხვის ჩანაცვლების ველი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2BC6A0-B6D9-4FB6-A2A7-E98BAF851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601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diagramQuickStyle" Target="../diagrams/quickStyle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diagramLayout" Target="../diagrams/layou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diagramData" Target="../diagrams/data1.xml"/><Relationship Id="rId5" Type="http://schemas.openxmlformats.org/officeDocument/2006/relationships/image" Target="../media/image4.png"/><Relationship Id="rId15" Type="http://schemas.microsoft.com/office/2007/relationships/diagramDrawing" Target="../diagrams/drawing1.xml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diagramLayout" Target="../diagrams/layout4.xml"/><Relationship Id="rId7" Type="http://schemas.openxmlformats.org/officeDocument/2006/relationships/image" Target="../media/image10.emf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13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diagramLayout" Target="../diagrams/layout5.xml"/><Relationship Id="rId7" Type="http://schemas.openxmlformats.org/officeDocument/2006/relationships/image" Target="../media/image14.emf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10" Type="http://schemas.openxmlformats.org/officeDocument/2006/relationships/image" Target="../media/image17.pn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13" Type="http://schemas.openxmlformats.org/officeDocument/2006/relationships/image" Target="../media/image16.png"/><Relationship Id="rId3" Type="http://schemas.openxmlformats.org/officeDocument/2006/relationships/image" Target="../media/image19.emf"/><Relationship Id="rId7" Type="http://schemas.openxmlformats.org/officeDocument/2006/relationships/diagramQuickStyle" Target="../diagrams/quickStyle6.xml"/><Relationship Id="rId12" Type="http://schemas.openxmlformats.org/officeDocument/2006/relationships/image" Target="../media/image22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6.xml"/><Relationship Id="rId11" Type="http://schemas.openxmlformats.org/officeDocument/2006/relationships/image" Target="../media/image13.png"/><Relationship Id="rId5" Type="http://schemas.openxmlformats.org/officeDocument/2006/relationships/diagramData" Target="../diagrams/data6.xml"/><Relationship Id="rId10" Type="http://schemas.openxmlformats.org/officeDocument/2006/relationships/image" Target="../media/image21.emf"/><Relationship Id="rId4" Type="http://schemas.openxmlformats.org/officeDocument/2006/relationships/image" Target="../media/image20.emf"/><Relationship Id="rId9" Type="http://schemas.microsoft.com/office/2007/relationships/diagramDrawing" Target="../diagrams/drawing6.xml"/><Relationship Id="rId1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13" Type="http://schemas.openxmlformats.org/officeDocument/2006/relationships/image" Target="../media/image22.png"/><Relationship Id="rId3" Type="http://schemas.openxmlformats.org/officeDocument/2006/relationships/image" Target="../media/image24.emf"/><Relationship Id="rId7" Type="http://schemas.openxmlformats.org/officeDocument/2006/relationships/diagramQuickStyle" Target="../diagrams/quickStyle7.xml"/><Relationship Id="rId12" Type="http://schemas.openxmlformats.org/officeDocument/2006/relationships/image" Target="../media/image13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7.xml"/><Relationship Id="rId11" Type="http://schemas.openxmlformats.org/officeDocument/2006/relationships/image" Target="../media/image16.png"/><Relationship Id="rId5" Type="http://schemas.openxmlformats.org/officeDocument/2006/relationships/diagramData" Target="../diagrams/data7.xml"/><Relationship Id="rId10" Type="http://schemas.openxmlformats.org/officeDocument/2006/relationships/image" Target="../media/image26.emf"/><Relationship Id="rId4" Type="http://schemas.openxmlformats.org/officeDocument/2006/relationships/image" Target="../media/image25.png"/><Relationship Id="rId9" Type="http://schemas.microsoft.com/office/2007/relationships/diagramDrawing" Target="../diagrams/drawing7.xml"/><Relationship Id="rId1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13" Type="http://schemas.openxmlformats.org/officeDocument/2006/relationships/image" Target="../media/image33.jpeg"/><Relationship Id="rId18" Type="http://schemas.openxmlformats.org/officeDocument/2006/relationships/image" Target="../media/image35.png"/><Relationship Id="rId3" Type="http://schemas.openxmlformats.org/officeDocument/2006/relationships/image" Target="../media/image28.emf"/><Relationship Id="rId7" Type="http://schemas.openxmlformats.org/officeDocument/2006/relationships/image" Target="../media/image32.emf"/><Relationship Id="rId12" Type="http://schemas.microsoft.com/office/2007/relationships/diagramDrawing" Target="../diagrams/drawing8.xml"/><Relationship Id="rId17" Type="http://schemas.openxmlformats.org/officeDocument/2006/relationships/image" Target="../media/image34.png"/><Relationship Id="rId2" Type="http://schemas.openxmlformats.org/officeDocument/2006/relationships/image" Target="../media/image27.emf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emf"/><Relationship Id="rId11" Type="http://schemas.openxmlformats.org/officeDocument/2006/relationships/diagramColors" Target="../diagrams/colors8.xml"/><Relationship Id="rId5" Type="http://schemas.openxmlformats.org/officeDocument/2006/relationships/image" Target="../media/image30.emf"/><Relationship Id="rId15" Type="http://schemas.openxmlformats.org/officeDocument/2006/relationships/image" Target="../media/image16.png"/><Relationship Id="rId10" Type="http://schemas.openxmlformats.org/officeDocument/2006/relationships/diagramQuickStyle" Target="../diagrams/quickStyle8.xml"/><Relationship Id="rId4" Type="http://schemas.openxmlformats.org/officeDocument/2006/relationships/image" Target="../media/image29.emf"/><Relationship Id="rId9" Type="http://schemas.openxmlformats.org/officeDocument/2006/relationships/diagramLayout" Target="../diagrams/layout8.xml"/><Relationship Id="rId1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37.emf"/><Relationship Id="rId7" Type="http://schemas.openxmlformats.org/officeDocument/2006/relationships/diagramColors" Target="../diagrams/colors9.xml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10" Type="http://schemas.openxmlformats.org/officeDocument/2006/relationships/image" Target="../media/image39.png"/><Relationship Id="rId4" Type="http://schemas.openxmlformats.org/officeDocument/2006/relationships/diagramData" Target="../diagrams/data9.xml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13" Type="http://schemas.openxmlformats.org/officeDocument/2006/relationships/diagramColors" Target="../diagrams/colors10.xml"/><Relationship Id="rId18" Type="http://schemas.openxmlformats.org/officeDocument/2006/relationships/image" Target="../media/image48.png"/><Relationship Id="rId3" Type="http://schemas.openxmlformats.org/officeDocument/2006/relationships/image" Target="../media/image41.emf"/><Relationship Id="rId7" Type="http://schemas.openxmlformats.org/officeDocument/2006/relationships/image" Target="../media/image45.emf"/><Relationship Id="rId12" Type="http://schemas.openxmlformats.org/officeDocument/2006/relationships/diagramQuickStyle" Target="../diagrams/quickStyle10.xml"/><Relationship Id="rId17" Type="http://schemas.openxmlformats.org/officeDocument/2006/relationships/image" Target="../media/image22.png"/><Relationship Id="rId2" Type="http://schemas.openxmlformats.org/officeDocument/2006/relationships/image" Target="../media/image40.emf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emf"/><Relationship Id="rId11" Type="http://schemas.openxmlformats.org/officeDocument/2006/relationships/diagramLayout" Target="../diagrams/layout10.xml"/><Relationship Id="rId5" Type="http://schemas.openxmlformats.org/officeDocument/2006/relationships/image" Target="../media/image43.emf"/><Relationship Id="rId15" Type="http://schemas.openxmlformats.org/officeDocument/2006/relationships/image" Target="../media/image17.png"/><Relationship Id="rId10" Type="http://schemas.openxmlformats.org/officeDocument/2006/relationships/diagramData" Target="../diagrams/data10.xml"/><Relationship Id="rId19" Type="http://schemas.openxmlformats.org/officeDocument/2006/relationships/image" Target="../media/image49.png"/><Relationship Id="rId4" Type="http://schemas.openxmlformats.org/officeDocument/2006/relationships/image" Target="../media/image42.emf"/><Relationship Id="rId9" Type="http://schemas.openxmlformats.org/officeDocument/2006/relationships/image" Target="../media/image47.emf"/><Relationship Id="rId14" Type="http://schemas.microsoft.com/office/2007/relationships/diagramDrawing" Target="../diagrams/drawing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diagramColors" Target="../diagrams/colors11.xml"/><Relationship Id="rId18" Type="http://schemas.openxmlformats.org/officeDocument/2006/relationships/image" Target="../media/image17.png"/><Relationship Id="rId3" Type="http://schemas.openxmlformats.org/officeDocument/2006/relationships/image" Target="../media/image50.emf"/><Relationship Id="rId21" Type="http://schemas.openxmlformats.org/officeDocument/2006/relationships/image" Target="../media/image49.png"/><Relationship Id="rId7" Type="http://schemas.openxmlformats.org/officeDocument/2006/relationships/image" Target="../media/image45.png"/><Relationship Id="rId12" Type="http://schemas.openxmlformats.org/officeDocument/2006/relationships/diagramQuickStyle" Target="../diagrams/quickStyle11.xml"/><Relationship Id="rId17" Type="http://schemas.openxmlformats.org/officeDocument/2006/relationships/image" Target="../media/image56.emf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5.emf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emf"/><Relationship Id="rId11" Type="http://schemas.openxmlformats.org/officeDocument/2006/relationships/diagramLayout" Target="../diagrams/layout11.xml"/><Relationship Id="rId5" Type="http://schemas.openxmlformats.org/officeDocument/2006/relationships/image" Target="../media/image52.emf"/><Relationship Id="rId15" Type="http://schemas.openxmlformats.org/officeDocument/2006/relationships/image" Target="../media/image54.emf"/><Relationship Id="rId10" Type="http://schemas.openxmlformats.org/officeDocument/2006/relationships/diagramData" Target="../diagrams/data11.xml"/><Relationship Id="rId19" Type="http://schemas.openxmlformats.org/officeDocument/2006/relationships/image" Target="../media/image16.png"/><Relationship Id="rId4" Type="http://schemas.openxmlformats.org/officeDocument/2006/relationships/image" Target="../media/image51.emf"/><Relationship Id="rId9" Type="http://schemas.openxmlformats.org/officeDocument/2006/relationships/image" Target="../media/image79.png"/><Relationship Id="rId14" Type="http://schemas.microsoft.com/office/2007/relationships/diagramDrawing" Target="../diagrams/drawing11.xml"/><Relationship Id="rId22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2.xml"/><Relationship Id="rId13" Type="http://schemas.openxmlformats.org/officeDocument/2006/relationships/image" Target="../media/image61.png"/><Relationship Id="rId3" Type="http://schemas.openxmlformats.org/officeDocument/2006/relationships/image" Target="../media/image58.emf"/><Relationship Id="rId7" Type="http://schemas.openxmlformats.org/officeDocument/2006/relationships/diagramLayout" Target="../diagrams/layout12.xml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2.xml"/><Relationship Id="rId11" Type="http://schemas.openxmlformats.org/officeDocument/2006/relationships/image" Target="../media/image38.png"/><Relationship Id="rId5" Type="http://schemas.openxmlformats.org/officeDocument/2006/relationships/image" Target="../media/image60.emf"/><Relationship Id="rId10" Type="http://schemas.microsoft.com/office/2007/relationships/diagramDrawing" Target="../diagrams/drawing12.xml"/><Relationship Id="rId4" Type="http://schemas.openxmlformats.org/officeDocument/2006/relationships/image" Target="../media/image59.emf"/><Relationship Id="rId9" Type="http://schemas.openxmlformats.org/officeDocument/2006/relationships/diagramColors" Target="../diagrams/colors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13" Type="http://schemas.openxmlformats.org/officeDocument/2006/relationships/diagramColors" Target="../diagrams/colors13.xml"/><Relationship Id="rId18" Type="http://schemas.openxmlformats.org/officeDocument/2006/relationships/image" Target="../media/image49.png"/><Relationship Id="rId3" Type="http://schemas.openxmlformats.org/officeDocument/2006/relationships/image" Target="../media/image63.emf"/><Relationship Id="rId7" Type="http://schemas.openxmlformats.org/officeDocument/2006/relationships/image" Target="../media/image67.emf"/><Relationship Id="rId12" Type="http://schemas.openxmlformats.org/officeDocument/2006/relationships/diagramQuickStyle" Target="../diagrams/quickStyle13.xml"/><Relationship Id="rId17" Type="http://schemas.openxmlformats.org/officeDocument/2006/relationships/image" Target="../media/image48.png"/><Relationship Id="rId2" Type="http://schemas.openxmlformats.org/officeDocument/2006/relationships/image" Target="../media/image62.emf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emf"/><Relationship Id="rId11" Type="http://schemas.openxmlformats.org/officeDocument/2006/relationships/diagramLayout" Target="../diagrams/layout13.xml"/><Relationship Id="rId5" Type="http://schemas.openxmlformats.org/officeDocument/2006/relationships/image" Target="../media/image65.emf"/><Relationship Id="rId15" Type="http://schemas.openxmlformats.org/officeDocument/2006/relationships/image" Target="../media/image17.png"/><Relationship Id="rId10" Type="http://schemas.openxmlformats.org/officeDocument/2006/relationships/diagramData" Target="../diagrams/data13.xml"/><Relationship Id="rId19" Type="http://schemas.openxmlformats.org/officeDocument/2006/relationships/image" Target="../media/image57.png"/><Relationship Id="rId4" Type="http://schemas.openxmlformats.org/officeDocument/2006/relationships/image" Target="../media/image64.emf"/><Relationship Id="rId9" Type="http://schemas.openxmlformats.org/officeDocument/2006/relationships/image" Target="../media/image69.emf"/><Relationship Id="rId14" Type="http://schemas.microsoft.com/office/2007/relationships/diagramDrawing" Target="../diagrams/drawing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diagramQuickStyle" Target="../diagrams/quickStyle14.xml"/><Relationship Id="rId3" Type="http://schemas.openxmlformats.org/officeDocument/2006/relationships/image" Target="../media/image70.emf"/><Relationship Id="rId7" Type="http://schemas.openxmlformats.org/officeDocument/2006/relationships/image" Target="../media/image34.png"/><Relationship Id="rId12" Type="http://schemas.openxmlformats.org/officeDocument/2006/relationships/diagramLayout" Target="../diagrams/layout1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emf"/><Relationship Id="rId11" Type="http://schemas.openxmlformats.org/officeDocument/2006/relationships/diagramData" Target="../diagrams/data14.xml"/><Relationship Id="rId5" Type="http://schemas.openxmlformats.org/officeDocument/2006/relationships/image" Target="../media/image72.emf"/><Relationship Id="rId15" Type="http://schemas.microsoft.com/office/2007/relationships/diagramDrawing" Target="../diagrams/drawing14.xml"/><Relationship Id="rId10" Type="http://schemas.openxmlformats.org/officeDocument/2006/relationships/image" Target="../media/image38.png"/><Relationship Id="rId4" Type="http://schemas.openxmlformats.org/officeDocument/2006/relationships/image" Target="../media/image71.emf"/><Relationship Id="rId9" Type="http://schemas.openxmlformats.org/officeDocument/2006/relationships/image" Target="../media/image39.png"/><Relationship Id="rId14" Type="http://schemas.openxmlformats.org/officeDocument/2006/relationships/diagramColors" Target="../diagrams/colors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emf"/><Relationship Id="rId13" Type="http://schemas.openxmlformats.org/officeDocument/2006/relationships/diagramColors" Target="../diagrams/colors15.xml"/><Relationship Id="rId3" Type="http://schemas.openxmlformats.org/officeDocument/2006/relationships/image" Target="../media/image76.emf"/><Relationship Id="rId7" Type="http://schemas.openxmlformats.org/officeDocument/2006/relationships/image" Target="../media/image80.emf"/><Relationship Id="rId12" Type="http://schemas.openxmlformats.org/officeDocument/2006/relationships/diagramQuickStyle" Target="../diagrams/quickStyle15.xml"/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emf"/><Relationship Id="rId11" Type="http://schemas.openxmlformats.org/officeDocument/2006/relationships/diagramLayout" Target="../diagrams/layout15.xml"/><Relationship Id="rId5" Type="http://schemas.openxmlformats.org/officeDocument/2006/relationships/image" Target="../media/image78.emf"/><Relationship Id="rId10" Type="http://schemas.openxmlformats.org/officeDocument/2006/relationships/diagramData" Target="../diagrams/data15.xml"/><Relationship Id="rId4" Type="http://schemas.openxmlformats.org/officeDocument/2006/relationships/image" Target="../media/image77.emf"/><Relationship Id="rId9" Type="http://schemas.openxmlformats.org/officeDocument/2006/relationships/image" Target="../media/image82.emf"/><Relationship Id="rId14" Type="http://schemas.microsoft.com/office/2007/relationships/diagramDrawing" Target="../diagrams/drawing15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13" Type="http://schemas.openxmlformats.org/officeDocument/2006/relationships/image" Target="../media/image87.emf"/><Relationship Id="rId3" Type="http://schemas.openxmlformats.org/officeDocument/2006/relationships/image" Target="../media/image84.emf"/><Relationship Id="rId7" Type="http://schemas.openxmlformats.org/officeDocument/2006/relationships/diagramColors" Target="../diagrams/colors16.xml"/><Relationship Id="rId12" Type="http://schemas.openxmlformats.org/officeDocument/2006/relationships/image" Target="../media/image22.png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6.xml"/><Relationship Id="rId11" Type="http://schemas.openxmlformats.org/officeDocument/2006/relationships/image" Target="../media/image16.png"/><Relationship Id="rId5" Type="http://schemas.openxmlformats.org/officeDocument/2006/relationships/diagramLayout" Target="../diagrams/layout16.xml"/><Relationship Id="rId15" Type="http://schemas.openxmlformats.org/officeDocument/2006/relationships/image" Target="../media/image17.png"/><Relationship Id="rId10" Type="http://schemas.openxmlformats.org/officeDocument/2006/relationships/image" Target="../media/image86.jpeg"/><Relationship Id="rId4" Type="http://schemas.openxmlformats.org/officeDocument/2006/relationships/diagramData" Target="../diagrams/data16.xml"/><Relationship Id="rId9" Type="http://schemas.openxmlformats.org/officeDocument/2006/relationships/image" Target="../media/image85.emf"/><Relationship Id="rId14" Type="http://schemas.openxmlformats.org/officeDocument/2006/relationships/image" Target="../media/image88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7.xml"/><Relationship Id="rId13" Type="http://schemas.openxmlformats.org/officeDocument/2006/relationships/image" Target="../media/image35.png"/><Relationship Id="rId18" Type="http://schemas.openxmlformats.org/officeDocument/2006/relationships/image" Target="../media/image97.png"/><Relationship Id="rId3" Type="http://schemas.openxmlformats.org/officeDocument/2006/relationships/image" Target="../media/image90.emf"/><Relationship Id="rId7" Type="http://schemas.openxmlformats.org/officeDocument/2006/relationships/image" Target="../media/image94.emf"/><Relationship Id="rId12" Type="http://schemas.microsoft.com/office/2007/relationships/diagramDrawing" Target="../diagrams/drawing17.xml"/><Relationship Id="rId17" Type="http://schemas.openxmlformats.org/officeDocument/2006/relationships/image" Target="../media/image61.png"/><Relationship Id="rId2" Type="http://schemas.openxmlformats.org/officeDocument/2006/relationships/image" Target="../media/image89.emf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3.emf"/><Relationship Id="rId11" Type="http://schemas.openxmlformats.org/officeDocument/2006/relationships/diagramColors" Target="../diagrams/colors17.xml"/><Relationship Id="rId5" Type="http://schemas.openxmlformats.org/officeDocument/2006/relationships/image" Target="../media/image92.emf"/><Relationship Id="rId15" Type="http://schemas.openxmlformats.org/officeDocument/2006/relationships/image" Target="../media/image96.emf"/><Relationship Id="rId10" Type="http://schemas.openxmlformats.org/officeDocument/2006/relationships/diagramQuickStyle" Target="../diagrams/quickStyle17.xml"/><Relationship Id="rId4" Type="http://schemas.openxmlformats.org/officeDocument/2006/relationships/image" Target="../media/image91.emf"/><Relationship Id="rId9" Type="http://schemas.openxmlformats.org/officeDocument/2006/relationships/diagramLayout" Target="../diagrams/layout17.xml"/><Relationship Id="rId14" Type="http://schemas.openxmlformats.org/officeDocument/2006/relationships/image" Target="../media/image95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8.xml"/><Relationship Id="rId3" Type="http://schemas.openxmlformats.org/officeDocument/2006/relationships/image" Target="../media/image99.emf"/><Relationship Id="rId7" Type="http://schemas.openxmlformats.org/officeDocument/2006/relationships/diagramLayout" Target="../diagrams/layout18.xml"/><Relationship Id="rId12" Type="http://schemas.openxmlformats.org/officeDocument/2006/relationships/image" Target="../media/image38.png"/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8.xml"/><Relationship Id="rId11" Type="http://schemas.openxmlformats.org/officeDocument/2006/relationships/image" Target="../media/image39.png"/><Relationship Id="rId5" Type="http://schemas.openxmlformats.org/officeDocument/2006/relationships/image" Target="../media/image101.emf"/><Relationship Id="rId10" Type="http://schemas.microsoft.com/office/2007/relationships/diagramDrawing" Target="../diagrams/drawing18.xml"/><Relationship Id="rId4" Type="http://schemas.openxmlformats.org/officeDocument/2006/relationships/image" Target="../media/image100.emf"/><Relationship Id="rId9" Type="http://schemas.openxmlformats.org/officeDocument/2006/relationships/diagramColors" Target="../diagrams/colors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emf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Relationship Id="rId9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BED46E0-DF0C-A164-8A24-CE8F2195D618}"/>
              </a:ext>
            </a:extLst>
          </p:cNvPr>
          <p:cNvSpPr/>
          <p:nvPr/>
        </p:nvSpPr>
        <p:spPr>
          <a:xfrm>
            <a:off x="0" y="0"/>
            <a:ext cx="12192000" cy="12352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6ECAC9-7395-C5ED-BE60-8DF3A7C6DCB7}"/>
              </a:ext>
            </a:extLst>
          </p:cNvPr>
          <p:cNvSpPr/>
          <p:nvPr/>
        </p:nvSpPr>
        <p:spPr>
          <a:xfrm>
            <a:off x="0" y="5622758"/>
            <a:ext cx="12192000" cy="12352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D0BB7C-66B3-7DCD-36A5-3FE6C60A36A6}"/>
              </a:ext>
            </a:extLst>
          </p:cNvPr>
          <p:cNvSpPr txBox="1"/>
          <p:nvPr/>
        </p:nvSpPr>
        <p:spPr>
          <a:xfrm>
            <a:off x="817033" y="1948592"/>
            <a:ext cx="10557933" cy="18466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ka-GE" sz="3000" b="1" err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Enantioseparation</a:t>
            </a:r>
            <a:r>
              <a:rPr lang="ka-GE" sz="3000" b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 </a:t>
            </a:r>
            <a:r>
              <a:rPr lang="ka-GE" sz="3000" b="1" err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of</a:t>
            </a:r>
            <a:r>
              <a:rPr lang="ka-GE" sz="3000" b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 </a:t>
            </a:r>
            <a:r>
              <a:rPr lang="ka-GE" sz="3000" b="1" err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New</a:t>
            </a:r>
            <a:r>
              <a:rPr lang="ka-GE" sz="3000" b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 </a:t>
            </a:r>
            <a:r>
              <a:rPr lang="ka-GE" sz="3000" b="1" err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Telluronium</a:t>
            </a:r>
            <a:r>
              <a:rPr lang="ka-GE" sz="3000" b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 </a:t>
            </a:r>
            <a:r>
              <a:rPr lang="ka-GE" sz="3000" b="1" err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Complexes</a:t>
            </a:r>
            <a:r>
              <a:rPr lang="ka-GE" sz="3000" b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 </a:t>
            </a:r>
            <a:r>
              <a:rPr lang="ka-GE" sz="3000" b="1" err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Using</a:t>
            </a:r>
            <a:r>
              <a:rPr lang="ka-GE" sz="3000" b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 </a:t>
            </a:r>
            <a:r>
              <a:rPr lang="ka-GE" sz="3000" b="1" err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Reversed</a:t>
            </a:r>
            <a:r>
              <a:rPr lang="ka-GE" sz="3000" b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- </a:t>
            </a:r>
            <a:r>
              <a:rPr lang="ka-GE" sz="3000" b="1" err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and</a:t>
            </a:r>
            <a:r>
              <a:rPr lang="ka-GE" sz="3000" b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 </a:t>
            </a:r>
            <a:r>
              <a:rPr lang="ka-GE" sz="3000" b="1" err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Normal-Phase</a:t>
            </a:r>
            <a:r>
              <a:rPr lang="ka-GE" sz="3000" b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 </a:t>
            </a:r>
            <a:r>
              <a:rPr lang="ka-GE" sz="3000" b="1" err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High-Performance</a:t>
            </a:r>
            <a:r>
              <a:rPr lang="ka-GE" sz="3000" b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 </a:t>
            </a:r>
            <a:r>
              <a:rPr lang="ka-GE" sz="3000" b="1" err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Liquid</a:t>
            </a:r>
            <a:r>
              <a:rPr lang="ka-GE" sz="3000" b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 </a:t>
            </a:r>
            <a:r>
              <a:rPr lang="ka-GE" sz="3000" b="1" err="1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Chromatography</a:t>
            </a:r>
            <a:endParaRPr lang="ka-GE" sz="3000">
              <a:solidFill>
                <a:schemeClr val="accent1">
                  <a:lumMod val="49000"/>
                </a:schemeClr>
              </a:solidFill>
              <a:latin typeface="Sylfaen"/>
            </a:endParaRPr>
          </a:p>
          <a:p>
            <a:pPr algn="ctr"/>
            <a:endParaRPr lang="ka-GE" sz="2400" b="1">
              <a:latin typeface="Sylfaen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36B6B0-6DBD-992C-FB65-A2FB0CADB3C7}"/>
              </a:ext>
            </a:extLst>
          </p:cNvPr>
          <p:cNvSpPr txBox="1"/>
          <p:nvPr/>
        </p:nvSpPr>
        <p:spPr>
          <a:xfrm>
            <a:off x="3572932" y="5622758"/>
            <a:ext cx="5046133" cy="13542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ka-GE" sz="1600" b="1" err="1">
                <a:latin typeface="Sylfaen"/>
                <a:ea typeface="+mn-lt"/>
                <a:cs typeface="+mn-lt"/>
              </a:rPr>
              <a:t>Supervisor</a:t>
            </a:r>
            <a:r>
              <a:rPr lang="ka-GE" sz="1600" b="1">
                <a:latin typeface="Sylfaen"/>
                <a:ea typeface="+mn-lt"/>
                <a:cs typeface="+mn-lt"/>
              </a:rPr>
              <a:t>:</a:t>
            </a:r>
          </a:p>
          <a:p>
            <a:pPr algn="ctr"/>
            <a:r>
              <a:rPr lang="ka-GE" sz="1600" b="1" err="1">
                <a:latin typeface="Sylfaen"/>
                <a:ea typeface="+mn-lt"/>
                <a:cs typeface="+mn-lt"/>
              </a:rPr>
              <a:t>Professor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Bezhan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Chankvetadze</a:t>
            </a:r>
            <a:r>
              <a:rPr lang="ka-GE" sz="1600" b="1">
                <a:latin typeface="Sylfaen"/>
                <a:ea typeface="+mn-lt"/>
                <a:cs typeface="+mn-lt"/>
              </a:rPr>
              <a:t>, </a:t>
            </a:r>
            <a:r>
              <a:rPr lang="ka-GE" sz="1600" b="1" err="1">
                <a:latin typeface="Sylfaen"/>
                <a:ea typeface="+mn-lt"/>
                <a:cs typeface="+mn-lt"/>
              </a:rPr>
              <a:t>Academician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of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the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Georgian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National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Academy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of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Sciences</a:t>
            </a:r>
            <a:r>
              <a:rPr lang="ka-GE" sz="1600" b="1">
                <a:latin typeface="Sylfaen"/>
                <a:ea typeface="+mn-lt"/>
                <a:cs typeface="+mn-lt"/>
              </a:rPr>
              <a:t>.</a:t>
            </a:r>
          </a:p>
          <a:p>
            <a:pPr algn="ctr"/>
            <a:endParaRPr lang="ka-GE" sz="1600" b="1">
              <a:latin typeface="Sylfaen"/>
            </a:endParaRPr>
          </a:p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D50BD-57AB-FDD4-CD98-C16C6ECACCC6}"/>
              </a:ext>
            </a:extLst>
          </p:cNvPr>
          <p:cNvSpPr txBox="1"/>
          <p:nvPr/>
        </p:nvSpPr>
        <p:spPr>
          <a:xfrm>
            <a:off x="2675466" y="4195188"/>
            <a:ext cx="684106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ka-GE" sz="1600" dirty="0">
                <a:latin typeface="Sylfaen"/>
                <a:ea typeface="+mn-lt"/>
                <a:cs typeface="+mn-lt"/>
              </a:rPr>
              <a:t>4th-year </a:t>
            </a:r>
            <a:r>
              <a:rPr lang="ka-GE" sz="1600" dirty="0" err="1">
                <a:latin typeface="Sylfaen"/>
                <a:ea typeface="+mn-lt"/>
                <a:cs typeface="+mn-lt"/>
              </a:rPr>
              <a:t>Bachelor's</a:t>
            </a:r>
            <a:r>
              <a:rPr lang="ka-GE" sz="1600" dirty="0">
                <a:latin typeface="Sylfaen"/>
                <a:ea typeface="+mn-lt"/>
                <a:cs typeface="+mn-lt"/>
              </a:rPr>
              <a:t> </a:t>
            </a:r>
            <a:r>
              <a:rPr lang="ka-GE" sz="1600" dirty="0" err="1">
                <a:latin typeface="Sylfaen"/>
                <a:ea typeface="+mn-lt"/>
                <a:cs typeface="+mn-lt"/>
              </a:rPr>
              <a:t>Student</a:t>
            </a:r>
            <a:r>
              <a:rPr lang="ka-GE" sz="1600" dirty="0">
                <a:latin typeface="Sylfaen"/>
                <a:ea typeface="+mn-lt"/>
                <a:cs typeface="+mn-lt"/>
              </a:rPr>
              <a:t> </a:t>
            </a:r>
            <a:r>
              <a:rPr lang="ka-GE" sz="1600" dirty="0" err="1">
                <a:latin typeface="Sylfaen"/>
                <a:ea typeface="+mn-lt"/>
                <a:cs typeface="+mn-lt"/>
              </a:rPr>
              <a:t>at</a:t>
            </a:r>
            <a:r>
              <a:rPr lang="ka-GE" sz="1600" dirty="0">
                <a:latin typeface="Sylfaen"/>
                <a:ea typeface="+mn-lt"/>
                <a:cs typeface="+mn-lt"/>
              </a:rPr>
              <a:t> </a:t>
            </a:r>
            <a:r>
              <a:rPr lang="ka-GE" sz="1600" dirty="0" err="1">
                <a:latin typeface="Sylfaen"/>
                <a:ea typeface="+mn-lt"/>
                <a:cs typeface="+mn-lt"/>
              </a:rPr>
              <a:t>the</a:t>
            </a:r>
            <a:r>
              <a:rPr lang="ka-GE" sz="1600" dirty="0">
                <a:latin typeface="Sylfaen"/>
                <a:ea typeface="+mn-lt"/>
                <a:cs typeface="+mn-lt"/>
              </a:rPr>
              <a:t> </a:t>
            </a:r>
            <a:r>
              <a:rPr lang="ka-GE" sz="1600" dirty="0" err="1">
                <a:latin typeface="Sylfaen"/>
                <a:ea typeface="+mn-lt"/>
                <a:cs typeface="+mn-lt"/>
              </a:rPr>
              <a:t>Department</a:t>
            </a:r>
            <a:r>
              <a:rPr lang="ka-GE" sz="1600" dirty="0">
                <a:latin typeface="Sylfaen"/>
                <a:ea typeface="+mn-lt"/>
                <a:cs typeface="+mn-lt"/>
              </a:rPr>
              <a:t> </a:t>
            </a:r>
            <a:r>
              <a:rPr lang="ka-GE" sz="1600" dirty="0" err="1">
                <a:latin typeface="Sylfaen"/>
                <a:ea typeface="+mn-lt"/>
                <a:cs typeface="+mn-lt"/>
              </a:rPr>
              <a:t>of</a:t>
            </a:r>
            <a:r>
              <a:rPr lang="ka-GE" sz="1600" dirty="0">
                <a:latin typeface="Sylfaen"/>
                <a:ea typeface="+mn-lt"/>
                <a:cs typeface="+mn-lt"/>
              </a:rPr>
              <a:t> </a:t>
            </a:r>
            <a:r>
              <a:rPr lang="ka-GE" sz="1600" dirty="0" err="1">
                <a:latin typeface="Sylfaen"/>
                <a:ea typeface="+mn-lt"/>
                <a:cs typeface="+mn-lt"/>
              </a:rPr>
              <a:t>Chemistry</a:t>
            </a:r>
            <a:r>
              <a:rPr lang="ka-GE" sz="1600" dirty="0">
                <a:latin typeface="Sylfaen"/>
                <a:ea typeface="+mn-lt"/>
                <a:cs typeface="+mn-lt"/>
              </a:rPr>
              <a:t>, </a:t>
            </a:r>
            <a:r>
              <a:rPr lang="ka-GE" sz="1600" dirty="0" err="1">
                <a:latin typeface="Sylfaen"/>
                <a:ea typeface="+mn-lt"/>
                <a:cs typeface="+mn-lt"/>
              </a:rPr>
              <a:t>Tbilisi</a:t>
            </a:r>
            <a:r>
              <a:rPr lang="ka-GE" sz="1600" dirty="0">
                <a:latin typeface="Sylfaen"/>
                <a:ea typeface="+mn-lt"/>
                <a:cs typeface="+mn-lt"/>
              </a:rPr>
              <a:t> </a:t>
            </a:r>
            <a:r>
              <a:rPr lang="ka-GE" sz="1600" dirty="0" err="1">
                <a:latin typeface="Sylfaen"/>
                <a:ea typeface="+mn-lt"/>
                <a:cs typeface="+mn-lt"/>
              </a:rPr>
              <a:t>State</a:t>
            </a:r>
            <a:r>
              <a:rPr lang="ka-GE" sz="1600" dirty="0">
                <a:latin typeface="Sylfaen"/>
                <a:ea typeface="+mn-lt"/>
                <a:cs typeface="+mn-lt"/>
              </a:rPr>
              <a:t> </a:t>
            </a:r>
            <a:r>
              <a:rPr lang="ka-GE" sz="1600" dirty="0" err="1">
                <a:latin typeface="Sylfaen"/>
                <a:ea typeface="+mn-lt"/>
                <a:cs typeface="+mn-lt"/>
              </a:rPr>
              <a:t>University</a:t>
            </a:r>
            <a:r>
              <a:rPr lang="ka-GE" sz="1600" dirty="0">
                <a:latin typeface="Sylfaen"/>
                <a:ea typeface="+mn-lt"/>
                <a:cs typeface="+mn-lt"/>
              </a:rPr>
              <a:t>:</a:t>
            </a:r>
          </a:p>
          <a:p>
            <a:pPr algn="ctr"/>
            <a:r>
              <a:rPr lang="ka-GE" sz="1600" b="1" dirty="0" err="1">
                <a:latin typeface="Sylfaen"/>
              </a:rPr>
              <a:t>Tika</a:t>
            </a:r>
            <a:r>
              <a:rPr lang="ka-GE" sz="1600" b="1">
                <a:latin typeface="Sylfaen"/>
              </a:rPr>
              <a:t> </a:t>
            </a:r>
            <a:r>
              <a:rPr lang="ka-GE" sz="1600" b="1" dirty="0" err="1">
                <a:latin typeface="Sylfaen"/>
              </a:rPr>
              <a:t>Pipia</a:t>
            </a:r>
            <a:endParaRPr lang="ka-GE" sz="1600" b="1">
              <a:latin typeface="Sylfaen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625804-0099-C760-B5BA-3D5EAC4CA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8309" y="160373"/>
            <a:ext cx="993314" cy="94941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29747" y="83133"/>
            <a:ext cx="8773886" cy="71397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a-GE" sz="1600" b="1" err="1">
                <a:latin typeface="Sylfaen"/>
                <a:ea typeface="+mn-lt"/>
                <a:cs typeface="+mn-lt"/>
              </a:rPr>
              <a:t>Ivane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Javakhishvili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Tbilisi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State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University</a:t>
            </a:r>
            <a:r>
              <a:rPr lang="ka-GE" sz="1600" b="1">
                <a:latin typeface="Sylfaen"/>
                <a:ea typeface="+mn-lt"/>
                <a:cs typeface="+mn-lt"/>
              </a:rPr>
              <a:t> - </a:t>
            </a:r>
            <a:r>
              <a:rPr lang="ka-GE" sz="1600" b="1" err="1">
                <a:latin typeface="Sylfaen"/>
                <a:ea typeface="+mn-lt"/>
                <a:cs typeface="+mn-lt"/>
              </a:rPr>
              <a:t>Faculty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of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Exact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and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Natural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Sciences</a:t>
            </a:r>
            <a:endParaRPr lang="ka-GE" sz="1600" b="1">
              <a:latin typeface="Sylfaen"/>
              <a:ea typeface="+mn-lt"/>
              <a:cs typeface="+mn-lt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ka-GE" sz="1600" b="1">
                <a:latin typeface="Sylfaen"/>
                <a:ea typeface="+mn-lt"/>
                <a:cs typeface="+mn-lt"/>
              </a:rPr>
              <a:t> </a:t>
            </a:r>
            <a:r>
              <a:rPr lang="ka-GE" sz="1600" b="1" err="1">
                <a:latin typeface="Sylfaen"/>
                <a:ea typeface="+mn-lt"/>
                <a:cs typeface="+mn-lt"/>
              </a:rPr>
              <a:t>Department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of</a:t>
            </a:r>
            <a:r>
              <a:rPr lang="ka-GE" sz="1600" b="1">
                <a:latin typeface="Sylfaen"/>
                <a:ea typeface="+mn-lt"/>
                <a:cs typeface="+mn-lt"/>
              </a:rPr>
              <a:t> </a:t>
            </a:r>
            <a:r>
              <a:rPr lang="ka-GE" sz="1600" b="1" err="1">
                <a:latin typeface="Sylfaen"/>
                <a:ea typeface="+mn-lt"/>
                <a:cs typeface="+mn-lt"/>
              </a:rPr>
              <a:t>Chemistry</a:t>
            </a:r>
            <a:endParaRPr lang="ka-GE" sz="1600" b="1">
              <a:latin typeface="Sylfaen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7980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93C5AD4-EF00-4811-80FA-97520C4A8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1" y="531294"/>
            <a:ext cx="2931351" cy="30889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BA9AA20-2131-47D0-A273-B5A610FFFC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65" r="-1"/>
          <a:stretch/>
        </p:blipFill>
        <p:spPr>
          <a:xfrm>
            <a:off x="3275262" y="635084"/>
            <a:ext cx="2643992" cy="29851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3CDD830-1DFE-486E-BA6C-C6CE32619E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1551" y="635084"/>
            <a:ext cx="2926989" cy="29851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5C42C64-7BC5-474C-A0F2-F3DCE1B6A5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7963" y="635085"/>
            <a:ext cx="2845490" cy="29851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D29F9CE-DBEF-4286-8C41-A51A8F1FE69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4861"/>
          <a:stretch/>
        </p:blipFill>
        <p:spPr>
          <a:xfrm>
            <a:off x="12551" y="3834490"/>
            <a:ext cx="2931351" cy="30302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43A47D4-C08C-4DC7-9657-AFB2831C10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9870" y="3834490"/>
            <a:ext cx="2931351" cy="30302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2E4DDDB-C5D9-4286-8628-C0FAEB04C5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19254" y="3831694"/>
            <a:ext cx="3142309" cy="29304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F0EB4E6-0AF5-405F-BB77-86DA4D1B33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38540" y="3834490"/>
            <a:ext cx="2998375" cy="30235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3592285" y="161962"/>
            <a:ext cx="4525347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ka-GE" sz="2000" b="1" err="1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  <a:ea typeface="+mn-lt"/>
                <a:cs typeface="+mn-lt"/>
              </a:rPr>
              <a:t>Analytes</a:t>
            </a:r>
            <a:endParaRPr lang="ka-GE" sz="2000" b="1">
              <a:solidFill>
                <a:schemeClr val="accent1">
                  <a:lumMod val="49000"/>
                </a:schemeClr>
              </a:solidFill>
              <a:latin typeface="Sylfaen"/>
            </a:endParaRPr>
          </a:p>
        </p:txBody>
      </p:sp>
      <p:sp>
        <p:nvSpPr>
          <p:cNvPr id="3" name="ტექსტური ველი 2">
            <a:extLst>
              <a:ext uri="{FF2B5EF4-FFF2-40B4-BE49-F238E27FC236}">
                <a16:creationId xmlns:a16="http://schemas.microsoft.com/office/drawing/2014/main" id="{478018B8-9E65-5FE0-B247-A7B662BA8AC0}"/>
              </a:ext>
            </a:extLst>
          </p:cNvPr>
          <p:cNvSpPr txBox="1"/>
          <p:nvPr/>
        </p:nvSpPr>
        <p:spPr>
          <a:xfrm>
            <a:off x="4053126" y="5291027"/>
            <a:ext cx="934386" cy="36933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a-GE" b="1" dirty="0">
                <a:latin typeface="Sylfaen"/>
              </a:rPr>
              <a:t>AP 47</a:t>
            </a:r>
          </a:p>
        </p:txBody>
      </p:sp>
      <p:sp>
        <p:nvSpPr>
          <p:cNvPr id="4" name="ტექსტური ველი 3">
            <a:extLst>
              <a:ext uri="{FF2B5EF4-FFF2-40B4-BE49-F238E27FC236}">
                <a16:creationId xmlns:a16="http://schemas.microsoft.com/office/drawing/2014/main" id="{D2C98295-7E7B-8B35-B06C-33305C206E8E}"/>
              </a:ext>
            </a:extLst>
          </p:cNvPr>
          <p:cNvSpPr txBox="1"/>
          <p:nvPr/>
        </p:nvSpPr>
        <p:spPr>
          <a:xfrm>
            <a:off x="4053125" y="3826558"/>
            <a:ext cx="1422542" cy="369332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a-GE" b="1" dirty="0">
                <a:latin typeface="Sylfaen"/>
              </a:rPr>
              <a:t>AP 43</a:t>
            </a:r>
          </a:p>
        </p:txBody>
      </p:sp>
      <p:graphicFrame>
        <p:nvGraphicFramePr>
          <p:cNvPr id="5" name="Diagram 10">
            <a:extLst>
              <a:ext uri="{FF2B5EF4-FFF2-40B4-BE49-F238E27FC236}">
                <a16:creationId xmlns:a16="http://schemas.microsoft.com/office/drawing/2014/main" id="{437CF980-1C19-E353-89F9-21A4AD66E235}"/>
              </a:ext>
            </a:extLst>
          </p:cNvPr>
          <p:cNvGraphicFramePr/>
          <p:nvPr/>
        </p:nvGraphicFramePr>
        <p:xfrm>
          <a:off x="11364686" y="6187044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3099656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337C9EC-CD90-FE56-9EEB-FCBF26C687F5}"/>
              </a:ext>
            </a:extLst>
          </p:cNvPr>
          <p:cNvSpPr/>
          <p:nvPr/>
        </p:nvSpPr>
        <p:spPr>
          <a:xfrm>
            <a:off x="0" y="0"/>
            <a:ext cx="12192000" cy="12352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ka-GE" sz="3600" err="1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  <a:ea typeface="+mn-lt"/>
                <a:cs typeface="+mn-lt"/>
              </a:rPr>
              <a:t>Aim</a:t>
            </a:r>
            <a:r>
              <a:rPr lang="ka-GE" sz="360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  <a:ea typeface="+mn-lt"/>
                <a:cs typeface="+mn-lt"/>
              </a:rPr>
              <a:t> </a:t>
            </a:r>
            <a:r>
              <a:rPr lang="ka-GE" sz="3600" err="1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  <a:ea typeface="+mn-lt"/>
                <a:cs typeface="+mn-lt"/>
              </a:rPr>
              <a:t>and</a:t>
            </a:r>
            <a:r>
              <a:rPr lang="ka-GE" sz="360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  <a:ea typeface="+mn-lt"/>
                <a:cs typeface="+mn-lt"/>
              </a:rPr>
              <a:t> </a:t>
            </a:r>
            <a:r>
              <a:rPr lang="ka-GE" sz="3600" err="1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  <a:ea typeface="+mn-lt"/>
                <a:cs typeface="+mn-lt"/>
              </a:rPr>
              <a:t>Significance</a:t>
            </a:r>
            <a:r>
              <a:rPr lang="ka-GE" sz="360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  <a:ea typeface="+mn-lt"/>
                <a:cs typeface="+mn-lt"/>
              </a:rPr>
              <a:t> </a:t>
            </a:r>
            <a:r>
              <a:rPr lang="ka-GE" sz="3600" err="1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  <a:ea typeface="+mn-lt"/>
                <a:cs typeface="+mn-lt"/>
              </a:rPr>
              <a:t>of</a:t>
            </a:r>
            <a:r>
              <a:rPr lang="ka-GE" sz="360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  <a:ea typeface="+mn-lt"/>
                <a:cs typeface="+mn-lt"/>
              </a:rPr>
              <a:t> </a:t>
            </a:r>
            <a:r>
              <a:rPr lang="ka-GE" sz="3600" err="1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  <a:ea typeface="+mn-lt"/>
                <a:cs typeface="+mn-lt"/>
              </a:rPr>
              <a:t>the</a:t>
            </a:r>
            <a:r>
              <a:rPr lang="ka-GE" sz="360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  <a:ea typeface="+mn-lt"/>
                <a:cs typeface="+mn-lt"/>
              </a:rPr>
              <a:t> </a:t>
            </a:r>
            <a:r>
              <a:rPr lang="ka-GE" sz="3600" err="1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  <a:ea typeface="+mn-lt"/>
                <a:cs typeface="+mn-lt"/>
              </a:rPr>
              <a:t>Research</a:t>
            </a:r>
            <a:endParaRPr lang="ka-GE">
              <a:solidFill>
                <a:schemeClr val="accent1">
                  <a:lumMod val="49000"/>
                </a:schemeClr>
              </a:solidFill>
              <a:latin typeface="Sylfaen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982512781"/>
              </p:ext>
            </p:extLst>
          </p:nvPr>
        </p:nvGraphicFramePr>
        <p:xfrm>
          <a:off x="11364686" y="6187044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78100" y="1896675"/>
            <a:ext cx="7783551" cy="40934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a-GE" sz="2000" b="1" dirty="0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Aim:</a:t>
            </a:r>
            <a:endParaRPr lang="ka-GE" sz="2000" dirty="0">
              <a:solidFill>
                <a:schemeClr val="accent1">
                  <a:lumMod val="49000"/>
                </a:schemeClr>
              </a:solidFill>
              <a:latin typeface="Sylfaen"/>
            </a:endParaRPr>
          </a:p>
          <a:p>
            <a:r>
              <a:rPr lang="ka-GE" sz="2000" dirty="0">
                <a:latin typeface="Sylfaen"/>
                <a:ea typeface="+mn-lt"/>
                <a:cs typeface="+mn-lt"/>
              </a:rPr>
              <a:t>The aim of the research is to achieve the enantioseparation of telluronium complexes using high-performance liquid chromatography.</a:t>
            </a:r>
          </a:p>
          <a:p>
            <a:endParaRPr lang="ka-GE" sz="2000" dirty="0">
              <a:latin typeface="Sylfaen"/>
              <a:ea typeface="+mn-lt"/>
              <a:cs typeface="+mn-lt"/>
            </a:endParaRPr>
          </a:p>
          <a:p>
            <a:r>
              <a:rPr lang="ka-GE" sz="2000" b="1" dirty="0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Significance:</a:t>
            </a:r>
            <a:endParaRPr lang="ka-GE" sz="2000" dirty="0">
              <a:solidFill>
                <a:schemeClr val="accent1">
                  <a:lumMod val="49000"/>
                </a:schemeClr>
              </a:solidFill>
              <a:latin typeface="Sylfaen"/>
            </a:endParaRPr>
          </a:p>
          <a:p>
            <a:endParaRPr lang="ka-GE" sz="2000" b="1" dirty="0">
              <a:latin typeface="Sylfaen"/>
            </a:endParaRPr>
          </a:p>
          <a:p>
            <a:r>
              <a:rPr lang="ka-GE" sz="2000" dirty="0">
                <a:latin typeface="Sylfaen"/>
                <a:ea typeface="+mn-lt"/>
                <a:cs typeface="+mn-lt"/>
              </a:rPr>
              <a:t>Chiral telluronium complexes play a vital role in asymmetric synthesis</a:t>
            </a:r>
            <a:r>
              <a:rPr lang="en-US" sz="2000" dirty="0">
                <a:latin typeface="Sylfaen"/>
                <a:ea typeface="+mn-lt"/>
                <a:cs typeface="+mn-lt"/>
              </a:rPr>
              <a:t>-</a:t>
            </a:r>
            <a:r>
              <a:rPr lang="ka-GE" sz="2000" dirty="0">
                <a:latin typeface="Sylfaen"/>
                <a:ea typeface="+mn-lt"/>
                <a:cs typeface="+mn-lt"/>
              </a:rPr>
              <a:t>a chemical process designed to preferentially produce a single enantiomeric form. This asymmetric induction is typically achieved through the employment of chiral catalysts.</a:t>
            </a:r>
          </a:p>
          <a:p>
            <a:endParaRPr lang="ka-GE" sz="2000" dirty="0">
              <a:latin typeface="Sylfaen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26562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EF7443-9B24-CC61-97A5-29010DADC00B}"/>
              </a:ext>
            </a:extLst>
          </p:cNvPr>
          <p:cNvSpPr/>
          <p:nvPr/>
        </p:nvSpPr>
        <p:spPr>
          <a:xfrm>
            <a:off x="0" y="15047"/>
            <a:ext cx="12192000" cy="12352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360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</a:endParaRPr>
          </a:p>
          <a:p>
            <a:pPr algn="ctr"/>
            <a:r>
              <a:rPr lang="en-US" sz="360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Chromatographic Conditions</a:t>
            </a:r>
            <a:endParaRPr lang="ka-GE" sz="360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</a:endParaRPr>
          </a:p>
          <a:p>
            <a:pPr algn="ctr"/>
            <a:endParaRPr lang="ka-GE">
              <a:solidFill>
                <a:schemeClr val="bg1"/>
              </a:solidFill>
            </a:endParaRPr>
          </a:p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BB6339-7D29-96F8-CA74-4E137AD6BD9B}"/>
              </a:ext>
            </a:extLst>
          </p:cNvPr>
          <p:cNvSpPr txBox="1"/>
          <p:nvPr/>
        </p:nvSpPr>
        <p:spPr>
          <a:xfrm>
            <a:off x="285728" y="1746949"/>
            <a:ext cx="1790875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000" b="1" u="sng" dirty="0">
                <a:latin typeface="Sylfaen"/>
              </a:rPr>
              <a:t>Mobile Phases</a:t>
            </a:r>
            <a:r>
              <a:rPr lang="ka-GE" sz="2000" b="1" u="sng" dirty="0">
                <a:latin typeface="Sylfaen"/>
              </a:rPr>
              <a:t>:</a:t>
            </a:r>
            <a:endParaRPr lang="en-US" sz="2000" b="1" u="sng" dirty="0">
              <a:latin typeface="Sylfaen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72C4A6-F048-8E76-0C00-66071FF66065}"/>
              </a:ext>
            </a:extLst>
          </p:cNvPr>
          <p:cNvSpPr txBox="1"/>
          <p:nvPr/>
        </p:nvSpPr>
        <p:spPr>
          <a:xfrm>
            <a:off x="158210" y="2463856"/>
            <a:ext cx="5937790" cy="25545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Hexane/Ethanol </a:t>
            </a:r>
            <a:r>
              <a:rPr lang="ka-G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(70:30) +0.1%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FA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Hexane/Isopropanol </a:t>
            </a:r>
            <a:r>
              <a:rPr lang="ka-G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(70:30) +0.1%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FA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MeOH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 +0.1%</a:t>
            </a:r>
            <a:r>
              <a:rPr lang="ka-G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DEA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ACN 5% DI Water +5mMol Ammonium Acetate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>
              <a:latin typeface="Sylfaen" panose="010A050205030603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0AF299F-53E7-1579-E35E-6AD41CB686D5}"/>
                  </a:ext>
                </a:extLst>
              </p:cNvPr>
              <p:cNvSpPr txBox="1"/>
              <p:nvPr/>
            </p:nvSpPr>
            <p:spPr>
              <a:xfrm>
                <a:off x="6508992" y="1448194"/>
                <a:ext cx="3344334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/>
                  <a:t>Chromatographic Properties </a:t>
                </a:r>
                <a:r>
                  <a:rPr lang="ka-GE" b="1"/>
                  <a:t>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/>
                  <a:t>Injection Volume</a:t>
                </a:r>
                <a:r>
                  <a:rPr lang="ka-GE"/>
                  <a:t>: 5</a:t>
                </a:r>
                <a:r>
                  <a:rPr lang="en-US" err="1"/>
                  <a:t>mcL</a:t>
                </a:r>
                <a:endParaRPr lang="ka-GE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/>
                  <a:t>Flow Rate</a:t>
                </a:r>
                <a:r>
                  <a:rPr lang="ka-GE"/>
                  <a:t>: 1</a:t>
                </a:r>
                <a:r>
                  <a:rPr lang="en-US"/>
                  <a:t>mL/min</a:t>
                </a:r>
                <a:endParaRPr lang="ka-GE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/>
                  <a:t>Wavelength</a:t>
                </a:r>
                <a:r>
                  <a:rPr lang="ka-GE"/>
                  <a:t>: 254</a:t>
                </a:r>
                <a:r>
                  <a:rPr lang="en-US"/>
                  <a:t>nm</a:t>
                </a:r>
                <a:endParaRPr lang="ka-GE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/>
                  <a:t>Temperature</a:t>
                </a:r>
                <a:r>
                  <a:rPr lang="ka-GE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ka-GE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ka-GE" i="1" smtClean="0">
                            <a:latin typeface="Cambria Math" panose="02040503050406030204" pitchFamily="18" charset="0"/>
                          </a:rPr>
                          <m:t>20</m:t>
                        </m:r>
                      </m:e>
                      <m:sup>
                        <m:r>
                          <a:rPr lang="ka-GE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/>
                  <a:t>C</a:t>
                </a:r>
                <a:endParaRPr lang="ka-GE"/>
              </a:p>
              <a:p>
                <a:endParaRPr lang="ka-GE"/>
              </a:p>
              <a:p>
                <a:endParaRPr lang="en-US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0AF299F-53E7-1579-E35E-6AD41CB686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8992" y="1448194"/>
                <a:ext cx="3344334" cy="2031325"/>
              </a:xfrm>
              <a:prstGeom prst="rect">
                <a:avLst/>
              </a:prstGeom>
              <a:blipFill>
                <a:blip r:embed="rId2"/>
                <a:stretch>
                  <a:fillRect l="-1642" t="-1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Diagram 1">
            <a:extLst>
              <a:ext uri="{FF2B5EF4-FFF2-40B4-BE49-F238E27FC236}">
                <a16:creationId xmlns:a16="http://schemas.microsoft.com/office/drawing/2014/main" id="{7D679227-A2EA-3C5C-6CBA-95B2C29E0108}"/>
              </a:ext>
            </a:extLst>
          </p:cNvPr>
          <p:cNvGraphicFramePr/>
          <p:nvPr/>
        </p:nvGraphicFramePr>
        <p:xfrm>
          <a:off x="11364686" y="6187044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" name="TextBox 18">
            <a:extLst>
              <a:ext uri="{FF2B5EF4-FFF2-40B4-BE49-F238E27FC236}">
                <a16:creationId xmlns:a16="http://schemas.microsoft.com/office/drawing/2014/main" id="{EC32E1A5-DE81-A4C6-906F-32D8B7740C5C}"/>
              </a:ext>
            </a:extLst>
          </p:cNvPr>
          <p:cNvSpPr txBox="1"/>
          <p:nvPr/>
        </p:nvSpPr>
        <p:spPr>
          <a:xfrm>
            <a:off x="6862532" y="3563571"/>
            <a:ext cx="6669529" cy="25545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1" dirty="0">
                <a:latin typeface="Sylfaen"/>
                <a:ea typeface="+mn-lt"/>
                <a:cs typeface="+mn-lt"/>
              </a:rPr>
              <a:t>Used Chiral Stationary Phases</a:t>
            </a:r>
            <a:endParaRPr lang="ka-GE" dirty="0"/>
          </a:p>
          <a:p>
            <a:pPr marL="285750" indent="-285750">
              <a:buFont typeface="Arial,Sans-Serif"/>
              <a:buChar char="•"/>
            </a:pPr>
            <a:r>
              <a:rPr lang="en-US" sz="2000" dirty="0">
                <a:latin typeface="Sylfaen"/>
              </a:rPr>
              <a:t>Lux-Cellulose-1</a:t>
            </a:r>
          </a:p>
          <a:p>
            <a:pPr marL="285750" indent="-285750">
              <a:buFont typeface="Arial,Sans-Serif"/>
              <a:buChar char="•"/>
            </a:pPr>
            <a:r>
              <a:rPr lang="en-US" sz="2000" dirty="0">
                <a:latin typeface="Sylfaen"/>
              </a:rPr>
              <a:t>Lux-Cellulose-2</a:t>
            </a:r>
          </a:p>
          <a:p>
            <a:pPr marL="285750" indent="-285750">
              <a:buFont typeface="Arial,Sans-Serif"/>
              <a:buChar char="•"/>
            </a:pPr>
            <a:r>
              <a:rPr lang="en-US" sz="2000" dirty="0">
                <a:latin typeface="Sylfaen"/>
              </a:rPr>
              <a:t>Lux-Cellulose-3</a:t>
            </a:r>
          </a:p>
          <a:p>
            <a:pPr marL="285750" indent="-285750">
              <a:buFont typeface="Arial,Sans-Serif"/>
              <a:buChar char="•"/>
            </a:pPr>
            <a:r>
              <a:rPr lang="en-US" sz="2000" dirty="0">
                <a:latin typeface="Sylfaen"/>
              </a:rPr>
              <a:t>Lux-Cellulose-4</a:t>
            </a:r>
          </a:p>
          <a:p>
            <a:pPr marL="285750" indent="-285750">
              <a:buFont typeface="Arial,Sans-Serif"/>
              <a:buChar char="•"/>
            </a:pPr>
            <a:r>
              <a:rPr lang="en-US" sz="2000" dirty="0">
                <a:latin typeface="Sylfaen"/>
              </a:rPr>
              <a:t>Lux-i-Cellulose-5</a:t>
            </a:r>
          </a:p>
          <a:p>
            <a:pPr marL="285750" indent="-285750">
              <a:buFont typeface="Arial,Sans-Serif"/>
              <a:buChar char="•"/>
            </a:pPr>
            <a:r>
              <a:rPr lang="en-US" sz="2000" dirty="0">
                <a:latin typeface="Sylfaen"/>
              </a:rPr>
              <a:t>Lux-Amylose-1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17255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5CAC5D7-A0AD-2DA5-94F7-CF2F2A5F5A43}"/>
              </a:ext>
            </a:extLst>
          </p:cNvPr>
          <p:cNvSpPr/>
          <p:nvPr/>
        </p:nvSpPr>
        <p:spPr>
          <a:xfrm>
            <a:off x="0" y="-219206"/>
            <a:ext cx="12192000" cy="12352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400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Cellulose-1</a:t>
            </a:r>
            <a:endParaRPr lang="en-US" sz="4000">
              <a:solidFill>
                <a:schemeClr val="accent1">
                  <a:lumMod val="49000"/>
                </a:schemeClr>
              </a:solidFill>
              <a:latin typeface="Sylfaen"/>
            </a:endParaRPr>
          </a:p>
        </p:txBody>
      </p:sp>
      <p:sp>
        <p:nvSpPr>
          <p:cNvPr id="9" name="ტექსტური ველი 8">
            <a:extLst>
              <a:ext uri="{FF2B5EF4-FFF2-40B4-BE49-F238E27FC236}">
                <a16:creationId xmlns:a16="http://schemas.microsoft.com/office/drawing/2014/main" id="{4E387643-2412-EA85-DBED-12BF78AF3A9B}"/>
              </a:ext>
            </a:extLst>
          </p:cNvPr>
          <p:cNvSpPr txBox="1"/>
          <p:nvPr/>
        </p:nvSpPr>
        <p:spPr>
          <a:xfrm>
            <a:off x="6104291" y="-114822"/>
            <a:ext cx="5751534" cy="1661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0" i="0" u="none" strike="noStrike" baseline="0">
                <a:solidFill>
                  <a:srgbClr val="000000"/>
                </a:solidFill>
                <a:latin typeface="Sylfaen"/>
              </a:rPr>
              <a:t>When we used Hexane/Ethanol </a:t>
            </a:r>
            <a:r>
              <a:rPr lang="ka-GE" sz="1400" b="0" i="0" u="none" strike="noStrike" baseline="0">
                <a:solidFill>
                  <a:srgbClr val="000000"/>
                </a:solidFill>
                <a:latin typeface="Sylfaen"/>
              </a:rPr>
              <a:t>(70:30)</a:t>
            </a:r>
            <a:r>
              <a:rPr lang="en-US" sz="1400" b="0" i="0" u="none" strike="noStrike" baseline="0">
                <a:solidFill>
                  <a:srgbClr val="000000"/>
                </a:solidFill>
                <a:latin typeface="Sylfaen"/>
              </a:rPr>
              <a:t>​ as the mobile phase, </a:t>
            </a:r>
            <a:r>
              <a:rPr lang="en-US" sz="1400" b="0" i="0" u="none" strike="noStrike" baseline="0" err="1">
                <a:solidFill>
                  <a:srgbClr val="000000"/>
                </a:solidFill>
                <a:latin typeface="Sylfaen"/>
              </a:rPr>
              <a:t>analyse</a:t>
            </a:r>
            <a:r>
              <a:rPr lang="en-US" sz="1400" b="0" i="0" u="none" strike="noStrike" baseline="0">
                <a:solidFill>
                  <a:srgbClr val="000000"/>
                </a:solidFill>
                <a:latin typeface="Sylfaen"/>
              </a:rPr>
              <a:t> lasted for 80 minutes, but no separation was </a:t>
            </a:r>
            <a:r>
              <a:rPr lang="en-US" sz="1400" b="0" i="0" u="none" strike="noStrike" baseline="0" err="1">
                <a:solidFill>
                  <a:srgbClr val="000000"/>
                </a:solidFill>
                <a:latin typeface="Sylfaen"/>
              </a:rPr>
              <a:t>achived</a:t>
            </a:r>
            <a:r>
              <a:rPr lang="en-US" sz="1400" b="0" i="0" u="none" strike="noStrike" baseline="0">
                <a:solidFill>
                  <a:srgbClr val="000000"/>
                </a:solidFill>
                <a:latin typeface="Sylfaen"/>
              </a:rPr>
              <a:t>. ​</a:t>
            </a:r>
            <a:r>
              <a:rPr lang="en-US" sz="14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Similar</a:t>
            </a:r>
            <a:r>
              <a:rPr lang="ka-GE" sz="1400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 </a:t>
            </a:r>
            <a:r>
              <a:rPr lang="ka-G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to</a:t>
            </a:r>
            <a:r>
              <a:rPr lang="ka-GE" sz="1400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 </a:t>
            </a:r>
            <a:r>
              <a:rPr lang="ka-G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the</a:t>
            </a:r>
            <a:r>
              <a:rPr lang="ka-GE" sz="1400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 </a:t>
            </a:r>
            <a:r>
              <a:rPr lang="ka-G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Hexane</a:t>
            </a:r>
            <a:r>
              <a:rPr lang="ka-GE" sz="1400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/</a:t>
            </a:r>
            <a:r>
              <a:rPr lang="ka-G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EtOH</a:t>
            </a:r>
            <a:r>
              <a:rPr lang="ka-GE" sz="1400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 (70:30) </a:t>
            </a:r>
            <a:r>
              <a:rPr lang="ka-G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system</a:t>
            </a:r>
            <a:r>
              <a:rPr lang="ka-GE" sz="1400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, </a:t>
            </a:r>
            <a:r>
              <a:rPr lang="ka-G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no</a:t>
            </a:r>
            <a:r>
              <a:rPr lang="ka-GE" sz="1400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 </a:t>
            </a:r>
            <a:r>
              <a:rPr lang="ka-G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separation</a:t>
            </a:r>
            <a:r>
              <a:rPr lang="ka-GE" sz="1400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 </a:t>
            </a:r>
            <a:r>
              <a:rPr lang="ka-G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was</a:t>
            </a:r>
            <a:r>
              <a:rPr lang="ka-GE" sz="1400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 </a:t>
            </a:r>
            <a:r>
              <a:rPr lang="ka-G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achieved</a:t>
            </a:r>
            <a:r>
              <a:rPr lang="ka-GE" sz="1400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 </a:t>
            </a:r>
            <a:r>
              <a:rPr lang="ka-G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when</a:t>
            </a:r>
            <a:r>
              <a:rPr lang="ka-GE" sz="1400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 </a:t>
            </a:r>
            <a:r>
              <a:rPr lang="ka-G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using</a:t>
            </a:r>
            <a:r>
              <a:rPr lang="ka-GE" sz="1400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 </a:t>
            </a:r>
            <a:r>
              <a:rPr lang="ka-G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MeOH</a:t>
            </a:r>
            <a:r>
              <a:rPr lang="ka-GE" sz="1400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 </a:t>
            </a:r>
            <a:r>
              <a:rPr lang="ka-G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with</a:t>
            </a:r>
            <a:r>
              <a:rPr lang="ka-GE" sz="1400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 0.1% DEA </a:t>
            </a:r>
            <a:r>
              <a:rPr lang="ka-GE" sz="1400" err="1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or</a:t>
            </a:r>
            <a:r>
              <a:rPr lang="ka-GE" sz="1400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 </a:t>
            </a:r>
            <a:r>
              <a:rPr 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Sylfaen"/>
              </a:rPr>
              <a:t>ACN 5% DI Water +5mMol Ammonium Acetate.</a:t>
            </a:r>
            <a:endParaRPr lang="en-US" sz="1400">
              <a:solidFill>
                <a:srgbClr val="000000"/>
              </a:solidFill>
              <a:latin typeface="Sylfaen"/>
            </a:endParaRPr>
          </a:p>
          <a:p>
            <a:endParaRPr lang="en-US" sz="1400">
              <a:latin typeface="Sylfaen"/>
            </a:endParaRPr>
          </a:p>
          <a:p>
            <a:pPr algn="ctr"/>
            <a:endParaRPr lang="ka-GE"/>
          </a:p>
        </p:txBody>
      </p:sp>
      <p:graphicFrame>
        <p:nvGraphicFramePr>
          <p:cNvPr id="22" name="Diagram 1">
            <a:extLst>
              <a:ext uri="{FF2B5EF4-FFF2-40B4-BE49-F238E27FC236}">
                <a16:creationId xmlns:a16="http://schemas.microsoft.com/office/drawing/2014/main" id="{A4A68274-36A2-27CB-43BF-AB9EBB69CE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0987831"/>
              </p:ext>
            </p:extLst>
          </p:nvPr>
        </p:nvGraphicFramePr>
        <p:xfrm>
          <a:off x="11448193" y="6448003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TextBox 1">
            <a:extLst>
              <a:ext uri="{FF2B5EF4-FFF2-40B4-BE49-F238E27FC236}">
                <a16:creationId xmlns:a16="http://schemas.microsoft.com/office/drawing/2014/main" id="{9782733C-7E9D-CF72-8901-B77EDF33643D}"/>
              </a:ext>
            </a:extLst>
          </p:cNvPr>
          <p:cNvSpPr txBox="1"/>
          <p:nvPr/>
        </p:nvSpPr>
        <p:spPr>
          <a:xfrm>
            <a:off x="7169172" y="3207389"/>
            <a:ext cx="214884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Sample Name: 02</a:t>
            </a:r>
          </a:p>
          <a:p>
            <a:r>
              <a:rPr lang="en-US" sz="1200" dirty="0"/>
              <a:t>Mobile Phase: </a:t>
            </a:r>
            <a:r>
              <a:rPr lang="en-US" sz="1200" dirty="0" err="1"/>
              <a:t>MeOH</a:t>
            </a:r>
            <a:r>
              <a:rPr lang="en-US" sz="1200" dirty="0"/>
              <a:t> +0.1%DEA</a:t>
            </a:r>
          </a:p>
          <a:p>
            <a:r>
              <a:rPr lang="en-US" sz="1200" dirty="0"/>
              <a:t>Column: Cellulose-1</a:t>
            </a:r>
          </a:p>
          <a:p>
            <a:r>
              <a:rPr lang="en-US" sz="1200" dirty="0"/>
              <a:t>Flow Rate: 1 ml/min</a:t>
            </a:r>
          </a:p>
          <a:p>
            <a:r>
              <a:rPr lang="en-US" sz="1200" dirty="0"/>
              <a:t>Wavelength: 254 nm </a:t>
            </a:r>
          </a:p>
          <a:p>
            <a:endParaRPr lang="en-US" dirty="0"/>
          </a:p>
          <a:p>
            <a:endParaRPr lang="en-US" sz="2000" dirty="0"/>
          </a:p>
        </p:txBody>
      </p:sp>
      <p:pic>
        <p:nvPicPr>
          <p:cNvPr id="23" name="Picture 9">
            <a:extLst>
              <a:ext uri="{FF2B5EF4-FFF2-40B4-BE49-F238E27FC236}">
                <a16:creationId xmlns:a16="http://schemas.microsoft.com/office/drawing/2014/main" id="{BFF3BCEA-13E0-46F6-A5E4-5EDA2F1B316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49346"/>
          <a:stretch/>
        </p:blipFill>
        <p:spPr>
          <a:xfrm>
            <a:off x="15901" y="2991343"/>
            <a:ext cx="7153271" cy="1934740"/>
          </a:xfrm>
          <a:prstGeom prst="rect">
            <a:avLst/>
          </a:prstGeom>
        </p:spPr>
      </p:pic>
      <p:sp>
        <p:nvSpPr>
          <p:cNvPr id="25" name="ტექსტური ველი 24">
            <a:extLst>
              <a:ext uri="{FF2B5EF4-FFF2-40B4-BE49-F238E27FC236}">
                <a16:creationId xmlns:a16="http://schemas.microsoft.com/office/drawing/2014/main" id="{C8B6E967-B66A-0D4C-982E-D149E24E78CF}"/>
              </a:ext>
            </a:extLst>
          </p:cNvPr>
          <p:cNvSpPr txBox="1"/>
          <p:nvPr/>
        </p:nvSpPr>
        <p:spPr>
          <a:xfrm>
            <a:off x="7160712" y="1257822"/>
            <a:ext cx="609600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200" b="0" i="0" u="none" strike="noStrike" baseline="0" dirty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Sample Name: 02</a:t>
            </a:r>
            <a:r>
              <a:rPr lang="en-US" sz="1200" b="0" i="0" dirty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1200" b="0" i="0" u="none" strike="noStrike" baseline="0" dirty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Mobile Phase: Hex/EtOH70/30</a:t>
            </a:r>
            <a:r>
              <a:rPr lang="en-US" sz="1200" b="0" i="0" dirty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1200" b="0" i="0" u="none" strike="noStrike" baseline="0" dirty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Column: Cellulose-1</a:t>
            </a:r>
            <a:r>
              <a:rPr lang="en-US" sz="1200" b="0" i="0" dirty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1200" b="0" i="0" u="none" strike="noStrike" baseline="0" dirty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Flow Rate: 1 ml/min</a:t>
            </a:r>
            <a:r>
              <a:rPr lang="en-US" sz="1200" b="0" i="0" dirty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1200" b="0" i="0" u="none" strike="noStrike" baseline="0" dirty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Wavelength: 254 nm </a:t>
            </a:r>
            <a:r>
              <a:rPr lang="en-US" sz="1200" b="0" i="0" dirty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1800" b="0" i="0" dirty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ctr"/>
            <a:endParaRPr lang="ka-GE" dirty="0"/>
          </a:p>
        </p:txBody>
      </p:sp>
      <p:pic>
        <p:nvPicPr>
          <p:cNvPr id="32" name="Picture 9" descr="სურათი შეიცავს ტექსტი, ეკრანის ანაბეჭდი, ხაზ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B304FA0F-4079-E821-0843-64751D94F79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49346"/>
          <a:stretch/>
        </p:blipFill>
        <p:spPr>
          <a:xfrm>
            <a:off x="15901" y="1027787"/>
            <a:ext cx="7142837" cy="1966978"/>
          </a:xfrm>
          <a:prstGeom prst="rect">
            <a:avLst/>
          </a:prstGeom>
        </p:spPr>
      </p:pic>
      <p:pic>
        <p:nvPicPr>
          <p:cNvPr id="42" name="Picture 2" descr="სურათი შეიცავს ხაზი, ეკრანის ანაბეჭდ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7846F9FF-C000-5B40-65B5-817BD8FE2CA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49346"/>
          <a:stretch/>
        </p:blipFill>
        <p:spPr>
          <a:xfrm>
            <a:off x="13168" y="4926083"/>
            <a:ext cx="7142836" cy="1931917"/>
          </a:xfrm>
          <a:prstGeom prst="rect">
            <a:avLst/>
          </a:prstGeom>
        </p:spPr>
      </p:pic>
      <p:sp>
        <p:nvSpPr>
          <p:cNvPr id="43" name="ტექსტური ველი 42">
            <a:extLst>
              <a:ext uri="{FF2B5EF4-FFF2-40B4-BE49-F238E27FC236}">
                <a16:creationId xmlns:a16="http://schemas.microsoft.com/office/drawing/2014/main" id="{A1D3E911-5103-9B4C-6011-63CCE0A05390}"/>
              </a:ext>
            </a:extLst>
          </p:cNvPr>
          <p:cNvSpPr txBox="1"/>
          <p:nvPr/>
        </p:nvSpPr>
        <p:spPr>
          <a:xfrm>
            <a:off x="7160712" y="5140891"/>
            <a:ext cx="2651343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200" b="0" i="0" u="none" strike="noStrike" baseline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Sample Name: 02</a:t>
            </a:r>
            <a:r>
              <a:rPr lang="en-US" sz="1200" b="0" i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r>
              <a:rPr lang="en-US" sz="1200" b="0" i="0" u="none" strike="noStrike" baseline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Mobile Phase: ACN/Water95/5 + 5mMol </a:t>
            </a:r>
            <a:r>
              <a:rPr lang="en-US" sz="120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Ammonium Acetate</a:t>
            </a:r>
            <a:r>
              <a:rPr lang="en-US" sz="1200" b="0" i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1200" b="0" i="0" u="none" strike="noStrike" baseline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Column: Cellulose-1</a:t>
            </a:r>
            <a:r>
              <a:rPr lang="en-US" sz="1200" b="0" i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1200" b="0" i="0" u="none" strike="noStrike" baseline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Flow Rate: 1 ml/min</a:t>
            </a:r>
            <a:r>
              <a:rPr lang="en-US" sz="1200" b="0" i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1200" b="0" i="0" u="none" strike="noStrike" baseline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Wavelength: 254 nm </a:t>
            </a:r>
            <a:r>
              <a:rPr lang="en-US" sz="1200" b="0" i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ctr"/>
            <a:endParaRPr lang="ka-GE"/>
          </a:p>
        </p:txBody>
      </p:sp>
      <p:pic>
        <p:nvPicPr>
          <p:cNvPr id="4" name="სურათი 3">
            <a:extLst>
              <a:ext uri="{FF2B5EF4-FFF2-40B4-BE49-F238E27FC236}">
                <a16:creationId xmlns:a16="http://schemas.microsoft.com/office/drawing/2014/main" id="{79E5F1B3-9F5F-DF71-5AB2-372F49F504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74678" y="2665630"/>
            <a:ext cx="3254289" cy="193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634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73AF10-526C-BD97-8E70-099F13BBCE08}"/>
              </a:ext>
            </a:extLst>
          </p:cNvPr>
          <p:cNvSpPr/>
          <p:nvPr/>
        </p:nvSpPr>
        <p:spPr>
          <a:xfrm>
            <a:off x="0" y="-219206"/>
            <a:ext cx="12192000" cy="12352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400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Cellulose-1</a:t>
            </a:r>
            <a:endParaRPr lang="en-US" sz="4000">
              <a:solidFill>
                <a:schemeClr val="accent1">
                  <a:lumMod val="49000"/>
                </a:schemeClr>
              </a:solidFill>
              <a:latin typeface="Sylfaen"/>
            </a:endParaRPr>
          </a:p>
        </p:txBody>
      </p:sp>
      <p:sp>
        <p:nvSpPr>
          <p:cNvPr id="15" name="ტექსტური ველი 14">
            <a:extLst>
              <a:ext uri="{FF2B5EF4-FFF2-40B4-BE49-F238E27FC236}">
                <a16:creationId xmlns:a16="http://schemas.microsoft.com/office/drawing/2014/main" id="{F2E2AFD6-7D80-9715-4E59-DE812E62F629}"/>
              </a:ext>
            </a:extLst>
          </p:cNvPr>
          <p:cNvSpPr txBox="1"/>
          <p:nvPr/>
        </p:nvSpPr>
        <p:spPr>
          <a:xfrm>
            <a:off x="7544783" y="135699"/>
            <a:ext cx="432148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ka-GE" sz="1400" err="1">
                <a:latin typeface="Sylfaen"/>
                <a:ea typeface="+mn-lt"/>
                <a:cs typeface="+mn-lt"/>
              </a:rPr>
              <a:t>After</a:t>
            </a:r>
            <a:r>
              <a:rPr lang="ka-GE" sz="1400">
                <a:latin typeface="Sylfaen"/>
                <a:ea typeface="+mn-lt"/>
                <a:cs typeface="+mn-lt"/>
              </a:rPr>
              <a:t> </a:t>
            </a:r>
            <a:r>
              <a:rPr lang="ka-GE" sz="1400" err="1">
                <a:latin typeface="Sylfaen"/>
                <a:ea typeface="+mn-lt"/>
                <a:cs typeface="+mn-lt"/>
              </a:rPr>
              <a:t>adding</a:t>
            </a:r>
            <a:r>
              <a:rPr lang="ka-GE" sz="1400">
                <a:latin typeface="Sylfaen"/>
                <a:ea typeface="+mn-lt"/>
                <a:cs typeface="+mn-lt"/>
              </a:rPr>
              <a:t> 0.1% FA </a:t>
            </a:r>
            <a:r>
              <a:rPr lang="ka-GE" sz="1400" err="1">
                <a:latin typeface="Sylfaen"/>
                <a:ea typeface="+mn-lt"/>
                <a:cs typeface="+mn-lt"/>
              </a:rPr>
              <a:t>to</a:t>
            </a:r>
            <a:r>
              <a:rPr lang="ka-GE" sz="1400">
                <a:latin typeface="Sylfaen"/>
                <a:ea typeface="+mn-lt"/>
                <a:cs typeface="+mn-lt"/>
              </a:rPr>
              <a:t> </a:t>
            </a:r>
            <a:r>
              <a:rPr lang="ka-GE" sz="1400" err="1">
                <a:latin typeface="Sylfaen"/>
                <a:ea typeface="+mn-lt"/>
                <a:cs typeface="+mn-lt"/>
              </a:rPr>
              <a:t>Hex</a:t>
            </a:r>
            <a:r>
              <a:rPr lang="ka-GE" sz="1400">
                <a:latin typeface="Sylfaen"/>
                <a:ea typeface="+mn-lt"/>
                <a:cs typeface="+mn-lt"/>
              </a:rPr>
              <a:t>/</a:t>
            </a:r>
            <a:r>
              <a:rPr lang="ka-GE" sz="1400" err="1">
                <a:latin typeface="Sylfaen"/>
                <a:ea typeface="+mn-lt"/>
                <a:cs typeface="+mn-lt"/>
              </a:rPr>
              <a:t>EtOH</a:t>
            </a:r>
            <a:r>
              <a:rPr lang="ka-GE" sz="1400">
                <a:latin typeface="Sylfaen"/>
                <a:ea typeface="+mn-lt"/>
                <a:cs typeface="+mn-lt"/>
              </a:rPr>
              <a:t> </a:t>
            </a:r>
            <a:r>
              <a:rPr lang="ka-GE" sz="1400" err="1">
                <a:latin typeface="Sylfaen"/>
                <a:ea typeface="+mn-lt"/>
                <a:cs typeface="+mn-lt"/>
              </a:rPr>
              <a:t>system</a:t>
            </a:r>
            <a:r>
              <a:rPr lang="ka-GE" sz="1400">
                <a:latin typeface="Sylfaen"/>
                <a:ea typeface="+mn-lt"/>
                <a:cs typeface="+mn-lt"/>
              </a:rPr>
              <a:t>, </a:t>
            </a:r>
            <a:r>
              <a:rPr lang="ka-GE" sz="1400" err="1">
                <a:latin typeface="Sylfaen"/>
                <a:ea typeface="+mn-lt"/>
                <a:cs typeface="+mn-lt"/>
              </a:rPr>
              <a:t>separation</a:t>
            </a:r>
            <a:r>
              <a:rPr lang="ka-GE" sz="1400">
                <a:latin typeface="Sylfaen"/>
                <a:ea typeface="+mn-lt"/>
                <a:cs typeface="+mn-lt"/>
              </a:rPr>
              <a:t> </a:t>
            </a:r>
            <a:r>
              <a:rPr lang="ka-GE" sz="1400" err="1">
                <a:latin typeface="Sylfaen"/>
                <a:ea typeface="+mn-lt"/>
                <a:cs typeface="+mn-lt"/>
              </a:rPr>
              <a:t>was</a:t>
            </a:r>
            <a:r>
              <a:rPr lang="ka-GE" sz="1400">
                <a:latin typeface="Sylfaen"/>
                <a:ea typeface="+mn-lt"/>
                <a:cs typeface="+mn-lt"/>
              </a:rPr>
              <a:t> </a:t>
            </a:r>
            <a:r>
              <a:rPr lang="ka-GE" sz="1400" err="1">
                <a:latin typeface="Sylfaen"/>
                <a:ea typeface="+mn-lt"/>
                <a:cs typeface="+mn-lt"/>
              </a:rPr>
              <a:t>achieved</a:t>
            </a:r>
            <a:r>
              <a:rPr lang="ka-GE" sz="1400">
                <a:latin typeface="Sylfaen"/>
                <a:ea typeface="+mn-lt"/>
                <a:cs typeface="+mn-lt"/>
              </a:rPr>
              <a:t> for only two out of 14 analytes (sample 35 and sample 45).</a:t>
            </a:r>
            <a:endParaRPr lang="ka-GE" sz="1400">
              <a:latin typeface="Sylfaen"/>
            </a:endParaRPr>
          </a:p>
        </p:txBody>
      </p:sp>
      <p:sp>
        <p:nvSpPr>
          <p:cNvPr id="17" name="ტექსტური ველი 16">
            <a:extLst>
              <a:ext uri="{FF2B5EF4-FFF2-40B4-BE49-F238E27FC236}">
                <a16:creationId xmlns:a16="http://schemas.microsoft.com/office/drawing/2014/main" id="{461FC2C8-CB9A-AD81-E056-8C73759203C0}"/>
              </a:ext>
            </a:extLst>
          </p:cNvPr>
          <p:cNvSpPr txBox="1"/>
          <p:nvPr/>
        </p:nvSpPr>
        <p:spPr>
          <a:xfrm>
            <a:off x="7317288" y="1330890"/>
            <a:ext cx="3601233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200" b="0" i="0" u="none" strike="noStrike" baseline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Sample Name: 35</a:t>
            </a:r>
            <a:r>
              <a:rPr lang="ka-GE" sz="1200" b="0" i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r>
              <a:rPr lang="en-US" sz="1200" b="0" i="0" u="none" strike="noStrike" baseline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Mobile Phase: Hex/EtOH 70/30</a:t>
            </a:r>
            <a:r>
              <a:rPr lang="ka-GE" sz="1200" b="0" i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  <a:r>
              <a:rPr lang="ka-GE" sz="120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+0.1% FA</a:t>
            </a:r>
            <a:endParaRPr lang="ka-GE" sz="1200" b="0" i="0">
              <a:solidFill>
                <a:srgbClr val="000000"/>
              </a:solidFill>
              <a:latin typeface="Aptos"/>
              <a:ea typeface="Segoe UI"/>
              <a:cs typeface="Segoe UI"/>
            </a:endParaRPr>
          </a:p>
          <a:p>
            <a:pPr algn="l" rtl="0"/>
            <a:r>
              <a:rPr lang="en-US" sz="1200" b="0" i="0" u="none" strike="noStrike" baseline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Column: Cellulose-1</a:t>
            </a:r>
            <a:r>
              <a:rPr lang="en-US" sz="1200" b="0" i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1200" b="0" i="0" u="none" strike="noStrike" baseline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Flow Rate: 1 ml/min</a:t>
            </a:r>
            <a:r>
              <a:rPr lang="en-US" sz="1200" b="0" i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1200" b="0" i="0" u="none" strike="noStrike" baseline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Wavelength: 254 nm </a:t>
            </a:r>
            <a:r>
              <a:rPr lang="en-US" sz="1200" b="0" i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ctr"/>
            <a:endParaRPr lang="ka-GE"/>
          </a:p>
        </p:txBody>
      </p:sp>
      <p:sp>
        <p:nvSpPr>
          <p:cNvPr id="19" name="ტექსტური ველი 18">
            <a:extLst>
              <a:ext uri="{FF2B5EF4-FFF2-40B4-BE49-F238E27FC236}">
                <a16:creationId xmlns:a16="http://schemas.microsoft.com/office/drawing/2014/main" id="{023231A5-EFAE-7A17-E688-35D1B9B85148}"/>
              </a:ext>
            </a:extLst>
          </p:cNvPr>
          <p:cNvSpPr txBox="1"/>
          <p:nvPr/>
        </p:nvSpPr>
        <p:spPr>
          <a:xfrm>
            <a:off x="7546931" y="4295382"/>
            <a:ext cx="3601233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200" b="0" i="0" u="none" strike="noStrike" baseline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Sample Name: </a:t>
            </a:r>
            <a:r>
              <a:rPr lang="en-US" sz="120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45</a:t>
            </a:r>
            <a:endParaRPr lang="ka-GE" sz="1200" b="0" i="0">
              <a:solidFill>
                <a:srgbClr val="000000"/>
              </a:solidFill>
              <a:latin typeface="Aptos"/>
              <a:ea typeface="Segoe UI"/>
              <a:cs typeface="Segoe UI"/>
            </a:endParaRPr>
          </a:p>
          <a:p>
            <a:r>
              <a:rPr lang="en-US" sz="1200" b="0" i="0" u="none" strike="noStrike" baseline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Mobile Phase: Hex/EtOH 70/30</a:t>
            </a:r>
            <a:r>
              <a:rPr lang="ka-GE" sz="1200" b="0" i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  <a:r>
              <a:rPr lang="ka-GE" sz="120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+0.1% FA</a:t>
            </a:r>
            <a:endParaRPr lang="ka-GE" sz="1200" b="0" i="0">
              <a:solidFill>
                <a:srgbClr val="000000"/>
              </a:solidFill>
              <a:latin typeface="Aptos"/>
              <a:ea typeface="Segoe UI"/>
              <a:cs typeface="Segoe UI"/>
            </a:endParaRPr>
          </a:p>
          <a:p>
            <a:pPr algn="l" rtl="0"/>
            <a:r>
              <a:rPr lang="en-US" sz="1200" b="0" i="0" u="none" strike="noStrike" baseline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Column: Cellulose-1</a:t>
            </a:r>
            <a:r>
              <a:rPr lang="en-US" sz="1200" b="0" i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1200" b="0" i="0" u="none" strike="noStrike" baseline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Flow Rate: 1 ml/min</a:t>
            </a:r>
            <a:r>
              <a:rPr lang="en-US" sz="1200" b="0" i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1200" b="0" i="0" u="none" strike="noStrike" baseline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Wavelength: 254 nm </a:t>
            </a:r>
            <a:r>
              <a:rPr lang="en-US" sz="1200" b="0" i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ctr"/>
            <a:endParaRPr lang="ka-GE"/>
          </a:p>
        </p:txBody>
      </p:sp>
      <p:graphicFrame>
        <p:nvGraphicFramePr>
          <p:cNvPr id="21" name="Diagram 1">
            <a:extLst>
              <a:ext uri="{FF2B5EF4-FFF2-40B4-BE49-F238E27FC236}">
                <a16:creationId xmlns:a16="http://schemas.microsoft.com/office/drawing/2014/main" id="{ABF6F015-C32D-187D-F2A6-0912F697AF36}"/>
              </a:ext>
            </a:extLst>
          </p:cNvPr>
          <p:cNvGraphicFramePr/>
          <p:nvPr/>
        </p:nvGraphicFramePr>
        <p:xfrm>
          <a:off x="11364686" y="6187044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EEAD36C0-AC7A-12F4-C4AA-B4A0EAB069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1016036"/>
            <a:ext cx="7153275" cy="21383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4FBD51-9805-35B1-5415-6C73771D2C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829998"/>
            <a:ext cx="7153275" cy="2074386"/>
          </a:xfrm>
          <a:prstGeom prst="rect">
            <a:avLst/>
          </a:prstGeom>
        </p:spPr>
      </p:pic>
      <p:pic>
        <p:nvPicPr>
          <p:cNvPr id="2" name="სურათი 1">
            <a:extLst>
              <a:ext uri="{FF2B5EF4-FFF2-40B4-BE49-F238E27FC236}">
                <a16:creationId xmlns:a16="http://schemas.microsoft.com/office/drawing/2014/main" id="{C71A4E7C-B33A-90BA-58E3-C47E13B057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75867" y="1288485"/>
            <a:ext cx="2950924" cy="1326977"/>
          </a:xfrm>
          <a:prstGeom prst="rect">
            <a:avLst/>
          </a:prstGeom>
        </p:spPr>
      </p:pic>
      <p:pic>
        <p:nvPicPr>
          <p:cNvPr id="3" name="სურათი 2">
            <a:extLst>
              <a:ext uri="{FF2B5EF4-FFF2-40B4-BE49-F238E27FC236}">
                <a16:creationId xmlns:a16="http://schemas.microsoft.com/office/drawing/2014/main" id="{CEE49BDF-BC87-481D-99C7-10040CA5BE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72854" y="3998021"/>
            <a:ext cx="3146512" cy="144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452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>
            <a:extLst>
              <a:ext uri="{FF2B5EF4-FFF2-40B4-BE49-F238E27FC236}">
                <a16:creationId xmlns:a16="http://schemas.microsoft.com/office/drawing/2014/main" id="{AFCF52BE-DAD3-90C7-8D16-DACEFC5894B4}"/>
              </a:ext>
            </a:extLst>
          </p:cNvPr>
          <p:cNvSpPr/>
          <p:nvPr/>
        </p:nvSpPr>
        <p:spPr>
          <a:xfrm>
            <a:off x="0" y="-219206"/>
            <a:ext cx="12192000" cy="12352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400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Cellulose-1 </a:t>
            </a:r>
            <a:endParaRPr lang="en-US" sz="4000">
              <a:solidFill>
                <a:schemeClr val="accent1">
                  <a:lumMod val="49000"/>
                </a:schemeClr>
              </a:solidFill>
              <a:latin typeface="Sylfaen"/>
            </a:endParaRPr>
          </a:p>
        </p:txBody>
      </p:sp>
      <p:sp>
        <p:nvSpPr>
          <p:cNvPr id="4" name="ტექსტური ველი 3">
            <a:extLst>
              <a:ext uri="{FF2B5EF4-FFF2-40B4-BE49-F238E27FC236}">
                <a16:creationId xmlns:a16="http://schemas.microsoft.com/office/drawing/2014/main" id="{53528EE2-61D1-B379-53F4-EFB61493DCA2}"/>
              </a:ext>
            </a:extLst>
          </p:cNvPr>
          <p:cNvSpPr txBox="1"/>
          <p:nvPr/>
        </p:nvSpPr>
        <p:spPr>
          <a:xfrm>
            <a:off x="0" y="673274"/>
            <a:ext cx="6096000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000" b="1" i="0" u="none" strike="noStrike" baseline="0" dirty="0">
                <a:solidFill>
                  <a:srgbClr val="000000"/>
                </a:solidFill>
                <a:latin typeface="Sylfaen"/>
              </a:rPr>
              <a:t>Mobile </a:t>
            </a:r>
            <a:r>
              <a:rPr lang="en-GB" sz="2000" b="1" i="0" u="none" strike="noStrike" baseline="0" dirty="0" err="1">
                <a:solidFill>
                  <a:srgbClr val="000000"/>
                </a:solidFill>
                <a:latin typeface="Sylfaen"/>
              </a:rPr>
              <a:t>Phase:Hex</a:t>
            </a:r>
            <a:r>
              <a:rPr lang="en-GB" sz="2000" b="1" i="0" u="none" strike="noStrike" baseline="0" dirty="0">
                <a:solidFill>
                  <a:srgbClr val="000000"/>
                </a:solidFill>
                <a:latin typeface="Sylfaen"/>
              </a:rPr>
              <a:t>/IPA70/30 +</a:t>
            </a:r>
            <a:r>
              <a:rPr lang="en-GB" sz="2000" b="1" dirty="0">
                <a:solidFill>
                  <a:srgbClr val="000000"/>
                </a:solidFill>
                <a:latin typeface="Sylfaen"/>
              </a:rPr>
              <a:t>0.1%FA</a:t>
            </a:r>
            <a:r>
              <a:rPr lang="ka-GE" sz="2000" b="1" i="0" u="none" strike="noStrike" baseline="0" dirty="0">
                <a:solidFill>
                  <a:srgbClr val="000000"/>
                </a:solidFill>
                <a:latin typeface="Sylfaen"/>
              </a:rPr>
              <a:t>​</a:t>
            </a:r>
            <a:r>
              <a:rPr sz="2000" b="0" i="0" dirty="0">
                <a:solidFill>
                  <a:srgbClr val="000000"/>
                </a:solidFill>
                <a:latin typeface="Sylfaen"/>
                <a:ea typeface="Sylfaen"/>
                <a:cs typeface="Sylfaen"/>
              </a:rPr>
              <a:t>​</a:t>
            </a:r>
            <a:endParaRPr lang="ka-GE" dirty="0"/>
          </a:p>
          <a:p>
            <a:pPr algn="ctr"/>
            <a:endParaRPr lang="ka-GE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7EFCBFA7-BD21-E2C0-EE10-A63A11C814C1}"/>
              </a:ext>
            </a:extLst>
          </p:cNvPr>
          <p:cNvSpPr txBox="1"/>
          <p:nvPr/>
        </p:nvSpPr>
        <p:spPr>
          <a:xfrm>
            <a:off x="7142526" y="1019394"/>
            <a:ext cx="214884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Sample Name: 02</a:t>
            </a:r>
          </a:p>
          <a:p>
            <a:r>
              <a:rPr lang="en-US" sz="1200"/>
              <a:t>Mobile Phase: Hex/IPA 70/30)+0.1%FA</a:t>
            </a:r>
          </a:p>
          <a:p>
            <a:r>
              <a:rPr lang="en-US" sz="1200"/>
              <a:t>Column: Cellulose-1</a:t>
            </a:r>
          </a:p>
          <a:p>
            <a:r>
              <a:rPr lang="en-US" sz="1200"/>
              <a:t>Flow Rate: 1 ml/min</a:t>
            </a:r>
          </a:p>
          <a:p>
            <a:r>
              <a:rPr lang="en-US" sz="1200"/>
              <a:t>Wavelength: 254 nm </a:t>
            </a:r>
          </a:p>
          <a:p>
            <a:endParaRPr lang="en-US"/>
          </a:p>
          <a:p>
            <a:endParaRPr lang="en-US" sz="2000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C1E6DDEB-56F4-6772-E484-29E26016592B}"/>
              </a:ext>
            </a:extLst>
          </p:cNvPr>
          <p:cNvSpPr txBox="1"/>
          <p:nvPr/>
        </p:nvSpPr>
        <p:spPr>
          <a:xfrm>
            <a:off x="7142564" y="3808781"/>
            <a:ext cx="214884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Sample Name: 35</a:t>
            </a:r>
          </a:p>
          <a:p>
            <a:r>
              <a:rPr lang="en-US" sz="1200"/>
              <a:t>Mobile Phase: Hex/IPA 70/30)+0.1%FA</a:t>
            </a:r>
          </a:p>
          <a:p>
            <a:r>
              <a:rPr lang="en-US" sz="1200"/>
              <a:t>Column: Cellulose-1</a:t>
            </a:r>
          </a:p>
          <a:p>
            <a:r>
              <a:rPr lang="en-US" sz="1200"/>
              <a:t>Flow Rate: 1 ml/min</a:t>
            </a:r>
          </a:p>
          <a:p>
            <a:r>
              <a:rPr lang="en-US" sz="1200"/>
              <a:t>Wavelength: 254 nm </a:t>
            </a:r>
          </a:p>
          <a:p>
            <a:endParaRPr lang="en-US"/>
          </a:p>
          <a:p>
            <a:endParaRPr lang="en-US" sz="2000"/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B84E291C-5632-C6DC-B3F5-964083EFB217}"/>
              </a:ext>
            </a:extLst>
          </p:cNvPr>
          <p:cNvSpPr txBox="1"/>
          <p:nvPr/>
        </p:nvSpPr>
        <p:spPr>
          <a:xfrm>
            <a:off x="7121649" y="2435983"/>
            <a:ext cx="214884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Sample Name: 03</a:t>
            </a:r>
          </a:p>
          <a:p>
            <a:r>
              <a:rPr lang="en-US" sz="1200"/>
              <a:t>Mobile Phase: Hex/IPA 70/30)+0.1%FA</a:t>
            </a:r>
          </a:p>
          <a:p>
            <a:r>
              <a:rPr lang="en-US" sz="1200"/>
              <a:t>Column: Cellulose-1</a:t>
            </a:r>
          </a:p>
          <a:p>
            <a:r>
              <a:rPr lang="en-US" sz="1200"/>
              <a:t>Flow Rate: 1 ml/min</a:t>
            </a:r>
          </a:p>
          <a:p>
            <a:r>
              <a:rPr lang="en-US" sz="1200"/>
              <a:t>Wavelength: 254 nm </a:t>
            </a:r>
          </a:p>
          <a:p>
            <a:endParaRPr lang="en-US"/>
          </a:p>
          <a:p>
            <a:endParaRPr lang="en-US" sz="2000"/>
          </a:p>
        </p:txBody>
      </p:sp>
      <p:pic>
        <p:nvPicPr>
          <p:cNvPr id="18" name="Picture 8" descr="სურათი შეიცავს ხაზი, ეკრანის ანაბეჭდი, ტექსტ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1889312D-78EC-72E8-29EB-922471A7A6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000"/>
          <a:stretch/>
        </p:blipFill>
        <p:spPr>
          <a:xfrm>
            <a:off x="0" y="1029326"/>
            <a:ext cx="7132391" cy="1213536"/>
          </a:xfrm>
          <a:prstGeom prst="rect">
            <a:avLst/>
          </a:prstGeom>
        </p:spPr>
      </p:pic>
      <p:pic>
        <p:nvPicPr>
          <p:cNvPr id="20" name="Picture 10" descr="სურათი შეიცავს ეკრანის ანაბეჭდი, ხაზ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849A71B7-A3CC-1657-36C4-311B1C101C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0000"/>
          <a:stretch/>
        </p:blipFill>
        <p:spPr>
          <a:xfrm>
            <a:off x="0" y="2256152"/>
            <a:ext cx="7132391" cy="1365141"/>
          </a:xfrm>
          <a:prstGeom prst="rect">
            <a:avLst/>
          </a:prstGeom>
        </p:spPr>
      </p:pic>
      <p:pic>
        <p:nvPicPr>
          <p:cNvPr id="22" name="Picture 12" descr="სურათი შეიცავს ეკრანის ანაბეჭდი, ხაზი, ტექსტ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BB64B7F0-DE65-0128-5475-12B653F951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0000"/>
          <a:stretch/>
        </p:blipFill>
        <p:spPr>
          <a:xfrm>
            <a:off x="0" y="3659451"/>
            <a:ext cx="7132391" cy="1378431"/>
          </a:xfrm>
          <a:prstGeom prst="rect">
            <a:avLst/>
          </a:prstGeom>
        </p:spPr>
      </p:pic>
      <p:graphicFrame>
        <p:nvGraphicFramePr>
          <p:cNvPr id="28" name="Diagram 1">
            <a:extLst>
              <a:ext uri="{FF2B5EF4-FFF2-40B4-BE49-F238E27FC236}">
                <a16:creationId xmlns:a16="http://schemas.microsoft.com/office/drawing/2014/main" id="{21E8C5B5-D84F-72A6-2CA2-2ED49D502065}"/>
              </a:ext>
            </a:extLst>
          </p:cNvPr>
          <p:cNvGraphicFramePr/>
          <p:nvPr/>
        </p:nvGraphicFramePr>
        <p:xfrm>
          <a:off x="11364686" y="6187044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8" name="TextBox 14">
            <a:extLst>
              <a:ext uri="{FF2B5EF4-FFF2-40B4-BE49-F238E27FC236}">
                <a16:creationId xmlns:a16="http://schemas.microsoft.com/office/drawing/2014/main" id="{84B643D3-570E-E706-F011-98D75E8DA64C}"/>
              </a:ext>
            </a:extLst>
          </p:cNvPr>
          <p:cNvSpPr txBox="1"/>
          <p:nvPr/>
        </p:nvSpPr>
        <p:spPr>
          <a:xfrm>
            <a:off x="7142565" y="5291027"/>
            <a:ext cx="214884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Sample Name: 45</a:t>
            </a:r>
          </a:p>
          <a:p>
            <a:r>
              <a:rPr lang="en-US" sz="1200"/>
              <a:t>Mobile Phase: Hex/IPA 70/30)+0.1%FA</a:t>
            </a:r>
          </a:p>
          <a:p>
            <a:r>
              <a:rPr lang="en-US" sz="1200"/>
              <a:t>Column: Cellulose-1</a:t>
            </a:r>
          </a:p>
          <a:p>
            <a:r>
              <a:rPr lang="en-US" sz="1200"/>
              <a:t>Flow Rate: 1 ml/min</a:t>
            </a:r>
          </a:p>
          <a:p>
            <a:r>
              <a:rPr lang="en-US" sz="1200"/>
              <a:t>Wavelength: 254 nm </a:t>
            </a:r>
          </a:p>
          <a:p>
            <a:endParaRPr lang="en-US"/>
          </a:p>
          <a:p>
            <a:endParaRPr lang="en-US" sz="2000"/>
          </a:p>
        </p:txBody>
      </p:sp>
      <p:pic>
        <p:nvPicPr>
          <p:cNvPr id="42" name="Picture 11" descr="სურათი შეიცავს ხაზი, ტექსტი, ეკრანის ანაბეჭდ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40AD9833-4E58-1556-13C1-A8E98E62C54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49756"/>
          <a:stretch/>
        </p:blipFill>
        <p:spPr>
          <a:xfrm>
            <a:off x="0" y="5103539"/>
            <a:ext cx="7184589" cy="1560285"/>
          </a:xfrm>
          <a:prstGeom prst="rect">
            <a:avLst/>
          </a:prstGeom>
        </p:spPr>
      </p:pic>
      <p:pic>
        <p:nvPicPr>
          <p:cNvPr id="2" name="სურათი 1">
            <a:extLst>
              <a:ext uri="{FF2B5EF4-FFF2-40B4-BE49-F238E27FC236}">
                <a16:creationId xmlns:a16="http://schemas.microsoft.com/office/drawing/2014/main" id="{116B5DB9-64B7-281E-1856-6DDF384FCB6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03528" y="1047685"/>
            <a:ext cx="1698974" cy="1015262"/>
          </a:xfrm>
          <a:prstGeom prst="rect">
            <a:avLst/>
          </a:prstGeom>
        </p:spPr>
      </p:pic>
      <p:pic>
        <p:nvPicPr>
          <p:cNvPr id="5" name="სურათი 4">
            <a:extLst>
              <a:ext uri="{FF2B5EF4-FFF2-40B4-BE49-F238E27FC236}">
                <a16:creationId xmlns:a16="http://schemas.microsoft.com/office/drawing/2014/main" id="{AA29A54F-7096-A8B2-BE44-8EA2F9877B6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9400" y="2435660"/>
            <a:ext cx="2265777" cy="974161"/>
          </a:xfrm>
          <a:prstGeom prst="rect">
            <a:avLst/>
          </a:prstGeom>
        </p:spPr>
      </p:pic>
      <p:pic>
        <p:nvPicPr>
          <p:cNvPr id="7" name="სურათი 6">
            <a:extLst>
              <a:ext uri="{FF2B5EF4-FFF2-40B4-BE49-F238E27FC236}">
                <a16:creationId xmlns:a16="http://schemas.microsoft.com/office/drawing/2014/main" id="{081A34B3-5762-51AE-78F7-5D90735ED32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08223" y="3783252"/>
            <a:ext cx="1886211" cy="867688"/>
          </a:xfrm>
          <a:prstGeom prst="rect">
            <a:avLst/>
          </a:prstGeom>
        </p:spPr>
      </p:pic>
      <p:pic>
        <p:nvPicPr>
          <p:cNvPr id="9" name="სურათი 8">
            <a:extLst>
              <a:ext uri="{FF2B5EF4-FFF2-40B4-BE49-F238E27FC236}">
                <a16:creationId xmlns:a16="http://schemas.microsoft.com/office/drawing/2014/main" id="{549CE0BB-036A-A5C9-834E-9FECABEEADB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42579" y="5281938"/>
            <a:ext cx="2363636" cy="105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00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7732701-11AF-A3DE-70AC-C4BE506B9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2521"/>
            <a:ext cx="8353080" cy="14093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20FD94F-CC67-BD75-95D6-E19DB7F6F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423192"/>
            <a:ext cx="8360230" cy="1345346"/>
          </a:xfrm>
          <a:prstGeom prst="rect">
            <a:avLst/>
          </a:prstGeom>
        </p:spPr>
      </p:pic>
      <p:sp>
        <p:nvSpPr>
          <p:cNvPr id="2" name="Rectangle 7">
            <a:extLst>
              <a:ext uri="{FF2B5EF4-FFF2-40B4-BE49-F238E27FC236}">
                <a16:creationId xmlns:a16="http://schemas.microsoft.com/office/drawing/2014/main" id="{2AF76D5F-CC79-0464-954A-552FFFA0EFC4}"/>
              </a:ext>
            </a:extLst>
          </p:cNvPr>
          <p:cNvSpPr/>
          <p:nvPr/>
        </p:nvSpPr>
        <p:spPr>
          <a:xfrm>
            <a:off x="0" y="-219206"/>
            <a:ext cx="12192000" cy="12352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a-GE" sz="400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</a:endParaRPr>
          </a:p>
          <a:p>
            <a:r>
              <a:rPr lang="ka-GE" sz="400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Cellulose-2</a:t>
            </a:r>
            <a:endParaRPr lang="en-US" sz="440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/>
              <a:ea typeface="Calibri Light"/>
              <a:cs typeface="Calibri Light"/>
            </a:endParaRPr>
          </a:p>
          <a:p>
            <a:endParaRPr lang="ka-GE" sz="400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</a:endParaRPr>
          </a:p>
        </p:txBody>
      </p:sp>
      <p:sp>
        <p:nvSpPr>
          <p:cNvPr id="3" name="ტექსტური ველი 4">
            <a:extLst>
              <a:ext uri="{FF2B5EF4-FFF2-40B4-BE49-F238E27FC236}">
                <a16:creationId xmlns:a16="http://schemas.microsoft.com/office/drawing/2014/main" id="{787A9799-8B52-C30D-8726-29BE0BEDEDAE}"/>
              </a:ext>
            </a:extLst>
          </p:cNvPr>
          <p:cNvSpPr txBox="1"/>
          <p:nvPr/>
        </p:nvSpPr>
        <p:spPr>
          <a:xfrm>
            <a:off x="7285972" y="-130478"/>
            <a:ext cx="4603316" cy="227754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latin typeface="Sylfaen"/>
                <a:ea typeface="+mn-lt"/>
                <a:cs typeface="+mn-lt"/>
              </a:rPr>
              <a:t>In the case of Cellulose-2, separation was achieved using the following mobile phases: ACN/DI water (95:5) + 5 </a:t>
            </a:r>
            <a:r>
              <a:rPr lang="en-US" sz="1400" dirty="0" err="1">
                <a:latin typeface="Sylfaen"/>
                <a:ea typeface="+mn-lt"/>
                <a:cs typeface="+mn-lt"/>
              </a:rPr>
              <a:t>mMol</a:t>
            </a:r>
            <a:r>
              <a:rPr lang="en-US" sz="1400" dirty="0">
                <a:latin typeface="Sylfaen"/>
                <a:ea typeface="+mn-lt"/>
                <a:cs typeface="+mn-lt"/>
              </a:rPr>
              <a:t> ammonium acetate, Hex/</a:t>
            </a:r>
            <a:r>
              <a:rPr lang="en-US" sz="1400" dirty="0" err="1">
                <a:latin typeface="Sylfaen"/>
                <a:ea typeface="+mn-lt"/>
                <a:cs typeface="+mn-lt"/>
              </a:rPr>
              <a:t>EtOH</a:t>
            </a:r>
            <a:r>
              <a:rPr lang="en-US" sz="1400" dirty="0">
                <a:latin typeface="Sylfaen"/>
                <a:ea typeface="+mn-lt"/>
                <a:cs typeface="+mn-lt"/>
              </a:rPr>
              <a:t> + 0.1% FA, and Hex/IPA (70:30) + 0.1% FA. Conversely, no separation was observed with </a:t>
            </a:r>
            <a:r>
              <a:rPr lang="en-US" sz="1400" dirty="0" err="1">
                <a:latin typeface="Sylfaen"/>
                <a:ea typeface="+mn-lt"/>
                <a:cs typeface="+mn-lt"/>
              </a:rPr>
              <a:t>MeOH</a:t>
            </a:r>
            <a:r>
              <a:rPr lang="en-US" sz="1400" dirty="0">
                <a:latin typeface="Sylfaen"/>
                <a:ea typeface="+mn-lt"/>
                <a:cs typeface="+mn-lt"/>
              </a:rPr>
              <a:t> + 0.1% DEA.</a:t>
            </a:r>
            <a:endParaRPr lang="ka-GE" sz="1400" dirty="0">
              <a:latin typeface="Sylfaen"/>
            </a:endParaRPr>
          </a:p>
          <a:p>
            <a:pPr algn="ctr"/>
            <a:br>
              <a:rPr lang="en-US" dirty="0"/>
            </a:br>
            <a:endParaRPr lang="en-US" dirty="0"/>
          </a:p>
          <a:p>
            <a:pPr algn="ctr"/>
            <a:endParaRPr lang="en-US" dirty="0">
              <a:latin typeface="Sylfaen"/>
              <a:ea typeface="Calibri Light"/>
              <a:cs typeface="Calibri Light"/>
            </a:endParaRPr>
          </a:p>
          <a:p>
            <a:pPr algn="ctr"/>
            <a:endParaRPr lang="ka-GE" dirty="0">
              <a:latin typeface="Sylfaen"/>
            </a:endParaRPr>
          </a:p>
        </p:txBody>
      </p:sp>
      <p:sp>
        <p:nvSpPr>
          <p:cNvPr id="8" name="ტექსტური ველი 7">
            <a:extLst>
              <a:ext uri="{FF2B5EF4-FFF2-40B4-BE49-F238E27FC236}">
                <a16:creationId xmlns:a16="http://schemas.microsoft.com/office/drawing/2014/main" id="{6FCF241A-CCEB-0D5F-5B45-3F27FDDA8459}"/>
              </a:ext>
            </a:extLst>
          </p:cNvPr>
          <p:cNvSpPr txBox="1"/>
          <p:nvPr/>
        </p:nvSpPr>
        <p:spPr>
          <a:xfrm>
            <a:off x="-1" y="694151"/>
            <a:ext cx="6722301" cy="6309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700" b="1">
                <a:solidFill>
                  <a:srgbClr val="000000"/>
                </a:solidFill>
                <a:latin typeface="Sylfaen"/>
              </a:rPr>
              <a:t>Mobile</a:t>
            </a:r>
            <a:r>
              <a:rPr lang="en-US" sz="1700" b="1" i="0" u="none" strike="noStrike" baseline="0">
                <a:solidFill>
                  <a:srgbClr val="000000"/>
                </a:solidFill>
                <a:latin typeface="Sylfaen"/>
              </a:rPr>
              <a:t> phases: ACN/DI water (95:5) + 5 </a:t>
            </a:r>
            <a:r>
              <a:rPr lang="en-US" sz="1700" b="1" err="1">
                <a:solidFill>
                  <a:srgbClr val="000000"/>
                </a:solidFill>
                <a:latin typeface="Sylfaen"/>
              </a:rPr>
              <a:t>mMol</a:t>
            </a:r>
            <a:r>
              <a:rPr lang="en-US" sz="1700" b="1">
                <a:solidFill>
                  <a:srgbClr val="000000"/>
                </a:solidFill>
                <a:latin typeface="Sylfaen"/>
              </a:rPr>
              <a:t> ammonium</a:t>
            </a:r>
            <a:r>
              <a:rPr lang="en-US" sz="1700" b="1" i="0" u="none" strike="noStrike" baseline="0">
                <a:solidFill>
                  <a:srgbClr val="000000"/>
                </a:solidFill>
                <a:latin typeface="Sylfaen"/>
              </a:rPr>
              <a:t> acetate</a:t>
            </a:r>
            <a:endParaRPr lang="ka-GE" b="1">
              <a:latin typeface="Sylfaen"/>
            </a:endParaRPr>
          </a:p>
          <a:p>
            <a:pPr algn="ctr"/>
            <a:endParaRPr lang="ka-GE"/>
          </a:p>
        </p:txBody>
      </p:sp>
      <p:pic>
        <p:nvPicPr>
          <p:cNvPr id="12" name="სურათი 11">
            <a:extLst>
              <a:ext uri="{FF2B5EF4-FFF2-40B4-BE49-F238E27FC236}">
                <a16:creationId xmlns:a16="http://schemas.microsoft.com/office/drawing/2014/main" id="{0A487636-94CA-BE9A-9810-81BE75E4C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9" y="5147806"/>
            <a:ext cx="8353079" cy="1708498"/>
          </a:xfrm>
          <a:prstGeom prst="rect">
            <a:avLst/>
          </a:prstGeom>
        </p:spPr>
      </p:pic>
      <p:graphicFrame>
        <p:nvGraphicFramePr>
          <p:cNvPr id="21" name="Diagram 1">
            <a:extLst>
              <a:ext uri="{FF2B5EF4-FFF2-40B4-BE49-F238E27FC236}">
                <a16:creationId xmlns:a16="http://schemas.microsoft.com/office/drawing/2014/main" id="{95A5B921-D925-EAEE-3B31-15529FFE60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7488487"/>
              </p:ext>
            </p:extLst>
          </p:nvPr>
        </p:nvGraphicFramePr>
        <p:xfrm>
          <a:off x="11364686" y="6437565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0" name="Picture 21">
            <a:extLst>
              <a:ext uri="{FF2B5EF4-FFF2-40B4-BE49-F238E27FC236}">
                <a16:creationId xmlns:a16="http://schemas.microsoft.com/office/drawing/2014/main" id="{5C699887-06F8-34C1-176B-553807D419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780323"/>
            <a:ext cx="8360229" cy="145939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071F94C-ECD9-A4F2-ED80-762BD6AC98CF}"/>
              </a:ext>
            </a:extLst>
          </p:cNvPr>
          <p:cNvSpPr txBox="1"/>
          <p:nvPr/>
        </p:nvSpPr>
        <p:spPr>
          <a:xfrm>
            <a:off x="8463340" y="1465035"/>
            <a:ext cx="1764458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dirty="0"/>
              <a:t>Compound: 02</a:t>
            </a:r>
          </a:p>
          <a:p>
            <a:endParaRPr lang="en-US" dirty="0"/>
          </a:p>
          <a:p>
            <a:endParaRPr lang="en-US" sz="2000" dirty="0"/>
          </a:p>
        </p:txBody>
      </p:sp>
      <p:sp>
        <p:nvSpPr>
          <p:cNvPr id="20" name="ტექსტური ველი 42">
            <a:extLst>
              <a:ext uri="{FF2B5EF4-FFF2-40B4-BE49-F238E27FC236}">
                <a16:creationId xmlns:a16="http://schemas.microsoft.com/office/drawing/2014/main" id="{C11792CF-6EB4-4153-BE5F-648CC7B459D0}"/>
              </a:ext>
            </a:extLst>
          </p:cNvPr>
          <p:cNvSpPr txBox="1"/>
          <p:nvPr/>
        </p:nvSpPr>
        <p:spPr>
          <a:xfrm>
            <a:off x="8477181" y="3041701"/>
            <a:ext cx="1805154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0" u="none" strike="noStrike" baseline="0">
                <a:solidFill>
                  <a:srgbClr val="000000"/>
                </a:solidFill>
                <a:latin typeface="Aptos"/>
              </a:rPr>
              <a:t>Compound: </a:t>
            </a:r>
            <a:r>
              <a:rPr lang="en-US" sz="1600" b="1">
                <a:solidFill>
                  <a:srgbClr val="000000"/>
                </a:solidFill>
                <a:latin typeface="Aptos"/>
              </a:rPr>
              <a:t>03</a:t>
            </a:r>
            <a:endParaRPr lang="ka-GE" sz="1600"/>
          </a:p>
          <a:p>
            <a:pPr algn="ctr"/>
            <a:endParaRPr lang="ka-GE"/>
          </a:p>
        </p:txBody>
      </p:sp>
      <p:sp>
        <p:nvSpPr>
          <p:cNvPr id="22" name="ტექსტური ველი 43">
            <a:extLst>
              <a:ext uri="{FF2B5EF4-FFF2-40B4-BE49-F238E27FC236}">
                <a16:creationId xmlns:a16="http://schemas.microsoft.com/office/drawing/2014/main" id="{181B0AE6-BE78-8B3D-BB71-F14C5DE0FA8D}"/>
              </a:ext>
            </a:extLst>
          </p:cNvPr>
          <p:cNvSpPr txBox="1"/>
          <p:nvPr/>
        </p:nvSpPr>
        <p:spPr>
          <a:xfrm>
            <a:off x="8478862" y="4279260"/>
            <a:ext cx="1748936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0" u="none" strike="noStrike" baseline="0" dirty="0">
                <a:solidFill>
                  <a:srgbClr val="000000"/>
                </a:solidFill>
                <a:latin typeface="Aptos"/>
              </a:rPr>
              <a:t>Compound: </a:t>
            </a:r>
            <a:r>
              <a:rPr lang="en-US" sz="1600" b="1" dirty="0">
                <a:solidFill>
                  <a:srgbClr val="000000"/>
                </a:solidFill>
                <a:latin typeface="Aptos"/>
              </a:rPr>
              <a:t>35</a:t>
            </a:r>
            <a:endParaRPr lang="ka-GE" sz="1600" dirty="0"/>
          </a:p>
          <a:p>
            <a:pPr algn="ctr"/>
            <a:endParaRPr lang="ka-GE" dirty="0"/>
          </a:p>
        </p:txBody>
      </p:sp>
      <p:sp>
        <p:nvSpPr>
          <p:cNvPr id="23" name="ტექსტური ველი 44">
            <a:extLst>
              <a:ext uri="{FF2B5EF4-FFF2-40B4-BE49-F238E27FC236}">
                <a16:creationId xmlns:a16="http://schemas.microsoft.com/office/drawing/2014/main" id="{3C198427-DD12-5C94-72CA-D8D74F190066}"/>
              </a:ext>
            </a:extLst>
          </p:cNvPr>
          <p:cNvSpPr txBox="1"/>
          <p:nvPr/>
        </p:nvSpPr>
        <p:spPr>
          <a:xfrm>
            <a:off x="8459636" y="5563087"/>
            <a:ext cx="1748936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0" u="none" strike="noStrike" baseline="0" dirty="0">
                <a:solidFill>
                  <a:srgbClr val="000000"/>
                </a:solidFill>
                <a:latin typeface="Aptos"/>
              </a:rPr>
              <a:t>Compound: </a:t>
            </a:r>
            <a:r>
              <a:rPr lang="en-US" sz="1600" b="1" dirty="0">
                <a:solidFill>
                  <a:srgbClr val="000000"/>
                </a:solidFill>
                <a:latin typeface="Aptos"/>
              </a:rPr>
              <a:t>45</a:t>
            </a:r>
            <a:endParaRPr lang="ka-GE" sz="1600" dirty="0"/>
          </a:p>
          <a:p>
            <a:pPr algn="ctr"/>
            <a:endParaRPr lang="ka-GE" dirty="0"/>
          </a:p>
        </p:txBody>
      </p:sp>
      <p:pic>
        <p:nvPicPr>
          <p:cNvPr id="4" name="სურათი 3">
            <a:extLst>
              <a:ext uri="{FF2B5EF4-FFF2-40B4-BE49-F238E27FC236}">
                <a16:creationId xmlns:a16="http://schemas.microsoft.com/office/drawing/2014/main" id="{B32F554F-8580-0D26-26C6-D46E1CB93D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09264" y="3992019"/>
            <a:ext cx="2355937" cy="1034703"/>
          </a:xfrm>
          <a:prstGeom prst="rect">
            <a:avLst/>
          </a:prstGeom>
        </p:spPr>
      </p:pic>
      <p:pic>
        <p:nvPicPr>
          <p:cNvPr id="6" name="სურათი 5">
            <a:extLst>
              <a:ext uri="{FF2B5EF4-FFF2-40B4-BE49-F238E27FC236}">
                <a16:creationId xmlns:a16="http://schemas.microsoft.com/office/drawing/2014/main" id="{3C516B8B-8F04-9466-67F8-9D508D5CE37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48185" y="1120753"/>
            <a:ext cx="1698974" cy="1015262"/>
          </a:xfrm>
          <a:prstGeom prst="rect">
            <a:avLst/>
          </a:prstGeom>
        </p:spPr>
      </p:pic>
      <p:pic>
        <p:nvPicPr>
          <p:cNvPr id="10" name="სურათი 9" descr="სურათი შეიცავს ნახაზ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61BAE921-C8DD-917D-E951-7EC16DB0AC0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07373" y="2550482"/>
            <a:ext cx="2265777" cy="974161"/>
          </a:xfrm>
          <a:prstGeom prst="rect">
            <a:avLst/>
          </a:prstGeom>
        </p:spPr>
      </p:pic>
      <p:pic>
        <p:nvPicPr>
          <p:cNvPr id="7" name="სურათი 6">
            <a:extLst>
              <a:ext uri="{FF2B5EF4-FFF2-40B4-BE49-F238E27FC236}">
                <a16:creationId xmlns:a16="http://schemas.microsoft.com/office/drawing/2014/main" id="{3047BA3B-2C5A-CD1B-9E64-4C4393D510F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10635" y="5261063"/>
            <a:ext cx="2791608" cy="133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47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29C5285-7ADD-48EB-997B-AE928043E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5093"/>
            <a:ext cx="5524831" cy="1572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595927-4C17-4100-A9EC-233369C41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279042"/>
            <a:ext cx="5515708" cy="1505207"/>
          </a:xfrm>
          <a:prstGeom prst="rect">
            <a:avLst/>
          </a:prstGeom>
        </p:spPr>
      </p:pic>
      <p:sp>
        <p:nvSpPr>
          <p:cNvPr id="18" name="Rectangle 7">
            <a:extLst>
              <a:ext uri="{FF2B5EF4-FFF2-40B4-BE49-F238E27FC236}">
                <a16:creationId xmlns:a16="http://schemas.microsoft.com/office/drawing/2014/main" id="{E589012D-637F-8010-0EA4-57CA08A92DA0}"/>
              </a:ext>
            </a:extLst>
          </p:cNvPr>
          <p:cNvSpPr/>
          <p:nvPr/>
        </p:nvSpPr>
        <p:spPr>
          <a:xfrm>
            <a:off x="0" y="-219206"/>
            <a:ext cx="12192000" cy="12352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a-GE" sz="4000" dirty="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</a:endParaRPr>
          </a:p>
          <a:p>
            <a:r>
              <a:rPr lang="ka-GE" sz="4000" dirty="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Cellulose-2</a:t>
            </a:r>
            <a:endParaRPr lang="en-US" sz="4400" dirty="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/>
              <a:ea typeface="Calibri Light"/>
              <a:cs typeface="Calibri Light"/>
            </a:endParaRPr>
          </a:p>
          <a:p>
            <a:endParaRPr lang="ka-GE" sz="4000" dirty="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</a:endParaRPr>
          </a:p>
        </p:txBody>
      </p:sp>
      <p:sp>
        <p:nvSpPr>
          <p:cNvPr id="20" name="ტექსტური ველი 19">
            <a:extLst>
              <a:ext uri="{FF2B5EF4-FFF2-40B4-BE49-F238E27FC236}">
                <a16:creationId xmlns:a16="http://schemas.microsoft.com/office/drawing/2014/main" id="{7D9C7C80-09C8-02A1-6947-2DA426FA9C0B}"/>
              </a:ext>
            </a:extLst>
          </p:cNvPr>
          <p:cNvSpPr txBox="1"/>
          <p:nvPr/>
        </p:nvSpPr>
        <p:spPr>
          <a:xfrm>
            <a:off x="0" y="694151"/>
            <a:ext cx="6096000" cy="6309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Sylfaen"/>
              </a:rPr>
              <a:t>Mobile phases: </a:t>
            </a:r>
            <a:r>
              <a:rPr lang="en-GB" b="1" dirty="0">
                <a:solidFill>
                  <a:srgbClr val="000000"/>
                </a:solidFill>
                <a:latin typeface="Sylfaen"/>
              </a:rPr>
              <a:t>Hex/EtOH70/30 +0.1%FA</a:t>
            </a:r>
            <a:endParaRPr lang="en-US" b="1" dirty="0">
              <a:latin typeface="Sylfaen"/>
            </a:endParaRPr>
          </a:p>
          <a:p>
            <a:endParaRPr lang="en-US" sz="1700" b="1" dirty="0">
              <a:latin typeface="Sylfaen"/>
            </a:endParaRPr>
          </a:p>
        </p:txBody>
      </p:sp>
      <p:pic>
        <p:nvPicPr>
          <p:cNvPr id="23" name="Picture 5" descr="სურათი შეიცავს ხაზი, ეკრანის ანაბეჭდი, ტექსტ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3134AE17-1752-0466-F37A-0DA4EA96A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9" y="5234441"/>
            <a:ext cx="5505190" cy="14903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071F94C-ECD9-A4F2-ED80-762BD6AC98CF}"/>
              </a:ext>
            </a:extLst>
          </p:cNvPr>
          <p:cNvSpPr txBox="1"/>
          <p:nvPr/>
        </p:nvSpPr>
        <p:spPr>
          <a:xfrm>
            <a:off x="3873441" y="1369060"/>
            <a:ext cx="1764458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dirty="0"/>
              <a:t>Compound: 02</a:t>
            </a:r>
          </a:p>
        </p:txBody>
      </p:sp>
      <p:sp>
        <p:nvSpPr>
          <p:cNvPr id="13" name="ტექსტური ველი 42">
            <a:extLst>
              <a:ext uri="{FF2B5EF4-FFF2-40B4-BE49-F238E27FC236}">
                <a16:creationId xmlns:a16="http://schemas.microsoft.com/office/drawing/2014/main" id="{C11792CF-6EB4-4153-BE5F-648CC7B459D0}"/>
              </a:ext>
            </a:extLst>
          </p:cNvPr>
          <p:cNvSpPr txBox="1"/>
          <p:nvPr/>
        </p:nvSpPr>
        <p:spPr>
          <a:xfrm>
            <a:off x="3882643" y="3279042"/>
            <a:ext cx="1805154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0" u="none" strike="noStrike" baseline="0" dirty="0">
                <a:solidFill>
                  <a:srgbClr val="000000"/>
                </a:solidFill>
                <a:latin typeface="Aptos"/>
              </a:rPr>
              <a:t>Compound: </a:t>
            </a:r>
            <a:r>
              <a:rPr lang="en-US" sz="1600" b="1" dirty="0">
                <a:solidFill>
                  <a:srgbClr val="000000"/>
                </a:solidFill>
                <a:latin typeface="Aptos"/>
              </a:rPr>
              <a:t>03</a:t>
            </a:r>
            <a:endParaRPr lang="ka-GE" sz="1600" dirty="0"/>
          </a:p>
          <a:p>
            <a:pPr algn="ctr"/>
            <a:endParaRPr lang="ka-GE" dirty="0"/>
          </a:p>
        </p:txBody>
      </p:sp>
      <p:sp>
        <p:nvSpPr>
          <p:cNvPr id="14" name="ტექსტური ველი 43">
            <a:extLst>
              <a:ext uri="{FF2B5EF4-FFF2-40B4-BE49-F238E27FC236}">
                <a16:creationId xmlns:a16="http://schemas.microsoft.com/office/drawing/2014/main" id="{181B0AE6-BE78-8B3D-BB71-F14C5DE0FA8D}"/>
              </a:ext>
            </a:extLst>
          </p:cNvPr>
          <p:cNvSpPr txBox="1"/>
          <p:nvPr/>
        </p:nvSpPr>
        <p:spPr>
          <a:xfrm>
            <a:off x="3910752" y="5234441"/>
            <a:ext cx="1748936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0" u="none" strike="noStrike" baseline="0" dirty="0">
                <a:solidFill>
                  <a:srgbClr val="000000"/>
                </a:solidFill>
                <a:latin typeface="Aptos"/>
              </a:rPr>
              <a:t>Compound: </a:t>
            </a:r>
            <a:r>
              <a:rPr lang="en-US" sz="1600" b="1" dirty="0">
                <a:solidFill>
                  <a:srgbClr val="000000"/>
                </a:solidFill>
                <a:latin typeface="Aptos"/>
              </a:rPr>
              <a:t>35</a:t>
            </a:r>
            <a:endParaRPr lang="ka-GE" sz="1600" dirty="0"/>
          </a:p>
          <a:p>
            <a:pPr algn="ctr"/>
            <a:endParaRPr lang="ka-GE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F1D1B7-D31C-4DE6-B7AC-198AADD285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283" y="1325093"/>
            <a:ext cx="5156718" cy="1572557"/>
          </a:xfrm>
          <a:prstGeom prst="rect">
            <a:avLst/>
          </a:prstGeom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14B74472-D953-8D79-FE8C-04552B39BD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5283" y="3292545"/>
            <a:ext cx="5156717" cy="1491703"/>
          </a:xfrm>
          <a:prstGeom prst="rect">
            <a:avLst/>
          </a:prstGeom>
        </p:spPr>
      </p:pic>
      <p:pic>
        <p:nvPicPr>
          <p:cNvPr id="17" name="Picture 8" descr="სურათი შეიცავს ხაზი, ტექსტი, ეკრანის ანაბეჭდ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75CAD3BA-9DE6-F137-BD98-C4407A5E16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5283" y="5234441"/>
            <a:ext cx="5156717" cy="14903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071F94C-ECD9-A4F2-ED80-762BD6AC98CF}"/>
              </a:ext>
            </a:extLst>
          </p:cNvPr>
          <p:cNvSpPr txBox="1"/>
          <p:nvPr/>
        </p:nvSpPr>
        <p:spPr>
          <a:xfrm>
            <a:off x="7198169" y="1369060"/>
            <a:ext cx="1764458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dirty="0"/>
              <a:t>Compound: 42</a:t>
            </a:r>
          </a:p>
        </p:txBody>
      </p:sp>
      <p:sp>
        <p:nvSpPr>
          <p:cNvPr id="21" name="ტექსტური ველი 42">
            <a:extLst>
              <a:ext uri="{FF2B5EF4-FFF2-40B4-BE49-F238E27FC236}">
                <a16:creationId xmlns:a16="http://schemas.microsoft.com/office/drawing/2014/main" id="{C11792CF-6EB4-4153-BE5F-648CC7B459D0}"/>
              </a:ext>
            </a:extLst>
          </p:cNvPr>
          <p:cNvSpPr txBox="1"/>
          <p:nvPr/>
        </p:nvSpPr>
        <p:spPr>
          <a:xfrm>
            <a:off x="7207371" y="3279042"/>
            <a:ext cx="1805154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0" u="none" strike="noStrike" baseline="0" dirty="0">
                <a:solidFill>
                  <a:srgbClr val="000000"/>
                </a:solidFill>
                <a:latin typeface="Aptos"/>
              </a:rPr>
              <a:t>Compound: </a:t>
            </a:r>
            <a:r>
              <a:rPr lang="en-US" sz="1600" b="1" dirty="0">
                <a:solidFill>
                  <a:srgbClr val="000000"/>
                </a:solidFill>
                <a:latin typeface="Aptos"/>
              </a:rPr>
              <a:t>43</a:t>
            </a:r>
            <a:endParaRPr lang="ka-GE" sz="1600" dirty="0"/>
          </a:p>
          <a:p>
            <a:pPr algn="ctr"/>
            <a:endParaRPr lang="ka-GE" dirty="0"/>
          </a:p>
        </p:txBody>
      </p:sp>
      <p:sp>
        <p:nvSpPr>
          <p:cNvPr id="22" name="ტექსტური ველი 43">
            <a:extLst>
              <a:ext uri="{FF2B5EF4-FFF2-40B4-BE49-F238E27FC236}">
                <a16:creationId xmlns:a16="http://schemas.microsoft.com/office/drawing/2014/main" id="{181B0AE6-BE78-8B3D-BB71-F14C5DE0FA8D}"/>
              </a:ext>
            </a:extLst>
          </p:cNvPr>
          <p:cNvSpPr txBox="1"/>
          <p:nvPr/>
        </p:nvSpPr>
        <p:spPr>
          <a:xfrm>
            <a:off x="7235480" y="5234441"/>
            <a:ext cx="1748936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0" u="none" strike="noStrike" baseline="0" dirty="0">
                <a:solidFill>
                  <a:srgbClr val="000000"/>
                </a:solidFill>
                <a:latin typeface="Aptos"/>
              </a:rPr>
              <a:t>Compound: </a:t>
            </a:r>
            <a:r>
              <a:rPr lang="en-US" sz="1600" b="1" dirty="0">
                <a:solidFill>
                  <a:srgbClr val="000000"/>
                </a:solidFill>
                <a:latin typeface="Aptos"/>
              </a:rPr>
              <a:t>45</a:t>
            </a:r>
            <a:endParaRPr lang="ka-GE" sz="1600" dirty="0"/>
          </a:p>
          <a:p>
            <a:pPr algn="ctr"/>
            <a:endParaRPr lang="ka-GE" dirty="0"/>
          </a:p>
        </p:txBody>
      </p:sp>
      <p:graphicFrame>
        <p:nvGraphicFramePr>
          <p:cNvPr id="24" name="Diagram 1">
            <a:extLst>
              <a:ext uri="{FF2B5EF4-FFF2-40B4-BE49-F238E27FC236}">
                <a16:creationId xmlns:a16="http://schemas.microsoft.com/office/drawing/2014/main" id="{8393B420-A086-2A43-2D06-421F8D01AC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882924"/>
              </p:ext>
            </p:extLst>
          </p:nvPr>
        </p:nvGraphicFramePr>
        <p:xfrm>
          <a:off x="11531373" y="6544721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2" name="სურათი 1">
            <a:extLst>
              <a:ext uri="{FF2B5EF4-FFF2-40B4-BE49-F238E27FC236}">
                <a16:creationId xmlns:a16="http://schemas.microsoft.com/office/drawing/2014/main" id="{FA3CBEE6-F1F9-85A0-C213-6FF8D3856E23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r="459" b="-1075"/>
          <a:stretch>
            <a:fillRect/>
          </a:stretch>
        </p:blipFill>
        <p:spPr>
          <a:xfrm>
            <a:off x="349685" y="3429065"/>
            <a:ext cx="1764035" cy="761980"/>
          </a:xfrm>
          <a:prstGeom prst="rect">
            <a:avLst/>
          </a:prstGeom>
        </p:spPr>
      </p:pic>
      <p:pic>
        <p:nvPicPr>
          <p:cNvPr id="4" name="სურათი 3">
            <a:extLst>
              <a:ext uri="{FF2B5EF4-FFF2-40B4-BE49-F238E27FC236}">
                <a16:creationId xmlns:a16="http://schemas.microsoft.com/office/drawing/2014/main" id="{91BF0951-4FC0-1154-B382-FB4EB3A01E3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88486" y="1621793"/>
            <a:ext cx="1615467" cy="983948"/>
          </a:xfrm>
          <a:prstGeom prst="rect">
            <a:avLst/>
          </a:prstGeom>
        </p:spPr>
      </p:pic>
      <p:pic>
        <p:nvPicPr>
          <p:cNvPr id="7" name="სურათი 6">
            <a:extLst>
              <a:ext uri="{FF2B5EF4-FFF2-40B4-BE49-F238E27FC236}">
                <a16:creationId xmlns:a16="http://schemas.microsoft.com/office/drawing/2014/main" id="{E6A1E990-63E6-4546-46A8-246C4700AF0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57291" y="5703909"/>
            <a:ext cx="1959280" cy="878128"/>
          </a:xfrm>
          <a:prstGeom prst="rect">
            <a:avLst/>
          </a:prstGeom>
        </p:spPr>
      </p:pic>
      <p:pic>
        <p:nvPicPr>
          <p:cNvPr id="8" name="სურათი 7">
            <a:extLst>
              <a:ext uri="{FF2B5EF4-FFF2-40B4-BE49-F238E27FC236}">
                <a16:creationId xmlns:a16="http://schemas.microsoft.com/office/drawing/2014/main" id="{79868906-D929-1D3A-E53E-DA4A15EFA8C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83676" y="5250623"/>
            <a:ext cx="1747773" cy="907878"/>
          </a:xfrm>
          <a:prstGeom prst="rect">
            <a:avLst/>
          </a:prstGeom>
        </p:spPr>
      </p:pic>
      <p:pic>
        <p:nvPicPr>
          <p:cNvPr id="11" name="Picture 1" descr="სურათი შეიცავს ნახაზ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1C23A4B4-63E7-F979-A83A-47BD2062CA2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422770" y="1623199"/>
            <a:ext cx="1770404" cy="963889"/>
          </a:xfrm>
          <a:prstGeom prst="rect">
            <a:avLst/>
          </a:prstGeom>
        </p:spPr>
      </p:pic>
      <p:pic>
        <p:nvPicPr>
          <p:cNvPr id="27" name="სურათი 26">
            <a:extLst>
              <a:ext uri="{FF2B5EF4-FFF2-40B4-BE49-F238E27FC236}">
                <a16:creationId xmlns:a16="http://schemas.microsoft.com/office/drawing/2014/main" id="{00CA0083-0057-0308-8419-F6E9B03505B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408444" y="3348037"/>
            <a:ext cx="1769270" cy="109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519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7E1E004-C709-4B91-99A3-F8E089604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933"/>
            <a:ext cx="12177710" cy="2545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0D16E6B-014E-452F-AC67-E07EDD1EED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29825"/>
            <a:ext cx="12177710" cy="2341294"/>
          </a:xfrm>
          <a:prstGeom prst="rect">
            <a:avLst/>
          </a:prstGeom>
        </p:spPr>
      </p:pic>
      <p:graphicFrame>
        <p:nvGraphicFramePr>
          <p:cNvPr id="17" name="Diagram 1">
            <a:extLst>
              <a:ext uri="{FF2B5EF4-FFF2-40B4-BE49-F238E27FC236}">
                <a16:creationId xmlns:a16="http://schemas.microsoft.com/office/drawing/2014/main" id="{F2013E01-201E-30E9-51E3-1DA052BBB5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3153202"/>
              </p:ext>
            </p:extLst>
          </p:nvPr>
        </p:nvGraphicFramePr>
        <p:xfrm>
          <a:off x="11364686" y="6437565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9" name="ტექსტური ველი 42">
            <a:extLst>
              <a:ext uri="{FF2B5EF4-FFF2-40B4-BE49-F238E27FC236}">
                <a16:creationId xmlns:a16="http://schemas.microsoft.com/office/drawing/2014/main" id="{C11792CF-6EB4-4153-BE5F-648CC7B459D0}"/>
              </a:ext>
            </a:extLst>
          </p:cNvPr>
          <p:cNvSpPr txBox="1"/>
          <p:nvPr/>
        </p:nvSpPr>
        <p:spPr>
          <a:xfrm>
            <a:off x="1067063" y="919131"/>
            <a:ext cx="1805154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0" u="none" strike="noStrike" baseline="0" dirty="0">
                <a:solidFill>
                  <a:srgbClr val="000000"/>
                </a:solidFill>
                <a:latin typeface="Aptos"/>
              </a:rPr>
              <a:t>Compound: 52</a:t>
            </a:r>
            <a:endParaRPr lang="ka-GE" sz="1600" dirty="0"/>
          </a:p>
          <a:p>
            <a:pPr algn="ctr"/>
            <a:endParaRPr lang="ka-GE" dirty="0"/>
          </a:p>
        </p:txBody>
      </p:sp>
      <p:sp>
        <p:nvSpPr>
          <p:cNvPr id="21" name="ტექსტური ველი 44">
            <a:extLst>
              <a:ext uri="{FF2B5EF4-FFF2-40B4-BE49-F238E27FC236}">
                <a16:creationId xmlns:a16="http://schemas.microsoft.com/office/drawing/2014/main" id="{3C198427-DD12-5C94-72CA-D8D74F190066}"/>
              </a:ext>
            </a:extLst>
          </p:cNvPr>
          <p:cNvSpPr txBox="1"/>
          <p:nvPr/>
        </p:nvSpPr>
        <p:spPr>
          <a:xfrm>
            <a:off x="9445749" y="4689960"/>
            <a:ext cx="174893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i="0" u="none" strike="noStrike" baseline="0" dirty="0">
                <a:solidFill>
                  <a:srgbClr val="000000"/>
                </a:solidFill>
                <a:latin typeface="Aptos"/>
              </a:rPr>
              <a:t>Compound: </a:t>
            </a:r>
            <a:r>
              <a:rPr lang="en-US" sz="1600" b="1" dirty="0">
                <a:solidFill>
                  <a:srgbClr val="000000"/>
                </a:solidFill>
                <a:latin typeface="Aptos"/>
              </a:rPr>
              <a:t>59</a:t>
            </a:r>
            <a:endParaRPr lang="ka-GE" sz="1600" dirty="0"/>
          </a:p>
        </p:txBody>
      </p:sp>
      <p:sp>
        <p:nvSpPr>
          <p:cNvPr id="24" name="ტექსტური ველი 19">
            <a:extLst>
              <a:ext uri="{FF2B5EF4-FFF2-40B4-BE49-F238E27FC236}">
                <a16:creationId xmlns:a16="http://schemas.microsoft.com/office/drawing/2014/main" id="{7D9C7C80-09C8-02A1-6947-2DA426FA9C0B}"/>
              </a:ext>
            </a:extLst>
          </p:cNvPr>
          <p:cNvSpPr txBox="1"/>
          <p:nvPr/>
        </p:nvSpPr>
        <p:spPr>
          <a:xfrm>
            <a:off x="7679094" y="0"/>
            <a:ext cx="451290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ylfaen"/>
              </a:rPr>
              <a:t>Cellulose-2</a:t>
            </a:r>
          </a:p>
          <a:p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ylfaen"/>
              </a:rPr>
              <a:t>Mobile phases: </a:t>
            </a:r>
            <a:r>
              <a:rPr lang="en-GB" sz="16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Sylfaen"/>
              </a:rPr>
              <a:t>Hex/EtOH70/30 +0.1%FA</a:t>
            </a:r>
            <a:endParaRPr lang="en-US" sz="1600" b="1" dirty="0">
              <a:solidFill>
                <a:schemeClr val="tx2">
                  <a:lumMod val="50000"/>
                  <a:lumOff val="50000"/>
                </a:schemeClr>
              </a:solidFill>
              <a:latin typeface="Sylfaen"/>
            </a:endParaRPr>
          </a:p>
        </p:txBody>
      </p:sp>
      <p:pic>
        <p:nvPicPr>
          <p:cNvPr id="3" name="Picture 42">
            <a:extLst>
              <a:ext uri="{FF2B5EF4-FFF2-40B4-BE49-F238E27FC236}">
                <a16:creationId xmlns:a16="http://schemas.microsoft.com/office/drawing/2014/main" id="{265FC7C1-14BA-11D4-EDE6-AF2C2C6EBB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998" y="4255727"/>
            <a:ext cx="3022329" cy="1529091"/>
          </a:xfrm>
          <a:prstGeom prst="rect">
            <a:avLst/>
          </a:prstGeom>
        </p:spPr>
      </p:pic>
      <p:pic>
        <p:nvPicPr>
          <p:cNvPr id="5" name="Picture 41" descr="სურათი შეიცავს ნახაზ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EB6FB65A-ADAA-D170-53D2-E7878EA1A5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737" y="681822"/>
            <a:ext cx="2426570" cy="170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63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934D20-AE55-45BF-92EB-60D394677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7176"/>
            <a:ext cx="5629276" cy="12794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239C5E-8D08-40DB-BCDB-B28DC10D0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" y="2001410"/>
            <a:ext cx="5629276" cy="14571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45AE816-E027-4A0B-A92B-7018F12636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27959"/>
            <a:ext cx="5629276" cy="14572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76E01B3-14D4-4413-85FE-E9FF71991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260627"/>
            <a:ext cx="5639713" cy="1289464"/>
          </a:xfrm>
          <a:prstGeom prst="rect">
            <a:avLst/>
          </a:prstGeom>
        </p:spPr>
      </p:pic>
      <p:sp>
        <p:nvSpPr>
          <p:cNvPr id="21" name="ტექსტური ველი 20">
            <a:extLst>
              <a:ext uri="{FF2B5EF4-FFF2-40B4-BE49-F238E27FC236}">
                <a16:creationId xmlns:a16="http://schemas.microsoft.com/office/drawing/2014/main" id="{31E619A1-6340-4F0A-223E-1313E28DB608}"/>
              </a:ext>
            </a:extLst>
          </p:cNvPr>
          <p:cNvSpPr txBox="1"/>
          <p:nvPr/>
        </p:nvSpPr>
        <p:spPr>
          <a:xfrm>
            <a:off x="1169096" y="177848"/>
            <a:ext cx="6096000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000" b="1" i="0" u="none" strike="noStrike" baseline="0" dirty="0">
                <a:solidFill>
                  <a:srgbClr val="000000"/>
                </a:solidFill>
                <a:latin typeface="Sylfaen"/>
                <a:ea typeface="Segoe UI"/>
                <a:cs typeface="Segoe UI"/>
              </a:rPr>
              <a:t>Mobile </a:t>
            </a:r>
            <a:r>
              <a:rPr lang="en-GB" sz="2000" b="1" i="0" u="none" strike="noStrike" baseline="0" dirty="0" err="1">
                <a:solidFill>
                  <a:srgbClr val="000000"/>
                </a:solidFill>
                <a:latin typeface="Sylfaen"/>
                <a:ea typeface="Segoe UI"/>
                <a:cs typeface="Segoe UI"/>
              </a:rPr>
              <a:t>Phase:Hex</a:t>
            </a:r>
            <a:r>
              <a:rPr lang="en-GB" sz="2000" b="1" i="0" u="none" strike="noStrike" baseline="0" dirty="0">
                <a:solidFill>
                  <a:srgbClr val="000000"/>
                </a:solidFill>
                <a:latin typeface="Sylfaen"/>
                <a:ea typeface="Segoe UI"/>
                <a:cs typeface="Segoe UI"/>
              </a:rPr>
              <a:t>/IPA70/30 +</a:t>
            </a:r>
            <a:r>
              <a:rPr lang="en-GB" sz="2000" b="1" dirty="0">
                <a:solidFill>
                  <a:srgbClr val="000000"/>
                </a:solidFill>
                <a:latin typeface="Sylfaen"/>
                <a:ea typeface="Segoe UI"/>
                <a:cs typeface="Segoe UI"/>
              </a:rPr>
              <a:t>0.1%FA</a:t>
            </a:r>
            <a:r>
              <a:rPr sz="2000" b="1" i="0" dirty="0">
                <a:solidFill>
                  <a:srgbClr val="000000"/>
                </a:solidFill>
                <a:latin typeface="Sylfaen"/>
                <a:ea typeface="Aptos"/>
                <a:cs typeface="Aptos"/>
              </a:rPr>
              <a:t>​</a:t>
            </a:r>
            <a:endParaRPr lang="ka-GE" sz="2000" b="1" dirty="0">
              <a:latin typeface="Sylfaen"/>
            </a:endParaRPr>
          </a:p>
          <a:p>
            <a:pPr algn="ctr"/>
            <a:endParaRPr lang="ka-GE"/>
          </a:p>
        </p:txBody>
      </p:sp>
      <p:pic>
        <p:nvPicPr>
          <p:cNvPr id="27" name="Picture 25">
            <a:extLst>
              <a:ext uri="{FF2B5EF4-FFF2-40B4-BE49-F238E27FC236}">
                <a16:creationId xmlns:a16="http://schemas.microsoft.com/office/drawing/2014/main" id="{C6AE6BFD-6FAB-BE9E-5A83-F40D047CB9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5951" y="631733"/>
            <a:ext cx="5166049" cy="1335271"/>
          </a:xfrm>
          <a:prstGeom prst="rect">
            <a:avLst/>
          </a:prstGeom>
        </p:spPr>
      </p:pic>
      <p:pic>
        <p:nvPicPr>
          <p:cNvPr id="37" name="Picture 18">
            <a:extLst>
              <a:ext uri="{FF2B5EF4-FFF2-40B4-BE49-F238E27FC236}">
                <a16:creationId xmlns:a16="http://schemas.microsoft.com/office/drawing/2014/main" id="{047F3084-BFD1-463D-4E1F-42BBD8204E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5951" y="3627959"/>
            <a:ext cx="5166049" cy="1457225"/>
          </a:xfrm>
          <a:prstGeom prst="rect">
            <a:avLst/>
          </a:prstGeom>
        </p:spPr>
      </p:pic>
      <p:pic>
        <p:nvPicPr>
          <p:cNvPr id="39" name="Picture 19">
            <a:extLst>
              <a:ext uri="{FF2B5EF4-FFF2-40B4-BE49-F238E27FC236}">
                <a16:creationId xmlns:a16="http://schemas.microsoft.com/office/drawing/2014/main" id="{EA5DCC96-4A4A-CA93-37D4-918C7562C5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951" y="2065525"/>
            <a:ext cx="5166049" cy="1413796"/>
          </a:xfrm>
          <a:prstGeom prst="rect">
            <a:avLst/>
          </a:prstGeom>
        </p:spPr>
      </p:pic>
      <p:pic>
        <p:nvPicPr>
          <p:cNvPr id="47" name="Picture 12">
            <a:extLst>
              <a:ext uri="{FF2B5EF4-FFF2-40B4-BE49-F238E27FC236}">
                <a16:creationId xmlns:a16="http://schemas.microsoft.com/office/drawing/2014/main" id="{0E363035-16C3-400C-9D72-304A83CC7E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25951" y="5268526"/>
            <a:ext cx="5166049" cy="1281565"/>
          </a:xfrm>
          <a:prstGeom prst="rect">
            <a:avLst/>
          </a:prstGeom>
        </p:spPr>
      </p:pic>
      <p:graphicFrame>
        <p:nvGraphicFramePr>
          <p:cNvPr id="50" name="Diagram 1">
            <a:extLst>
              <a:ext uri="{FF2B5EF4-FFF2-40B4-BE49-F238E27FC236}">
                <a16:creationId xmlns:a16="http://schemas.microsoft.com/office/drawing/2014/main" id="{3A8F1D06-37B0-0B62-99F9-BFA1D9DA8B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8256519"/>
              </p:ext>
            </p:extLst>
          </p:nvPr>
        </p:nvGraphicFramePr>
        <p:xfrm>
          <a:off x="11364686" y="6437565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8" name="ტექსტური ველი 10">
            <a:extLst>
              <a:ext uri="{FF2B5EF4-FFF2-40B4-BE49-F238E27FC236}">
                <a16:creationId xmlns:a16="http://schemas.microsoft.com/office/drawing/2014/main" id="{9F8E8CC9-1C67-F51A-874B-BFB34087006A}"/>
              </a:ext>
            </a:extLst>
          </p:cNvPr>
          <p:cNvSpPr txBox="1"/>
          <p:nvPr/>
        </p:nvSpPr>
        <p:spPr>
          <a:xfrm>
            <a:off x="3384565" y="718430"/>
            <a:ext cx="17478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1" i="0" u="none" strike="noStrike" baseline="0" dirty="0">
                <a:solidFill>
                  <a:srgbClr val="000000"/>
                </a:solidFill>
                <a:latin typeface="Aptos"/>
              </a:rPr>
              <a:t>Compound: 02</a:t>
            </a:r>
            <a:r>
              <a:rPr sz="1600" b="1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​</a:t>
            </a:r>
            <a:endParaRPr lang="ka-GE" sz="1600" b="1" dirty="0">
              <a:latin typeface="Sylfaen"/>
            </a:endParaRPr>
          </a:p>
        </p:txBody>
      </p:sp>
      <p:sp>
        <p:nvSpPr>
          <p:cNvPr id="29" name="ტექსტური ველი 17">
            <a:extLst>
              <a:ext uri="{FF2B5EF4-FFF2-40B4-BE49-F238E27FC236}">
                <a16:creationId xmlns:a16="http://schemas.microsoft.com/office/drawing/2014/main" id="{8DC74FC1-AE45-3D9E-7E74-8AC63558C93F}"/>
              </a:ext>
            </a:extLst>
          </p:cNvPr>
          <p:cNvSpPr txBox="1"/>
          <p:nvPr/>
        </p:nvSpPr>
        <p:spPr>
          <a:xfrm>
            <a:off x="3364133" y="2047492"/>
            <a:ext cx="1826712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1" i="0" u="none" strike="noStrike" baseline="0" dirty="0">
                <a:solidFill>
                  <a:srgbClr val="000000"/>
                </a:solidFill>
                <a:latin typeface="Aptos"/>
              </a:rPr>
              <a:t>Compound: </a:t>
            </a:r>
            <a:r>
              <a:rPr lang="en-GB" sz="1600" b="1" dirty="0">
                <a:solidFill>
                  <a:srgbClr val="000000"/>
                </a:solidFill>
                <a:latin typeface="Aptos"/>
              </a:rPr>
              <a:t>03</a:t>
            </a:r>
            <a:endParaRPr lang="ka-GE" sz="1600" b="1" dirty="0">
              <a:latin typeface="Sylfaen"/>
            </a:endParaRPr>
          </a:p>
          <a:p>
            <a:pPr algn="ctr"/>
            <a:endParaRPr lang="ka-GE" dirty="0"/>
          </a:p>
        </p:txBody>
      </p:sp>
      <p:sp>
        <p:nvSpPr>
          <p:cNvPr id="30" name="ტექსტური ველი 18">
            <a:extLst>
              <a:ext uri="{FF2B5EF4-FFF2-40B4-BE49-F238E27FC236}">
                <a16:creationId xmlns:a16="http://schemas.microsoft.com/office/drawing/2014/main" id="{5FAC8A19-40DD-F40A-5424-869AA8A8A67D}"/>
              </a:ext>
            </a:extLst>
          </p:cNvPr>
          <p:cNvSpPr txBox="1"/>
          <p:nvPr/>
        </p:nvSpPr>
        <p:spPr>
          <a:xfrm>
            <a:off x="3329836" y="3763027"/>
            <a:ext cx="1774521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1" i="0" u="none" strike="noStrike" baseline="0">
                <a:solidFill>
                  <a:srgbClr val="000000"/>
                </a:solidFill>
                <a:latin typeface="Aptos"/>
              </a:rPr>
              <a:t>Compound: </a:t>
            </a:r>
            <a:r>
              <a:rPr lang="en-GB" sz="1600" b="1">
                <a:solidFill>
                  <a:srgbClr val="000000"/>
                </a:solidFill>
                <a:latin typeface="Aptos"/>
              </a:rPr>
              <a:t>35</a:t>
            </a:r>
            <a:endParaRPr lang="ka-GE" sz="1600"/>
          </a:p>
          <a:p>
            <a:pPr algn="ctr"/>
            <a:endParaRPr lang="ka-GE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06144BF-1007-2642-1A26-986770600BBC}"/>
              </a:ext>
            </a:extLst>
          </p:cNvPr>
          <p:cNvSpPr txBox="1"/>
          <p:nvPr/>
        </p:nvSpPr>
        <p:spPr>
          <a:xfrm>
            <a:off x="7359409" y="613705"/>
            <a:ext cx="2240280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 b="1" dirty="0"/>
              <a:t>Compound: 45</a:t>
            </a:r>
          </a:p>
        </p:txBody>
      </p:sp>
      <p:sp>
        <p:nvSpPr>
          <p:cNvPr id="36" name="TextBox 22">
            <a:extLst>
              <a:ext uri="{FF2B5EF4-FFF2-40B4-BE49-F238E27FC236}">
                <a16:creationId xmlns:a16="http://schemas.microsoft.com/office/drawing/2014/main" id="{99308137-9767-2CFA-40D2-A9BF4D45480D}"/>
              </a:ext>
            </a:extLst>
          </p:cNvPr>
          <p:cNvSpPr txBox="1"/>
          <p:nvPr/>
        </p:nvSpPr>
        <p:spPr>
          <a:xfrm>
            <a:off x="7368695" y="2135363"/>
            <a:ext cx="2240280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 b="1"/>
              <a:t>Compound: 48</a:t>
            </a:r>
          </a:p>
        </p:txBody>
      </p:sp>
      <p:sp>
        <p:nvSpPr>
          <p:cNvPr id="38" name="TextBox 15">
            <a:extLst>
              <a:ext uri="{FF2B5EF4-FFF2-40B4-BE49-F238E27FC236}">
                <a16:creationId xmlns:a16="http://schemas.microsoft.com/office/drawing/2014/main" id="{9D7E8EB0-DA7A-EC30-0877-B8F8B5F6E446}"/>
              </a:ext>
            </a:extLst>
          </p:cNvPr>
          <p:cNvSpPr txBox="1"/>
          <p:nvPr/>
        </p:nvSpPr>
        <p:spPr>
          <a:xfrm>
            <a:off x="7314053" y="3732249"/>
            <a:ext cx="2240280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 b="1" dirty="0"/>
              <a:t>Compound: 52</a:t>
            </a:r>
          </a:p>
        </p:txBody>
      </p:sp>
      <p:sp>
        <p:nvSpPr>
          <p:cNvPr id="40" name="ტექსტური ველი 19">
            <a:extLst>
              <a:ext uri="{FF2B5EF4-FFF2-40B4-BE49-F238E27FC236}">
                <a16:creationId xmlns:a16="http://schemas.microsoft.com/office/drawing/2014/main" id="{31063354-3ED5-6C3F-F9E5-8BE678068801}"/>
              </a:ext>
            </a:extLst>
          </p:cNvPr>
          <p:cNvSpPr txBox="1"/>
          <p:nvPr/>
        </p:nvSpPr>
        <p:spPr>
          <a:xfrm>
            <a:off x="3329836" y="5266151"/>
            <a:ext cx="1895307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1" i="0" u="none" strike="noStrike" baseline="0" dirty="0">
                <a:solidFill>
                  <a:srgbClr val="000000"/>
                </a:solidFill>
                <a:latin typeface="Aptos"/>
              </a:rPr>
              <a:t>Compound: </a:t>
            </a:r>
            <a:r>
              <a:rPr lang="en-GB" sz="1600" b="1" dirty="0">
                <a:solidFill>
                  <a:srgbClr val="000000"/>
                </a:solidFill>
                <a:latin typeface="Aptos"/>
              </a:rPr>
              <a:t>37</a:t>
            </a:r>
            <a:endParaRPr lang="ka-GE" sz="1600" dirty="0"/>
          </a:p>
          <a:p>
            <a:pPr algn="ctr"/>
            <a:endParaRPr lang="ka-GE" dirty="0"/>
          </a:p>
        </p:txBody>
      </p:sp>
      <p:sp>
        <p:nvSpPr>
          <p:cNvPr id="41" name="TextBox 4">
            <a:extLst>
              <a:ext uri="{FF2B5EF4-FFF2-40B4-BE49-F238E27FC236}">
                <a16:creationId xmlns:a16="http://schemas.microsoft.com/office/drawing/2014/main" id="{7BA3A66D-39DC-4413-867F-FFE841439ACA}"/>
              </a:ext>
            </a:extLst>
          </p:cNvPr>
          <p:cNvSpPr txBox="1"/>
          <p:nvPr/>
        </p:nvSpPr>
        <p:spPr>
          <a:xfrm>
            <a:off x="7160712" y="5404650"/>
            <a:ext cx="2240280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dirty="0"/>
              <a:t>Compound: 59</a:t>
            </a:r>
          </a:p>
        </p:txBody>
      </p:sp>
      <p:sp>
        <p:nvSpPr>
          <p:cNvPr id="3" name="Rectangle 2"/>
          <p:cNvSpPr/>
          <p:nvPr/>
        </p:nvSpPr>
        <p:spPr>
          <a:xfrm>
            <a:off x="10437" y="25269"/>
            <a:ext cx="1271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Sylfaen"/>
              </a:rPr>
              <a:t>Cellulose-2</a:t>
            </a:r>
          </a:p>
        </p:txBody>
      </p:sp>
      <p:pic>
        <p:nvPicPr>
          <p:cNvPr id="4" name="სურათი 3">
            <a:extLst>
              <a:ext uri="{FF2B5EF4-FFF2-40B4-BE49-F238E27FC236}">
                <a16:creationId xmlns:a16="http://schemas.microsoft.com/office/drawing/2014/main" id="{98DA1B19-CA67-B1CE-4587-DD014E5DE2E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73237" y="762130"/>
            <a:ext cx="2154868" cy="939193"/>
          </a:xfrm>
          <a:prstGeom prst="rect">
            <a:avLst/>
          </a:prstGeom>
        </p:spPr>
      </p:pic>
      <p:pic>
        <p:nvPicPr>
          <p:cNvPr id="11" name="სურათი 10">
            <a:extLst>
              <a:ext uri="{FF2B5EF4-FFF2-40B4-BE49-F238E27FC236}">
                <a16:creationId xmlns:a16="http://schemas.microsoft.com/office/drawing/2014/main" id="{24EA6ABA-E541-2FAD-6F1D-203CE4FD4B4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73155" y="4065088"/>
            <a:ext cx="1875774" cy="846814"/>
          </a:xfrm>
          <a:prstGeom prst="rect">
            <a:avLst/>
          </a:prstGeom>
        </p:spPr>
      </p:pic>
      <p:pic>
        <p:nvPicPr>
          <p:cNvPr id="13" name="სურათი 12" descr="სურათი შეიცავს ნახაზ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ABCF6B3C-D2FA-E537-3698-919AE7226CC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95702" y="2237331"/>
            <a:ext cx="2265777" cy="974161"/>
          </a:xfrm>
          <a:prstGeom prst="rect">
            <a:avLst/>
          </a:prstGeom>
        </p:spPr>
      </p:pic>
      <p:pic>
        <p:nvPicPr>
          <p:cNvPr id="14" name="სურათი 13">
            <a:extLst>
              <a:ext uri="{FF2B5EF4-FFF2-40B4-BE49-F238E27FC236}">
                <a16:creationId xmlns:a16="http://schemas.microsoft.com/office/drawing/2014/main" id="{339016B4-9504-3BE5-2F85-D371599D5C6F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b="65414"/>
          <a:stretch>
            <a:fillRect/>
          </a:stretch>
        </p:blipFill>
        <p:spPr>
          <a:xfrm>
            <a:off x="8571000" y="2168568"/>
            <a:ext cx="2075015" cy="979794"/>
          </a:xfrm>
          <a:prstGeom prst="rect">
            <a:avLst/>
          </a:prstGeom>
        </p:spPr>
      </p:pic>
      <p:pic>
        <p:nvPicPr>
          <p:cNvPr id="19" name="სურათი 18">
            <a:extLst>
              <a:ext uri="{FF2B5EF4-FFF2-40B4-BE49-F238E27FC236}">
                <a16:creationId xmlns:a16="http://schemas.microsoft.com/office/drawing/2014/main" id="{3609F0CE-D93D-B33E-81E7-9280C867C68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531392" y="5572125"/>
            <a:ext cx="1616871" cy="85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99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A8F65C5-F089-BE95-6DFB-2F84C2D9A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4782"/>
            <a:ext cx="6367742" cy="13979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012AE4-BE06-7F42-1D55-D6701740DA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132781"/>
            <a:ext cx="6367742" cy="14257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8260FC-1870-CF6A-8FE5-ED4BA2CB8E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605389"/>
            <a:ext cx="6367741" cy="152501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8D4E1C6-6B31-6BFA-C033-7B3868B706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0132" y="2923894"/>
            <a:ext cx="5784978" cy="16588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725E4BA-1F2E-4AD5-BFF3-A1658B23AF6E}"/>
                  </a:ext>
                </a:extLst>
              </p:cNvPr>
              <p:cNvSpPr/>
              <p:nvPr/>
            </p:nvSpPr>
            <p:spPr>
              <a:xfrm>
                <a:off x="691710" y="2876019"/>
                <a:ext cx="97071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ka-GE" dirty="0"/>
                  <a:t>1.02</a:t>
                </a:r>
                <a:endParaRPr lang="en-US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725E4BA-1F2E-4AD5-BFF3-A1658B23AF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710" y="2876019"/>
                <a:ext cx="970715" cy="369332"/>
              </a:xfrm>
              <a:prstGeom prst="rect">
                <a:avLst/>
              </a:prstGeom>
              <a:blipFill>
                <a:blip r:embed="rId7"/>
                <a:stretch>
                  <a:fillRect t="-10000" r="-5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B10CBD9-B795-4C63-96BA-32DCCC9AEEFF}"/>
                  </a:ext>
                </a:extLst>
              </p:cNvPr>
              <p:cNvSpPr/>
              <p:nvPr/>
            </p:nvSpPr>
            <p:spPr>
              <a:xfrm>
                <a:off x="691709" y="4279045"/>
                <a:ext cx="97071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ka-GE" dirty="0"/>
                  <a:t>1.69</a:t>
                </a:r>
                <a:endParaRPr lang="en-US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B10CBD9-B795-4C63-96BA-32DCCC9AEE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709" y="4279045"/>
                <a:ext cx="970715" cy="369332"/>
              </a:xfrm>
              <a:prstGeom prst="rect">
                <a:avLst/>
              </a:prstGeom>
              <a:blipFill>
                <a:blip r:embed="rId8"/>
                <a:stretch>
                  <a:fillRect t="-9836" r="-5000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FFECE0E-07CF-45AD-A1F8-93AB6D0614F5}"/>
                  </a:ext>
                </a:extLst>
              </p:cNvPr>
              <p:cNvSpPr/>
              <p:nvPr/>
            </p:nvSpPr>
            <p:spPr>
              <a:xfrm>
                <a:off x="326892" y="5415802"/>
                <a:ext cx="97071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ka-GE"/>
                  <a:t>1.69</a:t>
                </a:r>
                <a:endParaRPr lang="en-US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FFECE0E-07CF-45AD-A1F8-93AB6D0614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892" y="5415802"/>
                <a:ext cx="970715" cy="369332"/>
              </a:xfrm>
              <a:prstGeom prst="rect">
                <a:avLst/>
              </a:prstGeom>
              <a:blipFill>
                <a:blip r:embed="rId9"/>
                <a:stretch>
                  <a:fillRect t="-6557" r="-5031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7">
            <a:extLst>
              <a:ext uri="{FF2B5EF4-FFF2-40B4-BE49-F238E27FC236}">
                <a16:creationId xmlns:a16="http://schemas.microsoft.com/office/drawing/2014/main" id="{1F41BD8C-A689-5A67-1AD5-CD7BE22DA7F1}"/>
              </a:ext>
            </a:extLst>
          </p:cNvPr>
          <p:cNvSpPr/>
          <p:nvPr/>
        </p:nvSpPr>
        <p:spPr>
          <a:xfrm>
            <a:off x="0" y="-219206"/>
            <a:ext cx="12202438" cy="7759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a-GE" sz="4000" dirty="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</a:endParaRPr>
          </a:p>
          <a:p>
            <a:endParaRPr lang="ka-GE" sz="4000" dirty="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</a:endParaRPr>
          </a:p>
          <a:p>
            <a:r>
              <a:rPr lang="ka-GE" sz="4000" dirty="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Cellulose-4      </a:t>
            </a:r>
            <a:r>
              <a:rPr lang="en-US" sz="17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Mobile phases: ACN/DI water (95:5) + 5 </a:t>
            </a:r>
            <a:r>
              <a:rPr lang="en-US" sz="17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mMol</a:t>
            </a:r>
            <a:r>
              <a:rPr lang="en-US" sz="17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 ammonium acetate</a:t>
            </a:r>
            <a:r>
              <a:rPr lang="ka-GE" sz="17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 </a:t>
            </a:r>
            <a:endParaRPr lang="ka-GE" dirty="0"/>
          </a:p>
          <a:p>
            <a:endParaRPr lang="ka-GE" sz="4000" dirty="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  <a:ea typeface="Calibri Light"/>
              <a:cs typeface="Calibri Light"/>
            </a:endParaRPr>
          </a:p>
          <a:p>
            <a:endParaRPr lang="ka-GE" sz="4000" dirty="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</a:endParaRPr>
          </a:p>
        </p:txBody>
      </p:sp>
      <p:sp>
        <p:nvSpPr>
          <p:cNvPr id="15" name="ტექსტური ველი 14">
            <a:extLst>
              <a:ext uri="{FF2B5EF4-FFF2-40B4-BE49-F238E27FC236}">
                <a16:creationId xmlns:a16="http://schemas.microsoft.com/office/drawing/2014/main" id="{277DE38E-2770-2AA3-E739-3A31662FECB3}"/>
              </a:ext>
            </a:extLst>
          </p:cNvPr>
          <p:cNvSpPr txBox="1"/>
          <p:nvPr/>
        </p:nvSpPr>
        <p:spPr>
          <a:xfrm>
            <a:off x="271741" y="776831"/>
            <a:ext cx="1858497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1" i="0" u="none" strike="noStrike" baseline="0" dirty="0">
                <a:solidFill>
                  <a:srgbClr val="000000"/>
                </a:solidFill>
                <a:latin typeface="Aptos"/>
              </a:rPr>
              <a:t>Compound: 02</a:t>
            </a:r>
            <a:r>
              <a:rPr sz="1600" b="1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​</a:t>
            </a:r>
            <a:endParaRPr lang="ka-GE" sz="1600" b="1" dirty="0">
              <a:latin typeface="Sylfaen"/>
            </a:endParaRPr>
          </a:p>
        </p:txBody>
      </p:sp>
      <p:graphicFrame>
        <p:nvGraphicFramePr>
          <p:cNvPr id="19" name="Diagram 1">
            <a:extLst>
              <a:ext uri="{FF2B5EF4-FFF2-40B4-BE49-F238E27FC236}">
                <a16:creationId xmlns:a16="http://schemas.microsoft.com/office/drawing/2014/main" id="{70EB5AD9-EA7A-10FE-9776-E24206D4D9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8043691"/>
              </p:ext>
            </p:extLst>
          </p:nvPr>
        </p:nvGraphicFramePr>
        <p:xfrm>
          <a:off x="11364686" y="6437565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36" name="ტექსტური ველი 35">
            <a:extLst>
              <a:ext uri="{FF2B5EF4-FFF2-40B4-BE49-F238E27FC236}">
                <a16:creationId xmlns:a16="http://schemas.microsoft.com/office/drawing/2014/main" id="{F8F8D24E-B57B-702B-5FA7-712641DABA73}"/>
              </a:ext>
            </a:extLst>
          </p:cNvPr>
          <p:cNvSpPr txBox="1"/>
          <p:nvPr/>
        </p:nvSpPr>
        <p:spPr>
          <a:xfrm>
            <a:off x="271741" y="2213601"/>
            <a:ext cx="1697018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1" i="0" u="none" strike="noStrike" baseline="0" dirty="0">
                <a:solidFill>
                  <a:srgbClr val="000000"/>
                </a:solidFill>
                <a:latin typeface="Aptos"/>
              </a:rPr>
              <a:t>Compound: 03</a:t>
            </a:r>
            <a:r>
              <a:rPr sz="16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​</a:t>
            </a:r>
            <a:endParaRPr lang="ka-GE" dirty="0"/>
          </a:p>
          <a:p>
            <a:pPr algn="ctr"/>
            <a:endParaRPr lang="ka-GE" dirty="0"/>
          </a:p>
        </p:txBody>
      </p:sp>
      <p:sp>
        <p:nvSpPr>
          <p:cNvPr id="37" name="ტექსტური ველი 36">
            <a:extLst>
              <a:ext uri="{FF2B5EF4-FFF2-40B4-BE49-F238E27FC236}">
                <a16:creationId xmlns:a16="http://schemas.microsoft.com/office/drawing/2014/main" id="{4607FC6F-B14C-A567-23BD-221ECBCC8F1A}"/>
              </a:ext>
            </a:extLst>
          </p:cNvPr>
          <p:cNvSpPr txBox="1"/>
          <p:nvPr/>
        </p:nvSpPr>
        <p:spPr>
          <a:xfrm>
            <a:off x="267727" y="3706083"/>
            <a:ext cx="1717897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1" i="0" u="none" strike="noStrike" baseline="0" dirty="0">
                <a:solidFill>
                  <a:srgbClr val="000000"/>
                </a:solidFill>
                <a:latin typeface="Aptos"/>
              </a:rPr>
              <a:t>Compound: 35</a:t>
            </a:r>
            <a:r>
              <a:rPr sz="16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​</a:t>
            </a:r>
            <a:endParaRPr lang="ka-GE" dirty="0"/>
          </a:p>
        </p:txBody>
      </p:sp>
      <p:sp>
        <p:nvSpPr>
          <p:cNvPr id="38" name="ტექსტური ველი 37">
            <a:extLst>
              <a:ext uri="{FF2B5EF4-FFF2-40B4-BE49-F238E27FC236}">
                <a16:creationId xmlns:a16="http://schemas.microsoft.com/office/drawing/2014/main" id="{7283E1F1-D38E-0B4C-C24E-12F5DDC88390}"/>
              </a:ext>
            </a:extLst>
          </p:cNvPr>
          <p:cNvSpPr txBox="1"/>
          <p:nvPr/>
        </p:nvSpPr>
        <p:spPr>
          <a:xfrm>
            <a:off x="6690986" y="2986698"/>
            <a:ext cx="185802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1" i="0" u="none" strike="noStrike" baseline="0" dirty="0">
                <a:solidFill>
                  <a:srgbClr val="000000"/>
                </a:solidFill>
                <a:latin typeface="Aptos"/>
              </a:rPr>
              <a:t>Compound: </a:t>
            </a:r>
            <a:r>
              <a:rPr lang="en-GB" sz="1600" b="1" dirty="0">
                <a:solidFill>
                  <a:srgbClr val="000000"/>
                </a:solidFill>
                <a:latin typeface="Aptos"/>
              </a:rPr>
              <a:t>45</a:t>
            </a:r>
            <a:r>
              <a:rPr sz="16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​</a:t>
            </a:r>
            <a:endParaRPr lang="ka-GE" dirty="0"/>
          </a:p>
        </p:txBody>
      </p:sp>
      <p:pic>
        <p:nvPicPr>
          <p:cNvPr id="40" name="Picture 5" descr="სურათი შეიცავს ეკრანის ანაბეჭდი, ხაზი, ტექსტ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359B3837-03BF-5C85-8C13-ED929A997E3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98" y="5125900"/>
            <a:ext cx="6363143" cy="1628953"/>
          </a:xfrm>
          <a:prstGeom prst="rect">
            <a:avLst/>
          </a:prstGeom>
        </p:spPr>
      </p:pic>
      <p:sp>
        <p:nvSpPr>
          <p:cNvPr id="43" name="ტექსტური ველი 42">
            <a:extLst>
              <a:ext uri="{FF2B5EF4-FFF2-40B4-BE49-F238E27FC236}">
                <a16:creationId xmlns:a16="http://schemas.microsoft.com/office/drawing/2014/main" id="{CF98DE41-DB27-1E00-3136-86CF551CB9C2}"/>
              </a:ext>
            </a:extLst>
          </p:cNvPr>
          <p:cNvSpPr txBox="1"/>
          <p:nvPr/>
        </p:nvSpPr>
        <p:spPr>
          <a:xfrm>
            <a:off x="313728" y="5267110"/>
            <a:ext cx="1774521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1" i="0" u="none" strike="noStrike" baseline="0" dirty="0">
                <a:solidFill>
                  <a:srgbClr val="000000"/>
                </a:solidFill>
                <a:latin typeface="Aptos"/>
              </a:rPr>
              <a:t>Compound: </a:t>
            </a:r>
            <a:r>
              <a:rPr lang="en-GB" sz="1600" b="1" dirty="0">
                <a:solidFill>
                  <a:srgbClr val="000000"/>
                </a:solidFill>
                <a:latin typeface="Aptos"/>
              </a:rPr>
              <a:t>37</a:t>
            </a:r>
            <a:endParaRPr lang="ka-GE" sz="1600" dirty="0"/>
          </a:p>
        </p:txBody>
      </p:sp>
      <p:pic>
        <p:nvPicPr>
          <p:cNvPr id="47" name="Picture 3" descr="სურათი შეიცავს ეკრანის ანაბეჭდი, ხაზი, ტექსტ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70408AD2-B297-EE7A-CA00-B5D2CA587AF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10132" y="1174056"/>
            <a:ext cx="5764366" cy="1650052"/>
          </a:xfrm>
          <a:prstGeom prst="rect">
            <a:avLst/>
          </a:prstGeom>
        </p:spPr>
      </p:pic>
      <p:sp>
        <p:nvSpPr>
          <p:cNvPr id="48" name="ტექსტური ველი 47">
            <a:extLst>
              <a:ext uri="{FF2B5EF4-FFF2-40B4-BE49-F238E27FC236}">
                <a16:creationId xmlns:a16="http://schemas.microsoft.com/office/drawing/2014/main" id="{5893B087-500D-9FDD-F061-3FC9E465FA05}"/>
              </a:ext>
            </a:extLst>
          </p:cNvPr>
          <p:cNvSpPr txBox="1"/>
          <p:nvPr/>
        </p:nvSpPr>
        <p:spPr>
          <a:xfrm>
            <a:off x="6690986" y="1256884"/>
            <a:ext cx="1732767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1" i="0" u="none" strike="noStrike" baseline="0" dirty="0">
                <a:solidFill>
                  <a:srgbClr val="000000"/>
                </a:solidFill>
                <a:latin typeface="Aptos"/>
              </a:rPr>
              <a:t>Compound: </a:t>
            </a:r>
            <a:r>
              <a:rPr lang="en-GB" sz="1600" b="1" dirty="0">
                <a:solidFill>
                  <a:srgbClr val="000000"/>
                </a:solidFill>
                <a:latin typeface="Aptos"/>
              </a:rPr>
              <a:t>38</a:t>
            </a:r>
            <a:r>
              <a:rPr lang="ka-GE" sz="1600" b="0" i="0" u="none" strike="noStrike" baseline="0" dirty="0">
                <a:solidFill>
                  <a:srgbClr val="000000"/>
                </a:solidFill>
                <a:latin typeface="Aptos"/>
              </a:rPr>
              <a:t>​</a:t>
            </a:r>
            <a:r>
              <a:rPr sz="1600" b="0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​</a:t>
            </a:r>
            <a:endParaRPr lang="ka-GE" dirty="0"/>
          </a:p>
        </p:txBody>
      </p:sp>
      <p:pic>
        <p:nvPicPr>
          <p:cNvPr id="50" name="Picture 9" descr="სურათი შეიცავს ხაზი, ეკრანის ანაბეჭდ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3048C86D-EB98-13C6-693D-CE2DC6B084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13751" y="4682546"/>
            <a:ext cx="5760747" cy="1754090"/>
          </a:xfrm>
          <a:prstGeom prst="rect">
            <a:avLst/>
          </a:prstGeom>
        </p:spPr>
      </p:pic>
      <p:sp>
        <p:nvSpPr>
          <p:cNvPr id="51" name="ტექსტური ველი 50">
            <a:extLst>
              <a:ext uri="{FF2B5EF4-FFF2-40B4-BE49-F238E27FC236}">
                <a16:creationId xmlns:a16="http://schemas.microsoft.com/office/drawing/2014/main" id="{BED5F304-6F46-2F7D-F56D-F67C61F1E882}"/>
              </a:ext>
            </a:extLst>
          </p:cNvPr>
          <p:cNvSpPr txBox="1"/>
          <p:nvPr/>
        </p:nvSpPr>
        <p:spPr>
          <a:xfrm>
            <a:off x="6565726" y="4787346"/>
            <a:ext cx="1766511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1" i="0" u="none" strike="noStrike" baseline="0" dirty="0">
                <a:solidFill>
                  <a:srgbClr val="000000"/>
                </a:solidFill>
                <a:latin typeface="Aptos"/>
              </a:rPr>
              <a:t>Compound: </a:t>
            </a:r>
            <a:r>
              <a:rPr lang="en-GB" sz="1600" b="1" dirty="0">
                <a:solidFill>
                  <a:srgbClr val="000000"/>
                </a:solidFill>
                <a:latin typeface="Aptos"/>
              </a:rPr>
              <a:t>48</a:t>
            </a:r>
            <a:endParaRPr lang="ka-GE" sz="1600" dirty="0"/>
          </a:p>
        </p:txBody>
      </p:sp>
      <p:pic>
        <p:nvPicPr>
          <p:cNvPr id="2" name="სურათი 1">
            <a:extLst>
              <a:ext uri="{FF2B5EF4-FFF2-40B4-BE49-F238E27FC236}">
                <a16:creationId xmlns:a16="http://schemas.microsoft.com/office/drawing/2014/main" id="{9FBC2517-34AB-BC6E-4637-51A305ADCF7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470526" y="3152512"/>
            <a:ext cx="1664266" cy="730425"/>
          </a:xfrm>
          <a:prstGeom prst="rect">
            <a:avLst/>
          </a:prstGeom>
        </p:spPr>
      </p:pic>
      <p:pic>
        <p:nvPicPr>
          <p:cNvPr id="4" name="სურათი 3">
            <a:extLst>
              <a:ext uri="{FF2B5EF4-FFF2-40B4-BE49-F238E27FC236}">
                <a16:creationId xmlns:a16="http://schemas.microsoft.com/office/drawing/2014/main" id="{744C9E1A-653E-D5C3-68DF-FCA40075532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2169" y="4012896"/>
            <a:ext cx="1948842" cy="763307"/>
          </a:xfrm>
          <a:prstGeom prst="rect">
            <a:avLst/>
          </a:prstGeom>
        </p:spPr>
      </p:pic>
      <p:pic>
        <p:nvPicPr>
          <p:cNvPr id="12" name="სურათი 11">
            <a:extLst>
              <a:ext uri="{FF2B5EF4-FFF2-40B4-BE49-F238E27FC236}">
                <a16:creationId xmlns:a16="http://schemas.microsoft.com/office/drawing/2014/main" id="{80C1C2F2-1E17-8F71-46CE-3DACECACD274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b="65414"/>
          <a:stretch>
            <a:fillRect/>
          </a:stretch>
        </p:blipFill>
        <p:spPr>
          <a:xfrm>
            <a:off x="9270369" y="4799035"/>
            <a:ext cx="2701317" cy="1386889"/>
          </a:xfrm>
          <a:prstGeom prst="rect">
            <a:avLst/>
          </a:prstGeom>
        </p:spPr>
      </p:pic>
      <p:pic>
        <p:nvPicPr>
          <p:cNvPr id="22" name="სურათი 21">
            <a:extLst>
              <a:ext uri="{FF2B5EF4-FFF2-40B4-BE49-F238E27FC236}">
                <a16:creationId xmlns:a16="http://schemas.microsoft.com/office/drawing/2014/main" id="{AF55E171-310B-D57A-9A9B-5C47456C809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733798" y="5131595"/>
            <a:ext cx="2188370" cy="1166813"/>
          </a:xfrm>
          <a:prstGeom prst="rect">
            <a:avLst/>
          </a:prstGeom>
        </p:spPr>
      </p:pic>
      <p:pic>
        <p:nvPicPr>
          <p:cNvPr id="23" name="სურათი 22">
            <a:extLst>
              <a:ext uri="{FF2B5EF4-FFF2-40B4-BE49-F238E27FC236}">
                <a16:creationId xmlns:a16="http://schemas.microsoft.com/office/drawing/2014/main" id="{939ECEE4-5003-3D33-B7A0-10994A769A4C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 r="437" b="65012"/>
          <a:stretch>
            <a:fillRect/>
          </a:stretch>
        </p:blipFill>
        <p:spPr>
          <a:xfrm>
            <a:off x="10115551" y="1388269"/>
            <a:ext cx="1855628" cy="121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655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B763B22D-F61F-48D0-B486-311C1314F145}"/>
              </a:ext>
            </a:extLst>
          </p:cNvPr>
          <p:cNvGrpSpPr/>
          <p:nvPr/>
        </p:nvGrpSpPr>
        <p:grpSpPr>
          <a:xfrm>
            <a:off x="119420" y="-1984079"/>
            <a:ext cx="11950694" cy="8114013"/>
            <a:chOff x="5520377" y="971982"/>
            <a:chExt cx="7681979" cy="763643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1DD5615-2095-405C-B13F-69958AC28183}"/>
                </a:ext>
              </a:extLst>
            </p:cNvPr>
            <p:cNvSpPr txBox="1"/>
            <p:nvPr/>
          </p:nvSpPr>
          <p:spPr>
            <a:xfrm>
              <a:off x="10763306" y="971982"/>
              <a:ext cx="2385091" cy="37656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endParaRPr lang="ka-GE" sz="2000" b="1" u="sng">
                <a:latin typeface="Sylfaen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8FEB1C9-FB7F-4421-81FD-142C5E56E0AE}"/>
                </a:ext>
              </a:extLst>
            </p:cNvPr>
            <p:cNvGrpSpPr/>
            <p:nvPr/>
          </p:nvGrpSpPr>
          <p:grpSpPr>
            <a:xfrm>
              <a:off x="5520377" y="3464411"/>
              <a:ext cx="7681979" cy="5144001"/>
              <a:chOff x="7086599" y="2519584"/>
              <a:chExt cx="7681979" cy="6372822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6EC08C6-03D2-463F-B217-24EBD54AA9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86600" y="2519584"/>
                <a:ext cx="7668558" cy="1903553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19EB14F8-7DEB-4315-BC69-3DF4BD427E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86599" y="4662423"/>
                <a:ext cx="7681979" cy="2107266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079B11C5-4EBD-4CC7-8FCB-CBC35A467D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86599" y="7019953"/>
                <a:ext cx="7681977" cy="1872453"/>
              </a:xfrm>
              <a:prstGeom prst="rect">
                <a:avLst/>
              </a:prstGeom>
            </p:spPr>
          </p:pic>
        </p:grpSp>
      </p:grpSp>
      <p:sp>
        <p:nvSpPr>
          <p:cNvPr id="2" name="ტექსტური ველი 1">
            <a:extLst>
              <a:ext uri="{FF2B5EF4-FFF2-40B4-BE49-F238E27FC236}">
                <a16:creationId xmlns:a16="http://schemas.microsoft.com/office/drawing/2014/main" id="{F071709A-4A44-75C5-4DF5-3022188E7F02}"/>
              </a:ext>
            </a:extLst>
          </p:cNvPr>
          <p:cNvSpPr txBox="1"/>
          <p:nvPr/>
        </p:nvSpPr>
        <p:spPr>
          <a:xfrm>
            <a:off x="2821616" y="143530"/>
            <a:ext cx="6359706" cy="6309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700" b="1" i="0" u="none" strike="noStrike" baseline="0" dirty="0">
                <a:solidFill>
                  <a:srgbClr val="000000"/>
                </a:solidFill>
                <a:latin typeface="Sylfaen"/>
              </a:rPr>
              <a:t>Mobile phases: ACN/DI water (95:5) + 5 </a:t>
            </a:r>
            <a:r>
              <a:rPr lang="en-US" sz="1700" b="1" dirty="0" err="1">
                <a:solidFill>
                  <a:srgbClr val="000000"/>
                </a:solidFill>
                <a:latin typeface="Sylfaen"/>
              </a:rPr>
              <a:t>mMol</a:t>
            </a:r>
            <a:r>
              <a:rPr lang="en-US" sz="1700" b="1" i="0" u="none" strike="noStrike" baseline="0" dirty="0">
                <a:solidFill>
                  <a:srgbClr val="000000"/>
                </a:solidFill>
                <a:latin typeface="Sylfaen"/>
              </a:rPr>
              <a:t> ammonium acetate</a:t>
            </a:r>
            <a:r>
              <a:rPr lang="ka-GE" sz="1700" b="0" i="0" u="none" strike="noStrike" baseline="0" dirty="0">
                <a:solidFill>
                  <a:srgbClr val="000000"/>
                </a:solidFill>
                <a:latin typeface="Sylfaen"/>
              </a:rPr>
              <a:t> </a:t>
            </a:r>
            <a:r>
              <a:rPr sz="1700" b="0" i="0" dirty="0">
                <a:solidFill>
                  <a:srgbClr val="000000"/>
                </a:solidFill>
                <a:latin typeface="Sylfaen"/>
                <a:ea typeface="Sylfaen"/>
                <a:cs typeface="Sylfaen"/>
              </a:rPr>
              <a:t>​</a:t>
            </a:r>
            <a:endParaRPr lang="ka-GE" dirty="0"/>
          </a:p>
          <a:p>
            <a:pPr algn="ctr"/>
            <a:endParaRPr lang="ka-GE" dirty="0"/>
          </a:p>
        </p:txBody>
      </p:sp>
      <p:sp>
        <p:nvSpPr>
          <p:cNvPr id="18" name="ტექსტური ველი 17">
            <a:extLst>
              <a:ext uri="{FF2B5EF4-FFF2-40B4-BE49-F238E27FC236}">
                <a16:creationId xmlns:a16="http://schemas.microsoft.com/office/drawing/2014/main" id="{1225D2F4-4D1D-C826-F54E-8E970C1DAAEE}"/>
              </a:ext>
            </a:extLst>
          </p:cNvPr>
          <p:cNvSpPr txBox="1"/>
          <p:nvPr/>
        </p:nvSpPr>
        <p:spPr>
          <a:xfrm>
            <a:off x="663879" y="749343"/>
            <a:ext cx="1770346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1" i="0" u="none" strike="noStrike" baseline="0" dirty="0">
                <a:solidFill>
                  <a:srgbClr val="000000"/>
                </a:solidFill>
                <a:latin typeface="Aptos"/>
              </a:rPr>
              <a:t>Compound: </a:t>
            </a:r>
            <a:r>
              <a:rPr lang="en-GB" sz="1600" b="1" dirty="0">
                <a:solidFill>
                  <a:srgbClr val="000000"/>
                </a:solidFill>
                <a:latin typeface="Aptos"/>
              </a:rPr>
              <a:t>52</a:t>
            </a:r>
            <a:endParaRPr lang="ka-GE" sz="1600" b="1" dirty="0">
              <a:latin typeface="Sylfaen"/>
            </a:endParaRPr>
          </a:p>
          <a:p>
            <a:pPr algn="ctr"/>
            <a:endParaRPr lang="ka-GE" dirty="0"/>
          </a:p>
        </p:txBody>
      </p:sp>
      <p:sp>
        <p:nvSpPr>
          <p:cNvPr id="20" name="ტექსტური ველი 19">
            <a:extLst>
              <a:ext uri="{FF2B5EF4-FFF2-40B4-BE49-F238E27FC236}">
                <a16:creationId xmlns:a16="http://schemas.microsoft.com/office/drawing/2014/main" id="{F0F023BE-F558-B51C-03F1-F0B7B1EB3A98}"/>
              </a:ext>
            </a:extLst>
          </p:cNvPr>
          <p:cNvSpPr txBox="1"/>
          <p:nvPr/>
        </p:nvSpPr>
        <p:spPr>
          <a:xfrm>
            <a:off x="663879" y="4545022"/>
            <a:ext cx="1836725" cy="6097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1" i="0" u="none" strike="noStrike" baseline="0">
                <a:solidFill>
                  <a:srgbClr val="000000"/>
                </a:solidFill>
                <a:latin typeface="Aptos"/>
              </a:rPr>
              <a:t>Compound: </a:t>
            </a:r>
            <a:r>
              <a:rPr lang="en-GB" sz="1600" b="1">
                <a:solidFill>
                  <a:srgbClr val="000000"/>
                </a:solidFill>
                <a:latin typeface="Aptos"/>
              </a:rPr>
              <a:t>59</a:t>
            </a:r>
            <a:endParaRPr lang="ka-GE" sz="1600" b="1">
              <a:latin typeface="Sylfaen"/>
            </a:endParaRPr>
          </a:p>
          <a:p>
            <a:pPr algn="ctr"/>
            <a:endParaRPr lang="ka-GE"/>
          </a:p>
        </p:txBody>
      </p:sp>
      <p:sp>
        <p:nvSpPr>
          <p:cNvPr id="22" name="ტექსტური ველი 21">
            <a:extLst>
              <a:ext uri="{FF2B5EF4-FFF2-40B4-BE49-F238E27FC236}">
                <a16:creationId xmlns:a16="http://schemas.microsoft.com/office/drawing/2014/main" id="{5ED147E4-C177-50DA-E6F0-1E6F26C97941}"/>
              </a:ext>
            </a:extLst>
          </p:cNvPr>
          <p:cNvSpPr txBox="1"/>
          <p:nvPr/>
        </p:nvSpPr>
        <p:spPr>
          <a:xfrm>
            <a:off x="542007" y="2620500"/>
            <a:ext cx="1778696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="1" i="0" u="none" strike="noStrike" baseline="0" dirty="0">
                <a:solidFill>
                  <a:srgbClr val="000000"/>
                </a:solidFill>
                <a:latin typeface="Aptos"/>
              </a:rPr>
              <a:t>Compound: </a:t>
            </a:r>
            <a:r>
              <a:rPr lang="en-GB" sz="1600" b="1" dirty="0">
                <a:solidFill>
                  <a:srgbClr val="000000"/>
                </a:solidFill>
                <a:latin typeface="Aptos"/>
              </a:rPr>
              <a:t>53</a:t>
            </a:r>
            <a:r>
              <a:rPr sz="1600" b="1" i="0" dirty="0">
                <a:solidFill>
                  <a:srgbClr val="000000"/>
                </a:solidFill>
                <a:latin typeface="Aptos"/>
                <a:ea typeface="Aptos"/>
                <a:cs typeface="Aptos"/>
              </a:rPr>
              <a:t>​</a:t>
            </a:r>
            <a:endParaRPr lang="ka-GE" sz="1600" b="1" dirty="0">
              <a:latin typeface="Sylfaen"/>
            </a:endParaRPr>
          </a:p>
          <a:p>
            <a:pPr algn="ctr"/>
            <a:endParaRPr lang="ka-GE" dirty="0"/>
          </a:p>
        </p:txBody>
      </p:sp>
      <p:graphicFrame>
        <p:nvGraphicFramePr>
          <p:cNvPr id="25" name="Diagram 1">
            <a:extLst>
              <a:ext uri="{FF2B5EF4-FFF2-40B4-BE49-F238E27FC236}">
                <a16:creationId xmlns:a16="http://schemas.microsoft.com/office/drawing/2014/main" id="{B324505C-C095-F174-FA6C-15A5C9B69C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8269675"/>
              </p:ext>
            </p:extLst>
          </p:nvPr>
        </p:nvGraphicFramePr>
        <p:xfrm>
          <a:off x="11364686" y="6437565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C4DD1D18-AB56-8E51-2D57-74F8024B871F}"/>
              </a:ext>
            </a:extLst>
          </p:cNvPr>
          <p:cNvSpPr txBox="1"/>
          <p:nvPr/>
        </p:nvSpPr>
        <p:spPr>
          <a:xfrm>
            <a:off x="119420" y="31563"/>
            <a:ext cx="2439922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ka-GE" sz="3000" dirty="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Cellulose-4 </a:t>
            </a:r>
            <a:endParaRPr lang="ka-GE" sz="3000" dirty="0">
              <a:solidFill>
                <a:schemeClr val="accent1">
                  <a:lumMod val="49000"/>
                </a:schemeClr>
              </a:solidFill>
              <a:latin typeface="Sylfaen"/>
            </a:endParaRPr>
          </a:p>
        </p:txBody>
      </p:sp>
      <p:pic>
        <p:nvPicPr>
          <p:cNvPr id="4" name="Picture 42">
            <a:extLst>
              <a:ext uri="{FF2B5EF4-FFF2-40B4-BE49-F238E27FC236}">
                <a16:creationId xmlns:a16="http://schemas.microsoft.com/office/drawing/2014/main" id="{829D54F1-2FC1-C496-558B-22604DF2D29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39585" y="4571324"/>
            <a:ext cx="2387057" cy="1179407"/>
          </a:xfrm>
          <a:prstGeom prst="rect">
            <a:avLst/>
          </a:prstGeom>
        </p:spPr>
      </p:pic>
      <p:pic>
        <p:nvPicPr>
          <p:cNvPr id="6" name="Picture 41" descr="სურათი შეიცავს ნახაზ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CF2E9074-E168-CD7E-C35B-611E802A387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28254" y="740539"/>
            <a:ext cx="1818372" cy="1331148"/>
          </a:xfrm>
          <a:prstGeom prst="rect">
            <a:avLst/>
          </a:prstGeom>
        </p:spPr>
      </p:pic>
      <p:pic>
        <p:nvPicPr>
          <p:cNvPr id="13" name="სურათი 12">
            <a:extLst>
              <a:ext uri="{FF2B5EF4-FFF2-40B4-BE49-F238E27FC236}">
                <a16:creationId xmlns:a16="http://schemas.microsoft.com/office/drawing/2014/main" id="{86ACABF2-252A-523D-09DF-C7339BEAAAB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35534" y="2552244"/>
            <a:ext cx="2904604" cy="137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153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054516-CD0C-E2A5-1D1D-2111C7C39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485" y="587641"/>
            <a:ext cx="6010507" cy="15610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90208D-89B5-0E2D-9A0A-2FA7DCD37C15}"/>
              </a:ext>
            </a:extLst>
          </p:cNvPr>
          <p:cNvSpPr txBox="1"/>
          <p:nvPr/>
        </p:nvSpPr>
        <p:spPr>
          <a:xfrm>
            <a:off x="4414468" y="626282"/>
            <a:ext cx="167628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a-GE" sz="1600" b="1" u="sng" dirty="0">
                <a:latin typeface="Sylfaen"/>
              </a:rPr>
              <a:t>Compound: 02</a:t>
            </a:r>
          </a:p>
          <a:p>
            <a:endParaRPr lang="en-US" sz="2000" b="1" u="sn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DD1D18-AB56-8E51-2D57-74F8024B871F}"/>
              </a:ext>
            </a:extLst>
          </p:cNvPr>
          <p:cNvSpPr txBox="1"/>
          <p:nvPr/>
        </p:nvSpPr>
        <p:spPr>
          <a:xfrm>
            <a:off x="2386293" y="742"/>
            <a:ext cx="5447115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ka-GE" sz="3000" dirty="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Cellulose-4 </a:t>
            </a:r>
            <a:endParaRPr lang="ka-GE" sz="3000" dirty="0">
              <a:solidFill>
                <a:schemeClr val="accent1">
                  <a:lumMod val="49000"/>
                </a:schemeClr>
              </a:solidFill>
              <a:latin typeface="Sylfae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18B27F-41C2-D31A-F081-C9B1DB878E4E}"/>
              </a:ext>
            </a:extLst>
          </p:cNvPr>
          <p:cNvSpPr txBox="1"/>
          <p:nvPr/>
        </p:nvSpPr>
        <p:spPr>
          <a:xfrm>
            <a:off x="-22020" y="272790"/>
            <a:ext cx="4422412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b="1" dirty="0">
                <a:latin typeface="Sylfaen"/>
              </a:rPr>
              <a:t>Mobile </a:t>
            </a:r>
            <a:r>
              <a:rPr lang="en-GB" b="1" dirty="0" err="1">
                <a:latin typeface="Sylfaen"/>
              </a:rPr>
              <a:t>Phase:Hex</a:t>
            </a:r>
            <a:r>
              <a:rPr lang="en-GB" b="1" dirty="0">
                <a:latin typeface="Sylfaen"/>
              </a:rPr>
              <a:t>/IPA70/30 +0.1%FA</a:t>
            </a:r>
            <a:r>
              <a:rPr lang="ka-GE" b="1" dirty="0">
                <a:latin typeface="Sylfaen"/>
              </a:rPr>
              <a:t> </a:t>
            </a:r>
            <a:endParaRPr lang="ka-GE" dirty="0">
              <a:latin typeface="Sylfaen"/>
            </a:endParaRPr>
          </a:p>
          <a:p>
            <a:endParaRPr lang="ka-GE" sz="1400" dirty="0">
              <a:latin typeface="Sylfaen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BECBE72-6839-33C8-9944-28A7D4E12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242" y="597505"/>
            <a:ext cx="6084757" cy="15610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CEFD19E-D52E-1EA1-0ADE-7D06FE7BF3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0000"/>
          <a:stretch/>
        </p:blipFill>
        <p:spPr>
          <a:xfrm>
            <a:off x="0" y="2158593"/>
            <a:ext cx="6010507" cy="15993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2CDA893-97CA-BB7F-6BC3-A7967FD2C6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7242" y="2158593"/>
            <a:ext cx="6084757" cy="15993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849040A-766F-12B5-7271-6ED98DB127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757961"/>
            <a:ext cx="6010507" cy="153170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49210D4-9D01-D412-59E8-38290FA291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7242" y="3757961"/>
            <a:ext cx="6084758" cy="153170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4AD138B-1A61-A75C-7E21-06CB1343F1A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48666"/>
          <a:stretch/>
        </p:blipFill>
        <p:spPr>
          <a:xfrm>
            <a:off x="0" y="5299907"/>
            <a:ext cx="6043476" cy="159936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D887C05-D6CC-3949-72C5-2747337F9E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00" y="5260909"/>
            <a:ext cx="6110571" cy="1597091"/>
          </a:xfrm>
          <a:prstGeom prst="rect">
            <a:avLst/>
          </a:prstGeom>
        </p:spPr>
      </p:pic>
      <p:sp>
        <p:nvSpPr>
          <p:cNvPr id="2" name="ტექსტური ველი 1">
            <a:extLst>
              <a:ext uri="{FF2B5EF4-FFF2-40B4-BE49-F238E27FC236}">
                <a16:creationId xmlns:a16="http://schemas.microsoft.com/office/drawing/2014/main" id="{59A9B7A7-08C8-FCC3-7C26-147DE616A0D7}"/>
              </a:ext>
            </a:extLst>
          </p:cNvPr>
          <p:cNvSpPr txBox="1"/>
          <p:nvPr/>
        </p:nvSpPr>
        <p:spPr>
          <a:xfrm>
            <a:off x="4470022" y="2233872"/>
            <a:ext cx="1524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a-GE" sz="1600" b="1" i="0" u="sng" baseline="0" err="1">
                <a:solidFill>
                  <a:srgbClr val="000000"/>
                </a:solidFill>
                <a:latin typeface="Sylfaen"/>
              </a:rPr>
              <a:t>Compound</a:t>
            </a:r>
            <a:r>
              <a:rPr lang="ka-GE" sz="1600" b="1" i="0" u="sng" baseline="0">
                <a:solidFill>
                  <a:srgbClr val="000000"/>
                </a:solidFill>
                <a:latin typeface="Sylfaen"/>
              </a:rPr>
              <a:t>: </a:t>
            </a:r>
            <a:r>
              <a:rPr lang="ka-GE" sz="1600" b="1" u="sng">
                <a:solidFill>
                  <a:srgbClr val="000000"/>
                </a:solidFill>
                <a:latin typeface="Sylfaen"/>
              </a:rPr>
              <a:t>35</a:t>
            </a:r>
            <a:endParaRPr lang="ka-GE" sz="1600">
              <a:latin typeface="Sylfaen"/>
            </a:endParaRPr>
          </a:p>
        </p:txBody>
      </p:sp>
      <p:sp>
        <p:nvSpPr>
          <p:cNvPr id="3" name="ტექსტური ველი 2">
            <a:extLst>
              <a:ext uri="{FF2B5EF4-FFF2-40B4-BE49-F238E27FC236}">
                <a16:creationId xmlns:a16="http://schemas.microsoft.com/office/drawing/2014/main" id="{373E10C7-F168-8FC9-86D7-8A62016B05A9}"/>
              </a:ext>
            </a:extLst>
          </p:cNvPr>
          <p:cNvSpPr txBox="1"/>
          <p:nvPr/>
        </p:nvSpPr>
        <p:spPr>
          <a:xfrm>
            <a:off x="4470022" y="3847006"/>
            <a:ext cx="1524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Compound: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37</a:t>
            </a:r>
            <a:endParaRPr lang="ka-GE" sz="1600" dirty="0">
              <a:latin typeface="Sylfaen"/>
            </a:endParaRPr>
          </a:p>
        </p:txBody>
      </p:sp>
      <p:sp>
        <p:nvSpPr>
          <p:cNvPr id="46" name="ტექსტური ველი 45">
            <a:extLst>
              <a:ext uri="{FF2B5EF4-FFF2-40B4-BE49-F238E27FC236}">
                <a16:creationId xmlns:a16="http://schemas.microsoft.com/office/drawing/2014/main" id="{0212F90E-BA20-F1E3-0BE1-BB7CF6C743B4}"/>
              </a:ext>
            </a:extLst>
          </p:cNvPr>
          <p:cNvSpPr txBox="1"/>
          <p:nvPr/>
        </p:nvSpPr>
        <p:spPr>
          <a:xfrm>
            <a:off x="4545738" y="5342136"/>
            <a:ext cx="1524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Compound: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38</a:t>
            </a:r>
            <a:endParaRPr lang="ka-GE" sz="1600" dirty="0">
              <a:latin typeface="Sylfaen"/>
            </a:endParaRPr>
          </a:p>
        </p:txBody>
      </p:sp>
      <p:sp>
        <p:nvSpPr>
          <p:cNvPr id="47" name="ტექსტური ველი 46">
            <a:extLst>
              <a:ext uri="{FF2B5EF4-FFF2-40B4-BE49-F238E27FC236}">
                <a16:creationId xmlns:a16="http://schemas.microsoft.com/office/drawing/2014/main" id="{B4CAC8CB-B222-6F7F-CE4F-69C12091AB2C}"/>
              </a:ext>
            </a:extLst>
          </p:cNvPr>
          <p:cNvSpPr txBox="1"/>
          <p:nvPr/>
        </p:nvSpPr>
        <p:spPr>
          <a:xfrm>
            <a:off x="10602686" y="655645"/>
            <a:ext cx="1524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Compound: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03</a:t>
            </a:r>
            <a:endParaRPr lang="ka-GE" sz="1600" dirty="0">
              <a:latin typeface="Sylfaen"/>
            </a:endParaRPr>
          </a:p>
        </p:txBody>
      </p:sp>
      <p:sp>
        <p:nvSpPr>
          <p:cNvPr id="48" name="ტექსტური ველი 47">
            <a:extLst>
              <a:ext uri="{FF2B5EF4-FFF2-40B4-BE49-F238E27FC236}">
                <a16:creationId xmlns:a16="http://schemas.microsoft.com/office/drawing/2014/main" id="{A4BBD41C-BBF5-B520-EDB3-7618F333CDCF}"/>
              </a:ext>
            </a:extLst>
          </p:cNvPr>
          <p:cNvSpPr txBox="1"/>
          <p:nvPr/>
        </p:nvSpPr>
        <p:spPr>
          <a:xfrm>
            <a:off x="10602686" y="2189624"/>
            <a:ext cx="1524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Compound: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45</a:t>
            </a:r>
            <a:endParaRPr lang="ka-GE" sz="1600" dirty="0">
              <a:latin typeface="Sylfaen"/>
            </a:endParaRPr>
          </a:p>
        </p:txBody>
      </p:sp>
      <p:sp>
        <p:nvSpPr>
          <p:cNvPr id="49" name="ტექსტური ველი 48">
            <a:extLst>
              <a:ext uri="{FF2B5EF4-FFF2-40B4-BE49-F238E27FC236}">
                <a16:creationId xmlns:a16="http://schemas.microsoft.com/office/drawing/2014/main" id="{53AF30AF-70D3-972B-6767-F3F64BD45300}"/>
              </a:ext>
            </a:extLst>
          </p:cNvPr>
          <p:cNvSpPr txBox="1"/>
          <p:nvPr/>
        </p:nvSpPr>
        <p:spPr>
          <a:xfrm>
            <a:off x="10617038" y="3824081"/>
            <a:ext cx="1524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Compound: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48</a:t>
            </a:r>
            <a:endParaRPr lang="ka-GE" sz="1600" dirty="0">
              <a:latin typeface="Sylfaen"/>
            </a:endParaRPr>
          </a:p>
        </p:txBody>
      </p:sp>
      <p:sp>
        <p:nvSpPr>
          <p:cNvPr id="50" name="ტექსტური ველი 49">
            <a:extLst>
              <a:ext uri="{FF2B5EF4-FFF2-40B4-BE49-F238E27FC236}">
                <a16:creationId xmlns:a16="http://schemas.microsoft.com/office/drawing/2014/main" id="{74520B61-8D45-CC9A-80DB-A309FD6F68CE}"/>
              </a:ext>
            </a:extLst>
          </p:cNvPr>
          <p:cNvSpPr txBox="1"/>
          <p:nvPr/>
        </p:nvSpPr>
        <p:spPr>
          <a:xfrm>
            <a:off x="10675286" y="5289663"/>
            <a:ext cx="1524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a-GE" sz="1600" b="1" i="0" u="sng" baseline="0" err="1">
                <a:solidFill>
                  <a:srgbClr val="000000"/>
                </a:solidFill>
                <a:latin typeface="Sylfaen"/>
              </a:rPr>
              <a:t>Compound</a:t>
            </a:r>
            <a:r>
              <a:rPr lang="ka-GE" sz="1600" b="1" i="0" u="sng" baseline="0">
                <a:solidFill>
                  <a:srgbClr val="000000"/>
                </a:solidFill>
                <a:latin typeface="Sylfaen"/>
              </a:rPr>
              <a:t>: </a:t>
            </a:r>
            <a:r>
              <a:rPr lang="ka-GE" sz="1600" b="1" u="sng">
                <a:solidFill>
                  <a:srgbClr val="000000"/>
                </a:solidFill>
                <a:latin typeface="Sylfaen"/>
              </a:rPr>
              <a:t>53</a:t>
            </a:r>
            <a:endParaRPr lang="ka-GE" sz="1600">
              <a:latin typeface="Sylfaen"/>
            </a:endParaRPr>
          </a:p>
        </p:txBody>
      </p:sp>
      <p:graphicFrame>
        <p:nvGraphicFramePr>
          <p:cNvPr id="53" name="Diagram 1">
            <a:extLst>
              <a:ext uri="{FF2B5EF4-FFF2-40B4-BE49-F238E27FC236}">
                <a16:creationId xmlns:a16="http://schemas.microsoft.com/office/drawing/2014/main" id="{44DA7191-9AEF-132E-EC0C-A3941CBB08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7306946"/>
              </p:ext>
            </p:extLst>
          </p:nvPr>
        </p:nvGraphicFramePr>
        <p:xfrm>
          <a:off x="11364686" y="6437565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4" name="სურათი 3">
            <a:extLst>
              <a:ext uri="{FF2B5EF4-FFF2-40B4-BE49-F238E27FC236}">
                <a16:creationId xmlns:a16="http://schemas.microsoft.com/office/drawing/2014/main" id="{04AF68F6-2890-BD2A-F803-259F601D633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21046" y="2567965"/>
            <a:ext cx="2227937" cy="939192"/>
          </a:xfrm>
          <a:prstGeom prst="rect">
            <a:avLst/>
          </a:prstGeom>
        </p:spPr>
      </p:pic>
      <p:pic>
        <p:nvPicPr>
          <p:cNvPr id="11" name="სურათი 10">
            <a:extLst>
              <a:ext uri="{FF2B5EF4-FFF2-40B4-BE49-F238E27FC236}">
                <a16:creationId xmlns:a16="http://schemas.microsoft.com/office/drawing/2014/main" id="{7AD0BEFA-4EA0-4471-5E9A-51C17F038BD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53949" y="2520211"/>
            <a:ext cx="1802706" cy="846814"/>
          </a:xfrm>
          <a:prstGeom prst="rect">
            <a:avLst/>
          </a:prstGeom>
        </p:spPr>
      </p:pic>
      <p:pic>
        <p:nvPicPr>
          <p:cNvPr id="13" name="სურათი 12">
            <a:extLst>
              <a:ext uri="{FF2B5EF4-FFF2-40B4-BE49-F238E27FC236}">
                <a16:creationId xmlns:a16="http://schemas.microsoft.com/office/drawing/2014/main" id="{E0FC5FA4-A63E-350E-A99C-5AF14D6F58B3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b="65414"/>
          <a:stretch>
            <a:fillRect/>
          </a:stretch>
        </p:blipFill>
        <p:spPr>
          <a:xfrm>
            <a:off x="9145110" y="4016157"/>
            <a:ext cx="2471673" cy="1219876"/>
          </a:xfrm>
          <a:prstGeom prst="rect">
            <a:avLst/>
          </a:prstGeom>
        </p:spPr>
      </p:pic>
      <p:pic>
        <p:nvPicPr>
          <p:cNvPr id="21" name="სურათი 20">
            <a:extLst>
              <a:ext uri="{FF2B5EF4-FFF2-40B4-BE49-F238E27FC236}">
                <a16:creationId xmlns:a16="http://schemas.microsoft.com/office/drawing/2014/main" id="{69041068-6AC9-29DE-3F88-1641D2A67B6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388391" y="4000500"/>
            <a:ext cx="1878808" cy="952502"/>
          </a:xfrm>
          <a:prstGeom prst="rect">
            <a:avLst/>
          </a:prstGeom>
        </p:spPr>
      </p:pic>
      <p:pic>
        <p:nvPicPr>
          <p:cNvPr id="23" name="სურათი 22">
            <a:extLst>
              <a:ext uri="{FF2B5EF4-FFF2-40B4-BE49-F238E27FC236}">
                <a16:creationId xmlns:a16="http://schemas.microsoft.com/office/drawing/2014/main" id="{CFE9FE1A-BE6E-26E3-F6E7-2CA80FACE5DE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r="437" b="65012"/>
          <a:stretch>
            <a:fillRect/>
          </a:stretch>
        </p:blipFill>
        <p:spPr>
          <a:xfrm>
            <a:off x="3769520" y="5531644"/>
            <a:ext cx="1772284" cy="1133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005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57B7A-8462-5644-2F77-F954195A7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171DCD2-C396-6209-10CC-41ABD64BC8CC}"/>
              </a:ext>
            </a:extLst>
          </p:cNvPr>
          <p:cNvSpPr txBox="1"/>
          <p:nvPr/>
        </p:nvSpPr>
        <p:spPr>
          <a:xfrm>
            <a:off x="2949964" y="-51450"/>
            <a:ext cx="5447115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ka-GE" sz="3000" b="1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Cellulose-4</a:t>
            </a:r>
            <a:endParaRPr lang="ka-GE" b="1">
              <a:solidFill>
                <a:schemeClr val="accent1">
                  <a:lumMod val="49000"/>
                </a:schemeClr>
              </a:solidFill>
              <a:latin typeface="Sylfaen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B696978-D70D-BB4B-C3D1-0BCA9BAC1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" y="853076"/>
            <a:ext cx="5754029" cy="2447629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A4043DF-ED6E-7D8C-E47E-4FA9F7263590}"/>
              </a:ext>
            </a:extLst>
          </p:cNvPr>
          <p:cNvSpPr txBox="1"/>
          <p:nvPr/>
        </p:nvSpPr>
        <p:spPr>
          <a:xfrm>
            <a:off x="4141698" y="4210372"/>
            <a:ext cx="1710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1200" b="1" u="sng"/>
              <a:t>ნიმუში: 43</a:t>
            </a:r>
          </a:p>
          <a:p>
            <a:endParaRPr lang="en-US" sz="2000" b="1" u="sng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F069FD2B-92E8-200F-F0FD-E245EC6614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0000"/>
          <a:stretch/>
        </p:blipFill>
        <p:spPr>
          <a:xfrm>
            <a:off x="6093246" y="851401"/>
            <a:ext cx="6093561" cy="244564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8D7295C-90B0-29DB-5BAC-27FE2876BA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3560141"/>
            <a:ext cx="5763556" cy="243893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9C316FB-1FD0-FCDE-8C2E-EF0BD36E5E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3425" y="3430140"/>
            <a:ext cx="6093382" cy="257937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A1C58455-678B-A031-E4D8-7C5D31182922}"/>
              </a:ext>
            </a:extLst>
          </p:cNvPr>
          <p:cNvSpPr txBox="1"/>
          <p:nvPr/>
        </p:nvSpPr>
        <p:spPr>
          <a:xfrm>
            <a:off x="10438" y="319653"/>
            <a:ext cx="667243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dirty="0">
                <a:latin typeface="Sylfaen"/>
              </a:rPr>
              <a:t>Mobile </a:t>
            </a:r>
            <a:r>
              <a:rPr lang="en-GB" b="1" dirty="0" err="1">
                <a:latin typeface="Sylfaen"/>
              </a:rPr>
              <a:t>Phase:Hex</a:t>
            </a:r>
            <a:r>
              <a:rPr lang="en-GB" b="1" dirty="0">
                <a:latin typeface="Sylfaen"/>
              </a:rPr>
              <a:t>/IPA70/30 +0.1%FA</a:t>
            </a:r>
            <a:endParaRPr lang="ka-GE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524D13-16CC-D549-C321-C7BF676054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1756" y="1143035"/>
            <a:ext cx="2824677" cy="15066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FDE833-9CC2-6898-7C31-86E62295F0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9340" y="969397"/>
            <a:ext cx="3032534" cy="149563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CDC10A64-FBCB-F7D0-E803-EAC07A71A2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25788" y="3830292"/>
            <a:ext cx="2110645" cy="142509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9073725-DE1F-6AFA-2ACC-B2CB2FCDECD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7284" y="3548365"/>
            <a:ext cx="2387057" cy="1179407"/>
          </a:xfrm>
          <a:prstGeom prst="rect">
            <a:avLst/>
          </a:prstGeom>
        </p:spPr>
      </p:pic>
      <p:sp>
        <p:nvSpPr>
          <p:cNvPr id="8" name="ტექსტური ველი 46">
            <a:extLst>
              <a:ext uri="{FF2B5EF4-FFF2-40B4-BE49-F238E27FC236}">
                <a16:creationId xmlns:a16="http://schemas.microsoft.com/office/drawing/2014/main" id="{B4CAC8CB-B222-6F7F-CE4F-69C12091AB2C}"/>
              </a:ext>
            </a:extLst>
          </p:cNvPr>
          <p:cNvSpPr txBox="1"/>
          <p:nvPr/>
        </p:nvSpPr>
        <p:spPr>
          <a:xfrm>
            <a:off x="8080182" y="841791"/>
            <a:ext cx="1524000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Compound: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46</a:t>
            </a:r>
            <a:endParaRPr lang="ka-GE" sz="1600" dirty="0">
              <a:latin typeface="Sylfaen"/>
            </a:endParaRPr>
          </a:p>
        </p:txBody>
      </p:sp>
      <p:sp>
        <p:nvSpPr>
          <p:cNvPr id="11" name="ტექსტური ველი 46">
            <a:extLst>
              <a:ext uri="{FF2B5EF4-FFF2-40B4-BE49-F238E27FC236}">
                <a16:creationId xmlns:a16="http://schemas.microsoft.com/office/drawing/2014/main" id="{41324D47-1DA8-8986-6855-C92F23216A67}"/>
              </a:ext>
            </a:extLst>
          </p:cNvPr>
          <p:cNvSpPr txBox="1"/>
          <p:nvPr/>
        </p:nvSpPr>
        <p:spPr>
          <a:xfrm>
            <a:off x="1561448" y="809419"/>
            <a:ext cx="1524000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1600" b="1" i="0" u="sng" baseline="0" err="1">
                <a:solidFill>
                  <a:srgbClr val="000000"/>
                </a:solidFill>
                <a:latin typeface="Sylfaen"/>
              </a:rPr>
              <a:t>Compound</a:t>
            </a:r>
            <a:r>
              <a:rPr lang="ka-GE" sz="1600" b="1" i="0" u="sng" baseline="0">
                <a:solidFill>
                  <a:srgbClr val="000000"/>
                </a:solidFill>
                <a:latin typeface="Sylfaen"/>
              </a:rPr>
              <a:t>: </a:t>
            </a:r>
            <a:r>
              <a:rPr lang="ka-GE" sz="1600" b="1" u="sng">
                <a:solidFill>
                  <a:srgbClr val="000000"/>
                </a:solidFill>
                <a:latin typeface="Sylfaen"/>
              </a:rPr>
              <a:t>42</a:t>
            </a:r>
            <a:endParaRPr lang="ka-GE" sz="1600">
              <a:latin typeface="Sylfaen"/>
            </a:endParaRPr>
          </a:p>
        </p:txBody>
      </p:sp>
      <p:sp>
        <p:nvSpPr>
          <p:cNvPr id="17" name="ტექსტური ველი 46">
            <a:extLst>
              <a:ext uri="{FF2B5EF4-FFF2-40B4-BE49-F238E27FC236}">
                <a16:creationId xmlns:a16="http://schemas.microsoft.com/office/drawing/2014/main" id="{B8525BB3-750A-7A6D-3946-D03652AEEF67}"/>
              </a:ext>
            </a:extLst>
          </p:cNvPr>
          <p:cNvSpPr txBox="1"/>
          <p:nvPr/>
        </p:nvSpPr>
        <p:spPr>
          <a:xfrm>
            <a:off x="2040254" y="3491738"/>
            <a:ext cx="1524000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Compound: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52</a:t>
            </a:r>
            <a:endParaRPr lang="ka-GE" sz="1600" dirty="0">
              <a:latin typeface="Sylfaen"/>
            </a:endParaRPr>
          </a:p>
        </p:txBody>
      </p:sp>
      <p:sp>
        <p:nvSpPr>
          <p:cNvPr id="18" name="ტექსტური ველი 46">
            <a:extLst>
              <a:ext uri="{FF2B5EF4-FFF2-40B4-BE49-F238E27FC236}">
                <a16:creationId xmlns:a16="http://schemas.microsoft.com/office/drawing/2014/main" id="{E7E3F0E0-F258-1BD2-E98D-46FD578B6072}"/>
              </a:ext>
            </a:extLst>
          </p:cNvPr>
          <p:cNvSpPr txBox="1"/>
          <p:nvPr/>
        </p:nvSpPr>
        <p:spPr>
          <a:xfrm>
            <a:off x="10068812" y="3424474"/>
            <a:ext cx="1524000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Compound: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59</a:t>
            </a:r>
            <a:endParaRPr lang="ka-GE" sz="1600" dirty="0">
              <a:latin typeface="Sylfaen"/>
            </a:endParaRPr>
          </a:p>
        </p:txBody>
      </p:sp>
      <p:graphicFrame>
        <p:nvGraphicFramePr>
          <p:cNvPr id="20" name="Diagram 1">
            <a:extLst>
              <a:ext uri="{FF2B5EF4-FFF2-40B4-BE49-F238E27FC236}">
                <a16:creationId xmlns:a16="http://schemas.microsoft.com/office/drawing/2014/main" id="{AC2C4EA5-A6F8-0579-9D63-E8B772A99F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6690736"/>
              </p:ext>
            </p:extLst>
          </p:nvPr>
        </p:nvGraphicFramePr>
        <p:xfrm>
          <a:off x="11364686" y="6437565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  <p:extLst>
      <p:ext uri="{BB962C8B-B14F-4D97-AF65-F5344CB8AC3E}">
        <p14:creationId xmlns:p14="http://schemas.microsoft.com/office/powerpoint/2010/main" val="1608649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BA75968-36F8-454B-919B-EF98ED3D1E32}"/>
              </a:ext>
            </a:extLst>
          </p:cNvPr>
          <p:cNvSpPr/>
          <p:nvPr/>
        </p:nvSpPr>
        <p:spPr>
          <a:xfrm>
            <a:off x="0" y="-219206"/>
            <a:ext cx="12192000" cy="12352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a-GE" sz="400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</a:endParaRPr>
          </a:p>
          <a:p>
            <a:r>
              <a:rPr lang="ka-GE" sz="400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Cellulose-4</a:t>
            </a:r>
            <a:endParaRPr lang="en-US" sz="440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/>
              <a:ea typeface="Calibri Light"/>
              <a:cs typeface="Calibri Light"/>
            </a:endParaRPr>
          </a:p>
          <a:p>
            <a:endParaRPr lang="ka-GE" sz="400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</a:endParaRPr>
          </a:p>
        </p:txBody>
      </p:sp>
      <p:sp>
        <p:nvSpPr>
          <p:cNvPr id="7" name="ტექსტური ველი 6">
            <a:extLst>
              <a:ext uri="{FF2B5EF4-FFF2-40B4-BE49-F238E27FC236}">
                <a16:creationId xmlns:a16="http://schemas.microsoft.com/office/drawing/2014/main" id="{4BE8C762-7AB6-F049-EB66-5E4A38763466}"/>
              </a:ext>
            </a:extLst>
          </p:cNvPr>
          <p:cNvSpPr txBox="1"/>
          <p:nvPr/>
        </p:nvSpPr>
        <p:spPr>
          <a:xfrm>
            <a:off x="0" y="694151"/>
            <a:ext cx="6096000" cy="6309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000000"/>
                </a:solidFill>
                <a:latin typeface="Sylfaen"/>
              </a:rPr>
              <a:t>Mobile phases: </a:t>
            </a:r>
            <a:r>
              <a:rPr lang="en-GB" b="1">
                <a:solidFill>
                  <a:srgbClr val="000000"/>
                </a:solidFill>
                <a:latin typeface="Sylfaen"/>
              </a:rPr>
              <a:t>Hex/EtOH70/30 +0.1%FA</a:t>
            </a:r>
            <a:endParaRPr lang="en-US" b="1">
              <a:latin typeface="Sylfaen"/>
            </a:endParaRPr>
          </a:p>
          <a:p>
            <a:endParaRPr lang="en-US" sz="1700" b="1">
              <a:latin typeface="Sylfaen"/>
            </a:endParaRPr>
          </a:p>
        </p:txBody>
      </p:sp>
      <p:pic>
        <p:nvPicPr>
          <p:cNvPr id="31" name="Picture 3" descr="სურათი შეიცავს ხაზი, ეკრანის ანაბეჭდ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5879F486-61C1-4113-FC1A-B3C1265CF2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000"/>
          <a:stretch/>
        </p:blipFill>
        <p:spPr>
          <a:xfrm>
            <a:off x="11906" y="1007021"/>
            <a:ext cx="5723477" cy="1278385"/>
          </a:xfrm>
          <a:prstGeom prst="rect">
            <a:avLst/>
          </a:prstGeom>
        </p:spPr>
      </p:pic>
      <p:sp>
        <p:nvSpPr>
          <p:cNvPr id="2" name="ტექსტური ველი 1">
            <a:extLst>
              <a:ext uri="{FF2B5EF4-FFF2-40B4-BE49-F238E27FC236}">
                <a16:creationId xmlns:a16="http://schemas.microsoft.com/office/drawing/2014/main" id="{51FEBDDF-266B-275F-5FDF-DF1E66CC7FB6}"/>
              </a:ext>
            </a:extLst>
          </p:cNvPr>
          <p:cNvSpPr txBox="1"/>
          <p:nvPr/>
        </p:nvSpPr>
        <p:spPr>
          <a:xfrm>
            <a:off x="250372" y="1035137"/>
            <a:ext cx="1807029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Compound: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02</a:t>
            </a:r>
            <a:endParaRPr lang="ka-GE" sz="1600" dirty="0">
              <a:latin typeface="Sylfaen"/>
            </a:endParaRPr>
          </a:p>
          <a:p>
            <a:pPr algn="ctr"/>
            <a:endParaRPr lang="ka-GE" dirty="0"/>
          </a:p>
        </p:txBody>
      </p:sp>
      <p:pic>
        <p:nvPicPr>
          <p:cNvPr id="4" name="Picture 4" descr="სურათი შეიცავს ხაზი, ტექსტი, ეკრანის ანაბეჭდ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543B2C22-9F74-E866-F65A-87CF47579E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404"/>
          <a:stretch/>
        </p:blipFill>
        <p:spPr>
          <a:xfrm>
            <a:off x="6118791" y="1031676"/>
            <a:ext cx="6077980" cy="1229851"/>
          </a:xfrm>
          <a:prstGeom prst="rect">
            <a:avLst/>
          </a:prstGeom>
        </p:spPr>
      </p:pic>
      <p:sp>
        <p:nvSpPr>
          <p:cNvPr id="6" name="ტექსტური ველი 5">
            <a:extLst>
              <a:ext uri="{FF2B5EF4-FFF2-40B4-BE49-F238E27FC236}">
                <a16:creationId xmlns:a16="http://schemas.microsoft.com/office/drawing/2014/main" id="{5A707C66-BE10-E019-F7ED-95AE2DB270E8}"/>
              </a:ext>
            </a:extLst>
          </p:cNvPr>
          <p:cNvSpPr txBox="1"/>
          <p:nvPr/>
        </p:nvSpPr>
        <p:spPr>
          <a:xfrm>
            <a:off x="6350503" y="1010648"/>
            <a:ext cx="1845760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Compound: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03</a:t>
            </a:r>
            <a:endParaRPr lang="ka-GE" sz="1600" dirty="0">
              <a:latin typeface="Sylfaen"/>
            </a:endParaRPr>
          </a:p>
          <a:p>
            <a:pPr algn="ctr"/>
            <a:endParaRPr lang="ka-GE" dirty="0"/>
          </a:p>
        </p:txBody>
      </p:sp>
      <p:pic>
        <p:nvPicPr>
          <p:cNvPr id="9" name="Picture 65" descr="სურათი შეიცავს ხაზი, ეკრანის ანაბეჭდი, ტექსტ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25DF7DC1-91AC-DAD7-DD71-D05ECFFEA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8" y="2348649"/>
            <a:ext cx="5729069" cy="1168272"/>
          </a:xfrm>
          <a:prstGeom prst="rect">
            <a:avLst/>
          </a:prstGeom>
        </p:spPr>
      </p:pic>
      <p:pic>
        <p:nvPicPr>
          <p:cNvPr id="12" name="Picture 13">
            <a:extLst>
              <a:ext uri="{FF2B5EF4-FFF2-40B4-BE49-F238E27FC236}">
                <a16:creationId xmlns:a16="http://schemas.microsoft.com/office/drawing/2014/main" id="{4AAA5055-007B-E2CD-1C30-4CA5EBE80D8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0000"/>
          <a:stretch/>
        </p:blipFill>
        <p:spPr>
          <a:xfrm>
            <a:off x="11906" y="3770082"/>
            <a:ext cx="5729680" cy="1289287"/>
          </a:xfrm>
          <a:prstGeom prst="rect">
            <a:avLst/>
          </a:prstGeom>
        </p:spPr>
      </p:pic>
      <p:sp>
        <p:nvSpPr>
          <p:cNvPr id="15" name="ტექსტური ველი 14">
            <a:extLst>
              <a:ext uri="{FF2B5EF4-FFF2-40B4-BE49-F238E27FC236}">
                <a16:creationId xmlns:a16="http://schemas.microsoft.com/office/drawing/2014/main" id="{2BDE214F-1219-20A1-73EB-63566C2A3159}"/>
              </a:ext>
            </a:extLst>
          </p:cNvPr>
          <p:cNvSpPr txBox="1"/>
          <p:nvPr/>
        </p:nvSpPr>
        <p:spPr>
          <a:xfrm>
            <a:off x="242597" y="2343472"/>
            <a:ext cx="1730829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Compound: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35</a:t>
            </a:r>
            <a:endParaRPr lang="ka-GE" sz="1600" dirty="0">
              <a:latin typeface="Sylfaen"/>
            </a:endParaRPr>
          </a:p>
          <a:p>
            <a:pPr algn="ctr"/>
            <a:endParaRPr lang="ka-GE" dirty="0"/>
          </a:p>
        </p:txBody>
      </p:sp>
      <p:sp>
        <p:nvSpPr>
          <p:cNvPr id="17" name="ტექსტური ველი 16">
            <a:extLst>
              <a:ext uri="{FF2B5EF4-FFF2-40B4-BE49-F238E27FC236}">
                <a16:creationId xmlns:a16="http://schemas.microsoft.com/office/drawing/2014/main" id="{332D6885-9B1A-16D8-824C-9F8EFC563238}"/>
              </a:ext>
            </a:extLst>
          </p:cNvPr>
          <p:cNvSpPr txBox="1"/>
          <p:nvPr/>
        </p:nvSpPr>
        <p:spPr>
          <a:xfrm>
            <a:off x="205224" y="3767518"/>
            <a:ext cx="1730829" cy="6155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a-GE" sz="1600" b="1" i="0" u="sng" baseline="0" err="1">
                <a:solidFill>
                  <a:srgbClr val="000000"/>
                </a:solidFill>
                <a:latin typeface="Sylfaen"/>
              </a:rPr>
              <a:t>Compound</a:t>
            </a:r>
            <a:r>
              <a:rPr lang="ka-GE" sz="1600" b="1" i="0" u="sng" baseline="0">
                <a:solidFill>
                  <a:srgbClr val="000000"/>
                </a:solidFill>
                <a:latin typeface="Sylfaen"/>
              </a:rPr>
              <a:t>: </a:t>
            </a:r>
            <a:r>
              <a:rPr lang="ka-GE" sz="1600" b="1" u="sng">
                <a:solidFill>
                  <a:srgbClr val="000000"/>
                </a:solidFill>
                <a:latin typeface="Sylfaen"/>
              </a:rPr>
              <a:t>38</a:t>
            </a:r>
            <a:endParaRPr lang="ka-GE" sz="1600">
              <a:latin typeface="Sylfaen"/>
            </a:endParaRPr>
          </a:p>
          <a:p>
            <a:pPr algn="ctr"/>
            <a:endParaRPr lang="ka-GE"/>
          </a:p>
        </p:txBody>
      </p:sp>
      <p:pic>
        <p:nvPicPr>
          <p:cNvPr id="22" name="Picture 54" descr="სურათი შეიცავს ხაზი, ეკრანის ანაბეჭდ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5663BE98-6767-C7A3-EB5B-A8AA319C6D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5467" y="2379362"/>
            <a:ext cx="6066035" cy="1158835"/>
          </a:xfrm>
          <a:prstGeom prst="rect">
            <a:avLst/>
          </a:prstGeom>
        </p:spPr>
      </p:pic>
      <p:sp>
        <p:nvSpPr>
          <p:cNvPr id="23" name="ტექსტური ველი 15">
            <a:extLst>
              <a:ext uri="{FF2B5EF4-FFF2-40B4-BE49-F238E27FC236}">
                <a16:creationId xmlns:a16="http://schemas.microsoft.com/office/drawing/2014/main" id="{62A64E37-A359-96C8-6D3B-DF5094614971}"/>
              </a:ext>
            </a:extLst>
          </p:cNvPr>
          <p:cNvSpPr txBox="1"/>
          <p:nvPr/>
        </p:nvSpPr>
        <p:spPr>
          <a:xfrm>
            <a:off x="6245288" y="2531479"/>
            <a:ext cx="1837985" cy="61555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Compound: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45</a:t>
            </a:r>
            <a:endParaRPr lang="ka-GE" sz="1600" dirty="0">
              <a:latin typeface="Sylfaen"/>
            </a:endParaRPr>
          </a:p>
          <a:p>
            <a:pPr algn="ctr"/>
            <a:endParaRPr lang="ka-GE" dirty="0"/>
          </a:p>
        </p:txBody>
      </p:sp>
      <p:pic>
        <p:nvPicPr>
          <p:cNvPr id="24" name="Picture 12" descr="სურათი შეიცავს ხაზი, ეკრანის ანაბეჭდ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7BCA622F-90BB-D0FE-C478-9D93A07D122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50000"/>
          <a:stretch/>
        </p:blipFill>
        <p:spPr>
          <a:xfrm>
            <a:off x="6163192" y="3734614"/>
            <a:ext cx="6040215" cy="1300165"/>
          </a:xfrm>
          <a:prstGeom prst="rect">
            <a:avLst/>
          </a:prstGeom>
        </p:spPr>
      </p:pic>
      <p:sp>
        <p:nvSpPr>
          <p:cNvPr id="25" name="ტექსტური ველი 27">
            <a:extLst>
              <a:ext uri="{FF2B5EF4-FFF2-40B4-BE49-F238E27FC236}">
                <a16:creationId xmlns:a16="http://schemas.microsoft.com/office/drawing/2014/main" id="{7FFF4B4D-2082-78F7-D7FC-AEF1A386D32C}"/>
              </a:ext>
            </a:extLst>
          </p:cNvPr>
          <p:cNvSpPr txBox="1"/>
          <p:nvPr/>
        </p:nvSpPr>
        <p:spPr>
          <a:xfrm>
            <a:off x="6334075" y="3896077"/>
            <a:ext cx="1826078" cy="61555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Compound: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53</a:t>
            </a:r>
            <a:endParaRPr lang="ka-GE" sz="1600" dirty="0">
              <a:latin typeface="Sylfaen"/>
            </a:endParaRPr>
          </a:p>
          <a:p>
            <a:pPr algn="ctr"/>
            <a:endParaRPr lang="ka-GE" dirty="0"/>
          </a:p>
        </p:txBody>
      </p:sp>
      <p:pic>
        <p:nvPicPr>
          <p:cNvPr id="26" name="Picture 11">
            <a:extLst>
              <a:ext uri="{FF2B5EF4-FFF2-40B4-BE49-F238E27FC236}">
                <a16:creationId xmlns:a16="http://schemas.microsoft.com/office/drawing/2014/main" id="{C57D0405-1680-874B-F4F7-4B824D01332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50189"/>
          <a:stretch/>
        </p:blipFill>
        <p:spPr>
          <a:xfrm>
            <a:off x="1020" y="5209805"/>
            <a:ext cx="5722399" cy="1452353"/>
          </a:xfrm>
          <a:prstGeom prst="rect">
            <a:avLst/>
          </a:prstGeom>
        </p:spPr>
      </p:pic>
      <p:sp>
        <p:nvSpPr>
          <p:cNvPr id="30" name="ტექსტური ველი 26">
            <a:extLst>
              <a:ext uri="{FF2B5EF4-FFF2-40B4-BE49-F238E27FC236}">
                <a16:creationId xmlns:a16="http://schemas.microsoft.com/office/drawing/2014/main" id="{C40DB2FA-0578-AD4E-05D7-8D1560554779}"/>
              </a:ext>
            </a:extLst>
          </p:cNvPr>
          <p:cNvSpPr txBox="1"/>
          <p:nvPr/>
        </p:nvSpPr>
        <p:spPr>
          <a:xfrm>
            <a:off x="161195" y="5340485"/>
            <a:ext cx="1730829" cy="61555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Compound: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52</a:t>
            </a:r>
            <a:endParaRPr lang="ka-GE" sz="1600" dirty="0">
              <a:latin typeface="Sylfaen"/>
            </a:endParaRPr>
          </a:p>
          <a:p>
            <a:pPr algn="ctr"/>
            <a:endParaRPr lang="ka-GE" dirty="0"/>
          </a:p>
        </p:txBody>
      </p:sp>
      <p:pic>
        <p:nvPicPr>
          <p:cNvPr id="32" name="Picture 26" descr="სურათი შეიცავს ხაზი, ეკრანის ანაბეჭდი, ტექსტ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EFC499A2-73C3-95F2-0881-D2FF60266AD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50000"/>
          <a:stretch/>
        </p:blipFill>
        <p:spPr>
          <a:xfrm>
            <a:off x="6205788" y="5112680"/>
            <a:ext cx="5911288" cy="1379969"/>
          </a:xfrm>
          <a:prstGeom prst="rect">
            <a:avLst/>
          </a:prstGeom>
        </p:spPr>
      </p:pic>
      <p:sp>
        <p:nvSpPr>
          <p:cNvPr id="34" name="ტექსტური ველი 28">
            <a:extLst>
              <a:ext uri="{FF2B5EF4-FFF2-40B4-BE49-F238E27FC236}">
                <a16:creationId xmlns:a16="http://schemas.microsoft.com/office/drawing/2014/main" id="{93C235E2-8DE1-4A50-3B8B-17A96C8DEA68}"/>
              </a:ext>
            </a:extLst>
          </p:cNvPr>
          <p:cNvSpPr txBox="1"/>
          <p:nvPr/>
        </p:nvSpPr>
        <p:spPr>
          <a:xfrm>
            <a:off x="6495321" y="5204030"/>
            <a:ext cx="1790360" cy="61555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Compound: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59</a:t>
            </a:r>
            <a:endParaRPr lang="ka-GE" sz="1600" dirty="0">
              <a:latin typeface="Sylfaen"/>
            </a:endParaRPr>
          </a:p>
          <a:p>
            <a:pPr algn="ctr"/>
            <a:endParaRPr lang="ka-GE" dirty="0"/>
          </a:p>
        </p:txBody>
      </p:sp>
      <p:graphicFrame>
        <p:nvGraphicFramePr>
          <p:cNvPr id="41" name="Diagram 1">
            <a:extLst>
              <a:ext uri="{FF2B5EF4-FFF2-40B4-BE49-F238E27FC236}">
                <a16:creationId xmlns:a16="http://schemas.microsoft.com/office/drawing/2014/main" id="{12F96B3D-139D-0258-26A2-2D7BEBD90A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9951693"/>
              </p:ext>
            </p:extLst>
          </p:nvPr>
        </p:nvGraphicFramePr>
        <p:xfrm>
          <a:off x="11364686" y="6437565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3935552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0" descr="სურათი შეიცავს ტექსტი, ეკრანის ანაბეჭდი, ხაზ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80D93BD0-CF71-A317-6E5D-6148BD385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1676" y="2980765"/>
            <a:ext cx="5954246" cy="1712302"/>
          </a:xfrm>
          <a:prstGeom prst="rect">
            <a:avLst/>
          </a:prstGeom>
        </p:spPr>
      </p:pic>
      <p:pic>
        <p:nvPicPr>
          <p:cNvPr id="18" name="Picture 6" descr="სურათი შეიცავს ხაზი, ტექსტი, ეკრანის ანაბეჭდ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0E6DCDA4-DAC7-7097-D4E5-FD6555F3B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675" y="1402932"/>
            <a:ext cx="5965453" cy="1611450"/>
          </a:xfrm>
          <a:prstGeom prst="rect">
            <a:avLst/>
          </a:prstGeom>
        </p:spPr>
      </p:pic>
      <p:sp>
        <p:nvSpPr>
          <p:cNvPr id="3" name="Rectangle 7">
            <a:extLst>
              <a:ext uri="{FF2B5EF4-FFF2-40B4-BE49-F238E27FC236}">
                <a16:creationId xmlns:a16="http://schemas.microsoft.com/office/drawing/2014/main" id="{F37C134C-8FE3-62D7-070C-EC3ADAA9355A}"/>
              </a:ext>
            </a:extLst>
          </p:cNvPr>
          <p:cNvSpPr/>
          <p:nvPr/>
        </p:nvSpPr>
        <p:spPr>
          <a:xfrm>
            <a:off x="0" y="-219206"/>
            <a:ext cx="12192000" cy="12352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400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i-Cellulose-5 </a:t>
            </a:r>
            <a:endParaRPr lang="en-US" sz="4000">
              <a:solidFill>
                <a:schemeClr val="accent1">
                  <a:lumMod val="49000"/>
                </a:schemeClr>
              </a:solidFill>
              <a:latin typeface="Sylfaen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C2C4EA5-A6F8-0579-9D63-E8B772A99F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3670016"/>
              </p:ext>
            </p:extLst>
          </p:nvPr>
        </p:nvGraphicFramePr>
        <p:xfrm>
          <a:off x="11364686" y="6437565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ტექსტური ველი 11">
            <a:extLst>
              <a:ext uri="{FF2B5EF4-FFF2-40B4-BE49-F238E27FC236}">
                <a16:creationId xmlns:a16="http://schemas.microsoft.com/office/drawing/2014/main" id="{EB02396B-4E9F-BB34-C7FB-CD74022B524E}"/>
              </a:ext>
            </a:extLst>
          </p:cNvPr>
          <p:cNvSpPr txBox="1"/>
          <p:nvPr/>
        </p:nvSpPr>
        <p:spPr>
          <a:xfrm>
            <a:off x="7087644" y="5219"/>
            <a:ext cx="427972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ka-GE" sz="1600" err="1">
                <a:solidFill>
                  <a:srgbClr val="000000"/>
                </a:solidFill>
                <a:latin typeface="Sylfaen"/>
              </a:rPr>
              <a:t>Separation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was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achieved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only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when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we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used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Hex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/EtOH+0.1% FA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and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Hex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/IPA+0.1% FA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phases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. </a:t>
            </a:r>
            <a:endParaRPr lang="ka-GE" sz="1600">
              <a:latin typeface="Sylfaen"/>
            </a:endParaRPr>
          </a:p>
        </p:txBody>
      </p:sp>
      <p:sp>
        <p:nvSpPr>
          <p:cNvPr id="13" name="ტექსტური ველი 12">
            <a:extLst>
              <a:ext uri="{FF2B5EF4-FFF2-40B4-BE49-F238E27FC236}">
                <a16:creationId xmlns:a16="http://schemas.microsoft.com/office/drawing/2014/main" id="{BB2C122D-1A85-D621-2D6B-1EEB19B1AEC1}"/>
              </a:ext>
            </a:extLst>
          </p:cNvPr>
          <p:cNvSpPr txBox="1"/>
          <p:nvPr/>
        </p:nvSpPr>
        <p:spPr>
          <a:xfrm>
            <a:off x="0" y="1069932"/>
            <a:ext cx="6096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i="0" u="none" strike="noStrike" baseline="0">
                <a:solidFill>
                  <a:srgbClr val="000000"/>
                </a:solidFill>
                <a:latin typeface="Sylfaen"/>
              </a:rPr>
              <a:t>Mobile phases: </a:t>
            </a:r>
            <a:r>
              <a:rPr lang="en-GB" sz="1800" b="1" i="0" u="none" strike="noStrike" baseline="0">
                <a:solidFill>
                  <a:srgbClr val="000000"/>
                </a:solidFill>
                <a:latin typeface="Sylfaen"/>
              </a:rPr>
              <a:t>Hex/EtOH70/30 +0.1%FA</a:t>
            </a:r>
            <a:r>
              <a:rPr sz="1800" b="0" i="0">
                <a:solidFill>
                  <a:srgbClr val="000000"/>
                </a:solidFill>
                <a:latin typeface="Sylfaen"/>
                <a:ea typeface="Sylfaen"/>
                <a:cs typeface="Sylfaen"/>
              </a:rPr>
              <a:t>​</a:t>
            </a:r>
            <a:endParaRPr lang="ka-GE"/>
          </a:p>
          <a:p>
            <a:pPr algn="ctr"/>
            <a:endParaRPr lang="ka-GE"/>
          </a:p>
        </p:txBody>
      </p:sp>
      <p:sp>
        <p:nvSpPr>
          <p:cNvPr id="15" name="TextBox 36">
            <a:extLst>
              <a:ext uri="{FF2B5EF4-FFF2-40B4-BE49-F238E27FC236}">
                <a16:creationId xmlns:a16="http://schemas.microsoft.com/office/drawing/2014/main" id="{29945D2D-74F2-042A-7C67-D999632EBA7E}"/>
              </a:ext>
            </a:extLst>
          </p:cNvPr>
          <p:cNvSpPr txBox="1"/>
          <p:nvPr/>
        </p:nvSpPr>
        <p:spPr>
          <a:xfrm>
            <a:off x="7578246" y="1019023"/>
            <a:ext cx="667243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dirty="0">
                <a:latin typeface="Sylfaen"/>
              </a:rPr>
              <a:t>Mobile </a:t>
            </a:r>
            <a:r>
              <a:rPr lang="en-GB" b="1" dirty="0" err="1">
                <a:latin typeface="Sylfaen"/>
              </a:rPr>
              <a:t>Phase:Hex</a:t>
            </a:r>
            <a:r>
              <a:rPr lang="en-GB" b="1" dirty="0">
                <a:latin typeface="Sylfaen"/>
              </a:rPr>
              <a:t>/IPA70/30 +0.1%FA</a:t>
            </a:r>
            <a:endParaRPr lang="ka-GE" dirty="0"/>
          </a:p>
        </p:txBody>
      </p:sp>
      <p:pic>
        <p:nvPicPr>
          <p:cNvPr id="17" name="Picture 31" descr="სურათი შეიცავს ეკრანის ანაბეჭდი, ხაზი, ტექსტ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A211A120-634C-E60B-8428-48433DC4C2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389657"/>
            <a:ext cx="6099969" cy="1598099"/>
          </a:xfrm>
          <a:prstGeom prst="rect">
            <a:avLst/>
          </a:prstGeom>
        </p:spPr>
      </p:pic>
      <p:sp>
        <p:nvSpPr>
          <p:cNvPr id="22" name="ტექსტური ველი 25">
            <a:extLst>
              <a:ext uri="{FF2B5EF4-FFF2-40B4-BE49-F238E27FC236}">
                <a16:creationId xmlns:a16="http://schemas.microsoft.com/office/drawing/2014/main" id="{B51D6439-4124-32C7-4DE2-753E9C7045AF}"/>
              </a:ext>
            </a:extLst>
          </p:cNvPr>
          <p:cNvSpPr txBox="1"/>
          <p:nvPr/>
        </p:nvSpPr>
        <p:spPr>
          <a:xfrm>
            <a:off x="5214896" y="1403294"/>
            <a:ext cx="173082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1600" b="1" i="0" u="sng" baseline="0" dirty="0" err="1">
                <a:solidFill>
                  <a:srgbClr val="000000"/>
                </a:solidFill>
                <a:latin typeface="Sylfaen"/>
              </a:rPr>
              <a:t>Compound</a:t>
            </a:r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03</a:t>
            </a:r>
            <a:endParaRPr lang="ka-GE" sz="1600" dirty="0">
              <a:latin typeface="Sylfaen"/>
            </a:endParaRPr>
          </a:p>
        </p:txBody>
      </p:sp>
      <p:pic>
        <p:nvPicPr>
          <p:cNvPr id="6" name="სურათი 5">
            <a:extLst>
              <a:ext uri="{FF2B5EF4-FFF2-40B4-BE49-F238E27FC236}">
                <a16:creationId xmlns:a16="http://schemas.microsoft.com/office/drawing/2014/main" id="{68748211-C088-9189-6C66-7347B83B1E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783" y="2994547"/>
            <a:ext cx="6098180" cy="1609724"/>
          </a:xfrm>
          <a:prstGeom prst="rect">
            <a:avLst/>
          </a:prstGeom>
        </p:spPr>
      </p:pic>
      <p:sp>
        <p:nvSpPr>
          <p:cNvPr id="8" name="ტექსტური ველი 25">
            <a:extLst>
              <a:ext uri="{FF2B5EF4-FFF2-40B4-BE49-F238E27FC236}">
                <a16:creationId xmlns:a16="http://schemas.microsoft.com/office/drawing/2014/main" id="{3399F794-6F3A-62ED-97EC-4B05E9822A73}"/>
              </a:ext>
            </a:extLst>
          </p:cNvPr>
          <p:cNvSpPr txBox="1"/>
          <p:nvPr/>
        </p:nvSpPr>
        <p:spPr>
          <a:xfrm>
            <a:off x="5229633" y="3115644"/>
            <a:ext cx="173082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1600" b="1" i="0" u="sng" baseline="0" dirty="0" err="1">
                <a:solidFill>
                  <a:srgbClr val="000000"/>
                </a:solidFill>
                <a:latin typeface="Sylfaen"/>
              </a:rPr>
              <a:t>Compound</a:t>
            </a:r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35</a:t>
            </a:r>
            <a:endParaRPr lang="ka-GE" sz="1600" dirty="0">
              <a:latin typeface="Sylfaen"/>
            </a:endParaRPr>
          </a:p>
        </p:txBody>
      </p:sp>
      <p:pic>
        <p:nvPicPr>
          <p:cNvPr id="5" name="სურათი 4">
            <a:extLst>
              <a:ext uri="{FF2B5EF4-FFF2-40B4-BE49-F238E27FC236}">
                <a16:creationId xmlns:a16="http://schemas.microsoft.com/office/drawing/2014/main" id="{563122DF-4913-EE25-FDAE-07E7B63FD2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39511" y="3282210"/>
            <a:ext cx="2335061" cy="1034704"/>
          </a:xfrm>
          <a:prstGeom prst="rect">
            <a:avLst/>
          </a:prstGeom>
        </p:spPr>
      </p:pic>
      <p:pic>
        <p:nvPicPr>
          <p:cNvPr id="9" name="სურათი 8" descr="სურათი შეიცავს ნახაზ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AD468B93-250A-AA81-9F5E-5E469CAC3EB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73537" y="1579715"/>
            <a:ext cx="2265777" cy="974161"/>
          </a:xfrm>
          <a:prstGeom prst="rect">
            <a:avLst/>
          </a:prstGeom>
        </p:spPr>
      </p:pic>
      <p:pic>
        <p:nvPicPr>
          <p:cNvPr id="19" name="Picture 14" descr="სურათი შეიცავს ტექსტი, ეკრანის ანაბეჭდი, ხაზ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5BD09DFE-8364-28B8-2231-3B41B5FE634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59884" y="4704185"/>
            <a:ext cx="5959851" cy="1732896"/>
          </a:xfrm>
          <a:prstGeom prst="rect">
            <a:avLst/>
          </a:prstGeom>
        </p:spPr>
      </p:pic>
      <p:pic>
        <p:nvPicPr>
          <p:cNvPr id="21" name="Picture 62" descr="სურათი შეიცავს ტექსტი, ეკრანის ანაბეჭდი, ხაზ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C05B980D-142B-B5D3-308D-96A5F22EF06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94" y="4705384"/>
            <a:ext cx="6096787" cy="1733596"/>
          </a:xfrm>
          <a:prstGeom prst="rect">
            <a:avLst/>
          </a:prstGeom>
        </p:spPr>
      </p:pic>
      <p:sp>
        <p:nvSpPr>
          <p:cNvPr id="24" name="ტექსტური ველი 25">
            <a:extLst>
              <a:ext uri="{FF2B5EF4-FFF2-40B4-BE49-F238E27FC236}">
                <a16:creationId xmlns:a16="http://schemas.microsoft.com/office/drawing/2014/main" id="{E62DA338-0783-633E-3C54-BE8ADE14DC65}"/>
              </a:ext>
            </a:extLst>
          </p:cNvPr>
          <p:cNvSpPr txBox="1"/>
          <p:nvPr/>
        </p:nvSpPr>
        <p:spPr>
          <a:xfrm>
            <a:off x="5336789" y="5027648"/>
            <a:ext cx="173082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1600" b="1" i="0" u="sng" baseline="0" dirty="0" err="1">
                <a:solidFill>
                  <a:srgbClr val="000000"/>
                </a:solidFill>
                <a:latin typeface="Sylfaen"/>
              </a:rPr>
              <a:t>Compound</a:t>
            </a:r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45</a:t>
            </a:r>
            <a:endParaRPr lang="ka-GE" sz="1600" dirty="0">
              <a:latin typeface="Sylfaen"/>
            </a:endParaRPr>
          </a:p>
        </p:txBody>
      </p:sp>
      <p:pic>
        <p:nvPicPr>
          <p:cNvPr id="25" name="სურათი 24">
            <a:extLst>
              <a:ext uri="{FF2B5EF4-FFF2-40B4-BE49-F238E27FC236}">
                <a16:creationId xmlns:a16="http://schemas.microsoft.com/office/drawing/2014/main" id="{D220BF3E-1674-B48D-4740-874B82025E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19434" y="5022612"/>
            <a:ext cx="2102677" cy="855686"/>
          </a:xfrm>
          <a:prstGeom prst="rect">
            <a:avLst/>
          </a:prstGeom>
        </p:spPr>
      </p:pic>
      <p:sp>
        <p:nvSpPr>
          <p:cNvPr id="4" name="ტექსტური ველი 22">
            <a:extLst>
              <a:ext uri="{FF2B5EF4-FFF2-40B4-BE49-F238E27FC236}">
                <a16:creationId xmlns:a16="http://schemas.microsoft.com/office/drawing/2014/main" id="{86EA88A6-6929-D868-D311-4AEE3B1A624F}"/>
              </a:ext>
            </a:extLst>
          </p:cNvPr>
          <p:cNvSpPr txBox="1"/>
          <p:nvPr/>
        </p:nvSpPr>
        <p:spPr>
          <a:xfrm>
            <a:off x="3357092" y="1750803"/>
            <a:ext cx="117953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none" strike="noStrike" dirty="0">
                <a:latin typeface="Google Sans"/>
                <a:ea typeface="Google Sans"/>
                <a:cs typeface="Google Sans"/>
              </a:rPr>
              <a:t>α = </a:t>
            </a:r>
            <a:r>
              <a:rPr lang="en-US" b="1" dirty="0">
                <a:latin typeface="Google Sans"/>
                <a:ea typeface="Google Sans"/>
                <a:cs typeface="Google Sans"/>
              </a:rPr>
              <a:t>1.07</a:t>
            </a:r>
            <a:endParaRPr lang="en-US" b="1" u="none" strike="noStrike" dirty="0">
              <a:latin typeface="Google Sans"/>
              <a:ea typeface="Google Sans"/>
              <a:cs typeface="Google Sans"/>
            </a:endParaRPr>
          </a:p>
          <a:p>
            <a:endParaRPr lang="en-US" b="0" u="none" strike="noStrike" dirty="0">
              <a:latin typeface="Google Sans"/>
              <a:ea typeface="Google Sans"/>
              <a:cs typeface="Google Sans"/>
            </a:endParaRPr>
          </a:p>
          <a:p>
            <a:pPr algn="ctr"/>
            <a:endParaRPr lang="ka-GE" dirty="0"/>
          </a:p>
        </p:txBody>
      </p:sp>
      <p:sp>
        <p:nvSpPr>
          <p:cNvPr id="7" name="ტექსტური ველი 22">
            <a:extLst>
              <a:ext uri="{FF2B5EF4-FFF2-40B4-BE49-F238E27FC236}">
                <a16:creationId xmlns:a16="http://schemas.microsoft.com/office/drawing/2014/main" id="{075C3E9E-30CF-025E-DF76-309D6F24A4BC}"/>
              </a:ext>
            </a:extLst>
          </p:cNvPr>
          <p:cNvSpPr txBox="1"/>
          <p:nvPr/>
        </p:nvSpPr>
        <p:spPr>
          <a:xfrm>
            <a:off x="10663941" y="1573350"/>
            <a:ext cx="117953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none" strike="noStrike" dirty="0">
                <a:latin typeface="Google Sans"/>
                <a:ea typeface="Google Sans"/>
                <a:cs typeface="Google Sans"/>
              </a:rPr>
              <a:t>α = </a:t>
            </a:r>
            <a:r>
              <a:rPr lang="en-US" b="1" dirty="0">
                <a:latin typeface="Google Sans"/>
                <a:ea typeface="Google Sans"/>
                <a:cs typeface="Google Sans"/>
              </a:rPr>
              <a:t>1.16</a:t>
            </a:r>
            <a:endParaRPr lang="en-US" b="1" u="none" strike="noStrike" dirty="0">
              <a:latin typeface="Google Sans"/>
              <a:ea typeface="Google Sans"/>
              <a:cs typeface="Google Sans"/>
            </a:endParaRPr>
          </a:p>
          <a:p>
            <a:endParaRPr lang="en-US" b="0" u="none" strike="noStrike" dirty="0">
              <a:latin typeface="Google Sans"/>
              <a:ea typeface="Google Sans"/>
              <a:cs typeface="Google Sans"/>
            </a:endParaRPr>
          </a:p>
          <a:p>
            <a:pPr algn="ctr"/>
            <a:endParaRPr lang="ka-GE" dirty="0"/>
          </a:p>
        </p:txBody>
      </p:sp>
      <p:sp>
        <p:nvSpPr>
          <p:cNvPr id="10" name="ტექსტური ველი 22">
            <a:extLst>
              <a:ext uri="{FF2B5EF4-FFF2-40B4-BE49-F238E27FC236}">
                <a16:creationId xmlns:a16="http://schemas.microsoft.com/office/drawing/2014/main" id="{C2041905-4AAB-DC88-11FC-9DA598CBF599}"/>
              </a:ext>
            </a:extLst>
          </p:cNvPr>
          <p:cNvSpPr txBox="1"/>
          <p:nvPr/>
        </p:nvSpPr>
        <p:spPr>
          <a:xfrm>
            <a:off x="3555420" y="3347871"/>
            <a:ext cx="117953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none" strike="noStrike" dirty="0">
                <a:latin typeface="Google Sans"/>
                <a:ea typeface="Google Sans"/>
                <a:cs typeface="Google Sans"/>
              </a:rPr>
              <a:t>α = </a:t>
            </a:r>
            <a:r>
              <a:rPr lang="en-US" b="1" dirty="0">
                <a:latin typeface="Google Sans"/>
                <a:ea typeface="Google Sans"/>
                <a:cs typeface="Google Sans"/>
              </a:rPr>
              <a:t>1.04</a:t>
            </a:r>
            <a:endParaRPr lang="en-US" b="1" u="none" strike="noStrike" dirty="0">
              <a:latin typeface="Google Sans"/>
              <a:ea typeface="Google Sans"/>
              <a:cs typeface="Google Sans"/>
            </a:endParaRPr>
          </a:p>
          <a:p>
            <a:endParaRPr lang="en-US" b="0" u="none" strike="noStrike" dirty="0">
              <a:latin typeface="Google Sans"/>
              <a:ea typeface="Google Sans"/>
              <a:cs typeface="Google Sans"/>
            </a:endParaRPr>
          </a:p>
          <a:p>
            <a:pPr algn="ctr"/>
            <a:endParaRPr lang="ka-GE" dirty="0"/>
          </a:p>
        </p:txBody>
      </p:sp>
      <p:sp>
        <p:nvSpPr>
          <p:cNvPr id="11" name="ტექსტური ველი 22">
            <a:extLst>
              <a:ext uri="{FF2B5EF4-FFF2-40B4-BE49-F238E27FC236}">
                <a16:creationId xmlns:a16="http://schemas.microsoft.com/office/drawing/2014/main" id="{293B7D53-1883-3021-6634-D0E69C78DF8F}"/>
              </a:ext>
            </a:extLst>
          </p:cNvPr>
          <p:cNvSpPr txBox="1"/>
          <p:nvPr/>
        </p:nvSpPr>
        <p:spPr>
          <a:xfrm>
            <a:off x="7814270" y="3462693"/>
            <a:ext cx="117953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none" strike="noStrike" dirty="0">
                <a:latin typeface="Google Sans"/>
                <a:ea typeface="Google Sans"/>
                <a:cs typeface="Google Sans"/>
              </a:rPr>
              <a:t>α = </a:t>
            </a:r>
            <a:r>
              <a:rPr lang="en-US" b="1" dirty="0">
                <a:latin typeface="Google Sans"/>
                <a:ea typeface="Google Sans"/>
                <a:cs typeface="Google Sans"/>
              </a:rPr>
              <a:t>1.11</a:t>
            </a:r>
            <a:endParaRPr lang="en-US" b="1" u="none" strike="noStrike" dirty="0">
              <a:latin typeface="Google Sans"/>
              <a:ea typeface="Google Sans"/>
              <a:cs typeface="Google Sans"/>
            </a:endParaRPr>
          </a:p>
          <a:p>
            <a:endParaRPr lang="en-US" b="0" u="none" strike="noStrike" dirty="0">
              <a:latin typeface="Google Sans"/>
              <a:ea typeface="Google Sans"/>
              <a:cs typeface="Google Sans"/>
            </a:endParaRPr>
          </a:p>
          <a:p>
            <a:pPr algn="ctr"/>
            <a:endParaRPr lang="ka-GE" dirty="0"/>
          </a:p>
        </p:txBody>
      </p:sp>
      <p:sp>
        <p:nvSpPr>
          <p:cNvPr id="14" name="ტექსტური ველი 22">
            <a:extLst>
              <a:ext uri="{FF2B5EF4-FFF2-40B4-BE49-F238E27FC236}">
                <a16:creationId xmlns:a16="http://schemas.microsoft.com/office/drawing/2014/main" id="{B2EB3A92-DDFD-13A7-B12E-CD85C07AC702}"/>
              </a:ext>
            </a:extLst>
          </p:cNvPr>
          <p:cNvSpPr txBox="1"/>
          <p:nvPr/>
        </p:nvSpPr>
        <p:spPr>
          <a:xfrm>
            <a:off x="3357092" y="5018008"/>
            <a:ext cx="117953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none" strike="noStrike" dirty="0">
                <a:latin typeface="Google Sans"/>
                <a:ea typeface="Google Sans"/>
                <a:cs typeface="Google Sans"/>
              </a:rPr>
              <a:t>α = </a:t>
            </a:r>
            <a:r>
              <a:rPr lang="en-US" b="1" dirty="0">
                <a:latin typeface="Google Sans"/>
                <a:ea typeface="Google Sans"/>
                <a:cs typeface="Google Sans"/>
              </a:rPr>
              <a:t>1.04</a:t>
            </a:r>
            <a:endParaRPr lang="en-US" b="1" u="none" strike="noStrike" dirty="0">
              <a:latin typeface="Google Sans"/>
              <a:ea typeface="Google Sans"/>
              <a:cs typeface="Google Sans"/>
            </a:endParaRPr>
          </a:p>
          <a:p>
            <a:endParaRPr lang="en-US" b="0" u="none" strike="noStrike" dirty="0">
              <a:latin typeface="Google Sans"/>
              <a:ea typeface="Google Sans"/>
              <a:cs typeface="Google Sans"/>
            </a:endParaRPr>
          </a:p>
          <a:p>
            <a:pPr algn="ctr"/>
            <a:endParaRPr lang="ka-GE" dirty="0"/>
          </a:p>
        </p:txBody>
      </p:sp>
      <p:sp>
        <p:nvSpPr>
          <p:cNvPr id="16" name="ტექსტური ველი 22">
            <a:extLst>
              <a:ext uri="{FF2B5EF4-FFF2-40B4-BE49-F238E27FC236}">
                <a16:creationId xmlns:a16="http://schemas.microsoft.com/office/drawing/2014/main" id="{7AA76C98-9208-C14E-A51A-A3B8EE09E28B}"/>
              </a:ext>
            </a:extLst>
          </p:cNvPr>
          <p:cNvSpPr txBox="1"/>
          <p:nvPr/>
        </p:nvSpPr>
        <p:spPr>
          <a:xfrm>
            <a:off x="8440571" y="5111953"/>
            <a:ext cx="117953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none" strike="noStrike">
                <a:latin typeface="Google Sans"/>
                <a:ea typeface="Google Sans"/>
                <a:cs typeface="Google Sans"/>
              </a:rPr>
              <a:t>α = </a:t>
            </a:r>
            <a:r>
              <a:rPr lang="en-US" b="1">
                <a:latin typeface="Google Sans"/>
                <a:ea typeface="Google Sans"/>
                <a:cs typeface="Google Sans"/>
              </a:rPr>
              <a:t>1.08</a:t>
            </a:r>
            <a:endParaRPr lang="en-US" b="1" u="none" strike="noStrike">
              <a:latin typeface="Google Sans"/>
              <a:ea typeface="Google Sans"/>
              <a:cs typeface="Google Sans"/>
            </a:endParaRPr>
          </a:p>
          <a:p>
            <a:endParaRPr lang="en-US" b="0" u="none" strike="noStrike" dirty="0">
              <a:latin typeface="Google Sans"/>
              <a:ea typeface="Google Sans"/>
              <a:cs typeface="Google Sans"/>
            </a:endParaRPr>
          </a:p>
          <a:p>
            <a:pPr algn="ctr"/>
            <a:endParaRPr lang="ka-GE" dirty="0"/>
          </a:p>
        </p:txBody>
      </p:sp>
    </p:spTree>
    <p:extLst>
      <p:ext uri="{BB962C8B-B14F-4D97-AF65-F5344CB8AC3E}">
        <p14:creationId xmlns:p14="http://schemas.microsoft.com/office/powerpoint/2010/main" val="4244145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3D53C-FE5E-201B-C369-B81076D2F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6" descr="სურათი შეიცავს ხაზი, ეკრანის ანაბეჭდ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5C46547B-C902-9221-B075-24067B491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1323" y="5277970"/>
            <a:ext cx="5864599" cy="1494057"/>
          </a:xfrm>
          <a:prstGeom prst="rect">
            <a:avLst/>
          </a:prstGeom>
        </p:spPr>
      </p:pic>
      <p:pic>
        <p:nvPicPr>
          <p:cNvPr id="33" name="Picture 10">
            <a:extLst>
              <a:ext uri="{FF2B5EF4-FFF2-40B4-BE49-F238E27FC236}">
                <a16:creationId xmlns:a16="http://schemas.microsoft.com/office/drawing/2014/main" id="{F1463220-B219-F0BD-2F4D-1A69A522F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042" y="2725074"/>
            <a:ext cx="5864600" cy="1276134"/>
          </a:xfrm>
          <a:prstGeom prst="rect">
            <a:avLst/>
          </a:prstGeom>
        </p:spPr>
      </p:pic>
      <p:pic>
        <p:nvPicPr>
          <p:cNvPr id="29" name="Picture 12" descr="სურათი შეიცავს ხაზი, ტექსტი, ეკრანის ანაბეჭდ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8DB2DA01-6927-AA9C-708D-D486FC563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1322" y="1390136"/>
            <a:ext cx="5864600" cy="1240568"/>
          </a:xfrm>
          <a:prstGeom prst="rect">
            <a:avLst/>
          </a:prstGeom>
        </p:spPr>
      </p:pic>
      <p:pic>
        <p:nvPicPr>
          <p:cNvPr id="27" name="Picture 51" descr="სურათი შეიცავს ეკრანის ანაბეჭდი, ხაზი, ტექსტ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76B9C4F8-E781-6429-68EB-B0FB3F1D4E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05" y="2725453"/>
            <a:ext cx="5857683" cy="1280612"/>
          </a:xfrm>
          <a:prstGeom prst="rect">
            <a:avLst/>
          </a:prstGeom>
        </p:spPr>
      </p:pic>
      <p:pic>
        <p:nvPicPr>
          <p:cNvPr id="25" name="Picture 32" descr="სურათი შეიცავს ეკრანის ანაბეჭდი, ხაზი, ტექსტ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A60E73D4-E809-2A57-1DB0-6BC9D3080E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3" y="5297754"/>
            <a:ext cx="5862622" cy="1468305"/>
          </a:xfrm>
          <a:prstGeom prst="rect">
            <a:avLst/>
          </a:prstGeom>
        </p:spPr>
      </p:pic>
      <p:pic>
        <p:nvPicPr>
          <p:cNvPr id="20" name="Picture 45" descr="სურათი შეიცავს ხაზი, ეკრანის ანაბეჭდი, ტექსტ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6FD55DEA-E34D-D79F-E1F3-85D9FBF562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3" y="1395021"/>
            <a:ext cx="5861225" cy="1238363"/>
          </a:xfrm>
          <a:prstGeom prst="rect">
            <a:avLst/>
          </a:prstGeom>
        </p:spPr>
      </p:pic>
      <p:sp>
        <p:nvSpPr>
          <p:cNvPr id="3" name="Rectangle 7">
            <a:extLst>
              <a:ext uri="{FF2B5EF4-FFF2-40B4-BE49-F238E27FC236}">
                <a16:creationId xmlns:a16="http://schemas.microsoft.com/office/drawing/2014/main" id="{11D49041-5ECD-92B8-9E69-45CEAE84926A}"/>
              </a:ext>
            </a:extLst>
          </p:cNvPr>
          <p:cNvSpPr/>
          <p:nvPr/>
        </p:nvSpPr>
        <p:spPr>
          <a:xfrm>
            <a:off x="0" y="-219206"/>
            <a:ext cx="12192000" cy="12352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400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i-Cellulose-5 </a:t>
            </a:r>
            <a:endParaRPr lang="en-US" sz="4000">
              <a:solidFill>
                <a:schemeClr val="accent1">
                  <a:lumMod val="49000"/>
                </a:schemeClr>
              </a:solidFill>
              <a:latin typeface="Sylfaen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75AB808-7269-7FAF-5DD8-C192897488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1731763"/>
              </p:ext>
            </p:extLst>
          </p:nvPr>
        </p:nvGraphicFramePr>
        <p:xfrm>
          <a:off x="11364686" y="6437565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2" name="ტექსტური ველი 11">
            <a:extLst>
              <a:ext uri="{FF2B5EF4-FFF2-40B4-BE49-F238E27FC236}">
                <a16:creationId xmlns:a16="http://schemas.microsoft.com/office/drawing/2014/main" id="{00265BB5-3EA7-3AD0-F838-376CFF6A7A1B}"/>
              </a:ext>
            </a:extLst>
          </p:cNvPr>
          <p:cNvSpPr txBox="1"/>
          <p:nvPr/>
        </p:nvSpPr>
        <p:spPr>
          <a:xfrm>
            <a:off x="7087644" y="5219"/>
            <a:ext cx="427972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ka-GE" sz="1600" err="1">
                <a:solidFill>
                  <a:srgbClr val="000000"/>
                </a:solidFill>
                <a:latin typeface="Sylfaen"/>
              </a:rPr>
              <a:t>Separation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was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achieved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only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when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we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used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Hex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/EtOH+0.1% FA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and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Hex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/IPA+0.1% FA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phases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. </a:t>
            </a:r>
            <a:endParaRPr lang="ka-GE" sz="1600">
              <a:latin typeface="Sylfaen"/>
            </a:endParaRPr>
          </a:p>
        </p:txBody>
      </p:sp>
      <p:sp>
        <p:nvSpPr>
          <p:cNvPr id="13" name="ტექსტური ველი 12">
            <a:extLst>
              <a:ext uri="{FF2B5EF4-FFF2-40B4-BE49-F238E27FC236}">
                <a16:creationId xmlns:a16="http://schemas.microsoft.com/office/drawing/2014/main" id="{2A485535-FC72-9219-E38C-04F3634ED2B8}"/>
              </a:ext>
            </a:extLst>
          </p:cNvPr>
          <p:cNvSpPr txBox="1"/>
          <p:nvPr/>
        </p:nvSpPr>
        <p:spPr>
          <a:xfrm>
            <a:off x="0" y="1069932"/>
            <a:ext cx="6096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i="0" u="none" strike="noStrike" baseline="0">
                <a:solidFill>
                  <a:srgbClr val="000000"/>
                </a:solidFill>
                <a:latin typeface="Sylfaen"/>
              </a:rPr>
              <a:t>Mobile phases: </a:t>
            </a:r>
            <a:r>
              <a:rPr lang="en-GB" sz="1800" b="1" i="0" u="none" strike="noStrike" baseline="0">
                <a:solidFill>
                  <a:srgbClr val="000000"/>
                </a:solidFill>
                <a:latin typeface="Sylfaen"/>
              </a:rPr>
              <a:t>Hex/EtOH70/30 +0.1%FA</a:t>
            </a:r>
            <a:r>
              <a:rPr sz="1800" b="0" i="0">
                <a:solidFill>
                  <a:srgbClr val="000000"/>
                </a:solidFill>
                <a:latin typeface="Sylfaen"/>
                <a:ea typeface="Sylfaen"/>
                <a:cs typeface="Sylfaen"/>
              </a:rPr>
              <a:t>​</a:t>
            </a:r>
            <a:endParaRPr lang="ka-GE"/>
          </a:p>
          <a:p>
            <a:pPr algn="ctr"/>
            <a:endParaRPr lang="ka-GE"/>
          </a:p>
        </p:txBody>
      </p:sp>
      <p:sp>
        <p:nvSpPr>
          <p:cNvPr id="15" name="TextBox 36">
            <a:extLst>
              <a:ext uri="{FF2B5EF4-FFF2-40B4-BE49-F238E27FC236}">
                <a16:creationId xmlns:a16="http://schemas.microsoft.com/office/drawing/2014/main" id="{7BC38658-E423-BC09-4050-6F3530D779E7}"/>
              </a:ext>
            </a:extLst>
          </p:cNvPr>
          <p:cNvSpPr txBox="1"/>
          <p:nvPr/>
        </p:nvSpPr>
        <p:spPr>
          <a:xfrm>
            <a:off x="7578246" y="1019023"/>
            <a:ext cx="667243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dirty="0">
                <a:latin typeface="Sylfaen"/>
              </a:rPr>
              <a:t>Mobile </a:t>
            </a:r>
            <a:r>
              <a:rPr lang="en-GB" b="1" dirty="0" err="1">
                <a:latin typeface="Sylfaen"/>
              </a:rPr>
              <a:t>Phase:Hex</a:t>
            </a:r>
            <a:r>
              <a:rPr lang="en-GB" b="1" dirty="0">
                <a:latin typeface="Sylfaen"/>
              </a:rPr>
              <a:t>/IPA70/30 +0.1%FA</a:t>
            </a:r>
            <a:endParaRPr lang="ka-GE" dirty="0"/>
          </a:p>
        </p:txBody>
      </p:sp>
      <p:sp>
        <p:nvSpPr>
          <p:cNvPr id="7" name="ტექსტური ველი 25">
            <a:extLst>
              <a:ext uri="{FF2B5EF4-FFF2-40B4-BE49-F238E27FC236}">
                <a16:creationId xmlns:a16="http://schemas.microsoft.com/office/drawing/2014/main" id="{B0280636-DD7D-6924-2D23-D89F3B2DDD07}"/>
              </a:ext>
            </a:extLst>
          </p:cNvPr>
          <p:cNvSpPr txBox="1"/>
          <p:nvPr/>
        </p:nvSpPr>
        <p:spPr>
          <a:xfrm>
            <a:off x="5226563" y="1571842"/>
            <a:ext cx="173082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1600" b="1" i="0" u="sng" baseline="0" dirty="0" err="1">
                <a:solidFill>
                  <a:srgbClr val="000000"/>
                </a:solidFill>
                <a:latin typeface="Sylfaen"/>
              </a:rPr>
              <a:t>Compound</a:t>
            </a:r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43</a:t>
            </a:r>
            <a:endParaRPr lang="ka-GE" sz="1600" dirty="0">
              <a:latin typeface="Sylfaen"/>
            </a:endParaRPr>
          </a:p>
        </p:txBody>
      </p:sp>
      <p:sp>
        <p:nvSpPr>
          <p:cNvPr id="11" name="ტექსტური ველი 25">
            <a:extLst>
              <a:ext uri="{FF2B5EF4-FFF2-40B4-BE49-F238E27FC236}">
                <a16:creationId xmlns:a16="http://schemas.microsoft.com/office/drawing/2014/main" id="{451A494A-7325-7F5C-7C01-99ADBDBDAC37}"/>
              </a:ext>
            </a:extLst>
          </p:cNvPr>
          <p:cNvSpPr txBox="1"/>
          <p:nvPr/>
        </p:nvSpPr>
        <p:spPr>
          <a:xfrm>
            <a:off x="5249386" y="2939180"/>
            <a:ext cx="173082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1600" b="1" i="0" u="sng" baseline="0" dirty="0" err="1">
                <a:solidFill>
                  <a:srgbClr val="000000"/>
                </a:solidFill>
                <a:latin typeface="Sylfaen"/>
              </a:rPr>
              <a:t>Compound</a:t>
            </a:r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47</a:t>
            </a:r>
            <a:endParaRPr lang="ka-GE" sz="1600" dirty="0">
              <a:latin typeface="Sylfaen"/>
            </a:endParaRPr>
          </a:p>
        </p:txBody>
      </p:sp>
      <p:sp>
        <p:nvSpPr>
          <p:cNvPr id="10" name="ტექსტური ველი 25">
            <a:extLst>
              <a:ext uri="{FF2B5EF4-FFF2-40B4-BE49-F238E27FC236}">
                <a16:creationId xmlns:a16="http://schemas.microsoft.com/office/drawing/2014/main" id="{757AA97E-4B6B-6222-7AD6-332E25554248}"/>
              </a:ext>
            </a:extLst>
          </p:cNvPr>
          <p:cNvSpPr txBox="1"/>
          <p:nvPr/>
        </p:nvSpPr>
        <p:spPr>
          <a:xfrm>
            <a:off x="5362414" y="5416841"/>
            <a:ext cx="173082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1600" b="1" i="0" u="sng" baseline="0" dirty="0" err="1">
                <a:solidFill>
                  <a:srgbClr val="000000"/>
                </a:solidFill>
                <a:latin typeface="Sylfaen"/>
              </a:rPr>
              <a:t>Compound</a:t>
            </a:r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53</a:t>
            </a:r>
            <a:endParaRPr lang="ka-GE" sz="1600" dirty="0">
              <a:latin typeface="Sylfaen"/>
            </a:endParaRPr>
          </a:p>
        </p:txBody>
      </p:sp>
      <p:pic>
        <p:nvPicPr>
          <p:cNvPr id="14" name="სურათი 13">
            <a:extLst>
              <a:ext uri="{FF2B5EF4-FFF2-40B4-BE49-F238E27FC236}">
                <a16:creationId xmlns:a16="http://schemas.microsoft.com/office/drawing/2014/main" id="{02E54AFC-5864-AD8A-36E4-BA3CA4103DF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20350" y="1490662"/>
            <a:ext cx="1352552" cy="828678"/>
          </a:xfrm>
          <a:prstGeom prst="rect">
            <a:avLst/>
          </a:prstGeom>
        </p:spPr>
      </p:pic>
      <p:pic>
        <p:nvPicPr>
          <p:cNvPr id="16" name="Picture 2" descr="სურათი შეიცავს ხაზი, ტექსტი, ეკრანის ანაბეჭდ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82FB31AF-B51E-FE46-5A5D-D07E76EB71C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84551" y="3957076"/>
            <a:ext cx="5847088" cy="1314498"/>
          </a:xfrm>
          <a:prstGeom prst="rect">
            <a:avLst/>
          </a:prstGeom>
        </p:spPr>
      </p:pic>
      <p:pic>
        <p:nvPicPr>
          <p:cNvPr id="17" name="Picture 35" descr="სურათი შეიცავს ტექსტი, ეკრანის ანაბეჭდი, ხაზი, ეკრან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A54D972B-CEE4-207E-8FE9-6125A40338B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719" y="3941695"/>
            <a:ext cx="5847380" cy="1369591"/>
          </a:xfrm>
          <a:prstGeom prst="rect">
            <a:avLst/>
          </a:prstGeom>
        </p:spPr>
      </p:pic>
      <p:sp>
        <p:nvSpPr>
          <p:cNvPr id="18" name="ტექსტური ველი 25">
            <a:extLst>
              <a:ext uri="{FF2B5EF4-FFF2-40B4-BE49-F238E27FC236}">
                <a16:creationId xmlns:a16="http://schemas.microsoft.com/office/drawing/2014/main" id="{940DDD91-DC8A-DBC1-61B0-DEC6AA4872C3}"/>
              </a:ext>
            </a:extLst>
          </p:cNvPr>
          <p:cNvSpPr txBox="1"/>
          <p:nvPr/>
        </p:nvSpPr>
        <p:spPr>
          <a:xfrm>
            <a:off x="5212967" y="4010742"/>
            <a:ext cx="1730829" cy="3504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1600" b="1" i="0" u="sng" baseline="0" dirty="0" err="1">
                <a:solidFill>
                  <a:srgbClr val="000000"/>
                </a:solidFill>
                <a:latin typeface="Sylfaen"/>
              </a:rPr>
              <a:t>Compound</a:t>
            </a:r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38</a:t>
            </a:r>
            <a:endParaRPr lang="ka-GE" sz="1600" dirty="0">
              <a:latin typeface="Sylfaen"/>
            </a:endParaRPr>
          </a:p>
        </p:txBody>
      </p:sp>
      <p:pic>
        <p:nvPicPr>
          <p:cNvPr id="19" name="სურათი 18">
            <a:extLst>
              <a:ext uri="{FF2B5EF4-FFF2-40B4-BE49-F238E27FC236}">
                <a16:creationId xmlns:a16="http://schemas.microsoft.com/office/drawing/2014/main" id="{12F59228-C2CA-7A3A-9347-AA92CDCCCE42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r="437" b="65012"/>
          <a:stretch>
            <a:fillRect/>
          </a:stretch>
        </p:blipFill>
        <p:spPr>
          <a:xfrm>
            <a:off x="3043237" y="4007643"/>
            <a:ext cx="2165191" cy="1300552"/>
          </a:xfrm>
          <a:prstGeom prst="rect">
            <a:avLst/>
          </a:prstGeom>
        </p:spPr>
      </p:pic>
      <p:pic>
        <p:nvPicPr>
          <p:cNvPr id="21" name="სურათი 20">
            <a:extLst>
              <a:ext uri="{FF2B5EF4-FFF2-40B4-BE49-F238E27FC236}">
                <a16:creationId xmlns:a16="http://schemas.microsoft.com/office/drawing/2014/main" id="{8D0C0DC5-7ED4-2660-DDC3-B57F794E607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313068" y="5414962"/>
            <a:ext cx="2043114" cy="1016795"/>
          </a:xfrm>
          <a:prstGeom prst="rect">
            <a:avLst/>
          </a:prstGeom>
        </p:spPr>
      </p:pic>
      <p:pic>
        <p:nvPicPr>
          <p:cNvPr id="22" name="სურათი 21">
            <a:extLst>
              <a:ext uri="{FF2B5EF4-FFF2-40B4-BE49-F238E27FC236}">
                <a16:creationId xmlns:a16="http://schemas.microsoft.com/office/drawing/2014/main" id="{58E9A288-29F7-0E64-CA32-60E0756D4E2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72375" y="2847975"/>
            <a:ext cx="1785939" cy="840583"/>
          </a:xfrm>
          <a:prstGeom prst="rect">
            <a:avLst/>
          </a:prstGeom>
        </p:spPr>
      </p:pic>
      <p:sp>
        <p:nvSpPr>
          <p:cNvPr id="8" name="ტექსტური ველი 22">
            <a:extLst>
              <a:ext uri="{FF2B5EF4-FFF2-40B4-BE49-F238E27FC236}">
                <a16:creationId xmlns:a16="http://schemas.microsoft.com/office/drawing/2014/main" id="{0DC2F055-4560-2F22-46D0-BABB8BB8DF15}"/>
              </a:ext>
            </a:extLst>
          </p:cNvPr>
          <p:cNvSpPr txBox="1"/>
          <p:nvPr/>
        </p:nvSpPr>
        <p:spPr>
          <a:xfrm>
            <a:off x="3357092" y="1750803"/>
            <a:ext cx="117953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none" strike="noStrike" dirty="0">
                <a:latin typeface="Google Sans"/>
                <a:ea typeface="Google Sans"/>
                <a:cs typeface="Google Sans"/>
              </a:rPr>
              <a:t>α = </a:t>
            </a:r>
            <a:r>
              <a:rPr lang="en-US" b="1" dirty="0">
                <a:latin typeface="Google Sans"/>
                <a:ea typeface="Google Sans"/>
                <a:cs typeface="Google Sans"/>
              </a:rPr>
              <a:t>1.04</a:t>
            </a:r>
            <a:endParaRPr lang="en-US" b="1" u="none" strike="noStrike" dirty="0">
              <a:latin typeface="Google Sans"/>
              <a:ea typeface="Google Sans"/>
              <a:cs typeface="Google Sans"/>
            </a:endParaRPr>
          </a:p>
          <a:p>
            <a:endParaRPr lang="en-US" b="0" u="none" strike="noStrike" dirty="0">
              <a:latin typeface="Google Sans"/>
              <a:ea typeface="Google Sans"/>
              <a:cs typeface="Google Sans"/>
            </a:endParaRPr>
          </a:p>
          <a:p>
            <a:pPr algn="ctr"/>
            <a:endParaRPr lang="ka-GE" dirty="0"/>
          </a:p>
        </p:txBody>
      </p:sp>
      <p:sp>
        <p:nvSpPr>
          <p:cNvPr id="23" name="ტექსტური ველი 22">
            <a:extLst>
              <a:ext uri="{FF2B5EF4-FFF2-40B4-BE49-F238E27FC236}">
                <a16:creationId xmlns:a16="http://schemas.microsoft.com/office/drawing/2014/main" id="{962C0641-A305-9DE5-D7E0-7D9553B32CCF}"/>
              </a:ext>
            </a:extLst>
          </p:cNvPr>
          <p:cNvSpPr txBox="1"/>
          <p:nvPr/>
        </p:nvSpPr>
        <p:spPr>
          <a:xfrm>
            <a:off x="7778780" y="1694436"/>
            <a:ext cx="117953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none" strike="noStrike" dirty="0">
                <a:latin typeface="Google Sans"/>
                <a:ea typeface="Google Sans"/>
                <a:cs typeface="Google Sans"/>
              </a:rPr>
              <a:t>α = </a:t>
            </a:r>
            <a:r>
              <a:rPr lang="en-US" b="1" dirty="0">
                <a:latin typeface="Google Sans"/>
                <a:ea typeface="Google Sans"/>
                <a:cs typeface="Google Sans"/>
              </a:rPr>
              <a:t>1.28</a:t>
            </a:r>
            <a:endParaRPr lang="en-US" b="1" u="none" strike="noStrike" dirty="0">
              <a:latin typeface="Google Sans"/>
              <a:ea typeface="Google Sans"/>
              <a:cs typeface="Google Sans"/>
            </a:endParaRPr>
          </a:p>
          <a:p>
            <a:endParaRPr lang="en-US" b="0" u="none" strike="noStrike" dirty="0">
              <a:latin typeface="Google Sans"/>
              <a:ea typeface="Google Sans"/>
              <a:cs typeface="Google Sans"/>
            </a:endParaRPr>
          </a:p>
          <a:p>
            <a:pPr algn="ctr"/>
            <a:endParaRPr lang="ka-GE" dirty="0"/>
          </a:p>
        </p:txBody>
      </p:sp>
      <p:sp>
        <p:nvSpPr>
          <p:cNvPr id="26" name="ტექსტური ველი 22">
            <a:extLst>
              <a:ext uri="{FF2B5EF4-FFF2-40B4-BE49-F238E27FC236}">
                <a16:creationId xmlns:a16="http://schemas.microsoft.com/office/drawing/2014/main" id="{65168D17-3D80-8009-0BDB-716FA9E7CD9F}"/>
              </a:ext>
            </a:extLst>
          </p:cNvPr>
          <p:cNvSpPr txBox="1"/>
          <p:nvPr/>
        </p:nvSpPr>
        <p:spPr>
          <a:xfrm>
            <a:off x="3530369" y="2853093"/>
            <a:ext cx="117953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none" strike="noStrike" dirty="0">
                <a:latin typeface="Google Sans"/>
                <a:ea typeface="Google Sans"/>
                <a:cs typeface="Google Sans"/>
              </a:rPr>
              <a:t>α = </a:t>
            </a:r>
            <a:r>
              <a:rPr lang="en-US" b="1" dirty="0">
                <a:latin typeface="Google Sans"/>
                <a:ea typeface="Google Sans"/>
                <a:cs typeface="Google Sans"/>
              </a:rPr>
              <a:t>1.04</a:t>
            </a:r>
            <a:endParaRPr lang="en-US" b="1" u="none" strike="noStrike" dirty="0">
              <a:latin typeface="Google Sans"/>
              <a:ea typeface="Google Sans"/>
              <a:cs typeface="Google Sans"/>
            </a:endParaRPr>
          </a:p>
          <a:p>
            <a:endParaRPr lang="en-US" b="0" u="none" strike="noStrike" dirty="0">
              <a:latin typeface="Google Sans"/>
              <a:ea typeface="Google Sans"/>
              <a:cs typeface="Google Sans"/>
            </a:endParaRPr>
          </a:p>
          <a:p>
            <a:pPr algn="ctr"/>
            <a:endParaRPr lang="ka-GE" dirty="0"/>
          </a:p>
        </p:txBody>
      </p:sp>
      <p:sp>
        <p:nvSpPr>
          <p:cNvPr id="30" name="ტექსტური ველი 22">
            <a:extLst>
              <a:ext uri="{FF2B5EF4-FFF2-40B4-BE49-F238E27FC236}">
                <a16:creationId xmlns:a16="http://schemas.microsoft.com/office/drawing/2014/main" id="{01789FCA-D545-8A69-F117-D8CB2D8935DE}"/>
              </a:ext>
            </a:extLst>
          </p:cNvPr>
          <p:cNvSpPr txBox="1"/>
          <p:nvPr/>
        </p:nvSpPr>
        <p:spPr>
          <a:xfrm>
            <a:off x="10507366" y="2846830"/>
            <a:ext cx="117953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none" strike="noStrike" dirty="0">
                <a:latin typeface="Google Sans"/>
                <a:ea typeface="Google Sans"/>
                <a:cs typeface="Google Sans"/>
              </a:rPr>
              <a:t>α = </a:t>
            </a:r>
            <a:r>
              <a:rPr lang="en-US" b="1" dirty="0">
                <a:latin typeface="Google Sans"/>
                <a:ea typeface="Google Sans"/>
                <a:cs typeface="Google Sans"/>
              </a:rPr>
              <a:t>1.32</a:t>
            </a:r>
            <a:endParaRPr lang="en-US" b="1" u="none" strike="noStrike" dirty="0">
              <a:latin typeface="Google Sans"/>
              <a:ea typeface="Google Sans"/>
              <a:cs typeface="Google Sans"/>
            </a:endParaRPr>
          </a:p>
          <a:p>
            <a:endParaRPr lang="en-US" b="0" u="none" strike="noStrike" dirty="0">
              <a:latin typeface="Google Sans"/>
              <a:ea typeface="Google Sans"/>
              <a:cs typeface="Google Sans"/>
            </a:endParaRPr>
          </a:p>
          <a:p>
            <a:pPr algn="ctr"/>
            <a:endParaRPr lang="ka-GE" dirty="0"/>
          </a:p>
        </p:txBody>
      </p:sp>
      <p:sp>
        <p:nvSpPr>
          <p:cNvPr id="32" name="ტექსტური ველი 22">
            <a:extLst>
              <a:ext uri="{FF2B5EF4-FFF2-40B4-BE49-F238E27FC236}">
                <a16:creationId xmlns:a16="http://schemas.microsoft.com/office/drawing/2014/main" id="{5145E330-841E-6561-983E-1FEA684F9CFA}"/>
              </a:ext>
            </a:extLst>
          </p:cNvPr>
          <p:cNvSpPr txBox="1"/>
          <p:nvPr/>
        </p:nvSpPr>
        <p:spPr>
          <a:xfrm>
            <a:off x="2173382" y="4157888"/>
            <a:ext cx="117953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none" strike="noStrike" dirty="0">
                <a:latin typeface="Google Sans"/>
                <a:ea typeface="Google Sans"/>
                <a:cs typeface="Google Sans"/>
              </a:rPr>
              <a:t>α = </a:t>
            </a:r>
            <a:r>
              <a:rPr lang="en-US" b="1" dirty="0">
                <a:latin typeface="Google Sans"/>
                <a:ea typeface="Google Sans"/>
                <a:cs typeface="Google Sans"/>
              </a:rPr>
              <a:t>1.05</a:t>
            </a:r>
            <a:endParaRPr lang="en-US" b="1" u="none" strike="noStrike" dirty="0">
              <a:latin typeface="Google Sans"/>
              <a:ea typeface="Google Sans"/>
              <a:cs typeface="Google Sans"/>
            </a:endParaRPr>
          </a:p>
          <a:p>
            <a:endParaRPr lang="en-US" b="0" u="none" strike="noStrike" dirty="0">
              <a:latin typeface="Google Sans"/>
              <a:ea typeface="Google Sans"/>
              <a:cs typeface="Google Sans"/>
            </a:endParaRPr>
          </a:p>
          <a:p>
            <a:pPr algn="ctr"/>
            <a:endParaRPr lang="ka-GE" dirty="0"/>
          </a:p>
        </p:txBody>
      </p:sp>
      <p:sp>
        <p:nvSpPr>
          <p:cNvPr id="36" name="ტექსტური ველი 22">
            <a:extLst>
              <a:ext uri="{FF2B5EF4-FFF2-40B4-BE49-F238E27FC236}">
                <a16:creationId xmlns:a16="http://schemas.microsoft.com/office/drawing/2014/main" id="{59543249-5AFC-ED56-28DD-0082E77DB695}"/>
              </a:ext>
            </a:extLst>
          </p:cNvPr>
          <p:cNvSpPr txBox="1"/>
          <p:nvPr/>
        </p:nvSpPr>
        <p:spPr>
          <a:xfrm>
            <a:off x="7778780" y="4199641"/>
            <a:ext cx="117953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none" strike="noStrike" dirty="0">
                <a:latin typeface="Google Sans"/>
                <a:ea typeface="Google Sans"/>
                <a:cs typeface="Google Sans"/>
              </a:rPr>
              <a:t>α = </a:t>
            </a:r>
            <a:r>
              <a:rPr lang="en-US" b="1" dirty="0">
                <a:latin typeface="Google Sans"/>
                <a:ea typeface="Google Sans"/>
                <a:cs typeface="Google Sans"/>
              </a:rPr>
              <a:t>1.26</a:t>
            </a:r>
            <a:endParaRPr lang="en-US" b="1" u="none" strike="noStrike" dirty="0">
              <a:latin typeface="Google Sans"/>
              <a:ea typeface="Google Sans"/>
              <a:cs typeface="Google Sans"/>
            </a:endParaRPr>
          </a:p>
          <a:p>
            <a:endParaRPr lang="en-US" b="0" u="none" strike="noStrike" dirty="0">
              <a:latin typeface="Google Sans"/>
              <a:ea typeface="Google Sans"/>
              <a:cs typeface="Google Sans"/>
            </a:endParaRPr>
          </a:p>
          <a:p>
            <a:pPr algn="ctr"/>
            <a:endParaRPr lang="ka-GE" dirty="0"/>
          </a:p>
        </p:txBody>
      </p:sp>
      <p:sp>
        <p:nvSpPr>
          <p:cNvPr id="38" name="ტექსტური ველი 22">
            <a:extLst>
              <a:ext uri="{FF2B5EF4-FFF2-40B4-BE49-F238E27FC236}">
                <a16:creationId xmlns:a16="http://schemas.microsoft.com/office/drawing/2014/main" id="{3DA1297D-BB70-0D8C-C267-C7DE1733787D}"/>
              </a:ext>
            </a:extLst>
          </p:cNvPr>
          <p:cNvSpPr txBox="1"/>
          <p:nvPr/>
        </p:nvSpPr>
        <p:spPr>
          <a:xfrm>
            <a:off x="3352917" y="5587943"/>
            <a:ext cx="117953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none" strike="noStrike" dirty="0">
                <a:latin typeface="Google Sans"/>
                <a:ea typeface="Google Sans"/>
                <a:cs typeface="Google Sans"/>
              </a:rPr>
              <a:t>α = </a:t>
            </a:r>
            <a:r>
              <a:rPr lang="en-US" b="1" dirty="0">
                <a:latin typeface="Google Sans"/>
                <a:ea typeface="Google Sans"/>
                <a:cs typeface="Google Sans"/>
              </a:rPr>
              <a:t>1.04</a:t>
            </a:r>
            <a:endParaRPr lang="en-US" b="1" u="none" strike="noStrike" dirty="0">
              <a:latin typeface="Google Sans"/>
              <a:ea typeface="Google Sans"/>
              <a:cs typeface="Google Sans"/>
            </a:endParaRPr>
          </a:p>
          <a:p>
            <a:endParaRPr lang="en-US" b="0" u="none" strike="noStrike" dirty="0">
              <a:latin typeface="Google Sans"/>
              <a:ea typeface="Google Sans"/>
              <a:cs typeface="Google Sans"/>
            </a:endParaRPr>
          </a:p>
          <a:p>
            <a:pPr algn="ctr"/>
            <a:endParaRPr lang="ka-GE" dirty="0"/>
          </a:p>
        </p:txBody>
      </p:sp>
      <p:sp>
        <p:nvSpPr>
          <p:cNvPr id="40" name="ტექსტური ველი 22">
            <a:extLst>
              <a:ext uri="{FF2B5EF4-FFF2-40B4-BE49-F238E27FC236}">
                <a16:creationId xmlns:a16="http://schemas.microsoft.com/office/drawing/2014/main" id="{296508C5-06CF-822E-59DF-70E11FAD82CD}"/>
              </a:ext>
            </a:extLst>
          </p:cNvPr>
          <p:cNvSpPr txBox="1"/>
          <p:nvPr/>
        </p:nvSpPr>
        <p:spPr>
          <a:xfrm>
            <a:off x="7288177" y="5410491"/>
            <a:ext cx="117953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none" strike="noStrike" dirty="0">
                <a:latin typeface="Google Sans"/>
                <a:ea typeface="Google Sans"/>
                <a:cs typeface="Google Sans"/>
              </a:rPr>
              <a:t>α = </a:t>
            </a:r>
            <a:r>
              <a:rPr lang="en-US" b="1" dirty="0">
                <a:latin typeface="Google Sans"/>
                <a:ea typeface="Google Sans"/>
                <a:cs typeface="Google Sans"/>
              </a:rPr>
              <a:t>1.22</a:t>
            </a:r>
            <a:endParaRPr lang="en-US" b="1" u="none" strike="noStrike" dirty="0">
              <a:latin typeface="Google Sans"/>
              <a:ea typeface="Google Sans"/>
              <a:cs typeface="Google Sans"/>
            </a:endParaRPr>
          </a:p>
          <a:p>
            <a:endParaRPr lang="en-US" b="0" u="none" strike="noStrike" dirty="0">
              <a:latin typeface="Google Sans"/>
              <a:ea typeface="Google Sans"/>
              <a:cs typeface="Google Sans"/>
            </a:endParaRPr>
          </a:p>
          <a:p>
            <a:pPr algn="ctr"/>
            <a:endParaRPr lang="ka-GE" dirty="0"/>
          </a:p>
        </p:txBody>
      </p:sp>
    </p:spTree>
    <p:extLst>
      <p:ext uri="{BB962C8B-B14F-4D97-AF65-F5344CB8AC3E}">
        <p14:creationId xmlns:p14="http://schemas.microsoft.com/office/powerpoint/2010/main" val="1942021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13" descr="სურათი შეიცავს ტექსტი, ხაზი, ეკრანის ანაბეჭდ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927C8136-1D54-EDFD-55ED-65EFF57C7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" y="4015620"/>
            <a:ext cx="5945599" cy="2090851"/>
          </a:xfrm>
          <a:prstGeom prst="rect">
            <a:avLst/>
          </a:prstGeom>
        </p:spPr>
      </p:pic>
      <p:pic>
        <p:nvPicPr>
          <p:cNvPr id="35" name="Picture 33" descr="სურათი შეიცავს ტექსტი, ხაზი, ეკრანის ანაბეჭდ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B0881744-D6C0-571A-AA87-D4833C055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" y="1391559"/>
            <a:ext cx="5949593" cy="2111383"/>
          </a:xfrm>
          <a:prstGeom prst="rect">
            <a:avLst/>
          </a:prstGeom>
        </p:spPr>
      </p:pic>
      <p:sp>
        <p:nvSpPr>
          <p:cNvPr id="3" name="Rectangle 7">
            <a:extLst>
              <a:ext uri="{FF2B5EF4-FFF2-40B4-BE49-F238E27FC236}">
                <a16:creationId xmlns:a16="http://schemas.microsoft.com/office/drawing/2014/main" id="{7C5E739B-C2C6-07A7-4E9A-FFF5CF82F733}"/>
              </a:ext>
            </a:extLst>
          </p:cNvPr>
          <p:cNvSpPr/>
          <p:nvPr/>
        </p:nvSpPr>
        <p:spPr>
          <a:xfrm>
            <a:off x="0" y="-219206"/>
            <a:ext cx="12192000" cy="12352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400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i-Cellulose-5 </a:t>
            </a:r>
            <a:endParaRPr lang="en-US" sz="4000">
              <a:solidFill>
                <a:schemeClr val="accent1">
                  <a:lumMod val="49000"/>
                </a:schemeClr>
              </a:solidFill>
              <a:latin typeface="Sylfaen"/>
            </a:endParaRPr>
          </a:p>
        </p:txBody>
      </p:sp>
      <p:sp>
        <p:nvSpPr>
          <p:cNvPr id="5" name="ტექსტური ველი 4">
            <a:extLst>
              <a:ext uri="{FF2B5EF4-FFF2-40B4-BE49-F238E27FC236}">
                <a16:creationId xmlns:a16="http://schemas.microsoft.com/office/drawing/2014/main" id="{2C17F3A1-BD8B-70E6-317E-E09297C34472}"/>
              </a:ext>
            </a:extLst>
          </p:cNvPr>
          <p:cNvSpPr txBox="1"/>
          <p:nvPr/>
        </p:nvSpPr>
        <p:spPr>
          <a:xfrm>
            <a:off x="7087644" y="5219"/>
            <a:ext cx="427972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ka-GE" sz="1600" err="1">
                <a:solidFill>
                  <a:srgbClr val="000000"/>
                </a:solidFill>
                <a:latin typeface="Sylfaen"/>
              </a:rPr>
              <a:t>Separation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was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achieved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only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when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we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used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Hex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/EtOH+0.1% FA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and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Hex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/IPA+0.1% FA </a:t>
            </a:r>
            <a:r>
              <a:rPr lang="ka-GE" sz="1600" err="1">
                <a:solidFill>
                  <a:srgbClr val="000000"/>
                </a:solidFill>
                <a:latin typeface="Sylfaen"/>
              </a:rPr>
              <a:t>phases</a:t>
            </a:r>
            <a:r>
              <a:rPr lang="ka-GE" sz="1600">
                <a:solidFill>
                  <a:srgbClr val="000000"/>
                </a:solidFill>
                <a:latin typeface="Sylfaen"/>
              </a:rPr>
              <a:t>. </a:t>
            </a:r>
            <a:endParaRPr lang="ka-GE" sz="1600">
              <a:latin typeface="Sylfaen"/>
            </a:endParaRPr>
          </a:p>
        </p:txBody>
      </p:sp>
      <p:sp>
        <p:nvSpPr>
          <p:cNvPr id="7" name="ტექსტური ველი 6">
            <a:extLst>
              <a:ext uri="{FF2B5EF4-FFF2-40B4-BE49-F238E27FC236}">
                <a16:creationId xmlns:a16="http://schemas.microsoft.com/office/drawing/2014/main" id="{14143E42-43E4-0DCA-BBB6-66D940815CCF}"/>
              </a:ext>
            </a:extLst>
          </p:cNvPr>
          <p:cNvSpPr txBox="1"/>
          <p:nvPr/>
        </p:nvSpPr>
        <p:spPr>
          <a:xfrm>
            <a:off x="0" y="1069932"/>
            <a:ext cx="6096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i="0" u="none" strike="noStrike" baseline="0">
                <a:solidFill>
                  <a:srgbClr val="000000"/>
                </a:solidFill>
                <a:latin typeface="Sylfaen"/>
              </a:rPr>
              <a:t>Mobile phases: </a:t>
            </a:r>
            <a:r>
              <a:rPr lang="en-GB" sz="1800" b="1" i="0" u="none" strike="noStrike" baseline="0">
                <a:solidFill>
                  <a:srgbClr val="000000"/>
                </a:solidFill>
                <a:latin typeface="Sylfaen"/>
              </a:rPr>
              <a:t>Hex/EtOH70/30 +0.1%FA</a:t>
            </a:r>
            <a:r>
              <a:rPr sz="1800" b="0" i="0">
                <a:solidFill>
                  <a:srgbClr val="000000"/>
                </a:solidFill>
                <a:latin typeface="Sylfaen"/>
                <a:ea typeface="Sylfaen"/>
                <a:cs typeface="Sylfaen"/>
              </a:rPr>
              <a:t>​</a:t>
            </a:r>
            <a:endParaRPr lang="ka-GE"/>
          </a:p>
          <a:p>
            <a:pPr algn="ctr"/>
            <a:endParaRPr lang="ka-GE"/>
          </a:p>
        </p:txBody>
      </p:sp>
      <p:sp>
        <p:nvSpPr>
          <p:cNvPr id="9" name="TextBox 36">
            <a:extLst>
              <a:ext uri="{FF2B5EF4-FFF2-40B4-BE49-F238E27FC236}">
                <a16:creationId xmlns:a16="http://schemas.microsoft.com/office/drawing/2014/main" id="{467238F8-09D3-8721-E404-B44123F36A5E}"/>
              </a:ext>
            </a:extLst>
          </p:cNvPr>
          <p:cNvSpPr txBox="1"/>
          <p:nvPr/>
        </p:nvSpPr>
        <p:spPr>
          <a:xfrm>
            <a:off x="7578246" y="1019023"/>
            <a:ext cx="667243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dirty="0">
                <a:latin typeface="Sylfaen"/>
              </a:rPr>
              <a:t>Mobile </a:t>
            </a:r>
            <a:r>
              <a:rPr lang="en-GB" b="1" dirty="0" err="1">
                <a:latin typeface="Sylfaen"/>
              </a:rPr>
              <a:t>Phase:Hex</a:t>
            </a:r>
            <a:r>
              <a:rPr lang="en-GB" b="1" dirty="0">
                <a:latin typeface="Sylfaen"/>
              </a:rPr>
              <a:t>/IPA70/30 +0.1%FA</a:t>
            </a:r>
            <a:endParaRPr lang="ka-GE" dirty="0"/>
          </a:p>
        </p:txBody>
      </p:sp>
      <p:pic>
        <p:nvPicPr>
          <p:cNvPr id="11" name="Picture 15">
            <a:extLst>
              <a:ext uri="{FF2B5EF4-FFF2-40B4-BE49-F238E27FC236}">
                <a16:creationId xmlns:a16="http://schemas.microsoft.com/office/drawing/2014/main" id="{E9E35DC6-E577-99D3-45E6-D31132224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977224"/>
            <a:ext cx="6099922" cy="2132790"/>
          </a:xfrm>
          <a:prstGeom prst="rect">
            <a:avLst/>
          </a:prstGeom>
        </p:spPr>
      </p:pic>
      <p:pic>
        <p:nvPicPr>
          <p:cNvPr id="14" name="Picture 18">
            <a:extLst>
              <a:ext uri="{FF2B5EF4-FFF2-40B4-BE49-F238E27FC236}">
                <a16:creationId xmlns:a16="http://schemas.microsoft.com/office/drawing/2014/main" id="{DC841702-D15B-8BF3-229A-D43084FFBC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6876" y="1386016"/>
            <a:ext cx="6077511" cy="2115042"/>
          </a:xfrm>
          <a:prstGeom prst="rect">
            <a:avLst/>
          </a:prstGeom>
        </p:spPr>
      </p:pic>
      <p:sp>
        <p:nvSpPr>
          <p:cNvPr id="17" name="ტექსტური ველი 25">
            <a:extLst>
              <a:ext uri="{FF2B5EF4-FFF2-40B4-BE49-F238E27FC236}">
                <a16:creationId xmlns:a16="http://schemas.microsoft.com/office/drawing/2014/main" id="{48094565-478E-9A50-4D55-F807CACE1F20}"/>
              </a:ext>
            </a:extLst>
          </p:cNvPr>
          <p:cNvSpPr txBox="1"/>
          <p:nvPr/>
        </p:nvSpPr>
        <p:spPr>
          <a:xfrm>
            <a:off x="5252965" y="1680678"/>
            <a:ext cx="173082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1600" b="1" i="0" u="sng" baseline="0" dirty="0" err="1">
                <a:solidFill>
                  <a:srgbClr val="000000"/>
                </a:solidFill>
                <a:latin typeface="Sylfaen"/>
              </a:rPr>
              <a:t>Compound</a:t>
            </a:r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52</a:t>
            </a:r>
            <a:endParaRPr lang="ka-GE" sz="1600" dirty="0">
              <a:latin typeface="Sylfaen"/>
            </a:endParaRPr>
          </a:p>
        </p:txBody>
      </p:sp>
      <p:sp>
        <p:nvSpPr>
          <p:cNvPr id="19" name="ტექსტური ველი 25">
            <a:extLst>
              <a:ext uri="{FF2B5EF4-FFF2-40B4-BE49-F238E27FC236}">
                <a16:creationId xmlns:a16="http://schemas.microsoft.com/office/drawing/2014/main" id="{4EAB3DD8-5CE6-87AD-2070-14EA465D7313}"/>
              </a:ext>
            </a:extLst>
          </p:cNvPr>
          <p:cNvSpPr txBox="1"/>
          <p:nvPr/>
        </p:nvSpPr>
        <p:spPr>
          <a:xfrm>
            <a:off x="5498727" y="4126783"/>
            <a:ext cx="1730829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a-GE" sz="1600" b="1" i="0" u="sng" baseline="0" dirty="0" err="1">
                <a:solidFill>
                  <a:srgbClr val="000000"/>
                </a:solidFill>
                <a:latin typeface="Sylfaen"/>
              </a:rPr>
              <a:t>Compound</a:t>
            </a:r>
            <a:r>
              <a:rPr lang="ka-GE" sz="1600" b="1" i="0" u="sng" baseline="0" dirty="0">
                <a:solidFill>
                  <a:srgbClr val="000000"/>
                </a:solidFill>
                <a:latin typeface="Sylfaen"/>
              </a:rPr>
              <a:t>: </a:t>
            </a:r>
            <a:r>
              <a:rPr lang="ka-GE" sz="1600" b="1" u="sng" dirty="0">
                <a:solidFill>
                  <a:srgbClr val="000000"/>
                </a:solidFill>
                <a:latin typeface="Sylfaen"/>
              </a:rPr>
              <a:t>59</a:t>
            </a:r>
            <a:endParaRPr lang="ka-GE" sz="1600" dirty="0">
              <a:latin typeface="Sylfaen"/>
            </a:endParaRPr>
          </a:p>
        </p:txBody>
      </p:sp>
      <p:graphicFrame>
        <p:nvGraphicFramePr>
          <p:cNvPr id="21" name="Diagram 1">
            <a:extLst>
              <a:ext uri="{FF2B5EF4-FFF2-40B4-BE49-F238E27FC236}">
                <a16:creationId xmlns:a16="http://schemas.microsoft.com/office/drawing/2014/main" id="{E6B93892-665A-B933-B5DD-DA52016D4C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7395454"/>
              </p:ext>
            </p:extLst>
          </p:nvPr>
        </p:nvGraphicFramePr>
        <p:xfrm>
          <a:off x="11364686" y="6437565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Picture 41" descr="სურათი შეიცავს ნახაზი&#10;&#10;AI-ს მიერ გენერირებული შიგთავსი შეიძლება არასწორი იყოს.">
            <a:extLst>
              <a:ext uri="{FF2B5EF4-FFF2-40B4-BE49-F238E27FC236}">
                <a16:creationId xmlns:a16="http://schemas.microsoft.com/office/drawing/2014/main" id="{4CAEDE58-791F-DE8F-6C05-8FF1D91377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47075" y="1742621"/>
            <a:ext cx="2110645" cy="1425093"/>
          </a:xfrm>
          <a:prstGeom prst="rect">
            <a:avLst/>
          </a:prstGeom>
        </p:spPr>
      </p:pic>
      <p:pic>
        <p:nvPicPr>
          <p:cNvPr id="8" name="Picture 42">
            <a:extLst>
              <a:ext uri="{FF2B5EF4-FFF2-40B4-BE49-F238E27FC236}">
                <a16:creationId xmlns:a16="http://schemas.microsoft.com/office/drawing/2014/main" id="{D9A255B2-9FA5-3533-ACA1-6A3E463376D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50681" y="4456502"/>
            <a:ext cx="2387057" cy="1179407"/>
          </a:xfrm>
          <a:prstGeom prst="rect">
            <a:avLst/>
          </a:prstGeom>
        </p:spPr>
      </p:pic>
      <p:sp>
        <p:nvSpPr>
          <p:cNvPr id="6" name="ტექსტური ველი 22">
            <a:extLst>
              <a:ext uri="{FF2B5EF4-FFF2-40B4-BE49-F238E27FC236}">
                <a16:creationId xmlns:a16="http://schemas.microsoft.com/office/drawing/2014/main" id="{3E9D7300-8C48-62D1-6B68-074D622121B2}"/>
              </a:ext>
            </a:extLst>
          </p:cNvPr>
          <p:cNvSpPr txBox="1"/>
          <p:nvPr/>
        </p:nvSpPr>
        <p:spPr>
          <a:xfrm>
            <a:off x="4317421" y="2972091"/>
            <a:ext cx="117953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none" strike="noStrike" dirty="0">
                <a:latin typeface="Google Sans"/>
                <a:ea typeface="Google Sans"/>
                <a:cs typeface="Google Sans"/>
              </a:rPr>
              <a:t>α = </a:t>
            </a:r>
            <a:r>
              <a:rPr lang="en-US" b="1" dirty="0">
                <a:latin typeface="Google Sans"/>
                <a:ea typeface="Google Sans"/>
                <a:cs typeface="Google Sans"/>
              </a:rPr>
              <a:t>1.10</a:t>
            </a:r>
            <a:endParaRPr lang="en-US" b="1" u="none" strike="noStrike" dirty="0">
              <a:latin typeface="Google Sans"/>
              <a:ea typeface="Google Sans"/>
              <a:cs typeface="Google Sans"/>
            </a:endParaRPr>
          </a:p>
          <a:p>
            <a:endParaRPr lang="en-US" b="0" u="none" strike="noStrike" dirty="0">
              <a:latin typeface="Google Sans"/>
              <a:ea typeface="Google Sans"/>
              <a:cs typeface="Google Sans"/>
            </a:endParaRPr>
          </a:p>
          <a:p>
            <a:pPr algn="ctr"/>
            <a:endParaRPr lang="ka-GE" dirty="0"/>
          </a:p>
        </p:txBody>
      </p:sp>
      <p:sp>
        <p:nvSpPr>
          <p:cNvPr id="12" name="ტექსტური ველი 22">
            <a:extLst>
              <a:ext uri="{FF2B5EF4-FFF2-40B4-BE49-F238E27FC236}">
                <a16:creationId xmlns:a16="http://schemas.microsoft.com/office/drawing/2014/main" id="{3699D5CB-B172-9053-D31B-CAD26A0B79F2}"/>
              </a:ext>
            </a:extLst>
          </p:cNvPr>
          <p:cNvSpPr txBox="1"/>
          <p:nvPr/>
        </p:nvSpPr>
        <p:spPr>
          <a:xfrm>
            <a:off x="7480243" y="1990885"/>
            <a:ext cx="117953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none" strike="noStrike" dirty="0">
                <a:latin typeface="Google Sans"/>
                <a:ea typeface="Google Sans"/>
                <a:cs typeface="Google Sans"/>
              </a:rPr>
              <a:t>α = </a:t>
            </a:r>
            <a:r>
              <a:rPr lang="en-US" b="1" dirty="0">
                <a:latin typeface="Google Sans"/>
                <a:ea typeface="Google Sans"/>
                <a:cs typeface="Google Sans"/>
              </a:rPr>
              <a:t>1.48</a:t>
            </a:r>
            <a:endParaRPr lang="en-US" b="1" u="none" strike="noStrike" dirty="0">
              <a:latin typeface="Google Sans"/>
              <a:ea typeface="Google Sans"/>
              <a:cs typeface="Google Sans"/>
            </a:endParaRPr>
          </a:p>
          <a:p>
            <a:endParaRPr lang="en-US" b="0" u="none" strike="noStrike" dirty="0">
              <a:latin typeface="Google Sans"/>
              <a:ea typeface="Google Sans"/>
              <a:cs typeface="Google Sans"/>
            </a:endParaRPr>
          </a:p>
          <a:p>
            <a:pPr algn="ctr"/>
            <a:endParaRPr lang="ka-GE" dirty="0"/>
          </a:p>
        </p:txBody>
      </p:sp>
      <p:sp>
        <p:nvSpPr>
          <p:cNvPr id="15" name="ტექსტური ველი 22">
            <a:extLst>
              <a:ext uri="{FF2B5EF4-FFF2-40B4-BE49-F238E27FC236}">
                <a16:creationId xmlns:a16="http://schemas.microsoft.com/office/drawing/2014/main" id="{4879A042-931A-3947-FFE7-91CB4E16F25D}"/>
              </a:ext>
            </a:extLst>
          </p:cNvPr>
          <p:cNvSpPr txBox="1"/>
          <p:nvPr/>
        </p:nvSpPr>
        <p:spPr>
          <a:xfrm>
            <a:off x="3513667" y="4130748"/>
            <a:ext cx="117953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none" strike="noStrike" dirty="0">
                <a:latin typeface="Google Sans"/>
                <a:ea typeface="Google Sans"/>
                <a:cs typeface="Google Sans"/>
              </a:rPr>
              <a:t>α = </a:t>
            </a:r>
            <a:r>
              <a:rPr lang="en-US" b="1" dirty="0">
                <a:latin typeface="Google Sans"/>
                <a:ea typeface="Google Sans"/>
                <a:cs typeface="Google Sans"/>
              </a:rPr>
              <a:t>1.10</a:t>
            </a:r>
            <a:endParaRPr lang="en-US" b="1" u="none" strike="noStrike" dirty="0">
              <a:latin typeface="Google Sans"/>
              <a:ea typeface="Google Sans"/>
              <a:cs typeface="Google Sans"/>
            </a:endParaRPr>
          </a:p>
          <a:p>
            <a:endParaRPr lang="en-US" b="0" u="none" strike="noStrike" dirty="0">
              <a:latin typeface="Google Sans"/>
              <a:ea typeface="Google Sans"/>
              <a:cs typeface="Google Sans"/>
            </a:endParaRPr>
          </a:p>
          <a:p>
            <a:pPr algn="ctr"/>
            <a:endParaRPr lang="ka-GE" dirty="0"/>
          </a:p>
        </p:txBody>
      </p:sp>
      <p:sp>
        <p:nvSpPr>
          <p:cNvPr id="18" name="ტექსტური ველი 22">
            <a:extLst>
              <a:ext uri="{FF2B5EF4-FFF2-40B4-BE49-F238E27FC236}">
                <a16:creationId xmlns:a16="http://schemas.microsoft.com/office/drawing/2014/main" id="{35B5E634-22B4-D332-850E-81403D708F5E}"/>
              </a:ext>
            </a:extLst>
          </p:cNvPr>
          <p:cNvSpPr txBox="1"/>
          <p:nvPr/>
        </p:nvSpPr>
        <p:spPr>
          <a:xfrm>
            <a:off x="10319476" y="4475214"/>
            <a:ext cx="1179535" cy="9233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none" strike="noStrike" dirty="0">
                <a:latin typeface="Google Sans"/>
                <a:ea typeface="Google Sans"/>
                <a:cs typeface="Google Sans"/>
              </a:rPr>
              <a:t>α = </a:t>
            </a:r>
            <a:r>
              <a:rPr lang="en-US" b="1" dirty="0">
                <a:latin typeface="Google Sans"/>
                <a:ea typeface="Google Sans"/>
                <a:cs typeface="Google Sans"/>
              </a:rPr>
              <a:t>1.43</a:t>
            </a:r>
            <a:endParaRPr lang="en-US" b="1" u="none" strike="noStrike" dirty="0">
              <a:latin typeface="Google Sans"/>
              <a:ea typeface="Google Sans"/>
              <a:cs typeface="Google Sans"/>
            </a:endParaRPr>
          </a:p>
          <a:p>
            <a:endParaRPr lang="en-US" b="0" u="none" strike="noStrike" dirty="0">
              <a:latin typeface="Google Sans"/>
              <a:ea typeface="Google Sans"/>
              <a:cs typeface="Google Sans"/>
            </a:endParaRPr>
          </a:p>
          <a:p>
            <a:pPr algn="ctr"/>
            <a:endParaRPr lang="ka-GE" dirty="0"/>
          </a:p>
        </p:txBody>
      </p:sp>
    </p:spTree>
    <p:extLst>
      <p:ext uri="{BB962C8B-B14F-4D97-AF65-F5344CB8AC3E}">
        <p14:creationId xmlns:p14="http://schemas.microsoft.com/office/powerpoint/2010/main" val="2035820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B9A3F-731F-050E-F8CA-3E5D466D3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58D8BA9-35F9-22AA-3A28-D189C7A71C44}"/>
              </a:ext>
            </a:extLst>
          </p:cNvPr>
          <p:cNvSpPr/>
          <p:nvPr/>
        </p:nvSpPr>
        <p:spPr>
          <a:xfrm>
            <a:off x="0" y="0"/>
            <a:ext cx="12192000" cy="12352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ka-GE" sz="3600" dirty="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B631358-086D-D8F1-2FDF-1DCDB29793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3001180"/>
              </p:ext>
            </p:extLst>
          </p:nvPr>
        </p:nvGraphicFramePr>
        <p:xfrm>
          <a:off x="11364686" y="6187044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D7B3849-C04B-8CB1-6F6C-D2D3A3BAB9A8}"/>
              </a:ext>
            </a:extLst>
          </p:cNvPr>
          <p:cNvSpPr txBox="1"/>
          <p:nvPr/>
        </p:nvSpPr>
        <p:spPr>
          <a:xfrm>
            <a:off x="126453" y="159764"/>
            <a:ext cx="11470286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chemeClr val="accent1">
                    <a:lumMod val="49000"/>
                  </a:schemeClr>
                </a:solidFill>
                <a:latin typeface="Sylfaen"/>
                <a:ea typeface="+mn-lt"/>
                <a:cs typeface="+mn-lt"/>
              </a:rPr>
              <a:t>In the case of Cellulose-3, no separation was achieved with any of the mobile phases tested. Lux-Amylose-1 was a unique case, as only a single analyte was separated when using  Hex/IPA (70:30) + 0.1% FA.</a:t>
            </a:r>
            <a:endParaRPr lang="ka-GE" b="1">
              <a:solidFill>
                <a:schemeClr val="accent1">
                  <a:lumMod val="49000"/>
                </a:schemeClr>
              </a:solidFill>
              <a:latin typeface="Sylfaen"/>
            </a:endParaRPr>
          </a:p>
          <a:p>
            <a:endParaRPr lang="en-US" sz="1600" dirty="0">
              <a:latin typeface="Sylfaen"/>
            </a:endParaRPr>
          </a:p>
        </p:txBody>
      </p:sp>
      <p:pic>
        <p:nvPicPr>
          <p:cNvPr id="18" name="Picture 6">
            <a:extLst>
              <a:ext uri="{FF2B5EF4-FFF2-40B4-BE49-F238E27FC236}">
                <a16:creationId xmlns:a16="http://schemas.microsoft.com/office/drawing/2014/main" id="{FF25ABDA-914D-3E1E-59C1-79D78C7383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1905002"/>
            <a:ext cx="12192674" cy="2765847"/>
          </a:xfrm>
          <a:prstGeom prst="rect">
            <a:avLst/>
          </a:prstGeom>
        </p:spPr>
      </p:pic>
      <p:sp>
        <p:nvSpPr>
          <p:cNvPr id="17" name="TextBox 1">
            <a:extLst>
              <a:ext uri="{FF2B5EF4-FFF2-40B4-BE49-F238E27FC236}">
                <a16:creationId xmlns:a16="http://schemas.microsoft.com/office/drawing/2014/main" id="{C1E51E30-52FD-F9EA-DC11-FE5B7AAAA376}"/>
              </a:ext>
            </a:extLst>
          </p:cNvPr>
          <p:cNvSpPr txBox="1"/>
          <p:nvPr/>
        </p:nvSpPr>
        <p:spPr>
          <a:xfrm>
            <a:off x="5614044" y="2129886"/>
            <a:ext cx="3448722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Sample Name: 02</a:t>
            </a:r>
          </a:p>
          <a:p>
            <a:r>
              <a:rPr lang="en-US" sz="1400" dirty="0"/>
              <a:t>Mobile </a:t>
            </a:r>
            <a:r>
              <a:rPr lang="en-US" sz="1400" dirty="0" err="1"/>
              <a:t>Phase:Hex</a:t>
            </a:r>
            <a:r>
              <a:rPr lang="en-US" sz="1400" dirty="0"/>
              <a:t>/IPA+0.1%FA</a:t>
            </a:r>
          </a:p>
          <a:p>
            <a:r>
              <a:rPr lang="en-US" sz="1400" dirty="0"/>
              <a:t>Column: Amylose-1</a:t>
            </a:r>
          </a:p>
          <a:p>
            <a:r>
              <a:rPr lang="en-US" sz="1400" dirty="0"/>
              <a:t>Flow Rate: 1 ml/min</a:t>
            </a:r>
          </a:p>
          <a:p>
            <a:r>
              <a:rPr lang="en-US" sz="1400" dirty="0"/>
              <a:t>Wavelength: 254 nm </a:t>
            </a:r>
          </a:p>
          <a:p>
            <a:endParaRPr lang="en-US"/>
          </a:p>
          <a:p>
            <a:endParaRPr lang="en-US" sz="2000"/>
          </a:p>
        </p:txBody>
      </p:sp>
      <p:pic>
        <p:nvPicPr>
          <p:cNvPr id="4" name="სურათი 3">
            <a:extLst>
              <a:ext uri="{FF2B5EF4-FFF2-40B4-BE49-F238E27FC236}">
                <a16:creationId xmlns:a16="http://schemas.microsoft.com/office/drawing/2014/main" id="{BDFE790D-DBF6-6667-3DCD-9B79A63DC4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09336" y="2133274"/>
            <a:ext cx="2513166" cy="149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170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9984E-3F82-F09F-4980-5376E0F57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BAB19E1-791E-4956-F68C-7068A688AFE1}"/>
              </a:ext>
            </a:extLst>
          </p:cNvPr>
          <p:cNvSpPr/>
          <p:nvPr/>
        </p:nvSpPr>
        <p:spPr>
          <a:xfrm>
            <a:off x="0" y="0"/>
            <a:ext cx="12192000" cy="12352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4000" b="1" dirty="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  <a:ea typeface="+mn-lt"/>
              <a:cs typeface="+mn-lt"/>
            </a:endParaRPr>
          </a:p>
          <a:p>
            <a:pPr algn="ctr"/>
            <a:r>
              <a:rPr lang="en-US" sz="4000" b="1" dirty="0">
                <a:solidFill>
                  <a:schemeClr val="accent1">
                    <a:lumMod val="49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  <a:ea typeface="+mn-lt"/>
                <a:cs typeface="+mn-lt"/>
              </a:rPr>
              <a:t>Conclusions</a:t>
            </a:r>
            <a:endParaRPr lang="ka-GE" sz="4000" b="1" dirty="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  <a:ea typeface="+mn-lt"/>
              <a:cs typeface="+mn-lt"/>
            </a:endParaRPr>
          </a:p>
          <a:p>
            <a:pPr algn="ctr"/>
            <a:endParaRPr lang="ka-GE" sz="3600" dirty="0">
              <a:solidFill>
                <a:schemeClr val="accent1">
                  <a:lumMod val="49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F42881A-3D5B-DB5C-11F0-55B610E8EC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3670170"/>
              </p:ext>
            </p:extLst>
          </p:nvPr>
        </p:nvGraphicFramePr>
        <p:xfrm>
          <a:off x="11364686" y="6187044"/>
          <a:ext cx="827314" cy="31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B6377D3-7DCD-A300-A9AE-F58541E05409}"/>
              </a:ext>
            </a:extLst>
          </p:cNvPr>
          <p:cNvSpPr txBox="1"/>
          <p:nvPr/>
        </p:nvSpPr>
        <p:spPr>
          <a:xfrm>
            <a:off x="1283316" y="2379855"/>
            <a:ext cx="9632521" cy="29238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ylfaen"/>
              </a:rPr>
              <a:t>A systematic chromatographic screening was carried out using Cellulose and Amylose-based chiral stationary phases in normal- and reversed-phase modes.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Sylfaen" panose="010A050205030603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ylfaen"/>
              </a:rPr>
              <a:t>The results showed that mobile phase composition and additives strongly influence peak shape and enantioseparation. Additive-free systems gave poor resolution, while 0.1% formic acid significantly improved separation performance.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Sylfaen" panose="010A050205030603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ylfaen"/>
              </a:rPr>
              <a:t>Overall, normal-phase conditions with formic acid proved to be the most effective for the enantioseparation of the studied tellurium complexes.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ka-GE" sz="2000" b="1" dirty="0">
              <a:solidFill>
                <a:schemeClr val="accent1">
                  <a:lumMod val="49000"/>
                </a:schemeClr>
              </a:solidFill>
              <a:latin typeface="Sylfaen" panose="010A0502050306030303" pitchFamily="18" charset="0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970078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054" y="2498725"/>
            <a:ext cx="10515600" cy="1325563"/>
          </a:xfrm>
        </p:spPr>
        <p:txBody>
          <a:bodyPr/>
          <a:lstStyle/>
          <a:p>
            <a:pPr algn="ctr"/>
            <a:r>
              <a:rPr lang="ka-GE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Thank</a:t>
            </a:r>
            <a:r>
              <a:rPr lang="ka-GE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 </a:t>
            </a:r>
            <a:r>
              <a:rPr lang="ka-GE" sz="6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You</a:t>
            </a:r>
            <a:r>
              <a:rPr lang="ka-GE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/>
              </a:rPr>
              <a:t>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357DD0-2EE1-F927-1F0A-D242B7645670}"/>
              </a:ext>
            </a:extLst>
          </p:cNvPr>
          <p:cNvSpPr/>
          <p:nvPr/>
        </p:nvSpPr>
        <p:spPr>
          <a:xfrm>
            <a:off x="0" y="0"/>
            <a:ext cx="12192000" cy="12352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00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ის თემა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ის თემა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1330</Words>
  <Application>Microsoft Office PowerPoint</Application>
  <PresentationFormat>Widescreen</PresentationFormat>
  <Paragraphs>250</Paragraphs>
  <Slides>22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Aptos</vt:lpstr>
      <vt:lpstr>Aptos Display</vt:lpstr>
      <vt:lpstr>Arial</vt:lpstr>
      <vt:lpstr>Arial,Sans-Serif</vt:lpstr>
      <vt:lpstr>Calibri</vt:lpstr>
      <vt:lpstr>Calibri Light</vt:lpstr>
      <vt:lpstr>Cambria Math</vt:lpstr>
      <vt:lpstr>Google Sans</vt:lpstr>
      <vt:lpstr>Sylfaen</vt:lpstr>
      <vt:lpstr>Office-ის თემა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Mariam Gabadadze</cp:lastModifiedBy>
  <cp:revision>576</cp:revision>
  <dcterms:created xsi:type="dcterms:W3CDTF">2026-09-04T12:18:04Z</dcterms:created>
  <dcterms:modified xsi:type="dcterms:W3CDTF">2026-09-12T13:35:01Z</dcterms:modified>
</cp:coreProperties>
</file>