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8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7" r:id="rId3"/>
    <p:sldId id="269" r:id="rId4"/>
    <p:sldId id="270" r:id="rId5"/>
    <p:sldId id="271" r:id="rId6"/>
    <p:sldId id="272" r:id="rId7"/>
    <p:sldId id="273" r:id="rId8"/>
    <p:sldId id="274" r:id="rId9"/>
    <p:sldId id="277" r:id="rId10"/>
    <p:sldId id="276" r:id="rId11"/>
    <p:sldId id="267" r:id="rId12"/>
    <p:sldId id="278" r:id="rId1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116C08D-060E-4549-9CDE-A4ACBE2F888D}">
  <a:tblStyle styleId="{4116C08D-060E-4549-9CDE-A4ACBE2F888D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321" autoAdjust="0"/>
  </p:normalViewPr>
  <p:slideViewPr>
    <p:cSldViewPr snapToGrid="0">
      <p:cViewPr varScale="1">
        <p:scale>
          <a:sx n="73" d="100"/>
          <a:sy n="73" d="100"/>
        </p:scale>
        <p:origin x="380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abo\Desktop\New%20Microsoft%20Excel%20Workshee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Enantiomeric</a:t>
            </a:r>
            <a:r>
              <a:rPr lang="en-GB" baseline="0" dirty="0"/>
              <a:t> Excess Comparison</a:t>
            </a:r>
            <a:endParaRPr lang="en-GB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GB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1:2.5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strRef>
              <c:f>Sheet1!$A$2:$A$5</c:f>
              <c:strCache>
                <c:ptCount val="4"/>
                <c:pt idx="0">
                  <c:v>1 h</c:v>
                </c:pt>
                <c:pt idx="1">
                  <c:v>2 h</c:v>
                </c:pt>
                <c:pt idx="2">
                  <c:v>3 h</c:v>
                </c:pt>
                <c:pt idx="3">
                  <c:v>5 h</c:v>
                </c:pt>
              </c:strCache>
            </c:str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29</c:v>
                </c:pt>
                <c:pt idx="1">
                  <c:v>29</c:v>
                </c:pt>
                <c:pt idx="2">
                  <c:v>16</c:v>
                </c:pt>
                <c:pt idx="3">
                  <c:v>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99E4-49A7-8958-DDEA5A88B28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1:4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strRef>
              <c:f>Sheet1!$A$2:$A$5</c:f>
              <c:strCache>
                <c:ptCount val="4"/>
                <c:pt idx="0">
                  <c:v>1 h</c:v>
                </c:pt>
                <c:pt idx="1">
                  <c:v>2 h</c:v>
                </c:pt>
                <c:pt idx="2">
                  <c:v>3 h</c:v>
                </c:pt>
                <c:pt idx="3">
                  <c:v>5 h</c:v>
                </c:pt>
              </c:strCache>
            </c:strRef>
          </c:xVal>
          <c:yVal>
            <c:numRef>
              <c:f>Sheet1!$C$2:$C$5</c:f>
              <c:numCache>
                <c:formatCode>General</c:formatCode>
                <c:ptCount val="4"/>
                <c:pt idx="0">
                  <c:v>84</c:v>
                </c:pt>
                <c:pt idx="1">
                  <c:v>83</c:v>
                </c:pt>
                <c:pt idx="2">
                  <c:v>83</c:v>
                </c:pt>
                <c:pt idx="3">
                  <c:v>84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99E4-49A7-8958-DDEA5A88B2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01475560"/>
        <c:axId val="701478080"/>
      </c:scatterChart>
      <c:valAx>
        <c:axId val="7014755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Time (hour)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1478080"/>
        <c:crosses val="autoZero"/>
        <c:crossBetween val="midCat"/>
      </c:valAx>
      <c:valAx>
        <c:axId val="701478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% ee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147556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dirty="0"/>
              <a:t>My name is Gabriel Sarishvili, and today I will present our work entitled </a:t>
            </a:r>
            <a:r>
              <a:rPr lang="en-US" b="1" dirty="0"/>
              <a:t>"Asymmetric Synthesis of Chiral Sulfoxides by Enantioselective Oxidation of Prochiral Sulfides."</a:t>
            </a:r>
            <a:endParaRPr lang="en-US" dirty="0"/>
          </a:p>
          <a:p>
            <a:r>
              <a:rPr lang="en-US" dirty="0"/>
              <a:t>The aim of this project was to investigate how the composition of a titanium–tartrate catalyst affects both </a:t>
            </a:r>
            <a:r>
              <a:rPr lang="en-US" b="1" dirty="0"/>
              <a:t>enantioselectivity</a:t>
            </a:r>
            <a:r>
              <a:rPr lang="en-US" dirty="0"/>
              <a:t> and </a:t>
            </a:r>
            <a:r>
              <a:rPr lang="en-US" b="1" dirty="0"/>
              <a:t>catalyst stability</a:t>
            </a:r>
            <a:r>
              <a:rPr lang="en-US" dirty="0"/>
              <a:t> during the oxidation of 4-nitrothioanisole.</a:t>
            </a:r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dirty="0"/>
              <a:t>Before discussing our work, I'd like to briefly explain why chiral sulfoxides are important.</a:t>
            </a:r>
          </a:p>
          <a:p>
            <a:r>
              <a:rPr lang="en-US" dirty="0"/>
              <a:t>Sulfoxides contain a </a:t>
            </a:r>
            <a:r>
              <a:rPr lang="en-US" dirty="0" err="1"/>
              <a:t>stereogenic</a:t>
            </a:r>
            <a:r>
              <a:rPr lang="en-US" dirty="0"/>
              <a:t> sulfur atom, meaning they exist as two mirror-image forms called enantiomers. Since biological systems are chiral, these enantiomers often exhibit different biological activities, making enantioselective synthesis highly important.</a:t>
            </a:r>
          </a:p>
          <a:p>
            <a:r>
              <a:rPr lang="en-US" dirty="0"/>
              <a:t>Chiral sulfoxides are found in several important pharmaceuticals. For example, </a:t>
            </a:r>
            <a:r>
              <a:rPr lang="en-US" b="1" dirty="0"/>
              <a:t>Esomeprazole</a:t>
            </a:r>
            <a:r>
              <a:rPr lang="en-US" dirty="0"/>
              <a:t>, used to treat acid reflux, and </a:t>
            </a:r>
            <a:r>
              <a:rPr lang="en-US" b="1" dirty="0"/>
              <a:t>Modafinil</a:t>
            </a:r>
            <a:r>
              <a:rPr lang="en-US" dirty="0"/>
              <a:t>, a wakefulness-promoting drug, both contain a chiral sulfoxide center.</a:t>
            </a:r>
          </a:p>
          <a:p>
            <a:r>
              <a:rPr lang="en-US" dirty="0"/>
              <a:t>Beyond medicinal chemistry, they are also widely used as chiral auxiliaries in organic synthesis and have become useful ligands in asymmetric catalysis.</a:t>
            </a:r>
          </a:p>
          <a:p>
            <a:r>
              <a:rPr lang="en-US" dirty="0"/>
              <a:t>One of the major advances in this field came during the 1980s through the pioneering work of </a:t>
            </a:r>
            <a:r>
              <a:rPr lang="en-US" b="1" dirty="0"/>
              <a:t>Kagan</a:t>
            </a:r>
            <a:r>
              <a:rPr lang="en-US" dirty="0"/>
              <a:t> and </a:t>
            </a:r>
            <a:r>
              <a:rPr lang="en-US" b="1" dirty="0"/>
              <a:t>Modena</a:t>
            </a:r>
            <a:r>
              <a:rPr lang="en-US" dirty="0"/>
              <a:t>, who independently developed titanium–tartrate catalyst systems capable of asymmetric sulfide oxidation.</a:t>
            </a:r>
          </a:p>
          <a:p>
            <a:r>
              <a:rPr lang="en-US" dirty="0"/>
              <a:t>Our work is based on this classical catalytic system.</a:t>
            </a:r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>
          <a:extLst>
            <a:ext uri="{FF2B5EF4-FFF2-40B4-BE49-F238E27FC236}">
              <a16:creationId xmlns:a16="http://schemas.microsoft.com/office/drawing/2014/main" id="{E568933C-0C2D-4566-2D15-45CAF5141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>
            <a:extLst>
              <a:ext uri="{FF2B5EF4-FFF2-40B4-BE49-F238E27FC236}">
                <a16:creationId xmlns:a16="http://schemas.microsoft.com/office/drawing/2014/main" id="{1966FEB5-50F4-E4D3-FDDD-AB581E0A890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dirty="0"/>
              <a:t>The objective of this project was to investigate the enantioselective oxidation of 4-nitrothioanisole to its corresponding chiral sulfoxide.</a:t>
            </a:r>
          </a:p>
          <a:p>
            <a:r>
              <a:rPr lang="en-US" dirty="0"/>
              <a:t>Although titanium–tartrate catalysts are well established, their stereoselectivity often decreases during the course of the reaction.</a:t>
            </a:r>
          </a:p>
          <a:p>
            <a:r>
              <a:rPr lang="en-US" dirty="0"/>
              <a:t>Therefore, our goals were threefold.</a:t>
            </a:r>
          </a:p>
          <a:p>
            <a:r>
              <a:rPr lang="en-US" dirty="0"/>
              <a:t>First, to monitor how the enantiomeric excess changes throughout the reaction.</a:t>
            </a:r>
          </a:p>
          <a:p>
            <a:r>
              <a:rPr lang="en-US" dirty="0"/>
              <a:t>Second, to investigate the possible cause of catalyst deterioration.</a:t>
            </a:r>
          </a:p>
          <a:p>
            <a:r>
              <a:rPr lang="en-US" dirty="0"/>
              <a:t>And finally, to improve catalyst performance through optimization.</a:t>
            </a:r>
          </a:p>
        </p:txBody>
      </p:sp>
      <p:sp>
        <p:nvSpPr>
          <p:cNvPr id="90" name="Google Shape;90;p2:notes">
            <a:extLst>
              <a:ext uri="{FF2B5EF4-FFF2-40B4-BE49-F238E27FC236}">
                <a16:creationId xmlns:a16="http://schemas.microsoft.com/office/drawing/2014/main" id="{E574A8EA-3105-A9C9-4E69-5564A67989A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941138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>
          <a:extLst>
            <a:ext uri="{FF2B5EF4-FFF2-40B4-BE49-F238E27FC236}">
              <a16:creationId xmlns:a16="http://schemas.microsoft.com/office/drawing/2014/main" id="{6CDE8861-CE2A-DB67-D7C7-883936232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>
            <a:extLst>
              <a:ext uri="{FF2B5EF4-FFF2-40B4-BE49-F238E27FC236}">
                <a16:creationId xmlns:a16="http://schemas.microsoft.com/office/drawing/2014/main" id="{C375CBDD-94E9-AB8E-C046-618BFE7EA4D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dirty="0"/>
              <a:t>All reactions were performed using titanium </a:t>
            </a:r>
            <a:r>
              <a:rPr lang="en-US" dirty="0" err="1"/>
              <a:t>isopropoxide</a:t>
            </a:r>
            <a:r>
              <a:rPr lang="en-US" dirty="0"/>
              <a:t> as the catalyst precursor and diethyl tartrate as the chiral ligand.</a:t>
            </a:r>
          </a:p>
          <a:p>
            <a:r>
              <a:rPr lang="en-US" dirty="0"/>
              <a:t>Cumene hydroperoxide served as the oxidant, while dichloromethane was used as the solvent.</a:t>
            </a:r>
          </a:p>
          <a:p>
            <a:r>
              <a:rPr lang="en-US" dirty="0"/>
              <a:t>The reactions were carried out at minus fifteen degrees Celsius and monitored for approximately five to six hours.</a:t>
            </a:r>
          </a:p>
          <a:p>
            <a:r>
              <a:rPr lang="en-US" dirty="0"/>
              <a:t>To determine the enantiomeric composition, aliquots were withdrawn at regular intervals and analyzed by chiral HPLC using a Cellulose-4 column with methanol as the mobile phase.</a:t>
            </a:r>
          </a:p>
          <a:p>
            <a:r>
              <a:rPr lang="en-US" dirty="0"/>
              <a:t>We compared two catalyst systems that differed only in the titanium-to-diethyl tartrate ratio.</a:t>
            </a:r>
          </a:p>
          <a:p>
            <a:r>
              <a:rPr lang="en-US" dirty="0"/>
              <a:t>The first system used a ratio of </a:t>
            </a:r>
            <a:r>
              <a:rPr lang="en-US" b="1" dirty="0"/>
              <a:t>1 to 2.5</a:t>
            </a:r>
            <a:r>
              <a:rPr lang="en-US" dirty="0"/>
              <a:t>, while the optimized system used a ratio of </a:t>
            </a:r>
            <a:r>
              <a:rPr lang="en-US" b="1" dirty="0"/>
              <a:t>1 to 4</a:t>
            </a:r>
            <a:r>
              <a:rPr lang="en-US" dirty="0"/>
              <a:t>.</a:t>
            </a:r>
          </a:p>
        </p:txBody>
      </p:sp>
      <p:sp>
        <p:nvSpPr>
          <p:cNvPr id="90" name="Google Shape;90;p2:notes">
            <a:extLst>
              <a:ext uri="{FF2B5EF4-FFF2-40B4-BE49-F238E27FC236}">
                <a16:creationId xmlns:a16="http://schemas.microsoft.com/office/drawing/2014/main" id="{DB14DE2B-8A85-2372-CCC4-272C12DEDB9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56876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>
          <a:extLst>
            <a:ext uri="{FF2B5EF4-FFF2-40B4-BE49-F238E27FC236}">
              <a16:creationId xmlns:a16="http://schemas.microsoft.com/office/drawing/2014/main" id="{823D604B-6C94-15A3-DFFA-043A02BF3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>
            <a:extLst>
              <a:ext uri="{FF2B5EF4-FFF2-40B4-BE49-F238E27FC236}">
                <a16:creationId xmlns:a16="http://schemas.microsoft.com/office/drawing/2014/main" id="{46FFED4E-95D6-10CF-52E2-7009C35A49D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dirty="0"/>
              <a:t>Let's first examine the results obtained with the original catalyst system.</a:t>
            </a:r>
          </a:p>
          <a:p>
            <a:r>
              <a:rPr lang="en-US" dirty="0"/>
              <a:t>After one hour, the reaction reached an enantiomeric excess of approximately </a:t>
            </a:r>
            <a:r>
              <a:rPr lang="en-US" b="1" dirty="0"/>
              <a:t>29 percent</a:t>
            </a:r>
            <a:r>
              <a:rPr lang="en-US" dirty="0"/>
              <a:t>.</a:t>
            </a:r>
          </a:p>
          <a:p>
            <a:r>
              <a:rPr lang="en-US" dirty="0"/>
              <a:t>However, instead of remaining constant, the enantiomeric excess continuously decreased as the reaction progressed.</a:t>
            </a:r>
          </a:p>
          <a:p>
            <a:r>
              <a:rPr lang="en-US" dirty="0"/>
              <a:t>After three hours, it had fallen to about </a:t>
            </a:r>
            <a:r>
              <a:rPr lang="en-US" b="1" dirty="0"/>
              <a:t>16 percent</a:t>
            </a:r>
            <a:r>
              <a:rPr lang="en-US" dirty="0"/>
              <a:t>, and after five hours only </a:t>
            </a:r>
            <a:r>
              <a:rPr lang="en-US" b="1" dirty="0"/>
              <a:t>6 percent</a:t>
            </a:r>
            <a:r>
              <a:rPr lang="en-US" dirty="0"/>
              <a:t> ee remained.</a:t>
            </a:r>
          </a:p>
          <a:p>
            <a:r>
              <a:rPr lang="en-US" dirty="0"/>
              <a:t>The chromatograms shown below illustrate this trend very clearly.</a:t>
            </a:r>
          </a:p>
          <a:p>
            <a:r>
              <a:rPr lang="en-US" dirty="0"/>
              <a:t>At one hour, one enantiomer is clearly favored.</a:t>
            </a:r>
          </a:p>
          <a:p>
            <a:r>
              <a:rPr lang="en-US" dirty="0"/>
              <a:t>However, after five hours, the two peaks become much more similar in size, indicating that the product is approaching a racemic composition.</a:t>
            </a:r>
          </a:p>
          <a:p>
            <a:r>
              <a:rPr lang="en-US" dirty="0"/>
              <a:t>These observations suggested that the catalyst gradually loses its ability to maintain stereochemical control during the reaction.</a:t>
            </a:r>
          </a:p>
        </p:txBody>
      </p:sp>
      <p:sp>
        <p:nvSpPr>
          <p:cNvPr id="90" name="Google Shape;90;p2:notes">
            <a:extLst>
              <a:ext uri="{FF2B5EF4-FFF2-40B4-BE49-F238E27FC236}">
                <a16:creationId xmlns:a16="http://schemas.microsoft.com/office/drawing/2014/main" id="{B830869F-C07B-6C3A-B5C5-2FCD0B241B9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588685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>
          <a:extLst>
            <a:ext uri="{FF2B5EF4-FFF2-40B4-BE49-F238E27FC236}">
              <a16:creationId xmlns:a16="http://schemas.microsoft.com/office/drawing/2014/main" id="{AA3BCD31-C06B-5EE0-B529-66CC651A66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>
            <a:extLst>
              <a:ext uri="{FF2B5EF4-FFF2-40B4-BE49-F238E27FC236}">
                <a16:creationId xmlns:a16="http://schemas.microsoft.com/office/drawing/2014/main" id="{35A811B1-7AAD-9312-1460-BE1138E5D15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dirty="0"/>
              <a:t>To explain this behavior, we considered the catalyst formation process.</a:t>
            </a:r>
          </a:p>
          <a:p>
            <a:r>
              <a:rPr lang="en-US" dirty="0"/>
              <a:t>When titanium </a:t>
            </a:r>
            <a:r>
              <a:rPr lang="en-US" dirty="0" err="1"/>
              <a:t>isopropoxide</a:t>
            </a:r>
            <a:r>
              <a:rPr lang="en-US" dirty="0"/>
              <a:t> reacts with diethyl tartrate, isopropanol is released as a by-product.</a:t>
            </a:r>
          </a:p>
          <a:p>
            <a:r>
              <a:rPr lang="en-US" dirty="0"/>
              <a:t>We hypothesized that this liberated isopropanol may compete with the tartrate ligand for coordination to the titanium center.</a:t>
            </a:r>
          </a:p>
          <a:p>
            <a:r>
              <a:rPr lang="en-US" dirty="0"/>
              <a:t>If ligand exchange occurs, the active chiral titanium complex gradually becomes disrupted.</a:t>
            </a:r>
          </a:p>
          <a:p>
            <a:r>
              <a:rPr lang="en-US" dirty="0"/>
              <a:t>Since the catalyst relies on this well-organized chiral environment to induce asymmetry, any disruption would reduce its stereochemical performance.</a:t>
            </a:r>
          </a:p>
          <a:p>
            <a:r>
              <a:rPr lang="en-US" dirty="0"/>
              <a:t>As a result, the catalyst gradually loses its ability to preferentially form one enantiomer, leading to the decrease in enantiomeric excess that we observed experimentally.</a:t>
            </a:r>
          </a:p>
          <a:p>
            <a:r>
              <a:rPr lang="en-US" dirty="0"/>
              <a:t>Although we did not directly verify this mechanism, it provides a reasonable explanation for our results.</a:t>
            </a:r>
          </a:p>
        </p:txBody>
      </p:sp>
      <p:sp>
        <p:nvSpPr>
          <p:cNvPr id="90" name="Google Shape;90;p2:notes">
            <a:extLst>
              <a:ext uri="{FF2B5EF4-FFF2-40B4-BE49-F238E27FC236}">
                <a16:creationId xmlns:a16="http://schemas.microsoft.com/office/drawing/2014/main" id="{24C89124-8E76-5791-C83C-A8070AD5A6C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558764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>
          <a:extLst>
            <a:ext uri="{FF2B5EF4-FFF2-40B4-BE49-F238E27FC236}">
              <a16:creationId xmlns:a16="http://schemas.microsoft.com/office/drawing/2014/main" id="{2CE40BC4-F7DA-0BD7-ED99-E5D9C24BC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>
            <a:extLst>
              <a:ext uri="{FF2B5EF4-FFF2-40B4-BE49-F238E27FC236}">
                <a16:creationId xmlns:a16="http://schemas.microsoft.com/office/drawing/2014/main" id="{8479A3BC-8D66-1240-4F34-08B7FCADC1D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dirty="0"/>
              <a:t>Based on this hypothesis, we developed a simple optimization strategy.</a:t>
            </a:r>
          </a:p>
          <a:p>
            <a:r>
              <a:rPr lang="en-US" dirty="0"/>
              <a:t>If ligand exchange is responsible for catalyst deterioration, then increasing the concentration of diethyl tartrate should help preserve the active titanium complex through the principle of mass action.</a:t>
            </a:r>
          </a:p>
          <a:p>
            <a:r>
              <a:rPr lang="en-US" dirty="0"/>
              <a:t>Therefore, we increased the titanium-to-DET ratio from </a:t>
            </a:r>
            <a:r>
              <a:rPr lang="en-US" b="1" dirty="0"/>
              <a:t>1 to 2.5</a:t>
            </a:r>
            <a:r>
              <a:rPr lang="en-US" dirty="0"/>
              <a:t> to </a:t>
            </a:r>
            <a:r>
              <a:rPr lang="en-US" b="1" dirty="0"/>
              <a:t>1 to 4</a:t>
            </a:r>
            <a:r>
              <a:rPr lang="en-US" dirty="0"/>
              <a:t>.</a:t>
            </a:r>
          </a:p>
          <a:p>
            <a:r>
              <a:rPr lang="en-US" dirty="0"/>
              <a:t>Our expectation was that excess ligand would outcompete isopropanol for coordination to titanium, stabilize the catalyst, and maintain stereochemical control throughout the reaction.</a:t>
            </a:r>
          </a:p>
        </p:txBody>
      </p:sp>
      <p:sp>
        <p:nvSpPr>
          <p:cNvPr id="90" name="Google Shape;90;p2:notes">
            <a:extLst>
              <a:ext uri="{FF2B5EF4-FFF2-40B4-BE49-F238E27FC236}">
                <a16:creationId xmlns:a16="http://schemas.microsoft.com/office/drawing/2014/main" id="{20DB5D20-2D55-0582-1F91-D219C25A663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144516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>
          <a:extLst>
            <a:ext uri="{FF2B5EF4-FFF2-40B4-BE49-F238E27FC236}">
              <a16:creationId xmlns:a16="http://schemas.microsoft.com/office/drawing/2014/main" id="{AB254C32-0383-E719-7FDC-13FCF529D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>
            <a:extLst>
              <a:ext uri="{FF2B5EF4-FFF2-40B4-BE49-F238E27FC236}">
                <a16:creationId xmlns:a16="http://schemas.microsoft.com/office/drawing/2014/main" id="{1BEAF6AF-1D73-AB92-27EC-C957F7C66A7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dirty="0"/>
              <a:t>The optimized catalyst system produced the expected outcome.</a:t>
            </a:r>
          </a:p>
          <a:p>
            <a:r>
              <a:rPr lang="en-US" dirty="0"/>
              <a:t>After only one hour, the reaction already reached approximately </a:t>
            </a:r>
            <a:r>
              <a:rPr lang="en-US" b="1" dirty="0"/>
              <a:t>84 percent enantiomeric excess</a:t>
            </a:r>
            <a:r>
              <a:rPr lang="en-US" dirty="0"/>
              <a:t>.</a:t>
            </a:r>
          </a:p>
          <a:p>
            <a:r>
              <a:rPr lang="en-US" dirty="0"/>
              <a:t>More importantly, this value remained essentially unchanged throughout the entire reaction.</a:t>
            </a:r>
          </a:p>
          <a:p>
            <a:r>
              <a:rPr lang="en-US" dirty="0"/>
              <a:t>Measurements collected after two, three, four, and five hours all remained between approximately </a:t>
            </a:r>
            <a:r>
              <a:rPr lang="en-US" b="1" dirty="0"/>
              <a:t>83 and 84 percent ee</a:t>
            </a:r>
            <a:r>
              <a:rPr lang="en-US" dirty="0"/>
              <a:t>.</a:t>
            </a:r>
          </a:p>
          <a:p>
            <a:r>
              <a:rPr lang="en-US" dirty="0"/>
              <a:t>The chromatograms shown here clearly demonstrate this stability.</a:t>
            </a:r>
          </a:p>
          <a:p>
            <a:r>
              <a:rPr lang="en-US" dirty="0"/>
              <a:t>Unlike the previous catalyst system, the major and minor peaks remain highly unequal throughout the reaction, indicating that stereochemical control is maintained.</a:t>
            </a:r>
          </a:p>
          <a:p>
            <a:r>
              <a:rPr lang="en-US" dirty="0"/>
              <a:t>These results strongly suggest that increasing the concentration of diethyl tartrate successfully stabilized the active catalyst species.</a:t>
            </a:r>
          </a:p>
          <a:p>
            <a:r>
              <a:rPr lang="en-US" dirty="0"/>
              <a:t>To further confirm that stereochemical induction originated from the catalyst system itself, the optimized reaction was done using the opposite enantiomer of diethyl tartrate.</a:t>
            </a:r>
          </a:p>
          <a:p>
            <a:r>
              <a:rPr lang="en-US" dirty="0"/>
              <a:t>As expected, the configuration of the product was inverted while maintaining nearly identical enantiomeric purity.</a:t>
            </a:r>
          </a:p>
          <a:p>
            <a:r>
              <a:rPr lang="en-US" dirty="0"/>
              <a:t>This confirms that the chirality of the product is directly controlled by the chiral ligand.</a:t>
            </a:r>
          </a:p>
        </p:txBody>
      </p:sp>
      <p:sp>
        <p:nvSpPr>
          <p:cNvPr id="90" name="Google Shape;90;p2:notes">
            <a:extLst>
              <a:ext uri="{FF2B5EF4-FFF2-40B4-BE49-F238E27FC236}">
                <a16:creationId xmlns:a16="http://schemas.microsoft.com/office/drawing/2014/main" id="{AA6D84C8-8B51-612F-07F4-205471B068D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235657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>
          <a:extLst>
            <a:ext uri="{FF2B5EF4-FFF2-40B4-BE49-F238E27FC236}">
              <a16:creationId xmlns:a16="http://schemas.microsoft.com/office/drawing/2014/main" id="{7997573B-DF2F-C768-0C65-515EB9B0AC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>
            <a:extLst>
              <a:ext uri="{FF2B5EF4-FFF2-40B4-BE49-F238E27FC236}">
                <a16:creationId xmlns:a16="http://schemas.microsoft.com/office/drawing/2014/main" id="{ED4CFAA5-8438-0BCE-01FC-FB23AAA16D3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dirty="0"/>
              <a:t>This slide directly compares the performance of the two catalyst systems.</a:t>
            </a:r>
          </a:p>
          <a:p>
            <a:r>
              <a:rPr lang="en-US" dirty="0"/>
              <a:t>The original catalyst system not only produced relatively low initial enantioselectivity, but also continuously lost stereochemical control as the reaction progressed.</a:t>
            </a:r>
          </a:p>
          <a:p>
            <a:r>
              <a:rPr lang="en-US" dirty="0"/>
              <a:t>In contrast, the optimized catalyst produced significantly higher enantiomeric excess and maintained it throughout the entire reaction.</a:t>
            </a:r>
          </a:p>
          <a:p>
            <a:r>
              <a:rPr lang="en-US" dirty="0"/>
              <a:t>Overall, increasing the concentration of diethyl tartrate dramatically improved both the initial enantioselectivity and the long-term stability of the catalyst.</a:t>
            </a:r>
          </a:p>
          <a:p>
            <a:r>
              <a:rPr lang="en-US" dirty="0"/>
              <a:t>These results support our hypothesis that ligand concentration plays a critical role in preserving catalyst performance.</a:t>
            </a:r>
          </a:p>
        </p:txBody>
      </p:sp>
      <p:sp>
        <p:nvSpPr>
          <p:cNvPr id="90" name="Google Shape;90;p2:notes">
            <a:extLst>
              <a:ext uri="{FF2B5EF4-FFF2-40B4-BE49-F238E27FC236}">
                <a16:creationId xmlns:a16="http://schemas.microsoft.com/office/drawing/2014/main" id="{32CA896C-4DB0-24B7-2EF0-9E56540C087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512005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>
          <a:extLst>
            <a:ext uri="{FF2B5EF4-FFF2-40B4-BE49-F238E27FC236}">
              <a16:creationId xmlns:a16="http://schemas.microsoft.com/office/drawing/2014/main" id="{CF396E3D-644A-0445-3D9B-BC27F47540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>
            <a:extLst>
              <a:ext uri="{FF2B5EF4-FFF2-40B4-BE49-F238E27FC236}">
                <a16:creationId xmlns:a16="http://schemas.microsoft.com/office/drawing/2014/main" id="{7FD10E3C-EE7E-6311-6494-CE009FD0457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dirty="0"/>
              <a:t>To conclude, we successfully achieved the enantioselective oxidation of 4-nitrothioanisole using a titanium–tartrate catalyst system.</a:t>
            </a:r>
          </a:p>
          <a:p>
            <a:r>
              <a:rPr lang="en-US" dirty="0"/>
              <a:t>The original catalyst exhibited a progressive decrease in enantiomeric excess during the reaction, indicating a gradual loss of stereochemical control.</a:t>
            </a:r>
          </a:p>
          <a:p>
            <a:r>
              <a:rPr lang="en-US" dirty="0"/>
              <a:t>We proposed that ligand exchange involving isopropanol generated during catalyst formation may contribute to catalyst deterioration.</a:t>
            </a:r>
          </a:p>
          <a:p>
            <a:r>
              <a:rPr lang="en-US" dirty="0"/>
              <a:t>By increasing the titanium-to-diethyl tartrate ratio from </a:t>
            </a:r>
            <a:r>
              <a:rPr lang="en-US" b="1" dirty="0"/>
              <a:t>1 to 2.5</a:t>
            </a:r>
            <a:r>
              <a:rPr lang="en-US" dirty="0"/>
              <a:t> to </a:t>
            </a:r>
            <a:r>
              <a:rPr lang="en-US" b="1" dirty="0"/>
              <a:t>1 to 4</a:t>
            </a:r>
            <a:r>
              <a:rPr lang="en-US" dirty="0"/>
              <a:t>, we achieved both significantly higher enantioselectivity and greatly improved catalyst stability.</a:t>
            </a:r>
          </a:p>
          <a:p>
            <a:r>
              <a:rPr lang="en-US" dirty="0"/>
              <a:t>The optimized catalyst maintained approximately </a:t>
            </a:r>
            <a:r>
              <a:rPr lang="en-US" b="1" dirty="0"/>
              <a:t>84 percent enantiomeric excess</a:t>
            </a:r>
            <a:r>
              <a:rPr lang="en-US" dirty="0"/>
              <a:t> throughout the reaction.</a:t>
            </a:r>
          </a:p>
          <a:p>
            <a:r>
              <a:rPr lang="en-US" dirty="0"/>
              <a:t>In the future, we plan to investigate additional sulfide substrates, further optimize the catalyst system, explore other catalytic systems, and gain a deeper understanding of the mechanism responsible for catalyst stabilization.</a:t>
            </a:r>
          </a:p>
        </p:txBody>
      </p:sp>
      <p:sp>
        <p:nvSpPr>
          <p:cNvPr id="90" name="Google Shape;90;p2:notes">
            <a:extLst>
              <a:ext uri="{FF2B5EF4-FFF2-40B4-BE49-F238E27FC236}">
                <a16:creationId xmlns:a16="http://schemas.microsoft.com/office/drawing/2014/main" id="{3B206D80-C544-0FD1-0ACD-E08E7A02D91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191640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>
          <a:extLst>
            <a:ext uri="{FF2B5EF4-FFF2-40B4-BE49-F238E27FC236}">
              <a16:creationId xmlns:a16="http://schemas.microsoft.com/office/drawing/2014/main" id="{7C664F36-B8CE-6404-DF4B-41AA3F9A7F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>
            <a:extLst>
              <a:ext uri="{FF2B5EF4-FFF2-40B4-BE49-F238E27FC236}">
                <a16:creationId xmlns:a16="http://schemas.microsoft.com/office/drawing/2014/main" id="{7D997B79-2942-0B82-E8BD-A4E145B34CE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>
            <a:extLst>
              <a:ext uri="{FF2B5EF4-FFF2-40B4-BE49-F238E27FC236}">
                <a16:creationId xmlns:a16="http://schemas.microsoft.com/office/drawing/2014/main" id="{6B05FDB2-8B81-F606-CF60-BC11F09429B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951475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9828415" y="63451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b="1"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9878291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7.xml"/><Relationship Id="rId6" Type="http://schemas.openxmlformats.org/officeDocument/2006/relationships/chart" Target="../charts/chart1.xml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/>
        </p:nvSpPr>
        <p:spPr>
          <a:xfrm>
            <a:off x="295275" y="1249135"/>
            <a:ext cx="11601450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>
                <a:solidFill>
                  <a:srgbClr val="002B5B"/>
                </a:solidFill>
                <a:latin typeface="Times New Roman" panose="02020603050405020304" pitchFamily="18" charset="0"/>
                <a:ea typeface="Merriweather"/>
                <a:cs typeface="Times New Roman" panose="02020603050405020304" pitchFamily="18" charset="0"/>
                <a:sym typeface="Merriweather"/>
              </a:rPr>
              <a:t>ASYMMETRIC SYNTHESIS OF CHIRAL SULFOXIDES BY ENANTIOSELECTIVE OXIDATION OF PROCHIRAL SULFIDES</a:t>
            </a:r>
            <a:endParaRPr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9DD0D8-2AA6-8F8B-25BC-8DFBF1AAF020}"/>
              </a:ext>
            </a:extLst>
          </p:cNvPr>
          <p:cNvSpPr txBox="1"/>
          <p:nvPr/>
        </p:nvSpPr>
        <p:spPr>
          <a:xfrm>
            <a:off x="3135085" y="2828835"/>
            <a:ext cx="577378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Gabriel Sarishvili</a:t>
            </a:r>
          </a:p>
          <a:p>
            <a:pPr algn="ctr"/>
            <a:endParaRPr lang="en-GB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Senior Student of Chemistry (English) Program, Faculty of Exact and Natural Sciences, Tbilisi State University</a:t>
            </a:r>
          </a:p>
          <a:p>
            <a:pPr algn="ctr"/>
            <a:endParaRPr lang="en-GB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Co-Authors: Khatia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Tchagalidze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Mariam Sikharulidze</a:t>
            </a:r>
          </a:p>
          <a:p>
            <a:pPr algn="ctr"/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Supervisor: Dr. Rusudan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Kakava</a:t>
            </a:r>
            <a:endParaRPr lang="en-GB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D97D245B-2044-F6C6-2FE2-8952F2FA3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2755" y="5063257"/>
            <a:ext cx="1094065" cy="109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1DC0E19-EA42-B475-6A8D-731CDEBAB5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090" y="5292699"/>
            <a:ext cx="2671894" cy="86177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2390775"/>
            <a:ext cx="3492549" cy="30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49799" y="2390775"/>
            <a:ext cx="3492549" cy="30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28099" y="2390775"/>
            <a:ext cx="3492549" cy="30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4"/>
          <p:cNvSpPr txBox="1"/>
          <p:nvPr/>
        </p:nvSpPr>
        <p:spPr>
          <a:xfrm>
            <a:off x="571500" y="571500"/>
            <a:ext cx="1160145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002B5B"/>
                </a:solidFill>
                <a:latin typeface="Times New Roman" panose="02020603050405020304" pitchFamily="18" charset="0"/>
                <a:ea typeface="Merriweather"/>
                <a:cs typeface="Times New Roman" panose="02020603050405020304" pitchFamily="18" charset="0"/>
                <a:sym typeface="Merriweather"/>
              </a:rPr>
              <a:t>Synthetic and Biological Significance</a:t>
            </a:r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571500" y="1143000"/>
            <a:ext cx="11049000" cy="19050"/>
          </a:xfrm>
          <a:prstGeom prst="rect">
            <a:avLst/>
          </a:prstGeom>
          <a:solidFill>
            <a:srgbClr val="20B2A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98" name="Google Shape;98;p14"/>
          <p:cNvSpPr txBox="1"/>
          <p:nvPr/>
        </p:nvSpPr>
        <p:spPr>
          <a:xfrm>
            <a:off x="794224" y="2619375"/>
            <a:ext cx="304709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002B5B"/>
                </a:solidFill>
                <a:latin typeface="Times New Roman" panose="02020603050405020304" pitchFamily="18" charset="0"/>
                <a:ea typeface="Merriweather"/>
                <a:cs typeface="Times New Roman" panose="02020603050405020304" pitchFamily="18" charset="0"/>
                <a:sym typeface="Merriweather"/>
              </a:rPr>
              <a:t>Pharmaceuticals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9" name="Google Shape;99;p14"/>
          <p:cNvSpPr txBox="1"/>
          <p:nvPr/>
        </p:nvSpPr>
        <p:spPr>
          <a:xfrm>
            <a:off x="866773" y="3090862"/>
            <a:ext cx="2901999" cy="934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DM Sans"/>
                <a:cs typeface="Times New Roman" panose="02020603050405020304" pitchFamily="18" charset="0"/>
                <a:sym typeface="DM Sans"/>
              </a:rPr>
              <a:t>Chiral sulfoxides are key pharmacophores in blockbusters like Esomeprazole and Modafinil.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4572450" y="2619375"/>
            <a:ext cx="304709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002B5B"/>
                </a:solidFill>
                <a:latin typeface="Times New Roman" panose="02020603050405020304" pitchFamily="18" charset="0"/>
                <a:ea typeface="Merriweather"/>
                <a:cs typeface="Times New Roman" panose="02020603050405020304" pitchFamily="18" charset="0"/>
                <a:sym typeface="Merriweather"/>
              </a:rPr>
              <a:t>Chiral Auxiliaries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1" name="Google Shape;101;p14"/>
          <p:cNvSpPr txBox="1"/>
          <p:nvPr/>
        </p:nvSpPr>
        <p:spPr>
          <a:xfrm>
            <a:off x="4644999" y="3090862"/>
            <a:ext cx="2901999" cy="934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DM Sans"/>
                <a:cs typeface="Times New Roman" panose="02020603050405020304" pitchFamily="18" charset="0"/>
                <a:sym typeface="DM Sans"/>
              </a:rPr>
              <a:t>Widely utilized as versatile building blocks and auxiliaries for stereoselective C-C bond formation.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" name="Google Shape;102;p14"/>
          <p:cNvSpPr txBox="1"/>
          <p:nvPr/>
        </p:nvSpPr>
        <p:spPr>
          <a:xfrm>
            <a:off x="8350823" y="2619375"/>
            <a:ext cx="304709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002B5B"/>
                </a:solidFill>
                <a:latin typeface="Times New Roman" panose="02020603050405020304" pitchFamily="18" charset="0"/>
                <a:ea typeface="Merriweather"/>
                <a:cs typeface="Times New Roman" panose="02020603050405020304" pitchFamily="18" charset="0"/>
                <a:sym typeface="Merriweather"/>
              </a:rPr>
              <a:t>Ligand Design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" name="Google Shape;103;p14"/>
          <p:cNvSpPr txBox="1"/>
          <p:nvPr/>
        </p:nvSpPr>
        <p:spPr>
          <a:xfrm>
            <a:off x="8423372" y="3090861"/>
            <a:ext cx="2901999" cy="934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DM Sans"/>
                <a:cs typeface="Times New Roman" panose="02020603050405020304" pitchFamily="18" charset="0"/>
                <a:sym typeface="DM Sans"/>
              </a:rPr>
              <a:t>Emerging roles in asymmetric catalysis as coordinating ligands for various transition metal complexes.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C4F1A3DC-FBED-5097-4C32-CED0F6A6EF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147" y="4119562"/>
            <a:ext cx="2381250" cy="107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DCCCF2DE-D72F-9C54-DD0F-EAE0B35F97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5510" y="4119562"/>
            <a:ext cx="1357721" cy="1194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>
            <a:extLst>
              <a:ext uri="{FF2B5EF4-FFF2-40B4-BE49-F238E27FC236}">
                <a16:creationId xmlns:a16="http://schemas.microsoft.com/office/drawing/2014/main" id="{21953D18-AC3F-919B-127A-4116705761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9748" y="4342312"/>
            <a:ext cx="1514452" cy="1096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18635A2-988C-C5F6-22C4-226663A4893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Shape 91">
          <a:extLst>
            <a:ext uri="{FF2B5EF4-FFF2-40B4-BE49-F238E27FC236}">
              <a16:creationId xmlns:a16="http://schemas.microsoft.com/office/drawing/2014/main" id="{25C5F1A0-AB44-CBB3-370B-1C7F06A31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4" descr="image.png">
            <a:extLst>
              <a:ext uri="{FF2B5EF4-FFF2-40B4-BE49-F238E27FC236}">
                <a16:creationId xmlns:a16="http://schemas.microsoft.com/office/drawing/2014/main" id="{F6E1B55A-7778-1767-5102-2A69A70751D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1905000"/>
            <a:ext cx="3900489" cy="3407832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4">
            <a:extLst>
              <a:ext uri="{FF2B5EF4-FFF2-40B4-BE49-F238E27FC236}">
                <a16:creationId xmlns:a16="http://schemas.microsoft.com/office/drawing/2014/main" id="{FBFF7578-F4F5-3B20-6BDD-542B9DB893F5}"/>
              </a:ext>
            </a:extLst>
          </p:cNvPr>
          <p:cNvSpPr txBox="1"/>
          <p:nvPr/>
        </p:nvSpPr>
        <p:spPr>
          <a:xfrm>
            <a:off x="571500" y="571500"/>
            <a:ext cx="1160145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 dirty="0">
                <a:solidFill>
                  <a:srgbClr val="002B5B"/>
                </a:solidFill>
                <a:latin typeface="Times New Roman" panose="02020603050405020304" pitchFamily="18" charset="0"/>
                <a:ea typeface="Merriweather"/>
                <a:cs typeface="Times New Roman" panose="02020603050405020304" pitchFamily="18" charset="0"/>
                <a:sym typeface="Merriweather"/>
              </a:rPr>
              <a:t>Research Objective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" name="Google Shape;97;p14">
            <a:extLst>
              <a:ext uri="{FF2B5EF4-FFF2-40B4-BE49-F238E27FC236}">
                <a16:creationId xmlns:a16="http://schemas.microsoft.com/office/drawing/2014/main" id="{35596799-8EAC-E700-BED7-E940E924311D}"/>
              </a:ext>
            </a:extLst>
          </p:cNvPr>
          <p:cNvSpPr/>
          <p:nvPr/>
        </p:nvSpPr>
        <p:spPr>
          <a:xfrm>
            <a:off x="571500" y="1143000"/>
            <a:ext cx="11049000" cy="19050"/>
          </a:xfrm>
          <a:prstGeom prst="rect">
            <a:avLst/>
          </a:prstGeom>
          <a:solidFill>
            <a:srgbClr val="20B2A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B5276E-CD41-664C-5CDF-00C04CC8619A}"/>
              </a:ext>
            </a:extLst>
          </p:cNvPr>
          <p:cNvSpPr txBox="1"/>
          <p:nvPr/>
        </p:nvSpPr>
        <p:spPr>
          <a:xfrm>
            <a:off x="816022" y="2394460"/>
            <a:ext cx="31409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Goals: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en-US" alt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Monitor enantiomeric excess throughout the reaction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endParaRPr lang="en-US" alt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Investigate catalyst stability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endParaRPr lang="en-US" alt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Improve stereochemical performance through catalyst optimization </a:t>
            </a:r>
          </a:p>
        </p:txBody>
      </p:sp>
      <p:pic>
        <p:nvPicPr>
          <p:cNvPr id="9" name="Google Shape;112;p15" descr="image.png">
            <a:extLst>
              <a:ext uri="{FF2B5EF4-FFF2-40B4-BE49-F238E27FC236}">
                <a16:creationId xmlns:a16="http://schemas.microsoft.com/office/drawing/2014/main" id="{65F55C1F-5087-004C-FF61-963A5261AD3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879928" y="2120900"/>
            <a:ext cx="6496050" cy="261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4A5801D-2A53-EFE2-AC94-ED66980DC1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1700" y="2615442"/>
            <a:ext cx="5308630" cy="113334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E2AF3D6-A510-75B9-58A3-0E36ECDF125C}"/>
              </a:ext>
            </a:extLst>
          </p:cNvPr>
          <p:cNvSpPr txBox="1"/>
          <p:nvPr/>
        </p:nvSpPr>
        <p:spPr>
          <a:xfrm>
            <a:off x="5270501" y="4243331"/>
            <a:ext cx="4356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Oxidation of 4-Nitrothioanisole using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Ti:DET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catalyst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BE5AECC-C0BE-BFB5-E55D-2689BFBA0F6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634905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Shape 91">
          <a:extLst>
            <a:ext uri="{FF2B5EF4-FFF2-40B4-BE49-F238E27FC236}">
              <a16:creationId xmlns:a16="http://schemas.microsoft.com/office/drawing/2014/main" id="{3F27AEFB-7B7A-5318-DCAA-BE7EB95860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95;p14" descr="image.png">
            <a:extLst>
              <a:ext uri="{FF2B5EF4-FFF2-40B4-BE49-F238E27FC236}">
                <a16:creationId xmlns:a16="http://schemas.microsoft.com/office/drawing/2014/main" id="{3F011517-0FE7-2910-C2A5-2EB79C6B1B3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72225" y="1491853"/>
            <a:ext cx="5440893" cy="40707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4" descr="image.png">
            <a:extLst>
              <a:ext uri="{FF2B5EF4-FFF2-40B4-BE49-F238E27FC236}">
                <a16:creationId xmlns:a16="http://schemas.microsoft.com/office/drawing/2014/main" id="{CFB30E2C-2D5B-05B4-7A0B-EFE6B0A75D2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5773" y="1491854"/>
            <a:ext cx="5440893" cy="3825213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4">
            <a:extLst>
              <a:ext uri="{FF2B5EF4-FFF2-40B4-BE49-F238E27FC236}">
                <a16:creationId xmlns:a16="http://schemas.microsoft.com/office/drawing/2014/main" id="{7692A789-D250-1ABD-606C-7CA1604B6ECE}"/>
              </a:ext>
            </a:extLst>
          </p:cNvPr>
          <p:cNvSpPr txBox="1"/>
          <p:nvPr/>
        </p:nvSpPr>
        <p:spPr>
          <a:xfrm>
            <a:off x="571500" y="571500"/>
            <a:ext cx="1160145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 dirty="0">
                <a:solidFill>
                  <a:srgbClr val="002B5B"/>
                </a:solidFill>
                <a:latin typeface="Times New Roman" panose="02020603050405020304" pitchFamily="18" charset="0"/>
                <a:ea typeface="Merriweather"/>
                <a:cs typeface="Times New Roman" panose="02020603050405020304" pitchFamily="18" charset="0"/>
                <a:sym typeface="Merriweather"/>
              </a:rPr>
              <a:t>Experimental Design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" name="Google Shape;97;p14">
            <a:extLst>
              <a:ext uri="{FF2B5EF4-FFF2-40B4-BE49-F238E27FC236}">
                <a16:creationId xmlns:a16="http://schemas.microsoft.com/office/drawing/2014/main" id="{AD8D7F86-AB49-74D0-FF12-E0D07CD18745}"/>
              </a:ext>
            </a:extLst>
          </p:cNvPr>
          <p:cNvSpPr/>
          <p:nvPr/>
        </p:nvSpPr>
        <p:spPr>
          <a:xfrm>
            <a:off x="571500" y="1143000"/>
            <a:ext cx="11049000" cy="19050"/>
          </a:xfrm>
          <a:prstGeom prst="rect">
            <a:avLst/>
          </a:prstGeom>
          <a:solidFill>
            <a:srgbClr val="20B2A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511C1D2-4E38-1537-8C24-C368825E7C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0985822"/>
              </p:ext>
            </p:extLst>
          </p:nvPr>
        </p:nvGraphicFramePr>
        <p:xfrm>
          <a:off x="571500" y="2229751"/>
          <a:ext cx="5123396" cy="262228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561698">
                  <a:extLst>
                    <a:ext uri="{9D8B030D-6E8A-4147-A177-3AD203B41FA5}">
                      <a16:colId xmlns:a16="http://schemas.microsoft.com/office/drawing/2014/main" val="384846550"/>
                    </a:ext>
                  </a:extLst>
                </a:gridCol>
                <a:gridCol w="2561698">
                  <a:extLst>
                    <a:ext uri="{9D8B030D-6E8A-4147-A177-3AD203B41FA5}">
                      <a16:colId xmlns:a16="http://schemas.microsoft.com/office/drawing/2014/main" val="3273298131"/>
                    </a:ext>
                  </a:extLst>
                </a:gridCol>
              </a:tblGrid>
              <a:tr h="37461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1" dirty="0"/>
                        <a:t>Parameter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1" dirty="0"/>
                        <a:t>Condition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75410182"/>
                  </a:ext>
                </a:extLst>
              </a:tr>
              <a:tr h="37461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Catalyst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Ti(OiPr)₄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60916227"/>
                  </a:ext>
                </a:extLst>
              </a:tr>
              <a:tr h="37461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Chiral Ligand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DET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24930069"/>
                  </a:ext>
                </a:extLst>
              </a:tr>
              <a:tr h="37461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Oxidant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Cumene Hydroperoxide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77196689"/>
                  </a:ext>
                </a:extLst>
              </a:tr>
              <a:tr h="37461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Solvent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Dichloromethane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7686117"/>
                  </a:ext>
                </a:extLst>
              </a:tr>
              <a:tr h="37461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Temperature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−15 °C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76931889"/>
                  </a:ext>
                </a:extLst>
              </a:tr>
              <a:tr h="37461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Reaction Time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dirty="0"/>
                        <a:t>5–6 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48438549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142AA62-A49B-82E5-4177-FA2D57C71F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219140"/>
              </p:ext>
            </p:extLst>
          </p:nvPr>
        </p:nvGraphicFramePr>
        <p:xfrm>
          <a:off x="6582829" y="2229751"/>
          <a:ext cx="5123398" cy="15240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561699">
                  <a:extLst>
                    <a:ext uri="{9D8B030D-6E8A-4147-A177-3AD203B41FA5}">
                      <a16:colId xmlns:a16="http://schemas.microsoft.com/office/drawing/2014/main" val="2089706801"/>
                    </a:ext>
                  </a:extLst>
                </a:gridCol>
                <a:gridCol w="2561699">
                  <a:extLst>
                    <a:ext uri="{9D8B030D-6E8A-4147-A177-3AD203B41FA5}">
                      <a16:colId xmlns:a16="http://schemas.microsoft.com/office/drawing/2014/main" val="217360919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1" dirty="0"/>
                        <a:t>Parameter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1" dirty="0"/>
                        <a:t>Condition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949979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Column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Cellulose-4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64641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Mobile Phase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Methanol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137018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Flow Rate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1 mL/min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030302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dirty="0"/>
                        <a:t>Detection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dirty="0"/>
                        <a:t>254 nm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5229502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712471A-1A4B-8C1F-5370-24F7421426F4}"/>
              </a:ext>
            </a:extLst>
          </p:cNvPr>
          <p:cNvSpPr txBox="1"/>
          <p:nvPr/>
        </p:nvSpPr>
        <p:spPr>
          <a:xfrm>
            <a:off x="516466" y="1762595"/>
            <a:ext cx="28278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Reaction Conditions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316D57-33B7-A3E2-EF25-60FF4B783DDE}"/>
              </a:ext>
            </a:extLst>
          </p:cNvPr>
          <p:cNvSpPr txBox="1"/>
          <p:nvPr/>
        </p:nvSpPr>
        <p:spPr>
          <a:xfrm>
            <a:off x="6582829" y="1771063"/>
            <a:ext cx="24468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Chiral HPLC analysis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08EF2E-B553-48F9-02D6-2C0A47B18DF1}"/>
              </a:ext>
            </a:extLst>
          </p:cNvPr>
          <p:cNvSpPr txBox="1"/>
          <p:nvPr/>
        </p:nvSpPr>
        <p:spPr>
          <a:xfrm>
            <a:off x="6582829" y="4153095"/>
            <a:ext cx="26585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Catalyst Systems Studied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E135D3B9-C12B-89FF-29C6-6BAFA91144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0167890"/>
              </p:ext>
            </p:extLst>
          </p:nvPr>
        </p:nvGraphicFramePr>
        <p:xfrm>
          <a:off x="6582829" y="4604147"/>
          <a:ext cx="5123398" cy="6096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561699">
                  <a:extLst>
                    <a:ext uri="{9D8B030D-6E8A-4147-A177-3AD203B41FA5}">
                      <a16:colId xmlns:a16="http://schemas.microsoft.com/office/drawing/2014/main" val="2089706801"/>
                    </a:ext>
                  </a:extLst>
                </a:gridCol>
                <a:gridCol w="2561699">
                  <a:extLst>
                    <a:ext uri="{9D8B030D-6E8A-4147-A177-3AD203B41FA5}">
                      <a16:colId xmlns:a16="http://schemas.microsoft.com/office/drawing/2014/main" val="217360919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dirty="0"/>
                        <a:t>Ti : DET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dirty="0"/>
                        <a:t>1.0 : 2.5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64641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dirty="0"/>
                        <a:t>Ti : DET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dirty="0"/>
                        <a:t>1.0 : 4.0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13701866"/>
                  </a:ext>
                </a:extLst>
              </a:tr>
            </a:tbl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4F44E6-0235-9243-140D-ED8B880B035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6797338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Shape 91">
          <a:extLst>
            <a:ext uri="{FF2B5EF4-FFF2-40B4-BE49-F238E27FC236}">
              <a16:creationId xmlns:a16="http://schemas.microsoft.com/office/drawing/2014/main" id="{2020A5A6-B2B4-51FE-569A-CD91EC751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4" descr="image.png">
            <a:extLst>
              <a:ext uri="{FF2B5EF4-FFF2-40B4-BE49-F238E27FC236}">
                <a16:creationId xmlns:a16="http://schemas.microsoft.com/office/drawing/2014/main" id="{E69539AE-BE43-3EFA-A027-6F888BBE81B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1905000"/>
            <a:ext cx="3492549" cy="3821444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4">
            <a:extLst>
              <a:ext uri="{FF2B5EF4-FFF2-40B4-BE49-F238E27FC236}">
                <a16:creationId xmlns:a16="http://schemas.microsoft.com/office/drawing/2014/main" id="{E19B8074-BE97-AB28-49FB-CE37AF796A86}"/>
              </a:ext>
            </a:extLst>
          </p:cNvPr>
          <p:cNvSpPr txBox="1"/>
          <p:nvPr/>
        </p:nvSpPr>
        <p:spPr>
          <a:xfrm>
            <a:off x="571500" y="571500"/>
            <a:ext cx="1160145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 dirty="0">
                <a:solidFill>
                  <a:srgbClr val="002B5B"/>
                </a:solidFill>
                <a:latin typeface="Times New Roman" panose="02020603050405020304" pitchFamily="18" charset="0"/>
                <a:ea typeface="Merriweather"/>
                <a:cs typeface="Times New Roman" panose="02020603050405020304" pitchFamily="18" charset="0"/>
                <a:sym typeface="Merriweather"/>
              </a:rPr>
              <a:t>Initial Catalyst System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" name="Google Shape;97;p14">
            <a:extLst>
              <a:ext uri="{FF2B5EF4-FFF2-40B4-BE49-F238E27FC236}">
                <a16:creationId xmlns:a16="http://schemas.microsoft.com/office/drawing/2014/main" id="{DB223E1B-EFB8-58AB-1AED-6097BDACB15A}"/>
              </a:ext>
            </a:extLst>
          </p:cNvPr>
          <p:cNvSpPr/>
          <p:nvPr/>
        </p:nvSpPr>
        <p:spPr>
          <a:xfrm>
            <a:off x="571500" y="1143000"/>
            <a:ext cx="11049000" cy="19050"/>
          </a:xfrm>
          <a:prstGeom prst="rect">
            <a:avLst/>
          </a:prstGeom>
          <a:solidFill>
            <a:srgbClr val="20B2A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1B18F2-5F9A-FE15-6B28-38B53417F3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5946" y="1192510"/>
            <a:ext cx="7114554" cy="1800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0502A02-54CE-BE36-A812-B936FBD6CE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5946" y="2962275"/>
            <a:ext cx="7114554" cy="1800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5BA0451-C930-6485-3F71-5CD16959254E}"/>
              </a:ext>
            </a:extLst>
          </p:cNvPr>
          <p:cNvSpPr txBox="1"/>
          <p:nvPr/>
        </p:nvSpPr>
        <p:spPr>
          <a:xfrm>
            <a:off x="745067" y="2125133"/>
            <a:ext cx="311573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Ti : 2.5 DET system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Initial stereoselectivity is moderate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ee decreases continuously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Product approaches racemic composition at longer reaction times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BE6632C-B906-DA71-5B3D-C5F154537B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05946" y="4762275"/>
            <a:ext cx="7114554" cy="1800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CEF026F-A2A9-4745-E7F0-3A61AAB85CA6}"/>
              </a:ext>
            </a:extLst>
          </p:cNvPr>
          <p:cNvSpPr txBox="1"/>
          <p:nvPr/>
        </p:nvSpPr>
        <p:spPr>
          <a:xfrm>
            <a:off x="5359400" y="1744133"/>
            <a:ext cx="11091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Hour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C37589-77A8-D9CE-D0D0-320310477BFD}"/>
              </a:ext>
            </a:extLst>
          </p:cNvPr>
          <p:cNvSpPr txBox="1"/>
          <p:nvPr/>
        </p:nvSpPr>
        <p:spPr>
          <a:xfrm>
            <a:off x="5359400" y="3530600"/>
            <a:ext cx="11091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Hour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582399A-B230-7F6D-6398-A918797B433F}"/>
              </a:ext>
            </a:extLst>
          </p:cNvPr>
          <p:cNvSpPr txBox="1"/>
          <p:nvPr/>
        </p:nvSpPr>
        <p:spPr>
          <a:xfrm>
            <a:off x="5359400" y="5418667"/>
            <a:ext cx="8805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Hour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7D6F0C3A-C4B7-F531-8C43-F2A43E0912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8245265"/>
              </p:ext>
            </p:extLst>
          </p:nvPr>
        </p:nvGraphicFramePr>
        <p:xfrm>
          <a:off x="680708" y="4000275"/>
          <a:ext cx="3274132" cy="15240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637066">
                  <a:extLst>
                    <a:ext uri="{9D8B030D-6E8A-4147-A177-3AD203B41FA5}">
                      <a16:colId xmlns:a16="http://schemas.microsoft.com/office/drawing/2014/main" val="3753017122"/>
                    </a:ext>
                  </a:extLst>
                </a:gridCol>
                <a:gridCol w="1637066">
                  <a:extLst>
                    <a:ext uri="{9D8B030D-6E8A-4147-A177-3AD203B41FA5}">
                      <a16:colId xmlns:a16="http://schemas.microsoft.com/office/drawing/2014/main" val="1309831914"/>
                    </a:ext>
                  </a:extLst>
                </a:gridCol>
              </a:tblGrid>
              <a:tr h="11750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1" dirty="0"/>
                        <a:t>Time (h)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1" dirty="0"/>
                        <a:t>ee (%)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0163619"/>
                  </a:ext>
                </a:extLst>
              </a:tr>
              <a:tr h="11750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29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36835806"/>
                  </a:ext>
                </a:extLst>
              </a:tr>
              <a:tr h="11750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29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30651167"/>
                  </a:ext>
                </a:extLst>
              </a:tr>
              <a:tr h="11750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dirty="0"/>
                        <a:t>16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63013304"/>
                  </a:ext>
                </a:extLst>
              </a:tr>
              <a:tr h="11750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dirty="0"/>
                        <a:t>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81328140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518C3B9-0A23-506C-7AF5-38CAA5FC2C0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2568337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Shape 91">
          <a:extLst>
            <a:ext uri="{FF2B5EF4-FFF2-40B4-BE49-F238E27FC236}">
              <a16:creationId xmlns:a16="http://schemas.microsoft.com/office/drawing/2014/main" id="{11691D23-ACD3-743B-7856-72B4AAADB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95;p14" descr="image.png">
            <a:extLst>
              <a:ext uri="{FF2B5EF4-FFF2-40B4-BE49-F238E27FC236}">
                <a16:creationId xmlns:a16="http://schemas.microsoft.com/office/drawing/2014/main" id="{0547FB1A-A70B-A8F9-B1E4-E174A049A7D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0633" y="1458030"/>
            <a:ext cx="11209867" cy="4256969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4">
            <a:extLst>
              <a:ext uri="{FF2B5EF4-FFF2-40B4-BE49-F238E27FC236}">
                <a16:creationId xmlns:a16="http://schemas.microsoft.com/office/drawing/2014/main" id="{A87DFB39-5F10-1175-9BD9-91B70FC3D45C}"/>
              </a:ext>
            </a:extLst>
          </p:cNvPr>
          <p:cNvSpPr txBox="1"/>
          <p:nvPr/>
        </p:nvSpPr>
        <p:spPr>
          <a:xfrm>
            <a:off x="571500" y="571500"/>
            <a:ext cx="1160145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 dirty="0">
                <a:solidFill>
                  <a:srgbClr val="002B5B"/>
                </a:solidFill>
                <a:latin typeface="Times New Roman" panose="02020603050405020304" pitchFamily="18" charset="0"/>
                <a:ea typeface="Merriweather"/>
                <a:cs typeface="Times New Roman" panose="02020603050405020304" pitchFamily="18" charset="0"/>
                <a:sym typeface="Merriweather"/>
              </a:rPr>
              <a:t>Proposed Explanation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" name="Google Shape;97;p14">
            <a:extLst>
              <a:ext uri="{FF2B5EF4-FFF2-40B4-BE49-F238E27FC236}">
                <a16:creationId xmlns:a16="http://schemas.microsoft.com/office/drawing/2014/main" id="{080B4981-8E03-3370-B6A1-018EB33E822A}"/>
              </a:ext>
            </a:extLst>
          </p:cNvPr>
          <p:cNvSpPr/>
          <p:nvPr/>
        </p:nvSpPr>
        <p:spPr>
          <a:xfrm>
            <a:off x="571500" y="1143000"/>
            <a:ext cx="11049000" cy="19050"/>
          </a:xfrm>
          <a:prstGeom prst="rect">
            <a:avLst/>
          </a:prstGeom>
          <a:solidFill>
            <a:srgbClr val="20B2A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726935-094C-098A-0F78-6B159CC3CE89}"/>
              </a:ext>
            </a:extLst>
          </p:cNvPr>
          <p:cNvSpPr txBox="1"/>
          <p:nvPr/>
        </p:nvSpPr>
        <p:spPr>
          <a:xfrm>
            <a:off x="897468" y="4455281"/>
            <a:ext cx="102698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hypothesized that isopropanol generated during catalyst formation gradually disrupts the active chiral titanium species.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949F52-6FA1-63DE-FD67-472E81FDE522}"/>
              </a:ext>
            </a:extLst>
          </p:cNvPr>
          <p:cNvSpPr txBox="1"/>
          <p:nvPr/>
        </p:nvSpPr>
        <p:spPr>
          <a:xfrm>
            <a:off x="1032933" y="2023533"/>
            <a:ext cx="22013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Ti(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OiPr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+ DET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E306FE8A-3028-1814-D495-EFAF7894DBB9}"/>
              </a:ext>
            </a:extLst>
          </p:cNvPr>
          <p:cNvSpPr/>
          <p:nvPr/>
        </p:nvSpPr>
        <p:spPr>
          <a:xfrm>
            <a:off x="2810933" y="2112529"/>
            <a:ext cx="558801" cy="15463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1DD0CC-D225-9D72-1032-A5696EA51EE9}"/>
              </a:ext>
            </a:extLst>
          </p:cNvPr>
          <p:cNvSpPr txBox="1"/>
          <p:nvPr/>
        </p:nvSpPr>
        <p:spPr>
          <a:xfrm>
            <a:off x="4064003" y="1996418"/>
            <a:ext cx="30310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Active Chiral Titanium Complex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F9D30ADB-4A4E-994D-51A5-DB339E453D9E}"/>
              </a:ext>
            </a:extLst>
          </p:cNvPr>
          <p:cNvSpPr/>
          <p:nvPr/>
        </p:nvSpPr>
        <p:spPr>
          <a:xfrm>
            <a:off x="7327903" y="2035213"/>
            <a:ext cx="558801" cy="15463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928330-27FE-C03F-72B5-34D05CF91F44}"/>
              </a:ext>
            </a:extLst>
          </p:cNvPr>
          <p:cNvSpPr txBox="1"/>
          <p:nvPr/>
        </p:nvSpPr>
        <p:spPr>
          <a:xfrm>
            <a:off x="8352369" y="1932870"/>
            <a:ext cx="24889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Release of isopropanol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055C22C-9AB7-CEE8-C597-8AE836A46271}"/>
              </a:ext>
            </a:extLst>
          </p:cNvPr>
          <p:cNvSpPr txBox="1"/>
          <p:nvPr/>
        </p:nvSpPr>
        <p:spPr>
          <a:xfrm>
            <a:off x="7806267" y="3477826"/>
            <a:ext cx="34882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Ligand Exchange at Titanium Center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5532519F-7226-A415-F08F-4ED5BAD4B042}"/>
              </a:ext>
            </a:extLst>
          </p:cNvPr>
          <p:cNvSpPr/>
          <p:nvPr/>
        </p:nvSpPr>
        <p:spPr>
          <a:xfrm rot="5400000">
            <a:off x="9283699" y="2732387"/>
            <a:ext cx="558801" cy="15463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EB739-9B8E-FD47-BD41-A7F3524E6599}"/>
              </a:ext>
            </a:extLst>
          </p:cNvPr>
          <p:cNvSpPr txBox="1"/>
          <p:nvPr/>
        </p:nvSpPr>
        <p:spPr>
          <a:xfrm>
            <a:off x="4346051" y="3513867"/>
            <a:ext cx="26363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Loss of Chiral Environment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F5D4A827-8D63-8358-E4E2-0FC40E38EF57}"/>
              </a:ext>
            </a:extLst>
          </p:cNvPr>
          <p:cNvSpPr/>
          <p:nvPr/>
        </p:nvSpPr>
        <p:spPr>
          <a:xfrm rot="10800000">
            <a:off x="3562351" y="3554397"/>
            <a:ext cx="558801" cy="15463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BE05E3E-B3DB-5ADA-CA75-58353C2A2A9D}"/>
              </a:ext>
            </a:extLst>
          </p:cNvPr>
          <p:cNvSpPr txBox="1"/>
          <p:nvPr/>
        </p:nvSpPr>
        <p:spPr>
          <a:xfrm>
            <a:off x="897468" y="3477826"/>
            <a:ext cx="26246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Reduced Enantioselectivity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4163F75C-0ADD-461F-04A2-3F7A550DAECA}"/>
              </a:ext>
            </a:extLst>
          </p:cNvPr>
          <p:cNvSpPr/>
          <p:nvPr/>
        </p:nvSpPr>
        <p:spPr>
          <a:xfrm rot="10800000">
            <a:off x="7144805" y="3605828"/>
            <a:ext cx="558801" cy="15463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6F464FE-E8BA-1996-3460-CE6DB27D2CA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8799534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Shape 91">
          <a:extLst>
            <a:ext uri="{FF2B5EF4-FFF2-40B4-BE49-F238E27FC236}">
              <a16:creationId xmlns:a16="http://schemas.microsoft.com/office/drawing/2014/main" id="{B6BCA365-5DDA-620D-C6CC-274E93D63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4" descr="image.png">
            <a:extLst>
              <a:ext uri="{FF2B5EF4-FFF2-40B4-BE49-F238E27FC236}">
                <a16:creationId xmlns:a16="http://schemas.microsoft.com/office/drawing/2014/main" id="{38C03012-ECFA-E847-5985-DB6AEFFD6CD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6767" y="2305050"/>
            <a:ext cx="9546167" cy="30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4">
            <a:extLst>
              <a:ext uri="{FF2B5EF4-FFF2-40B4-BE49-F238E27FC236}">
                <a16:creationId xmlns:a16="http://schemas.microsoft.com/office/drawing/2014/main" id="{543FDD5B-5D57-B00E-5841-DE77E40BFEF4}"/>
              </a:ext>
            </a:extLst>
          </p:cNvPr>
          <p:cNvSpPr txBox="1"/>
          <p:nvPr/>
        </p:nvSpPr>
        <p:spPr>
          <a:xfrm>
            <a:off x="571500" y="571500"/>
            <a:ext cx="1160145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 dirty="0">
                <a:solidFill>
                  <a:srgbClr val="002B5B"/>
                </a:solidFill>
                <a:latin typeface="Times New Roman" panose="02020603050405020304" pitchFamily="18" charset="0"/>
                <a:ea typeface="Merriweather"/>
                <a:cs typeface="Times New Roman" panose="02020603050405020304" pitchFamily="18" charset="0"/>
                <a:sym typeface="Merriweather"/>
              </a:rPr>
              <a:t>Optimization Strategy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" name="Google Shape;97;p14">
            <a:extLst>
              <a:ext uri="{FF2B5EF4-FFF2-40B4-BE49-F238E27FC236}">
                <a16:creationId xmlns:a16="http://schemas.microsoft.com/office/drawing/2014/main" id="{1EB73BE1-F8B3-8038-A8DE-1A55A11541F3}"/>
              </a:ext>
            </a:extLst>
          </p:cNvPr>
          <p:cNvSpPr/>
          <p:nvPr/>
        </p:nvSpPr>
        <p:spPr>
          <a:xfrm>
            <a:off x="571500" y="1143000"/>
            <a:ext cx="11049000" cy="19050"/>
          </a:xfrm>
          <a:prstGeom prst="rect">
            <a:avLst/>
          </a:prstGeom>
          <a:solidFill>
            <a:srgbClr val="20B2A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2" name="Google Shape;154;p18">
            <a:extLst>
              <a:ext uri="{FF2B5EF4-FFF2-40B4-BE49-F238E27FC236}">
                <a16:creationId xmlns:a16="http://schemas.microsoft.com/office/drawing/2014/main" id="{FDEBC992-5688-4AD4-9FE5-11EEE3BB7846}"/>
              </a:ext>
            </a:extLst>
          </p:cNvPr>
          <p:cNvSpPr txBox="1"/>
          <p:nvPr/>
        </p:nvSpPr>
        <p:spPr>
          <a:xfrm>
            <a:off x="904875" y="3186112"/>
            <a:ext cx="10715625" cy="31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DM Sans"/>
                <a:cs typeface="Times New Roman" panose="02020603050405020304" pitchFamily="18" charset="0"/>
                <a:sym typeface="DM Sans"/>
              </a:rPr>
              <a:t>Mass Action Shield: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DM Sans"/>
                <a:cs typeface="Times New Roman" panose="02020603050405020304" pitchFamily="18" charset="0"/>
                <a:sym typeface="DM Sans"/>
              </a:rPr>
              <a:t> Increasing DET stoichiometry from 2.5 to 4.0 equivalents to outcompete isopropanol.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Google Shape;155;p18">
            <a:extLst>
              <a:ext uri="{FF2B5EF4-FFF2-40B4-BE49-F238E27FC236}">
                <a16:creationId xmlns:a16="http://schemas.microsoft.com/office/drawing/2014/main" id="{F4A1734C-1047-6290-A78D-C45383E41CCB}"/>
              </a:ext>
            </a:extLst>
          </p:cNvPr>
          <p:cNvSpPr txBox="1"/>
          <p:nvPr/>
        </p:nvSpPr>
        <p:spPr>
          <a:xfrm>
            <a:off x="904875" y="3586162"/>
            <a:ext cx="10715625" cy="31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Times New Roman" panose="02020603050405020304" pitchFamily="18" charset="0"/>
                <a:ea typeface="DM Sans"/>
                <a:cs typeface="Times New Roman" panose="02020603050405020304" pitchFamily="18" charset="0"/>
                <a:sym typeface="DM Sans"/>
              </a:rPr>
              <a:t>Coordination Stability: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Times New Roman" panose="02020603050405020304" pitchFamily="18" charset="0"/>
                <a:ea typeface="DM Sans"/>
                <a:cs typeface="Times New Roman" panose="02020603050405020304" pitchFamily="18" charset="0"/>
                <a:sym typeface="DM Sans"/>
              </a:rPr>
              <a:t> Excess tartrate prevents liberated alcohol from disrupting the chiral pocket.</a:t>
            </a:r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Google Shape;156;p18">
            <a:extLst>
              <a:ext uri="{FF2B5EF4-FFF2-40B4-BE49-F238E27FC236}">
                <a16:creationId xmlns:a16="http://schemas.microsoft.com/office/drawing/2014/main" id="{B62CD38F-6152-B57A-4448-D192D7A0EEE2}"/>
              </a:ext>
            </a:extLst>
          </p:cNvPr>
          <p:cNvSpPr txBox="1"/>
          <p:nvPr/>
        </p:nvSpPr>
        <p:spPr>
          <a:xfrm>
            <a:off x="904875" y="3986212"/>
            <a:ext cx="10715625" cy="31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DM Sans"/>
                <a:cs typeface="Times New Roman" panose="02020603050405020304" pitchFamily="18" charset="0"/>
                <a:sym typeface="DM Sans"/>
              </a:rPr>
              <a:t>Extended Aging: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DM Sans"/>
                <a:cs typeface="Times New Roman" panose="02020603050405020304" pitchFamily="18" charset="0"/>
                <a:sym typeface="DM Sans"/>
              </a:rPr>
              <a:t> A 1-hour catalyst aging step ensures maximum formation of the selective dimeric complex.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Google Shape;157;p18">
            <a:extLst>
              <a:ext uri="{FF2B5EF4-FFF2-40B4-BE49-F238E27FC236}">
                <a16:creationId xmlns:a16="http://schemas.microsoft.com/office/drawing/2014/main" id="{FEABA013-2534-9BF0-D58B-1307E77DAE13}"/>
              </a:ext>
            </a:extLst>
          </p:cNvPr>
          <p:cNvSpPr txBox="1"/>
          <p:nvPr/>
        </p:nvSpPr>
        <p:spPr>
          <a:xfrm>
            <a:off x="904875" y="4386262"/>
            <a:ext cx="10715625" cy="31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DM Sans"/>
                <a:cs typeface="Times New Roman" panose="02020603050405020304" pitchFamily="18" charset="0"/>
                <a:sym typeface="DM Sans"/>
              </a:rPr>
              <a:t>Purity Preservation: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DM Sans"/>
                <a:cs typeface="Times New Roman" panose="02020603050405020304" pitchFamily="18" charset="0"/>
                <a:sym typeface="DM Sans"/>
              </a:rPr>
              <a:t> High ligand density maintains enantiomeric purity throughout the reaction window.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Google Shape;158;p18" descr="image.png">
            <a:extLst>
              <a:ext uri="{FF2B5EF4-FFF2-40B4-BE49-F238E27FC236}">
                <a16:creationId xmlns:a16="http://schemas.microsoft.com/office/drawing/2014/main" id="{8C63DEDC-5974-DD6A-04B2-E338C5E60A6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3228975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59;p18" descr="image.png">
            <a:extLst>
              <a:ext uri="{FF2B5EF4-FFF2-40B4-BE49-F238E27FC236}">
                <a16:creationId xmlns:a16="http://schemas.microsoft.com/office/drawing/2014/main" id="{81428090-3D21-BCDB-48D5-8C5BEA8F67A9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1500" y="3629025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60;p18" descr="image.png">
            <a:extLst>
              <a:ext uri="{FF2B5EF4-FFF2-40B4-BE49-F238E27FC236}">
                <a16:creationId xmlns:a16="http://schemas.microsoft.com/office/drawing/2014/main" id="{A223A561-DB1D-AF42-BE7F-80C8F640E061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71500" y="4029075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61;p18" descr="image.png">
            <a:extLst>
              <a:ext uri="{FF2B5EF4-FFF2-40B4-BE49-F238E27FC236}">
                <a16:creationId xmlns:a16="http://schemas.microsoft.com/office/drawing/2014/main" id="{1253D0EE-73DB-8231-3AF6-F1C5F6B9206A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71500" y="4429125"/>
            <a:ext cx="190500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454A2B-51F1-848C-A2A8-1AB8F3E54AA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4507339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Shape 91">
          <a:extLst>
            <a:ext uri="{FF2B5EF4-FFF2-40B4-BE49-F238E27FC236}">
              <a16:creationId xmlns:a16="http://schemas.microsoft.com/office/drawing/2014/main" id="{B5F1FE15-37A5-3A30-4241-152AA0F54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4" descr="image.png">
            <a:extLst>
              <a:ext uri="{FF2B5EF4-FFF2-40B4-BE49-F238E27FC236}">
                <a16:creationId xmlns:a16="http://schemas.microsoft.com/office/drawing/2014/main" id="{DA1EDEF3-9CA1-5961-4B4B-F2CBEE8317B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0984" y="1905000"/>
            <a:ext cx="4140149" cy="438150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4">
            <a:extLst>
              <a:ext uri="{FF2B5EF4-FFF2-40B4-BE49-F238E27FC236}">
                <a16:creationId xmlns:a16="http://schemas.microsoft.com/office/drawing/2014/main" id="{C085B4CC-B643-4216-36ED-2978E53FC4F5}"/>
              </a:ext>
            </a:extLst>
          </p:cNvPr>
          <p:cNvSpPr txBox="1"/>
          <p:nvPr/>
        </p:nvSpPr>
        <p:spPr>
          <a:xfrm>
            <a:off x="571500" y="571500"/>
            <a:ext cx="1160145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 dirty="0">
                <a:solidFill>
                  <a:srgbClr val="002B5B"/>
                </a:solidFill>
                <a:latin typeface="Times New Roman" panose="02020603050405020304" pitchFamily="18" charset="0"/>
                <a:ea typeface="Merriweather"/>
                <a:cs typeface="Times New Roman" panose="02020603050405020304" pitchFamily="18" charset="0"/>
                <a:sym typeface="Merriweather"/>
              </a:rPr>
              <a:t>Optimized Catalyst	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" name="Google Shape;97;p14">
            <a:extLst>
              <a:ext uri="{FF2B5EF4-FFF2-40B4-BE49-F238E27FC236}">
                <a16:creationId xmlns:a16="http://schemas.microsoft.com/office/drawing/2014/main" id="{AC139C57-F759-E8A9-E149-558D3E958EA5}"/>
              </a:ext>
            </a:extLst>
          </p:cNvPr>
          <p:cNvSpPr/>
          <p:nvPr/>
        </p:nvSpPr>
        <p:spPr>
          <a:xfrm>
            <a:off x="571500" y="1143000"/>
            <a:ext cx="11049000" cy="19050"/>
          </a:xfrm>
          <a:prstGeom prst="rect">
            <a:avLst/>
          </a:prstGeom>
          <a:solidFill>
            <a:srgbClr val="20B2A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31198A-1F7A-5943-6E04-92ACFE3B410F}"/>
              </a:ext>
            </a:extLst>
          </p:cNvPr>
          <p:cNvSpPr txBox="1"/>
          <p:nvPr/>
        </p:nvSpPr>
        <p:spPr>
          <a:xfrm>
            <a:off x="745067" y="2125133"/>
            <a:ext cx="311573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1.0 Ti : 4.0 DET System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en-US" alt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 enantiomeric excess achieved 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significant loss of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stereocontrol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Catalyst remains active throughout reaction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C55231-238C-D475-398C-E5AE0106E8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3173" y="1664586"/>
            <a:ext cx="7428842" cy="2160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0A4B1B2-A68E-759B-166C-6E23566C6E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3173" y="4007155"/>
            <a:ext cx="7428842" cy="2160000"/>
          </a:xfrm>
          <a:prstGeom prst="rect">
            <a:avLst/>
          </a:prstGeom>
        </p:spPr>
      </p:pic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CE628B3A-C2C6-0436-B152-59A85824A3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3630316"/>
              </p:ext>
            </p:extLst>
          </p:nvPr>
        </p:nvGraphicFramePr>
        <p:xfrm>
          <a:off x="444525" y="4241800"/>
          <a:ext cx="3793066" cy="18288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896533">
                  <a:extLst>
                    <a:ext uri="{9D8B030D-6E8A-4147-A177-3AD203B41FA5}">
                      <a16:colId xmlns:a16="http://schemas.microsoft.com/office/drawing/2014/main" val="1803009819"/>
                    </a:ext>
                  </a:extLst>
                </a:gridCol>
                <a:gridCol w="1896533">
                  <a:extLst>
                    <a:ext uri="{9D8B030D-6E8A-4147-A177-3AD203B41FA5}">
                      <a16:colId xmlns:a16="http://schemas.microsoft.com/office/drawing/2014/main" val="387067738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1" dirty="0"/>
                        <a:t>Time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1" dirty="0"/>
                        <a:t>ee (%)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947291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1 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84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01523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dirty="0"/>
                        <a:t>2 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83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707841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3 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83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883864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4 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84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743671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5 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dirty="0"/>
                        <a:t>84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8233430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63C2935-4BC4-6503-2C36-03563B4B445D}"/>
              </a:ext>
            </a:extLst>
          </p:cNvPr>
          <p:cNvSpPr txBox="1"/>
          <p:nvPr/>
        </p:nvSpPr>
        <p:spPr>
          <a:xfrm>
            <a:off x="5359400" y="1971244"/>
            <a:ext cx="11091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Hour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F5E5C2-8409-8C46-BA58-F32D5AC8D716}"/>
              </a:ext>
            </a:extLst>
          </p:cNvPr>
          <p:cNvSpPr txBox="1"/>
          <p:nvPr/>
        </p:nvSpPr>
        <p:spPr>
          <a:xfrm>
            <a:off x="5394234" y="4456007"/>
            <a:ext cx="8805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Hour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5BFCD14-5085-8047-0158-AE6C7B5D96E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0345658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Shape 91">
          <a:extLst>
            <a:ext uri="{FF2B5EF4-FFF2-40B4-BE49-F238E27FC236}">
              <a16:creationId xmlns:a16="http://schemas.microsoft.com/office/drawing/2014/main" id="{0A26AEA0-BE09-0B31-F5DF-330121DBC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112;p15" descr="image.png">
            <a:extLst>
              <a:ext uri="{FF2B5EF4-FFF2-40B4-BE49-F238E27FC236}">
                <a16:creationId xmlns:a16="http://schemas.microsoft.com/office/drawing/2014/main" id="{942EEE50-A44E-EAD9-9AB1-58AB4B648C7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85215" y="1904999"/>
            <a:ext cx="6810395" cy="4304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4" descr="image.png">
            <a:extLst>
              <a:ext uri="{FF2B5EF4-FFF2-40B4-BE49-F238E27FC236}">
                <a16:creationId xmlns:a16="http://schemas.microsoft.com/office/drawing/2014/main" id="{9674216D-509E-5EB3-42DF-1F87864185B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3236" y="1905000"/>
            <a:ext cx="4140149" cy="375285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4">
            <a:extLst>
              <a:ext uri="{FF2B5EF4-FFF2-40B4-BE49-F238E27FC236}">
                <a16:creationId xmlns:a16="http://schemas.microsoft.com/office/drawing/2014/main" id="{4D093FB4-FAA5-A115-48D4-5DDA3EE88E89}"/>
              </a:ext>
            </a:extLst>
          </p:cNvPr>
          <p:cNvSpPr txBox="1"/>
          <p:nvPr/>
        </p:nvSpPr>
        <p:spPr>
          <a:xfrm>
            <a:off x="571500" y="571500"/>
            <a:ext cx="1160145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 dirty="0">
                <a:solidFill>
                  <a:srgbClr val="002B5B"/>
                </a:solidFill>
                <a:latin typeface="Times New Roman" panose="02020603050405020304" pitchFamily="18" charset="0"/>
                <a:ea typeface="Merriweather"/>
                <a:cs typeface="Times New Roman" panose="02020603050405020304" pitchFamily="18" charset="0"/>
                <a:sym typeface="Merriweather"/>
              </a:rPr>
              <a:t>Optimized Catalyst	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" name="Google Shape;97;p14">
            <a:extLst>
              <a:ext uri="{FF2B5EF4-FFF2-40B4-BE49-F238E27FC236}">
                <a16:creationId xmlns:a16="http://schemas.microsoft.com/office/drawing/2014/main" id="{9633462C-EEF1-2AC4-434A-897D26B557ED}"/>
              </a:ext>
            </a:extLst>
          </p:cNvPr>
          <p:cNvSpPr/>
          <p:nvPr/>
        </p:nvSpPr>
        <p:spPr>
          <a:xfrm>
            <a:off x="571500" y="1143000"/>
            <a:ext cx="11049000" cy="19050"/>
          </a:xfrm>
          <a:prstGeom prst="rect">
            <a:avLst/>
          </a:prstGeom>
          <a:solidFill>
            <a:srgbClr val="20B2A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33F8D68-7050-7541-C531-821183BF51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7804571"/>
              </p:ext>
            </p:extLst>
          </p:nvPr>
        </p:nvGraphicFramePr>
        <p:xfrm>
          <a:off x="415350" y="2203959"/>
          <a:ext cx="3827418" cy="15240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275806">
                  <a:extLst>
                    <a:ext uri="{9D8B030D-6E8A-4147-A177-3AD203B41FA5}">
                      <a16:colId xmlns:a16="http://schemas.microsoft.com/office/drawing/2014/main" val="2213898092"/>
                    </a:ext>
                  </a:extLst>
                </a:gridCol>
                <a:gridCol w="1275806">
                  <a:extLst>
                    <a:ext uri="{9D8B030D-6E8A-4147-A177-3AD203B41FA5}">
                      <a16:colId xmlns:a16="http://schemas.microsoft.com/office/drawing/2014/main" val="1784749658"/>
                    </a:ext>
                  </a:extLst>
                </a:gridCol>
                <a:gridCol w="1275806">
                  <a:extLst>
                    <a:ext uri="{9D8B030D-6E8A-4147-A177-3AD203B41FA5}">
                      <a16:colId xmlns:a16="http://schemas.microsoft.com/office/drawing/2014/main" val="133315516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1" dirty="0"/>
                        <a:t>Time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ka-GE" b="1" dirty="0"/>
                        <a:t>1:2.5 % </a:t>
                      </a:r>
                      <a:r>
                        <a:rPr lang="en-US" b="1" dirty="0"/>
                        <a:t>ee</a:t>
                      </a:r>
                      <a:endParaRPr lang="en-GB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ka-GE" b="1" dirty="0"/>
                        <a:t>1:4</a:t>
                      </a:r>
                      <a:r>
                        <a:rPr lang="en-US" b="1" dirty="0"/>
                        <a:t> % ee</a:t>
                      </a:r>
                      <a:endParaRPr lang="en-GB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54130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1 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29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84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993991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2 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dirty="0"/>
                        <a:t>29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83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931927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3 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83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34865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5 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dirty="0"/>
                        <a:t>84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43461746"/>
                  </a:ext>
                </a:extLst>
              </a:tr>
            </a:tbl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443E9619-72D7-C7CF-4FC4-B7D53EF988D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2733076"/>
              </p:ext>
            </p:extLst>
          </p:nvPr>
        </p:nvGraphicFramePr>
        <p:xfrm>
          <a:off x="5116284" y="1905000"/>
          <a:ext cx="6330649" cy="40594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E337ED05-9C5F-DF72-FA2F-078A42907CDF}"/>
              </a:ext>
            </a:extLst>
          </p:cNvPr>
          <p:cNvSpPr txBox="1"/>
          <p:nvPr/>
        </p:nvSpPr>
        <p:spPr>
          <a:xfrm>
            <a:off x="415350" y="4249783"/>
            <a:ext cx="38274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Finding: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Increasing DET concentration dramatically improves both initial enantioselectivity and long-term catalyst stability.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FA9C139-13C2-F00B-B32F-52B66B16DF7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9610266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Shape 91">
          <a:extLst>
            <a:ext uri="{FF2B5EF4-FFF2-40B4-BE49-F238E27FC236}">
              <a16:creationId xmlns:a16="http://schemas.microsoft.com/office/drawing/2014/main" id="{F3404AAF-5995-7F2C-CADD-3926E65B9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4">
            <a:extLst>
              <a:ext uri="{FF2B5EF4-FFF2-40B4-BE49-F238E27FC236}">
                <a16:creationId xmlns:a16="http://schemas.microsoft.com/office/drawing/2014/main" id="{705B6681-317D-0FB0-BCE0-D57BAB2067A8}"/>
              </a:ext>
            </a:extLst>
          </p:cNvPr>
          <p:cNvSpPr txBox="1"/>
          <p:nvPr/>
        </p:nvSpPr>
        <p:spPr>
          <a:xfrm>
            <a:off x="571500" y="571500"/>
            <a:ext cx="1160145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 dirty="0">
                <a:solidFill>
                  <a:srgbClr val="002B5B"/>
                </a:solidFill>
                <a:latin typeface="Times New Roman" panose="02020603050405020304" pitchFamily="18" charset="0"/>
                <a:ea typeface="Merriweather"/>
                <a:cs typeface="Times New Roman" panose="02020603050405020304" pitchFamily="18" charset="0"/>
                <a:sym typeface="Merriweather"/>
              </a:rPr>
              <a:t>Conclusions</a:t>
            </a:r>
          </a:p>
        </p:txBody>
      </p:sp>
      <p:sp>
        <p:nvSpPr>
          <p:cNvPr id="97" name="Google Shape;97;p14">
            <a:extLst>
              <a:ext uri="{FF2B5EF4-FFF2-40B4-BE49-F238E27FC236}">
                <a16:creationId xmlns:a16="http://schemas.microsoft.com/office/drawing/2014/main" id="{38BAFD68-20E9-6732-7734-7AFF5F98AD51}"/>
              </a:ext>
            </a:extLst>
          </p:cNvPr>
          <p:cNvSpPr/>
          <p:nvPr/>
        </p:nvSpPr>
        <p:spPr>
          <a:xfrm>
            <a:off x="571500" y="1143000"/>
            <a:ext cx="11049000" cy="19050"/>
          </a:xfrm>
          <a:prstGeom prst="rect">
            <a:avLst/>
          </a:prstGeom>
          <a:solidFill>
            <a:srgbClr val="20B2A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pic>
        <p:nvPicPr>
          <p:cNvPr id="5" name="Google Shape;95;p14" descr="image.png">
            <a:extLst>
              <a:ext uri="{FF2B5EF4-FFF2-40B4-BE49-F238E27FC236}">
                <a16:creationId xmlns:a16="http://schemas.microsoft.com/office/drawing/2014/main" id="{B25DA62A-448C-20A0-2137-2932D99D316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7900" y="1634067"/>
            <a:ext cx="4140149" cy="438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95;p14" descr="image.png">
            <a:extLst>
              <a:ext uri="{FF2B5EF4-FFF2-40B4-BE49-F238E27FC236}">
                <a16:creationId xmlns:a16="http://schemas.microsoft.com/office/drawing/2014/main" id="{2887CB2F-412E-672B-001B-9A4322EAF38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42717" y="1634067"/>
            <a:ext cx="4140149" cy="43815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88B7281-3E3E-F19D-24EC-C76EC710ED6E}"/>
              </a:ext>
            </a:extLst>
          </p:cNvPr>
          <p:cNvSpPr txBox="1"/>
          <p:nvPr/>
        </p:nvSpPr>
        <p:spPr>
          <a:xfrm>
            <a:off x="7493000" y="2294467"/>
            <a:ext cx="27770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Future 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Investigation of additional sulfide substrates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Further catalyst optimization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Mechanistic studies of titanium–ligand exchange processes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Explore other catalysts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EB2C84-E447-81D4-A28B-9A3F024652EE}"/>
              </a:ext>
            </a:extLst>
          </p:cNvPr>
          <p:cNvSpPr txBox="1"/>
          <p:nvPr/>
        </p:nvSpPr>
        <p:spPr>
          <a:xfrm>
            <a:off x="1270000" y="2040467"/>
            <a:ext cx="352213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✓ Enantioselective oxidation of 4-nitrothioanisole was successfully achieved.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✓ The standard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Ti:DET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1:2.5 catalyst system exhibited progressive loss of enantioselectivity.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✓ ee decreased from approximately 29% to 6% over the reaction period.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✓ Increasing DET concentration to 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Ti:DET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ratio of 1:4.0 prevented catalyst deterioration.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✓ The optimized catalyst maintained approximately 84% ee throughout the reaction.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✓ Ligand concentration plays a critical role in preserving catalyst stereochemical performance.</a:t>
            </a:r>
          </a:p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846692A-0DF0-B627-50C9-B0F0BC90158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0346488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4"/>
          <p:cNvSpPr txBox="1"/>
          <p:nvPr/>
        </p:nvSpPr>
        <p:spPr>
          <a:xfrm>
            <a:off x="3325653" y="2271712"/>
            <a:ext cx="5540692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>
                <a:solidFill>
                  <a:srgbClr val="002B5B"/>
                </a:solidFill>
                <a:latin typeface="Times New Roman" panose="02020603050405020304" pitchFamily="18" charset="0"/>
                <a:ea typeface="Merriweather"/>
                <a:cs typeface="Times New Roman" panose="02020603050405020304" pitchFamily="18" charset="0"/>
                <a:sym typeface="Merriweather"/>
              </a:rPr>
              <a:t>Questions?</a:t>
            </a:r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196F063-1B37-9BE2-58A1-1CF7DABE3DF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>
          <a:extLst>
            <a:ext uri="{FF2B5EF4-FFF2-40B4-BE49-F238E27FC236}">
              <a16:creationId xmlns:a16="http://schemas.microsoft.com/office/drawing/2014/main" id="{B11924D2-7DE0-F69C-E294-E66087ECF7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4">
            <a:extLst>
              <a:ext uri="{FF2B5EF4-FFF2-40B4-BE49-F238E27FC236}">
                <a16:creationId xmlns:a16="http://schemas.microsoft.com/office/drawing/2014/main" id="{038D5376-1B41-3F40-EF61-3BABBF86E078}"/>
              </a:ext>
            </a:extLst>
          </p:cNvPr>
          <p:cNvSpPr txBox="1"/>
          <p:nvPr/>
        </p:nvSpPr>
        <p:spPr>
          <a:xfrm>
            <a:off x="571500" y="571500"/>
            <a:ext cx="1160145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 dirty="0">
                <a:solidFill>
                  <a:srgbClr val="002B5B"/>
                </a:solidFill>
                <a:latin typeface="Times New Roman" panose="02020603050405020304" pitchFamily="18" charset="0"/>
                <a:ea typeface="Merriweather"/>
                <a:cs typeface="Times New Roman" panose="02020603050405020304" pitchFamily="18" charset="0"/>
                <a:sym typeface="Merriweather"/>
              </a:rPr>
              <a:t>References</a:t>
            </a:r>
          </a:p>
        </p:txBody>
      </p:sp>
      <p:sp>
        <p:nvSpPr>
          <p:cNvPr id="97" name="Google Shape;97;p14">
            <a:extLst>
              <a:ext uri="{FF2B5EF4-FFF2-40B4-BE49-F238E27FC236}">
                <a16:creationId xmlns:a16="http://schemas.microsoft.com/office/drawing/2014/main" id="{F335C98C-DBBB-B16C-A065-C39966757743}"/>
              </a:ext>
            </a:extLst>
          </p:cNvPr>
          <p:cNvSpPr/>
          <p:nvPr/>
        </p:nvSpPr>
        <p:spPr>
          <a:xfrm>
            <a:off x="571500" y="1143000"/>
            <a:ext cx="11049000" cy="19050"/>
          </a:xfrm>
          <a:prstGeom prst="rect">
            <a:avLst/>
          </a:prstGeom>
          <a:solidFill>
            <a:srgbClr val="20B2A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pic>
        <p:nvPicPr>
          <p:cNvPr id="5" name="Google Shape;95;p14" descr="image.png">
            <a:extLst>
              <a:ext uri="{FF2B5EF4-FFF2-40B4-BE49-F238E27FC236}">
                <a16:creationId xmlns:a16="http://schemas.microsoft.com/office/drawing/2014/main" id="{78EEB969-B04F-5147-AC90-8CEA3EE363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7900" y="1634067"/>
            <a:ext cx="10151654" cy="43815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FE86816-3725-E1AA-7314-5ABB659C6280}"/>
              </a:ext>
            </a:extLst>
          </p:cNvPr>
          <p:cNvSpPr txBox="1"/>
          <p:nvPr/>
        </p:nvSpPr>
        <p:spPr>
          <a:xfrm>
            <a:off x="1227909" y="2020389"/>
            <a:ext cx="9196251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en-US" alt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r>
              <a:rPr lang="en-US" alt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Pitchen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P.; Deshmukh, M. N.;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Dunach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E.; Kagan, H. B. An Efficient Asymmetric Oxidation of Sulfides to Sulfoxides. </a:t>
            </a:r>
            <a:r>
              <a:rPr lang="en-US" altLang="en-US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J. Am. Chem. Soc.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1984, </a:t>
            </a:r>
            <a:r>
              <a:rPr lang="en-US" altLang="en-US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106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(26), 8188–8193.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Kagan, H. B. Asymmetric Synthesis of Chiral Sulfoxides. Tetrahedron 2001, 57, 2449–2468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 Furia, F.; Modena, G.;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Seraglia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R. Synthesis of Chiral Sulfoxides by Asymmetric Oxidation of Sulfides. </a:t>
            </a:r>
            <a:r>
              <a:rPr lang="en-US" altLang="en-US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Synthesis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1984, </a:t>
            </a:r>
            <a:r>
              <a:rPr lang="en-US" altLang="en-US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1984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(04), 325–326.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Zhao, S. H.; Samuel, O.; Kagan, H. B. Asymmetric Oxidation of Sulfides Mediated by a Chiral Titanium Complex: Enantioselective Oxidation of Aryl Methyl Sulfides. </a:t>
            </a:r>
            <a:r>
              <a:rPr lang="en-US" altLang="en-US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Org. Synth.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1989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49–55. 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r>
              <a:rPr lang="en-US" alt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Chankvetadze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B. Contemporary Polysaccharide-Based Chiral Stationary Phases for High-Performance Liquid Chromatography: A Enantioselective Review on Cellulose-4 Matrices. </a:t>
            </a:r>
            <a:r>
              <a:rPr lang="en-US" altLang="en-US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J. </a:t>
            </a:r>
            <a:r>
              <a:rPr lang="en-US" altLang="en-US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Chromatogr</a:t>
            </a:r>
            <a:r>
              <a:rPr lang="en-US" altLang="en-US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A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2012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1269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26–47. 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Lindberg, P.; Brändström, A.;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Wallmark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B.; Mattsson, H.;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Rikner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L.; Hoffmann, K. J. Omeprazole: The First Proton Pump Inhibitor. </a:t>
            </a:r>
            <a:r>
              <a:rPr lang="en-US" altLang="en-US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Med. Res. Rev.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1990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(1), 1–54.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b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BBD59D48-DD69-A8CC-7868-A0DCBBFAD6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61582"/>
            <a:ext cx="264816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576091-EDE5-2BE9-2984-76696FCC52F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67683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1529</TotalTime>
  <Words>1915</Words>
  <Application>Microsoft Office PowerPoint</Application>
  <PresentationFormat>Widescreen</PresentationFormat>
  <Paragraphs>221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Times New Roman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Gabriel Sarishvili</cp:lastModifiedBy>
  <cp:revision>18</cp:revision>
  <dcterms:modified xsi:type="dcterms:W3CDTF">2026-07-01T10:59:21Z</dcterms:modified>
</cp:coreProperties>
</file>