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8" r:id="rId2"/>
    <p:sldId id="279" r:id="rId3"/>
    <p:sldId id="280" r:id="rId4"/>
    <p:sldId id="281" r:id="rId5"/>
    <p:sldId id="283" r:id="rId6"/>
    <p:sldId id="284" r:id="rId7"/>
    <p:sldId id="285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291" r:id="rId17"/>
  </p:sldIdLst>
  <p:sldSz cx="12192000" cy="6858000"/>
  <p:notesSz cx="6858000" cy="9144000"/>
  <p:defaultTextStyle>
    <a:defPPr>
      <a:defRPr lang="ka-G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6C72"/>
    <a:srgbClr val="565654"/>
    <a:srgbClr val="DCD2C6"/>
    <a:srgbClr val="87AFA7"/>
    <a:srgbClr val="B155FD"/>
    <a:srgbClr val="A233FD"/>
    <a:srgbClr val="7E9AB2"/>
    <a:srgbClr val="B6C6D5"/>
    <a:srgbClr val="CBD5DF"/>
    <a:srgbClr val="90A6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91" autoAdjust="0"/>
  </p:normalViewPr>
  <p:slideViewPr>
    <p:cSldViewPr snapToGrid="0">
      <p:cViewPr varScale="1">
        <p:scale>
          <a:sx n="104" d="100"/>
          <a:sy n="104" d="100"/>
        </p:scale>
        <p:origin x="288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a-G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55CCA3-7F17-433C-B925-347CB18E9E66}" type="datetimeFigureOut">
              <a:rPr lang="ka-GE" smtClean="0"/>
              <a:t>12.09.2026</a:t>
            </a:fld>
            <a:endParaRPr lang="ka-G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a-G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ka-G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a-G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CACBAC-FBA0-4482-AB66-E27BB215D2C8}" type="slidenum">
              <a:rPr lang="ka-GE" smtClean="0"/>
              <a:t>‹#›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1671673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a-G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ACBAC-FBA0-4482-AB66-E27BB215D2C8}" type="slidenum">
              <a:rPr lang="ka-GE" smtClean="0"/>
              <a:t>1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5466668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a-G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ACBAC-FBA0-4482-AB66-E27BB215D2C8}" type="slidenum">
              <a:rPr lang="ka-GE" smtClean="0"/>
              <a:t>2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369708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a-G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ACBAC-FBA0-4482-AB66-E27BB215D2C8}" type="slidenum">
              <a:rPr lang="ka-GE" smtClean="0"/>
              <a:t>3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40612046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ka-G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ACBAC-FBA0-4482-AB66-E27BB215D2C8}" type="slidenum">
              <a:rPr lang="ka-GE" smtClean="0"/>
              <a:t>4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23619901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a-G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ACBAC-FBA0-4482-AB66-E27BB215D2C8}" type="slidenum">
              <a:rPr lang="ka-GE" smtClean="0"/>
              <a:t>5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3185865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a-G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ACBAC-FBA0-4482-AB66-E27BB215D2C8}" type="slidenum">
              <a:rPr lang="ka-GE" smtClean="0"/>
              <a:t>6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23216551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a-G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ACBAC-FBA0-4482-AB66-E27BB215D2C8}" type="slidenum">
              <a:rPr lang="ka-GE" smtClean="0"/>
              <a:t>7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6157955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a-G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ACBAC-FBA0-4482-AB66-E27BB215D2C8}" type="slidenum">
              <a:rPr lang="ka-GE" smtClean="0"/>
              <a:t>8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39745549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a-G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ACBAC-FBA0-4482-AB66-E27BB215D2C8}" type="slidenum">
              <a:rPr lang="ka-GE" smtClean="0"/>
              <a:t>9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11337056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a-G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ACBAC-FBA0-4482-AB66-E27BB215D2C8}" type="slidenum">
              <a:rPr lang="ka-GE" smtClean="0"/>
              <a:t>10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23079157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a-G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ACBAC-FBA0-4482-AB66-E27BB215D2C8}" type="slidenum">
              <a:rPr lang="ka-GE" smtClean="0"/>
              <a:t>11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24431326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a-G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ACBAC-FBA0-4482-AB66-E27BB215D2C8}" type="slidenum">
              <a:rPr lang="ka-GE" smtClean="0"/>
              <a:t>12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35231862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a-G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ACBAC-FBA0-4482-AB66-E27BB215D2C8}" type="slidenum">
              <a:rPr lang="ka-GE" smtClean="0"/>
              <a:t>13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1774973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a-G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ACBAC-FBA0-4482-AB66-E27BB215D2C8}" type="slidenum">
              <a:rPr lang="ka-GE" smtClean="0"/>
              <a:t>14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12297255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a-G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ACBAC-FBA0-4482-AB66-E27BB215D2C8}" type="slidenum">
              <a:rPr lang="ka-GE" smtClean="0"/>
              <a:t>15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6543362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a-G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ACBAC-FBA0-4482-AB66-E27BB215D2C8}" type="slidenum">
              <a:rPr lang="ka-GE" smtClean="0"/>
              <a:t>16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1228801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162C7-1B50-44ED-ADC3-82BEE2ECE5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ka-G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448348-036F-4CAA-9DD2-363818E006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ka-G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F43A9-96D0-448F-AA6C-08042049D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A943E-ADDC-4081-990D-97976FA03E7C}" type="datetimeFigureOut">
              <a:rPr lang="ka-GE" smtClean="0"/>
              <a:t>12.09.2026</a:t>
            </a:fld>
            <a:endParaRPr lang="ka-G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29C21-1F22-47FC-996D-093AF182A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a-G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E4AC9-6769-47D1-9FDE-0077D839A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4B78-8C0C-449B-8EFC-345627870C82}" type="slidenum">
              <a:rPr lang="ka-GE" smtClean="0"/>
              <a:t>‹#›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2889378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3EA08-D44E-400D-A3A7-4AC400160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ka-G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7BB64-39CE-41D3-BDEE-2F7EE0AA20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ka-G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11ADE6-32A6-4829-B22D-9D6CC69E1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A943E-ADDC-4081-990D-97976FA03E7C}" type="datetimeFigureOut">
              <a:rPr lang="ka-GE" smtClean="0"/>
              <a:t>12.09.2026</a:t>
            </a:fld>
            <a:endParaRPr lang="ka-G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B702AD-4E8E-4879-836D-8CBE1ECF0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a-G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0B13B4-2610-461F-B19A-731E7B7F6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4B78-8C0C-449B-8EFC-345627870C82}" type="slidenum">
              <a:rPr lang="ka-GE" smtClean="0"/>
              <a:t>‹#›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1266596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9989D-62C1-4266-A93C-4C7D5B2DC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ka-G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54EBB4-306C-435D-A674-0D860C2A7B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D5809-AA51-416E-BFD2-6C5F0EC09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A943E-ADDC-4081-990D-97976FA03E7C}" type="datetimeFigureOut">
              <a:rPr lang="ka-GE" smtClean="0"/>
              <a:t>12.09.2026</a:t>
            </a:fld>
            <a:endParaRPr lang="ka-G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2A6B5-2CBE-4ED3-B120-F352D5785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a-G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5F84B7-C1EE-4EFD-8176-E8B444553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4B78-8C0C-449B-8EFC-345627870C82}" type="slidenum">
              <a:rPr lang="ka-GE" smtClean="0"/>
              <a:t>‹#›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2679789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38E5D-A75A-4474-B351-2348374CB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ka-G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02C78-220B-454F-A030-7183EEAB2B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ka-G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9715DE-FE5E-43A9-B2FD-7E13828024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ka-G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D8C029-B246-4BD9-BE31-55AE76F0F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A943E-ADDC-4081-990D-97976FA03E7C}" type="datetimeFigureOut">
              <a:rPr lang="ka-GE" smtClean="0"/>
              <a:t>12.09.2026</a:t>
            </a:fld>
            <a:endParaRPr lang="ka-G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C537C6-DCB0-4155-84CA-B184E006E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a-G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0DB27F-2AEF-4B5D-B033-EAD6517BE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4B78-8C0C-449B-8EFC-345627870C82}" type="slidenum">
              <a:rPr lang="ka-GE" smtClean="0"/>
              <a:t>‹#›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972322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E704B-6678-4717-A0EC-C813816B4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ka-G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743407-B226-4823-A6B2-B9A9C2371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31E7DD-6A15-4FBC-AEB1-F3A651DF82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ka-G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A8D7C8-9138-4DAB-80A8-16462B1A0B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8D1368-0DB7-4A76-ADC0-80CD186B16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ka-G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6392FE-2F8D-44F3-AE01-88F04E154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A943E-ADDC-4081-990D-97976FA03E7C}" type="datetimeFigureOut">
              <a:rPr lang="ka-GE" smtClean="0"/>
              <a:t>12.09.2026</a:t>
            </a:fld>
            <a:endParaRPr lang="ka-G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B38D1B-E1E9-4505-80F8-55737DFBE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a-G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5A8AE7-1FFD-4C16-A086-DFB97590F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4B78-8C0C-449B-8EFC-345627870C82}" type="slidenum">
              <a:rPr lang="ka-GE" smtClean="0"/>
              <a:t>‹#›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1322154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095E4-0A1A-40E5-BA80-8357C9ECB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ka-G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A9D1C2-82BE-4D74-9693-01A08ECD6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A943E-ADDC-4081-990D-97976FA03E7C}" type="datetimeFigureOut">
              <a:rPr lang="ka-GE" smtClean="0"/>
              <a:t>12.09.2026</a:t>
            </a:fld>
            <a:endParaRPr lang="ka-G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657E88-0D0B-4FE3-9580-8B91CDEF3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a-G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BF1AF2-50F7-4EA2-901E-1806B9E06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4B78-8C0C-449B-8EFC-345627870C82}" type="slidenum">
              <a:rPr lang="ka-GE" smtClean="0"/>
              <a:t>‹#›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106019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3D7856-2FFE-4825-A6EF-885606CD2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A943E-ADDC-4081-990D-97976FA03E7C}" type="datetimeFigureOut">
              <a:rPr lang="ka-GE" smtClean="0"/>
              <a:t>12.09.2026</a:t>
            </a:fld>
            <a:endParaRPr lang="ka-G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D5EEF0-631D-43AA-871E-43FB3136E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a-G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0AA81E-1A11-4D85-AEBB-91945BFDC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4B78-8C0C-449B-8EFC-345627870C82}" type="slidenum">
              <a:rPr lang="ka-GE" smtClean="0"/>
              <a:t>‹#›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845313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06D00-E215-4B08-A97E-2E75DF40C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ka-G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9A0CE-30DB-4400-B734-35389C815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ka-G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B10A2F-AE2D-4EF5-A2A6-2A0434C8E4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64B437-2E03-4F39-8B1A-6042B2EF7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A943E-ADDC-4081-990D-97976FA03E7C}" type="datetimeFigureOut">
              <a:rPr lang="ka-GE" smtClean="0"/>
              <a:t>12.09.2026</a:t>
            </a:fld>
            <a:endParaRPr lang="ka-G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6C2CE5-ED2B-407E-A62A-BBFCE598E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a-G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434783-9D98-4739-9C24-7793FF04D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4B78-8C0C-449B-8EFC-345627870C82}" type="slidenum">
              <a:rPr lang="ka-GE" smtClean="0"/>
              <a:t>‹#›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3324195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DFEC2-6E30-42F5-BD80-621ABD301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ka-G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FFA8D0-84CF-4D2B-B219-0208251BF6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a-G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E9B99F-EDC4-4AFD-8A40-32EDE041AD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77676A-45B9-454B-BEA7-80454490D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A943E-ADDC-4081-990D-97976FA03E7C}" type="datetimeFigureOut">
              <a:rPr lang="ka-GE" smtClean="0"/>
              <a:t>12.09.2026</a:t>
            </a:fld>
            <a:endParaRPr lang="ka-G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AB6E95-768E-4642-B404-FAA6C27E3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a-G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336D31-6C1F-4662-A1AF-347F5F2CF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4B78-8C0C-449B-8EFC-345627870C82}" type="slidenum">
              <a:rPr lang="ka-GE" smtClean="0"/>
              <a:t>‹#›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1926020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04CA2-32A6-4403-9808-AA8269F62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ka-G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771441-ECF0-4A9F-8AD6-44535680A6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ka-G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5A8E2-EA28-4532-BE32-68B0876D9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A943E-ADDC-4081-990D-97976FA03E7C}" type="datetimeFigureOut">
              <a:rPr lang="ka-GE" smtClean="0"/>
              <a:t>12.09.2026</a:t>
            </a:fld>
            <a:endParaRPr lang="ka-G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61FF49-DBE8-4EAB-B2D0-B00B51ED0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a-G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7D934-7A0E-4224-A6BD-C74AB7F87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4B78-8C0C-449B-8EFC-345627870C82}" type="slidenum">
              <a:rPr lang="ka-GE" smtClean="0"/>
              <a:t>‹#›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674552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62C616-958E-49AA-B175-952554D803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ka-G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17B1B3-81AB-4629-B02F-CA6D8075D5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ka-G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ABE90-204C-4428-8BAD-DFA344FEA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A943E-ADDC-4081-990D-97976FA03E7C}" type="datetimeFigureOut">
              <a:rPr lang="ka-GE" smtClean="0"/>
              <a:t>12.09.2026</a:t>
            </a:fld>
            <a:endParaRPr lang="ka-G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E1A9F7-A971-4FDA-8C9B-D6BE04A88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a-G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C3EA4A-3965-4DD3-8723-EBD962002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4B78-8C0C-449B-8EFC-345627870C82}" type="slidenum">
              <a:rPr lang="ka-GE" smtClean="0"/>
              <a:t>‹#›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809534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D2C6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5F6529-D4B1-4AB2-A154-1A66463CD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ka-G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5711BE-5CAA-45FE-8B59-CE9680D11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ka-G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2F0F35-54EA-44F1-9E61-607DF4BD86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A943E-ADDC-4081-990D-97976FA03E7C}" type="datetimeFigureOut">
              <a:rPr lang="ka-GE" smtClean="0"/>
              <a:t>12.09.2026</a:t>
            </a:fld>
            <a:endParaRPr lang="ka-G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523650-CC25-4908-A600-EC0BD1260B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a-G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DD728C-BC8E-455D-A0AE-C01EAB0C0E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94B78-8C0C-449B-8EFC-345627870C82}" type="slidenum">
              <a:rPr lang="ka-GE" smtClean="0"/>
              <a:t>‹#›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3492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a-G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18" Type="http://schemas.openxmlformats.org/officeDocument/2006/relationships/image" Target="../media/image51.png"/><Relationship Id="rId26" Type="http://schemas.openxmlformats.org/officeDocument/2006/relationships/image" Target="../media/image59.png"/><Relationship Id="rId3" Type="http://schemas.openxmlformats.org/officeDocument/2006/relationships/image" Target="../media/image13.png"/><Relationship Id="rId21" Type="http://schemas.openxmlformats.org/officeDocument/2006/relationships/image" Target="../media/image54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5" Type="http://schemas.openxmlformats.org/officeDocument/2006/relationships/image" Target="../media/image58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49.png"/><Relationship Id="rId20" Type="http://schemas.openxmlformats.org/officeDocument/2006/relationships/image" Target="../media/image53.png"/><Relationship Id="rId29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24" Type="http://schemas.openxmlformats.org/officeDocument/2006/relationships/image" Target="../media/image57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23" Type="http://schemas.openxmlformats.org/officeDocument/2006/relationships/image" Target="../media/image56.png"/><Relationship Id="rId28" Type="http://schemas.openxmlformats.org/officeDocument/2006/relationships/image" Target="../media/image61.png"/><Relationship Id="rId10" Type="http://schemas.openxmlformats.org/officeDocument/2006/relationships/image" Target="../media/image43.png"/><Relationship Id="rId19" Type="http://schemas.openxmlformats.org/officeDocument/2006/relationships/image" Target="../media/image52.png"/><Relationship Id="rId4" Type="http://schemas.openxmlformats.org/officeDocument/2006/relationships/image" Target="../media/image11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Relationship Id="rId22" Type="http://schemas.openxmlformats.org/officeDocument/2006/relationships/image" Target="../media/image55.png"/><Relationship Id="rId27" Type="http://schemas.openxmlformats.org/officeDocument/2006/relationships/image" Target="../media/image60.png"/><Relationship Id="rId30" Type="http://schemas.openxmlformats.org/officeDocument/2006/relationships/image" Target="../media/image6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13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11.png"/><Relationship Id="rId9" Type="http://schemas.openxmlformats.org/officeDocument/2006/relationships/image" Target="../media/image6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73.png"/><Relationship Id="rId18" Type="http://schemas.openxmlformats.org/officeDocument/2006/relationships/image" Target="../media/image78.png"/><Relationship Id="rId26" Type="http://schemas.openxmlformats.org/officeDocument/2006/relationships/image" Target="../media/image57.png"/><Relationship Id="rId3" Type="http://schemas.openxmlformats.org/officeDocument/2006/relationships/image" Target="../media/image47.png"/><Relationship Id="rId21" Type="http://schemas.openxmlformats.org/officeDocument/2006/relationships/image" Target="../media/image81.png"/><Relationship Id="rId7" Type="http://schemas.openxmlformats.org/officeDocument/2006/relationships/image" Target="../media/image55.png"/><Relationship Id="rId12" Type="http://schemas.openxmlformats.org/officeDocument/2006/relationships/image" Target="../media/image72.png"/><Relationship Id="rId17" Type="http://schemas.openxmlformats.org/officeDocument/2006/relationships/image" Target="../media/image77.png"/><Relationship Id="rId25" Type="http://schemas.openxmlformats.org/officeDocument/2006/relationships/image" Target="../media/image85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76.png"/><Relationship Id="rId20" Type="http://schemas.openxmlformats.org/officeDocument/2006/relationships/image" Target="../media/image80.png"/><Relationship Id="rId29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71.png"/><Relationship Id="rId24" Type="http://schemas.openxmlformats.org/officeDocument/2006/relationships/image" Target="../media/image84.png"/><Relationship Id="rId5" Type="http://schemas.openxmlformats.org/officeDocument/2006/relationships/image" Target="../media/image51.png"/><Relationship Id="rId15" Type="http://schemas.openxmlformats.org/officeDocument/2006/relationships/image" Target="../media/image75.png"/><Relationship Id="rId23" Type="http://schemas.openxmlformats.org/officeDocument/2006/relationships/image" Target="../media/image83.png"/><Relationship Id="rId28" Type="http://schemas.openxmlformats.org/officeDocument/2006/relationships/image" Target="../media/image87.png"/><Relationship Id="rId10" Type="http://schemas.openxmlformats.org/officeDocument/2006/relationships/image" Target="../media/image70.png"/><Relationship Id="rId19" Type="http://schemas.openxmlformats.org/officeDocument/2006/relationships/image" Target="../media/image79.png"/><Relationship Id="rId4" Type="http://schemas.openxmlformats.org/officeDocument/2006/relationships/image" Target="../media/image50.png"/><Relationship Id="rId9" Type="http://schemas.openxmlformats.org/officeDocument/2006/relationships/image" Target="../media/image63.png"/><Relationship Id="rId14" Type="http://schemas.openxmlformats.org/officeDocument/2006/relationships/image" Target="../media/image74.png"/><Relationship Id="rId22" Type="http://schemas.openxmlformats.org/officeDocument/2006/relationships/image" Target="../media/image82.png"/><Relationship Id="rId27" Type="http://schemas.openxmlformats.org/officeDocument/2006/relationships/image" Target="../media/image8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0F63CCE-90E8-4802-AFB5-755221273494}"/>
              </a:ext>
            </a:extLst>
          </p:cNvPr>
          <p:cNvSpPr/>
          <p:nvPr/>
        </p:nvSpPr>
        <p:spPr>
          <a:xfrm>
            <a:off x="-368110" y="2423663"/>
            <a:ext cx="12928209" cy="2086368"/>
          </a:xfrm>
          <a:prstGeom prst="roundRect">
            <a:avLst/>
          </a:prstGeom>
          <a:solidFill>
            <a:srgbClr val="296C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/>
          </a:p>
        </p:txBody>
      </p:sp>
      <p:sp>
        <p:nvSpPr>
          <p:cNvPr id="15" name="Google Shape;88;p1">
            <a:extLst>
              <a:ext uri="{FF2B5EF4-FFF2-40B4-BE49-F238E27FC236}">
                <a16:creationId xmlns:a16="http://schemas.microsoft.com/office/drawing/2014/main" id="{B799BD60-5B15-4CBD-9190-E27F5CB8569C}"/>
              </a:ext>
            </a:extLst>
          </p:cNvPr>
          <p:cNvSpPr txBox="1">
            <a:spLocks/>
          </p:cNvSpPr>
          <p:nvPr/>
        </p:nvSpPr>
        <p:spPr>
          <a:xfrm>
            <a:off x="317456" y="2385816"/>
            <a:ext cx="11557075" cy="2086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Enantioselective analysis of 4-methylmethcathinone and its phase I metabolites using capillary electrophoresis-tandem mass spectrometry </a:t>
            </a:r>
            <a:r>
              <a:rPr lang="en-US" sz="3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Calibri"/>
              </a:rPr>
              <a:t>(CE-MSMS)</a:t>
            </a:r>
            <a:endParaRPr lang="ka-GE" sz="3000" dirty="0">
              <a:solidFill>
                <a:schemeClr val="bg1"/>
              </a:solidFill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Google Shape;90;p1" descr="TSU">
            <a:extLst>
              <a:ext uri="{FF2B5EF4-FFF2-40B4-BE49-F238E27FC236}">
                <a16:creationId xmlns:a16="http://schemas.microsoft.com/office/drawing/2014/main" id="{BA5ED1F4-92C6-415F-A005-B858B5E0815F}"/>
              </a:ext>
            </a:extLst>
          </p:cNvPr>
          <p:cNvPicPr preferRelativeResize="0"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9765391" y="470847"/>
            <a:ext cx="1447800" cy="144780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7A080282-6A90-4840-A844-07025B30AD04}"/>
              </a:ext>
            </a:extLst>
          </p:cNvPr>
          <p:cNvSpPr txBox="1"/>
          <p:nvPr/>
        </p:nvSpPr>
        <p:spPr>
          <a:xfrm>
            <a:off x="2426604" y="433000"/>
            <a:ext cx="7338786" cy="1523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ka-GE" sz="14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>
                <a:solidFill>
                  <a:srgbClr val="0E233D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GGSB 2026</a:t>
            </a:r>
          </a:p>
          <a:p>
            <a:pPr algn="ctr">
              <a:lnSpc>
                <a:spcPct val="150000"/>
              </a:lnSpc>
            </a:pPr>
            <a:r>
              <a:rPr lang="en-US" sz="1400" b="1" i="0" u="none" strike="noStrike" baseline="0" dirty="0">
                <a:solidFill>
                  <a:srgbClr val="0E233D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 Student and Collaboration Workshop</a:t>
            </a:r>
          </a:p>
          <a:p>
            <a:pPr algn="ctr"/>
            <a:endParaRPr lang="af-ZA" sz="1400" b="1" i="0" u="none" strike="noStrike" baseline="0" dirty="0">
              <a:solidFill>
                <a:srgbClr val="0E233D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b="1" i="1" dirty="0">
                <a:solidFill>
                  <a:srgbClr val="0E233D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September 10</a:t>
            </a:r>
            <a:r>
              <a:rPr lang="af-ZA" sz="1400" b="1" i="1" dirty="0">
                <a:solidFill>
                  <a:srgbClr val="0E233D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af-ZA" sz="1400" b="1" i="1" u="none" strike="noStrike" baseline="0" dirty="0">
                <a:solidFill>
                  <a:srgbClr val="0E233D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2026, Tbilisi, Georgia</a:t>
            </a:r>
            <a:r>
              <a:rPr lang="af-ZA" sz="1400" b="1" i="0" u="none" strike="noStrike" baseline="0" dirty="0">
                <a:solidFill>
                  <a:srgbClr val="0E233D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endParaRPr lang="ka-GE" sz="1400" dirty="0"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86F2DBA-9921-4FD6-9B19-D5325757862A}"/>
              </a:ext>
            </a:extLst>
          </p:cNvPr>
          <p:cNvSpPr txBox="1"/>
          <p:nvPr/>
        </p:nvSpPr>
        <p:spPr>
          <a:xfrm>
            <a:off x="3154804" y="5186824"/>
            <a:ext cx="588238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Nutsa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Shermadini</a:t>
            </a:r>
            <a:b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Faculty of Exact and Natural Sciences</a:t>
            </a:r>
            <a:b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Ivane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Javakhishvili Tbilisi State University</a:t>
            </a:r>
          </a:p>
          <a:p>
            <a:pPr algn="ctr"/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Supervisor: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Prof. </a:t>
            </a:r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Bejan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Chankvetadze</a:t>
            </a:r>
            <a:endParaRPr lang="ka-GE" dirty="0"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6448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70FDCC-C93B-4723-82E9-8441FD6C1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4B78-8C0C-449B-8EFC-345627870C82}" type="slidenum">
              <a:rPr lang="ka-GE" smtClean="0"/>
              <a:t>2</a:t>
            </a:fld>
            <a:endParaRPr lang="ka-GE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A8F6AA2-213A-47B9-88A3-CCB6C41D3780}"/>
              </a:ext>
            </a:extLst>
          </p:cNvPr>
          <p:cNvSpPr/>
          <p:nvPr/>
        </p:nvSpPr>
        <p:spPr>
          <a:xfrm>
            <a:off x="-890837" y="-126609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5725F0C7-F618-4B93-AEF9-8B5FD7B885AF}"/>
              </a:ext>
            </a:extLst>
          </p:cNvPr>
          <p:cNvSpPr/>
          <p:nvPr/>
        </p:nvSpPr>
        <p:spPr>
          <a:xfrm>
            <a:off x="-890837" y="473782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8509F67-40C4-428C-90DB-C441181715B6}"/>
              </a:ext>
            </a:extLst>
          </p:cNvPr>
          <p:cNvSpPr/>
          <p:nvPr/>
        </p:nvSpPr>
        <p:spPr>
          <a:xfrm>
            <a:off x="-890837" y="1076494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0A576698-521A-4E6D-A14C-5D3D93068F83}"/>
              </a:ext>
            </a:extLst>
          </p:cNvPr>
          <p:cNvSpPr/>
          <p:nvPr/>
        </p:nvSpPr>
        <p:spPr>
          <a:xfrm>
            <a:off x="-890837" y="1679206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67DE262-DC71-4F0E-AD35-FE696355AB88}"/>
              </a:ext>
            </a:extLst>
          </p:cNvPr>
          <p:cNvSpPr/>
          <p:nvPr/>
        </p:nvSpPr>
        <p:spPr>
          <a:xfrm>
            <a:off x="-890837" y="2281918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BE25AD0-973B-4F34-88B5-17583F2D53B2}"/>
              </a:ext>
            </a:extLst>
          </p:cNvPr>
          <p:cNvSpPr/>
          <p:nvPr/>
        </p:nvSpPr>
        <p:spPr>
          <a:xfrm>
            <a:off x="-890837" y="2872724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54D4E4DD-0DEB-4794-8F5D-56781B43AEA9}"/>
              </a:ext>
            </a:extLst>
          </p:cNvPr>
          <p:cNvSpPr/>
          <p:nvPr/>
        </p:nvSpPr>
        <p:spPr>
          <a:xfrm>
            <a:off x="-890837" y="3482356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5FBBDD4-A4E8-4EE7-AAED-4BA27AF8A94B}"/>
              </a:ext>
            </a:extLst>
          </p:cNvPr>
          <p:cNvSpPr/>
          <p:nvPr/>
        </p:nvSpPr>
        <p:spPr>
          <a:xfrm>
            <a:off x="-890837" y="4091988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E0AFACB3-C6C5-430B-BDD9-2FACACE70B95}"/>
              </a:ext>
            </a:extLst>
          </p:cNvPr>
          <p:cNvSpPr/>
          <p:nvPr/>
        </p:nvSpPr>
        <p:spPr>
          <a:xfrm>
            <a:off x="-890837" y="4731973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8B3E39F-67EF-4191-8627-F40273B4844A}"/>
              </a:ext>
            </a:extLst>
          </p:cNvPr>
          <p:cNvSpPr/>
          <p:nvPr/>
        </p:nvSpPr>
        <p:spPr>
          <a:xfrm>
            <a:off x="-890837" y="5371958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1926B2D8-F01F-468D-9EE2-0755BA4A7A2A}"/>
              </a:ext>
            </a:extLst>
          </p:cNvPr>
          <p:cNvSpPr/>
          <p:nvPr/>
        </p:nvSpPr>
        <p:spPr>
          <a:xfrm>
            <a:off x="-890837" y="6011943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7EF2A2A0-4A61-40E3-BF13-3140577C712D}"/>
              </a:ext>
            </a:extLst>
          </p:cNvPr>
          <p:cNvSpPr/>
          <p:nvPr/>
        </p:nvSpPr>
        <p:spPr>
          <a:xfrm>
            <a:off x="-890837" y="6651928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5CAA34B-8241-49DA-B60A-0D35117D4C4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3319" y="3729098"/>
            <a:ext cx="4222031" cy="282511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019780F-26AB-4EF1-B384-60F38604DA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6408" y="4535596"/>
            <a:ext cx="3523392" cy="1848621"/>
          </a:xfrm>
          <a:prstGeom prst="rect">
            <a:avLst/>
          </a:prstGeom>
        </p:spPr>
      </p:pic>
      <p:pic>
        <p:nvPicPr>
          <p:cNvPr id="22" name="Picture 4" descr="Khat or qat Catha edulis , medicinal plant - Stock Illustration [86233115]  - PIXTA">
            <a:extLst>
              <a:ext uri="{FF2B5EF4-FFF2-40B4-BE49-F238E27FC236}">
                <a16:creationId xmlns:a16="http://schemas.microsoft.com/office/drawing/2014/main" id="{11189411-5CC1-41AA-AD57-E40ABDA584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39" r="19545" b="5834"/>
          <a:stretch/>
        </p:blipFill>
        <p:spPr bwMode="auto">
          <a:xfrm>
            <a:off x="4913703" y="3569977"/>
            <a:ext cx="2058598" cy="318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988B86E-9894-42D0-AED5-7A79B29A1579}"/>
              </a:ext>
            </a:extLst>
          </p:cNvPr>
          <p:cNvSpPr txBox="1"/>
          <p:nvPr/>
        </p:nvSpPr>
        <p:spPr>
          <a:xfrm>
            <a:off x="838201" y="274470"/>
            <a:ext cx="6458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296C72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What is 4-MMC?</a:t>
            </a:r>
            <a:endParaRPr lang="ka-GE" sz="2400" b="1" dirty="0">
              <a:solidFill>
                <a:srgbClr val="296C72"/>
              </a:solidFill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BDB863E-4A5C-4FA2-AF2C-2A4090F2AA8E}"/>
              </a:ext>
            </a:extLst>
          </p:cNvPr>
          <p:cNvSpPr txBox="1"/>
          <p:nvPr/>
        </p:nvSpPr>
        <p:spPr>
          <a:xfrm>
            <a:off x="544229" y="2811693"/>
            <a:ext cx="102755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296C72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Its structural origins can be traced to nature, specifically to the </a:t>
            </a:r>
            <a:r>
              <a:rPr lang="en-US" sz="16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khat plant (Catha edulis)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whose leaves have been chewed for centuries due to their content of the naturally occurring alkaloid cathinone.</a:t>
            </a:r>
            <a:endParaRPr lang="ka-GE" sz="1600" dirty="0">
              <a:latin typeface="Calibri" panose="020F050202020403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78A4E0C-E6AA-4782-8971-F772796AE2F6}"/>
              </a:ext>
            </a:extLst>
          </p:cNvPr>
          <p:cNvSpPr txBox="1"/>
          <p:nvPr/>
        </p:nvSpPr>
        <p:spPr>
          <a:xfrm>
            <a:off x="544229" y="844702"/>
            <a:ext cx="114382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296C72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4-Methylmethcathinone (4-MMC), also known as </a:t>
            </a:r>
            <a:r>
              <a:rPr lang="en-US" sz="16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mephedrone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, is a popular synthetic central nervous system stimulant and belongs to the group of New Psychoactive Substances </a:t>
            </a:r>
            <a:r>
              <a:rPr lang="en-US" sz="16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(NPS).</a:t>
            </a:r>
            <a:endParaRPr lang="ka-GE" sz="1600" b="1" dirty="0">
              <a:latin typeface="Segoe UI" panose="020B0502040204020203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84E2539-1B76-45D6-8F12-590E071CD5AF}"/>
              </a:ext>
            </a:extLst>
          </p:cNvPr>
          <p:cNvSpPr txBox="1"/>
          <p:nvPr/>
        </p:nvSpPr>
        <p:spPr>
          <a:xfrm>
            <a:off x="544229" y="1696517"/>
            <a:ext cx="114382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296C72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Synthesis of 4-MMC was first reported in 1929 by Sam de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Burnaga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Sanchez in Bulletin de la Société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Chimique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de France under the name “toluyl alpha-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monomethylaminoethyl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ketone.” It subsequently emerged on the recreational drug market in the early </a:t>
            </a:r>
            <a:r>
              <a:rPr lang="en-US" sz="16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2000s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and gained widespread popularity between </a:t>
            </a:r>
            <a:r>
              <a:rPr lang="en-US" sz="16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2006 and 2010.</a:t>
            </a:r>
            <a:endParaRPr lang="ka-GE" sz="1600" b="1" dirty="0">
              <a:latin typeface="Calibri" panose="020F050202020403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69509D-CC47-44DA-811F-06F840FC163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60781" y="3310829"/>
            <a:ext cx="2247900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6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A8F6AA2-213A-47B9-88A3-CCB6C41D3780}"/>
              </a:ext>
            </a:extLst>
          </p:cNvPr>
          <p:cNvSpPr/>
          <p:nvPr/>
        </p:nvSpPr>
        <p:spPr>
          <a:xfrm>
            <a:off x="12042289" y="-126609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5725F0C7-F618-4B93-AEF9-8B5FD7B885AF}"/>
              </a:ext>
            </a:extLst>
          </p:cNvPr>
          <p:cNvSpPr/>
          <p:nvPr/>
        </p:nvSpPr>
        <p:spPr>
          <a:xfrm>
            <a:off x="-905361" y="473782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8509F67-40C4-428C-90DB-C441181715B6}"/>
              </a:ext>
            </a:extLst>
          </p:cNvPr>
          <p:cNvSpPr/>
          <p:nvPr/>
        </p:nvSpPr>
        <p:spPr>
          <a:xfrm>
            <a:off x="-905361" y="1076494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0A576698-521A-4E6D-A14C-5D3D93068F83}"/>
              </a:ext>
            </a:extLst>
          </p:cNvPr>
          <p:cNvSpPr/>
          <p:nvPr/>
        </p:nvSpPr>
        <p:spPr>
          <a:xfrm>
            <a:off x="-905361" y="1679206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67DE262-DC71-4F0E-AD35-FE696355AB88}"/>
              </a:ext>
            </a:extLst>
          </p:cNvPr>
          <p:cNvSpPr/>
          <p:nvPr/>
        </p:nvSpPr>
        <p:spPr>
          <a:xfrm>
            <a:off x="-905361" y="2281918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BE25AD0-973B-4F34-88B5-17583F2D53B2}"/>
              </a:ext>
            </a:extLst>
          </p:cNvPr>
          <p:cNvSpPr/>
          <p:nvPr/>
        </p:nvSpPr>
        <p:spPr>
          <a:xfrm>
            <a:off x="-905361" y="2872724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54D4E4DD-0DEB-4794-8F5D-56781B43AEA9}"/>
              </a:ext>
            </a:extLst>
          </p:cNvPr>
          <p:cNvSpPr/>
          <p:nvPr/>
        </p:nvSpPr>
        <p:spPr>
          <a:xfrm>
            <a:off x="-905361" y="3482356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5FBBDD4-A4E8-4EE7-AAED-4BA27AF8A94B}"/>
              </a:ext>
            </a:extLst>
          </p:cNvPr>
          <p:cNvSpPr/>
          <p:nvPr/>
        </p:nvSpPr>
        <p:spPr>
          <a:xfrm>
            <a:off x="-905361" y="4091988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E0AFACB3-C6C5-430B-BDD9-2FACACE70B95}"/>
              </a:ext>
            </a:extLst>
          </p:cNvPr>
          <p:cNvSpPr/>
          <p:nvPr/>
        </p:nvSpPr>
        <p:spPr>
          <a:xfrm>
            <a:off x="-905361" y="4731973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8B3E39F-67EF-4191-8627-F40273B4844A}"/>
              </a:ext>
            </a:extLst>
          </p:cNvPr>
          <p:cNvSpPr/>
          <p:nvPr/>
        </p:nvSpPr>
        <p:spPr>
          <a:xfrm>
            <a:off x="-905361" y="5371958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1926B2D8-F01F-468D-9EE2-0755BA4A7A2A}"/>
              </a:ext>
            </a:extLst>
          </p:cNvPr>
          <p:cNvSpPr/>
          <p:nvPr/>
        </p:nvSpPr>
        <p:spPr>
          <a:xfrm>
            <a:off x="-905361" y="6011943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7EF2A2A0-4A61-40E3-BF13-3140577C712D}"/>
              </a:ext>
            </a:extLst>
          </p:cNvPr>
          <p:cNvSpPr/>
          <p:nvPr/>
        </p:nvSpPr>
        <p:spPr>
          <a:xfrm>
            <a:off x="-905361" y="6651928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88B86E-9894-42D0-AED5-7A79B29A1579}"/>
              </a:ext>
            </a:extLst>
          </p:cNvPr>
          <p:cNvSpPr txBox="1"/>
          <p:nvPr/>
        </p:nvSpPr>
        <p:spPr>
          <a:xfrm>
            <a:off x="838199" y="201259"/>
            <a:ext cx="6458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296C72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Effects of 4-MMC on Humans</a:t>
            </a:r>
            <a:endParaRPr lang="ka-GE" sz="2400" b="1" dirty="0">
              <a:solidFill>
                <a:srgbClr val="296C72"/>
              </a:solidFill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Picture 2" descr="Mandya drug abuse: Upalokayukta books officials over minors menace case">
            <a:extLst>
              <a:ext uri="{FF2B5EF4-FFF2-40B4-BE49-F238E27FC236}">
                <a16:creationId xmlns:a16="http://schemas.microsoft.com/office/drawing/2014/main" id="{F7B26D32-D3B3-4408-B34D-BBA2C449C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627" y="2173765"/>
            <a:ext cx="4859907" cy="25514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 descr="An analysis of the 'legal high' mephedrone - ScienceDirect">
            <a:extLst>
              <a:ext uri="{FF2B5EF4-FFF2-40B4-BE49-F238E27FC236}">
                <a16:creationId xmlns:a16="http://schemas.microsoft.com/office/drawing/2014/main" id="{96640403-7754-43E8-96EF-04569E1D2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1651" y="4575690"/>
            <a:ext cx="3431837" cy="21392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DDFD37EF-D02A-410E-85FF-B99620B9D3C1}"/>
              </a:ext>
            </a:extLst>
          </p:cNvPr>
          <p:cNvSpPr txBox="1"/>
          <p:nvPr/>
        </p:nvSpPr>
        <p:spPr>
          <a:xfrm>
            <a:off x="588101" y="818813"/>
            <a:ext cx="550632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At 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low doses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4-MMC, commonly associated with so-called “bath salts,” induces characteristic stimulant-like effects such as increased energy, mood elevation, and euphoria.</a:t>
            </a:r>
            <a:endParaRPr lang="ka-GE" dirty="0"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70FDCC-C93B-4723-82E9-8441FD6C1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4B78-8C0C-449B-8EFC-345627870C82}" type="slidenum">
              <a:rPr lang="ka-GE" b="1" smtClean="0"/>
              <a:t>3</a:t>
            </a:fld>
            <a:endParaRPr lang="ka-GE" b="1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6E393D1-DB16-49F0-9F2C-66B76C115B0D}"/>
              </a:ext>
            </a:extLst>
          </p:cNvPr>
          <p:cNvGrpSpPr/>
          <p:nvPr/>
        </p:nvGrpSpPr>
        <p:grpSpPr>
          <a:xfrm>
            <a:off x="6348825" y="211428"/>
            <a:ext cx="5455155" cy="6377383"/>
            <a:chOff x="6348825" y="211428"/>
            <a:chExt cx="5455155" cy="637738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F4F2CFC-7158-445A-928A-DEB0255C6EF8}"/>
                </a:ext>
              </a:extLst>
            </p:cNvPr>
            <p:cNvSpPr txBox="1"/>
            <p:nvPr/>
          </p:nvSpPr>
          <p:spPr>
            <a:xfrm>
              <a:off x="6495468" y="310169"/>
              <a:ext cx="5186317" cy="6278642"/>
            </a:xfrm>
            <a:prstGeom prst="rect">
              <a:avLst/>
            </a:prstGeom>
            <a:solidFill>
              <a:srgbClr val="565654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Psychoactive Effects: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DCD2C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Potent stimulant and empathogen (MDMA-/cocaine-like profile)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DCD2C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Euphoria and mood elevation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DCD2C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Increased energy and alertness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DCD2C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Enhanced sociability and talkativeness </a:t>
              </a:r>
            </a:p>
            <a:p>
              <a:endParaRPr lang="en-US" dirty="0">
                <a:solidFill>
                  <a:srgbClr val="DCD2C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  <a:p>
              <a:endParaRPr lang="en-US" dirty="0">
                <a:solidFill>
                  <a:srgbClr val="DCD2C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Physiological Effects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DCD2C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Tachycardia (↑ heart rate)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DCD2C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Hypertension (↑ blood pressure)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DCD2C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Mydriasis (pupil dilation)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DCD2C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Appetite suppression</a:t>
              </a:r>
            </a:p>
            <a:p>
              <a:endParaRPr lang="en-US" dirty="0">
                <a:solidFill>
                  <a:srgbClr val="DCD2C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  <a:p>
              <a:endParaRPr lang="en-US" dirty="0">
                <a:solidFill>
                  <a:srgbClr val="DCD2C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Toxicity and Adverse Effects: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DCD2C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Anxiety and paranoia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DCD2C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Hallucinations (high doses)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DCD2C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Hyperthermia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DCD2C6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Seizures</a:t>
              </a:r>
            </a:p>
            <a:p>
              <a:endParaRPr lang="en-US" dirty="0">
                <a:solidFill>
                  <a:srgbClr val="DCD2C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b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High abuse and dependence potential</a:t>
              </a:r>
            </a:p>
          </p:txBody>
        </p:sp>
        <p:sp>
          <p:nvSpPr>
            <p:cNvPr id="5" name="Half Frame 4">
              <a:extLst>
                <a:ext uri="{FF2B5EF4-FFF2-40B4-BE49-F238E27FC236}">
                  <a16:creationId xmlns:a16="http://schemas.microsoft.com/office/drawing/2014/main" id="{391E4ACD-F6E6-4B0E-B3EA-04DCB3113F54}"/>
                </a:ext>
              </a:extLst>
            </p:cNvPr>
            <p:cNvSpPr/>
            <p:nvPr/>
          </p:nvSpPr>
          <p:spPr>
            <a:xfrm>
              <a:off x="6348825" y="211428"/>
              <a:ext cx="653142" cy="524707"/>
            </a:xfrm>
            <a:prstGeom prst="halfFrame">
              <a:avLst/>
            </a:prstGeom>
            <a:solidFill>
              <a:srgbClr val="87AF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a-GE">
                <a:solidFill>
                  <a:schemeClr val="tx1"/>
                </a:solidFill>
              </a:endParaRPr>
            </a:p>
          </p:txBody>
        </p:sp>
        <p:sp>
          <p:nvSpPr>
            <p:cNvPr id="22" name="Half Frame 21">
              <a:extLst>
                <a:ext uri="{FF2B5EF4-FFF2-40B4-BE49-F238E27FC236}">
                  <a16:creationId xmlns:a16="http://schemas.microsoft.com/office/drawing/2014/main" id="{603B390A-A58F-48CA-8530-76E1297DF262}"/>
                </a:ext>
              </a:extLst>
            </p:cNvPr>
            <p:cNvSpPr/>
            <p:nvPr/>
          </p:nvSpPr>
          <p:spPr>
            <a:xfrm rot="5400000">
              <a:off x="11215056" y="275646"/>
              <a:ext cx="653142" cy="524707"/>
            </a:xfrm>
            <a:prstGeom prst="halfFrame">
              <a:avLst/>
            </a:prstGeom>
            <a:solidFill>
              <a:srgbClr val="87AF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a-GE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39539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70FDCC-C93B-4723-82E9-8441FD6C1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4B78-8C0C-449B-8EFC-345627870C82}" type="slidenum">
              <a:rPr lang="ka-GE" smtClean="0"/>
              <a:t>4</a:t>
            </a:fld>
            <a:endParaRPr lang="ka-GE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A8F6AA2-213A-47B9-88A3-CCB6C41D3780}"/>
              </a:ext>
            </a:extLst>
          </p:cNvPr>
          <p:cNvSpPr/>
          <p:nvPr/>
        </p:nvSpPr>
        <p:spPr>
          <a:xfrm>
            <a:off x="12071317" y="-126609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5725F0C7-F618-4B93-AEF9-8B5FD7B885AF}"/>
              </a:ext>
            </a:extLst>
          </p:cNvPr>
          <p:cNvSpPr/>
          <p:nvPr/>
        </p:nvSpPr>
        <p:spPr>
          <a:xfrm>
            <a:off x="12071317" y="473782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8509F67-40C4-428C-90DB-C441181715B6}"/>
              </a:ext>
            </a:extLst>
          </p:cNvPr>
          <p:cNvSpPr/>
          <p:nvPr/>
        </p:nvSpPr>
        <p:spPr>
          <a:xfrm>
            <a:off x="-876327" y="1076494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0A576698-521A-4E6D-A14C-5D3D93068F83}"/>
              </a:ext>
            </a:extLst>
          </p:cNvPr>
          <p:cNvSpPr/>
          <p:nvPr/>
        </p:nvSpPr>
        <p:spPr>
          <a:xfrm>
            <a:off x="-876327" y="1679206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67DE262-DC71-4F0E-AD35-FE696355AB88}"/>
              </a:ext>
            </a:extLst>
          </p:cNvPr>
          <p:cNvSpPr/>
          <p:nvPr/>
        </p:nvSpPr>
        <p:spPr>
          <a:xfrm>
            <a:off x="-876327" y="2281918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BE25AD0-973B-4F34-88B5-17583F2D53B2}"/>
              </a:ext>
            </a:extLst>
          </p:cNvPr>
          <p:cNvSpPr/>
          <p:nvPr/>
        </p:nvSpPr>
        <p:spPr>
          <a:xfrm>
            <a:off x="-876327" y="2872724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54D4E4DD-0DEB-4794-8F5D-56781B43AEA9}"/>
              </a:ext>
            </a:extLst>
          </p:cNvPr>
          <p:cNvSpPr/>
          <p:nvPr/>
        </p:nvSpPr>
        <p:spPr>
          <a:xfrm>
            <a:off x="-876327" y="3482356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5FBBDD4-A4E8-4EE7-AAED-4BA27AF8A94B}"/>
              </a:ext>
            </a:extLst>
          </p:cNvPr>
          <p:cNvSpPr/>
          <p:nvPr/>
        </p:nvSpPr>
        <p:spPr>
          <a:xfrm>
            <a:off x="-876327" y="4091988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E0AFACB3-C6C5-430B-BDD9-2FACACE70B95}"/>
              </a:ext>
            </a:extLst>
          </p:cNvPr>
          <p:cNvSpPr/>
          <p:nvPr/>
        </p:nvSpPr>
        <p:spPr>
          <a:xfrm>
            <a:off x="-876327" y="4731973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8B3E39F-67EF-4191-8627-F40273B4844A}"/>
              </a:ext>
            </a:extLst>
          </p:cNvPr>
          <p:cNvSpPr/>
          <p:nvPr/>
        </p:nvSpPr>
        <p:spPr>
          <a:xfrm>
            <a:off x="-876327" y="5371958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1926B2D8-F01F-468D-9EE2-0755BA4A7A2A}"/>
              </a:ext>
            </a:extLst>
          </p:cNvPr>
          <p:cNvSpPr/>
          <p:nvPr/>
        </p:nvSpPr>
        <p:spPr>
          <a:xfrm>
            <a:off x="-876327" y="6011943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7EF2A2A0-4A61-40E3-BF13-3140577C712D}"/>
              </a:ext>
            </a:extLst>
          </p:cNvPr>
          <p:cNvSpPr/>
          <p:nvPr/>
        </p:nvSpPr>
        <p:spPr>
          <a:xfrm>
            <a:off x="-876327" y="6651928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88B86E-9894-42D0-AED5-7A79B29A1579}"/>
              </a:ext>
            </a:extLst>
          </p:cNvPr>
          <p:cNvSpPr txBox="1"/>
          <p:nvPr/>
        </p:nvSpPr>
        <p:spPr>
          <a:xfrm>
            <a:off x="838199" y="201259"/>
            <a:ext cx="6458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296C72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Enantiomers</a:t>
            </a:r>
            <a:endParaRPr lang="ka-GE" sz="2400" b="1" dirty="0">
              <a:solidFill>
                <a:srgbClr val="296C72"/>
              </a:solidFill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4315D4C-9ECF-4749-8782-F2D63D2E17D7}"/>
              </a:ext>
            </a:extLst>
          </p:cNvPr>
          <p:cNvSpPr txBox="1"/>
          <p:nvPr/>
        </p:nvSpPr>
        <p:spPr>
          <a:xfrm>
            <a:off x="838199" y="733416"/>
            <a:ext cx="109543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296C72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After entering the body, the two forms exhibit different pharmacokinetic profiles, including differences in bioavailability, metabolic rate, and toxicity.</a:t>
            </a:r>
            <a:endParaRPr lang="ka-GE" sz="1600" dirty="0">
              <a:latin typeface="Calibri" panose="020F050202020403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A0DECDB-DB36-4CE9-8B09-398582834604}"/>
              </a:ext>
            </a:extLst>
          </p:cNvPr>
          <p:cNvGrpSpPr/>
          <p:nvPr/>
        </p:nvGrpSpPr>
        <p:grpSpPr>
          <a:xfrm>
            <a:off x="1390101" y="1726664"/>
            <a:ext cx="9963699" cy="5124081"/>
            <a:chOff x="1955407" y="2093777"/>
            <a:chExt cx="8942363" cy="4764223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465F1B8D-2FF5-47DF-819E-D849143AC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55407" y="2178185"/>
              <a:ext cx="8942363" cy="4679815"/>
            </a:xfrm>
            <a:prstGeom prst="rect">
              <a:avLst/>
            </a:prstGeom>
          </p:spPr>
        </p:pic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0768A166-785A-41F4-B64F-8FC16920A379}"/>
                </a:ext>
              </a:extLst>
            </p:cNvPr>
            <p:cNvSpPr/>
            <p:nvPr/>
          </p:nvSpPr>
          <p:spPr>
            <a:xfrm>
              <a:off x="1955407" y="2093777"/>
              <a:ext cx="3826418" cy="524707"/>
            </a:xfrm>
            <a:prstGeom prst="roundRect">
              <a:avLst/>
            </a:prstGeom>
            <a:solidFill>
              <a:srgbClr val="296C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DCD2C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R-Enantiomer</a:t>
              </a:r>
              <a:endParaRPr lang="ka-GE" sz="2400" b="1" dirty="0">
                <a:solidFill>
                  <a:srgbClr val="DCD2C6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514BD6E5-5D90-4436-9991-A8B98A20FA8A}"/>
                </a:ext>
              </a:extLst>
            </p:cNvPr>
            <p:cNvSpPr/>
            <p:nvPr/>
          </p:nvSpPr>
          <p:spPr>
            <a:xfrm>
              <a:off x="7029148" y="2093777"/>
              <a:ext cx="3826418" cy="524707"/>
            </a:xfrm>
            <a:prstGeom prst="roundRect">
              <a:avLst/>
            </a:prstGeom>
            <a:solidFill>
              <a:srgbClr val="87AF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S-Enantiomer</a:t>
              </a:r>
              <a:endParaRPr lang="ka-GE" sz="2400" b="1" dirty="0">
                <a:solidFill>
                  <a:schemeClr val="bg1"/>
                </a:solidFill>
                <a:cs typeface="Times New Roman" panose="02020603050405020304" pitchFamily="18" charset="0"/>
              </a:endParaRPr>
            </a:p>
          </p:txBody>
        </p:sp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E529823B-990A-47B6-BEBD-00E6F70BAE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211" t="28305" r="53653" b="16739"/>
          <a:stretch/>
        </p:blipFill>
        <p:spPr>
          <a:xfrm>
            <a:off x="5639444" y="1115107"/>
            <a:ext cx="1539612" cy="118500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3D21972-F587-45E1-8661-52EA9CA2D27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8239" t="3192" r="5454" b="51068"/>
          <a:stretch/>
        </p:blipFill>
        <p:spPr>
          <a:xfrm>
            <a:off x="10394868" y="2036906"/>
            <a:ext cx="1835560" cy="1137936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05B9F9C5-CC1F-40B3-A55B-4B6BF8FAA4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8239" t="50917" r="5454" b="3466"/>
          <a:stretch/>
        </p:blipFill>
        <p:spPr>
          <a:xfrm>
            <a:off x="450342" y="2282320"/>
            <a:ext cx="1576987" cy="97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4958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70FDCC-C93B-4723-82E9-8441FD6C1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4B78-8C0C-449B-8EFC-345627870C82}" type="slidenum">
              <a:rPr lang="ka-GE" smtClean="0"/>
              <a:t>5</a:t>
            </a:fld>
            <a:endParaRPr lang="ka-GE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A8F6AA2-213A-47B9-88A3-CCB6C41D3780}"/>
              </a:ext>
            </a:extLst>
          </p:cNvPr>
          <p:cNvSpPr/>
          <p:nvPr/>
        </p:nvSpPr>
        <p:spPr>
          <a:xfrm>
            <a:off x="12042289" y="-126609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5725F0C7-F618-4B93-AEF9-8B5FD7B885AF}"/>
              </a:ext>
            </a:extLst>
          </p:cNvPr>
          <p:cNvSpPr/>
          <p:nvPr/>
        </p:nvSpPr>
        <p:spPr>
          <a:xfrm>
            <a:off x="12042289" y="473782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8509F67-40C4-428C-90DB-C441181715B6}"/>
              </a:ext>
            </a:extLst>
          </p:cNvPr>
          <p:cNvSpPr/>
          <p:nvPr/>
        </p:nvSpPr>
        <p:spPr>
          <a:xfrm>
            <a:off x="12052555" y="1076494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0A576698-521A-4E6D-A14C-5D3D93068F83}"/>
              </a:ext>
            </a:extLst>
          </p:cNvPr>
          <p:cNvSpPr/>
          <p:nvPr/>
        </p:nvSpPr>
        <p:spPr>
          <a:xfrm>
            <a:off x="-847298" y="1679206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67DE262-DC71-4F0E-AD35-FE696355AB88}"/>
              </a:ext>
            </a:extLst>
          </p:cNvPr>
          <p:cNvSpPr/>
          <p:nvPr/>
        </p:nvSpPr>
        <p:spPr>
          <a:xfrm>
            <a:off x="-847298" y="2281918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BE25AD0-973B-4F34-88B5-17583F2D53B2}"/>
              </a:ext>
            </a:extLst>
          </p:cNvPr>
          <p:cNvSpPr/>
          <p:nvPr/>
        </p:nvSpPr>
        <p:spPr>
          <a:xfrm>
            <a:off x="-847298" y="2872724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54D4E4DD-0DEB-4794-8F5D-56781B43AEA9}"/>
              </a:ext>
            </a:extLst>
          </p:cNvPr>
          <p:cNvSpPr/>
          <p:nvPr/>
        </p:nvSpPr>
        <p:spPr>
          <a:xfrm>
            <a:off x="-847298" y="3482356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5FBBDD4-A4E8-4EE7-AAED-4BA27AF8A94B}"/>
              </a:ext>
            </a:extLst>
          </p:cNvPr>
          <p:cNvSpPr/>
          <p:nvPr/>
        </p:nvSpPr>
        <p:spPr>
          <a:xfrm>
            <a:off x="-847298" y="4091988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E0AFACB3-C6C5-430B-BDD9-2FACACE70B95}"/>
              </a:ext>
            </a:extLst>
          </p:cNvPr>
          <p:cNvSpPr/>
          <p:nvPr/>
        </p:nvSpPr>
        <p:spPr>
          <a:xfrm>
            <a:off x="-847298" y="4731973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8B3E39F-67EF-4191-8627-F40273B4844A}"/>
              </a:ext>
            </a:extLst>
          </p:cNvPr>
          <p:cNvSpPr/>
          <p:nvPr/>
        </p:nvSpPr>
        <p:spPr>
          <a:xfrm>
            <a:off x="-847298" y="5371958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1926B2D8-F01F-468D-9EE2-0755BA4A7A2A}"/>
              </a:ext>
            </a:extLst>
          </p:cNvPr>
          <p:cNvSpPr/>
          <p:nvPr/>
        </p:nvSpPr>
        <p:spPr>
          <a:xfrm>
            <a:off x="-847298" y="6011943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7EF2A2A0-4A61-40E3-BF13-3140577C712D}"/>
              </a:ext>
            </a:extLst>
          </p:cNvPr>
          <p:cNvSpPr/>
          <p:nvPr/>
        </p:nvSpPr>
        <p:spPr>
          <a:xfrm>
            <a:off x="-847298" y="6651928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88B86E-9894-42D0-AED5-7A79B29A1579}"/>
              </a:ext>
            </a:extLst>
          </p:cNvPr>
          <p:cNvSpPr txBox="1"/>
          <p:nvPr/>
        </p:nvSpPr>
        <p:spPr>
          <a:xfrm>
            <a:off x="838199" y="157717"/>
            <a:ext cx="6458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296C72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Phase I Metabolism</a:t>
            </a:r>
            <a:endParaRPr lang="ka-GE" sz="2400" b="1" dirty="0">
              <a:solidFill>
                <a:srgbClr val="296C72"/>
              </a:solidFill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B7A4C87-8233-4B83-92D8-59FAB21B1FC6}"/>
              </a:ext>
            </a:extLst>
          </p:cNvPr>
          <p:cNvSpPr txBox="1"/>
          <p:nvPr/>
        </p:nvSpPr>
        <p:spPr>
          <a:xfrm>
            <a:off x="550340" y="668424"/>
            <a:ext cx="11110632" cy="641971"/>
          </a:xfrm>
          <a:prstGeom prst="rect">
            <a:avLst/>
          </a:prstGeom>
          <a:solidFill>
            <a:srgbClr val="DCD2C6"/>
          </a:solidFill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6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When a person consumes Mephedrone, the liver's cytochrome P450 enzymes immediately go to work to make the molecule more water-soluble so the body can excrete it. This is </a:t>
            </a:r>
            <a:r>
              <a:rPr lang="en-US" sz="16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Phase I Metabolism</a:t>
            </a:r>
            <a:r>
              <a:rPr lang="en-US" sz="16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ka-GE" sz="1600" dirty="0">
              <a:effectLst/>
              <a:latin typeface="Calibri" panose="020F050202020403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82A236-FD08-471E-B9B8-574EB50B5CEB}"/>
              </a:ext>
            </a:extLst>
          </p:cNvPr>
          <p:cNvGrpSpPr/>
          <p:nvPr/>
        </p:nvGrpSpPr>
        <p:grpSpPr>
          <a:xfrm>
            <a:off x="495911" y="5277578"/>
            <a:ext cx="11165061" cy="1530721"/>
            <a:chOff x="495911" y="5277578"/>
            <a:chExt cx="11165061" cy="1530721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160D524-4885-4FF2-8B27-5273059FF626}"/>
                </a:ext>
              </a:extLst>
            </p:cNvPr>
            <p:cNvSpPr txBox="1"/>
            <p:nvPr/>
          </p:nvSpPr>
          <p:spPr>
            <a:xfrm>
              <a:off x="495911" y="5277578"/>
              <a:ext cx="11165061" cy="9592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spcAft>
                  <a:spcPts val="1000"/>
                </a:spcAft>
              </a:pPr>
              <a:r>
                <a:rPr lang="en-US" sz="1600" b="1" dirty="0">
                  <a:solidFill>
                    <a:srgbClr val="296C72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3. Tolyl-Hydroxylation</a:t>
              </a:r>
              <a:r>
                <a:rPr lang="en-US" sz="1600" dirty="0">
                  <a:solidFill>
                    <a:srgbClr val="296C72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: </a:t>
              </a:r>
              <a:r>
                <a:rPr lang="en-US" sz="160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A hydrogen atom on the methyl group attached to the benzene ring is replaced by a hydroxyl group           (-OH).</a:t>
              </a:r>
            </a:p>
            <a:p>
              <a:pPr algn="just">
                <a:spcAft>
                  <a:spcPts val="1000"/>
                </a:spcAft>
              </a:pPr>
              <a:endParaRPr lang="ka-GE" sz="1600" dirty="0"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931E9FE3-A252-44B3-B62D-2E7E0FFE104F}"/>
                </a:ext>
              </a:extLst>
            </p:cNvPr>
            <p:cNvGrpSpPr/>
            <p:nvPr/>
          </p:nvGrpSpPr>
          <p:grpSpPr>
            <a:xfrm>
              <a:off x="3779500" y="5757197"/>
              <a:ext cx="4887745" cy="1051102"/>
              <a:chOff x="2692138" y="5370300"/>
              <a:chExt cx="4887745" cy="1051102"/>
            </a:xfrm>
          </p:grpSpPr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40EE4EAB-88FF-4301-8F5E-3C7D7CE2ED4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8055" b="19262"/>
              <a:stretch/>
            </p:blipFill>
            <p:spPr>
              <a:xfrm>
                <a:off x="5674883" y="5370300"/>
                <a:ext cx="1905000" cy="1003608"/>
              </a:xfrm>
              <a:prstGeom prst="rect">
                <a:avLst/>
              </a:prstGeom>
            </p:spPr>
          </p:pic>
          <p:pic>
            <p:nvPicPr>
              <p:cNvPr id="58" name="Picture 57">
                <a:extLst>
                  <a:ext uri="{FF2B5EF4-FFF2-40B4-BE49-F238E27FC236}">
                    <a16:creationId xmlns:a16="http://schemas.microsoft.com/office/drawing/2014/main" id="{8FFC7CC5-3FC3-40F3-AA4E-B763DFDAD68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3819" b="16031"/>
              <a:stretch/>
            </p:blipFill>
            <p:spPr>
              <a:xfrm>
                <a:off x="2692138" y="5427336"/>
                <a:ext cx="1697201" cy="994066"/>
              </a:xfrm>
              <a:prstGeom prst="rect">
                <a:avLst/>
              </a:prstGeom>
            </p:spPr>
          </p:pic>
          <p:sp>
            <p:nvSpPr>
              <p:cNvPr id="59" name="Arrow: Right 58">
                <a:extLst>
                  <a:ext uri="{FF2B5EF4-FFF2-40B4-BE49-F238E27FC236}">
                    <a16:creationId xmlns:a16="http://schemas.microsoft.com/office/drawing/2014/main" id="{FDE40D7F-0646-4940-8E01-CFAE64C89611}"/>
                  </a:ext>
                </a:extLst>
              </p:cNvPr>
              <p:cNvSpPr/>
              <p:nvPr/>
            </p:nvSpPr>
            <p:spPr>
              <a:xfrm>
                <a:off x="4592655" y="5811624"/>
                <a:ext cx="823473" cy="177594"/>
              </a:xfrm>
              <a:prstGeom prst="rightArrow">
                <a:avLst/>
              </a:prstGeom>
              <a:solidFill>
                <a:srgbClr val="296C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a-GE" dirty="0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C0D7DB5-F17A-484C-8ED1-ED6836766F55}"/>
              </a:ext>
            </a:extLst>
          </p:cNvPr>
          <p:cNvGrpSpPr/>
          <p:nvPr/>
        </p:nvGrpSpPr>
        <p:grpSpPr>
          <a:xfrm>
            <a:off x="495911" y="1470989"/>
            <a:ext cx="11110632" cy="2029363"/>
            <a:chOff x="495911" y="1427447"/>
            <a:chExt cx="11110632" cy="2029363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6A4A4563-BD3E-4946-ABB5-21C419D45167}"/>
                </a:ext>
              </a:extLst>
            </p:cNvPr>
            <p:cNvGrpSpPr/>
            <p:nvPr/>
          </p:nvGrpSpPr>
          <p:grpSpPr>
            <a:xfrm>
              <a:off x="3779500" y="2349874"/>
              <a:ext cx="4397023" cy="1106936"/>
              <a:chOff x="2664958" y="2837002"/>
              <a:chExt cx="5117584" cy="1323073"/>
            </a:xfrm>
          </p:grpSpPr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B5B7E329-5DF1-444D-8DB3-F37B62D934A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8978" b="13083"/>
              <a:stretch/>
            </p:blipFill>
            <p:spPr>
              <a:xfrm>
                <a:off x="5877542" y="2837002"/>
                <a:ext cx="1905000" cy="1294228"/>
              </a:xfrm>
              <a:prstGeom prst="rect">
                <a:avLst/>
              </a:prstGeom>
            </p:spPr>
          </p:pic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EB54D351-6601-4955-9993-955ACEA0EDD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3819" b="16031"/>
              <a:stretch/>
            </p:blipFill>
            <p:spPr>
              <a:xfrm>
                <a:off x="2664958" y="2971910"/>
                <a:ext cx="1975329" cy="1188165"/>
              </a:xfrm>
              <a:prstGeom prst="rect">
                <a:avLst/>
              </a:prstGeom>
            </p:spPr>
          </p:pic>
          <p:sp>
            <p:nvSpPr>
              <p:cNvPr id="50" name="Arrow: Right 49">
                <a:extLst>
                  <a:ext uri="{FF2B5EF4-FFF2-40B4-BE49-F238E27FC236}">
                    <a16:creationId xmlns:a16="http://schemas.microsoft.com/office/drawing/2014/main" id="{D9DEE799-7F97-4EEC-980E-08777B500A67}"/>
                  </a:ext>
                </a:extLst>
              </p:cNvPr>
              <p:cNvSpPr/>
              <p:nvPr/>
            </p:nvSpPr>
            <p:spPr>
              <a:xfrm>
                <a:off x="4876922" y="3431234"/>
                <a:ext cx="958419" cy="212270"/>
              </a:xfrm>
              <a:prstGeom prst="rightArrow">
                <a:avLst/>
              </a:prstGeom>
              <a:solidFill>
                <a:srgbClr val="296C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a-GE" dirty="0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E05E862-140E-447F-95F4-DA10DAF92738}"/>
                </a:ext>
              </a:extLst>
            </p:cNvPr>
            <p:cNvSpPr txBox="1"/>
            <p:nvPr/>
          </p:nvSpPr>
          <p:spPr>
            <a:xfrm>
              <a:off x="495911" y="1427447"/>
              <a:ext cx="11110632" cy="1051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spcAft>
                  <a:spcPts val="1000"/>
                </a:spcAft>
              </a:pPr>
              <a:r>
                <a:rPr lang="en-US" sz="180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4-MMC undergoes three main chemical transformations during Phase I metabolism:</a:t>
              </a:r>
            </a:p>
            <a:p>
              <a:pPr algn="just">
                <a:spcAft>
                  <a:spcPts val="1000"/>
                </a:spcAft>
              </a:pPr>
              <a:r>
                <a:rPr lang="en-US" sz="1800" b="1" dirty="0">
                  <a:solidFill>
                    <a:srgbClr val="296C72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1. N-Demethylation (The Primary Pathway) (Nor-MEPH): </a:t>
              </a:r>
              <a:r>
                <a:rPr lang="en-US" sz="180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The liver removes a methyl group (</a:t>
              </a:r>
              <a:r>
                <a:rPr lang="en-US" sz="1800" dirty="0">
                  <a:solidFill>
                    <a:srgbClr val="1F1F1F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-</a:t>
              </a:r>
              <a:r>
                <a:rPr lang="ka-GE" sz="1800" dirty="0">
                  <a:solidFill>
                    <a:srgbClr val="1F1F1F"/>
                  </a:solidFill>
                  <a:ea typeface="Cambria" panose="02040503050406030204" pitchFamily="18" charset="0"/>
                  <a:cs typeface="Times New Roman" panose="02020603050405020304" pitchFamily="18" charset="0"/>
                </a:rPr>
                <a:t>CH</a:t>
              </a:r>
              <a:r>
                <a:rPr lang="en-US" sz="1800" baseline="-25000" dirty="0">
                  <a:solidFill>
                    <a:srgbClr val="1F1F1F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3</a:t>
              </a:r>
              <a:r>
                <a:rPr lang="en-US" sz="180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) from the nitrogen atom of the mephedrone molecule. Crucially, nor-mephedrone still retains the original chiral center.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B6F8496-CB59-4DF4-9F3A-982EC5FB15C3}"/>
              </a:ext>
            </a:extLst>
          </p:cNvPr>
          <p:cNvGrpSpPr/>
          <p:nvPr/>
        </p:nvGrpSpPr>
        <p:grpSpPr>
          <a:xfrm>
            <a:off x="498283" y="3497010"/>
            <a:ext cx="11110632" cy="1756210"/>
            <a:chOff x="495912" y="3438895"/>
            <a:chExt cx="11110632" cy="1756210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42472E9E-F984-4446-9AA1-72E7B013A1CF}"/>
                </a:ext>
              </a:extLst>
            </p:cNvPr>
            <p:cNvGrpSpPr/>
            <p:nvPr/>
          </p:nvGrpSpPr>
          <p:grpSpPr>
            <a:xfrm>
              <a:off x="3778294" y="4043925"/>
              <a:ext cx="4832306" cy="1151180"/>
              <a:chOff x="2964396" y="3773705"/>
              <a:chExt cx="4832306" cy="1151180"/>
            </a:xfrm>
          </p:grpSpPr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752B0AD5-4663-44D8-BF37-93603C254A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3815" b="19344"/>
              <a:stretch/>
            </p:blipFill>
            <p:spPr>
              <a:xfrm>
                <a:off x="5891702" y="3773705"/>
                <a:ext cx="1905000" cy="1082803"/>
              </a:xfrm>
              <a:prstGeom prst="rect">
                <a:avLst/>
              </a:prstGeom>
            </p:spPr>
          </p:pic>
          <p:pic>
            <p:nvPicPr>
              <p:cNvPr id="54" name="Picture 53">
                <a:extLst>
                  <a:ext uri="{FF2B5EF4-FFF2-40B4-BE49-F238E27FC236}">
                    <a16:creationId xmlns:a16="http://schemas.microsoft.com/office/drawing/2014/main" id="{B7E1CB2B-C2C3-46A7-9F6A-FAD16A43BBB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3819" b="16031"/>
              <a:stretch/>
            </p:blipFill>
            <p:spPr>
              <a:xfrm>
                <a:off x="2964396" y="3930819"/>
                <a:ext cx="1697201" cy="994066"/>
              </a:xfrm>
              <a:prstGeom prst="rect">
                <a:avLst/>
              </a:prstGeom>
            </p:spPr>
          </p:pic>
          <p:sp>
            <p:nvSpPr>
              <p:cNvPr id="55" name="Arrow: Right 54">
                <a:extLst>
                  <a:ext uri="{FF2B5EF4-FFF2-40B4-BE49-F238E27FC236}">
                    <a16:creationId xmlns:a16="http://schemas.microsoft.com/office/drawing/2014/main" id="{4E62B2D1-A097-463E-B3B8-23E3CB99F14A}"/>
                  </a:ext>
                </a:extLst>
              </p:cNvPr>
              <p:cNvSpPr/>
              <p:nvPr/>
            </p:nvSpPr>
            <p:spPr>
              <a:xfrm>
                <a:off x="4864913" y="4315107"/>
                <a:ext cx="823473" cy="177594"/>
              </a:xfrm>
              <a:prstGeom prst="rightArrow">
                <a:avLst/>
              </a:prstGeom>
              <a:solidFill>
                <a:srgbClr val="296C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a-GE" dirty="0"/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B3E7D48-BAD8-4807-9ECE-417062F296A8}"/>
                </a:ext>
              </a:extLst>
            </p:cNvPr>
            <p:cNvSpPr txBox="1"/>
            <p:nvPr/>
          </p:nvSpPr>
          <p:spPr>
            <a:xfrm>
              <a:off x="495912" y="3438895"/>
              <a:ext cx="1111063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>
                  <a:solidFill>
                    <a:srgbClr val="296C72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2. Keto-Reduction: </a:t>
              </a:r>
              <a:r>
                <a:rPr lang="en-US" sz="180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The ketone group (C=O) on the beta-carbon is reduced to a hydroxyl group (-OH), turning the molecule into an alcohol. Brand-new second chiral center is created. </a:t>
              </a:r>
              <a:r>
                <a:rPr lang="en-US" sz="1800" b="1" dirty="0">
                  <a:solidFill>
                    <a:srgbClr val="296C72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(Dihydro-MEPH)</a:t>
              </a:r>
            </a:p>
            <a:p>
              <a:endParaRPr lang="ka-GE" dirty="0"/>
            </a:p>
          </p:txBody>
        </p:sp>
      </p:grpSp>
    </p:spTree>
    <p:extLst>
      <p:ext uri="{BB962C8B-B14F-4D97-AF65-F5344CB8AC3E}">
        <p14:creationId xmlns:p14="http://schemas.microsoft.com/office/powerpoint/2010/main" val="16411465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>
            <a:extLst>
              <a:ext uri="{FF2B5EF4-FFF2-40B4-BE49-F238E27FC236}">
                <a16:creationId xmlns:a16="http://schemas.microsoft.com/office/drawing/2014/main" id="{29D4E81A-03F4-441B-9E3E-2B12D93208DD}"/>
              </a:ext>
            </a:extLst>
          </p:cNvPr>
          <p:cNvSpPr txBox="1"/>
          <p:nvPr/>
        </p:nvSpPr>
        <p:spPr>
          <a:xfrm>
            <a:off x="5336345" y="1552831"/>
            <a:ext cx="6548510" cy="5078313"/>
          </a:xfrm>
          <a:prstGeom prst="rect">
            <a:avLst/>
          </a:prstGeom>
          <a:solidFill>
            <a:srgbClr val="DCD2C6"/>
          </a:solidFill>
        </p:spPr>
        <p:txBody>
          <a:bodyPr wrap="square">
            <a:spAutoFit/>
          </a:bodyPr>
          <a:lstStyle/>
          <a:p>
            <a:pPr algn="just"/>
            <a:endParaRPr lang="en-US" b="1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/>
            <a:endParaRPr lang="en-US" b="1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b="1" dirty="0">
                <a:solidFill>
                  <a:srgbClr val="296C72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Capillary Electrophoresis (CE):</a:t>
            </a:r>
            <a:r>
              <a:rPr lang="en-US" dirty="0">
                <a:solidFill>
                  <a:srgbClr val="296C72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Substances are separated according to their mobility under the influence of an electric field. </a:t>
            </a:r>
          </a:p>
          <a:p>
            <a:pPr algn="just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Different substances have different migration velocities; therefore, they reach the detector through the capillary at different times, resulting in separation. This allows us to differentiate between substances that are chemically similar but possess different sizes or charges.</a:t>
            </a:r>
          </a:p>
          <a:p>
            <a:pPr algn="just"/>
            <a:endParaRPr lang="en-US" b="1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b="1" dirty="0">
                <a:solidFill>
                  <a:srgbClr val="296C72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Tandem Mass Spectrometry (MS/MS):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After the electrophoresis separates the components in space, they enter the mass spectrometer, which detects them based on their mass-to-charge ratio (m/z).</a:t>
            </a:r>
          </a:p>
          <a:p>
            <a:pPr algn="just"/>
            <a:endParaRPr lang="en-US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70FDCC-C93B-4723-82E9-8441FD6C1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4B78-8C0C-449B-8EFC-345627870C82}" type="slidenum">
              <a:rPr lang="ka-GE" smtClean="0"/>
              <a:t>6</a:t>
            </a:fld>
            <a:endParaRPr lang="ka-GE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A8F6AA2-213A-47B9-88A3-CCB6C41D3780}"/>
              </a:ext>
            </a:extLst>
          </p:cNvPr>
          <p:cNvSpPr/>
          <p:nvPr/>
        </p:nvSpPr>
        <p:spPr>
          <a:xfrm>
            <a:off x="11998750" y="-126609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5725F0C7-F618-4B93-AEF9-8B5FD7B885AF}"/>
              </a:ext>
            </a:extLst>
          </p:cNvPr>
          <p:cNvSpPr/>
          <p:nvPr/>
        </p:nvSpPr>
        <p:spPr>
          <a:xfrm>
            <a:off x="11998750" y="473782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8509F67-40C4-428C-90DB-C441181715B6}"/>
              </a:ext>
            </a:extLst>
          </p:cNvPr>
          <p:cNvSpPr/>
          <p:nvPr/>
        </p:nvSpPr>
        <p:spPr>
          <a:xfrm>
            <a:off x="12009016" y="1076494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0A576698-521A-4E6D-A14C-5D3D93068F83}"/>
              </a:ext>
            </a:extLst>
          </p:cNvPr>
          <p:cNvSpPr/>
          <p:nvPr/>
        </p:nvSpPr>
        <p:spPr>
          <a:xfrm>
            <a:off x="12023081" y="1679206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67DE262-DC71-4F0E-AD35-FE696355AB88}"/>
              </a:ext>
            </a:extLst>
          </p:cNvPr>
          <p:cNvSpPr/>
          <p:nvPr/>
        </p:nvSpPr>
        <p:spPr>
          <a:xfrm>
            <a:off x="-832785" y="2281918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BE25AD0-973B-4F34-88B5-17583F2D53B2}"/>
              </a:ext>
            </a:extLst>
          </p:cNvPr>
          <p:cNvSpPr/>
          <p:nvPr/>
        </p:nvSpPr>
        <p:spPr>
          <a:xfrm>
            <a:off x="-832785" y="2872724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54D4E4DD-0DEB-4794-8F5D-56781B43AEA9}"/>
              </a:ext>
            </a:extLst>
          </p:cNvPr>
          <p:cNvSpPr/>
          <p:nvPr/>
        </p:nvSpPr>
        <p:spPr>
          <a:xfrm>
            <a:off x="-832785" y="3482356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5FBBDD4-A4E8-4EE7-AAED-4BA27AF8A94B}"/>
              </a:ext>
            </a:extLst>
          </p:cNvPr>
          <p:cNvSpPr/>
          <p:nvPr/>
        </p:nvSpPr>
        <p:spPr>
          <a:xfrm>
            <a:off x="-832785" y="4091988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E0AFACB3-C6C5-430B-BDD9-2FACACE70B95}"/>
              </a:ext>
            </a:extLst>
          </p:cNvPr>
          <p:cNvSpPr/>
          <p:nvPr/>
        </p:nvSpPr>
        <p:spPr>
          <a:xfrm>
            <a:off x="-832785" y="4731973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8B3E39F-67EF-4191-8627-F40273B4844A}"/>
              </a:ext>
            </a:extLst>
          </p:cNvPr>
          <p:cNvSpPr/>
          <p:nvPr/>
        </p:nvSpPr>
        <p:spPr>
          <a:xfrm>
            <a:off x="-832785" y="5371958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1926B2D8-F01F-468D-9EE2-0755BA4A7A2A}"/>
              </a:ext>
            </a:extLst>
          </p:cNvPr>
          <p:cNvSpPr/>
          <p:nvPr/>
        </p:nvSpPr>
        <p:spPr>
          <a:xfrm>
            <a:off x="-832785" y="6011943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7EF2A2A0-4A61-40E3-BF13-3140577C712D}"/>
              </a:ext>
            </a:extLst>
          </p:cNvPr>
          <p:cNvSpPr/>
          <p:nvPr/>
        </p:nvSpPr>
        <p:spPr>
          <a:xfrm>
            <a:off x="-832785" y="6651928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37CBC57-0E4F-45A3-A837-BC64AA43EA5C}"/>
              </a:ext>
            </a:extLst>
          </p:cNvPr>
          <p:cNvSpPr txBox="1"/>
          <p:nvPr/>
        </p:nvSpPr>
        <p:spPr>
          <a:xfrm>
            <a:off x="819645" y="505302"/>
            <a:ext cx="6883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296C72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Purpose of the study and method used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6C1FEAB-1736-4953-A8DD-1E491C7C9BE9}"/>
              </a:ext>
            </a:extLst>
          </p:cNvPr>
          <p:cNvSpPr txBox="1"/>
          <p:nvPr/>
        </p:nvSpPr>
        <p:spPr>
          <a:xfrm>
            <a:off x="819645" y="1127961"/>
            <a:ext cx="106395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Calibri"/>
              </a:rPr>
              <a:t>Capillary Electrophoresis-Tandem Mass Spectrometry (CE-MS/MS)</a:t>
            </a:r>
            <a:endParaRPr lang="ka-GE" dirty="0"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" name="Picture 2" descr="Electrophoresis Instrumentation - an overview | ScienceDirect Topics">
            <a:extLst>
              <a:ext uri="{FF2B5EF4-FFF2-40B4-BE49-F238E27FC236}">
                <a16:creationId xmlns:a16="http://schemas.microsoft.com/office/drawing/2014/main" id="{771CC869-1377-4BE9-86BD-E03A19402C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08" y="2544271"/>
            <a:ext cx="4677019" cy="2978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96957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70FDCC-C93B-4723-82E9-8441FD6C1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4B78-8C0C-449B-8EFC-345627870C82}" type="slidenum">
              <a:rPr lang="ka-GE" smtClean="0"/>
              <a:t>7</a:t>
            </a:fld>
            <a:endParaRPr lang="ka-GE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A8F6AA2-213A-47B9-88A3-CCB6C41D3780}"/>
              </a:ext>
            </a:extLst>
          </p:cNvPr>
          <p:cNvSpPr/>
          <p:nvPr/>
        </p:nvSpPr>
        <p:spPr>
          <a:xfrm>
            <a:off x="12038721" y="-126609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5725F0C7-F618-4B93-AEF9-8B5FD7B885AF}"/>
              </a:ext>
            </a:extLst>
          </p:cNvPr>
          <p:cNvSpPr/>
          <p:nvPr/>
        </p:nvSpPr>
        <p:spPr>
          <a:xfrm>
            <a:off x="12038721" y="473782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8509F67-40C4-428C-90DB-C441181715B6}"/>
              </a:ext>
            </a:extLst>
          </p:cNvPr>
          <p:cNvSpPr/>
          <p:nvPr/>
        </p:nvSpPr>
        <p:spPr>
          <a:xfrm>
            <a:off x="12048987" y="1076494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0A576698-521A-4E6D-A14C-5D3D93068F83}"/>
              </a:ext>
            </a:extLst>
          </p:cNvPr>
          <p:cNvSpPr/>
          <p:nvPr/>
        </p:nvSpPr>
        <p:spPr>
          <a:xfrm>
            <a:off x="12063052" y="1679206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67DE262-DC71-4F0E-AD35-FE696355AB88}"/>
              </a:ext>
            </a:extLst>
          </p:cNvPr>
          <p:cNvSpPr/>
          <p:nvPr/>
        </p:nvSpPr>
        <p:spPr>
          <a:xfrm>
            <a:off x="12077118" y="2281918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BE25AD0-973B-4F34-88B5-17583F2D53B2}"/>
              </a:ext>
            </a:extLst>
          </p:cNvPr>
          <p:cNvSpPr/>
          <p:nvPr/>
        </p:nvSpPr>
        <p:spPr>
          <a:xfrm>
            <a:off x="-865169" y="2872724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54D4E4DD-0DEB-4794-8F5D-56781B43AEA9}"/>
              </a:ext>
            </a:extLst>
          </p:cNvPr>
          <p:cNvSpPr/>
          <p:nvPr/>
        </p:nvSpPr>
        <p:spPr>
          <a:xfrm>
            <a:off x="-865169" y="3482356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5FBBDD4-A4E8-4EE7-AAED-4BA27AF8A94B}"/>
              </a:ext>
            </a:extLst>
          </p:cNvPr>
          <p:cNvSpPr/>
          <p:nvPr/>
        </p:nvSpPr>
        <p:spPr>
          <a:xfrm>
            <a:off x="-865169" y="4091988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E0AFACB3-C6C5-430B-BDD9-2FACACE70B95}"/>
              </a:ext>
            </a:extLst>
          </p:cNvPr>
          <p:cNvSpPr/>
          <p:nvPr/>
        </p:nvSpPr>
        <p:spPr>
          <a:xfrm>
            <a:off x="-865169" y="4731973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8B3E39F-67EF-4191-8627-F40273B4844A}"/>
              </a:ext>
            </a:extLst>
          </p:cNvPr>
          <p:cNvSpPr/>
          <p:nvPr/>
        </p:nvSpPr>
        <p:spPr>
          <a:xfrm>
            <a:off x="-865169" y="5371958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1926B2D8-F01F-468D-9EE2-0755BA4A7A2A}"/>
              </a:ext>
            </a:extLst>
          </p:cNvPr>
          <p:cNvSpPr/>
          <p:nvPr/>
        </p:nvSpPr>
        <p:spPr>
          <a:xfrm>
            <a:off x="-865169" y="6011943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7EF2A2A0-4A61-40E3-BF13-3140577C712D}"/>
              </a:ext>
            </a:extLst>
          </p:cNvPr>
          <p:cNvSpPr/>
          <p:nvPr/>
        </p:nvSpPr>
        <p:spPr>
          <a:xfrm>
            <a:off x="-865169" y="6651928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DC60229-3BAC-4A7D-A25F-426651DAD78B}"/>
              </a:ext>
            </a:extLst>
          </p:cNvPr>
          <p:cNvGrpSpPr/>
          <p:nvPr/>
        </p:nvGrpSpPr>
        <p:grpSpPr>
          <a:xfrm>
            <a:off x="474508" y="269742"/>
            <a:ext cx="5945981" cy="1069105"/>
            <a:chOff x="474508" y="269742"/>
            <a:chExt cx="5945981" cy="1069105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DD4104B2-1D62-4DD6-ACC3-EBD3AF6EE0BF}"/>
                </a:ext>
              </a:extLst>
            </p:cNvPr>
            <p:cNvSpPr/>
            <p:nvPr/>
          </p:nvSpPr>
          <p:spPr>
            <a:xfrm>
              <a:off x="474508" y="269742"/>
              <a:ext cx="5945981" cy="1069105"/>
            </a:xfrm>
            <a:prstGeom prst="roundRect">
              <a:avLst/>
            </a:prstGeom>
            <a:solidFill>
              <a:srgbClr val="DCD2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a-GE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37CBC57-0E4F-45A3-A837-BC64AA43EA5C}"/>
                </a:ext>
              </a:extLst>
            </p:cNvPr>
            <p:cNvSpPr txBox="1"/>
            <p:nvPr/>
          </p:nvSpPr>
          <p:spPr>
            <a:xfrm>
              <a:off x="614476" y="429244"/>
              <a:ext cx="561215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296C72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Purpose of the study and method used</a:t>
              </a:r>
            </a:p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en-US" b="1" dirty="0">
                  <a:solidFill>
                    <a:srgbClr val="296C72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Cyclodextrins</a:t>
              </a:r>
              <a:endParaRPr lang="en-US" sz="2400" b="1" dirty="0">
                <a:solidFill>
                  <a:srgbClr val="296C72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3" name="Picture 6" descr="Symmetry 11 01249 g001">
            <a:extLst>
              <a:ext uri="{FF2B5EF4-FFF2-40B4-BE49-F238E27FC236}">
                <a16:creationId xmlns:a16="http://schemas.microsoft.com/office/drawing/2014/main" id="{FB1D009C-71B7-412F-A188-CB9047E772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67"/>
          <a:stretch/>
        </p:blipFill>
        <p:spPr bwMode="auto">
          <a:xfrm>
            <a:off x="7222319" y="3094413"/>
            <a:ext cx="4178215" cy="2519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Blog Series 1: The Basics of Cyclodextrins | Blog | Biosynth">
            <a:extLst>
              <a:ext uri="{FF2B5EF4-FFF2-40B4-BE49-F238E27FC236}">
                <a16:creationId xmlns:a16="http://schemas.microsoft.com/office/drawing/2014/main" id="{0CA7BE8E-74A7-4738-B47D-532E95F21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3130" y="5459431"/>
            <a:ext cx="1771502" cy="1270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6320321E-1A9C-4C37-88A0-3E444A9FABED}"/>
              </a:ext>
            </a:extLst>
          </p:cNvPr>
          <p:cNvSpPr txBox="1"/>
          <p:nvPr/>
        </p:nvSpPr>
        <p:spPr>
          <a:xfrm>
            <a:off x="614476" y="4117163"/>
            <a:ext cx="580601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solidFill>
                  <a:srgbClr val="296C72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Separation Mechanism: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Due to their differing geometries, the R- and S-enantiomers fit differently into the cyclodextrin cavity. Consequently, one enantiomer forms a more stable complex and migrates through the capillary more slowly than the other. This difference enables their complete chiral separation.</a:t>
            </a:r>
          </a:p>
        </p:txBody>
      </p:sp>
      <p:pic>
        <p:nvPicPr>
          <p:cNvPr id="5125" name="Picture 5" descr="Schematic view and chemical structure of cyclodextrins, α-, β-, and ɣ- cyclodextrin (glucopyranose units, n = 6, 7, and 8 respectively) (ChemAxon 2019; Crini et al. 2018)">
            <a:extLst>
              <a:ext uri="{FF2B5EF4-FFF2-40B4-BE49-F238E27FC236}">
                <a16:creationId xmlns:a16="http://schemas.microsoft.com/office/drawing/2014/main" id="{899B4808-5C3A-4286-8DCC-172FF65906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906"/>
          <a:stretch/>
        </p:blipFill>
        <p:spPr bwMode="auto">
          <a:xfrm>
            <a:off x="6420489" y="1197540"/>
            <a:ext cx="5327113" cy="1810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F55B6DA-4CE9-4060-B436-B818F1182835}"/>
              </a:ext>
            </a:extLst>
          </p:cNvPr>
          <p:cNvSpPr txBox="1"/>
          <p:nvPr/>
        </p:nvSpPr>
        <p:spPr>
          <a:xfrm>
            <a:off x="614475" y="1573276"/>
            <a:ext cx="53271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>
                <a:solidFill>
                  <a:srgbClr val="296C72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What is Cyclodextrin (CD)?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Cyclodextrins are cyclic oligosaccharides composed of D</a:t>
            </a:r>
            <a:r>
              <a:rPr lang="ka-GE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glucopyranose</a:t>
            </a:r>
            <a:r>
              <a:rPr lang="ka-GE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units. They possess a hydrophobic inner cavity and a hydrophilic outer surface.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E82090-F9A2-4867-B5DF-1A4E62033D7C}"/>
              </a:ext>
            </a:extLst>
          </p:cNvPr>
          <p:cNvSpPr txBox="1"/>
          <p:nvPr/>
        </p:nvSpPr>
        <p:spPr>
          <a:xfrm>
            <a:off x="614476" y="3019139"/>
            <a:ext cx="65696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296C72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Complex Formation (Host-Guest):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Chiral molecules (the "guest") enter the cyclodextrin cavity (the "host") and form temporary complexes.</a:t>
            </a:r>
          </a:p>
          <a:p>
            <a:endParaRPr lang="ka-GE" dirty="0"/>
          </a:p>
        </p:txBody>
      </p:sp>
    </p:spTree>
    <p:extLst>
      <p:ext uri="{BB962C8B-B14F-4D97-AF65-F5344CB8AC3E}">
        <p14:creationId xmlns:p14="http://schemas.microsoft.com/office/powerpoint/2010/main" val="5463599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70FDCC-C93B-4723-82E9-8441FD6C1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4B78-8C0C-449B-8EFC-345627870C82}" type="slidenum">
              <a:rPr lang="ka-GE" smtClean="0"/>
              <a:t>8</a:t>
            </a:fld>
            <a:endParaRPr lang="ka-GE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A8F6AA2-213A-47B9-88A3-CCB6C41D3780}"/>
              </a:ext>
            </a:extLst>
          </p:cNvPr>
          <p:cNvSpPr/>
          <p:nvPr/>
        </p:nvSpPr>
        <p:spPr>
          <a:xfrm>
            <a:off x="12038721" y="-126609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5725F0C7-F618-4B93-AEF9-8B5FD7B885AF}"/>
              </a:ext>
            </a:extLst>
          </p:cNvPr>
          <p:cNvSpPr/>
          <p:nvPr/>
        </p:nvSpPr>
        <p:spPr>
          <a:xfrm>
            <a:off x="12038721" y="473782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8509F67-40C4-428C-90DB-C441181715B6}"/>
              </a:ext>
            </a:extLst>
          </p:cNvPr>
          <p:cNvSpPr/>
          <p:nvPr/>
        </p:nvSpPr>
        <p:spPr>
          <a:xfrm>
            <a:off x="12048987" y="1076494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0A576698-521A-4E6D-A14C-5D3D93068F83}"/>
              </a:ext>
            </a:extLst>
          </p:cNvPr>
          <p:cNvSpPr/>
          <p:nvPr/>
        </p:nvSpPr>
        <p:spPr>
          <a:xfrm>
            <a:off x="12063052" y="1679206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67DE262-DC71-4F0E-AD35-FE696355AB88}"/>
              </a:ext>
            </a:extLst>
          </p:cNvPr>
          <p:cNvSpPr/>
          <p:nvPr/>
        </p:nvSpPr>
        <p:spPr>
          <a:xfrm>
            <a:off x="12077118" y="2281918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BE25AD0-973B-4F34-88B5-17583F2D53B2}"/>
              </a:ext>
            </a:extLst>
          </p:cNvPr>
          <p:cNvSpPr/>
          <p:nvPr/>
        </p:nvSpPr>
        <p:spPr>
          <a:xfrm>
            <a:off x="12091182" y="2872724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54D4E4DD-0DEB-4794-8F5D-56781B43AEA9}"/>
              </a:ext>
            </a:extLst>
          </p:cNvPr>
          <p:cNvSpPr/>
          <p:nvPr/>
        </p:nvSpPr>
        <p:spPr>
          <a:xfrm>
            <a:off x="-865169" y="3482356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5FBBDD4-A4E8-4EE7-AAED-4BA27AF8A94B}"/>
              </a:ext>
            </a:extLst>
          </p:cNvPr>
          <p:cNvSpPr/>
          <p:nvPr/>
        </p:nvSpPr>
        <p:spPr>
          <a:xfrm>
            <a:off x="-865169" y="4091988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E0AFACB3-C6C5-430B-BDD9-2FACACE70B95}"/>
              </a:ext>
            </a:extLst>
          </p:cNvPr>
          <p:cNvSpPr/>
          <p:nvPr/>
        </p:nvSpPr>
        <p:spPr>
          <a:xfrm>
            <a:off x="-865169" y="4731973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8B3E39F-67EF-4191-8627-F40273B4844A}"/>
              </a:ext>
            </a:extLst>
          </p:cNvPr>
          <p:cNvSpPr/>
          <p:nvPr/>
        </p:nvSpPr>
        <p:spPr>
          <a:xfrm>
            <a:off x="-865169" y="5371958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1926B2D8-F01F-468D-9EE2-0755BA4A7A2A}"/>
              </a:ext>
            </a:extLst>
          </p:cNvPr>
          <p:cNvSpPr/>
          <p:nvPr/>
        </p:nvSpPr>
        <p:spPr>
          <a:xfrm>
            <a:off x="-865169" y="6011943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7EF2A2A0-4A61-40E3-BF13-3140577C712D}"/>
              </a:ext>
            </a:extLst>
          </p:cNvPr>
          <p:cNvSpPr/>
          <p:nvPr/>
        </p:nvSpPr>
        <p:spPr>
          <a:xfrm>
            <a:off x="-865169" y="6651928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DC60229-3BAC-4A7D-A25F-426651DAD78B}"/>
              </a:ext>
            </a:extLst>
          </p:cNvPr>
          <p:cNvGrpSpPr/>
          <p:nvPr/>
        </p:nvGrpSpPr>
        <p:grpSpPr>
          <a:xfrm>
            <a:off x="474508" y="269742"/>
            <a:ext cx="11454895" cy="689547"/>
            <a:chOff x="474508" y="269742"/>
            <a:chExt cx="5945981" cy="1069105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DD4104B2-1D62-4DD6-ACC3-EBD3AF6EE0BF}"/>
                </a:ext>
              </a:extLst>
            </p:cNvPr>
            <p:cNvSpPr/>
            <p:nvPr/>
          </p:nvSpPr>
          <p:spPr>
            <a:xfrm>
              <a:off x="474508" y="269742"/>
              <a:ext cx="5945981" cy="1069105"/>
            </a:xfrm>
            <a:prstGeom prst="roundRect">
              <a:avLst/>
            </a:prstGeom>
            <a:solidFill>
              <a:srgbClr val="DCD2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a-GE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37CBC57-0E4F-45A3-A837-BC64AA43EA5C}"/>
                </a:ext>
              </a:extLst>
            </p:cNvPr>
            <p:cNvSpPr txBox="1"/>
            <p:nvPr/>
          </p:nvSpPr>
          <p:spPr>
            <a:xfrm>
              <a:off x="614476" y="429244"/>
              <a:ext cx="5612153" cy="715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296C72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Experimental Part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0ABC4930-D17F-41A4-A815-5A5B872F3C04}"/>
              </a:ext>
            </a:extLst>
          </p:cNvPr>
          <p:cNvSpPr txBox="1"/>
          <p:nvPr/>
        </p:nvSpPr>
        <p:spPr>
          <a:xfrm>
            <a:off x="5530694" y="2117837"/>
            <a:ext cx="59750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af-ZA" sz="1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Analysis of </a:t>
            </a:r>
            <a:r>
              <a:rPr lang="af-ZA" sz="1200" b="1" dirty="0">
                <a:solidFill>
                  <a:srgbClr val="296C72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mephedrone (4-MMC) </a:t>
            </a:r>
            <a:r>
              <a:rPr lang="af-ZA" sz="1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standard under different capillary filling and concentration conditions using HS-</a:t>
            </a:r>
            <a:r>
              <a:rPr lang="el-GR" sz="1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β-</a:t>
            </a:r>
            <a:r>
              <a:rPr lang="af-ZA" sz="1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CD, 20 mM ammonium formate pH 2.23, 30 kV. </a:t>
            </a:r>
            <a:r>
              <a:rPr lang="en-US" sz="1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Sheath liquid flow rate 0.5 mL/min.</a:t>
            </a:r>
            <a:endParaRPr lang="ka-GE" sz="1200" dirty="0">
              <a:ea typeface="Cambria" panose="020405030504060302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670671F-381A-427D-BC3E-654DBB29F0F1}"/>
              </a:ext>
            </a:extLst>
          </p:cNvPr>
          <p:cNvSpPr txBox="1"/>
          <p:nvPr/>
        </p:nvSpPr>
        <p:spPr>
          <a:xfrm>
            <a:off x="309422" y="5426473"/>
            <a:ext cx="6421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 the next stage, increasing the capillary filling to 60% and 80% showed a trend toward improved resolution (see Fig. e–g),</a:t>
            </a:r>
            <a:endParaRPr lang="ka-GE" sz="1200" dirty="0"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6281B4D-FA9C-4497-9ACA-B350E03BE5F8}"/>
              </a:ext>
            </a:extLst>
          </p:cNvPr>
          <p:cNvSpPr txBox="1"/>
          <p:nvPr/>
        </p:nvSpPr>
        <p:spPr>
          <a:xfrm>
            <a:off x="270896" y="4530386"/>
            <a:ext cx="64219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For the partial capillary filling modes of 10%, 20%, and 40%, the corresponding mass spectrometric signal of 4-MMC (m/z 178.4000 -&gt; 145.4004) was characterized by an unstable baseline, peak tailing, and insufficient resolution (see Fig. a–d).</a:t>
            </a:r>
            <a:endParaRPr lang="ka-GE" sz="1200" dirty="0"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BBCB466-0BD4-47C3-B384-D78CD4FF8EEE}"/>
              </a:ext>
            </a:extLst>
          </p:cNvPr>
          <p:cNvGrpSpPr/>
          <p:nvPr/>
        </p:nvGrpSpPr>
        <p:grpSpPr>
          <a:xfrm>
            <a:off x="545714" y="1343791"/>
            <a:ext cx="4632325" cy="3012710"/>
            <a:chOff x="0" y="1"/>
            <a:chExt cx="4632325" cy="3013027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9D36ED86-A34C-4D21-AA8E-89C6663A2981}"/>
                </a:ext>
              </a:extLst>
            </p:cNvPr>
            <p:cNvGrpSpPr/>
            <p:nvPr/>
          </p:nvGrpSpPr>
          <p:grpSpPr>
            <a:xfrm>
              <a:off x="80010" y="1"/>
              <a:ext cx="4552315" cy="2907665"/>
              <a:chOff x="0" y="0"/>
              <a:chExt cx="5326795" cy="3972629"/>
            </a:xfrm>
          </p:grpSpPr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462E107B-F81F-41FE-8FC8-16BE384CD51C}"/>
                  </a:ext>
                </a:extLst>
              </p:cNvPr>
              <p:cNvGrpSpPr/>
              <p:nvPr/>
            </p:nvGrpSpPr>
            <p:grpSpPr>
              <a:xfrm>
                <a:off x="0" y="17780"/>
                <a:ext cx="1187450" cy="3888046"/>
                <a:chOff x="0" y="17780"/>
                <a:chExt cx="1848465" cy="5663380"/>
              </a:xfrm>
            </p:grpSpPr>
            <p:grpSp>
              <p:nvGrpSpPr>
                <p:cNvPr id="88" name="Group 87">
                  <a:extLst>
                    <a:ext uri="{FF2B5EF4-FFF2-40B4-BE49-F238E27FC236}">
                      <a16:creationId xmlns:a16="http://schemas.microsoft.com/office/drawing/2014/main" id="{61048F2F-9130-4D4A-B3D4-41A02503DBA6}"/>
                    </a:ext>
                  </a:extLst>
                </p:cNvPr>
                <p:cNvGrpSpPr/>
                <p:nvPr/>
              </p:nvGrpSpPr>
              <p:grpSpPr>
                <a:xfrm>
                  <a:off x="0" y="61752"/>
                  <a:ext cx="1847850" cy="5198440"/>
                  <a:chOff x="0" y="61752"/>
                  <a:chExt cx="1847850" cy="5198440"/>
                </a:xfrm>
              </p:grpSpPr>
              <p:sp>
                <p:nvSpPr>
                  <p:cNvPr id="92" name="TextBox 4">
                    <a:extLst>
                      <a:ext uri="{FF2B5EF4-FFF2-40B4-BE49-F238E27FC236}">
                        <a16:creationId xmlns:a16="http://schemas.microsoft.com/office/drawing/2014/main" id="{814DF05D-1CB5-4B0C-9591-21217D68C8C3}"/>
                      </a:ext>
                    </a:extLst>
                  </p:cNvPr>
                  <p:cNvSpPr txBox="1"/>
                  <p:nvPr/>
                </p:nvSpPr>
                <p:spPr>
                  <a:xfrm>
                    <a:off x="0" y="61752"/>
                    <a:ext cx="1847850" cy="111185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noAutofit/>
                  </a:bodyPr>
                  <a:lstStyle/>
                  <a:p>
                    <a:pPr marL="0" marR="0" algn="ctr">
                      <a:lnSpc>
                        <a:spcPct val="115000"/>
                      </a:lnSpc>
                      <a:spcAft>
                        <a:spcPts val="1000"/>
                      </a:spcAft>
                      <a:buNone/>
                    </a:pPr>
                    <a:r>
                      <a:rPr lang="en-US" sz="1000" kern="1200" dirty="0">
                        <a:solidFill>
                          <a:srgbClr val="296C72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a:t>20 % Filling </a:t>
                    </a:r>
                    <a:r>
                      <a:rPr lang="en-US" sz="1000" b="1" kern="1200" dirty="0">
                        <a:solidFill>
                          <a:srgbClr val="296C72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a:t>0.125 </a:t>
                    </a:r>
                    <a:r>
                      <a:rPr lang="en-US" sz="1000" b="1" dirty="0">
                        <a:solidFill>
                          <a:srgbClr val="296C72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a:t>mg</a:t>
                    </a:r>
                    <a:r>
                      <a:rPr lang="ka-GE" sz="1000" b="1" kern="1200" dirty="0">
                        <a:solidFill>
                          <a:srgbClr val="296C72"/>
                        </a:solidFill>
                        <a:effectLst/>
                        <a:latin typeface="Sylfaen" panose="010A050205030603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a:t>/</a:t>
                    </a:r>
                    <a:r>
                      <a:rPr lang="en-US" sz="1000" b="1" kern="1200" dirty="0">
                        <a:solidFill>
                          <a:srgbClr val="296C72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a:t>ml</a:t>
                    </a:r>
                    <a:endParaRPr lang="en-US" sz="1100" dirty="0">
                      <a:solidFill>
                        <a:srgbClr val="296C72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endParaRPr>
                  </a:p>
                </p:txBody>
              </p:sp>
              <p:pic>
                <p:nvPicPr>
                  <p:cNvPr id="93" name="Picture 92">
                    <a:extLst>
                      <a:ext uri="{FF2B5EF4-FFF2-40B4-BE49-F238E27FC236}">
                        <a16:creationId xmlns:a16="http://schemas.microsoft.com/office/drawing/2014/main" id="{8D01FB9E-9661-48F9-999A-A3B296F2420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 r="12117" b="4727"/>
                  <a:stretch>
                    <a:fillRect/>
                  </a:stretch>
                </p:blipFill>
                <p:spPr>
                  <a:xfrm>
                    <a:off x="590321" y="1113625"/>
                    <a:ext cx="505760" cy="4146567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89" name="Group 88">
                  <a:extLst>
                    <a:ext uri="{FF2B5EF4-FFF2-40B4-BE49-F238E27FC236}">
                      <a16:creationId xmlns:a16="http://schemas.microsoft.com/office/drawing/2014/main" id="{7AC465E1-1E82-4B99-8A2D-3D7C4AF8792B}"/>
                    </a:ext>
                  </a:extLst>
                </p:cNvPr>
                <p:cNvGrpSpPr/>
                <p:nvPr/>
              </p:nvGrpSpPr>
              <p:grpSpPr>
                <a:xfrm>
                  <a:off x="0" y="17780"/>
                  <a:ext cx="1848465" cy="5663380"/>
                  <a:chOff x="0" y="17780"/>
                  <a:chExt cx="1848465" cy="5663380"/>
                </a:xfrm>
              </p:grpSpPr>
              <p:sp>
                <p:nvSpPr>
                  <p:cNvPr id="90" name="Rectangle 89">
                    <a:extLst>
                      <a:ext uri="{FF2B5EF4-FFF2-40B4-BE49-F238E27FC236}">
                        <a16:creationId xmlns:a16="http://schemas.microsoft.com/office/drawing/2014/main" id="{A7D5C469-F4DB-4718-8958-D49E1ABC0028}"/>
                      </a:ext>
                    </a:extLst>
                  </p:cNvPr>
                  <p:cNvSpPr/>
                  <p:nvPr/>
                </p:nvSpPr>
                <p:spPr>
                  <a:xfrm>
                    <a:off x="0" y="17780"/>
                    <a:ext cx="1848465" cy="5663380"/>
                  </a:xfrm>
                  <a:prstGeom prst="rect">
                    <a:avLst/>
                  </a:prstGeom>
                  <a:noFill/>
                  <a:ln w="38100">
                    <a:solidFill>
                      <a:srgbClr val="296C7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1" name="TextBox 8">
                    <a:extLst>
                      <a:ext uri="{FF2B5EF4-FFF2-40B4-BE49-F238E27FC236}">
                        <a16:creationId xmlns:a16="http://schemas.microsoft.com/office/drawing/2014/main" id="{8510A653-822D-4E7D-A1A0-90605EEB7049}"/>
                      </a:ext>
                    </a:extLst>
                  </p:cNvPr>
                  <p:cNvSpPr txBox="1"/>
                  <p:nvPr/>
                </p:nvSpPr>
                <p:spPr>
                  <a:xfrm>
                    <a:off x="1342288" y="4909934"/>
                    <a:ext cx="375639" cy="66601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pPr marL="0" marR="0">
                      <a:lnSpc>
                        <a:spcPct val="115000"/>
                      </a:lnSpc>
                      <a:spcAft>
                        <a:spcPts val="1000"/>
                      </a:spcAft>
                      <a:buNone/>
                    </a:pPr>
                    <a:r>
                      <a:rPr lang="en-US" sz="1800" b="1" kern="1200" dirty="0">
                        <a:solidFill>
                          <a:srgbClr val="002060"/>
                        </a:solidFill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a</a:t>
                    </a:r>
                    <a:endParaRPr lang="en-US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59B45462-DC72-4DFB-B3FF-7297E796D7E0}"/>
                  </a:ext>
                </a:extLst>
              </p:cNvPr>
              <p:cNvGrpSpPr/>
              <p:nvPr/>
            </p:nvGrpSpPr>
            <p:grpSpPr>
              <a:xfrm>
                <a:off x="1376028" y="12700"/>
                <a:ext cx="1212850" cy="3922395"/>
                <a:chOff x="1376028" y="12700"/>
                <a:chExt cx="1848465" cy="5663380"/>
              </a:xfrm>
            </p:grpSpPr>
            <p:grpSp>
              <p:nvGrpSpPr>
                <p:cNvPr id="82" name="Group 81">
                  <a:extLst>
                    <a:ext uri="{FF2B5EF4-FFF2-40B4-BE49-F238E27FC236}">
                      <a16:creationId xmlns:a16="http://schemas.microsoft.com/office/drawing/2014/main" id="{3C62B255-1F88-409E-87A8-D3C78C79616C}"/>
                    </a:ext>
                  </a:extLst>
                </p:cNvPr>
                <p:cNvGrpSpPr/>
                <p:nvPr/>
              </p:nvGrpSpPr>
              <p:grpSpPr>
                <a:xfrm>
                  <a:off x="1376028" y="12700"/>
                  <a:ext cx="1848465" cy="5663380"/>
                  <a:chOff x="1376028" y="12700"/>
                  <a:chExt cx="1848465" cy="5663380"/>
                </a:xfrm>
              </p:grpSpPr>
              <p:sp>
                <p:nvSpPr>
                  <p:cNvPr id="84" name="TextBox 4">
                    <a:extLst>
                      <a:ext uri="{FF2B5EF4-FFF2-40B4-BE49-F238E27FC236}">
                        <a16:creationId xmlns:a16="http://schemas.microsoft.com/office/drawing/2014/main" id="{4F3C04F0-832F-419E-B975-3DF60D4296A2}"/>
                      </a:ext>
                    </a:extLst>
                  </p:cNvPr>
                  <p:cNvSpPr txBox="1"/>
                  <p:nvPr/>
                </p:nvSpPr>
                <p:spPr>
                  <a:xfrm>
                    <a:off x="1376028" y="50313"/>
                    <a:ext cx="1847848" cy="97669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noAutofit/>
                  </a:bodyPr>
                  <a:lstStyle/>
                  <a:p>
                    <a:pPr marL="0" marR="0" algn="ctr">
                      <a:lnSpc>
                        <a:spcPct val="115000"/>
                      </a:lnSpc>
                      <a:spcAft>
                        <a:spcPts val="1000"/>
                      </a:spcAft>
                      <a:buNone/>
                    </a:pPr>
                    <a:r>
                      <a:rPr lang="ka-GE" sz="1000" kern="1200" dirty="0">
                        <a:solidFill>
                          <a:srgbClr val="296C72"/>
                        </a:solidFill>
                        <a:effectLst/>
                        <a:latin typeface="Sylfaen" panose="010A050205030603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en-US" sz="1000" kern="1200" dirty="0">
                        <a:solidFill>
                          <a:srgbClr val="296C72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a:t>0 % Filling            </a:t>
                    </a:r>
                    <a:r>
                      <a:rPr lang="en-US" sz="1000" b="1" kern="1200" dirty="0">
                        <a:solidFill>
                          <a:srgbClr val="296C72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a:t>0.</a:t>
                    </a:r>
                    <a:r>
                      <a:rPr lang="ka-GE" sz="1000" b="1" kern="1200" dirty="0">
                        <a:solidFill>
                          <a:srgbClr val="296C72"/>
                        </a:solidFill>
                        <a:effectLst/>
                        <a:latin typeface="Sylfaen" panose="010A050205030603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a:t>25 </a:t>
                    </a:r>
                    <a:r>
                      <a:rPr lang="en-US" sz="1000" b="1" dirty="0">
                        <a:solidFill>
                          <a:srgbClr val="296C72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a:t>mg</a:t>
                    </a:r>
                    <a:r>
                      <a:rPr lang="ka-GE" sz="1000" b="1" kern="1200" dirty="0">
                        <a:solidFill>
                          <a:srgbClr val="296C72"/>
                        </a:solidFill>
                        <a:effectLst/>
                        <a:latin typeface="Sylfaen" panose="010A050205030603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a:t>/</a:t>
                    </a:r>
                    <a:r>
                      <a:rPr lang="en-US" sz="1000" b="1" kern="1200" dirty="0">
                        <a:solidFill>
                          <a:srgbClr val="296C72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a:t>ml</a:t>
                    </a:r>
                    <a:endParaRPr lang="en-US" sz="1100" dirty="0">
                      <a:solidFill>
                        <a:srgbClr val="296C72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endParaRPr>
                  </a:p>
                </p:txBody>
              </p:sp>
              <p:grpSp>
                <p:nvGrpSpPr>
                  <p:cNvPr id="85" name="Group 84">
                    <a:extLst>
                      <a:ext uri="{FF2B5EF4-FFF2-40B4-BE49-F238E27FC236}">
                        <a16:creationId xmlns:a16="http://schemas.microsoft.com/office/drawing/2014/main" id="{44544C37-2FCD-4D37-8B42-15A0A7F1D835}"/>
                      </a:ext>
                    </a:extLst>
                  </p:cNvPr>
                  <p:cNvGrpSpPr/>
                  <p:nvPr/>
                </p:nvGrpSpPr>
                <p:grpSpPr>
                  <a:xfrm>
                    <a:off x="1376028" y="12700"/>
                    <a:ext cx="1848465" cy="5663380"/>
                    <a:chOff x="1376028" y="12700"/>
                    <a:chExt cx="1848465" cy="5663380"/>
                  </a:xfrm>
                </p:grpSpPr>
                <p:sp>
                  <p:nvSpPr>
                    <p:cNvPr id="86" name="Rectangle 85">
                      <a:extLst>
                        <a:ext uri="{FF2B5EF4-FFF2-40B4-BE49-F238E27FC236}">
                          <a16:creationId xmlns:a16="http://schemas.microsoft.com/office/drawing/2014/main" id="{94658368-C9BC-4F07-AB3F-75936B5892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76028" y="12700"/>
                      <a:ext cx="1848465" cy="5663380"/>
                    </a:xfrm>
                    <a:prstGeom prst="rect">
                      <a:avLst/>
                    </a:prstGeom>
                    <a:noFill/>
                    <a:ln w="38100">
                      <a:solidFill>
                        <a:srgbClr val="296C72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7" name="TextBox 8">
                      <a:extLst>
                        <a:ext uri="{FF2B5EF4-FFF2-40B4-BE49-F238E27FC236}">
                          <a16:creationId xmlns:a16="http://schemas.microsoft.com/office/drawing/2014/main" id="{23BFBF48-2DB3-4EE5-8CBC-213F3676ED4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685628" y="4895543"/>
                      <a:ext cx="410055" cy="68820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800" b="1" kern="1200" dirty="0">
                          <a:solidFill>
                            <a:srgbClr val="00206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</p:grpSp>
            <p:pic>
              <p:nvPicPr>
                <p:cNvPr id="83" name="Picture 82">
                  <a:extLst>
                    <a:ext uri="{FF2B5EF4-FFF2-40B4-BE49-F238E27FC236}">
                      <a16:creationId xmlns:a16="http://schemas.microsoft.com/office/drawing/2014/main" id="{B7E478B1-B425-4622-BE99-866EA6AEA3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 l="19996" r="21457" b="12560"/>
                <a:stretch>
                  <a:fillRect/>
                </a:stretch>
              </p:blipFill>
              <p:spPr>
                <a:xfrm>
                  <a:off x="2079929" y="941315"/>
                  <a:ext cx="380397" cy="4249295"/>
                </a:xfrm>
                <a:prstGeom prst="rect">
                  <a:avLst/>
                </a:prstGeom>
              </p:spPr>
            </p:pic>
          </p:grpSp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561189A8-DD11-4BD4-906B-28EC998C6D43}"/>
                  </a:ext>
                </a:extLst>
              </p:cNvPr>
              <p:cNvGrpSpPr/>
              <p:nvPr/>
            </p:nvGrpSpPr>
            <p:grpSpPr>
              <a:xfrm>
                <a:off x="2749186" y="0"/>
                <a:ext cx="1185689" cy="3946807"/>
                <a:chOff x="2726302" y="0"/>
                <a:chExt cx="1928214" cy="5705092"/>
              </a:xfrm>
            </p:grpSpPr>
            <p:grpSp>
              <p:nvGrpSpPr>
                <p:cNvPr id="76" name="Group 75">
                  <a:extLst>
                    <a:ext uri="{FF2B5EF4-FFF2-40B4-BE49-F238E27FC236}">
                      <a16:creationId xmlns:a16="http://schemas.microsoft.com/office/drawing/2014/main" id="{5DB53620-CFB5-49D7-84D3-7D23B26876D1}"/>
                    </a:ext>
                  </a:extLst>
                </p:cNvPr>
                <p:cNvGrpSpPr/>
                <p:nvPr/>
              </p:nvGrpSpPr>
              <p:grpSpPr>
                <a:xfrm>
                  <a:off x="2726302" y="0"/>
                  <a:ext cx="1928214" cy="5705092"/>
                  <a:chOff x="2726302" y="0"/>
                  <a:chExt cx="1928214" cy="5705092"/>
                </a:xfrm>
              </p:grpSpPr>
              <p:sp>
                <p:nvSpPr>
                  <p:cNvPr id="78" name="TextBox 4">
                    <a:extLst>
                      <a:ext uri="{FF2B5EF4-FFF2-40B4-BE49-F238E27FC236}">
                        <a16:creationId xmlns:a16="http://schemas.microsoft.com/office/drawing/2014/main" id="{D2EEB64E-1EF5-4B17-B0AF-E38CCEA74F33}"/>
                      </a:ext>
                    </a:extLst>
                  </p:cNvPr>
                  <p:cNvSpPr txBox="1"/>
                  <p:nvPr/>
                </p:nvSpPr>
                <p:spPr>
                  <a:xfrm>
                    <a:off x="2726302" y="56011"/>
                    <a:ext cx="1928214" cy="105717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noAutofit/>
                  </a:bodyPr>
                  <a:lstStyle/>
                  <a:p>
                    <a:pPr marL="0" marR="0" algn="ctr">
                      <a:lnSpc>
                        <a:spcPct val="115000"/>
                      </a:lnSpc>
                      <a:spcAft>
                        <a:spcPts val="1000"/>
                      </a:spcAft>
                      <a:buNone/>
                    </a:pPr>
                    <a:r>
                      <a:rPr lang="ka-GE" sz="1000" kern="1200" dirty="0">
                        <a:solidFill>
                          <a:srgbClr val="296C72"/>
                        </a:solidFill>
                        <a:effectLst/>
                        <a:latin typeface="Sylfaen" panose="010A050205030603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en-US" sz="1000" kern="1200" dirty="0">
                        <a:solidFill>
                          <a:srgbClr val="296C72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a:t>0 % Filling</a:t>
                    </a:r>
                    <a:r>
                      <a:rPr lang="ka-GE" sz="1000" kern="1200" dirty="0">
                        <a:solidFill>
                          <a:srgbClr val="296C72"/>
                        </a:solidFill>
                        <a:effectLst/>
                        <a:latin typeface="Sylfaen" panose="010A050205030603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a:t>     </a:t>
                    </a:r>
                    <a:r>
                      <a:rPr lang="en-US" sz="1000" b="1" kern="1200" dirty="0">
                        <a:solidFill>
                          <a:srgbClr val="296C72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a:t>0.</a:t>
                    </a:r>
                    <a:r>
                      <a:rPr lang="ka-GE" sz="1000" b="1" kern="1200" dirty="0">
                        <a:solidFill>
                          <a:srgbClr val="296C72"/>
                        </a:solidFill>
                        <a:effectLst/>
                        <a:latin typeface="Sylfaen" panose="010A050205030603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a:t>25 </a:t>
                    </a:r>
                    <a:r>
                      <a:rPr lang="en-US" sz="1000" b="1" dirty="0">
                        <a:solidFill>
                          <a:srgbClr val="296C72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a:t>mg</a:t>
                    </a:r>
                    <a:r>
                      <a:rPr lang="ka-GE" sz="1000" b="1" kern="1200" dirty="0">
                        <a:solidFill>
                          <a:srgbClr val="296C72"/>
                        </a:solidFill>
                        <a:effectLst/>
                        <a:latin typeface="Sylfaen" panose="010A050205030603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a:t>/</a:t>
                    </a:r>
                    <a:r>
                      <a:rPr lang="en-US" sz="1000" b="1" kern="1200" dirty="0">
                        <a:solidFill>
                          <a:srgbClr val="296C72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a:t>ml</a:t>
                    </a:r>
                    <a:endParaRPr lang="en-US" sz="1100" dirty="0">
                      <a:solidFill>
                        <a:srgbClr val="296C72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endParaRPr>
                  </a:p>
                </p:txBody>
              </p:sp>
              <p:grpSp>
                <p:nvGrpSpPr>
                  <p:cNvPr id="79" name="Group 78">
                    <a:extLst>
                      <a:ext uri="{FF2B5EF4-FFF2-40B4-BE49-F238E27FC236}">
                        <a16:creationId xmlns:a16="http://schemas.microsoft.com/office/drawing/2014/main" id="{3028D9D2-2FF0-465E-B0B9-0A7C04FC1217}"/>
                      </a:ext>
                    </a:extLst>
                  </p:cNvPr>
                  <p:cNvGrpSpPr/>
                  <p:nvPr/>
                </p:nvGrpSpPr>
                <p:grpSpPr>
                  <a:xfrm>
                    <a:off x="2785728" y="0"/>
                    <a:ext cx="1868788" cy="5705092"/>
                    <a:chOff x="2785728" y="0"/>
                    <a:chExt cx="1868788" cy="5705092"/>
                  </a:xfrm>
                </p:grpSpPr>
                <p:sp>
                  <p:nvSpPr>
                    <p:cNvPr id="80" name="Rectangle 79">
                      <a:extLst>
                        <a:ext uri="{FF2B5EF4-FFF2-40B4-BE49-F238E27FC236}">
                          <a16:creationId xmlns:a16="http://schemas.microsoft.com/office/drawing/2014/main" id="{D977E448-5463-4C76-B348-1CD6FCA344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85728" y="0"/>
                      <a:ext cx="1848465" cy="5663380"/>
                    </a:xfrm>
                    <a:prstGeom prst="rect">
                      <a:avLst/>
                    </a:prstGeom>
                    <a:noFill/>
                    <a:ln w="38100">
                      <a:solidFill>
                        <a:srgbClr val="296C72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1" name="TextBox 8">
                      <a:extLst>
                        <a:ext uri="{FF2B5EF4-FFF2-40B4-BE49-F238E27FC236}">
                          <a16:creationId xmlns:a16="http://schemas.microsoft.com/office/drawing/2014/main" id="{FDBF9B26-DF22-4DED-9766-5AD5A09D7D8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64349" y="4852461"/>
                      <a:ext cx="590167" cy="8526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800" b="1" kern="1200" dirty="0">
                          <a:solidFill>
                            <a:srgbClr val="00206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</p:grpSp>
            <p:pic>
              <p:nvPicPr>
                <p:cNvPr id="77" name="Picture 76">
                  <a:extLst>
                    <a:ext uri="{FF2B5EF4-FFF2-40B4-BE49-F238E27FC236}">
                      <a16:creationId xmlns:a16="http://schemas.microsoft.com/office/drawing/2014/main" id="{B9E04A1F-30F0-4679-941D-ED6B8A3A22B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 l="4044" r="17831" b="11904"/>
                <a:stretch>
                  <a:fillRect/>
                </a:stretch>
              </p:blipFill>
              <p:spPr>
                <a:xfrm>
                  <a:off x="3378499" y="1113184"/>
                  <a:ext cx="465689" cy="4211425"/>
                </a:xfrm>
                <a:prstGeom prst="rect">
                  <a:avLst/>
                </a:prstGeom>
              </p:spPr>
            </p:pic>
          </p:grp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89AB9EE6-2CD3-42A9-84A2-87833C42187F}"/>
                  </a:ext>
                </a:extLst>
              </p:cNvPr>
              <p:cNvGrpSpPr/>
              <p:nvPr/>
            </p:nvGrpSpPr>
            <p:grpSpPr>
              <a:xfrm>
                <a:off x="4118850" y="0"/>
                <a:ext cx="1207945" cy="3972629"/>
                <a:chOff x="4118850" y="0"/>
                <a:chExt cx="1880369" cy="5742418"/>
              </a:xfrm>
            </p:grpSpPr>
            <p:grpSp>
              <p:nvGrpSpPr>
                <p:cNvPr id="70" name="Group 69">
                  <a:extLst>
                    <a:ext uri="{FF2B5EF4-FFF2-40B4-BE49-F238E27FC236}">
                      <a16:creationId xmlns:a16="http://schemas.microsoft.com/office/drawing/2014/main" id="{CB02F067-D638-4B27-B6A0-CF1A790B8F3F}"/>
                    </a:ext>
                  </a:extLst>
                </p:cNvPr>
                <p:cNvGrpSpPr/>
                <p:nvPr/>
              </p:nvGrpSpPr>
              <p:grpSpPr>
                <a:xfrm>
                  <a:off x="4118850" y="0"/>
                  <a:ext cx="1880369" cy="5742418"/>
                  <a:chOff x="4118850" y="0"/>
                  <a:chExt cx="1880369" cy="5742418"/>
                </a:xfrm>
              </p:grpSpPr>
              <p:sp>
                <p:nvSpPr>
                  <p:cNvPr id="72" name="TextBox 4">
                    <a:extLst>
                      <a:ext uri="{FF2B5EF4-FFF2-40B4-BE49-F238E27FC236}">
                        <a16:creationId xmlns:a16="http://schemas.microsoft.com/office/drawing/2014/main" id="{91C4FE95-5A26-4733-B2D9-ED0D5776ED2E}"/>
                      </a:ext>
                    </a:extLst>
                  </p:cNvPr>
                  <p:cNvSpPr txBox="1"/>
                  <p:nvPr/>
                </p:nvSpPr>
                <p:spPr>
                  <a:xfrm>
                    <a:off x="4151369" y="25699"/>
                    <a:ext cx="1847850" cy="108748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noAutofit/>
                  </a:bodyPr>
                  <a:lstStyle/>
                  <a:p>
                    <a:pPr marL="0" marR="0" algn="ctr">
                      <a:lnSpc>
                        <a:spcPct val="115000"/>
                      </a:lnSpc>
                      <a:spcAft>
                        <a:spcPts val="1000"/>
                      </a:spcAft>
                      <a:buNone/>
                    </a:pPr>
                    <a:r>
                      <a:rPr lang="en-US" sz="1000" kern="1200" dirty="0">
                        <a:solidFill>
                          <a:srgbClr val="296C72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a:t>40 % Filling</a:t>
                    </a:r>
                    <a:r>
                      <a:rPr lang="ka-GE" sz="1000" kern="1200" dirty="0">
                        <a:solidFill>
                          <a:srgbClr val="296C72"/>
                        </a:solidFill>
                        <a:effectLst/>
                        <a:latin typeface="Sylfaen" panose="010A050205030603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sz="1000" b="1" kern="1200" dirty="0">
                        <a:solidFill>
                          <a:srgbClr val="296C72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a:t>0.</a:t>
                    </a:r>
                    <a:r>
                      <a:rPr lang="ka-GE" sz="1000" b="1" kern="1200" dirty="0">
                        <a:solidFill>
                          <a:srgbClr val="296C72"/>
                        </a:solidFill>
                        <a:effectLst/>
                        <a:latin typeface="Sylfaen" panose="010A050205030603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a:t>25 </a:t>
                    </a:r>
                    <a:r>
                      <a:rPr lang="en-US" sz="1000" b="1" dirty="0">
                        <a:solidFill>
                          <a:srgbClr val="296C72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a:t>mg</a:t>
                    </a:r>
                    <a:r>
                      <a:rPr lang="ka-GE" sz="1000" b="1" kern="1200" dirty="0">
                        <a:solidFill>
                          <a:srgbClr val="296C72"/>
                        </a:solidFill>
                        <a:effectLst/>
                        <a:latin typeface="Sylfaen" panose="010A050205030603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a:t>/</a:t>
                    </a:r>
                    <a:r>
                      <a:rPr lang="en-US" sz="1000" b="1" kern="1200" dirty="0">
                        <a:solidFill>
                          <a:srgbClr val="296C72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a:t>ml</a:t>
                    </a:r>
                    <a:endParaRPr lang="en-US" sz="1100" dirty="0">
                      <a:solidFill>
                        <a:srgbClr val="296C72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endParaRPr>
                  </a:p>
                </p:txBody>
              </p:sp>
              <p:grpSp>
                <p:nvGrpSpPr>
                  <p:cNvPr id="73" name="Group 72">
                    <a:extLst>
                      <a:ext uri="{FF2B5EF4-FFF2-40B4-BE49-F238E27FC236}">
                        <a16:creationId xmlns:a16="http://schemas.microsoft.com/office/drawing/2014/main" id="{9D1780B7-FA85-40FD-A01B-3D3CFD300C60}"/>
                      </a:ext>
                    </a:extLst>
                  </p:cNvPr>
                  <p:cNvGrpSpPr/>
                  <p:nvPr/>
                </p:nvGrpSpPr>
                <p:grpSpPr>
                  <a:xfrm>
                    <a:off x="4118850" y="0"/>
                    <a:ext cx="1848465" cy="5742418"/>
                    <a:chOff x="4118850" y="0"/>
                    <a:chExt cx="1848465" cy="5742418"/>
                  </a:xfrm>
                </p:grpSpPr>
                <p:sp>
                  <p:nvSpPr>
                    <p:cNvPr id="74" name="Rectangle 73">
                      <a:extLst>
                        <a:ext uri="{FF2B5EF4-FFF2-40B4-BE49-F238E27FC236}">
                          <a16:creationId xmlns:a16="http://schemas.microsoft.com/office/drawing/2014/main" id="{68B15958-0936-410C-987E-1DD6CC5A96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18850" y="0"/>
                      <a:ext cx="1848465" cy="5663380"/>
                    </a:xfrm>
                    <a:prstGeom prst="rect">
                      <a:avLst/>
                    </a:prstGeom>
                    <a:noFill/>
                    <a:ln w="38100">
                      <a:solidFill>
                        <a:srgbClr val="296C72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 dirty="0"/>
                    </a:p>
                  </p:txBody>
                </p:sp>
                <p:sp>
                  <p:nvSpPr>
                    <p:cNvPr id="75" name="TextBox 8">
                      <a:extLst>
                        <a:ext uri="{FF2B5EF4-FFF2-40B4-BE49-F238E27FC236}">
                          <a16:creationId xmlns:a16="http://schemas.microsoft.com/office/drawing/2014/main" id="{E785F34B-C1A6-4747-818C-CE379A34D8E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303681" y="4738491"/>
                      <a:ext cx="663634" cy="100392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800" b="1" kern="1200" dirty="0">
                          <a:solidFill>
                            <a:srgbClr val="00206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</p:grpSp>
            <p:pic>
              <p:nvPicPr>
                <p:cNvPr id="71" name="Picture 70">
                  <a:extLst>
                    <a:ext uri="{FF2B5EF4-FFF2-40B4-BE49-F238E27FC236}">
                      <a16:creationId xmlns:a16="http://schemas.microsoft.com/office/drawing/2014/main" id="{150B6D38-04FC-44D9-A21B-23C424A597A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 l="13235" r="3432" b="5516"/>
                <a:stretch>
                  <a:fillRect/>
                </a:stretch>
              </p:blipFill>
              <p:spPr>
                <a:xfrm>
                  <a:off x="4695131" y="1113182"/>
                  <a:ext cx="565513" cy="411370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7E5F1298-6FE3-492E-A997-523553A0CE57}"/>
                </a:ext>
              </a:extLst>
            </p:cNvPr>
            <p:cNvGrpSpPr/>
            <p:nvPr/>
          </p:nvGrpSpPr>
          <p:grpSpPr>
            <a:xfrm>
              <a:off x="0" y="804121"/>
              <a:ext cx="860782" cy="2186047"/>
              <a:chOff x="76223" y="664633"/>
              <a:chExt cx="861053" cy="2186047"/>
            </a:xfrm>
          </p:grpSpPr>
          <p:cxnSp>
            <p:nvCxnSpPr>
              <p:cNvPr id="61" name="Straight Arrow Connector 60">
                <a:extLst>
                  <a:ext uri="{FF2B5EF4-FFF2-40B4-BE49-F238E27FC236}">
                    <a16:creationId xmlns:a16="http://schemas.microsoft.com/office/drawing/2014/main" id="{5BD1110D-8E82-46F8-9116-86CA13BEEC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500" y="2556387"/>
                <a:ext cx="521833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A36DD2FE-F79C-45DA-832A-A5515730661B}"/>
                  </a:ext>
                </a:extLst>
              </p:cNvPr>
              <p:cNvGrpSpPr/>
              <p:nvPr/>
            </p:nvGrpSpPr>
            <p:grpSpPr>
              <a:xfrm>
                <a:off x="76223" y="664633"/>
                <a:ext cx="861053" cy="2186047"/>
                <a:chOff x="76223" y="664633"/>
                <a:chExt cx="861053" cy="2186047"/>
              </a:xfrm>
            </p:grpSpPr>
            <p:cxnSp>
              <p:nvCxnSpPr>
                <p:cNvPr id="63" name="Straight Arrow Connector 62">
                  <a:extLst>
                    <a:ext uri="{FF2B5EF4-FFF2-40B4-BE49-F238E27FC236}">
                      <a16:creationId xmlns:a16="http://schemas.microsoft.com/office/drawing/2014/main" id="{293C14A6-3F36-45BB-8F1D-92621DE26C9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69218" y="664633"/>
                  <a:ext cx="11782" cy="1901132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4" name="TextBox 35">
                  <a:extLst>
                    <a:ext uri="{FF2B5EF4-FFF2-40B4-BE49-F238E27FC236}">
                      <a16:creationId xmlns:a16="http://schemas.microsoft.com/office/drawing/2014/main" id="{729D1C60-D243-4C0C-ADC6-E6F93B642C56}"/>
                    </a:ext>
                  </a:extLst>
                </p:cNvPr>
                <p:cNvSpPr txBox="1"/>
                <p:nvPr/>
              </p:nvSpPr>
              <p:spPr>
                <a:xfrm>
                  <a:off x="76223" y="729473"/>
                  <a:ext cx="511175" cy="1111250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11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Intensity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5" name="TextBox 36">
                  <a:extLst>
                    <a:ext uri="{FF2B5EF4-FFF2-40B4-BE49-F238E27FC236}">
                      <a16:creationId xmlns:a16="http://schemas.microsoft.com/office/drawing/2014/main" id="{825636D8-5E4D-4BCD-8F00-8D9989166507}"/>
                    </a:ext>
                  </a:extLst>
                </p:cNvPr>
                <p:cNvSpPr txBox="1"/>
                <p:nvPr/>
              </p:nvSpPr>
              <p:spPr>
                <a:xfrm>
                  <a:off x="296997" y="2561028"/>
                  <a:ext cx="640279" cy="2896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4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Acquisition time (min)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248B681B-949B-482A-A4B7-9B4984CA6D0B}"/>
                </a:ext>
              </a:extLst>
            </p:cNvPr>
            <p:cNvGrpSpPr/>
            <p:nvPr/>
          </p:nvGrpSpPr>
          <p:grpSpPr>
            <a:xfrm>
              <a:off x="1234440" y="804121"/>
              <a:ext cx="860782" cy="2186047"/>
              <a:chOff x="76223" y="664633"/>
              <a:chExt cx="861053" cy="2186047"/>
            </a:xfrm>
          </p:grpSpPr>
          <p:cxnSp>
            <p:nvCxnSpPr>
              <p:cNvPr id="56" name="Straight Arrow Connector 55">
                <a:extLst>
                  <a:ext uri="{FF2B5EF4-FFF2-40B4-BE49-F238E27FC236}">
                    <a16:creationId xmlns:a16="http://schemas.microsoft.com/office/drawing/2014/main" id="{4074BC13-7766-40E1-8DBC-9794BA647A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500" y="2556387"/>
                <a:ext cx="521833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E61085AA-C7FC-477C-8DCE-E323E301F395}"/>
                  </a:ext>
                </a:extLst>
              </p:cNvPr>
              <p:cNvGrpSpPr/>
              <p:nvPr/>
            </p:nvGrpSpPr>
            <p:grpSpPr>
              <a:xfrm>
                <a:off x="76223" y="664633"/>
                <a:ext cx="861053" cy="2186047"/>
                <a:chOff x="76223" y="664633"/>
                <a:chExt cx="861053" cy="2186047"/>
              </a:xfrm>
            </p:grpSpPr>
            <p:cxnSp>
              <p:nvCxnSpPr>
                <p:cNvPr id="58" name="Straight Arrow Connector 57">
                  <a:extLst>
                    <a:ext uri="{FF2B5EF4-FFF2-40B4-BE49-F238E27FC236}">
                      <a16:creationId xmlns:a16="http://schemas.microsoft.com/office/drawing/2014/main" id="{0FD6B0D1-D96D-4C4D-8944-E40AF8F9AAE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69218" y="664633"/>
                  <a:ext cx="11782" cy="1901132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9" name="TextBox 35">
                  <a:extLst>
                    <a:ext uri="{FF2B5EF4-FFF2-40B4-BE49-F238E27FC236}">
                      <a16:creationId xmlns:a16="http://schemas.microsoft.com/office/drawing/2014/main" id="{C6D34E19-9741-4ABB-83C6-A0B3E3BE621E}"/>
                    </a:ext>
                  </a:extLst>
                </p:cNvPr>
                <p:cNvSpPr txBox="1"/>
                <p:nvPr/>
              </p:nvSpPr>
              <p:spPr>
                <a:xfrm>
                  <a:off x="76223" y="729473"/>
                  <a:ext cx="511175" cy="1111250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11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Intensity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" name="TextBox 36">
                  <a:extLst>
                    <a:ext uri="{FF2B5EF4-FFF2-40B4-BE49-F238E27FC236}">
                      <a16:creationId xmlns:a16="http://schemas.microsoft.com/office/drawing/2014/main" id="{C50CC4DF-5AB0-4329-8AC7-FF07DB8C5173}"/>
                    </a:ext>
                  </a:extLst>
                </p:cNvPr>
                <p:cNvSpPr txBox="1"/>
                <p:nvPr/>
              </p:nvSpPr>
              <p:spPr>
                <a:xfrm>
                  <a:off x="296997" y="2561028"/>
                  <a:ext cx="640279" cy="2896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4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Acquisition time (min)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D89A1CA7-50D7-4234-A267-C2AD04590E9F}"/>
                </a:ext>
              </a:extLst>
            </p:cNvPr>
            <p:cNvGrpSpPr/>
            <p:nvPr/>
          </p:nvGrpSpPr>
          <p:grpSpPr>
            <a:xfrm>
              <a:off x="2331720" y="826981"/>
              <a:ext cx="860782" cy="2186047"/>
              <a:chOff x="76223" y="664633"/>
              <a:chExt cx="861053" cy="2186047"/>
            </a:xfrm>
          </p:grpSpPr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95A3FE97-A187-42AB-884B-2006506EE6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500" y="2556387"/>
                <a:ext cx="521833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A366D686-25E9-4930-8297-F4F7E3DA3235}"/>
                  </a:ext>
                </a:extLst>
              </p:cNvPr>
              <p:cNvGrpSpPr/>
              <p:nvPr/>
            </p:nvGrpSpPr>
            <p:grpSpPr>
              <a:xfrm>
                <a:off x="76223" y="664633"/>
                <a:ext cx="861053" cy="2186047"/>
                <a:chOff x="76223" y="664633"/>
                <a:chExt cx="861053" cy="2186047"/>
              </a:xfrm>
            </p:grpSpPr>
            <p:cxnSp>
              <p:nvCxnSpPr>
                <p:cNvPr id="53" name="Straight Arrow Connector 52">
                  <a:extLst>
                    <a:ext uri="{FF2B5EF4-FFF2-40B4-BE49-F238E27FC236}">
                      <a16:creationId xmlns:a16="http://schemas.microsoft.com/office/drawing/2014/main" id="{8EA4AAE5-0D8A-4EE4-BF62-4846D062BC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69218" y="664633"/>
                  <a:ext cx="11782" cy="1901132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" name="TextBox 35">
                  <a:extLst>
                    <a:ext uri="{FF2B5EF4-FFF2-40B4-BE49-F238E27FC236}">
                      <a16:creationId xmlns:a16="http://schemas.microsoft.com/office/drawing/2014/main" id="{3C7A99C8-D463-4A46-80F1-9D5712B039F5}"/>
                    </a:ext>
                  </a:extLst>
                </p:cNvPr>
                <p:cNvSpPr txBox="1"/>
                <p:nvPr/>
              </p:nvSpPr>
              <p:spPr>
                <a:xfrm>
                  <a:off x="76223" y="729473"/>
                  <a:ext cx="511175" cy="1111250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11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Intensity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" name="TextBox 36">
                  <a:extLst>
                    <a:ext uri="{FF2B5EF4-FFF2-40B4-BE49-F238E27FC236}">
                      <a16:creationId xmlns:a16="http://schemas.microsoft.com/office/drawing/2014/main" id="{0FC00DD3-B6D6-4442-A081-CACC7542C7FF}"/>
                    </a:ext>
                  </a:extLst>
                </p:cNvPr>
                <p:cNvSpPr txBox="1"/>
                <p:nvPr/>
              </p:nvSpPr>
              <p:spPr>
                <a:xfrm>
                  <a:off x="296997" y="2561028"/>
                  <a:ext cx="640279" cy="2896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4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Acquisition time (min)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8BA17541-C6D0-4D9D-B7CA-819367BCDE34}"/>
                </a:ext>
              </a:extLst>
            </p:cNvPr>
            <p:cNvGrpSpPr/>
            <p:nvPr/>
          </p:nvGrpSpPr>
          <p:grpSpPr>
            <a:xfrm>
              <a:off x="3505200" y="819361"/>
              <a:ext cx="860782" cy="2186047"/>
              <a:chOff x="76223" y="664633"/>
              <a:chExt cx="861053" cy="2186047"/>
            </a:xfrm>
          </p:grpSpPr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6650EA02-80E7-4035-AD53-57AE915960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500" y="2556387"/>
                <a:ext cx="521833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A8469D8E-838A-4251-AE9B-0B4C56311AB1}"/>
                  </a:ext>
                </a:extLst>
              </p:cNvPr>
              <p:cNvGrpSpPr/>
              <p:nvPr/>
            </p:nvGrpSpPr>
            <p:grpSpPr>
              <a:xfrm>
                <a:off x="76223" y="664633"/>
                <a:ext cx="861053" cy="2186047"/>
                <a:chOff x="76223" y="664633"/>
                <a:chExt cx="861053" cy="2186047"/>
              </a:xfrm>
            </p:grpSpPr>
            <p:cxnSp>
              <p:nvCxnSpPr>
                <p:cNvPr id="48" name="Straight Arrow Connector 47">
                  <a:extLst>
                    <a:ext uri="{FF2B5EF4-FFF2-40B4-BE49-F238E27FC236}">
                      <a16:creationId xmlns:a16="http://schemas.microsoft.com/office/drawing/2014/main" id="{385E9C3F-491E-47E9-AEA3-8BE6A52B979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69218" y="664633"/>
                  <a:ext cx="11782" cy="1901132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9" name="TextBox 35">
                  <a:extLst>
                    <a:ext uri="{FF2B5EF4-FFF2-40B4-BE49-F238E27FC236}">
                      <a16:creationId xmlns:a16="http://schemas.microsoft.com/office/drawing/2014/main" id="{EDA17CCF-C1F1-4A93-9BF4-D3659D295F31}"/>
                    </a:ext>
                  </a:extLst>
                </p:cNvPr>
                <p:cNvSpPr txBox="1"/>
                <p:nvPr/>
              </p:nvSpPr>
              <p:spPr>
                <a:xfrm>
                  <a:off x="76223" y="729473"/>
                  <a:ext cx="511175" cy="1111250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11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Intensity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0" name="TextBox 36">
                  <a:extLst>
                    <a:ext uri="{FF2B5EF4-FFF2-40B4-BE49-F238E27FC236}">
                      <a16:creationId xmlns:a16="http://schemas.microsoft.com/office/drawing/2014/main" id="{83F6417C-19F3-4249-B026-54AD3732E3E5}"/>
                    </a:ext>
                  </a:extLst>
                </p:cNvPr>
                <p:cNvSpPr txBox="1"/>
                <p:nvPr/>
              </p:nvSpPr>
              <p:spPr>
                <a:xfrm>
                  <a:off x="296997" y="2561028"/>
                  <a:ext cx="640279" cy="2896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4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Acquisition time (min)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99F7824-8543-4824-AA63-9CF43DDBE31B}"/>
              </a:ext>
            </a:extLst>
          </p:cNvPr>
          <p:cNvGrpSpPr/>
          <p:nvPr/>
        </p:nvGrpSpPr>
        <p:grpSpPr>
          <a:xfrm>
            <a:off x="7209849" y="3346886"/>
            <a:ext cx="3747770" cy="3273748"/>
            <a:chOff x="0" y="-13659"/>
            <a:chExt cx="3747792" cy="3273810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7648F224-4BD7-4B8B-9D10-380AC1C13141}"/>
                </a:ext>
              </a:extLst>
            </p:cNvPr>
            <p:cNvGrpSpPr/>
            <p:nvPr/>
          </p:nvGrpSpPr>
          <p:grpSpPr>
            <a:xfrm>
              <a:off x="4468" y="-13659"/>
              <a:ext cx="3743324" cy="3146747"/>
              <a:chOff x="4468" y="-13660"/>
              <a:chExt cx="3743398" cy="3147031"/>
            </a:xfrm>
          </p:grpSpPr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BE10744A-8F36-4017-AB3F-FEB6E1870479}"/>
                  </a:ext>
                </a:extLst>
              </p:cNvPr>
              <p:cNvGrpSpPr/>
              <p:nvPr/>
            </p:nvGrpSpPr>
            <p:grpSpPr>
              <a:xfrm>
                <a:off x="4468" y="-13660"/>
                <a:ext cx="3743398" cy="3147031"/>
                <a:chOff x="4468" y="-13661"/>
                <a:chExt cx="3743398" cy="3147384"/>
              </a:xfrm>
            </p:grpSpPr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748D2997-7FB2-40C4-AB18-257434A38E98}"/>
                    </a:ext>
                  </a:extLst>
                </p:cNvPr>
                <p:cNvGrpSpPr/>
                <p:nvPr/>
              </p:nvGrpSpPr>
              <p:grpSpPr>
                <a:xfrm>
                  <a:off x="4468" y="-13661"/>
                  <a:ext cx="2339325" cy="3147384"/>
                  <a:chOff x="4468" y="-13661"/>
                  <a:chExt cx="2339325" cy="3147384"/>
                </a:xfrm>
              </p:grpSpPr>
              <p:grpSp>
                <p:nvGrpSpPr>
                  <p:cNvPr id="122" name="Group 121">
                    <a:extLst>
                      <a:ext uri="{FF2B5EF4-FFF2-40B4-BE49-F238E27FC236}">
                        <a16:creationId xmlns:a16="http://schemas.microsoft.com/office/drawing/2014/main" id="{C948837A-CCE8-4707-B31F-88C14C241551}"/>
                      </a:ext>
                    </a:extLst>
                  </p:cNvPr>
                  <p:cNvGrpSpPr/>
                  <p:nvPr/>
                </p:nvGrpSpPr>
                <p:grpSpPr>
                  <a:xfrm>
                    <a:off x="4468" y="-13661"/>
                    <a:ext cx="2299956" cy="3147384"/>
                    <a:chOff x="4468" y="-16947"/>
                    <a:chExt cx="2570128" cy="3904995"/>
                  </a:xfrm>
                </p:grpSpPr>
                <p:pic>
                  <p:nvPicPr>
                    <p:cNvPr id="124" name="Picture 123">
                      <a:extLst>
                        <a:ext uri="{FF2B5EF4-FFF2-40B4-BE49-F238E27FC236}">
                          <a16:creationId xmlns:a16="http://schemas.microsoft.com/office/drawing/2014/main" id="{C83B0FE1-2FA1-42EC-8847-CE1AE4CE3A8C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>
                      <a:clrChange>
                        <a:clrFrom>
                          <a:srgbClr val="FFFFFF"/>
                        </a:clrFrom>
                        <a:clrTo>
                          <a:srgbClr val="FFFFFF">
                            <a:alpha val="0"/>
                          </a:srgbClr>
                        </a:clrTo>
                      </a:clrChange>
                    </a:blip>
                    <a:srcRect r="9738" b="13467"/>
                    <a:stretch>
                      <a:fillRect/>
                    </a:stretch>
                  </p:blipFill>
                  <p:spPr>
                    <a:xfrm>
                      <a:off x="1747553" y="425330"/>
                      <a:ext cx="371575" cy="317716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25" name="Rectangle 124">
                      <a:extLst>
                        <a:ext uri="{FF2B5EF4-FFF2-40B4-BE49-F238E27FC236}">
                          <a16:creationId xmlns:a16="http://schemas.microsoft.com/office/drawing/2014/main" id="{63C2C1C2-1398-4E40-A317-65172C448A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994" y="1"/>
                      <a:ext cx="1187449" cy="3888047"/>
                    </a:xfrm>
                    <a:prstGeom prst="rect">
                      <a:avLst/>
                    </a:prstGeom>
                    <a:noFill/>
                    <a:ln w="38100">
                      <a:solidFill>
                        <a:srgbClr val="296C72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ka-GE" sz="1100" kern="1200">
                          <a:solidFill>
                            <a:srgbClr val="FFFFFF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ც</a:t>
                      </a:r>
                      <a:endParaRPr lang="en-US" sz="110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pic>
                  <p:nvPicPr>
                    <p:cNvPr id="126" name="Picture 125">
                      <a:extLst>
                        <a:ext uri="{FF2B5EF4-FFF2-40B4-BE49-F238E27FC236}">
                          <a16:creationId xmlns:a16="http://schemas.microsoft.com/office/drawing/2014/main" id="{511F65F7-4F69-4CA9-A66E-6E0F14F0086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8">
                      <a:clrChange>
                        <a:clrFrom>
                          <a:srgbClr val="FFFFFF"/>
                        </a:clrFrom>
                        <a:clrTo>
                          <a:srgbClr val="FFFFFF">
                            <a:alpha val="0"/>
                          </a:srgbClr>
                        </a:clrTo>
                      </a:clrChange>
                    </a:blip>
                    <a:srcRect l="17204" t="6135" r="11226" b="7138"/>
                    <a:stretch>
                      <a:fillRect/>
                    </a:stretch>
                  </p:blipFill>
                  <p:spPr>
                    <a:xfrm>
                      <a:off x="287062" y="461251"/>
                      <a:ext cx="664096" cy="3141244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27" name="TextBox 69">
                      <a:extLst>
                        <a:ext uri="{FF2B5EF4-FFF2-40B4-BE49-F238E27FC236}">
                          <a16:creationId xmlns:a16="http://schemas.microsoft.com/office/drawing/2014/main" id="{DE59F212-D14D-4DD8-8B75-1CA412FE829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468" y="1814"/>
                      <a:ext cx="1275758" cy="64135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noAutofit/>
                    </a:bodyPr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kern="1200" dirty="0">
                          <a:solidFill>
                            <a:srgbClr val="296C72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60 % Filling         </a:t>
                      </a:r>
                      <a:r>
                        <a:rPr lang="ka-GE" sz="1000" kern="1200" dirty="0">
                          <a:solidFill>
                            <a:srgbClr val="296C72"/>
                          </a:solidFill>
                          <a:effectLst/>
                          <a:latin typeface="Sylfaen" panose="010A0502050306030303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kern="1200" dirty="0">
                          <a:solidFill>
                            <a:srgbClr val="296C72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0.25 </a:t>
                      </a:r>
                      <a:r>
                        <a:rPr lang="en-US" sz="1000" b="1" dirty="0">
                          <a:solidFill>
                            <a:srgbClr val="296C72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mg</a:t>
                      </a:r>
                      <a:r>
                        <a:rPr lang="ka-GE" sz="1000" b="1" kern="1200" dirty="0">
                          <a:solidFill>
                            <a:srgbClr val="296C72"/>
                          </a:solidFill>
                          <a:effectLst/>
                          <a:latin typeface="Sylfaen" panose="010A0502050306030303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000" b="1" kern="1200" dirty="0">
                          <a:solidFill>
                            <a:srgbClr val="296C72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ml</a:t>
                      </a:r>
                      <a:endParaRPr lang="en-US" sz="1100" dirty="0">
                        <a:solidFill>
                          <a:srgbClr val="296C72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28" name="Rectangle 127">
                      <a:extLst>
                        <a:ext uri="{FF2B5EF4-FFF2-40B4-BE49-F238E27FC236}">
                          <a16:creationId xmlns:a16="http://schemas.microsoft.com/office/drawing/2014/main" id="{93F40D86-0CC0-442C-A4EA-BFBCF23641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87146" y="0"/>
                      <a:ext cx="1187450" cy="3888047"/>
                    </a:xfrm>
                    <a:prstGeom prst="rect">
                      <a:avLst/>
                    </a:prstGeom>
                    <a:noFill/>
                    <a:ln w="38100">
                      <a:solidFill>
                        <a:srgbClr val="296C72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29" name="TextBox 71">
                      <a:extLst>
                        <a:ext uri="{FF2B5EF4-FFF2-40B4-BE49-F238E27FC236}">
                          <a16:creationId xmlns:a16="http://schemas.microsoft.com/office/drawing/2014/main" id="{569EE8A9-00F4-47FC-9B31-17B3321699B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99250" y="-16947"/>
                      <a:ext cx="1085744" cy="64135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noAutofit/>
                    </a:bodyPr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 kern="1200" dirty="0">
                          <a:solidFill>
                            <a:srgbClr val="296C72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80 % Filling</a:t>
                      </a:r>
                      <a:r>
                        <a:rPr lang="ka-GE" sz="1000" kern="1200" dirty="0">
                          <a:solidFill>
                            <a:srgbClr val="296C72"/>
                          </a:solidFill>
                          <a:effectLst/>
                          <a:latin typeface="Sylfaen" panose="010A0502050306030303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en-US" sz="1000" b="1" kern="1200" dirty="0">
                          <a:solidFill>
                            <a:srgbClr val="296C72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0.25 </a:t>
                      </a:r>
                      <a:r>
                        <a:rPr lang="en-US" sz="1000" b="1" dirty="0">
                          <a:solidFill>
                            <a:srgbClr val="296C72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mg</a:t>
                      </a:r>
                      <a:r>
                        <a:rPr lang="ka-GE" sz="1000" b="1" kern="1200" dirty="0">
                          <a:solidFill>
                            <a:srgbClr val="296C72"/>
                          </a:solidFill>
                          <a:effectLst/>
                          <a:latin typeface="Sylfaen" panose="010A0502050306030303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000" b="1" kern="1200" dirty="0">
                          <a:solidFill>
                            <a:srgbClr val="296C72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ml</a:t>
                      </a:r>
                      <a:endParaRPr lang="en-US" sz="1100" dirty="0">
                        <a:solidFill>
                          <a:srgbClr val="296C72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123" name="TextBox 8">
                    <a:extLst>
                      <a:ext uri="{FF2B5EF4-FFF2-40B4-BE49-F238E27FC236}">
                        <a16:creationId xmlns:a16="http://schemas.microsoft.com/office/drawing/2014/main" id="{17AC197C-465F-4E63-B8CF-5EF6987DA55B}"/>
                      </a:ext>
                    </a:extLst>
                  </p:cNvPr>
                  <p:cNvSpPr txBox="1"/>
                  <p:nvPr/>
                </p:nvSpPr>
                <p:spPr>
                  <a:xfrm>
                    <a:off x="1996448" y="2544805"/>
                    <a:ext cx="347345" cy="50842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pPr marL="0" marR="0">
                      <a:lnSpc>
                        <a:spcPct val="115000"/>
                      </a:lnSpc>
                      <a:spcAft>
                        <a:spcPts val="1000"/>
                      </a:spcAft>
                      <a:buNone/>
                    </a:pPr>
                    <a:r>
                      <a:rPr lang="en-US" sz="1800" b="1" kern="1200" dirty="0">
                        <a:solidFill>
                          <a:srgbClr val="002060"/>
                        </a:solidFill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f</a:t>
                    </a:r>
                    <a:endParaRPr lang="en-US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7" name="Group 116">
                  <a:extLst>
                    <a:ext uri="{FF2B5EF4-FFF2-40B4-BE49-F238E27FC236}">
                      <a16:creationId xmlns:a16="http://schemas.microsoft.com/office/drawing/2014/main" id="{AC0F310F-5D9E-466D-915F-BC14B1A8FED0}"/>
                    </a:ext>
                  </a:extLst>
                </p:cNvPr>
                <p:cNvGrpSpPr/>
                <p:nvPr/>
              </p:nvGrpSpPr>
              <p:grpSpPr>
                <a:xfrm>
                  <a:off x="2223866" y="0"/>
                  <a:ext cx="1524000" cy="3133090"/>
                  <a:chOff x="2223866" y="0"/>
                  <a:chExt cx="1524000" cy="3133090"/>
                </a:xfrm>
              </p:grpSpPr>
              <p:sp>
                <p:nvSpPr>
                  <p:cNvPr id="119" name="Rectangle 118">
                    <a:extLst>
                      <a:ext uri="{FF2B5EF4-FFF2-40B4-BE49-F238E27FC236}">
                        <a16:creationId xmlns:a16="http://schemas.microsoft.com/office/drawing/2014/main" id="{E19DAE05-CE43-4B66-9163-21DDC2E8558D}"/>
                      </a:ext>
                    </a:extLst>
                  </p:cNvPr>
                  <p:cNvSpPr/>
                  <p:nvPr/>
                </p:nvSpPr>
                <p:spPr>
                  <a:xfrm>
                    <a:off x="2453331" y="0"/>
                    <a:ext cx="1062355" cy="3133090"/>
                  </a:xfrm>
                  <a:prstGeom prst="rect">
                    <a:avLst/>
                  </a:prstGeom>
                  <a:noFill/>
                  <a:ln w="38100">
                    <a:solidFill>
                      <a:srgbClr val="296C7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algn="ctr">
                      <a:lnSpc>
                        <a:spcPct val="115000"/>
                      </a:lnSpc>
                      <a:spcAft>
                        <a:spcPts val="1000"/>
                      </a:spcAft>
                      <a:buNone/>
                    </a:pPr>
                    <a:r>
                      <a:rPr lang="en-US" sz="1100" kern="1200" dirty="0">
                        <a:solidFill>
                          <a:srgbClr val="FFFFFF"/>
                        </a:solidFill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ც</a:t>
                    </a:r>
                    <a:endParaRPr lang="en-US" sz="1100" dirty="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pic>
                <p:nvPicPr>
                  <p:cNvPr id="120" name="Picture 119">
                    <a:extLst>
                      <a:ext uri="{FF2B5EF4-FFF2-40B4-BE49-F238E27FC236}">
                        <a16:creationId xmlns:a16="http://schemas.microsoft.com/office/drawing/2014/main" id="{82B52F01-9CEE-4F4E-8B37-AA43945312D5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9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12626"/>
                  <a:stretch/>
                </p:blipFill>
                <p:spPr bwMode="auto">
                  <a:xfrm>
                    <a:off x="2834687" y="599618"/>
                    <a:ext cx="277211" cy="230395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21" name="TextBox 20">
                    <a:extLst>
                      <a:ext uri="{FF2B5EF4-FFF2-40B4-BE49-F238E27FC236}">
                        <a16:creationId xmlns:a16="http://schemas.microsoft.com/office/drawing/2014/main" id="{3AE84E17-6BC6-4DC1-9185-DB0201D25C33}"/>
                      </a:ext>
                    </a:extLst>
                  </p:cNvPr>
                  <p:cNvSpPr txBox="1"/>
                  <p:nvPr/>
                </p:nvSpPr>
                <p:spPr>
                  <a:xfrm>
                    <a:off x="2223866" y="6216"/>
                    <a:ext cx="1524000" cy="43778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algn="ctr">
                      <a:lnSpc>
                        <a:spcPct val="115000"/>
                      </a:lnSpc>
                      <a:spcAft>
                        <a:spcPts val="1000"/>
                      </a:spcAft>
                      <a:buNone/>
                    </a:pPr>
                    <a:r>
                      <a:rPr lang="en-US" sz="1000" kern="1200" dirty="0">
                        <a:solidFill>
                          <a:srgbClr val="296C72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a:t>10 % Filling                  </a:t>
                    </a:r>
                    <a:r>
                      <a:rPr lang="en-US" sz="1000" b="1" kern="1200" dirty="0">
                        <a:solidFill>
                          <a:srgbClr val="296C72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a:t>0.5 </a:t>
                    </a:r>
                    <a:r>
                      <a:rPr lang="en-US" sz="1000" b="1" dirty="0">
                        <a:solidFill>
                          <a:srgbClr val="296C72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a:t>mg</a:t>
                    </a:r>
                    <a:r>
                      <a:rPr lang="ka-GE" sz="1000" b="1" kern="1200" dirty="0">
                        <a:solidFill>
                          <a:srgbClr val="296C72"/>
                        </a:solidFill>
                        <a:effectLst/>
                        <a:latin typeface="Sylfaen" panose="010A0502050306030303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a:t>/</a:t>
                    </a:r>
                    <a:r>
                      <a:rPr lang="en-US" sz="1000" b="1" kern="1200" dirty="0">
                        <a:solidFill>
                          <a:srgbClr val="296C72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a:t>ml</a:t>
                    </a:r>
                    <a:endParaRPr lang="en-US" sz="1100" dirty="0">
                      <a:solidFill>
                        <a:srgbClr val="296C72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118" name="TextBox 8">
                  <a:extLst>
                    <a:ext uri="{FF2B5EF4-FFF2-40B4-BE49-F238E27FC236}">
                      <a16:creationId xmlns:a16="http://schemas.microsoft.com/office/drawing/2014/main" id="{B1D429B4-E32E-4A1B-A749-C2E5D4B6FC92}"/>
                    </a:ext>
                  </a:extLst>
                </p:cNvPr>
                <p:cNvSpPr txBox="1"/>
                <p:nvPr/>
              </p:nvSpPr>
              <p:spPr>
                <a:xfrm>
                  <a:off x="3167388" y="2581645"/>
                  <a:ext cx="347345" cy="5083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1800" b="1" kern="1200" dirty="0">
                      <a:solidFill>
                        <a:srgbClr val="002060"/>
                      </a:solidFill>
                      <a:effectLst/>
                      <a:latin typeface="Sylfaen" panose="010A0502050306030303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g</a:t>
                  </a:r>
                  <a:endParaRPr lang="en-US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15" name="TextBox 8">
                <a:extLst>
                  <a:ext uri="{FF2B5EF4-FFF2-40B4-BE49-F238E27FC236}">
                    <a16:creationId xmlns:a16="http://schemas.microsoft.com/office/drawing/2014/main" id="{93870A6F-A491-45C8-B8F7-4E94A2DE4461}"/>
                  </a:ext>
                </a:extLst>
              </p:cNvPr>
              <p:cNvSpPr txBox="1"/>
              <p:nvPr/>
            </p:nvSpPr>
            <p:spPr>
              <a:xfrm>
                <a:off x="751429" y="2563377"/>
                <a:ext cx="364334" cy="50842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0" marR="0">
                  <a:lnSpc>
                    <a:spcPct val="115000"/>
                  </a:lnSpc>
                  <a:spcAft>
                    <a:spcPts val="1000"/>
                  </a:spcAft>
                  <a:buNone/>
                </a:pPr>
                <a:r>
                  <a:rPr lang="en-US" sz="1800" b="1" kern="1200" dirty="0">
                    <a:solidFill>
                      <a:srgbClr val="002060"/>
                    </a:solidFill>
                    <a:effectLst/>
                    <a:latin typeface="Sylfaen" panose="010A0502050306030303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</a:t>
                </a: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0A3CB313-9068-451A-981C-0343621261DD}"/>
                </a:ext>
              </a:extLst>
            </p:cNvPr>
            <p:cNvGrpSpPr/>
            <p:nvPr/>
          </p:nvGrpSpPr>
          <p:grpSpPr>
            <a:xfrm>
              <a:off x="0" y="1074104"/>
              <a:ext cx="860424" cy="2186047"/>
              <a:chOff x="0" y="1074104"/>
              <a:chExt cx="861053" cy="2186047"/>
            </a:xfrm>
          </p:grpSpPr>
          <p:cxnSp>
            <p:nvCxnSpPr>
              <p:cNvPr id="109" name="Straight Arrow Connector 108">
                <a:extLst>
                  <a:ext uri="{FF2B5EF4-FFF2-40B4-BE49-F238E27FC236}">
                    <a16:creationId xmlns:a16="http://schemas.microsoft.com/office/drawing/2014/main" id="{A931ED97-033F-444F-99CE-24276B1A0C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3277" y="2965858"/>
                <a:ext cx="521833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785E83DE-5B84-4A88-98F3-CDE6DCD9EC2E}"/>
                  </a:ext>
                </a:extLst>
              </p:cNvPr>
              <p:cNvGrpSpPr/>
              <p:nvPr/>
            </p:nvGrpSpPr>
            <p:grpSpPr>
              <a:xfrm>
                <a:off x="0" y="1074104"/>
                <a:ext cx="861053" cy="2186047"/>
                <a:chOff x="0" y="1074104"/>
                <a:chExt cx="861053" cy="2186047"/>
              </a:xfrm>
            </p:grpSpPr>
            <p:cxnSp>
              <p:nvCxnSpPr>
                <p:cNvPr id="111" name="Straight Arrow Connector 110">
                  <a:extLst>
                    <a:ext uri="{FF2B5EF4-FFF2-40B4-BE49-F238E27FC236}">
                      <a16:creationId xmlns:a16="http://schemas.microsoft.com/office/drawing/2014/main" id="{4B5ED9FD-9E8A-4E06-8279-9DFC0680EE1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92995" y="1074104"/>
                  <a:ext cx="11782" cy="1901132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2" name="TextBox 35">
                  <a:extLst>
                    <a:ext uri="{FF2B5EF4-FFF2-40B4-BE49-F238E27FC236}">
                      <a16:creationId xmlns:a16="http://schemas.microsoft.com/office/drawing/2014/main" id="{46CEF806-8914-4D8F-8298-E0F3CF65CF58}"/>
                    </a:ext>
                  </a:extLst>
                </p:cNvPr>
                <p:cNvSpPr txBox="1"/>
                <p:nvPr/>
              </p:nvSpPr>
              <p:spPr>
                <a:xfrm>
                  <a:off x="0" y="1138944"/>
                  <a:ext cx="511175" cy="1111250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11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Intensity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3" name="TextBox 36">
                  <a:extLst>
                    <a:ext uri="{FF2B5EF4-FFF2-40B4-BE49-F238E27FC236}">
                      <a16:creationId xmlns:a16="http://schemas.microsoft.com/office/drawing/2014/main" id="{7FC183A3-5009-40C7-A851-0520E99AEE46}"/>
                    </a:ext>
                  </a:extLst>
                </p:cNvPr>
                <p:cNvSpPr txBox="1"/>
                <p:nvPr/>
              </p:nvSpPr>
              <p:spPr>
                <a:xfrm>
                  <a:off x="220774" y="2970499"/>
                  <a:ext cx="640279" cy="2896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4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Acquisition time (min)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17DB89B2-04A7-43ED-97FA-D37E74E3DA4B}"/>
                </a:ext>
              </a:extLst>
            </p:cNvPr>
            <p:cNvGrpSpPr/>
            <p:nvPr/>
          </p:nvGrpSpPr>
          <p:grpSpPr>
            <a:xfrm>
              <a:off x="1134077" y="1062094"/>
              <a:ext cx="860424" cy="2186047"/>
              <a:chOff x="1134075" y="1062094"/>
              <a:chExt cx="861053" cy="2186047"/>
            </a:xfrm>
          </p:grpSpPr>
          <p:cxnSp>
            <p:nvCxnSpPr>
              <p:cNvPr id="104" name="Straight Arrow Connector 103">
                <a:extLst>
                  <a:ext uri="{FF2B5EF4-FFF2-40B4-BE49-F238E27FC236}">
                    <a16:creationId xmlns:a16="http://schemas.microsoft.com/office/drawing/2014/main" id="{57C304E2-E9F9-478F-8847-8499A89CB8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17352" y="2953848"/>
                <a:ext cx="521833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8A83DF21-1B61-411C-9F07-4AE0FB1B1023}"/>
                  </a:ext>
                </a:extLst>
              </p:cNvPr>
              <p:cNvGrpSpPr/>
              <p:nvPr/>
            </p:nvGrpSpPr>
            <p:grpSpPr>
              <a:xfrm>
                <a:off x="1134075" y="1062094"/>
                <a:ext cx="861053" cy="2186047"/>
                <a:chOff x="1134075" y="1062094"/>
                <a:chExt cx="861053" cy="2186047"/>
              </a:xfrm>
            </p:grpSpPr>
            <p:cxnSp>
              <p:nvCxnSpPr>
                <p:cNvPr id="106" name="Straight Arrow Connector 105">
                  <a:extLst>
                    <a:ext uri="{FF2B5EF4-FFF2-40B4-BE49-F238E27FC236}">
                      <a16:creationId xmlns:a16="http://schemas.microsoft.com/office/drawing/2014/main" id="{4395A1B2-ABFE-4EA0-AB03-3779C8CAFB6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427070" y="1062094"/>
                  <a:ext cx="11782" cy="1901132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7" name="TextBox 35">
                  <a:extLst>
                    <a:ext uri="{FF2B5EF4-FFF2-40B4-BE49-F238E27FC236}">
                      <a16:creationId xmlns:a16="http://schemas.microsoft.com/office/drawing/2014/main" id="{210E8AF2-4C4D-466A-A4E7-C2A8C2E231F1}"/>
                    </a:ext>
                  </a:extLst>
                </p:cNvPr>
                <p:cNvSpPr txBox="1"/>
                <p:nvPr/>
              </p:nvSpPr>
              <p:spPr>
                <a:xfrm>
                  <a:off x="1134075" y="1126934"/>
                  <a:ext cx="511175" cy="1111250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11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Intensity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8" name="TextBox 36">
                  <a:extLst>
                    <a:ext uri="{FF2B5EF4-FFF2-40B4-BE49-F238E27FC236}">
                      <a16:creationId xmlns:a16="http://schemas.microsoft.com/office/drawing/2014/main" id="{57059F28-BAFF-499A-B887-63E15647A4F7}"/>
                    </a:ext>
                  </a:extLst>
                </p:cNvPr>
                <p:cNvSpPr txBox="1"/>
                <p:nvPr/>
              </p:nvSpPr>
              <p:spPr>
                <a:xfrm>
                  <a:off x="1354849" y="2958489"/>
                  <a:ext cx="640279" cy="2896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4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Acquisition time (min)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4E090ACE-2288-43EB-9741-CBDB554753D9}"/>
                </a:ext>
              </a:extLst>
            </p:cNvPr>
            <p:cNvGrpSpPr/>
            <p:nvPr/>
          </p:nvGrpSpPr>
          <p:grpSpPr>
            <a:xfrm>
              <a:off x="2325693" y="1061143"/>
              <a:ext cx="860424" cy="2186047"/>
              <a:chOff x="2325693" y="1061143"/>
              <a:chExt cx="861053" cy="2186047"/>
            </a:xfrm>
          </p:grpSpPr>
          <p:cxnSp>
            <p:nvCxnSpPr>
              <p:cNvPr id="99" name="Straight Arrow Connector 98">
                <a:extLst>
                  <a:ext uri="{FF2B5EF4-FFF2-40B4-BE49-F238E27FC236}">
                    <a16:creationId xmlns:a16="http://schemas.microsoft.com/office/drawing/2014/main" id="{B546B0E0-2BD6-49E7-804D-A9DE2FB7B7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08970" y="2952897"/>
                <a:ext cx="521833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387259AF-0813-441A-B455-5774BC54B898}"/>
                  </a:ext>
                </a:extLst>
              </p:cNvPr>
              <p:cNvGrpSpPr/>
              <p:nvPr/>
            </p:nvGrpSpPr>
            <p:grpSpPr>
              <a:xfrm>
                <a:off x="2325693" y="1061143"/>
                <a:ext cx="861053" cy="2186047"/>
                <a:chOff x="2325693" y="1061143"/>
                <a:chExt cx="861053" cy="2186047"/>
              </a:xfrm>
            </p:grpSpPr>
            <p:cxnSp>
              <p:nvCxnSpPr>
                <p:cNvPr id="101" name="Straight Arrow Connector 100">
                  <a:extLst>
                    <a:ext uri="{FF2B5EF4-FFF2-40B4-BE49-F238E27FC236}">
                      <a16:creationId xmlns:a16="http://schemas.microsoft.com/office/drawing/2014/main" id="{394DB5C1-28BA-4D54-B455-0DC512A48EE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618688" y="1061143"/>
                  <a:ext cx="11782" cy="1901132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2" name="TextBox 35">
                  <a:extLst>
                    <a:ext uri="{FF2B5EF4-FFF2-40B4-BE49-F238E27FC236}">
                      <a16:creationId xmlns:a16="http://schemas.microsoft.com/office/drawing/2014/main" id="{53296CE7-905A-49AB-8E9E-97B73E0939E7}"/>
                    </a:ext>
                  </a:extLst>
                </p:cNvPr>
                <p:cNvSpPr txBox="1"/>
                <p:nvPr/>
              </p:nvSpPr>
              <p:spPr>
                <a:xfrm>
                  <a:off x="2325693" y="1125983"/>
                  <a:ext cx="511175" cy="1111250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1100" kern="1200" dirty="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Intensity</a:t>
                  </a:r>
                  <a:endParaRPr lang="en-US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3" name="TextBox 36">
                  <a:extLst>
                    <a:ext uri="{FF2B5EF4-FFF2-40B4-BE49-F238E27FC236}">
                      <a16:creationId xmlns:a16="http://schemas.microsoft.com/office/drawing/2014/main" id="{6970A7F3-77A2-41ED-805F-E613813D1C65}"/>
                    </a:ext>
                  </a:extLst>
                </p:cNvPr>
                <p:cNvSpPr txBox="1"/>
                <p:nvPr/>
              </p:nvSpPr>
              <p:spPr>
                <a:xfrm>
                  <a:off x="2546467" y="2957538"/>
                  <a:ext cx="640279" cy="2896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4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Acquisition time (min)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1561340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70FDCC-C93B-4723-82E9-8441FD6C1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4B78-8C0C-449B-8EFC-345627870C82}" type="slidenum">
              <a:rPr lang="ka-GE" smtClean="0"/>
              <a:t>9</a:t>
            </a:fld>
            <a:endParaRPr lang="ka-GE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A8F6AA2-213A-47B9-88A3-CCB6C41D3780}"/>
              </a:ext>
            </a:extLst>
          </p:cNvPr>
          <p:cNvSpPr/>
          <p:nvPr/>
        </p:nvSpPr>
        <p:spPr>
          <a:xfrm>
            <a:off x="12038721" y="-126609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5725F0C7-F618-4B93-AEF9-8B5FD7B885AF}"/>
              </a:ext>
            </a:extLst>
          </p:cNvPr>
          <p:cNvSpPr/>
          <p:nvPr/>
        </p:nvSpPr>
        <p:spPr>
          <a:xfrm>
            <a:off x="12038721" y="473782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8509F67-40C4-428C-90DB-C441181715B6}"/>
              </a:ext>
            </a:extLst>
          </p:cNvPr>
          <p:cNvSpPr/>
          <p:nvPr/>
        </p:nvSpPr>
        <p:spPr>
          <a:xfrm>
            <a:off x="12048987" y="1076494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0A576698-521A-4E6D-A14C-5D3D93068F83}"/>
              </a:ext>
            </a:extLst>
          </p:cNvPr>
          <p:cNvSpPr/>
          <p:nvPr/>
        </p:nvSpPr>
        <p:spPr>
          <a:xfrm>
            <a:off x="12063052" y="1679206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67DE262-DC71-4F0E-AD35-FE696355AB88}"/>
              </a:ext>
            </a:extLst>
          </p:cNvPr>
          <p:cNvSpPr/>
          <p:nvPr/>
        </p:nvSpPr>
        <p:spPr>
          <a:xfrm>
            <a:off x="12077118" y="2281918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BE25AD0-973B-4F34-88B5-17583F2D53B2}"/>
              </a:ext>
            </a:extLst>
          </p:cNvPr>
          <p:cNvSpPr/>
          <p:nvPr/>
        </p:nvSpPr>
        <p:spPr>
          <a:xfrm>
            <a:off x="12091182" y="2872724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54D4E4DD-0DEB-4794-8F5D-56781B43AEA9}"/>
              </a:ext>
            </a:extLst>
          </p:cNvPr>
          <p:cNvSpPr/>
          <p:nvPr/>
        </p:nvSpPr>
        <p:spPr>
          <a:xfrm>
            <a:off x="12101531" y="3482356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5FBBDD4-A4E8-4EE7-AAED-4BA27AF8A94B}"/>
              </a:ext>
            </a:extLst>
          </p:cNvPr>
          <p:cNvSpPr/>
          <p:nvPr/>
        </p:nvSpPr>
        <p:spPr>
          <a:xfrm>
            <a:off x="-865169" y="4091988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E0AFACB3-C6C5-430B-BDD9-2FACACE70B95}"/>
              </a:ext>
            </a:extLst>
          </p:cNvPr>
          <p:cNvSpPr/>
          <p:nvPr/>
        </p:nvSpPr>
        <p:spPr>
          <a:xfrm>
            <a:off x="-865169" y="4731973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8B3E39F-67EF-4191-8627-F40273B4844A}"/>
              </a:ext>
            </a:extLst>
          </p:cNvPr>
          <p:cNvSpPr/>
          <p:nvPr/>
        </p:nvSpPr>
        <p:spPr>
          <a:xfrm>
            <a:off x="-865169" y="5371958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1926B2D8-F01F-468D-9EE2-0755BA4A7A2A}"/>
              </a:ext>
            </a:extLst>
          </p:cNvPr>
          <p:cNvSpPr/>
          <p:nvPr/>
        </p:nvSpPr>
        <p:spPr>
          <a:xfrm>
            <a:off x="-865169" y="6011943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7EF2A2A0-4A61-40E3-BF13-3140577C712D}"/>
              </a:ext>
            </a:extLst>
          </p:cNvPr>
          <p:cNvSpPr/>
          <p:nvPr/>
        </p:nvSpPr>
        <p:spPr>
          <a:xfrm>
            <a:off x="-865169" y="6651928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DC60229-3BAC-4A7D-A25F-426651DAD78B}"/>
              </a:ext>
            </a:extLst>
          </p:cNvPr>
          <p:cNvGrpSpPr/>
          <p:nvPr/>
        </p:nvGrpSpPr>
        <p:grpSpPr>
          <a:xfrm>
            <a:off x="474508" y="269742"/>
            <a:ext cx="11454895" cy="689547"/>
            <a:chOff x="474508" y="269742"/>
            <a:chExt cx="5945981" cy="1069105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DD4104B2-1D62-4DD6-ACC3-EBD3AF6EE0BF}"/>
                </a:ext>
              </a:extLst>
            </p:cNvPr>
            <p:cNvSpPr/>
            <p:nvPr/>
          </p:nvSpPr>
          <p:spPr>
            <a:xfrm>
              <a:off x="474508" y="269742"/>
              <a:ext cx="5945981" cy="1069105"/>
            </a:xfrm>
            <a:prstGeom prst="roundRect">
              <a:avLst/>
            </a:prstGeom>
            <a:solidFill>
              <a:srgbClr val="DCD2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a-GE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37CBC57-0E4F-45A3-A837-BC64AA43EA5C}"/>
                </a:ext>
              </a:extLst>
            </p:cNvPr>
            <p:cNvSpPr txBox="1"/>
            <p:nvPr/>
          </p:nvSpPr>
          <p:spPr>
            <a:xfrm>
              <a:off x="614476" y="429244"/>
              <a:ext cx="5612153" cy="715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296C72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Experimental Part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FE1520A9-758D-4FC3-B69A-EB85793C3E62}"/>
              </a:ext>
            </a:extLst>
          </p:cNvPr>
          <p:cNvGrpSpPr/>
          <p:nvPr/>
        </p:nvGrpSpPr>
        <p:grpSpPr>
          <a:xfrm>
            <a:off x="967636" y="1601201"/>
            <a:ext cx="4499618" cy="4230079"/>
            <a:chOff x="0" y="0"/>
            <a:chExt cx="3893820" cy="3363548"/>
          </a:xfrm>
        </p:grpSpPr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1AD635B4-B2DA-4251-B864-080A753B8AD5}"/>
                </a:ext>
              </a:extLst>
            </p:cNvPr>
            <p:cNvGrpSpPr/>
            <p:nvPr/>
          </p:nvGrpSpPr>
          <p:grpSpPr>
            <a:xfrm>
              <a:off x="26670" y="0"/>
              <a:ext cx="3867150" cy="3219450"/>
              <a:chOff x="0" y="0"/>
              <a:chExt cx="3867150" cy="3219450"/>
            </a:xfrm>
          </p:grpSpPr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F52C501C-58F2-4468-8D33-CD90983A4B27}"/>
                  </a:ext>
                </a:extLst>
              </p:cNvPr>
              <p:cNvGrpSpPr/>
              <p:nvPr/>
            </p:nvGrpSpPr>
            <p:grpSpPr>
              <a:xfrm>
                <a:off x="0" y="0"/>
                <a:ext cx="3867150" cy="3219450"/>
                <a:chOff x="0" y="0"/>
                <a:chExt cx="3857756" cy="3888049"/>
              </a:xfrm>
            </p:grpSpPr>
            <p:grpSp>
              <p:nvGrpSpPr>
                <p:cNvPr id="156" name="Group 155">
                  <a:extLst>
                    <a:ext uri="{FF2B5EF4-FFF2-40B4-BE49-F238E27FC236}">
                      <a16:creationId xmlns:a16="http://schemas.microsoft.com/office/drawing/2014/main" id="{B34D0848-4F31-48F9-89C9-E2869ADDA6E8}"/>
                    </a:ext>
                  </a:extLst>
                </p:cNvPr>
                <p:cNvGrpSpPr/>
                <p:nvPr/>
              </p:nvGrpSpPr>
              <p:grpSpPr>
                <a:xfrm>
                  <a:off x="0" y="0"/>
                  <a:ext cx="3857756" cy="3888049"/>
                  <a:chOff x="0" y="0"/>
                  <a:chExt cx="3857756" cy="3888049"/>
                </a:xfrm>
              </p:grpSpPr>
              <p:pic>
                <p:nvPicPr>
                  <p:cNvPr id="158" name="Picture 157">
                    <a:extLst>
                      <a:ext uri="{FF2B5EF4-FFF2-40B4-BE49-F238E27FC236}">
                        <a16:creationId xmlns:a16="http://schemas.microsoft.com/office/drawing/2014/main" id="{98C092AA-6F58-484F-98B6-6704D939102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r="3155" b="3780"/>
                  <a:stretch>
                    <a:fillRect/>
                  </a:stretch>
                </p:blipFill>
                <p:spPr bwMode="auto">
                  <a:xfrm>
                    <a:off x="289637" y="906361"/>
                    <a:ext cx="633004" cy="268469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grpSp>
                <p:nvGrpSpPr>
                  <p:cNvPr id="159" name="Group 158">
                    <a:extLst>
                      <a:ext uri="{FF2B5EF4-FFF2-40B4-BE49-F238E27FC236}">
                        <a16:creationId xmlns:a16="http://schemas.microsoft.com/office/drawing/2014/main" id="{78EEFBB9-9A3D-4D76-BD2D-CFC9F8E91EA0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0"/>
                    <a:ext cx="3857756" cy="3888049"/>
                    <a:chOff x="0" y="0"/>
                    <a:chExt cx="3857756" cy="3888049"/>
                  </a:xfrm>
                </p:grpSpPr>
                <p:grpSp>
                  <p:nvGrpSpPr>
                    <p:cNvPr id="162" name="Group 161">
                      <a:extLst>
                        <a:ext uri="{FF2B5EF4-FFF2-40B4-BE49-F238E27FC236}">
                          <a16:creationId xmlns:a16="http://schemas.microsoft.com/office/drawing/2014/main" id="{E7C07073-A641-41BD-941F-C0889226E4A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0" y="1"/>
                      <a:ext cx="2522603" cy="3888048"/>
                      <a:chOff x="0" y="1"/>
                      <a:chExt cx="2522603" cy="3888048"/>
                    </a:xfrm>
                  </p:grpSpPr>
                  <p:sp>
                    <p:nvSpPr>
                      <p:cNvPr id="164" name="Rectangle 163">
                        <a:extLst>
                          <a:ext uri="{FF2B5EF4-FFF2-40B4-BE49-F238E27FC236}">
                            <a16:creationId xmlns:a16="http://schemas.microsoft.com/office/drawing/2014/main" id="{E2613E47-7497-4F2F-8678-74A10C1DC99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0" y="2"/>
                        <a:ext cx="1187450" cy="3888047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rgbClr val="296C72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65" name="TextBox 69">
                        <a:extLst>
                          <a:ext uri="{FF2B5EF4-FFF2-40B4-BE49-F238E27FC236}">
                            <a16:creationId xmlns:a16="http://schemas.microsoft.com/office/drawing/2014/main" id="{D8DAC486-162B-4074-B720-F8622BFA6A9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7360" y="36153"/>
                        <a:ext cx="1012190" cy="76835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noAutofit/>
                      </a:bodyPr>
                      <a:lstStyle/>
                      <a:p>
                        <a:pPr marL="0" marR="0" algn="ctr">
                          <a:lnSpc>
                            <a:spcPct val="115000"/>
                          </a:lnSpc>
                          <a:spcAft>
                            <a:spcPts val="1000"/>
                          </a:spcAft>
                          <a:buNone/>
                        </a:pPr>
                        <a:r>
                          <a:rPr lang="ka-GE" sz="1100" kern="1200" dirty="0">
                            <a:solidFill>
                              <a:srgbClr val="296C72"/>
                            </a:solidFill>
                            <a:effectLst/>
                            <a:latin typeface="Sylfaen" panose="010A0502050306030303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a:t>40</a:t>
                        </a:r>
                        <a:r>
                          <a:rPr lang="en-US" sz="1100" kern="1200" dirty="0">
                            <a:solidFill>
                              <a:srgbClr val="296C72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a:t> % Filling</a:t>
                        </a:r>
                        <a:r>
                          <a:rPr lang="en-US" sz="1100" dirty="0">
                            <a:solidFill>
                              <a:srgbClr val="296C72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a:t>        </a:t>
                        </a:r>
                        <a:r>
                          <a:rPr lang="ka-GE" sz="1100" b="1" kern="1200" dirty="0">
                            <a:solidFill>
                              <a:srgbClr val="296C72"/>
                            </a:solidFill>
                            <a:effectLst/>
                            <a:latin typeface="Sylfaen" panose="010A0502050306030303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a:t>6</a:t>
                        </a:r>
                        <a:r>
                          <a:rPr lang="en-US" sz="1100" b="1" kern="1200" dirty="0">
                            <a:solidFill>
                              <a:srgbClr val="296C72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a:t> mg /ml</a:t>
                        </a:r>
                        <a:endParaRPr lang="en-US" sz="1100" dirty="0">
                          <a:solidFill>
                            <a:srgbClr val="296C72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66" name="Rectangle 165">
                        <a:extLst>
                          <a:ext uri="{FF2B5EF4-FFF2-40B4-BE49-F238E27FC236}">
                            <a16:creationId xmlns:a16="http://schemas.microsoft.com/office/drawing/2014/main" id="{7DCB141B-A77A-4AFC-A8AE-D7E46D1B569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35153" y="1"/>
                        <a:ext cx="1187450" cy="3888047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rgbClr val="296C72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67" name="TextBox 71">
                        <a:extLst>
                          <a:ext uri="{FF2B5EF4-FFF2-40B4-BE49-F238E27FC236}">
                            <a16:creationId xmlns:a16="http://schemas.microsoft.com/office/drawing/2014/main" id="{7BCCE899-6D51-4FC5-A9BA-1A9F4446E5D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422469" y="30359"/>
                        <a:ext cx="1012825" cy="76835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noAutofit/>
                      </a:bodyPr>
                      <a:lstStyle/>
                      <a:p>
                        <a:pPr marL="0" marR="0" algn="ctr">
                          <a:lnSpc>
                            <a:spcPct val="115000"/>
                          </a:lnSpc>
                          <a:spcAft>
                            <a:spcPts val="1000"/>
                          </a:spcAft>
                          <a:buNone/>
                        </a:pPr>
                        <a:r>
                          <a:rPr lang="en-US" sz="1100" kern="1200" dirty="0">
                            <a:solidFill>
                              <a:srgbClr val="296C72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a:t>80 % Filling</a:t>
                        </a:r>
                        <a:r>
                          <a:rPr lang="en-US" sz="1100" dirty="0">
                            <a:solidFill>
                              <a:srgbClr val="296C72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a:t>      </a:t>
                        </a:r>
                        <a:r>
                          <a:rPr lang="en-US" sz="1100" b="1" kern="1200" dirty="0">
                            <a:solidFill>
                              <a:srgbClr val="296C72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a:t> </a:t>
                        </a:r>
                        <a:r>
                          <a:rPr lang="ka-GE" sz="1100" b="1" kern="1200" dirty="0">
                            <a:solidFill>
                              <a:srgbClr val="296C72"/>
                            </a:solidFill>
                            <a:effectLst/>
                            <a:latin typeface="Sylfaen" panose="010A0502050306030303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a:t>6</a:t>
                        </a:r>
                        <a:r>
                          <a:rPr lang="en-US" sz="1100" b="1" kern="1200" dirty="0">
                            <a:solidFill>
                              <a:srgbClr val="296C72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a:t> mg /ml</a:t>
                        </a:r>
                        <a:endParaRPr lang="en-US" sz="1100" dirty="0">
                          <a:solidFill>
                            <a:srgbClr val="296C72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  <p:sp>
                  <p:nvSpPr>
                    <p:cNvPr id="163" name="Rectangle 162">
                      <a:extLst>
                        <a:ext uri="{FF2B5EF4-FFF2-40B4-BE49-F238E27FC236}">
                          <a16:creationId xmlns:a16="http://schemas.microsoft.com/office/drawing/2014/main" id="{C9EA0050-E9FF-441B-A14D-9F5F69F8D8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70306" y="0"/>
                      <a:ext cx="1187450" cy="3888047"/>
                    </a:xfrm>
                    <a:prstGeom prst="rect">
                      <a:avLst/>
                    </a:prstGeom>
                    <a:noFill/>
                    <a:ln w="38100">
                      <a:solidFill>
                        <a:srgbClr val="296C72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 dirty="0"/>
                    </a:p>
                  </p:txBody>
                </p:sp>
              </p:grpSp>
              <p:pic>
                <p:nvPicPr>
                  <p:cNvPr id="160" name="Picture 159">
                    <a:extLst>
                      <a:ext uri="{FF2B5EF4-FFF2-40B4-BE49-F238E27FC236}">
                        <a16:creationId xmlns:a16="http://schemas.microsoft.com/office/drawing/2014/main" id="{644AB243-5FC5-40D4-9725-3874C65C332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r="1243" b="3469"/>
                  <a:stretch>
                    <a:fillRect/>
                  </a:stretch>
                </p:blipFill>
                <p:spPr bwMode="auto">
                  <a:xfrm>
                    <a:off x="1815753" y="1007194"/>
                    <a:ext cx="289533" cy="255040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61" name="Picture 160">
                    <a:extLst>
                      <a:ext uri="{FF2B5EF4-FFF2-40B4-BE49-F238E27FC236}">
                        <a16:creationId xmlns:a16="http://schemas.microsoft.com/office/drawing/2014/main" id="{D4B049F3-5639-4396-8FDB-644C3673E3C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920813" y="1007196"/>
                    <a:ext cx="608553" cy="266752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sp>
              <p:nvSpPr>
                <p:cNvPr id="157" name="TextBox 78">
                  <a:extLst>
                    <a:ext uri="{FF2B5EF4-FFF2-40B4-BE49-F238E27FC236}">
                      <a16:creationId xmlns:a16="http://schemas.microsoft.com/office/drawing/2014/main" id="{4C1653DB-2E5E-444E-943F-1647C4606C32}"/>
                    </a:ext>
                  </a:extLst>
                </p:cNvPr>
                <p:cNvSpPr txBox="1"/>
                <p:nvPr/>
              </p:nvSpPr>
              <p:spPr>
                <a:xfrm>
                  <a:off x="2758421" y="30359"/>
                  <a:ext cx="1012825" cy="768350"/>
                </a:xfrm>
                <a:prstGeom prst="rect">
                  <a:avLst/>
                </a:prstGeom>
                <a:noFill/>
              </p:spPr>
              <p:txBody>
                <a:bodyPr wrap="square">
                  <a:noAutofit/>
                </a:bodyPr>
                <a:lstStyle/>
                <a:p>
                  <a:pPr marL="0" marR="0" algn="ctr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1100" kern="1200" dirty="0">
                      <a:solidFill>
                        <a:srgbClr val="296C72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80 % Filling</a:t>
                  </a:r>
                  <a:r>
                    <a:rPr lang="en-US" sz="1100" dirty="0">
                      <a:solidFill>
                        <a:srgbClr val="296C72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       </a:t>
                  </a:r>
                  <a:r>
                    <a:rPr lang="en-US" sz="1100" b="1" kern="1200" dirty="0">
                      <a:solidFill>
                        <a:srgbClr val="296C72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ka-GE" sz="1100" b="1" kern="1200" dirty="0">
                      <a:solidFill>
                        <a:srgbClr val="296C72"/>
                      </a:solidFill>
                      <a:effectLst/>
                      <a:latin typeface="Sylfaen" panose="010A0502050306030303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6</a:t>
                  </a:r>
                  <a:r>
                    <a:rPr lang="en-US" sz="1100" b="1" kern="1200" dirty="0">
                      <a:solidFill>
                        <a:srgbClr val="296C72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 mg/ml </a:t>
                  </a:r>
                  <a:endParaRPr lang="en-US" sz="1100" dirty="0">
                    <a:solidFill>
                      <a:srgbClr val="296C72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53" name="TextBox 8">
                <a:extLst>
                  <a:ext uri="{FF2B5EF4-FFF2-40B4-BE49-F238E27FC236}">
                    <a16:creationId xmlns:a16="http://schemas.microsoft.com/office/drawing/2014/main" id="{A3F716F5-DB1C-4AEF-B3D9-CD0F9B91428E}"/>
                  </a:ext>
                </a:extLst>
              </p:cNvPr>
              <p:cNvSpPr txBox="1"/>
              <p:nvPr/>
            </p:nvSpPr>
            <p:spPr>
              <a:xfrm>
                <a:off x="842187" y="2689045"/>
                <a:ext cx="205740" cy="33464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0" marR="0">
                  <a:lnSpc>
                    <a:spcPct val="115000"/>
                  </a:lnSpc>
                  <a:spcAft>
                    <a:spcPts val="1000"/>
                  </a:spcAft>
                  <a:buNone/>
                </a:pPr>
                <a:r>
                  <a:rPr lang="en-US" sz="1800" b="1" kern="1200" dirty="0">
                    <a:solidFill>
                      <a:srgbClr val="002060"/>
                    </a:solidFill>
                    <a:effectLst/>
                    <a:latin typeface="Sylfaen" panose="010A0502050306030303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</a:t>
                </a: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4" name="TextBox 8">
                <a:extLst>
                  <a:ext uri="{FF2B5EF4-FFF2-40B4-BE49-F238E27FC236}">
                    <a16:creationId xmlns:a16="http://schemas.microsoft.com/office/drawing/2014/main" id="{3E921F31-5E5F-407E-85A3-3BF93783DE59}"/>
                  </a:ext>
                </a:extLst>
              </p:cNvPr>
              <p:cNvSpPr txBox="1"/>
              <p:nvPr/>
            </p:nvSpPr>
            <p:spPr>
              <a:xfrm>
                <a:off x="2160624" y="2681619"/>
                <a:ext cx="297711" cy="33464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0" marR="0">
                  <a:lnSpc>
                    <a:spcPct val="115000"/>
                  </a:lnSpc>
                  <a:spcAft>
                    <a:spcPts val="1000"/>
                  </a:spcAft>
                  <a:buNone/>
                </a:pPr>
                <a:r>
                  <a:rPr lang="en-US" sz="1800" b="1" kern="1200" dirty="0">
                    <a:solidFill>
                      <a:srgbClr val="002060"/>
                    </a:solidFill>
                    <a:effectLst/>
                    <a:latin typeface="Sylfaen" panose="010A0502050306030303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</a:t>
                </a: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5" name="TextBox 8">
                <a:extLst>
                  <a:ext uri="{FF2B5EF4-FFF2-40B4-BE49-F238E27FC236}">
                    <a16:creationId xmlns:a16="http://schemas.microsoft.com/office/drawing/2014/main" id="{E6C94634-4BD4-4764-A002-B2387DFB11CE}"/>
                  </a:ext>
                </a:extLst>
              </p:cNvPr>
              <p:cNvSpPr txBox="1"/>
              <p:nvPr/>
            </p:nvSpPr>
            <p:spPr>
              <a:xfrm>
                <a:off x="3489694" y="2635352"/>
                <a:ext cx="333375" cy="454438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0" marR="0">
                  <a:lnSpc>
                    <a:spcPct val="115000"/>
                  </a:lnSpc>
                  <a:spcAft>
                    <a:spcPts val="1000"/>
                  </a:spcAft>
                  <a:buNone/>
                </a:pPr>
                <a:r>
                  <a:rPr lang="en-US" sz="1800" b="1" kern="1200" dirty="0">
                    <a:solidFill>
                      <a:srgbClr val="002060"/>
                    </a:solidFill>
                    <a:effectLst/>
                    <a:latin typeface="Sylfaen" panose="010A0502050306030303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</a:t>
                </a: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8A7396EC-B44E-41C8-AAFF-7A0D42AC1E7E}"/>
                </a:ext>
              </a:extLst>
            </p:cNvPr>
            <p:cNvGrpSpPr/>
            <p:nvPr/>
          </p:nvGrpSpPr>
          <p:grpSpPr>
            <a:xfrm>
              <a:off x="2621280" y="1169881"/>
              <a:ext cx="860782" cy="2186047"/>
              <a:chOff x="76223" y="664633"/>
              <a:chExt cx="861053" cy="2186047"/>
            </a:xfrm>
          </p:grpSpPr>
          <p:cxnSp>
            <p:nvCxnSpPr>
              <p:cNvPr id="147" name="Straight Arrow Connector 146">
                <a:extLst>
                  <a:ext uri="{FF2B5EF4-FFF2-40B4-BE49-F238E27FC236}">
                    <a16:creationId xmlns:a16="http://schemas.microsoft.com/office/drawing/2014/main" id="{ED6931E5-5DED-409E-8FD6-FF977CFEC6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500" y="2556387"/>
                <a:ext cx="521833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1516B982-B82C-4A13-B70C-D1E3F8D0A8E2}"/>
                  </a:ext>
                </a:extLst>
              </p:cNvPr>
              <p:cNvGrpSpPr/>
              <p:nvPr/>
            </p:nvGrpSpPr>
            <p:grpSpPr>
              <a:xfrm>
                <a:off x="76223" y="664633"/>
                <a:ext cx="861053" cy="2186047"/>
                <a:chOff x="76223" y="664633"/>
                <a:chExt cx="861053" cy="2186047"/>
              </a:xfrm>
            </p:grpSpPr>
            <p:cxnSp>
              <p:nvCxnSpPr>
                <p:cNvPr id="149" name="Straight Arrow Connector 148">
                  <a:extLst>
                    <a:ext uri="{FF2B5EF4-FFF2-40B4-BE49-F238E27FC236}">
                      <a16:creationId xmlns:a16="http://schemas.microsoft.com/office/drawing/2014/main" id="{58A8AC22-FDEB-495F-BCE6-55E5D5F7701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69218" y="664633"/>
                  <a:ext cx="11782" cy="1901132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0" name="TextBox 35">
                  <a:extLst>
                    <a:ext uri="{FF2B5EF4-FFF2-40B4-BE49-F238E27FC236}">
                      <a16:creationId xmlns:a16="http://schemas.microsoft.com/office/drawing/2014/main" id="{00E334C0-BF55-45D0-9AE6-0AF340D01756}"/>
                    </a:ext>
                  </a:extLst>
                </p:cNvPr>
                <p:cNvSpPr txBox="1"/>
                <p:nvPr/>
              </p:nvSpPr>
              <p:spPr>
                <a:xfrm>
                  <a:off x="76223" y="729473"/>
                  <a:ext cx="511175" cy="1111250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11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Intensity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1" name="TextBox 36">
                  <a:extLst>
                    <a:ext uri="{FF2B5EF4-FFF2-40B4-BE49-F238E27FC236}">
                      <a16:creationId xmlns:a16="http://schemas.microsoft.com/office/drawing/2014/main" id="{9D3CDAAA-BBC9-4A16-BCFF-A0500F89AACE}"/>
                    </a:ext>
                  </a:extLst>
                </p:cNvPr>
                <p:cNvSpPr txBox="1"/>
                <p:nvPr/>
              </p:nvSpPr>
              <p:spPr>
                <a:xfrm>
                  <a:off x="296997" y="2561028"/>
                  <a:ext cx="640279" cy="2896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4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Acquisition time (min)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62C39266-4EB4-4016-92FF-9D3108A03463}"/>
                </a:ext>
              </a:extLst>
            </p:cNvPr>
            <p:cNvGrpSpPr/>
            <p:nvPr/>
          </p:nvGrpSpPr>
          <p:grpSpPr>
            <a:xfrm>
              <a:off x="0" y="1162261"/>
              <a:ext cx="860782" cy="2186047"/>
              <a:chOff x="76223" y="664633"/>
              <a:chExt cx="861053" cy="2186047"/>
            </a:xfrm>
          </p:grpSpPr>
          <p:cxnSp>
            <p:nvCxnSpPr>
              <p:cNvPr id="142" name="Straight Arrow Connector 141">
                <a:extLst>
                  <a:ext uri="{FF2B5EF4-FFF2-40B4-BE49-F238E27FC236}">
                    <a16:creationId xmlns:a16="http://schemas.microsoft.com/office/drawing/2014/main" id="{FBC95F49-0345-4A5C-8839-97909DF32A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500" y="2556387"/>
                <a:ext cx="521833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3" name="Group 142">
                <a:extLst>
                  <a:ext uri="{FF2B5EF4-FFF2-40B4-BE49-F238E27FC236}">
                    <a16:creationId xmlns:a16="http://schemas.microsoft.com/office/drawing/2014/main" id="{05CDA878-0AC1-4D47-9CD5-3DA98B429DDB}"/>
                  </a:ext>
                </a:extLst>
              </p:cNvPr>
              <p:cNvGrpSpPr/>
              <p:nvPr/>
            </p:nvGrpSpPr>
            <p:grpSpPr>
              <a:xfrm>
                <a:off x="76223" y="664633"/>
                <a:ext cx="861053" cy="2186047"/>
                <a:chOff x="76223" y="664633"/>
                <a:chExt cx="861053" cy="2186047"/>
              </a:xfrm>
            </p:grpSpPr>
            <p:cxnSp>
              <p:nvCxnSpPr>
                <p:cNvPr id="144" name="Straight Arrow Connector 143">
                  <a:extLst>
                    <a:ext uri="{FF2B5EF4-FFF2-40B4-BE49-F238E27FC236}">
                      <a16:creationId xmlns:a16="http://schemas.microsoft.com/office/drawing/2014/main" id="{0DB1F704-CF10-45FB-B24E-616A110B0F0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69218" y="664633"/>
                  <a:ext cx="11782" cy="1901132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5" name="TextBox 35">
                  <a:extLst>
                    <a:ext uri="{FF2B5EF4-FFF2-40B4-BE49-F238E27FC236}">
                      <a16:creationId xmlns:a16="http://schemas.microsoft.com/office/drawing/2014/main" id="{15163943-BA9C-49E0-BBB9-EEFD8396B4C5}"/>
                    </a:ext>
                  </a:extLst>
                </p:cNvPr>
                <p:cNvSpPr txBox="1"/>
                <p:nvPr/>
              </p:nvSpPr>
              <p:spPr>
                <a:xfrm>
                  <a:off x="76223" y="729473"/>
                  <a:ext cx="511175" cy="1111250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11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Intensity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6" name="TextBox 36">
                  <a:extLst>
                    <a:ext uri="{FF2B5EF4-FFF2-40B4-BE49-F238E27FC236}">
                      <a16:creationId xmlns:a16="http://schemas.microsoft.com/office/drawing/2014/main" id="{F0B3C764-09EB-4463-8E66-A2D7386D1941}"/>
                    </a:ext>
                  </a:extLst>
                </p:cNvPr>
                <p:cNvSpPr txBox="1"/>
                <p:nvPr/>
              </p:nvSpPr>
              <p:spPr>
                <a:xfrm>
                  <a:off x="296997" y="2561028"/>
                  <a:ext cx="640279" cy="2896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4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Acquisition time (min)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7E688BAA-6572-4DBB-9E63-A6928175DBC1}"/>
                </a:ext>
              </a:extLst>
            </p:cNvPr>
            <p:cNvGrpSpPr/>
            <p:nvPr/>
          </p:nvGrpSpPr>
          <p:grpSpPr>
            <a:xfrm>
              <a:off x="1325880" y="1177501"/>
              <a:ext cx="860782" cy="2186047"/>
              <a:chOff x="76223" y="664633"/>
              <a:chExt cx="861053" cy="2186047"/>
            </a:xfrm>
          </p:grpSpPr>
          <p:cxnSp>
            <p:nvCxnSpPr>
              <p:cNvPr id="137" name="Straight Arrow Connector 136">
                <a:extLst>
                  <a:ext uri="{FF2B5EF4-FFF2-40B4-BE49-F238E27FC236}">
                    <a16:creationId xmlns:a16="http://schemas.microsoft.com/office/drawing/2014/main" id="{E7E36B53-26BC-4BF8-B500-9D8B4114E2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500" y="2556387"/>
                <a:ext cx="521833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F5D1AE07-B93F-4716-B0F8-D98F12066FD3}"/>
                  </a:ext>
                </a:extLst>
              </p:cNvPr>
              <p:cNvGrpSpPr/>
              <p:nvPr/>
            </p:nvGrpSpPr>
            <p:grpSpPr>
              <a:xfrm>
                <a:off x="76223" y="664633"/>
                <a:ext cx="861053" cy="2186047"/>
                <a:chOff x="76223" y="664633"/>
                <a:chExt cx="861053" cy="2186047"/>
              </a:xfrm>
            </p:grpSpPr>
            <p:cxnSp>
              <p:nvCxnSpPr>
                <p:cNvPr id="139" name="Straight Arrow Connector 138">
                  <a:extLst>
                    <a:ext uri="{FF2B5EF4-FFF2-40B4-BE49-F238E27FC236}">
                      <a16:creationId xmlns:a16="http://schemas.microsoft.com/office/drawing/2014/main" id="{80514AF7-B7D1-4A30-8413-24E65F6D613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69218" y="664633"/>
                  <a:ext cx="11782" cy="1901132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0" name="TextBox 35">
                  <a:extLst>
                    <a:ext uri="{FF2B5EF4-FFF2-40B4-BE49-F238E27FC236}">
                      <a16:creationId xmlns:a16="http://schemas.microsoft.com/office/drawing/2014/main" id="{1ED3F509-0669-4224-B372-8D045C918897}"/>
                    </a:ext>
                  </a:extLst>
                </p:cNvPr>
                <p:cNvSpPr txBox="1"/>
                <p:nvPr/>
              </p:nvSpPr>
              <p:spPr>
                <a:xfrm>
                  <a:off x="76223" y="729473"/>
                  <a:ext cx="511175" cy="1111250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11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Intensity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1" name="TextBox 36">
                  <a:extLst>
                    <a:ext uri="{FF2B5EF4-FFF2-40B4-BE49-F238E27FC236}">
                      <a16:creationId xmlns:a16="http://schemas.microsoft.com/office/drawing/2014/main" id="{89D72E83-9AEB-4C51-A3C9-0D2170CE27C0}"/>
                    </a:ext>
                  </a:extLst>
                </p:cNvPr>
                <p:cNvSpPr txBox="1"/>
                <p:nvPr/>
              </p:nvSpPr>
              <p:spPr>
                <a:xfrm>
                  <a:off x="296997" y="2561028"/>
                  <a:ext cx="640279" cy="2896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4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Acquisition time (min)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</p:grpSp>
      <p:sp>
        <p:nvSpPr>
          <p:cNvPr id="168" name="TextBox 167">
            <a:extLst>
              <a:ext uri="{FF2B5EF4-FFF2-40B4-BE49-F238E27FC236}">
                <a16:creationId xmlns:a16="http://schemas.microsoft.com/office/drawing/2014/main" id="{F17DACEA-CA34-48DD-A993-6126EAC0555B}"/>
              </a:ext>
            </a:extLst>
          </p:cNvPr>
          <p:cNvSpPr txBox="1"/>
          <p:nvPr/>
        </p:nvSpPr>
        <p:spPr>
          <a:xfrm>
            <a:off x="5732000" y="2690336"/>
            <a:ext cx="569877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f-ZA" sz="1400" dirty="0">
                <a:latin typeface="Cambria" panose="02040503050406030204" pitchFamily="18" charset="0"/>
                <a:ea typeface="Cambria" panose="02040503050406030204" pitchFamily="18" charset="0"/>
              </a:rPr>
              <a:t>The flexible sulfobutylether side chains and moderate negative charge of sulfobutylether-</a:t>
            </a:r>
            <a:r>
              <a:rPr lang="el-GR" sz="1400" dirty="0">
                <a:latin typeface="Cambria" panose="02040503050406030204" pitchFamily="18" charset="0"/>
                <a:ea typeface="Cambria" panose="02040503050406030204" pitchFamily="18" charset="0"/>
              </a:rPr>
              <a:t>β-</a:t>
            </a:r>
            <a:r>
              <a:rPr lang="af-ZA" sz="1400" dirty="0">
                <a:latin typeface="Cambria" panose="02040503050406030204" pitchFamily="18" charset="0"/>
                <a:ea typeface="Cambria" panose="02040503050406030204" pitchFamily="18" charset="0"/>
              </a:rPr>
              <a:t>cyclodextrin (SBE-</a:t>
            </a:r>
            <a:r>
              <a:rPr lang="el-GR" sz="1400" dirty="0">
                <a:latin typeface="Cambria" panose="02040503050406030204" pitchFamily="18" charset="0"/>
                <a:ea typeface="Cambria" panose="02040503050406030204" pitchFamily="18" charset="0"/>
              </a:rPr>
              <a:t>β-</a:t>
            </a:r>
            <a:r>
              <a:rPr lang="af-ZA" sz="1400" dirty="0">
                <a:latin typeface="Cambria" panose="02040503050406030204" pitchFamily="18" charset="0"/>
                <a:ea typeface="Cambria" panose="02040503050406030204" pitchFamily="18" charset="0"/>
              </a:rPr>
              <a:t>CD) provide optimal host–guest type interaction.</a:t>
            </a:r>
            <a:endParaRPr lang="ka-GE" sz="1400" dirty="0">
              <a:ea typeface="Cambria" panose="02040503050406030204" pitchFamily="18" charset="0"/>
            </a:endParaRP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D4530E9C-4152-4B77-93D0-D3B97649C51C}"/>
              </a:ext>
            </a:extLst>
          </p:cNvPr>
          <p:cNvSpPr txBox="1"/>
          <p:nvPr/>
        </p:nvSpPr>
        <p:spPr>
          <a:xfrm>
            <a:off x="5790427" y="4479577"/>
            <a:ext cx="564034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Fig. 3 Analysis of mephedrone (4-MMC) standard under different capillary filling and concentration conditions using SBE-β-CD, 20 mM ammonium </a:t>
            </a:r>
            <a:r>
              <a:rPr lang="en-US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formate</a:t>
            </a: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 (a, b: pH 2.1; c: pH 2.3), 30 kV, varying the sheath liquid flow rate (0.6 mL/min)</a:t>
            </a:r>
            <a:endParaRPr lang="ka-GE" sz="1400" dirty="0"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562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70FDCC-C93B-4723-82E9-8441FD6C1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4B78-8C0C-449B-8EFC-345627870C82}" type="slidenum">
              <a:rPr lang="ka-GE" smtClean="0"/>
              <a:t>10</a:t>
            </a:fld>
            <a:endParaRPr lang="ka-GE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A8F6AA2-213A-47B9-88A3-CCB6C41D3780}"/>
              </a:ext>
            </a:extLst>
          </p:cNvPr>
          <p:cNvSpPr/>
          <p:nvPr/>
        </p:nvSpPr>
        <p:spPr>
          <a:xfrm>
            <a:off x="12038721" y="-126609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5725F0C7-F618-4B93-AEF9-8B5FD7B885AF}"/>
              </a:ext>
            </a:extLst>
          </p:cNvPr>
          <p:cNvSpPr/>
          <p:nvPr/>
        </p:nvSpPr>
        <p:spPr>
          <a:xfrm>
            <a:off x="12038721" y="473782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8509F67-40C4-428C-90DB-C441181715B6}"/>
              </a:ext>
            </a:extLst>
          </p:cNvPr>
          <p:cNvSpPr/>
          <p:nvPr/>
        </p:nvSpPr>
        <p:spPr>
          <a:xfrm>
            <a:off x="12048987" y="1076494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0A576698-521A-4E6D-A14C-5D3D93068F83}"/>
              </a:ext>
            </a:extLst>
          </p:cNvPr>
          <p:cNvSpPr/>
          <p:nvPr/>
        </p:nvSpPr>
        <p:spPr>
          <a:xfrm>
            <a:off x="12063052" y="1679206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67DE262-DC71-4F0E-AD35-FE696355AB88}"/>
              </a:ext>
            </a:extLst>
          </p:cNvPr>
          <p:cNvSpPr/>
          <p:nvPr/>
        </p:nvSpPr>
        <p:spPr>
          <a:xfrm>
            <a:off x="12077118" y="2281918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BE25AD0-973B-4F34-88B5-17583F2D53B2}"/>
              </a:ext>
            </a:extLst>
          </p:cNvPr>
          <p:cNvSpPr/>
          <p:nvPr/>
        </p:nvSpPr>
        <p:spPr>
          <a:xfrm>
            <a:off x="12091182" y="2872724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54D4E4DD-0DEB-4794-8F5D-56781B43AEA9}"/>
              </a:ext>
            </a:extLst>
          </p:cNvPr>
          <p:cNvSpPr/>
          <p:nvPr/>
        </p:nvSpPr>
        <p:spPr>
          <a:xfrm>
            <a:off x="12101531" y="3482356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5FBBDD4-A4E8-4EE7-AAED-4BA27AF8A94B}"/>
              </a:ext>
            </a:extLst>
          </p:cNvPr>
          <p:cNvSpPr/>
          <p:nvPr/>
        </p:nvSpPr>
        <p:spPr>
          <a:xfrm>
            <a:off x="12114231" y="4091988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E0AFACB3-C6C5-430B-BDD9-2FACACE70B95}"/>
              </a:ext>
            </a:extLst>
          </p:cNvPr>
          <p:cNvSpPr/>
          <p:nvPr/>
        </p:nvSpPr>
        <p:spPr>
          <a:xfrm>
            <a:off x="-865169" y="4731973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8B3E39F-67EF-4191-8627-F40273B4844A}"/>
              </a:ext>
            </a:extLst>
          </p:cNvPr>
          <p:cNvSpPr/>
          <p:nvPr/>
        </p:nvSpPr>
        <p:spPr>
          <a:xfrm>
            <a:off x="-865169" y="5371958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1926B2D8-F01F-468D-9EE2-0755BA4A7A2A}"/>
              </a:ext>
            </a:extLst>
          </p:cNvPr>
          <p:cNvSpPr/>
          <p:nvPr/>
        </p:nvSpPr>
        <p:spPr>
          <a:xfrm>
            <a:off x="-865169" y="6011943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7EF2A2A0-4A61-40E3-BF13-3140577C712D}"/>
              </a:ext>
            </a:extLst>
          </p:cNvPr>
          <p:cNvSpPr/>
          <p:nvPr/>
        </p:nvSpPr>
        <p:spPr>
          <a:xfrm>
            <a:off x="-865169" y="6651928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DC60229-3BAC-4A7D-A25F-426651DAD78B}"/>
              </a:ext>
            </a:extLst>
          </p:cNvPr>
          <p:cNvGrpSpPr/>
          <p:nvPr/>
        </p:nvGrpSpPr>
        <p:grpSpPr>
          <a:xfrm>
            <a:off x="474508" y="269742"/>
            <a:ext cx="11454895" cy="689547"/>
            <a:chOff x="474508" y="269742"/>
            <a:chExt cx="5945981" cy="1069105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DD4104B2-1D62-4DD6-ACC3-EBD3AF6EE0BF}"/>
                </a:ext>
              </a:extLst>
            </p:cNvPr>
            <p:cNvSpPr/>
            <p:nvPr/>
          </p:nvSpPr>
          <p:spPr>
            <a:xfrm>
              <a:off x="474508" y="269742"/>
              <a:ext cx="5945981" cy="1069105"/>
            </a:xfrm>
            <a:prstGeom prst="roundRect">
              <a:avLst/>
            </a:prstGeom>
            <a:solidFill>
              <a:srgbClr val="DCD2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a-GE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37CBC57-0E4F-45A3-A837-BC64AA43EA5C}"/>
                </a:ext>
              </a:extLst>
            </p:cNvPr>
            <p:cNvSpPr txBox="1"/>
            <p:nvPr/>
          </p:nvSpPr>
          <p:spPr>
            <a:xfrm>
              <a:off x="614476" y="429244"/>
              <a:ext cx="5612153" cy="715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296C72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Experimental Part</a:t>
              </a:r>
            </a:p>
          </p:txBody>
        </p:sp>
      </p:grpSp>
      <p:sp>
        <p:nvSpPr>
          <p:cNvPr id="56" name="Slide Number Placeholder 1">
            <a:extLst>
              <a:ext uri="{FF2B5EF4-FFF2-40B4-BE49-F238E27FC236}">
                <a16:creationId xmlns:a16="http://schemas.microsoft.com/office/drawing/2014/main" id="{3A654F1B-71D5-4094-8F95-4E115B20938F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a-G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4A94B78-8C0C-449B-8EFC-345627870C82}" type="slidenum">
              <a:rPr lang="ka-GE" smtClean="0"/>
              <a:pPr/>
              <a:t>10</a:t>
            </a:fld>
            <a:endParaRPr lang="ka-GE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BC2D37DA-4BE5-4C3E-979A-B2492E3E26B5}"/>
              </a:ext>
            </a:extLst>
          </p:cNvPr>
          <p:cNvSpPr/>
          <p:nvPr/>
        </p:nvSpPr>
        <p:spPr>
          <a:xfrm>
            <a:off x="3625172" y="2981272"/>
            <a:ext cx="2166424" cy="1078422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56565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Transfer of the extracted sample to a clean vial/container</a:t>
            </a:r>
            <a:endParaRPr lang="ka-GE" b="1" dirty="0">
              <a:solidFill>
                <a:srgbClr val="565654"/>
              </a:solidFill>
              <a:cs typeface="Times New Roman" panose="02020603050405020304" pitchFamily="18" charset="0"/>
            </a:endParaRPr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77B4C0DB-5EC0-4CA4-B225-3B19236627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118" y="4500007"/>
            <a:ext cx="1525332" cy="2033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10E37359-6C80-4BF2-A1CE-D633ABC138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8588" y="4863854"/>
            <a:ext cx="1352355" cy="15528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D5127AD0-B1E4-4849-B0E7-FD87A0E50C7E}"/>
              </a:ext>
            </a:extLst>
          </p:cNvPr>
          <p:cNvGrpSpPr/>
          <p:nvPr/>
        </p:nvGrpSpPr>
        <p:grpSpPr>
          <a:xfrm>
            <a:off x="626840" y="1049652"/>
            <a:ext cx="11058186" cy="5283579"/>
            <a:chOff x="626840" y="1049652"/>
            <a:chExt cx="11058186" cy="5283579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D470325D-7844-4D6A-9024-3167B25EE17B}"/>
                </a:ext>
              </a:extLst>
            </p:cNvPr>
            <p:cNvSpPr/>
            <p:nvPr/>
          </p:nvSpPr>
          <p:spPr>
            <a:xfrm>
              <a:off x="6481707" y="2998283"/>
              <a:ext cx="2166424" cy="1078422"/>
            </a:xfrm>
            <a:prstGeom prst="roundRect">
              <a:avLst/>
            </a:prstGeom>
            <a:solidFill>
              <a:srgbClr val="87AF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b="1" dirty="0">
                  <a:solidFill>
                    <a:srgbClr val="56565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Centrifuge at 3,500 RPM for 10 minutes</a:t>
              </a:r>
              <a:endParaRPr lang="ka-GE" b="1" dirty="0">
                <a:solidFill>
                  <a:srgbClr val="565654"/>
                </a:solidFill>
                <a:cs typeface="Times New Roman" panose="02020603050405020304" pitchFamily="18" charset="0"/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C9A99AF-81E5-4D88-B043-750948A4382B}"/>
                </a:ext>
              </a:extLst>
            </p:cNvPr>
            <p:cNvGrpSpPr/>
            <p:nvPr/>
          </p:nvGrpSpPr>
          <p:grpSpPr>
            <a:xfrm>
              <a:off x="626840" y="1049652"/>
              <a:ext cx="11058186" cy="5283579"/>
              <a:chOff x="626840" y="1011552"/>
              <a:chExt cx="11058186" cy="5283579"/>
            </a:xfrm>
          </p:grpSpPr>
          <p:sp>
            <p:nvSpPr>
              <p:cNvPr id="57" name="Rectangle: Rounded Corners 56">
                <a:extLst>
                  <a:ext uri="{FF2B5EF4-FFF2-40B4-BE49-F238E27FC236}">
                    <a16:creationId xmlns:a16="http://schemas.microsoft.com/office/drawing/2014/main" id="{34BC3729-4742-45AD-A7F4-BA6594471F31}"/>
                  </a:ext>
                </a:extLst>
              </p:cNvPr>
              <p:cNvSpPr/>
              <p:nvPr/>
            </p:nvSpPr>
            <p:spPr>
              <a:xfrm>
                <a:off x="626840" y="1030186"/>
                <a:ext cx="2873862" cy="1078422"/>
              </a:xfrm>
              <a:prstGeom prst="roundRect">
                <a:avLst/>
              </a:prstGeom>
              <a:solidFill>
                <a:srgbClr val="87AFA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f-ZA" b="1" dirty="0">
                    <a:solidFill>
                      <a:srgbClr val="565654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Sample volume: 100 µL saliva / </a:t>
                </a:r>
              </a:p>
              <a:p>
                <a:pPr algn="ctr"/>
                <a:r>
                  <a:rPr lang="af-ZA" b="1" dirty="0">
                    <a:solidFill>
                      <a:srgbClr val="565654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500 µL urine</a:t>
                </a:r>
                <a:endParaRPr lang="ka-GE" b="1" dirty="0">
                  <a:solidFill>
                    <a:srgbClr val="565654"/>
                  </a:solidFill>
                  <a:cs typeface="Times New Roman" panose="02020603050405020304" pitchFamily="18" charset="0"/>
                </a:endParaRPr>
              </a:p>
            </p:txBody>
          </p:sp>
          <p:sp>
            <p:nvSpPr>
              <p:cNvPr id="58" name="Rectangle: Rounded Corners 57">
                <a:extLst>
                  <a:ext uri="{FF2B5EF4-FFF2-40B4-BE49-F238E27FC236}">
                    <a16:creationId xmlns:a16="http://schemas.microsoft.com/office/drawing/2014/main" id="{AEBC1B34-4DF8-40D0-BC52-014E4DBD36A8}"/>
                  </a:ext>
                </a:extLst>
              </p:cNvPr>
              <p:cNvSpPr/>
              <p:nvPr/>
            </p:nvSpPr>
            <p:spPr>
              <a:xfrm>
                <a:off x="9370110" y="2981272"/>
                <a:ext cx="2166424" cy="1078422"/>
              </a:xfrm>
              <a:prstGeom prst="roundRect">
                <a:avLst/>
              </a:prstGeom>
              <a:solidFill>
                <a:srgbClr val="87AFA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f-ZA" b="1" dirty="0">
                    <a:solidFill>
                      <a:srgbClr val="565654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Vortex for 5 minutes</a:t>
                </a:r>
                <a:endParaRPr lang="ka-GE" b="1" dirty="0">
                  <a:solidFill>
                    <a:srgbClr val="565654"/>
                  </a:solidFill>
                  <a:cs typeface="Times New Roman" panose="02020603050405020304" pitchFamily="18" charset="0"/>
                </a:endParaRPr>
              </a:p>
            </p:txBody>
          </p:sp>
          <p:sp>
            <p:nvSpPr>
              <p:cNvPr id="61" name="Rectangle: Rounded Corners 60">
                <a:extLst>
                  <a:ext uri="{FF2B5EF4-FFF2-40B4-BE49-F238E27FC236}">
                    <a16:creationId xmlns:a16="http://schemas.microsoft.com/office/drawing/2014/main" id="{D2B5002F-9936-4ABC-8A24-227EC012676F}"/>
                  </a:ext>
                </a:extLst>
              </p:cNvPr>
              <p:cNvSpPr/>
              <p:nvPr/>
            </p:nvSpPr>
            <p:spPr>
              <a:xfrm>
                <a:off x="767060" y="3010283"/>
                <a:ext cx="2166424" cy="1078422"/>
              </a:xfrm>
              <a:prstGeom prst="roundRect">
                <a:avLst/>
              </a:prstGeom>
              <a:solidFill>
                <a:srgbClr val="87AFA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rgbClr val="565654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 µL acidified methanol (1% HCl)</a:t>
                </a:r>
                <a:endParaRPr lang="ka-GE" b="1" dirty="0">
                  <a:solidFill>
                    <a:srgbClr val="565654"/>
                  </a:solidFill>
                  <a:cs typeface="Times New Roman" panose="02020603050405020304" pitchFamily="18" charset="0"/>
                </a:endParaRPr>
              </a:p>
            </p:txBody>
          </p:sp>
          <p:sp>
            <p:nvSpPr>
              <p:cNvPr id="62" name="Rectangle: Rounded Corners 61">
                <a:extLst>
                  <a:ext uri="{FF2B5EF4-FFF2-40B4-BE49-F238E27FC236}">
                    <a16:creationId xmlns:a16="http://schemas.microsoft.com/office/drawing/2014/main" id="{B923DB59-1306-4240-86FA-7D956ECE41ED}"/>
                  </a:ext>
                </a:extLst>
              </p:cNvPr>
              <p:cNvSpPr/>
              <p:nvPr/>
            </p:nvSpPr>
            <p:spPr>
              <a:xfrm>
                <a:off x="4670478" y="1070888"/>
                <a:ext cx="2701192" cy="1078422"/>
              </a:xfrm>
              <a:prstGeom prst="roundRect">
                <a:avLst/>
              </a:prstGeom>
              <a:solidFill>
                <a:srgbClr val="87AFA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f-ZA" b="1" dirty="0">
                    <a:solidFill>
                      <a:srgbClr val="565654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 µL ammonium hydroxide </a:t>
                </a:r>
                <a:r>
                  <a:rPr lang="en-US" sz="1800" b="1" dirty="0">
                    <a:solidFill>
                      <a:srgbClr val="565654"/>
                    </a:solidFill>
                    <a:latin typeface="Sylfaen" panose="010A0502050306030303" pitchFamily="18" charset="0"/>
                  </a:rPr>
                  <a:t>NH</a:t>
                </a:r>
                <a:r>
                  <a:rPr lang="en-US" sz="1100" b="1" dirty="0">
                    <a:solidFill>
                      <a:srgbClr val="565654"/>
                    </a:solidFill>
                    <a:latin typeface="Sylfaen" panose="010A0502050306030303" pitchFamily="18" charset="0"/>
                  </a:rPr>
                  <a:t>4</a:t>
                </a:r>
                <a:r>
                  <a:rPr lang="en-US" sz="1800" b="1" dirty="0">
                    <a:solidFill>
                      <a:srgbClr val="565654"/>
                    </a:solidFill>
                    <a:latin typeface="Sylfaen" panose="010A0502050306030303" pitchFamily="18" charset="0"/>
                  </a:rPr>
                  <a:t>OH</a:t>
                </a:r>
                <a:endParaRPr lang="ka-GE" b="1" dirty="0">
                  <a:solidFill>
                    <a:srgbClr val="565654"/>
                  </a:solidFill>
                  <a:cs typeface="Times New Roman" panose="02020603050405020304" pitchFamily="18" charset="0"/>
                </a:endParaRPr>
              </a:p>
            </p:txBody>
          </p:sp>
          <p:sp>
            <p:nvSpPr>
              <p:cNvPr id="63" name="Arrow: Right 62">
                <a:extLst>
                  <a:ext uri="{FF2B5EF4-FFF2-40B4-BE49-F238E27FC236}">
                    <a16:creationId xmlns:a16="http://schemas.microsoft.com/office/drawing/2014/main" id="{AFF34ADB-C271-42F7-9CD7-EBC43185B734}"/>
                  </a:ext>
                </a:extLst>
              </p:cNvPr>
              <p:cNvSpPr/>
              <p:nvPr/>
            </p:nvSpPr>
            <p:spPr>
              <a:xfrm>
                <a:off x="3894906" y="1514526"/>
                <a:ext cx="491974" cy="195724"/>
              </a:xfrm>
              <a:prstGeom prst="rightArrow">
                <a:avLst/>
              </a:prstGeom>
              <a:solidFill>
                <a:srgbClr val="296C7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Arrow: Right 63">
                <a:extLst>
                  <a:ext uri="{FF2B5EF4-FFF2-40B4-BE49-F238E27FC236}">
                    <a16:creationId xmlns:a16="http://schemas.microsoft.com/office/drawing/2014/main" id="{1F149062-8D54-4BCA-9E08-6920800C0236}"/>
                  </a:ext>
                </a:extLst>
              </p:cNvPr>
              <p:cNvSpPr/>
              <p:nvPr/>
            </p:nvSpPr>
            <p:spPr>
              <a:xfrm rot="5400000">
                <a:off x="10109473" y="2548623"/>
                <a:ext cx="491974" cy="195724"/>
              </a:xfrm>
              <a:prstGeom prst="rightArrow">
                <a:avLst/>
              </a:prstGeom>
              <a:solidFill>
                <a:srgbClr val="296C7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Arrow: Right 64">
                <a:extLst>
                  <a:ext uri="{FF2B5EF4-FFF2-40B4-BE49-F238E27FC236}">
                    <a16:creationId xmlns:a16="http://schemas.microsoft.com/office/drawing/2014/main" id="{1164C572-7E58-4FFB-80C5-C89AB9AE52BF}"/>
                  </a:ext>
                </a:extLst>
              </p:cNvPr>
              <p:cNvSpPr/>
              <p:nvPr/>
            </p:nvSpPr>
            <p:spPr>
              <a:xfrm>
                <a:off x="7601569" y="1514526"/>
                <a:ext cx="491974" cy="195724"/>
              </a:xfrm>
              <a:prstGeom prst="rightArrow">
                <a:avLst/>
              </a:prstGeom>
              <a:solidFill>
                <a:srgbClr val="296C7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Arrow: Right 65">
                <a:extLst>
                  <a:ext uri="{FF2B5EF4-FFF2-40B4-BE49-F238E27FC236}">
                    <a16:creationId xmlns:a16="http://schemas.microsoft.com/office/drawing/2014/main" id="{4CBB1349-26E7-463A-9E8F-2A52E2692BC9}"/>
                  </a:ext>
                </a:extLst>
              </p:cNvPr>
              <p:cNvSpPr/>
              <p:nvPr/>
            </p:nvSpPr>
            <p:spPr>
              <a:xfrm rot="10800000">
                <a:off x="8738416" y="3422621"/>
                <a:ext cx="491974" cy="195724"/>
              </a:xfrm>
              <a:prstGeom prst="rightArrow">
                <a:avLst/>
              </a:prstGeom>
              <a:solidFill>
                <a:srgbClr val="296C7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Arrow: Right 66">
                <a:extLst>
                  <a:ext uri="{FF2B5EF4-FFF2-40B4-BE49-F238E27FC236}">
                    <a16:creationId xmlns:a16="http://schemas.microsoft.com/office/drawing/2014/main" id="{12B43256-A8D2-408B-B755-8263DAD0ADF8}"/>
                  </a:ext>
                </a:extLst>
              </p:cNvPr>
              <p:cNvSpPr/>
              <p:nvPr/>
            </p:nvSpPr>
            <p:spPr>
              <a:xfrm rot="10800000">
                <a:off x="3008728" y="3422621"/>
                <a:ext cx="491974" cy="195724"/>
              </a:xfrm>
              <a:prstGeom prst="rightArrow">
                <a:avLst/>
              </a:prstGeom>
              <a:solidFill>
                <a:srgbClr val="296C7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Arrow: Right 67">
                <a:extLst>
                  <a:ext uri="{FF2B5EF4-FFF2-40B4-BE49-F238E27FC236}">
                    <a16:creationId xmlns:a16="http://schemas.microsoft.com/office/drawing/2014/main" id="{1EF4A576-427D-4163-87E9-2FAC92328B17}"/>
                  </a:ext>
                </a:extLst>
              </p:cNvPr>
              <p:cNvSpPr/>
              <p:nvPr/>
            </p:nvSpPr>
            <p:spPr>
              <a:xfrm rot="10800000">
                <a:off x="5850013" y="3417934"/>
                <a:ext cx="491974" cy="195724"/>
              </a:xfrm>
              <a:prstGeom prst="rightArrow">
                <a:avLst/>
              </a:prstGeom>
              <a:solidFill>
                <a:srgbClr val="296C7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Arrow: Right 68">
                <a:extLst>
                  <a:ext uri="{FF2B5EF4-FFF2-40B4-BE49-F238E27FC236}">
                    <a16:creationId xmlns:a16="http://schemas.microsoft.com/office/drawing/2014/main" id="{3ED337B7-5520-44D9-A9A2-C9FDC3BF637B}"/>
                  </a:ext>
                </a:extLst>
              </p:cNvPr>
              <p:cNvSpPr/>
              <p:nvPr/>
            </p:nvSpPr>
            <p:spPr>
              <a:xfrm rot="5400000">
                <a:off x="1600293" y="4432852"/>
                <a:ext cx="491974" cy="195724"/>
              </a:xfrm>
              <a:prstGeom prst="rightArrow">
                <a:avLst/>
              </a:prstGeom>
              <a:solidFill>
                <a:srgbClr val="296C7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Rectangle: Rounded Corners 69">
                <a:extLst>
                  <a:ext uri="{FF2B5EF4-FFF2-40B4-BE49-F238E27FC236}">
                    <a16:creationId xmlns:a16="http://schemas.microsoft.com/office/drawing/2014/main" id="{1B6AE804-3BC1-4DBB-8F2F-94A78310F3C3}"/>
                  </a:ext>
                </a:extLst>
              </p:cNvPr>
              <p:cNvSpPr/>
              <p:nvPr/>
            </p:nvSpPr>
            <p:spPr>
              <a:xfrm>
                <a:off x="4388013" y="4785540"/>
                <a:ext cx="2221961" cy="1509591"/>
              </a:xfrm>
              <a:prstGeom prst="roundRect">
                <a:avLst/>
              </a:prstGeom>
              <a:solidFill>
                <a:srgbClr val="87AFA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rgbClr val="565654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Transfer to vials, evaporate to dryness, and dissolve in the buffer</a:t>
                </a:r>
                <a:endParaRPr lang="ka-GE" b="1" dirty="0">
                  <a:solidFill>
                    <a:srgbClr val="565654"/>
                  </a:solidFill>
                  <a:cs typeface="Times New Roman" panose="02020603050405020304" pitchFamily="18" charset="0"/>
                </a:endParaRPr>
              </a:p>
            </p:txBody>
          </p:sp>
          <p:sp>
            <p:nvSpPr>
              <p:cNvPr id="71" name="Rectangle: Rounded Corners 70">
                <a:extLst>
                  <a:ext uri="{FF2B5EF4-FFF2-40B4-BE49-F238E27FC236}">
                    <a16:creationId xmlns:a16="http://schemas.microsoft.com/office/drawing/2014/main" id="{AA25BA5D-28C1-4489-9C1E-C9732C923444}"/>
                  </a:ext>
                </a:extLst>
              </p:cNvPr>
              <p:cNvSpPr/>
              <p:nvPr/>
            </p:nvSpPr>
            <p:spPr>
              <a:xfrm>
                <a:off x="769018" y="4863365"/>
                <a:ext cx="2524984" cy="1340776"/>
              </a:xfrm>
              <a:prstGeom prst="roundRect">
                <a:avLst/>
              </a:prstGeom>
              <a:solidFill>
                <a:srgbClr val="87AFA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rgbClr val="565654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Evaporate to dryness under a stream of air, then dissolve in 100 µL of methanol</a:t>
                </a:r>
                <a:endParaRPr lang="ka-GE" b="1" dirty="0">
                  <a:solidFill>
                    <a:srgbClr val="565654"/>
                  </a:solidFill>
                  <a:cs typeface="Times New Roman" panose="02020603050405020304" pitchFamily="18" charset="0"/>
                </a:endParaRPr>
              </a:p>
            </p:txBody>
          </p:sp>
          <p:sp>
            <p:nvSpPr>
              <p:cNvPr id="72" name="Arrow: Right 71">
                <a:extLst>
                  <a:ext uri="{FF2B5EF4-FFF2-40B4-BE49-F238E27FC236}">
                    <a16:creationId xmlns:a16="http://schemas.microsoft.com/office/drawing/2014/main" id="{F4BCBB48-A91D-4569-86C3-E41130F5C1C5}"/>
                  </a:ext>
                </a:extLst>
              </p:cNvPr>
              <p:cNvSpPr/>
              <p:nvPr/>
            </p:nvSpPr>
            <p:spPr>
              <a:xfrm>
                <a:off x="3583170" y="5362131"/>
                <a:ext cx="491974" cy="195724"/>
              </a:xfrm>
              <a:prstGeom prst="rightArrow">
                <a:avLst/>
              </a:prstGeom>
              <a:solidFill>
                <a:srgbClr val="296C7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Rectangle: Rounded Corners 74">
                <a:extLst>
                  <a:ext uri="{FF2B5EF4-FFF2-40B4-BE49-F238E27FC236}">
                    <a16:creationId xmlns:a16="http://schemas.microsoft.com/office/drawing/2014/main" id="{B564DAC8-9CC1-46C4-A2C6-B9E44097E3BD}"/>
                  </a:ext>
                </a:extLst>
              </p:cNvPr>
              <p:cNvSpPr/>
              <p:nvPr/>
            </p:nvSpPr>
            <p:spPr>
              <a:xfrm>
                <a:off x="8601854" y="1011552"/>
                <a:ext cx="3083172" cy="1300146"/>
              </a:xfrm>
              <a:prstGeom prst="roundRect">
                <a:avLst/>
              </a:prstGeom>
              <a:solidFill>
                <a:srgbClr val="87AFA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rgbClr val="565654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 mL of extractant: chloroform/ethyl acetate mixture (9:1)</a:t>
                </a:r>
                <a:endParaRPr lang="ka-GE" b="1" dirty="0">
                  <a:solidFill>
                    <a:srgbClr val="565654"/>
                  </a:solidFill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917613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70FDCC-C93B-4723-82E9-8441FD6C1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4B78-8C0C-449B-8EFC-345627870C82}" type="slidenum">
              <a:rPr lang="ka-GE" smtClean="0"/>
              <a:t>11</a:t>
            </a:fld>
            <a:endParaRPr lang="ka-GE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A8F6AA2-213A-47B9-88A3-CCB6C41D3780}"/>
              </a:ext>
            </a:extLst>
          </p:cNvPr>
          <p:cNvSpPr/>
          <p:nvPr/>
        </p:nvSpPr>
        <p:spPr>
          <a:xfrm>
            <a:off x="12038721" y="-126609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5725F0C7-F618-4B93-AEF9-8B5FD7B885AF}"/>
              </a:ext>
            </a:extLst>
          </p:cNvPr>
          <p:cNvSpPr/>
          <p:nvPr/>
        </p:nvSpPr>
        <p:spPr>
          <a:xfrm>
            <a:off x="12038721" y="473782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8509F67-40C4-428C-90DB-C441181715B6}"/>
              </a:ext>
            </a:extLst>
          </p:cNvPr>
          <p:cNvSpPr/>
          <p:nvPr/>
        </p:nvSpPr>
        <p:spPr>
          <a:xfrm>
            <a:off x="12048987" y="1076494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0A576698-521A-4E6D-A14C-5D3D93068F83}"/>
              </a:ext>
            </a:extLst>
          </p:cNvPr>
          <p:cNvSpPr/>
          <p:nvPr/>
        </p:nvSpPr>
        <p:spPr>
          <a:xfrm>
            <a:off x="12063052" y="1679206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67DE262-DC71-4F0E-AD35-FE696355AB88}"/>
              </a:ext>
            </a:extLst>
          </p:cNvPr>
          <p:cNvSpPr/>
          <p:nvPr/>
        </p:nvSpPr>
        <p:spPr>
          <a:xfrm>
            <a:off x="12077118" y="2281918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BE25AD0-973B-4F34-88B5-17583F2D53B2}"/>
              </a:ext>
            </a:extLst>
          </p:cNvPr>
          <p:cNvSpPr/>
          <p:nvPr/>
        </p:nvSpPr>
        <p:spPr>
          <a:xfrm>
            <a:off x="12091182" y="2872724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54D4E4DD-0DEB-4794-8F5D-56781B43AEA9}"/>
              </a:ext>
            </a:extLst>
          </p:cNvPr>
          <p:cNvSpPr/>
          <p:nvPr/>
        </p:nvSpPr>
        <p:spPr>
          <a:xfrm>
            <a:off x="12101531" y="3482356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5FBBDD4-A4E8-4EE7-AAED-4BA27AF8A94B}"/>
              </a:ext>
            </a:extLst>
          </p:cNvPr>
          <p:cNvSpPr/>
          <p:nvPr/>
        </p:nvSpPr>
        <p:spPr>
          <a:xfrm>
            <a:off x="12114231" y="4091988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E0AFACB3-C6C5-430B-BDD9-2FACACE70B95}"/>
              </a:ext>
            </a:extLst>
          </p:cNvPr>
          <p:cNvSpPr/>
          <p:nvPr/>
        </p:nvSpPr>
        <p:spPr>
          <a:xfrm>
            <a:off x="12126931" y="4731973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8B3E39F-67EF-4191-8627-F40273B4844A}"/>
              </a:ext>
            </a:extLst>
          </p:cNvPr>
          <p:cNvSpPr/>
          <p:nvPr/>
        </p:nvSpPr>
        <p:spPr>
          <a:xfrm>
            <a:off x="-865169" y="5371958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1926B2D8-F01F-468D-9EE2-0755BA4A7A2A}"/>
              </a:ext>
            </a:extLst>
          </p:cNvPr>
          <p:cNvSpPr/>
          <p:nvPr/>
        </p:nvSpPr>
        <p:spPr>
          <a:xfrm>
            <a:off x="-865169" y="6011943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7EF2A2A0-4A61-40E3-BF13-3140577C712D}"/>
              </a:ext>
            </a:extLst>
          </p:cNvPr>
          <p:cNvSpPr/>
          <p:nvPr/>
        </p:nvSpPr>
        <p:spPr>
          <a:xfrm>
            <a:off x="-865169" y="6651928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DC60229-3BAC-4A7D-A25F-426651DAD78B}"/>
              </a:ext>
            </a:extLst>
          </p:cNvPr>
          <p:cNvGrpSpPr/>
          <p:nvPr/>
        </p:nvGrpSpPr>
        <p:grpSpPr>
          <a:xfrm>
            <a:off x="474508" y="269742"/>
            <a:ext cx="11454895" cy="689547"/>
            <a:chOff x="474508" y="269742"/>
            <a:chExt cx="5945981" cy="1069105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DD4104B2-1D62-4DD6-ACC3-EBD3AF6EE0BF}"/>
                </a:ext>
              </a:extLst>
            </p:cNvPr>
            <p:cNvSpPr/>
            <p:nvPr/>
          </p:nvSpPr>
          <p:spPr>
            <a:xfrm>
              <a:off x="474508" y="269742"/>
              <a:ext cx="5945981" cy="1069105"/>
            </a:xfrm>
            <a:prstGeom prst="roundRect">
              <a:avLst/>
            </a:prstGeom>
            <a:solidFill>
              <a:srgbClr val="DCD2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a-GE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37CBC57-0E4F-45A3-A837-BC64AA43EA5C}"/>
                </a:ext>
              </a:extLst>
            </p:cNvPr>
            <p:cNvSpPr txBox="1"/>
            <p:nvPr/>
          </p:nvSpPr>
          <p:spPr>
            <a:xfrm>
              <a:off x="614476" y="429244"/>
              <a:ext cx="5612153" cy="715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296C72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Experimental Part</a:t>
              </a:r>
            </a:p>
          </p:txBody>
        </p:sp>
      </p:grpSp>
      <p:sp>
        <p:nvSpPr>
          <p:cNvPr id="56" name="Slide Number Placeholder 1">
            <a:extLst>
              <a:ext uri="{FF2B5EF4-FFF2-40B4-BE49-F238E27FC236}">
                <a16:creationId xmlns:a16="http://schemas.microsoft.com/office/drawing/2014/main" id="{3A654F1B-71D5-4094-8F95-4E115B20938F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a-G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4A94B78-8C0C-449B-8EFC-345627870C82}" type="slidenum">
              <a:rPr lang="ka-GE" smtClean="0"/>
              <a:pPr/>
              <a:t>11</a:t>
            </a:fld>
            <a:endParaRPr lang="ka-GE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F4E094F-2C17-49F6-9373-ACC27E5C2D36}"/>
              </a:ext>
            </a:extLst>
          </p:cNvPr>
          <p:cNvSpPr/>
          <p:nvPr/>
        </p:nvSpPr>
        <p:spPr>
          <a:xfrm>
            <a:off x="8088101" y="1588774"/>
            <a:ext cx="2251002" cy="369332"/>
          </a:xfrm>
          <a:prstGeom prst="rect">
            <a:avLst/>
          </a:prstGeom>
          <a:solidFill>
            <a:srgbClr val="565654"/>
          </a:solidFill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DCD2C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OF P28 (after 1.5 h)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E82FF6A-245E-428B-8CC4-99C3283F828E}"/>
              </a:ext>
            </a:extLst>
          </p:cNvPr>
          <p:cNvSpPr/>
          <p:nvPr/>
        </p:nvSpPr>
        <p:spPr>
          <a:xfrm>
            <a:off x="1836726" y="1583641"/>
            <a:ext cx="2251002" cy="369332"/>
          </a:xfrm>
          <a:prstGeom prst="rect">
            <a:avLst/>
          </a:prstGeom>
          <a:solidFill>
            <a:srgbClr val="565654"/>
          </a:solidFill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DCD2C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OF P27 (after 1.5 h)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2BE8CE4-6CB0-49D8-A487-852DD2A838FF}"/>
              </a:ext>
            </a:extLst>
          </p:cNvPr>
          <p:cNvGrpSpPr/>
          <p:nvPr/>
        </p:nvGrpSpPr>
        <p:grpSpPr>
          <a:xfrm>
            <a:off x="474508" y="2092574"/>
            <a:ext cx="5079066" cy="2639399"/>
            <a:chOff x="0" y="415636"/>
            <a:chExt cx="5079079" cy="2639399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46986365-090F-4E1B-B5F7-38E9B272F12B}"/>
                </a:ext>
              </a:extLst>
            </p:cNvPr>
            <p:cNvGrpSpPr/>
            <p:nvPr/>
          </p:nvGrpSpPr>
          <p:grpSpPr>
            <a:xfrm>
              <a:off x="91440" y="415636"/>
              <a:ext cx="4987639" cy="2470068"/>
              <a:chOff x="0" y="0"/>
              <a:chExt cx="4962832" cy="2965183"/>
            </a:xfrm>
          </p:grpSpPr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13557BDA-9645-484C-9E62-B2B1612F7698}"/>
                  </a:ext>
                </a:extLst>
              </p:cNvPr>
              <p:cNvGrpSpPr/>
              <p:nvPr/>
            </p:nvGrpSpPr>
            <p:grpSpPr>
              <a:xfrm>
                <a:off x="1086755" y="0"/>
                <a:ext cx="879475" cy="2956560"/>
                <a:chOff x="1086755" y="0"/>
                <a:chExt cx="879836" cy="2956956"/>
              </a:xfrm>
            </p:grpSpPr>
            <p:sp>
              <p:nvSpPr>
                <p:cNvPr id="102" name="TextBox 29">
                  <a:extLst>
                    <a:ext uri="{FF2B5EF4-FFF2-40B4-BE49-F238E27FC236}">
                      <a16:creationId xmlns:a16="http://schemas.microsoft.com/office/drawing/2014/main" id="{19B4B658-D95E-420A-8095-3188F0A11E57}"/>
                    </a:ext>
                  </a:extLst>
                </p:cNvPr>
                <p:cNvSpPr txBox="1"/>
                <p:nvPr/>
              </p:nvSpPr>
              <p:spPr>
                <a:xfrm>
                  <a:off x="1086755" y="8624"/>
                  <a:ext cx="879836" cy="2760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marL="0" marR="0" algn="ctr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1100" b="1" kern="1200">
                      <a:solidFill>
                        <a:srgbClr val="00206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4-MMC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53E0636A-F548-4060-88B8-5598995760AA}"/>
                    </a:ext>
                  </a:extLst>
                </p:cNvPr>
                <p:cNvSpPr/>
                <p:nvPr/>
              </p:nvSpPr>
              <p:spPr>
                <a:xfrm>
                  <a:off x="1086768" y="0"/>
                  <a:ext cx="866899" cy="2956956"/>
                </a:xfrm>
                <a:prstGeom prst="rect">
                  <a:avLst/>
                </a:prstGeom>
                <a:noFill/>
                <a:ln>
                  <a:solidFill>
                    <a:srgbClr val="296C7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E8B93861-ED1D-49EE-AB75-B6521CB0344D}"/>
                  </a:ext>
                </a:extLst>
              </p:cNvPr>
              <p:cNvGrpSpPr/>
              <p:nvPr/>
            </p:nvGrpSpPr>
            <p:grpSpPr>
              <a:xfrm>
                <a:off x="0" y="0"/>
                <a:ext cx="879475" cy="2956560"/>
                <a:chOff x="0" y="0"/>
                <a:chExt cx="879836" cy="2956956"/>
              </a:xfrm>
            </p:grpSpPr>
            <p:sp>
              <p:nvSpPr>
                <p:cNvPr id="100" name="TextBox 29">
                  <a:extLst>
                    <a:ext uri="{FF2B5EF4-FFF2-40B4-BE49-F238E27FC236}">
                      <a16:creationId xmlns:a16="http://schemas.microsoft.com/office/drawing/2014/main" id="{5B5CE562-33EC-4D66-A64C-EBCE08139F61}"/>
                    </a:ext>
                  </a:extLst>
                </p:cNvPr>
                <p:cNvSpPr txBox="1"/>
                <p:nvPr/>
              </p:nvSpPr>
              <p:spPr>
                <a:xfrm>
                  <a:off x="0" y="8624"/>
                  <a:ext cx="879836" cy="2760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marL="0" marR="0" algn="ctr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1100" b="1" kern="1200" dirty="0">
                      <a:solidFill>
                        <a:srgbClr val="00206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Nor-MEPH</a:t>
                  </a:r>
                  <a:endParaRPr lang="en-US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1" name="Rectangle 100">
                  <a:extLst>
                    <a:ext uri="{FF2B5EF4-FFF2-40B4-BE49-F238E27FC236}">
                      <a16:creationId xmlns:a16="http://schemas.microsoft.com/office/drawing/2014/main" id="{454FA13E-87C9-4762-9427-4917F2847D71}"/>
                    </a:ext>
                  </a:extLst>
                </p:cNvPr>
                <p:cNvSpPr/>
                <p:nvPr/>
              </p:nvSpPr>
              <p:spPr>
                <a:xfrm>
                  <a:off x="13" y="0"/>
                  <a:ext cx="866899" cy="2956956"/>
                </a:xfrm>
                <a:prstGeom prst="rect">
                  <a:avLst/>
                </a:prstGeom>
                <a:noFill/>
                <a:ln>
                  <a:solidFill>
                    <a:srgbClr val="296C7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277C5D5F-3E32-46B7-8150-7F657A99DECB}"/>
                  </a:ext>
                </a:extLst>
              </p:cNvPr>
              <p:cNvGrpSpPr/>
              <p:nvPr/>
            </p:nvGrpSpPr>
            <p:grpSpPr>
              <a:xfrm>
                <a:off x="2122365" y="0"/>
                <a:ext cx="1749197" cy="2956560"/>
                <a:chOff x="2122365" y="0"/>
                <a:chExt cx="1749197" cy="2956560"/>
              </a:xfrm>
            </p:grpSpPr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0E470F17-E49B-4F04-85B7-049756E1FF0B}"/>
                    </a:ext>
                  </a:extLst>
                </p:cNvPr>
                <p:cNvSpPr/>
                <p:nvPr/>
              </p:nvSpPr>
              <p:spPr>
                <a:xfrm>
                  <a:off x="2122365" y="0"/>
                  <a:ext cx="1749197" cy="2956560"/>
                </a:xfrm>
                <a:prstGeom prst="rect">
                  <a:avLst/>
                </a:prstGeom>
                <a:noFill/>
                <a:ln>
                  <a:solidFill>
                    <a:srgbClr val="296C7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9" name="TextBox 29">
                  <a:extLst>
                    <a:ext uri="{FF2B5EF4-FFF2-40B4-BE49-F238E27FC236}">
                      <a16:creationId xmlns:a16="http://schemas.microsoft.com/office/drawing/2014/main" id="{0A518D78-8915-406E-BCFA-BFEF2BFC4028}"/>
                    </a:ext>
                  </a:extLst>
                </p:cNvPr>
                <p:cNvSpPr txBox="1"/>
                <p:nvPr/>
              </p:nvSpPr>
              <p:spPr>
                <a:xfrm>
                  <a:off x="2473999" y="8623"/>
                  <a:ext cx="1188487" cy="4572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marL="0" marR="0" algn="ctr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1100" b="1" kern="1200">
                      <a:solidFill>
                        <a:srgbClr val="00206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Dihydro-MEPH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84CC6851-6476-49D6-B21A-E019504613D7}"/>
                  </a:ext>
                </a:extLst>
              </p:cNvPr>
              <p:cNvGrpSpPr/>
              <p:nvPr/>
            </p:nvGrpSpPr>
            <p:grpSpPr>
              <a:xfrm>
                <a:off x="4083357" y="8623"/>
                <a:ext cx="879475" cy="2956560"/>
                <a:chOff x="4083357" y="8623"/>
                <a:chExt cx="879475" cy="2956560"/>
              </a:xfrm>
            </p:grpSpPr>
            <p:sp>
              <p:nvSpPr>
                <p:cNvPr id="96" name="Rectangle 95">
                  <a:extLst>
                    <a:ext uri="{FF2B5EF4-FFF2-40B4-BE49-F238E27FC236}">
                      <a16:creationId xmlns:a16="http://schemas.microsoft.com/office/drawing/2014/main" id="{BDEEDF3E-62AD-45B5-A3D1-DF2B9A3E8A04}"/>
                    </a:ext>
                  </a:extLst>
                </p:cNvPr>
                <p:cNvSpPr/>
                <p:nvPr/>
              </p:nvSpPr>
              <p:spPr>
                <a:xfrm>
                  <a:off x="4089921" y="8623"/>
                  <a:ext cx="866543" cy="295656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7" name="TextBox 29">
                  <a:extLst>
                    <a:ext uri="{FF2B5EF4-FFF2-40B4-BE49-F238E27FC236}">
                      <a16:creationId xmlns:a16="http://schemas.microsoft.com/office/drawing/2014/main" id="{BA3C1270-EC87-493C-B1E0-347B5791DC1A}"/>
                    </a:ext>
                  </a:extLst>
                </p:cNvPr>
                <p:cNvSpPr txBox="1"/>
                <p:nvPr/>
              </p:nvSpPr>
              <p:spPr>
                <a:xfrm>
                  <a:off x="4083357" y="8623"/>
                  <a:ext cx="879475" cy="2760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marL="0" marR="0" algn="ctr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1100" b="1" kern="1200">
                      <a:solidFill>
                        <a:srgbClr val="00206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M2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pic>
            <p:nvPicPr>
              <p:cNvPr id="92" name="Picture 91">
                <a:extLst>
                  <a:ext uri="{FF2B5EF4-FFF2-40B4-BE49-F238E27FC236}">
                    <a16:creationId xmlns:a16="http://schemas.microsoft.com/office/drawing/2014/main" id="{6E132493-EC4C-45FE-BF8B-44C7A84238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95302" y="392182"/>
                <a:ext cx="490467" cy="24019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6CCB7FFC-2A91-4233-90A3-9EF6FC10A9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1147" y="392181"/>
                <a:ext cx="615311" cy="24216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4" name="Picture 93">
                <a:extLst>
                  <a:ext uri="{FF2B5EF4-FFF2-40B4-BE49-F238E27FC236}">
                    <a16:creationId xmlns:a16="http://schemas.microsoft.com/office/drawing/2014/main" id="{1B65D1F0-E6E5-4999-ADA4-D7B6370F6B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9" r="8973" b="23"/>
              <a:stretch>
                <a:fillRect/>
              </a:stretch>
            </p:blipFill>
            <p:spPr bwMode="auto">
              <a:xfrm>
                <a:off x="2399494" y="685450"/>
                <a:ext cx="1398444" cy="21530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5" name="Picture 94">
                <a:extLst>
                  <a:ext uri="{FF2B5EF4-FFF2-40B4-BE49-F238E27FC236}">
                    <a16:creationId xmlns:a16="http://schemas.microsoft.com/office/drawing/2014/main" id="{36454E41-9FD2-4336-AA1D-34B53E9991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963" t="55383" r="40071" b="37543"/>
              <a:stretch/>
            </p:blipFill>
            <p:spPr bwMode="auto">
              <a:xfrm>
                <a:off x="4243759" y="465825"/>
                <a:ext cx="643167" cy="23475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98E6A80D-B547-496F-9681-B940969DC891}"/>
                </a:ext>
              </a:extLst>
            </p:cNvPr>
            <p:cNvGrpSpPr/>
            <p:nvPr/>
          </p:nvGrpSpPr>
          <p:grpSpPr>
            <a:xfrm>
              <a:off x="0" y="868988"/>
              <a:ext cx="860424" cy="2186047"/>
              <a:chOff x="76223" y="664633"/>
              <a:chExt cx="861053" cy="2186047"/>
            </a:xfrm>
          </p:grpSpPr>
          <p:cxnSp>
            <p:nvCxnSpPr>
              <p:cNvPr id="83" name="Straight Arrow Connector 82">
                <a:extLst>
                  <a:ext uri="{FF2B5EF4-FFF2-40B4-BE49-F238E27FC236}">
                    <a16:creationId xmlns:a16="http://schemas.microsoft.com/office/drawing/2014/main" id="{3D896C91-F87E-4430-B2CF-423A09D0D2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500" y="2556387"/>
                <a:ext cx="521833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7B2C2425-2DB1-4B3F-B024-26F023A66C52}"/>
                  </a:ext>
                </a:extLst>
              </p:cNvPr>
              <p:cNvGrpSpPr/>
              <p:nvPr/>
            </p:nvGrpSpPr>
            <p:grpSpPr>
              <a:xfrm>
                <a:off x="76223" y="664633"/>
                <a:ext cx="861053" cy="2186047"/>
                <a:chOff x="76223" y="664633"/>
                <a:chExt cx="861053" cy="2186047"/>
              </a:xfrm>
            </p:grpSpPr>
            <p:cxnSp>
              <p:nvCxnSpPr>
                <p:cNvPr id="85" name="Straight Arrow Connector 84">
                  <a:extLst>
                    <a:ext uri="{FF2B5EF4-FFF2-40B4-BE49-F238E27FC236}">
                      <a16:creationId xmlns:a16="http://schemas.microsoft.com/office/drawing/2014/main" id="{85F100F1-3961-42B1-8EDD-983A89D651F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69218" y="664633"/>
                  <a:ext cx="11782" cy="1901132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6" name="TextBox 35">
                  <a:extLst>
                    <a:ext uri="{FF2B5EF4-FFF2-40B4-BE49-F238E27FC236}">
                      <a16:creationId xmlns:a16="http://schemas.microsoft.com/office/drawing/2014/main" id="{7ACA1D7C-52FF-4766-A633-BC47AB0F84FF}"/>
                    </a:ext>
                  </a:extLst>
                </p:cNvPr>
                <p:cNvSpPr txBox="1"/>
                <p:nvPr/>
              </p:nvSpPr>
              <p:spPr>
                <a:xfrm>
                  <a:off x="76223" y="729473"/>
                  <a:ext cx="511175" cy="1111250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1100" kern="1200" dirty="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Intensity</a:t>
                  </a:r>
                  <a:endParaRPr lang="en-US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7" name="TextBox 36">
                  <a:extLst>
                    <a:ext uri="{FF2B5EF4-FFF2-40B4-BE49-F238E27FC236}">
                      <a16:creationId xmlns:a16="http://schemas.microsoft.com/office/drawing/2014/main" id="{1D88DA8D-28AE-46AB-996A-1D2330D14C33}"/>
                    </a:ext>
                  </a:extLst>
                </p:cNvPr>
                <p:cNvSpPr txBox="1"/>
                <p:nvPr/>
              </p:nvSpPr>
              <p:spPr>
                <a:xfrm>
                  <a:off x="296997" y="2561028"/>
                  <a:ext cx="640279" cy="2896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4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Acquisition time (min)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F077BADC-62E5-4443-8342-2601289262C0}"/>
                </a:ext>
              </a:extLst>
            </p:cNvPr>
            <p:cNvGrpSpPr/>
            <p:nvPr/>
          </p:nvGrpSpPr>
          <p:grpSpPr>
            <a:xfrm>
              <a:off x="1066800" y="838508"/>
              <a:ext cx="860424" cy="2186047"/>
              <a:chOff x="76223" y="664633"/>
              <a:chExt cx="861053" cy="2186047"/>
            </a:xfrm>
          </p:grpSpPr>
          <p:cxnSp>
            <p:nvCxnSpPr>
              <p:cNvPr id="78" name="Straight Arrow Connector 77">
                <a:extLst>
                  <a:ext uri="{FF2B5EF4-FFF2-40B4-BE49-F238E27FC236}">
                    <a16:creationId xmlns:a16="http://schemas.microsoft.com/office/drawing/2014/main" id="{A2BBA086-77F4-4BDA-94A4-45EDA0DDE0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500" y="2556387"/>
                <a:ext cx="521833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1BE451BA-B0F0-4E26-B24A-29FCC721B2CB}"/>
                  </a:ext>
                </a:extLst>
              </p:cNvPr>
              <p:cNvGrpSpPr/>
              <p:nvPr/>
            </p:nvGrpSpPr>
            <p:grpSpPr>
              <a:xfrm>
                <a:off x="76223" y="664633"/>
                <a:ext cx="861053" cy="2186047"/>
                <a:chOff x="76223" y="664633"/>
                <a:chExt cx="861053" cy="2186047"/>
              </a:xfrm>
            </p:grpSpPr>
            <p:cxnSp>
              <p:nvCxnSpPr>
                <p:cNvPr id="80" name="Straight Arrow Connector 79">
                  <a:extLst>
                    <a:ext uri="{FF2B5EF4-FFF2-40B4-BE49-F238E27FC236}">
                      <a16:creationId xmlns:a16="http://schemas.microsoft.com/office/drawing/2014/main" id="{3E172952-7122-48EF-9D7C-A766B016202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69218" y="664633"/>
                  <a:ext cx="11782" cy="1901132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1" name="TextBox 35">
                  <a:extLst>
                    <a:ext uri="{FF2B5EF4-FFF2-40B4-BE49-F238E27FC236}">
                      <a16:creationId xmlns:a16="http://schemas.microsoft.com/office/drawing/2014/main" id="{CBF471C7-89F1-48D5-912C-0F426E5D1A5A}"/>
                    </a:ext>
                  </a:extLst>
                </p:cNvPr>
                <p:cNvSpPr txBox="1"/>
                <p:nvPr/>
              </p:nvSpPr>
              <p:spPr>
                <a:xfrm>
                  <a:off x="76223" y="729473"/>
                  <a:ext cx="511175" cy="1111250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11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Intensity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2" name="TextBox 36">
                  <a:extLst>
                    <a:ext uri="{FF2B5EF4-FFF2-40B4-BE49-F238E27FC236}">
                      <a16:creationId xmlns:a16="http://schemas.microsoft.com/office/drawing/2014/main" id="{49A52E19-23EA-44D4-BA3D-AC21D317F5BB}"/>
                    </a:ext>
                  </a:extLst>
                </p:cNvPr>
                <p:cNvSpPr txBox="1"/>
                <p:nvPr/>
              </p:nvSpPr>
              <p:spPr>
                <a:xfrm>
                  <a:off x="296997" y="2561028"/>
                  <a:ext cx="640279" cy="2896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4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Acquisition time (min)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28CE4737-72A7-4401-AC23-5CB7EB86C9F6}"/>
                </a:ext>
              </a:extLst>
            </p:cNvPr>
            <p:cNvGrpSpPr/>
            <p:nvPr/>
          </p:nvGrpSpPr>
          <p:grpSpPr>
            <a:xfrm>
              <a:off x="2118360" y="846031"/>
              <a:ext cx="860782" cy="2186047"/>
              <a:chOff x="76223" y="664633"/>
              <a:chExt cx="861053" cy="2186047"/>
            </a:xfrm>
          </p:grpSpPr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15E58E1D-DD60-44B8-B521-CF9FC288D2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500" y="2556387"/>
                <a:ext cx="521833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C1DADE01-6054-48F8-8486-DAF776B4558F}"/>
                  </a:ext>
                </a:extLst>
              </p:cNvPr>
              <p:cNvGrpSpPr/>
              <p:nvPr/>
            </p:nvGrpSpPr>
            <p:grpSpPr>
              <a:xfrm>
                <a:off x="76223" y="664633"/>
                <a:ext cx="861053" cy="2186047"/>
                <a:chOff x="76223" y="664633"/>
                <a:chExt cx="861053" cy="2186047"/>
              </a:xfrm>
            </p:grpSpPr>
            <p:cxnSp>
              <p:nvCxnSpPr>
                <p:cNvPr id="55" name="Straight Arrow Connector 54">
                  <a:extLst>
                    <a:ext uri="{FF2B5EF4-FFF2-40B4-BE49-F238E27FC236}">
                      <a16:creationId xmlns:a16="http://schemas.microsoft.com/office/drawing/2014/main" id="{37104E32-A7A8-4B8B-A4C1-51B2C2FB70B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69218" y="664633"/>
                  <a:ext cx="11782" cy="1901132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6" name="TextBox 35">
                  <a:extLst>
                    <a:ext uri="{FF2B5EF4-FFF2-40B4-BE49-F238E27FC236}">
                      <a16:creationId xmlns:a16="http://schemas.microsoft.com/office/drawing/2014/main" id="{516ADB31-8204-46C1-92C3-D8CDF7D96B9A}"/>
                    </a:ext>
                  </a:extLst>
                </p:cNvPr>
                <p:cNvSpPr txBox="1"/>
                <p:nvPr/>
              </p:nvSpPr>
              <p:spPr>
                <a:xfrm>
                  <a:off x="76223" y="729473"/>
                  <a:ext cx="511175" cy="1111250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11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Intensity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7" name="TextBox 36">
                  <a:extLst>
                    <a:ext uri="{FF2B5EF4-FFF2-40B4-BE49-F238E27FC236}">
                      <a16:creationId xmlns:a16="http://schemas.microsoft.com/office/drawing/2014/main" id="{790E9525-279D-4185-8010-16EC076F276B}"/>
                    </a:ext>
                  </a:extLst>
                </p:cNvPr>
                <p:cNvSpPr txBox="1"/>
                <p:nvPr/>
              </p:nvSpPr>
              <p:spPr>
                <a:xfrm>
                  <a:off x="296997" y="2561028"/>
                  <a:ext cx="640279" cy="2896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4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Acquisition time (min)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5FA0A40-B666-4DBF-BF6C-2CCEF0CC7AE9}"/>
                </a:ext>
              </a:extLst>
            </p:cNvPr>
            <p:cNvGrpSpPr/>
            <p:nvPr/>
          </p:nvGrpSpPr>
          <p:grpSpPr>
            <a:xfrm>
              <a:off x="4076700" y="861271"/>
              <a:ext cx="860782" cy="2186047"/>
              <a:chOff x="76223" y="664633"/>
              <a:chExt cx="861053" cy="2186047"/>
            </a:xfrm>
          </p:grpSpPr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13C644D9-C8FC-4230-A678-0A62360EE5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500" y="2556387"/>
                <a:ext cx="521833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7273B2FD-7120-46B9-9FC4-B86DFA5E062A}"/>
                  </a:ext>
                </a:extLst>
              </p:cNvPr>
              <p:cNvGrpSpPr/>
              <p:nvPr/>
            </p:nvGrpSpPr>
            <p:grpSpPr>
              <a:xfrm>
                <a:off x="76223" y="664633"/>
                <a:ext cx="861053" cy="2186047"/>
                <a:chOff x="76223" y="664633"/>
                <a:chExt cx="861053" cy="2186047"/>
              </a:xfrm>
            </p:grpSpPr>
            <p:cxnSp>
              <p:nvCxnSpPr>
                <p:cNvPr id="50" name="Straight Arrow Connector 49">
                  <a:extLst>
                    <a:ext uri="{FF2B5EF4-FFF2-40B4-BE49-F238E27FC236}">
                      <a16:creationId xmlns:a16="http://schemas.microsoft.com/office/drawing/2014/main" id="{11654C99-CB4B-4222-B51F-5A1EFC50A09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69218" y="664633"/>
                  <a:ext cx="11782" cy="1901132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" name="TextBox 35">
                  <a:extLst>
                    <a:ext uri="{FF2B5EF4-FFF2-40B4-BE49-F238E27FC236}">
                      <a16:creationId xmlns:a16="http://schemas.microsoft.com/office/drawing/2014/main" id="{2E5E9CA5-D47C-4C05-A448-A39D52100D35}"/>
                    </a:ext>
                  </a:extLst>
                </p:cNvPr>
                <p:cNvSpPr txBox="1"/>
                <p:nvPr/>
              </p:nvSpPr>
              <p:spPr>
                <a:xfrm>
                  <a:off x="76223" y="729473"/>
                  <a:ext cx="511175" cy="1111250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11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Intensity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2" name="TextBox 36">
                  <a:extLst>
                    <a:ext uri="{FF2B5EF4-FFF2-40B4-BE49-F238E27FC236}">
                      <a16:creationId xmlns:a16="http://schemas.microsoft.com/office/drawing/2014/main" id="{FD77041C-745D-4B96-93CA-DC60D41AF639}"/>
                    </a:ext>
                  </a:extLst>
                </p:cNvPr>
                <p:cNvSpPr txBox="1"/>
                <p:nvPr/>
              </p:nvSpPr>
              <p:spPr>
                <a:xfrm>
                  <a:off x="296997" y="2561028"/>
                  <a:ext cx="640279" cy="2896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4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Acquisition time (min)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678D1E4-B5C1-44C6-8319-2BC3BA1FBE12}"/>
              </a:ext>
            </a:extLst>
          </p:cNvPr>
          <p:cNvGrpSpPr/>
          <p:nvPr/>
        </p:nvGrpSpPr>
        <p:grpSpPr>
          <a:xfrm>
            <a:off x="6505265" y="2092574"/>
            <a:ext cx="5306134" cy="2639399"/>
            <a:chOff x="6316423" y="2617281"/>
            <a:chExt cx="5105694" cy="2589791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4C689DAF-3B6C-4D48-892B-A494B3589FCC}"/>
                </a:ext>
              </a:extLst>
            </p:cNvPr>
            <p:cNvGrpSpPr/>
            <p:nvPr/>
          </p:nvGrpSpPr>
          <p:grpSpPr>
            <a:xfrm>
              <a:off x="6405616" y="2617281"/>
              <a:ext cx="5016501" cy="2426970"/>
              <a:chOff x="31015" y="0"/>
              <a:chExt cx="5102956" cy="2965187"/>
            </a:xfrm>
          </p:grpSpPr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34AA7DA5-C3AD-46F4-8C79-D4D700C8F48B}"/>
                  </a:ext>
                </a:extLst>
              </p:cNvPr>
              <p:cNvGrpSpPr/>
              <p:nvPr/>
            </p:nvGrpSpPr>
            <p:grpSpPr>
              <a:xfrm>
                <a:off x="31015" y="0"/>
                <a:ext cx="885829" cy="2956560"/>
                <a:chOff x="31015" y="0"/>
                <a:chExt cx="885829" cy="2956560"/>
              </a:xfrm>
            </p:grpSpPr>
            <p:pic>
              <p:nvPicPr>
                <p:cNvPr id="119" name="Picture 118">
                  <a:extLst>
                    <a:ext uri="{FF2B5EF4-FFF2-40B4-BE49-F238E27FC236}">
                      <a16:creationId xmlns:a16="http://schemas.microsoft.com/office/drawing/2014/main" id="{9273D356-9C83-4A19-A799-F479B493AB2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4732" y="372318"/>
                  <a:ext cx="499675" cy="24284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120" name="Group 119">
                  <a:extLst>
                    <a:ext uri="{FF2B5EF4-FFF2-40B4-BE49-F238E27FC236}">
                      <a16:creationId xmlns:a16="http://schemas.microsoft.com/office/drawing/2014/main" id="{61836A05-CA1F-45F2-BA15-F5474BCCA2F9}"/>
                    </a:ext>
                  </a:extLst>
                </p:cNvPr>
                <p:cNvGrpSpPr/>
                <p:nvPr/>
              </p:nvGrpSpPr>
              <p:grpSpPr>
                <a:xfrm>
                  <a:off x="31015" y="0"/>
                  <a:ext cx="885829" cy="2956560"/>
                  <a:chOff x="31028" y="0"/>
                  <a:chExt cx="886192" cy="2956956"/>
                </a:xfrm>
              </p:grpSpPr>
              <p:sp>
                <p:nvSpPr>
                  <p:cNvPr id="121" name="TextBox 29">
                    <a:extLst>
                      <a:ext uri="{FF2B5EF4-FFF2-40B4-BE49-F238E27FC236}">
                        <a16:creationId xmlns:a16="http://schemas.microsoft.com/office/drawing/2014/main" id="{0388F887-6296-4919-A05A-8149FA92C0BE}"/>
                      </a:ext>
                    </a:extLst>
                  </p:cNvPr>
                  <p:cNvSpPr txBox="1"/>
                  <p:nvPr/>
                </p:nvSpPr>
                <p:spPr>
                  <a:xfrm>
                    <a:off x="37384" y="8624"/>
                    <a:ext cx="879836" cy="27604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pPr marL="0" marR="0" algn="ctr">
                      <a:lnSpc>
                        <a:spcPct val="115000"/>
                      </a:lnSpc>
                      <a:spcAft>
                        <a:spcPts val="1000"/>
                      </a:spcAft>
                      <a:buNone/>
                    </a:pPr>
                    <a:r>
                      <a:rPr lang="en-US" sz="1100" b="1" kern="12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4-MMC</a:t>
                    </a:r>
                    <a:endParaRPr lang="en-US" sz="11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2" name="Rectangle 121">
                    <a:extLst>
                      <a:ext uri="{FF2B5EF4-FFF2-40B4-BE49-F238E27FC236}">
                        <a16:creationId xmlns:a16="http://schemas.microsoft.com/office/drawing/2014/main" id="{138045E0-33A4-427E-B1B0-B9937D5C7703}"/>
                      </a:ext>
                    </a:extLst>
                  </p:cNvPr>
                  <p:cNvSpPr/>
                  <p:nvPr/>
                </p:nvSpPr>
                <p:spPr>
                  <a:xfrm>
                    <a:off x="31028" y="0"/>
                    <a:ext cx="866899" cy="2956956"/>
                  </a:xfrm>
                  <a:prstGeom prst="rect">
                    <a:avLst/>
                  </a:prstGeom>
                  <a:noFill/>
                  <a:ln>
                    <a:solidFill>
                      <a:srgbClr val="296C7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222D1367-7124-4A67-8B91-1C9E632E7611}"/>
                  </a:ext>
                </a:extLst>
              </p:cNvPr>
              <p:cNvGrpSpPr/>
              <p:nvPr/>
            </p:nvGrpSpPr>
            <p:grpSpPr>
              <a:xfrm>
                <a:off x="1141940" y="0"/>
                <a:ext cx="879475" cy="2964974"/>
                <a:chOff x="55012" y="-8628"/>
                <a:chExt cx="879475" cy="2965188"/>
              </a:xfrm>
            </p:grpSpPr>
            <p:pic>
              <p:nvPicPr>
                <p:cNvPr id="115" name="Picture 114">
                  <a:extLst>
                    <a:ext uri="{FF2B5EF4-FFF2-40B4-BE49-F238E27FC236}">
                      <a16:creationId xmlns:a16="http://schemas.microsoft.com/office/drawing/2014/main" id="{E26E25FD-7219-4BD9-9011-3C862C92844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2263" y="267378"/>
                  <a:ext cx="608443" cy="25758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F788A1D2-49BE-4E6F-8A5F-F9A08A09706E}"/>
                    </a:ext>
                  </a:extLst>
                </p:cNvPr>
                <p:cNvGrpSpPr/>
                <p:nvPr/>
              </p:nvGrpSpPr>
              <p:grpSpPr>
                <a:xfrm>
                  <a:off x="55012" y="-8628"/>
                  <a:ext cx="879475" cy="2965188"/>
                  <a:chOff x="55035" y="-8629"/>
                  <a:chExt cx="879836" cy="2965585"/>
                </a:xfrm>
              </p:grpSpPr>
              <p:sp>
                <p:nvSpPr>
                  <p:cNvPr id="117" name="TextBox 29">
                    <a:extLst>
                      <a:ext uri="{FF2B5EF4-FFF2-40B4-BE49-F238E27FC236}">
                        <a16:creationId xmlns:a16="http://schemas.microsoft.com/office/drawing/2014/main" id="{6445137C-48B4-4D85-9E54-738CD88FE521}"/>
                      </a:ext>
                    </a:extLst>
                  </p:cNvPr>
                  <p:cNvSpPr txBox="1"/>
                  <p:nvPr/>
                </p:nvSpPr>
                <p:spPr>
                  <a:xfrm>
                    <a:off x="55035" y="-8629"/>
                    <a:ext cx="879836" cy="27604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pPr marL="0" marR="0" algn="ctr">
                      <a:lnSpc>
                        <a:spcPct val="115000"/>
                      </a:lnSpc>
                      <a:spcAft>
                        <a:spcPts val="1000"/>
                      </a:spcAft>
                      <a:buNone/>
                    </a:pPr>
                    <a:r>
                      <a:rPr lang="en-US" sz="1100" b="1" kern="12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Nor-MEPH</a:t>
                    </a:r>
                    <a:endParaRPr lang="en-US" sz="11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8" name="Rectangle 117">
                    <a:extLst>
                      <a:ext uri="{FF2B5EF4-FFF2-40B4-BE49-F238E27FC236}">
                        <a16:creationId xmlns:a16="http://schemas.microsoft.com/office/drawing/2014/main" id="{7143AAD5-4040-4F3C-B541-8C218709D2D2}"/>
                      </a:ext>
                    </a:extLst>
                  </p:cNvPr>
                  <p:cNvSpPr/>
                  <p:nvPr/>
                </p:nvSpPr>
                <p:spPr>
                  <a:xfrm>
                    <a:off x="55048" y="0"/>
                    <a:ext cx="866899" cy="2956956"/>
                  </a:xfrm>
                  <a:prstGeom prst="rect">
                    <a:avLst/>
                  </a:prstGeom>
                  <a:noFill/>
                  <a:ln>
                    <a:solidFill>
                      <a:srgbClr val="296C7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1071F327-5F93-42AE-BB39-7A84A46B041F}"/>
                  </a:ext>
                </a:extLst>
              </p:cNvPr>
              <p:cNvGrpSpPr/>
              <p:nvPr/>
            </p:nvGrpSpPr>
            <p:grpSpPr>
              <a:xfrm>
                <a:off x="2242868" y="8627"/>
                <a:ext cx="1749197" cy="2956560"/>
                <a:chOff x="0" y="0"/>
                <a:chExt cx="1749197" cy="2956560"/>
              </a:xfrm>
            </p:grpSpPr>
            <p:sp>
              <p:nvSpPr>
                <p:cNvPr id="112" name="Rectangle 111">
                  <a:extLst>
                    <a:ext uri="{FF2B5EF4-FFF2-40B4-BE49-F238E27FC236}">
                      <a16:creationId xmlns:a16="http://schemas.microsoft.com/office/drawing/2014/main" id="{AEED0BDC-43E6-4014-81E0-AB88F8C6A8E9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749197" cy="2956560"/>
                </a:xfrm>
                <a:prstGeom prst="rect">
                  <a:avLst/>
                </a:prstGeom>
                <a:noFill/>
                <a:ln>
                  <a:solidFill>
                    <a:srgbClr val="296C7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3" name="TextBox 29">
                  <a:extLst>
                    <a:ext uri="{FF2B5EF4-FFF2-40B4-BE49-F238E27FC236}">
                      <a16:creationId xmlns:a16="http://schemas.microsoft.com/office/drawing/2014/main" id="{AAACB3EC-2BFE-4B51-9F8C-6AE3776B056E}"/>
                    </a:ext>
                  </a:extLst>
                </p:cNvPr>
                <p:cNvSpPr txBox="1"/>
                <p:nvPr/>
              </p:nvSpPr>
              <p:spPr>
                <a:xfrm>
                  <a:off x="351634" y="8623"/>
                  <a:ext cx="1188487" cy="4572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marL="0" marR="0" algn="ctr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1100" b="1" kern="1200">
                      <a:solidFill>
                        <a:srgbClr val="00206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Dihydro-MEPH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114" name="Picture 113">
                  <a:extLst>
                    <a:ext uri="{FF2B5EF4-FFF2-40B4-BE49-F238E27FC236}">
                      <a16:creationId xmlns:a16="http://schemas.microsoft.com/office/drawing/2014/main" id="{96A2869A-1320-4881-A424-5F6597F09F3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9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5" r="12925" b="2"/>
                <a:stretch>
                  <a:fillRect/>
                </a:stretch>
              </p:blipFill>
              <p:spPr bwMode="auto">
                <a:xfrm>
                  <a:off x="212917" y="520678"/>
                  <a:ext cx="1373000" cy="23320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id="{5CD6C125-7486-497C-B193-361592356E3B}"/>
                  </a:ext>
                </a:extLst>
              </p:cNvPr>
              <p:cNvGrpSpPr/>
              <p:nvPr/>
            </p:nvGrpSpPr>
            <p:grpSpPr>
              <a:xfrm>
                <a:off x="4254491" y="8627"/>
                <a:ext cx="879480" cy="2956559"/>
                <a:chOff x="-41464" y="0"/>
                <a:chExt cx="879480" cy="2956559"/>
              </a:xfrm>
            </p:grpSpPr>
            <p:pic>
              <p:nvPicPr>
                <p:cNvPr id="109" name="Picture 108">
                  <a:extLst>
                    <a:ext uri="{FF2B5EF4-FFF2-40B4-BE49-F238E27FC236}">
                      <a16:creationId xmlns:a16="http://schemas.microsoft.com/office/drawing/2014/main" id="{3F5D3450-56BF-4731-8A62-A5FA5F0610B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10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51" t="-3" r="26082" b="24"/>
                <a:stretch>
                  <a:fillRect/>
                </a:stretch>
              </p:blipFill>
              <p:spPr bwMode="auto">
                <a:xfrm>
                  <a:off x="122971" y="356556"/>
                  <a:ext cx="649948" cy="25997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C1A2DB95-0736-4EC5-BD16-68199A64AC2B}"/>
                    </a:ext>
                  </a:extLst>
                </p:cNvPr>
                <p:cNvSpPr/>
                <p:nvPr/>
              </p:nvSpPr>
              <p:spPr>
                <a:xfrm>
                  <a:off x="-41464" y="0"/>
                  <a:ext cx="866543" cy="2956559"/>
                </a:xfrm>
                <a:prstGeom prst="rect">
                  <a:avLst/>
                </a:prstGeom>
                <a:noFill/>
                <a:ln>
                  <a:solidFill>
                    <a:srgbClr val="296C7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1" name="TextBox 29">
                  <a:extLst>
                    <a:ext uri="{FF2B5EF4-FFF2-40B4-BE49-F238E27FC236}">
                      <a16:creationId xmlns:a16="http://schemas.microsoft.com/office/drawing/2014/main" id="{216407B2-4742-43E2-8697-B921E25B124F}"/>
                    </a:ext>
                  </a:extLst>
                </p:cNvPr>
                <p:cNvSpPr txBox="1"/>
                <p:nvPr/>
              </p:nvSpPr>
              <p:spPr>
                <a:xfrm>
                  <a:off x="-41459" y="0"/>
                  <a:ext cx="879475" cy="2760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marL="0" marR="0" algn="ctr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1100" b="1" kern="1200">
                      <a:solidFill>
                        <a:srgbClr val="00206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M2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C70E743B-838C-42AC-82F8-612677728DB1}"/>
                </a:ext>
              </a:extLst>
            </p:cNvPr>
            <p:cNvGrpSpPr/>
            <p:nvPr/>
          </p:nvGrpSpPr>
          <p:grpSpPr>
            <a:xfrm>
              <a:off x="8479413" y="2972455"/>
              <a:ext cx="860424" cy="2186047"/>
              <a:chOff x="76223" y="664633"/>
              <a:chExt cx="861053" cy="2186047"/>
            </a:xfrm>
          </p:grpSpPr>
          <p:cxnSp>
            <p:nvCxnSpPr>
              <p:cNvPr id="124" name="Straight Arrow Connector 123">
                <a:extLst>
                  <a:ext uri="{FF2B5EF4-FFF2-40B4-BE49-F238E27FC236}">
                    <a16:creationId xmlns:a16="http://schemas.microsoft.com/office/drawing/2014/main" id="{58B0B5A0-AA61-4D0E-8D9D-696F76B32B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500" y="2556387"/>
                <a:ext cx="521833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90A29F81-E040-4BBC-8687-709AF9B1D252}"/>
                  </a:ext>
                </a:extLst>
              </p:cNvPr>
              <p:cNvGrpSpPr/>
              <p:nvPr/>
            </p:nvGrpSpPr>
            <p:grpSpPr>
              <a:xfrm>
                <a:off x="76223" y="664633"/>
                <a:ext cx="861053" cy="2186047"/>
                <a:chOff x="76223" y="664633"/>
                <a:chExt cx="861053" cy="2186047"/>
              </a:xfrm>
            </p:grpSpPr>
            <p:cxnSp>
              <p:nvCxnSpPr>
                <p:cNvPr id="126" name="Straight Arrow Connector 125">
                  <a:extLst>
                    <a:ext uri="{FF2B5EF4-FFF2-40B4-BE49-F238E27FC236}">
                      <a16:creationId xmlns:a16="http://schemas.microsoft.com/office/drawing/2014/main" id="{42992C4B-2413-4834-8AF4-C0E8798843A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69218" y="664633"/>
                  <a:ext cx="11782" cy="1901132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7" name="TextBox 35">
                  <a:extLst>
                    <a:ext uri="{FF2B5EF4-FFF2-40B4-BE49-F238E27FC236}">
                      <a16:creationId xmlns:a16="http://schemas.microsoft.com/office/drawing/2014/main" id="{E4D0C4F4-F97E-468E-B30F-8BF56666A9B0}"/>
                    </a:ext>
                  </a:extLst>
                </p:cNvPr>
                <p:cNvSpPr txBox="1"/>
                <p:nvPr/>
              </p:nvSpPr>
              <p:spPr>
                <a:xfrm>
                  <a:off x="76223" y="729473"/>
                  <a:ext cx="511175" cy="1111250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11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Intensity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8" name="TextBox 36">
                  <a:extLst>
                    <a:ext uri="{FF2B5EF4-FFF2-40B4-BE49-F238E27FC236}">
                      <a16:creationId xmlns:a16="http://schemas.microsoft.com/office/drawing/2014/main" id="{69EF4F00-8D1F-49E7-A44C-356DAFB2CDF3}"/>
                    </a:ext>
                  </a:extLst>
                </p:cNvPr>
                <p:cNvSpPr txBox="1"/>
                <p:nvPr/>
              </p:nvSpPr>
              <p:spPr>
                <a:xfrm>
                  <a:off x="296997" y="2561028"/>
                  <a:ext cx="640279" cy="2896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4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Acquisition time (min)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0757302E-3BA6-4C6F-B2E7-D42E8893F248}"/>
                </a:ext>
              </a:extLst>
            </p:cNvPr>
            <p:cNvGrpSpPr/>
            <p:nvPr/>
          </p:nvGrpSpPr>
          <p:grpSpPr>
            <a:xfrm>
              <a:off x="6316423" y="3021025"/>
              <a:ext cx="860424" cy="2186047"/>
              <a:chOff x="76223" y="664633"/>
              <a:chExt cx="861053" cy="2186047"/>
            </a:xfrm>
          </p:grpSpPr>
          <p:cxnSp>
            <p:nvCxnSpPr>
              <p:cNvPr id="130" name="Straight Arrow Connector 129">
                <a:extLst>
                  <a:ext uri="{FF2B5EF4-FFF2-40B4-BE49-F238E27FC236}">
                    <a16:creationId xmlns:a16="http://schemas.microsoft.com/office/drawing/2014/main" id="{51E2A92C-D94A-47D4-8C08-E330AEE79D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500" y="2556387"/>
                <a:ext cx="521833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98D72805-7A15-407B-823D-769395137178}"/>
                  </a:ext>
                </a:extLst>
              </p:cNvPr>
              <p:cNvGrpSpPr/>
              <p:nvPr/>
            </p:nvGrpSpPr>
            <p:grpSpPr>
              <a:xfrm>
                <a:off x="76223" y="664633"/>
                <a:ext cx="861053" cy="2186047"/>
                <a:chOff x="76223" y="664633"/>
                <a:chExt cx="861053" cy="2186047"/>
              </a:xfrm>
            </p:grpSpPr>
            <p:cxnSp>
              <p:nvCxnSpPr>
                <p:cNvPr id="132" name="Straight Arrow Connector 131">
                  <a:extLst>
                    <a:ext uri="{FF2B5EF4-FFF2-40B4-BE49-F238E27FC236}">
                      <a16:creationId xmlns:a16="http://schemas.microsoft.com/office/drawing/2014/main" id="{B5009EA2-FF16-4B7B-BCD0-861C58F6544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69218" y="664633"/>
                  <a:ext cx="11782" cy="1901132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3" name="TextBox 35">
                  <a:extLst>
                    <a:ext uri="{FF2B5EF4-FFF2-40B4-BE49-F238E27FC236}">
                      <a16:creationId xmlns:a16="http://schemas.microsoft.com/office/drawing/2014/main" id="{AF1FD2F2-0ECC-4713-8E29-59875BE0943E}"/>
                    </a:ext>
                  </a:extLst>
                </p:cNvPr>
                <p:cNvSpPr txBox="1"/>
                <p:nvPr/>
              </p:nvSpPr>
              <p:spPr>
                <a:xfrm>
                  <a:off x="76223" y="729473"/>
                  <a:ext cx="511175" cy="1111250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11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Intensity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4" name="TextBox 36">
                  <a:extLst>
                    <a:ext uri="{FF2B5EF4-FFF2-40B4-BE49-F238E27FC236}">
                      <a16:creationId xmlns:a16="http://schemas.microsoft.com/office/drawing/2014/main" id="{5A4248ED-3392-4A28-A2EA-E19BDE9619F7}"/>
                    </a:ext>
                  </a:extLst>
                </p:cNvPr>
                <p:cNvSpPr txBox="1"/>
                <p:nvPr/>
              </p:nvSpPr>
              <p:spPr>
                <a:xfrm>
                  <a:off x="296997" y="2561028"/>
                  <a:ext cx="640279" cy="2896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4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Acquisition time (min)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5EA6CBA4-04C3-4C00-B4FE-170B8FB80504}"/>
                </a:ext>
              </a:extLst>
            </p:cNvPr>
            <p:cNvGrpSpPr/>
            <p:nvPr/>
          </p:nvGrpSpPr>
          <p:grpSpPr>
            <a:xfrm>
              <a:off x="7328566" y="3002470"/>
              <a:ext cx="860424" cy="2186047"/>
              <a:chOff x="76223" y="664633"/>
              <a:chExt cx="861053" cy="2186047"/>
            </a:xfrm>
          </p:grpSpPr>
          <p:cxnSp>
            <p:nvCxnSpPr>
              <p:cNvPr id="136" name="Straight Arrow Connector 135">
                <a:extLst>
                  <a:ext uri="{FF2B5EF4-FFF2-40B4-BE49-F238E27FC236}">
                    <a16:creationId xmlns:a16="http://schemas.microsoft.com/office/drawing/2014/main" id="{D5978687-DB77-4CC9-AA7D-77EEAB77CE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500" y="2556387"/>
                <a:ext cx="521833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1BF4935D-66A2-45A6-B3A7-1FD350A309DD}"/>
                  </a:ext>
                </a:extLst>
              </p:cNvPr>
              <p:cNvGrpSpPr/>
              <p:nvPr/>
            </p:nvGrpSpPr>
            <p:grpSpPr>
              <a:xfrm>
                <a:off x="76223" y="664633"/>
                <a:ext cx="861053" cy="2186047"/>
                <a:chOff x="76223" y="664633"/>
                <a:chExt cx="861053" cy="2186047"/>
              </a:xfrm>
            </p:grpSpPr>
            <p:cxnSp>
              <p:nvCxnSpPr>
                <p:cNvPr id="138" name="Straight Arrow Connector 137">
                  <a:extLst>
                    <a:ext uri="{FF2B5EF4-FFF2-40B4-BE49-F238E27FC236}">
                      <a16:creationId xmlns:a16="http://schemas.microsoft.com/office/drawing/2014/main" id="{16F2DE8B-09D8-4E2A-815D-0FA5CE97113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69218" y="664633"/>
                  <a:ext cx="11782" cy="1901132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9" name="TextBox 35">
                  <a:extLst>
                    <a:ext uri="{FF2B5EF4-FFF2-40B4-BE49-F238E27FC236}">
                      <a16:creationId xmlns:a16="http://schemas.microsoft.com/office/drawing/2014/main" id="{12551CBB-8CFF-4D6D-98B1-1C8098242FDA}"/>
                    </a:ext>
                  </a:extLst>
                </p:cNvPr>
                <p:cNvSpPr txBox="1"/>
                <p:nvPr/>
              </p:nvSpPr>
              <p:spPr>
                <a:xfrm>
                  <a:off x="76223" y="729473"/>
                  <a:ext cx="511175" cy="1111250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11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Intensity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0" name="TextBox 36">
                  <a:extLst>
                    <a:ext uri="{FF2B5EF4-FFF2-40B4-BE49-F238E27FC236}">
                      <a16:creationId xmlns:a16="http://schemas.microsoft.com/office/drawing/2014/main" id="{5976E7A1-4FBE-4C48-A81B-4C05441064E5}"/>
                    </a:ext>
                  </a:extLst>
                </p:cNvPr>
                <p:cNvSpPr txBox="1"/>
                <p:nvPr/>
              </p:nvSpPr>
              <p:spPr>
                <a:xfrm>
                  <a:off x="296997" y="2561028"/>
                  <a:ext cx="640279" cy="2896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4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Acquisition time (min)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156F18E6-63DB-4BA2-83EF-FC3E5CD0418B}"/>
                </a:ext>
              </a:extLst>
            </p:cNvPr>
            <p:cNvGrpSpPr/>
            <p:nvPr/>
          </p:nvGrpSpPr>
          <p:grpSpPr>
            <a:xfrm>
              <a:off x="10484721" y="2955287"/>
              <a:ext cx="860424" cy="2186047"/>
              <a:chOff x="76223" y="664633"/>
              <a:chExt cx="861053" cy="2186047"/>
            </a:xfrm>
          </p:grpSpPr>
          <p:cxnSp>
            <p:nvCxnSpPr>
              <p:cNvPr id="142" name="Straight Arrow Connector 141">
                <a:extLst>
                  <a:ext uri="{FF2B5EF4-FFF2-40B4-BE49-F238E27FC236}">
                    <a16:creationId xmlns:a16="http://schemas.microsoft.com/office/drawing/2014/main" id="{18F6C01D-B329-43A8-8560-520A6A811F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500" y="2556387"/>
                <a:ext cx="521833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3" name="Group 142">
                <a:extLst>
                  <a:ext uri="{FF2B5EF4-FFF2-40B4-BE49-F238E27FC236}">
                    <a16:creationId xmlns:a16="http://schemas.microsoft.com/office/drawing/2014/main" id="{635EB9B0-A733-4390-B0E2-388C156A3938}"/>
                  </a:ext>
                </a:extLst>
              </p:cNvPr>
              <p:cNvGrpSpPr/>
              <p:nvPr/>
            </p:nvGrpSpPr>
            <p:grpSpPr>
              <a:xfrm>
                <a:off x="76223" y="664633"/>
                <a:ext cx="861053" cy="2186047"/>
                <a:chOff x="76223" y="664633"/>
                <a:chExt cx="861053" cy="2186047"/>
              </a:xfrm>
            </p:grpSpPr>
            <p:cxnSp>
              <p:nvCxnSpPr>
                <p:cNvPr id="144" name="Straight Arrow Connector 143">
                  <a:extLst>
                    <a:ext uri="{FF2B5EF4-FFF2-40B4-BE49-F238E27FC236}">
                      <a16:creationId xmlns:a16="http://schemas.microsoft.com/office/drawing/2014/main" id="{2FFD775D-AF14-4BAD-A813-B935EB3EAEC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69218" y="664633"/>
                  <a:ext cx="11782" cy="1901132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5" name="TextBox 35">
                  <a:extLst>
                    <a:ext uri="{FF2B5EF4-FFF2-40B4-BE49-F238E27FC236}">
                      <a16:creationId xmlns:a16="http://schemas.microsoft.com/office/drawing/2014/main" id="{226F18B8-2101-486F-BDBB-E6050CD9FE11}"/>
                    </a:ext>
                  </a:extLst>
                </p:cNvPr>
                <p:cNvSpPr txBox="1"/>
                <p:nvPr/>
              </p:nvSpPr>
              <p:spPr>
                <a:xfrm>
                  <a:off x="76223" y="729473"/>
                  <a:ext cx="511175" cy="1111250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11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Intensity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6" name="TextBox 36">
                  <a:extLst>
                    <a:ext uri="{FF2B5EF4-FFF2-40B4-BE49-F238E27FC236}">
                      <a16:creationId xmlns:a16="http://schemas.microsoft.com/office/drawing/2014/main" id="{5ECE867B-5252-4F47-B3A6-F5D397E3C1A3}"/>
                    </a:ext>
                  </a:extLst>
                </p:cNvPr>
                <p:cNvSpPr txBox="1"/>
                <p:nvPr/>
              </p:nvSpPr>
              <p:spPr>
                <a:xfrm>
                  <a:off x="296997" y="2561028"/>
                  <a:ext cx="640279" cy="2896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US" sz="4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Acquisition time (min)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</p:grpSp>
      <p:sp>
        <p:nvSpPr>
          <p:cNvPr id="147" name="TextBox 146">
            <a:extLst>
              <a:ext uri="{FF2B5EF4-FFF2-40B4-BE49-F238E27FC236}">
                <a16:creationId xmlns:a16="http://schemas.microsoft.com/office/drawing/2014/main" id="{3C80C253-4524-4D56-A489-9715DF16E512}"/>
              </a:ext>
            </a:extLst>
          </p:cNvPr>
          <p:cNvSpPr txBox="1"/>
          <p:nvPr/>
        </p:nvSpPr>
        <p:spPr>
          <a:xfrm>
            <a:off x="859080" y="5236062"/>
            <a:ext cx="106817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f-ZA" sz="1400" dirty="0">
                <a:latin typeface="Cambria" panose="02040503050406030204" pitchFamily="18" charset="0"/>
                <a:ea typeface="Cambria" panose="02040503050406030204" pitchFamily="18" charset="0"/>
              </a:rPr>
              <a:t>Fig. 4chromatogramsof mephedrone (4-MMC) and its Phase I metabolites in an authentic oral fluid sample. Extraction was performed using an optimized LLE method in an alkaline </a:t>
            </a:r>
            <a:r>
              <a:rPr lang="ka-GE" sz="14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ka-GE" sz="1400" baseline="-25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ka-GE" sz="14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OH</a:t>
            </a:r>
            <a:r>
              <a:rPr lang="af-ZA" sz="1400" dirty="0">
                <a:latin typeface="Cambria" panose="02040503050406030204" pitchFamily="18" charset="0"/>
                <a:ea typeface="Cambria" panose="02040503050406030204" pitchFamily="18" charset="0"/>
              </a:rPr>
              <a:t> medium (chloroform/ethyl acetate 9:1 v/v). SBE-</a:t>
            </a:r>
            <a:r>
              <a:rPr lang="el-GR" sz="1400" dirty="0">
                <a:latin typeface="Cambria" panose="02040503050406030204" pitchFamily="18" charset="0"/>
                <a:ea typeface="Cambria" panose="02040503050406030204" pitchFamily="18" charset="0"/>
              </a:rPr>
              <a:t>β-</a:t>
            </a:r>
            <a:r>
              <a:rPr lang="af-ZA" sz="1400" dirty="0">
                <a:latin typeface="Cambria" panose="02040503050406030204" pitchFamily="18" charset="0"/>
                <a:ea typeface="Cambria" panose="02040503050406030204" pitchFamily="18" charset="0"/>
              </a:rPr>
              <a:t>CD 3 mg, 80% capillary filling, 20 mM ammonium formate, pH 2.3. Identification of the parent compound and major metabolic products via corresponding mass spectrometric MRM transitions is shown.</a:t>
            </a:r>
            <a:endParaRPr lang="ka-GE" sz="1400" dirty="0"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611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70FDCC-C93B-4723-82E9-8441FD6C1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4B78-8C0C-449B-8EFC-345627870C82}" type="slidenum">
              <a:rPr lang="ka-GE" smtClean="0"/>
              <a:t>12</a:t>
            </a:fld>
            <a:endParaRPr lang="ka-GE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A8F6AA2-213A-47B9-88A3-CCB6C41D3780}"/>
              </a:ext>
            </a:extLst>
          </p:cNvPr>
          <p:cNvSpPr/>
          <p:nvPr/>
        </p:nvSpPr>
        <p:spPr>
          <a:xfrm>
            <a:off x="12038721" y="-126609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5725F0C7-F618-4B93-AEF9-8B5FD7B885AF}"/>
              </a:ext>
            </a:extLst>
          </p:cNvPr>
          <p:cNvSpPr/>
          <p:nvPr/>
        </p:nvSpPr>
        <p:spPr>
          <a:xfrm>
            <a:off x="12038721" y="473782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8509F67-40C4-428C-90DB-C441181715B6}"/>
              </a:ext>
            </a:extLst>
          </p:cNvPr>
          <p:cNvSpPr/>
          <p:nvPr/>
        </p:nvSpPr>
        <p:spPr>
          <a:xfrm>
            <a:off x="12048987" y="1076494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0A576698-521A-4E6D-A14C-5D3D93068F83}"/>
              </a:ext>
            </a:extLst>
          </p:cNvPr>
          <p:cNvSpPr/>
          <p:nvPr/>
        </p:nvSpPr>
        <p:spPr>
          <a:xfrm>
            <a:off x="12063052" y="1679206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67DE262-DC71-4F0E-AD35-FE696355AB88}"/>
              </a:ext>
            </a:extLst>
          </p:cNvPr>
          <p:cNvSpPr/>
          <p:nvPr/>
        </p:nvSpPr>
        <p:spPr>
          <a:xfrm>
            <a:off x="12077118" y="2281918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BE25AD0-973B-4F34-88B5-17583F2D53B2}"/>
              </a:ext>
            </a:extLst>
          </p:cNvPr>
          <p:cNvSpPr/>
          <p:nvPr/>
        </p:nvSpPr>
        <p:spPr>
          <a:xfrm>
            <a:off x="12091182" y="2872724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54D4E4DD-0DEB-4794-8F5D-56781B43AEA9}"/>
              </a:ext>
            </a:extLst>
          </p:cNvPr>
          <p:cNvSpPr/>
          <p:nvPr/>
        </p:nvSpPr>
        <p:spPr>
          <a:xfrm>
            <a:off x="12101531" y="3482356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5FBBDD4-A4E8-4EE7-AAED-4BA27AF8A94B}"/>
              </a:ext>
            </a:extLst>
          </p:cNvPr>
          <p:cNvSpPr/>
          <p:nvPr/>
        </p:nvSpPr>
        <p:spPr>
          <a:xfrm>
            <a:off x="12114231" y="4091988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E0AFACB3-C6C5-430B-BDD9-2FACACE70B95}"/>
              </a:ext>
            </a:extLst>
          </p:cNvPr>
          <p:cNvSpPr/>
          <p:nvPr/>
        </p:nvSpPr>
        <p:spPr>
          <a:xfrm>
            <a:off x="12126931" y="4731973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8B3E39F-67EF-4191-8627-F40273B4844A}"/>
              </a:ext>
            </a:extLst>
          </p:cNvPr>
          <p:cNvSpPr/>
          <p:nvPr/>
        </p:nvSpPr>
        <p:spPr>
          <a:xfrm>
            <a:off x="12139631" y="5371958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1926B2D8-F01F-468D-9EE2-0755BA4A7A2A}"/>
              </a:ext>
            </a:extLst>
          </p:cNvPr>
          <p:cNvSpPr/>
          <p:nvPr/>
        </p:nvSpPr>
        <p:spPr>
          <a:xfrm>
            <a:off x="-865169" y="6011943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7EF2A2A0-4A61-40E3-BF13-3140577C712D}"/>
              </a:ext>
            </a:extLst>
          </p:cNvPr>
          <p:cNvSpPr/>
          <p:nvPr/>
        </p:nvSpPr>
        <p:spPr>
          <a:xfrm>
            <a:off x="-865169" y="6651928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DC60229-3BAC-4A7D-A25F-426651DAD78B}"/>
              </a:ext>
            </a:extLst>
          </p:cNvPr>
          <p:cNvGrpSpPr/>
          <p:nvPr/>
        </p:nvGrpSpPr>
        <p:grpSpPr>
          <a:xfrm>
            <a:off x="474508" y="269742"/>
            <a:ext cx="11454895" cy="689547"/>
            <a:chOff x="474508" y="269742"/>
            <a:chExt cx="5945981" cy="1069105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DD4104B2-1D62-4DD6-ACC3-EBD3AF6EE0BF}"/>
                </a:ext>
              </a:extLst>
            </p:cNvPr>
            <p:cNvSpPr/>
            <p:nvPr/>
          </p:nvSpPr>
          <p:spPr>
            <a:xfrm>
              <a:off x="474508" y="269742"/>
              <a:ext cx="5945981" cy="1069105"/>
            </a:xfrm>
            <a:prstGeom prst="roundRect">
              <a:avLst/>
            </a:prstGeom>
            <a:solidFill>
              <a:srgbClr val="DCD2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a-GE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37CBC57-0E4F-45A3-A837-BC64AA43EA5C}"/>
                </a:ext>
              </a:extLst>
            </p:cNvPr>
            <p:cNvSpPr txBox="1"/>
            <p:nvPr/>
          </p:nvSpPr>
          <p:spPr>
            <a:xfrm>
              <a:off x="614476" y="429244"/>
              <a:ext cx="5612153" cy="715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296C72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Experimental Part</a:t>
              </a:r>
            </a:p>
          </p:txBody>
        </p:sp>
      </p:grpSp>
      <p:sp>
        <p:nvSpPr>
          <p:cNvPr id="56" name="Slide Number Placeholder 1">
            <a:extLst>
              <a:ext uri="{FF2B5EF4-FFF2-40B4-BE49-F238E27FC236}">
                <a16:creationId xmlns:a16="http://schemas.microsoft.com/office/drawing/2014/main" id="{3A654F1B-71D5-4094-8F95-4E115B20938F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a-G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4A94B78-8C0C-449B-8EFC-345627870C82}" type="slidenum">
              <a:rPr lang="ka-GE" smtClean="0"/>
              <a:pPr/>
              <a:t>12</a:t>
            </a:fld>
            <a:endParaRPr lang="ka-GE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F4E094F-2C17-49F6-9373-ACC27E5C2D36}"/>
              </a:ext>
            </a:extLst>
          </p:cNvPr>
          <p:cNvSpPr/>
          <p:nvPr/>
        </p:nvSpPr>
        <p:spPr>
          <a:xfrm>
            <a:off x="4992941" y="840896"/>
            <a:ext cx="2206118" cy="369332"/>
          </a:xfrm>
          <a:prstGeom prst="rect">
            <a:avLst/>
          </a:prstGeom>
          <a:solidFill>
            <a:srgbClr val="565654"/>
          </a:solidFill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DCD2C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Urine Sample 4185</a:t>
            </a:r>
            <a:endParaRPr lang="en-US" dirty="0">
              <a:solidFill>
                <a:srgbClr val="DCD2C6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5061FB44-DF05-4127-A7B7-0CC3F50AA346}"/>
              </a:ext>
            </a:extLst>
          </p:cNvPr>
          <p:cNvGrpSpPr/>
          <p:nvPr/>
        </p:nvGrpSpPr>
        <p:grpSpPr>
          <a:xfrm>
            <a:off x="6979920" y="926506"/>
            <a:ext cx="4832306" cy="1151180"/>
            <a:chOff x="2964396" y="3773705"/>
            <a:chExt cx="4832306" cy="1151180"/>
          </a:xfrm>
        </p:grpSpPr>
        <p:pic>
          <p:nvPicPr>
            <p:cNvPr id="149" name="Picture 148">
              <a:extLst>
                <a:ext uri="{FF2B5EF4-FFF2-40B4-BE49-F238E27FC236}">
                  <a16:creationId xmlns:a16="http://schemas.microsoft.com/office/drawing/2014/main" id="{65F641AB-FC96-40FA-B5F8-8DF9E26254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815" b="19344"/>
            <a:stretch/>
          </p:blipFill>
          <p:spPr>
            <a:xfrm>
              <a:off x="5891702" y="3773705"/>
              <a:ext cx="1905000" cy="1082803"/>
            </a:xfrm>
            <a:prstGeom prst="rect">
              <a:avLst/>
            </a:prstGeom>
          </p:spPr>
        </p:pic>
        <p:pic>
          <p:nvPicPr>
            <p:cNvPr id="150" name="Picture 149">
              <a:extLst>
                <a:ext uri="{FF2B5EF4-FFF2-40B4-BE49-F238E27FC236}">
                  <a16:creationId xmlns:a16="http://schemas.microsoft.com/office/drawing/2014/main" id="{84ACF84F-5254-4D9D-9DBF-C96E035730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819" b="16031"/>
            <a:stretch/>
          </p:blipFill>
          <p:spPr>
            <a:xfrm>
              <a:off x="2964396" y="3930819"/>
              <a:ext cx="1697201" cy="994066"/>
            </a:xfrm>
            <a:prstGeom prst="rect">
              <a:avLst/>
            </a:prstGeom>
          </p:spPr>
        </p:pic>
        <p:sp>
          <p:nvSpPr>
            <p:cNvPr id="151" name="Arrow: Right 150">
              <a:extLst>
                <a:ext uri="{FF2B5EF4-FFF2-40B4-BE49-F238E27FC236}">
                  <a16:creationId xmlns:a16="http://schemas.microsoft.com/office/drawing/2014/main" id="{3E446CBA-6695-43C8-9C44-0F9FDBA94D88}"/>
                </a:ext>
              </a:extLst>
            </p:cNvPr>
            <p:cNvSpPr/>
            <p:nvPr/>
          </p:nvSpPr>
          <p:spPr>
            <a:xfrm>
              <a:off x="4864913" y="4315107"/>
              <a:ext cx="823473" cy="177594"/>
            </a:xfrm>
            <a:prstGeom prst="rightArrow">
              <a:avLst/>
            </a:prstGeom>
            <a:solidFill>
              <a:srgbClr val="CBD5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a-GE" dirty="0"/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5A7E31CE-7928-49A7-9602-916FD9B84EED}"/>
              </a:ext>
            </a:extLst>
          </p:cNvPr>
          <p:cNvGrpSpPr/>
          <p:nvPr/>
        </p:nvGrpSpPr>
        <p:grpSpPr>
          <a:xfrm>
            <a:off x="152320" y="1343791"/>
            <a:ext cx="5882577" cy="3475340"/>
            <a:chOff x="106027" y="0"/>
            <a:chExt cx="7845972" cy="6511378"/>
          </a:xfrm>
        </p:grpSpPr>
        <p:pic>
          <p:nvPicPr>
            <p:cNvPr id="153" name="Picture 152">
              <a:extLst>
                <a:ext uri="{FF2B5EF4-FFF2-40B4-BE49-F238E27FC236}">
                  <a16:creationId xmlns:a16="http://schemas.microsoft.com/office/drawing/2014/main" id="{93ADF959-8395-46C1-AC50-3E7F6C993E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818" y="603865"/>
              <a:ext cx="515687" cy="2288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4" name="Picture 153">
              <a:extLst>
                <a:ext uri="{FF2B5EF4-FFF2-40B4-BE49-F238E27FC236}">
                  <a16:creationId xmlns:a16="http://schemas.microsoft.com/office/drawing/2014/main" id="{C223E35A-F111-4E56-A206-37D9EB903E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904"/>
            <a:stretch/>
          </p:blipFill>
          <p:spPr bwMode="auto">
            <a:xfrm>
              <a:off x="1929901" y="603866"/>
              <a:ext cx="565311" cy="2268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5" name="Picture 154">
              <a:extLst>
                <a:ext uri="{FF2B5EF4-FFF2-40B4-BE49-F238E27FC236}">
                  <a16:creationId xmlns:a16="http://schemas.microsoft.com/office/drawing/2014/main" id="{EF875163-A0D4-4168-9329-A0CAD7E49A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2803" y="320313"/>
              <a:ext cx="1494903" cy="254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6" name="Picture 155">
              <a:extLst>
                <a:ext uri="{FF2B5EF4-FFF2-40B4-BE49-F238E27FC236}">
                  <a16:creationId xmlns:a16="http://schemas.microsoft.com/office/drawing/2014/main" id="{73A6EA0D-0289-4721-8F1D-F64B319339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2199" y="3924778"/>
              <a:ext cx="449393" cy="2380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7" name="Picture 156">
              <a:extLst>
                <a:ext uri="{FF2B5EF4-FFF2-40B4-BE49-F238E27FC236}">
                  <a16:creationId xmlns:a16="http://schemas.microsoft.com/office/drawing/2014/main" id="{6F9F8DAE-DE47-4E50-8F5D-640B583DD45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54"/>
            <a:stretch>
              <a:fillRect/>
            </a:stretch>
          </p:blipFill>
          <p:spPr bwMode="auto">
            <a:xfrm>
              <a:off x="4643024" y="463025"/>
              <a:ext cx="671257" cy="2561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8" name="Picture 157">
              <a:extLst>
                <a:ext uri="{FF2B5EF4-FFF2-40B4-BE49-F238E27FC236}">
                  <a16:creationId xmlns:a16="http://schemas.microsoft.com/office/drawing/2014/main" id="{4849A82C-BD38-47CE-B676-EC22B776A3C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452"/>
            <a:stretch>
              <a:fillRect/>
            </a:stretch>
          </p:blipFill>
          <p:spPr bwMode="auto">
            <a:xfrm>
              <a:off x="3258173" y="3890622"/>
              <a:ext cx="716261" cy="2523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9" name="Picture 158">
              <a:extLst>
                <a:ext uri="{FF2B5EF4-FFF2-40B4-BE49-F238E27FC236}">
                  <a16:creationId xmlns:a16="http://schemas.microsoft.com/office/drawing/2014/main" id="{05823559-6ECE-4972-8D99-4240BC1CB4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2776" y="3794216"/>
              <a:ext cx="513670" cy="2433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0" name="TextBox 8">
              <a:extLst>
                <a:ext uri="{FF2B5EF4-FFF2-40B4-BE49-F238E27FC236}">
                  <a16:creationId xmlns:a16="http://schemas.microsoft.com/office/drawing/2014/main" id="{D3505F6E-E80B-43C9-92C7-F921FC42A775}"/>
                </a:ext>
              </a:extLst>
            </p:cNvPr>
            <p:cNvSpPr txBox="1"/>
            <p:nvPr/>
          </p:nvSpPr>
          <p:spPr>
            <a:xfrm>
              <a:off x="106027" y="216696"/>
              <a:ext cx="1278890" cy="4679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1100" b="1" kern="1200">
                  <a:solidFill>
                    <a:srgbClr val="000000"/>
                  </a:solidFill>
                  <a:effectLst/>
                  <a:latin typeface="Sylfaen" panose="010A05020503060303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Nor-MEPH</a:t>
              </a:r>
              <a:endParaRPr lang="ka-GE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1" name="TextBox 9">
              <a:extLst>
                <a:ext uri="{FF2B5EF4-FFF2-40B4-BE49-F238E27FC236}">
                  <a16:creationId xmlns:a16="http://schemas.microsoft.com/office/drawing/2014/main" id="{3024A9D5-26D6-4815-AA70-514C0D5D956B}"/>
                </a:ext>
              </a:extLst>
            </p:cNvPr>
            <p:cNvSpPr txBox="1"/>
            <p:nvPr/>
          </p:nvSpPr>
          <p:spPr>
            <a:xfrm>
              <a:off x="1448584" y="251763"/>
              <a:ext cx="1586428" cy="4679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1100" b="1" kern="1200">
                  <a:solidFill>
                    <a:srgbClr val="000000"/>
                  </a:solidFill>
                  <a:effectLst/>
                  <a:latin typeface="Sylfaen" panose="010A05020503060303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Nor-MEPH-OH</a:t>
              </a:r>
              <a:endParaRPr lang="ka-GE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2" name="TextBox 10">
              <a:extLst>
                <a:ext uri="{FF2B5EF4-FFF2-40B4-BE49-F238E27FC236}">
                  <a16:creationId xmlns:a16="http://schemas.microsoft.com/office/drawing/2014/main" id="{E7FDF607-F32A-44D3-8C63-49EAFA9BE964}"/>
                </a:ext>
              </a:extLst>
            </p:cNvPr>
            <p:cNvSpPr txBox="1"/>
            <p:nvPr/>
          </p:nvSpPr>
          <p:spPr>
            <a:xfrm>
              <a:off x="3113391" y="244138"/>
              <a:ext cx="995680" cy="4679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1100" b="1" kern="1200">
                  <a:solidFill>
                    <a:srgbClr val="000000"/>
                  </a:solidFill>
                  <a:effectLst/>
                  <a:latin typeface="Sylfaen" panose="010A05020503060303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4-MMC</a:t>
              </a:r>
              <a:endParaRPr lang="ka-GE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63" name="Picture 162">
              <a:extLst>
                <a:ext uri="{FF2B5EF4-FFF2-40B4-BE49-F238E27FC236}">
                  <a16:creationId xmlns:a16="http://schemas.microsoft.com/office/drawing/2014/main" id="{603488E1-0A11-4798-B9E8-3F887F70B7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9446" y="636104"/>
              <a:ext cx="435809" cy="22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" name="TextBox 12">
              <a:extLst>
                <a:ext uri="{FF2B5EF4-FFF2-40B4-BE49-F238E27FC236}">
                  <a16:creationId xmlns:a16="http://schemas.microsoft.com/office/drawing/2014/main" id="{4ED27669-1908-4B42-849B-FC3566683EFB}"/>
                </a:ext>
              </a:extLst>
            </p:cNvPr>
            <p:cNvSpPr txBox="1"/>
            <p:nvPr/>
          </p:nvSpPr>
          <p:spPr>
            <a:xfrm>
              <a:off x="4329382" y="241026"/>
              <a:ext cx="1194435" cy="50355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1100" b="1" kern="1200">
                  <a:solidFill>
                    <a:srgbClr val="000000"/>
                  </a:solidFill>
                  <a:effectLst/>
                  <a:latin typeface="Sylfaen" panose="010A05020503060303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M6</a:t>
              </a:r>
              <a:endParaRPr lang="ka-GE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5" name="TextBox 13">
              <a:extLst>
                <a:ext uri="{FF2B5EF4-FFF2-40B4-BE49-F238E27FC236}">
                  <a16:creationId xmlns:a16="http://schemas.microsoft.com/office/drawing/2014/main" id="{8455535E-943E-47A6-9418-7BFB838E469E}"/>
                </a:ext>
              </a:extLst>
            </p:cNvPr>
            <p:cNvSpPr txBox="1"/>
            <p:nvPr/>
          </p:nvSpPr>
          <p:spPr>
            <a:xfrm>
              <a:off x="5494628" y="374913"/>
              <a:ext cx="2457371" cy="4679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1100" b="1" kern="1200">
                  <a:solidFill>
                    <a:srgbClr val="000000"/>
                  </a:solidFill>
                  <a:effectLst/>
                  <a:latin typeface="Sylfaen" panose="010A05020503060303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Dihydro-MEPH</a:t>
              </a:r>
              <a:endParaRPr lang="ka-GE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6" name="TextBox 14">
              <a:extLst>
                <a:ext uri="{FF2B5EF4-FFF2-40B4-BE49-F238E27FC236}">
                  <a16:creationId xmlns:a16="http://schemas.microsoft.com/office/drawing/2014/main" id="{56361FD8-15C0-4EE1-BB73-1CC5502CA8BA}"/>
                </a:ext>
              </a:extLst>
            </p:cNvPr>
            <p:cNvSpPr txBox="1"/>
            <p:nvPr/>
          </p:nvSpPr>
          <p:spPr>
            <a:xfrm>
              <a:off x="1159140" y="3417643"/>
              <a:ext cx="1194435" cy="4679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1100" b="1" kern="1200">
                  <a:solidFill>
                    <a:srgbClr val="000000"/>
                  </a:solidFill>
                  <a:effectLst/>
                  <a:latin typeface="Sylfaen" panose="010A05020503060303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M2</a:t>
              </a:r>
              <a:endParaRPr lang="ka-GE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7" name="TextBox 15">
              <a:extLst>
                <a:ext uri="{FF2B5EF4-FFF2-40B4-BE49-F238E27FC236}">
                  <a16:creationId xmlns:a16="http://schemas.microsoft.com/office/drawing/2014/main" id="{C5CB7F96-511E-4347-B269-74DDFC222CEB}"/>
                </a:ext>
              </a:extLst>
            </p:cNvPr>
            <p:cNvSpPr txBox="1"/>
            <p:nvPr/>
          </p:nvSpPr>
          <p:spPr>
            <a:xfrm>
              <a:off x="2708577" y="3414651"/>
              <a:ext cx="1749616" cy="4679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1100" b="1" kern="1200">
                  <a:solidFill>
                    <a:srgbClr val="000000"/>
                  </a:solidFill>
                  <a:effectLst/>
                  <a:latin typeface="Sylfaen" panose="010A05020503060303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4-COOH-4-MMC</a:t>
              </a:r>
              <a:endParaRPr lang="ka-GE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8" name="TextBox 16">
              <a:extLst>
                <a:ext uri="{FF2B5EF4-FFF2-40B4-BE49-F238E27FC236}">
                  <a16:creationId xmlns:a16="http://schemas.microsoft.com/office/drawing/2014/main" id="{72DF85D3-1964-4877-8302-31A808042E0E}"/>
                </a:ext>
              </a:extLst>
            </p:cNvPr>
            <p:cNvSpPr txBox="1"/>
            <p:nvPr/>
          </p:nvSpPr>
          <p:spPr>
            <a:xfrm>
              <a:off x="4796246" y="3354514"/>
              <a:ext cx="1883432" cy="4679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1100" b="1" kern="1200">
                  <a:solidFill>
                    <a:srgbClr val="000000"/>
                  </a:solidFill>
                  <a:effectLst/>
                  <a:latin typeface="Sylfaen" panose="010A05020503060303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Succ.-Nor-MEPH</a:t>
              </a:r>
              <a:endParaRPr lang="ka-GE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9C7B8A3C-EF86-449C-B142-E6B5610BDA70}"/>
                </a:ext>
              </a:extLst>
            </p:cNvPr>
            <p:cNvSpPr/>
            <p:nvPr/>
          </p:nvSpPr>
          <p:spPr>
            <a:xfrm>
              <a:off x="136172" y="0"/>
              <a:ext cx="7603772" cy="6511378"/>
            </a:xfrm>
            <a:prstGeom prst="rect">
              <a:avLst/>
            </a:prstGeom>
            <a:noFill/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a-GE"/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C2D0A319-2A22-4AAA-ACF7-B624B259BE0E}"/>
              </a:ext>
            </a:extLst>
          </p:cNvPr>
          <p:cNvGrpSpPr/>
          <p:nvPr/>
        </p:nvGrpSpPr>
        <p:grpSpPr>
          <a:xfrm>
            <a:off x="6185016" y="2003899"/>
            <a:ext cx="5877645" cy="3926547"/>
            <a:chOff x="0" y="-546895"/>
            <a:chExt cx="7849492" cy="7004183"/>
          </a:xfrm>
        </p:grpSpPr>
        <p:pic>
          <p:nvPicPr>
            <p:cNvPr id="172" name="Picture 171">
              <a:extLst>
                <a:ext uri="{FF2B5EF4-FFF2-40B4-BE49-F238E27FC236}">
                  <a16:creationId xmlns:a16="http://schemas.microsoft.com/office/drawing/2014/main" id="{882FB12A-54FA-4C18-93F5-7064D18184D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771"/>
            <a:stretch>
              <a:fillRect/>
            </a:stretch>
          </p:blipFill>
          <p:spPr bwMode="auto">
            <a:xfrm>
              <a:off x="1061580" y="877020"/>
              <a:ext cx="1026927" cy="2274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3" name="TextBox 2">
              <a:extLst>
                <a:ext uri="{FF2B5EF4-FFF2-40B4-BE49-F238E27FC236}">
                  <a16:creationId xmlns:a16="http://schemas.microsoft.com/office/drawing/2014/main" id="{33202027-BE09-47FD-872F-E512EF71533D}"/>
                </a:ext>
              </a:extLst>
            </p:cNvPr>
            <p:cNvSpPr txBox="1"/>
            <p:nvPr/>
          </p:nvSpPr>
          <p:spPr>
            <a:xfrm>
              <a:off x="5674621" y="-143071"/>
              <a:ext cx="1883880" cy="4679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100" b="1" kern="1200">
                  <a:solidFill>
                    <a:srgbClr val="000000"/>
                  </a:solidFill>
                  <a:effectLst/>
                  <a:latin typeface="Sylfaen" panose="010A05020503060303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Dihydro-4-MMC</a:t>
              </a:r>
              <a:endParaRPr lang="ka-GE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4" name="TextBox 3">
              <a:extLst>
                <a:ext uri="{FF2B5EF4-FFF2-40B4-BE49-F238E27FC236}">
                  <a16:creationId xmlns:a16="http://schemas.microsoft.com/office/drawing/2014/main" id="{86686BED-1371-470F-B13A-5FCA3A9ED7EC}"/>
                </a:ext>
              </a:extLst>
            </p:cNvPr>
            <p:cNvSpPr txBox="1"/>
            <p:nvPr/>
          </p:nvSpPr>
          <p:spPr>
            <a:xfrm>
              <a:off x="717384" y="-189048"/>
              <a:ext cx="1448352" cy="4679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1100" b="1" kern="1200">
                  <a:solidFill>
                    <a:srgbClr val="000000"/>
                  </a:solidFill>
                  <a:effectLst/>
                  <a:latin typeface="Sylfaen" panose="010A05020503060303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Nor- MEPH</a:t>
              </a:r>
              <a:endParaRPr lang="ka-GE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5" name="TextBox 4">
              <a:extLst>
                <a:ext uri="{FF2B5EF4-FFF2-40B4-BE49-F238E27FC236}">
                  <a16:creationId xmlns:a16="http://schemas.microsoft.com/office/drawing/2014/main" id="{E5825778-1CEB-4F60-BAC9-B3158F0D0266}"/>
                </a:ext>
              </a:extLst>
            </p:cNvPr>
            <p:cNvSpPr txBox="1"/>
            <p:nvPr/>
          </p:nvSpPr>
          <p:spPr>
            <a:xfrm>
              <a:off x="2436589" y="-173162"/>
              <a:ext cx="1738828" cy="4679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1100" b="1" kern="1200">
                  <a:solidFill>
                    <a:srgbClr val="000000"/>
                  </a:solidFill>
                  <a:effectLst/>
                  <a:latin typeface="Sylfaen" panose="010A05020503060303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Nor-</a:t>
              </a:r>
              <a:r>
                <a:rPr lang="en-US" sz="1100">
                  <a:effectLst/>
                  <a:latin typeface="Sylfaen" panose="010A05020503060303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kern="1200">
                  <a:solidFill>
                    <a:srgbClr val="000000"/>
                  </a:solidFill>
                  <a:effectLst/>
                  <a:latin typeface="Sylfaen" panose="010A05020503060303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MEPH -OH</a:t>
              </a:r>
              <a:endParaRPr lang="ka-GE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6" name="TextBox 5">
              <a:extLst>
                <a:ext uri="{FF2B5EF4-FFF2-40B4-BE49-F238E27FC236}">
                  <a16:creationId xmlns:a16="http://schemas.microsoft.com/office/drawing/2014/main" id="{46629178-E09F-4363-B946-3F61F6492043}"/>
                </a:ext>
              </a:extLst>
            </p:cNvPr>
            <p:cNvSpPr txBox="1"/>
            <p:nvPr/>
          </p:nvSpPr>
          <p:spPr>
            <a:xfrm>
              <a:off x="4434751" y="-143068"/>
              <a:ext cx="1524000" cy="4679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100" b="1" kern="1200">
                  <a:solidFill>
                    <a:srgbClr val="000000"/>
                  </a:solidFill>
                  <a:effectLst/>
                  <a:latin typeface="Sylfaen" panose="010A05020503060303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4-MMC</a:t>
              </a:r>
              <a:endParaRPr lang="ka-GE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7" name="TextBox 6">
              <a:extLst>
                <a:ext uri="{FF2B5EF4-FFF2-40B4-BE49-F238E27FC236}">
                  <a16:creationId xmlns:a16="http://schemas.microsoft.com/office/drawing/2014/main" id="{1A551A33-7298-4D1D-A5B6-86E9461A5CA4}"/>
                </a:ext>
              </a:extLst>
            </p:cNvPr>
            <p:cNvSpPr txBox="1"/>
            <p:nvPr/>
          </p:nvSpPr>
          <p:spPr>
            <a:xfrm>
              <a:off x="371515" y="3137532"/>
              <a:ext cx="662304" cy="53911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100" b="1" kern="1200">
                  <a:solidFill>
                    <a:srgbClr val="000000"/>
                  </a:solidFill>
                  <a:effectLst/>
                  <a:latin typeface="Sylfaen" panose="010A05020503060303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M6</a:t>
              </a:r>
              <a:endParaRPr lang="ka-GE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8" name="TextBox 7">
              <a:extLst>
                <a:ext uri="{FF2B5EF4-FFF2-40B4-BE49-F238E27FC236}">
                  <a16:creationId xmlns:a16="http://schemas.microsoft.com/office/drawing/2014/main" id="{82635F4C-15F5-405D-A7F1-BC2765085D3B}"/>
                </a:ext>
              </a:extLst>
            </p:cNvPr>
            <p:cNvSpPr txBox="1"/>
            <p:nvPr/>
          </p:nvSpPr>
          <p:spPr>
            <a:xfrm>
              <a:off x="2931132" y="3163469"/>
              <a:ext cx="2080969" cy="4679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100" b="1" kern="1200">
                  <a:solidFill>
                    <a:srgbClr val="000000"/>
                  </a:solidFill>
                  <a:effectLst/>
                  <a:latin typeface="Sylfaen" panose="010A05020503060303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4-COOH-4MMC</a:t>
              </a:r>
              <a:endParaRPr lang="ka-GE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79" name="Picture 178">
              <a:extLst>
                <a:ext uri="{FF2B5EF4-FFF2-40B4-BE49-F238E27FC236}">
                  <a16:creationId xmlns:a16="http://schemas.microsoft.com/office/drawing/2014/main" id="{07778EB2-4ED2-48DF-A33E-445C6849DA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1464" y="294837"/>
              <a:ext cx="120967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0" name="Picture 179">
              <a:extLst>
                <a:ext uri="{FF2B5EF4-FFF2-40B4-BE49-F238E27FC236}">
                  <a16:creationId xmlns:a16="http://schemas.microsoft.com/office/drawing/2014/main" id="{D91426A7-4279-4451-9ECD-4F20197126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8402" y="865973"/>
              <a:ext cx="408298" cy="2194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1" name="Picture 180">
              <a:extLst>
                <a:ext uri="{FF2B5EF4-FFF2-40B4-BE49-F238E27FC236}">
                  <a16:creationId xmlns:a16="http://schemas.microsoft.com/office/drawing/2014/main" id="{102DA4F2-0E5A-4218-B1E2-FC3C6EA80F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6635" y="686679"/>
              <a:ext cx="381000" cy="2436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2" name="Picture 181">
              <a:extLst>
                <a:ext uri="{FF2B5EF4-FFF2-40B4-BE49-F238E27FC236}">
                  <a16:creationId xmlns:a16="http://schemas.microsoft.com/office/drawing/2014/main" id="{39AFB03C-898B-47E4-921B-5903DCA239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2572" y="256018"/>
              <a:ext cx="1209675" cy="190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3" name="Picture 182">
              <a:extLst>
                <a:ext uri="{FF2B5EF4-FFF2-40B4-BE49-F238E27FC236}">
                  <a16:creationId xmlns:a16="http://schemas.microsoft.com/office/drawing/2014/main" id="{BFDE8F71-B720-49A1-BA0B-210E423278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8192" y="278947"/>
              <a:ext cx="1219200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" name="Picture 183">
              <a:extLst>
                <a:ext uri="{FF2B5EF4-FFF2-40B4-BE49-F238E27FC236}">
                  <a16:creationId xmlns:a16="http://schemas.microsoft.com/office/drawing/2014/main" id="{AC513189-F92A-4292-B5C2-421F027B7D2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85"/>
            <a:stretch>
              <a:fillRect/>
            </a:stretch>
          </p:blipFill>
          <p:spPr bwMode="auto">
            <a:xfrm>
              <a:off x="6343120" y="689143"/>
              <a:ext cx="497128" cy="2370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5" name="Picture 184">
              <a:extLst>
                <a:ext uri="{FF2B5EF4-FFF2-40B4-BE49-F238E27FC236}">
                  <a16:creationId xmlns:a16="http://schemas.microsoft.com/office/drawing/2014/main" id="{F2F68BF1-DFBF-421D-97B7-1672BADC24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8530" y="290057"/>
              <a:ext cx="120967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6" name="Picture 185">
              <a:extLst>
                <a:ext uri="{FF2B5EF4-FFF2-40B4-BE49-F238E27FC236}">
                  <a16:creationId xmlns:a16="http://schemas.microsoft.com/office/drawing/2014/main" id="{7A9CE07F-49AF-469C-9C15-0E364768F07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64"/>
            <a:stretch>
              <a:fillRect/>
            </a:stretch>
          </p:blipFill>
          <p:spPr bwMode="auto">
            <a:xfrm>
              <a:off x="1926571" y="3849571"/>
              <a:ext cx="649318" cy="2449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7" name="Picture 186">
              <a:extLst>
                <a:ext uri="{FF2B5EF4-FFF2-40B4-BE49-F238E27FC236}">
                  <a16:creationId xmlns:a16="http://schemas.microsoft.com/office/drawing/2014/main" id="{99F8B5AD-168A-4C5C-A468-732E1065C5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2972" y="3556069"/>
              <a:ext cx="1247775" cy="190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8" name="TextBox 17">
              <a:extLst>
                <a:ext uri="{FF2B5EF4-FFF2-40B4-BE49-F238E27FC236}">
                  <a16:creationId xmlns:a16="http://schemas.microsoft.com/office/drawing/2014/main" id="{630A8F76-5653-4C5E-9639-79A9186E7899}"/>
                </a:ext>
              </a:extLst>
            </p:cNvPr>
            <p:cNvSpPr txBox="1"/>
            <p:nvPr/>
          </p:nvSpPr>
          <p:spPr>
            <a:xfrm>
              <a:off x="1915889" y="3163633"/>
              <a:ext cx="662304" cy="53911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100" b="1" kern="1200">
                  <a:solidFill>
                    <a:srgbClr val="000000"/>
                  </a:solidFill>
                  <a:effectLst/>
                  <a:latin typeface="Sylfaen" panose="010A05020503060303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M2</a:t>
              </a:r>
              <a:endParaRPr lang="ka-GE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89" name="Picture 188">
              <a:extLst>
                <a:ext uri="{FF2B5EF4-FFF2-40B4-BE49-F238E27FC236}">
                  <a16:creationId xmlns:a16="http://schemas.microsoft.com/office/drawing/2014/main" id="{8A136F23-2840-4C6D-A2AC-991C65D1250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97"/>
            <a:stretch>
              <a:fillRect/>
            </a:stretch>
          </p:blipFill>
          <p:spPr bwMode="auto">
            <a:xfrm>
              <a:off x="322096" y="3740142"/>
              <a:ext cx="517501" cy="259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0" name="Picture 189">
              <a:extLst>
                <a:ext uri="{FF2B5EF4-FFF2-40B4-BE49-F238E27FC236}">
                  <a16:creationId xmlns:a16="http://schemas.microsoft.com/office/drawing/2014/main" id="{10E9F0BE-0B88-418E-83C9-D914831759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18" y="3617129"/>
              <a:ext cx="1209675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1" name="Picture 190">
              <a:extLst>
                <a:ext uri="{FF2B5EF4-FFF2-40B4-BE49-F238E27FC236}">
                  <a16:creationId xmlns:a16="http://schemas.microsoft.com/office/drawing/2014/main" id="{2F3FD9EA-D149-4745-933F-E7752ED044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5167" y="3812418"/>
              <a:ext cx="344088" cy="23828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2" name="Picture 191">
              <a:extLst>
                <a:ext uri="{FF2B5EF4-FFF2-40B4-BE49-F238E27FC236}">
                  <a16:creationId xmlns:a16="http://schemas.microsoft.com/office/drawing/2014/main" id="{5A645294-2F3E-4292-A3AA-1E9B9A30EF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3513" y="3843793"/>
              <a:ext cx="425498" cy="2428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3" name="Picture 192">
              <a:extLst>
                <a:ext uri="{FF2B5EF4-FFF2-40B4-BE49-F238E27FC236}">
                  <a16:creationId xmlns:a16="http://schemas.microsoft.com/office/drawing/2014/main" id="{DE299C41-9B05-4932-A875-8E8C042251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0029" y="3548172"/>
              <a:ext cx="122872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" name="TextBox 23">
              <a:extLst>
                <a:ext uri="{FF2B5EF4-FFF2-40B4-BE49-F238E27FC236}">
                  <a16:creationId xmlns:a16="http://schemas.microsoft.com/office/drawing/2014/main" id="{C865B3B7-B5B3-4E7E-A7A3-BC89BBBCEA2F}"/>
                </a:ext>
              </a:extLst>
            </p:cNvPr>
            <p:cNvSpPr txBox="1"/>
            <p:nvPr/>
          </p:nvSpPr>
          <p:spPr>
            <a:xfrm>
              <a:off x="4942045" y="3137529"/>
              <a:ext cx="662304" cy="53911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100" b="1" kern="1200">
                  <a:solidFill>
                    <a:srgbClr val="000000"/>
                  </a:solidFill>
                  <a:effectLst/>
                  <a:latin typeface="Sylfaen" panose="010A05020503060303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M21</a:t>
              </a:r>
              <a:endParaRPr lang="ka-GE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95" name="Picture 194">
              <a:extLst>
                <a:ext uri="{FF2B5EF4-FFF2-40B4-BE49-F238E27FC236}">
                  <a16:creationId xmlns:a16="http://schemas.microsoft.com/office/drawing/2014/main" id="{1B6F173F-9E74-4C6D-B6AC-6E2A159472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9433" y="3859519"/>
              <a:ext cx="496530" cy="2427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6" name="TextBox 25">
              <a:extLst>
                <a:ext uri="{FF2B5EF4-FFF2-40B4-BE49-F238E27FC236}">
                  <a16:creationId xmlns:a16="http://schemas.microsoft.com/office/drawing/2014/main" id="{26BD4F2D-B47F-4389-8046-6204FBD3A205}"/>
                </a:ext>
              </a:extLst>
            </p:cNvPr>
            <p:cNvSpPr txBox="1"/>
            <p:nvPr/>
          </p:nvSpPr>
          <p:spPr>
            <a:xfrm>
              <a:off x="5882752" y="3162552"/>
              <a:ext cx="1905001" cy="4679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100" b="1" kern="1200">
                  <a:solidFill>
                    <a:srgbClr val="000000"/>
                  </a:solidFill>
                  <a:effectLst/>
                  <a:latin typeface="Sylfaen" panose="010A05020503060303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Succ.-Nor- MEPH</a:t>
              </a:r>
              <a:endParaRPr lang="ka-GE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97" name="Picture 196">
              <a:extLst>
                <a:ext uri="{FF2B5EF4-FFF2-40B4-BE49-F238E27FC236}">
                  <a16:creationId xmlns:a16="http://schemas.microsoft.com/office/drawing/2014/main" id="{47C08701-68FD-413D-87A9-93463680E8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8045" y="3534130"/>
              <a:ext cx="120967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8" name="Picture 197">
              <a:extLst>
                <a:ext uri="{FF2B5EF4-FFF2-40B4-BE49-F238E27FC236}">
                  <a16:creationId xmlns:a16="http://schemas.microsoft.com/office/drawing/2014/main" id="{62C2BA34-28FD-4ABA-84F4-15BBA8355C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3337" y="3546544"/>
              <a:ext cx="120967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0987597B-0974-4366-B94D-CCAE609B43AD}"/>
                </a:ext>
              </a:extLst>
            </p:cNvPr>
            <p:cNvSpPr/>
            <p:nvPr/>
          </p:nvSpPr>
          <p:spPr>
            <a:xfrm>
              <a:off x="0" y="-546895"/>
              <a:ext cx="7849492" cy="7004183"/>
            </a:xfrm>
            <a:prstGeom prst="rect">
              <a:avLst/>
            </a:prstGeom>
            <a:noFill/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a-GE"/>
            </a:p>
          </p:txBody>
        </p:sp>
      </p:grpSp>
      <p:sp>
        <p:nvSpPr>
          <p:cNvPr id="200" name="TextBox 199">
            <a:extLst>
              <a:ext uri="{FF2B5EF4-FFF2-40B4-BE49-F238E27FC236}">
                <a16:creationId xmlns:a16="http://schemas.microsoft.com/office/drawing/2014/main" id="{428CB815-CDF2-4A8F-9A6E-5C58A649F81E}"/>
              </a:ext>
            </a:extLst>
          </p:cNvPr>
          <p:cNvSpPr txBox="1"/>
          <p:nvPr/>
        </p:nvSpPr>
        <p:spPr>
          <a:xfrm>
            <a:off x="6315091" y="6088105"/>
            <a:ext cx="4985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Fig. 6 6 mg, 50% capillary filling, 20 mM ammonium </a:t>
            </a:r>
            <a:r>
              <a:rPr lang="en-US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formate</a:t>
            </a: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, pH 2.3.</a:t>
            </a:r>
            <a:endParaRPr lang="ka-GE" sz="1400" dirty="0">
              <a:ea typeface="Cambria" panose="02040503050406030204" pitchFamily="18" charset="0"/>
            </a:endParaRPr>
          </a:p>
        </p:txBody>
      </p: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92DD8D73-0EDD-486F-A19A-AE854D6EF0C9}"/>
              </a:ext>
            </a:extLst>
          </p:cNvPr>
          <p:cNvGrpSpPr/>
          <p:nvPr/>
        </p:nvGrpSpPr>
        <p:grpSpPr>
          <a:xfrm>
            <a:off x="863935" y="3506098"/>
            <a:ext cx="860090" cy="1306731"/>
            <a:chOff x="16807" y="1383892"/>
            <a:chExt cx="929289" cy="2140279"/>
          </a:xfrm>
        </p:grpSpPr>
        <p:cxnSp>
          <p:nvCxnSpPr>
            <p:cNvPr id="202" name="Straight Arrow Connector 201">
              <a:extLst>
                <a:ext uri="{FF2B5EF4-FFF2-40B4-BE49-F238E27FC236}">
                  <a16:creationId xmlns:a16="http://schemas.microsoft.com/office/drawing/2014/main" id="{C833047B-6F47-47C0-9B64-D8E439B9C2B7}"/>
                </a:ext>
              </a:extLst>
            </p:cNvPr>
            <p:cNvCxnSpPr>
              <a:cxnSpLocks/>
            </p:cNvCxnSpPr>
            <p:nvPr/>
          </p:nvCxnSpPr>
          <p:spPr>
            <a:xfrm>
              <a:off x="332241" y="3275646"/>
              <a:ext cx="52166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Arrow Connector 202">
              <a:extLst>
                <a:ext uri="{FF2B5EF4-FFF2-40B4-BE49-F238E27FC236}">
                  <a16:creationId xmlns:a16="http://schemas.microsoft.com/office/drawing/2014/main" id="{B0CF5DA5-1279-47C2-BF82-8008EF3C4E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1956" y="1383892"/>
              <a:ext cx="11778" cy="190113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4" name="TextBox 35">
              <a:extLst>
                <a:ext uri="{FF2B5EF4-FFF2-40B4-BE49-F238E27FC236}">
                  <a16:creationId xmlns:a16="http://schemas.microsoft.com/office/drawing/2014/main" id="{E69B3943-AE08-4AB0-8FF6-1574709A85CA}"/>
                </a:ext>
              </a:extLst>
            </p:cNvPr>
            <p:cNvSpPr txBox="1"/>
            <p:nvPr/>
          </p:nvSpPr>
          <p:spPr>
            <a:xfrm>
              <a:off x="16807" y="1850885"/>
              <a:ext cx="511013" cy="111125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marL="0" marR="0">
                <a:lnSpc>
                  <a:spcPct val="115000"/>
                </a:lnSpc>
                <a:spcAft>
                  <a:spcPts val="1000"/>
                </a:spcAft>
                <a:buNone/>
              </a:pPr>
              <a:r>
                <a:rPr lang="en-US" sz="11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Intensity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05" name="TextBox 36">
              <a:extLst>
                <a:ext uri="{FF2B5EF4-FFF2-40B4-BE49-F238E27FC236}">
                  <a16:creationId xmlns:a16="http://schemas.microsoft.com/office/drawing/2014/main" id="{AB062F3E-CEC4-49BD-B3CF-CFA47511F750}"/>
                </a:ext>
              </a:extLst>
            </p:cNvPr>
            <p:cNvSpPr txBox="1"/>
            <p:nvPr/>
          </p:nvSpPr>
          <p:spPr>
            <a:xfrm>
              <a:off x="247411" y="3272120"/>
              <a:ext cx="698685" cy="252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Aft>
                  <a:spcPts val="1000"/>
                </a:spcAft>
                <a:buNone/>
              </a:pPr>
              <a:r>
                <a:rPr lang="en-US" sz="4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Acquisition time (min)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4CEE1A90-D075-480C-A4FA-1D8EEEE57B8D}"/>
              </a:ext>
            </a:extLst>
          </p:cNvPr>
          <p:cNvGrpSpPr/>
          <p:nvPr/>
        </p:nvGrpSpPr>
        <p:grpSpPr>
          <a:xfrm>
            <a:off x="2194835" y="3516537"/>
            <a:ext cx="860090" cy="1306731"/>
            <a:chOff x="16807" y="1383892"/>
            <a:chExt cx="929289" cy="2140279"/>
          </a:xfrm>
        </p:grpSpPr>
        <p:cxnSp>
          <p:nvCxnSpPr>
            <p:cNvPr id="207" name="Straight Arrow Connector 206">
              <a:extLst>
                <a:ext uri="{FF2B5EF4-FFF2-40B4-BE49-F238E27FC236}">
                  <a16:creationId xmlns:a16="http://schemas.microsoft.com/office/drawing/2014/main" id="{FF1F7ED1-E7F7-4AE7-9225-5864D10D50E9}"/>
                </a:ext>
              </a:extLst>
            </p:cNvPr>
            <p:cNvCxnSpPr>
              <a:cxnSpLocks/>
            </p:cNvCxnSpPr>
            <p:nvPr/>
          </p:nvCxnSpPr>
          <p:spPr>
            <a:xfrm>
              <a:off x="332241" y="3275646"/>
              <a:ext cx="52166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Arrow Connector 207">
              <a:extLst>
                <a:ext uri="{FF2B5EF4-FFF2-40B4-BE49-F238E27FC236}">
                  <a16:creationId xmlns:a16="http://schemas.microsoft.com/office/drawing/2014/main" id="{CD86E7F1-A2DB-4037-BF39-5C7A5F63D48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1956" y="1383892"/>
              <a:ext cx="11778" cy="190113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9" name="TextBox 35">
              <a:extLst>
                <a:ext uri="{FF2B5EF4-FFF2-40B4-BE49-F238E27FC236}">
                  <a16:creationId xmlns:a16="http://schemas.microsoft.com/office/drawing/2014/main" id="{67726AFB-D94A-4379-BCC7-F5174D473696}"/>
                </a:ext>
              </a:extLst>
            </p:cNvPr>
            <p:cNvSpPr txBox="1"/>
            <p:nvPr/>
          </p:nvSpPr>
          <p:spPr>
            <a:xfrm>
              <a:off x="16807" y="1850885"/>
              <a:ext cx="511013" cy="111125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marL="0" marR="0">
                <a:lnSpc>
                  <a:spcPct val="115000"/>
                </a:lnSpc>
                <a:spcAft>
                  <a:spcPts val="1000"/>
                </a:spcAft>
                <a:buNone/>
              </a:pPr>
              <a:r>
                <a:rPr lang="en-US" sz="11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Intensity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0" name="TextBox 36">
              <a:extLst>
                <a:ext uri="{FF2B5EF4-FFF2-40B4-BE49-F238E27FC236}">
                  <a16:creationId xmlns:a16="http://schemas.microsoft.com/office/drawing/2014/main" id="{5D370314-AF31-4925-83C9-3E935E9BB423}"/>
                </a:ext>
              </a:extLst>
            </p:cNvPr>
            <p:cNvSpPr txBox="1"/>
            <p:nvPr/>
          </p:nvSpPr>
          <p:spPr>
            <a:xfrm>
              <a:off x="247411" y="3272120"/>
              <a:ext cx="698685" cy="252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Aft>
                  <a:spcPts val="1000"/>
                </a:spcAft>
                <a:buNone/>
              </a:pPr>
              <a:r>
                <a:rPr lang="en-US" sz="4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Acquisition time (min)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36300F1C-06B1-4919-BD36-60C255EA63EB}"/>
              </a:ext>
            </a:extLst>
          </p:cNvPr>
          <p:cNvGrpSpPr/>
          <p:nvPr/>
        </p:nvGrpSpPr>
        <p:grpSpPr>
          <a:xfrm>
            <a:off x="3883044" y="3516537"/>
            <a:ext cx="860090" cy="1306731"/>
            <a:chOff x="16807" y="1383892"/>
            <a:chExt cx="929289" cy="2140279"/>
          </a:xfrm>
        </p:grpSpPr>
        <p:cxnSp>
          <p:nvCxnSpPr>
            <p:cNvPr id="212" name="Straight Arrow Connector 211">
              <a:extLst>
                <a:ext uri="{FF2B5EF4-FFF2-40B4-BE49-F238E27FC236}">
                  <a16:creationId xmlns:a16="http://schemas.microsoft.com/office/drawing/2014/main" id="{8F7981BD-05F9-4C65-A4B0-778F7CA76849}"/>
                </a:ext>
              </a:extLst>
            </p:cNvPr>
            <p:cNvCxnSpPr>
              <a:cxnSpLocks/>
            </p:cNvCxnSpPr>
            <p:nvPr/>
          </p:nvCxnSpPr>
          <p:spPr>
            <a:xfrm>
              <a:off x="332241" y="3275646"/>
              <a:ext cx="52166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Arrow Connector 212">
              <a:extLst>
                <a:ext uri="{FF2B5EF4-FFF2-40B4-BE49-F238E27FC236}">
                  <a16:creationId xmlns:a16="http://schemas.microsoft.com/office/drawing/2014/main" id="{058F87B5-A6C1-4581-98A4-5130466DEF7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1956" y="1383892"/>
              <a:ext cx="11778" cy="190113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4" name="TextBox 35">
              <a:extLst>
                <a:ext uri="{FF2B5EF4-FFF2-40B4-BE49-F238E27FC236}">
                  <a16:creationId xmlns:a16="http://schemas.microsoft.com/office/drawing/2014/main" id="{3D6161B0-A0ED-4A33-BF17-68900364646A}"/>
                </a:ext>
              </a:extLst>
            </p:cNvPr>
            <p:cNvSpPr txBox="1"/>
            <p:nvPr/>
          </p:nvSpPr>
          <p:spPr>
            <a:xfrm>
              <a:off x="16807" y="1850885"/>
              <a:ext cx="511013" cy="111125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marL="0" marR="0">
                <a:lnSpc>
                  <a:spcPct val="115000"/>
                </a:lnSpc>
                <a:spcAft>
                  <a:spcPts val="1000"/>
                </a:spcAft>
                <a:buNone/>
              </a:pPr>
              <a:r>
                <a:rPr lang="en-US" sz="11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Intensity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5" name="TextBox 36">
              <a:extLst>
                <a:ext uri="{FF2B5EF4-FFF2-40B4-BE49-F238E27FC236}">
                  <a16:creationId xmlns:a16="http://schemas.microsoft.com/office/drawing/2014/main" id="{65D52E9F-C99B-4705-83FC-796E8E7320B8}"/>
                </a:ext>
              </a:extLst>
            </p:cNvPr>
            <p:cNvSpPr txBox="1"/>
            <p:nvPr/>
          </p:nvSpPr>
          <p:spPr>
            <a:xfrm>
              <a:off x="247411" y="3272120"/>
              <a:ext cx="698685" cy="252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Aft>
                  <a:spcPts val="1000"/>
                </a:spcAft>
                <a:buNone/>
              </a:pPr>
              <a:r>
                <a:rPr lang="en-US" sz="4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Acquisition time (min)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AD2BA97F-021D-48F3-A0E0-9F71597DDA25}"/>
              </a:ext>
            </a:extLst>
          </p:cNvPr>
          <p:cNvGrpSpPr/>
          <p:nvPr/>
        </p:nvGrpSpPr>
        <p:grpSpPr>
          <a:xfrm>
            <a:off x="83371" y="1710632"/>
            <a:ext cx="860090" cy="1306731"/>
            <a:chOff x="16807" y="1383892"/>
            <a:chExt cx="929289" cy="2140279"/>
          </a:xfrm>
        </p:grpSpPr>
        <p:cxnSp>
          <p:nvCxnSpPr>
            <p:cNvPr id="217" name="Straight Arrow Connector 216">
              <a:extLst>
                <a:ext uri="{FF2B5EF4-FFF2-40B4-BE49-F238E27FC236}">
                  <a16:creationId xmlns:a16="http://schemas.microsoft.com/office/drawing/2014/main" id="{C5D13046-D718-4484-995B-D39A99BA3D01}"/>
                </a:ext>
              </a:extLst>
            </p:cNvPr>
            <p:cNvCxnSpPr>
              <a:cxnSpLocks/>
            </p:cNvCxnSpPr>
            <p:nvPr/>
          </p:nvCxnSpPr>
          <p:spPr>
            <a:xfrm>
              <a:off x="332241" y="3275646"/>
              <a:ext cx="52166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Arrow Connector 217">
              <a:extLst>
                <a:ext uri="{FF2B5EF4-FFF2-40B4-BE49-F238E27FC236}">
                  <a16:creationId xmlns:a16="http://schemas.microsoft.com/office/drawing/2014/main" id="{592EB27E-00ED-44F0-8FAD-05A7A01AAB4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1956" y="1383892"/>
              <a:ext cx="11778" cy="190113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9" name="TextBox 35">
              <a:extLst>
                <a:ext uri="{FF2B5EF4-FFF2-40B4-BE49-F238E27FC236}">
                  <a16:creationId xmlns:a16="http://schemas.microsoft.com/office/drawing/2014/main" id="{3513D9DA-C4A8-4055-A9CB-506A3E0C0BCA}"/>
                </a:ext>
              </a:extLst>
            </p:cNvPr>
            <p:cNvSpPr txBox="1"/>
            <p:nvPr/>
          </p:nvSpPr>
          <p:spPr>
            <a:xfrm>
              <a:off x="16807" y="1850885"/>
              <a:ext cx="511013" cy="111125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marL="0" marR="0">
                <a:lnSpc>
                  <a:spcPct val="115000"/>
                </a:lnSpc>
                <a:spcAft>
                  <a:spcPts val="1000"/>
                </a:spcAft>
                <a:buNone/>
              </a:pPr>
              <a:r>
                <a:rPr lang="en-US" sz="11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Intensity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0" name="TextBox 36">
              <a:extLst>
                <a:ext uri="{FF2B5EF4-FFF2-40B4-BE49-F238E27FC236}">
                  <a16:creationId xmlns:a16="http://schemas.microsoft.com/office/drawing/2014/main" id="{634DD379-CF33-456C-94E1-1A04342B7C7D}"/>
                </a:ext>
              </a:extLst>
            </p:cNvPr>
            <p:cNvSpPr txBox="1"/>
            <p:nvPr/>
          </p:nvSpPr>
          <p:spPr>
            <a:xfrm>
              <a:off x="247411" y="3272120"/>
              <a:ext cx="698685" cy="252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Aft>
                  <a:spcPts val="1000"/>
                </a:spcAft>
                <a:buNone/>
              </a:pPr>
              <a:r>
                <a:rPr lang="en-US" sz="4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Acquisition time (min)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A55B2BFF-C24B-4757-A745-9627139A03B2}"/>
              </a:ext>
            </a:extLst>
          </p:cNvPr>
          <p:cNvGrpSpPr/>
          <p:nvPr/>
        </p:nvGrpSpPr>
        <p:grpSpPr>
          <a:xfrm>
            <a:off x="1171040" y="1718272"/>
            <a:ext cx="860090" cy="1306731"/>
            <a:chOff x="16807" y="1383892"/>
            <a:chExt cx="929289" cy="2140279"/>
          </a:xfrm>
        </p:grpSpPr>
        <p:cxnSp>
          <p:nvCxnSpPr>
            <p:cNvPr id="222" name="Straight Arrow Connector 221">
              <a:extLst>
                <a:ext uri="{FF2B5EF4-FFF2-40B4-BE49-F238E27FC236}">
                  <a16:creationId xmlns:a16="http://schemas.microsoft.com/office/drawing/2014/main" id="{75A3D58C-8510-4E11-8DF0-8DC1858C1FFD}"/>
                </a:ext>
              </a:extLst>
            </p:cNvPr>
            <p:cNvCxnSpPr>
              <a:cxnSpLocks/>
            </p:cNvCxnSpPr>
            <p:nvPr/>
          </p:nvCxnSpPr>
          <p:spPr>
            <a:xfrm>
              <a:off x="332241" y="3275646"/>
              <a:ext cx="52166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Arrow Connector 222">
              <a:extLst>
                <a:ext uri="{FF2B5EF4-FFF2-40B4-BE49-F238E27FC236}">
                  <a16:creationId xmlns:a16="http://schemas.microsoft.com/office/drawing/2014/main" id="{F2E53EDB-2379-4791-B796-35E16A8F982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1956" y="1383892"/>
              <a:ext cx="11778" cy="190113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TextBox 35">
              <a:extLst>
                <a:ext uri="{FF2B5EF4-FFF2-40B4-BE49-F238E27FC236}">
                  <a16:creationId xmlns:a16="http://schemas.microsoft.com/office/drawing/2014/main" id="{640C89EA-E642-427B-B88D-4464F7635CF3}"/>
                </a:ext>
              </a:extLst>
            </p:cNvPr>
            <p:cNvSpPr txBox="1"/>
            <p:nvPr/>
          </p:nvSpPr>
          <p:spPr>
            <a:xfrm>
              <a:off x="16807" y="1850885"/>
              <a:ext cx="511013" cy="111125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marL="0" marR="0">
                <a:lnSpc>
                  <a:spcPct val="115000"/>
                </a:lnSpc>
                <a:spcAft>
                  <a:spcPts val="1000"/>
                </a:spcAft>
                <a:buNone/>
              </a:pPr>
              <a:r>
                <a:rPr lang="en-US" sz="11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Intensity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5" name="TextBox 36">
              <a:extLst>
                <a:ext uri="{FF2B5EF4-FFF2-40B4-BE49-F238E27FC236}">
                  <a16:creationId xmlns:a16="http://schemas.microsoft.com/office/drawing/2014/main" id="{F502CB9A-2CB5-46BC-8585-1D83FB6D0D57}"/>
                </a:ext>
              </a:extLst>
            </p:cNvPr>
            <p:cNvSpPr txBox="1"/>
            <p:nvPr/>
          </p:nvSpPr>
          <p:spPr>
            <a:xfrm>
              <a:off x="247411" y="3272120"/>
              <a:ext cx="698685" cy="252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Aft>
                  <a:spcPts val="1000"/>
                </a:spcAft>
                <a:buNone/>
              </a:pPr>
              <a:r>
                <a:rPr lang="en-US" sz="4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Acquisition time (min)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82338901-74FD-4F8D-A352-EBC7D3258438}"/>
              </a:ext>
            </a:extLst>
          </p:cNvPr>
          <p:cNvGrpSpPr/>
          <p:nvPr/>
        </p:nvGrpSpPr>
        <p:grpSpPr>
          <a:xfrm>
            <a:off x="2357064" y="1706558"/>
            <a:ext cx="860090" cy="1306731"/>
            <a:chOff x="16807" y="1383892"/>
            <a:chExt cx="929289" cy="2140279"/>
          </a:xfrm>
        </p:grpSpPr>
        <p:cxnSp>
          <p:nvCxnSpPr>
            <p:cNvPr id="227" name="Straight Arrow Connector 226">
              <a:extLst>
                <a:ext uri="{FF2B5EF4-FFF2-40B4-BE49-F238E27FC236}">
                  <a16:creationId xmlns:a16="http://schemas.microsoft.com/office/drawing/2014/main" id="{113380F1-24EE-4608-8B88-BD077684F869}"/>
                </a:ext>
              </a:extLst>
            </p:cNvPr>
            <p:cNvCxnSpPr>
              <a:cxnSpLocks/>
            </p:cNvCxnSpPr>
            <p:nvPr/>
          </p:nvCxnSpPr>
          <p:spPr>
            <a:xfrm>
              <a:off x="332241" y="3275646"/>
              <a:ext cx="52166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Arrow Connector 227">
              <a:extLst>
                <a:ext uri="{FF2B5EF4-FFF2-40B4-BE49-F238E27FC236}">
                  <a16:creationId xmlns:a16="http://schemas.microsoft.com/office/drawing/2014/main" id="{699281D4-BDA5-4D6D-827E-8E210652DA0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1956" y="1383892"/>
              <a:ext cx="11778" cy="190113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9" name="TextBox 35">
              <a:extLst>
                <a:ext uri="{FF2B5EF4-FFF2-40B4-BE49-F238E27FC236}">
                  <a16:creationId xmlns:a16="http://schemas.microsoft.com/office/drawing/2014/main" id="{B0FE6AB5-586C-4AE2-A786-455983A73A0A}"/>
                </a:ext>
              </a:extLst>
            </p:cNvPr>
            <p:cNvSpPr txBox="1"/>
            <p:nvPr/>
          </p:nvSpPr>
          <p:spPr>
            <a:xfrm>
              <a:off x="16807" y="1850885"/>
              <a:ext cx="511013" cy="111125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marL="0" marR="0">
                <a:lnSpc>
                  <a:spcPct val="115000"/>
                </a:lnSpc>
                <a:spcAft>
                  <a:spcPts val="1000"/>
                </a:spcAft>
                <a:buNone/>
              </a:pPr>
              <a:r>
                <a:rPr lang="en-US" sz="11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Intensity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30" name="TextBox 36">
              <a:extLst>
                <a:ext uri="{FF2B5EF4-FFF2-40B4-BE49-F238E27FC236}">
                  <a16:creationId xmlns:a16="http://schemas.microsoft.com/office/drawing/2014/main" id="{84665255-81EE-4252-AC76-75038E03E164}"/>
                </a:ext>
              </a:extLst>
            </p:cNvPr>
            <p:cNvSpPr txBox="1"/>
            <p:nvPr/>
          </p:nvSpPr>
          <p:spPr>
            <a:xfrm>
              <a:off x="247411" y="3272120"/>
              <a:ext cx="698685" cy="252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Aft>
                  <a:spcPts val="1000"/>
                </a:spcAft>
                <a:buNone/>
              </a:pPr>
              <a:r>
                <a:rPr lang="en-US" sz="4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Acquisition time (min)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969F6BAE-861F-4F50-B553-FA3999E28822}"/>
              </a:ext>
            </a:extLst>
          </p:cNvPr>
          <p:cNvGrpSpPr/>
          <p:nvPr/>
        </p:nvGrpSpPr>
        <p:grpSpPr>
          <a:xfrm>
            <a:off x="3218580" y="1701525"/>
            <a:ext cx="860090" cy="1306731"/>
            <a:chOff x="16807" y="1383892"/>
            <a:chExt cx="929289" cy="2140279"/>
          </a:xfrm>
        </p:grpSpPr>
        <p:cxnSp>
          <p:nvCxnSpPr>
            <p:cNvPr id="232" name="Straight Arrow Connector 231">
              <a:extLst>
                <a:ext uri="{FF2B5EF4-FFF2-40B4-BE49-F238E27FC236}">
                  <a16:creationId xmlns:a16="http://schemas.microsoft.com/office/drawing/2014/main" id="{EC3B55A6-BD88-477C-9075-3A38B95B005C}"/>
                </a:ext>
              </a:extLst>
            </p:cNvPr>
            <p:cNvCxnSpPr>
              <a:cxnSpLocks/>
            </p:cNvCxnSpPr>
            <p:nvPr/>
          </p:nvCxnSpPr>
          <p:spPr>
            <a:xfrm>
              <a:off x="332241" y="3275646"/>
              <a:ext cx="52166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Arrow Connector 232">
              <a:extLst>
                <a:ext uri="{FF2B5EF4-FFF2-40B4-BE49-F238E27FC236}">
                  <a16:creationId xmlns:a16="http://schemas.microsoft.com/office/drawing/2014/main" id="{575C37D2-B352-4C85-9FE0-21142C33A6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1956" y="1383892"/>
              <a:ext cx="11778" cy="190113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4" name="TextBox 35">
              <a:extLst>
                <a:ext uri="{FF2B5EF4-FFF2-40B4-BE49-F238E27FC236}">
                  <a16:creationId xmlns:a16="http://schemas.microsoft.com/office/drawing/2014/main" id="{954AB487-E11D-424B-A0D6-073D65CB03BC}"/>
                </a:ext>
              </a:extLst>
            </p:cNvPr>
            <p:cNvSpPr txBox="1"/>
            <p:nvPr/>
          </p:nvSpPr>
          <p:spPr>
            <a:xfrm>
              <a:off x="16807" y="1850885"/>
              <a:ext cx="511013" cy="111125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marL="0" marR="0">
                <a:lnSpc>
                  <a:spcPct val="115000"/>
                </a:lnSpc>
                <a:spcAft>
                  <a:spcPts val="1000"/>
                </a:spcAft>
                <a:buNone/>
              </a:pPr>
              <a:r>
                <a:rPr lang="en-US" sz="11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Intensity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35" name="TextBox 36">
              <a:extLst>
                <a:ext uri="{FF2B5EF4-FFF2-40B4-BE49-F238E27FC236}">
                  <a16:creationId xmlns:a16="http://schemas.microsoft.com/office/drawing/2014/main" id="{ACF1F232-55F3-40C4-AB4B-45B743C16D66}"/>
                </a:ext>
              </a:extLst>
            </p:cNvPr>
            <p:cNvSpPr txBox="1"/>
            <p:nvPr/>
          </p:nvSpPr>
          <p:spPr>
            <a:xfrm>
              <a:off x="247411" y="3272120"/>
              <a:ext cx="698685" cy="252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Aft>
                  <a:spcPts val="1000"/>
                </a:spcAft>
                <a:buNone/>
              </a:pPr>
              <a:r>
                <a:rPr lang="en-US" sz="4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Acquisition time (min)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99FA0E1E-2120-4D99-A7D4-32B194F4F0EE}"/>
              </a:ext>
            </a:extLst>
          </p:cNvPr>
          <p:cNvGrpSpPr/>
          <p:nvPr/>
        </p:nvGrpSpPr>
        <p:grpSpPr>
          <a:xfrm>
            <a:off x="4096404" y="1701525"/>
            <a:ext cx="860090" cy="1306731"/>
            <a:chOff x="16807" y="1383892"/>
            <a:chExt cx="929289" cy="2140279"/>
          </a:xfrm>
        </p:grpSpPr>
        <p:cxnSp>
          <p:nvCxnSpPr>
            <p:cNvPr id="237" name="Straight Arrow Connector 236">
              <a:extLst>
                <a:ext uri="{FF2B5EF4-FFF2-40B4-BE49-F238E27FC236}">
                  <a16:creationId xmlns:a16="http://schemas.microsoft.com/office/drawing/2014/main" id="{74B09761-D5D8-48A6-88F3-5113C5B90492}"/>
                </a:ext>
              </a:extLst>
            </p:cNvPr>
            <p:cNvCxnSpPr>
              <a:cxnSpLocks/>
            </p:cNvCxnSpPr>
            <p:nvPr/>
          </p:nvCxnSpPr>
          <p:spPr>
            <a:xfrm>
              <a:off x="332241" y="3275646"/>
              <a:ext cx="52166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Arrow Connector 237">
              <a:extLst>
                <a:ext uri="{FF2B5EF4-FFF2-40B4-BE49-F238E27FC236}">
                  <a16:creationId xmlns:a16="http://schemas.microsoft.com/office/drawing/2014/main" id="{92C941C8-06F9-4651-A0D5-879DA7496B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1956" y="1383892"/>
              <a:ext cx="11778" cy="190113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9" name="TextBox 35">
              <a:extLst>
                <a:ext uri="{FF2B5EF4-FFF2-40B4-BE49-F238E27FC236}">
                  <a16:creationId xmlns:a16="http://schemas.microsoft.com/office/drawing/2014/main" id="{D557EECE-82F6-4AE3-99EB-95B699589354}"/>
                </a:ext>
              </a:extLst>
            </p:cNvPr>
            <p:cNvSpPr txBox="1"/>
            <p:nvPr/>
          </p:nvSpPr>
          <p:spPr>
            <a:xfrm>
              <a:off x="16807" y="1850885"/>
              <a:ext cx="511013" cy="111125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marL="0" marR="0">
                <a:lnSpc>
                  <a:spcPct val="115000"/>
                </a:lnSpc>
                <a:spcAft>
                  <a:spcPts val="1000"/>
                </a:spcAft>
                <a:buNone/>
              </a:pPr>
              <a:r>
                <a:rPr lang="en-US" sz="11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Intensity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0" name="TextBox 36">
              <a:extLst>
                <a:ext uri="{FF2B5EF4-FFF2-40B4-BE49-F238E27FC236}">
                  <a16:creationId xmlns:a16="http://schemas.microsoft.com/office/drawing/2014/main" id="{00ECA972-9E79-4494-A458-6AADDA47C1CD}"/>
                </a:ext>
              </a:extLst>
            </p:cNvPr>
            <p:cNvSpPr txBox="1"/>
            <p:nvPr/>
          </p:nvSpPr>
          <p:spPr>
            <a:xfrm>
              <a:off x="247411" y="3272120"/>
              <a:ext cx="698685" cy="252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Aft>
                  <a:spcPts val="1000"/>
                </a:spcAft>
                <a:buNone/>
              </a:pPr>
              <a:r>
                <a:rPr lang="en-US" sz="4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Acquisition time (min)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EF1881F6-2CDF-4D6C-AA05-88AF212CF41E}"/>
              </a:ext>
            </a:extLst>
          </p:cNvPr>
          <p:cNvGrpSpPr/>
          <p:nvPr/>
        </p:nvGrpSpPr>
        <p:grpSpPr>
          <a:xfrm>
            <a:off x="6096000" y="4635676"/>
            <a:ext cx="860090" cy="1306731"/>
            <a:chOff x="16807" y="1383892"/>
            <a:chExt cx="929289" cy="2140279"/>
          </a:xfrm>
        </p:grpSpPr>
        <p:cxnSp>
          <p:nvCxnSpPr>
            <p:cNvPr id="242" name="Straight Arrow Connector 241">
              <a:extLst>
                <a:ext uri="{FF2B5EF4-FFF2-40B4-BE49-F238E27FC236}">
                  <a16:creationId xmlns:a16="http://schemas.microsoft.com/office/drawing/2014/main" id="{913F9CA4-1DAD-444E-98D3-E6057A2DFD29}"/>
                </a:ext>
              </a:extLst>
            </p:cNvPr>
            <p:cNvCxnSpPr>
              <a:cxnSpLocks/>
            </p:cNvCxnSpPr>
            <p:nvPr/>
          </p:nvCxnSpPr>
          <p:spPr>
            <a:xfrm>
              <a:off x="332241" y="3275646"/>
              <a:ext cx="52166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Arrow Connector 242">
              <a:extLst>
                <a:ext uri="{FF2B5EF4-FFF2-40B4-BE49-F238E27FC236}">
                  <a16:creationId xmlns:a16="http://schemas.microsoft.com/office/drawing/2014/main" id="{DAD80133-FC62-47A5-AB3E-B87BAC76FE8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1956" y="1383892"/>
              <a:ext cx="11778" cy="190113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4" name="TextBox 35">
              <a:extLst>
                <a:ext uri="{FF2B5EF4-FFF2-40B4-BE49-F238E27FC236}">
                  <a16:creationId xmlns:a16="http://schemas.microsoft.com/office/drawing/2014/main" id="{4698E452-FC9B-4EE6-8A9B-0CAEA478DC7F}"/>
                </a:ext>
              </a:extLst>
            </p:cNvPr>
            <p:cNvSpPr txBox="1"/>
            <p:nvPr/>
          </p:nvSpPr>
          <p:spPr>
            <a:xfrm>
              <a:off x="16807" y="1850885"/>
              <a:ext cx="511013" cy="111125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marL="0" marR="0">
                <a:lnSpc>
                  <a:spcPct val="115000"/>
                </a:lnSpc>
                <a:spcAft>
                  <a:spcPts val="1000"/>
                </a:spcAft>
                <a:buNone/>
              </a:pPr>
              <a:r>
                <a:rPr lang="en-US" sz="11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Intensity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5" name="TextBox 36">
              <a:extLst>
                <a:ext uri="{FF2B5EF4-FFF2-40B4-BE49-F238E27FC236}">
                  <a16:creationId xmlns:a16="http://schemas.microsoft.com/office/drawing/2014/main" id="{630FC138-B854-4D22-BC99-790550CCFEC2}"/>
                </a:ext>
              </a:extLst>
            </p:cNvPr>
            <p:cNvSpPr txBox="1"/>
            <p:nvPr/>
          </p:nvSpPr>
          <p:spPr>
            <a:xfrm>
              <a:off x="247411" y="3272120"/>
              <a:ext cx="698685" cy="252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Aft>
                  <a:spcPts val="1000"/>
                </a:spcAft>
                <a:buNone/>
              </a:pPr>
              <a:r>
                <a:rPr lang="en-US" sz="4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Acquisition time (min)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4E5FA0AF-5B62-437C-9650-C68F4F61D3B5}"/>
              </a:ext>
            </a:extLst>
          </p:cNvPr>
          <p:cNvGrpSpPr/>
          <p:nvPr/>
        </p:nvGrpSpPr>
        <p:grpSpPr>
          <a:xfrm>
            <a:off x="7315200" y="4652340"/>
            <a:ext cx="860090" cy="1306731"/>
            <a:chOff x="16807" y="1383892"/>
            <a:chExt cx="929289" cy="2140279"/>
          </a:xfrm>
        </p:grpSpPr>
        <p:cxnSp>
          <p:nvCxnSpPr>
            <p:cNvPr id="247" name="Straight Arrow Connector 246">
              <a:extLst>
                <a:ext uri="{FF2B5EF4-FFF2-40B4-BE49-F238E27FC236}">
                  <a16:creationId xmlns:a16="http://schemas.microsoft.com/office/drawing/2014/main" id="{57C4837E-C9F2-4147-B3F5-F5138DD4701E}"/>
                </a:ext>
              </a:extLst>
            </p:cNvPr>
            <p:cNvCxnSpPr>
              <a:cxnSpLocks/>
            </p:cNvCxnSpPr>
            <p:nvPr/>
          </p:nvCxnSpPr>
          <p:spPr>
            <a:xfrm>
              <a:off x="332241" y="3275646"/>
              <a:ext cx="52166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Arrow Connector 247">
              <a:extLst>
                <a:ext uri="{FF2B5EF4-FFF2-40B4-BE49-F238E27FC236}">
                  <a16:creationId xmlns:a16="http://schemas.microsoft.com/office/drawing/2014/main" id="{BAA33B16-F7B4-4C27-A06F-CC2D9ACE67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1956" y="1383892"/>
              <a:ext cx="11778" cy="190113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9" name="TextBox 35">
              <a:extLst>
                <a:ext uri="{FF2B5EF4-FFF2-40B4-BE49-F238E27FC236}">
                  <a16:creationId xmlns:a16="http://schemas.microsoft.com/office/drawing/2014/main" id="{7D6E89EE-CC32-4940-A631-0A2AD54FB573}"/>
                </a:ext>
              </a:extLst>
            </p:cNvPr>
            <p:cNvSpPr txBox="1"/>
            <p:nvPr/>
          </p:nvSpPr>
          <p:spPr>
            <a:xfrm>
              <a:off x="16807" y="1850885"/>
              <a:ext cx="511013" cy="111125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marL="0" marR="0">
                <a:lnSpc>
                  <a:spcPct val="115000"/>
                </a:lnSpc>
                <a:spcAft>
                  <a:spcPts val="1000"/>
                </a:spcAft>
                <a:buNone/>
              </a:pPr>
              <a:r>
                <a:rPr lang="en-US" sz="11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Intensity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50" name="TextBox 36">
              <a:extLst>
                <a:ext uri="{FF2B5EF4-FFF2-40B4-BE49-F238E27FC236}">
                  <a16:creationId xmlns:a16="http://schemas.microsoft.com/office/drawing/2014/main" id="{1392F889-4592-4C6D-8EC9-E5219028C38C}"/>
                </a:ext>
              </a:extLst>
            </p:cNvPr>
            <p:cNvSpPr txBox="1"/>
            <p:nvPr/>
          </p:nvSpPr>
          <p:spPr>
            <a:xfrm>
              <a:off x="247411" y="3272120"/>
              <a:ext cx="698685" cy="252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Aft>
                  <a:spcPts val="1000"/>
                </a:spcAft>
                <a:buNone/>
              </a:pPr>
              <a:r>
                <a:rPr lang="en-US" sz="4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Acquisition time (min)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DE876296-AD24-419D-8553-15483A54C77C}"/>
              </a:ext>
            </a:extLst>
          </p:cNvPr>
          <p:cNvGrpSpPr/>
          <p:nvPr/>
        </p:nvGrpSpPr>
        <p:grpSpPr>
          <a:xfrm>
            <a:off x="8475988" y="4635676"/>
            <a:ext cx="860090" cy="1306731"/>
            <a:chOff x="16807" y="1383892"/>
            <a:chExt cx="929289" cy="2140279"/>
          </a:xfrm>
        </p:grpSpPr>
        <p:cxnSp>
          <p:nvCxnSpPr>
            <p:cNvPr id="252" name="Straight Arrow Connector 251">
              <a:extLst>
                <a:ext uri="{FF2B5EF4-FFF2-40B4-BE49-F238E27FC236}">
                  <a16:creationId xmlns:a16="http://schemas.microsoft.com/office/drawing/2014/main" id="{3C91113B-D591-438A-9B99-CD1DE3F93343}"/>
                </a:ext>
              </a:extLst>
            </p:cNvPr>
            <p:cNvCxnSpPr>
              <a:cxnSpLocks/>
            </p:cNvCxnSpPr>
            <p:nvPr/>
          </p:nvCxnSpPr>
          <p:spPr>
            <a:xfrm>
              <a:off x="332241" y="3275646"/>
              <a:ext cx="52166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Arrow Connector 252">
              <a:extLst>
                <a:ext uri="{FF2B5EF4-FFF2-40B4-BE49-F238E27FC236}">
                  <a16:creationId xmlns:a16="http://schemas.microsoft.com/office/drawing/2014/main" id="{A6D07AA3-66AE-431E-AC2D-C7CD372244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1956" y="1383892"/>
              <a:ext cx="11778" cy="190113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TextBox 35">
              <a:extLst>
                <a:ext uri="{FF2B5EF4-FFF2-40B4-BE49-F238E27FC236}">
                  <a16:creationId xmlns:a16="http://schemas.microsoft.com/office/drawing/2014/main" id="{3E7FD87A-2682-491D-A5E1-4D0AB97BB03C}"/>
                </a:ext>
              </a:extLst>
            </p:cNvPr>
            <p:cNvSpPr txBox="1"/>
            <p:nvPr/>
          </p:nvSpPr>
          <p:spPr>
            <a:xfrm>
              <a:off x="16807" y="1850885"/>
              <a:ext cx="511013" cy="111125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marL="0" marR="0">
                <a:lnSpc>
                  <a:spcPct val="115000"/>
                </a:lnSpc>
                <a:spcAft>
                  <a:spcPts val="1000"/>
                </a:spcAft>
                <a:buNone/>
              </a:pPr>
              <a:r>
                <a:rPr lang="en-US" sz="11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Intensity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55" name="TextBox 36">
              <a:extLst>
                <a:ext uri="{FF2B5EF4-FFF2-40B4-BE49-F238E27FC236}">
                  <a16:creationId xmlns:a16="http://schemas.microsoft.com/office/drawing/2014/main" id="{0C853602-CFC4-4ED0-B208-B189943B5F96}"/>
                </a:ext>
              </a:extLst>
            </p:cNvPr>
            <p:cNvSpPr txBox="1"/>
            <p:nvPr/>
          </p:nvSpPr>
          <p:spPr>
            <a:xfrm>
              <a:off x="247411" y="3272120"/>
              <a:ext cx="698685" cy="252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Aft>
                  <a:spcPts val="1000"/>
                </a:spcAft>
                <a:buNone/>
              </a:pPr>
              <a:r>
                <a:rPr lang="en-US" sz="4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Acquisition time (min)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56" name="Group 255">
            <a:extLst>
              <a:ext uri="{FF2B5EF4-FFF2-40B4-BE49-F238E27FC236}">
                <a16:creationId xmlns:a16="http://schemas.microsoft.com/office/drawing/2014/main" id="{7FA19493-FD32-4D1E-BC79-3575D19C314C}"/>
              </a:ext>
            </a:extLst>
          </p:cNvPr>
          <p:cNvGrpSpPr/>
          <p:nvPr/>
        </p:nvGrpSpPr>
        <p:grpSpPr>
          <a:xfrm>
            <a:off x="9669780" y="4635676"/>
            <a:ext cx="860090" cy="1306731"/>
            <a:chOff x="16807" y="1383892"/>
            <a:chExt cx="929289" cy="2140279"/>
          </a:xfrm>
        </p:grpSpPr>
        <p:cxnSp>
          <p:nvCxnSpPr>
            <p:cNvPr id="257" name="Straight Arrow Connector 256">
              <a:extLst>
                <a:ext uri="{FF2B5EF4-FFF2-40B4-BE49-F238E27FC236}">
                  <a16:creationId xmlns:a16="http://schemas.microsoft.com/office/drawing/2014/main" id="{CB6C6AF9-E09E-4839-AE2C-A482F6CDCF44}"/>
                </a:ext>
              </a:extLst>
            </p:cNvPr>
            <p:cNvCxnSpPr>
              <a:cxnSpLocks/>
            </p:cNvCxnSpPr>
            <p:nvPr/>
          </p:nvCxnSpPr>
          <p:spPr>
            <a:xfrm>
              <a:off x="332241" y="3275646"/>
              <a:ext cx="52166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Arrow Connector 257">
              <a:extLst>
                <a:ext uri="{FF2B5EF4-FFF2-40B4-BE49-F238E27FC236}">
                  <a16:creationId xmlns:a16="http://schemas.microsoft.com/office/drawing/2014/main" id="{F23A9ED5-49FA-4F5A-BB06-D6AD3C5494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1956" y="1383892"/>
              <a:ext cx="11778" cy="190113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9" name="TextBox 35">
              <a:extLst>
                <a:ext uri="{FF2B5EF4-FFF2-40B4-BE49-F238E27FC236}">
                  <a16:creationId xmlns:a16="http://schemas.microsoft.com/office/drawing/2014/main" id="{4A3B40B4-15E8-45F9-AA22-0EDE1D320745}"/>
                </a:ext>
              </a:extLst>
            </p:cNvPr>
            <p:cNvSpPr txBox="1"/>
            <p:nvPr/>
          </p:nvSpPr>
          <p:spPr>
            <a:xfrm>
              <a:off x="16807" y="1850885"/>
              <a:ext cx="511013" cy="111125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marL="0" marR="0">
                <a:lnSpc>
                  <a:spcPct val="115000"/>
                </a:lnSpc>
                <a:spcAft>
                  <a:spcPts val="1000"/>
                </a:spcAft>
                <a:buNone/>
              </a:pPr>
              <a:r>
                <a:rPr lang="en-US" sz="11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Intensity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60" name="TextBox 36">
              <a:extLst>
                <a:ext uri="{FF2B5EF4-FFF2-40B4-BE49-F238E27FC236}">
                  <a16:creationId xmlns:a16="http://schemas.microsoft.com/office/drawing/2014/main" id="{4D98259C-1FB3-4976-B953-C881D380EEB4}"/>
                </a:ext>
              </a:extLst>
            </p:cNvPr>
            <p:cNvSpPr txBox="1"/>
            <p:nvPr/>
          </p:nvSpPr>
          <p:spPr>
            <a:xfrm>
              <a:off x="247411" y="3272120"/>
              <a:ext cx="698685" cy="252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Aft>
                  <a:spcPts val="1000"/>
                </a:spcAft>
                <a:buNone/>
              </a:pPr>
              <a:r>
                <a:rPr lang="en-US" sz="4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Acquisition time (min)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46B09B90-7652-4F5F-9213-FEE55E01C960}"/>
              </a:ext>
            </a:extLst>
          </p:cNvPr>
          <p:cNvGrpSpPr/>
          <p:nvPr/>
        </p:nvGrpSpPr>
        <p:grpSpPr>
          <a:xfrm>
            <a:off x="6652260" y="2884003"/>
            <a:ext cx="860090" cy="1306731"/>
            <a:chOff x="16807" y="1383892"/>
            <a:chExt cx="929289" cy="2140279"/>
          </a:xfrm>
        </p:grpSpPr>
        <p:cxnSp>
          <p:nvCxnSpPr>
            <p:cNvPr id="262" name="Straight Arrow Connector 261">
              <a:extLst>
                <a:ext uri="{FF2B5EF4-FFF2-40B4-BE49-F238E27FC236}">
                  <a16:creationId xmlns:a16="http://schemas.microsoft.com/office/drawing/2014/main" id="{5DB327EB-9E6E-434F-97D9-C82973966161}"/>
                </a:ext>
              </a:extLst>
            </p:cNvPr>
            <p:cNvCxnSpPr>
              <a:cxnSpLocks/>
            </p:cNvCxnSpPr>
            <p:nvPr/>
          </p:nvCxnSpPr>
          <p:spPr>
            <a:xfrm>
              <a:off x="332241" y="3275646"/>
              <a:ext cx="52166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Arrow Connector 262">
              <a:extLst>
                <a:ext uri="{FF2B5EF4-FFF2-40B4-BE49-F238E27FC236}">
                  <a16:creationId xmlns:a16="http://schemas.microsoft.com/office/drawing/2014/main" id="{1B3C0B0C-8F39-43F3-B429-BB12CA2CB2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1956" y="1383892"/>
              <a:ext cx="11778" cy="190113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4" name="TextBox 35">
              <a:extLst>
                <a:ext uri="{FF2B5EF4-FFF2-40B4-BE49-F238E27FC236}">
                  <a16:creationId xmlns:a16="http://schemas.microsoft.com/office/drawing/2014/main" id="{AB0729E5-1588-4076-855C-FA7361223616}"/>
                </a:ext>
              </a:extLst>
            </p:cNvPr>
            <p:cNvSpPr txBox="1"/>
            <p:nvPr/>
          </p:nvSpPr>
          <p:spPr>
            <a:xfrm>
              <a:off x="16807" y="1850885"/>
              <a:ext cx="511013" cy="111125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marL="0" marR="0">
                <a:lnSpc>
                  <a:spcPct val="115000"/>
                </a:lnSpc>
                <a:spcAft>
                  <a:spcPts val="1000"/>
                </a:spcAft>
                <a:buNone/>
              </a:pPr>
              <a:r>
                <a:rPr lang="en-US" sz="11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Intensity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65" name="TextBox 36">
              <a:extLst>
                <a:ext uri="{FF2B5EF4-FFF2-40B4-BE49-F238E27FC236}">
                  <a16:creationId xmlns:a16="http://schemas.microsoft.com/office/drawing/2014/main" id="{5002F280-F827-49CF-917C-0F914038CFC9}"/>
                </a:ext>
              </a:extLst>
            </p:cNvPr>
            <p:cNvSpPr txBox="1"/>
            <p:nvPr/>
          </p:nvSpPr>
          <p:spPr>
            <a:xfrm>
              <a:off x="247411" y="3272120"/>
              <a:ext cx="698685" cy="252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Aft>
                  <a:spcPts val="1000"/>
                </a:spcAft>
                <a:buNone/>
              </a:pPr>
              <a:r>
                <a:rPr lang="en-US" sz="4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Acquisition time (min)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EC785EAE-A8A2-4BC5-AE02-8C6A48B197D6}"/>
              </a:ext>
            </a:extLst>
          </p:cNvPr>
          <p:cNvGrpSpPr/>
          <p:nvPr/>
        </p:nvGrpSpPr>
        <p:grpSpPr>
          <a:xfrm>
            <a:off x="8114523" y="2868763"/>
            <a:ext cx="860090" cy="1306731"/>
            <a:chOff x="16807" y="1383892"/>
            <a:chExt cx="929289" cy="2140279"/>
          </a:xfrm>
        </p:grpSpPr>
        <p:cxnSp>
          <p:nvCxnSpPr>
            <p:cNvPr id="267" name="Straight Arrow Connector 266">
              <a:extLst>
                <a:ext uri="{FF2B5EF4-FFF2-40B4-BE49-F238E27FC236}">
                  <a16:creationId xmlns:a16="http://schemas.microsoft.com/office/drawing/2014/main" id="{C47829ED-BCA2-4127-90B1-A4F1A36DC825}"/>
                </a:ext>
              </a:extLst>
            </p:cNvPr>
            <p:cNvCxnSpPr>
              <a:cxnSpLocks/>
            </p:cNvCxnSpPr>
            <p:nvPr/>
          </p:nvCxnSpPr>
          <p:spPr>
            <a:xfrm>
              <a:off x="332241" y="3275646"/>
              <a:ext cx="52166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Arrow Connector 267">
              <a:extLst>
                <a:ext uri="{FF2B5EF4-FFF2-40B4-BE49-F238E27FC236}">
                  <a16:creationId xmlns:a16="http://schemas.microsoft.com/office/drawing/2014/main" id="{D71037F4-6A89-4A02-BC84-17DF506E3C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1956" y="1383892"/>
              <a:ext cx="11778" cy="190113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9" name="TextBox 35">
              <a:extLst>
                <a:ext uri="{FF2B5EF4-FFF2-40B4-BE49-F238E27FC236}">
                  <a16:creationId xmlns:a16="http://schemas.microsoft.com/office/drawing/2014/main" id="{567BD18B-A017-4CBC-8218-F8BA541AD035}"/>
                </a:ext>
              </a:extLst>
            </p:cNvPr>
            <p:cNvSpPr txBox="1"/>
            <p:nvPr/>
          </p:nvSpPr>
          <p:spPr>
            <a:xfrm>
              <a:off x="16807" y="1850885"/>
              <a:ext cx="511013" cy="111125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marL="0" marR="0">
                <a:lnSpc>
                  <a:spcPct val="115000"/>
                </a:lnSpc>
                <a:spcAft>
                  <a:spcPts val="1000"/>
                </a:spcAft>
                <a:buNone/>
              </a:pPr>
              <a:r>
                <a:rPr lang="en-US" sz="11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Intensity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70" name="TextBox 36">
              <a:extLst>
                <a:ext uri="{FF2B5EF4-FFF2-40B4-BE49-F238E27FC236}">
                  <a16:creationId xmlns:a16="http://schemas.microsoft.com/office/drawing/2014/main" id="{7B05430C-C8B6-4EC0-92A6-5D4B0DAC4376}"/>
                </a:ext>
              </a:extLst>
            </p:cNvPr>
            <p:cNvSpPr txBox="1"/>
            <p:nvPr/>
          </p:nvSpPr>
          <p:spPr>
            <a:xfrm>
              <a:off x="247411" y="3272120"/>
              <a:ext cx="698685" cy="252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Aft>
                  <a:spcPts val="1000"/>
                </a:spcAft>
                <a:buNone/>
              </a:pPr>
              <a:r>
                <a:rPr lang="en-US" sz="4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Acquisition time (min)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A928D746-2608-46A9-9756-F714A22B11CD}"/>
              </a:ext>
            </a:extLst>
          </p:cNvPr>
          <p:cNvGrpSpPr/>
          <p:nvPr/>
        </p:nvGrpSpPr>
        <p:grpSpPr>
          <a:xfrm>
            <a:off x="9357360" y="2884003"/>
            <a:ext cx="860090" cy="1306731"/>
            <a:chOff x="16807" y="1383892"/>
            <a:chExt cx="929289" cy="2140279"/>
          </a:xfrm>
        </p:grpSpPr>
        <p:cxnSp>
          <p:nvCxnSpPr>
            <p:cNvPr id="272" name="Straight Arrow Connector 271">
              <a:extLst>
                <a:ext uri="{FF2B5EF4-FFF2-40B4-BE49-F238E27FC236}">
                  <a16:creationId xmlns:a16="http://schemas.microsoft.com/office/drawing/2014/main" id="{6928E385-8949-43D1-8991-53F2C29BD67F}"/>
                </a:ext>
              </a:extLst>
            </p:cNvPr>
            <p:cNvCxnSpPr>
              <a:cxnSpLocks/>
            </p:cNvCxnSpPr>
            <p:nvPr/>
          </p:nvCxnSpPr>
          <p:spPr>
            <a:xfrm>
              <a:off x="332241" y="3275646"/>
              <a:ext cx="52166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Arrow Connector 272">
              <a:extLst>
                <a:ext uri="{FF2B5EF4-FFF2-40B4-BE49-F238E27FC236}">
                  <a16:creationId xmlns:a16="http://schemas.microsoft.com/office/drawing/2014/main" id="{CB66FB10-8773-4DDC-B3D4-375E0EFDFA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1956" y="1383892"/>
              <a:ext cx="11778" cy="190113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4" name="TextBox 35">
              <a:extLst>
                <a:ext uri="{FF2B5EF4-FFF2-40B4-BE49-F238E27FC236}">
                  <a16:creationId xmlns:a16="http://schemas.microsoft.com/office/drawing/2014/main" id="{7622A25A-1938-492D-A559-8E0CD66E7E62}"/>
                </a:ext>
              </a:extLst>
            </p:cNvPr>
            <p:cNvSpPr txBox="1"/>
            <p:nvPr/>
          </p:nvSpPr>
          <p:spPr>
            <a:xfrm>
              <a:off x="16807" y="1850885"/>
              <a:ext cx="511013" cy="111125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marL="0" marR="0">
                <a:lnSpc>
                  <a:spcPct val="115000"/>
                </a:lnSpc>
                <a:spcAft>
                  <a:spcPts val="1000"/>
                </a:spcAft>
                <a:buNone/>
              </a:pPr>
              <a:r>
                <a:rPr lang="en-US" sz="11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Intensity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75" name="TextBox 36">
              <a:extLst>
                <a:ext uri="{FF2B5EF4-FFF2-40B4-BE49-F238E27FC236}">
                  <a16:creationId xmlns:a16="http://schemas.microsoft.com/office/drawing/2014/main" id="{415D5B67-4B01-4AB7-908F-BBCD07744A4E}"/>
                </a:ext>
              </a:extLst>
            </p:cNvPr>
            <p:cNvSpPr txBox="1"/>
            <p:nvPr/>
          </p:nvSpPr>
          <p:spPr>
            <a:xfrm>
              <a:off x="247411" y="3272120"/>
              <a:ext cx="698685" cy="252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Aft>
                  <a:spcPts val="1000"/>
                </a:spcAft>
                <a:buNone/>
              </a:pPr>
              <a:r>
                <a:rPr lang="en-US" sz="4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Acquisition time (min)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76" name="Group 275">
            <a:extLst>
              <a:ext uri="{FF2B5EF4-FFF2-40B4-BE49-F238E27FC236}">
                <a16:creationId xmlns:a16="http://schemas.microsoft.com/office/drawing/2014/main" id="{75E8B54E-76B9-45FD-AEFE-F206168C4881}"/>
              </a:ext>
            </a:extLst>
          </p:cNvPr>
          <p:cNvGrpSpPr/>
          <p:nvPr/>
        </p:nvGrpSpPr>
        <p:grpSpPr>
          <a:xfrm>
            <a:off x="10515600" y="2851324"/>
            <a:ext cx="860090" cy="1306731"/>
            <a:chOff x="16807" y="1383892"/>
            <a:chExt cx="929289" cy="2140279"/>
          </a:xfrm>
        </p:grpSpPr>
        <p:cxnSp>
          <p:nvCxnSpPr>
            <p:cNvPr id="277" name="Straight Arrow Connector 276">
              <a:extLst>
                <a:ext uri="{FF2B5EF4-FFF2-40B4-BE49-F238E27FC236}">
                  <a16:creationId xmlns:a16="http://schemas.microsoft.com/office/drawing/2014/main" id="{9FF4ABEE-8AAB-4606-AB39-46A0FA0D324F}"/>
                </a:ext>
              </a:extLst>
            </p:cNvPr>
            <p:cNvCxnSpPr>
              <a:cxnSpLocks/>
            </p:cNvCxnSpPr>
            <p:nvPr/>
          </p:nvCxnSpPr>
          <p:spPr>
            <a:xfrm>
              <a:off x="332241" y="3275646"/>
              <a:ext cx="52166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Arrow Connector 277">
              <a:extLst>
                <a:ext uri="{FF2B5EF4-FFF2-40B4-BE49-F238E27FC236}">
                  <a16:creationId xmlns:a16="http://schemas.microsoft.com/office/drawing/2014/main" id="{25F1004C-6C8D-474A-BE44-E1522CC47F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1956" y="1383892"/>
              <a:ext cx="11778" cy="190113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9" name="TextBox 35">
              <a:extLst>
                <a:ext uri="{FF2B5EF4-FFF2-40B4-BE49-F238E27FC236}">
                  <a16:creationId xmlns:a16="http://schemas.microsoft.com/office/drawing/2014/main" id="{B152CDCA-C799-426A-B8E3-1DEADEF11E58}"/>
                </a:ext>
              </a:extLst>
            </p:cNvPr>
            <p:cNvSpPr txBox="1"/>
            <p:nvPr/>
          </p:nvSpPr>
          <p:spPr>
            <a:xfrm>
              <a:off x="16807" y="1850885"/>
              <a:ext cx="511013" cy="111125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marL="0" marR="0">
                <a:lnSpc>
                  <a:spcPct val="115000"/>
                </a:lnSpc>
                <a:spcAft>
                  <a:spcPts val="1000"/>
                </a:spcAft>
                <a:buNone/>
              </a:pPr>
              <a:r>
                <a:rPr lang="en-US" sz="11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Intensity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80" name="TextBox 36">
              <a:extLst>
                <a:ext uri="{FF2B5EF4-FFF2-40B4-BE49-F238E27FC236}">
                  <a16:creationId xmlns:a16="http://schemas.microsoft.com/office/drawing/2014/main" id="{19238231-312D-4435-B79F-23343EA3F6BC}"/>
                </a:ext>
              </a:extLst>
            </p:cNvPr>
            <p:cNvSpPr txBox="1"/>
            <p:nvPr/>
          </p:nvSpPr>
          <p:spPr>
            <a:xfrm>
              <a:off x="247411" y="3272120"/>
              <a:ext cx="698685" cy="252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Aft>
                  <a:spcPts val="1000"/>
                </a:spcAft>
                <a:buNone/>
              </a:pPr>
              <a:r>
                <a:rPr lang="en-US" sz="4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Acquisition time (min)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81" name="Group 280">
            <a:extLst>
              <a:ext uri="{FF2B5EF4-FFF2-40B4-BE49-F238E27FC236}">
                <a16:creationId xmlns:a16="http://schemas.microsoft.com/office/drawing/2014/main" id="{16BA5616-DDC5-49D2-AECF-9CD5AE7F1226}"/>
              </a:ext>
            </a:extLst>
          </p:cNvPr>
          <p:cNvGrpSpPr/>
          <p:nvPr/>
        </p:nvGrpSpPr>
        <p:grpSpPr>
          <a:xfrm>
            <a:off x="10828020" y="4635676"/>
            <a:ext cx="860090" cy="1306731"/>
            <a:chOff x="16807" y="1383892"/>
            <a:chExt cx="929289" cy="2140279"/>
          </a:xfrm>
        </p:grpSpPr>
        <p:cxnSp>
          <p:nvCxnSpPr>
            <p:cNvPr id="282" name="Straight Arrow Connector 281">
              <a:extLst>
                <a:ext uri="{FF2B5EF4-FFF2-40B4-BE49-F238E27FC236}">
                  <a16:creationId xmlns:a16="http://schemas.microsoft.com/office/drawing/2014/main" id="{4D7F7683-E335-4191-A1F7-629E2D4EB65D}"/>
                </a:ext>
              </a:extLst>
            </p:cNvPr>
            <p:cNvCxnSpPr>
              <a:cxnSpLocks/>
            </p:cNvCxnSpPr>
            <p:nvPr/>
          </p:nvCxnSpPr>
          <p:spPr>
            <a:xfrm>
              <a:off x="332241" y="3275646"/>
              <a:ext cx="52166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Arrow Connector 282">
              <a:extLst>
                <a:ext uri="{FF2B5EF4-FFF2-40B4-BE49-F238E27FC236}">
                  <a16:creationId xmlns:a16="http://schemas.microsoft.com/office/drawing/2014/main" id="{BBE530DA-B46D-4F58-85BA-9B56D99A28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1956" y="1383892"/>
              <a:ext cx="11778" cy="190113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4" name="TextBox 35">
              <a:extLst>
                <a:ext uri="{FF2B5EF4-FFF2-40B4-BE49-F238E27FC236}">
                  <a16:creationId xmlns:a16="http://schemas.microsoft.com/office/drawing/2014/main" id="{18E89292-E413-4B4E-804F-FD15A983A3A3}"/>
                </a:ext>
              </a:extLst>
            </p:cNvPr>
            <p:cNvSpPr txBox="1"/>
            <p:nvPr/>
          </p:nvSpPr>
          <p:spPr>
            <a:xfrm>
              <a:off x="16807" y="1850885"/>
              <a:ext cx="511013" cy="111125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marL="0" marR="0">
                <a:lnSpc>
                  <a:spcPct val="115000"/>
                </a:lnSpc>
                <a:spcAft>
                  <a:spcPts val="1000"/>
                </a:spcAft>
                <a:buNone/>
              </a:pPr>
              <a:r>
                <a:rPr lang="en-US" sz="11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Intensity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85" name="TextBox 36">
              <a:extLst>
                <a:ext uri="{FF2B5EF4-FFF2-40B4-BE49-F238E27FC236}">
                  <a16:creationId xmlns:a16="http://schemas.microsoft.com/office/drawing/2014/main" id="{7440064E-FE80-4D73-9DC6-370F1234B23A}"/>
                </a:ext>
              </a:extLst>
            </p:cNvPr>
            <p:cNvSpPr txBox="1"/>
            <p:nvPr/>
          </p:nvSpPr>
          <p:spPr>
            <a:xfrm>
              <a:off x="247411" y="3272120"/>
              <a:ext cx="698685" cy="252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Aft>
                  <a:spcPts val="1000"/>
                </a:spcAft>
                <a:buNone/>
              </a:pPr>
              <a:r>
                <a:rPr lang="en-US" sz="4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Acquisition time (min)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86" name="TextBox 285">
            <a:extLst>
              <a:ext uri="{FF2B5EF4-FFF2-40B4-BE49-F238E27FC236}">
                <a16:creationId xmlns:a16="http://schemas.microsoft.com/office/drawing/2014/main" id="{CC7FE187-1AC9-40B9-9197-E387BD2C6748}"/>
              </a:ext>
            </a:extLst>
          </p:cNvPr>
          <p:cNvSpPr txBox="1"/>
          <p:nvPr/>
        </p:nvSpPr>
        <p:spPr>
          <a:xfrm>
            <a:off x="291669" y="5019235"/>
            <a:ext cx="540061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f-ZA" sz="1400" dirty="0">
                <a:latin typeface="Cambria" panose="02040503050406030204" pitchFamily="18" charset="0"/>
                <a:ea typeface="Cambria" panose="02040503050406030204" pitchFamily="18" charset="0"/>
              </a:rPr>
              <a:t>Fig. 5 chromatograms of mephedrone (4-MMC) and its Phase I metabolites in a urine sample (Urine Sample 4185). Extraction was performed using an optimized LLE method in an alkaline </a:t>
            </a:r>
            <a:r>
              <a:rPr lang="ka-GE" sz="1400" dirty="0">
                <a:ea typeface="Cambria" panose="02040503050406030204" pitchFamily="18" charset="0"/>
              </a:rPr>
              <a:t>NH</a:t>
            </a:r>
            <a:r>
              <a:rPr lang="ka-GE" sz="1400" baseline="-25000" dirty="0">
                <a:effectLst/>
                <a:latin typeface="Sylfaen" panose="010A0502050306030303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4</a:t>
            </a:r>
            <a:r>
              <a:rPr lang="ka-GE" sz="1400" dirty="0">
                <a:effectLst/>
                <a:latin typeface="Sylfaen" panose="010A0502050306030303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OH</a:t>
            </a:r>
            <a:r>
              <a:rPr lang="af-ZA" sz="1400" dirty="0">
                <a:latin typeface="Cambria" panose="02040503050406030204" pitchFamily="18" charset="0"/>
                <a:ea typeface="Cambria" panose="02040503050406030204" pitchFamily="18" charset="0"/>
              </a:rPr>
              <a:t> medium (chloroform/ethyl acetate 9:1 v/v). SBE-</a:t>
            </a:r>
            <a:r>
              <a:rPr lang="el-GR" sz="1400" dirty="0">
                <a:latin typeface="Cambria" panose="02040503050406030204" pitchFamily="18" charset="0"/>
                <a:ea typeface="Cambria" panose="02040503050406030204" pitchFamily="18" charset="0"/>
              </a:rPr>
              <a:t>β-</a:t>
            </a:r>
            <a:r>
              <a:rPr lang="af-ZA" sz="1400" dirty="0">
                <a:latin typeface="Cambria" panose="02040503050406030204" pitchFamily="18" charset="0"/>
                <a:ea typeface="Cambria" panose="02040503050406030204" pitchFamily="18" charset="0"/>
              </a:rPr>
              <a:t>CD 3 mg, 80% capillary filling, 20 mM ammonium formate, pH 2.3.</a:t>
            </a:r>
            <a:endParaRPr lang="ka-GE" sz="1400" dirty="0"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7506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70FDCC-C93B-4723-82E9-8441FD6C1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4B78-8C0C-449B-8EFC-345627870C82}" type="slidenum">
              <a:rPr lang="ka-GE" smtClean="0"/>
              <a:t>13</a:t>
            </a:fld>
            <a:endParaRPr lang="ka-GE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A8F6AA2-213A-47B9-88A3-CCB6C41D3780}"/>
              </a:ext>
            </a:extLst>
          </p:cNvPr>
          <p:cNvSpPr/>
          <p:nvPr/>
        </p:nvSpPr>
        <p:spPr>
          <a:xfrm>
            <a:off x="12038721" y="-126609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5725F0C7-F618-4B93-AEF9-8B5FD7B885AF}"/>
              </a:ext>
            </a:extLst>
          </p:cNvPr>
          <p:cNvSpPr/>
          <p:nvPr/>
        </p:nvSpPr>
        <p:spPr>
          <a:xfrm>
            <a:off x="12038721" y="473782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8509F67-40C4-428C-90DB-C441181715B6}"/>
              </a:ext>
            </a:extLst>
          </p:cNvPr>
          <p:cNvSpPr/>
          <p:nvPr/>
        </p:nvSpPr>
        <p:spPr>
          <a:xfrm>
            <a:off x="12048987" y="1076494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0A576698-521A-4E6D-A14C-5D3D93068F83}"/>
              </a:ext>
            </a:extLst>
          </p:cNvPr>
          <p:cNvSpPr/>
          <p:nvPr/>
        </p:nvSpPr>
        <p:spPr>
          <a:xfrm>
            <a:off x="12063052" y="1679206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67DE262-DC71-4F0E-AD35-FE696355AB88}"/>
              </a:ext>
            </a:extLst>
          </p:cNvPr>
          <p:cNvSpPr/>
          <p:nvPr/>
        </p:nvSpPr>
        <p:spPr>
          <a:xfrm>
            <a:off x="12077118" y="2281918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BE25AD0-973B-4F34-88B5-17583F2D53B2}"/>
              </a:ext>
            </a:extLst>
          </p:cNvPr>
          <p:cNvSpPr/>
          <p:nvPr/>
        </p:nvSpPr>
        <p:spPr>
          <a:xfrm>
            <a:off x="12091182" y="2872724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54D4E4DD-0DEB-4794-8F5D-56781B43AEA9}"/>
              </a:ext>
            </a:extLst>
          </p:cNvPr>
          <p:cNvSpPr/>
          <p:nvPr/>
        </p:nvSpPr>
        <p:spPr>
          <a:xfrm>
            <a:off x="12101531" y="3482356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5FBBDD4-A4E8-4EE7-AAED-4BA27AF8A94B}"/>
              </a:ext>
            </a:extLst>
          </p:cNvPr>
          <p:cNvSpPr/>
          <p:nvPr/>
        </p:nvSpPr>
        <p:spPr>
          <a:xfrm>
            <a:off x="12114231" y="4091988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E0AFACB3-C6C5-430B-BDD9-2FACACE70B95}"/>
              </a:ext>
            </a:extLst>
          </p:cNvPr>
          <p:cNvSpPr/>
          <p:nvPr/>
        </p:nvSpPr>
        <p:spPr>
          <a:xfrm>
            <a:off x="12126931" y="4731973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8B3E39F-67EF-4191-8627-F40273B4844A}"/>
              </a:ext>
            </a:extLst>
          </p:cNvPr>
          <p:cNvSpPr/>
          <p:nvPr/>
        </p:nvSpPr>
        <p:spPr>
          <a:xfrm>
            <a:off x="12139631" y="5371958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1926B2D8-F01F-468D-9EE2-0755BA4A7A2A}"/>
              </a:ext>
            </a:extLst>
          </p:cNvPr>
          <p:cNvSpPr/>
          <p:nvPr/>
        </p:nvSpPr>
        <p:spPr>
          <a:xfrm>
            <a:off x="12152331" y="6011943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7EF2A2A0-4A61-40E3-BF13-3140577C712D}"/>
              </a:ext>
            </a:extLst>
          </p:cNvPr>
          <p:cNvSpPr/>
          <p:nvPr/>
        </p:nvSpPr>
        <p:spPr>
          <a:xfrm>
            <a:off x="-865169" y="6651928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DC60229-3BAC-4A7D-A25F-426651DAD78B}"/>
              </a:ext>
            </a:extLst>
          </p:cNvPr>
          <p:cNvGrpSpPr/>
          <p:nvPr/>
        </p:nvGrpSpPr>
        <p:grpSpPr>
          <a:xfrm>
            <a:off x="474508" y="269742"/>
            <a:ext cx="11454895" cy="689547"/>
            <a:chOff x="474508" y="269742"/>
            <a:chExt cx="5945981" cy="1069105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DD4104B2-1D62-4DD6-ACC3-EBD3AF6EE0BF}"/>
                </a:ext>
              </a:extLst>
            </p:cNvPr>
            <p:cNvSpPr/>
            <p:nvPr/>
          </p:nvSpPr>
          <p:spPr>
            <a:xfrm>
              <a:off x="474508" y="269742"/>
              <a:ext cx="5945981" cy="1069105"/>
            </a:xfrm>
            <a:prstGeom prst="roundRect">
              <a:avLst/>
            </a:prstGeom>
            <a:solidFill>
              <a:srgbClr val="DCD2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a-GE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37CBC57-0E4F-45A3-A837-BC64AA43EA5C}"/>
                </a:ext>
              </a:extLst>
            </p:cNvPr>
            <p:cNvSpPr txBox="1"/>
            <p:nvPr/>
          </p:nvSpPr>
          <p:spPr>
            <a:xfrm>
              <a:off x="614476" y="429244"/>
              <a:ext cx="5612153" cy="715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296C72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Experimental Part</a:t>
              </a:r>
            </a:p>
          </p:txBody>
        </p:sp>
      </p:grpSp>
      <p:sp>
        <p:nvSpPr>
          <p:cNvPr id="56" name="Slide Number Placeholder 1">
            <a:extLst>
              <a:ext uri="{FF2B5EF4-FFF2-40B4-BE49-F238E27FC236}">
                <a16:creationId xmlns:a16="http://schemas.microsoft.com/office/drawing/2014/main" id="{3A654F1B-71D5-4094-8F95-4E115B20938F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a-G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4A94B78-8C0C-449B-8EFC-345627870C82}" type="slidenum">
              <a:rPr lang="ka-GE" smtClean="0"/>
              <a:pPr/>
              <a:t>13</a:t>
            </a:fld>
            <a:endParaRPr lang="ka-GE"/>
          </a:p>
        </p:txBody>
      </p: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68EC4500-B203-4186-BCAA-92D37F51C1A1}"/>
              </a:ext>
            </a:extLst>
          </p:cNvPr>
          <p:cNvGrpSpPr/>
          <p:nvPr/>
        </p:nvGrpSpPr>
        <p:grpSpPr>
          <a:xfrm>
            <a:off x="7235830" y="2459658"/>
            <a:ext cx="4832306" cy="1151180"/>
            <a:chOff x="2964396" y="3773705"/>
            <a:chExt cx="4832306" cy="1151180"/>
          </a:xfrm>
        </p:grpSpPr>
        <p:pic>
          <p:nvPicPr>
            <p:cNvPr id="288" name="Picture 287">
              <a:extLst>
                <a:ext uri="{FF2B5EF4-FFF2-40B4-BE49-F238E27FC236}">
                  <a16:creationId xmlns:a16="http://schemas.microsoft.com/office/drawing/2014/main" id="{6DF2EE5D-EDA8-4DDE-8CA8-415C242845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815" b="19344"/>
            <a:stretch/>
          </p:blipFill>
          <p:spPr>
            <a:xfrm>
              <a:off x="5891702" y="3773705"/>
              <a:ext cx="1905000" cy="1082803"/>
            </a:xfrm>
            <a:prstGeom prst="rect">
              <a:avLst/>
            </a:prstGeom>
          </p:spPr>
        </p:pic>
        <p:pic>
          <p:nvPicPr>
            <p:cNvPr id="289" name="Picture 288">
              <a:extLst>
                <a:ext uri="{FF2B5EF4-FFF2-40B4-BE49-F238E27FC236}">
                  <a16:creationId xmlns:a16="http://schemas.microsoft.com/office/drawing/2014/main" id="{395248B5-52D2-4794-A159-E178A65641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819" b="16031"/>
            <a:stretch/>
          </p:blipFill>
          <p:spPr>
            <a:xfrm>
              <a:off x="2964396" y="3930819"/>
              <a:ext cx="1697201" cy="994066"/>
            </a:xfrm>
            <a:prstGeom prst="rect">
              <a:avLst/>
            </a:prstGeom>
          </p:spPr>
        </p:pic>
        <p:sp>
          <p:nvSpPr>
            <p:cNvPr id="290" name="Arrow: Right 289">
              <a:extLst>
                <a:ext uri="{FF2B5EF4-FFF2-40B4-BE49-F238E27FC236}">
                  <a16:creationId xmlns:a16="http://schemas.microsoft.com/office/drawing/2014/main" id="{FA6F8C7B-4E6A-4262-8F64-AEBF3E955467}"/>
                </a:ext>
              </a:extLst>
            </p:cNvPr>
            <p:cNvSpPr/>
            <p:nvPr/>
          </p:nvSpPr>
          <p:spPr>
            <a:xfrm>
              <a:off x="4962699" y="4315106"/>
              <a:ext cx="823473" cy="177594"/>
            </a:xfrm>
            <a:prstGeom prst="rightArrow">
              <a:avLst/>
            </a:prstGeom>
            <a:solidFill>
              <a:srgbClr val="CBD5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a-GE" dirty="0"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F0632C71-BFDF-413F-92A1-B8467A64865D}"/>
              </a:ext>
            </a:extLst>
          </p:cNvPr>
          <p:cNvGrpSpPr/>
          <p:nvPr/>
        </p:nvGrpSpPr>
        <p:grpSpPr>
          <a:xfrm>
            <a:off x="280772" y="1076494"/>
            <a:ext cx="6894682" cy="5588511"/>
            <a:chOff x="276045" y="842891"/>
            <a:chExt cx="6643738" cy="5785456"/>
          </a:xfrm>
        </p:grpSpPr>
        <p:pic>
          <p:nvPicPr>
            <p:cNvPr id="293" name="Picture 2">
              <a:extLst>
                <a:ext uri="{FF2B5EF4-FFF2-40B4-BE49-F238E27FC236}">
                  <a16:creationId xmlns:a16="http://schemas.microsoft.com/office/drawing/2014/main" id="{83A203E7-A9CD-459D-86A3-B506E0C5E9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0891" y="1164985"/>
              <a:ext cx="2009955" cy="53839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60B43C10-F7AD-4F38-8B58-C9A9A0278F76}"/>
                </a:ext>
              </a:extLst>
            </p:cNvPr>
            <p:cNvSpPr txBox="1"/>
            <p:nvPr/>
          </p:nvSpPr>
          <p:spPr>
            <a:xfrm>
              <a:off x="5015247" y="1186830"/>
              <a:ext cx="1524000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Dihydro-4-MMC</a:t>
              </a:r>
            </a:p>
          </p:txBody>
        </p:sp>
        <p:pic>
          <p:nvPicPr>
            <p:cNvPr id="295" name="Picture 3">
              <a:extLst>
                <a:ext uri="{FF2B5EF4-FFF2-40B4-BE49-F238E27FC236}">
                  <a16:creationId xmlns:a16="http://schemas.microsoft.com/office/drawing/2014/main" id="{2D836646-C0EE-4F64-A0EF-614811989AB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/>
            <a:stretch/>
          </p:blipFill>
          <p:spPr bwMode="auto">
            <a:xfrm>
              <a:off x="677508" y="1393307"/>
              <a:ext cx="510173" cy="200506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96" name="Picture 4">
              <a:extLst>
                <a:ext uri="{FF2B5EF4-FFF2-40B4-BE49-F238E27FC236}">
                  <a16:creationId xmlns:a16="http://schemas.microsoft.com/office/drawing/2014/main" id="{5B35CCCC-BA1E-4976-80B7-FFD3FAE93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52445" y="1319122"/>
              <a:ext cx="457200" cy="211490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B498F913-FC09-4FAC-B821-962FD410E60A}"/>
                </a:ext>
              </a:extLst>
            </p:cNvPr>
            <p:cNvSpPr txBox="1"/>
            <p:nvPr/>
          </p:nvSpPr>
          <p:spPr>
            <a:xfrm>
              <a:off x="308888" y="913996"/>
              <a:ext cx="1279133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Nor-4-MMC</a:t>
              </a:r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7047FA09-566B-4FA2-A091-3BCF02EA82AB}"/>
                </a:ext>
              </a:extLst>
            </p:cNvPr>
            <p:cNvSpPr txBox="1"/>
            <p:nvPr/>
          </p:nvSpPr>
          <p:spPr>
            <a:xfrm>
              <a:off x="1675875" y="960437"/>
              <a:ext cx="14178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Nor-4-MMC-OH</a:t>
              </a:r>
              <a:endParaRPr lang="en-US" sz="1400" dirty="0"/>
            </a:p>
          </p:txBody>
        </p:sp>
        <p:pic>
          <p:nvPicPr>
            <p:cNvPr id="299" name="Picture 5">
              <a:extLst>
                <a:ext uri="{FF2B5EF4-FFF2-40B4-BE49-F238E27FC236}">
                  <a16:creationId xmlns:a16="http://schemas.microsoft.com/office/drawing/2014/main" id="{F10B7440-A015-4914-8BD1-2413B2A63B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9000" y="1207563"/>
              <a:ext cx="637636" cy="22721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9F6E3CE9-FB1C-457D-B9B9-F427AE37CFBF}"/>
                </a:ext>
              </a:extLst>
            </p:cNvPr>
            <p:cNvSpPr txBox="1"/>
            <p:nvPr/>
          </p:nvSpPr>
          <p:spPr>
            <a:xfrm>
              <a:off x="3376583" y="901737"/>
              <a:ext cx="1524000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4-MMC</a:t>
              </a:r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5E4E4A6E-362D-4DB8-A6FB-21BF6280F071}"/>
                </a:ext>
              </a:extLst>
            </p:cNvPr>
            <p:cNvSpPr txBox="1"/>
            <p:nvPr/>
          </p:nvSpPr>
          <p:spPr>
            <a:xfrm>
              <a:off x="1135387" y="3732427"/>
              <a:ext cx="66234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M6</a:t>
              </a:r>
            </a:p>
          </p:txBody>
        </p:sp>
        <p:pic>
          <p:nvPicPr>
            <p:cNvPr id="302" name="Picture 7">
              <a:extLst>
                <a:ext uri="{FF2B5EF4-FFF2-40B4-BE49-F238E27FC236}">
                  <a16:creationId xmlns:a16="http://schemas.microsoft.com/office/drawing/2014/main" id="{D64CC795-0DAF-4899-9A3D-0862542EEE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7940" y="4124091"/>
              <a:ext cx="420295" cy="231771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303" name="Picture 8">
              <a:extLst>
                <a:ext uri="{FF2B5EF4-FFF2-40B4-BE49-F238E27FC236}">
                  <a16:creationId xmlns:a16="http://schemas.microsoft.com/office/drawing/2014/main" id="{7F059CD3-43BE-4EAC-82D3-FAE58C3953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3414" y="4291127"/>
              <a:ext cx="344046" cy="211221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CD12D75A-9DCA-45F3-8496-C7542562F9DC}"/>
                </a:ext>
              </a:extLst>
            </p:cNvPr>
            <p:cNvSpPr txBox="1"/>
            <p:nvPr/>
          </p:nvSpPr>
          <p:spPr>
            <a:xfrm>
              <a:off x="2424451" y="3871413"/>
              <a:ext cx="1524000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4-COOH-4MMC</a:t>
              </a:r>
            </a:p>
          </p:txBody>
        </p:sp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4B2D3D95-837D-44B0-BFE9-A851237E3581}"/>
                </a:ext>
              </a:extLst>
            </p:cNvPr>
            <p:cNvSpPr/>
            <p:nvPr/>
          </p:nvSpPr>
          <p:spPr>
            <a:xfrm>
              <a:off x="276045" y="842891"/>
              <a:ext cx="6643738" cy="5785456"/>
            </a:xfrm>
            <a:prstGeom prst="rect">
              <a:avLst/>
            </a:prstGeom>
            <a:noFill/>
            <a:ln w="38100">
              <a:solidFill>
                <a:srgbClr val="296C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a-GE" dirty="0"/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EF4E094F-2C17-49F6-9373-ACC27E5C2D36}"/>
              </a:ext>
            </a:extLst>
          </p:cNvPr>
          <p:cNvSpPr/>
          <p:nvPr/>
        </p:nvSpPr>
        <p:spPr>
          <a:xfrm>
            <a:off x="4992941" y="844176"/>
            <a:ext cx="2206118" cy="369332"/>
          </a:xfrm>
          <a:prstGeom prst="rect">
            <a:avLst/>
          </a:prstGeom>
          <a:solidFill>
            <a:srgbClr val="565654"/>
          </a:solidFill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DCD2C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Urine Sample 4185</a:t>
            </a:r>
            <a:endParaRPr lang="en-US" dirty="0">
              <a:solidFill>
                <a:srgbClr val="DCD2C6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1E36937D-3589-49E2-9567-D63DE49B8555}"/>
              </a:ext>
            </a:extLst>
          </p:cNvPr>
          <p:cNvSpPr txBox="1"/>
          <p:nvPr/>
        </p:nvSpPr>
        <p:spPr>
          <a:xfrm>
            <a:off x="7350525" y="4375965"/>
            <a:ext cx="467539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af-ZA" sz="1400" dirty="0">
                <a:latin typeface="Cambria" panose="02040503050406030204" pitchFamily="18" charset="0"/>
                <a:ea typeface="Cambria" panose="02040503050406030204" pitchFamily="18" charset="0"/>
              </a:rPr>
              <a:t>Fig. 7 Chromatograms of mephedrone (4-MMC) and its Phase I metabolites in a urine sample (Urine Sample 4185). Extraction was performed using an optimized LLE method in an alkaline </a:t>
            </a:r>
            <a:r>
              <a:rPr lang="ka-GE" sz="1400" dirty="0">
                <a:effectLst/>
                <a:latin typeface="Sylfaen" panose="010A0502050306030303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</a:t>
            </a:r>
            <a:r>
              <a:rPr lang="ka-GE" sz="1400" baseline="-25000" dirty="0">
                <a:effectLst/>
                <a:latin typeface="Sylfaen" panose="010A0502050306030303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4</a:t>
            </a:r>
            <a:r>
              <a:rPr lang="ka-GE" sz="1400" dirty="0">
                <a:effectLst/>
                <a:latin typeface="Sylfaen" panose="010A0502050306030303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OH</a:t>
            </a:r>
            <a:r>
              <a:rPr lang="af-ZA" sz="1400" dirty="0">
                <a:latin typeface="Cambria" panose="02040503050406030204" pitchFamily="18" charset="0"/>
                <a:ea typeface="Cambria" panose="02040503050406030204" pitchFamily="18" charset="0"/>
              </a:rPr>
              <a:t> medium (chloroform/ethyl acetate 9:1 v/v). SBE-</a:t>
            </a:r>
            <a:r>
              <a:rPr lang="el-GR" sz="1400" dirty="0">
                <a:latin typeface="Cambria" panose="02040503050406030204" pitchFamily="18" charset="0"/>
                <a:ea typeface="Cambria" panose="02040503050406030204" pitchFamily="18" charset="0"/>
              </a:rPr>
              <a:t>β-</a:t>
            </a:r>
            <a:r>
              <a:rPr lang="af-ZA" sz="1400" dirty="0">
                <a:latin typeface="Cambria" panose="02040503050406030204" pitchFamily="18" charset="0"/>
                <a:ea typeface="Cambria" panose="02040503050406030204" pitchFamily="18" charset="0"/>
              </a:rPr>
              <a:t>CD 3 mg, 50% capillary filling, 20 mM ammonium formate, pH 2.3.</a:t>
            </a:r>
            <a:endParaRPr lang="ka-GE" sz="1400" dirty="0"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2965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70FDCC-C93B-4723-82E9-8441FD6C1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4B78-8C0C-449B-8EFC-345627870C82}" type="slidenum">
              <a:rPr lang="ka-GE" smtClean="0"/>
              <a:t>14</a:t>
            </a:fld>
            <a:endParaRPr lang="ka-GE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A8F6AA2-213A-47B9-88A3-CCB6C41D3780}"/>
              </a:ext>
            </a:extLst>
          </p:cNvPr>
          <p:cNvSpPr/>
          <p:nvPr/>
        </p:nvSpPr>
        <p:spPr>
          <a:xfrm>
            <a:off x="12038721" y="-126609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5725F0C7-F618-4B93-AEF9-8B5FD7B885AF}"/>
              </a:ext>
            </a:extLst>
          </p:cNvPr>
          <p:cNvSpPr/>
          <p:nvPr/>
        </p:nvSpPr>
        <p:spPr>
          <a:xfrm>
            <a:off x="12038721" y="473782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8509F67-40C4-428C-90DB-C441181715B6}"/>
              </a:ext>
            </a:extLst>
          </p:cNvPr>
          <p:cNvSpPr/>
          <p:nvPr/>
        </p:nvSpPr>
        <p:spPr>
          <a:xfrm>
            <a:off x="12048987" y="1076494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0A576698-521A-4E6D-A14C-5D3D93068F83}"/>
              </a:ext>
            </a:extLst>
          </p:cNvPr>
          <p:cNvSpPr/>
          <p:nvPr/>
        </p:nvSpPr>
        <p:spPr>
          <a:xfrm>
            <a:off x="12063052" y="1679206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67DE262-DC71-4F0E-AD35-FE696355AB88}"/>
              </a:ext>
            </a:extLst>
          </p:cNvPr>
          <p:cNvSpPr/>
          <p:nvPr/>
        </p:nvSpPr>
        <p:spPr>
          <a:xfrm>
            <a:off x="12077118" y="2281918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BE25AD0-973B-4F34-88B5-17583F2D53B2}"/>
              </a:ext>
            </a:extLst>
          </p:cNvPr>
          <p:cNvSpPr/>
          <p:nvPr/>
        </p:nvSpPr>
        <p:spPr>
          <a:xfrm>
            <a:off x="12091182" y="2872724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54D4E4DD-0DEB-4794-8F5D-56781B43AEA9}"/>
              </a:ext>
            </a:extLst>
          </p:cNvPr>
          <p:cNvSpPr/>
          <p:nvPr/>
        </p:nvSpPr>
        <p:spPr>
          <a:xfrm>
            <a:off x="12101531" y="3482356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5FBBDD4-A4E8-4EE7-AAED-4BA27AF8A94B}"/>
              </a:ext>
            </a:extLst>
          </p:cNvPr>
          <p:cNvSpPr/>
          <p:nvPr/>
        </p:nvSpPr>
        <p:spPr>
          <a:xfrm>
            <a:off x="12114231" y="4091988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E0AFACB3-C6C5-430B-BDD9-2FACACE70B95}"/>
              </a:ext>
            </a:extLst>
          </p:cNvPr>
          <p:cNvSpPr/>
          <p:nvPr/>
        </p:nvSpPr>
        <p:spPr>
          <a:xfrm>
            <a:off x="12126931" y="4731973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8B3E39F-67EF-4191-8627-F40273B4844A}"/>
              </a:ext>
            </a:extLst>
          </p:cNvPr>
          <p:cNvSpPr/>
          <p:nvPr/>
        </p:nvSpPr>
        <p:spPr>
          <a:xfrm>
            <a:off x="12139631" y="5371958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1926B2D8-F01F-468D-9EE2-0755BA4A7A2A}"/>
              </a:ext>
            </a:extLst>
          </p:cNvPr>
          <p:cNvSpPr/>
          <p:nvPr/>
        </p:nvSpPr>
        <p:spPr>
          <a:xfrm>
            <a:off x="12152331" y="6011943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7EF2A2A0-4A61-40E3-BF13-3140577C712D}"/>
              </a:ext>
            </a:extLst>
          </p:cNvPr>
          <p:cNvSpPr/>
          <p:nvPr/>
        </p:nvSpPr>
        <p:spPr>
          <a:xfrm>
            <a:off x="12152331" y="6651928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DC60229-3BAC-4A7D-A25F-426651DAD78B}"/>
              </a:ext>
            </a:extLst>
          </p:cNvPr>
          <p:cNvGrpSpPr/>
          <p:nvPr/>
        </p:nvGrpSpPr>
        <p:grpSpPr>
          <a:xfrm>
            <a:off x="474508" y="269742"/>
            <a:ext cx="11454895" cy="689547"/>
            <a:chOff x="474508" y="269742"/>
            <a:chExt cx="5945981" cy="1069105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DD4104B2-1D62-4DD6-ACC3-EBD3AF6EE0BF}"/>
                </a:ext>
              </a:extLst>
            </p:cNvPr>
            <p:cNvSpPr/>
            <p:nvPr/>
          </p:nvSpPr>
          <p:spPr>
            <a:xfrm>
              <a:off x="474508" y="269742"/>
              <a:ext cx="5945981" cy="1069105"/>
            </a:xfrm>
            <a:prstGeom prst="roundRect">
              <a:avLst/>
            </a:prstGeom>
            <a:solidFill>
              <a:srgbClr val="DCD2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a-GE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37CBC57-0E4F-45A3-A837-BC64AA43EA5C}"/>
                </a:ext>
              </a:extLst>
            </p:cNvPr>
            <p:cNvSpPr txBox="1"/>
            <p:nvPr/>
          </p:nvSpPr>
          <p:spPr>
            <a:xfrm>
              <a:off x="614476" y="429244"/>
              <a:ext cx="5612153" cy="715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296C72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Experimental Part</a:t>
              </a:r>
            </a:p>
          </p:txBody>
        </p:sp>
      </p:grpSp>
      <p:sp>
        <p:nvSpPr>
          <p:cNvPr id="56" name="Slide Number Placeholder 1">
            <a:extLst>
              <a:ext uri="{FF2B5EF4-FFF2-40B4-BE49-F238E27FC236}">
                <a16:creationId xmlns:a16="http://schemas.microsoft.com/office/drawing/2014/main" id="{3A654F1B-71D5-4094-8F95-4E115B20938F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a-G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4A94B78-8C0C-449B-8EFC-345627870C82}" type="slidenum">
              <a:rPr lang="ka-GE" smtClean="0"/>
              <a:pPr/>
              <a:t>14</a:t>
            </a:fld>
            <a:endParaRPr lang="ka-GE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F4E094F-2C17-49F6-9373-ACC27E5C2D36}"/>
              </a:ext>
            </a:extLst>
          </p:cNvPr>
          <p:cNvSpPr/>
          <p:nvPr/>
        </p:nvSpPr>
        <p:spPr>
          <a:xfrm>
            <a:off x="4992941" y="844176"/>
            <a:ext cx="2206118" cy="369332"/>
          </a:xfrm>
          <a:prstGeom prst="rect">
            <a:avLst/>
          </a:prstGeom>
          <a:solidFill>
            <a:srgbClr val="565654"/>
          </a:solidFill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DCD2C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Urine Sample 4185</a:t>
            </a:r>
            <a:endParaRPr lang="en-US" dirty="0">
              <a:solidFill>
                <a:srgbClr val="DCD2C6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B3B994A-F1CE-435A-BEA8-3AEB9AD7FBF0}"/>
              </a:ext>
            </a:extLst>
          </p:cNvPr>
          <p:cNvGrpSpPr/>
          <p:nvPr/>
        </p:nvGrpSpPr>
        <p:grpSpPr>
          <a:xfrm>
            <a:off x="6319292" y="1776182"/>
            <a:ext cx="5919977" cy="3838203"/>
            <a:chOff x="57308" y="-116952"/>
            <a:chExt cx="9369780" cy="6542508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29D8A7C4-F709-4030-AD67-3B00DE7E5A30}"/>
                </a:ext>
              </a:extLst>
            </p:cNvPr>
            <p:cNvGrpSpPr/>
            <p:nvPr/>
          </p:nvGrpSpPr>
          <p:grpSpPr>
            <a:xfrm>
              <a:off x="146708" y="-58476"/>
              <a:ext cx="9280380" cy="6447542"/>
              <a:chOff x="146708" y="-58476"/>
              <a:chExt cx="9280380" cy="6447542"/>
            </a:xfrm>
          </p:grpSpPr>
          <p:sp>
            <p:nvSpPr>
              <p:cNvPr id="44" name="TextBox 21">
                <a:extLst>
                  <a:ext uri="{FF2B5EF4-FFF2-40B4-BE49-F238E27FC236}">
                    <a16:creationId xmlns:a16="http://schemas.microsoft.com/office/drawing/2014/main" id="{2FFFE90B-91D8-42FA-98C2-03C7E7F696BB}"/>
                  </a:ext>
                </a:extLst>
              </p:cNvPr>
              <p:cNvSpPr txBox="1"/>
              <p:nvPr/>
            </p:nvSpPr>
            <p:spPr>
              <a:xfrm>
                <a:off x="4458190" y="-32217"/>
                <a:ext cx="2197657" cy="46799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000" b="1" kern="1200">
                    <a:solidFill>
                      <a:srgbClr val="000000"/>
                    </a:solidFill>
                    <a:effectLst/>
                    <a:latin typeface="Sylfaen" panose="010A0502050306030303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Dihydro-4-MMC</a:t>
                </a:r>
                <a:endParaRPr lang="ka-GE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" name="TextBox 22">
                <a:extLst>
                  <a:ext uri="{FF2B5EF4-FFF2-40B4-BE49-F238E27FC236}">
                    <a16:creationId xmlns:a16="http://schemas.microsoft.com/office/drawing/2014/main" id="{9A3723F2-C1EB-4FAE-959D-BEE24A500AE1}"/>
                  </a:ext>
                </a:extLst>
              </p:cNvPr>
              <p:cNvSpPr txBox="1"/>
              <p:nvPr/>
            </p:nvSpPr>
            <p:spPr>
              <a:xfrm>
                <a:off x="146708" y="-32217"/>
                <a:ext cx="1472229" cy="46799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100" b="1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Nor-4-MMC</a:t>
                </a:r>
                <a:endParaRPr lang="ka-GE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" name="TextBox 23">
                <a:extLst>
                  <a:ext uri="{FF2B5EF4-FFF2-40B4-BE49-F238E27FC236}">
                    <a16:creationId xmlns:a16="http://schemas.microsoft.com/office/drawing/2014/main" id="{348FAF61-8F15-40C0-A522-9E31BA418AB0}"/>
                  </a:ext>
                </a:extLst>
              </p:cNvPr>
              <p:cNvSpPr txBox="1"/>
              <p:nvPr/>
            </p:nvSpPr>
            <p:spPr>
              <a:xfrm>
                <a:off x="1487491" y="-29186"/>
                <a:ext cx="1941513" cy="46799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900" b="1" kern="1200">
                    <a:solidFill>
                      <a:srgbClr val="000000"/>
                    </a:solidFill>
                    <a:effectLst/>
                    <a:latin typeface="Sylfaen" panose="010A0502050306030303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Nor-4-MMC-OH</a:t>
                </a:r>
                <a:endParaRPr lang="ka-GE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7" name="TextBox 24">
                <a:extLst>
                  <a:ext uri="{FF2B5EF4-FFF2-40B4-BE49-F238E27FC236}">
                    <a16:creationId xmlns:a16="http://schemas.microsoft.com/office/drawing/2014/main" id="{1F190A69-7ED7-4116-BD33-FA4FB25298E1}"/>
                  </a:ext>
                </a:extLst>
              </p:cNvPr>
              <p:cNvSpPr txBox="1"/>
              <p:nvPr/>
            </p:nvSpPr>
            <p:spPr>
              <a:xfrm>
                <a:off x="3333651" y="-58476"/>
                <a:ext cx="1524000" cy="46799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000" b="1" kern="1200">
                    <a:solidFill>
                      <a:srgbClr val="000000"/>
                    </a:solidFill>
                    <a:effectLst/>
                    <a:latin typeface="Sylfaen" panose="010A0502050306030303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4-MMC</a:t>
                </a:r>
                <a:endParaRPr lang="ka-GE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" name="TextBox 26">
                <a:extLst>
                  <a:ext uri="{FF2B5EF4-FFF2-40B4-BE49-F238E27FC236}">
                    <a16:creationId xmlns:a16="http://schemas.microsoft.com/office/drawing/2014/main" id="{3A5F8069-1762-4CFF-934B-52906B2255FA}"/>
                  </a:ext>
                </a:extLst>
              </p:cNvPr>
              <p:cNvSpPr txBox="1"/>
              <p:nvPr/>
            </p:nvSpPr>
            <p:spPr>
              <a:xfrm>
                <a:off x="2394317" y="3204629"/>
                <a:ext cx="2063867" cy="46799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000" b="1" kern="1200">
                    <a:solidFill>
                      <a:srgbClr val="000000"/>
                    </a:solidFill>
                    <a:effectLst/>
                    <a:latin typeface="Sylfaen" panose="010A0502050306030303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4-COOH-4MMC</a:t>
                </a:r>
                <a:endParaRPr lang="ka-GE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FCB862AE-C401-4529-BD12-A8AB9686D7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6459" y="294837"/>
                <a:ext cx="1209675" cy="200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DED3FDA1-302F-4F0E-9FC3-2F423D8DEB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2533" y="256018"/>
                <a:ext cx="1209675" cy="190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FCCB0EA5-EFF9-4DE7-97E9-F7B93B88B6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39660" y="278947"/>
                <a:ext cx="1219200" cy="171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D37D652C-491C-4053-99B4-63DB6D1AD4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22320" y="351268"/>
                <a:ext cx="1209675" cy="200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5CD06D7E-2E89-44A6-8935-F0516B6A3C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2469" y="3523162"/>
                <a:ext cx="1247774" cy="190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4" name="TextBox 32">
                <a:extLst>
                  <a:ext uri="{FF2B5EF4-FFF2-40B4-BE49-F238E27FC236}">
                    <a16:creationId xmlns:a16="http://schemas.microsoft.com/office/drawing/2014/main" id="{446C0FFD-FB5A-4DE7-8804-751184C9EDE3}"/>
                  </a:ext>
                </a:extLst>
              </p:cNvPr>
              <p:cNvSpPr txBox="1"/>
              <p:nvPr/>
            </p:nvSpPr>
            <p:spPr>
              <a:xfrm>
                <a:off x="1167596" y="3150734"/>
                <a:ext cx="720144" cy="52189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100" b="1" kern="1200">
                    <a:solidFill>
                      <a:srgbClr val="000000"/>
                    </a:solidFill>
                    <a:effectLst/>
                    <a:latin typeface="Sylfaen" panose="010A0502050306030303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M2</a:t>
                </a:r>
                <a:endParaRPr lang="ka-GE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5" name="TextBox 36">
                <a:extLst>
                  <a:ext uri="{FF2B5EF4-FFF2-40B4-BE49-F238E27FC236}">
                    <a16:creationId xmlns:a16="http://schemas.microsoft.com/office/drawing/2014/main" id="{93A6CF2E-60F5-4A00-B363-41FED027B9F7}"/>
                  </a:ext>
                </a:extLst>
              </p:cNvPr>
              <p:cNvSpPr txBox="1"/>
              <p:nvPr/>
            </p:nvSpPr>
            <p:spPr>
              <a:xfrm>
                <a:off x="4130301" y="3223073"/>
                <a:ext cx="2558648" cy="46206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000" b="1" kern="1200" dirty="0">
                    <a:solidFill>
                      <a:srgbClr val="000000"/>
                    </a:solidFill>
                    <a:effectLst/>
                    <a:latin typeface="Sylfaen" panose="010A0502050306030303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Succinic-Nor-MMC</a:t>
                </a:r>
                <a:endParaRPr lang="ka-GE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E4185DDC-53BE-425C-B252-CFE7556FB0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3543" y="3569619"/>
                <a:ext cx="1209675" cy="200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8" name="Picture 57">
                <a:extLst>
                  <a:ext uri="{FF2B5EF4-FFF2-40B4-BE49-F238E27FC236}">
                    <a16:creationId xmlns:a16="http://schemas.microsoft.com/office/drawing/2014/main" id="{693AE80D-88B4-41BA-83D8-5D4E431DD7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82734" y="3560143"/>
                <a:ext cx="1209675" cy="200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9" name="Picture 58">
                <a:extLst>
                  <a:ext uri="{FF2B5EF4-FFF2-40B4-BE49-F238E27FC236}">
                    <a16:creationId xmlns:a16="http://schemas.microsoft.com/office/drawing/2014/main" id="{4CEAB660-57C1-4FD7-A66A-D1C05B1BDE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95559" y="771201"/>
                <a:ext cx="1143000" cy="180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0" name="TextBox 43">
                <a:extLst>
                  <a:ext uri="{FF2B5EF4-FFF2-40B4-BE49-F238E27FC236}">
                    <a16:creationId xmlns:a16="http://schemas.microsoft.com/office/drawing/2014/main" id="{661BD9B7-520C-414F-B4A1-ED8C67C74ED3}"/>
                  </a:ext>
                </a:extLst>
              </p:cNvPr>
              <p:cNvSpPr txBox="1"/>
              <p:nvPr/>
            </p:nvSpPr>
            <p:spPr>
              <a:xfrm>
                <a:off x="6570299" y="435778"/>
                <a:ext cx="2329814" cy="46799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900" b="1" kern="1200">
                    <a:solidFill>
                      <a:srgbClr val="000000"/>
                    </a:solidFill>
                    <a:effectLst/>
                    <a:latin typeface="Sylfaen" panose="010A0502050306030303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Demeth-Hydroxy-suflate</a:t>
                </a:r>
                <a:endParaRPr lang="ka-GE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F744D486-CE6A-49EA-879E-B7D1806579C1}"/>
                  </a:ext>
                </a:extLst>
              </p:cNvPr>
              <p:cNvSpPr/>
              <p:nvPr/>
            </p:nvSpPr>
            <p:spPr>
              <a:xfrm>
                <a:off x="6408619" y="3560143"/>
                <a:ext cx="3018469" cy="414654"/>
              </a:xfrm>
              <a:prstGeom prst="rect">
                <a:avLst/>
              </a:prstGeom>
            </p:spPr>
            <p:txBody>
              <a:bodyPr wrap="square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900" b="1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Reduced-demeth-hydroxy-sulfate</a:t>
                </a:r>
                <a:endParaRPr lang="ka-GE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2B2F8B8A-835A-40D8-80B5-08E12EC5596D}"/>
                  </a:ext>
                </a:extLst>
              </p:cNvPr>
              <p:cNvSpPr/>
              <p:nvPr/>
            </p:nvSpPr>
            <p:spPr>
              <a:xfrm>
                <a:off x="6446447" y="308133"/>
                <a:ext cx="2522183" cy="5962559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a-GE"/>
              </a:p>
            </p:txBody>
          </p:sp>
          <p:pic>
            <p:nvPicPr>
              <p:cNvPr id="63" name="Picture 62">
                <a:extLst>
                  <a:ext uri="{FF2B5EF4-FFF2-40B4-BE49-F238E27FC236}">
                    <a16:creationId xmlns:a16="http://schemas.microsoft.com/office/drawing/2014/main" id="{4D02AE5B-CC4F-4164-A150-CC355B5EC2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0962" y="450397"/>
                <a:ext cx="331886" cy="26479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4" name="Picture 63">
                <a:extLst>
                  <a:ext uri="{FF2B5EF4-FFF2-40B4-BE49-F238E27FC236}">
                    <a16:creationId xmlns:a16="http://schemas.microsoft.com/office/drawing/2014/main" id="{A55E7858-5C7E-4D40-87E7-DFC23C7DEA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15851" y="466158"/>
                <a:ext cx="573141" cy="25672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5" name="Picture 64">
                <a:extLst>
                  <a:ext uri="{FF2B5EF4-FFF2-40B4-BE49-F238E27FC236}">
                    <a16:creationId xmlns:a16="http://schemas.microsoft.com/office/drawing/2014/main" id="{C4491610-33C5-4787-84FA-4507F6C8C1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81812" y="482897"/>
                <a:ext cx="480881" cy="25195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6" name="Picture 65">
                <a:extLst>
                  <a:ext uri="{FF2B5EF4-FFF2-40B4-BE49-F238E27FC236}">
                    <a16:creationId xmlns:a16="http://schemas.microsoft.com/office/drawing/2014/main" id="{07D9D837-BC84-4997-91A8-462B2A856E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9306" y="584840"/>
                <a:ext cx="888885" cy="24322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7" name="Picture 66">
                <a:extLst>
                  <a:ext uri="{FF2B5EF4-FFF2-40B4-BE49-F238E27FC236}">
                    <a16:creationId xmlns:a16="http://schemas.microsoft.com/office/drawing/2014/main" id="{3471CE9C-E62D-4EDB-B7F7-FABE5E03C4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7556" y="3708096"/>
                <a:ext cx="628181" cy="26439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8" name="Picture 67">
                <a:extLst>
                  <a:ext uri="{FF2B5EF4-FFF2-40B4-BE49-F238E27FC236}">
                    <a16:creationId xmlns:a16="http://schemas.microsoft.com/office/drawing/2014/main" id="{DB0EBB69-6141-40D9-8E9C-B1BC9C6701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58870" y="3785796"/>
                <a:ext cx="443138" cy="2527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9" name="Picture 68">
                <a:extLst>
                  <a:ext uri="{FF2B5EF4-FFF2-40B4-BE49-F238E27FC236}">
                    <a16:creationId xmlns:a16="http://schemas.microsoft.com/office/drawing/2014/main" id="{E054F59F-255C-4934-A1DB-B6E3DEBF32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03637" y="3760168"/>
                <a:ext cx="652462" cy="26288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0" name="Picture 69">
                <a:extLst>
                  <a:ext uri="{FF2B5EF4-FFF2-40B4-BE49-F238E27FC236}">
                    <a16:creationId xmlns:a16="http://schemas.microsoft.com/office/drawing/2014/main" id="{11611F84-F158-4541-B4A4-47EC8E5668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74424" y="1004938"/>
                <a:ext cx="1264154" cy="24882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" name="Picture 70">
                <a:extLst>
                  <a:ext uri="{FF2B5EF4-FFF2-40B4-BE49-F238E27FC236}">
                    <a16:creationId xmlns:a16="http://schemas.microsoft.com/office/drawing/2014/main" id="{95A4B131-67BE-4344-9D23-C492BFCD4C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03500" y="3951614"/>
                <a:ext cx="584138" cy="2280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BDEAEEDB-B172-4A53-AF3B-A37C5A4DE0AB}"/>
                </a:ext>
              </a:extLst>
            </p:cNvPr>
            <p:cNvSpPr/>
            <p:nvPr/>
          </p:nvSpPr>
          <p:spPr>
            <a:xfrm>
              <a:off x="57308" y="-116952"/>
              <a:ext cx="9072023" cy="6542508"/>
            </a:xfrm>
            <a:prstGeom prst="rect">
              <a:avLst/>
            </a:prstGeom>
            <a:noFill/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a-GE"/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7992BE5B-671B-454C-895C-FC8207F41B57}"/>
              </a:ext>
            </a:extLst>
          </p:cNvPr>
          <p:cNvSpPr txBox="1"/>
          <p:nvPr/>
        </p:nvSpPr>
        <p:spPr>
          <a:xfrm>
            <a:off x="6570966" y="1323314"/>
            <a:ext cx="50139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Sulfotransferase (SULT) metabolism occurring in the organism.</a:t>
            </a:r>
            <a:endParaRPr lang="ka-GE" sz="1400" dirty="0">
              <a:ea typeface="Cambria" panose="02040503050406030204" pitchFamily="18" charset="0"/>
            </a:endParaRP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28678B2-F2AB-45B4-B917-55CFC404CC6D}"/>
              </a:ext>
            </a:extLst>
          </p:cNvPr>
          <p:cNvGrpSpPr/>
          <p:nvPr/>
        </p:nvGrpSpPr>
        <p:grpSpPr>
          <a:xfrm>
            <a:off x="135225" y="1606498"/>
            <a:ext cx="5904193" cy="3403111"/>
            <a:chOff x="38647" y="-2103383"/>
            <a:chExt cx="6379217" cy="5573912"/>
          </a:xfrm>
        </p:grpSpPr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C7103AC6-00CC-4BB9-9A93-530366841619}"/>
                </a:ext>
              </a:extLst>
            </p:cNvPr>
            <p:cNvCxnSpPr>
              <a:cxnSpLocks/>
            </p:cNvCxnSpPr>
            <p:nvPr/>
          </p:nvCxnSpPr>
          <p:spPr>
            <a:xfrm>
              <a:off x="332241" y="3275645"/>
              <a:ext cx="6085623" cy="937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0E844DEE-4707-44B5-B108-8E2595792E8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10732" y="-2103383"/>
              <a:ext cx="31224" cy="538840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35">
              <a:extLst>
                <a:ext uri="{FF2B5EF4-FFF2-40B4-BE49-F238E27FC236}">
                  <a16:creationId xmlns:a16="http://schemas.microsoft.com/office/drawing/2014/main" id="{CD86D879-0378-43D0-8F90-30B77BE23FE2}"/>
                </a:ext>
              </a:extLst>
            </p:cNvPr>
            <p:cNvSpPr txBox="1"/>
            <p:nvPr/>
          </p:nvSpPr>
          <p:spPr>
            <a:xfrm>
              <a:off x="38647" y="-131354"/>
              <a:ext cx="511013" cy="1111251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marL="0" marR="0">
                <a:lnSpc>
                  <a:spcPct val="115000"/>
                </a:lnSpc>
                <a:spcAft>
                  <a:spcPts val="1000"/>
                </a:spcAft>
                <a:buNone/>
              </a:pPr>
              <a:r>
                <a:rPr lang="en-US" sz="11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Intensity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7" name="TextBox 36">
              <a:extLst>
                <a:ext uri="{FF2B5EF4-FFF2-40B4-BE49-F238E27FC236}">
                  <a16:creationId xmlns:a16="http://schemas.microsoft.com/office/drawing/2014/main" id="{07D73BA6-0321-4FE5-8C0F-BE824498C396}"/>
                </a:ext>
              </a:extLst>
            </p:cNvPr>
            <p:cNvSpPr txBox="1"/>
            <p:nvPr/>
          </p:nvSpPr>
          <p:spPr>
            <a:xfrm>
              <a:off x="2801512" y="3218478"/>
              <a:ext cx="698685" cy="252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Aft>
                  <a:spcPts val="1000"/>
                </a:spcAft>
                <a:buNone/>
              </a:pPr>
              <a:r>
                <a:rPr lang="en-US" sz="4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Acquisition time (min)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32DF552-6B69-4C56-BC4A-C62C5A63D78B}"/>
              </a:ext>
            </a:extLst>
          </p:cNvPr>
          <p:cNvGrpSpPr/>
          <p:nvPr/>
        </p:nvGrpSpPr>
        <p:grpSpPr>
          <a:xfrm>
            <a:off x="228852" y="1409501"/>
            <a:ext cx="6270422" cy="3600108"/>
            <a:chOff x="0" y="19127"/>
            <a:chExt cx="8854367" cy="6268764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531D264-DA97-4316-9B23-2C244C192B21}"/>
                </a:ext>
              </a:extLst>
            </p:cNvPr>
            <p:cNvSpPr/>
            <p:nvPr/>
          </p:nvSpPr>
          <p:spPr>
            <a:xfrm>
              <a:off x="0" y="19127"/>
              <a:ext cx="8416785" cy="6268764"/>
            </a:xfrm>
            <a:prstGeom prst="rect">
              <a:avLst/>
            </a:prstGeom>
            <a:noFill/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a-GE"/>
            </a:p>
          </p:txBody>
        </p: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31D448D6-7C9B-4FD8-BE5A-9715C56A8EFD}"/>
                </a:ext>
              </a:extLst>
            </p:cNvPr>
            <p:cNvGrpSpPr/>
            <p:nvPr/>
          </p:nvGrpSpPr>
          <p:grpSpPr>
            <a:xfrm>
              <a:off x="223387" y="109029"/>
              <a:ext cx="8630980" cy="6055303"/>
              <a:chOff x="223387" y="109029"/>
              <a:chExt cx="8630980" cy="6055303"/>
            </a:xfrm>
          </p:grpSpPr>
          <p:pic>
            <p:nvPicPr>
              <p:cNvPr id="81" name="Picture 80">
                <a:extLst>
                  <a:ext uri="{FF2B5EF4-FFF2-40B4-BE49-F238E27FC236}">
                    <a16:creationId xmlns:a16="http://schemas.microsoft.com/office/drawing/2014/main" id="{AE897A83-12CD-4F93-BF1A-0C9A676728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304"/>
              <a:stretch/>
            </p:blipFill>
            <p:spPr bwMode="auto">
              <a:xfrm>
                <a:off x="4738661" y="3535622"/>
                <a:ext cx="403459" cy="26287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" name="Picture 81">
                <a:extLst>
                  <a:ext uri="{FF2B5EF4-FFF2-40B4-BE49-F238E27FC236}">
                    <a16:creationId xmlns:a16="http://schemas.microsoft.com/office/drawing/2014/main" id="{689B8EEA-88C5-41FA-928A-8CC80A6D97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011" b="8571"/>
              <a:stretch/>
            </p:blipFill>
            <p:spPr bwMode="auto">
              <a:xfrm>
                <a:off x="1163819" y="824388"/>
                <a:ext cx="405317" cy="20605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3" name="Picture 82">
                <a:extLst>
                  <a:ext uri="{FF2B5EF4-FFF2-40B4-BE49-F238E27FC236}">
                    <a16:creationId xmlns:a16="http://schemas.microsoft.com/office/drawing/2014/main" id="{6B5BA1F0-5BBA-4E43-9E55-55D7688C80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" r="13737" b="10414"/>
              <a:stretch/>
            </p:blipFill>
            <p:spPr bwMode="auto">
              <a:xfrm>
                <a:off x="4495861" y="826987"/>
                <a:ext cx="405317" cy="2120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4" name="Picture 83">
                <a:extLst>
                  <a:ext uri="{FF2B5EF4-FFF2-40B4-BE49-F238E27FC236}">
                    <a16:creationId xmlns:a16="http://schemas.microsoft.com/office/drawing/2014/main" id="{4A2D8A91-E12D-4004-8BDE-1A8E1C4229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142" r="-1"/>
              <a:stretch>
                <a:fillRect/>
              </a:stretch>
            </p:blipFill>
            <p:spPr bwMode="auto">
              <a:xfrm>
                <a:off x="539100" y="3845896"/>
                <a:ext cx="232224" cy="2177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5" name="Picture 84">
                <a:extLst>
                  <a:ext uri="{FF2B5EF4-FFF2-40B4-BE49-F238E27FC236}">
                    <a16:creationId xmlns:a16="http://schemas.microsoft.com/office/drawing/2014/main" id="{5B02B38F-AB92-4381-B8C6-6726F3D7C21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7585" y="913647"/>
                <a:ext cx="405317" cy="2120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6" name="Picture 85">
                <a:extLst>
                  <a:ext uri="{FF2B5EF4-FFF2-40B4-BE49-F238E27FC236}">
                    <a16:creationId xmlns:a16="http://schemas.microsoft.com/office/drawing/2014/main" id="{109C27C3-443B-4492-8E4F-EB97037111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31049" y="3602978"/>
                <a:ext cx="509386" cy="25231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7" name="TextBox 38">
                <a:extLst>
                  <a:ext uri="{FF2B5EF4-FFF2-40B4-BE49-F238E27FC236}">
                    <a16:creationId xmlns:a16="http://schemas.microsoft.com/office/drawing/2014/main" id="{D49BEAA7-DDAB-4A59-BB60-3EB70B895219}"/>
                  </a:ext>
                </a:extLst>
              </p:cNvPr>
              <p:cNvSpPr txBox="1"/>
              <p:nvPr/>
            </p:nvSpPr>
            <p:spPr>
              <a:xfrm>
                <a:off x="4015571" y="109029"/>
                <a:ext cx="2034445" cy="46799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100" b="1" kern="1200">
                    <a:solidFill>
                      <a:srgbClr val="000000"/>
                    </a:solidFill>
                    <a:effectLst/>
                    <a:latin typeface="Sylfaen" panose="010A0502050306030303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Dihydro-4-MMC</a:t>
                </a:r>
                <a:endParaRPr lang="ka-GE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8" name="TextBox 39">
                <a:extLst>
                  <a:ext uri="{FF2B5EF4-FFF2-40B4-BE49-F238E27FC236}">
                    <a16:creationId xmlns:a16="http://schemas.microsoft.com/office/drawing/2014/main" id="{9A9DD9E1-8FB5-4941-8AD4-62BA6A33F84B}"/>
                  </a:ext>
                </a:extLst>
              </p:cNvPr>
              <p:cNvSpPr txBox="1"/>
              <p:nvPr/>
            </p:nvSpPr>
            <p:spPr>
              <a:xfrm>
                <a:off x="223387" y="128155"/>
                <a:ext cx="2405052" cy="46799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100" b="1" kern="1200">
                    <a:solidFill>
                      <a:srgbClr val="000000"/>
                    </a:solidFill>
                    <a:effectLst/>
                    <a:latin typeface="Sylfaen" panose="010A0502050306030303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Nor-4-MMC-OH</a:t>
                </a:r>
                <a:endParaRPr lang="ka-GE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9" name="TextBox 40">
                <a:extLst>
                  <a:ext uri="{FF2B5EF4-FFF2-40B4-BE49-F238E27FC236}">
                    <a16:creationId xmlns:a16="http://schemas.microsoft.com/office/drawing/2014/main" id="{3D871D35-9ADD-40B6-958E-70E022C30446}"/>
                  </a:ext>
                </a:extLst>
              </p:cNvPr>
              <p:cNvSpPr txBox="1"/>
              <p:nvPr/>
            </p:nvSpPr>
            <p:spPr>
              <a:xfrm>
                <a:off x="2661543" y="128155"/>
                <a:ext cx="1524000" cy="46799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100" b="1" kern="1200">
                    <a:solidFill>
                      <a:srgbClr val="000000"/>
                    </a:solidFill>
                    <a:effectLst/>
                    <a:latin typeface="Sylfaen" panose="010A0502050306030303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4-MMC</a:t>
                </a:r>
                <a:endParaRPr lang="ka-GE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0" name="TextBox 41">
                <a:extLst>
                  <a:ext uri="{FF2B5EF4-FFF2-40B4-BE49-F238E27FC236}">
                    <a16:creationId xmlns:a16="http://schemas.microsoft.com/office/drawing/2014/main" id="{07097AF3-BE73-4687-ACBA-38EC5885D6B9}"/>
                  </a:ext>
                </a:extLst>
              </p:cNvPr>
              <p:cNvSpPr txBox="1"/>
              <p:nvPr/>
            </p:nvSpPr>
            <p:spPr>
              <a:xfrm>
                <a:off x="359249" y="3044427"/>
                <a:ext cx="780415" cy="46799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100" b="1" kern="1200">
                    <a:solidFill>
                      <a:srgbClr val="000000"/>
                    </a:solidFill>
                    <a:effectLst/>
                    <a:latin typeface="Sylfaen" panose="010A0502050306030303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M6</a:t>
                </a:r>
                <a:endParaRPr lang="ka-GE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1" name="TextBox 42">
                <a:extLst>
                  <a:ext uri="{FF2B5EF4-FFF2-40B4-BE49-F238E27FC236}">
                    <a16:creationId xmlns:a16="http://schemas.microsoft.com/office/drawing/2014/main" id="{B579CC74-AB60-43D6-80F4-28B1BCC08EBB}"/>
                  </a:ext>
                </a:extLst>
              </p:cNvPr>
              <p:cNvSpPr txBox="1"/>
              <p:nvPr/>
            </p:nvSpPr>
            <p:spPr>
              <a:xfrm>
                <a:off x="2761396" y="3115027"/>
                <a:ext cx="1694558" cy="46799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900" b="1" kern="1200" dirty="0">
                    <a:solidFill>
                      <a:srgbClr val="000000"/>
                    </a:solidFill>
                    <a:effectLst/>
                    <a:latin typeface="Sylfaen" panose="010A0502050306030303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4-COOH-4MMC</a:t>
                </a:r>
                <a:endParaRPr lang="ka-GE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92" name="Picture 91">
                <a:extLst>
                  <a:ext uri="{FF2B5EF4-FFF2-40B4-BE49-F238E27FC236}">
                    <a16:creationId xmlns:a16="http://schemas.microsoft.com/office/drawing/2014/main" id="{42A3E55B-06D7-40F0-9FB6-FC946D699B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67806" y="539999"/>
                <a:ext cx="1209675" cy="190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D453034D-3F57-45A5-9473-9E97CD9F6C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8215" y="539999"/>
                <a:ext cx="1219200" cy="171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4" name="Picture 93">
                <a:extLst>
                  <a:ext uri="{FF2B5EF4-FFF2-40B4-BE49-F238E27FC236}">
                    <a16:creationId xmlns:a16="http://schemas.microsoft.com/office/drawing/2014/main" id="{5A79347D-DF12-47D4-A10E-05C448317D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14155" y="530474"/>
                <a:ext cx="1209675" cy="200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5" name="Picture 94">
                <a:extLst>
                  <a:ext uri="{FF2B5EF4-FFF2-40B4-BE49-F238E27FC236}">
                    <a16:creationId xmlns:a16="http://schemas.microsoft.com/office/drawing/2014/main" id="{99BA40CE-49A6-4F43-ABB4-29F99D5B0B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62240" y="3462701"/>
                <a:ext cx="835723" cy="1275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22A284C9-530C-4DD7-8CE5-95C40F3A915C}"/>
                  </a:ext>
                </a:extLst>
              </p:cNvPr>
              <p:cNvSpPr txBox="1"/>
              <p:nvPr/>
            </p:nvSpPr>
            <p:spPr>
              <a:xfrm>
                <a:off x="1708259" y="3094403"/>
                <a:ext cx="662306" cy="46799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100" b="1" kern="1200" dirty="0">
                    <a:solidFill>
                      <a:srgbClr val="000000"/>
                    </a:solidFill>
                    <a:effectLst/>
                    <a:latin typeface="Sylfaen" panose="010A0502050306030303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M2</a:t>
                </a:r>
                <a:endParaRPr lang="ka-GE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97" name="Picture 96">
                <a:extLst>
                  <a:ext uri="{FF2B5EF4-FFF2-40B4-BE49-F238E27FC236}">
                    <a16:creationId xmlns:a16="http://schemas.microsoft.com/office/drawing/2014/main" id="{573035EB-ACA3-4AD6-AFAD-1C831175C2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536" y="3476846"/>
                <a:ext cx="829392" cy="1175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D4F07A84-20BA-4029-A4F5-33690E55C0A7}"/>
                  </a:ext>
                </a:extLst>
              </p:cNvPr>
              <p:cNvSpPr txBox="1"/>
              <p:nvPr/>
            </p:nvSpPr>
            <p:spPr>
              <a:xfrm>
                <a:off x="4225529" y="3081847"/>
                <a:ext cx="1905000" cy="46799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900" b="1" kern="1200">
                    <a:solidFill>
                      <a:srgbClr val="000000"/>
                    </a:solidFill>
                    <a:effectLst/>
                    <a:latin typeface="Sylfaen" panose="010A0502050306030303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Succinic-Nor-MMC</a:t>
                </a:r>
                <a:endParaRPr lang="ka-GE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99" name="Picture 98">
                <a:extLst>
                  <a:ext uri="{FF2B5EF4-FFF2-40B4-BE49-F238E27FC236}">
                    <a16:creationId xmlns:a16="http://schemas.microsoft.com/office/drawing/2014/main" id="{BC581A86-91BB-4D7F-9680-0C299858C9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85128" y="3408984"/>
                <a:ext cx="1209675" cy="200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0" name="Picture 99">
                <a:extLst>
                  <a:ext uri="{FF2B5EF4-FFF2-40B4-BE49-F238E27FC236}">
                    <a16:creationId xmlns:a16="http://schemas.microsoft.com/office/drawing/2014/main" id="{E5540C9D-624D-4065-9766-B40C74DCB4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3965" y="3476085"/>
                <a:ext cx="688130" cy="1137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1" name="Picture 100">
                <a:extLst>
                  <a:ext uri="{FF2B5EF4-FFF2-40B4-BE49-F238E27FC236}">
                    <a16:creationId xmlns:a16="http://schemas.microsoft.com/office/drawing/2014/main" id="{EB7896DE-2B7D-4ED0-BE42-70E1190418B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92903" y="3629209"/>
                <a:ext cx="339195" cy="25055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" name="Picture 101">
                <a:extLst>
                  <a:ext uri="{FF2B5EF4-FFF2-40B4-BE49-F238E27FC236}">
                    <a16:creationId xmlns:a16="http://schemas.microsoft.com/office/drawing/2014/main" id="{01FEB228-9236-4AB0-B5D1-1E22DE9D1F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72074" y="752887"/>
                <a:ext cx="1207514" cy="27595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4852EE97-411D-40E6-9F11-31B70318B68A}"/>
                  </a:ext>
                </a:extLst>
              </p:cNvPr>
              <p:cNvSpPr txBox="1"/>
              <p:nvPr/>
            </p:nvSpPr>
            <p:spPr>
              <a:xfrm>
                <a:off x="5923257" y="327934"/>
                <a:ext cx="2931110" cy="46799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100" b="1" kern="1200" dirty="0" err="1">
                    <a:solidFill>
                      <a:srgbClr val="000000"/>
                    </a:solidFill>
                    <a:effectLst/>
                    <a:latin typeface="Sylfaen" panose="010A0502050306030303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Demeth</a:t>
                </a:r>
                <a:r>
                  <a:rPr lang="en-US" sz="1100" b="1" kern="1200" dirty="0">
                    <a:solidFill>
                      <a:srgbClr val="000000"/>
                    </a:solidFill>
                    <a:effectLst/>
                    <a:latin typeface="Sylfaen" panose="010A0502050306030303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-Hydroxy-</a:t>
                </a:r>
                <a:r>
                  <a:rPr lang="en-US" sz="1100" b="1" kern="1200" dirty="0" err="1">
                    <a:solidFill>
                      <a:srgbClr val="000000"/>
                    </a:solidFill>
                    <a:effectLst/>
                    <a:latin typeface="Sylfaen" panose="010A0502050306030303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suflate</a:t>
                </a:r>
                <a:endParaRPr lang="ka-GE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04" name="Picture 103">
                <a:extLst>
                  <a:ext uri="{FF2B5EF4-FFF2-40B4-BE49-F238E27FC236}">
                    <a16:creationId xmlns:a16="http://schemas.microsoft.com/office/drawing/2014/main" id="{2B0B9D3C-9B44-48A9-A8D9-A7C0B76DF9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59628" y="3791901"/>
                <a:ext cx="632405" cy="23050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F74F3188-8A49-4938-A7D4-0498082F4772}"/>
                  </a:ext>
                </a:extLst>
              </p:cNvPr>
              <p:cNvSpPr/>
              <p:nvPr/>
            </p:nvSpPr>
            <p:spPr>
              <a:xfrm>
                <a:off x="5845102" y="3436566"/>
                <a:ext cx="2672951" cy="781633"/>
              </a:xfrm>
              <a:prstGeom prst="rect">
                <a:avLst/>
              </a:prstGeom>
            </p:spPr>
            <p:txBody>
              <a:bodyPr wrap="square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900" b="1" kern="1200">
                    <a:solidFill>
                      <a:srgbClr val="000000"/>
                    </a:solidFill>
                    <a:effectLst/>
                    <a:latin typeface="Sylfaen" panose="010A0502050306030303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Reduced-demeth-hydroxy-sulfate</a:t>
                </a:r>
                <a:endParaRPr lang="ka-GE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C7E46D50-B5DA-4E97-8CE9-D7CE4A06E124}"/>
                  </a:ext>
                </a:extLst>
              </p:cNvPr>
              <p:cNvSpPr/>
              <p:nvPr/>
            </p:nvSpPr>
            <p:spPr>
              <a:xfrm>
                <a:off x="5938674" y="173015"/>
                <a:ext cx="2376311" cy="5962559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a-GE"/>
              </a:p>
            </p:txBody>
          </p:sp>
        </p:grp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BFCFBB04-AE82-4539-B9A0-E6BA3628A587}"/>
              </a:ext>
            </a:extLst>
          </p:cNvPr>
          <p:cNvGrpSpPr/>
          <p:nvPr/>
        </p:nvGrpSpPr>
        <p:grpSpPr>
          <a:xfrm>
            <a:off x="6275266" y="2247186"/>
            <a:ext cx="5542073" cy="3403111"/>
            <a:chOff x="38647" y="-2103383"/>
            <a:chExt cx="5987962" cy="5573912"/>
          </a:xfrm>
        </p:grpSpPr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19E0EC02-E04E-4B9C-83F6-68A610E09CD3}"/>
                </a:ext>
              </a:extLst>
            </p:cNvPr>
            <p:cNvCxnSpPr>
              <a:cxnSpLocks/>
            </p:cNvCxnSpPr>
            <p:nvPr/>
          </p:nvCxnSpPr>
          <p:spPr>
            <a:xfrm>
              <a:off x="332241" y="3275645"/>
              <a:ext cx="5694368" cy="1949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0EB96EDC-A484-4195-AC6F-749A8974159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10732" y="-2103383"/>
              <a:ext cx="31224" cy="538840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TextBox 35">
              <a:extLst>
                <a:ext uri="{FF2B5EF4-FFF2-40B4-BE49-F238E27FC236}">
                  <a16:creationId xmlns:a16="http://schemas.microsoft.com/office/drawing/2014/main" id="{5EBFB3A7-80D6-4E16-AFB5-4351CBD191A9}"/>
                </a:ext>
              </a:extLst>
            </p:cNvPr>
            <p:cNvSpPr txBox="1"/>
            <p:nvPr/>
          </p:nvSpPr>
          <p:spPr>
            <a:xfrm>
              <a:off x="38647" y="-131354"/>
              <a:ext cx="511013" cy="1111251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marL="0" marR="0">
                <a:lnSpc>
                  <a:spcPct val="115000"/>
                </a:lnSpc>
                <a:spcAft>
                  <a:spcPts val="1000"/>
                </a:spcAft>
                <a:buNone/>
              </a:pPr>
              <a:r>
                <a:rPr lang="en-US" sz="11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Intensity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1" name="TextBox 36">
              <a:extLst>
                <a:ext uri="{FF2B5EF4-FFF2-40B4-BE49-F238E27FC236}">
                  <a16:creationId xmlns:a16="http://schemas.microsoft.com/office/drawing/2014/main" id="{050A7B53-ED0A-4DE8-BA84-CFE8A2AB0B1C}"/>
                </a:ext>
              </a:extLst>
            </p:cNvPr>
            <p:cNvSpPr txBox="1"/>
            <p:nvPr/>
          </p:nvSpPr>
          <p:spPr>
            <a:xfrm>
              <a:off x="2801512" y="3218478"/>
              <a:ext cx="698685" cy="252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Aft>
                  <a:spcPts val="1000"/>
                </a:spcAft>
                <a:buNone/>
              </a:pPr>
              <a:r>
                <a:rPr lang="en-US" sz="4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Acquisition time (min)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2" name="TextBox 111">
            <a:extLst>
              <a:ext uri="{FF2B5EF4-FFF2-40B4-BE49-F238E27FC236}">
                <a16:creationId xmlns:a16="http://schemas.microsoft.com/office/drawing/2014/main" id="{8951D9B5-C3C3-4463-A5A2-8F35C9CCE0A7}"/>
              </a:ext>
            </a:extLst>
          </p:cNvPr>
          <p:cNvSpPr txBox="1"/>
          <p:nvPr/>
        </p:nvSpPr>
        <p:spPr>
          <a:xfrm>
            <a:off x="355180" y="5379464"/>
            <a:ext cx="578038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af-ZA" sz="1400" dirty="0">
                <a:latin typeface="Cambria" panose="02040503050406030204" pitchFamily="18" charset="0"/>
                <a:ea typeface="Cambria" panose="02040503050406030204" pitchFamily="18" charset="0"/>
              </a:rPr>
              <a:t>Fig. 7 Chromatograms of mephedrone (4-MMC) and its Phase I metabolites in an urine sample (Urine Sample 4185). Extraction was performed using an optimized LLE method in an alkaline </a:t>
            </a:r>
            <a:r>
              <a:rPr lang="ka-GE" sz="14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ka-GE" sz="1400" baseline="-25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ka-GE" sz="14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OH</a:t>
            </a:r>
            <a:r>
              <a:rPr lang="ka-GE" sz="1400" dirty="0">
                <a:ea typeface="Cambria" panose="02040503050406030204" pitchFamily="18" charset="0"/>
              </a:rPr>
              <a:t> </a:t>
            </a:r>
            <a:r>
              <a:rPr lang="af-ZA" sz="1400" dirty="0">
                <a:latin typeface="Cambria" panose="02040503050406030204" pitchFamily="18" charset="0"/>
                <a:ea typeface="Cambria" panose="02040503050406030204" pitchFamily="18" charset="0"/>
              </a:rPr>
              <a:t>medium (chloroform/ethyl acetate 9:1 v/v). HS-</a:t>
            </a:r>
            <a:r>
              <a:rPr lang="el-GR" sz="1400" dirty="0">
                <a:latin typeface="Cambria" panose="02040503050406030204" pitchFamily="18" charset="0"/>
                <a:ea typeface="Cambria" panose="02040503050406030204" pitchFamily="18" charset="0"/>
              </a:rPr>
              <a:t>β-</a:t>
            </a:r>
            <a:r>
              <a:rPr lang="af-ZA" sz="1400" dirty="0">
                <a:latin typeface="Cambria" panose="02040503050406030204" pitchFamily="18" charset="0"/>
                <a:ea typeface="Cambria" panose="02040503050406030204" pitchFamily="18" charset="0"/>
              </a:rPr>
              <a:t>CD 0.25 mg / 0.5 mg, 40%/80% capillary filling, 20 mM ammonium formate, pH 2.3.</a:t>
            </a:r>
            <a:endParaRPr lang="ka-GE" sz="1400" dirty="0"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762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70FDCC-C93B-4723-82E9-8441FD6C1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94B78-8C0C-449B-8EFC-345627870C82}" type="slidenum">
              <a:rPr lang="ka-GE" smtClean="0"/>
              <a:t>15</a:t>
            </a:fld>
            <a:endParaRPr lang="ka-GE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A8F6AA2-213A-47B9-88A3-CCB6C41D3780}"/>
              </a:ext>
            </a:extLst>
          </p:cNvPr>
          <p:cNvSpPr/>
          <p:nvPr/>
        </p:nvSpPr>
        <p:spPr>
          <a:xfrm>
            <a:off x="12038721" y="-126609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5725F0C7-F618-4B93-AEF9-8B5FD7B885AF}"/>
              </a:ext>
            </a:extLst>
          </p:cNvPr>
          <p:cNvSpPr/>
          <p:nvPr/>
        </p:nvSpPr>
        <p:spPr>
          <a:xfrm>
            <a:off x="12038721" y="473782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8509F67-40C4-428C-90DB-C441181715B6}"/>
              </a:ext>
            </a:extLst>
          </p:cNvPr>
          <p:cNvSpPr/>
          <p:nvPr/>
        </p:nvSpPr>
        <p:spPr>
          <a:xfrm>
            <a:off x="12048987" y="1076494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0A576698-521A-4E6D-A14C-5D3D93068F83}"/>
              </a:ext>
            </a:extLst>
          </p:cNvPr>
          <p:cNvSpPr/>
          <p:nvPr/>
        </p:nvSpPr>
        <p:spPr>
          <a:xfrm>
            <a:off x="12063052" y="1679206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67DE262-DC71-4F0E-AD35-FE696355AB88}"/>
              </a:ext>
            </a:extLst>
          </p:cNvPr>
          <p:cNvSpPr/>
          <p:nvPr/>
        </p:nvSpPr>
        <p:spPr>
          <a:xfrm>
            <a:off x="12077118" y="2281918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BE25AD0-973B-4F34-88B5-17583F2D53B2}"/>
              </a:ext>
            </a:extLst>
          </p:cNvPr>
          <p:cNvSpPr/>
          <p:nvPr/>
        </p:nvSpPr>
        <p:spPr>
          <a:xfrm>
            <a:off x="12091182" y="2872724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54D4E4DD-0DEB-4794-8F5D-56781B43AEA9}"/>
              </a:ext>
            </a:extLst>
          </p:cNvPr>
          <p:cNvSpPr/>
          <p:nvPr/>
        </p:nvSpPr>
        <p:spPr>
          <a:xfrm>
            <a:off x="12101531" y="3482356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5FBBDD4-A4E8-4EE7-AAED-4BA27AF8A94B}"/>
              </a:ext>
            </a:extLst>
          </p:cNvPr>
          <p:cNvSpPr/>
          <p:nvPr/>
        </p:nvSpPr>
        <p:spPr>
          <a:xfrm>
            <a:off x="12114231" y="4091988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E0AFACB3-C6C5-430B-BDD9-2FACACE70B95}"/>
              </a:ext>
            </a:extLst>
          </p:cNvPr>
          <p:cNvSpPr/>
          <p:nvPr/>
        </p:nvSpPr>
        <p:spPr>
          <a:xfrm>
            <a:off x="12126931" y="4731973"/>
            <a:ext cx="1026946" cy="524707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8B3E39F-67EF-4191-8627-F40273B4844A}"/>
              </a:ext>
            </a:extLst>
          </p:cNvPr>
          <p:cNvSpPr/>
          <p:nvPr/>
        </p:nvSpPr>
        <p:spPr>
          <a:xfrm>
            <a:off x="12139631" y="5371958"/>
            <a:ext cx="1026946" cy="524707"/>
          </a:xfrm>
          <a:prstGeom prst="roundRect">
            <a:avLst/>
          </a:prstGeom>
          <a:solidFill>
            <a:srgbClr val="56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1926B2D8-F01F-468D-9EE2-0755BA4A7A2A}"/>
              </a:ext>
            </a:extLst>
          </p:cNvPr>
          <p:cNvSpPr/>
          <p:nvPr/>
        </p:nvSpPr>
        <p:spPr>
          <a:xfrm>
            <a:off x="12152331" y="6011943"/>
            <a:ext cx="1026946" cy="524707"/>
          </a:xfrm>
          <a:prstGeom prst="roundRect">
            <a:avLst/>
          </a:prstGeom>
          <a:solidFill>
            <a:srgbClr val="29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7EF2A2A0-4A61-40E3-BF13-3140577C712D}"/>
              </a:ext>
            </a:extLst>
          </p:cNvPr>
          <p:cNvSpPr/>
          <p:nvPr/>
        </p:nvSpPr>
        <p:spPr>
          <a:xfrm>
            <a:off x="12152331" y="6651928"/>
            <a:ext cx="1026946" cy="524707"/>
          </a:xfrm>
          <a:prstGeom prst="roundRect">
            <a:avLst/>
          </a:prstGeom>
          <a:solidFill>
            <a:srgbClr val="DCD2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DC60229-3BAC-4A7D-A25F-426651DAD78B}"/>
              </a:ext>
            </a:extLst>
          </p:cNvPr>
          <p:cNvGrpSpPr/>
          <p:nvPr/>
        </p:nvGrpSpPr>
        <p:grpSpPr>
          <a:xfrm>
            <a:off x="474508" y="269742"/>
            <a:ext cx="11454895" cy="689547"/>
            <a:chOff x="474508" y="269742"/>
            <a:chExt cx="5945981" cy="1069105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DD4104B2-1D62-4DD6-ACC3-EBD3AF6EE0BF}"/>
                </a:ext>
              </a:extLst>
            </p:cNvPr>
            <p:cNvSpPr/>
            <p:nvPr/>
          </p:nvSpPr>
          <p:spPr>
            <a:xfrm>
              <a:off x="474508" y="269742"/>
              <a:ext cx="5945981" cy="1069105"/>
            </a:xfrm>
            <a:prstGeom prst="roundRect">
              <a:avLst/>
            </a:prstGeom>
            <a:solidFill>
              <a:srgbClr val="DCD2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a-GE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37CBC57-0E4F-45A3-A837-BC64AA43EA5C}"/>
                </a:ext>
              </a:extLst>
            </p:cNvPr>
            <p:cNvSpPr txBox="1"/>
            <p:nvPr/>
          </p:nvSpPr>
          <p:spPr>
            <a:xfrm>
              <a:off x="614476" y="429244"/>
              <a:ext cx="5612153" cy="715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296C72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SUMMARY</a:t>
              </a:r>
            </a:p>
          </p:txBody>
        </p:sp>
      </p:grpSp>
      <p:sp>
        <p:nvSpPr>
          <p:cNvPr id="56" name="Slide Number Placeholder 1">
            <a:extLst>
              <a:ext uri="{FF2B5EF4-FFF2-40B4-BE49-F238E27FC236}">
                <a16:creationId xmlns:a16="http://schemas.microsoft.com/office/drawing/2014/main" id="{3A654F1B-71D5-4094-8F95-4E115B20938F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a-G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4A94B78-8C0C-449B-8EFC-345627870C82}" type="slidenum">
              <a:rPr lang="ka-GE" smtClean="0"/>
              <a:pPr/>
              <a:t>15</a:t>
            </a:fld>
            <a:endParaRPr lang="ka-GE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7038994-2293-44A4-B4A9-D9F557A85A5E}"/>
              </a:ext>
            </a:extLst>
          </p:cNvPr>
          <p:cNvSpPr txBox="1"/>
          <p:nvPr/>
        </p:nvSpPr>
        <p:spPr>
          <a:xfrm>
            <a:off x="474508" y="1679206"/>
            <a:ext cx="1120198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296C72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optimal CE-MS/MS method was developed for the enantioselective separation of mephedrone. </a:t>
            </a:r>
          </a:p>
          <a:p>
            <a:pPr algn="just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rgbClr val="296C72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Enantiomeric separation was successfully observed in the samples; notably, for the first time, complete separation of all four isomers of the dihydro-metabolite was achieved in real biological samples. </a:t>
            </a:r>
          </a:p>
          <a:p>
            <a:pPr algn="just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rgbClr val="296C72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method is efficient and provides a foundation to refine and analyze other samples at our disposal.</a:t>
            </a:r>
            <a:endParaRPr lang="ka-GE" sz="24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0779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BB39553-726F-4F73-BBD1-91372F49D056}"/>
              </a:ext>
            </a:extLst>
          </p:cNvPr>
          <p:cNvSpPr/>
          <p:nvPr/>
        </p:nvSpPr>
        <p:spPr>
          <a:xfrm>
            <a:off x="-387350" y="1494820"/>
            <a:ext cx="12966700" cy="2298700"/>
          </a:xfrm>
          <a:prstGeom prst="roundRect">
            <a:avLst/>
          </a:prstGeom>
          <a:solidFill>
            <a:srgbClr val="87A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a-G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8C7D29-4B2B-45E2-9E3C-838FDE614B76}"/>
              </a:ext>
            </a:extLst>
          </p:cNvPr>
          <p:cNvSpPr txBox="1"/>
          <p:nvPr/>
        </p:nvSpPr>
        <p:spPr>
          <a:xfrm>
            <a:off x="2266071" y="1859340"/>
            <a:ext cx="765985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rgbClr val="565654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Thank You for Your Attention!</a:t>
            </a:r>
            <a:endParaRPr lang="ka-GE" sz="4800" dirty="0">
              <a:solidFill>
                <a:srgbClr val="565654"/>
              </a:solidFill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875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1034</TotalTime>
  <Words>1783</Words>
  <Application>Microsoft Office PowerPoint</Application>
  <PresentationFormat>Widescreen</PresentationFormat>
  <Paragraphs>280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Calibri</vt:lpstr>
      <vt:lpstr>Calibri Light</vt:lpstr>
      <vt:lpstr>Cambria</vt:lpstr>
      <vt:lpstr>Segoe UI</vt:lpstr>
      <vt:lpstr>Sylfaen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nuca shermadini</dc:creator>
  <cp:lastModifiedBy>Mariam Gabadadze</cp:lastModifiedBy>
  <cp:revision>155</cp:revision>
  <dcterms:created xsi:type="dcterms:W3CDTF">2026-05-22T08:00:28Z</dcterms:created>
  <dcterms:modified xsi:type="dcterms:W3CDTF">2026-09-12T13:53:37Z</dcterms:modified>
</cp:coreProperties>
</file>