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8.jpg" ContentType="image/jpg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345" r:id="rId10"/>
    <p:sldId id="265" r:id="rId11"/>
    <p:sldId id="268" r:id="rId12"/>
    <p:sldId id="269" r:id="rId13"/>
    <p:sldId id="270" r:id="rId14"/>
    <p:sldId id="271" r:id="rId15"/>
    <p:sldId id="266" r:id="rId16"/>
    <p:sldId id="343" r:id="rId17"/>
    <p:sldId id="346" r:id="rId18"/>
    <p:sldId id="286" r:id="rId19"/>
    <p:sldId id="287" r:id="rId20"/>
    <p:sldId id="284" r:id="rId21"/>
    <p:sldId id="289" r:id="rId22"/>
    <p:sldId id="291" r:id="rId23"/>
    <p:sldId id="348" r:id="rId24"/>
    <p:sldId id="294" r:id="rId25"/>
    <p:sldId id="296" r:id="rId26"/>
    <p:sldId id="295" r:id="rId27"/>
    <p:sldId id="297" r:id="rId28"/>
    <p:sldId id="349" r:id="rId29"/>
    <p:sldId id="309" r:id="rId30"/>
    <p:sldId id="338" r:id="rId31"/>
    <p:sldId id="350" r:id="rId32"/>
    <p:sldId id="305" r:id="rId33"/>
    <p:sldId id="303" r:id="rId34"/>
    <p:sldId id="351" r:id="rId35"/>
    <p:sldId id="312" r:id="rId36"/>
    <p:sldId id="306" r:id="rId37"/>
    <p:sldId id="323" r:id="rId38"/>
    <p:sldId id="352" r:id="rId39"/>
    <p:sldId id="319" r:id="rId40"/>
    <p:sldId id="320" r:id="rId41"/>
    <p:sldId id="342" r:id="rId42"/>
    <p:sldId id="339" r:id="rId43"/>
    <p:sldId id="340" r:id="rId44"/>
    <p:sldId id="341" r:id="rId45"/>
    <p:sldId id="335" r:id="rId46"/>
    <p:sldId id="336" r:id="rId47"/>
    <p:sldId id="337" r:id="rId48"/>
    <p:sldId id="331" r:id="rId49"/>
    <p:sldId id="273" r:id="rId5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D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93684" autoAdjust="0"/>
  </p:normalViewPr>
  <p:slideViewPr>
    <p:cSldViewPr snapToGrid="0">
      <p:cViewPr varScale="1">
        <p:scale>
          <a:sx n="106" d="100"/>
          <a:sy n="106" d="100"/>
        </p:scale>
        <p:origin x="92" y="72"/>
      </p:cViewPr>
      <p:guideLst>
        <p:guide orient="horz" pos="2160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725CD-C8AF-4877-8004-E4B4A9F77806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36160-E4D9-4B5E-86F0-D43624A93EA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963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080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7416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8618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5386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367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1677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3484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012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67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310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888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5074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0323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662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549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9359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847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236160-E4D9-4B5E-86F0-D43624A93EAF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72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5408-146D-4371-A7F9-159D90266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46891-5D37-4BA1-8675-3BBC8C57E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EB1C3-378D-4AA5-A8AF-38645D52A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D39CD-E60C-452F-8423-7AA6BA807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626C0-529C-412F-A8DB-DED53519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842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E799-D5A2-4247-B5F1-0B31898B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A3DFC-752D-49F0-9856-347E24368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1BC6B-57B4-4220-9238-134FB3C8D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9EC14-4CD5-426F-AD64-FEED4EAEF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D05B2-E0A2-4277-8DD6-DF8732C14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46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E7D9-70EB-4FE2-95FF-BC5DBE3E2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19604-7CDD-422A-9077-BD52986CA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46D2B-389B-430D-B051-599DEBC70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159FA-0C71-4B70-BC9C-0ECC85BB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13DC9-5D97-4349-91F2-203B9454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795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5F0C-C8B5-4277-8ACF-4E73E939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372C0-2874-4C03-B05C-7F2E20404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67D0B-5EB7-45D1-B766-AF934B2E5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E55742-71BF-4462-A6A6-68F338A57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36B0E-82B8-4FE5-A7FA-44ABF6F3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80A4C-6C52-4E2A-9D32-FA333638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521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440CB-67D5-4402-8D5A-C6BFD9AF3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EA5D2-8881-40E0-AF53-EF9B2BE60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421E5-4EC3-432B-87D4-DDA1335FD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3995CC-6096-4B18-A171-4F131AD52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31E0DF-9220-4282-B9B3-1DFB505C8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A9A824-12E7-46F8-AF12-D607EF370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EA1F8D-155B-48D8-85B3-375CBF286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7B0012-6758-4111-BAD4-3F703D260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414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1AC6F-4C1D-41F9-A948-E74E9D00F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28AAEE-1EB1-4E25-A2E8-BD7C4353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D83D0F-409E-4522-9B46-07433C491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D6E6E-087E-4D3A-92E6-F0716E89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770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AB226E-1EF6-49DE-BC56-4DFFE456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84F37E-BD59-4D3B-A05A-FB640C23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880C8-1ACF-47A2-8D07-44D85A93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40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4C24-F24B-4DBC-864D-3918E7242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FAA8C-6F08-4C28-BBC3-6793C4B11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E24D9-58BD-4737-90CD-38247E4C5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277F8-5753-48EB-8FB8-B8FEC7B10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B7673-6328-4DBA-848C-694DAC90C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31E7D-0064-48C2-B84B-214251DC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38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0E4EF-9CFD-48B1-89CC-B0AC3C4F6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5D799F-8BAD-43BF-ADC2-8AF79E6EC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9FA42-CEDF-4612-B363-C5B4CF613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53DC0-50E4-45E8-B7CF-19A5F25B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0CB65-43D5-4221-A33C-B0C7A140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F3299-912E-4DC2-8122-FD6D1A7C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5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8884-A359-4E6C-BDAB-493C36C3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86F2E-FE24-4F0F-835D-FCFC842BD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BA683-7EB1-4BC4-AB66-5200272AF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44207-AE3F-4361-8D82-DAF3FFB8A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3CFA5-12C9-4BB0-8A64-1DC642443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090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5BB4F8-409F-4362-A05E-6103C1D80A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861E0C-05C4-453D-9D85-6191F6316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E634C-75DC-49C3-8B05-A337A1341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AA9C7-26AA-45A4-B8CC-2CCF1F760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90D46-254A-4BDD-B9A1-A06F1DB5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44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21F5B-F6FA-4493-AF3F-DB152FD82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3F988-0DF8-4374-A817-BB5EA96DF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1FE09-63A2-45C2-BB7E-3AA44818C7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2D084-476B-424D-847B-9D05A3DB1D2C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3FA1B-413B-4400-AB3B-B03234381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9D39-909E-4C33-86DB-B45D9F31E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1D88D-20FF-4D22-9A53-44E2C2F89C5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16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6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3.emf"/><Relationship Id="rId5" Type="http://schemas.openxmlformats.org/officeDocument/2006/relationships/image" Target="../media/image17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td.amegroups.org/article/view/9697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hyperlink" Target="https://doi.org/10.2967/jnumed.122.26535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">
            <a:extLst>
              <a:ext uri="{FF2B5EF4-FFF2-40B4-BE49-F238E27FC236}">
                <a16:creationId xmlns:a16="http://schemas.microsoft.com/office/drawing/2014/main" id="{526FA08B-EBAA-4D24-92E0-5BF476F1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426" b="17272"/>
          <a:stretch/>
        </p:blipFill>
        <p:spPr bwMode="auto">
          <a:xfrm>
            <a:off x="-3" y="719091"/>
            <a:ext cx="12192002" cy="459956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101E693C-5F19-40A4-8998-C65EA748A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660" y="5672369"/>
            <a:ext cx="3146322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logo">
            <a:extLst>
              <a:ext uri="{FF2B5EF4-FFF2-40B4-BE49-F238E27FC236}">
                <a16:creationId xmlns:a16="http://schemas.microsoft.com/office/drawing/2014/main" id="{F3B401B1-150F-489B-B179-C3C0A6103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047" y="5672369"/>
            <a:ext cx="91678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iversity of Cologne Logo - PNG Logo Vector Brand Downloads (SVG, EPS)">
            <a:extLst>
              <a:ext uri="{FF2B5EF4-FFF2-40B4-BE49-F238E27FC236}">
                <a16:creationId xmlns:a16="http://schemas.microsoft.com/office/drawing/2014/main" id="{E63ECD78-03FF-4403-8184-00C3FBFA5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646" y="5672369"/>
            <a:ext cx="180948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3E11F9-E643-4F4B-A253-7F5B0CF261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18" y="5672369"/>
            <a:ext cx="2158494" cy="914400"/>
          </a:xfrm>
          <a:prstGeom prst="rect">
            <a:avLst/>
          </a:prstGeom>
        </p:spPr>
      </p:pic>
      <p:pic>
        <p:nvPicPr>
          <p:cNvPr id="1028" name="Picture 4" descr="AgrUni">
            <a:extLst>
              <a:ext uri="{FF2B5EF4-FFF2-40B4-BE49-F238E27FC236}">
                <a16:creationId xmlns:a16="http://schemas.microsoft.com/office/drawing/2014/main" id="{CA3F3FBA-37C8-4E0B-B403-FB384A41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008" y="5681709"/>
            <a:ext cx="891103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A9672C-D069-455E-B45B-E37296C27A55}"/>
              </a:ext>
            </a:extLst>
          </p:cNvPr>
          <p:cNvSpPr txBox="1"/>
          <p:nvPr/>
        </p:nvSpPr>
        <p:spPr>
          <a:xfrm>
            <a:off x="3174750" y="1861837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3200" b="1" dirty="0">
              <a:solidFill>
                <a:srgbClr val="023D6B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3E1E85-2CD6-498C-BB83-F82951664C3B}"/>
              </a:ext>
            </a:extLst>
          </p:cNvPr>
          <p:cNvSpPr txBox="1"/>
          <p:nvPr/>
        </p:nvSpPr>
        <p:spPr>
          <a:xfrm>
            <a:off x="2827049" y="27574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>
              <a:solidFill>
                <a:srgbClr val="023D6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AF69D-A400-4387-9815-061745F29E41}"/>
              </a:ext>
            </a:extLst>
          </p:cNvPr>
          <p:cNvSpPr/>
          <p:nvPr/>
        </p:nvSpPr>
        <p:spPr>
          <a:xfrm>
            <a:off x="-3" y="-1871"/>
            <a:ext cx="12192000" cy="719091"/>
          </a:xfrm>
          <a:prstGeom prst="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Georgian-German Science Bridge Workshop 2026</a:t>
            </a:r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346FF5-1EAE-441A-9B55-F80EC07556FB}"/>
              </a:ext>
            </a:extLst>
          </p:cNvPr>
          <p:cNvSpPr/>
          <p:nvPr/>
        </p:nvSpPr>
        <p:spPr>
          <a:xfrm>
            <a:off x="3006119" y="2754945"/>
            <a:ext cx="6179762" cy="1348110"/>
          </a:xfrm>
          <a:prstGeom prst="roundRect">
            <a:avLst/>
          </a:prstGeom>
          <a:solidFill>
            <a:srgbClr val="023D6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Nuclear Medicine</a:t>
            </a:r>
          </a:p>
          <a:p>
            <a:pPr algn="ctr"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for Neuroscience and Medicine, Nuclear Chemistry (INM – 5)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Davit Gabadadze</a:t>
            </a:r>
          </a:p>
        </p:txBody>
      </p:sp>
      <p:pic>
        <p:nvPicPr>
          <p:cNvPr id="11266" name="Picture 2" descr="FreeUni">
            <a:extLst>
              <a:ext uri="{FF2B5EF4-FFF2-40B4-BE49-F238E27FC236}">
                <a16:creationId xmlns:a16="http://schemas.microsoft.com/office/drawing/2014/main" id="{9D69DF7E-8131-452E-7ADA-10E885DC9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370" y="5672369"/>
            <a:ext cx="891103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26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1060E38-38B7-491E-95F8-DDE9A1F4CC5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</a:t>
            </a:fld>
            <a:r>
              <a:rPr lang="en-US" b="1" dirty="0"/>
              <a:t> 					               08.09.2026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A5CE5-5127-4B6F-B1FC-A6B90A5021AD}"/>
              </a:ext>
            </a:extLst>
          </p:cNvPr>
          <p:cNvSpPr txBox="1"/>
          <p:nvPr/>
        </p:nvSpPr>
        <p:spPr>
          <a:xfrm>
            <a:off x="454241" y="772356"/>
            <a:ext cx="11283518" cy="442674"/>
          </a:xfrm>
          <a:prstGeom prst="roundRect">
            <a:avLst/>
          </a:prstGeom>
          <a:noFill/>
          <a:ln w="28575">
            <a:solidFill>
              <a:srgbClr val="023D6B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23D6B"/>
                </a:solidFill>
              </a:rPr>
              <a:t>Nuclear Medicine uses </a:t>
            </a:r>
            <a:r>
              <a:rPr lang="en-US" sz="2000" b="1" dirty="0">
                <a:solidFill>
                  <a:srgbClr val="FF0000"/>
                </a:solidFill>
              </a:rPr>
              <a:t>radioactive molecules </a:t>
            </a:r>
            <a:r>
              <a:rPr lang="en-US" sz="2000" b="1" dirty="0">
                <a:solidFill>
                  <a:srgbClr val="023D6B"/>
                </a:solidFill>
              </a:rPr>
              <a:t>to assess body functions for </a:t>
            </a:r>
            <a:r>
              <a:rPr lang="en-US" sz="2000" b="1" u="sng" dirty="0">
                <a:solidFill>
                  <a:srgbClr val="023D6B"/>
                </a:solidFill>
              </a:rPr>
              <a:t>diagnosis</a:t>
            </a:r>
            <a:r>
              <a:rPr lang="en-US" sz="2000" b="1" dirty="0">
                <a:solidFill>
                  <a:srgbClr val="023D6B"/>
                </a:solidFill>
              </a:rPr>
              <a:t> and </a:t>
            </a:r>
            <a:r>
              <a:rPr lang="en-US" sz="2000" b="1" u="sng" dirty="0">
                <a:solidFill>
                  <a:srgbClr val="023D6B"/>
                </a:solidFill>
              </a:rPr>
              <a:t>therapy</a:t>
            </a:r>
            <a:endParaRPr lang="de-DE" sz="2000" b="1" u="sng" dirty="0">
              <a:solidFill>
                <a:srgbClr val="023D6B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E30881-2D3D-4E69-B249-DEB2AF392AAF}"/>
              </a:ext>
            </a:extLst>
          </p:cNvPr>
          <p:cNvCxnSpPr>
            <a:cxnSpLocks/>
            <a:stCxn id="5" idx="2"/>
            <a:endCxn id="11" idx="0"/>
          </p:cNvCxnSpPr>
          <p:nvPr/>
        </p:nvCxnSpPr>
        <p:spPr>
          <a:xfrm flipH="1">
            <a:off x="3430678" y="1215030"/>
            <a:ext cx="2665322" cy="1913573"/>
          </a:xfrm>
          <a:prstGeom prst="straightConnector1">
            <a:avLst/>
          </a:prstGeom>
          <a:ln w="28575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6DA3741-22CD-4D02-BEF2-1EC36FD435F3}"/>
              </a:ext>
            </a:extLst>
          </p:cNvPr>
          <p:cNvSpPr txBox="1"/>
          <p:nvPr/>
        </p:nvSpPr>
        <p:spPr>
          <a:xfrm>
            <a:off x="2135711" y="3128603"/>
            <a:ext cx="2589934" cy="510778"/>
          </a:xfrm>
          <a:prstGeom prst="roundRect">
            <a:avLst/>
          </a:prstGeom>
          <a:noFill/>
          <a:ln w="28575">
            <a:solidFill>
              <a:srgbClr val="023D6B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23D6B"/>
                </a:solidFill>
              </a:rPr>
              <a:t>Molecular Imaging</a:t>
            </a:r>
            <a:endParaRPr lang="de-DE" sz="2400" b="1" dirty="0">
              <a:solidFill>
                <a:srgbClr val="023D6B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80F9F69-057C-49FA-A16B-235998527B7A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>
          <a:xfrm>
            <a:off x="6096000" y="1215030"/>
            <a:ext cx="2631480" cy="1913573"/>
          </a:xfrm>
          <a:prstGeom prst="straightConnector1">
            <a:avLst/>
          </a:prstGeom>
          <a:ln w="28575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4219DAB-8C60-48D4-9467-F403BFA00A39}"/>
              </a:ext>
            </a:extLst>
          </p:cNvPr>
          <p:cNvSpPr txBox="1"/>
          <p:nvPr/>
        </p:nvSpPr>
        <p:spPr>
          <a:xfrm>
            <a:off x="7755277" y="3128603"/>
            <a:ext cx="1944406" cy="510778"/>
          </a:xfrm>
          <a:prstGeom prst="roundRect">
            <a:avLst/>
          </a:prstGeom>
          <a:noFill/>
          <a:ln w="28575">
            <a:solidFill>
              <a:srgbClr val="023D6B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23D6B"/>
                </a:solidFill>
              </a:rPr>
              <a:t>Radiotherapy</a:t>
            </a:r>
            <a:endParaRPr lang="de-DE" sz="2400" b="1" dirty="0">
              <a:solidFill>
                <a:srgbClr val="023D6B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591410-9699-49E7-AA1D-93CF9B28526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430678" y="3639381"/>
            <a:ext cx="0" cy="574031"/>
          </a:xfrm>
          <a:prstGeom prst="straightConnector1">
            <a:avLst/>
          </a:prstGeom>
          <a:ln w="28575">
            <a:solidFill>
              <a:srgbClr val="023D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D09DDF7-1EA2-4E2B-BA8E-BC0574801EB8}"/>
              </a:ext>
            </a:extLst>
          </p:cNvPr>
          <p:cNvSpPr txBox="1"/>
          <p:nvPr/>
        </p:nvSpPr>
        <p:spPr>
          <a:xfrm>
            <a:off x="1297446" y="4271027"/>
            <a:ext cx="5452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23D6B"/>
                </a:solidFill>
              </a:rPr>
              <a:t>Positron-Emission Tomography (PET)</a:t>
            </a:r>
          </a:p>
          <a:p>
            <a:r>
              <a:rPr lang="en-US" b="1" dirty="0">
                <a:solidFill>
                  <a:srgbClr val="023D6B"/>
                </a:solidFill>
              </a:rPr>
              <a:t>Single Photon Emission Computed Tomography (SPECT)</a:t>
            </a:r>
            <a:endParaRPr lang="de-DE" b="1" dirty="0">
              <a:solidFill>
                <a:srgbClr val="02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93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1079BB-36EC-4703-8429-A619CF0772A7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</a:t>
            </a:fld>
            <a:r>
              <a:rPr lang="en-US" b="1" dirty="0"/>
              <a:t> 					               08.09.2026</a:t>
            </a:r>
          </a:p>
        </p:txBody>
      </p:sp>
      <p:pic>
        <p:nvPicPr>
          <p:cNvPr id="2052" name="Picture 4" descr="What's the difference between all the different head scans (X-Ray, CT, MRI,  MRA, PET scan)? - San Diego Brain Injury Foundation">
            <a:extLst>
              <a:ext uri="{FF2B5EF4-FFF2-40B4-BE49-F238E27FC236}">
                <a16:creationId xmlns:a16="http://schemas.microsoft.com/office/drawing/2014/main" id="{C82E4439-8B54-4F31-8E42-1780E3A92C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3"/>
          <a:stretch/>
        </p:blipFill>
        <p:spPr bwMode="auto">
          <a:xfrm>
            <a:off x="3099817" y="707994"/>
            <a:ext cx="6152164" cy="474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ET/CT Scan | University Radiology Associates, LLP | SUNY Upstate">
            <a:extLst>
              <a:ext uri="{FF2B5EF4-FFF2-40B4-BE49-F238E27FC236}">
                <a16:creationId xmlns:a16="http://schemas.microsoft.com/office/drawing/2014/main" id="{C574311C-8D4A-4A69-95B5-7C968A2B9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6000" y="707994"/>
            <a:ext cx="4953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www.nibib.nih.gov/sites/default/files/inline-images/NM1.jpg">
            <a:extLst>
              <a:ext uri="{FF2B5EF4-FFF2-40B4-BE49-F238E27FC236}">
                <a16:creationId xmlns:a16="http://schemas.microsoft.com/office/drawing/2014/main" id="{8FA04516-71C3-4D9B-ABB8-F882C9902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8070" y="3429000"/>
            <a:ext cx="3960382" cy="184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E2DAC9-6708-409C-AABC-F8E8AA80EDCC}"/>
              </a:ext>
            </a:extLst>
          </p:cNvPr>
          <p:cNvSpPr txBox="1"/>
          <p:nvPr/>
        </p:nvSpPr>
        <p:spPr>
          <a:xfrm>
            <a:off x="0" y="204665"/>
            <a:ext cx="413715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23D6B"/>
                </a:solidFill>
              </a:rPr>
              <a:t>Different Imaging Modalities</a:t>
            </a:r>
            <a:endParaRPr lang="de-DE" sz="2400" b="1" dirty="0">
              <a:solidFill>
                <a:srgbClr val="02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43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1079BB-36EC-4703-8429-A619CF0772A7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</a:t>
            </a:fld>
            <a:r>
              <a:rPr lang="en-US" b="1" dirty="0"/>
              <a:t> 					               0</a:t>
            </a: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b="1" dirty="0"/>
              <a:t>.09.2026</a:t>
            </a:r>
          </a:p>
        </p:txBody>
      </p:sp>
      <p:pic>
        <p:nvPicPr>
          <p:cNvPr id="2052" name="Picture 4" descr="What's the difference between all the different head scans (X-Ray, CT, MRI,  MRA, PET scan)? - San Diego Brain Injury Foundation">
            <a:extLst>
              <a:ext uri="{FF2B5EF4-FFF2-40B4-BE49-F238E27FC236}">
                <a16:creationId xmlns:a16="http://schemas.microsoft.com/office/drawing/2014/main" id="{C82E4439-8B54-4F31-8E42-1780E3A92C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3"/>
          <a:stretch/>
        </p:blipFill>
        <p:spPr bwMode="auto">
          <a:xfrm>
            <a:off x="619167" y="707994"/>
            <a:ext cx="6152164" cy="474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ET/CT Scan | University Radiology Associates, LLP | SUNY Upstate">
            <a:extLst>
              <a:ext uri="{FF2B5EF4-FFF2-40B4-BE49-F238E27FC236}">
                <a16:creationId xmlns:a16="http://schemas.microsoft.com/office/drawing/2014/main" id="{C574311C-8D4A-4A69-95B5-7C968A2B9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028" y="707994"/>
            <a:ext cx="4953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www.nibib.nih.gov/sites/default/files/inline-images/NM1.jpg">
            <a:extLst>
              <a:ext uri="{FF2B5EF4-FFF2-40B4-BE49-F238E27FC236}">
                <a16:creationId xmlns:a16="http://schemas.microsoft.com/office/drawing/2014/main" id="{8FA04516-71C3-4D9B-ABB8-F882C9902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98" y="3429000"/>
            <a:ext cx="3960382" cy="184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579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B02157-98ED-4E5B-8FB5-F8325EBB3BD6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5</a:t>
            </a:fld>
            <a:r>
              <a:rPr lang="en-US" b="1" dirty="0"/>
              <a:t> 					               08.09.2026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CCE3F7-8A09-4ADC-9295-207BB1CF9074}"/>
              </a:ext>
            </a:extLst>
          </p:cNvPr>
          <p:cNvSpPr txBox="1"/>
          <p:nvPr/>
        </p:nvSpPr>
        <p:spPr>
          <a:xfrm>
            <a:off x="393798" y="1359093"/>
            <a:ext cx="6094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Radioisotopes behave like their stable counterparts.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enable molecular tracking without changing biological behavior.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ECB67E0-8A40-4C06-930D-8475F65DF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74"/>
          <a:stretch/>
        </p:blipFill>
        <p:spPr bwMode="auto">
          <a:xfrm>
            <a:off x="6926007" y="269465"/>
            <a:ext cx="5186093" cy="523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72ABB01-816E-4EE7-B07D-4ECB7E148854}"/>
              </a:ext>
            </a:extLst>
          </p:cNvPr>
          <p:cNvSpPr/>
          <p:nvPr/>
        </p:nvSpPr>
        <p:spPr>
          <a:xfrm>
            <a:off x="1198210" y="541538"/>
            <a:ext cx="3996762" cy="488272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Tracer Principle</a:t>
            </a:r>
            <a:endParaRPr lang="de-DE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9072B5-5EE6-43A5-9032-383940CF531A}"/>
              </a:ext>
            </a:extLst>
          </p:cNvPr>
          <p:cNvSpPr txBox="1"/>
          <p:nvPr/>
        </p:nvSpPr>
        <p:spPr>
          <a:xfrm>
            <a:off x="8664606" y="5607065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C. de Hevesy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186B43-9485-41F7-A923-F7841E7435ED}"/>
              </a:ext>
            </a:extLst>
          </p:cNvPr>
          <p:cNvSpPr/>
          <p:nvPr/>
        </p:nvSpPr>
        <p:spPr>
          <a:xfrm>
            <a:off x="1445984" y="4973585"/>
            <a:ext cx="1141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D-Glucose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E62613-1086-466C-8D93-638F89082E4A}"/>
              </a:ext>
            </a:extLst>
          </p:cNvPr>
          <p:cNvSpPr/>
          <p:nvPr/>
        </p:nvSpPr>
        <p:spPr>
          <a:xfrm>
            <a:off x="4324407" y="4973585"/>
            <a:ext cx="965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[</a:t>
            </a:r>
            <a:r>
              <a:rPr lang="de-DE" dirty="0">
                <a:solidFill>
                  <a:srgbClr val="FF0000"/>
                </a:solidFill>
              </a:rPr>
              <a:t>¹⁸F</a:t>
            </a:r>
            <a:r>
              <a:rPr lang="de-DE" dirty="0"/>
              <a:t>]FDG</a:t>
            </a:r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0B64AA1E-453A-45D2-A754-A6597616D6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314357"/>
              </p:ext>
            </p:extLst>
          </p:nvPr>
        </p:nvGraphicFramePr>
        <p:xfrm>
          <a:off x="1198210" y="3617098"/>
          <a:ext cx="1636887" cy="1133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4" imgW="955125" imgH="662514" progId="ChemDraw_x64.Document.6.0">
                  <p:embed/>
                </p:oleObj>
              </mc:Choice>
              <mc:Fallback>
                <p:oleObj name="CS ChemDraw 64-bit Drawing" r:id="rId4" imgW="955125" imgH="662514" progId="ChemDraw_x64.Document.6.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EEA76F6-C692-47D6-9966-4AFB6901B2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8210" y="3617098"/>
                        <a:ext cx="1636887" cy="1133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59A3A7B-5CC7-4B97-902B-3527A8F4AB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875013"/>
              </p:ext>
            </p:extLst>
          </p:nvPr>
        </p:nvGraphicFramePr>
        <p:xfrm>
          <a:off x="3883232" y="3540159"/>
          <a:ext cx="1640820" cy="1133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6" imgW="955125" imgH="660978" progId="ChemDraw_x64.Document.6.0">
                  <p:embed/>
                </p:oleObj>
              </mc:Choice>
              <mc:Fallback>
                <p:oleObj name="CS ChemDraw 64-bit Drawing" r:id="rId6" imgW="955125" imgH="660978" progId="ChemDraw_x64.Document.6.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89BA838-A937-4BD2-BD27-073435077E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83232" y="3540159"/>
                        <a:ext cx="1640820" cy="1133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335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adiochemistry for positron emission tomography | Nature Communications">
            <a:extLst>
              <a:ext uri="{FF2B5EF4-FFF2-40B4-BE49-F238E27FC236}">
                <a16:creationId xmlns:a16="http://schemas.microsoft.com/office/drawing/2014/main" id="{C2E6FB2E-9010-4F9A-BFCC-B451D3D2C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921" y="345686"/>
            <a:ext cx="9840158" cy="557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1A6666-704C-4541-B9AE-145B61142862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6</a:t>
            </a:fld>
            <a:r>
              <a:rPr lang="en-US" b="1" dirty="0"/>
              <a:t> 					               08.09.2026</a:t>
            </a:r>
          </a:p>
        </p:txBody>
      </p:sp>
    </p:spTree>
    <p:extLst>
      <p:ext uri="{BB962C8B-B14F-4D97-AF65-F5344CB8AC3E}">
        <p14:creationId xmlns:p14="http://schemas.microsoft.com/office/powerpoint/2010/main" val="21041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adiochemistry for positron emission tomography | Nature Communications">
            <a:extLst>
              <a:ext uri="{FF2B5EF4-FFF2-40B4-BE49-F238E27FC236}">
                <a16:creationId xmlns:a16="http://schemas.microsoft.com/office/drawing/2014/main" id="{C2E6FB2E-9010-4F9A-BFCC-B451D3D2C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921" y="345686"/>
            <a:ext cx="9840158" cy="557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1A6666-704C-4541-B9AE-145B61142862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7</a:t>
            </a:fld>
            <a:r>
              <a:rPr lang="en-US" b="1" dirty="0"/>
              <a:t> 					               08.09.2026</a:t>
            </a:r>
          </a:p>
        </p:txBody>
      </p:sp>
      <p:pic>
        <p:nvPicPr>
          <p:cNvPr id="6" name="YTDown.com_YouTube_How-Does-a-PET-Scan-Work_Media_GHLBcCv4rqk_001_1080p - Trim">
            <a:hlinkClick r:id="" action="ppaction://media"/>
            <a:extLst>
              <a:ext uri="{FF2B5EF4-FFF2-40B4-BE49-F238E27FC236}">
                <a16:creationId xmlns:a16="http://schemas.microsoft.com/office/drawing/2014/main" id="{68F11A2C-7705-4117-8F8B-B764D7B24D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71822" y="345686"/>
            <a:ext cx="4544258" cy="255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CF910E-7A59-4D51-BFDE-A94DF9327C2C}"/>
              </a:ext>
            </a:extLst>
          </p:cNvPr>
          <p:cNvSpPr/>
          <p:nvPr/>
        </p:nvSpPr>
        <p:spPr>
          <a:xfrm>
            <a:off x="6178501" y="331694"/>
            <a:ext cx="5923699" cy="29314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8220C5C-EA32-498F-B8D7-FB6DF2A6DA3E}"/>
              </a:ext>
            </a:extLst>
          </p:cNvPr>
          <p:cNvSpPr/>
          <p:nvPr/>
        </p:nvSpPr>
        <p:spPr>
          <a:xfrm>
            <a:off x="91870" y="331694"/>
            <a:ext cx="5923699" cy="293145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9BDC15-1166-44B9-8957-4924F6399113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8</a:t>
            </a:fld>
            <a:r>
              <a:rPr lang="en-US" b="1" dirty="0"/>
              <a:t> 					               08.09.2026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17B90F-9F64-47E9-8E2B-1062AE4E8BC4}"/>
              </a:ext>
            </a:extLst>
          </p:cNvPr>
          <p:cNvSpPr/>
          <p:nvPr/>
        </p:nvSpPr>
        <p:spPr>
          <a:xfrm>
            <a:off x="3791723" y="2707717"/>
            <a:ext cx="148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¹²³I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ioflupane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BE63F8-FE4E-4212-8FEE-309AC252A357}"/>
              </a:ext>
            </a:extLst>
          </p:cNvPr>
          <p:cNvSpPr/>
          <p:nvPr/>
        </p:nvSpPr>
        <p:spPr>
          <a:xfrm>
            <a:off x="1047958" y="2707717"/>
            <a:ext cx="1079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Ioflupane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98F061-6BBF-4F8F-ACA5-63F690453F5D}"/>
              </a:ext>
            </a:extLst>
          </p:cNvPr>
          <p:cNvSpPr/>
          <p:nvPr/>
        </p:nvSpPr>
        <p:spPr>
          <a:xfrm>
            <a:off x="7300290" y="2707717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D-Glucose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639B2D-40AB-40C6-9E10-65674626599A}"/>
              </a:ext>
            </a:extLst>
          </p:cNvPr>
          <p:cNvSpPr/>
          <p:nvPr/>
        </p:nvSpPr>
        <p:spPr>
          <a:xfrm>
            <a:off x="10178713" y="2707717"/>
            <a:ext cx="1066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¹⁸F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]FDG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9C4D787E-1238-43AC-8EB8-8557C2A8D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48"/>
          <a:stretch/>
        </p:blipFill>
        <p:spPr>
          <a:xfrm>
            <a:off x="3405660" y="3756935"/>
            <a:ext cx="5605825" cy="23818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9183B2-A1E2-4C90-834D-6E20AAC3A2B0}"/>
              </a:ext>
            </a:extLst>
          </p:cNvPr>
          <p:cNvSpPr txBox="1"/>
          <p:nvPr/>
        </p:nvSpPr>
        <p:spPr>
          <a:xfrm>
            <a:off x="1869086" y="527690"/>
            <a:ext cx="2229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Isotopic Analog</a:t>
            </a:r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30955E-0903-4305-B738-14DDD4ABFB72}"/>
              </a:ext>
            </a:extLst>
          </p:cNvPr>
          <p:cNvSpPr txBox="1"/>
          <p:nvPr/>
        </p:nvSpPr>
        <p:spPr>
          <a:xfrm>
            <a:off x="7688721" y="589995"/>
            <a:ext cx="3182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F-Labeled Derivative</a:t>
            </a:r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A4FF4C0-38B9-4073-9C69-8AA0FCF51B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613060"/>
              </p:ext>
            </p:extLst>
          </p:nvPr>
        </p:nvGraphicFramePr>
        <p:xfrm>
          <a:off x="327435" y="1274291"/>
          <a:ext cx="2520188" cy="1135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4" imgW="1489934" imgH="671726" progId="ChemDraw_x64.Document.6.0">
                  <p:embed/>
                </p:oleObj>
              </mc:Choice>
              <mc:Fallback>
                <p:oleObj name="CS ChemDraw 64-bit Drawing" r:id="rId4" imgW="1489934" imgH="671726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435" y="1274291"/>
                        <a:ext cx="2520188" cy="11352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D326374-2509-4E65-BAE4-0959536EF9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482249"/>
              </p:ext>
            </p:extLst>
          </p:nvPr>
        </p:nvGraphicFramePr>
        <p:xfrm>
          <a:off x="3216652" y="1288925"/>
          <a:ext cx="2787729" cy="1133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6" imgW="1651683" imgH="671726" progId="ChemDraw_x64.Document.6.0">
                  <p:embed/>
                </p:oleObj>
              </mc:Choice>
              <mc:Fallback>
                <p:oleObj name="CS ChemDraw 64-bit Drawing" r:id="rId6" imgW="1651683" imgH="671726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16652" y="1288925"/>
                        <a:ext cx="2787729" cy="1133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EEA76F6-C692-47D6-9966-4AFB6901B2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045147"/>
              </p:ext>
            </p:extLst>
          </p:nvPr>
        </p:nvGraphicFramePr>
        <p:xfrm>
          <a:off x="7052516" y="1351230"/>
          <a:ext cx="1636887" cy="1133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8" imgW="955125" imgH="662514" progId="ChemDraw_x64.Document.6.0">
                  <p:embed/>
                </p:oleObj>
              </mc:Choice>
              <mc:Fallback>
                <p:oleObj name="CS ChemDraw 64-bit Drawing" r:id="rId8" imgW="955125" imgH="662514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52516" y="1351230"/>
                        <a:ext cx="1636887" cy="1133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89BA838-A937-4BD2-BD27-073435077E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115239"/>
              </p:ext>
            </p:extLst>
          </p:nvPr>
        </p:nvGraphicFramePr>
        <p:xfrm>
          <a:off x="9737538" y="1274291"/>
          <a:ext cx="1640820" cy="1133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10" imgW="955125" imgH="660978" progId="ChemDraw_x64.Document.6.0">
                  <p:embed/>
                </p:oleObj>
              </mc:Choice>
              <mc:Fallback>
                <p:oleObj name="CS ChemDraw 64-bit Drawing" r:id="rId10" imgW="955125" imgH="660978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37538" y="1274291"/>
                        <a:ext cx="1640820" cy="1133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43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1801D9-B11B-4C3A-AB42-24B39EBADC94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9</a:t>
            </a:fld>
            <a:r>
              <a:rPr lang="en-US" b="1" dirty="0"/>
              <a:t> 					               08.09.2026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5439E-E884-4C09-96A7-B0E597DCBC85}"/>
              </a:ext>
            </a:extLst>
          </p:cNvPr>
          <p:cNvSpPr txBox="1"/>
          <p:nvPr/>
        </p:nvSpPr>
        <p:spPr>
          <a:xfrm>
            <a:off x="2245074" y="435303"/>
            <a:ext cx="7701852" cy="523220"/>
          </a:xfrm>
          <a:prstGeom prst="rect">
            <a:avLst/>
          </a:prstGeom>
          <a:noFill/>
          <a:ln w="28575">
            <a:solidFill>
              <a:srgbClr val="023D6B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23D6B"/>
                </a:solidFill>
              </a:rPr>
              <a:t>Design and Development of Radiopharmaceuticals</a:t>
            </a:r>
            <a:endParaRPr lang="de-DE" sz="2800" b="1" dirty="0">
              <a:solidFill>
                <a:srgbClr val="023D6B"/>
              </a:solidFill>
            </a:endParaRPr>
          </a:p>
        </p:txBody>
      </p:sp>
      <p:sp>
        <p:nvSpPr>
          <p:cNvPr id="8" name="center-rule">
            <a:extLst>
              <a:ext uri="{FF2B5EF4-FFF2-40B4-BE49-F238E27FC236}">
                <a16:creationId xmlns:a16="http://schemas.microsoft.com/office/drawing/2014/main" id="{859B7A84-9046-45B5-86C8-572E24AE523F}"/>
              </a:ext>
            </a:extLst>
          </p:cNvPr>
          <p:cNvSpPr>
            <a:spLocks noGrp="1"/>
          </p:cNvSpPr>
          <p:nvPr/>
        </p:nvSpPr>
        <p:spPr>
          <a:xfrm>
            <a:off x="6187784" y="1936250"/>
            <a:ext cx="19050" cy="3667125"/>
          </a:xfrm>
          <a:prstGeom prst="rect">
            <a:avLst/>
          </a:prstGeom>
          <a:solidFill>
            <a:srgbClr val="D7DADF"/>
          </a:solidFill>
          <a:ln w="0">
            <a:solidFill>
              <a:srgbClr val="D7DADF"/>
            </a:solidFill>
            <a:prstDash val="solid"/>
          </a:ln>
        </p:spPr>
      </p:sp>
      <p:sp>
        <p:nvSpPr>
          <p:cNvPr id="9" name="left-heading">
            <a:extLst>
              <a:ext uri="{FF2B5EF4-FFF2-40B4-BE49-F238E27FC236}">
                <a16:creationId xmlns:a16="http://schemas.microsoft.com/office/drawing/2014/main" id="{53E3B730-8CF0-4D45-B13F-8A3420BE54C6}"/>
              </a:ext>
            </a:extLst>
          </p:cNvPr>
          <p:cNvSpPr>
            <a:spLocks noGrp="1"/>
          </p:cNvSpPr>
          <p:nvPr/>
        </p:nvSpPr>
        <p:spPr>
          <a:xfrm>
            <a:off x="2672874" y="1413472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8406"/>
          </a:bodyPr>
          <a:lstStyle/>
          <a:p>
            <a:pPr>
              <a:defRPr sz="1725" b="1">
                <a:solidFill>
                  <a:srgbClr val="1B6F9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dirty="0">
                <a:solidFill>
                  <a:srgbClr val="1B6F93"/>
                </a:solidFill>
                <a:latin typeface="Helvetica Neue"/>
                <a:ea typeface="Helvetica Neue"/>
                <a:cs typeface="Helvetica Neue"/>
              </a:rPr>
              <a:t>WHAT CAN BE LABELLED?</a:t>
            </a:r>
          </a:p>
        </p:txBody>
      </p:sp>
      <p:sp>
        <p:nvSpPr>
          <p:cNvPr id="10" name="right-heading">
            <a:extLst>
              <a:ext uri="{FF2B5EF4-FFF2-40B4-BE49-F238E27FC236}">
                <a16:creationId xmlns:a16="http://schemas.microsoft.com/office/drawing/2014/main" id="{E3D069E2-AAC7-4A4E-967E-E10DB01C7915}"/>
              </a:ext>
            </a:extLst>
          </p:cNvPr>
          <p:cNvSpPr>
            <a:spLocks noGrp="1"/>
          </p:cNvSpPr>
          <p:nvPr/>
        </p:nvSpPr>
        <p:spPr>
          <a:xfrm>
            <a:off x="6844750" y="1424038"/>
            <a:ext cx="447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88406"/>
          </a:bodyPr>
          <a:lstStyle/>
          <a:p>
            <a:pPr>
              <a:defRPr sz="1725" b="1">
                <a:solidFill>
                  <a:srgbClr val="245CBF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725" b="1">
                <a:solidFill>
                  <a:srgbClr val="245CBF"/>
                </a:solidFill>
                <a:latin typeface="Helvetica Neue"/>
                <a:ea typeface="Helvetica Neue"/>
                <a:cs typeface="Helvetica Neue"/>
              </a:rPr>
              <a:t>WHAT CAN BE VISUALIZED?</a:t>
            </a:r>
          </a:p>
        </p:txBody>
      </p:sp>
      <p:sp>
        <p:nvSpPr>
          <p:cNvPr id="11" name="vector-marker-1">
            <a:extLst>
              <a:ext uri="{FF2B5EF4-FFF2-40B4-BE49-F238E27FC236}">
                <a16:creationId xmlns:a16="http://schemas.microsoft.com/office/drawing/2014/main" id="{CF6E5E3E-2D56-4B60-A00D-D24C247DD71D}"/>
              </a:ext>
            </a:extLst>
          </p:cNvPr>
          <p:cNvSpPr>
            <a:spLocks noGrp="1"/>
          </p:cNvSpPr>
          <p:nvPr/>
        </p:nvSpPr>
        <p:spPr>
          <a:xfrm>
            <a:off x="2672874" y="1927822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12" name="vector-label-1">
            <a:extLst>
              <a:ext uri="{FF2B5EF4-FFF2-40B4-BE49-F238E27FC236}">
                <a16:creationId xmlns:a16="http://schemas.microsoft.com/office/drawing/2014/main" id="{16E0A6F2-34FF-4246-B906-E265D8718EE3}"/>
              </a:ext>
            </a:extLst>
          </p:cNvPr>
          <p:cNvSpPr>
            <a:spLocks noGrp="1"/>
          </p:cNvSpPr>
          <p:nvPr/>
        </p:nvSpPr>
        <p:spPr>
          <a:xfrm>
            <a:off x="3072924" y="1861147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Small molecules</a:t>
            </a:r>
          </a:p>
        </p:txBody>
      </p:sp>
      <p:sp>
        <p:nvSpPr>
          <p:cNvPr id="13" name="vector-example-1">
            <a:extLst>
              <a:ext uri="{FF2B5EF4-FFF2-40B4-BE49-F238E27FC236}">
                <a16:creationId xmlns:a16="http://schemas.microsoft.com/office/drawing/2014/main" id="{1C71C58E-33D3-403D-8577-BD152524B5F9}"/>
              </a:ext>
            </a:extLst>
          </p:cNvPr>
          <p:cNvSpPr>
            <a:spLocks noGrp="1"/>
          </p:cNvSpPr>
          <p:nvPr/>
        </p:nvSpPr>
        <p:spPr>
          <a:xfrm>
            <a:off x="3072924" y="2127847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drugs, sugars and receptor ligands</a:t>
            </a:r>
          </a:p>
        </p:txBody>
      </p:sp>
      <p:sp>
        <p:nvSpPr>
          <p:cNvPr id="14" name="vector-marker-2">
            <a:extLst>
              <a:ext uri="{FF2B5EF4-FFF2-40B4-BE49-F238E27FC236}">
                <a16:creationId xmlns:a16="http://schemas.microsoft.com/office/drawing/2014/main" id="{436E893F-F05C-4590-9D16-82931629E42A}"/>
              </a:ext>
            </a:extLst>
          </p:cNvPr>
          <p:cNvSpPr>
            <a:spLocks noGrp="1"/>
          </p:cNvSpPr>
          <p:nvPr/>
        </p:nvSpPr>
        <p:spPr>
          <a:xfrm>
            <a:off x="2672874" y="2470747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5" name="vector-label-2">
            <a:extLst>
              <a:ext uri="{FF2B5EF4-FFF2-40B4-BE49-F238E27FC236}">
                <a16:creationId xmlns:a16="http://schemas.microsoft.com/office/drawing/2014/main" id="{C03B447F-F361-4694-8FFB-60997DCCAC5A}"/>
              </a:ext>
            </a:extLst>
          </p:cNvPr>
          <p:cNvSpPr>
            <a:spLocks noGrp="1"/>
          </p:cNvSpPr>
          <p:nvPr/>
        </p:nvSpPr>
        <p:spPr>
          <a:xfrm>
            <a:off x="3072924" y="2404072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Amino acids &amp; metabolites</a:t>
            </a:r>
          </a:p>
        </p:txBody>
      </p:sp>
      <p:sp>
        <p:nvSpPr>
          <p:cNvPr id="16" name="vector-example-2">
            <a:extLst>
              <a:ext uri="{FF2B5EF4-FFF2-40B4-BE49-F238E27FC236}">
                <a16:creationId xmlns:a16="http://schemas.microsoft.com/office/drawing/2014/main" id="{E72C7862-0DBB-4230-95BB-C2EA669EE477}"/>
              </a:ext>
            </a:extLst>
          </p:cNvPr>
          <p:cNvSpPr>
            <a:spLocks noGrp="1"/>
          </p:cNvSpPr>
          <p:nvPr/>
        </p:nvSpPr>
        <p:spPr>
          <a:xfrm>
            <a:off x="3072924" y="2670772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dirty="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natural substrates and analogues</a:t>
            </a:r>
          </a:p>
        </p:txBody>
      </p:sp>
      <p:sp>
        <p:nvSpPr>
          <p:cNvPr id="17" name="vector-marker-3">
            <a:extLst>
              <a:ext uri="{FF2B5EF4-FFF2-40B4-BE49-F238E27FC236}">
                <a16:creationId xmlns:a16="http://schemas.microsoft.com/office/drawing/2014/main" id="{E4A56029-4558-43EC-B464-97C2C22D550F}"/>
              </a:ext>
            </a:extLst>
          </p:cNvPr>
          <p:cNvSpPr>
            <a:spLocks noGrp="1"/>
          </p:cNvSpPr>
          <p:nvPr/>
        </p:nvSpPr>
        <p:spPr>
          <a:xfrm>
            <a:off x="2672874" y="3013672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8" name="vector-label-3">
            <a:extLst>
              <a:ext uri="{FF2B5EF4-FFF2-40B4-BE49-F238E27FC236}">
                <a16:creationId xmlns:a16="http://schemas.microsoft.com/office/drawing/2014/main" id="{7D44930F-90E8-466E-BFE8-DA496686C7F3}"/>
              </a:ext>
            </a:extLst>
          </p:cNvPr>
          <p:cNvSpPr>
            <a:spLocks noGrp="1"/>
          </p:cNvSpPr>
          <p:nvPr/>
        </p:nvSpPr>
        <p:spPr>
          <a:xfrm>
            <a:off x="3072924" y="2946997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Peptides</a:t>
            </a:r>
          </a:p>
        </p:txBody>
      </p:sp>
      <p:sp>
        <p:nvSpPr>
          <p:cNvPr id="19" name="vector-example-3">
            <a:extLst>
              <a:ext uri="{FF2B5EF4-FFF2-40B4-BE49-F238E27FC236}">
                <a16:creationId xmlns:a16="http://schemas.microsoft.com/office/drawing/2014/main" id="{84128E19-29DE-4859-81FE-062E789F054E}"/>
              </a:ext>
            </a:extLst>
          </p:cNvPr>
          <p:cNvSpPr>
            <a:spLocks noGrp="1"/>
          </p:cNvSpPr>
          <p:nvPr/>
        </p:nvSpPr>
        <p:spPr>
          <a:xfrm>
            <a:off x="3072924" y="3213697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compact, high-affinity targeting vectors</a:t>
            </a:r>
          </a:p>
        </p:txBody>
      </p:sp>
      <p:sp>
        <p:nvSpPr>
          <p:cNvPr id="20" name="vector-marker-4">
            <a:extLst>
              <a:ext uri="{FF2B5EF4-FFF2-40B4-BE49-F238E27FC236}">
                <a16:creationId xmlns:a16="http://schemas.microsoft.com/office/drawing/2014/main" id="{BCC0BFB7-2837-401A-A885-E7F52FACDE42}"/>
              </a:ext>
            </a:extLst>
          </p:cNvPr>
          <p:cNvSpPr>
            <a:spLocks noGrp="1"/>
          </p:cNvSpPr>
          <p:nvPr/>
        </p:nvSpPr>
        <p:spPr>
          <a:xfrm>
            <a:off x="2672874" y="3556597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vector-label-4">
            <a:extLst>
              <a:ext uri="{FF2B5EF4-FFF2-40B4-BE49-F238E27FC236}">
                <a16:creationId xmlns:a16="http://schemas.microsoft.com/office/drawing/2014/main" id="{8F6B1698-2E0F-46A4-A9AA-AFE4EBE06126}"/>
              </a:ext>
            </a:extLst>
          </p:cNvPr>
          <p:cNvSpPr>
            <a:spLocks noGrp="1"/>
          </p:cNvSpPr>
          <p:nvPr/>
        </p:nvSpPr>
        <p:spPr>
          <a:xfrm>
            <a:off x="3072924" y="3489922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Peptidomimetics</a:t>
            </a:r>
          </a:p>
        </p:txBody>
      </p:sp>
      <p:sp>
        <p:nvSpPr>
          <p:cNvPr id="22" name="vector-example-4">
            <a:extLst>
              <a:ext uri="{FF2B5EF4-FFF2-40B4-BE49-F238E27FC236}">
                <a16:creationId xmlns:a16="http://schemas.microsoft.com/office/drawing/2014/main" id="{0EBAF53A-0812-44FB-A5EE-2C0FBE725A40}"/>
              </a:ext>
            </a:extLst>
          </p:cNvPr>
          <p:cNvSpPr>
            <a:spLocks noGrp="1"/>
          </p:cNvSpPr>
          <p:nvPr/>
        </p:nvSpPr>
        <p:spPr>
          <a:xfrm>
            <a:off x="3072924" y="3756622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drug-like mimics of peptide recognition</a:t>
            </a:r>
          </a:p>
        </p:txBody>
      </p:sp>
      <p:sp>
        <p:nvSpPr>
          <p:cNvPr id="23" name="vector-marker-5">
            <a:extLst>
              <a:ext uri="{FF2B5EF4-FFF2-40B4-BE49-F238E27FC236}">
                <a16:creationId xmlns:a16="http://schemas.microsoft.com/office/drawing/2014/main" id="{0AE89875-D987-4ECF-B702-B3BCAEE470D5}"/>
              </a:ext>
            </a:extLst>
          </p:cNvPr>
          <p:cNvSpPr>
            <a:spLocks noGrp="1"/>
          </p:cNvSpPr>
          <p:nvPr/>
        </p:nvSpPr>
        <p:spPr>
          <a:xfrm>
            <a:off x="2672874" y="4099522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4" name="vector-label-5">
            <a:extLst>
              <a:ext uri="{FF2B5EF4-FFF2-40B4-BE49-F238E27FC236}">
                <a16:creationId xmlns:a16="http://schemas.microsoft.com/office/drawing/2014/main" id="{DCE214EC-2764-44DF-BA93-CC28D4F39513}"/>
              </a:ext>
            </a:extLst>
          </p:cNvPr>
          <p:cNvSpPr>
            <a:spLocks noGrp="1"/>
          </p:cNvSpPr>
          <p:nvPr/>
        </p:nvSpPr>
        <p:spPr>
          <a:xfrm>
            <a:off x="3072924" y="4032847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Proteins &amp; enzymes</a:t>
            </a:r>
          </a:p>
        </p:txBody>
      </p:sp>
      <p:sp>
        <p:nvSpPr>
          <p:cNvPr id="25" name="vector-example-5">
            <a:extLst>
              <a:ext uri="{FF2B5EF4-FFF2-40B4-BE49-F238E27FC236}">
                <a16:creationId xmlns:a16="http://schemas.microsoft.com/office/drawing/2014/main" id="{7A98978E-60E0-4E34-8FF1-258DA15868FC}"/>
              </a:ext>
            </a:extLst>
          </p:cNvPr>
          <p:cNvSpPr>
            <a:spLocks noGrp="1"/>
          </p:cNvSpPr>
          <p:nvPr/>
        </p:nvSpPr>
        <p:spPr>
          <a:xfrm>
            <a:off x="3072924" y="4299547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larger biological recognition systems</a:t>
            </a:r>
          </a:p>
        </p:txBody>
      </p:sp>
      <p:sp>
        <p:nvSpPr>
          <p:cNvPr id="26" name="vector-marker-6">
            <a:extLst>
              <a:ext uri="{FF2B5EF4-FFF2-40B4-BE49-F238E27FC236}">
                <a16:creationId xmlns:a16="http://schemas.microsoft.com/office/drawing/2014/main" id="{3C852921-465E-42E7-8E0B-A822BF5D12BB}"/>
              </a:ext>
            </a:extLst>
          </p:cNvPr>
          <p:cNvSpPr>
            <a:spLocks noGrp="1"/>
          </p:cNvSpPr>
          <p:nvPr/>
        </p:nvSpPr>
        <p:spPr>
          <a:xfrm>
            <a:off x="2672874" y="4642447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27" name="vector-label-6">
            <a:extLst>
              <a:ext uri="{FF2B5EF4-FFF2-40B4-BE49-F238E27FC236}">
                <a16:creationId xmlns:a16="http://schemas.microsoft.com/office/drawing/2014/main" id="{E6626A22-C3B4-4AC5-85CC-E9D15D3E7598}"/>
              </a:ext>
            </a:extLst>
          </p:cNvPr>
          <p:cNvSpPr>
            <a:spLocks noGrp="1"/>
          </p:cNvSpPr>
          <p:nvPr/>
        </p:nvSpPr>
        <p:spPr>
          <a:xfrm>
            <a:off x="3072924" y="4575772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Antibodies &amp; fragments</a:t>
            </a:r>
          </a:p>
        </p:txBody>
      </p:sp>
      <p:sp>
        <p:nvSpPr>
          <p:cNvPr id="28" name="vector-example-6">
            <a:extLst>
              <a:ext uri="{FF2B5EF4-FFF2-40B4-BE49-F238E27FC236}">
                <a16:creationId xmlns:a16="http://schemas.microsoft.com/office/drawing/2014/main" id="{18A15FAD-95D0-45E5-951F-64041F5F5AA7}"/>
              </a:ext>
            </a:extLst>
          </p:cNvPr>
          <p:cNvSpPr>
            <a:spLocks noGrp="1"/>
          </p:cNvSpPr>
          <p:nvPr/>
        </p:nvSpPr>
        <p:spPr>
          <a:xfrm>
            <a:off x="3072924" y="4842472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high specificity; slower distribution</a:t>
            </a:r>
          </a:p>
        </p:txBody>
      </p:sp>
      <p:sp>
        <p:nvSpPr>
          <p:cNvPr id="29" name="vector-marker-7">
            <a:extLst>
              <a:ext uri="{FF2B5EF4-FFF2-40B4-BE49-F238E27FC236}">
                <a16:creationId xmlns:a16="http://schemas.microsoft.com/office/drawing/2014/main" id="{6487AC11-9411-4568-919E-4FEF33D0AAE8}"/>
              </a:ext>
            </a:extLst>
          </p:cNvPr>
          <p:cNvSpPr>
            <a:spLocks noGrp="1"/>
          </p:cNvSpPr>
          <p:nvPr/>
        </p:nvSpPr>
        <p:spPr>
          <a:xfrm>
            <a:off x="2672874" y="5185372"/>
            <a:ext cx="266700" cy="266700"/>
          </a:xfrm>
          <a:prstGeom prst="ellipse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7</a:t>
            </a:r>
          </a:p>
        </p:txBody>
      </p:sp>
      <p:sp>
        <p:nvSpPr>
          <p:cNvPr id="30" name="vector-label-7">
            <a:extLst>
              <a:ext uri="{FF2B5EF4-FFF2-40B4-BE49-F238E27FC236}">
                <a16:creationId xmlns:a16="http://schemas.microsoft.com/office/drawing/2014/main" id="{5EFA63E2-A0AD-4FD1-B85C-AD0EB17C5218}"/>
              </a:ext>
            </a:extLst>
          </p:cNvPr>
          <p:cNvSpPr>
            <a:spLocks noGrp="1"/>
          </p:cNvSpPr>
          <p:nvPr/>
        </p:nvSpPr>
        <p:spPr>
          <a:xfrm>
            <a:off x="3072924" y="5118697"/>
            <a:ext cx="42195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Oligos, nanoparticles &amp; cells</a:t>
            </a:r>
          </a:p>
        </p:txBody>
      </p:sp>
      <p:sp>
        <p:nvSpPr>
          <p:cNvPr id="31" name="vector-example-7">
            <a:extLst>
              <a:ext uri="{FF2B5EF4-FFF2-40B4-BE49-F238E27FC236}">
                <a16:creationId xmlns:a16="http://schemas.microsoft.com/office/drawing/2014/main" id="{471C3B48-0E6A-4EDA-8455-4BD0EADA93A8}"/>
              </a:ext>
            </a:extLst>
          </p:cNvPr>
          <p:cNvSpPr>
            <a:spLocks noGrp="1"/>
          </p:cNvSpPr>
          <p:nvPr/>
        </p:nvSpPr>
        <p:spPr>
          <a:xfrm>
            <a:off x="3072924" y="5385397"/>
            <a:ext cx="42195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specialised or emerging platforms</a:t>
            </a:r>
          </a:p>
        </p:txBody>
      </p:sp>
      <p:sp>
        <p:nvSpPr>
          <p:cNvPr id="32" name="target-marker-1">
            <a:extLst>
              <a:ext uri="{FF2B5EF4-FFF2-40B4-BE49-F238E27FC236}">
                <a16:creationId xmlns:a16="http://schemas.microsoft.com/office/drawing/2014/main" id="{C3979A15-4B31-4538-930A-168B59920939}"/>
              </a:ext>
            </a:extLst>
          </p:cNvPr>
          <p:cNvSpPr>
            <a:spLocks noGrp="1"/>
          </p:cNvSpPr>
          <p:nvPr/>
        </p:nvSpPr>
        <p:spPr>
          <a:xfrm>
            <a:off x="6844750" y="1938388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33" name="target-label-1">
            <a:extLst>
              <a:ext uri="{FF2B5EF4-FFF2-40B4-BE49-F238E27FC236}">
                <a16:creationId xmlns:a16="http://schemas.microsoft.com/office/drawing/2014/main" id="{F965AA73-64F0-44A8-A35C-BA27084646B6}"/>
              </a:ext>
            </a:extLst>
          </p:cNvPr>
          <p:cNvSpPr>
            <a:spLocks noGrp="1"/>
          </p:cNvSpPr>
          <p:nvPr/>
        </p:nvSpPr>
        <p:spPr>
          <a:xfrm>
            <a:off x="7244800" y="1871713"/>
            <a:ext cx="4076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Metabolism &amp; Perfusion</a:t>
            </a:r>
          </a:p>
        </p:txBody>
      </p:sp>
      <p:sp>
        <p:nvSpPr>
          <p:cNvPr id="34" name="target-example-1">
            <a:extLst>
              <a:ext uri="{FF2B5EF4-FFF2-40B4-BE49-F238E27FC236}">
                <a16:creationId xmlns:a16="http://schemas.microsoft.com/office/drawing/2014/main" id="{0F53A008-795F-433F-BFB3-C350DA14DD54}"/>
              </a:ext>
            </a:extLst>
          </p:cNvPr>
          <p:cNvSpPr>
            <a:spLocks noGrp="1"/>
          </p:cNvSpPr>
          <p:nvPr/>
        </p:nvSpPr>
        <p:spPr>
          <a:xfrm>
            <a:off x="7244800" y="2138413"/>
            <a:ext cx="407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[¹⁸F]FDG → glucose metabolism; [¹⁵O]H₂O → perfusion</a:t>
            </a:r>
          </a:p>
        </p:txBody>
      </p:sp>
      <p:sp>
        <p:nvSpPr>
          <p:cNvPr id="35" name="target-marker-2">
            <a:extLst>
              <a:ext uri="{FF2B5EF4-FFF2-40B4-BE49-F238E27FC236}">
                <a16:creationId xmlns:a16="http://schemas.microsoft.com/office/drawing/2014/main" id="{946CF934-2A33-47F8-8700-CA55568C2E3D}"/>
              </a:ext>
            </a:extLst>
          </p:cNvPr>
          <p:cNvSpPr>
            <a:spLocks noGrp="1"/>
          </p:cNvSpPr>
          <p:nvPr/>
        </p:nvSpPr>
        <p:spPr>
          <a:xfrm>
            <a:off x="6844750" y="2481313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36" name="target-label-2">
            <a:extLst>
              <a:ext uri="{FF2B5EF4-FFF2-40B4-BE49-F238E27FC236}">
                <a16:creationId xmlns:a16="http://schemas.microsoft.com/office/drawing/2014/main" id="{9A3319F3-1AE1-446D-82BA-0B3C767450CD}"/>
              </a:ext>
            </a:extLst>
          </p:cNvPr>
          <p:cNvSpPr>
            <a:spLocks noGrp="1"/>
          </p:cNvSpPr>
          <p:nvPr/>
        </p:nvSpPr>
        <p:spPr>
          <a:xfrm>
            <a:off x="7244800" y="2414638"/>
            <a:ext cx="4076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Transport &amp; Metabolic pathways</a:t>
            </a:r>
          </a:p>
        </p:txBody>
      </p:sp>
      <p:sp>
        <p:nvSpPr>
          <p:cNvPr id="37" name="target-example-2">
            <a:extLst>
              <a:ext uri="{FF2B5EF4-FFF2-40B4-BE49-F238E27FC236}">
                <a16:creationId xmlns:a16="http://schemas.microsoft.com/office/drawing/2014/main" id="{5FD82F7D-CDAC-4FCA-ACBD-C59EB5A3E51F}"/>
              </a:ext>
            </a:extLst>
          </p:cNvPr>
          <p:cNvSpPr>
            <a:spLocks noGrp="1"/>
          </p:cNvSpPr>
          <p:nvPr/>
        </p:nvSpPr>
        <p:spPr>
          <a:xfrm>
            <a:off x="7244800" y="2681338"/>
            <a:ext cx="407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Methionine/FET → amino-acid transport</a:t>
            </a:r>
          </a:p>
        </p:txBody>
      </p:sp>
      <p:sp>
        <p:nvSpPr>
          <p:cNvPr id="38" name="target-marker-3">
            <a:extLst>
              <a:ext uri="{FF2B5EF4-FFF2-40B4-BE49-F238E27FC236}">
                <a16:creationId xmlns:a16="http://schemas.microsoft.com/office/drawing/2014/main" id="{C5114598-606E-475B-AB3A-D6BC5A3F4D22}"/>
              </a:ext>
            </a:extLst>
          </p:cNvPr>
          <p:cNvSpPr>
            <a:spLocks noGrp="1"/>
          </p:cNvSpPr>
          <p:nvPr/>
        </p:nvSpPr>
        <p:spPr>
          <a:xfrm>
            <a:off x="6844750" y="3024238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39" name="target-label-3">
            <a:extLst>
              <a:ext uri="{FF2B5EF4-FFF2-40B4-BE49-F238E27FC236}">
                <a16:creationId xmlns:a16="http://schemas.microsoft.com/office/drawing/2014/main" id="{E7E4A640-32EE-48D8-A86B-0699240E39FC}"/>
              </a:ext>
            </a:extLst>
          </p:cNvPr>
          <p:cNvSpPr>
            <a:spLocks noGrp="1"/>
          </p:cNvSpPr>
          <p:nvPr/>
        </p:nvSpPr>
        <p:spPr>
          <a:xfrm>
            <a:off x="7244800" y="2957563"/>
            <a:ext cx="4076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Receptors</a:t>
            </a:r>
          </a:p>
        </p:txBody>
      </p:sp>
      <p:sp>
        <p:nvSpPr>
          <p:cNvPr id="40" name="target-example-3">
            <a:extLst>
              <a:ext uri="{FF2B5EF4-FFF2-40B4-BE49-F238E27FC236}">
                <a16:creationId xmlns:a16="http://schemas.microsoft.com/office/drawing/2014/main" id="{4E02203F-74E1-436C-823D-15628D89C58C}"/>
              </a:ext>
            </a:extLst>
          </p:cNvPr>
          <p:cNvSpPr>
            <a:spLocks noGrp="1"/>
          </p:cNvSpPr>
          <p:nvPr/>
        </p:nvSpPr>
        <p:spPr>
          <a:xfrm>
            <a:off x="7244800" y="3224263"/>
            <a:ext cx="4847468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DOTATATE → SSTR; GRPR peptides → GRPR</a:t>
            </a:r>
          </a:p>
        </p:txBody>
      </p:sp>
      <p:sp>
        <p:nvSpPr>
          <p:cNvPr id="41" name="target-marker-4">
            <a:extLst>
              <a:ext uri="{FF2B5EF4-FFF2-40B4-BE49-F238E27FC236}">
                <a16:creationId xmlns:a16="http://schemas.microsoft.com/office/drawing/2014/main" id="{DC664CB4-8649-4998-AD8B-EC3D652A60EE}"/>
              </a:ext>
            </a:extLst>
          </p:cNvPr>
          <p:cNvSpPr>
            <a:spLocks noGrp="1"/>
          </p:cNvSpPr>
          <p:nvPr/>
        </p:nvSpPr>
        <p:spPr>
          <a:xfrm>
            <a:off x="6844750" y="3567163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42" name="target-label-4">
            <a:extLst>
              <a:ext uri="{FF2B5EF4-FFF2-40B4-BE49-F238E27FC236}">
                <a16:creationId xmlns:a16="http://schemas.microsoft.com/office/drawing/2014/main" id="{39BDEEDD-0E53-4A5E-B86D-8A93BA6053A3}"/>
              </a:ext>
            </a:extLst>
          </p:cNvPr>
          <p:cNvSpPr>
            <a:spLocks noGrp="1"/>
          </p:cNvSpPr>
          <p:nvPr/>
        </p:nvSpPr>
        <p:spPr>
          <a:xfrm>
            <a:off x="7244800" y="3500488"/>
            <a:ext cx="4076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Enzymes &amp; Cell-surface targets</a:t>
            </a:r>
          </a:p>
        </p:txBody>
      </p:sp>
      <p:sp>
        <p:nvSpPr>
          <p:cNvPr id="43" name="target-example-4">
            <a:extLst>
              <a:ext uri="{FF2B5EF4-FFF2-40B4-BE49-F238E27FC236}">
                <a16:creationId xmlns:a16="http://schemas.microsoft.com/office/drawing/2014/main" id="{33379F8B-47EE-44A0-90B6-885AC276C450}"/>
              </a:ext>
            </a:extLst>
          </p:cNvPr>
          <p:cNvSpPr>
            <a:spLocks noGrp="1"/>
          </p:cNvSpPr>
          <p:nvPr/>
        </p:nvSpPr>
        <p:spPr>
          <a:xfrm>
            <a:off x="7244800" y="3767188"/>
            <a:ext cx="40767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PSMA ligands → PSMA</a:t>
            </a:r>
          </a:p>
        </p:txBody>
      </p:sp>
      <p:sp>
        <p:nvSpPr>
          <p:cNvPr id="44" name="target-marker-5">
            <a:extLst>
              <a:ext uri="{FF2B5EF4-FFF2-40B4-BE49-F238E27FC236}">
                <a16:creationId xmlns:a16="http://schemas.microsoft.com/office/drawing/2014/main" id="{C1F21562-F1CB-4C0D-817F-B95DD6D8809A}"/>
              </a:ext>
            </a:extLst>
          </p:cNvPr>
          <p:cNvSpPr>
            <a:spLocks noGrp="1"/>
          </p:cNvSpPr>
          <p:nvPr/>
        </p:nvSpPr>
        <p:spPr>
          <a:xfrm>
            <a:off x="6844750" y="4110088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45" name="target-label-5">
            <a:extLst>
              <a:ext uri="{FF2B5EF4-FFF2-40B4-BE49-F238E27FC236}">
                <a16:creationId xmlns:a16="http://schemas.microsoft.com/office/drawing/2014/main" id="{DB651BEC-A5F5-475B-B4A7-4F347BB7F3AF}"/>
              </a:ext>
            </a:extLst>
          </p:cNvPr>
          <p:cNvSpPr>
            <a:spLocks noGrp="1"/>
          </p:cNvSpPr>
          <p:nvPr/>
        </p:nvSpPr>
        <p:spPr>
          <a:xfrm>
            <a:off x="7244800" y="4043413"/>
            <a:ext cx="4076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Protein distribution / Enzyme localisation</a:t>
            </a:r>
          </a:p>
        </p:txBody>
      </p:sp>
      <p:sp>
        <p:nvSpPr>
          <p:cNvPr id="46" name="target-example-5">
            <a:extLst>
              <a:ext uri="{FF2B5EF4-FFF2-40B4-BE49-F238E27FC236}">
                <a16:creationId xmlns:a16="http://schemas.microsoft.com/office/drawing/2014/main" id="{DFDF560C-0E24-40E9-B498-47D687931146}"/>
              </a:ext>
            </a:extLst>
          </p:cNvPr>
          <p:cNvSpPr>
            <a:spLocks noGrp="1"/>
          </p:cNvSpPr>
          <p:nvPr/>
        </p:nvSpPr>
        <p:spPr>
          <a:xfrm>
            <a:off x="7244800" y="4310113"/>
            <a:ext cx="4847468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Labelled proteins/enzymes → their biodistribution/localisation</a:t>
            </a:r>
          </a:p>
        </p:txBody>
      </p:sp>
      <p:sp>
        <p:nvSpPr>
          <p:cNvPr id="47" name="target-marker-6">
            <a:extLst>
              <a:ext uri="{FF2B5EF4-FFF2-40B4-BE49-F238E27FC236}">
                <a16:creationId xmlns:a16="http://schemas.microsoft.com/office/drawing/2014/main" id="{89AA1174-924D-49C7-8CC4-18AA936E15EA}"/>
              </a:ext>
            </a:extLst>
          </p:cNvPr>
          <p:cNvSpPr>
            <a:spLocks noGrp="1"/>
          </p:cNvSpPr>
          <p:nvPr/>
        </p:nvSpPr>
        <p:spPr>
          <a:xfrm>
            <a:off x="6844750" y="4653013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48" name="target-label-6">
            <a:extLst>
              <a:ext uri="{FF2B5EF4-FFF2-40B4-BE49-F238E27FC236}">
                <a16:creationId xmlns:a16="http://schemas.microsoft.com/office/drawing/2014/main" id="{9DA9A4B8-F52F-4E00-B91A-AC37505B7D66}"/>
              </a:ext>
            </a:extLst>
          </p:cNvPr>
          <p:cNvSpPr>
            <a:spLocks noGrp="1"/>
          </p:cNvSpPr>
          <p:nvPr/>
        </p:nvSpPr>
        <p:spPr>
          <a:xfrm>
            <a:off x="7244800" y="4586338"/>
            <a:ext cx="4076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Cell-surface proteins</a:t>
            </a:r>
          </a:p>
        </p:txBody>
      </p:sp>
      <p:sp>
        <p:nvSpPr>
          <p:cNvPr id="49" name="target-example-6">
            <a:extLst>
              <a:ext uri="{FF2B5EF4-FFF2-40B4-BE49-F238E27FC236}">
                <a16:creationId xmlns:a16="http://schemas.microsoft.com/office/drawing/2014/main" id="{A8C24179-6ACD-41D8-A93A-7DAA189C5F2D}"/>
              </a:ext>
            </a:extLst>
          </p:cNvPr>
          <p:cNvSpPr>
            <a:spLocks noGrp="1"/>
          </p:cNvSpPr>
          <p:nvPr/>
        </p:nvSpPr>
        <p:spPr>
          <a:xfrm>
            <a:off x="7244800" y="4853038"/>
            <a:ext cx="443509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Trastuzumab → HER2; anti-CD20 → CD20</a:t>
            </a:r>
          </a:p>
        </p:txBody>
      </p:sp>
      <p:sp>
        <p:nvSpPr>
          <p:cNvPr id="50" name="target-marker-7">
            <a:extLst>
              <a:ext uri="{FF2B5EF4-FFF2-40B4-BE49-F238E27FC236}">
                <a16:creationId xmlns:a16="http://schemas.microsoft.com/office/drawing/2014/main" id="{BF29F239-5799-474E-91EC-B83C4DA02772}"/>
              </a:ext>
            </a:extLst>
          </p:cNvPr>
          <p:cNvSpPr>
            <a:spLocks noGrp="1"/>
          </p:cNvSpPr>
          <p:nvPr/>
        </p:nvSpPr>
        <p:spPr>
          <a:xfrm>
            <a:off x="6844750" y="5195938"/>
            <a:ext cx="266700" cy="266700"/>
          </a:xfrm>
          <a:prstGeom prst="ellipse">
            <a:avLst/>
          </a:prstGeom>
          <a:solidFill>
            <a:srgbClr val="8EB7FF"/>
          </a:solidFill>
          <a:ln w="0">
            <a:solidFill>
              <a:srgbClr val="8EB7FF"/>
            </a:solidFill>
            <a:prstDash val="solid"/>
          </a:ln>
        </p:spPr>
        <p:txBody>
          <a:bodyPr anchor="ctr">
            <a:normAutofit fontScale="55000" lnSpcReduction="20000"/>
          </a:bodyPr>
          <a:lstStyle/>
          <a:p>
            <a:pPr algn="ctr">
              <a:defRPr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7</a:t>
            </a:r>
          </a:p>
        </p:txBody>
      </p:sp>
      <p:sp>
        <p:nvSpPr>
          <p:cNvPr id="51" name="target-label-7">
            <a:extLst>
              <a:ext uri="{FF2B5EF4-FFF2-40B4-BE49-F238E27FC236}">
                <a16:creationId xmlns:a16="http://schemas.microsoft.com/office/drawing/2014/main" id="{6FF9C1C1-9FAC-431A-8BF1-21E814EE0185}"/>
              </a:ext>
            </a:extLst>
          </p:cNvPr>
          <p:cNvSpPr>
            <a:spLocks noGrp="1"/>
          </p:cNvSpPr>
          <p:nvPr/>
        </p:nvSpPr>
        <p:spPr>
          <a:xfrm>
            <a:off x="7244800" y="5129263"/>
            <a:ext cx="49091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b">
            <a:normAutofit fontScale="97315" lnSpcReduction="10000"/>
          </a:bodyPr>
          <a:lstStyle/>
          <a:p>
            <a:pPr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de-DE" sz="135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Gene</a:t>
            </a:r>
            <a:r>
              <a:rPr lang="en-US" sz="135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 expression / Cell tracking </a:t>
            </a:r>
            <a:r>
              <a:rPr lang="de-DE" sz="135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/ Microenvironment</a:t>
            </a:r>
            <a:endParaRPr sz="1350" b="1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2" name="target-example-7">
            <a:extLst>
              <a:ext uri="{FF2B5EF4-FFF2-40B4-BE49-F238E27FC236}">
                <a16:creationId xmlns:a16="http://schemas.microsoft.com/office/drawing/2014/main" id="{627D54A0-3E74-45F9-8043-3484DA4FD4F6}"/>
              </a:ext>
            </a:extLst>
          </p:cNvPr>
          <p:cNvSpPr>
            <a:spLocks noGrp="1"/>
          </p:cNvSpPr>
          <p:nvPr/>
        </p:nvSpPr>
        <p:spPr>
          <a:xfrm>
            <a:off x="7244800" y="5395963"/>
            <a:ext cx="4649124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2708" lnSpcReduction="20000"/>
          </a:bodyPr>
          <a:lstStyle/>
          <a:p>
            <a:pPr>
              <a:defRPr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200">
                <a:solidFill>
                  <a:srgbClr val="555B66"/>
                </a:solidFill>
                <a:latin typeface="Helvetica Neue"/>
                <a:ea typeface="Helvetica Neue"/>
                <a:cs typeface="Helvetica Neue"/>
              </a:rPr>
              <a:t>Oligos → Nucleic-acid targets; Cells → Migration; Nanoparticles → Microenvironment</a:t>
            </a:r>
          </a:p>
        </p:txBody>
      </p:sp>
    </p:spTree>
    <p:extLst>
      <p:ext uri="{BB962C8B-B14F-4D97-AF65-F5344CB8AC3E}">
        <p14:creationId xmlns:p14="http://schemas.microsoft.com/office/powerpoint/2010/main" val="47314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619D30-7ADE-4210-9DF7-56ADA93D603A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10</a:t>
            </a:fld>
            <a:r>
              <a:rPr lang="en-US" b="1" dirty="0"/>
              <a:t> 					               08.09.2026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428D4B-AF61-48DD-81C9-8FAB7638E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706354"/>
              </p:ext>
            </p:extLst>
          </p:nvPr>
        </p:nvGraphicFramePr>
        <p:xfrm>
          <a:off x="525261" y="763387"/>
          <a:ext cx="11141478" cy="4915251"/>
        </p:xfrm>
        <a:graphic>
          <a:graphicData uri="http://schemas.openxmlformats.org/drawingml/2006/table">
            <a:tbl>
              <a:tblPr/>
              <a:tblGrid>
                <a:gridCol w="2920754">
                  <a:extLst>
                    <a:ext uri="{9D8B030D-6E8A-4147-A177-3AD203B41FA5}">
                      <a16:colId xmlns:a16="http://schemas.microsoft.com/office/drawing/2014/main" val="9499381"/>
                    </a:ext>
                  </a:extLst>
                </a:gridCol>
                <a:gridCol w="8220724">
                  <a:extLst>
                    <a:ext uri="{9D8B030D-6E8A-4147-A177-3AD203B41FA5}">
                      <a16:colId xmlns:a16="http://schemas.microsoft.com/office/drawing/2014/main" val="1032740304"/>
                    </a:ext>
                  </a:extLst>
                </a:gridCol>
              </a:tblGrid>
              <a:tr h="340597">
                <a:tc>
                  <a:txBody>
                    <a:bodyPr/>
                    <a:lstStyle/>
                    <a:p>
                      <a:r>
                        <a:rPr lang="de-DE" sz="1400" b="1" dirty="0"/>
                        <a:t>Clinical </a:t>
                      </a:r>
                      <a:r>
                        <a:rPr lang="de-DE" sz="1400" b="1" dirty="0" err="1"/>
                        <a:t>relevance</a:t>
                      </a:r>
                      <a:endParaRPr lang="de-DE" sz="1400" dirty="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Answers a meaningful diagnostic or therapeutic question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8170967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Target selectivity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Target is abundant and accessible in diseased tissue but limited in important healthy organs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32463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High affinity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Strong binding at the very low concentrations used for radiopharmaceuticals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036448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 dirty="0" err="1"/>
                        <a:t>Specific</a:t>
                      </a:r>
                      <a:r>
                        <a:rPr lang="de-DE" sz="1400" b="1" dirty="0"/>
                        <a:t> </a:t>
                      </a:r>
                      <a:r>
                        <a:rPr lang="de-DE" sz="1400" b="1" dirty="0" err="1"/>
                        <a:t>binding</a:t>
                      </a:r>
                      <a:endParaRPr lang="de-DE" sz="1400" dirty="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Uptake is target-mediated and can be reduced in a blocking experiment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738028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High target uptake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A sufficient fraction of administered activity reaches the intended tissue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524726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Low nonspecific uptake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Minimal binding to unrelated proteins, membranes and healthy tissues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604439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Favourable pharmacokinetics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Reaches the target efficiently and clears appropriately from blood and background tissues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826609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High target-to-background ratio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Produces clear images or selective therapeutic irradiation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2162471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Adequate target retention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Remains at the target long enough for imaging or therapy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749615"/>
                  </a:ext>
                </a:extLst>
              </a:tr>
              <a:tr h="487490">
                <a:tc>
                  <a:txBody>
                    <a:bodyPr/>
                    <a:lstStyle/>
                    <a:p>
                      <a:r>
                        <a:rPr lang="de-DE" sz="1400" b="1"/>
                        <a:t>Suitable clearance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Preferably rapid and predictable elimination without excessive retention in kidneys, liver or other critical organs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67745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Metabolic stability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Does not rapidly form radioactive metabolites with unwanted biodistribution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445226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 dirty="0" err="1"/>
                        <a:t>Appropriate</a:t>
                      </a:r>
                      <a:r>
                        <a:rPr lang="de-DE" sz="1400" b="1" dirty="0"/>
                        <a:t> </a:t>
                      </a:r>
                      <a:r>
                        <a:rPr lang="de-DE" sz="1400" b="1" dirty="0" err="1"/>
                        <a:t>lipophilicity</a:t>
                      </a:r>
                      <a:r>
                        <a:rPr lang="de-DE" sz="1400" b="1" dirty="0"/>
                        <a:t> and </a:t>
                      </a:r>
                      <a:r>
                        <a:rPr lang="de-DE" sz="1400" b="1" dirty="0" err="1"/>
                        <a:t>charge</a:t>
                      </a:r>
                      <a:endParaRPr lang="de-DE" sz="1400" dirty="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Compatible with the required membrane passage, organ distribution and excretion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217830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/>
                        <a:t>Low pharmacological mass</a:t>
                      </a:r>
                      <a:endParaRPr lang="de-DE" sz="14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Diagnostic doses should not significantly disturb the process being measured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840049"/>
                  </a:ext>
                </a:extLst>
              </a:tr>
              <a:tr h="340597">
                <a:tc>
                  <a:txBody>
                    <a:bodyPr/>
                    <a:lstStyle/>
                    <a:p>
                      <a:r>
                        <a:rPr lang="de-DE" sz="1400" b="1" dirty="0"/>
                        <a:t>Low </a:t>
                      </a:r>
                      <a:r>
                        <a:rPr lang="de-DE" sz="1400" b="1" dirty="0" err="1"/>
                        <a:t>toxicity</a:t>
                      </a:r>
                      <a:r>
                        <a:rPr lang="de-DE" sz="1400" b="1" dirty="0"/>
                        <a:t> and </a:t>
                      </a:r>
                      <a:r>
                        <a:rPr lang="de-DE" sz="1400" b="1" dirty="0" err="1"/>
                        <a:t>immunogenicity</a:t>
                      </a:r>
                      <a:endParaRPr lang="de-DE" sz="1400" dirty="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Vector, precursor, chelator, excipients and impurities must be safe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32443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D5A0738-17B9-4C47-B7AA-DDEFE98086D2}"/>
              </a:ext>
            </a:extLst>
          </p:cNvPr>
          <p:cNvSpPr txBox="1"/>
          <p:nvPr/>
        </p:nvSpPr>
        <p:spPr>
          <a:xfrm>
            <a:off x="3611826" y="142044"/>
            <a:ext cx="4968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23D6B"/>
                </a:solidFill>
              </a:rPr>
              <a:t>Prerequisites of Radiopharmaceutical</a:t>
            </a:r>
            <a:endParaRPr lang="de-DE" sz="2400" b="1" dirty="0">
              <a:solidFill>
                <a:srgbClr val="02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85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cdn.amegroups.cn/journals/pbpc/files/journals/2/articles/96974/public/96974-PB8-9959-R1.jpg?x-oss-process=image/resize,p_60&amp;v=1785750705432">
            <a:extLst>
              <a:ext uri="{FF2B5EF4-FFF2-40B4-BE49-F238E27FC236}">
                <a16:creationId xmlns:a16="http://schemas.microsoft.com/office/drawing/2014/main" id="{8DE03373-1C78-43C9-B777-01ABBCDBA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949095" y="1014367"/>
            <a:ext cx="3923074" cy="441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DA12FEC-92D6-421C-828E-8AFFC729C9A6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11</a:t>
            </a:fld>
            <a:r>
              <a:rPr lang="en-US" b="1" dirty="0"/>
              <a:t> 					               08.09.2026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1ACD53-B744-40F9-B86E-11FD30A89CA9}"/>
              </a:ext>
            </a:extLst>
          </p:cNvPr>
          <p:cNvSpPr txBox="1"/>
          <p:nvPr/>
        </p:nvSpPr>
        <p:spPr>
          <a:xfrm>
            <a:off x="0" y="5810043"/>
            <a:ext cx="11812555" cy="344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i="1" dirty="0"/>
              <a:t>LIANG, H., HUANG, Q., HE, Y., MAI, Y., CHEN, Z., WANG, B., FANG, N., HU, J., LI, X., ZHANG, N., LIU, E., LI, X.. </a:t>
            </a:r>
            <a:r>
              <a:rPr lang="de-DE" sz="800" i="1" dirty="0" err="1"/>
              <a:t>Comparison</a:t>
            </a:r>
            <a:r>
              <a:rPr lang="de-DE" sz="800" i="1" dirty="0"/>
              <a:t> </a:t>
            </a:r>
            <a:r>
              <a:rPr lang="de-DE" sz="800" i="1" dirty="0" err="1"/>
              <a:t>of</a:t>
            </a:r>
            <a:r>
              <a:rPr lang="de-DE" sz="800" i="1" dirty="0"/>
              <a:t> </a:t>
            </a:r>
            <a:r>
              <a:rPr lang="de-DE" sz="800" i="1" dirty="0" err="1"/>
              <a:t>the</a:t>
            </a:r>
            <a:r>
              <a:rPr lang="de-DE" sz="800" i="1" dirty="0"/>
              <a:t> </a:t>
            </a:r>
            <a:r>
              <a:rPr lang="de-DE" sz="800" i="1" dirty="0" err="1"/>
              <a:t>diagnostic</a:t>
            </a:r>
            <a:r>
              <a:rPr lang="de-DE" sz="800" i="1" dirty="0"/>
              <a:t> </a:t>
            </a:r>
            <a:r>
              <a:rPr lang="de-DE" sz="800" i="1" dirty="0" err="1"/>
              <a:t>accuracy</a:t>
            </a:r>
            <a:r>
              <a:rPr lang="de-DE" sz="800" i="1" dirty="0"/>
              <a:t> </a:t>
            </a:r>
            <a:r>
              <a:rPr lang="de-DE" sz="800" i="1" dirty="0" err="1"/>
              <a:t>between</a:t>
            </a:r>
            <a:r>
              <a:rPr lang="de-DE" sz="800" i="1" dirty="0"/>
              <a:t> </a:t>
            </a:r>
            <a:r>
              <a:rPr lang="de-DE" sz="800" i="1" baseline="30000" dirty="0"/>
              <a:t>18</a:t>
            </a:r>
            <a:r>
              <a:rPr lang="de-DE" sz="800" i="1" dirty="0"/>
              <a:t>F-FAPI-04 PET/CT and </a:t>
            </a:r>
            <a:r>
              <a:rPr lang="de-DE" sz="800" i="1" baseline="30000" dirty="0"/>
              <a:t>18</a:t>
            </a:r>
            <a:r>
              <a:rPr lang="de-DE" sz="800" i="1" dirty="0"/>
              <a:t>F-FDG PET/CT in </a:t>
            </a:r>
            <a:r>
              <a:rPr lang="de-DE" sz="800" i="1" dirty="0" err="1"/>
              <a:t>the</a:t>
            </a:r>
            <a:r>
              <a:rPr lang="de-DE" sz="800" i="1" dirty="0"/>
              <a:t> </a:t>
            </a:r>
            <a:r>
              <a:rPr lang="de-DE" sz="800" i="1" dirty="0" err="1"/>
              <a:t>clinical</a:t>
            </a:r>
            <a:r>
              <a:rPr lang="de-DE" sz="800" i="1" dirty="0"/>
              <a:t> </a:t>
            </a:r>
            <a:r>
              <a:rPr lang="de-DE" sz="800" i="1" dirty="0" err="1"/>
              <a:t>stage</a:t>
            </a:r>
            <a:r>
              <a:rPr lang="de-DE" sz="800" i="1" dirty="0"/>
              <a:t> IA </a:t>
            </a:r>
            <a:r>
              <a:rPr lang="de-DE" sz="800" i="1" dirty="0" err="1"/>
              <a:t>of</a:t>
            </a:r>
            <a:r>
              <a:rPr lang="de-DE" sz="800" i="1" dirty="0"/>
              <a:t> </a:t>
            </a:r>
            <a:r>
              <a:rPr lang="de-DE" sz="800" i="1" dirty="0" err="1"/>
              <a:t>lung</a:t>
            </a:r>
            <a:r>
              <a:rPr lang="de-DE" sz="800" i="1" dirty="0"/>
              <a:t> </a:t>
            </a:r>
            <a:r>
              <a:rPr lang="de-DE" sz="800" i="1" dirty="0" err="1"/>
              <a:t>adenocarcinoma</a:t>
            </a:r>
            <a:r>
              <a:rPr lang="de-DE" sz="800" i="1" dirty="0"/>
              <a:t>. </a:t>
            </a:r>
            <a:r>
              <a:rPr lang="de-DE" sz="800" b="1" i="1" dirty="0"/>
              <a:t>Journal </a:t>
            </a:r>
            <a:r>
              <a:rPr lang="de-DE" sz="800" b="1" i="1" dirty="0" err="1"/>
              <a:t>of</a:t>
            </a:r>
            <a:r>
              <a:rPr lang="de-DE" sz="800" b="1" i="1" dirty="0"/>
              <a:t> </a:t>
            </a:r>
            <a:r>
              <a:rPr lang="de-DE" sz="800" b="1" i="1" dirty="0" err="1"/>
              <a:t>Thoracic</a:t>
            </a:r>
            <a:r>
              <a:rPr lang="de-DE" sz="800" b="1" i="1" dirty="0"/>
              <a:t> Disease</a:t>
            </a:r>
            <a:r>
              <a:rPr lang="de-DE" sz="800" i="1" dirty="0"/>
              <a:t>, North </a:t>
            </a:r>
            <a:r>
              <a:rPr lang="de-DE" sz="800" i="1" dirty="0" err="1"/>
              <a:t>America</a:t>
            </a:r>
            <a:r>
              <a:rPr lang="de-DE" sz="800" i="1" dirty="0"/>
              <a:t>, 17, </a:t>
            </a:r>
            <a:r>
              <a:rPr lang="de-DE" sz="800" i="1" dirty="0" err="1"/>
              <a:t>feb.</a:t>
            </a:r>
            <a:r>
              <a:rPr lang="de-DE" sz="800" i="1" dirty="0"/>
              <a:t> 2025. </a:t>
            </a:r>
            <a:r>
              <a:rPr lang="de-DE" sz="800" i="1" dirty="0" err="1"/>
              <a:t>Available</a:t>
            </a:r>
            <a:r>
              <a:rPr lang="de-DE" sz="800" i="1" dirty="0"/>
              <a:t> at: &lt;</a:t>
            </a:r>
            <a:r>
              <a:rPr lang="de-DE" sz="800" i="1" u="sng" dirty="0">
                <a:hlinkClick r:id="rId4"/>
              </a:rPr>
              <a:t>https://jtd.amegroups.org/article/view/96974</a:t>
            </a:r>
            <a:r>
              <a:rPr lang="de-DE" sz="800" i="1" dirty="0"/>
              <a:t>&gt;. Date </a:t>
            </a:r>
            <a:r>
              <a:rPr lang="de-DE" sz="800" i="1" dirty="0" err="1"/>
              <a:t>accessed</a:t>
            </a:r>
            <a:r>
              <a:rPr lang="de-DE" sz="800" i="1" dirty="0"/>
              <a:t>: 03 Aug. 2026.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E1176-0738-4608-A9F3-E6EA1F2E577D}"/>
              </a:ext>
            </a:extLst>
          </p:cNvPr>
          <p:cNvSpPr txBox="1"/>
          <p:nvPr/>
        </p:nvSpPr>
        <p:spPr>
          <a:xfrm>
            <a:off x="0" y="204665"/>
            <a:ext cx="698941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23D6B"/>
                </a:solidFill>
              </a:rPr>
              <a:t>Changing the tracer changes what becomes visible!</a:t>
            </a:r>
            <a:endParaRPr lang="de-DE" sz="2400" b="1" dirty="0">
              <a:solidFill>
                <a:srgbClr val="023D6B"/>
              </a:solidFill>
            </a:endParaRPr>
          </a:p>
        </p:txBody>
      </p:sp>
      <p:pic>
        <p:nvPicPr>
          <p:cNvPr id="7" name="Picture 2" descr="https://cdn.amegroups.cn/journals/pbpc/files/journals/2/articles/96974/public/96974-PB8-9959-R1.jpg?x-oss-process=image/resize,p_60&amp;v=1785750705432">
            <a:extLst>
              <a:ext uri="{FF2B5EF4-FFF2-40B4-BE49-F238E27FC236}">
                <a16:creationId xmlns:a16="http://schemas.microsoft.com/office/drawing/2014/main" id="{D9477944-CDDF-47CE-8FE2-C63709476F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1"/>
          <a:stretch/>
        </p:blipFill>
        <p:spPr bwMode="auto">
          <a:xfrm>
            <a:off x="2008093" y="1014367"/>
            <a:ext cx="3941002" cy="441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525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g. 2">
            <a:extLst>
              <a:ext uri="{FF2B5EF4-FFF2-40B4-BE49-F238E27FC236}">
                <a16:creationId xmlns:a16="http://schemas.microsoft.com/office/drawing/2014/main" id="{50A3AD6C-F416-48EE-8437-C50E42718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11"/>
          <a:stretch/>
        </p:blipFill>
        <p:spPr bwMode="auto">
          <a:xfrm>
            <a:off x="90534" y="1334984"/>
            <a:ext cx="6081481" cy="330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g. 2">
            <a:extLst>
              <a:ext uri="{FF2B5EF4-FFF2-40B4-BE49-F238E27FC236}">
                <a16:creationId xmlns:a16="http://schemas.microsoft.com/office/drawing/2014/main" id="{F304C3E5-B4FB-4B39-8772-601AE0EF30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11"/>
          <a:stretch/>
        </p:blipFill>
        <p:spPr bwMode="auto">
          <a:xfrm>
            <a:off x="6085068" y="1239922"/>
            <a:ext cx="6081481" cy="330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enter-rule">
            <a:extLst>
              <a:ext uri="{FF2B5EF4-FFF2-40B4-BE49-F238E27FC236}">
                <a16:creationId xmlns:a16="http://schemas.microsoft.com/office/drawing/2014/main" id="{88ADEBCE-FDC3-4459-AB19-829F585F3E7E}"/>
              </a:ext>
            </a:extLst>
          </p:cNvPr>
          <p:cNvSpPr>
            <a:spLocks noGrp="1"/>
          </p:cNvSpPr>
          <p:nvPr/>
        </p:nvSpPr>
        <p:spPr>
          <a:xfrm>
            <a:off x="6270546" y="1472644"/>
            <a:ext cx="45719" cy="3026558"/>
          </a:xfrm>
          <a:prstGeom prst="rect">
            <a:avLst/>
          </a:prstGeom>
          <a:solidFill>
            <a:srgbClr val="D7DADF"/>
          </a:solidFill>
          <a:ln w="0">
            <a:solidFill>
              <a:srgbClr val="D7DADF"/>
            </a:solidFill>
            <a:prstDash val="solid"/>
          </a:ln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31935C-87CA-4249-BCF9-7A49C5BE0E2C}"/>
              </a:ext>
            </a:extLst>
          </p:cNvPr>
          <p:cNvSpPr txBox="1"/>
          <p:nvPr/>
        </p:nvSpPr>
        <p:spPr>
          <a:xfrm>
            <a:off x="1540938" y="4700084"/>
            <a:ext cx="9110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aseline="30000" dirty="0"/>
              <a:t>68</a:t>
            </a:r>
            <a:r>
              <a:rPr lang="de-DE" dirty="0"/>
              <a:t>Ga/</a:t>
            </a:r>
            <a:r>
              <a:rPr lang="de-DE" baseline="30000" dirty="0"/>
              <a:t>18</a:t>
            </a:r>
            <a:r>
              <a:rPr lang="de-DE" dirty="0"/>
              <a:t>F-PSMA PET → </a:t>
            </a:r>
            <a:r>
              <a:rPr lang="de-DE" dirty="0" err="1"/>
              <a:t>confirm</a:t>
            </a:r>
            <a:r>
              <a:rPr lang="de-DE" dirty="0"/>
              <a:t> PSMA </a:t>
            </a:r>
            <a:r>
              <a:rPr lang="de-DE" dirty="0" err="1"/>
              <a:t>expression</a:t>
            </a:r>
            <a:r>
              <a:rPr lang="de-DE" dirty="0"/>
              <a:t> → </a:t>
            </a:r>
            <a:r>
              <a:rPr lang="de-DE" baseline="30000" dirty="0"/>
              <a:t>177</a:t>
            </a:r>
            <a:r>
              <a:rPr lang="de-DE" dirty="0"/>
              <a:t>Lu-PSMA </a:t>
            </a:r>
            <a:r>
              <a:rPr lang="de-DE" dirty="0" err="1"/>
              <a:t>therapy</a:t>
            </a:r>
            <a:r>
              <a:rPr lang="de-DE" dirty="0"/>
              <a:t> → post-</a:t>
            </a:r>
            <a:r>
              <a:rPr lang="de-DE" dirty="0" err="1"/>
              <a:t>therapy</a:t>
            </a:r>
            <a:r>
              <a:rPr lang="de-DE" dirty="0"/>
              <a:t> </a:t>
            </a:r>
            <a:r>
              <a:rPr lang="de-DE" dirty="0" err="1"/>
              <a:t>imaging</a:t>
            </a:r>
            <a:endParaRPr lang="de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805BD9-9BEA-448E-AE8D-0B5A9D14616A}"/>
              </a:ext>
            </a:extLst>
          </p:cNvPr>
          <p:cNvSpPr txBox="1"/>
          <p:nvPr/>
        </p:nvSpPr>
        <p:spPr>
          <a:xfrm>
            <a:off x="90534" y="5955321"/>
            <a:ext cx="99148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i="1" dirty="0"/>
              <a:t>Ventura, D., </a:t>
            </a:r>
            <a:r>
              <a:rPr lang="de-DE" sz="800" i="1" dirty="0" err="1"/>
              <a:t>Rassek</a:t>
            </a:r>
            <a:r>
              <a:rPr lang="de-DE" sz="800" i="1" dirty="0"/>
              <a:t>, P., Schindler, P. et al. Early </a:t>
            </a:r>
            <a:r>
              <a:rPr lang="de-DE" sz="800" i="1" dirty="0" err="1"/>
              <a:t>treatment</a:t>
            </a:r>
            <a:r>
              <a:rPr lang="de-DE" sz="800" i="1" dirty="0"/>
              <a:t> </a:t>
            </a:r>
            <a:r>
              <a:rPr lang="de-DE" sz="800" i="1" dirty="0" err="1"/>
              <a:t>response</a:t>
            </a:r>
            <a:r>
              <a:rPr lang="de-DE" sz="800" i="1" dirty="0"/>
              <a:t> </a:t>
            </a:r>
            <a:r>
              <a:rPr lang="de-DE" sz="800" i="1" dirty="0" err="1"/>
              <a:t>assessment</a:t>
            </a:r>
            <a:r>
              <a:rPr lang="de-DE" sz="800" i="1" dirty="0"/>
              <a:t> </a:t>
            </a:r>
            <a:r>
              <a:rPr lang="de-DE" sz="800" i="1" dirty="0" err="1"/>
              <a:t>with</a:t>
            </a:r>
            <a:r>
              <a:rPr lang="de-DE" sz="800" i="1" dirty="0"/>
              <a:t> [</a:t>
            </a:r>
            <a:r>
              <a:rPr lang="de-DE" sz="800" i="1" baseline="30000" dirty="0"/>
              <a:t>177</a:t>
            </a:r>
            <a:r>
              <a:rPr lang="de-DE" sz="800" i="1" dirty="0"/>
              <a:t>Lu]PSMA </a:t>
            </a:r>
            <a:r>
              <a:rPr lang="de-DE" sz="800" i="1" dirty="0" err="1"/>
              <a:t>whole</a:t>
            </a:r>
            <a:r>
              <a:rPr lang="de-DE" sz="800" i="1" dirty="0"/>
              <a:t>-body-</a:t>
            </a:r>
            <a:r>
              <a:rPr lang="de-DE" sz="800" i="1" dirty="0" err="1"/>
              <a:t>scintigraphy</a:t>
            </a:r>
            <a:r>
              <a:rPr lang="de-DE" sz="800" i="1" dirty="0"/>
              <a:t> </a:t>
            </a:r>
            <a:r>
              <a:rPr lang="de-DE" sz="800" i="1" dirty="0" err="1"/>
              <a:t>compared</a:t>
            </a:r>
            <a:r>
              <a:rPr lang="de-DE" sz="800" i="1" dirty="0"/>
              <a:t> </a:t>
            </a:r>
            <a:r>
              <a:rPr lang="de-DE" sz="800" i="1" dirty="0" err="1"/>
              <a:t>to</a:t>
            </a:r>
            <a:r>
              <a:rPr lang="de-DE" sz="800" i="1" dirty="0"/>
              <a:t> </a:t>
            </a:r>
            <a:r>
              <a:rPr lang="de-DE" sz="800" i="1" dirty="0" err="1"/>
              <a:t>interim</a:t>
            </a:r>
            <a:r>
              <a:rPr lang="de-DE" sz="800" i="1" dirty="0"/>
              <a:t> PSMA-PET. Cancer Imaging </a:t>
            </a:r>
            <a:r>
              <a:rPr lang="de-DE" sz="800" b="1" i="1" dirty="0"/>
              <a:t>24</a:t>
            </a:r>
            <a:r>
              <a:rPr lang="de-DE" sz="800" i="1" dirty="0"/>
              <a:t>, 126 (2024). https://doi.org/10.1186/s40644-024-00773-w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5F29665-E3C3-4483-9E5D-88407BB8F191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12</a:t>
            </a:fld>
            <a:r>
              <a:rPr lang="en-US" b="1" dirty="0"/>
              <a:t> 					               08.09.2026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BF61A-03D9-4BAF-931B-B8CEB27BCC76}"/>
              </a:ext>
            </a:extLst>
          </p:cNvPr>
          <p:cNvSpPr txBox="1"/>
          <p:nvPr/>
        </p:nvSpPr>
        <p:spPr>
          <a:xfrm>
            <a:off x="0" y="204665"/>
            <a:ext cx="591670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23D6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what you treat and treat what you see</a:t>
            </a:r>
          </a:p>
        </p:txBody>
      </p:sp>
    </p:spTree>
    <p:extLst>
      <p:ext uri="{BB962C8B-B14F-4D97-AF65-F5344CB8AC3E}">
        <p14:creationId xmlns:p14="http://schemas.microsoft.com/office/powerpoint/2010/main" val="382319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C5006CE-4B69-45BC-873E-429D73A78494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13</a:t>
            </a:fld>
            <a:r>
              <a:rPr lang="en-US" b="1" dirty="0"/>
              <a:t> 					               08.09.2026</a:t>
            </a:r>
          </a:p>
        </p:txBody>
      </p:sp>
      <p:pic>
        <p:nvPicPr>
          <p:cNvPr id="15364" name="Picture 4" descr="Fig. 2. Differences in LET between alpha and beta particles on DNA. Alpha particles have high LET (∼80 keV/µm) compared with the low LET (∼0.2 keV/µm) of beta particles. The high LET of alpha particles results in more double-strand breaks in DNA. LET, linear energy transfer.">
            <a:extLst>
              <a:ext uri="{FF2B5EF4-FFF2-40B4-BE49-F238E27FC236}">
                <a16:creationId xmlns:a16="http://schemas.microsoft.com/office/drawing/2014/main" id="{0CB56A3E-FA57-473C-AD80-324F9F203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6" y="993648"/>
            <a:ext cx="1566066" cy="243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Fig. 3. 68Ga-PSMA studies in a patient with metastatic prostate cancer prior to (left) and after (right) 225Ac-PSMA TAT. There was an excellent functional response to treatment with concurrent clinical and biochemical response (prostate-specific antigen decreased from 1,301 to 0.05 ng/L). Images courtesy of Prof. Mike Sathekge, Department of Nuclear Medicine, Steve Biko Academic Hospital, University of Pretoria, Pretoria, South Africa. PSMA, prostate-specific membrane antigen; TAT, targeted alpha particle therapy.">
            <a:extLst>
              <a:ext uri="{FF2B5EF4-FFF2-40B4-BE49-F238E27FC236}">
                <a16:creationId xmlns:a16="http://schemas.microsoft.com/office/drawing/2014/main" id="{5620353E-B9F7-49C3-85F9-10E92AB9F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19" y="879270"/>
            <a:ext cx="3427229" cy="398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22C26-549B-4B5D-8D7C-6F61F669E3A2}"/>
              </a:ext>
            </a:extLst>
          </p:cNvPr>
          <p:cNvSpPr txBox="1"/>
          <p:nvPr/>
        </p:nvSpPr>
        <p:spPr>
          <a:xfrm>
            <a:off x="5791396" y="4671017"/>
            <a:ext cx="6228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/>
              <a:t>68</a:t>
            </a:r>
            <a:r>
              <a:rPr lang="en-US" sz="1000" dirty="0"/>
              <a:t>Ga-PSMA studies in a patient with metastatic prostate cancer prior to (left) and after (right) </a:t>
            </a:r>
            <a:r>
              <a:rPr lang="en-US" sz="1000" baseline="30000" dirty="0"/>
              <a:t>225</a:t>
            </a:r>
            <a:r>
              <a:rPr lang="en-US" sz="1000" dirty="0"/>
              <a:t>Ac-PSMA TAT. There was an excellent functional response to treatment with concurrent clinical and biochemical response (prostate-specific antigen decreased from 1,301 to 0.05 ng/L). </a:t>
            </a:r>
          </a:p>
          <a:p>
            <a:endParaRPr lang="en-US" sz="1000" dirty="0"/>
          </a:p>
          <a:p>
            <a:r>
              <a:rPr lang="en-US" sz="1000" dirty="0"/>
              <a:t>Images courtesy of Prof. Mike </a:t>
            </a:r>
            <a:r>
              <a:rPr lang="en-US" sz="1000" dirty="0" err="1"/>
              <a:t>Sathekge</a:t>
            </a:r>
            <a:r>
              <a:rPr lang="en-US" sz="1000" dirty="0"/>
              <a:t>, Department of Nuclear Medicine, Steve Biko Academic Hospital, University of Pretoria, Pretoria, South Africa. PSMA, prostate-specific membrane antigen; TAT, targeted alpha particle therapy.</a:t>
            </a:r>
            <a:endParaRPr lang="de-DE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841914-60F2-4F7F-9C71-920D97D7E97A}"/>
              </a:ext>
            </a:extLst>
          </p:cNvPr>
          <p:cNvSpPr txBox="1"/>
          <p:nvPr/>
        </p:nvSpPr>
        <p:spPr>
          <a:xfrm>
            <a:off x="247788" y="5824224"/>
            <a:ext cx="10442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i="1" dirty="0" err="1"/>
              <a:t>Navalkissoor</a:t>
            </a:r>
            <a:r>
              <a:rPr lang="de-DE" sz="800" i="1" dirty="0"/>
              <a:t>, S.; Grossman, A., </a:t>
            </a:r>
            <a:r>
              <a:rPr lang="de-DE" sz="800" i="1" dirty="0" err="1"/>
              <a:t>Targeted</a:t>
            </a:r>
            <a:r>
              <a:rPr lang="de-DE" sz="800" i="1" dirty="0"/>
              <a:t> Alpha </a:t>
            </a:r>
            <a:r>
              <a:rPr lang="de-DE" sz="800" i="1" dirty="0" err="1"/>
              <a:t>Particle</a:t>
            </a:r>
            <a:r>
              <a:rPr lang="de-DE" sz="800" i="1" dirty="0"/>
              <a:t> Therapy </a:t>
            </a:r>
            <a:r>
              <a:rPr lang="de-DE" sz="800" i="1" dirty="0" err="1"/>
              <a:t>for</a:t>
            </a:r>
            <a:r>
              <a:rPr lang="de-DE" sz="800" i="1" dirty="0"/>
              <a:t> </a:t>
            </a:r>
            <a:r>
              <a:rPr lang="de-DE" sz="800" i="1" dirty="0" err="1"/>
              <a:t>Neuroendocrine</a:t>
            </a:r>
            <a:r>
              <a:rPr lang="de-DE" sz="800" i="1" dirty="0"/>
              <a:t> </a:t>
            </a:r>
            <a:r>
              <a:rPr lang="de-DE" sz="800" i="1" dirty="0" err="1"/>
              <a:t>Tumours</a:t>
            </a:r>
            <a:r>
              <a:rPr lang="de-DE" sz="800" i="1" dirty="0"/>
              <a:t>: The Next Generation </a:t>
            </a:r>
            <a:r>
              <a:rPr lang="de-DE" sz="800" i="1" dirty="0" err="1"/>
              <a:t>of</a:t>
            </a:r>
            <a:r>
              <a:rPr lang="de-DE" sz="800" i="1" dirty="0"/>
              <a:t> Peptide </a:t>
            </a:r>
            <a:r>
              <a:rPr lang="de-DE" sz="800" i="1" dirty="0" err="1"/>
              <a:t>Receptor</a:t>
            </a:r>
            <a:r>
              <a:rPr lang="de-DE" sz="800" i="1" dirty="0"/>
              <a:t> </a:t>
            </a:r>
            <a:r>
              <a:rPr lang="de-DE" sz="800" i="1" dirty="0" err="1"/>
              <a:t>Radionuclide</a:t>
            </a:r>
            <a:r>
              <a:rPr lang="de-DE" sz="800" i="1" dirty="0"/>
              <a:t> Therapy. </a:t>
            </a:r>
            <a:r>
              <a:rPr lang="de-DE" sz="800" i="1" dirty="0" err="1"/>
              <a:t>Neuroendocrinology</a:t>
            </a:r>
            <a:r>
              <a:rPr lang="de-DE" sz="800" i="1" dirty="0"/>
              <a:t> 2019, 108 (3), 256-264.</a:t>
            </a:r>
          </a:p>
          <a:p>
            <a:r>
              <a:rPr lang="de-DE" sz="800" i="1" dirty="0"/>
              <a:t>Benedikt Feuerecker, Clemens </a:t>
            </a:r>
            <a:r>
              <a:rPr lang="de-DE" sz="800" i="1" dirty="0" err="1"/>
              <a:t>Kratochwil</a:t>
            </a:r>
            <a:r>
              <a:rPr lang="de-DE" sz="800" i="1" dirty="0"/>
              <a:t>, </a:t>
            </a:r>
            <a:r>
              <a:rPr lang="de-DE" sz="800" i="1" dirty="0" err="1"/>
              <a:t>Hojjat</a:t>
            </a:r>
            <a:r>
              <a:rPr lang="de-DE" sz="800" i="1" dirty="0"/>
              <a:t> </a:t>
            </a:r>
            <a:r>
              <a:rPr lang="de-DE" sz="800" i="1" dirty="0" err="1"/>
              <a:t>Ahmadzadehfar</a:t>
            </a:r>
            <a:r>
              <a:rPr lang="de-DE" sz="800" i="1" dirty="0"/>
              <a:t>, Alfred Morgenstern, Matthias </a:t>
            </a:r>
            <a:r>
              <a:rPr lang="de-DE" sz="800" i="1" dirty="0" err="1"/>
              <a:t>Eiber</a:t>
            </a:r>
            <a:r>
              <a:rPr lang="de-DE" sz="800" i="1" dirty="0"/>
              <a:t>, Ken Herrmann and Kelsey L. </a:t>
            </a:r>
            <a:r>
              <a:rPr lang="de-DE" sz="800" i="1" dirty="0" err="1"/>
              <a:t>Pomykala</a:t>
            </a:r>
            <a:r>
              <a:rPr lang="de-DE" sz="800" i="1" dirty="0"/>
              <a:t> Journal </a:t>
            </a:r>
            <a:r>
              <a:rPr lang="de-DE" sz="800" i="1" dirty="0" err="1"/>
              <a:t>of</a:t>
            </a:r>
            <a:r>
              <a:rPr lang="de-DE" sz="800" i="1" dirty="0"/>
              <a:t> </a:t>
            </a:r>
            <a:r>
              <a:rPr lang="de-DE" sz="800" i="1" dirty="0" err="1"/>
              <a:t>Nuclear</a:t>
            </a:r>
            <a:r>
              <a:rPr lang="de-DE" sz="800" i="1" dirty="0"/>
              <a:t> Medicine May 2023, 64 (5) 685-692; DOI: </a:t>
            </a:r>
            <a:r>
              <a:rPr lang="de-DE" sz="800" i="1" dirty="0">
                <a:hlinkClick r:id="rId4"/>
              </a:rPr>
              <a:t>https://doi.org/10.2967/jnumed.122.265353</a:t>
            </a:r>
            <a:endParaRPr lang="de-DE" sz="800" i="1" dirty="0"/>
          </a:p>
          <a:p>
            <a:r>
              <a:rPr lang="de-DE" sz="800" dirty="0" err="1"/>
              <a:t>Hoehr</a:t>
            </a:r>
            <a:r>
              <a:rPr lang="de-DE" sz="800" dirty="0"/>
              <a:t>, C. (2023). The Next Generation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Therapeutic</a:t>
            </a:r>
            <a:r>
              <a:rPr lang="de-DE" sz="800" dirty="0"/>
              <a:t> </a:t>
            </a:r>
            <a:r>
              <a:rPr lang="de-DE" sz="800" dirty="0" err="1"/>
              <a:t>Radionuclides</a:t>
            </a:r>
            <a:r>
              <a:rPr lang="de-DE" sz="800" dirty="0"/>
              <a:t>. In: </a:t>
            </a:r>
            <a:r>
              <a:rPr lang="de-DE" sz="800" dirty="0" err="1"/>
              <a:t>Bodei</a:t>
            </a:r>
            <a:r>
              <a:rPr lang="de-DE" sz="800" dirty="0"/>
              <a:t>, L., Lewis, J.S., </a:t>
            </a:r>
            <a:r>
              <a:rPr lang="de-DE" sz="800" dirty="0" err="1"/>
              <a:t>Zeglis</a:t>
            </a:r>
            <a:r>
              <a:rPr lang="de-DE" sz="800" dirty="0"/>
              <a:t>, B.M. (</a:t>
            </a:r>
            <a:r>
              <a:rPr lang="de-DE" sz="800" dirty="0" err="1"/>
              <a:t>eds</a:t>
            </a:r>
            <a:r>
              <a:rPr lang="de-DE" sz="800" dirty="0"/>
              <a:t>) </a:t>
            </a:r>
            <a:r>
              <a:rPr lang="de-DE" sz="800" dirty="0" err="1"/>
              <a:t>Radiopharmaceutical</a:t>
            </a:r>
            <a:r>
              <a:rPr lang="de-DE" sz="800" dirty="0"/>
              <a:t> Therapy. Springer, Cham. https://doi.org/10.1007/978-3-031-39005-0_23</a:t>
            </a:r>
            <a:endParaRPr lang="de-DE" sz="800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EB6241-3DA1-47B3-A88F-00DB5E8557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00" y="1718167"/>
            <a:ext cx="3901440" cy="24353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D52DE76-4C61-48BB-B7BC-855399751C9D}"/>
              </a:ext>
            </a:extLst>
          </p:cNvPr>
          <p:cNvSpPr txBox="1"/>
          <p:nvPr/>
        </p:nvSpPr>
        <p:spPr>
          <a:xfrm>
            <a:off x="0" y="204665"/>
            <a:ext cx="450862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23D6B"/>
                </a:solidFill>
              </a:rPr>
              <a:t>Targeted Alpha Particle Therapy</a:t>
            </a:r>
          </a:p>
        </p:txBody>
      </p:sp>
      <p:pic>
        <p:nvPicPr>
          <p:cNvPr id="11266" name="Picture 2" descr="https://media.springernature.com/lw685/springer-static/image/chp%3A10.1007%2F978-3-031-39005-0_23/MediaObjects/516436_1_En_23_Fig2_HTML.png?">
            <a:extLst>
              <a:ext uri="{FF2B5EF4-FFF2-40B4-BE49-F238E27FC236}">
                <a16:creationId xmlns:a16="http://schemas.microsoft.com/office/drawing/2014/main" id="{3545E2B0-2021-4CBC-B2BC-64B3B6017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6" y="3662747"/>
            <a:ext cx="1766855" cy="199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6AAC35-1111-4D07-BFD2-6F6E53FD7E03}"/>
              </a:ext>
            </a:extLst>
          </p:cNvPr>
          <p:cNvSpPr txBox="1"/>
          <p:nvPr/>
        </p:nvSpPr>
        <p:spPr>
          <a:xfrm>
            <a:off x="2254313" y="5007661"/>
            <a:ext cx="218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Range of different emissions in comparison to the size of a typical cell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4614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ACD271-C264-4878-929E-841C5B4E08C9}"/>
              </a:ext>
            </a:extLst>
          </p:cNvPr>
          <p:cNvSpPr txBox="1"/>
          <p:nvPr/>
        </p:nvSpPr>
        <p:spPr>
          <a:xfrm>
            <a:off x="2573915" y="5111588"/>
            <a:ext cx="6733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/>
              <a:t>68</a:t>
            </a:r>
            <a:r>
              <a:rPr lang="en-US" sz="1200" dirty="0"/>
              <a:t>Ga-PSMA-11 PET/CT scans of patient A. Pretherapeutic tumor spread (A), restaging 2 month after third cycle of </a:t>
            </a:r>
            <a:r>
              <a:rPr lang="en-US" sz="1200" baseline="30000" dirty="0"/>
              <a:t>225</a:t>
            </a:r>
            <a:r>
              <a:rPr lang="en-US" sz="1200" dirty="0"/>
              <a:t>Ac-PSMA-617 (B), and restaging 2 month after one additional consolidation therapy (C).</a:t>
            </a:r>
            <a:endParaRPr lang="de-DE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EACA87-297F-4EDF-969C-2F1EC6FD9A35}"/>
              </a:ext>
            </a:extLst>
          </p:cNvPr>
          <p:cNvSpPr txBox="1"/>
          <p:nvPr/>
        </p:nvSpPr>
        <p:spPr>
          <a:xfrm>
            <a:off x="108642" y="5857530"/>
            <a:ext cx="11751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de-DE" sz="800" i="1" dirty="0"/>
              <a:t>Clemens </a:t>
            </a:r>
            <a:r>
              <a:rPr lang="de-DE" sz="800" i="1" dirty="0" err="1"/>
              <a:t>Kratochwil</a:t>
            </a:r>
            <a:r>
              <a:rPr lang="de-DE" sz="800" i="1" dirty="0"/>
              <a:t>, Frank </a:t>
            </a:r>
            <a:r>
              <a:rPr lang="de-DE" sz="800" i="1" dirty="0" err="1"/>
              <a:t>Bruchertseifer</a:t>
            </a:r>
            <a:r>
              <a:rPr lang="de-DE" sz="800" i="1" dirty="0"/>
              <a:t>, Frederik L. Giesel, Mirjam Weis, Frederik A. </a:t>
            </a:r>
            <a:r>
              <a:rPr lang="de-DE" sz="800" i="1" dirty="0" err="1"/>
              <a:t>Verburg</a:t>
            </a:r>
            <a:r>
              <a:rPr lang="de-DE" sz="800" i="1" dirty="0"/>
              <a:t>, Felix </a:t>
            </a:r>
            <a:r>
              <a:rPr lang="de-DE" sz="800" i="1" dirty="0" err="1"/>
              <a:t>Mottaghy</a:t>
            </a:r>
            <a:r>
              <a:rPr lang="de-DE" sz="800" i="1" dirty="0"/>
              <a:t>, Klaus Kopka, Christos Apostolidis, Uwe Haberkorn, Alfred Morgenstern. Journal </a:t>
            </a:r>
            <a:r>
              <a:rPr lang="de-DE" sz="800" i="1" dirty="0" err="1"/>
              <a:t>of</a:t>
            </a:r>
            <a:r>
              <a:rPr lang="de-DE" sz="800" i="1" dirty="0"/>
              <a:t> </a:t>
            </a:r>
            <a:r>
              <a:rPr lang="de-DE" sz="800" i="1" dirty="0" err="1"/>
              <a:t>Nuclear</a:t>
            </a:r>
            <a:r>
              <a:rPr lang="de-DE" sz="800" i="1" dirty="0"/>
              <a:t> Medicine </a:t>
            </a:r>
            <a:r>
              <a:rPr lang="de-DE" sz="800" i="1" dirty="0" err="1"/>
              <a:t>Dec</a:t>
            </a:r>
            <a:r>
              <a:rPr lang="de-DE" sz="800" i="1" dirty="0"/>
              <a:t> 2016, 57 (12) 1941-1944; </a:t>
            </a:r>
            <a:r>
              <a:rPr lang="de-DE" sz="800" b="1" i="1" dirty="0"/>
              <a:t>DOI:</a:t>
            </a:r>
            <a:r>
              <a:rPr lang="de-DE" sz="800" i="1" dirty="0"/>
              <a:t> 10.2967/jnumed.116.178673</a:t>
            </a:r>
          </a:p>
          <a:p>
            <a:endParaRPr lang="de-DE" sz="800" i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077A48F-6BB7-4A88-B4A4-6DEC1E739342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14</a:t>
            </a:fld>
            <a:r>
              <a:rPr lang="en-US" b="1" dirty="0"/>
              <a:t> 					               08.09.2026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12E618-9BDD-43DF-BC66-C686C01F2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153" y="1492615"/>
            <a:ext cx="5988366" cy="34152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FBF8DCF-B583-4CAB-A37E-3147065DC2BF}"/>
              </a:ext>
            </a:extLst>
          </p:cNvPr>
          <p:cNvSpPr txBox="1"/>
          <p:nvPr/>
        </p:nvSpPr>
        <p:spPr>
          <a:xfrm>
            <a:off x="0" y="204665"/>
            <a:ext cx="717939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23D6B"/>
                </a:solidFill>
              </a:rPr>
              <a:t>Targeted Alpha Particle Therapy For Prostate Tumors</a:t>
            </a:r>
          </a:p>
        </p:txBody>
      </p:sp>
    </p:spTree>
    <p:extLst>
      <p:ext uri="{BB962C8B-B14F-4D97-AF65-F5344CB8AC3E}">
        <p14:creationId xmlns:p14="http://schemas.microsoft.com/office/powerpoint/2010/main" val="2162062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471B2-DE88-4461-9174-96517D14D87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15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E01BAA-CC02-40D8-BD6D-068B84CEC061}"/>
              </a:ext>
            </a:extLst>
          </p:cNvPr>
          <p:cNvSpPr/>
          <p:nvPr/>
        </p:nvSpPr>
        <p:spPr>
          <a:xfrm>
            <a:off x="41058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Radionuclide Production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7FC917-D3E9-4B99-A054-823B25ED2E19}"/>
              </a:ext>
            </a:extLst>
          </p:cNvPr>
          <p:cNvSpPr/>
          <p:nvPr/>
        </p:nvSpPr>
        <p:spPr>
          <a:xfrm>
            <a:off x="195492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BD7414-5957-4454-A2DA-EA95AAE06D27}"/>
              </a:ext>
            </a:extLst>
          </p:cNvPr>
          <p:cNvSpPr/>
          <p:nvPr/>
        </p:nvSpPr>
        <p:spPr>
          <a:xfrm>
            <a:off x="237610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Isolation / Separation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F2B4591-11A1-45E1-8AF7-17884EB1533F}"/>
              </a:ext>
            </a:extLst>
          </p:cNvPr>
          <p:cNvSpPr/>
          <p:nvPr/>
        </p:nvSpPr>
        <p:spPr>
          <a:xfrm>
            <a:off x="392043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885818C-AE1E-42D5-9B6F-CF084643BC45}"/>
              </a:ext>
            </a:extLst>
          </p:cNvPr>
          <p:cNvSpPr/>
          <p:nvPr/>
        </p:nvSpPr>
        <p:spPr>
          <a:xfrm>
            <a:off x="434161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Precursor synthesis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823337-BB77-4146-AF6C-B2A1D63401DB}"/>
              </a:ext>
            </a:extLst>
          </p:cNvPr>
          <p:cNvSpPr/>
          <p:nvPr/>
        </p:nvSpPr>
        <p:spPr>
          <a:xfrm>
            <a:off x="588595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2462B6A-E3D6-4E47-9D40-0DD5739DE4A9}"/>
              </a:ext>
            </a:extLst>
          </p:cNvPr>
          <p:cNvSpPr/>
          <p:nvPr/>
        </p:nvSpPr>
        <p:spPr>
          <a:xfrm>
            <a:off x="630713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Radiolabeling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092EF1-65D1-4384-BB5C-11060D02EF47}"/>
              </a:ext>
            </a:extLst>
          </p:cNvPr>
          <p:cNvSpPr/>
          <p:nvPr/>
        </p:nvSpPr>
        <p:spPr>
          <a:xfrm>
            <a:off x="785146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4F89DB-BCDC-47EF-8AAF-253073AF46C5}"/>
              </a:ext>
            </a:extLst>
          </p:cNvPr>
          <p:cNvSpPr/>
          <p:nvPr/>
        </p:nvSpPr>
        <p:spPr>
          <a:xfrm>
            <a:off x="827264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Quality Control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4A92FD-96CC-4D32-B0F6-404A674F59A5}"/>
              </a:ext>
            </a:extLst>
          </p:cNvPr>
          <p:cNvSpPr/>
          <p:nvPr/>
        </p:nvSpPr>
        <p:spPr>
          <a:xfrm>
            <a:off x="981698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A5C7D5-4D41-4F90-8BC9-1BD3D9F30406}"/>
              </a:ext>
            </a:extLst>
          </p:cNvPr>
          <p:cNvSpPr/>
          <p:nvPr/>
        </p:nvSpPr>
        <p:spPr>
          <a:xfrm>
            <a:off x="1023816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Biological Evaluation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838D16-C4C6-45E8-8F8F-864E21543069}"/>
              </a:ext>
            </a:extLst>
          </p:cNvPr>
          <p:cNvSpPr/>
          <p:nvPr/>
        </p:nvSpPr>
        <p:spPr>
          <a:xfrm>
            <a:off x="3564903" y="226245"/>
            <a:ext cx="5062194" cy="895545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34BD0-A6D3-4643-9432-781EA3CAA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7" b="24572"/>
          <a:stretch/>
        </p:blipFill>
        <p:spPr>
          <a:xfrm>
            <a:off x="540431" y="3492631"/>
            <a:ext cx="11286309" cy="25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68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E57C4A-5799-462E-BDF6-0F992FB86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09" y="893315"/>
            <a:ext cx="7985783" cy="532336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B09BAB3-2A00-463B-A079-04E700A55D3E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57BD3C-9CE3-471B-A3BA-DAF882B27B21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16</a:t>
            </a:fld>
            <a:r>
              <a:rPr lang="en-US" b="1" dirty="0"/>
              <a:t> 					               10.09.2026</a:t>
            </a:r>
          </a:p>
        </p:txBody>
      </p:sp>
      <p:pic>
        <p:nvPicPr>
          <p:cNvPr id="10242" name="Picture 2" descr="https://media.springernature.com/lw685/springer-static/image/art%3A10.1186%2Fs41181-024-00318-3/MediaObjects/41181_2024_318_Fig2_HTML.png?">
            <a:extLst>
              <a:ext uri="{FF2B5EF4-FFF2-40B4-BE49-F238E27FC236}">
                <a16:creationId xmlns:a16="http://schemas.microsoft.com/office/drawing/2014/main" id="{E7C67498-FEE9-4D96-99FC-C7A54119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040" y="2385621"/>
            <a:ext cx="3633093" cy="233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34B08A-B084-48FA-BC9E-BCA57E684758}"/>
              </a:ext>
            </a:extLst>
          </p:cNvPr>
          <p:cNvSpPr/>
          <p:nvPr/>
        </p:nvSpPr>
        <p:spPr>
          <a:xfrm>
            <a:off x="2103108" y="893315"/>
            <a:ext cx="3400425" cy="4172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Cyclone 30XP (IBA)</a:t>
            </a:r>
            <a:endParaRPr lang="de-DE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988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E57C4A-5799-462E-BDF6-0F992FB86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9" y="893315"/>
            <a:ext cx="7985783" cy="532336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B09BAB3-2A00-463B-A079-04E700A55D3E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57BD3C-9CE3-471B-A3BA-DAF882B27B21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17</a:t>
            </a:fld>
            <a:r>
              <a:rPr lang="en-US" b="1" dirty="0"/>
              <a:t> 					               10.09.2026</a:t>
            </a:r>
          </a:p>
        </p:txBody>
      </p:sp>
      <p:pic>
        <p:nvPicPr>
          <p:cNvPr id="10242" name="Picture 2" descr="https://media.springernature.com/lw685/springer-static/image/art%3A10.1186%2Fs41181-024-00318-3/MediaObjects/41181_2024_318_Fig2_HTML.png?">
            <a:extLst>
              <a:ext uri="{FF2B5EF4-FFF2-40B4-BE49-F238E27FC236}">
                <a16:creationId xmlns:a16="http://schemas.microsoft.com/office/drawing/2014/main" id="{E7C67498-FEE9-4D96-99FC-C7A54119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40" y="2385621"/>
            <a:ext cx="3633093" cy="233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34B08A-B084-48FA-BC9E-BCA57E684758}"/>
              </a:ext>
            </a:extLst>
          </p:cNvPr>
          <p:cNvSpPr/>
          <p:nvPr/>
        </p:nvSpPr>
        <p:spPr>
          <a:xfrm>
            <a:off x="140958" y="893315"/>
            <a:ext cx="3400425" cy="4172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Cyclone 30XP (IBA)</a:t>
            </a:r>
            <a:endParaRPr lang="de-DE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666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New Microsoft PowerPoint Presentation">
            <a:hlinkClick r:id="" action="ppaction://media"/>
            <a:extLst>
              <a:ext uri="{FF2B5EF4-FFF2-40B4-BE49-F238E27FC236}">
                <a16:creationId xmlns:a16="http://schemas.microsoft.com/office/drawing/2014/main" id="{53680AEB-D01B-4264-997C-60D1EA5FA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7961" y="3996962"/>
            <a:ext cx="5086289" cy="2861038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B96380E-378A-47AA-9E48-0112B84A3015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4D8F2F-9FC3-4C5A-BE4E-6B650C65432A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18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7BAD552-CDF6-4F70-A9F9-A8FF50AA1C7A}"/>
              </a:ext>
            </a:extLst>
          </p:cNvPr>
          <p:cNvSpPr>
            <a:spLocks noGrp="1"/>
          </p:cNvSpPr>
          <p:nvPr/>
        </p:nvSpPr>
        <p:spPr>
          <a:xfrm>
            <a:off x="2762250" y="2069006"/>
            <a:ext cx="419100" cy="238125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D9E2B38-3B8A-40B6-AFC4-2D9F79BF271E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967488-FAD4-4870-ACBC-2FCB38D59B6E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Reaction route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A9F4FD7-4DE8-4D98-9266-17F75BD5D6E6}"/>
              </a:ext>
            </a:extLst>
          </p:cNvPr>
          <p:cNvSpPr>
            <a:spLocks noGrp="1"/>
          </p:cNvSpPr>
          <p:nvPr/>
        </p:nvSpPr>
        <p:spPr>
          <a:xfrm>
            <a:off x="5476875" y="2076450"/>
            <a:ext cx="419100" cy="238125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C3BF31-8A46-4D38-9701-05599F9870CD}"/>
              </a:ext>
            </a:extLst>
          </p:cNvPr>
          <p:cNvSpPr>
            <a:spLocks noGrp="1"/>
          </p:cNvSpPr>
          <p:nvPr/>
        </p:nvSpPr>
        <p:spPr>
          <a:xfrm>
            <a:off x="3400425" y="1866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FA248B-6DD6-4ADF-81C4-3ABE7802A8F8}"/>
              </a:ext>
            </a:extLst>
          </p:cNvPr>
          <p:cNvSpPr>
            <a:spLocks noGrp="1"/>
          </p:cNvSpPr>
          <p:nvPr/>
        </p:nvSpPr>
        <p:spPr>
          <a:xfrm>
            <a:off x="3476625" y="1905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Excitation functions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D56D417-95C0-47A6-891D-3FDABE8E7F00}"/>
              </a:ext>
            </a:extLst>
          </p:cNvPr>
          <p:cNvSpPr>
            <a:spLocks noGrp="1"/>
          </p:cNvSpPr>
          <p:nvPr/>
        </p:nvSpPr>
        <p:spPr>
          <a:xfrm>
            <a:off x="8191500" y="2076450"/>
            <a:ext cx="419100" cy="238125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669692D-DB88-4C38-B33E-F907C069F432}"/>
              </a:ext>
            </a:extLst>
          </p:cNvPr>
          <p:cNvSpPr>
            <a:spLocks noGrp="1"/>
          </p:cNvSpPr>
          <p:nvPr/>
        </p:nvSpPr>
        <p:spPr>
          <a:xfrm>
            <a:off x="6115050" y="1866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93AF63-26A9-4BAA-A08D-62DF04515601}"/>
              </a:ext>
            </a:extLst>
          </p:cNvPr>
          <p:cNvSpPr>
            <a:spLocks noGrp="1"/>
          </p:cNvSpPr>
          <p:nvPr/>
        </p:nvSpPr>
        <p:spPr>
          <a:xfrm>
            <a:off x="6191250" y="1905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Energy window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6708244-0D9C-4960-AC5E-2C93E1632E5D}"/>
              </a:ext>
            </a:extLst>
          </p:cNvPr>
          <p:cNvSpPr>
            <a:spLocks noGrp="1"/>
          </p:cNvSpPr>
          <p:nvPr/>
        </p:nvSpPr>
        <p:spPr>
          <a:xfrm>
            <a:off x="8829675" y="1866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FAC3CB-A31F-4BDE-AF45-85E194A7B745}"/>
              </a:ext>
            </a:extLst>
          </p:cNvPr>
          <p:cNvSpPr>
            <a:spLocks noGrp="1"/>
          </p:cNvSpPr>
          <p:nvPr/>
        </p:nvSpPr>
        <p:spPr>
          <a:xfrm>
            <a:off x="8905875" y="1905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Target thickness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D7310792-878A-4A95-A148-EE8D96516023}"/>
              </a:ext>
            </a:extLst>
          </p:cNvPr>
          <p:cNvSpPr>
            <a:spLocks noGrp="1"/>
          </p:cNvSpPr>
          <p:nvPr/>
        </p:nvSpPr>
        <p:spPr>
          <a:xfrm rot="5400000">
            <a:off x="10596562" y="2980911"/>
            <a:ext cx="419100" cy="238125"/>
          </a:xfrm>
          <a:prstGeom prst="rightArrow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1F49B086-E6D8-42CA-8C34-19C491F1974D}"/>
              </a:ext>
            </a:extLst>
          </p:cNvPr>
          <p:cNvSpPr>
            <a:spLocks noGrp="1"/>
          </p:cNvSpPr>
          <p:nvPr/>
        </p:nvSpPr>
        <p:spPr>
          <a:xfrm rot="10800000">
            <a:off x="8191500" y="3981450"/>
            <a:ext cx="419100" cy="238125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EE4C3A8-7A05-4B39-B3B6-5B36E3BEB351}"/>
              </a:ext>
            </a:extLst>
          </p:cNvPr>
          <p:cNvSpPr>
            <a:spLocks noGrp="1"/>
          </p:cNvSpPr>
          <p:nvPr/>
        </p:nvSpPr>
        <p:spPr>
          <a:xfrm>
            <a:off x="8829675" y="3771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7EB7D9-184A-478B-8153-6F8CB185BC4E}"/>
              </a:ext>
            </a:extLst>
          </p:cNvPr>
          <p:cNvSpPr>
            <a:spLocks noGrp="1"/>
          </p:cNvSpPr>
          <p:nvPr/>
        </p:nvSpPr>
        <p:spPr>
          <a:xfrm>
            <a:off x="8905875" y="3810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Target + backing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FB1A696-9937-46E3-BA21-388016278C2C}"/>
              </a:ext>
            </a:extLst>
          </p:cNvPr>
          <p:cNvSpPr>
            <a:spLocks noGrp="1"/>
          </p:cNvSpPr>
          <p:nvPr/>
        </p:nvSpPr>
        <p:spPr>
          <a:xfrm rot="10800000">
            <a:off x="5481229" y="3981450"/>
            <a:ext cx="419100" cy="238125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606DCA6-9F33-423C-A53A-6C34A8479355}"/>
              </a:ext>
            </a:extLst>
          </p:cNvPr>
          <p:cNvSpPr>
            <a:spLocks noGrp="1"/>
          </p:cNvSpPr>
          <p:nvPr/>
        </p:nvSpPr>
        <p:spPr>
          <a:xfrm>
            <a:off x="6115050" y="3771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77FB7B-AD87-41B0-B5CC-DFC23C8F24D9}"/>
              </a:ext>
            </a:extLst>
          </p:cNvPr>
          <p:cNvSpPr>
            <a:spLocks noGrp="1"/>
          </p:cNvSpPr>
          <p:nvPr/>
        </p:nvSpPr>
        <p:spPr>
          <a:xfrm>
            <a:off x="6191250" y="3810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Beam + cooling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4DAFF6E7-7EE8-4AC0-959F-0CF7C5EC10F1}"/>
              </a:ext>
            </a:extLst>
          </p:cNvPr>
          <p:cNvSpPr>
            <a:spLocks noGrp="1"/>
          </p:cNvSpPr>
          <p:nvPr/>
        </p:nvSpPr>
        <p:spPr>
          <a:xfrm rot="10800000">
            <a:off x="2766604" y="3981450"/>
            <a:ext cx="419100" cy="238125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0E572E4-C3F0-473E-BC8D-484ED8FB73EC}"/>
              </a:ext>
            </a:extLst>
          </p:cNvPr>
          <p:cNvSpPr>
            <a:spLocks noGrp="1"/>
          </p:cNvSpPr>
          <p:nvPr/>
        </p:nvSpPr>
        <p:spPr>
          <a:xfrm>
            <a:off x="3400425" y="3771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9F4094-9699-4CF8-9B79-00FD09A36EFD}"/>
              </a:ext>
            </a:extLst>
          </p:cNvPr>
          <p:cNvSpPr>
            <a:spLocks noGrp="1"/>
          </p:cNvSpPr>
          <p:nvPr/>
        </p:nvSpPr>
        <p:spPr>
          <a:xfrm>
            <a:off x="3476625" y="3810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Current + time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AA749BE-6FB1-45D7-8166-6BBD7D1040CA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857375" cy="666750"/>
          </a:xfrm>
          <a:prstGeom prst="roundRect">
            <a:avLst>
              <a:gd name="adj" fmla="val 20000"/>
            </a:avLst>
          </a:prstGeom>
          <a:solidFill>
            <a:srgbClr val="074676"/>
          </a:solidFill>
          <a:ln w="0">
            <a:noFill/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120DCC-C353-4A06-8998-F0BEA49E6DB6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7049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Activity + purity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FE34E1-C165-465A-A8A0-834ADA7F50CD}"/>
              </a:ext>
            </a:extLst>
          </p:cNvPr>
          <p:cNvSpPr txBox="1"/>
          <p:nvPr/>
        </p:nvSpPr>
        <p:spPr>
          <a:xfrm>
            <a:off x="934281" y="4983810"/>
            <a:ext cx="11801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aseline="30000" dirty="0"/>
              <a:t>20</a:t>
            </a:r>
            <a:r>
              <a:rPr lang="de-DE" sz="1400" dirty="0"/>
              <a:t>Ne(d, </a:t>
            </a:r>
            <a:r>
              <a:rPr lang="el-GR" sz="1400" dirty="0"/>
              <a:t>α)</a:t>
            </a:r>
            <a:r>
              <a:rPr lang="el-GR" sz="1400" baseline="30000" dirty="0"/>
              <a:t>18</a:t>
            </a:r>
            <a:r>
              <a:rPr lang="de-DE" sz="1400" dirty="0"/>
              <a:t>F</a:t>
            </a:r>
          </a:p>
          <a:p>
            <a:r>
              <a:rPr lang="de-DE" sz="1400" baseline="30000" dirty="0"/>
              <a:t>16</a:t>
            </a:r>
            <a:r>
              <a:rPr lang="de-DE" sz="1400" dirty="0"/>
              <a:t>O(</a:t>
            </a:r>
            <a:r>
              <a:rPr lang="de-DE" sz="1400" baseline="30000" dirty="0"/>
              <a:t>3</a:t>
            </a:r>
            <a:r>
              <a:rPr lang="de-DE" sz="1400" dirty="0"/>
              <a:t>He, p)</a:t>
            </a:r>
            <a:r>
              <a:rPr lang="de-DE" sz="1400" baseline="30000" dirty="0"/>
              <a:t>18</a:t>
            </a:r>
            <a:r>
              <a:rPr lang="de-DE" sz="1400" dirty="0"/>
              <a:t>F</a:t>
            </a:r>
          </a:p>
          <a:p>
            <a:r>
              <a:rPr lang="de-DE" sz="1400" baseline="30000" dirty="0"/>
              <a:t>16</a:t>
            </a:r>
            <a:r>
              <a:rPr lang="de-DE" sz="1400" dirty="0"/>
              <a:t>O(</a:t>
            </a:r>
            <a:r>
              <a:rPr lang="el-GR" sz="1400" dirty="0"/>
              <a:t>α,</a:t>
            </a:r>
            <a:r>
              <a:rPr lang="en-US" sz="1400" dirty="0"/>
              <a:t> </a:t>
            </a:r>
            <a:r>
              <a:rPr lang="de-DE" sz="1400" dirty="0" err="1"/>
              <a:t>np</a:t>
            </a:r>
            <a:r>
              <a:rPr lang="de-DE" sz="1400" dirty="0"/>
              <a:t>)</a:t>
            </a:r>
            <a:r>
              <a:rPr lang="de-DE" sz="1400" baseline="30000" dirty="0"/>
              <a:t>18</a:t>
            </a:r>
            <a:r>
              <a:rPr lang="de-DE" sz="1400" dirty="0"/>
              <a:t>F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6EE8E9-EC17-4A48-A88E-B08546E155F1}"/>
              </a:ext>
            </a:extLst>
          </p:cNvPr>
          <p:cNvSpPr/>
          <p:nvPr/>
        </p:nvSpPr>
        <p:spPr>
          <a:xfrm>
            <a:off x="934281" y="4791821"/>
            <a:ext cx="10118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1400" baseline="30000" dirty="0">
                <a:solidFill>
                  <a:prstClr val="black"/>
                </a:solidFill>
              </a:rPr>
              <a:t>18</a:t>
            </a:r>
            <a:r>
              <a:rPr lang="de-DE" sz="1400" dirty="0">
                <a:solidFill>
                  <a:prstClr val="black"/>
                </a:solidFill>
              </a:rPr>
              <a:t>O(p, n)</a:t>
            </a:r>
            <a:r>
              <a:rPr lang="de-DE" sz="1400" baseline="30000" dirty="0">
                <a:solidFill>
                  <a:prstClr val="black"/>
                </a:solidFill>
              </a:rPr>
              <a:t>18</a:t>
            </a:r>
            <a:r>
              <a:rPr lang="de-DE" sz="1400" dirty="0">
                <a:solidFill>
                  <a:prstClr val="black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77112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0.10247 0.0608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303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4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54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54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  <p:bldLst>
      <p:bldP spid="2" grpId="0"/>
      <p:bldP spid="31" grpId="0"/>
      <p:bldP spid="3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BEC6E8-A2A7-46D2-9CDF-7CFB45782AC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24A"/>
                </a:solidFill>
              </a:defRPr>
            </a:pPr>
            <a:r>
              <a:rPr sz="1650" b="1">
                <a:solidFill>
                  <a:srgbClr val="17324A"/>
                </a:solidFill>
              </a:rPr>
              <a:t>One target nucleus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AE72027-ED33-4AD8-93E6-3A95740F4C7E}"/>
              </a:ext>
            </a:extLst>
          </p:cNvPr>
          <p:cNvSpPr>
            <a:spLocks noGrp="1"/>
          </p:cNvSpPr>
          <p:nvPr/>
        </p:nvSpPr>
        <p:spPr>
          <a:xfrm>
            <a:off x="1238250" y="2133600"/>
            <a:ext cx="1238250" cy="1238250"/>
          </a:xfrm>
          <a:prstGeom prst="ellipse">
            <a:avLst/>
          </a:prstGeom>
          <a:solidFill>
            <a:srgbClr val="074676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517CB2-2B0F-43A7-AAC7-FEF6B808808B}"/>
              </a:ext>
            </a:extLst>
          </p:cNvPr>
          <p:cNvSpPr>
            <a:spLocks noGrp="1"/>
          </p:cNvSpPr>
          <p:nvPr/>
        </p:nvSpPr>
        <p:spPr>
          <a:xfrm>
            <a:off x="1428750" y="2409825"/>
            <a:ext cx="857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⁷⁵As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A1086E3-08CD-447C-A27C-4199BF625A87}"/>
              </a:ext>
            </a:extLst>
          </p:cNvPr>
          <p:cNvSpPr>
            <a:spLocks noGrp="1"/>
          </p:cNvSpPr>
          <p:nvPr/>
        </p:nvSpPr>
        <p:spPr>
          <a:xfrm>
            <a:off x="619125" y="2552700"/>
            <a:ext cx="304800" cy="304800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3DDE81-4588-4F50-AA26-A3310B2EC364}"/>
              </a:ext>
            </a:extLst>
          </p:cNvPr>
          <p:cNvSpPr>
            <a:spLocks noGrp="1"/>
          </p:cNvSpPr>
          <p:nvPr/>
        </p:nvSpPr>
        <p:spPr>
          <a:xfrm>
            <a:off x="657225" y="2581275"/>
            <a:ext cx="228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p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BC448F4-4F93-4B7A-90FF-64E6F36610B4}"/>
              </a:ext>
            </a:extLst>
          </p:cNvPr>
          <p:cNvSpPr>
            <a:spLocks noGrp="1"/>
          </p:cNvSpPr>
          <p:nvPr/>
        </p:nvSpPr>
        <p:spPr>
          <a:xfrm>
            <a:off x="933450" y="2609850"/>
            <a:ext cx="323850" cy="190500"/>
          </a:xfrm>
          <a:prstGeom prst="rightArrow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DB0A6E-65C4-4BE8-AF72-12949BA16A21}"/>
              </a:ext>
            </a:extLst>
          </p:cNvPr>
          <p:cNvSpPr>
            <a:spLocks noGrp="1"/>
          </p:cNvSpPr>
          <p:nvPr/>
        </p:nvSpPr>
        <p:spPr>
          <a:xfrm>
            <a:off x="4057650" y="1409700"/>
            <a:ext cx="685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7324A"/>
                </a:solidFill>
              </a:defRPr>
            </a:pPr>
            <a:r>
              <a:rPr sz="1725" b="1">
                <a:solidFill>
                  <a:srgbClr val="17324A"/>
                </a:solidFill>
              </a:rPr>
              <a:t>Several possible products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8F03D124-FFDF-42A4-B9D7-370483C6B711}"/>
              </a:ext>
            </a:extLst>
          </p:cNvPr>
          <p:cNvSpPr>
            <a:spLocks noGrp="1"/>
          </p:cNvSpPr>
          <p:nvPr/>
        </p:nvSpPr>
        <p:spPr>
          <a:xfrm>
            <a:off x="2476500" y="2743200"/>
            <a:ext cx="1238250" cy="0"/>
          </a:xfrm>
          <a:prstGeom prst="line">
            <a:avLst/>
          </a:prstGeom>
          <a:noFill/>
          <a:ln w="19050">
            <a:solidFill>
              <a:srgbClr val="C8D7E1"/>
            </a:solidFill>
            <a:prstDash val="solid"/>
          </a:ln>
        </p:spPr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6478AC6-3026-46A9-A394-F97284BAE7C3}"/>
              </a:ext>
            </a:extLst>
          </p:cNvPr>
          <p:cNvSpPr>
            <a:spLocks noGrp="1"/>
          </p:cNvSpPr>
          <p:nvPr/>
        </p:nvSpPr>
        <p:spPr>
          <a:xfrm>
            <a:off x="3714750" y="1952625"/>
            <a:ext cx="1571625" cy="609600"/>
          </a:xfrm>
          <a:prstGeom prst="roundRect">
            <a:avLst>
              <a:gd name="adj" fmla="val 18750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FF8C10-17C3-41BE-BA3C-5A3E0AD02834}"/>
              </a:ext>
            </a:extLst>
          </p:cNvPr>
          <p:cNvSpPr>
            <a:spLocks noGrp="1"/>
          </p:cNvSpPr>
          <p:nvPr/>
        </p:nvSpPr>
        <p:spPr>
          <a:xfrm>
            <a:off x="3829050" y="2028825"/>
            <a:ext cx="13430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60778A"/>
                </a:solidFill>
              </a:defRPr>
            </a:pPr>
            <a:r>
              <a:rPr sz="1500" b="1">
                <a:solidFill>
                  <a:srgbClr val="60778A"/>
                </a:solidFill>
              </a:rPr>
              <a:t>(p,n)  ⁷⁵Se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6126FB-2482-45AF-B131-05B2B4750481}"/>
              </a:ext>
            </a:extLst>
          </p:cNvPr>
          <p:cNvSpPr>
            <a:spLocks noGrp="1"/>
          </p:cNvSpPr>
          <p:nvPr/>
        </p:nvSpPr>
        <p:spPr>
          <a:xfrm>
            <a:off x="3829050" y="2286000"/>
            <a:ext cx="13430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60778A"/>
                </a:solidFill>
              </a:defRPr>
            </a:pPr>
            <a:r>
              <a:rPr sz="1050" b="0">
                <a:solidFill>
                  <a:srgbClr val="60778A"/>
                </a:solidFill>
              </a:rPr>
              <a:t>lower energy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D6FFEC0B-8A94-462C-8552-2CF8C5BE7010}"/>
              </a:ext>
            </a:extLst>
          </p:cNvPr>
          <p:cNvSpPr>
            <a:spLocks noGrp="1"/>
          </p:cNvSpPr>
          <p:nvPr/>
        </p:nvSpPr>
        <p:spPr>
          <a:xfrm>
            <a:off x="2476500" y="2743200"/>
            <a:ext cx="3190875" cy="219075"/>
          </a:xfrm>
          <a:prstGeom prst="line">
            <a:avLst/>
          </a:prstGeom>
          <a:noFill/>
          <a:ln w="19050">
            <a:solidFill>
              <a:srgbClr val="C8D7E1"/>
            </a:solidFill>
            <a:prstDash val="solid"/>
          </a:ln>
        </p:spPr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14A4ECB-3633-4FD0-949A-C4673A5CF17F}"/>
              </a:ext>
            </a:extLst>
          </p:cNvPr>
          <p:cNvSpPr>
            <a:spLocks noGrp="1"/>
          </p:cNvSpPr>
          <p:nvPr/>
        </p:nvSpPr>
        <p:spPr>
          <a:xfrm>
            <a:off x="5667375" y="2733675"/>
            <a:ext cx="1571625" cy="609600"/>
          </a:xfrm>
          <a:prstGeom prst="roundRect">
            <a:avLst>
              <a:gd name="adj" fmla="val 18750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82A37B-6C96-4421-81E1-CB3A55E1CE8B}"/>
              </a:ext>
            </a:extLst>
          </p:cNvPr>
          <p:cNvSpPr>
            <a:spLocks noGrp="1"/>
          </p:cNvSpPr>
          <p:nvPr/>
        </p:nvSpPr>
        <p:spPr>
          <a:xfrm>
            <a:off x="5781675" y="2809875"/>
            <a:ext cx="13430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3A6CC"/>
                </a:solidFill>
              </a:defRPr>
            </a:pPr>
            <a:r>
              <a:rPr sz="1500" b="1" dirty="0">
                <a:solidFill>
                  <a:srgbClr val="33A6CC"/>
                </a:solidFill>
              </a:rPr>
              <a:t>(</a:t>
            </a:r>
            <a:r>
              <a:rPr sz="1500" b="1" dirty="0" err="1">
                <a:solidFill>
                  <a:srgbClr val="33A6CC"/>
                </a:solidFill>
              </a:rPr>
              <a:t>p,</a:t>
            </a:r>
            <a:r>
              <a:rPr lang="en-US" sz="1500" b="1" dirty="0" err="1">
                <a:solidFill>
                  <a:srgbClr val="33A6CC"/>
                </a:solidFill>
              </a:rPr>
              <a:t>p</a:t>
            </a:r>
            <a:r>
              <a:rPr sz="1500" b="1" dirty="0" err="1">
                <a:solidFill>
                  <a:srgbClr val="33A6CC"/>
                </a:solidFill>
              </a:rPr>
              <a:t>n</a:t>
            </a:r>
            <a:r>
              <a:rPr sz="1500" b="1" dirty="0">
                <a:solidFill>
                  <a:srgbClr val="33A6CC"/>
                </a:solidFill>
              </a:rPr>
              <a:t>)  ⁷⁴</a:t>
            </a:r>
            <a:r>
              <a:rPr lang="en-US" sz="1500" b="1" dirty="0">
                <a:solidFill>
                  <a:srgbClr val="33A6CC"/>
                </a:solidFill>
              </a:rPr>
              <a:t>As</a:t>
            </a:r>
            <a:endParaRPr sz="1500" b="1" dirty="0">
              <a:solidFill>
                <a:srgbClr val="33A6CC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FE04F2-6D08-4C9D-BC17-009ABAFE070D}"/>
              </a:ext>
            </a:extLst>
          </p:cNvPr>
          <p:cNvSpPr>
            <a:spLocks noGrp="1"/>
          </p:cNvSpPr>
          <p:nvPr/>
        </p:nvSpPr>
        <p:spPr>
          <a:xfrm>
            <a:off x="5781675" y="3067050"/>
            <a:ext cx="13430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60778A"/>
                </a:solidFill>
              </a:defRPr>
            </a:pPr>
            <a:r>
              <a:rPr sz="1050" b="0">
                <a:solidFill>
                  <a:srgbClr val="60778A"/>
                </a:solidFill>
              </a:rPr>
              <a:t>next threshold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C605D082-A3DE-47F2-956A-44C6E31BC4C6}"/>
              </a:ext>
            </a:extLst>
          </p:cNvPr>
          <p:cNvSpPr>
            <a:spLocks noGrp="1"/>
          </p:cNvSpPr>
          <p:nvPr/>
        </p:nvSpPr>
        <p:spPr>
          <a:xfrm>
            <a:off x="2476500" y="2743200"/>
            <a:ext cx="5143500" cy="1000125"/>
          </a:xfrm>
          <a:prstGeom prst="line">
            <a:avLst/>
          </a:prstGeom>
          <a:noFill/>
          <a:ln w="38100">
            <a:solidFill>
              <a:srgbClr val="38A169"/>
            </a:solidFill>
            <a:prstDash val="solid"/>
          </a:ln>
        </p:spPr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5B1D2A6-6E95-4DD0-A9D4-A113F98DB43F}"/>
              </a:ext>
            </a:extLst>
          </p:cNvPr>
          <p:cNvSpPr>
            <a:spLocks noGrp="1"/>
          </p:cNvSpPr>
          <p:nvPr/>
        </p:nvSpPr>
        <p:spPr>
          <a:xfrm>
            <a:off x="7620000" y="3514725"/>
            <a:ext cx="1571625" cy="609600"/>
          </a:xfrm>
          <a:prstGeom prst="roundRect">
            <a:avLst>
              <a:gd name="adj" fmla="val 18750"/>
            </a:avLst>
          </a:prstGeom>
          <a:solidFill>
            <a:srgbClr val="EAF6EF"/>
          </a:solidFill>
          <a:ln w="14288">
            <a:solidFill>
              <a:srgbClr val="38A169"/>
            </a:solidFill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E1AD16-52E0-4FF9-BEAB-B9F3142B538A}"/>
              </a:ext>
            </a:extLst>
          </p:cNvPr>
          <p:cNvSpPr>
            <a:spLocks noGrp="1"/>
          </p:cNvSpPr>
          <p:nvPr/>
        </p:nvSpPr>
        <p:spPr>
          <a:xfrm>
            <a:off x="7734300" y="3590925"/>
            <a:ext cx="13430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8A169"/>
                </a:solidFill>
              </a:defRPr>
            </a:pPr>
            <a:r>
              <a:rPr sz="1500" b="1">
                <a:solidFill>
                  <a:srgbClr val="38A169"/>
                </a:solidFill>
              </a:rPr>
              <a:t>(p,3n)  ⁷³Se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8D1C41-E24C-47AF-9F7D-D5629B5C0F5A}"/>
              </a:ext>
            </a:extLst>
          </p:cNvPr>
          <p:cNvSpPr>
            <a:spLocks noGrp="1"/>
          </p:cNvSpPr>
          <p:nvPr/>
        </p:nvSpPr>
        <p:spPr>
          <a:xfrm>
            <a:off x="7734300" y="3848100"/>
            <a:ext cx="13430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60778A"/>
                </a:solidFill>
              </a:defRPr>
            </a:pPr>
            <a:r>
              <a:rPr sz="1050" b="0">
                <a:solidFill>
                  <a:srgbClr val="60778A"/>
                </a:solidFill>
              </a:rPr>
              <a:t>desired route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636C129C-9933-43ED-927D-5BFBF210D788}"/>
              </a:ext>
            </a:extLst>
          </p:cNvPr>
          <p:cNvSpPr>
            <a:spLocks noGrp="1"/>
          </p:cNvSpPr>
          <p:nvPr/>
        </p:nvSpPr>
        <p:spPr>
          <a:xfrm>
            <a:off x="2476500" y="2752727"/>
            <a:ext cx="6905625" cy="1855642"/>
          </a:xfrm>
          <a:prstGeom prst="line">
            <a:avLst/>
          </a:prstGeom>
          <a:noFill/>
          <a:ln w="19050">
            <a:solidFill>
              <a:srgbClr val="C8D7E1"/>
            </a:solidFill>
            <a:prstDash val="solid"/>
          </a:ln>
        </p:spPr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A439823-9672-40DD-A1EA-CBF2A286D9D7}"/>
              </a:ext>
            </a:extLst>
          </p:cNvPr>
          <p:cNvSpPr>
            <a:spLocks noGrp="1"/>
          </p:cNvSpPr>
          <p:nvPr/>
        </p:nvSpPr>
        <p:spPr>
          <a:xfrm>
            <a:off x="9382125" y="4379768"/>
            <a:ext cx="1571625" cy="609600"/>
          </a:xfrm>
          <a:prstGeom prst="roundRect">
            <a:avLst>
              <a:gd name="adj" fmla="val 18750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985B20-8928-4FBE-90B5-1FEB17AE2706}"/>
              </a:ext>
            </a:extLst>
          </p:cNvPr>
          <p:cNvSpPr>
            <a:spLocks noGrp="1"/>
          </p:cNvSpPr>
          <p:nvPr/>
        </p:nvSpPr>
        <p:spPr>
          <a:xfrm>
            <a:off x="9496425" y="4455968"/>
            <a:ext cx="134302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C94949"/>
                </a:solidFill>
              </a:defRPr>
            </a:pPr>
            <a:r>
              <a:rPr sz="1500" b="1">
                <a:solidFill>
                  <a:srgbClr val="C94949"/>
                </a:solidFill>
              </a:rPr>
              <a:t>(p,4n)  ⁷²Se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765233-8650-449D-937A-A5301FCC7150}"/>
              </a:ext>
            </a:extLst>
          </p:cNvPr>
          <p:cNvSpPr>
            <a:spLocks noGrp="1"/>
          </p:cNvSpPr>
          <p:nvPr/>
        </p:nvSpPr>
        <p:spPr>
          <a:xfrm>
            <a:off x="9496425" y="4713143"/>
            <a:ext cx="13430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60778A"/>
                </a:solidFill>
              </a:defRPr>
            </a:pPr>
            <a:r>
              <a:rPr sz="1050" b="0">
                <a:solidFill>
                  <a:srgbClr val="60778A"/>
                </a:solidFill>
              </a:rPr>
              <a:t>higher energy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0F90AD5-A85A-4CD1-AD6D-2314F4687EE3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583F52E-D87D-4CC0-8D44-65595E8F36AA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19</a:t>
            </a:fld>
            <a:r>
              <a:rPr lang="en-US" b="1" dirty="0"/>
              <a:t> 					               10.09.2026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2FDED4A-4D4D-402A-BF32-DB305F1E2D14}"/>
              </a:ext>
            </a:extLst>
          </p:cNvPr>
          <p:cNvCxnSpPr>
            <a:cxnSpLocks/>
          </p:cNvCxnSpPr>
          <p:nvPr/>
        </p:nvCxnSpPr>
        <p:spPr>
          <a:xfrm>
            <a:off x="3695700" y="5541818"/>
            <a:ext cx="72771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FA9851E-0378-43C4-BCA0-DBDB89CA1BF2}"/>
              </a:ext>
            </a:extLst>
          </p:cNvPr>
          <p:cNvSpPr txBox="1"/>
          <p:nvPr/>
        </p:nvSpPr>
        <p:spPr>
          <a:xfrm>
            <a:off x="10069989" y="565370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endParaRPr lang="de-DE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016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EF4B59-817D-4FE1-903F-12D22AE5F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09676" y="1000125"/>
            <a:ext cx="5548398" cy="485775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F8E6A7-A90B-4063-B0BA-F6C0A57FD99E}"/>
              </a:ext>
            </a:extLst>
          </p:cNvPr>
          <p:cNvSpPr>
            <a:spLocks noGrp="1"/>
          </p:cNvSpPr>
          <p:nvPr/>
        </p:nvSpPr>
        <p:spPr>
          <a:xfrm>
            <a:off x="7422425" y="1200150"/>
            <a:ext cx="3962400" cy="1028700"/>
          </a:xfrm>
          <a:prstGeom prst="roundRect">
            <a:avLst>
              <a:gd name="adj" fmla="val 12963"/>
            </a:avLst>
          </a:prstGeom>
          <a:solidFill>
            <a:srgbClr val="EAF6EF"/>
          </a:solidFill>
          <a:ln w="14288">
            <a:solidFill>
              <a:srgbClr val="38A169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A09FC8-43B2-4EA9-96C2-8264AA4ED9F3}"/>
              </a:ext>
            </a:extLst>
          </p:cNvPr>
          <p:cNvSpPr>
            <a:spLocks noGrp="1"/>
          </p:cNvSpPr>
          <p:nvPr/>
        </p:nvSpPr>
        <p:spPr>
          <a:xfrm>
            <a:off x="7651025" y="1323975"/>
            <a:ext cx="3476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8A169"/>
                </a:solidFill>
              </a:defRPr>
            </a:pPr>
            <a:r>
              <a:rPr lang="en-US" sz="1650" b="1" dirty="0">
                <a:solidFill>
                  <a:srgbClr val="38A169"/>
                </a:solidFill>
              </a:rPr>
              <a:t>Suitable energy</a:t>
            </a:r>
            <a:r>
              <a:rPr sz="1650" b="1" dirty="0">
                <a:solidFill>
                  <a:srgbClr val="38A169"/>
                </a:solidFill>
              </a:rPr>
              <a:t> window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99A21D-178B-40DE-9FD6-91072B46FB5E}"/>
              </a:ext>
            </a:extLst>
          </p:cNvPr>
          <p:cNvSpPr>
            <a:spLocks noGrp="1"/>
          </p:cNvSpPr>
          <p:nvPr/>
        </p:nvSpPr>
        <p:spPr>
          <a:xfrm>
            <a:off x="7651025" y="1638300"/>
            <a:ext cx="3476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 dirty="0">
                <a:solidFill>
                  <a:srgbClr val="17324A"/>
                </a:solidFill>
              </a:rPr>
              <a:t>High ⁷³Se production while the </a:t>
            </a:r>
            <a:r>
              <a:rPr lang="en-US" sz="1275" b="0" dirty="0">
                <a:solidFill>
                  <a:srgbClr val="17324A"/>
                </a:solidFill>
              </a:rPr>
              <a:t>other </a:t>
            </a:r>
            <a:r>
              <a:rPr sz="1275" b="0" dirty="0">
                <a:solidFill>
                  <a:srgbClr val="17324A"/>
                </a:solidFill>
              </a:rPr>
              <a:t>channel</a:t>
            </a:r>
            <a:r>
              <a:rPr lang="en-US" sz="1275" b="0" dirty="0">
                <a:solidFill>
                  <a:srgbClr val="17324A"/>
                </a:solidFill>
              </a:rPr>
              <a:t>s</a:t>
            </a:r>
            <a:r>
              <a:rPr sz="1275" b="0" dirty="0">
                <a:solidFill>
                  <a:srgbClr val="17324A"/>
                </a:solidFill>
              </a:rPr>
              <a:t> remain suppressed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416691B-200E-41C0-9A77-96A11EBAC05F}"/>
              </a:ext>
            </a:extLst>
          </p:cNvPr>
          <p:cNvSpPr>
            <a:spLocks noGrp="1"/>
          </p:cNvSpPr>
          <p:nvPr/>
        </p:nvSpPr>
        <p:spPr>
          <a:xfrm>
            <a:off x="7422425" y="2438400"/>
            <a:ext cx="3962400" cy="1028700"/>
          </a:xfrm>
          <a:prstGeom prst="roundRect">
            <a:avLst>
              <a:gd name="adj" fmla="val 12963"/>
            </a:avLst>
          </a:prstGeom>
          <a:solidFill>
            <a:srgbClr val="FBECEC"/>
          </a:solidFill>
          <a:ln w="14288">
            <a:solidFill>
              <a:srgbClr val="C94949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089F27-D412-449B-90C1-5683A8D5FC13}"/>
              </a:ext>
            </a:extLst>
          </p:cNvPr>
          <p:cNvSpPr>
            <a:spLocks noGrp="1"/>
          </p:cNvSpPr>
          <p:nvPr/>
        </p:nvSpPr>
        <p:spPr>
          <a:xfrm>
            <a:off x="7651025" y="2562225"/>
            <a:ext cx="3476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C94949"/>
                </a:solidFill>
              </a:defRPr>
            </a:pPr>
            <a:r>
              <a:rPr sz="1650" b="1">
                <a:solidFill>
                  <a:srgbClr val="C94949"/>
                </a:solidFill>
              </a:rPr>
              <a:t>Why impurities matter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DC21E4-150F-47D1-972E-C6E0C7F21B31}"/>
              </a:ext>
            </a:extLst>
          </p:cNvPr>
          <p:cNvSpPr>
            <a:spLocks noGrp="1"/>
          </p:cNvSpPr>
          <p:nvPr/>
        </p:nvSpPr>
        <p:spPr>
          <a:xfrm>
            <a:off x="7651025" y="2876550"/>
            <a:ext cx="3476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⁷²Se, ⁷³Se and ⁷⁵Se share the same chemistry and cannot be separated conventionally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E77957-ACF6-402F-9D03-9C9A23654345}"/>
              </a:ext>
            </a:extLst>
          </p:cNvPr>
          <p:cNvSpPr>
            <a:spLocks noGrp="1"/>
          </p:cNvSpPr>
          <p:nvPr/>
        </p:nvSpPr>
        <p:spPr>
          <a:xfrm>
            <a:off x="7422425" y="4572185"/>
            <a:ext cx="3962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74676"/>
                </a:solidFill>
              </a:defRPr>
            </a:pPr>
            <a:r>
              <a:rPr sz="1500" b="1" dirty="0">
                <a:solidFill>
                  <a:srgbClr val="074676"/>
                </a:solidFill>
              </a:rPr>
              <a:t>Energy controls </a:t>
            </a:r>
            <a:r>
              <a:rPr sz="1500" b="1" dirty="0" err="1">
                <a:solidFill>
                  <a:srgbClr val="074676"/>
                </a:solidFill>
              </a:rPr>
              <a:t>radioisotopic</a:t>
            </a:r>
            <a:r>
              <a:rPr sz="1500" b="1" dirty="0">
                <a:solidFill>
                  <a:srgbClr val="074676"/>
                </a:solidFill>
              </a:rPr>
              <a:t> purity</a:t>
            </a:r>
            <a:r>
              <a:rPr lang="en-US" sz="1500" b="1" dirty="0">
                <a:solidFill>
                  <a:srgbClr val="074676"/>
                </a:solidFill>
              </a:rPr>
              <a:t>.</a:t>
            </a:r>
            <a:endParaRPr sz="1500" b="1" dirty="0">
              <a:solidFill>
                <a:srgbClr val="074676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7F4F728-AE22-42AD-85B3-A91A0264494C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D615DAF-1910-4F96-9B25-77E0D1D2E5F4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20</a:t>
            </a:fld>
            <a:r>
              <a:rPr lang="en-US" b="1" dirty="0"/>
              <a:t> 					               10.09.2026</a:t>
            </a:r>
          </a:p>
        </p:txBody>
      </p:sp>
    </p:spTree>
    <p:extLst>
      <p:ext uri="{BB962C8B-B14F-4D97-AF65-F5344CB8AC3E}">
        <p14:creationId xmlns:p14="http://schemas.microsoft.com/office/powerpoint/2010/main" val="668079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52FF2E0-E75B-4E6A-A7EA-E3BB9D917FCF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337072-A5A5-419F-A1F7-E08BB3B27588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21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27475F-C6A5-47AA-8003-EB6FE7B71363}"/>
              </a:ext>
            </a:extLst>
          </p:cNvPr>
          <p:cNvSpPr>
            <a:spLocks noGrp="1"/>
          </p:cNvSpPr>
          <p:nvPr/>
        </p:nvSpPr>
        <p:spPr>
          <a:xfrm>
            <a:off x="742950" y="1914525"/>
            <a:ext cx="3219450" cy="2476500"/>
          </a:xfrm>
          <a:prstGeom prst="rect">
            <a:avLst/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8AC52D-F590-43F8-9A1C-3FC0E260E2DC}"/>
              </a:ext>
            </a:extLst>
          </p:cNvPr>
          <p:cNvSpPr>
            <a:spLocks noGrp="1"/>
          </p:cNvSpPr>
          <p:nvPr/>
        </p:nvSpPr>
        <p:spPr>
          <a:xfrm>
            <a:off x="1095375" y="1552575"/>
            <a:ext cx="2524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EXPLODED TARGET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ACE4BD-8DFB-4524-9546-D6194824A37A}"/>
              </a:ext>
            </a:extLst>
          </p:cNvPr>
          <p:cNvSpPr>
            <a:spLocks noGrp="1"/>
          </p:cNvSpPr>
          <p:nvPr/>
        </p:nvSpPr>
        <p:spPr>
          <a:xfrm>
            <a:off x="1181100" y="2286000"/>
            <a:ext cx="2333625" cy="419100"/>
          </a:xfrm>
          <a:prstGeom prst="rect">
            <a:avLst/>
          </a:prstGeom>
          <a:solidFill>
            <a:srgbClr val="F28C28"/>
          </a:solidFill>
          <a:ln w="14288">
            <a:solidFill>
              <a:srgbClr val="C94949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276354-DA2A-4181-953A-FFFD59D7DC30}"/>
              </a:ext>
            </a:extLst>
          </p:cNvPr>
          <p:cNvSpPr>
            <a:spLocks noGrp="1"/>
          </p:cNvSpPr>
          <p:nvPr/>
        </p:nvSpPr>
        <p:spPr>
          <a:xfrm>
            <a:off x="1362075" y="2343150"/>
            <a:ext cx="1962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Target material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B6A2D64-6BEF-4BA6-ADF1-07F4C1824CB2}"/>
              </a:ext>
            </a:extLst>
          </p:cNvPr>
          <p:cNvSpPr>
            <a:spLocks noGrp="1"/>
          </p:cNvSpPr>
          <p:nvPr/>
        </p:nvSpPr>
        <p:spPr>
          <a:xfrm rot="5400000">
            <a:off x="2124075" y="2790825"/>
            <a:ext cx="428625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BD29D-2F54-4284-951E-544D8E669446}"/>
              </a:ext>
            </a:extLst>
          </p:cNvPr>
          <p:cNvSpPr>
            <a:spLocks noGrp="1"/>
          </p:cNvSpPr>
          <p:nvPr/>
        </p:nvSpPr>
        <p:spPr>
          <a:xfrm>
            <a:off x="1038225" y="3181350"/>
            <a:ext cx="2619375" cy="571500"/>
          </a:xfrm>
          <a:prstGeom prst="rect">
            <a:avLst/>
          </a:prstGeom>
          <a:solidFill>
            <a:srgbClr val="344B5E"/>
          </a:solidFill>
          <a:ln w="14288">
            <a:solidFill>
              <a:srgbClr val="074676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1BE713-A134-473B-8541-6BAC4225C3BB}"/>
              </a:ext>
            </a:extLst>
          </p:cNvPr>
          <p:cNvSpPr>
            <a:spLocks noGrp="1"/>
          </p:cNvSpPr>
          <p:nvPr/>
        </p:nvSpPr>
        <p:spPr>
          <a:xfrm>
            <a:off x="1371600" y="3295650"/>
            <a:ext cx="1952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 dirty="0">
                <a:solidFill>
                  <a:srgbClr val="FFFFFF"/>
                </a:solidFill>
              </a:rPr>
              <a:t>Backing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30E5BFF-BC57-4CE4-AF52-946871E85297}"/>
              </a:ext>
            </a:extLst>
          </p:cNvPr>
          <p:cNvSpPr>
            <a:spLocks noGrp="1"/>
          </p:cNvSpPr>
          <p:nvPr/>
        </p:nvSpPr>
        <p:spPr>
          <a:xfrm rot="5400000">
            <a:off x="2124075" y="3838575"/>
            <a:ext cx="428625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013857-0CF9-4ACA-90A2-5026DC2B9080}"/>
              </a:ext>
            </a:extLst>
          </p:cNvPr>
          <p:cNvSpPr>
            <a:spLocks noGrp="1"/>
          </p:cNvSpPr>
          <p:nvPr/>
        </p:nvSpPr>
        <p:spPr>
          <a:xfrm>
            <a:off x="885825" y="4229100"/>
            <a:ext cx="2924175" cy="276225"/>
          </a:xfrm>
          <a:prstGeom prst="rect">
            <a:avLst/>
          </a:prstGeom>
          <a:solidFill>
            <a:srgbClr val="33A6CC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6395EF-3E66-417C-916A-CB13B0871C8C}"/>
              </a:ext>
            </a:extLst>
          </p:cNvPr>
          <p:cNvSpPr>
            <a:spLocks noGrp="1"/>
          </p:cNvSpPr>
          <p:nvPr/>
        </p:nvSpPr>
        <p:spPr>
          <a:xfrm>
            <a:off x="1333500" y="4257675"/>
            <a:ext cx="2019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Coolant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0FDD51-7C3A-441F-9F76-4F7235CB19AB}"/>
              </a:ext>
            </a:extLst>
          </p:cNvPr>
          <p:cNvSpPr>
            <a:spLocks noGrp="1"/>
          </p:cNvSpPr>
          <p:nvPr/>
        </p:nvSpPr>
        <p:spPr>
          <a:xfrm>
            <a:off x="4457700" y="1581150"/>
            <a:ext cx="2047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0B5F9A"/>
                </a:solidFill>
              </a:defRPr>
            </a:pPr>
            <a:r>
              <a:rPr sz="1575" b="1">
                <a:solidFill>
                  <a:srgbClr val="0B5F9A"/>
                </a:solidFill>
              </a:rPr>
              <a:t>Nuclear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BC65B96F-889B-4181-B794-BAA31F11B8A4}"/>
              </a:ext>
            </a:extLst>
          </p:cNvPr>
          <p:cNvSpPr>
            <a:spLocks noGrp="1"/>
          </p:cNvSpPr>
          <p:nvPr/>
        </p:nvSpPr>
        <p:spPr>
          <a:xfrm>
            <a:off x="4648200" y="2009775"/>
            <a:ext cx="1666875" cy="0"/>
          </a:xfrm>
          <a:prstGeom prst="line">
            <a:avLst/>
          </a:prstGeom>
          <a:noFill/>
          <a:ln w="28575">
            <a:solidFill>
              <a:srgbClr val="0B5F9A"/>
            </a:solidFill>
            <a:prstDash val="solid"/>
          </a:ln>
        </p:spPr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4A8CC57-F724-41EF-B8EF-7D82C9E0B026}"/>
              </a:ext>
            </a:extLst>
          </p:cNvPr>
          <p:cNvSpPr>
            <a:spLocks noGrp="1"/>
          </p:cNvSpPr>
          <p:nvPr/>
        </p:nvSpPr>
        <p:spPr>
          <a:xfrm>
            <a:off x="4495800" y="2333625"/>
            <a:ext cx="171450" cy="171450"/>
          </a:xfrm>
          <a:prstGeom prst="ellipse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9D9147-D2DF-447F-8BE1-5A3082D1BBD5}"/>
              </a:ext>
            </a:extLst>
          </p:cNvPr>
          <p:cNvSpPr>
            <a:spLocks noGrp="1"/>
          </p:cNvSpPr>
          <p:nvPr/>
        </p:nvSpPr>
        <p:spPr>
          <a:xfrm>
            <a:off x="4762500" y="22098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Isotopic enrichment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2DA5187-07BE-4F5A-BDA6-37FE444FF086}"/>
              </a:ext>
            </a:extLst>
          </p:cNvPr>
          <p:cNvSpPr>
            <a:spLocks noGrp="1"/>
          </p:cNvSpPr>
          <p:nvPr/>
        </p:nvSpPr>
        <p:spPr>
          <a:xfrm>
            <a:off x="4495800" y="3124200"/>
            <a:ext cx="171450" cy="171450"/>
          </a:xfrm>
          <a:prstGeom prst="ellipse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4E6E9B-0796-4833-83F7-013CA0059CB2}"/>
              </a:ext>
            </a:extLst>
          </p:cNvPr>
          <p:cNvSpPr>
            <a:spLocks noGrp="1"/>
          </p:cNvSpPr>
          <p:nvPr/>
        </p:nvSpPr>
        <p:spPr>
          <a:xfrm>
            <a:off x="4762500" y="3000375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 dirty="0">
                <a:solidFill>
                  <a:srgbClr val="17324A"/>
                </a:solidFill>
              </a:rPr>
              <a:t>Trace-element purity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A659123-AB4A-4621-A9B2-1A60CCF2C548}"/>
              </a:ext>
            </a:extLst>
          </p:cNvPr>
          <p:cNvSpPr>
            <a:spLocks noGrp="1"/>
          </p:cNvSpPr>
          <p:nvPr/>
        </p:nvSpPr>
        <p:spPr>
          <a:xfrm>
            <a:off x="4495800" y="3914775"/>
            <a:ext cx="171450" cy="171450"/>
          </a:xfrm>
          <a:prstGeom prst="ellipse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189BDC-14A5-4ED0-9EFD-28965A54CB40}"/>
              </a:ext>
            </a:extLst>
          </p:cNvPr>
          <p:cNvSpPr>
            <a:spLocks noGrp="1"/>
          </p:cNvSpPr>
          <p:nvPr/>
        </p:nvSpPr>
        <p:spPr>
          <a:xfrm>
            <a:off x="4762500" y="37909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 dirty="0">
                <a:solidFill>
                  <a:srgbClr val="17324A"/>
                </a:solidFill>
              </a:rPr>
              <a:t>Target density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6D82A2-4861-4749-B36A-CB8790FB287E}"/>
              </a:ext>
            </a:extLst>
          </p:cNvPr>
          <p:cNvSpPr>
            <a:spLocks noGrp="1"/>
          </p:cNvSpPr>
          <p:nvPr/>
        </p:nvSpPr>
        <p:spPr>
          <a:xfrm>
            <a:off x="6810375" y="1581150"/>
            <a:ext cx="2047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C94949"/>
                </a:solidFill>
              </a:defRPr>
            </a:pPr>
            <a:r>
              <a:rPr sz="1575" b="1">
                <a:solidFill>
                  <a:srgbClr val="C94949"/>
                </a:solidFill>
              </a:rPr>
              <a:t>Thermal / mechanical</a:t>
            </a: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44FF23C3-B6BA-4CA2-A12C-92041AE02B45}"/>
              </a:ext>
            </a:extLst>
          </p:cNvPr>
          <p:cNvSpPr>
            <a:spLocks noGrp="1"/>
          </p:cNvSpPr>
          <p:nvPr/>
        </p:nvSpPr>
        <p:spPr>
          <a:xfrm>
            <a:off x="7000875" y="2009775"/>
            <a:ext cx="1666875" cy="0"/>
          </a:xfrm>
          <a:prstGeom prst="line">
            <a:avLst/>
          </a:prstGeom>
          <a:noFill/>
          <a:ln w="28575">
            <a:solidFill>
              <a:srgbClr val="C94949"/>
            </a:solidFill>
            <a:prstDash val="solid"/>
          </a:ln>
        </p:spPr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E70F28A-9782-42F6-BCE5-3CD1236766C0}"/>
              </a:ext>
            </a:extLst>
          </p:cNvPr>
          <p:cNvSpPr>
            <a:spLocks noGrp="1"/>
          </p:cNvSpPr>
          <p:nvPr/>
        </p:nvSpPr>
        <p:spPr>
          <a:xfrm>
            <a:off x="6848475" y="2333625"/>
            <a:ext cx="171450" cy="171450"/>
          </a:xfrm>
          <a:prstGeom prst="ellipse">
            <a:avLst/>
          </a:prstGeom>
          <a:solidFill>
            <a:srgbClr val="C94949"/>
          </a:solidFill>
          <a:ln w="0">
            <a:noFill/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F523FA-FC27-435A-8E0A-901575B4DEB9}"/>
              </a:ext>
            </a:extLst>
          </p:cNvPr>
          <p:cNvSpPr>
            <a:spLocks noGrp="1"/>
          </p:cNvSpPr>
          <p:nvPr/>
        </p:nvSpPr>
        <p:spPr>
          <a:xfrm>
            <a:off x="7115175" y="22098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Conductivity &amp; melting point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6B462C3-A0A7-46D7-B6A6-DC9A388DEC71}"/>
              </a:ext>
            </a:extLst>
          </p:cNvPr>
          <p:cNvSpPr>
            <a:spLocks noGrp="1"/>
          </p:cNvSpPr>
          <p:nvPr/>
        </p:nvSpPr>
        <p:spPr>
          <a:xfrm>
            <a:off x="6848475" y="3124200"/>
            <a:ext cx="171450" cy="171450"/>
          </a:xfrm>
          <a:prstGeom prst="ellipse">
            <a:avLst/>
          </a:prstGeom>
          <a:solidFill>
            <a:srgbClr val="C94949"/>
          </a:solidFill>
          <a:ln w="0">
            <a:noFill/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C0CD07-2C77-479C-AEA7-DE8FB420BA8A}"/>
              </a:ext>
            </a:extLst>
          </p:cNvPr>
          <p:cNvSpPr>
            <a:spLocks noGrp="1"/>
          </p:cNvSpPr>
          <p:nvPr/>
        </p:nvSpPr>
        <p:spPr>
          <a:xfrm>
            <a:off x="7115175" y="3000375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Vapour pressure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524841C-8503-4ECC-AD18-29B7C9AB6E31}"/>
              </a:ext>
            </a:extLst>
          </p:cNvPr>
          <p:cNvSpPr>
            <a:spLocks noGrp="1"/>
          </p:cNvSpPr>
          <p:nvPr/>
        </p:nvSpPr>
        <p:spPr>
          <a:xfrm>
            <a:off x="6848475" y="3914775"/>
            <a:ext cx="171450" cy="171450"/>
          </a:xfrm>
          <a:prstGeom prst="ellipse">
            <a:avLst/>
          </a:prstGeom>
          <a:solidFill>
            <a:srgbClr val="C94949"/>
          </a:solidFill>
          <a:ln w="0">
            <a:noFill/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3B4105-9730-4C03-B77C-A2482652305D}"/>
              </a:ext>
            </a:extLst>
          </p:cNvPr>
          <p:cNvSpPr>
            <a:spLocks noGrp="1"/>
          </p:cNvSpPr>
          <p:nvPr/>
        </p:nvSpPr>
        <p:spPr>
          <a:xfrm>
            <a:off x="7115175" y="37909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Adhesion &amp; expansion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4CD103-C070-4F57-91C1-1BD92BC5DEBA}"/>
              </a:ext>
            </a:extLst>
          </p:cNvPr>
          <p:cNvSpPr>
            <a:spLocks noGrp="1"/>
          </p:cNvSpPr>
          <p:nvPr/>
        </p:nvSpPr>
        <p:spPr>
          <a:xfrm>
            <a:off x="9163050" y="1581150"/>
            <a:ext cx="2047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38A169"/>
                </a:solidFill>
              </a:defRPr>
            </a:pPr>
            <a:r>
              <a:rPr sz="1575" b="1">
                <a:solidFill>
                  <a:srgbClr val="38A169"/>
                </a:solidFill>
              </a:rPr>
              <a:t>Chemical</a:t>
            </a:r>
          </a:p>
        </p:txBody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A2FF892A-56E7-4526-964C-025B395FA1A8}"/>
              </a:ext>
            </a:extLst>
          </p:cNvPr>
          <p:cNvSpPr>
            <a:spLocks noGrp="1"/>
          </p:cNvSpPr>
          <p:nvPr/>
        </p:nvSpPr>
        <p:spPr>
          <a:xfrm>
            <a:off x="9353550" y="2009775"/>
            <a:ext cx="1666875" cy="0"/>
          </a:xfrm>
          <a:prstGeom prst="line">
            <a:avLst/>
          </a:prstGeom>
          <a:noFill/>
          <a:ln w="28575">
            <a:solidFill>
              <a:srgbClr val="38A169"/>
            </a:solidFill>
            <a:prstDash val="solid"/>
          </a:ln>
        </p:spPr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804EC78-7048-4CE1-B678-8785DE0D9E1B}"/>
              </a:ext>
            </a:extLst>
          </p:cNvPr>
          <p:cNvSpPr>
            <a:spLocks noGrp="1"/>
          </p:cNvSpPr>
          <p:nvPr/>
        </p:nvSpPr>
        <p:spPr>
          <a:xfrm>
            <a:off x="9201150" y="2333625"/>
            <a:ext cx="171450" cy="171450"/>
          </a:xfrm>
          <a:prstGeom prst="ellipse">
            <a:avLst/>
          </a:prstGeom>
          <a:solidFill>
            <a:srgbClr val="38A169"/>
          </a:solidFill>
          <a:ln w="0">
            <a:noFill/>
            <a:prstDash val="solid"/>
          </a:ln>
        </p:spPr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9C51B61-3B18-477C-9E33-3571E9220A30}"/>
              </a:ext>
            </a:extLst>
          </p:cNvPr>
          <p:cNvSpPr>
            <a:spLocks noGrp="1"/>
          </p:cNvSpPr>
          <p:nvPr/>
        </p:nvSpPr>
        <p:spPr>
          <a:xfrm>
            <a:off x="9467850" y="220980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Rapid dissolution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2A005F9-68DC-4DE0-A789-24E74D80A1FC}"/>
              </a:ext>
            </a:extLst>
          </p:cNvPr>
          <p:cNvSpPr>
            <a:spLocks noGrp="1"/>
          </p:cNvSpPr>
          <p:nvPr/>
        </p:nvSpPr>
        <p:spPr>
          <a:xfrm>
            <a:off x="9201150" y="3124200"/>
            <a:ext cx="171450" cy="171450"/>
          </a:xfrm>
          <a:prstGeom prst="ellipse">
            <a:avLst/>
          </a:prstGeom>
          <a:solidFill>
            <a:srgbClr val="38A169"/>
          </a:solidFill>
          <a:ln w="0">
            <a:noFill/>
            <a:prstDash val="solid"/>
          </a:ln>
        </p:spPr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3F1301D-110D-4445-BD12-25C7E32259A3}"/>
              </a:ext>
            </a:extLst>
          </p:cNvPr>
          <p:cNvSpPr>
            <a:spLocks noGrp="1"/>
          </p:cNvSpPr>
          <p:nvPr/>
        </p:nvSpPr>
        <p:spPr>
          <a:xfrm>
            <a:off x="9467850" y="3000375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 dirty="0">
                <a:solidFill>
                  <a:srgbClr val="17324A"/>
                </a:solidFill>
              </a:rPr>
              <a:t>Product separation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7197F4E-A849-4403-AD39-329C7433C150}"/>
              </a:ext>
            </a:extLst>
          </p:cNvPr>
          <p:cNvSpPr>
            <a:spLocks noGrp="1"/>
          </p:cNvSpPr>
          <p:nvPr/>
        </p:nvSpPr>
        <p:spPr>
          <a:xfrm>
            <a:off x="9201150" y="3914775"/>
            <a:ext cx="171450" cy="171450"/>
          </a:xfrm>
          <a:prstGeom prst="ellipse">
            <a:avLst/>
          </a:prstGeom>
          <a:solidFill>
            <a:srgbClr val="38A169"/>
          </a:solidFill>
          <a:ln w="0">
            <a:noFill/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03B5DE-658F-4CA7-A95E-CDC6A4179B1D}"/>
              </a:ext>
            </a:extLst>
          </p:cNvPr>
          <p:cNvSpPr>
            <a:spLocks noGrp="1"/>
          </p:cNvSpPr>
          <p:nvPr/>
        </p:nvSpPr>
        <p:spPr>
          <a:xfrm>
            <a:off x="9467850" y="3790950"/>
            <a:ext cx="1762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 dirty="0">
                <a:solidFill>
                  <a:srgbClr val="17324A"/>
                </a:solidFill>
              </a:rPr>
              <a:t>Target recovery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EAE1B2A-9BAE-4CAA-B697-3B411315C86F}"/>
              </a:ext>
            </a:extLst>
          </p:cNvPr>
          <p:cNvSpPr>
            <a:spLocks noGrp="1"/>
          </p:cNvSpPr>
          <p:nvPr/>
        </p:nvSpPr>
        <p:spPr>
          <a:xfrm>
            <a:off x="4429125" y="5095875"/>
            <a:ext cx="6762750" cy="590550"/>
          </a:xfrm>
          <a:prstGeom prst="roundRect">
            <a:avLst>
              <a:gd name="adj" fmla="val 22581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EF8FD0-0277-4B96-BD22-14C0E9CC57CD}"/>
              </a:ext>
            </a:extLst>
          </p:cNvPr>
          <p:cNvSpPr>
            <a:spLocks noGrp="1"/>
          </p:cNvSpPr>
          <p:nvPr/>
        </p:nvSpPr>
        <p:spPr>
          <a:xfrm>
            <a:off x="4505325" y="5133975"/>
            <a:ext cx="6610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074676"/>
                </a:solidFill>
              </a:defRPr>
            </a:pPr>
            <a:r>
              <a:rPr sz="1425" b="1">
                <a:solidFill>
                  <a:srgbClr val="074676"/>
                </a:solidFill>
              </a:rPr>
              <a:t>No backing is universally best: thermal performance, activation and chemistry must be balanced.</a:t>
            </a:r>
          </a:p>
        </p:txBody>
      </p:sp>
    </p:spTree>
    <p:extLst>
      <p:ext uri="{BB962C8B-B14F-4D97-AF65-F5344CB8AC3E}">
        <p14:creationId xmlns:p14="http://schemas.microsoft.com/office/powerpoint/2010/main" val="870590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F622837-0EDD-4B49-8B2F-70659FF06400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Radionuclide Production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98C965-F475-4FEB-A0A6-61058919DBCF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22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ED6FCA54-6807-460E-BC87-C144BA3EA64E}"/>
              </a:ext>
            </a:extLst>
          </p:cNvPr>
          <p:cNvSpPr>
            <a:spLocks noGrp="1"/>
          </p:cNvSpPr>
          <p:nvPr/>
        </p:nvSpPr>
        <p:spPr>
          <a:xfrm>
            <a:off x="6104709" y="1173748"/>
            <a:ext cx="0" cy="4095750"/>
          </a:xfrm>
          <a:prstGeom prst="line">
            <a:avLst/>
          </a:prstGeom>
          <a:noFill/>
          <a:ln w="19050">
            <a:solidFill>
              <a:srgbClr val="C8D7E1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055F5C-71F0-483D-AB9C-2EAD6D002027}"/>
              </a:ext>
            </a:extLst>
          </p:cNvPr>
          <p:cNvSpPr>
            <a:spLocks noGrp="1"/>
          </p:cNvSpPr>
          <p:nvPr/>
        </p:nvSpPr>
        <p:spPr>
          <a:xfrm>
            <a:off x="751659" y="1135648"/>
            <a:ext cx="471487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0B5F9A"/>
                </a:solidFill>
              </a:defRPr>
            </a:pPr>
            <a:r>
              <a:rPr sz="1875" b="1">
                <a:solidFill>
                  <a:srgbClr val="0B5F9A"/>
                </a:solidFill>
              </a:rPr>
              <a:t>Increase irradiation time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350C92-8A60-4B4F-971F-7B596B9DACC8}"/>
              </a:ext>
            </a:extLst>
          </p:cNvPr>
          <p:cNvSpPr>
            <a:spLocks noGrp="1"/>
          </p:cNvSpPr>
          <p:nvPr/>
        </p:nvSpPr>
        <p:spPr>
          <a:xfrm>
            <a:off x="6771459" y="1135648"/>
            <a:ext cx="471487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28C28"/>
                </a:solidFill>
              </a:defRPr>
            </a:pPr>
            <a:r>
              <a:rPr sz="1875" b="1">
                <a:solidFill>
                  <a:srgbClr val="F28C28"/>
                </a:solidFill>
              </a:rPr>
              <a:t>Increase beam current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CFBF5A-A086-471A-BF88-73CFADEE8626}"/>
              </a:ext>
            </a:extLst>
          </p:cNvPr>
          <p:cNvSpPr>
            <a:spLocks noGrp="1"/>
          </p:cNvSpPr>
          <p:nvPr/>
        </p:nvSpPr>
        <p:spPr>
          <a:xfrm>
            <a:off x="7190559" y="1602373"/>
            <a:ext cx="3886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60778A"/>
                </a:solidFill>
              </a:defRPr>
            </a:pPr>
            <a:r>
              <a:rPr sz="1275" b="0">
                <a:solidFill>
                  <a:srgbClr val="60778A"/>
                </a:solidFill>
              </a:rPr>
              <a:t>raises production rate approximately linearly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D9A2850B-67A5-420D-9BE4-DA61B2597245}"/>
              </a:ext>
            </a:extLst>
          </p:cNvPr>
          <p:cNvSpPr>
            <a:spLocks noGrp="1"/>
          </p:cNvSpPr>
          <p:nvPr/>
        </p:nvSpPr>
        <p:spPr>
          <a:xfrm>
            <a:off x="7114359" y="2421523"/>
            <a:ext cx="952500" cy="342900"/>
          </a:xfrm>
          <a:prstGeom prst="rightArrow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D00248-0D0D-43B6-B1C1-CB6DEBA6F8A7}"/>
              </a:ext>
            </a:extLst>
          </p:cNvPr>
          <p:cNvSpPr>
            <a:spLocks noGrp="1"/>
          </p:cNvSpPr>
          <p:nvPr/>
        </p:nvSpPr>
        <p:spPr>
          <a:xfrm>
            <a:off x="9609909" y="2431048"/>
            <a:ext cx="138112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28C28"/>
                </a:solidFill>
              </a:defRPr>
            </a:pPr>
            <a:r>
              <a:rPr sz="1200" b="1">
                <a:solidFill>
                  <a:srgbClr val="F28C28"/>
                </a:solidFill>
              </a:rPr>
              <a:t>1× current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306B384-9533-4392-86E3-348E3C32595E}"/>
              </a:ext>
            </a:extLst>
          </p:cNvPr>
          <p:cNvSpPr>
            <a:spLocks noGrp="1"/>
          </p:cNvSpPr>
          <p:nvPr/>
        </p:nvSpPr>
        <p:spPr>
          <a:xfrm>
            <a:off x="7114359" y="3050173"/>
            <a:ext cx="1476375" cy="342900"/>
          </a:xfrm>
          <a:prstGeom prst="rightArrow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1E8A59-94BD-421A-BF9B-76DC1AB95B5E}"/>
              </a:ext>
            </a:extLst>
          </p:cNvPr>
          <p:cNvSpPr>
            <a:spLocks noGrp="1"/>
          </p:cNvSpPr>
          <p:nvPr/>
        </p:nvSpPr>
        <p:spPr>
          <a:xfrm>
            <a:off x="9609909" y="3059698"/>
            <a:ext cx="138112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28C28"/>
                </a:solidFill>
              </a:defRPr>
            </a:pPr>
            <a:r>
              <a:rPr sz="1200" b="1">
                <a:solidFill>
                  <a:srgbClr val="F28C28"/>
                </a:solidFill>
              </a:rPr>
              <a:t>2× current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51487889-29B1-4E31-844D-AA770F3B39DC}"/>
              </a:ext>
            </a:extLst>
          </p:cNvPr>
          <p:cNvSpPr>
            <a:spLocks noGrp="1"/>
          </p:cNvSpPr>
          <p:nvPr/>
        </p:nvSpPr>
        <p:spPr>
          <a:xfrm>
            <a:off x="7114359" y="3678823"/>
            <a:ext cx="2000250" cy="342900"/>
          </a:xfrm>
          <a:prstGeom prst="rightArrow">
            <a:avLst/>
          </a:prstGeom>
          <a:solidFill>
            <a:srgbClr val="C94949"/>
          </a:solidFill>
          <a:ln w="0">
            <a:noFill/>
            <a:prstDash val="solid"/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2BAF61-5A32-4E21-8130-DB06B83947F6}"/>
              </a:ext>
            </a:extLst>
          </p:cNvPr>
          <p:cNvSpPr>
            <a:spLocks noGrp="1"/>
          </p:cNvSpPr>
          <p:nvPr/>
        </p:nvSpPr>
        <p:spPr>
          <a:xfrm>
            <a:off x="9609909" y="3688348"/>
            <a:ext cx="138112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94949"/>
                </a:solidFill>
              </a:defRPr>
            </a:pPr>
            <a:r>
              <a:rPr sz="1200" b="1">
                <a:solidFill>
                  <a:srgbClr val="C94949"/>
                </a:solidFill>
              </a:rPr>
              <a:t>3× current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6506E4A-EC5F-48D7-A162-69739C013B14}"/>
              </a:ext>
            </a:extLst>
          </p:cNvPr>
          <p:cNvSpPr>
            <a:spLocks noGrp="1"/>
          </p:cNvSpPr>
          <p:nvPr/>
        </p:nvSpPr>
        <p:spPr>
          <a:xfrm>
            <a:off x="7114359" y="4307473"/>
            <a:ext cx="2524125" cy="342900"/>
          </a:xfrm>
          <a:prstGeom prst="rightArrow">
            <a:avLst/>
          </a:prstGeom>
          <a:solidFill>
            <a:srgbClr val="C94949"/>
          </a:solidFill>
          <a:ln w="0">
            <a:noFill/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CDD60C-01DE-4F50-B3CC-BC86CDD1470B}"/>
              </a:ext>
            </a:extLst>
          </p:cNvPr>
          <p:cNvSpPr>
            <a:spLocks noGrp="1"/>
          </p:cNvSpPr>
          <p:nvPr/>
        </p:nvSpPr>
        <p:spPr>
          <a:xfrm>
            <a:off x="9609909" y="4316998"/>
            <a:ext cx="138112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94949"/>
                </a:solidFill>
              </a:defRPr>
            </a:pPr>
            <a:r>
              <a:rPr sz="1200" b="1">
                <a:solidFill>
                  <a:srgbClr val="C94949"/>
                </a:solidFill>
              </a:rPr>
              <a:t>4× current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334C49D-09D5-48E0-AB7C-86B8B47C2649}"/>
              </a:ext>
            </a:extLst>
          </p:cNvPr>
          <p:cNvSpPr>
            <a:spLocks noGrp="1"/>
          </p:cNvSpPr>
          <p:nvPr/>
        </p:nvSpPr>
        <p:spPr>
          <a:xfrm>
            <a:off x="6933384" y="5040898"/>
            <a:ext cx="4333875" cy="523875"/>
          </a:xfrm>
          <a:prstGeom prst="roundRect">
            <a:avLst>
              <a:gd name="adj" fmla="val 25455"/>
            </a:avLst>
          </a:prstGeom>
          <a:solidFill>
            <a:srgbClr val="FBECEC"/>
          </a:solidFill>
          <a:ln w="0">
            <a:noFill/>
            <a:prstDash val="solid"/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946E231-85B8-411A-A809-130CC96E84E3}"/>
              </a:ext>
            </a:extLst>
          </p:cNvPr>
          <p:cNvSpPr>
            <a:spLocks noGrp="1"/>
          </p:cNvSpPr>
          <p:nvPr/>
        </p:nvSpPr>
        <p:spPr>
          <a:xfrm>
            <a:off x="7009584" y="5078998"/>
            <a:ext cx="418147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C94949"/>
                </a:solidFill>
              </a:defRPr>
            </a:pPr>
            <a:r>
              <a:rPr sz="1350" b="1" dirty="0">
                <a:solidFill>
                  <a:srgbClr val="C94949"/>
                </a:solidFill>
              </a:rPr>
              <a:t>Higher current also raises </a:t>
            </a:r>
            <a:r>
              <a:rPr lang="en-US" sz="1350" b="1" dirty="0">
                <a:solidFill>
                  <a:srgbClr val="C94949"/>
                </a:solidFill>
              </a:rPr>
              <a:t>power density</a:t>
            </a:r>
            <a:r>
              <a:rPr sz="1350" b="1" dirty="0">
                <a:solidFill>
                  <a:srgbClr val="C94949"/>
                </a:solidFill>
              </a:rPr>
              <a:t>, </a:t>
            </a:r>
            <a:br>
              <a:rPr lang="en-US" sz="1350" b="1" dirty="0">
                <a:solidFill>
                  <a:srgbClr val="C94949"/>
                </a:solidFill>
              </a:rPr>
            </a:br>
            <a:r>
              <a:rPr sz="1350" b="1" dirty="0">
                <a:solidFill>
                  <a:srgbClr val="C94949"/>
                </a:solidFill>
              </a:rPr>
              <a:t>temperature and failure risk.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FAE7E0B-D4CC-49CB-A247-2FFA8D5F9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4" y="1916051"/>
            <a:ext cx="5743204" cy="32074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3CE8CB5-33BF-4E1A-8C2F-43E18AE2AFA6}"/>
                  </a:ext>
                </a:extLst>
              </p:cNvPr>
              <p:cNvSpPr txBox="1"/>
              <p:nvPr/>
            </p:nvSpPr>
            <p:spPr>
              <a:xfrm>
                <a:off x="649941" y="5403390"/>
                <a:ext cx="1628523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3CE8CB5-33BF-4E1A-8C2F-43E18AE2A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41" y="5403390"/>
                <a:ext cx="1628523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531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471B2-DE88-4461-9174-96517D14D87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23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E01BAA-CC02-40D8-BD6D-068B84CEC061}"/>
              </a:ext>
            </a:extLst>
          </p:cNvPr>
          <p:cNvSpPr/>
          <p:nvPr/>
        </p:nvSpPr>
        <p:spPr>
          <a:xfrm>
            <a:off x="41058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Radionuclide Production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7FC917-D3E9-4B99-A054-823B25ED2E19}"/>
              </a:ext>
            </a:extLst>
          </p:cNvPr>
          <p:cNvSpPr/>
          <p:nvPr/>
        </p:nvSpPr>
        <p:spPr>
          <a:xfrm>
            <a:off x="195492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BD7414-5957-4454-A2DA-EA95AAE06D27}"/>
              </a:ext>
            </a:extLst>
          </p:cNvPr>
          <p:cNvSpPr/>
          <p:nvPr/>
        </p:nvSpPr>
        <p:spPr>
          <a:xfrm>
            <a:off x="237610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Isolation / Separation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F2B4591-11A1-45E1-8AF7-17884EB1533F}"/>
              </a:ext>
            </a:extLst>
          </p:cNvPr>
          <p:cNvSpPr/>
          <p:nvPr/>
        </p:nvSpPr>
        <p:spPr>
          <a:xfrm>
            <a:off x="392043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885818C-AE1E-42D5-9B6F-CF084643BC45}"/>
              </a:ext>
            </a:extLst>
          </p:cNvPr>
          <p:cNvSpPr/>
          <p:nvPr/>
        </p:nvSpPr>
        <p:spPr>
          <a:xfrm>
            <a:off x="434161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Precursor synthesis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823337-BB77-4146-AF6C-B2A1D63401DB}"/>
              </a:ext>
            </a:extLst>
          </p:cNvPr>
          <p:cNvSpPr/>
          <p:nvPr/>
        </p:nvSpPr>
        <p:spPr>
          <a:xfrm>
            <a:off x="588595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2462B6A-E3D6-4E47-9D40-0DD5739DE4A9}"/>
              </a:ext>
            </a:extLst>
          </p:cNvPr>
          <p:cNvSpPr/>
          <p:nvPr/>
        </p:nvSpPr>
        <p:spPr>
          <a:xfrm>
            <a:off x="630713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Radiolabeling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092EF1-65D1-4384-BB5C-11060D02EF47}"/>
              </a:ext>
            </a:extLst>
          </p:cNvPr>
          <p:cNvSpPr/>
          <p:nvPr/>
        </p:nvSpPr>
        <p:spPr>
          <a:xfrm>
            <a:off x="785146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4F89DB-BCDC-47EF-8AAF-253073AF46C5}"/>
              </a:ext>
            </a:extLst>
          </p:cNvPr>
          <p:cNvSpPr/>
          <p:nvPr/>
        </p:nvSpPr>
        <p:spPr>
          <a:xfrm>
            <a:off x="827264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Quality Control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4A92FD-96CC-4D32-B0F6-404A674F59A5}"/>
              </a:ext>
            </a:extLst>
          </p:cNvPr>
          <p:cNvSpPr/>
          <p:nvPr/>
        </p:nvSpPr>
        <p:spPr>
          <a:xfrm>
            <a:off x="981698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A5C7D5-4D41-4F90-8BC9-1BD3D9F30406}"/>
              </a:ext>
            </a:extLst>
          </p:cNvPr>
          <p:cNvSpPr/>
          <p:nvPr/>
        </p:nvSpPr>
        <p:spPr>
          <a:xfrm>
            <a:off x="1023816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Biological Evaluation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838D16-C4C6-45E8-8F8F-864E21543069}"/>
              </a:ext>
            </a:extLst>
          </p:cNvPr>
          <p:cNvSpPr/>
          <p:nvPr/>
        </p:nvSpPr>
        <p:spPr>
          <a:xfrm>
            <a:off x="3564903" y="226245"/>
            <a:ext cx="5062194" cy="895545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34BD0-A6D3-4643-9432-781EA3CAA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7" b="24572"/>
          <a:stretch/>
        </p:blipFill>
        <p:spPr>
          <a:xfrm>
            <a:off x="540431" y="3492631"/>
            <a:ext cx="11286309" cy="25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89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0A19481-5D8D-4B0B-873E-D6DD807AEBEA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24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BA9E6D0-CFC9-428B-A9A8-3049D580C53F}"/>
              </a:ext>
            </a:extLst>
          </p:cNvPr>
          <p:cNvSpPr/>
          <p:nvPr/>
        </p:nvSpPr>
        <p:spPr>
          <a:xfrm>
            <a:off x="0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Isolation / Separation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188C5AB-C732-416F-97CB-60DCE2E32B20}"/>
              </a:ext>
            </a:extLst>
          </p:cNvPr>
          <p:cNvSpPr>
            <a:spLocks noGrp="1"/>
          </p:cNvSpPr>
          <p:nvPr/>
        </p:nvSpPr>
        <p:spPr>
          <a:xfrm>
            <a:off x="2853690" y="1928676"/>
            <a:ext cx="514350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247BEE-0A82-4B97-AE68-2333C4ED065B}"/>
              </a:ext>
            </a:extLst>
          </p:cNvPr>
          <p:cNvSpPr>
            <a:spLocks noGrp="1"/>
          </p:cNvSpPr>
          <p:nvPr/>
        </p:nvSpPr>
        <p:spPr>
          <a:xfrm>
            <a:off x="853440" y="1671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3FB7FF-3CD1-4B6F-81DF-EC5DB1E1A01E}"/>
              </a:ext>
            </a:extLst>
          </p:cNvPr>
          <p:cNvSpPr>
            <a:spLocks noGrp="1"/>
          </p:cNvSpPr>
          <p:nvPr/>
        </p:nvSpPr>
        <p:spPr>
          <a:xfrm>
            <a:off x="948690" y="1719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Irradiated target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426155F-511C-47B0-BC22-F2B9728C4235}"/>
              </a:ext>
            </a:extLst>
          </p:cNvPr>
          <p:cNvSpPr>
            <a:spLocks noGrp="1"/>
          </p:cNvSpPr>
          <p:nvPr/>
        </p:nvSpPr>
        <p:spPr>
          <a:xfrm>
            <a:off x="5615940" y="1928676"/>
            <a:ext cx="514350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867F7C-6A3C-4BEA-AFD3-ECF1933C0377}"/>
              </a:ext>
            </a:extLst>
          </p:cNvPr>
          <p:cNvSpPr>
            <a:spLocks noGrp="1"/>
          </p:cNvSpPr>
          <p:nvPr/>
        </p:nvSpPr>
        <p:spPr>
          <a:xfrm>
            <a:off x="3615690" y="1671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B5DF6E-947A-4128-A038-0191AA685B0C}"/>
              </a:ext>
            </a:extLst>
          </p:cNvPr>
          <p:cNvSpPr>
            <a:spLocks noGrp="1"/>
          </p:cNvSpPr>
          <p:nvPr/>
        </p:nvSpPr>
        <p:spPr>
          <a:xfrm>
            <a:off x="3710940" y="1719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Dissolution / release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223C517-6EAC-43B4-AEE6-E931AA81F70F}"/>
              </a:ext>
            </a:extLst>
          </p:cNvPr>
          <p:cNvSpPr>
            <a:spLocks noGrp="1"/>
          </p:cNvSpPr>
          <p:nvPr/>
        </p:nvSpPr>
        <p:spPr>
          <a:xfrm>
            <a:off x="8378190" y="1928676"/>
            <a:ext cx="514350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3D20288-8E4F-40E5-A7C1-BD2735A14876}"/>
              </a:ext>
            </a:extLst>
          </p:cNvPr>
          <p:cNvSpPr>
            <a:spLocks noGrp="1"/>
          </p:cNvSpPr>
          <p:nvPr/>
        </p:nvSpPr>
        <p:spPr>
          <a:xfrm>
            <a:off x="6377940" y="1671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CBBC6-2F60-45B5-964D-D6E35760BE79}"/>
              </a:ext>
            </a:extLst>
          </p:cNvPr>
          <p:cNvSpPr>
            <a:spLocks noGrp="1"/>
          </p:cNvSpPr>
          <p:nvPr/>
        </p:nvSpPr>
        <p:spPr>
          <a:xfrm>
            <a:off x="6473190" y="1719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Matrix separation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3C0A283-5667-4B9B-B33A-E03ACD7F6102}"/>
              </a:ext>
            </a:extLst>
          </p:cNvPr>
          <p:cNvSpPr>
            <a:spLocks noGrp="1"/>
          </p:cNvSpPr>
          <p:nvPr/>
        </p:nvSpPr>
        <p:spPr>
          <a:xfrm>
            <a:off x="3615690" y="3576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2E31A6-F251-4562-A076-1FBF180027F0}"/>
              </a:ext>
            </a:extLst>
          </p:cNvPr>
          <p:cNvSpPr>
            <a:spLocks noGrp="1"/>
          </p:cNvSpPr>
          <p:nvPr/>
        </p:nvSpPr>
        <p:spPr>
          <a:xfrm>
            <a:off x="3710940" y="3624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 dirty="0">
                <a:solidFill>
                  <a:srgbClr val="074676"/>
                </a:solidFill>
              </a:rPr>
              <a:t>Concentration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94D96240-0E9A-4499-8151-5BBEA1CE3ECD}"/>
              </a:ext>
            </a:extLst>
          </p:cNvPr>
          <p:cNvSpPr>
            <a:spLocks noGrp="1"/>
          </p:cNvSpPr>
          <p:nvPr/>
        </p:nvSpPr>
        <p:spPr>
          <a:xfrm rot="5400000">
            <a:off x="11054714" y="2852601"/>
            <a:ext cx="428625" cy="228600"/>
          </a:xfrm>
          <a:prstGeom prst="rightArrow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B4B5C64-4D06-4B29-92B1-F9B85F347FEE}"/>
              </a:ext>
            </a:extLst>
          </p:cNvPr>
          <p:cNvSpPr>
            <a:spLocks noGrp="1"/>
          </p:cNvSpPr>
          <p:nvPr/>
        </p:nvSpPr>
        <p:spPr>
          <a:xfrm rot="10800000">
            <a:off x="8625840" y="3833676"/>
            <a:ext cx="514350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481611C-123F-456A-8889-F3324868FE0E}"/>
              </a:ext>
            </a:extLst>
          </p:cNvPr>
          <p:cNvSpPr>
            <a:spLocks noGrp="1"/>
          </p:cNvSpPr>
          <p:nvPr/>
        </p:nvSpPr>
        <p:spPr>
          <a:xfrm>
            <a:off x="857754" y="3576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074676"/>
          </a:solidFill>
          <a:ln w="0">
            <a:noFill/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608F08-A7ED-4014-9F66-E66CC4E5BF46}"/>
              </a:ext>
            </a:extLst>
          </p:cNvPr>
          <p:cNvSpPr>
            <a:spLocks noGrp="1"/>
          </p:cNvSpPr>
          <p:nvPr/>
        </p:nvSpPr>
        <p:spPr>
          <a:xfrm>
            <a:off x="953004" y="3624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 dirty="0">
                <a:solidFill>
                  <a:srgbClr val="FFFFFF"/>
                </a:solidFill>
              </a:rPr>
              <a:t>Ready for labelling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0D736D6-D1C5-46EB-8742-0F79D12BF061}"/>
              </a:ext>
            </a:extLst>
          </p:cNvPr>
          <p:cNvSpPr>
            <a:spLocks noGrp="1"/>
          </p:cNvSpPr>
          <p:nvPr/>
        </p:nvSpPr>
        <p:spPr>
          <a:xfrm rot="10800000">
            <a:off x="5863590" y="3833676"/>
            <a:ext cx="514350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77B456A-924E-4476-B24A-5220339C17BD}"/>
              </a:ext>
            </a:extLst>
          </p:cNvPr>
          <p:cNvSpPr>
            <a:spLocks noGrp="1"/>
          </p:cNvSpPr>
          <p:nvPr/>
        </p:nvSpPr>
        <p:spPr>
          <a:xfrm>
            <a:off x="9140190" y="1671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BD3B2C-5387-407D-AABF-86B0B17A99AA}"/>
              </a:ext>
            </a:extLst>
          </p:cNvPr>
          <p:cNvSpPr>
            <a:spLocks noGrp="1"/>
          </p:cNvSpPr>
          <p:nvPr/>
        </p:nvSpPr>
        <p:spPr>
          <a:xfrm>
            <a:off x="9235440" y="1719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 dirty="0">
                <a:solidFill>
                  <a:srgbClr val="074676"/>
                </a:solidFill>
              </a:rPr>
              <a:t>Specification check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FC7F70EC-38F7-4CE3-9292-117A600BDA57}"/>
              </a:ext>
            </a:extLst>
          </p:cNvPr>
          <p:cNvSpPr>
            <a:spLocks noGrp="1"/>
          </p:cNvSpPr>
          <p:nvPr/>
        </p:nvSpPr>
        <p:spPr>
          <a:xfrm rot="10800000">
            <a:off x="3101340" y="3833676"/>
            <a:ext cx="514350" cy="22860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0A11EF3-E14E-4828-8B05-A89BE32B1F4E}"/>
              </a:ext>
            </a:extLst>
          </p:cNvPr>
          <p:cNvSpPr>
            <a:spLocks noGrp="1"/>
          </p:cNvSpPr>
          <p:nvPr/>
        </p:nvSpPr>
        <p:spPr>
          <a:xfrm>
            <a:off x="9154477" y="3576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6B0379-6FE6-420F-905F-B700A5BB0817}"/>
              </a:ext>
            </a:extLst>
          </p:cNvPr>
          <p:cNvSpPr>
            <a:spLocks noGrp="1"/>
          </p:cNvSpPr>
          <p:nvPr/>
        </p:nvSpPr>
        <p:spPr>
          <a:xfrm>
            <a:off x="9249727" y="3624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>
                <a:solidFill>
                  <a:srgbClr val="074676"/>
                </a:solidFill>
              </a:rPr>
              <a:t>Speciation control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EA40CBE-7C29-47FA-81F6-704562B19383}"/>
              </a:ext>
            </a:extLst>
          </p:cNvPr>
          <p:cNvSpPr>
            <a:spLocks noGrp="1"/>
          </p:cNvSpPr>
          <p:nvPr/>
        </p:nvSpPr>
        <p:spPr>
          <a:xfrm>
            <a:off x="6377940" y="3576501"/>
            <a:ext cx="2000250" cy="704850"/>
          </a:xfrm>
          <a:prstGeom prst="roundRect">
            <a:avLst>
              <a:gd name="adj" fmla="val 18919"/>
            </a:avLst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A0F508-0136-45DC-A4C2-3AC089B9A0F3}"/>
              </a:ext>
            </a:extLst>
          </p:cNvPr>
          <p:cNvSpPr>
            <a:spLocks noGrp="1"/>
          </p:cNvSpPr>
          <p:nvPr/>
        </p:nvSpPr>
        <p:spPr>
          <a:xfrm>
            <a:off x="6473190" y="3624126"/>
            <a:ext cx="1809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 dirty="0">
                <a:solidFill>
                  <a:srgbClr val="074676"/>
                </a:solidFill>
              </a:rPr>
              <a:t>Medium exchange</a:t>
            </a:r>
          </a:p>
        </p:txBody>
      </p:sp>
    </p:spTree>
    <p:extLst>
      <p:ext uri="{BB962C8B-B14F-4D97-AF65-F5344CB8AC3E}">
        <p14:creationId xmlns:p14="http://schemas.microsoft.com/office/powerpoint/2010/main" val="232622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6C526-747F-43A6-9E89-F38780A8E735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25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310FF81-40BA-4EA4-85A8-D4E248194C87}"/>
              </a:ext>
            </a:extLst>
          </p:cNvPr>
          <p:cNvSpPr/>
          <p:nvPr/>
        </p:nvSpPr>
        <p:spPr>
          <a:xfrm>
            <a:off x="0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Isolation / Separation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30DBD55-45E7-4713-B9C1-385B2D16608D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3905250" cy="3905250"/>
          </a:xfrm>
          <a:prstGeom prst="ellipse">
            <a:avLst/>
          </a:prstGeom>
          <a:solidFill>
            <a:srgbClr val="344B5E"/>
          </a:solidFill>
          <a:ln w="14288">
            <a:solidFill>
              <a:srgbClr val="074676"/>
            </a:solidFill>
            <a:prstDash val="solid"/>
          </a:ln>
        </p:spPr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B01BAB-5681-40CE-BBCC-35E44502DF34}"/>
              </a:ext>
            </a:extLst>
          </p:cNvPr>
          <p:cNvSpPr>
            <a:spLocks noGrp="1"/>
          </p:cNvSpPr>
          <p:nvPr/>
        </p:nvSpPr>
        <p:spPr>
          <a:xfrm>
            <a:off x="3000375" y="3619500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B81999-44FB-46A9-9293-E7F836CDCFF6}"/>
              </a:ext>
            </a:extLst>
          </p:cNvPr>
          <p:cNvSpPr>
            <a:spLocks noGrp="1"/>
          </p:cNvSpPr>
          <p:nvPr/>
        </p:nvSpPr>
        <p:spPr>
          <a:xfrm>
            <a:off x="2256625" y="408282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863FA1-6FBC-414F-B4AA-A64684111608}"/>
              </a:ext>
            </a:extLst>
          </p:cNvPr>
          <p:cNvSpPr>
            <a:spLocks noGrp="1"/>
          </p:cNvSpPr>
          <p:nvPr/>
        </p:nvSpPr>
        <p:spPr>
          <a:xfrm>
            <a:off x="2861039" y="249033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5013A53-3B1A-400B-8144-CF8B3EE44E91}"/>
              </a:ext>
            </a:extLst>
          </p:cNvPr>
          <p:cNvSpPr>
            <a:spLocks noGrp="1"/>
          </p:cNvSpPr>
          <p:nvPr/>
        </p:nvSpPr>
        <p:spPr>
          <a:xfrm>
            <a:off x="3724793" y="487391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E4E8D8-9892-47A2-BBBE-7D7F56F56FF9}"/>
              </a:ext>
            </a:extLst>
          </p:cNvPr>
          <p:cNvSpPr>
            <a:spLocks noGrp="1"/>
          </p:cNvSpPr>
          <p:nvPr/>
        </p:nvSpPr>
        <p:spPr>
          <a:xfrm>
            <a:off x="2358897" y="354837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21C54A7-5611-49EA-BB7A-119578C50A83}"/>
              </a:ext>
            </a:extLst>
          </p:cNvPr>
          <p:cNvSpPr>
            <a:spLocks noGrp="1"/>
          </p:cNvSpPr>
          <p:nvPr/>
        </p:nvSpPr>
        <p:spPr>
          <a:xfrm>
            <a:off x="3485247" y="3158900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D1F3051-3031-4100-BD9B-2DAB7F6D8FB2}"/>
              </a:ext>
            </a:extLst>
          </p:cNvPr>
          <p:cNvSpPr>
            <a:spLocks noGrp="1"/>
          </p:cNvSpPr>
          <p:nvPr/>
        </p:nvSpPr>
        <p:spPr>
          <a:xfrm>
            <a:off x="2424511" y="487996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4C6C9E-D081-43A5-AD62-C787C92A0F3B}"/>
              </a:ext>
            </a:extLst>
          </p:cNvPr>
          <p:cNvSpPr>
            <a:spLocks noGrp="1"/>
          </p:cNvSpPr>
          <p:nvPr/>
        </p:nvSpPr>
        <p:spPr>
          <a:xfrm>
            <a:off x="1952989" y="206492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67CE98E-1DF2-4398-9E4D-F98E9FDDFE2C}"/>
              </a:ext>
            </a:extLst>
          </p:cNvPr>
          <p:cNvSpPr>
            <a:spLocks noGrp="1"/>
          </p:cNvSpPr>
          <p:nvPr/>
        </p:nvSpPr>
        <p:spPr>
          <a:xfrm>
            <a:off x="3308235" y="381822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FE27743-71E9-40D1-9661-ABFA4436055E}"/>
              </a:ext>
            </a:extLst>
          </p:cNvPr>
          <p:cNvSpPr>
            <a:spLocks noGrp="1"/>
          </p:cNvSpPr>
          <p:nvPr/>
        </p:nvSpPr>
        <p:spPr>
          <a:xfrm>
            <a:off x="1811855" y="401316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BEECDF8-3436-4CEB-9896-06C2457BD540}"/>
              </a:ext>
            </a:extLst>
          </p:cNvPr>
          <p:cNvSpPr>
            <a:spLocks noGrp="1"/>
          </p:cNvSpPr>
          <p:nvPr/>
        </p:nvSpPr>
        <p:spPr>
          <a:xfrm>
            <a:off x="3386193" y="2281450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488CAFF-124A-4153-A197-EDE9F9C850DE}"/>
              </a:ext>
            </a:extLst>
          </p:cNvPr>
          <p:cNvSpPr>
            <a:spLocks noGrp="1"/>
          </p:cNvSpPr>
          <p:nvPr/>
        </p:nvSpPr>
        <p:spPr>
          <a:xfrm>
            <a:off x="2853905" y="391019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C8F5D42-D23A-4390-A4E5-5F69A4CBF1AD}"/>
              </a:ext>
            </a:extLst>
          </p:cNvPr>
          <p:cNvSpPr>
            <a:spLocks noGrp="1"/>
          </p:cNvSpPr>
          <p:nvPr/>
        </p:nvSpPr>
        <p:spPr>
          <a:xfrm>
            <a:off x="2110588" y="324326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B04F3EE-E920-4E96-8986-4227AF5F1F2C}"/>
              </a:ext>
            </a:extLst>
          </p:cNvPr>
          <p:cNvSpPr>
            <a:spLocks noGrp="1"/>
          </p:cNvSpPr>
          <p:nvPr/>
        </p:nvSpPr>
        <p:spPr>
          <a:xfrm>
            <a:off x="3933952" y="335974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C7536AA-8C20-4504-916E-A3BA04D20D4D}"/>
              </a:ext>
            </a:extLst>
          </p:cNvPr>
          <p:cNvSpPr>
            <a:spLocks noGrp="1"/>
          </p:cNvSpPr>
          <p:nvPr/>
        </p:nvSpPr>
        <p:spPr>
          <a:xfrm>
            <a:off x="1817096" y="496931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E4D2FDA-6512-44CF-9DF2-F5AB4B9E68D8}"/>
              </a:ext>
            </a:extLst>
          </p:cNvPr>
          <p:cNvSpPr>
            <a:spLocks noGrp="1"/>
          </p:cNvSpPr>
          <p:nvPr/>
        </p:nvSpPr>
        <p:spPr>
          <a:xfrm>
            <a:off x="2700087" y="3147324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19A04F8-3102-4099-990A-559EE748AC8C}"/>
              </a:ext>
            </a:extLst>
          </p:cNvPr>
          <p:cNvSpPr>
            <a:spLocks noGrp="1"/>
          </p:cNvSpPr>
          <p:nvPr/>
        </p:nvSpPr>
        <p:spPr>
          <a:xfrm>
            <a:off x="3470018" y="421338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1DC87B4-731A-4ADA-B499-730EC0132D08}"/>
              </a:ext>
            </a:extLst>
          </p:cNvPr>
          <p:cNvSpPr>
            <a:spLocks noGrp="1"/>
          </p:cNvSpPr>
          <p:nvPr/>
        </p:nvSpPr>
        <p:spPr>
          <a:xfrm>
            <a:off x="1391955" y="367932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A66C89B-C46C-4BEF-807A-E7AC2F60BC25}"/>
              </a:ext>
            </a:extLst>
          </p:cNvPr>
          <p:cNvSpPr>
            <a:spLocks noGrp="1"/>
          </p:cNvSpPr>
          <p:nvPr/>
        </p:nvSpPr>
        <p:spPr>
          <a:xfrm>
            <a:off x="4048672" y="233307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05BDA43-6764-4A69-A9D0-6456104582EA}"/>
              </a:ext>
            </a:extLst>
          </p:cNvPr>
          <p:cNvSpPr>
            <a:spLocks noGrp="1"/>
          </p:cNvSpPr>
          <p:nvPr/>
        </p:nvSpPr>
        <p:spPr>
          <a:xfrm>
            <a:off x="2733998" y="426658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059A8EA-8055-4268-82A6-6F852DDDDD72}"/>
              </a:ext>
            </a:extLst>
          </p:cNvPr>
          <p:cNvSpPr>
            <a:spLocks noGrp="1"/>
          </p:cNvSpPr>
          <p:nvPr/>
        </p:nvSpPr>
        <p:spPr>
          <a:xfrm>
            <a:off x="2058157" y="2780394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B9686B0-16DF-4F05-914D-11B2CD357941}"/>
              </a:ext>
            </a:extLst>
          </p:cNvPr>
          <p:cNvSpPr>
            <a:spLocks noGrp="1"/>
          </p:cNvSpPr>
          <p:nvPr/>
        </p:nvSpPr>
        <p:spPr>
          <a:xfrm>
            <a:off x="4292099" y="382090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A351F92-F8AD-48E1-B1AC-92AE24199C7F}"/>
              </a:ext>
            </a:extLst>
          </p:cNvPr>
          <p:cNvSpPr>
            <a:spLocks noGrp="1"/>
          </p:cNvSpPr>
          <p:nvPr/>
        </p:nvSpPr>
        <p:spPr>
          <a:xfrm>
            <a:off x="2457955" y="383256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324A3CC-7A61-4D9E-9665-D5669D401D2F}"/>
              </a:ext>
            </a:extLst>
          </p:cNvPr>
          <p:cNvSpPr>
            <a:spLocks noGrp="1"/>
          </p:cNvSpPr>
          <p:nvPr/>
        </p:nvSpPr>
        <p:spPr>
          <a:xfrm>
            <a:off x="2939547" y="281976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438F085-92E8-4629-BA38-1EC82F75858D}"/>
              </a:ext>
            </a:extLst>
          </p:cNvPr>
          <p:cNvSpPr>
            <a:spLocks noGrp="1"/>
          </p:cNvSpPr>
          <p:nvPr/>
        </p:nvSpPr>
        <p:spPr>
          <a:xfrm>
            <a:off x="3395662" y="471660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E623EA0-8F2E-40DF-91BD-7A14FDE9B7D4}"/>
              </a:ext>
            </a:extLst>
          </p:cNvPr>
          <p:cNvSpPr>
            <a:spLocks noGrp="1"/>
          </p:cNvSpPr>
          <p:nvPr/>
        </p:nvSpPr>
        <p:spPr>
          <a:xfrm>
            <a:off x="1127102" y="3103940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8D3B5AC-9BA2-4917-A0CE-D7336F2F9AEB}"/>
              </a:ext>
            </a:extLst>
          </p:cNvPr>
          <p:cNvSpPr>
            <a:spLocks noGrp="1"/>
          </p:cNvSpPr>
          <p:nvPr/>
        </p:nvSpPr>
        <p:spPr>
          <a:xfrm>
            <a:off x="3254307" y="339005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ED76374-91A6-4504-95CD-F4DAD1BE7CAB}"/>
              </a:ext>
            </a:extLst>
          </p:cNvPr>
          <p:cNvSpPr>
            <a:spLocks noGrp="1"/>
          </p:cNvSpPr>
          <p:nvPr/>
        </p:nvSpPr>
        <p:spPr>
          <a:xfrm>
            <a:off x="2383164" y="453469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805B47B-F20B-48E0-88FC-5687AF1218B0}"/>
              </a:ext>
            </a:extLst>
          </p:cNvPr>
          <p:cNvSpPr>
            <a:spLocks noGrp="1"/>
          </p:cNvSpPr>
          <p:nvPr/>
        </p:nvSpPr>
        <p:spPr>
          <a:xfrm>
            <a:off x="2270331" y="226796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61E7BF3-A6E0-4666-99E9-7E4A70D3A331}"/>
              </a:ext>
            </a:extLst>
          </p:cNvPr>
          <p:cNvSpPr>
            <a:spLocks noGrp="1"/>
          </p:cNvSpPr>
          <p:nvPr/>
        </p:nvSpPr>
        <p:spPr>
          <a:xfrm>
            <a:off x="2998816" y="374264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A8F8B27-F402-4FBA-A4EA-42E1DD2FF558}"/>
              </a:ext>
            </a:extLst>
          </p:cNvPr>
          <p:cNvSpPr>
            <a:spLocks noGrp="1"/>
          </p:cNvSpPr>
          <p:nvPr/>
        </p:nvSpPr>
        <p:spPr>
          <a:xfrm>
            <a:off x="2072217" y="3804394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6E9E31D-4A27-40FE-9B55-2C2434BFF3FA}"/>
              </a:ext>
            </a:extLst>
          </p:cNvPr>
          <p:cNvSpPr>
            <a:spLocks noGrp="1"/>
          </p:cNvSpPr>
          <p:nvPr/>
        </p:nvSpPr>
        <p:spPr>
          <a:xfrm>
            <a:off x="3386619" y="263943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687F188-96E3-4C72-BB6B-5B860996A876}"/>
              </a:ext>
            </a:extLst>
          </p:cNvPr>
          <p:cNvSpPr>
            <a:spLocks noGrp="1"/>
          </p:cNvSpPr>
          <p:nvPr/>
        </p:nvSpPr>
        <p:spPr>
          <a:xfrm>
            <a:off x="3041776" y="520477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AFC54D2-EB22-4D52-BF2E-674DDA2CB588}"/>
              </a:ext>
            </a:extLst>
          </p:cNvPr>
          <p:cNvSpPr>
            <a:spLocks noGrp="1"/>
          </p:cNvSpPr>
          <p:nvPr/>
        </p:nvSpPr>
        <p:spPr>
          <a:xfrm>
            <a:off x="2414642" y="335277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718093-4BBB-4BF7-B19D-883B1F218E64}"/>
              </a:ext>
            </a:extLst>
          </p:cNvPr>
          <p:cNvSpPr>
            <a:spLocks noGrp="1"/>
          </p:cNvSpPr>
          <p:nvPr/>
        </p:nvSpPr>
        <p:spPr>
          <a:xfrm>
            <a:off x="3644704" y="354229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48E3EA8-8792-474B-8AB4-AC231D68E0BE}"/>
              </a:ext>
            </a:extLst>
          </p:cNvPr>
          <p:cNvSpPr>
            <a:spLocks noGrp="1"/>
          </p:cNvSpPr>
          <p:nvPr/>
        </p:nvSpPr>
        <p:spPr>
          <a:xfrm>
            <a:off x="1861350" y="4602659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6399FDF-F965-45EF-A78E-8A17BDCC4C5F}"/>
              </a:ext>
            </a:extLst>
          </p:cNvPr>
          <p:cNvSpPr>
            <a:spLocks noGrp="1"/>
          </p:cNvSpPr>
          <p:nvPr/>
        </p:nvSpPr>
        <p:spPr>
          <a:xfrm>
            <a:off x="2762250" y="183832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0BD27B1-E829-4A8F-A909-62E348FA7F13}"/>
              </a:ext>
            </a:extLst>
          </p:cNvPr>
          <p:cNvSpPr>
            <a:spLocks noGrp="1"/>
          </p:cNvSpPr>
          <p:nvPr/>
        </p:nvSpPr>
        <p:spPr>
          <a:xfrm>
            <a:off x="3174090" y="406894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3023A2D-F88B-4F99-A0C5-7507E93502BF}"/>
              </a:ext>
            </a:extLst>
          </p:cNvPr>
          <p:cNvSpPr>
            <a:spLocks noGrp="1"/>
          </p:cNvSpPr>
          <p:nvPr/>
        </p:nvSpPr>
        <p:spPr>
          <a:xfrm>
            <a:off x="1708998" y="352735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C351CC-7A2F-406D-A4DD-E89BD4641780}"/>
              </a:ext>
            </a:extLst>
          </p:cNvPr>
          <p:cNvSpPr>
            <a:spLocks noGrp="1"/>
          </p:cNvSpPr>
          <p:nvPr/>
        </p:nvSpPr>
        <p:spPr>
          <a:xfrm>
            <a:off x="3956207" y="270334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8B021C2-233C-4297-B354-A8F5D0843385}"/>
              </a:ext>
            </a:extLst>
          </p:cNvPr>
          <p:cNvSpPr>
            <a:spLocks noGrp="1"/>
          </p:cNvSpPr>
          <p:nvPr/>
        </p:nvSpPr>
        <p:spPr>
          <a:xfrm>
            <a:off x="2704360" y="3947810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D642E6E-A4B0-4D31-B0F7-AD3D01D507B9}"/>
              </a:ext>
            </a:extLst>
          </p:cNvPr>
          <p:cNvSpPr>
            <a:spLocks noGrp="1"/>
          </p:cNvSpPr>
          <p:nvPr/>
        </p:nvSpPr>
        <p:spPr>
          <a:xfrm>
            <a:off x="2342592" y="296076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E307A53-B3CB-4001-9071-8FC162739C53}"/>
              </a:ext>
            </a:extLst>
          </p:cNvPr>
          <p:cNvSpPr>
            <a:spLocks noGrp="1"/>
          </p:cNvSpPr>
          <p:nvPr/>
        </p:nvSpPr>
        <p:spPr>
          <a:xfrm>
            <a:off x="3949107" y="393751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0BE4F7C-D975-4F56-ADD2-8F3818799218}"/>
              </a:ext>
            </a:extLst>
          </p:cNvPr>
          <p:cNvSpPr>
            <a:spLocks noGrp="1"/>
          </p:cNvSpPr>
          <p:nvPr/>
        </p:nvSpPr>
        <p:spPr>
          <a:xfrm>
            <a:off x="1275265" y="439357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6F102DF-1D63-42AF-B5A4-E61527C556FA}"/>
              </a:ext>
            </a:extLst>
          </p:cNvPr>
          <p:cNvSpPr>
            <a:spLocks noGrp="1"/>
          </p:cNvSpPr>
          <p:nvPr/>
        </p:nvSpPr>
        <p:spPr>
          <a:xfrm>
            <a:off x="2934910" y="314512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1AE68A7-1267-4A88-AFE5-E2E4B4F5C9B6}"/>
              </a:ext>
            </a:extLst>
          </p:cNvPr>
          <p:cNvSpPr>
            <a:spLocks noGrp="1"/>
          </p:cNvSpPr>
          <p:nvPr/>
        </p:nvSpPr>
        <p:spPr>
          <a:xfrm>
            <a:off x="3126756" y="4499495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9F65081-9461-4E02-9410-9424648BF583}"/>
              </a:ext>
            </a:extLst>
          </p:cNvPr>
          <p:cNvSpPr>
            <a:spLocks noGrp="1"/>
          </p:cNvSpPr>
          <p:nvPr/>
        </p:nvSpPr>
        <p:spPr>
          <a:xfrm>
            <a:off x="1493260" y="302776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673788D-38B7-4D47-8A4B-C75635725053}"/>
              </a:ext>
            </a:extLst>
          </p:cNvPr>
          <p:cNvSpPr>
            <a:spLocks noGrp="1"/>
          </p:cNvSpPr>
          <p:nvPr/>
        </p:nvSpPr>
        <p:spPr>
          <a:xfrm>
            <a:off x="4524576" y="306384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4FAE468-7061-4591-8ACB-EAF46AF71D4C}"/>
              </a:ext>
            </a:extLst>
          </p:cNvPr>
          <p:cNvSpPr>
            <a:spLocks noGrp="1"/>
          </p:cNvSpPr>
          <p:nvPr/>
        </p:nvSpPr>
        <p:spPr>
          <a:xfrm>
            <a:off x="2424112" y="420517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5B40F0B-B2DF-4217-8B20-B62204BD2828}"/>
              </a:ext>
            </a:extLst>
          </p:cNvPr>
          <p:cNvSpPr>
            <a:spLocks noGrp="1"/>
          </p:cNvSpPr>
          <p:nvPr/>
        </p:nvSpPr>
        <p:spPr>
          <a:xfrm>
            <a:off x="2518983" y="252219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FA27C0A-0053-4C3F-924B-C00665AA1AF7}"/>
              </a:ext>
            </a:extLst>
          </p:cNvPr>
          <p:cNvSpPr>
            <a:spLocks noGrp="1"/>
          </p:cNvSpPr>
          <p:nvPr/>
        </p:nvSpPr>
        <p:spPr>
          <a:xfrm>
            <a:off x="4049650" y="4520947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8ECA138-EB34-4B69-BAD3-985C9C7CE2E3}"/>
              </a:ext>
            </a:extLst>
          </p:cNvPr>
          <p:cNvSpPr>
            <a:spLocks noGrp="1"/>
          </p:cNvSpPr>
          <p:nvPr/>
        </p:nvSpPr>
        <p:spPr>
          <a:xfrm>
            <a:off x="2365622" y="367171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7F29DD2-85B7-4F16-9D0F-846538DE8927}"/>
              </a:ext>
            </a:extLst>
          </p:cNvPr>
          <p:cNvSpPr>
            <a:spLocks noGrp="1"/>
          </p:cNvSpPr>
          <p:nvPr/>
        </p:nvSpPr>
        <p:spPr>
          <a:xfrm>
            <a:off x="3307157" y="297010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B5E845B-0D9B-4F66-AD27-B259970E730B}"/>
              </a:ext>
            </a:extLst>
          </p:cNvPr>
          <p:cNvSpPr>
            <a:spLocks noGrp="1"/>
          </p:cNvSpPr>
          <p:nvPr/>
        </p:nvSpPr>
        <p:spPr>
          <a:xfrm>
            <a:off x="2818755" y="491366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13EB6E3-C05A-43D4-A721-1E0B2B6072CE}"/>
              </a:ext>
            </a:extLst>
          </p:cNvPr>
          <p:cNvSpPr>
            <a:spLocks noGrp="1"/>
          </p:cNvSpPr>
          <p:nvPr/>
        </p:nvSpPr>
        <p:spPr>
          <a:xfrm>
            <a:off x="1529710" y="238696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23C8ED8-74A7-40BE-B61C-D27B96A3C88B}"/>
              </a:ext>
            </a:extLst>
          </p:cNvPr>
          <p:cNvSpPr>
            <a:spLocks noGrp="1"/>
          </p:cNvSpPr>
          <p:nvPr/>
        </p:nvSpPr>
        <p:spPr>
          <a:xfrm>
            <a:off x="3333206" y="3644428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2073D76-7E12-4C09-BF9B-A87DF5CF6702}"/>
              </a:ext>
            </a:extLst>
          </p:cNvPr>
          <p:cNvSpPr>
            <a:spLocks noGrp="1"/>
          </p:cNvSpPr>
          <p:nvPr/>
        </p:nvSpPr>
        <p:spPr>
          <a:xfrm>
            <a:off x="1981517" y="427461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B39AA84-D741-4296-9445-F80220F5B2AA}"/>
              </a:ext>
            </a:extLst>
          </p:cNvPr>
          <p:cNvSpPr>
            <a:spLocks noGrp="1"/>
          </p:cNvSpPr>
          <p:nvPr/>
        </p:nvSpPr>
        <p:spPr>
          <a:xfrm>
            <a:off x="2953712" y="216519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265EA9C-EA25-447C-97F9-274512E424A5}"/>
              </a:ext>
            </a:extLst>
          </p:cNvPr>
          <p:cNvSpPr>
            <a:spLocks noGrp="1"/>
          </p:cNvSpPr>
          <p:nvPr/>
        </p:nvSpPr>
        <p:spPr>
          <a:xfrm>
            <a:off x="2931613" y="386137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DD6B277-8FD1-48C0-8BE2-3EABA1DFB677}"/>
              </a:ext>
            </a:extLst>
          </p:cNvPr>
          <p:cNvSpPr>
            <a:spLocks noGrp="1"/>
          </p:cNvSpPr>
          <p:nvPr/>
        </p:nvSpPr>
        <p:spPr>
          <a:xfrm>
            <a:off x="2036911" y="345869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12ABF7A-1A5A-498F-BF3E-AE2D25200B05}"/>
              </a:ext>
            </a:extLst>
          </p:cNvPr>
          <p:cNvSpPr>
            <a:spLocks noGrp="1"/>
          </p:cNvSpPr>
          <p:nvPr/>
        </p:nvSpPr>
        <p:spPr>
          <a:xfrm>
            <a:off x="3793361" y="3024187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DF530AE-A2EE-4BA0-807B-B5D07C95F7D3}"/>
              </a:ext>
            </a:extLst>
          </p:cNvPr>
          <p:cNvSpPr>
            <a:spLocks noGrp="1"/>
          </p:cNvSpPr>
          <p:nvPr/>
        </p:nvSpPr>
        <p:spPr>
          <a:xfrm>
            <a:off x="2269604" y="518197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93492AC-03F7-498E-B2CF-7C681DBB238B}"/>
              </a:ext>
            </a:extLst>
          </p:cNvPr>
          <p:cNvSpPr>
            <a:spLocks noGrp="1"/>
          </p:cNvSpPr>
          <p:nvPr/>
        </p:nvSpPr>
        <p:spPr>
          <a:xfrm>
            <a:off x="2565003" y="319650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C1A733B-70FC-4101-9249-892379A8F2AE}"/>
              </a:ext>
            </a:extLst>
          </p:cNvPr>
          <p:cNvSpPr>
            <a:spLocks noGrp="1"/>
          </p:cNvSpPr>
          <p:nvPr/>
        </p:nvSpPr>
        <p:spPr>
          <a:xfrm>
            <a:off x="3607045" y="396942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3964998-E7CA-46E9-BC13-FEF67D01A7B0}"/>
              </a:ext>
            </a:extLst>
          </p:cNvPr>
          <p:cNvSpPr>
            <a:spLocks noGrp="1"/>
          </p:cNvSpPr>
          <p:nvPr/>
        </p:nvSpPr>
        <p:spPr>
          <a:xfrm>
            <a:off x="1482318" y="408535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65487FC-8F0E-4276-95BC-8F72625F74CC}"/>
              </a:ext>
            </a:extLst>
          </p:cNvPr>
          <p:cNvSpPr>
            <a:spLocks noGrp="1"/>
          </p:cNvSpPr>
          <p:nvPr/>
        </p:nvSpPr>
        <p:spPr>
          <a:xfrm>
            <a:off x="3597900" y="2014232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634575AE-6D90-440E-8865-C11CB847A24B}"/>
              </a:ext>
            </a:extLst>
          </p:cNvPr>
          <p:cNvSpPr>
            <a:spLocks noGrp="1"/>
          </p:cNvSpPr>
          <p:nvPr/>
        </p:nvSpPr>
        <p:spPr>
          <a:xfrm>
            <a:off x="2927422" y="423593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23F4D69E-5808-4048-830E-CB88FBB9F06B}"/>
              </a:ext>
            </a:extLst>
          </p:cNvPr>
          <p:cNvSpPr>
            <a:spLocks noGrp="1"/>
          </p:cNvSpPr>
          <p:nvPr/>
        </p:nvSpPr>
        <p:spPr>
          <a:xfrm>
            <a:off x="1846453" y="303607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3B0DC8D-3D3A-4601-BF54-5E6FB0B22C17}"/>
              </a:ext>
            </a:extLst>
          </p:cNvPr>
          <p:cNvSpPr>
            <a:spLocks noGrp="1"/>
          </p:cNvSpPr>
          <p:nvPr/>
        </p:nvSpPr>
        <p:spPr>
          <a:xfrm>
            <a:off x="4272477" y="335320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46027EC-E5BE-4B90-9E77-E8D4CAB01DFB}"/>
              </a:ext>
            </a:extLst>
          </p:cNvPr>
          <p:cNvSpPr>
            <a:spLocks noGrp="1"/>
          </p:cNvSpPr>
          <p:nvPr/>
        </p:nvSpPr>
        <p:spPr>
          <a:xfrm>
            <a:off x="2541909" y="390665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35B90A60-0545-4A0B-901E-EA5308698D6F}"/>
              </a:ext>
            </a:extLst>
          </p:cNvPr>
          <p:cNvSpPr>
            <a:spLocks noGrp="1"/>
          </p:cNvSpPr>
          <p:nvPr/>
        </p:nvSpPr>
        <p:spPr>
          <a:xfrm>
            <a:off x="2691687" y="2812956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5E942CC-5D37-427F-8DA4-8C2B2F86C128}"/>
              </a:ext>
            </a:extLst>
          </p:cNvPr>
          <p:cNvSpPr>
            <a:spLocks noGrp="1"/>
          </p:cNvSpPr>
          <p:nvPr/>
        </p:nvSpPr>
        <p:spPr>
          <a:xfrm>
            <a:off x="3689229" y="4468920"/>
            <a:ext cx="95250" cy="95250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A4A4BAD-FC11-444F-8AB9-204ED4E92046}"/>
              </a:ext>
            </a:extLst>
          </p:cNvPr>
          <p:cNvSpPr>
            <a:spLocks noGrp="1"/>
          </p:cNvSpPr>
          <p:nvPr/>
        </p:nvSpPr>
        <p:spPr>
          <a:xfrm>
            <a:off x="1057275" y="361950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59FC18F-43DA-4992-9825-911125FA9186}"/>
              </a:ext>
            </a:extLst>
          </p:cNvPr>
          <p:cNvSpPr>
            <a:spLocks noGrp="1"/>
          </p:cNvSpPr>
          <p:nvPr/>
        </p:nvSpPr>
        <p:spPr>
          <a:xfrm>
            <a:off x="3155514" y="325914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FFD4BB4-261E-4DA9-AD15-B49557CAED3F}"/>
              </a:ext>
            </a:extLst>
          </p:cNvPr>
          <p:cNvSpPr>
            <a:spLocks noGrp="1"/>
          </p:cNvSpPr>
          <p:nvPr/>
        </p:nvSpPr>
        <p:spPr>
          <a:xfrm>
            <a:off x="2676744" y="459684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3C18E49A-14B5-4622-97D0-A3C4C8F49514}"/>
              </a:ext>
            </a:extLst>
          </p:cNvPr>
          <p:cNvSpPr>
            <a:spLocks noGrp="1"/>
          </p:cNvSpPr>
          <p:nvPr/>
        </p:nvSpPr>
        <p:spPr>
          <a:xfrm>
            <a:off x="1892482" y="2485996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0475B7D-7BD6-483A-BC2A-647C6281F4C7}"/>
              </a:ext>
            </a:extLst>
          </p:cNvPr>
          <p:cNvSpPr>
            <a:spLocks noGrp="1"/>
          </p:cNvSpPr>
          <p:nvPr/>
        </p:nvSpPr>
        <p:spPr>
          <a:xfrm>
            <a:off x="3015518" y="366415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2023C50-6E7D-4F3D-9220-F54E996C2AC2}"/>
              </a:ext>
            </a:extLst>
          </p:cNvPr>
          <p:cNvSpPr>
            <a:spLocks noGrp="1"/>
          </p:cNvSpPr>
          <p:nvPr/>
        </p:nvSpPr>
        <p:spPr>
          <a:xfrm>
            <a:off x="2167786" y="399821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D019837-C14E-4A4C-919B-456B099E5F50}"/>
              </a:ext>
            </a:extLst>
          </p:cNvPr>
          <p:cNvSpPr>
            <a:spLocks noGrp="1"/>
          </p:cNvSpPr>
          <p:nvPr/>
        </p:nvSpPr>
        <p:spPr>
          <a:xfrm>
            <a:off x="3060545" y="250624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C815722-9303-4522-B457-7E31E2E6DC06}"/>
              </a:ext>
            </a:extLst>
          </p:cNvPr>
          <p:cNvSpPr>
            <a:spLocks noGrp="1"/>
          </p:cNvSpPr>
          <p:nvPr/>
        </p:nvSpPr>
        <p:spPr>
          <a:xfrm>
            <a:off x="3501140" y="503889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C1C2A40-350C-4C91-9A37-30F9BD2D6EBA}"/>
              </a:ext>
            </a:extLst>
          </p:cNvPr>
          <p:cNvSpPr>
            <a:spLocks noGrp="1"/>
          </p:cNvSpPr>
          <p:nvPr/>
        </p:nvSpPr>
        <p:spPr>
          <a:xfrm>
            <a:off x="2359474" y="3472902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8A127891-4F0A-4DDA-9EA0-9DB2F802A297}"/>
              </a:ext>
            </a:extLst>
          </p:cNvPr>
          <p:cNvSpPr>
            <a:spLocks noGrp="1"/>
          </p:cNvSpPr>
          <p:nvPr/>
        </p:nvSpPr>
        <p:spPr>
          <a:xfrm>
            <a:off x="3571846" y="328415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81D5292-06E2-4063-BE65-8F3BCB7D0CFB}"/>
              </a:ext>
            </a:extLst>
          </p:cNvPr>
          <p:cNvSpPr>
            <a:spLocks noGrp="1"/>
          </p:cNvSpPr>
          <p:nvPr/>
        </p:nvSpPr>
        <p:spPr>
          <a:xfrm>
            <a:off x="2202714" y="481942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9E2F8C1-4416-4EED-A847-AAA00AF7698B}"/>
              </a:ext>
            </a:extLst>
          </p:cNvPr>
          <p:cNvSpPr>
            <a:spLocks noGrp="1"/>
          </p:cNvSpPr>
          <p:nvPr/>
        </p:nvSpPr>
        <p:spPr>
          <a:xfrm>
            <a:off x="2229505" y="192984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EED060EC-3461-48D5-A964-B754918DD72E}"/>
              </a:ext>
            </a:extLst>
          </p:cNvPr>
          <p:cNvSpPr>
            <a:spLocks noGrp="1"/>
          </p:cNvSpPr>
          <p:nvPr/>
        </p:nvSpPr>
        <p:spPr>
          <a:xfrm>
            <a:off x="3281930" y="391953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7AF2F14-D0EC-40EE-AFEB-19B7DE9CCE97}"/>
              </a:ext>
            </a:extLst>
          </p:cNvPr>
          <p:cNvSpPr>
            <a:spLocks noGrp="1"/>
          </p:cNvSpPr>
          <p:nvPr/>
        </p:nvSpPr>
        <p:spPr>
          <a:xfrm>
            <a:off x="1739336" y="3846275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B273524-B5BF-413D-A7FA-DEB4CEC2B892}"/>
              </a:ext>
            </a:extLst>
          </p:cNvPr>
          <p:cNvSpPr>
            <a:spLocks noGrp="1"/>
          </p:cNvSpPr>
          <p:nvPr/>
        </p:nvSpPr>
        <p:spPr>
          <a:xfrm>
            <a:off x="3619991" y="239452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C3DDC356-C3DF-4B72-95BE-50FA8D2006E3}"/>
              </a:ext>
            </a:extLst>
          </p:cNvPr>
          <p:cNvSpPr>
            <a:spLocks noGrp="1"/>
          </p:cNvSpPr>
          <p:nvPr/>
        </p:nvSpPr>
        <p:spPr>
          <a:xfrm>
            <a:off x="2804521" y="394057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B6DF0B63-9AEA-4F69-ABD1-00B9CB2B1941}"/>
              </a:ext>
            </a:extLst>
          </p:cNvPr>
          <p:cNvSpPr>
            <a:spLocks noGrp="1"/>
          </p:cNvSpPr>
          <p:nvPr/>
        </p:nvSpPr>
        <p:spPr>
          <a:xfrm>
            <a:off x="2171228" y="312357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02E7EE1-2534-4AC5-8774-AA7E6A3E8E65}"/>
              </a:ext>
            </a:extLst>
          </p:cNvPr>
          <p:cNvSpPr>
            <a:spLocks noGrp="1"/>
          </p:cNvSpPr>
          <p:nvPr/>
        </p:nvSpPr>
        <p:spPr>
          <a:xfrm>
            <a:off x="3980290" y="356631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610C2326-75EA-4F0E-8572-6E41A8FF45B3}"/>
              </a:ext>
            </a:extLst>
          </p:cNvPr>
          <p:cNvSpPr>
            <a:spLocks noGrp="1"/>
          </p:cNvSpPr>
          <p:nvPr/>
        </p:nvSpPr>
        <p:spPr>
          <a:xfrm>
            <a:off x="1583591" y="4798159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CC3EE43D-51A1-4C46-A4BC-FE0200E4FB42}"/>
              </a:ext>
            </a:extLst>
          </p:cNvPr>
          <p:cNvSpPr>
            <a:spLocks noGrp="1"/>
          </p:cNvSpPr>
          <p:nvPr/>
        </p:nvSpPr>
        <p:spPr>
          <a:xfrm>
            <a:off x="2783855" y="312467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4E348E91-7E20-4935-8B43-B9484C6D39A7}"/>
              </a:ext>
            </a:extLst>
          </p:cNvPr>
          <p:cNvSpPr>
            <a:spLocks noGrp="1"/>
          </p:cNvSpPr>
          <p:nvPr/>
        </p:nvSpPr>
        <p:spPr>
          <a:xfrm>
            <a:off x="3368383" y="434186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279822E-87AA-4025-AB3B-498D03BBA24A}"/>
              </a:ext>
            </a:extLst>
          </p:cNvPr>
          <p:cNvSpPr>
            <a:spLocks noGrp="1"/>
          </p:cNvSpPr>
          <p:nvPr/>
        </p:nvSpPr>
        <p:spPr>
          <a:xfrm>
            <a:off x="1383497" y="343798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8FEF194B-3F1F-4CDF-B4D5-37470FF68790}"/>
              </a:ext>
            </a:extLst>
          </p:cNvPr>
          <p:cNvSpPr>
            <a:spLocks noGrp="1"/>
          </p:cNvSpPr>
          <p:nvPr/>
        </p:nvSpPr>
        <p:spPr>
          <a:xfrm>
            <a:off x="4268118" y="256508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73A9129-35B1-46E7-8865-0E3051FF2D28}"/>
              </a:ext>
            </a:extLst>
          </p:cNvPr>
          <p:cNvSpPr>
            <a:spLocks noGrp="1"/>
          </p:cNvSpPr>
          <p:nvPr/>
        </p:nvSpPr>
        <p:spPr>
          <a:xfrm>
            <a:off x="2617939" y="4270445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71730EE-1180-4C14-9187-BE5DFD61B00A}"/>
              </a:ext>
            </a:extLst>
          </p:cNvPr>
          <p:cNvSpPr>
            <a:spLocks noGrp="1"/>
          </p:cNvSpPr>
          <p:nvPr/>
        </p:nvSpPr>
        <p:spPr>
          <a:xfrm>
            <a:off x="2205038" y="265438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B039129-F1FA-4D49-950F-40825FA85685}"/>
              </a:ext>
            </a:extLst>
          </p:cNvPr>
          <p:cNvSpPr>
            <a:spLocks noGrp="1"/>
          </p:cNvSpPr>
          <p:nvPr/>
        </p:nvSpPr>
        <p:spPr>
          <a:xfrm>
            <a:off x="4252051" y="408923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69FD5D3-DAFC-42C7-8B30-13F69EBCA5E8}"/>
              </a:ext>
            </a:extLst>
          </p:cNvPr>
          <p:cNvSpPr>
            <a:spLocks noGrp="1"/>
          </p:cNvSpPr>
          <p:nvPr/>
        </p:nvSpPr>
        <p:spPr>
          <a:xfrm>
            <a:off x="2408314" y="378454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138D649-5C60-407E-ACFF-4A0717E310C6}"/>
              </a:ext>
            </a:extLst>
          </p:cNvPr>
          <p:cNvSpPr>
            <a:spLocks noGrp="1"/>
          </p:cNvSpPr>
          <p:nvPr/>
        </p:nvSpPr>
        <p:spPr>
          <a:xfrm>
            <a:off x="3083015" y="284510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23A44C52-DA1A-450D-AD1C-2BFE08B3BEBC}"/>
              </a:ext>
            </a:extLst>
          </p:cNvPr>
          <p:cNvSpPr>
            <a:spLocks noGrp="1"/>
          </p:cNvSpPr>
          <p:nvPr/>
        </p:nvSpPr>
        <p:spPr>
          <a:xfrm>
            <a:off x="3202045" y="4827827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1DD6198B-FCF5-4482-A6E8-9D842E20AF41}"/>
              </a:ext>
            </a:extLst>
          </p:cNvPr>
          <p:cNvSpPr>
            <a:spLocks noGrp="1"/>
          </p:cNvSpPr>
          <p:nvPr/>
        </p:nvSpPr>
        <p:spPr>
          <a:xfrm>
            <a:off x="1224572" y="281903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48BECDCB-FA9D-4FF4-B72D-1482A1DC431C}"/>
              </a:ext>
            </a:extLst>
          </p:cNvPr>
          <p:cNvSpPr>
            <a:spLocks noGrp="1"/>
          </p:cNvSpPr>
          <p:nvPr/>
        </p:nvSpPr>
        <p:spPr>
          <a:xfrm>
            <a:off x="3305076" y="347405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9A21EE86-DFC9-4C32-8C3C-04D2BDEF171C}"/>
              </a:ext>
            </a:extLst>
          </p:cNvPr>
          <p:cNvSpPr>
            <a:spLocks noGrp="1"/>
          </p:cNvSpPr>
          <p:nvPr/>
        </p:nvSpPr>
        <p:spPr>
          <a:xfrm>
            <a:off x="2219765" y="447103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DC8B200-3641-4ABD-A265-AFC4EA079CFA}"/>
              </a:ext>
            </a:extLst>
          </p:cNvPr>
          <p:cNvSpPr>
            <a:spLocks noGrp="1"/>
          </p:cNvSpPr>
          <p:nvPr/>
        </p:nvSpPr>
        <p:spPr>
          <a:xfrm>
            <a:off x="2509188" y="218431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0E1CD7F6-F702-4890-849A-DBA9F8AB66B3}"/>
              </a:ext>
            </a:extLst>
          </p:cNvPr>
          <p:cNvSpPr>
            <a:spLocks noGrp="1"/>
          </p:cNvSpPr>
          <p:nvPr/>
        </p:nvSpPr>
        <p:spPr>
          <a:xfrm>
            <a:off x="2988951" y="3793454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71378C89-8441-4220-BFBE-67D6B0489420}"/>
              </a:ext>
            </a:extLst>
          </p:cNvPr>
          <p:cNvSpPr>
            <a:spLocks noGrp="1"/>
          </p:cNvSpPr>
          <p:nvPr/>
        </p:nvSpPr>
        <p:spPr>
          <a:xfrm>
            <a:off x="2031616" y="368342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3D5E630C-245F-471F-91F8-42A070D1CAB8}"/>
              </a:ext>
            </a:extLst>
          </p:cNvPr>
          <p:cNvSpPr>
            <a:spLocks noGrp="1"/>
          </p:cNvSpPr>
          <p:nvPr/>
        </p:nvSpPr>
        <p:spPr>
          <a:xfrm>
            <a:off x="3560190" y="274870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B773E4D-7F3D-4EE2-AA78-FBC2686ECA94}"/>
              </a:ext>
            </a:extLst>
          </p:cNvPr>
          <p:cNvSpPr>
            <a:spLocks noGrp="1"/>
          </p:cNvSpPr>
          <p:nvPr/>
        </p:nvSpPr>
        <p:spPr>
          <a:xfrm>
            <a:off x="2762250" y="524827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172DAAA8-5745-44FD-9174-70FE694335F7}"/>
              </a:ext>
            </a:extLst>
          </p:cNvPr>
          <p:cNvSpPr>
            <a:spLocks noGrp="1"/>
          </p:cNvSpPr>
          <p:nvPr/>
        </p:nvSpPr>
        <p:spPr>
          <a:xfrm>
            <a:off x="2453370" y="328241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9A1E78B-E8C5-4711-837D-04EB50698490}"/>
              </a:ext>
            </a:extLst>
          </p:cNvPr>
          <p:cNvSpPr>
            <a:spLocks noGrp="1"/>
          </p:cNvSpPr>
          <p:nvPr/>
        </p:nvSpPr>
        <p:spPr>
          <a:xfrm>
            <a:off x="3663682" y="3698365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658DD1CB-7CB5-462F-A336-A7D4D719E0B9}"/>
              </a:ext>
            </a:extLst>
          </p:cNvPr>
          <p:cNvSpPr>
            <a:spLocks noGrp="1"/>
          </p:cNvSpPr>
          <p:nvPr/>
        </p:nvSpPr>
        <p:spPr>
          <a:xfrm>
            <a:off x="1689200" y="444288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C6669E8-6923-429B-98E7-5B026BAC8A28}"/>
              </a:ext>
            </a:extLst>
          </p:cNvPr>
          <p:cNvSpPr>
            <a:spLocks noGrp="1"/>
          </p:cNvSpPr>
          <p:nvPr/>
        </p:nvSpPr>
        <p:spPr>
          <a:xfrm>
            <a:off x="3074856" y="184662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D20D8EF-383C-425A-9C6D-DCD3E203CED9}"/>
              </a:ext>
            </a:extLst>
          </p:cNvPr>
          <p:cNvSpPr>
            <a:spLocks noGrp="1"/>
          </p:cNvSpPr>
          <p:nvPr/>
        </p:nvSpPr>
        <p:spPr>
          <a:xfrm>
            <a:off x="3100023" y="414969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6DBF76C-8F32-4FB4-9F5C-7B272F8F202C}"/>
              </a:ext>
            </a:extLst>
          </p:cNvPr>
          <p:cNvSpPr>
            <a:spLocks noGrp="1"/>
          </p:cNvSpPr>
          <p:nvPr/>
        </p:nvSpPr>
        <p:spPr>
          <a:xfrm>
            <a:off x="1722600" y="334092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4A6FD27F-F8A9-438D-840F-92BC9C50BE0E}"/>
              </a:ext>
            </a:extLst>
          </p:cNvPr>
          <p:cNvSpPr>
            <a:spLocks noGrp="1"/>
          </p:cNvSpPr>
          <p:nvPr/>
        </p:nvSpPr>
        <p:spPr>
          <a:xfrm>
            <a:off x="4114055" y="2915795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31CF96E-256B-4221-8AC3-43C96E0FF7EE}"/>
              </a:ext>
            </a:extLst>
          </p:cNvPr>
          <p:cNvSpPr>
            <a:spLocks noGrp="1"/>
          </p:cNvSpPr>
          <p:nvPr/>
        </p:nvSpPr>
        <p:spPr>
          <a:xfrm>
            <a:off x="2641714" y="3950671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10ABC01-7F32-4D80-A37B-B06993A8ADEC}"/>
              </a:ext>
            </a:extLst>
          </p:cNvPr>
          <p:cNvSpPr>
            <a:spLocks noGrp="1"/>
          </p:cNvSpPr>
          <p:nvPr/>
        </p:nvSpPr>
        <p:spPr>
          <a:xfrm>
            <a:off x="2456065" y="2880304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BC09513-489D-4218-BB94-7AECE71614C6}"/>
              </a:ext>
            </a:extLst>
          </p:cNvPr>
          <p:cNvSpPr>
            <a:spLocks noGrp="1"/>
          </p:cNvSpPr>
          <p:nvPr/>
        </p:nvSpPr>
        <p:spPr>
          <a:xfrm>
            <a:off x="3893118" y="4146833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9C3D8D74-EE45-4F8D-A637-5BFB182B667C}"/>
              </a:ext>
            </a:extLst>
          </p:cNvPr>
          <p:cNvSpPr>
            <a:spLocks noGrp="1"/>
          </p:cNvSpPr>
          <p:nvPr/>
        </p:nvSpPr>
        <p:spPr>
          <a:xfrm>
            <a:off x="1145271" y="4129332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B433055-E570-4408-B5AB-1E7EE4674400}"/>
              </a:ext>
            </a:extLst>
          </p:cNvPr>
          <p:cNvSpPr>
            <a:spLocks noGrp="1"/>
          </p:cNvSpPr>
          <p:nvPr/>
        </p:nvSpPr>
        <p:spPr>
          <a:xfrm>
            <a:off x="3024187" y="3165811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57350056-583F-4D3F-B695-86F4030C4B0F}"/>
              </a:ext>
            </a:extLst>
          </p:cNvPr>
          <p:cNvSpPr>
            <a:spLocks noGrp="1"/>
          </p:cNvSpPr>
          <p:nvPr/>
        </p:nvSpPr>
        <p:spPr>
          <a:xfrm>
            <a:off x="2972532" y="456802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C76A0351-2D7B-4B3F-A040-1A58A51E25AE}"/>
              </a:ext>
            </a:extLst>
          </p:cNvPr>
          <p:cNvSpPr>
            <a:spLocks noGrp="1"/>
          </p:cNvSpPr>
          <p:nvPr/>
        </p:nvSpPr>
        <p:spPr>
          <a:xfrm>
            <a:off x="1599689" y="2805466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6EB42544-EC4D-4779-ADBF-AC05F8176C63}"/>
              </a:ext>
            </a:extLst>
          </p:cNvPr>
          <p:cNvSpPr>
            <a:spLocks noGrp="1"/>
          </p:cNvSpPr>
          <p:nvPr/>
        </p:nvSpPr>
        <p:spPr>
          <a:xfrm>
            <a:off x="3007781" y="358717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A86BCB7-F591-4104-91AA-A790D1C211F5}"/>
              </a:ext>
            </a:extLst>
          </p:cNvPr>
          <p:cNvSpPr>
            <a:spLocks noGrp="1"/>
          </p:cNvSpPr>
          <p:nvPr/>
        </p:nvSpPr>
        <p:spPr>
          <a:xfrm>
            <a:off x="2315304" y="4152150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80C2DBDB-016A-4FF1-89F0-D8649E9F4E19}"/>
              </a:ext>
            </a:extLst>
          </p:cNvPr>
          <p:cNvSpPr>
            <a:spLocks noGrp="1"/>
          </p:cNvSpPr>
          <p:nvPr/>
        </p:nvSpPr>
        <p:spPr>
          <a:xfrm>
            <a:off x="2712393" y="2477588"/>
            <a:ext cx="95250" cy="9525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DBF329D-CB06-4FA4-89B2-737BC6D2589C}"/>
              </a:ext>
            </a:extLst>
          </p:cNvPr>
          <p:cNvSpPr>
            <a:spLocks noGrp="1"/>
          </p:cNvSpPr>
          <p:nvPr/>
        </p:nvSpPr>
        <p:spPr>
          <a:xfrm>
            <a:off x="3887027" y="4744277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12A5D30B-C7A9-4304-8217-F88D237DBA84}"/>
              </a:ext>
            </a:extLst>
          </p:cNvPr>
          <p:cNvSpPr>
            <a:spLocks noGrp="1"/>
          </p:cNvSpPr>
          <p:nvPr/>
        </p:nvSpPr>
        <p:spPr>
          <a:xfrm>
            <a:off x="2343549" y="3601219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55721A17-220B-481B-99D2-701BFD92BE95}"/>
              </a:ext>
            </a:extLst>
          </p:cNvPr>
          <p:cNvSpPr>
            <a:spLocks noGrp="1"/>
          </p:cNvSpPr>
          <p:nvPr/>
        </p:nvSpPr>
        <p:spPr>
          <a:xfrm>
            <a:off x="3426238" y="3062348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1303D7C0-AA19-473F-AB4D-CB2EFCA11E38}"/>
              </a:ext>
            </a:extLst>
          </p:cNvPr>
          <p:cNvSpPr>
            <a:spLocks noGrp="1"/>
          </p:cNvSpPr>
          <p:nvPr/>
        </p:nvSpPr>
        <p:spPr>
          <a:xfrm>
            <a:off x="2590680" y="4922705"/>
            <a:ext cx="95250" cy="95250"/>
          </a:xfrm>
          <a:prstGeom prst="ellipse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8061B35-2657-49BB-ADF1-73280E1EA90E}"/>
              </a:ext>
            </a:extLst>
          </p:cNvPr>
          <p:cNvSpPr>
            <a:spLocks noGrp="1"/>
          </p:cNvSpPr>
          <p:nvPr/>
        </p:nvSpPr>
        <p:spPr>
          <a:xfrm>
            <a:off x="1524000" y="5657850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28C28"/>
                </a:solidFill>
              </a:defRPr>
            </a:pPr>
            <a:r>
              <a:rPr lang="en-US" sz="1425" b="1" dirty="0">
                <a:solidFill>
                  <a:srgbClr val="F28C28"/>
                </a:solidFill>
              </a:rPr>
              <a:t>R</a:t>
            </a:r>
            <a:r>
              <a:rPr sz="1425" b="1" dirty="0">
                <a:solidFill>
                  <a:srgbClr val="F28C28"/>
                </a:solidFill>
              </a:rPr>
              <a:t>adioactive</a:t>
            </a:r>
          </a:p>
          <a:p>
            <a:pPr algn="ctr">
              <a:defRPr sz="1425" b="1">
                <a:solidFill>
                  <a:srgbClr val="F28C28"/>
                </a:solidFill>
              </a:defRPr>
            </a:pPr>
            <a:r>
              <a:rPr sz="1425" b="1" dirty="0">
                <a:solidFill>
                  <a:srgbClr val="F28C28"/>
                </a:solidFill>
              </a:rPr>
              <a:t>product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5BE9F82A-6495-482E-AC81-EEA2521BA39B}"/>
              </a:ext>
            </a:extLst>
          </p:cNvPr>
          <p:cNvSpPr>
            <a:spLocks noGrp="1"/>
          </p:cNvSpPr>
          <p:nvPr/>
        </p:nvSpPr>
        <p:spPr>
          <a:xfrm>
            <a:off x="6286500" y="1714500"/>
            <a:ext cx="4476750" cy="1066800"/>
          </a:xfrm>
          <a:prstGeom prst="roundRect">
            <a:avLst>
              <a:gd name="adj" fmla="val 14286"/>
            </a:avLst>
          </a:prstGeom>
          <a:solidFill>
            <a:srgbClr val="FFF3E7"/>
          </a:solidFill>
          <a:ln w="14288">
            <a:solidFill>
              <a:srgbClr val="F28C28"/>
            </a:solidFill>
            <a:prstDash val="solid"/>
          </a:ln>
        </p:spPr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5901E144-1E64-4CC9-9D51-D9EDBDB65D49}"/>
              </a:ext>
            </a:extLst>
          </p:cNvPr>
          <p:cNvSpPr>
            <a:spLocks noGrp="1"/>
          </p:cNvSpPr>
          <p:nvPr/>
        </p:nvSpPr>
        <p:spPr>
          <a:xfrm>
            <a:off x="6553200" y="1857375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F28C28"/>
                </a:solidFill>
              </a:defRPr>
            </a:pPr>
            <a:r>
              <a:rPr lang="en-US" sz="1725" b="1" dirty="0">
                <a:solidFill>
                  <a:srgbClr val="F28C28"/>
                </a:solidFill>
              </a:rPr>
              <a:t>Desired radionuclide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01BB521D-1B62-46BE-8577-10424DA9A9CC}"/>
              </a:ext>
            </a:extLst>
          </p:cNvPr>
          <p:cNvSpPr>
            <a:spLocks noGrp="1"/>
          </p:cNvSpPr>
          <p:nvPr/>
        </p:nvSpPr>
        <p:spPr>
          <a:xfrm>
            <a:off x="6553200" y="2200275"/>
            <a:ext cx="3943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17324A"/>
                </a:solidFill>
              </a:defRPr>
            </a:pPr>
            <a:r>
              <a:rPr lang="en-US" sz="1350" b="0" dirty="0">
                <a:solidFill>
                  <a:srgbClr val="17324A"/>
                </a:solidFill>
              </a:rPr>
              <a:t>often picogram-to-nanogram mass</a:t>
            </a:r>
            <a:endParaRPr sz="1350" b="0" dirty="0">
              <a:solidFill>
                <a:srgbClr val="17324A"/>
              </a:solidFill>
            </a:endParaRP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DF2BF4D4-B94C-4C10-B7A2-E43D5D84E229}"/>
              </a:ext>
            </a:extLst>
          </p:cNvPr>
          <p:cNvSpPr>
            <a:spLocks noGrp="1"/>
          </p:cNvSpPr>
          <p:nvPr/>
        </p:nvSpPr>
        <p:spPr>
          <a:xfrm>
            <a:off x="6286500" y="3048000"/>
            <a:ext cx="4476750" cy="1066800"/>
          </a:xfrm>
          <a:prstGeom prst="roundRect">
            <a:avLst>
              <a:gd name="adj" fmla="val 14286"/>
            </a:avLst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157A689-A9AF-440D-BC7F-68FF32A36835}"/>
              </a:ext>
            </a:extLst>
          </p:cNvPr>
          <p:cNvSpPr>
            <a:spLocks noGrp="1"/>
          </p:cNvSpPr>
          <p:nvPr/>
        </p:nvSpPr>
        <p:spPr>
          <a:xfrm>
            <a:off x="6553200" y="3190875"/>
            <a:ext cx="3943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0B5F9A"/>
                </a:solidFill>
              </a:defRPr>
            </a:pPr>
            <a:r>
              <a:rPr lang="en-US" sz="1725" b="1" dirty="0">
                <a:solidFill>
                  <a:srgbClr val="0B5F9A"/>
                </a:solidFill>
              </a:rPr>
              <a:t>Target matrix 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19EA329-71B9-4395-A84D-645AFBCED57A}"/>
              </a:ext>
            </a:extLst>
          </p:cNvPr>
          <p:cNvSpPr>
            <a:spLocks noGrp="1"/>
          </p:cNvSpPr>
          <p:nvPr/>
        </p:nvSpPr>
        <p:spPr>
          <a:xfrm>
            <a:off x="6553200" y="3533775"/>
            <a:ext cx="39433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17324A"/>
                </a:solidFill>
              </a:defRPr>
            </a:pPr>
            <a:r>
              <a:rPr lang="en-US" sz="1350" b="0" dirty="0">
                <a:solidFill>
                  <a:srgbClr val="17324A"/>
                </a:solidFill>
              </a:rPr>
              <a:t>milligrams to grams</a:t>
            </a:r>
            <a:endParaRPr sz="1350" b="0" dirty="0">
              <a:solidFill>
                <a:srgbClr val="17324A"/>
              </a:solidFill>
            </a:endParaRP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FE6F95B2-DDD2-4EA9-88FA-B40C331F5B8F}"/>
              </a:ext>
            </a:extLst>
          </p:cNvPr>
          <p:cNvSpPr>
            <a:spLocks noGrp="1"/>
          </p:cNvSpPr>
          <p:nvPr/>
        </p:nvSpPr>
        <p:spPr>
          <a:xfrm>
            <a:off x="6191250" y="4619625"/>
            <a:ext cx="4667250" cy="685800"/>
          </a:xfrm>
          <a:prstGeom prst="roundRect">
            <a:avLst>
              <a:gd name="adj" fmla="val 19444"/>
            </a:avLst>
          </a:prstGeom>
          <a:solidFill>
            <a:srgbClr val="FBECEC"/>
          </a:solidFill>
          <a:ln w="14288">
            <a:solidFill>
              <a:srgbClr val="CB4949"/>
            </a:solidFill>
            <a:prstDash val="solid"/>
          </a:ln>
        </p:spPr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C80CC6F9-AC50-4682-A76D-DEAE8B1C7F15}"/>
              </a:ext>
            </a:extLst>
          </p:cNvPr>
          <p:cNvSpPr>
            <a:spLocks noGrp="1"/>
          </p:cNvSpPr>
          <p:nvPr/>
        </p:nvSpPr>
        <p:spPr>
          <a:xfrm>
            <a:off x="6286500" y="4667250"/>
            <a:ext cx="4476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CB4949"/>
                </a:solidFill>
              </a:defRPr>
            </a:pPr>
            <a:r>
              <a:rPr sz="1500" b="1" dirty="0">
                <a:solidFill>
                  <a:srgbClr val="CB4949"/>
                </a:solidFill>
              </a:rPr>
              <a:t>Small surface losses and trace-metal contamination can </a:t>
            </a:r>
            <a:r>
              <a:rPr lang="en-US" sz="1500" b="1" dirty="0">
                <a:solidFill>
                  <a:srgbClr val="CB4949"/>
                </a:solidFill>
              </a:rPr>
              <a:t>impair subsequent radiolabeling</a:t>
            </a:r>
            <a:r>
              <a:rPr sz="1500" b="1" dirty="0">
                <a:solidFill>
                  <a:srgbClr val="CB4949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7797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E1986E9-4C99-4C24-86F5-61B2A1EDD767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26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4A5316C-1AE8-4375-A17C-C78430155A91}"/>
              </a:ext>
            </a:extLst>
          </p:cNvPr>
          <p:cNvSpPr/>
          <p:nvPr/>
        </p:nvSpPr>
        <p:spPr>
          <a:xfrm>
            <a:off x="0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Isolation / Separation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D709B05-6948-44F3-9C5A-DFEFA2E0556E}"/>
              </a:ext>
            </a:extLst>
          </p:cNvPr>
          <p:cNvSpPr>
            <a:spLocks noGrp="1"/>
          </p:cNvSpPr>
          <p:nvPr/>
        </p:nvSpPr>
        <p:spPr>
          <a:xfrm>
            <a:off x="4781550" y="2240549"/>
            <a:ext cx="2628900" cy="2628900"/>
          </a:xfrm>
          <a:prstGeom prst="ellipse">
            <a:avLst/>
          </a:prstGeom>
          <a:solidFill>
            <a:srgbClr val="074676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52F93C-FD43-450D-988F-596AD1AC3BD3}"/>
              </a:ext>
            </a:extLst>
          </p:cNvPr>
          <p:cNvSpPr>
            <a:spLocks noGrp="1"/>
          </p:cNvSpPr>
          <p:nvPr/>
        </p:nvSpPr>
        <p:spPr>
          <a:xfrm>
            <a:off x="5000625" y="3078749"/>
            <a:ext cx="2190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 dirty="0">
                <a:solidFill>
                  <a:srgbClr val="FFFFFF"/>
                </a:solidFill>
              </a:rPr>
              <a:t>RADIONUCLIDE</a:t>
            </a:r>
          </a:p>
          <a:p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 dirty="0">
                <a:solidFill>
                  <a:srgbClr val="FFFFFF"/>
                </a:solidFill>
              </a:rPr>
              <a:t>SPECIATION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D1A4EC0-81B2-4D96-95C4-61E779B2F790}"/>
              </a:ext>
            </a:extLst>
          </p:cNvPr>
          <p:cNvSpPr>
            <a:spLocks noGrp="1"/>
          </p:cNvSpPr>
          <p:nvPr/>
        </p:nvSpPr>
        <p:spPr>
          <a:xfrm>
            <a:off x="2263412" y="1969489"/>
            <a:ext cx="1905000" cy="1047750"/>
          </a:xfrm>
          <a:prstGeom prst="roundRect">
            <a:avLst>
              <a:gd name="adj" fmla="val 14545"/>
            </a:avLst>
          </a:prstGeom>
          <a:solidFill>
            <a:srgbClr val="F5F7F9"/>
          </a:solidFill>
          <a:ln w="14288">
            <a:solidFill>
              <a:srgbClr val="CB4949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724509-0702-476C-9306-DD2554BD74DA}"/>
              </a:ext>
            </a:extLst>
          </p:cNvPr>
          <p:cNvSpPr>
            <a:spLocks noGrp="1"/>
          </p:cNvSpPr>
          <p:nvPr/>
        </p:nvSpPr>
        <p:spPr>
          <a:xfrm>
            <a:off x="2453912" y="2140939"/>
            <a:ext cx="1524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CB4949"/>
                </a:solidFill>
              </a:defRPr>
            </a:pPr>
            <a:r>
              <a:rPr sz="1500" b="1">
                <a:solidFill>
                  <a:srgbClr val="CB4949"/>
                </a:solidFill>
              </a:rPr>
              <a:t>Oxidation</a:t>
            </a:r>
          </a:p>
          <a:p>
            <a:pPr algn="ctr">
              <a:defRPr sz="1500" b="1">
                <a:solidFill>
                  <a:srgbClr val="CB4949"/>
                </a:solidFill>
              </a:defRPr>
            </a:pPr>
            <a:r>
              <a:rPr sz="1500" b="1">
                <a:solidFill>
                  <a:srgbClr val="CB4949"/>
                </a:solidFill>
              </a:rPr>
              <a:t>state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F05E40-4C8F-422A-B635-570EBC238BC1}"/>
              </a:ext>
            </a:extLst>
          </p:cNvPr>
          <p:cNvSpPr>
            <a:spLocks noGrp="1"/>
          </p:cNvSpPr>
          <p:nvPr/>
        </p:nvSpPr>
        <p:spPr>
          <a:xfrm>
            <a:off x="2263412" y="4270966"/>
            <a:ext cx="1905000" cy="1047750"/>
          </a:xfrm>
          <a:prstGeom prst="roundRect">
            <a:avLst>
              <a:gd name="adj" fmla="val 14545"/>
            </a:avLst>
          </a:prstGeom>
          <a:solidFill>
            <a:srgbClr val="F5F7F9"/>
          </a:solidFill>
          <a:ln w="14288">
            <a:solidFill>
              <a:srgbClr val="F28C28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94D37E-9ED1-488E-915E-5DC34752D67F}"/>
              </a:ext>
            </a:extLst>
          </p:cNvPr>
          <p:cNvSpPr>
            <a:spLocks noGrp="1"/>
          </p:cNvSpPr>
          <p:nvPr/>
        </p:nvSpPr>
        <p:spPr>
          <a:xfrm>
            <a:off x="2453912" y="4442416"/>
            <a:ext cx="1524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28C28"/>
                </a:solidFill>
              </a:defRPr>
            </a:pPr>
            <a:r>
              <a:rPr sz="1500" b="1" dirty="0">
                <a:solidFill>
                  <a:srgbClr val="F28C28"/>
                </a:solidFill>
              </a:rPr>
              <a:t>Protonation</a:t>
            </a:r>
          </a:p>
          <a:p>
            <a:pPr algn="ctr">
              <a:defRPr sz="1500" b="1">
                <a:solidFill>
                  <a:srgbClr val="F28C28"/>
                </a:solidFill>
              </a:defRPr>
            </a:pPr>
            <a:r>
              <a:rPr sz="1500" b="1" dirty="0">
                <a:solidFill>
                  <a:srgbClr val="F28C28"/>
                </a:solidFill>
              </a:rPr>
              <a:t>state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3780AB4-15E1-4AAC-A488-291C7FDE87CD}"/>
              </a:ext>
            </a:extLst>
          </p:cNvPr>
          <p:cNvSpPr>
            <a:spLocks noGrp="1"/>
          </p:cNvSpPr>
          <p:nvPr/>
        </p:nvSpPr>
        <p:spPr>
          <a:xfrm>
            <a:off x="7833088" y="1969489"/>
            <a:ext cx="1905000" cy="1047750"/>
          </a:xfrm>
          <a:prstGeom prst="roundRect">
            <a:avLst>
              <a:gd name="adj" fmla="val 14545"/>
            </a:avLst>
          </a:prstGeom>
          <a:solidFill>
            <a:srgbClr val="F5F7F9"/>
          </a:solidFill>
          <a:ln w="14288">
            <a:solidFill>
              <a:srgbClr val="36A269"/>
            </a:solidFill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F6CF63-D426-443C-A8F7-361F571D8C28}"/>
              </a:ext>
            </a:extLst>
          </p:cNvPr>
          <p:cNvSpPr>
            <a:spLocks noGrp="1"/>
          </p:cNvSpPr>
          <p:nvPr/>
        </p:nvSpPr>
        <p:spPr>
          <a:xfrm>
            <a:off x="8023588" y="2140939"/>
            <a:ext cx="1524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6A269"/>
                </a:solidFill>
              </a:defRPr>
            </a:pPr>
            <a:r>
              <a:rPr sz="1500" b="1" dirty="0">
                <a:solidFill>
                  <a:srgbClr val="36A269"/>
                </a:solidFill>
              </a:rPr>
              <a:t>Hydrolysis /</a:t>
            </a:r>
          </a:p>
          <a:p>
            <a:pPr algn="ctr">
              <a:defRPr sz="1500" b="1">
                <a:solidFill>
                  <a:srgbClr val="36A269"/>
                </a:solidFill>
              </a:defRPr>
            </a:pPr>
            <a:r>
              <a:rPr sz="1500" b="1" dirty="0">
                <a:solidFill>
                  <a:srgbClr val="36A269"/>
                </a:solidFill>
              </a:rPr>
              <a:t>colloids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B747A61-C721-4472-B370-8A5631E5C221}"/>
              </a:ext>
            </a:extLst>
          </p:cNvPr>
          <p:cNvSpPr>
            <a:spLocks noGrp="1"/>
          </p:cNvSpPr>
          <p:nvPr/>
        </p:nvSpPr>
        <p:spPr>
          <a:xfrm>
            <a:off x="7833088" y="4270966"/>
            <a:ext cx="1905000" cy="1047750"/>
          </a:xfrm>
          <a:prstGeom prst="roundRect">
            <a:avLst>
              <a:gd name="adj" fmla="val 14545"/>
            </a:avLst>
          </a:prstGeom>
          <a:solidFill>
            <a:srgbClr val="F5F7F9"/>
          </a:solidFill>
          <a:ln w="14288">
            <a:solidFill>
              <a:srgbClr val="7D63B8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1BA806-6AEF-4635-B992-CFD5ACE31401}"/>
              </a:ext>
            </a:extLst>
          </p:cNvPr>
          <p:cNvSpPr>
            <a:spLocks noGrp="1"/>
          </p:cNvSpPr>
          <p:nvPr/>
        </p:nvSpPr>
        <p:spPr>
          <a:xfrm>
            <a:off x="8023588" y="4442416"/>
            <a:ext cx="1524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7D63B8"/>
                </a:solidFill>
              </a:defRPr>
            </a:pPr>
            <a:r>
              <a:rPr sz="1500" b="1" dirty="0">
                <a:solidFill>
                  <a:srgbClr val="7D63B8"/>
                </a:solidFill>
              </a:rPr>
              <a:t>Coordination</a:t>
            </a:r>
          </a:p>
          <a:p>
            <a:pPr algn="ctr">
              <a:defRPr sz="1500" b="1">
                <a:solidFill>
                  <a:srgbClr val="7D63B8"/>
                </a:solidFill>
              </a:defRPr>
            </a:pPr>
            <a:r>
              <a:rPr sz="1500" b="1" dirty="0">
                <a:solidFill>
                  <a:srgbClr val="7D63B8"/>
                </a:solidFill>
              </a:rPr>
              <a:t>environment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A100AD9-8F71-4CD3-92E5-EECB1CA4219B}"/>
              </a:ext>
            </a:extLst>
          </p:cNvPr>
          <p:cNvSpPr>
            <a:spLocks noGrp="1"/>
          </p:cNvSpPr>
          <p:nvPr/>
        </p:nvSpPr>
        <p:spPr>
          <a:xfrm>
            <a:off x="5201875" y="1133475"/>
            <a:ext cx="1905000" cy="1047750"/>
          </a:xfrm>
          <a:prstGeom prst="roundRect">
            <a:avLst>
              <a:gd name="adj" fmla="val 14545"/>
            </a:avLst>
          </a:prstGeom>
          <a:solidFill>
            <a:srgbClr val="F5F7F9"/>
          </a:solidFill>
          <a:ln w="14288">
            <a:solidFill>
              <a:srgbClr val="33A6CC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43CAAA-1C92-4A96-A02A-DC870388763C}"/>
              </a:ext>
            </a:extLst>
          </p:cNvPr>
          <p:cNvSpPr>
            <a:spLocks noGrp="1"/>
          </p:cNvSpPr>
          <p:nvPr/>
        </p:nvSpPr>
        <p:spPr>
          <a:xfrm>
            <a:off x="5392375" y="1304925"/>
            <a:ext cx="1524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3A6CC"/>
                </a:solidFill>
              </a:defRPr>
            </a:pPr>
            <a:r>
              <a:rPr sz="1500" b="1" dirty="0">
                <a:solidFill>
                  <a:srgbClr val="33A6CC"/>
                </a:solidFill>
              </a:rPr>
              <a:t>Counterion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EAD10C0-9809-4784-B7F1-0999BD632723}"/>
              </a:ext>
            </a:extLst>
          </p:cNvPr>
          <p:cNvSpPr>
            <a:spLocks noGrp="1"/>
          </p:cNvSpPr>
          <p:nvPr/>
        </p:nvSpPr>
        <p:spPr>
          <a:xfrm>
            <a:off x="5202419" y="4953000"/>
            <a:ext cx="1905000" cy="1047750"/>
          </a:xfrm>
          <a:prstGeom prst="roundRect">
            <a:avLst>
              <a:gd name="adj" fmla="val 14545"/>
            </a:avLst>
          </a:prstGeom>
          <a:solidFill>
            <a:srgbClr val="F5F7F9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044C285-4DF0-4DE8-9CCE-14BBD5A76DA4}"/>
              </a:ext>
            </a:extLst>
          </p:cNvPr>
          <p:cNvSpPr>
            <a:spLocks noGrp="1"/>
          </p:cNvSpPr>
          <p:nvPr/>
        </p:nvSpPr>
        <p:spPr>
          <a:xfrm>
            <a:off x="5392919" y="5124450"/>
            <a:ext cx="1524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B5F9A"/>
                </a:solidFill>
              </a:defRPr>
            </a:pPr>
            <a:r>
              <a:rPr sz="1500" b="1" dirty="0">
                <a:solidFill>
                  <a:srgbClr val="0B5F9A"/>
                </a:solidFill>
              </a:rPr>
              <a:t>Redox potential</a:t>
            </a:r>
          </a:p>
        </p:txBody>
      </p:sp>
    </p:spTree>
    <p:extLst>
      <p:ext uri="{BB962C8B-B14F-4D97-AF65-F5344CB8AC3E}">
        <p14:creationId xmlns:p14="http://schemas.microsoft.com/office/powerpoint/2010/main" val="496825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2E6AD1-26C3-4EA5-B45E-7AEFDBF827CA}"/>
              </a:ext>
            </a:extLst>
          </p:cNvPr>
          <p:cNvSpPr>
            <a:spLocks noGrp="1"/>
          </p:cNvSpPr>
          <p:nvPr/>
        </p:nvSpPr>
        <p:spPr>
          <a:xfrm>
            <a:off x="552450" y="1571625"/>
            <a:ext cx="2514600" cy="3238500"/>
          </a:xfrm>
          <a:prstGeom prst="roundRect">
            <a:avLst>
              <a:gd name="adj" fmla="val 6061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5" name="Trapezoid 4">
            <a:extLst>
              <a:ext uri="{FF2B5EF4-FFF2-40B4-BE49-F238E27FC236}">
                <a16:creationId xmlns:a16="http://schemas.microsoft.com/office/drawing/2014/main" id="{56F92758-27CF-45C4-9A45-CD026DEAB36A}"/>
              </a:ext>
            </a:extLst>
          </p:cNvPr>
          <p:cNvSpPr>
            <a:spLocks noGrp="1"/>
          </p:cNvSpPr>
          <p:nvPr/>
        </p:nvSpPr>
        <p:spPr>
          <a:xfrm>
            <a:off x="1285875" y="2190750"/>
            <a:ext cx="1047750" cy="904875"/>
          </a:xfrm>
          <a:prstGeom prst="trapezoid">
            <a:avLst/>
          </a:prstGeom>
          <a:solidFill>
            <a:srgbClr val="FFFFFF"/>
          </a:solidFill>
          <a:ln w="14288">
            <a:solidFill>
              <a:srgbClr val="074676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D5C561-29FB-4432-84E9-076BB37A808C}"/>
              </a:ext>
            </a:extLst>
          </p:cNvPr>
          <p:cNvSpPr>
            <a:spLocks noGrp="1"/>
          </p:cNvSpPr>
          <p:nvPr/>
        </p:nvSpPr>
        <p:spPr>
          <a:xfrm>
            <a:off x="1457325" y="2615565"/>
            <a:ext cx="704850" cy="285750"/>
          </a:xfrm>
          <a:prstGeom prst="rect">
            <a:avLst/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B2CEED-3BD4-4B48-B15F-EEBDEFF0AC7C}"/>
              </a:ext>
            </a:extLst>
          </p:cNvPr>
          <p:cNvSpPr>
            <a:spLocks noGrp="1"/>
          </p:cNvSpPr>
          <p:nvPr/>
        </p:nvSpPr>
        <p:spPr>
          <a:xfrm>
            <a:off x="1663065" y="1952625"/>
            <a:ext cx="293370" cy="323850"/>
          </a:xfrm>
          <a:prstGeom prst="rect">
            <a:avLst/>
          </a:prstGeom>
          <a:solidFill>
            <a:srgbClr val="FFFFFF"/>
          </a:solidFill>
          <a:ln w="14288">
            <a:solidFill>
              <a:srgbClr val="074676"/>
            </a:solidFill>
            <a:prstDash val="solid"/>
          </a:ln>
        </p:spPr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FF5F0E-2D18-4880-8C29-01464087AAB6}"/>
              </a:ext>
            </a:extLst>
          </p:cNvPr>
          <p:cNvSpPr>
            <a:spLocks noGrp="1"/>
          </p:cNvSpPr>
          <p:nvPr/>
        </p:nvSpPr>
        <p:spPr>
          <a:xfrm>
            <a:off x="1447800" y="26479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F80CB40-FC46-4C11-8A0A-19C5A864BD81}"/>
              </a:ext>
            </a:extLst>
          </p:cNvPr>
          <p:cNvSpPr>
            <a:spLocks noGrp="1"/>
          </p:cNvSpPr>
          <p:nvPr/>
        </p:nvSpPr>
        <p:spPr>
          <a:xfrm>
            <a:off x="1609725" y="26479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CF4EC6-9520-49F1-B902-A64043012874}"/>
              </a:ext>
            </a:extLst>
          </p:cNvPr>
          <p:cNvSpPr>
            <a:spLocks noGrp="1"/>
          </p:cNvSpPr>
          <p:nvPr/>
        </p:nvSpPr>
        <p:spPr>
          <a:xfrm>
            <a:off x="1771650" y="26479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6D0E944-F4A9-4852-95A6-FC4A100E8CD1}"/>
              </a:ext>
            </a:extLst>
          </p:cNvPr>
          <p:cNvSpPr>
            <a:spLocks noGrp="1"/>
          </p:cNvSpPr>
          <p:nvPr/>
        </p:nvSpPr>
        <p:spPr>
          <a:xfrm>
            <a:off x="1933575" y="26479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66C2B6-2DCF-4722-8545-ACA57D10AD7F}"/>
              </a:ext>
            </a:extLst>
          </p:cNvPr>
          <p:cNvSpPr>
            <a:spLocks noGrp="1"/>
          </p:cNvSpPr>
          <p:nvPr/>
        </p:nvSpPr>
        <p:spPr>
          <a:xfrm>
            <a:off x="2095500" y="26479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F3AC272-E40E-4773-9178-67FE93B85533}"/>
              </a:ext>
            </a:extLst>
          </p:cNvPr>
          <p:cNvSpPr>
            <a:spLocks noGrp="1"/>
          </p:cNvSpPr>
          <p:nvPr/>
        </p:nvSpPr>
        <p:spPr>
          <a:xfrm>
            <a:off x="1447800" y="28003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62DE1AA-0358-4917-95E8-9789FFE5FF6A}"/>
              </a:ext>
            </a:extLst>
          </p:cNvPr>
          <p:cNvSpPr>
            <a:spLocks noGrp="1"/>
          </p:cNvSpPr>
          <p:nvPr/>
        </p:nvSpPr>
        <p:spPr>
          <a:xfrm>
            <a:off x="1609725" y="28003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AE627C-B226-4BB8-8EB9-34BCBFEC7BC2}"/>
              </a:ext>
            </a:extLst>
          </p:cNvPr>
          <p:cNvSpPr>
            <a:spLocks noGrp="1"/>
          </p:cNvSpPr>
          <p:nvPr/>
        </p:nvSpPr>
        <p:spPr>
          <a:xfrm>
            <a:off x="1771650" y="28003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A1730A1-A7D2-4282-B300-6437922E04EC}"/>
              </a:ext>
            </a:extLst>
          </p:cNvPr>
          <p:cNvSpPr>
            <a:spLocks noGrp="1"/>
          </p:cNvSpPr>
          <p:nvPr/>
        </p:nvSpPr>
        <p:spPr>
          <a:xfrm>
            <a:off x="1933575" y="28003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C8BF43D-D31A-4458-8023-4DC100CB0D0B}"/>
              </a:ext>
            </a:extLst>
          </p:cNvPr>
          <p:cNvSpPr>
            <a:spLocks noGrp="1"/>
          </p:cNvSpPr>
          <p:nvPr/>
        </p:nvSpPr>
        <p:spPr>
          <a:xfrm>
            <a:off x="2095500" y="2800350"/>
            <a:ext cx="76200" cy="76200"/>
          </a:xfrm>
          <a:prstGeom prst="ellipse">
            <a:avLst/>
          </a:prstGeom>
          <a:solidFill>
            <a:srgbClr val="33A6CC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69E78-6CD7-470A-98EE-6FE59BB63CCA}"/>
              </a:ext>
            </a:extLst>
          </p:cNvPr>
          <p:cNvSpPr>
            <a:spLocks noGrp="1"/>
          </p:cNvSpPr>
          <p:nvPr/>
        </p:nvSpPr>
        <p:spPr>
          <a:xfrm>
            <a:off x="781050" y="3228975"/>
            <a:ext cx="2057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33A6CC"/>
                </a:solidFill>
              </a:defRPr>
            </a:pPr>
            <a:r>
              <a:rPr sz="1650" b="1">
                <a:solidFill>
                  <a:srgbClr val="33A6CC"/>
                </a:solidFill>
              </a:rPr>
              <a:t>Soluble salt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A50E8-17BA-4DDB-B7C5-4023C0026DA0}"/>
              </a:ext>
            </a:extLst>
          </p:cNvPr>
          <p:cNvSpPr>
            <a:spLocks noGrp="1"/>
          </p:cNvSpPr>
          <p:nvPr/>
        </p:nvSpPr>
        <p:spPr>
          <a:xfrm>
            <a:off x="790575" y="37242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Water or dilute acid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AF3A7F-EA1F-41B1-A43E-66A5642AFA73}"/>
              </a:ext>
            </a:extLst>
          </p:cNvPr>
          <p:cNvSpPr>
            <a:spLocks noGrp="1"/>
          </p:cNvSpPr>
          <p:nvPr/>
        </p:nvSpPr>
        <p:spPr>
          <a:xfrm>
            <a:off x="790575" y="4238625"/>
            <a:ext cx="20383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0">
                <a:solidFill>
                  <a:srgbClr val="60778A"/>
                </a:solidFill>
              </a:defRPr>
            </a:pPr>
            <a:r>
              <a:rPr sz="1125" b="0">
                <a:solidFill>
                  <a:srgbClr val="60778A"/>
                </a:solidFill>
              </a:rPr>
              <a:t>rapid dissolution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37B22F0-400C-4966-B21F-516ECBAACEA2}"/>
              </a:ext>
            </a:extLst>
          </p:cNvPr>
          <p:cNvSpPr>
            <a:spLocks noGrp="1"/>
          </p:cNvSpPr>
          <p:nvPr/>
        </p:nvSpPr>
        <p:spPr>
          <a:xfrm>
            <a:off x="3409950" y="1571625"/>
            <a:ext cx="2514600" cy="3238500"/>
          </a:xfrm>
          <a:prstGeom prst="roundRect">
            <a:avLst>
              <a:gd name="adj" fmla="val 6061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D48B15E-42C0-4D08-A87A-E38E1C697CE0}"/>
              </a:ext>
            </a:extLst>
          </p:cNvPr>
          <p:cNvSpPr>
            <a:spLocks noGrp="1"/>
          </p:cNvSpPr>
          <p:nvPr/>
        </p:nvSpPr>
        <p:spPr>
          <a:xfrm>
            <a:off x="4229100" y="2114550"/>
            <a:ext cx="904875" cy="904875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61BE7FE-7AE4-408C-90FE-2C36ADF7B5C7}"/>
              </a:ext>
            </a:extLst>
          </p:cNvPr>
          <p:cNvSpPr>
            <a:spLocks noGrp="1"/>
          </p:cNvSpPr>
          <p:nvPr/>
        </p:nvSpPr>
        <p:spPr>
          <a:xfrm>
            <a:off x="4371975" y="2286000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6DDB076-6C33-445C-8720-D19EB45C744F}"/>
              </a:ext>
            </a:extLst>
          </p:cNvPr>
          <p:cNvSpPr>
            <a:spLocks noGrp="1"/>
          </p:cNvSpPr>
          <p:nvPr/>
        </p:nvSpPr>
        <p:spPr>
          <a:xfrm>
            <a:off x="4610100" y="2286000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C46D6DD-83F4-4C21-9D51-DEDFACC44CE1}"/>
              </a:ext>
            </a:extLst>
          </p:cNvPr>
          <p:cNvSpPr>
            <a:spLocks noGrp="1"/>
          </p:cNvSpPr>
          <p:nvPr/>
        </p:nvSpPr>
        <p:spPr>
          <a:xfrm>
            <a:off x="4848225" y="2286000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795D6EF-87ED-4BD8-AC1D-57558C57D77F}"/>
              </a:ext>
            </a:extLst>
          </p:cNvPr>
          <p:cNvSpPr>
            <a:spLocks noGrp="1"/>
          </p:cNvSpPr>
          <p:nvPr/>
        </p:nvSpPr>
        <p:spPr>
          <a:xfrm>
            <a:off x="4371975" y="2505075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532107-64C5-41A7-A858-F574BA9AF0FF}"/>
              </a:ext>
            </a:extLst>
          </p:cNvPr>
          <p:cNvSpPr>
            <a:spLocks noGrp="1"/>
          </p:cNvSpPr>
          <p:nvPr/>
        </p:nvSpPr>
        <p:spPr>
          <a:xfrm>
            <a:off x="4610100" y="2505075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7EBE697-A3AE-4599-886C-06CF3F443F28}"/>
              </a:ext>
            </a:extLst>
          </p:cNvPr>
          <p:cNvSpPr>
            <a:spLocks noGrp="1"/>
          </p:cNvSpPr>
          <p:nvPr/>
        </p:nvSpPr>
        <p:spPr>
          <a:xfrm>
            <a:off x="4848225" y="2505075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AC3081C-1544-4C5D-9EAA-2450A7694E63}"/>
              </a:ext>
            </a:extLst>
          </p:cNvPr>
          <p:cNvSpPr>
            <a:spLocks noGrp="1"/>
          </p:cNvSpPr>
          <p:nvPr/>
        </p:nvSpPr>
        <p:spPr>
          <a:xfrm>
            <a:off x="4371975" y="2724150"/>
            <a:ext cx="114300" cy="114300"/>
          </a:xfrm>
          <a:prstGeom prst="ellipse">
            <a:avLst/>
          </a:prstGeom>
          <a:solidFill>
            <a:srgbClr val="F4C95D"/>
          </a:solidFill>
          <a:ln w="0">
            <a:noFill/>
            <a:prstDash val="solid"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A4A1171-24BF-49E3-94EE-F39B42FFF010}"/>
              </a:ext>
            </a:extLst>
          </p:cNvPr>
          <p:cNvSpPr>
            <a:spLocks noGrp="1"/>
          </p:cNvSpPr>
          <p:nvPr/>
        </p:nvSpPr>
        <p:spPr>
          <a:xfrm>
            <a:off x="3638550" y="3228975"/>
            <a:ext cx="2057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Metal oxide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052035-C1CF-4BEA-A809-BA9772B1B4D3}"/>
              </a:ext>
            </a:extLst>
          </p:cNvPr>
          <p:cNvSpPr>
            <a:spLocks noGrp="1"/>
          </p:cNvSpPr>
          <p:nvPr/>
        </p:nvSpPr>
        <p:spPr>
          <a:xfrm>
            <a:off x="3648075" y="37242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Acid + heat or ligands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1954F7-BA43-4FFB-A88F-4B4A48F895DA}"/>
              </a:ext>
            </a:extLst>
          </p:cNvPr>
          <p:cNvSpPr>
            <a:spLocks noGrp="1"/>
          </p:cNvSpPr>
          <p:nvPr/>
        </p:nvSpPr>
        <p:spPr>
          <a:xfrm>
            <a:off x="3648075" y="4238625"/>
            <a:ext cx="20383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0">
                <a:solidFill>
                  <a:srgbClr val="60778A"/>
                </a:solidFill>
              </a:defRPr>
            </a:pPr>
            <a:r>
              <a:rPr sz="1125" b="0">
                <a:solidFill>
                  <a:srgbClr val="60778A"/>
                </a:solidFill>
              </a:rPr>
              <a:t>rate depends on density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E8C7431-62A1-4A09-8A68-2C458E3C307C}"/>
              </a:ext>
            </a:extLst>
          </p:cNvPr>
          <p:cNvSpPr>
            <a:spLocks noGrp="1"/>
          </p:cNvSpPr>
          <p:nvPr/>
        </p:nvSpPr>
        <p:spPr>
          <a:xfrm>
            <a:off x="6267450" y="1571625"/>
            <a:ext cx="2514600" cy="3238500"/>
          </a:xfrm>
          <a:prstGeom prst="roundRect">
            <a:avLst>
              <a:gd name="adj" fmla="val 6061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4F87B5-0EE4-4A97-9976-F26DE4FC0939}"/>
              </a:ext>
            </a:extLst>
          </p:cNvPr>
          <p:cNvSpPr>
            <a:spLocks noGrp="1"/>
          </p:cNvSpPr>
          <p:nvPr/>
        </p:nvSpPr>
        <p:spPr>
          <a:xfrm>
            <a:off x="6972300" y="2143125"/>
            <a:ext cx="1104900" cy="876300"/>
          </a:xfrm>
          <a:prstGeom prst="rect">
            <a:avLst/>
          </a:prstGeom>
          <a:solidFill>
            <a:srgbClr val="344B5E"/>
          </a:solidFill>
          <a:ln w="14288">
            <a:solidFill>
              <a:srgbClr val="074676"/>
            </a:solidFill>
            <a:prstDash val="solid"/>
          </a:ln>
        </p:spPr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5A3C7DD-0F0F-47CD-A378-47436B5636FE}"/>
              </a:ext>
            </a:extLst>
          </p:cNvPr>
          <p:cNvSpPr>
            <a:spLocks noGrp="1"/>
          </p:cNvSpPr>
          <p:nvPr/>
        </p:nvSpPr>
        <p:spPr>
          <a:xfrm>
            <a:off x="7029450" y="2276475"/>
            <a:ext cx="971550" cy="590550"/>
          </a:xfrm>
          <a:prstGeom prst="line">
            <a:avLst/>
          </a:prstGeom>
          <a:noFill/>
          <a:ln w="19050">
            <a:solidFill>
              <a:srgbClr val="C8D7E1"/>
            </a:solidFill>
            <a:prstDash val="solid"/>
          </a:ln>
        </p:spPr>
      </p:sp>
      <p:sp>
        <p:nvSpPr>
          <p:cNvPr id="36" name="Straight Connector 35">
            <a:extLst>
              <a:ext uri="{FF2B5EF4-FFF2-40B4-BE49-F238E27FC236}">
                <a16:creationId xmlns:a16="http://schemas.microsoft.com/office/drawing/2014/main" id="{EAC5F674-61D7-4E14-9E2F-097B7710361D}"/>
              </a:ext>
            </a:extLst>
          </p:cNvPr>
          <p:cNvSpPr>
            <a:spLocks noGrp="1"/>
          </p:cNvSpPr>
          <p:nvPr/>
        </p:nvSpPr>
        <p:spPr>
          <a:xfrm>
            <a:off x="7029450" y="2847975"/>
            <a:ext cx="971550" cy="0"/>
          </a:xfrm>
          <a:prstGeom prst="line">
            <a:avLst/>
          </a:prstGeom>
          <a:noFill/>
          <a:ln w="19050">
            <a:solidFill>
              <a:srgbClr val="C8D7E1"/>
            </a:solidFill>
            <a:prstDash val="solid"/>
          </a:ln>
        </p:spPr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8E6E64B-FB47-40A2-B6B9-82F3B864C11C}"/>
              </a:ext>
            </a:extLst>
          </p:cNvPr>
          <p:cNvSpPr>
            <a:spLocks noGrp="1"/>
          </p:cNvSpPr>
          <p:nvPr/>
        </p:nvSpPr>
        <p:spPr>
          <a:xfrm>
            <a:off x="6496050" y="3228975"/>
            <a:ext cx="2057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344B5E"/>
                </a:solidFill>
              </a:defRPr>
            </a:pPr>
            <a:r>
              <a:rPr sz="1650" b="1">
                <a:solidFill>
                  <a:srgbClr val="344B5E"/>
                </a:solidFill>
              </a:rPr>
              <a:t>Metal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55CA125-5183-4DCB-8B33-45FADEFFB22F}"/>
              </a:ext>
            </a:extLst>
          </p:cNvPr>
          <p:cNvSpPr>
            <a:spLocks noGrp="1"/>
          </p:cNvSpPr>
          <p:nvPr/>
        </p:nvSpPr>
        <p:spPr>
          <a:xfrm>
            <a:off x="6505575" y="37242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Strong or oxidizing acid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BC7D5E2-C7A4-4A1D-B2D0-51F04FF1A66D}"/>
              </a:ext>
            </a:extLst>
          </p:cNvPr>
          <p:cNvSpPr>
            <a:spLocks noGrp="1"/>
          </p:cNvSpPr>
          <p:nvPr/>
        </p:nvSpPr>
        <p:spPr>
          <a:xfrm>
            <a:off x="6505575" y="4238625"/>
            <a:ext cx="20383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0">
                <a:solidFill>
                  <a:srgbClr val="60778A"/>
                </a:solidFill>
              </a:defRPr>
            </a:pPr>
            <a:r>
              <a:rPr sz="1125" b="0">
                <a:solidFill>
                  <a:srgbClr val="60778A"/>
                </a:solidFill>
              </a:rPr>
              <a:t>backing compatibility matters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0B9D9CA-E224-4EBF-9FB8-8AFC9A9ABA9A}"/>
              </a:ext>
            </a:extLst>
          </p:cNvPr>
          <p:cNvSpPr>
            <a:spLocks noGrp="1"/>
          </p:cNvSpPr>
          <p:nvPr/>
        </p:nvSpPr>
        <p:spPr>
          <a:xfrm>
            <a:off x="9124950" y="1571625"/>
            <a:ext cx="2514600" cy="3238500"/>
          </a:xfrm>
          <a:prstGeom prst="roundRect">
            <a:avLst>
              <a:gd name="adj" fmla="val 6061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1C86C6B-097D-4C29-9EC6-BCF5123C17D9}"/>
              </a:ext>
            </a:extLst>
          </p:cNvPr>
          <p:cNvSpPr>
            <a:spLocks noGrp="1"/>
          </p:cNvSpPr>
          <p:nvPr/>
        </p:nvSpPr>
        <p:spPr>
          <a:xfrm>
            <a:off x="9867900" y="2600325"/>
            <a:ext cx="1028700" cy="428625"/>
          </a:xfrm>
          <a:prstGeom prst="rect">
            <a:avLst/>
          </a:prstGeom>
          <a:solidFill>
            <a:srgbClr val="7D63B8"/>
          </a:solidFill>
          <a:ln w="0">
            <a:noFill/>
            <a:prstDash val="solid"/>
          </a:ln>
        </p:spPr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5BCA3B72-B148-4B2F-90AC-8A701166D22B}"/>
              </a:ext>
            </a:extLst>
          </p:cNvPr>
          <p:cNvSpPr>
            <a:spLocks noGrp="1"/>
          </p:cNvSpPr>
          <p:nvPr/>
        </p:nvSpPr>
        <p:spPr>
          <a:xfrm rot="-480000">
            <a:off x="10077450" y="2524125"/>
            <a:ext cx="0" cy="0"/>
          </a:xfrm>
          <a:prstGeom prst="line">
            <a:avLst/>
          </a:prstGeom>
          <a:noFill/>
          <a:ln w="38100">
            <a:solidFill>
              <a:srgbClr val="7D63B8"/>
            </a:solidFill>
            <a:prstDash val="solid"/>
          </a:ln>
        </p:spPr>
      </p:sp>
      <p:sp>
        <p:nvSpPr>
          <p:cNvPr id="43" name="Straight Connector 42">
            <a:extLst>
              <a:ext uri="{FF2B5EF4-FFF2-40B4-BE49-F238E27FC236}">
                <a16:creationId xmlns:a16="http://schemas.microsoft.com/office/drawing/2014/main" id="{D4A9A223-E542-4FE5-84DC-4E7CEC540ACE}"/>
              </a:ext>
            </a:extLst>
          </p:cNvPr>
          <p:cNvSpPr>
            <a:spLocks noGrp="1"/>
          </p:cNvSpPr>
          <p:nvPr/>
        </p:nvSpPr>
        <p:spPr>
          <a:xfrm rot="480000">
            <a:off x="10287000" y="2524125"/>
            <a:ext cx="0" cy="0"/>
          </a:xfrm>
          <a:prstGeom prst="line">
            <a:avLst/>
          </a:prstGeom>
          <a:noFill/>
          <a:ln w="38100">
            <a:solidFill>
              <a:srgbClr val="7D63B8"/>
            </a:solidFill>
            <a:prstDash val="solid"/>
          </a:ln>
        </p:spPr>
      </p:sp>
      <p:sp>
        <p:nvSpPr>
          <p:cNvPr id="44" name="Straight Connector 43">
            <a:extLst>
              <a:ext uri="{FF2B5EF4-FFF2-40B4-BE49-F238E27FC236}">
                <a16:creationId xmlns:a16="http://schemas.microsoft.com/office/drawing/2014/main" id="{2009CD8F-CD96-4690-B05D-424DF9765AC1}"/>
              </a:ext>
            </a:extLst>
          </p:cNvPr>
          <p:cNvSpPr>
            <a:spLocks noGrp="1"/>
          </p:cNvSpPr>
          <p:nvPr/>
        </p:nvSpPr>
        <p:spPr>
          <a:xfrm rot="-480000">
            <a:off x="10496550" y="2524125"/>
            <a:ext cx="0" cy="0"/>
          </a:xfrm>
          <a:prstGeom prst="line">
            <a:avLst/>
          </a:prstGeom>
          <a:noFill/>
          <a:ln w="38100">
            <a:solidFill>
              <a:srgbClr val="7D63B8"/>
            </a:solidFill>
            <a:prstDash val="solid"/>
          </a:ln>
        </p:spPr>
      </p:sp>
      <p:sp>
        <p:nvSpPr>
          <p:cNvPr id="45" name="Straight Connector 44">
            <a:extLst>
              <a:ext uri="{FF2B5EF4-FFF2-40B4-BE49-F238E27FC236}">
                <a16:creationId xmlns:a16="http://schemas.microsoft.com/office/drawing/2014/main" id="{560FDB40-4734-4A6E-BAA2-0413B22BFED8}"/>
              </a:ext>
            </a:extLst>
          </p:cNvPr>
          <p:cNvSpPr>
            <a:spLocks noGrp="1"/>
          </p:cNvSpPr>
          <p:nvPr/>
        </p:nvSpPr>
        <p:spPr>
          <a:xfrm rot="480000">
            <a:off x="10706100" y="2524125"/>
            <a:ext cx="0" cy="0"/>
          </a:xfrm>
          <a:prstGeom prst="line">
            <a:avLst/>
          </a:prstGeom>
          <a:noFill/>
          <a:ln w="38100">
            <a:solidFill>
              <a:srgbClr val="7D63B8"/>
            </a:solidFill>
            <a:prstDash val="solid"/>
          </a:ln>
        </p:spPr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2C3E163-FBCE-4F5C-98F0-2438599ADE9D}"/>
              </a:ext>
            </a:extLst>
          </p:cNvPr>
          <p:cNvSpPr>
            <a:spLocks noGrp="1"/>
          </p:cNvSpPr>
          <p:nvPr/>
        </p:nvSpPr>
        <p:spPr>
          <a:xfrm>
            <a:off x="9353550" y="3228975"/>
            <a:ext cx="2057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7D63B8"/>
                </a:solidFill>
              </a:defRPr>
            </a:pPr>
            <a:r>
              <a:rPr sz="1650" b="1">
                <a:solidFill>
                  <a:srgbClr val="7D63B8"/>
                </a:solidFill>
              </a:rPr>
              <a:t>Volatile product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A449905-7840-40AB-AF3B-2BEDB810EB23}"/>
              </a:ext>
            </a:extLst>
          </p:cNvPr>
          <p:cNvSpPr>
            <a:spLocks noGrp="1"/>
          </p:cNvSpPr>
          <p:nvPr/>
        </p:nvSpPr>
        <p:spPr>
          <a:xfrm>
            <a:off x="9363075" y="3724275"/>
            <a:ext cx="20383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7324A"/>
                </a:solidFill>
              </a:defRPr>
            </a:pPr>
            <a:r>
              <a:rPr sz="1275" b="1">
                <a:solidFill>
                  <a:srgbClr val="17324A"/>
                </a:solidFill>
              </a:rPr>
              <a:t>Thermal release / distillation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CA95C7B-23F8-4D50-89AB-A196E0216516}"/>
              </a:ext>
            </a:extLst>
          </p:cNvPr>
          <p:cNvSpPr>
            <a:spLocks noGrp="1"/>
          </p:cNvSpPr>
          <p:nvPr/>
        </p:nvSpPr>
        <p:spPr>
          <a:xfrm>
            <a:off x="9363075" y="4238625"/>
            <a:ext cx="20383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0">
                <a:solidFill>
                  <a:srgbClr val="60778A"/>
                </a:solidFill>
              </a:defRPr>
            </a:pPr>
            <a:r>
              <a:rPr sz="1125" b="0">
                <a:solidFill>
                  <a:srgbClr val="60778A"/>
                </a:solidFill>
              </a:rPr>
              <a:t>matrix may remain intact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CDAB9BBA-8E39-4E37-AF20-B18D96414A3E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27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5F71B1D-E8D7-476A-9C61-44AA46FF824B}"/>
              </a:ext>
            </a:extLst>
          </p:cNvPr>
          <p:cNvSpPr/>
          <p:nvPr/>
        </p:nvSpPr>
        <p:spPr>
          <a:xfrm>
            <a:off x="0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Isolation / Separation</a:t>
            </a:r>
          </a:p>
        </p:txBody>
      </p:sp>
    </p:spTree>
    <p:extLst>
      <p:ext uri="{BB962C8B-B14F-4D97-AF65-F5344CB8AC3E}">
        <p14:creationId xmlns:p14="http://schemas.microsoft.com/office/powerpoint/2010/main" val="2666293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471B2-DE88-4461-9174-96517D14D87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28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E01BAA-CC02-40D8-BD6D-068B84CEC061}"/>
              </a:ext>
            </a:extLst>
          </p:cNvPr>
          <p:cNvSpPr/>
          <p:nvPr/>
        </p:nvSpPr>
        <p:spPr>
          <a:xfrm>
            <a:off x="41058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Radionuclide Production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7FC917-D3E9-4B99-A054-823B25ED2E19}"/>
              </a:ext>
            </a:extLst>
          </p:cNvPr>
          <p:cNvSpPr/>
          <p:nvPr/>
        </p:nvSpPr>
        <p:spPr>
          <a:xfrm>
            <a:off x="195492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BD7414-5957-4454-A2DA-EA95AAE06D27}"/>
              </a:ext>
            </a:extLst>
          </p:cNvPr>
          <p:cNvSpPr/>
          <p:nvPr/>
        </p:nvSpPr>
        <p:spPr>
          <a:xfrm>
            <a:off x="237610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Isolation / Separation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F2B4591-11A1-45E1-8AF7-17884EB1533F}"/>
              </a:ext>
            </a:extLst>
          </p:cNvPr>
          <p:cNvSpPr/>
          <p:nvPr/>
        </p:nvSpPr>
        <p:spPr>
          <a:xfrm>
            <a:off x="392043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885818C-AE1E-42D5-9B6F-CF084643BC45}"/>
              </a:ext>
            </a:extLst>
          </p:cNvPr>
          <p:cNvSpPr/>
          <p:nvPr/>
        </p:nvSpPr>
        <p:spPr>
          <a:xfrm>
            <a:off x="434161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Precursor Synthesis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823337-BB77-4146-AF6C-B2A1D63401DB}"/>
              </a:ext>
            </a:extLst>
          </p:cNvPr>
          <p:cNvSpPr/>
          <p:nvPr/>
        </p:nvSpPr>
        <p:spPr>
          <a:xfrm>
            <a:off x="588595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2462B6A-E3D6-4E47-9D40-0DD5739DE4A9}"/>
              </a:ext>
            </a:extLst>
          </p:cNvPr>
          <p:cNvSpPr/>
          <p:nvPr/>
        </p:nvSpPr>
        <p:spPr>
          <a:xfrm>
            <a:off x="630713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Radiolabeling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092EF1-65D1-4384-BB5C-11060D02EF47}"/>
              </a:ext>
            </a:extLst>
          </p:cNvPr>
          <p:cNvSpPr/>
          <p:nvPr/>
        </p:nvSpPr>
        <p:spPr>
          <a:xfrm>
            <a:off x="785146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4F89DB-BCDC-47EF-8AAF-253073AF46C5}"/>
              </a:ext>
            </a:extLst>
          </p:cNvPr>
          <p:cNvSpPr/>
          <p:nvPr/>
        </p:nvSpPr>
        <p:spPr>
          <a:xfrm>
            <a:off x="827264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Quality Control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4A92FD-96CC-4D32-B0F6-404A674F59A5}"/>
              </a:ext>
            </a:extLst>
          </p:cNvPr>
          <p:cNvSpPr/>
          <p:nvPr/>
        </p:nvSpPr>
        <p:spPr>
          <a:xfrm>
            <a:off x="981698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A5C7D5-4D41-4F90-8BC9-1BD3D9F30406}"/>
              </a:ext>
            </a:extLst>
          </p:cNvPr>
          <p:cNvSpPr/>
          <p:nvPr/>
        </p:nvSpPr>
        <p:spPr>
          <a:xfrm>
            <a:off x="1023816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Biological Evaluation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838D16-C4C6-45E8-8F8F-864E21543069}"/>
              </a:ext>
            </a:extLst>
          </p:cNvPr>
          <p:cNvSpPr/>
          <p:nvPr/>
        </p:nvSpPr>
        <p:spPr>
          <a:xfrm>
            <a:off x="3564903" y="226245"/>
            <a:ext cx="5062194" cy="895545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34BD0-A6D3-4643-9432-781EA3CAA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7" b="24572"/>
          <a:stretch/>
        </p:blipFill>
        <p:spPr>
          <a:xfrm>
            <a:off x="540431" y="3492631"/>
            <a:ext cx="11286309" cy="25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20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2694B2-8CF9-4754-905E-9CDAB00E0E67}"/>
              </a:ext>
            </a:extLst>
          </p:cNvPr>
          <p:cNvSpPr>
            <a:spLocks noGrp="1"/>
          </p:cNvSpPr>
          <p:nvPr/>
        </p:nvSpPr>
        <p:spPr>
          <a:xfrm>
            <a:off x="762000" y="928279"/>
            <a:ext cx="10668000" cy="781050"/>
          </a:xfrm>
          <a:prstGeom prst="roundRect">
            <a:avLst>
              <a:gd name="adj" fmla="val 19512"/>
            </a:avLst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9A8C4D-5DE8-4D26-AF36-D22E9D1155D9}"/>
              </a:ext>
            </a:extLst>
          </p:cNvPr>
          <p:cNvSpPr>
            <a:spLocks noGrp="1"/>
          </p:cNvSpPr>
          <p:nvPr/>
        </p:nvSpPr>
        <p:spPr>
          <a:xfrm>
            <a:off x="1095375" y="1128304"/>
            <a:ext cx="1000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074676"/>
                </a:solidFill>
              </a:defRPr>
            </a:pPr>
            <a:r>
              <a:rPr sz="1800" b="1" dirty="0" err="1">
                <a:solidFill>
                  <a:srgbClr val="074676"/>
                </a:solidFill>
              </a:rPr>
              <a:t>A</a:t>
            </a:r>
            <a:r>
              <a:rPr lang="en-US" b="1" baseline="-25000" dirty="0" err="1">
                <a:solidFill>
                  <a:srgbClr val="074676"/>
                </a:solidFill>
              </a:rPr>
              <a:t>F</a:t>
            </a:r>
            <a:r>
              <a:rPr sz="1800" b="1" baseline="-25000" dirty="0" err="1">
                <a:solidFill>
                  <a:srgbClr val="074676"/>
                </a:solidFill>
              </a:rPr>
              <a:t>inal</a:t>
            </a:r>
            <a:r>
              <a:rPr lang="en-US" sz="1800" b="1" baseline="-25000" dirty="0">
                <a:solidFill>
                  <a:srgbClr val="074676"/>
                </a:solidFill>
              </a:rPr>
              <a:t> </a:t>
            </a:r>
            <a:r>
              <a:rPr sz="1800" b="1" dirty="0">
                <a:solidFill>
                  <a:srgbClr val="074676"/>
                </a:solidFill>
              </a:rPr>
              <a:t>= A</a:t>
            </a:r>
            <a:r>
              <a:rPr lang="en-US" sz="1800" b="1" baseline="-25000" dirty="0">
                <a:solidFill>
                  <a:srgbClr val="074676"/>
                </a:solidFill>
              </a:rPr>
              <a:t>EOB</a:t>
            </a:r>
            <a:r>
              <a:rPr sz="1800" b="1" dirty="0">
                <a:solidFill>
                  <a:srgbClr val="074676"/>
                </a:solidFill>
              </a:rPr>
              <a:t> × 2</a:t>
            </a:r>
            <a:r>
              <a:rPr sz="1800" b="1" baseline="30000" dirty="0">
                <a:solidFill>
                  <a:srgbClr val="074676"/>
                </a:solidFill>
              </a:rPr>
              <a:t>(−t(total) / T½</a:t>
            </a:r>
            <a:r>
              <a:rPr lang="en-US" sz="1800" b="1" baseline="30000" dirty="0">
                <a:solidFill>
                  <a:srgbClr val="074676"/>
                </a:solidFill>
              </a:rPr>
              <a:t>)</a:t>
            </a:r>
            <a:r>
              <a:rPr sz="1800" b="1" dirty="0">
                <a:solidFill>
                  <a:srgbClr val="074676"/>
                </a:solidFill>
              </a:rPr>
              <a:t> × </a:t>
            </a:r>
            <a:r>
              <a:rPr sz="1800" b="1" dirty="0" err="1">
                <a:solidFill>
                  <a:srgbClr val="074676"/>
                </a:solidFill>
              </a:rPr>
              <a:t>η</a:t>
            </a:r>
            <a:r>
              <a:rPr sz="1800" b="1" baseline="-25000" dirty="0" err="1">
                <a:solidFill>
                  <a:srgbClr val="074676"/>
                </a:solidFill>
              </a:rPr>
              <a:t>process</a:t>
            </a:r>
            <a:r>
              <a:rPr sz="1800" b="1" dirty="0">
                <a:solidFill>
                  <a:srgbClr val="074676"/>
                </a:solidFill>
              </a:rPr>
              <a:t> × </a:t>
            </a:r>
            <a:r>
              <a:rPr sz="1800" b="1" dirty="0" err="1">
                <a:solidFill>
                  <a:srgbClr val="074676"/>
                </a:solidFill>
              </a:rPr>
              <a:t>η</a:t>
            </a:r>
            <a:r>
              <a:rPr sz="1800" b="1" baseline="-25000" dirty="0" err="1">
                <a:solidFill>
                  <a:srgbClr val="074676"/>
                </a:solidFill>
              </a:rPr>
              <a:t>label</a:t>
            </a:r>
            <a:r>
              <a:rPr lang="en-US" sz="1800" b="1" baseline="-25000" dirty="0" err="1">
                <a:solidFill>
                  <a:srgbClr val="074676"/>
                </a:solidFill>
              </a:rPr>
              <a:t>ing</a:t>
            </a:r>
            <a:r>
              <a:rPr sz="1800" b="1" dirty="0">
                <a:solidFill>
                  <a:srgbClr val="074676"/>
                </a:solidFill>
              </a:rPr>
              <a:t> × </a:t>
            </a:r>
            <a:r>
              <a:rPr sz="1800" b="1" dirty="0" err="1">
                <a:solidFill>
                  <a:srgbClr val="074676"/>
                </a:solidFill>
              </a:rPr>
              <a:t>η</a:t>
            </a:r>
            <a:r>
              <a:rPr sz="1800" b="1" baseline="-25000" dirty="0" err="1">
                <a:solidFill>
                  <a:srgbClr val="074676"/>
                </a:solidFill>
              </a:rPr>
              <a:t>purify</a:t>
            </a:r>
            <a:r>
              <a:rPr lang="en-US" sz="1800" b="1" baseline="-25000" dirty="0" err="1">
                <a:solidFill>
                  <a:srgbClr val="074676"/>
                </a:solidFill>
              </a:rPr>
              <a:t>ing</a:t>
            </a:r>
            <a:endParaRPr sz="1800" b="1" dirty="0">
              <a:solidFill>
                <a:srgbClr val="07467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E7CF9E-52C3-4DD1-9FFA-46007A26A57C}"/>
              </a:ext>
            </a:extLst>
          </p:cNvPr>
          <p:cNvSpPr>
            <a:spLocks noGrp="1"/>
          </p:cNvSpPr>
          <p:nvPr/>
        </p:nvSpPr>
        <p:spPr>
          <a:xfrm>
            <a:off x="1381125" y="2499904"/>
            <a:ext cx="742950" cy="2476500"/>
          </a:xfrm>
          <a:prstGeom prst="rect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4B862-8E8C-49D9-8E2C-6E4DC8ACB0E8}"/>
              </a:ext>
            </a:extLst>
          </p:cNvPr>
          <p:cNvSpPr>
            <a:spLocks noGrp="1"/>
          </p:cNvSpPr>
          <p:nvPr/>
        </p:nvSpPr>
        <p:spPr>
          <a:xfrm>
            <a:off x="1190625" y="2166529"/>
            <a:ext cx="1123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28C28"/>
                </a:solidFill>
              </a:defRPr>
            </a:pPr>
            <a:r>
              <a:rPr sz="1500" b="1">
                <a:solidFill>
                  <a:srgbClr val="F28C28"/>
                </a:solidFill>
              </a:rPr>
              <a:t>100%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51A306-428A-4852-A91D-1B68D16EA2DA}"/>
              </a:ext>
            </a:extLst>
          </p:cNvPr>
          <p:cNvSpPr>
            <a:spLocks noGrp="1"/>
          </p:cNvSpPr>
          <p:nvPr/>
        </p:nvSpPr>
        <p:spPr>
          <a:xfrm>
            <a:off x="1047750" y="5119279"/>
            <a:ext cx="1409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28C28"/>
                </a:solidFill>
              </a:defRPr>
            </a:pPr>
            <a:r>
              <a:rPr sz="1200" b="1">
                <a:solidFill>
                  <a:srgbClr val="F28C28"/>
                </a:solidFill>
              </a:rPr>
              <a:t>EOB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16B18DE-60B2-4B1C-9384-DD6FAA80B92D}"/>
              </a:ext>
            </a:extLst>
          </p:cNvPr>
          <p:cNvSpPr>
            <a:spLocks noGrp="1"/>
          </p:cNvSpPr>
          <p:nvPr/>
        </p:nvSpPr>
        <p:spPr>
          <a:xfrm>
            <a:off x="2428875" y="3719104"/>
            <a:ext cx="495300" cy="20955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C40BCC-2318-4305-858A-290F5B830AE8}"/>
              </a:ext>
            </a:extLst>
          </p:cNvPr>
          <p:cNvSpPr>
            <a:spLocks noGrp="1"/>
          </p:cNvSpPr>
          <p:nvPr/>
        </p:nvSpPr>
        <p:spPr>
          <a:xfrm>
            <a:off x="3524250" y="2896144"/>
            <a:ext cx="742950" cy="2080260"/>
          </a:xfrm>
          <a:prstGeom prst="rect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7F9AA5-E8A9-4DC4-9004-12D3D8F01F3B}"/>
              </a:ext>
            </a:extLst>
          </p:cNvPr>
          <p:cNvSpPr>
            <a:spLocks noGrp="1"/>
          </p:cNvSpPr>
          <p:nvPr/>
        </p:nvSpPr>
        <p:spPr>
          <a:xfrm>
            <a:off x="3333750" y="2562769"/>
            <a:ext cx="1123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B5F9A"/>
                </a:solidFill>
              </a:defRPr>
            </a:pPr>
            <a:r>
              <a:rPr sz="1500" b="1">
                <a:solidFill>
                  <a:srgbClr val="0B5F9A"/>
                </a:solidFill>
              </a:rPr>
              <a:t>84%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93A0C-2DF4-4E06-8E6B-B026BE30B170}"/>
              </a:ext>
            </a:extLst>
          </p:cNvPr>
          <p:cNvSpPr>
            <a:spLocks noGrp="1"/>
          </p:cNvSpPr>
          <p:nvPr/>
        </p:nvSpPr>
        <p:spPr>
          <a:xfrm>
            <a:off x="3190875" y="5119279"/>
            <a:ext cx="1409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0B5F9A"/>
                </a:solidFill>
              </a:defRPr>
            </a:pPr>
            <a:r>
              <a:rPr lang="en-US" sz="1200" b="1" dirty="0">
                <a:solidFill>
                  <a:srgbClr val="0B5F9A"/>
                </a:solidFill>
              </a:rPr>
              <a:t>Isolation</a:t>
            </a:r>
            <a:endParaRPr sz="1200" b="1" dirty="0">
              <a:solidFill>
                <a:srgbClr val="0B5F9A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53D3606-1147-4968-B29F-60C40907B475}"/>
              </a:ext>
            </a:extLst>
          </p:cNvPr>
          <p:cNvSpPr>
            <a:spLocks noGrp="1"/>
          </p:cNvSpPr>
          <p:nvPr/>
        </p:nvSpPr>
        <p:spPr>
          <a:xfrm>
            <a:off x="4572000" y="3719104"/>
            <a:ext cx="495300" cy="20955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B69034-CEA2-49DA-B5B6-86B66AA2BB07}"/>
              </a:ext>
            </a:extLst>
          </p:cNvPr>
          <p:cNvSpPr>
            <a:spLocks noGrp="1"/>
          </p:cNvSpPr>
          <p:nvPr/>
        </p:nvSpPr>
        <p:spPr>
          <a:xfrm>
            <a:off x="5667375" y="3218089"/>
            <a:ext cx="742950" cy="1758315"/>
          </a:xfrm>
          <a:prstGeom prst="rect">
            <a:avLst/>
          </a:prstGeom>
          <a:solidFill>
            <a:srgbClr val="7D63B8"/>
          </a:solidFill>
          <a:ln w="0">
            <a:noFill/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4CFC91-CE57-4E0B-BA84-4125F0B737CD}"/>
              </a:ext>
            </a:extLst>
          </p:cNvPr>
          <p:cNvSpPr>
            <a:spLocks noGrp="1"/>
          </p:cNvSpPr>
          <p:nvPr/>
        </p:nvSpPr>
        <p:spPr>
          <a:xfrm>
            <a:off x="5476875" y="2884714"/>
            <a:ext cx="1123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7D63B8"/>
                </a:solidFill>
              </a:defRPr>
            </a:pPr>
            <a:r>
              <a:rPr sz="1500" b="1">
                <a:solidFill>
                  <a:srgbClr val="7D63B8"/>
                </a:solidFill>
              </a:rPr>
              <a:t>71%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023868-6F89-4CDE-B087-DF654C6E15F8}"/>
              </a:ext>
            </a:extLst>
          </p:cNvPr>
          <p:cNvSpPr>
            <a:spLocks noGrp="1"/>
          </p:cNvSpPr>
          <p:nvPr/>
        </p:nvSpPr>
        <p:spPr>
          <a:xfrm>
            <a:off x="5334000" y="5119279"/>
            <a:ext cx="1409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7D63B8"/>
                </a:solidFill>
              </a:defRPr>
            </a:pPr>
            <a:r>
              <a:rPr sz="1200" b="1">
                <a:solidFill>
                  <a:srgbClr val="7D63B8"/>
                </a:solidFill>
              </a:rPr>
              <a:t>Labelling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935772C7-1E3F-47BB-B2C2-39A088501FBE}"/>
              </a:ext>
            </a:extLst>
          </p:cNvPr>
          <p:cNvSpPr>
            <a:spLocks noGrp="1"/>
          </p:cNvSpPr>
          <p:nvPr/>
        </p:nvSpPr>
        <p:spPr>
          <a:xfrm>
            <a:off x="6715125" y="3719104"/>
            <a:ext cx="495300" cy="20955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D9FE7D-0051-45AA-A2A6-3CD19227E49B}"/>
              </a:ext>
            </a:extLst>
          </p:cNvPr>
          <p:cNvSpPr>
            <a:spLocks noGrp="1"/>
          </p:cNvSpPr>
          <p:nvPr/>
        </p:nvSpPr>
        <p:spPr>
          <a:xfrm>
            <a:off x="7810500" y="3515269"/>
            <a:ext cx="742950" cy="1461135"/>
          </a:xfrm>
          <a:prstGeom prst="rect">
            <a:avLst/>
          </a:prstGeom>
          <a:solidFill>
            <a:srgbClr val="36A269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98E4039-D269-48A7-B48B-C4222815B23B}"/>
              </a:ext>
            </a:extLst>
          </p:cNvPr>
          <p:cNvSpPr>
            <a:spLocks noGrp="1"/>
          </p:cNvSpPr>
          <p:nvPr/>
        </p:nvSpPr>
        <p:spPr>
          <a:xfrm>
            <a:off x="7620000" y="3181894"/>
            <a:ext cx="1123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6A269"/>
                </a:solidFill>
              </a:defRPr>
            </a:pPr>
            <a:r>
              <a:rPr sz="1500" b="1">
                <a:solidFill>
                  <a:srgbClr val="36A269"/>
                </a:solidFill>
              </a:rPr>
              <a:t>59%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0B4E84-D494-4B75-8927-980FC1F5C9C6}"/>
              </a:ext>
            </a:extLst>
          </p:cNvPr>
          <p:cNvSpPr>
            <a:spLocks noGrp="1"/>
          </p:cNvSpPr>
          <p:nvPr/>
        </p:nvSpPr>
        <p:spPr>
          <a:xfrm>
            <a:off x="7477125" y="5119279"/>
            <a:ext cx="1409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36A269"/>
                </a:solidFill>
              </a:defRPr>
            </a:pPr>
            <a:r>
              <a:rPr sz="1200" b="1">
                <a:solidFill>
                  <a:srgbClr val="36A269"/>
                </a:solidFill>
              </a:rPr>
              <a:t>Purification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6CF1577-6B2C-4632-B312-936FA15CFE45}"/>
              </a:ext>
            </a:extLst>
          </p:cNvPr>
          <p:cNvSpPr>
            <a:spLocks noGrp="1"/>
          </p:cNvSpPr>
          <p:nvPr/>
        </p:nvSpPr>
        <p:spPr>
          <a:xfrm>
            <a:off x="8858250" y="3719104"/>
            <a:ext cx="495300" cy="209550"/>
          </a:xfrm>
          <a:prstGeom prst="rightArrow">
            <a:avLst/>
          </a:prstGeom>
          <a:solidFill>
            <a:srgbClr val="C8D7E1"/>
          </a:solidFill>
          <a:ln w="0">
            <a:noFill/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76859-FFB8-4261-8361-1C1F576160EB}"/>
              </a:ext>
            </a:extLst>
          </p:cNvPr>
          <p:cNvSpPr>
            <a:spLocks noGrp="1"/>
          </p:cNvSpPr>
          <p:nvPr/>
        </p:nvSpPr>
        <p:spPr>
          <a:xfrm>
            <a:off x="9953625" y="3738154"/>
            <a:ext cx="742950" cy="1238250"/>
          </a:xfrm>
          <a:prstGeom prst="rect">
            <a:avLst/>
          </a:prstGeom>
          <a:solidFill>
            <a:srgbClr val="074676"/>
          </a:solidFill>
          <a:ln w="0">
            <a:noFill/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FD2987-B85D-438A-90EC-543A1969EF8A}"/>
              </a:ext>
            </a:extLst>
          </p:cNvPr>
          <p:cNvSpPr>
            <a:spLocks noGrp="1"/>
          </p:cNvSpPr>
          <p:nvPr/>
        </p:nvSpPr>
        <p:spPr>
          <a:xfrm>
            <a:off x="9763125" y="3404779"/>
            <a:ext cx="11239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74676"/>
                </a:solidFill>
              </a:defRPr>
            </a:pPr>
            <a:r>
              <a:rPr sz="1500" b="1">
                <a:solidFill>
                  <a:srgbClr val="074676"/>
                </a:solidFill>
              </a:rPr>
              <a:t>50%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C06A6A-8930-4297-914C-7F624537A12C}"/>
              </a:ext>
            </a:extLst>
          </p:cNvPr>
          <p:cNvSpPr>
            <a:spLocks noGrp="1"/>
          </p:cNvSpPr>
          <p:nvPr/>
        </p:nvSpPr>
        <p:spPr>
          <a:xfrm>
            <a:off x="9620250" y="5119279"/>
            <a:ext cx="1409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074676"/>
                </a:solidFill>
              </a:defRPr>
            </a:pPr>
            <a:r>
              <a:rPr sz="1200" b="1">
                <a:solidFill>
                  <a:srgbClr val="074676"/>
                </a:solidFill>
              </a:rPr>
              <a:t>QC / use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C242402-6B57-43E5-BD8B-51BE9F2ECBD5}"/>
              </a:ext>
            </a:extLst>
          </p:cNvPr>
          <p:cNvSpPr>
            <a:spLocks noGrp="1"/>
          </p:cNvSpPr>
          <p:nvPr/>
        </p:nvSpPr>
        <p:spPr>
          <a:xfrm>
            <a:off x="2762250" y="1880779"/>
            <a:ext cx="6667500" cy="457200"/>
          </a:xfrm>
          <a:prstGeom prst="roundRect">
            <a:avLst>
              <a:gd name="adj" fmla="val 29167"/>
            </a:avLst>
          </a:prstGeom>
          <a:solidFill>
            <a:srgbClr val="FFF3E7"/>
          </a:solidFill>
          <a:ln w="0">
            <a:noFill/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0F3D32-53BF-4CD4-9D8A-9FC9C67F1ADC}"/>
              </a:ext>
            </a:extLst>
          </p:cNvPr>
          <p:cNvSpPr>
            <a:spLocks noGrp="1"/>
          </p:cNvSpPr>
          <p:nvPr/>
        </p:nvSpPr>
        <p:spPr>
          <a:xfrm>
            <a:off x="2857500" y="1928404"/>
            <a:ext cx="647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28C28"/>
                </a:solidFill>
              </a:defRPr>
            </a:pPr>
            <a:r>
              <a:rPr sz="1500" b="1">
                <a:solidFill>
                  <a:srgbClr val="F28C28"/>
                </a:solidFill>
              </a:rPr>
              <a:t>Decay loss and chemical recovery multiply; they do not occur independently.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946BAFB-8933-4634-8A0C-A7A7242CF454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29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9C8BFC9-F19B-4320-8AFB-9AC8C07837BC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Precursor Synthesis</a:t>
            </a:r>
          </a:p>
        </p:txBody>
      </p:sp>
    </p:spTree>
    <p:extLst>
      <p:ext uri="{BB962C8B-B14F-4D97-AF65-F5344CB8AC3E}">
        <p14:creationId xmlns:p14="http://schemas.microsoft.com/office/powerpoint/2010/main" val="38617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5B14719-10FE-400B-B6E9-9587E680C093}"/>
              </a:ext>
            </a:extLst>
          </p:cNvPr>
          <p:cNvSpPr/>
          <p:nvPr/>
        </p:nvSpPr>
        <p:spPr>
          <a:xfrm>
            <a:off x="0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/>
              <a:t>Precursor Synthesis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8D5651-4F34-405C-A223-D7A5B36D9E83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30</a:t>
            </a:fld>
            <a:r>
              <a:rPr lang="en-US" b="1" dirty="0"/>
              <a:t> 					               10.09.2026</a:t>
            </a:r>
          </a:p>
        </p:txBody>
      </p:sp>
      <p:pic>
        <p:nvPicPr>
          <p:cNvPr id="8194" name="Picture 2" descr="Scheme 1">
            <a:extLst>
              <a:ext uri="{FF2B5EF4-FFF2-40B4-BE49-F238E27FC236}">
                <a16:creationId xmlns:a16="http://schemas.microsoft.com/office/drawing/2014/main" id="{A59D8C52-25A7-4773-8187-26BE5C26E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372" y="1006331"/>
            <a:ext cx="7513731" cy="423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189323-A160-4AE8-8364-58B6C011A132}"/>
              </a:ext>
            </a:extLst>
          </p:cNvPr>
          <p:cNvSpPr txBox="1"/>
          <p:nvPr/>
        </p:nvSpPr>
        <p:spPr>
          <a:xfrm>
            <a:off x="1419784" y="5296387"/>
            <a:ext cx="9352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The </a:t>
            </a:r>
            <a:r>
              <a:rPr lang="de-DE" sz="1200" dirty="0" err="1"/>
              <a:t>three</a:t>
            </a:r>
            <a:r>
              <a:rPr lang="de-DE" sz="1200" dirty="0"/>
              <a:t> different </a:t>
            </a:r>
            <a:r>
              <a:rPr lang="de-DE" sz="1200" dirty="0" err="1"/>
              <a:t>synthetic</a:t>
            </a:r>
            <a:r>
              <a:rPr lang="de-DE" sz="1200" dirty="0"/>
              <a:t> </a:t>
            </a:r>
            <a:r>
              <a:rPr lang="de-DE" sz="1200" dirty="0" err="1"/>
              <a:t>pathways</a:t>
            </a:r>
            <a:r>
              <a:rPr lang="de-DE" sz="1200" dirty="0"/>
              <a:t> </a:t>
            </a:r>
            <a:r>
              <a:rPr lang="de-DE" sz="1200" dirty="0" err="1"/>
              <a:t>to</a:t>
            </a:r>
            <a:r>
              <a:rPr lang="de-DE" sz="1200" dirty="0"/>
              <a:t> [</a:t>
            </a:r>
            <a:r>
              <a:rPr lang="de-DE" sz="1200" baseline="30000" dirty="0"/>
              <a:t>18</a:t>
            </a:r>
            <a:r>
              <a:rPr lang="de-DE" sz="1200" dirty="0"/>
              <a:t>F]1. </a:t>
            </a:r>
            <a:r>
              <a:rPr lang="de-DE" sz="1200" i="1" dirty="0"/>
              <a:t>i</a:t>
            </a:r>
            <a:r>
              <a:rPr lang="de-DE" sz="1200" dirty="0"/>
              <a:t>, [</a:t>
            </a:r>
            <a:r>
              <a:rPr lang="de-DE" sz="1200" baseline="30000" dirty="0"/>
              <a:t>18</a:t>
            </a:r>
            <a:r>
              <a:rPr lang="de-DE" sz="1200" dirty="0"/>
              <a:t>F]F</a:t>
            </a:r>
            <a:r>
              <a:rPr lang="de-DE" sz="1200" baseline="-25000" dirty="0"/>
              <a:t>2</a:t>
            </a:r>
            <a:r>
              <a:rPr lang="de-DE" sz="1200" dirty="0"/>
              <a:t>, CHCl</a:t>
            </a:r>
            <a:r>
              <a:rPr lang="de-DE" sz="1200" baseline="-25000" dirty="0"/>
              <a:t>3</a:t>
            </a:r>
            <a:r>
              <a:rPr lang="de-DE" sz="1200" dirty="0"/>
              <a:t>, RT; </a:t>
            </a:r>
            <a:r>
              <a:rPr lang="de-DE" sz="1200" i="1" dirty="0"/>
              <a:t>ii</a:t>
            </a:r>
            <a:r>
              <a:rPr lang="de-DE" sz="1200" dirty="0"/>
              <a:t>, 57% HI, 150 °C; </a:t>
            </a:r>
            <a:r>
              <a:rPr lang="de-DE" sz="1200" i="1" dirty="0"/>
              <a:t>iii</a:t>
            </a:r>
            <a:r>
              <a:rPr lang="de-DE" sz="1200" dirty="0"/>
              <a:t>, [</a:t>
            </a:r>
            <a:r>
              <a:rPr lang="de-DE" sz="1200" baseline="30000" dirty="0"/>
              <a:t>18</a:t>
            </a:r>
            <a:r>
              <a:rPr lang="de-DE" sz="1200" dirty="0"/>
              <a:t>F]TBAF, DMSO, 110 °C; </a:t>
            </a:r>
            <a:r>
              <a:rPr lang="de-DE" sz="1200" i="1" dirty="0"/>
              <a:t>iv</a:t>
            </a:r>
            <a:r>
              <a:rPr lang="de-DE" sz="1200" dirty="0"/>
              <a:t>, </a:t>
            </a:r>
            <a:r>
              <a:rPr lang="de-DE" sz="1200" i="1" dirty="0"/>
              <a:t>m</a:t>
            </a:r>
            <a:r>
              <a:rPr lang="de-DE" sz="1200" dirty="0"/>
              <a:t>-CPBA, </a:t>
            </a:r>
            <a:r>
              <a:rPr lang="de-DE" sz="1200" dirty="0" err="1"/>
              <a:t>MeCN</a:t>
            </a:r>
            <a:r>
              <a:rPr lang="de-DE" sz="1200" dirty="0"/>
              <a:t>, 55 °C; </a:t>
            </a:r>
            <a:r>
              <a:rPr lang="de-DE" sz="1200" i="1" dirty="0"/>
              <a:t>v</a:t>
            </a:r>
            <a:r>
              <a:rPr lang="de-DE" sz="1200" dirty="0"/>
              <a:t>, 30% HCl, EtOH, 50 °C; </a:t>
            </a:r>
            <a:r>
              <a:rPr lang="de-DE" sz="1200" i="1" dirty="0"/>
              <a:t>vi</a:t>
            </a:r>
            <a:r>
              <a:rPr lang="de-DE" sz="1200" dirty="0"/>
              <a:t>, [</a:t>
            </a:r>
            <a:r>
              <a:rPr lang="de-DE" sz="1200" baseline="30000" dirty="0"/>
              <a:t>18</a:t>
            </a:r>
            <a:r>
              <a:rPr lang="de-DE" sz="1200" dirty="0"/>
              <a:t>F]KF/K</a:t>
            </a:r>
            <a:r>
              <a:rPr lang="de-DE" sz="1200" baseline="-25000" dirty="0"/>
              <a:t>222</a:t>
            </a:r>
            <a:r>
              <a:rPr lang="de-DE" sz="1200" dirty="0"/>
              <a:t>, DMF, 165 °C; </a:t>
            </a:r>
            <a:r>
              <a:rPr lang="de-DE" sz="1200" i="1" dirty="0"/>
              <a:t>vii</a:t>
            </a:r>
            <a:r>
              <a:rPr lang="de-DE" sz="1200" dirty="0"/>
              <a:t>, NaBH</a:t>
            </a:r>
            <a:r>
              <a:rPr lang="de-DE" sz="1200" baseline="-25000" dirty="0"/>
              <a:t>4</a:t>
            </a:r>
            <a:r>
              <a:rPr lang="de-DE" sz="1200" dirty="0"/>
              <a:t>, H</a:t>
            </a:r>
            <a:r>
              <a:rPr lang="de-DE" sz="1200" baseline="-25000" dirty="0"/>
              <a:t>2</a:t>
            </a:r>
            <a:r>
              <a:rPr lang="de-DE" sz="1200" dirty="0"/>
              <a:t>O @ tC18, RT; </a:t>
            </a:r>
            <a:r>
              <a:rPr lang="de-DE" sz="1200" i="1" dirty="0"/>
              <a:t>viii</a:t>
            </a:r>
            <a:r>
              <a:rPr lang="de-DE" sz="1200" dirty="0"/>
              <a:t>, 57% HI @ tC18, RT; </a:t>
            </a:r>
            <a:r>
              <a:rPr lang="de-DE" sz="1200" i="1" dirty="0"/>
              <a:t>ix</a:t>
            </a:r>
            <a:r>
              <a:rPr lang="de-DE" sz="1200" dirty="0"/>
              <a:t>, Ph</a:t>
            </a:r>
            <a:r>
              <a:rPr lang="de-DE" sz="1200" baseline="-25000" dirty="0"/>
              <a:t>2</a:t>
            </a:r>
            <a:r>
              <a:rPr lang="de-DE" sz="1200" dirty="0"/>
              <a:t>C=NCH</a:t>
            </a:r>
            <a:r>
              <a:rPr lang="de-DE" sz="1200" baseline="-25000" dirty="0"/>
              <a:t>2</a:t>
            </a:r>
            <a:r>
              <a:rPr lang="de-DE" sz="1200" dirty="0"/>
              <a:t>Boc, DCM, </a:t>
            </a:r>
            <a:r>
              <a:rPr lang="de-DE" sz="1200" dirty="0" err="1"/>
              <a:t>cPTC</a:t>
            </a:r>
            <a:r>
              <a:rPr lang="de-DE" sz="1200" dirty="0"/>
              <a:t>, KOH, − 20 °C; </a:t>
            </a:r>
            <a:r>
              <a:rPr lang="de-DE" sz="1200" i="1" dirty="0"/>
              <a:t>x</a:t>
            </a:r>
            <a:r>
              <a:rPr lang="de-DE" sz="1200" dirty="0"/>
              <a:t>, 57% HI, 165 °C..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24E1D5-3F0A-48D7-BAC5-52DD655C273A}"/>
              </a:ext>
            </a:extLst>
          </p:cNvPr>
          <p:cNvSpPr txBox="1"/>
          <p:nvPr/>
        </p:nvSpPr>
        <p:spPr>
          <a:xfrm>
            <a:off x="0" y="6036803"/>
            <a:ext cx="120404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Andersen, V.L., </a:t>
            </a:r>
            <a:r>
              <a:rPr lang="de-DE" sz="900" dirty="0" err="1"/>
              <a:t>Soerensen</a:t>
            </a:r>
            <a:r>
              <a:rPr lang="de-DE" sz="900" dirty="0"/>
              <a:t>, M.A., Dam, J.H. </a:t>
            </a:r>
            <a:r>
              <a:rPr lang="de-DE" sz="900" i="1" dirty="0"/>
              <a:t>et al.</a:t>
            </a:r>
            <a:r>
              <a:rPr lang="de-DE" sz="900" dirty="0"/>
              <a:t> GMP </a:t>
            </a:r>
            <a:r>
              <a:rPr lang="de-DE" sz="900" dirty="0" err="1"/>
              <a:t>production</a:t>
            </a:r>
            <a:r>
              <a:rPr lang="de-DE" sz="900" dirty="0"/>
              <a:t> </a:t>
            </a:r>
            <a:r>
              <a:rPr lang="de-DE" sz="900" dirty="0" err="1"/>
              <a:t>of</a:t>
            </a:r>
            <a:r>
              <a:rPr lang="de-DE" sz="900" dirty="0"/>
              <a:t> 6-[</a:t>
            </a:r>
            <a:r>
              <a:rPr lang="de-DE" sz="900" baseline="30000" dirty="0"/>
              <a:t>18</a:t>
            </a:r>
            <a:r>
              <a:rPr lang="de-DE" sz="900" dirty="0"/>
              <a:t>F]</a:t>
            </a:r>
            <a:r>
              <a:rPr lang="de-DE" sz="900" dirty="0" err="1"/>
              <a:t>Fluoro</a:t>
            </a:r>
            <a:r>
              <a:rPr lang="de-DE" sz="900" dirty="0"/>
              <a:t>-</a:t>
            </a:r>
            <a:r>
              <a:rPr lang="de-DE" sz="900" cap="all" dirty="0"/>
              <a:t>l</a:t>
            </a:r>
            <a:r>
              <a:rPr lang="de-DE" sz="900" dirty="0"/>
              <a:t>-DOPA </a:t>
            </a:r>
            <a:r>
              <a:rPr lang="de-DE" sz="900" dirty="0" err="1"/>
              <a:t>for</a:t>
            </a:r>
            <a:r>
              <a:rPr lang="de-DE" sz="900" dirty="0"/>
              <a:t> PET/CT </a:t>
            </a:r>
            <a:r>
              <a:rPr lang="de-DE" sz="900" dirty="0" err="1"/>
              <a:t>imaging</a:t>
            </a:r>
            <a:r>
              <a:rPr lang="de-DE" sz="900" dirty="0"/>
              <a:t> </a:t>
            </a:r>
            <a:r>
              <a:rPr lang="de-DE" sz="900" dirty="0" err="1"/>
              <a:t>by</a:t>
            </a:r>
            <a:r>
              <a:rPr lang="de-DE" sz="900" dirty="0"/>
              <a:t> different </a:t>
            </a:r>
            <a:r>
              <a:rPr lang="de-DE" sz="900" dirty="0" err="1"/>
              <a:t>synthetic</a:t>
            </a:r>
            <a:r>
              <a:rPr lang="de-DE" sz="900" dirty="0"/>
              <a:t> </a:t>
            </a:r>
            <a:r>
              <a:rPr lang="de-DE" sz="900" dirty="0" err="1"/>
              <a:t>routes</a:t>
            </a:r>
            <a:r>
              <a:rPr lang="de-DE" sz="900" dirty="0"/>
              <a:t>: a </a:t>
            </a:r>
            <a:r>
              <a:rPr lang="de-DE" sz="900" dirty="0" err="1"/>
              <a:t>three</a:t>
            </a:r>
            <a:r>
              <a:rPr lang="de-DE" sz="900" dirty="0"/>
              <a:t> </a:t>
            </a:r>
            <a:r>
              <a:rPr lang="de-DE" sz="900" dirty="0" err="1"/>
              <a:t>center</a:t>
            </a:r>
            <a:r>
              <a:rPr lang="de-DE" sz="900" dirty="0"/>
              <a:t> </a:t>
            </a:r>
            <a:r>
              <a:rPr lang="de-DE" sz="900" dirty="0" err="1"/>
              <a:t>experience</a:t>
            </a:r>
            <a:r>
              <a:rPr lang="de-DE" sz="900" dirty="0"/>
              <a:t>. </a:t>
            </a:r>
            <a:r>
              <a:rPr lang="de-DE" sz="900" i="1" dirty="0"/>
              <a:t>EJNMMI </a:t>
            </a:r>
            <a:r>
              <a:rPr lang="de-DE" sz="900" i="1" dirty="0" err="1"/>
              <a:t>radiopharm</a:t>
            </a:r>
            <a:r>
              <a:rPr lang="de-DE" sz="900" i="1" dirty="0"/>
              <a:t>. chem.</a:t>
            </a:r>
            <a:r>
              <a:rPr lang="de-DE" sz="900" dirty="0"/>
              <a:t> </a:t>
            </a:r>
            <a:r>
              <a:rPr lang="de-DE" sz="900" b="1" dirty="0"/>
              <a:t>6</a:t>
            </a:r>
            <a:r>
              <a:rPr lang="de-DE" sz="900" dirty="0"/>
              <a:t>, 21 (2021). https://doi.org/10.1186/s41181-021-00135-y</a:t>
            </a:r>
          </a:p>
        </p:txBody>
      </p:sp>
    </p:spTree>
    <p:extLst>
      <p:ext uri="{BB962C8B-B14F-4D97-AF65-F5344CB8AC3E}">
        <p14:creationId xmlns:p14="http://schemas.microsoft.com/office/powerpoint/2010/main" val="2633190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471B2-DE88-4461-9174-96517D14D87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31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E01BAA-CC02-40D8-BD6D-068B84CEC061}"/>
              </a:ext>
            </a:extLst>
          </p:cNvPr>
          <p:cNvSpPr/>
          <p:nvPr/>
        </p:nvSpPr>
        <p:spPr>
          <a:xfrm>
            <a:off x="41058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Radionuclide Production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7FC917-D3E9-4B99-A054-823B25ED2E19}"/>
              </a:ext>
            </a:extLst>
          </p:cNvPr>
          <p:cNvSpPr/>
          <p:nvPr/>
        </p:nvSpPr>
        <p:spPr>
          <a:xfrm>
            <a:off x="195492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BD7414-5957-4454-A2DA-EA95AAE06D27}"/>
              </a:ext>
            </a:extLst>
          </p:cNvPr>
          <p:cNvSpPr/>
          <p:nvPr/>
        </p:nvSpPr>
        <p:spPr>
          <a:xfrm>
            <a:off x="237610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Isolation / Separation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F2B4591-11A1-45E1-8AF7-17884EB1533F}"/>
              </a:ext>
            </a:extLst>
          </p:cNvPr>
          <p:cNvSpPr/>
          <p:nvPr/>
        </p:nvSpPr>
        <p:spPr>
          <a:xfrm>
            <a:off x="392043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885818C-AE1E-42D5-9B6F-CF084643BC45}"/>
              </a:ext>
            </a:extLst>
          </p:cNvPr>
          <p:cNvSpPr/>
          <p:nvPr/>
        </p:nvSpPr>
        <p:spPr>
          <a:xfrm>
            <a:off x="434161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Precursor synthesis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823337-BB77-4146-AF6C-B2A1D63401DB}"/>
              </a:ext>
            </a:extLst>
          </p:cNvPr>
          <p:cNvSpPr/>
          <p:nvPr/>
        </p:nvSpPr>
        <p:spPr>
          <a:xfrm>
            <a:off x="588595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2462B6A-E3D6-4E47-9D40-0DD5739DE4A9}"/>
              </a:ext>
            </a:extLst>
          </p:cNvPr>
          <p:cNvSpPr/>
          <p:nvPr/>
        </p:nvSpPr>
        <p:spPr>
          <a:xfrm>
            <a:off x="630713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Radiolabeling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092EF1-65D1-4384-BB5C-11060D02EF47}"/>
              </a:ext>
            </a:extLst>
          </p:cNvPr>
          <p:cNvSpPr/>
          <p:nvPr/>
        </p:nvSpPr>
        <p:spPr>
          <a:xfrm>
            <a:off x="785146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4F89DB-BCDC-47EF-8AAF-253073AF46C5}"/>
              </a:ext>
            </a:extLst>
          </p:cNvPr>
          <p:cNvSpPr/>
          <p:nvPr/>
        </p:nvSpPr>
        <p:spPr>
          <a:xfrm>
            <a:off x="827264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Quality Control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4A92FD-96CC-4D32-B0F6-404A674F59A5}"/>
              </a:ext>
            </a:extLst>
          </p:cNvPr>
          <p:cNvSpPr/>
          <p:nvPr/>
        </p:nvSpPr>
        <p:spPr>
          <a:xfrm>
            <a:off x="981698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A5C7D5-4D41-4F90-8BC9-1BD3D9F30406}"/>
              </a:ext>
            </a:extLst>
          </p:cNvPr>
          <p:cNvSpPr/>
          <p:nvPr/>
        </p:nvSpPr>
        <p:spPr>
          <a:xfrm>
            <a:off x="1023816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Biological Evaluation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838D16-C4C6-45E8-8F8F-864E21543069}"/>
              </a:ext>
            </a:extLst>
          </p:cNvPr>
          <p:cNvSpPr/>
          <p:nvPr/>
        </p:nvSpPr>
        <p:spPr>
          <a:xfrm>
            <a:off x="3564903" y="226245"/>
            <a:ext cx="5062194" cy="895545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34BD0-A6D3-4643-9432-781EA3CAA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7" b="24572"/>
          <a:stretch/>
        </p:blipFill>
        <p:spPr>
          <a:xfrm>
            <a:off x="540431" y="3492631"/>
            <a:ext cx="11286309" cy="25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12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3482BC4-ABF9-4A4D-87DE-9D13699E6519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32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9DCE030-A124-46B1-BF84-E7EE58366471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/>
              <a:t>Radiolabeling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89CCE5-6C07-4536-B063-50E18593288D}"/>
              </a:ext>
            </a:extLst>
          </p:cNvPr>
          <p:cNvSpPr>
            <a:spLocks noGrp="1"/>
          </p:cNvSpPr>
          <p:nvPr/>
        </p:nvSpPr>
        <p:spPr>
          <a:xfrm>
            <a:off x="702865" y="1565477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0B5F9A"/>
                </a:solidFill>
              </a:defRPr>
            </a:pPr>
            <a:r>
              <a:rPr sz="1575" b="1">
                <a:solidFill>
                  <a:srgbClr val="0B5F9A"/>
                </a:solidFill>
              </a:rPr>
              <a:t>pH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62615953-E13D-4CFF-B49E-5672EBDE3C05}"/>
              </a:ext>
            </a:extLst>
          </p:cNvPr>
          <p:cNvSpPr>
            <a:spLocks noGrp="1"/>
          </p:cNvSpPr>
          <p:nvPr/>
        </p:nvSpPr>
        <p:spPr>
          <a:xfrm>
            <a:off x="3179365" y="1794077"/>
            <a:ext cx="7620000" cy="0"/>
          </a:xfrm>
          <a:prstGeom prst="line">
            <a:avLst/>
          </a:prstGeom>
          <a:noFill/>
          <a:ln w="47625">
            <a:solidFill>
              <a:srgbClr val="C8D7E1"/>
            </a:solidFill>
            <a:prstDash val="solid"/>
          </a:ln>
        </p:spPr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C61B1DC0-1D57-449A-9881-91C860577FE9}"/>
              </a:ext>
            </a:extLst>
          </p:cNvPr>
          <p:cNvSpPr>
            <a:spLocks noGrp="1"/>
          </p:cNvSpPr>
          <p:nvPr/>
        </p:nvSpPr>
        <p:spPr>
          <a:xfrm>
            <a:off x="5227240" y="1794077"/>
            <a:ext cx="3190875" cy="0"/>
          </a:xfrm>
          <a:prstGeom prst="line">
            <a:avLst/>
          </a:prstGeom>
          <a:noFill/>
          <a:ln w="85725">
            <a:solidFill>
              <a:srgbClr val="0B5F9A"/>
            </a:solidFill>
            <a:prstDash val="solid"/>
          </a:ln>
        </p:spPr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2FCD9C-CC99-4F0D-B915-F508FC3A019D}"/>
              </a:ext>
            </a:extLst>
          </p:cNvPr>
          <p:cNvSpPr>
            <a:spLocks noGrp="1"/>
          </p:cNvSpPr>
          <p:nvPr/>
        </p:nvSpPr>
        <p:spPr>
          <a:xfrm>
            <a:off x="6655990" y="1679777"/>
            <a:ext cx="228600" cy="228600"/>
          </a:xfrm>
          <a:prstGeom prst="ellipse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40EFC-4DCB-4751-9EA6-C9A501916F4D}"/>
              </a:ext>
            </a:extLst>
          </p:cNvPr>
          <p:cNvSpPr>
            <a:spLocks noGrp="1"/>
          </p:cNvSpPr>
          <p:nvPr/>
        </p:nvSpPr>
        <p:spPr>
          <a:xfrm>
            <a:off x="3084115" y="1965527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too acidic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8D7E45-19CB-46B3-81FF-370D7E0A78D4}"/>
              </a:ext>
            </a:extLst>
          </p:cNvPr>
          <p:cNvSpPr>
            <a:spLocks noGrp="1"/>
          </p:cNvSpPr>
          <p:nvPr/>
        </p:nvSpPr>
        <p:spPr>
          <a:xfrm>
            <a:off x="5227240" y="1965527"/>
            <a:ext cx="3190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0B5F9A"/>
                </a:solidFill>
              </a:defRPr>
            </a:pPr>
            <a:r>
              <a:rPr sz="1275" b="1">
                <a:solidFill>
                  <a:srgbClr val="0B5F9A"/>
                </a:solidFill>
              </a:rPr>
              <a:t>reactive window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DC1DCC-C96C-48E7-9206-43CA0AFC0925}"/>
              </a:ext>
            </a:extLst>
          </p:cNvPr>
          <p:cNvSpPr>
            <a:spLocks noGrp="1"/>
          </p:cNvSpPr>
          <p:nvPr/>
        </p:nvSpPr>
        <p:spPr>
          <a:xfrm>
            <a:off x="8894365" y="1965527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too basic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28890F-3D8F-4B22-AA07-7D21C4E819C3}"/>
              </a:ext>
            </a:extLst>
          </p:cNvPr>
          <p:cNvSpPr>
            <a:spLocks noGrp="1"/>
          </p:cNvSpPr>
          <p:nvPr/>
        </p:nvSpPr>
        <p:spPr>
          <a:xfrm>
            <a:off x="3179365" y="2308427"/>
            <a:ext cx="7620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Radionuclide and precursor are reactive while the molecule remains stable.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4FECD6-9F80-4106-9C95-3BE4BCE628B3}"/>
              </a:ext>
            </a:extLst>
          </p:cNvPr>
          <p:cNvSpPr>
            <a:spLocks noGrp="1"/>
          </p:cNvSpPr>
          <p:nvPr/>
        </p:nvSpPr>
        <p:spPr>
          <a:xfrm>
            <a:off x="702865" y="2898977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CB4949"/>
                </a:solidFill>
              </a:defRPr>
            </a:pPr>
            <a:r>
              <a:rPr sz="1575" b="1">
                <a:solidFill>
                  <a:srgbClr val="CB4949"/>
                </a:solidFill>
              </a:rPr>
              <a:t>TEMPERATURE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9B4384EA-482B-481C-A656-058C837CD3F2}"/>
              </a:ext>
            </a:extLst>
          </p:cNvPr>
          <p:cNvSpPr>
            <a:spLocks noGrp="1"/>
          </p:cNvSpPr>
          <p:nvPr/>
        </p:nvSpPr>
        <p:spPr>
          <a:xfrm>
            <a:off x="3179365" y="3127577"/>
            <a:ext cx="7620000" cy="0"/>
          </a:xfrm>
          <a:prstGeom prst="line">
            <a:avLst/>
          </a:prstGeom>
          <a:noFill/>
          <a:ln w="47625">
            <a:solidFill>
              <a:srgbClr val="C8D7E1"/>
            </a:solidFill>
            <a:prstDash val="solid"/>
          </a:ln>
        </p:spPr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43AC6DB1-AD07-49DE-B697-D62BC09BF4EF}"/>
              </a:ext>
            </a:extLst>
          </p:cNvPr>
          <p:cNvSpPr>
            <a:spLocks noGrp="1"/>
          </p:cNvSpPr>
          <p:nvPr/>
        </p:nvSpPr>
        <p:spPr>
          <a:xfrm>
            <a:off x="5227240" y="3127577"/>
            <a:ext cx="3190875" cy="0"/>
          </a:xfrm>
          <a:prstGeom prst="line">
            <a:avLst/>
          </a:prstGeom>
          <a:noFill/>
          <a:ln w="85725">
            <a:solidFill>
              <a:srgbClr val="CB4949"/>
            </a:solidFill>
            <a:prstDash val="solid"/>
          </a:ln>
        </p:spPr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6C35318-7D80-40C2-90D3-1B9621C8BB5F}"/>
              </a:ext>
            </a:extLst>
          </p:cNvPr>
          <p:cNvSpPr>
            <a:spLocks noGrp="1"/>
          </p:cNvSpPr>
          <p:nvPr/>
        </p:nvSpPr>
        <p:spPr>
          <a:xfrm>
            <a:off x="6655990" y="3013277"/>
            <a:ext cx="228600" cy="228600"/>
          </a:xfrm>
          <a:prstGeom prst="ellipse">
            <a:avLst/>
          </a:prstGeom>
          <a:solidFill>
            <a:srgbClr val="CB4949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C144B1-4BE1-4961-B7D0-14E0F921DF88}"/>
              </a:ext>
            </a:extLst>
          </p:cNvPr>
          <p:cNvSpPr>
            <a:spLocks noGrp="1"/>
          </p:cNvSpPr>
          <p:nvPr/>
        </p:nvSpPr>
        <p:spPr>
          <a:xfrm>
            <a:off x="3084115" y="3299027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too slow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BFC6CC-8725-4D5E-8760-BF22443AFDD9}"/>
              </a:ext>
            </a:extLst>
          </p:cNvPr>
          <p:cNvSpPr>
            <a:spLocks noGrp="1"/>
          </p:cNvSpPr>
          <p:nvPr/>
        </p:nvSpPr>
        <p:spPr>
          <a:xfrm>
            <a:off x="5227240" y="3299027"/>
            <a:ext cx="3190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CB4949"/>
                </a:solidFill>
              </a:defRPr>
            </a:pPr>
            <a:r>
              <a:rPr sz="1275" b="1">
                <a:solidFill>
                  <a:srgbClr val="CB4949"/>
                </a:solidFill>
              </a:rPr>
              <a:t>lowest effective 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9297D3-2686-416F-84DB-AB94AA90C25E}"/>
              </a:ext>
            </a:extLst>
          </p:cNvPr>
          <p:cNvSpPr>
            <a:spLocks noGrp="1"/>
          </p:cNvSpPr>
          <p:nvPr/>
        </p:nvSpPr>
        <p:spPr>
          <a:xfrm>
            <a:off x="8894365" y="3299027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degradation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5187E3-CD68-48B6-AF78-98DE63389996}"/>
              </a:ext>
            </a:extLst>
          </p:cNvPr>
          <p:cNvSpPr>
            <a:spLocks noGrp="1"/>
          </p:cNvSpPr>
          <p:nvPr/>
        </p:nvSpPr>
        <p:spPr>
          <a:xfrm>
            <a:off x="3179365" y="3641927"/>
            <a:ext cx="7620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Reach the required conversion within the available time without damaging the product.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4C7711-4899-4B55-8F34-A592EED82735}"/>
              </a:ext>
            </a:extLst>
          </p:cNvPr>
          <p:cNvSpPr>
            <a:spLocks noGrp="1"/>
          </p:cNvSpPr>
          <p:nvPr/>
        </p:nvSpPr>
        <p:spPr>
          <a:xfrm>
            <a:off x="702865" y="4232477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7D63B8"/>
                </a:solidFill>
              </a:defRPr>
            </a:pPr>
            <a:r>
              <a:rPr sz="1575" b="1">
                <a:solidFill>
                  <a:srgbClr val="7D63B8"/>
                </a:solidFill>
              </a:rPr>
              <a:t>PRECURSOR AMOUNT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7187E317-6777-4128-993C-9FAD5116797D}"/>
              </a:ext>
            </a:extLst>
          </p:cNvPr>
          <p:cNvSpPr>
            <a:spLocks noGrp="1"/>
          </p:cNvSpPr>
          <p:nvPr/>
        </p:nvSpPr>
        <p:spPr>
          <a:xfrm>
            <a:off x="3179365" y="4461077"/>
            <a:ext cx="7620000" cy="0"/>
          </a:xfrm>
          <a:prstGeom prst="line">
            <a:avLst/>
          </a:prstGeom>
          <a:noFill/>
          <a:ln w="47625">
            <a:solidFill>
              <a:srgbClr val="C8D7E1"/>
            </a:solidFill>
            <a:prstDash val="solid"/>
          </a:ln>
        </p:spPr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9ABCB0F6-C8EA-40CE-8F90-9E1DFDBBCA80}"/>
              </a:ext>
            </a:extLst>
          </p:cNvPr>
          <p:cNvSpPr>
            <a:spLocks noGrp="1"/>
          </p:cNvSpPr>
          <p:nvPr/>
        </p:nvSpPr>
        <p:spPr>
          <a:xfrm>
            <a:off x="5227240" y="4461077"/>
            <a:ext cx="3190875" cy="0"/>
          </a:xfrm>
          <a:prstGeom prst="line">
            <a:avLst/>
          </a:prstGeom>
          <a:noFill/>
          <a:ln w="85725">
            <a:solidFill>
              <a:srgbClr val="7D63B8"/>
            </a:solidFill>
            <a:prstDash val="solid"/>
          </a:ln>
        </p:spPr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AC77ADE-A42B-4D1A-929F-92E03A04E82E}"/>
              </a:ext>
            </a:extLst>
          </p:cNvPr>
          <p:cNvSpPr>
            <a:spLocks noGrp="1"/>
          </p:cNvSpPr>
          <p:nvPr/>
        </p:nvSpPr>
        <p:spPr>
          <a:xfrm>
            <a:off x="6655990" y="4346777"/>
            <a:ext cx="228600" cy="228600"/>
          </a:xfrm>
          <a:prstGeom prst="ellipse">
            <a:avLst/>
          </a:prstGeom>
          <a:solidFill>
            <a:srgbClr val="7D63B8"/>
          </a:solidFill>
          <a:ln w="0">
            <a:noFill/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C2A477-D1E5-4052-A944-80B1319773D6}"/>
              </a:ext>
            </a:extLst>
          </p:cNvPr>
          <p:cNvSpPr>
            <a:spLocks noGrp="1"/>
          </p:cNvSpPr>
          <p:nvPr/>
        </p:nvSpPr>
        <p:spPr>
          <a:xfrm>
            <a:off x="3084115" y="4632527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poor capture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41CDD5-0932-41E0-BB3F-C11C08519297}"/>
              </a:ext>
            </a:extLst>
          </p:cNvPr>
          <p:cNvSpPr>
            <a:spLocks noGrp="1"/>
          </p:cNvSpPr>
          <p:nvPr/>
        </p:nvSpPr>
        <p:spPr>
          <a:xfrm>
            <a:off x="5227240" y="4632527"/>
            <a:ext cx="3190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7D63B8"/>
                </a:solidFill>
              </a:defRPr>
            </a:pPr>
            <a:r>
              <a:rPr sz="1275" b="1">
                <a:solidFill>
                  <a:srgbClr val="7D63B8"/>
                </a:solidFill>
              </a:rPr>
              <a:t>minimum robust amount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FD3EB2-252E-4216-B15B-5EA8F09DC9AA}"/>
              </a:ext>
            </a:extLst>
          </p:cNvPr>
          <p:cNvSpPr>
            <a:spLocks noGrp="1"/>
          </p:cNvSpPr>
          <p:nvPr/>
        </p:nvSpPr>
        <p:spPr>
          <a:xfrm>
            <a:off x="8894365" y="4632527"/>
            <a:ext cx="1952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00" b="1">
                <a:solidFill>
                  <a:srgbClr val="60778A"/>
                </a:solidFill>
              </a:defRPr>
            </a:pPr>
            <a:r>
              <a:rPr sz="1200" b="1">
                <a:solidFill>
                  <a:srgbClr val="60778A"/>
                </a:solidFill>
              </a:rPr>
              <a:t>chemical burden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6FF237-1DD1-46F0-A3B2-7EE577B2BA1E}"/>
              </a:ext>
            </a:extLst>
          </p:cNvPr>
          <p:cNvSpPr>
            <a:spLocks noGrp="1"/>
          </p:cNvSpPr>
          <p:nvPr/>
        </p:nvSpPr>
        <p:spPr>
          <a:xfrm>
            <a:off x="3179365" y="4975427"/>
            <a:ext cx="7620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Use enough for fast, reproducible labelling—but no more than necessary.</a:t>
            </a:r>
          </a:p>
        </p:txBody>
      </p:sp>
    </p:spTree>
    <p:extLst>
      <p:ext uri="{BB962C8B-B14F-4D97-AF65-F5344CB8AC3E}">
        <p14:creationId xmlns:p14="http://schemas.microsoft.com/office/powerpoint/2010/main" val="645777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57F417-A716-446B-A98C-2B3F7A670154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33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6288500-8763-4ADD-B797-41F3E8C4BE72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Radiolabeling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90D46A-E8D3-42AC-80A9-6891F95193BE}"/>
              </a:ext>
            </a:extLst>
          </p:cNvPr>
          <p:cNvSpPr>
            <a:spLocks noGrp="1"/>
          </p:cNvSpPr>
          <p:nvPr/>
        </p:nvSpPr>
        <p:spPr>
          <a:xfrm>
            <a:off x="714375" y="1145174"/>
            <a:ext cx="10763250" cy="1162050"/>
          </a:xfrm>
          <a:prstGeom prst="roundRect">
            <a:avLst>
              <a:gd name="adj" fmla="val 11475"/>
            </a:avLst>
          </a:prstGeom>
          <a:solidFill>
            <a:srgbClr val="FFF3E7"/>
          </a:solidFill>
          <a:ln w="14288">
            <a:solidFill>
              <a:srgbClr val="F28C28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649F79-F9C8-4506-8636-ECD932936576}"/>
              </a:ext>
            </a:extLst>
          </p:cNvPr>
          <p:cNvSpPr>
            <a:spLocks noGrp="1"/>
          </p:cNvSpPr>
          <p:nvPr/>
        </p:nvSpPr>
        <p:spPr>
          <a:xfrm>
            <a:off x="904875" y="1268999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28C28"/>
                </a:solidFill>
              </a:defRPr>
            </a:pPr>
            <a:r>
              <a:rPr sz="1425" b="1">
                <a:solidFill>
                  <a:srgbClr val="F28C28"/>
                </a:solidFill>
              </a:rPr>
              <a:t>DIRECT COVALENT LABELLING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D343EBD4-98F0-4BA1-84F6-E739653B57B5}"/>
              </a:ext>
            </a:extLst>
          </p:cNvPr>
          <p:cNvSpPr>
            <a:spLocks noGrp="1"/>
          </p:cNvSpPr>
          <p:nvPr/>
        </p:nvSpPr>
        <p:spPr>
          <a:xfrm>
            <a:off x="4000500" y="1307099"/>
            <a:ext cx="0" cy="83820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0A5A98-960D-4870-8D97-D9F63848D2CF}"/>
              </a:ext>
            </a:extLst>
          </p:cNvPr>
          <p:cNvSpPr>
            <a:spLocks noGrp="1"/>
          </p:cNvSpPr>
          <p:nvPr/>
        </p:nvSpPr>
        <p:spPr>
          <a:xfrm>
            <a:off x="4286250" y="1249949"/>
            <a:ext cx="685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074676"/>
                </a:solidFill>
              </a:defRPr>
            </a:pPr>
            <a:r>
              <a:rPr sz="1875" b="1">
                <a:solidFill>
                  <a:srgbClr val="074676"/>
                </a:solidFill>
              </a:rPr>
              <a:t>R–OTs  +  [¹⁸F]F⁻     →     R–[¹⁸F]F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E8274E-2FB5-4CC5-BE54-FA55A8DF606B}"/>
              </a:ext>
            </a:extLst>
          </p:cNvPr>
          <p:cNvSpPr>
            <a:spLocks noGrp="1"/>
          </p:cNvSpPr>
          <p:nvPr/>
        </p:nvSpPr>
        <p:spPr>
          <a:xfrm>
            <a:off x="4286250" y="1783349"/>
            <a:ext cx="685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17324A"/>
                </a:solidFill>
              </a:defRPr>
            </a:pPr>
            <a:r>
              <a:rPr sz="1200" b="0">
                <a:solidFill>
                  <a:srgbClr val="17324A"/>
                </a:solidFill>
              </a:rPr>
              <a:t>The radionuclide becomes part of the molecular skeleton.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5D45B32-DE91-47B9-82B9-700895BC83D2}"/>
              </a:ext>
            </a:extLst>
          </p:cNvPr>
          <p:cNvSpPr>
            <a:spLocks noGrp="1"/>
          </p:cNvSpPr>
          <p:nvPr/>
        </p:nvSpPr>
        <p:spPr>
          <a:xfrm>
            <a:off x="714375" y="2573924"/>
            <a:ext cx="10763250" cy="1162050"/>
          </a:xfrm>
          <a:prstGeom prst="roundRect">
            <a:avLst>
              <a:gd name="adj" fmla="val 11475"/>
            </a:avLst>
          </a:prstGeom>
          <a:solidFill>
            <a:srgbClr val="EAF6EF"/>
          </a:solidFill>
          <a:ln w="14288">
            <a:solidFill>
              <a:srgbClr val="36A269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F16036-8EB4-448E-9860-089A42D95A24}"/>
              </a:ext>
            </a:extLst>
          </p:cNvPr>
          <p:cNvSpPr>
            <a:spLocks noGrp="1"/>
          </p:cNvSpPr>
          <p:nvPr/>
        </p:nvSpPr>
        <p:spPr>
          <a:xfrm>
            <a:off x="904875" y="2697749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36A269"/>
                </a:solidFill>
              </a:defRPr>
            </a:pPr>
            <a:r>
              <a:rPr sz="1425" b="1">
                <a:solidFill>
                  <a:srgbClr val="36A269"/>
                </a:solidFill>
              </a:rPr>
              <a:t>INDIRECT: PROSTHETIC GROUP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4663AE3-A5CC-4135-B9C0-123865EA3E36}"/>
              </a:ext>
            </a:extLst>
          </p:cNvPr>
          <p:cNvSpPr>
            <a:spLocks noGrp="1"/>
          </p:cNvSpPr>
          <p:nvPr/>
        </p:nvSpPr>
        <p:spPr>
          <a:xfrm>
            <a:off x="4000500" y="2735849"/>
            <a:ext cx="0" cy="83820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B47646-487A-4474-AD72-972450E97D7C}"/>
              </a:ext>
            </a:extLst>
          </p:cNvPr>
          <p:cNvSpPr>
            <a:spLocks noGrp="1"/>
          </p:cNvSpPr>
          <p:nvPr/>
        </p:nvSpPr>
        <p:spPr>
          <a:xfrm>
            <a:off x="4286250" y="2678699"/>
            <a:ext cx="685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074676"/>
                </a:solidFill>
              </a:defRPr>
            </a:pPr>
            <a:r>
              <a:rPr sz="1650" b="1">
                <a:solidFill>
                  <a:srgbClr val="074676"/>
                </a:solidFill>
              </a:rPr>
              <a:t>[¹⁸F]SFB  +  H₂N–Biomolecule     →     [¹⁸F]fluorobenzoyl–NH–Biomolecule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8D6C92-48A9-4AF1-809C-6E4568CF82B4}"/>
              </a:ext>
            </a:extLst>
          </p:cNvPr>
          <p:cNvSpPr>
            <a:spLocks noGrp="1"/>
          </p:cNvSpPr>
          <p:nvPr/>
        </p:nvSpPr>
        <p:spPr>
          <a:xfrm>
            <a:off x="4286250" y="3212099"/>
            <a:ext cx="685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17324A"/>
                </a:solidFill>
              </a:defRPr>
            </a:pPr>
            <a:r>
              <a:rPr sz="1200" b="0" dirty="0">
                <a:solidFill>
                  <a:srgbClr val="17324A"/>
                </a:solidFill>
              </a:rPr>
              <a:t>A small labelled synthon is conjugated under mild conditions.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5B2A4DD-0997-4EC3-A238-3A841AD27B74}"/>
              </a:ext>
            </a:extLst>
          </p:cNvPr>
          <p:cNvSpPr>
            <a:spLocks noGrp="1"/>
          </p:cNvSpPr>
          <p:nvPr/>
        </p:nvSpPr>
        <p:spPr>
          <a:xfrm>
            <a:off x="714375" y="4002674"/>
            <a:ext cx="10763250" cy="1162050"/>
          </a:xfrm>
          <a:prstGeom prst="roundRect">
            <a:avLst>
              <a:gd name="adj" fmla="val 11475"/>
            </a:avLst>
          </a:prstGeom>
          <a:solidFill>
            <a:srgbClr val="F1EDFA"/>
          </a:solidFill>
          <a:ln w="14288">
            <a:solidFill>
              <a:srgbClr val="7D63B8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5EF27B-091C-4A5B-A3A1-0231BD074D68}"/>
              </a:ext>
            </a:extLst>
          </p:cNvPr>
          <p:cNvSpPr>
            <a:spLocks noGrp="1"/>
          </p:cNvSpPr>
          <p:nvPr/>
        </p:nvSpPr>
        <p:spPr>
          <a:xfrm>
            <a:off x="904875" y="4126499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7D63B8"/>
                </a:solidFill>
              </a:defRPr>
            </a:pPr>
            <a:r>
              <a:rPr sz="1425" b="1">
                <a:solidFill>
                  <a:srgbClr val="7D63B8"/>
                </a:solidFill>
              </a:rPr>
              <a:t>RADIOMETAL CHELATION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8D84F9BC-EA03-42C9-AA9C-3016512F9FAC}"/>
              </a:ext>
            </a:extLst>
          </p:cNvPr>
          <p:cNvSpPr>
            <a:spLocks noGrp="1"/>
          </p:cNvSpPr>
          <p:nvPr/>
        </p:nvSpPr>
        <p:spPr>
          <a:xfrm>
            <a:off x="4000500" y="4164599"/>
            <a:ext cx="0" cy="83820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B2E231-07AA-434D-9AA6-40829E3B7228}"/>
              </a:ext>
            </a:extLst>
          </p:cNvPr>
          <p:cNvSpPr>
            <a:spLocks noGrp="1"/>
          </p:cNvSpPr>
          <p:nvPr/>
        </p:nvSpPr>
        <p:spPr>
          <a:xfrm>
            <a:off x="4286250" y="4107449"/>
            <a:ext cx="685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074676"/>
                </a:solidFill>
              </a:defRPr>
            </a:pPr>
            <a:r>
              <a:rPr sz="1875" b="1">
                <a:solidFill>
                  <a:srgbClr val="074676"/>
                </a:solidFill>
              </a:rPr>
              <a:t>V–L–C  +  [M*]ⁿ⁺     →     M*–C–L–V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4F284E-30C0-44AC-88B2-A125C11B9EEC}"/>
              </a:ext>
            </a:extLst>
          </p:cNvPr>
          <p:cNvSpPr>
            <a:spLocks noGrp="1"/>
          </p:cNvSpPr>
          <p:nvPr/>
        </p:nvSpPr>
        <p:spPr>
          <a:xfrm>
            <a:off x="4286250" y="4640849"/>
            <a:ext cx="685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17324A"/>
                </a:solidFill>
              </a:defRPr>
            </a:pPr>
            <a:r>
              <a:rPr sz="1200" b="0">
                <a:solidFill>
                  <a:srgbClr val="17324A"/>
                </a:solidFill>
              </a:rPr>
              <a:t>M* radiometal  •  C chelator  •  L linker  •  V targeting vector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31F0664D-2DA8-423E-A4BF-7F18536628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89866"/>
              </p:ext>
            </p:extLst>
          </p:nvPr>
        </p:nvGraphicFramePr>
        <p:xfrm>
          <a:off x="1004048" y="3069224"/>
          <a:ext cx="2861046" cy="54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2" imgW="5801445" imgH="1095489" progId="ChemDraw_x64.Document.6.0">
                  <p:embed/>
                </p:oleObj>
              </mc:Choice>
              <mc:Fallback>
                <p:oleObj name="CS ChemDraw 64-bit Drawing" r:id="rId2" imgW="5801445" imgH="1095489" progId="ChemDraw_x64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04048" y="3069224"/>
                        <a:ext cx="2861046" cy="54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1401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471B2-DE88-4461-9174-96517D14D87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34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E01BAA-CC02-40D8-BD6D-068B84CEC061}"/>
              </a:ext>
            </a:extLst>
          </p:cNvPr>
          <p:cNvSpPr/>
          <p:nvPr/>
        </p:nvSpPr>
        <p:spPr>
          <a:xfrm>
            <a:off x="41058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Radionuclide Production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7FC917-D3E9-4B99-A054-823B25ED2E19}"/>
              </a:ext>
            </a:extLst>
          </p:cNvPr>
          <p:cNvSpPr/>
          <p:nvPr/>
        </p:nvSpPr>
        <p:spPr>
          <a:xfrm>
            <a:off x="195492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BD7414-5957-4454-A2DA-EA95AAE06D27}"/>
              </a:ext>
            </a:extLst>
          </p:cNvPr>
          <p:cNvSpPr/>
          <p:nvPr/>
        </p:nvSpPr>
        <p:spPr>
          <a:xfrm>
            <a:off x="237610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Isolation / Separation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F2B4591-11A1-45E1-8AF7-17884EB1533F}"/>
              </a:ext>
            </a:extLst>
          </p:cNvPr>
          <p:cNvSpPr/>
          <p:nvPr/>
        </p:nvSpPr>
        <p:spPr>
          <a:xfrm>
            <a:off x="392043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885818C-AE1E-42D5-9B6F-CF084643BC45}"/>
              </a:ext>
            </a:extLst>
          </p:cNvPr>
          <p:cNvSpPr/>
          <p:nvPr/>
        </p:nvSpPr>
        <p:spPr>
          <a:xfrm>
            <a:off x="434161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Precursor synthesis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823337-BB77-4146-AF6C-B2A1D63401DB}"/>
              </a:ext>
            </a:extLst>
          </p:cNvPr>
          <p:cNvSpPr/>
          <p:nvPr/>
        </p:nvSpPr>
        <p:spPr>
          <a:xfrm>
            <a:off x="588595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2462B6A-E3D6-4E47-9D40-0DD5739DE4A9}"/>
              </a:ext>
            </a:extLst>
          </p:cNvPr>
          <p:cNvSpPr/>
          <p:nvPr/>
        </p:nvSpPr>
        <p:spPr>
          <a:xfrm>
            <a:off x="630713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Radiolabeling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092EF1-65D1-4384-BB5C-11060D02EF47}"/>
              </a:ext>
            </a:extLst>
          </p:cNvPr>
          <p:cNvSpPr/>
          <p:nvPr/>
        </p:nvSpPr>
        <p:spPr>
          <a:xfrm>
            <a:off x="785146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4F89DB-BCDC-47EF-8AAF-253073AF46C5}"/>
              </a:ext>
            </a:extLst>
          </p:cNvPr>
          <p:cNvSpPr/>
          <p:nvPr/>
        </p:nvSpPr>
        <p:spPr>
          <a:xfrm>
            <a:off x="827264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Quality Control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4A92FD-96CC-4D32-B0F6-404A674F59A5}"/>
              </a:ext>
            </a:extLst>
          </p:cNvPr>
          <p:cNvSpPr/>
          <p:nvPr/>
        </p:nvSpPr>
        <p:spPr>
          <a:xfrm>
            <a:off x="981698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A5C7D5-4D41-4F90-8BC9-1BD3D9F30406}"/>
              </a:ext>
            </a:extLst>
          </p:cNvPr>
          <p:cNvSpPr/>
          <p:nvPr/>
        </p:nvSpPr>
        <p:spPr>
          <a:xfrm>
            <a:off x="1023816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Biological Evaluation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838D16-C4C6-45E8-8F8F-864E21543069}"/>
              </a:ext>
            </a:extLst>
          </p:cNvPr>
          <p:cNvSpPr/>
          <p:nvPr/>
        </p:nvSpPr>
        <p:spPr>
          <a:xfrm>
            <a:off x="3564903" y="226245"/>
            <a:ext cx="5062194" cy="895545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34BD0-A6D3-4643-9432-781EA3CAA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7" b="24572"/>
          <a:stretch/>
        </p:blipFill>
        <p:spPr>
          <a:xfrm>
            <a:off x="540431" y="3492631"/>
            <a:ext cx="11286309" cy="25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95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645908-28DA-4078-BD7F-725AC5B58294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35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6CE1DA4-52FD-400A-84FE-636F0CA59C55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Quality Control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F23FD1-87F3-4C07-9162-88DA42DC2A56}"/>
              </a:ext>
            </a:extLst>
          </p:cNvPr>
          <p:cNvSpPr>
            <a:spLocks noGrp="1"/>
          </p:cNvSpPr>
          <p:nvPr/>
        </p:nvSpPr>
        <p:spPr>
          <a:xfrm>
            <a:off x="666750" y="1168986"/>
            <a:ext cx="10858500" cy="1143000"/>
          </a:xfrm>
          <a:prstGeom prst="roundRect">
            <a:avLst>
              <a:gd name="adj" fmla="val 13333"/>
            </a:avLst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7640B-BB76-47C5-A271-E3DE558142E8}"/>
              </a:ext>
            </a:extLst>
          </p:cNvPr>
          <p:cNvSpPr>
            <a:spLocks noGrp="1"/>
          </p:cNvSpPr>
          <p:nvPr/>
        </p:nvSpPr>
        <p:spPr>
          <a:xfrm>
            <a:off x="904875" y="1302336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0B5F9A"/>
                </a:solidFill>
              </a:defRPr>
            </a:pPr>
            <a:r>
              <a:rPr sz="1500" b="1">
                <a:solidFill>
                  <a:srgbClr val="0B5F9A"/>
                </a:solidFill>
              </a:rPr>
              <a:t>CHEMICAL PURITY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1EB3CA9-6B19-4697-AA79-B56241A4A366}"/>
              </a:ext>
            </a:extLst>
          </p:cNvPr>
          <p:cNvSpPr>
            <a:spLocks noGrp="1"/>
          </p:cNvSpPr>
          <p:nvPr/>
        </p:nvSpPr>
        <p:spPr>
          <a:xfrm>
            <a:off x="3667125" y="1321386"/>
            <a:ext cx="0" cy="81915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20786E-289C-4338-96AB-E1E21D0DE229}"/>
              </a:ext>
            </a:extLst>
          </p:cNvPr>
          <p:cNvSpPr>
            <a:spLocks noGrp="1"/>
          </p:cNvSpPr>
          <p:nvPr/>
        </p:nvSpPr>
        <p:spPr>
          <a:xfrm>
            <a:off x="4000500" y="1264236"/>
            <a:ext cx="419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074676"/>
                </a:solidFill>
              </a:defRPr>
            </a:pPr>
            <a:r>
              <a:rPr sz="1425" b="1">
                <a:solidFill>
                  <a:srgbClr val="074676"/>
                </a:solidFill>
              </a:rPr>
              <a:t>What nonradioactive material remains?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41BB9E-7308-4A57-9385-76AE4AEEFCE9}"/>
              </a:ext>
            </a:extLst>
          </p:cNvPr>
          <p:cNvSpPr>
            <a:spLocks noGrp="1"/>
          </p:cNvSpPr>
          <p:nvPr/>
        </p:nvSpPr>
        <p:spPr>
          <a:xfrm>
            <a:off x="4000500" y="1702386"/>
            <a:ext cx="419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precursor • solvents • metals • by-products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944FB182-5D3C-463A-A1AF-C756195AC376}"/>
              </a:ext>
            </a:extLst>
          </p:cNvPr>
          <p:cNvSpPr>
            <a:spLocks noGrp="1"/>
          </p:cNvSpPr>
          <p:nvPr/>
        </p:nvSpPr>
        <p:spPr>
          <a:xfrm>
            <a:off x="8382000" y="1321386"/>
            <a:ext cx="0" cy="81915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6E2BFA-FEEE-4852-8876-0B5D8CDDCD83}"/>
              </a:ext>
            </a:extLst>
          </p:cNvPr>
          <p:cNvSpPr>
            <a:spLocks noGrp="1"/>
          </p:cNvSpPr>
          <p:nvPr/>
        </p:nvSpPr>
        <p:spPr>
          <a:xfrm>
            <a:off x="8620125" y="1502361"/>
            <a:ext cx="2619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0B5F9A"/>
                </a:solidFill>
              </a:defRPr>
            </a:pPr>
            <a:r>
              <a:rPr sz="1275" b="1" dirty="0">
                <a:solidFill>
                  <a:srgbClr val="0B5F9A"/>
                </a:solidFill>
              </a:rPr>
              <a:t>HPLC–UV / LC–MS / GC / ICP–MS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33AD492-0A52-4512-817F-1AE59180D15B}"/>
              </a:ext>
            </a:extLst>
          </p:cNvPr>
          <p:cNvSpPr>
            <a:spLocks noGrp="1"/>
          </p:cNvSpPr>
          <p:nvPr/>
        </p:nvSpPr>
        <p:spPr>
          <a:xfrm>
            <a:off x="666750" y="2645361"/>
            <a:ext cx="10858500" cy="1143000"/>
          </a:xfrm>
          <a:prstGeom prst="roundRect">
            <a:avLst>
              <a:gd name="adj" fmla="val 13333"/>
            </a:avLst>
          </a:prstGeom>
          <a:solidFill>
            <a:srgbClr val="EAF6EF"/>
          </a:solidFill>
          <a:ln w="14288">
            <a:solidFill>
              <a:srgbClr val="36A269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BF4DD4-19E0-4FC6-890D-13D18384D9FC}"/>
              </a:ext>
            </a:extLst>
          </p:cNvPr>
          <p:cNvSpPr>
            <a:spLocks noGrp="1"/>
          </p:cNvSpPr>
          <p:nvPr/>
        </p:nvSpPr>
        <p:spPr>
          <a:xfrm>
            <a:off x="904875" y="2778711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6A269"/>
                </a:solidFill>
              </a:defRPr>
            </a:pPr>
            <a:r>
              <a:rPr sz="1500" b="1">
                <a:solidFill>
                  <a:srgbClr val="36A269"/>
                </a:solidFill>
              </a:rPr>
              <a:t>RADIOCHEMICAL PURITY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40C83737-2051-4CF0-9BA9-6FA592AFEF8A}"/>
              </a:ext>
            </a:extLst>
          </p:cNvPr>
          <p:cNvSpPr>
            <a:spLocks noGrp="1"/>
          </p:cNvSpPr>
          <p:nvPr/>
        </p:nvSpPr>
        <p:spPr>
          <a:xfrm>
            <a:off x="3667125" y="2797761"/>
            <a:ext cx="0" cy="81915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657545-1229-488F-A2AF-203F77921233}"/>
              </a:ext>
            </a:extLst>
          </p:cNvPr>
          <p:cNvSpPr>
            <a:spLocks noGrp="1"/>
          </p:cNvSpPr>
          <p:nvPr/>
        </p:nvSpPr>
        <p:spPr>
          <a:xfrm>
            <a:off x="4000500" y="2740611"/>
            <a:ext cx="419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074676"/>
                </a:solidFill>
              </a:defRPr>
            </a:pPr>
            <a:r>
              <a:rPr sz="1425" b="1">
                <a:solidFill>
                  <a:srgbClr val="074676"/>
                </a:solidFill>
              </a:rPr>
              <a:t>Where is the desired radionuclide chemically?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386B88-2C2B-4C46-B9A0-7DCF15C96C70}"/>
              </a:ext>
            </a:extLst>
          </p:cNvPr>
          <p:cNvSpPr>
            <a:spLocks noGrp="1"/>
          </p:cNvSpPr>
          <p:nvPr/>
        </p:nvSpPr>
        <p:spPr>
          <a:xfrm>
            <a:off x="4000500" y="3178761"/>
            <a:ext cx="419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free [⁷³Se] species vs [⁷³Se]tracer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B63A2B32-6E62-4738-9C05-4FD06053E003}"/>
              </a:ext>
            </a:extLst>
          </p:cNvPr>
          <p:cNvSpPr>
            <a:spLocks noGrp="1"/>
          </p:cNvSpPr>
          <p:nvPr/>
        </p:nvSpPr>
        <p:spPr>
          <a:xfrm>
            <a:off x="8382000" y="2797761"/>
            <a:ext cx="0" cy="81915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248044-2BFD-47CD-9864-54C2C0085F4E}"/>
              </a:ext>
            </a:extLst>
          </p:cNvPr>
          <p:cNvSpPr>
            <a:spLocks noGrp="1"/>
          </p:cNvSpPr>
          <p:nvPr/>
        </p:nvSpPr>
        <p:spPr>
          <a:xfrm>
            <a:off x="8620125" y="2978736"/>
            <a:ext cx="2619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6A269"/>
                </a:solidFill>
              </a:defRPr>
            </a:pPr>
            <a:r>
              <a:rPr sz="1275" b="1" dirty="0">
                <a:solidFill>
                  <a:srgbClr val="36A269"/>
                </a:solidFill>
              </a:rPr>
              <a:t>radio-HPLC / radio-TLC / SEC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4B98D5F-8510-468E-BC24-96474C63AE0D}"/>
              </a:ext>
            </a:extLst>
          </p:cNvPr>
          <p:cNvSpPr>
            <a:spLocks noGrp="1"/>
          </p:cNvSpPr>
          <p:nvPr/>
        </p:nvSpPr>
        <p:spPr>
          <a:xfrm>
            <a:off x="666750" y="4121736"/>
            <a:ext cx="10858500" cy="1143000"/>
          </a:xfrm>
          <a:prstGeom prst="roundRect">
            <a:avLst>
              <a:gd name="adj" fmla="val 13333"/>
            </a:avLst>
          </a:prstGeom>
          <a:solidFill>
            <a:srgbClr val="F1EDFA"/>
          </a:solidFill>
          <a:ln w="14288">
            <a:solidFill>
              <a:srgbClr val="7D63B8"/>
            </a:solidFill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14C9C6-93C0-4CC8-8FC4-87621F43882B}"/>
              </a:ext>
            </a:extLst>
          </p:cNvPr>
          <p:cNvSpPr>
            <a:spLocks noGrp="1"/>
          </p:cNvSpPr>
          <p:nvPr/>
        </p:nvSpPr>
        <p:spPr>
          <a:xfrm>
            <a:off x="904875" y="4255086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7D63B8"/>
                </a:solidFill>
              </a:defRPr>
            </a:pPr>
            <a:r>
              <a:rPr sz="1500" b="1">
                <a:solidFill>
                  <a:srgbClr val="7D63B8"/>
                </a:solidFill>
              </a:rPr>
              <a:t>RADIONUCLIDIC PURITY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7C88C017-A5CB-490D-AD91-1D6B8F4641E9}"/>
              </a:ext>
            </a:extLst>
          </p:cNvPr>
          <p:cNvSpPr>
            <a:spLocks noGrp="1"/>
          </p:cNvSpPr>
          <p:nvPr/>
        </p:nvSpPr>
        <p:spPr>
          <a:xfrm>
            <a:off x="3667125" y="4274136"/>
            <a:ext cx="0" cy="81915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69C1576-7489-4678-827A-24FCA9A4025C}"/>
              </a:ext>
            </a:extLst>
          </p:cNvPr>
          <p:cNvSpPr>
            <a:spLocks noGrp="1"/>
          </p:cNvSpPr>
          <p:nvPr/>
        </p:nvSpPr>
        <p:spPr>
          <a:xfrm>
            <a:off x="4000500" y="4216986"/>
            <a:ext cx="419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074676"/>
                </a:solidFill>
              </a:defRPr>
            </a:pPr>
            <a:r>
              <a:rPr sz="1425" b="1">
                <a:solidFill>
                  <a:srgbClr val="074676"/>
                </a:solidFill>
              </a:rPr>
              <a:t>Which radionuclides produce the activity?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19C0AC-FB6C-4389-B414-2621F9347B3D}"/>
              </a:ext>
            </a:extLst>
          </p:cNvPr>
          <p:cNvSpPr>
            <a:spLocks noGrp="1"/>
          </p:cNvSpPr>
          <p:nvPr/>
        </p:nvSpPr>
        <p:spPr>
          <a:xfrm>
            <a:off x="4000500" y="4655136"/>
            <a:ext cx="4191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⁷⁵Se • ⁷²Se • ⁷⁴As</a:t>
            </a: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93E0FE20-E7AC-4344-97C3-CC17762D5615}"/>
              </a:ext>
            </a:extLst>
          </p:cNvPr>
          <p:cNvSpPr>
            <a:spLocks noGrp="1"/>
          </p:cNvSpPr>
          <p:nvPr/>
        </p:nvSpPr>
        <p:spPr>
          <a:xfrm>
            <a:off x="8382000" y="4274136"/>
            <a:ext cx="0" cy="819150"/>
          </a:xfrm>
          <a:prstGeom prst="line">
            <a:avLst/>
          </a:prstGeom>
          <a:noFill/>
          <a:ln w="14288">
            <a:solidFill>
              <a:srgbClr val="C8D7E1"/>
            </a:solidFill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AA8B81-27E3-4EA6-AA45-0135AC559A89}"/>
              </a:ext>
            </a:extLst>
          </p:cNvPr>
          <p:cNvSpPr>
            <a:spLocks noGrp="1"/>
          </p:cNvSpPr>
          <p:nvPr/>
        </p:nvSpPr>
        <p:spPr>
          <a:xfrm>
            <a:off x="8620125" y="4455111"/>
            <a:ext cx="2619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7D63B8"/>
                </a:solidFill>
              </a:defRPr>
            </a:pPr>
            <a:r>
              <a:rPr sz="1275" b="1" dirty="0">
                <a:solidFill>
                  <a:srgbClr val="7D63B8"/>
                </a:solidFill>
              </a:rPr>
              <a:t>gamma spectrum / measured half-life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8B795F-FE21-4ED4-A1FF-1F8CE8F13514}"/>
              </a:ext>
            </a:extLst>
          </p:cNvPr>
          <p:cNvSpPr>
            <a:spLocks noGrp="1"/>
          </p:cNvSpPr>
          <p:nvPr/>
        </p:nvSpPr>
        <p:spPr>
          <a:xfrm>
            <a:off x="2238375" y="5550486"/>
            <a:ext cx="7715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 dirty="0">
                <a:solidFill>
                  <a:srgbClr val="FFFFFF"/>
                </a:solidFill>
              </a:rPr>
              <a:t>Correct radionuclide ≠ correct molecule ≠ chemically clean formulation</a:t>
            </a:r>
          </a:p>
        </p:txBody>
      </p:sp>
    </p:spTree>
    <p:extLst>
      <p:ext uri="{BB962C8B-B14F-4D97-AF65-F5344CB8AC3E}">
        <p14:creationId xmlns:p14="http://schemas.microsoft.com/office/powerpoint/2010/main" val="263408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3ACA5A-258B-441E-832D-939BDE5ADFE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36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841B7D-1D0B-4CBD-92E4-EF649C55A5E7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Quality Control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40E0F7-28D6-41C1-BF0E-0682474C1639}"/>
              </a:ext>
            </a:extLst>
          </p:cNvPr>
          <p:cNvSpPr>
            <a:spLocks noGrp="1"/>
          </p:cNvSpPr>
          <p:nvPr/>
        </p:nvSpPr>
        <p:spPr>
          <a:xfrm>
            <a:off x="547687" y="1183274"/>
            <a:ext cx="3476625" cy="4000500"/>
          </a:xfrm>
          <a:prstGeom prst="roundRect">
            <a:avLst>
              <a:gd name="adj" fmla="val 4932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E5D582-ABE3-4061-8226-467BF23C0149}"/>
              </a:ext>
            </a:extLst>
          </p:cNvPr>
          <p:cNvSpPr>
            <a:spLocks noGrp="1"/>
          </p:cNvSpPr>
          <p:nvPr/>
        </p:nvSpPr>
        <p:spPr>
          <a:xfrm>
            <a:off x="738187" y="1373774"/>
            <a:ext cx="3095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6A269"/>
                </a:solidFill>
              </a:defRPr>
            </a:pPr>
            <a:r>
              <a:rPr sz="1725" b="1">
                <a:solidFill>
                  <a:srgbClr val="36A269"/>
                </a:solidFill>
              </a:rPr>
              <a:t>HIGH MOLAR ACTIVITY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2F66B9-16EE-4418-A53B-A72C91A501CB}"/>
              </a:ext>
            </a:extLst>
          </p:cNvPr>
          <p:cNvSpPr>
            <a:spLocks noGrp="1"/>
          </p:cNvSpPr>
          <p:nvPr/>
        </p:nvSpPr>
        <p:spPr>
          <a:xfrm>
            <a:off x="1404937" y="1897649"/>
            <a:ext cx="1762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074676"/>
                </a:solidFill>
              </a:defRPr>
            </a:pPr>
            <a:r>
              <a:rPr sz="2025" b="1">
                <a:solidFill>
                  <a:srgbClr val="074676"/>
                </a:solidFill>
              </a:rPr>
              <a:t>1 GBq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7D589D-DECC-4D2E-B315-242EF7A3D5F2}"/>
              </a:ext>
            </a:extLst>
          </p:cNvPr>
          <p:cNvSpPr>
            <a:spLocks noGrp="1"/>
          </p:cNvSpPr>
          <p:nvPr/>
        </p:nvSpPr>
        <p:spPr>
          <a:xfrm>
            <a:off x="1119187" y="25643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EE238-C636-4939-B9CB-EDB820748926}"/>
              </a:ext>
            </a:extLst>
          </p:cNvPr>
          <p:cNvSpPr>
            <a:spLocks noGrp="1"/>
          </p:cNvSpPr>
          <p:nvPr/>
        </p:nvSpPr>
        <p:spPr>
          <a:xfrm>
            <a:off x="1147762" y="26310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EE3237-ADA3-466A-8274-6F8B94019F2A}"/>
              </a:ext>
            </a:extLst>
          </p:cNvPr>
          <p:cNvSpPr>
            <a:spLocks noGrp="1"/>
          </p:cNvSpPr>
          <p:nvPr/>
        </p:nvSpPr>
        <p:spPr>
          <a:xfrm>
            <a:off x="1709737" y="25643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52B9E9-EC20-43D1-8CEB-8AF81D4B421C}"/>
              </a:ext>
            </a:extLst>
          </p:cNvPr>
          <p:cNvSpPr>
            <a:spLocks noGrp="1"/>
          </p:cNvSpPr>
          <p:nvPr/>
        </p:nvSpPr>
        <p:spPr>
          <a:xfrm>
            <a:off x="1738312" y="26310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B1C885-30B7-4E95-BCC7-319676C1F1A8}"/>
              </a:ext>
            </a:extLst>
          </p:cNvPr>
          <p:cNvSpPr>
            <a:spLocks noGrp="1"/>
          </p:cNvSpPr>
          <p:nvPr/>
        </p:nvSpPr>
        <p:spPr>
          <a:xfrm>
            <a:off x="2300287" y="25643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C3AA5B-6D71-42FF-97EB-847A2E974F0A}"/>
              </a:ext>
            </a:extLst>
          </p:cNvPr>
          <p:cNvSpPr>
            <a:spLocks noGrp="1"/>
          </p:cNvSpPr>
          <p:nvPr/>
        </p:nvSpPr>
        <p:spPr>
          <a:xfrm>
            <a:off x="2328862" y="26310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27B6B8-B7BF-44CD-82EB-1E9323A57D88}"/>
              </a:ext>
            </a:extLst>
          </p:cNvPr>
          <p:cNvSpPr>
            <a:spLocks noGrp="1"/>
          </p:cNvSpPr>
          <p:nvPr/>
        </p:nvSpPr>
        <p:spPr>
          <a:xfrm>
            <a:off x="2890837" y="25643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3ECFC7-77D8-4F73-8608-488BC706EF2A}"/>
              </a:ext>
            </a:extLst>
          </p:cNvPr>
          <p:cNvSpPr>
            <a:spLocks noGrp="1"/>
          </p:cNvSpPr>
          <p:nvPr/>
        </p:nvSpPr>
        <p:spPr>
          <a:xfrm>
            <a:off x="2919412" y="26310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787BCFD-C421-4D7C-AE52-6EFC045C27B7}"/>
              </a:ext>
            </a:extLst>
          </p:cNvPr>
          <p:cNvSpPr>
            <a:spLocks noGrp="1"/>
          </p:cNvSpPr>
          <p:nvPr/>
        </p:nvSpPr>
        <p:spPr>
          <a:xfrm>
            <a:off x="1119187" y="315494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59147D-877B-4227-BC68-0D7211452D9A}"/>
              </a:ext>
            </a:extLst>
          </p:cNvPr>
          <p:cNvSpPr>
            <a:spLocks noGrp="1"/>
          </p:cNvSpPr>
          <p:nvPr/>
        </p:nvSpPr>
        <p:spPr>
          <a:xfrm>
            <a:off x="1147762" y="322162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606F83F-44CF-4022-9DBF-E7F2B3D1628E}"/>
              </a:ext>
            </a:extLst>
          </p:cNvPr>
          <p:cNvSpPr>
            <a:spLocks noGrp="1"/>
          </p:cNvSpPr>
          <p:nvPr/>
        </p:nvSpPr>
        <p:spPr>
          <a:xfrm>
            <a:off x="1709737" y="3154949"/>
            <a:ext cx="361950" cy="361950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4C0E3A-E5EE-44FE-BACD-49007939A7F8}"/>
              </a:ext>
            </a:extLst>
          </p:cNvPr>
          <p:cNvSpPr>
            <a:spLocks noGrp="1"/>
          </p:cNvSpPr>
          <p:nvPr/>
        </p:nvSpPr>
        <p:spPr>
          <a:xfrm>
            <a:off x="1738312" y="322162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R*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2BE50AE-4E90-4D8F-B503-19445D5FC6AD}"/>
              </a:ext>
            </a:extLst>
          </p:cNvPr>
          <p:cNvSpPr>
            <a:spLocks noGrp="1"/>
          </p:cNvSpPr>
          <p:nvPr/>
        </p:nvSpPr>
        <p:spPr>
          <a:xfrm>
            <a:off x="2300287" y="315494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6182E9-A227-4C6B-9CC3-949AA347B687}"/>
              </a:ext>
            </a:extLst>
          </p:cNvPr>
          <p:cNvSpPr>
            <a:spLocks noGrp="1"/>
          </p:cNvSpPr>
          <p:nvPr/>
        </p:nvSpPr>
        <p:spPr>
          <a:xfrm>
            <a:off x="2328862" y="322162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2AE99D6-5645-4AF8-868F-B7CAA7D295A5}"/>
              </a:ext>
            </a:extLst>
          </p:cNvPr>
          <p:cNvSpPr>
            <a:spLocks noGrp="1"/>
          </p:cNvSpPr>
          <p:nvPr/>
        </p:nvSpPr>
        <p:spPr>
          <a:xfrm>
            <a:off x="2890837" y="315494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D590B5-99DF-443B-AA34-DB6E31D81F05}"/>
              </a:ext>
            </a:extLst>
          </p:cNvPr>
          <p:cNvSpPr>
            <a:spLocks noGrp="1"/>
          </p:cNvSpPr>
          <p:nvPr/>
        </p:nvSpPr>
        <p:spPr>
          <a:xfrm>
            <a:off x="2919412" y="322162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6801419-A6F8-4C3A-8EC1-C631709CDA0E}"/>
              </a:ext>
            </a:extLst>
          </p:cNvPr>
          <p:cNvSpPr>
            <a:spLocks noGrp="1"/>
          </p:cNvSpPr>
          <p:nvPr/>
        </p:nvSpPr>
        <p:spPr>
          <a:xfrm>
            <a:off x="1119187" y="37454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3B92D2-EC63-4E51-A637-3747349A3EEB}"/>
              </a:ext>
            </a:extLst>
          </p:cNvPr>
          <p:cNvSpPr>
            <a:spLocks noGrp="1"/>
          </p:cNvSpPr>
          <p:nvPr/>
        </p:nvSpPr>
        <p:spPr>
          <a:xfrm>
            <a:off x="1147762" y="38121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419BC04-CE3B-492C-828E-DF880E7AF7D2}"/>
              </a:ext>
            </a:extLst>
          </p:cNvPr>
          <p:cNvSpPr>
            <a:spLocks noGrp="1"/>
          </p:cNvSpPr>
          <p:nvPr/>
        </p:nvSpPr>
        <p:spPr>
          <a:xfrm>
            <a:off x="1709737" y="37454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F364AD-16D2-4AA8-9A56-22909DA4C56D}"/>
              </a:ext>
            </a:extLst>
          </p:cNvPr>
          <p:cNvSpPr>
            <a:spLocks noGrp="1"/>
          </p:cNvSpPr>
          <p:nvPr/>
        </p:nvSpPr>
        <p:spPr>
          <a:xfrm>
            <a:off x="1738312" y="38121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3F0BEE2-B4E4-4A46-8D92-E8643A68996E}"/>
              </a:ext>
            </a:extLst>
          </p:cNvPr>
          <p:cNvSpPr>
            <a:spLocks noGrp="1"/>
          </p:cNvSpPr>
          <p:nvPr/>
        </p:nvSpPr>
        <p:spPr>
          <a:xfrm>
            <a:off x="2300287" y="37454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33F9F9-0FEA-4C22-8438-2F80BF1F3A2D}"/>
              </a:ext>
            </a:extLst>
          </p:cNvPr>
          <p:cNvSpPr>
            <a:spLocks noGrp="1"/>
          </p:cNvSpPr>
          <p:nvPr/>
        </p:nvSpPr>
        <p:spPr>
          <a:xfrm>
            <a:off x="2328862" y="38121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3F86F64-74B6-4DB0-8323-0A18C90CF946}"/>
              </a:ext>
            </a:extLst>
          </p:cNvPr>
          <p:cNvSpPr>
            <a:spLocks noGrp="1"/>
          </p:cNvSpPr>
          <p:nvPr/>
        </p:nvSpPr>
        <p:spPr>
          <a:xfrm>
            <a:off x="2890837" y="3745499"/>
            <a:ext cx="361950" cy="3619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697D639-A2F0-4456-96D0-CF8E2E04C289}"/>
              </a:ext>
            </a:extLst>
          </p:cNvPr>
          <p:cNvSpPr>
            <a:spLocks noGrp="1"/>
          </p:cNvSpPr>
          <p:nvPr/>
        </p:nvSpPr>
        <p:spPr>
          <a:xfrm>
            <a:off x="2919412" y="3812174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0B5F9A"/>
                </a:solidFill>
              </a:defRPr>
            </a:pPr>
            <a:r>
              <a:rPr sz="975" b="1">
                <a:solidFill>
                  <a:srgbClr val="0B5F9A"/>
                </a:solidFill>
              </a:rPr>
              <a:t>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45BFA4-D29B-455B-8349-E26378AD0339}"/>
              </a:ext>
            </a:extLst>
          </p:cNvPr>
          <p:cNvSpPr>
            <a:spLocks noGrp="1"/>
          </p:cNvSpPr>
          <p:nvPr/>
        </p:nvSpPr>
        <p:spPr>
          <a:xfrm>
            <a:off x="1023937" y="4507499"/>
            <a:ext cx="2524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36A269"/>
                </a:solidFill>
              </a:defRPr>
            </a:pPr>
            <a:r>
              <a:rPr sz="1425" b="1">
                <a:solidFill>
                  <a:srgbClr val="36A269"/>
                </a:solidFill>
              </a:rPr>
              <a:t>few molecules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A82F4C4-7DEF-41ED-825C-93DC8E648D6A}"/>
              </a:ext>
            </a:extLst>
          </p:cNvPr>
          <p:cNvSpPr>
            <a:spLocks noGrp="1"/>
          </p:cNvSpPr>
          <p:nvPr/>
        </p:nvSpPr>
        <p:spPr>
          <a:xfrm>
            <a:off x="4357687" y="1183274"/>
            <a:ext cx="3476625" cy="4000500"/>
          </a:xfrm>
          <a:prstGeom prst="roundRect">
            <a:avLst>
              <a:gd name="adj" fmla="val 4932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F1F617E-C37A-42B9-A142-8B9FC561A4F5}"/>
              </a:ext>
            </a:extLst>
          </p:cNvPr>
          <p:cNvSpPr>
            <a:spLocks noGrp="1"/>
          </p:cNvSpPr>
          <p:nvPr/>
        </p:nvSpPr>
        <p:spPr>
          <a:xfrm>
            <a:off x="4548187" y="1373774"/>
            <a:ext cx="3095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CB4949"/>
                </a:solidFill>
              </a:defRPr>
            </a:pPr>
            <a:r>
              <a:rPr sz="1725" b="1">
                <a:solidFill>
                  <a:srgbClr val="CB4949"/>
                </a:solidFill>
              </a:rPr>
              <a:t>LOW MOLAR ACTIVITY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A27DE2-5C01-4913-86DD-622ECF96FB47}"/>
              </a:ext>
            </a:extLst>
          </p:cNvPr>
          <p:cNvSpPr>
            <a:spLocks noGrp="1"/>
          </p:cNvSpPr>
          <p:nvPr/>
        </p:nvSpPr>
        <p:spPr>
          <a:xfrm>
            <a:off x="5214937" y="1897649"/>
            <a:ext cx="1762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074676"/>
                </a:solidFill>
              </a:defRPr>
            </a:pPr>
            <a:r>
              <a:rPr sz="2025" b="1">
                <a:solidFill>
                  <a:srgbClr val="074676"/>
                </a:solidFill>
              </a:rPr>
              <a:t>1 GBq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CA6263E-F53E-4814-99E2-43A91FC7F65C}"/>
              </a:ext>
            </a:extLst>
          </p:cNvPr>
          <p:cNvSpPr>
            <a:spLocks noGrp="1"/>
          </p:cNvSpPr>
          <p:nvPr/>
        </p:nvSpPr>
        <p:spPr>
          <a:xfrm>
            <a:off x="47196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8B85C9B-5663-4F75-9292-1C14E2FD4AED}"/>
              </a:ext>
            </a:extLst>
          </p:cNvPr>
          <p:cNvSpPr>
            <a:spLocks noGrp="1"/>
          </p:cNvSpPr>
          <p:nvPr/>
        </p:nvSpPr>
        <p:spPr>
          <a:xfrm>
            <a:off x="47482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BC7D99A-D850-4AA3-88B1-EBCB848A6DAA}"/>
              </a:ext>
            </a:extLst>
          </p:cNvPr>
          <p:cNvSpPr>
            <a:spLocks noGrp="1"/>
          </p:cNvSpPr>
          <p:nvPr/>
        </p:nvSpPr>
        <p:spPr>
          <a:xfrm>
            <a:off x="50244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7A268A-2C01-46C6-9A11-9C919411CC57}"/>
              </a:ext>
            </a:extLst>
          </p:cNvPr>
          <p:cNvSpPr>
            <a:spLocks noGrp="1"/>
          </p:cNvSpPr>
          <p:nvPr/>
        </p:nvSpPr>
        <p:spPr>
          <a:xfrm>
            <a:off x="50530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BBCED6F-D49D-4536-8828-2D75E49BD4E1}"/>
              </a:ext>
            </a:extLst>
          </p:cNvPr>
          <p:cNvSpPr>
            <a:spLocks noGrp="1"/>
          </p:cNvSpPr>
          <p:nvPr/>
        </p:nvSpPr>
        <p:spPr>
          <a:xfrm>
            <a:off x="53292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7138EE5-61A4-4295-BAE8-18FD36B09E67}"/>
              </a:ext>
            </a:extLst>
          </p:cNvPr>
          <p:cNvSpPr>
            <a:spLocks noGrp="1"/>
          </p:cNvSpPr>
          <p:nvPr/>
        </p:nvSpPr>
        <p:spPr>
          <a:xfrm>
            <a:off x="53578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35EA9EE-DFAD-42C3-90AE-94655CB65E90}"/>
              </a:ext>
            </a:extLst>
          </p:cNvPr>
          <p:cNvSpPr>
            <a:spLocks noGrp="1"/>
          </p:cNvSpPr>
          <p:nvPr/>
        </p:nvSpPr>
        <p:spPr>
          <a:xfrm>
            <a:off x="56340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D5BC4BB-3ED8-4181-9362-911185316E68}"/>
              </a:ext>
            </a:extLst>
          </p:cNvPr>
          <p:cNvSpPr>
            <a:spLocks noGrp="1"/>
          </p:cNvSpPr>
          <p:nvPr/>
        </p:nvSpPr>
        <p:spPr>
          <a:xfrm>
            <a:off x="56626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104859F-6CDC-4649-ACE7-8EAE6E4D5305}"/>
              </a:ext>
            </a:extLst>
          </p:cNvPr>
          <p:cNvSpPr>
            <a:spLocks noGrp="1"/>
          </p:cNvSpPr>
          <p:nvPr/>
        </p:nvSpPr>
        <p:spPr>
          <a:xfrm>
            <a:off x="59388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A865201-1886-417D-8641-1A2485563ED4}"/>
              </a:ext>
            </a:extLst>
          </p:cNvPr>
          <p:cNvSpPr>
            <a:spLocks noGrp="1"/>
          </p:cNvSpPr>
          <p:nvPr/>
        </p:nvSpPr>
        <p:spPr>
          <a:xfrm>
            <a:off x="59674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1081EE9-A01D-43D6-8EDE-B7F190ACAFE1}"/>
              </a:ext>
            </a:extLst>
          </p:cNvPr>
          <p:cNvSpPr>
            <a:spLocks noGrp="1"/>
          </p:cNvSpPr>
          <p:nvPr/>
        </p:nvSpPr>
        <p:spPr>
          <a:xfrm>
            <a:off x="62436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7FDFD2B-E583-4281-9560-6E94609F34BD}"/>
              </a:ext>
            </a:extLst>
          </p:cNvPr>
          <p:cNvSpPr>
            <a:spLocks noGrp="1"/>
          </p:cNvSpPr>
          <p:nvPr/>
        </p:nvSpPr>
        <p:spPr>
          <a:xfrm>
            <a:off x="62722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0B76637-BA78-49E9-B209-C6CE487089DF}"/>
              </a:ext>
            </a:extLst>
          </p:cNvPr>
          <p:cNvSpPr>
            <a:spLocks noGrp="1"/>
          </p:cNvSpPr>
          <p:nvPr/>
        </p:nvSpPr>
        <p:spPr>
          <a:xfrm>
            <a:off x="65484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0443781-E5CD-44A6-A96A-7C8D2B15AB20}"/>
              </a:ext>
            </a:extLst>
          </p:cNvPr>
          <p:cNvSpPr>
            <a:spLocks noGrp="1"/>
          </p:cNvSpPr>
          <p:nvPr/>
        </p:nvSpPr>
        <p:spPr>
          <a:xfrm>
            <a:off x="65770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4B55223-BA3D-41D6-AD50-64BDEE15825F}"/>
              </a:ext>
            </a:extLst>
          </p:cNvPr>
          <p:cNvSpPr>
            <a:spLocks noGrp="1"/>
          </p:cNvSpPr>
          <p:nvPr/>
        </p:nvSpPr>
        <p:spPr>
          <a:xfrm>
            <a:off x="68532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31386EF-28BD-434C-90D9-EC0FFAA822D3}"/>
              </a:ext>
            </a:extLst>
          </p:cNvPr>
          <p:cNvSpPr>
            <a:spLocks noGrp="1"/>
          </p:cNvSpPr>
          <p:nvPr/>
        </p:nvSpPr>
        <p:spPr>
          <a:xfrm>
            <a:off x="68818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03F22A4-DD8F-4D70-AAEA-9118DA7413AC}"/>
              </a:ext>
            </a:extLst>
          </p:cNvPr>
          <p:cNvSpPr>
            <a:spLocks noGrp="1"/>
          </p:cNvSpPr>
          <p:nvPr/>
        </p:nvSpPr>
        <p:spPr>
          <a:xfrm>
            <a:off x="7158037" y="25167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862D308-310F-47FC-8C95-97F9F5329988}"/>
              </a:ext>
            </a:extLst>
          </p:cNvPr>
          <p:cNvSpPr>
            <a:spLocks noGrp="1"/>
          </p:cNvSpPr>
          <p:nvPr/>
        </p:nvSpPr>
        <p:spPr>
          <a:xfrm>
            <a:off x="7186612" y="25834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731BB05-6A2A-449B-835C-9F9DB6631DF2}"/>
              </a:ext>
            </a:extLst>
          </p:cNvPr>
          <p:cNvSpPr>
            <a:spLocks noGrp="1"/>
          </p:cNvSpPr>
          <p:nvPr/>
        </p:nvSpPr>
        <p:spPr>
          <a:xfrm>
            <a:off x="47196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742D45-81B1-4D80-B1A9-91A747B5569E}"/>
              </a:ext>
            </a:extLst>
          </p:cNvPr>
          <p:cNvSpPr>
            <a:spLocks noGrp="1"/>
          </p:cNvSpPr>
          <p:nvPr/>
        </p:nvSpPr>
        <p:spPr>
          <a:xfrm>
            <a:off x="47482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5DD9C60-2F5A-4388-B0E0-F515B4E65233}"/>
              </a:ext>
            </a:extLst>
          </p:cNvPr>
          <p:cNvSpPr>
            <a:spLocks noGrp="1"/>
          </p:cNvSpPr>
          <p:nvPr/>
        </p:nvSpPr>
        <p:spPr>
          <a:xfrm>
            <a:off x="50244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09B8FC2-F6CB-4DEC-A6E1-63FA377C7D36}"/>
              </a:ext>
            </a:extLst>
          </p:cNvPr>
          <p:cNvSpPr>
            <a:spLocks noGrp="1"/>
          </p:cNvSpPr>
          <p:nvPr/>
        </p:nvSpPr>
        <p:spPr>
          <a:xfrm>
            <a:off x="50530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60F97BB-1241-47B9-8FF9-1A2C525F379A}"/>
              </a:ext>
            </a:extLst>
          </p:cNvPr>
          <p:cNvSpPr>
            <a:spLocks noGrp="1"/>
          </p:cNvSpPr>
          <p:nvPr/>
        </p:nvSpPr>
        <p:spPr>
          <a:xfrm>
            <a:off x="53292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B1B19A9-8A31-4A83-AEF2-5FCCCAED1E16}"/>
              </a:ext>
            </a:extLst>
          </p:cNvPr>
          <p:cNvSpPr>
            <a:spLocks noGrp="1"/>
          </p:cNvSpPr>
          <p:nvPr/>
        </p:nvSpPr>
        <p:spPr>
          <a:xfrm>
            <a:off x="53578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A7EC3D3-730E-4241-B514-B6C69CBFB9C7}"/>
              </a:ext>
            </a:extLst>
          </p:cNvPr>
          <p:cNvSpPr>
            <a:spLocks noGrp="1"/>
          </p:cNvSpPr>
          <p:nvPr/>
        </p:nvSpPr>
        <p:spPr>
          <a:xfrm>
            <a:off x="56340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6ED6DB2-2976-48ED-819E-78E7D668F0E1}"/>
              </a:ext>
            </a:extLst>
          </p:cNvPr>
          <p:cNvSpPr>
            <a:spLocks noGrp="1"/>
          </p:cNvSpPr>
          <p:nvPr/>
        </p:nvSpPr>
        <p:spPr>
          <a:xfrm>
            <a:off x="56626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32F1967-6717-4DE1-988C-0A60E21E1725}"/>
              </a:ext>
            </a:extLst>
          </p:cNvPr>
          <p:cNvSpPr>
            <a:spLocks noGrp="1"/>
          </p:cNvSpPr>
          <p:nvPr/>
        </p:nvSpPr>
        <p:spPr>
          <a:xfrm>
            <a:off x="59388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9D8E3F-6B64-42EA-B07B-789B7EEE37DC}"/>
              </a:ext>
            </a:extLst>
          </p:cNvPr>
          <p:cNvSpPr>
            <a:spLocks noGrp="1"/>
          </p:cNvSpPr>
          <p:nvPr/>
        </p:nvSpPr>
        <p:spPr>
          <a:xfrm>
            <a:off x="59674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9803F45-BA37-42A9-80E4-757DE5324A91}"/>
              </a:ext>
            </a:extLst>
          </p:cNvPr>
          <p:cNvSpPr>
            <a:spLocks noGrp="1"/>
          </p:cNvSpPr>
          <p:nvPr/>
        </p:nvSpPr>
        <p:spPr>
          <a:xfrm>
            <a:off x="62436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CCB9FF-BA32-4C63-B2CB-EA2388359B3D}"/>
              </a:ext>
            </a:extLst>
          </p:cNvPr>
          <p:cNvSpPr>
            <a:spLocks noGrp="1"/>
          </p:cNvSpPr>
          <p:nvPr/>
        </p:nvSpPr>
        <p:spPr>
          <a:xfrm>
            <a:off x="62722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88C8841-A7AC-45EC-AE87-1FFB7FC57E59}"/>
              </a:ext>
            </a:extLst>
          </p:cNvPr>
          <p:cNvSpPr>
            <a:spLocks noGrp="1"/>
          </p:cNvSpPr>
          <p:nvPr/>
        </p:nvSpPr>
        <p:spPr>
          <a:xfrm>
            <a:off x="65484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E67263-79BB-4626-B2DD-52C0A35BBF9E}"/>
              </a:ext>
            </a:extLst>
          </p:cNvPr>
          <p:cNvSpPr>
            <a:spLocks noGrp="1"/>
          </p:cNvSpPr>
          <p:nvPr/>
        </p:nvSpPr>
        <p:spPr>
          <a:xfrm>
            <a:off x="65770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BFE2442-FCA1-43C6-8EFF-962E1FE915A3}"/>
              </a:ext>
            </a:extLst>
          </p:cNvPr>
          <p:cNvSpPr>
            <a:spLocks noGrp="1"/>
          </p:cNvSpPr>
          <p:nvPr/>
        </p:nvSpPr>
        <p:spPr>
          <a:xfrm>
            <a:off x="6853237" y="29549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E6B247C-93C6-418D-9C67-FBFBD31F171B}"/>
              </a:ext>
            </a:extLst>
          </p:cNvPr>
          <p:cNvSpPr>
            <a:spLocks noGrp="1"/>
          </p:cNvSpPr>
          <p:nvPr/>
        </p:nvSpPr>
        <p:spPr>
          <a:xfrm>
            <a:off x="68818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BA13653-2F3C-4281-8946-62723F0D86A4}"/>
              </a:ext>
            </a:extLst>
          </p:cNvPr>
          <p:cNvSpPr>
            <a:spLocks noGrp="1"/>
          </p:cNvSpPr>
          <p:nvPr/>
        </p:nvSpPr>
        <p:spPr>
          <a:xfrm>
            <a:off x="7158037" y="2954924"/>
            <a:ext cx="209550" cy="209550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D613F35-6E53-4218-BAA7-D3B54F017BAD}"/>
              </a:ext>
            </a:extLst>
          </p:cNvPr>
          <p:cNvSpPr>
            <a:spLocks noGrp="1"/>
          </p:cNvSpPr>
          <p:nvPr/>
        </p:nvSpPr>
        <p:spPr>
          <a:xfrm>
            <a:off x="7186612" y="30215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*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4BFE0AC-6D0E-4CEC-B04C-13DDAEF0F76C}"/>
              </a:ext>
            </a:extLst>
          </p:cNvPr>
          <p:cNvSpPr>
            <a:spLocks noGrp="1"/>
          </p:cNvSpPr>
          <p:nvPr/>
        </p:nvSpPr>
        <p:spPr>
          <a:xfrm>
            <a:off x="47196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4745938-F459-4B55-ABAC-5C95306A6DE3}"/>
              </a:ext>
            </a:extLst>
          </p:cNvPr>
          <p:cNvSpPr>
            <a:spLocks noGrp="1"/>
          </p:cNvSpPr>
          <p:nvPr/>
        </p:nvSpPr>
        <p:spPr>
          <a:xfrm>
            <a:off x="47482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C8A2258-6BD9-4C6B-A85B-259E843BEC18}"/>
              </a:ext>
            </a:extLst>
          </p:cNvPr>
          <p:cNvSpPr>
            <a:spLocks noGrp="1"/>
          </p:cNvSpPr>
          <p:nvPr/>
        </p:nvSpPr>
        <p:spPr>
          <a:xfrm>
            <a:off x="50244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2153123-C587-4D81-AB53-33BC89D8B337}"/>
              </a:ext>
            </a:extLst>
          </p:cNvPr>
          <p:cNvSpPr>
            <a:spLocks noGrp="1"/>
          </p:cNvSpPr>
          <p:nvPr/>
        </p:nvSpPr>
        <p:spPr>
          <a:xfrm>
            <a:off x="50530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8CCB6B4-5C09-4189-88D4-2E33100756E5}"/>
              </a:ext>
            </a:extLst>
          </p:cNvPr>
          <p:cNvSpPr>
            <a:spLocks noGrp="1"/>
          </p:cNvSpPr>
          <p:nvPr/>
        </p:nvSpPr>
        <p:spPr>
          <a:xfrm>
            <a:off x="53292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E3500A6-1104-40C3-8486-64A2DF930442}"/>
              </a:ext>
            </a:extLst>
          </p:cNvPr>
          <p:cNvSpPr>
            <a:spLocks noGrp="1"/>
          </p:cNvSpPr>
          <p:nvPr/>
        </p:nvSpPr>
        <p:spPr>
          <a:xfrm>
            <a:off x="53578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8A54F15-77AA-404C-9732-2E3D406A0796}"/>
              </a:ext>
            </a:extLst>
          </p:cNvPr>
          <p:cNvSpPr>
            <a:spLocks noGrp="1"/>
          </p:cNvSpPr>
          <p:nvPr/>
        </p:nvSpPr>
        <p:spPr>
          <a:xfrm>
            <a:off x="56340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3D005CF-CD54-4B95-9FCF-F0F03646DB2F}"/>
              </a:ext>
            </a:extLst>
          </p:cNvPr>
          <p:cNvSpPr>
            <a:spLocks noGrp="1"/>
          </p:cNvSpPr>
          <p:nvPr/>
        </p:nvSpPr>
        <p:spPr>
          <a:xfrm>
            <a:off x="56626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AEBC103-6C1E-4598-982E-11A6C8D3DF21}"/>
              </a:ext>
            </a:extLst>
          </p:cNvPr>
          <p:cNvSpPr>
            <a:spLocks noGrp="1"/>
          </p:cNvSpPr>
          <p:nvPr/>
        </p:nvSpPr>
        <p:spPr>
          <a:xfrm>
            <a:off x="59388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37A720C-5A36-4EE8-9ECA-C9FEE35F453D}"/>
              </a:ext>
            </a:extLst>
          </p:cNvPr>
          <p:cNvSpPr>
            <a:spLocks noGrp="1"/>
          </p:cNvSpPr>
          <p:nvPr/>
        </p:nvSpPr>
        <p:spPr>
          <a:xfrm>
            <a:off x="59674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A237325-3C4E-4B5C-B47F-208A13B428C6}"/>
              </a:ext>
            </a:extLst>
          </p:cNvPr>
          <p:cNvSpPr>
            <a:spLocks noGrp="1"/>
          </p:cNvSpPr>
          <p:nvPr/>
        </p:nvSpPr>
        <p:spPr>
          <a:xfrm>
            <a:off x="62436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1D099755-B557-4AB2-AD7E-603BD94AD1BC}"/>
              </a:ext>
            </a:extLst>
          </p:cNvPr>
          <p:cNvSpPr>
            <a:spLocks noGrp="1"/>
          </p:cNvSpPr>
          <p:nvPr/>
        </p:nvSpPr>
        <p:spPr>
          <a:xfrm>
            <a:off x="62722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26720F6-8BED-4230-AB65-D5B1156D6D79}"/>
              </a:ext>
            </a:extLst>
          </p:cNvPr>
          <p:cNvSpPr>
            <a:spLocks noGrp="1"/>
          </p:cNvSpPr>
          <p:nvPr/>
        </p:nvSpPr>
        <p:spPr>
          <a:xfrm>
            <a:off x="65484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40ECAAA-487D-489E-B24D-53C057ECA462}"/>
              </a:ext>
            </a:extLst>
          </p:cNvPr>
          <p:cNvSpPr>
            <a:spLocks noGrp="1"/>
          </p:cNvSpPr>
          <p:nvPr/>
        </p:nvSpPr>
        <p:spPr>
          <a:xfrm>
            <a:off x="65770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F07A50C-9FA3-47FC-8316-B8E9B1DB260A}"/>
              </a:ext>
            </a:extLst>
          </p:cNvPr>
          <p:cNvSpPr>
            <a:spLocks noGrp="1"/>
          </p:cNvSpPr>
          <p:nvPr/>
        </p:nvSpPr>
        <p:spPr>
          <a:xfrm>
            <a:off x="68532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800BB8B-B14C-428D-A10A-C84C68B30E0C}"/>
              </a:ext>
            </a:extLst>
          </p:cNvPr>
          <p:cNvSpPr>
            <a:spLocks noGrp="1"/>
          </p:cNvSpPr>
          <p:nvPr/>
        </p:nvSpPr>
        <p:spPr>
          <a:xfrm>
            <a:off x="68818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720EDB7-4597-4510-B4F1-DF516DA2D834}"/>
              </a:ext>
            </a:extLst>
          </p:cNvPr>
          <p:cNvSpPr>
            <a:spLocks noGrp="1"/>
          </p:cNvSpPr>
          <p:nvPr/>
        </p:nvSpPr>
        <p:spPr>
          <a:xfrm>
            <a:off x="7158037" y="339307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0E8BD3C-C371-4E9B-9390-2CB695F38CFC}"/>
              </a:ext>
            </a:extLst>
          </p:cNvPr>
          <p:cNvSpPr>
            <a:spLocks noGrp="1"/>
          </p:cNvSpPr>
          <p:nvPr/>
        </p:nvSpPr>
        <p:spPr>
          <a:xfrm>
            <a:off x="7186612" y="345974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0A13FB9-C8F8-4C83-A491-345428125ED1}"/>
              </a:ext>
            </a:extLst>
          </p:cNvPr>
          <p:cNvSpPr>
            <a:spLocks noGrp="1"/>
          </p:cNvSpPr>
          <p:nvPr/>
        </p:nvSpPr>
        <p:spPr>
          <a:xfrm>
            <a:off x="47196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FDB681A-7BDD-4E61-B7CB-D2055D275454}"/>
              </a:ext>
            </a:extLst>
          </p:cNvPr>
          <p:cNvSpPr>
            <a:spLocks noGrp="1"/>
          </p:cNvSpPr>
          <p:nvPr/>
        </p:nvSpPr>
        <p:spPr>
          <a:xfrm>
            <a:off x="47482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DE2DDDB-E25E-4FF5-86A8-B0BB3E8386EE}"/>
              </a:ext>
            </a:extLst>
          </p:cNvPr>
          <p:cNvSpPr>
            <a:spLocks noGrp="1"/>
          </p:cNvSpPr>
          <p:nvPr/>
        </p:nvSpPr>
        <p:spPr>
          <a:xfrm>
            <a:off x="50244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67D16DD-5372-4F78-BA13-ADF389A806D7}"/>
              </a:ext>
            </a:extLst>
          </p:cNvPr>
          <p:cNvSpPr>
            <a:spLocks noGrp="1"/>
          </p:cNvSpPr>
          <p:nvPr/>
        </p:nvSpPr>
        <p:spPr>
          <a:xfrm>
            <a:off x="50530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111B1E6-7971-4C9A-8DFA-40709CDA02F5}"/>
              </a:ext>
            </a:extLst>
          </p:cNvPr>
          <p:cNvSpPr>
            <a:spLocks noGrp="1"/>
          </p:cNvSpPr>
          <p:nvPr/>
        </p:nvSpPr>
        <p:spPr>
          <a:xfrm>
            <a:off x="53292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569AB87-51B2-4C65-86DC-D65F74B9E0DD}"/>
              </a:ext>
            </a:extLst>
          </p:cNvPr>
          <p:cNvSpPr>
            <a:spLocks noGrp="1"/>
          </p:cNvSpPr>
          <p:nvPr/>
        </p:nvSpPr>
        <p:spPr>
          <a:xfrm>
            <a:off x="53578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CF835B64-4709-4AA3-9D2E-FD57BBE241A1}"/>
              </a:ext>
            </a:extLst>
          </p:cNvPr>
          <p:cNvSpPr>
            <a:spLocks noGrp="1"/>
          </p:cNvSpPr>
          <p:nvPr/>
        </p:nvSpPr>
        <p:spPr>
          <a:xfrm>
            <a:off x="56340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F032F60-B7D7-47EE-A4B4-C6006611E75E}"/>
              </a:ext>
            </a:extLst>
          </p:cNvPr>
          <p:cNvSpPr>
            <a:spLocks noGrp="1"/>
          </p:cNvSpPr>
          <p:nvPr/>
        </p:nvSpPr>
        <p:spPr>
          <a:xfrm>
            <a:off x="56626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42874B3-12F3-4F8A-95AD-1E1D74A76090}"/>
              </a:ext>
            </a:extLst>
          </p:cNvPr>
          <p:cNvSpPr>
            <a:spLocks noGrp="1"/>
          </p:cNvSpPr>
          <p:nvPr/>
        </p:nvSpPr>
        <p:spPr>
          <a:xfrm>
            <a:off x="59388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74339E1-6622-432A-AE99-61DFB7570E72}"/>
              </a:ext>
            </a:extLst>
          </p:cNvPr>
          <p:cNvSpPr>
            <a:spLocks noGrp="1"/>
          </p:cNvSpPr>
          <p:nvPr/>
        </p:nvSpPr>
        <p:spPr>
          <a:xfrm>
            <a:off x="59674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063390E-0B08-42FB-A20C-6BC838A8528E}"/>
              </a:ext>
            </a:extLst>
          </p:cNvPr>
          <p:cNvSpPr>
            <a:spLocks noGrp="1"/>
          </p:cNvSpPr>
          <p:nvPr/>
        </p:nvSpPr>
        <p:spPr>
          <a:xfrm>
            <a:off x="62436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01039BD-B883-48C6-99AA-57851024C361}"/>
              </a:ext>
            </a:extLst>
          </p:cNvPr>
          <p:cNvSpPr>
            <a:spLocks noGrp="1"/>
          </p:cNvSpPr>
          <p:nvPr/>
        </p:nvSpPr>
        <p:spPr>
          <a:xfrm>
            <a:off x="62722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A4335FE-79C5-42B9-BB92-701ACBB15A70}"/>
              </a:ext>
            </a:extLst>
          </p:cNvPr>
          <p:cNvSpPr>
            <a:spLocks noGrp="1"/>
          </p:cNvSpPr>
          <p:nvPr/>
        </p:nvSpPr>
        <p:spPr>
          <a:xfrm>
            <a:off x="65484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A580540-DB5B-4A93-B930-A839F0C71078}"/>
              </a:ext>
            </a:extLst>
          </p:cNvPr>
          <p:cNvSpPr>
            <a:spLocks noGrp="1"/>
          </p:cNvSpPr>
          <p:nvPr/>
        </p:nvSpPr>
        <p:spPr>
          <a:xfrm>
            <a:off x="65770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939C17AB-6C56-44B9-AAA8-926410DEC044}"/>
              </a:ext>
            </a:extLst>
          </p:cNvPr>
          <p:cNvSpPr>
            <a:spLocks noGrp="1"/>
          </p:cNvSpPr>
          <p:nvPr/>
        </p:nvSpPr>
        <p:spPr>
          <a:xfrm>
            <a:off x="68532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7462B69-BCC5-462B-B5CC-8AF52A014755}"/>
              </a:ext>
            </a:extLst>
          </p:cNvPr>
          <p:cNvSpPr>
            <a:spLocks noGrp="1"/>
          </p:cNvSpPr>
          <p:nvPr/>
        </p:nvSpPr>
        <p:spPr>
          <a:xfrm>
            <a:off x="68818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A9AF555-EDE7-4A4B-A3AC-0715EC67A3DF}"/>
              </a:ext>
            </a:extLst>
          </p:cNvPr>
          <p:cNvSpPr>
            <a:spLocks noGrp="1"/>
          </p:cNvSpPr>
          <p:nvPr/>
        </p:nvSpPr>
        <p:spPr>
          <a:xfrm>
            <a:off x="7158037" y="3831224"/>
            <a:ext cx="209550" cy="209550"/>
          </a:xfrm>
          <a:prstGeom prst="ellipse">
            <a:avLst/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2457046-A62E-40C3-B206-BF6FA3C4E532}"/>
              </a:ext>
            </a:extLst>
          </p:cNvPr>
          <p:cNvSpPr>
            <a:spLocks noGrp="1"/>
          </p:cNvSpPr>
          <p:nvPr/>
        </p:nvSpPr>
        <p:spPr>
          <a:xfrm>
            <a:off x="7186612" y="3897899"/>
            <a:ext cx="1524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8A0ABBA-278C-4B66-96A4-3EAC7D89D33B}"/>
              </a:ext>
            </a:extLst>
          </p:cNvPr>
          <p:cNvSpPr>
            <a:spLocks noGrp="1"/>
          </p:cNvSpPr>
          <p:nvPr/>
        </p:nvSpPr>
        <p:spPr>
          <a:xfrm>
            <a:off x="4833937" y="4507499"/>
            <a:ext cx="2524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CB4949"/>
                </a:solidFill>
              </a:defRPr>
            </a:pPr>
            <a:r>
              <a:rPr sz="1425" b="1">
                <a:solidFill>
                  <a:srgbClr val="CB4949"/>
                </a:solidFill>
              </a:rPr>
              <a:t>many molecules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5DFD8F8E-88B5-470E-966E-F0E0D4351883}"/>
              </a:ext>
            </a:extLst>
          </p:cNvPr>
          <p:cNvSpPr>
            <a:spLocks noGrp="1"/>
          </p:cNvSpPr>
          <p:nvPr/>
        </p:nvSpPr>
        <p:spPr>
          <a:xfrm>
            <a:off x="8215312" y="1278524"/>
            <a:ext cx="3333750" cy="1714500"/>
          </a:xfrm>
          <a:prstGeom prst="roundRect">
            <a:avLst>
              <a:gd name="adj" fmla="val 10000"/>
            </a:avLst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275F33B-292B-43E8-9B82-8409B7B65DB4}"/>
              </a:ext>
            </a:extLst>
          </p:cNvPr>
          <p:cNvSpPr>
            <a:spLocks noGrp="1"/>
          </p:cNvSpPr>
          <p:nvPr/>
        </p:nvSpPr>
        <p:spPr>
          <a:xfrm>
            <a:off x="8501062" y="1592849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074676"/>
                </a:solidFill>
              </a:defRPr>
            </a:pPr>
            <a:r>
              <a:rPr sz="2025" b="1" dirty="0">
                <a:solidFill>
                  <a:srgbClr val="074676"/>
                </a:solidFill>
              </a:rPr>
              <a:t>Aₘ = activity / amount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51FA80B-7B9D-4641-A7AD-F54BF84CB621}"/>
              </a:ext>
            </a:extLst>
          </p:cNvPr>
          <p:cNvSpPr>
            <a:spLocks noGrp="1"/>
          </p:cNvSpPr>
          <p:nvPr/>
        </p:nvSpPr>
        <p:spPr>
          <a:xfrm>
            <a:off x="8453437" y="2183399"/>
            <a:ext cx="285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17324A"/>
                </a:solidFill>
              </a:defRPr>
            </a:pPr>
            <a:r>
              <a:rPr sz="1350" b="0">
                <a:solidFill>
                  <a:srgbClr val="17324A"/>
                </a:solidFill>
              </a:rPr>
              <a:t>Bq/mol  •  commonly GBq/µmol</a:t>
            </a: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5EDE7D81-2E9C-4222-994E-875387EDB39F}"/>
              </a:ext>
            </a:extLst>
          </p:cNvPr>
          <p:cNvSpPr>
            <a:spLocks noGrp="1"/>
          </p:cNvSpPr>
          <p:nvPr/>
        </p:nvSpPr>
        <p:spPr>
          <a:xfrm>
            <a:off x="8215312" y="3278774"/>
            <a:ext cx="3333750" cy="1714500"/>
          </a:xfrm>
          <a:prstGeom prst="roundRect">
            <a:avLst>
              <a:gd name="adj" fmla="val 10000"/>
            </a:avLst>
          </a:prstGeom>
          <a:solidFill>
            <a:srgbClr val="FFF3E7"/>
          </a:solidFill>
          <a:ln w="14288">
            <a:solidFill>
              <a:srgbClr val="F28C28"/>
            </a:solidFill>
            <a:prstDash val="solid"/>
          </a:ln>
        </p:spPr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B4CE634-7FC0-4BC3-BD1A-EAAED369FE91}"/>
              </a:ext>
            </a:extLst>
          </p:cNvPr>
          <p:cNvSpPr>
            <a:spLocks noGrp="1"/>
          </p:cNvSpPr>
          <p:nvPr/>
        </p:nvSpPr>
        <p:spPr>
          <a:xfrm>
            <a:off x="8501062" y="3459749"/>
            <a:ext cx="2762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Why biology cares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ACADA0A-C9B0-4D5A-B4E7-4D529D2FA46B}"/>
              </a:ext>
            </a:extLst>
          </p:cNvPr>
          <p:cNvSpPr>
            <a:spLocks noGrp="1"/>
          </p:cNvSpPr>
          <p:nvPr/>
        </p:nvSpPr>
        <p:spPr>
          <a:xfrm>
            <a:off x="8520112" y="3878849"/>
            <a:ext cx="27241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17324A"/>
                </a:solidFill>
              </a:defRPr>
            </a:pPr>
            <a:r>
              <a:rPr lang="en-US" sz="1350" b="0" dirty="0">
                <a:solidFill>
                  <a:srgbClr val="17324A"/>
                </a:solidFill>
              </a:rPr>
              <a:t>Non-radioactive</a:t>
            </a:r>
            <a:r>
              <a:rPr sz="1350" b="0" dirty="0">
                <a:solidFill>
                  <a:srgbClr val="17324A"/>
                </a:solidFill>
              </a:rPr>
              <a:t> ligand can occupy</a:t>
            </a:r>
          </a:p>
          <a:p>
            <a:pPr algn="ctr">
              <a:defRPr sz="1350" b="0">
                <a:solidFill>
                  <a:srgbClr val="17324A"/>
                </a:solidFill>
              </a:defRPr>
            </a:pPr>
            <a:r>
              <a:rPr sz="1350" b="0" dirty="0">
                <a:solidFill>
                  <a:srgbClr val="17324A"/>
                </a:solidFill>
              </a:rPr>
              <a:t>a finite number of receptors</a:t>
            </a:r>
          </a:p>
          <a:p>
            <a:pPr algn="ctr">
              <a:defRPr sz="1350" b="0">
                <a:solidFill>
                  <a:srgbClr val="17324A"/>
                </a:solidFill>
              </a:defRPr>
            </a:pPr>
            <a:r>
              <a:rPr sz="1350" b="0" dirty="0">
                <a:solidFill>
                  <a:srgbClr val="17324A"/>
                </a:solidFill>
              </a:rPr>
              <a:t>before the radiotracer arrives.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9BEC1082-38F6-4244-80C6-996D286FAA67}"/>
              </a:ext>
            </a:extLst>
          </p:cNvPr>
          <p:cNvSpPr>
            <a:spLocks noGrp="1"/>
          </p:cNvSpPr>
          <p:nvPr/>
        </p:nvSpPr>
        <p:spPr>
          <a:xfrm>
            <a:off x="1404937" y="5469524"/>
            <a:ext cx="9429750" cy="457200"/>
          </a:xfrm>
          <a:prstGeom prst="roundRect">
            <a:avLst>
              <a:gd name="adj" fmla="val 29167"/>
            </a:avLst>
          </a:prstGeom>
          <a:solidFill>
            <a:srgbClr val="F5F7F9"/>
          </a:solidFill>
          <a:ln w="0">
            <a:noFill/>
            <a:prstDash val="solid"/>
          </a:ln>
        </p:spPr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819B286-9D2A-451E-94B0-AAB2FBDB01C9}"/>
              </a:ext>
            </a:extLst>
          </p:cNvPr>
          <p:cNvSpPr>
            <a:spLocks noGrp="1"/>
          </p:cNvSpPr>
          <p:nvPr/>
        </p:nvSpPr>
        <p:spPr>
          <a:xfrm>
            <a:off x="1500187" y="5517149"/>
            <a:ext cx="923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 dirty="0">
                <a:solidFill>
                  <a:srgbClr val="074676"/>
                </a:solidFill>
              </a:rPr>
              <a:t>More precursor lowers Aₘ only when competing or nonradioactive material remains in the final sample.</a:t>
            </a:r>
          </a:p>
        </p:txBody>
      </p:sp>
    </p:spTree>
    <p:extLst>
      <p:ext uri="{BB962C8B-B14F-4D97-AF65-F5344CB8AC3E}">
        <p14:creationId xmlns:p14="http://schemas.microsoft.com/office/powerpoint/2010/main" val="2501693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g. 6">
            <a:extLst>
              <a:ext uri="{FF2B5EF4-FFF2-40B4-BE49-F238E27FC236}">
                <a16:creationId xmlns:a16="http://schemas.microsoft.com/office/drawing/2014/main" id="{16A64DE3-E8E1-4BBA-988F-5ED6A6DE1D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25"/>
          <a:stretch/>
        </p:blipFill>
        <p:spPr bwMode="auto">
          <a:xfrm>
            <a:off x="297655" y="911720"/>
            <a:ext cx="3352060" cy="528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ig. 6">
            <a:extLst>
              <a:ext uri="{FF2B5EF4-FFF2-40B4-BE49-F238E27FC236}">
                <a16:creationId xmlns:a16="http://schemas.microsoft.com/office/drawing/2014/main" id="{9ACF55F5-06DC-4C61-BC4C-222FF2DDF0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72"/>
          <a:stretch/>
        </p:blipFill>
        <p:spPr bwMode="auto">
          <a:xfrm>
            <a:off x="3810641" y="1057834"/>
            <a:ext cx="3334402" cy="499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176B77-ACD5-47D0-92CC-12FBFE35107A}"/>
              </a:ext>
            </a:extLst>
          </p:cNvPr>
          <p:cNvSpPr txBox="1"/>
          <p:nvPr/>
        </p:nvSpPr>
        <p:spPr>
          <a:xfrm>
            <a:off x="7878456" y="2739391"/>
            <a:ext cx="374724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Fluoro-elastomer</a:t>
            </a:r>
            <a:r>
              <a:rPr lang="de-DE" sz="1600" b="1" dirty="0"/>
              <a:t>: </a:t>
            </a:r>
            <a:r>
              <a:rPr lang="de-DE" sz="1600" dirty="0"/>
              <a:t>46 </a:t>
            </a:r>
            <a:r>
              <a:rPr lang="de-DE" sz="1600" dirty="0" err="1"/>
              <a:t>GBq</a:t>
            </a:r>
            <a:r>
              <a:rPr lang="de-DE" sz="1600" dirty="0"/>
              <a:t>/µ</a:t>
            </a:r>
            <a:r>
              <a:rPr lang="de-DE" sz="1600" dirty="0" err="1"/>
              <a:t>mol</a:t>
            </a:r>
            <a:r>
              <a:rPr lang="de-DE" sz="1600" dirty="0"/>
              <a:t> → </a:t>
            </a:r>
            <a:r>
              <a:rPr lang="de-DE" sz="1600" dirty="0" err="1"/>
              <a:t>low</a:t>
            </a:r>
            <a:r>
              <a:rPr lang="de-DE" sz="1600" dirty="0"/>
              <a:t> Am	</a:t>
            </a:r>
          </a:p>
          <a:p>
            <a:r>
              <a:rPr lang="de-DE" sz="1600" b="1" dirty="0"/>
              <a:t>​</a:t>
            </a:r>
            <a:r>
              <a:rPr lang="de-DE" sz="1600" b="1" dirty="0" err="1"/>
              <a:t>PharMed</a:t>
            </a:r>
            <a:r>
              <a:rPr lang="de-DE" sz="1600" b="1" dirty="0"/>
              <a:t> BPT: </a:t>
            </a:r>
            <a:r>
              <a:rPr lang="de-DE" sz="1600" dirty="0"/>
              <a:t>1184 </a:t>
            </a:r>
            <a:r>
              <a:rPr lang="de-DE" sz="1600" dirty="0" err="1"/>
              <a:t>GBq</a:t>
            </a:r>
            <a:r>
              <a:rPr lang="de-DE" sz="1600" dirty="0"/>
              <a:t>/µ</a:t>
            </a:r>
            <a:r>
              <a:rPr lang="de-DE" sz="1600" dirty="0" err="1"/>
              <a:t>mol</a:t>
            </a:r>
            <a:r>
              <a:rPr lang="de-DE" sz="1600" dirty="0"/>
              <a:t> → high Am	​</a:t>
            </a:r>
          </a:p>
          <a:p>
            <a:r>
              <a:rPr lang="de-DE" sz="1600" b="1" dirty="0"/>
              <a:t>Silicone: </a:t>
            </a:r>
            <a:r>
              <a:rPr lang="de-DE" sz="1600" dirty="0"/>
              <a:t>1411 </a:t>
            </a:r>
            <a:r>
              <a:rPr lang="de-DE" sz="1600" dirty="0" err="1"/>
              <a:t>GBq</a:t>
            </a:r>
            <a:r>
              <a:rPr lang="de-DE" sz="1600" dirty="0"/>
              <a:t>/µ</a:t>
            </a:r>
            <a:r>
              <a:rPr lang="de-DE" sz="1600" dirty="0" err="1"/>
              <a:t>mol</a:t>
            </a:r>
            <a:r>
              <a:rPr lang="de-DE" sz="1600" dirty="0"/>
              <a:t> → high Am	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85CC72-FD36-4D4E-96CE-545927C25AEC}"/>
              </a:ext>
            </a:extLst>
          </p:cNvPr>
          <p:cNvSpPr txBox="1"/>
          <p:nvPr/>
        </p:nvSpPr>
        <p:spPr>
          <a:xfrm>
            <a:off x="736826" y="842363"/>
            <a:ext cx="2818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FF0000"/>
                </a:solidFill>
              </a:rPr>
              <a:t>Radio-</a:t>
            </a:r>
            <a:r>
              <a:rPr lang="de-DE" sz="1200" b="1" dirty="0" err="1">
                <a:solidFill>
                  <a:srgbClr val="FF0000"/>
                </a:solidFill>
              </a:rPr>
              <a:t>chromatograms</a:t>
            </a:r>
            <a:r>
              <a:rPr lang="de-DE" sz="1200" b="1" dirty="0">
                <a:solidFill>
                  <a:srgbClr val="FF0000"/>
                </a:solidFill>
              </a:rPr>
              <a:t> </a:t>
            </a:r>
            <a:r>
              <a:rPr lang="de-DE" sz="1200" b="1" dirty="0" err="1">
                <a:solidFill>
                  <a:srgbClr val="FF0000"/>
                </a:solidFill>
              </a:rPr>
              <a:t>of</a:t>
            </a:r>
            <a:r>
              <a:rPr lang="de-DE" sz="1200" b="1" dirty="0">
                <a:solidFill>
                  <a:srgbClr val="FF0000"/>
                </a:solidFill>
              </a:rPr>
              <a:t> [</a:t>
            </a:r>
            <a:r>
              <a:rPr lang="de-DE" sz="1200" b="1" baseline="30000" dirty="0">
                <a:solidFill>
                  <a:srgbClr val="FF0000"/>
                </a:solidFill>
              </a:rPr>
              <a:t>18</a:t>
            </a:r>
            <a:r>
              <a:rPr lang="de-DE" sz="1200" b="1" dirty="0">
                <a:solidFill>
                  <a:srgbClr val="FF0000"/>
                </a:solidFill>
              </a:rPr>
              <a:t>F]PSMA-1007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7497AE-79FA-4A34-96ED-F5570BFFB491}"/>
              </a:ext>
            </a:extLst>
          </p:cNvPr>
          <p:cNvSpPr/>
          <p:nvPr/>
        </p:nvSpPr>
        <p:spPr>
          <a:xfrm>
            <a:off x="4282958" y="841689"/>
            <a:ext cx="26195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Merriweather"/>
              </a:rPr>
              <a:t>UV-chromatograms of the PSMA-1007</a:t>
            </a:r>
            <a:endParaRPr lang="de-DE" sz="1200" b="1" dirty="0">
              <a:solidFill>
                <a:srgbClr val="FF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9C32856-CAC9-4A65-AEB5-9ECFCCDCB033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37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DB930DD-B2B8-4149-B3EF-341D43DD775C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Quality Control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813F7E-BC07-4806-9236-CF541B2F02E4}"/>
              </a:ext>
            </a:extLst>
          </p:cNvPr>
          <p:cNvSpPr txBox="1"/>
          <p:nvPr/>
        </p:nvSpPr>
        <p:spPr>
          <a:xfrm>
            <a:off x="7748739" y="5388216"/>
            <a:ext cx="39336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/>
              <a:t>Naka</a:t>
            </a:r>
            <a:r>
              <a:rPr lang="de-DE" sz="900" dirty="0"/>
              <a:t>, S., </a:t>
            </a:r>
            <a:r>
              <a:rPr lang="de-DE" sz="900" dirty="0" err="1"/>
              <a:t>Watabe</a:t>
            </a:r>
            <a:r>
              <a:rPr lang="de-DE" sz="900" dirty="0"/>
              <a:t>, T., </a:t>
            </a:r>
            <a:r>
              <a:rPr lang="de-DE" sz="900" dirty="0" err="1"/>
              <a:t>Kurimoto</a:t>
            </a:r>
            <a:r>
              <a:rPr lang="de-DE" sz="900" dirty="0"/>
              <a:t>, K. </a:t>
            </a:r>
            <a:r>
              <a:rPr lang="de-DE" sz="900" i="1" dirty="0"/>
              <a:t>et al.</a:t>
            </a:r>
            <a:r>
              <a:rPr lang="de-DE" sz="900" dirty="0"/>
              <a:t> </a:t>
            </a:r>
            <a:r>
              <a:rPr lang="de-DE" sz="900" dirty="0" err="1"/>
              <a:t>Automated</a:t>
            </a:r>
            <a:r>
              <a:rPr lang="de-DE" sz="900" dirty="0"/>
              <a:t> [</a:t>
            </a:r>
            <a:r>
              <a:rPr lang="de-DE" sz="900" baseline="30000" dirty="0"/>
              <a:t>18</a:t>
            </a:r>
            <a:r>
              <a:rPr lang="de-DE" sz="900" dirty="0"/>
              <a:t>F]PSMA-1007 </a:t>
            </a:r>
            <a:r>
              <a:rPr lang="de-DE" sz="900" dirty="0" err="1"/>
              <a:t>production</a:t>
            </a:r>
            <a:r>
              <a:rPr lang="de-DE" sz="900" dirty="0"/>
              <a:t> </a:t>
            </a:r>
            <a:r>
              <a:rPr lang="de-DE" sz="900" dirty="0" err="1"/>
              <a:t>by</a:t>
            </a:r>
            <a:r>
              <a:rPr lang="de-DE" sz="900" dirty="0"/>
              <a:t> a </a:t>
            </a:r>
            <a:r>
              <a:rPr lang="de-DE" sz="900" dirty="0" err="1"/>
              <a:t>single</a:t>
            </a:r>
            <a:r>
              <a:rPr lang="de-DE" sz="900" dirty="0"/>
              <a:t> </a:t>
            </a:r>
            <a:r>
              <a:rPr lang="de-DE" sz="900" dirty="0" err="1"/>
              <a:t>use</a:t>
            </a:r>
            <a:r>
              <a:rPr lang="de-DE" sz="900" dirty="0"/>
              <a:t> </a:t>
            </a:r>
            <a:r>
              <a:rPr lang="de-DE" sz="900" dirty="0" err="1"/>
              <a:t>cassette</a:t>
            </a:r>
            <a:r>
              <a:rPr lang="de-DE" sz="900" dirty="0"/>
              <a:t>-type </a:t>
            </a:r>
            <a:r>
              <a:rPr lang="de-DE" sz="900" dirty="0" err="1"/>
              <a:t>synthesizer</a:t>
            </a:r>
            <a:r>
              <a:rPr lang="de-DE" sz="900" dirty="0"/>
              <a:t> </a:t>
            </a:r>
            <a:r>
              <a:rPr lang="de-DE" sz="900" dirty="0" err="1"/>
              <a:t>for</a:t>
            </a:r>
            <a:r>
              <a:rPr lang="de-DE" sz="900" dirty="0"/>
              <a:t> </a:t>
            </a:r>
            <a:r>
              <a:rPr lang="de-DE" sz="900" dirty="0" err="1"/>
              <a:t>clinical</a:t>
            </a:r>
            <a:r>
              <a:rPr lang="de-DE" sz="900" dirty="0"/>
              <a:t> </a:t>
            </a:r>
            <a:r>
              <a:rPr lang="de-DE" sz="900" dirty="0" err="1"/>
              <a:t>examination</a:t>
            </a:r>
            <a:r>
              <a:rPr lang="de-DE" sz="900" dirty="0"/>
              <a:t>. </a:t>
            </a:r>
            <a:r>
              <a:rPr lang="de-DE" sz="900" i="1" dirty="0"/>
              <a:t>EJNMMI </a:t>
            </a:r>
            <a:r>
              <a:rPr lang="de-DE" sz="900" i="1" dirty="0" err="1"/>
              <a:t>radiopharm</a:t>
            </a:r>
            <a:r>
              <a:rPr lang="de-DE" sz="900" i="1" dirty="0"/>
              <a:t>. chem.</a:t>
            </a:r>
            <a:r>
              <a:rPr lang="de-DE" sz="900" dirty="0"/>
              <a:t> </a:t>
            </a:r>
            <a:r>
              <a:rPr lang="de-DE" sz="900" b="1" dirty="0"/>
              <a:t>5</a:t>
            </a:r>
            <a:r>
              <a:rPr lang="de-DE" sz="900" dirty="0"/>
              <a:t>, 18 (2020). https://doi.org/10.1186/s41181-020-00101-0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E1BBDF5-A1D3-468E-8063-E0212CFB3E97}"/>
              </a:ext>
            </a:extLst>
          </p:cNvPr>
          <p:cNvSpPr>
            <a:spLocks noGrp="1"/>
          </p:cNvSpPr>
          <p:nvPr/>
        </p:nvSpPr>
        <p:spPr>
          <a:xfrm>
            <a:off x="7653489" y="1351579"/>
            <a:ext cx="4197183" cy="476250"/>
          </a:xfrm>
          <a:prstGeom prst="roundRect">
            <a:avLst>
              <a:gd name="adj" fmla="val 28000"/>
            </a:avLst>
          </a:prstGeom>
          <a:solidFill>
            <a:srgbClr val="F5F7F9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02FD1A-927C-4910-A464-BDD340DF5152}"/>
              </a:ext>
            </a:extLst>
          </p:cNvPr>
          <p:cNvSpPr>
            <a:spLocks noGrp="1"/>
          </p:cNvSpPr>
          <p:nvPr/>
        </p:nvSpPr>
        <p:spPr>
          <a:xfrm>
            <a:off x="7748739" y="1399204"/>
            <a:ext cx="4107881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074676"/>
                </a:solidFill>
              </a:defRPr>
            </a:pPr>
            <a:r>
              <a:rPr sz="1350" b="1" dirty="0">
                <a:solidFill>
                  <a:srgbClr val="074676"/>
                </a:solidFill>
              </a:rPr>
              <a:t>Residual precursor lowers Aₘ only when competing or nonradioactive product remains in the final sample.</a:t>
            </a:r>
          </a:p>
        </p:txBody>
      </p:sp>
    </p:spTree>
    <p:extLst>
      <p:ext uri="{BB962C8B-B14F-4D97-AF65-F5344CB8AC3E}">
        <p14:creationId xmlns:p14="http://schemas.microsoft.com/office/powerpoint/2010/main" val="1269711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471B2-DE88-4461-9174-96517D14D87D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38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E01BAA-CC02-40D8-BD6D-068B84CEC061}"/>
              </a:ext>
            </a:extLst>
          </p:cNvPr>
          <p:cNvSpPr/>
          <p:nvPr/>
        </p:nvSpPr>
        <p:spPr>
          <a:xfrm>
            <a:off x="41058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Radionuclide Production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7FC917-D3E9-4B99-A054-823B25ED2E19}"/>
              </a:ext>
            </a:extLst>
          </p:cNvPr>
          <p:cNvSpPr/>
          <p:nvPr/>
        </p:nvSpPr>
        <p:spPr>
          <a:xfrm>
            <a:off x="195492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ABD7414-5957-4454-A2DA-EA95AAE06D27}"/>
              </a:ext>
            </a:extLst>
          </p:cNvPr>
          <p:cNvSpPr/>
          <p:nvPr/>
        </p:nvSpPr>
        <p:spPr>
          <a:xfrm>
            <a:off x="237610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Isolation / Separation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F2B4591-11A1-45E1-8AF7-17884EB1533F}"/>
              </a:ext>
            </a:extLst>
          </p:cNvPr>
          <p:cNvSpPr/>
          <p:nvPr/>
        </p:nvSpPr>
        <p:spPr>
          <a:xfrm>
            <a:off x="392043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885818C-AE1E-42D5-9B6F-CF084643BC45}"/>
              </a:ext>
            </a:extLst>
          </p:cNvPr>
          <p:cNvSpPr/>
          <p:nvPr/>
        </p:nvSpPr>
        <p:spPr>
          <a:xfrm>
            <a:off x="434161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Precursor synthesis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C823337-BB77-4146-AF6C-B2A1D63401DB}"/>
              </a:ext>
            </a:extLst>
          </p:cNvPr>
          <p:cNvSpPr/>
          <p:nvPr/>
        </p:nvSpPr>
        <p:spPr>
          <a:xfrm>
            <a:off x="588595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2462B6A-E3D6-4E47-9D40-0DD5739DE4A9}"/>
              </a:ext>
            </a:extLst>
          </p:cNvPr>
          <p:cNvSpPr/>
          <p:nvPr/>
        </p:nvSpPr>
        <p:spPr>
          <a:xfrm>
            <a:off x="630713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Radiolabeling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092EF1-65D1-4384-BB5C-11060D02EF47}"/>
              </a:ext>
            </a:extLst>
          </p:cNvPr>
          <p:cNvSpPr/>
          <p:nvPr/>
        </p:nvSpPr>
        <p:spPr>
          <a:xfrm>
            <a:off x="7851466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94F89DB-BCDC-47EF-8AAF-253073AF46C5}"/>
              </a:ext>
            </a:extLst>
          </p:cNvPr>
          <p:cNvSpPr/>
          <p:nvPr/>
        </p:nvSpPr>
        <p:spPr>
          <a:xfrm>
            <a:off x="8272648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Quality Control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4A92FD-96CC-4D32-B0F6-404A674F59A5}"/>
              </a:ext>
            </a:extLst>
          </p:cNvPr>
          <p:cNvSpPr/>
          <p:nvPr/>
        </p:nvSpPr>
        <p:spPr>
          <a:xfrm>
            <a:off x="9816981" y="2761490"/>
            <a:ext cx="297635" cy="348176"/>
          </a:xfrm>
          <a:custGeom>
            <a:avLst/>
            <a:gdLst>
              <a:gd name="connsiteX0" fmla="*/ 0 w 297635"/>
              <a:gd name="connsiteY0" fmla="*/ 69635 h 348176"/>
              <a:gd name="connsiteX1" fmla="*/ 148818 w 297635"/>
              <a:gd name="connsiteY1" fmla="*/ 69635 h 348176"/>
              <a:gd name="connsiteX2" fmla="*/ 148818 w 297635"/>
              <a:gd name="connsiteY2" fmla="*/ 0 h 348176"/>
              <a:gd name="connsiteX3" fmla="*/ 297635 w 297635"/>
              <a:gd name="connsiteY3" fmla="*/ 174088 h 348176"/>
              <a:gd name="connsiteX4" fmla="*/ 148818 w 297635"/>
              <a:gd name="connsiteY4" fmla="*/ 348176 h 348176"/>
              <a:gd name="connsiteX5" fmla="*/ 148818 w 297635"/>
              <a:gd name="connsiteY5" fmla="*/ 278541 h 348176"/>
              <a:gd name="connsiteX6" fmla="*/ 0 w 297635"/>
              <a:gd name="connsiteY6" fmla="*/ 278541 h 348176"/>
              <a:gd name="connsiteX7" fmla="*/ 0 w 297635"/>
              <a:gd name="connsiteY7" fmla="*/ 69635 h 348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35" h="348176">
                <a:moveTo>
                  <a:pt x="0" y="69635"/>
                </a:moveTo>
                <a:lnTo>
                  <a:pt x="148818" y="69635"/>
                </a:lnTo>
                <a:lnTo>
                  <a:pt x="148818" y="0"/>
                </a:lnTo>
                <a:lnTo>
                  <a:pt x="297635" y="174088"/>
                </a:lnTo>
                <a:lnTo>
                  <a:pt x="148818" y="348176"/>
                </a:lnTo>
                <a:lnTo>
                  <a:pt x="148818" y="278541"/>
                </a:lnTo>
                <a:lnTo>
                  <a:pt x="0" y="278541"/>
                </a:lnTo>
                <a:lnTo>
                  <a:pt x="0" y="69635"/>
                </a:lnTo>
                <a:close/>
              </a:path>
            </a:pathLst>
          </a:custGeom>
          <a:solidFill>
            <a:srgbClr val="023D6B"/>
          </a:solidFill>
        </p:spPr>
        <p:style>
          <a:lnRef idx="0">
            <a:schemeClr val="dk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dk2">
              <a:tint val="60000"/>
              <a:hueOff val="0"/>
              <a:satOff val="0"/>
              <a:lumOff val="0"/>
              <a:alphaOff val="0"/>
            </a:schemeClr>
          </a:fillRef>
          <a:effectRef idx="1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9635" rIns="89290" bIns="69635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7A5C7D5-4D41-4F90-8BC9-1BD3D9F30406}"/>
              </a:ext>
            </a:extLst>
          </p:cNvPr>
          <p:cNvSpPr/>
          <p:nvPr/>
        </p:nvSpPr>
        <p:spPr>
          <a:xfrm>
            <a:off x="10238163" y="2514396"/>
            <a:ext cx="1403939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Biological Evaluation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2838D16-C4C6-45E8-8F8F-864E21543069}"/>
              </a:ext>
            </a:extLst>
          </p:cNvPr>
          <p:cNvSpPr/>
          <p:nvPr/>
        </p:nvSpPr>
        <p:spPr>
          <a:xfrm>
            <a:off x="3564903" y="226245"/>
            <a:ext cx="5062194" cy="895545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E34BD0-A6D3-4643-9432-781EA3CAAF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7" b="24572"/>
          <a:stretch/>
        </p:blipFill>
        <p:spPr>
          <a:xfrm>
            <a:off x="540431" y="3492631"/>
            <a:ext cx="11286309" cy="252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03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687C4C-747D-4485-A2BA-CC82C54251DA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39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0022EF4-FC64-413A-8EBC-5DEDB05B1123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D7F9A8-8321-4241-BCF6-7EA0C0F5947C}"/>
              </a:ext>
            </a:extLst>
          </p:cNvPr>
          <p:cNvSpPr>
            <a:spLocks noGrp="1"/>
          </p:cNvSpPr>
          <p:nvPr/>
        </p:nvSpPr>
        <p:spPr>
          <a:xfrm>
            <a:off x="762000" y="1961878"/>
            <a:ext cx="3524250" cy="1952625"/>
          </a:xfrm>
          <a:prstGeom prst="roundRect">
            <a:avLst>
              <a:gd name="adj" fmla="val 8780"/>
            </a:avLst>
          </a:prstGeom>
          <a:solidFill>
            <a:srgbClr val="EAF6EF"/>
          </a:solidFill>
          <a:ln w="14288">
            <a:solidFill>
              <a:srgbClr val="36A269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78731D-7234-4FA8-BF30-14CC89044FEC}"/>
              </a:ext>
            </a:extLst>
          </p:cNvPr>
          <p:cNvSpPr>
            <a:spLocks noGrp="1"/>
          </p:cNvSpPr>
          <p:nvPr/>
        </p:nvSpPr>
        <p:spPr>
          <a:xfrm>
            <a:off x="1524000" y="2152378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36A269"/>
                </a:solidFill>
              </a:defRPr>
            </a:pPr>
            <a:r>
              <a:rPr sz="1800" b="1">
                <a:solidFill>
                  <a:srgbClr val="36A269"/>
                </a:solidFill>
              </a:rPr>
              <a:t>QC PASS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BF67096-4AC5-4BA3-9DE1-3802A4D4BA06}"/>
              </a:ext>
            </a:extLst>
          </p:cNvPr>
          <p:cNvSpPr>
            <a:spLocks noGrp="1"/>
          </p:cNvSpPr>
          <p:nvPr/>
        </p:nvSpPr>
        <p:spPr>
          <a:xfrm>
            <a:off x="1095375" y="2723878"/>
            <a:ext cx="285750" cy="285750"/>
          </a:xfrm>
          <a:prstGeom prst="ellipse">
            <a:avLst/>
          </a:prstGeom>
          <a:solidFill>
            <a:srgbClr val="36A269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884B85-4626-4437-B68D-B80A7DA24EFD}"/>
              </a:ext>
            </a:extLst>
          </p:cNvPr>
          <p:cNvSpPr>
            <a:spLocks noGrp="1"/>
          </p:cNvSpPr>
          <p:nvPr/>
        </p:nvSpPr>
        <p:spPr>
          <a:xfrm>
            <a:off x="1123950" y="2790553"/>
            <a:ext cx="2286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0C06F2-FD36-4B25-A654-7EC1C9089158}"/>
              </a:ext>
            </a:extLst>
          </p:cNvPr>
          <p:cNvSpPr>
            <a:spLocks noGrp="1"/>
          </p:cNvSpPr>
          <p:nvPr/>
        </p:nvSpPr>
        <p:spPr>
          <a:xfrm>
            <a:off x="1495425" y="2704828"/>
            <a:ext cx="2457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lang="en-US" sz="1275" dirty="0">
                <a:solidFill>
                  <a:srgbClr val="17324A"/>
                </a:solidFill>
              </a:rPr>
              <a:t>C</a:t>
            </a:r>
            <a:r>
              <a:rPr sz="1275" b="0" dirty="0">
                <a:solidFill>
                  <a:srgbClr val="17324A"/>
                </a:solidFill>
              </a:rPr>
              <a:t>orrect radionuclide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DD81D6-DF95-473B-95EF-2867889CC903}"/>
              </a:ext>
            </a:extLst>
          </p:cNvPr>
          <p:cNvSpPr>
            <a:spLocks noGrp="1"/>
          </p:cNvSpPr>
          <p:nvPr/>
        </p:nvSpPr>
        <p:spPr>
          <a:xfrm>
            <a:off x="1095375" y="3104878"/>
            <a:ext cx="285750" cy="285750"/>
          </a:xfrm>
          <a:prstGeom prst="ellipse">
            <a:avLst/>
          </a:prstGeom>
          <a:solidFill>
            <a:srgbClr val="36A269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228397-C362-4B14-974F-F488826E43FB}"/>
              </a:ext>
            </a:extLst>
          </p:cNvPr>
          <p:cNvSpPr>
            <a:spLocks noGrp="1"/>
          </p:cNvSpPr>
          <p:nvPr/>
        </p:nvSpPr>
        <p:spPr>
          <a:xfrm>
            <a:off x="1123950" y="3171553"/>
            <a:ext cx="2286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DD24EF-CE6F-4CC9-9ED4-D15A6CD88548}"/>
              </a:ext>
            </a:extLst>
          </p:cNvPr>
          <p:cNvSpPr>
            <a:spLocks noGrp="1"/>
          </p:cNvSpPr>
          <p:nvPr/>
        </p:nvSpPr>
        <p:spPr>
          <a:xfrm>
            <a:off x="1495425" y="3085828"/>
            <a:ext cx="2457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lang="en-US" sz="1275" b="0" dirty="0">
                <a:solidFill>
                  <a:srgbClr val="17324A"/>
                </a:solidFill>
              </a:rPr>
              <a:t>C</a:t>
            </a:r>
            <a:r>
              <a:rPr sz="1275" b="0" dirty="0">
                <a:solidFill>
                  <a:srgbClr val="17324A"/>
                </a:solidFill>
              </a:rPr>
              <a:t>orrect chemical form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944F3F-18E2-4D3D-B8AF-2481F1A2D8BA}"/>
              </a:ext>
            </a:extLst>
          </p:cNvPr>
          <p:cNvSpPr>
            <a:spLocks noGrp="1"/>
          </p:cNvSpPr>
          <p:nvPr/>
        </p:nvSpPr>
        <p:spPr>
          <a:xfrm>
            <a:off x="1095375" y="3485878"/>
            <a:ext cx="285750" cy="285750"/>
          </a:xfrm>
          <a:prstGeom prst="ellipse">
            <a:avLst/>
          </a:prstGeom>
          <a:solidFill>
            <a:srgbClr val="36A269"/>
          </a:solidFill>
          <a:ln w="0">
            <a:noFill/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8357F8-CED7-48ED-B90A-CC9E7C5841D2}"/>
              </a:ext>
            </a:extLst>
          </p:cNvPr>
          <p:cNvSpPr>
            <a:spLocks noGrp="1"/>
          </p:cNvSpPr>
          <p:nvPr/>
        </p:nvSpPr>
        <p:spPr>
          <a:xfrm>
            <a:off x="1123950" y="3552553"/>
            <a:ext cx="2286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910118-C022-4A9C-B6F4-018C61296C17}"/>
              </a:ext>
            </a:extLst>
          </p:cNvPr>
          <p:cNvSpPr>
            <a:spLocks noGrp="1"/>
          </p:cNvSpPr>
          <p:nvPr/>
        </p:nvSpPr>
        <p:spPr>
          <a:xfrm>
            <a:off x="1495425" y="3466828"/>
            <a:ext cx="2457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lang="en-US" sz="1275" b="0" dirty="0">
                <a:solidFill>
                  <a:srgbClr val="17324A"/>
                </a:solidFill>
              </a:rPr>
              <a:t>A</a:t>
            </a:r>
            <a:r>
              <a:rPr sz="1275" b="0" dirty="0">
                <a:solidFill>
                  <a:srgbClr val="17324A"/>
                </a:solidFill>
              </a:rPr>
              <a:t>cceptable formulation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10389CBE-8915-41F7-A336-030A8DBA10BD}"/>
              </a:ext>
            </a:extLst>
          </p:cNvPr>
          <p:cNvSpPr>
            <a:spLocks noGrp="1"/>
          </p:cNvSpPr>
          <p:nvPr/>
        </p:nvSpPr>
        <p:spPr>
          <a:xfrm>
            <a:off x="4667250" y="2676253"/>
            <a:ext cx="1047750" cy="304800"/>
          </a:xfrm>
          <a:prstGeom prst="rightArrow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DD4DA69-C409-4851-A145-AC14B1CD98C6}"/>
              </a:ext>
            </a:extLst>
          </p:cNvPr>
          <p:cNvSpPr>
            <a:spLocks noGrp="1"/>
          </p:cNvSpPr>
          <p:nvPr/>
        </p:nvSpPr>
        <p:spPr>
          <a:xfrm>
            <a:off x="6096000" y="1771378"/>
            <a:ext cx="5429250" cy="2333625"/>
          </a:xfrm>
          <a:prstGeom prst="roundRect">
            <a:avLst>
              <a:gd name="adj" fmla="val 7347"/>
            </a:avLst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779FD0-1FA2-4F2A-AB49-54CF54042532}"/>
              </a:ext>
            </a:extLst>
          </p:cNvPr>
          <p:cNvSpPr>
            <a:spLocks noGrp="1"/>
          </p:cNvSpPr>
          <p:nvPr/>
        </p:nvSpPr>
        <p:spPr>
          <a:xfrm>
            <a:off x="6905625" y="1971403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0B5F9A"/>
                </a:solidFill>
              </a:defRPr>
            </a:pPr>
            <a:r>
              <a:rPr lang="en-US" sz="1725" b="1" dirty="0">
                <a:solidFill>
                  <a:srgbClr val="0B5F9A"/>
                </a:solidFill>
              </a:rPr>
              <a:t>Metabolic Stability</a:t>
            </a:r>
            <a:endParaRPr sz="1725" b="1" dirty="0">
              <a:solidFill>
                <a:srgbClr val="0B5F9A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DFCAC2-EEC6-4DB9-BA3D-4556A90B56F3}"/>
              </a:ext>
            </a:extLst>
          </p:cNvPr>
          <p:cNvSpPr>
            <a:spLocks noGrp="1"/>
          </p:cNvSpPr>
          <p:nvPr/>
        </p:nvSpPr>
        <p:spPr>
          <a:xfrm>
            <a:off x="6429375" y="2533378"/>
            <a:ext cx="1571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0B5F9A"/>
                </a:solidFill>
              </a:defRPr>
            </a:pPr>
            <a:r>
              <a:rPr sz="1350" b="1" dirty="0">
                <a:solidFill>
                  <a:srgbClr val="0B5F9A"/>
                </a:solidFill>
              </a:rPr>
              <a:t>Serum / plasma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084D23-F09F-4FCF-A2EB-324F41068D1C}"/>
              </a:ext>
            </a:extLst>
          </p:cNvPr>
          <p:cNvSpPr>
            <a:spLocks noGrp="1"/>
          </p:cNvSpPr>
          <p:nvPr/>
        </p:nvSpPr>
        <p:spPr>
          <a:xfrm>
            <a:off x="8048625" y="2533378"/>
            <a:ext cx="304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17324A"/>
                </a:solidFill>
              </a:defRPr>
            </a:pPr>
            <a:r>
              <a:rPr sz="1200" b="0">
                <a:solidFill>
                  <a:srgbClr val="17324A"/>
                </a:solidFill>
              </a:rPr>
              <a:t>Does the parent tracer remain intact?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D982E8-65D7-46D3-8636-3E99558DE56F}"/>
              </a:ext>
            </a:extLst>
          </p:cNvPr>
          <p:cNvSpPr>
            <a:spLocks noGrp="1"/>
          </p:cNvSpPr>
          <p:nvPr/>
        </p:nvSpPr>
        <p:spPr>
          <a:xfrm>
            <a:off x="6429375" y="2990578"/>
            <a:ext cx="1571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0B5F9A"/>
                </a:solidFill>
              </a:defRPr>
            </a:pPr>
            <a:r>
              <a:rPr sz="1350" b="1" dirty="0">
                <a:solidFill>
                  <a:srgbClr val="0B5F9A"/>
                </a:solidFill>
              </a:rPr>
              <a:t>Protein binding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DA89D8-4330-4B43-A169-40406AFA2C9B}"/>
              </a:ext>
            </a:extLst>
          </p:cNvPr>
          <p:cNvSpPr>
            <a:spLocks noGrp="1"/>
          </p:cNvSpPr>
          <p:nvPr/>
        </p:nvSpPr>
        <p:spPr>
          <a:xfrm>
            <a:off x="8048625" y="2990578"/>
            <a:ext cx="304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17324A"/>
                </a:solidFill>
              </a:defRPr>
            </a:pPr>
            <a:r>
              <a:rPr sz="1200" b="0">
                <a:solidFill>
                  <a:srgbClr val="17324A"/>
                </a:solidFill>
              </a:rPr>
              <a:t>What fraction remains freely available?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E0C38C-35F7-4CBF-AEFF-BADECDE46595}"/>
              </a:ext>
            </a:extLst>
          </p:cNvPr>
          <p:cNvSpPr>
            <a:spLocks noGrp="1"/>
          </p:cNvSpPr>
          <p:nvPr/>
        </p:nvSpPr>
        <p:spPr>
          <a:xfrm>
            <a:off x="6429375" y="3447778"/>
            <a:ext cx="1571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7D63B8"/>
                </a:solidFill>
              </a:defRPr>
            </a:pPr>
            <a:r>
              <a:rPr sz="1350" b="1">
                <a:solidFill>
                  <a:srgbClr val="7D63B8"/>
                </a:solidFill>
              </a:rPr>
              <a:t>Challenge molecules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F593FB-645B-489F-A6FE-7CD6A76E4D17}"/>
              </a:ext>
            </a:extLst>
          </p:cNvPr>
          <p:cNvSpPr>
            <a:spLocks noGrp="1"/>
          </p:cNvSpPr>
          <p:nvPr/>
        </p:nvSpPr>
        <p:spPr>
          <a:xfrm>
            <a:off x="8048625" y="3447778"/>
            <a:ext cx="304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17324A"/>
                </a:solidFill>
              </a:defRPr>
            </a:pPr>
            <a:r>
              <a:rPr sz="1200" b="0">
                <a:solidFill>
                  <a:srgbClr val="17324A"/>
                </a:solidFill>
              </a:rPr>
              <a:t>Does the label survive realistic competition?</a:t>
            </a: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B8362D8F-6CA0-4A52-8056-F65CB4E1C542}"/>
              </a:ext>
            </a:extLst>
          </p:cNvPr>
          <p:cNvSpPr/>
          <p:nvPr/>
        </p:nvSpPr>
        <p:spPr>
          <a:xfrm>
            <a:off x="749988" y="5108986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74A78"/>
                </a:solidFill>
              </a:rPr>
              <a:t>The final biological question</a:t>
            </a:r>
            <a:endParaRPr lang="en-US" sz="1800" dirty="0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96C855FE-2722-40C1-B28F-9F75A3D1F9D7}"/>
              </a:ext>
            </a:extLst>
          </p:cNvPr>
          <p:cNvSpPr/>
          <p:nvPr/>
        </p:nvSpPr>
        <p:spPr>
          <a:xfrm>
            <a:off x="4654476" y="4935250"/>
            <a:ext cx="6446520" cy="566928"/>
          </a:xfrm>
          <a:prstGeom prst="rect">
            <a:avLst/>
          </a:prstGeom>
          <a:solidFill>
            <a:srgbClr val="EDF8F2"/>
          </a:solidFill>
          <a:ln w="8890">
            <a:solidFill>
              <a:srgbClr val="A7D9B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74A78"/>
                </a:solidFill>
              </a:rPr>
              <a:t>Does the radioactive signal behave like the biology of the target?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10080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33C79DC-6E6D-49F8-93CB-2D4112E97C66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40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64D66C1-BC9E-4C93-9AF6-9D82A226B365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/>
              <a:t>Biological Evaluation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E80AF2-10FF-4419-A6B2-87EAA55C1294}"/>
              </a:ext>
            </a:extLst>
          </p:cNvPr>
          <p:cNvSpPr>
            <a:spLocks noGrp="1"/>
          </p:cNvSpPr>
          <p:nvPr/>
        </p:nvSpPr>
        <p:spPr>
          <a:xfrm>
            <a:off x="614498" y="1310368"/>
            <a:ext cx="4095750" cy="3714750"/>
          </a:xfrm>
          <a:prstGeom prst="roundRect">
            <a:avLst>
              <a:gd name="adj" fmla="val 5128"/>
            </a:avLst>
          </a:prstGeom>
          <a:solidFill>
            <a:srgbClr val="F5F7F9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D074E-7EC6-4F55-B2BC-0746E0CEFB0D}"/>
              </a:ext>
            </a:extLst>
          </p:cNvPr>
          <p:cNvSpPr>
            <a:spLocks noGrp="1"/>
          </p:cNvSpPr>
          <p:nvPr/>
        </p:nvSpPr>
        <p:spPr>
          <a:xfrm>
            <a:off x="1138373" y="1596118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28C28"/>
                </a:solidFill>
              </a:defRPr>
            </a:pPr>
            <a:r>
              <a:rPr sz="1650" b="1">
                <a:solidFill>
                  <a:srgbClr val="F28C28"/>
                </a:solidFill>
              </a:rPr>
              <a:t>n-OCTANOL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2B559C-7AF3-4058-8984-A9B630B97C03}"/>
              </a:ext>
            </a:extLst>
          </p:cNvPr>
          <p:cNvSpPr>
            <a:spLocks noGrp="1"/>
          </p:cNvSpPr>
          <p:nvPr/>
        </p:nvSpPr>
        <p:spPr>
          <a:xfrm>
            <a:off x="947873" y="2024743"/>
            <a:ext cx="3429000" cy="1143000"/>
          </a:xfrm>
          <a:prstGeom prst="rect">
            <a:avLst/>
          </a:prstGeom>
          <a:solidFill>
            <a:srgbClr val="FFF3E7"/>
          </a:solidFill>
          <a:ln w="0">
            <a:noFill/>
            <a:prstDash val="solid"/>
          </a:ln>
        </p:spPr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385833-B931-4DBA-9C26-77CF08CD7BD7}"/>
              </a:ext>
            </a:extLst>
          </p:cNvPr>
          <p:cNvSpPr>
            <a:spLocks noGrp="1"/>
          </p:cNvSpPr>
          <p:nvPr/>
        </p:nvSpPr>
        <p:spPr>
          <a:xfrm>
            <a:off x="1519373" y="2386693"/>
            <a:ext cx="238125" cy="238125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394961-F292-4BDC-9377-86772FB52540}"/>
              </a:ext>
            </a:extLst>
          </p:cNvPr>
          <p:cNvSpPr>
            <a:spLocks noGrp="1"/>
          </p:cNvSpPr>
          <p:nvPr/>
        </p:nvSpPr>
        <p:spPr>
          <a:xfrm>
            <a:off x="1547948" y="2453368"/>
            <a:ext cx="180975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80A5D5-E626-41EA-888C-826633B4E9EF}"/>
              </a:ext>
            </a:extLst>
          </p:cNvPr>
          <p:cNvSpPr>
            <a:spLocks noGrp="1"/>
          </p:cNvSpPr>
          <p:nvPr/>
        </p:nvSpPr>
        <p:spPr>
          <a:xfrm>
            <a:off x="2186123" y="2386693"/>
            <a:ext cx="238125" cy="238125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110565-31E3-4E0A-9FFE-4769C0B50405}"/>
              </a:ext>
            </a:extLst>
          </p:cNvPr>
          <p:cNvSpPr>
            <a:spLocks noGrp="1"/>
          </p:cNvSpPr>
          <p:nvPr/>
        </p:nvSpPr>
        <p:spPr>
          <a:xfrm>
            <a:off x="2214698" y="2453368"/>
            <a:ext cx="180975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0ABDC86-D2B6-445B-8B4A-FF7615F2D555}"/>
              </a:ext>
            </a:extLst>
          </p:cNvPr>
          <p:cNvSpPr>
            <a:spLocks noGrp="1"/>
          </p:cNvSpPr>
          <p:nvPr/>
        </p:nvSpPr>
        <p:spPr>
          <a:xfrm>
            <a:off x="2852873" y="2386693"/>
            <a:ext cx="238125" cy="238125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476124-079F-4F77-894F-4774518E17B9}"/>
              </a:ext>
            </a:extLst>
          </p:cNvPr>
          <p:cNvSpPr>
            <a:spLocks noGrp="1"/>
          </p:cNvSpPr>
          <p:nvPr/>
        </p:nvSpPr>
        <p:spPr>
          <a:xfrm>
            <a:off x="2881448" y="2453368"/>
            <a:ext cx="180975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1E044F-F005-410D-8C78-F16DC1909535}"/>
              </a:ext>
            </a:extLst>
          </p:cNvPr>
          <p:cNvSpPr>
            <a:spLocks noGrp="1"/>
          </p:cNvSpPr>
          <p:nvPr/>
        </p:nvSpPr>
        <p:spPr>
          <a:xfrm>
            <a:off x="3519623" y="2386693"/>
            <a:ext cx="238125" cy="238125"/>
          </a:xfrm>
          <a:prstGeom prst="ellipse">
            <a:avLst/>
          </a:prstGeom>
          <a:solidFill>
            <a:srgbClr val="F28C2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D34FFD-7123-43A2-B517-DEBB2D2A5E46}"/>
              </a:ext>
            </a:extLst>
          </p:cNvPr>
          <p:cNvSpPr>
            <a:spLocks noGrp="1"/>
          </p:cNvSpPr>
          <p:nvPr/>
        </p:nvSpPr>
        <p:spPr>
          <a:xfrm>
            <a:off x="3548198" y="2453368"/>
            <a:ext cx="180975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D74E7A53-80FB-45AB-9F84-EF6D7C23AB43}"/>
              </a:ext>
            </a:extLst>
          </p:cNvPr>
          <p:cNvSpPr>
            <a:spLocks noGrp="1"/>
          </p:cNvSpPr>
          <p:nvPr/>
        </p:nvSpPr>
        <p:spPr>
          <a:xfrm>
            <a:off x="947873" y="3167743"/>
            <a:ext cx="3429000" cy="0"/>
          </a:xfrm>
          <a:prstGeom prst="line">
            <a:avLst/>
          </a:prstGeom>
          <a:noFill/>
          <a:ln w="28575">
            <a:solidFill>
              <a:srgbClr val="074676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A18A02-3837-4E0A-95E3-81E7333867CD}"/>
              </a:ext>
            </a:extLst>
          </p:cNvPr>
          <p:cNvSpPr>
            <a:spLocks noGrp="1"/>
          </p:cNvSpPr>
          <p:nvPr/>
        </p:nvSpPr>
        <p:spPr>
          <a:xfrm>
            <a:off x="947873" y="3196318"/>
            <a:ext cx="3429000" cy="1428750"/>
          </a:xfrm>
          <a:prstGeom prst="rect">
            <a:avLst/>
          </a:prstGeom>
          <a:solidFill>
            <a:srgbClr val="EAF5FA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972640-D149-4945-A19E-1784F03C4AAC}"/>
              </a:ext>
            </a:extLst>
          </p:cNvPr>
          <p:cNvSpPr>
            <a:spLocks noGrp="1"/>
          </p:cNvSpPr>
          <p:nvPr/>
        </p:nvSpPr>
        <p:spPr>
          <a:xfrm>
            <a:off x="1138373" y="4215493"/>
            <a:ext cx="304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B5F9A"/>
                </a:solidFill>
              </a:defRPr>
            </a:pPr>
            <a:r>
              <a:rPr sz="1500" b="1">
                <a:solidFill>
                  <a:srgbClr val="0B5F9A"/>
                </a:solidFill>
              </a:rPr>
              <a:t>BUFFER  pH 7.4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38EAA2B-E39B-4767-B9EA-E5C518768A03}"/>
              </a:ext>
            </a:extLst>
          </p:cNvPr>
          <p:cNvSpPr>
            <a:spLocks noGrp="1"/>
          </p:cNvSpPr>
          <p:nvPr/>
        </p:nvSpPr>
        <p:spPr>
          <a:xfrm>
            <a:off x="2186123" y="3548743"/>
            <a:ext cx="238125" cy="238125"/>
          </a:xfrm>
          <a:prstGeom prst="ellipse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568DE5-DE8E-43CB-B24A-78EC52230DB2}"/>
              </a:ext>
            </a:extLst>
          </p:cNvPr>
          <p:cNvSpPr>
            <a:spLocks noGrp="1"/>
          </p:cNvSpPr>
          <p:nvPr/>
        </p:nvSpPr>
        <p:spPr>
          <a:xfrm>
            <a:off x="2214698" y="3615418"/>
            <a:ext cx="180975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FF6C764-F109-4962-920E-E0B5EF6F48DA}"/>
              </a:ext>
            </a:extLst>
          </p:cNvPr>
          <p:cNvSpPr>
            <a:spLocks noGrp="1"/>
          </p:cNvSpPr>
          <p:nvPr/>
        </p:nvSpPr>
        <p:spPr>
          <a:xfrm>
            <a:off x="2852873" y="3548743"/>
            <a:ext cx="238125" cy="238125"/>
          </a:xfrm>
          <a:prstGeom prst="ellipse">
            <a:avLst/>
          </a:prstGeom>
          <a:solidFill>
            <a:srgbClr val="0B5F9A"/>
          </a:solidFill>
          <a:ln w="0">
            <a:noFill/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62B1FD-1CAB-4B49-8445-10C87866F560}"/>
              </a:ext>
            </a:extLst>
          </p:cNvPr>
          <p:cNvSpPr>
            <a:spLocks noGrp="1"/>
          </p:cNvSpPr>
          <p:nvPr/>
        </p:nvSpPr>
        <p:spPr>
          <a:xfrm>
            <a:off x="2881448" y="3615418"/>
            <a:ext cx="180975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394E24-ACD3-4806-87A9-4CD65DA91F18}"/>
              </a:ext>
            </a:extLst>
          </p:cNvPr>
          <p:cNvSpPr>
            <a:spLocks noGrp="1"/>
          </p:cNvSpPr>
          <p:nvPr/>
        </p:nvSpPr>
        <p:spPr>
          <a:xfrm>
            <a:off x="1424123" y="3882118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60778A"/>
                </a:solidFill>
              </a:defRPr>
            </a:pPr>
            <a:r>
              <a:rPr sz="1125" b="1">
                <a:solidFill>
                  <a:srgbClr val="60778A"/>
                </a:solidFill>
              </a:rPr>
              <a:t>radioactivity distribution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CBC46E-A6BB-42D6-82C9-516293D377DB}"/>
              </a:ext>
            </a:extLst>
          </p:cNvPr>
          <p:cNvSpPr>
            <a:spLocks noGrp="1"/>
          </p:cNvSpPr>
          <p:nvPr/>
        </p:nvSpPr>
        <p:spPr>
          <a:xfrm>
            <a:off x="852623" y="4739368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074676"/>
                </a:solidFill>
              </a:defRPr>
            </a:pPr>
            <a:r>
              <a:rPr sz="1425" b="1" dirty="0" err="1">
                <a:solidFill>
                  <a:srgbClr val="074676"/>
                </a:solidFill>
              </a:rPr>
              <a:t>logD</a:t>
            </a:r>
            <a:r>
              <a:rPr sz="1425" b="1" dirty="0">
                <a:solidFill>
                  <a:srgbClr val="074676"/>
                </a:solidFill>
              </a:rPr>
              <a:t>₇</a:t>
            </a:r>
            <a:r>
              <a:rPr lang="en-US" sz="1425" b="1" dirty="0">
                <a:solidFill>
                  <a:srgbClr val="074676"/>
                </a:solidFill>
              </a:rPr>
              <a:t>,</a:t>
            </a:r>
            <a:r>
              <a:rPr sz="1425" b="1" dirty="0">
                <a:solidFill>
                  <a:srgbClr val="074676"/>
                </a:solidFill>
              </a:rPr>
              <a:t>₄ = log₁₀(</a:t>
            </a:r>
            <a:r>
              <a:rPr sz="1425" b="1" dirty="0" err="1">
                <a:solidFill>
                  <a:srgbClr val="074676"/>
                </a:solidFill>
              </a:rPr>
              <a:t>C</a:t>
            </a:r>
            <a:r>
              <a:rPr sz="1425" b="1" baseline="-25000" dirty="0" err="1">
                <a:solidFill>
                  <a:srgbClr val="074676"/>
                </a:solidFill>
              </a:rPr>
              <a:t>octanol</a:t>
            </a:r>
            <a:r>
              <a:rPr sz="1425" b="1" dirty="0">
                <a:solidFill>
                  <a:srgbClr val="074676"/>
                </a:solidFill>
              </a:rPr>
              <a:t> / </a:t>
            </a:r>
            <a:r>
              <a:rPr sz="1425" b="1" dirty="0" err="1">
                <a:solidFill>
                  <a:srgbClr val="074676"/>
                </a:solidFill>
              </a:rPr>
              <a:t>C</a:t>
            </a:r>
            <a:r>
              <a:rPr sz="1425" b="1" baseline="-25000" dirty="0" err="1">
                <a:solidFill>
                  <a:srgbClr val="074676"/>
                </a:solidFill>
              </a:rPr>
              <a:t>buffer</a:t>
            </a:r>
            <a:r>
              <a:rPr sz="1425" b="1" dirty="0">
                <a:solidFill>
                  <a:srgbClr val="074676"/>
                </a:solidFill>
              </a:rPr>
              <a:t>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B2C7EC7-6E26-4DB7-9F79-082E8C4AD044}"/>
              </a:ext>
            </a:extLst>
          </p:cNvPr>
          <p:cNvSpPr>
            <a:spLocks noGrp="1"/>
          </p:cNvSpPr>
          <p:nvPr/>
        </p:nvSpPr>
        <p:spPr>
          <a:xfrm>
            <a:off x="5186498" y="1310368"/>
            <a:ext cx="6286500" cy="1666875"/>
          </a:xfrm>
          <a:prstGeom prst="roundRect">
            <a:avLst>
              <a:gd name="adj" fmla="val 10286"/>
            </a:avLst>
          </a:prstGeom>
          <a:solidFill>
            <a:srgbClr val="EAF5FA"/>
          </a:solidFill>
          <a:ln w="14288">
            <a:solidFill>
              <a:srgbClr val="0B5F9A"/>
            </a:solidFill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30CE5F-74E7-4056-970B-0C02EC989E7D}"/>
              </a:ext>
            </a:extLst>
          </p:cNvPr>
          <p:cNvSpPr>
            <a:spLocks noGrp="1"/>
          </p:cNvSpPr>
          <p:nvPr/>
        </p:nvSpPr>
        <p:spPr>
          <a:xfrm>
            <a:off x="5519873" y="1529443"/>
            <a:ext cx="238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0B5F9A"/>
                </a:solidFill>
              </a:defRPr>
            </a:pPr>
            <a:r>
              <a:rPr sz="1575" b="1">
                <a:solidFill>
                  <a:srgbClr val="0B5F9A"/>
                </a:solidFill>
              </a:rPr>
              <a:t>LIPOPHILICITY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6AD866-A773-4543-A0C9-F415BFF59892}"/>
              </a:ext>
            </a:extLst>
          </p:cNvPr>
          <p:cNvSpPr>
            <a:spLocks noGrp="1"/>
          </p:cNvSpPr>
          <p:nvPr/>
        </p:nvSpPr>
        <p:spPr>
          <a:xfrm>
            <a:off x="5519873" y="2024743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membrane permeability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E6975F-B4A7-49EF-BA9F-476D60C3BB76}"/>
              </a:ext>
            </a:extLst>
          </p:cNvPr>
          <p:cNvSpPr>
            <a:spLocks noGrp="1"/>
          </p:cNvSpPr>
          <p:nvPr/>
        </p:nvSpPr>
        <p:spPr>
          <a:xfrm>
            <a:off x="8234498" y="2024743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nonspecific membrane binding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C8442D-E345-4836-8E3D-734C9D58542F}"/>
              </a:ext>
            </a:extLst>
          </p:cNvPr>
          <p:cNvSpPr>
            <a:spLocks noGrp="1"/>
          </p:cNvSpPr>
          <p:nvPr/>
        </p:nvSpPr>
        <p:spPr>
          <a:xfrm>
            <a:off x="5519873" y="2424793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renal vs hepatobiliary clearance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FF8352-6020-49EB-95D9-79C5CEA3C821}"/>
              </a:ext>
            </a:extLst>
          </p:cNvPr>
          <p:cNvSpPr>
            <a:spLocks noGrp="1"/>
          </p:cNvSpPr>
          <p:nvPr/>
        </p:nvSpPr>
        <p:spPr>
          <a:xfrm>
            <a:off x="8234498" y="2424793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17324A"/>
                </a:solidFill>
              </a:defRPr>
            </a:pPr>
            <a:r>
              <a:rPr sz="1275" b="0">
                <a:solidFill>
                  <a:srgbClr val="17324A"/>
                </a:solidFill>
              </a:rPr>
              <a:t>blood–brain barrier potential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C02BC62-40C2-47EE-815C-104BDEBE7092}"/>
              </a:ext>
            </a:extLst>
          </p:cNvPr>
          <p:cNvSpPr>
            <a:spLocks noGrp="1"/>
          </p:cNvSpPr>
          <p:nvPr/>
        </p:nvSpPr>
        <p:spPr>
          <a:xfrm>
            <a:off x="5186498" y="3310618"/>
            <a:ext cx="6286500" cy="1714500"/>
          </a:xfrm>
          <a:prstGeom prst="roundRect">
            <a:avLst>
              <a:gd name="adj" fmla="val 10000"/>
            </a:avLst>
          </a:prstGeom>
          <a:solidFill>
            <a:srgbClr val="F1EDFA"/>
          </a:solidFill>
          <a:ln w="14288">
            <a:solidFill>
              <a:srgbClr val="7D63B8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B7369E0-9282-451E-BFD4-BB5A8AC28D3E}"/>
              </a:ext>
            </a:extLst>
          </p:cNvPr>
          <p:cNvSpPr>
            <a:spLocks noGrp="1"/>
          </p:cNvSpPr>
          <p:nvPr/>
        </p:nvSpPr>
        <p:spPr>
          <a:xfrm>
            <a:off x="5519873" y="3529693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7D63B8"/>
                </a:solidFill>
              </a:defRPr>
            </a:pPr>
            <a:r>
              <a:rPr sz="1575" b="1">
                <a:solidFill>
                  <a:srgbClr val="7D63B8"/>
                </a:solidFill>
              </a:rPr>
              <a:t>PLASMA PROTEIN BINDING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563B971-4773-48EA-8E74-C5A7B2AF3ACD}"/>
              </a:ext>
            </a:extLst>
          </p:cNvPr>
          <p:cNvSpPr>
            <a:spLocks noGrp="1"/>
          </p:cNvSpPr>
          <p:nvPr/>
        </p:nvSpPr>
        <p:spPr>
          <a:xfrm>
            <a:off x="5567498" y="4139293"/>
            <a:ext cx="4953000" cy="323850"/>
          </a:xfrm>
          <a:prstGeom prst="roundRect">
            <a:avLst>
              <a:gd name="adj" fmla="val 35294"/>
            </a:avLst>
          </a:prstGeom>
          <a:solidFill>
            <a:srgbClr val="FFFFFF"/>
          </a:solidFill>
          <a:ln w="14288">
            <a:solidFill>
              <a:srgbClr val="C8D7E1"/>
            </a:solidFill>
            <a:prstDash val="solid"/>
          </a:ln>
        </p:spPr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9A7400E-28C4-4772-A4DE-A49AA118D25F}"/>
              </a:ext>
            </a:extLst>
          </p:cNvPr>
          <p:cNvSpPr>
            <a:spLocks noGrp="1"/>
          </p:cNvSpPr>
          <p:nvPr/>
        </p:nvSpPr>
        <p:spPr>
          <a:xfrm>
            <a:off x="5567498" y="4139293"/>
            <a:ext cx="3286125" cy="323850"/>
          </a:xfrm>
          <a:prstGeom prst="roundRect">
            <a:avLst>
              <a:gd name="adj" fmla="val 35294"/>
            </a:avLst>
          </a:prstGeom>
          <a:solidFill>
            <a:srgbClr val="7D63B8"/>
          </a:solidFill>
          <a:ln w="0">
            <a:noFill/>
            <a:prstDash val="solid"/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B6C2F0A-8842-4238-9FE0-966960DD2471}"/>
              </a:ext>
            </a:extLst>
          </p:cNvPr>
          <p:cNvSpPr>
            <a:spLocks noGrp="1"/>
          </p:cNvSpPr>
          <p:nvPr/>
        </p:nvSpPr>
        <p:spPr>
          <a:xfrm>
            <a:off x="6329498" y="4158343"/>
            <a:ext cx="1809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protein-bound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E3C0A1F-4FB4-4382-8314-1D04CF20622C}"/>
              </a:ext>
            </a:extLst>
          </p:cNvPr>
          <p:cNvSpPr>
            <a:spLocks noGrp="1"/>
          </p:cNvSpPr>
          <p:nvPr/>
        </p:nvSpPr>
        <p:spPr>
          <a:xfrm>
            <a:off x="9091748" y="4158343"/>
            <a:ext cx="123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7D63B8"/>
                </a:solidFill>
              </a:defRPr>
            </a:pPr>
            <a:r>
              <a:rPr sz="1200" b="1">
                <a:solidFill>
                  <a:srgbClr val="7D63B8"/>
                </a:solidFill>
              </a:rPr>
              <a:t>free fraction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43CB2D-7296-4DA3-A670-DEEC7E67AAE5}"/>
              </a:ext>
            </a:extLst>
          </p:cNvPr>
          <p:cNvSpPr>
            <a:spLocks noGrp="1"/>
          </p:cNvSpPr>
          <p:nvPr/>
        </p:nvSpPr>
        <p:spPr>
          <a:xfrm>
            <a:off x="5900873" y="4596493"/>
            <a:ext cx="485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17324A"/>
                </a:solidFill>
              </a:defRPr>
            </a:pPr>
            <a:r>
              <a:rPr sz="1200" b="0">
                <a:solidFill>
                  <a:srgbClr val="17324A"/>
                </a:solidFill>
              </a:rPr>
              <a:t>Longer circulation may increase—but free tissue access may decrease.</a:t>
            </a:r>
          </a:p>
        </p:txBody>
      </p:sp>
    </p:spTree>
    <p:extLst>
      <p:ext uri="{BB962C8B-B14F-4D97-AF65-F5344CB8AC3E}">
        <p14:creationId xmlns:p14="http://schemas.microsoft.com/office/powerpoint/2010/main" val="1035118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>
            <a:extLst>
              <a:ext uri="{FF2B5EF4-FFF2-40B4-BE49-F238E27FC236}">
                <a16:creationId xmlns:a16="http://schemas.microsoft.com/office/drawing/2014/main" id="{13CE2FB4-7ECA-4DC3-B0A1-1FA81EA6CBB4}"/>
              </a:ext>
            </a:extLst>
          </p:cNvPr>
          <p:cNvSpPr/>
          <p:nvPr/>
        </p:nvSpPr>
        <p:spPr>
          <a:xfrm>
            <a:off x="8181191" y="1937273"/>
            <a:ext cx="3017520" cy="2834640"/>
          </a:xfrm>
          <a:prstGeom prst="roundRect">
            <a:avLst>
              <a:gd name="adj" fmla="val 1935"/>
            </a:avLst>
          </a:prstGeom>
          <a:solidFill>
            <a:srgbClr val="DDF5F2"/>
          </a:solidFill>
          <a:ln w="12700">
            <a:solidFill>
              <a:srgbClr val="DDF5F2"/>
            </a:solidFill>
            <a:prstDash val="solid"/>
          </a:ln>
        </p:spPr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8D7246FD-29E6-4B33-B7C5-29F8EA0B86CE}"/>
              </a:ext>
            </a:extLst>
          </p:cNvPr>
          <p:cNvSpPr/>
          <p:nvPr/>
        </p:nvSpPr>
        <p:spPr>
          <a:xfrm>
            <a:off x="8382359" y="2211593"/>
            <a:ext cx="26517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7A75"/>
                </a:solidFill>
              </a:rPr>
              <a:t>Competition</a:t>
            </a:r>
            <a:endParaRPr lang="en-US" sz="2300" dirty="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DA3EEB55-F19F-44A5-833F-6E172222D871}"/>
              </a:ext>
            </a:extLst>
          </p:cNvPr>
          <p:cNvSpPr/>
          <p:nvPr/>
        </p:nvSpPr>
        <p:spPr>
          <a:xfrm>
            <a:off x="8455511" y="2851673"/>
            <a:ext cx="2468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1320"/>
                </a:solidFill>
              </a:rPr>
              <a:t>“Can cold molecules fight off the tracer?”</a:t>
            </a:r>
            <a:endParaRPr lang="en-US" sz="145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7B8BFFFA-856E-4A0B-B642-8B20806E912B}"/>
              </a:ext>
            </a:extLst>
          </p:cNvPr>
          <p:cNvSpPr/>
          <p:nvPr/>
        </p:nvSpPr>
        <p:spPr>
          <a:xfrm>
            <a:off x="8455511" y="3702065"/>
            <a:ext cx="2468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3263B"/>
                </a:solidFill>
              </a:rPr>
              <a:t>IC₅₀ / Kᵢ → apparent affinity of competitor</a:t>
            </a:r>
            <a:endParaRPr lang="en-US" sz="1250"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DD5815BE-0A85-4850-83F3-47231C848E19}"/>
              </a:ext>
            </a:extLst>
          </p:cNvPr>
          <p:cNvSpPr/>
          <p:nvPr/>
        </p:nvSpPr>
        <p:spPr>
          <a:xfrm>
            <a:off x="4479664" y="1937273"/>
            <a:ext cx="3017520" cy="2834640"/>
          </a:xfrm>
          <a:prstGeom prst="roundRect">
            <a:avLst>
              <a:gd name="adj" fmla="val 1935"/>
            </a:avLst>
          </a:prstGeom>
          <a:solidFill>
            <a:srgbClr val="E8F0FE"/>
          </a:solidFill>
          <a:ln w="12700">
            <a:solidFill>
              <a:srgbClr val="E8F0FE"/>
            </a:solidFill>
            <a:prstDash val="solid"/>
          </a:ln>
        </p:spPr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204A21A3-8FA8-4B19-985B-B0FFB71B3F09}"/>
              </a:ext>
            </a:extLst>
          </p:cNvPr>
          <p:cNvSpPr/>
          <p:nvPr/>
        </p:nvSpPr>
        <p:spPr>
          <a:xfrm>
            <a:off x="4680832" y="2211593"/>
            <a:ext cx="26517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7D5FFF"/>
                </a:solidFill>
              </a:rPr>
              <a:t>Saturation</a:t>
            </a:r>
            <a:endParaRPr lang="en-US" sz="23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63C8138E-39D8-4173-9F34-8566903B5A59}"/>
              </a:ext>
            </a:extLst>
          </p:cNvPr>
          <p:cNvSpPr/>
          <p:nvPr/>
        </p:nvSpPr>
        <p:spPr>
          <a:xfrm>
            <a:off x="4753984" y="2851673"/>
            <a:ext cx="2468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1320"/>
                </a:solidFill>
              </a:rPr>
              <a:t>“How does the tracer fill the receptor pool?”</a:t>
            </a:r>
            <a:endParaRPr lang="en-US" sz="1450" dirty="0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9401391E-82D5-4775-8EF2-A7C6BDC27464}"/>
              </a:ext>
            </a:extLst>
          </p:cNvPr>
          <p:cNvSpPr/>
          <p:nvPr/>
        </p:nvSpPr>
        <p:spPr>
          <a:xfrm>
            <a:off x="4753984" y="3702065"/>
            <a:ext cx="2468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3263B"/>
                </a:solidFill>
              </a:rPr>
              <a:t>Kd + Bmax → tracer affinity + capacity</a:t>
            </a:r>
            <a:endParaRPr lang="en-US" sz="1250" dirty="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5C29FCF3-6108-4C4D-B6A1-505EEB516827}"/>
              </a:ext>
            </a:extLst>
          </p:cNvPr>
          <p:cNvSpPr/>
          <p:nvPr/>
        </p:nvSpPr>
        <p:spPr>
          <a:xfrm>
            <a:off x="778137" y="1937273"/>
            <a:ext cx="3017520" cy="2834640"/>
          </a:xfrm>
          <a:prstGeom prst="roundRect">
            <a:avLst>
              <a:gd name="adj" fmla="val 1935"/>
            </a:avLst>
          </a:prstGeom>
          <a:solidFill>
            <a:srgbClr val="FDE8DA"/>
          </a:solidFill>
          <a:ln w="12700">
            <a:solidFill>
              <a:srgbClr val="FDE8DA"/>
            </a:solidFill>
            <a:prstDash val="solid"/>
          </a:ln>
        </p:spPr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70BF9739-DC8D-46B3-B0AB-72BE29875BBA}"/>
              </a:ext>
            </a:extLst>
          </p:cNvPr>
          <p:cNvSpPr/>
          <p:nvPr/>
        </p:nvSpPr>
        <p:spPr>
          <a:xfrm>
            <a:off x="979305" y="2211593"/>
            <a:ext cx="26517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E56B2F"/>
                </a:solidFill>
              </a:rPr>
              <a:t>Blocking</a:t>
            </a:r>
            <a:endParaRPr lang="en-US" sz="230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58BE83F7-D3B3-4BE9-B10B-3211331B84E1}"/>
              </a:ext>
            </a:extLst>
          </p:cNvPr>
          <p:cNvSpPr/>
          <p:nvPr/>
        </p:nvSpPr>
        <p:spPr>
          <a:xfrm>
            <a:off x="1052457" y="2851673"/>
            <a:ext cx="2468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1320"/>
                </a:solidFill>
              </a:rPr>
              <a:t>“Does excess ligand remove the signal?”</a:t>
            </a:r>
            <a:endParaRPr lang="en-US" sz="1450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2A165832-4396-4718-805D-4953F6F831DA}"/>
              </a:ext>
            </a:extLst>
          </p:cNvPr>
          <p:cNvSpPr/>
          <p:nvPr/>
        </p:nvSpPr>
        <p:spPr>
          <a:xfrm>
            <a:off x="1052457" y="3702065"/>
            <a:ext cx="2468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3263B"/>
                </a:solidFill>
              </a:rPr>
              <a:t>Specificity / receptor-mediated uptake</a:t>
            </a:r>
            <a:endParaRPr lang="en-US" sz="125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E0487EE-CBB0-44D5-857A-72A303EB7A9C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41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FFCC8A-DAA0-4B86-8851-6E066748EF17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</a:t>
            </a:r>
          </a:p>
        </p:txBody>
      </p:sp>
    </p:spTree>
    <p:extLst>
      <p:ext uri="{BB962C8B-B14F-4D97-AF65-F5344CB8AC3E}">
        <p14:creationId xmlns:p14="http://schemas.microsoft.com/office/powerpoint/2010/main" val="2642504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D372A5-7718-4957-8CBA-9968F721D763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42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B5A2EE6-513F-48B6-9B40-5DCB7E32AA4D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Evaluation, Blocking Experiment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C3FD0B-0EE8-4623-989E-AB68147AA9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" t="12283" r="1886" b="12283"/>
          <a:stretch/>
        </p:blipFill>
        <p:spPr>
          <a:xfrm>
            <a:off x="268941" y="842362"/>
            <a:ext cx="11689977" cy="517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393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D372A5-7718-4957-8CBA-9968F721D763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43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B5A2EE6-513F-48B6-9B40-5DCB7E32AA4D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Evaluation, Saturation assay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8C1FEE-5BEE-40E9-91C2-BBCE117171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" t="14117" r="1666" b="13333"/>
          <a:stretch/>
        </p:blipFill>
        <p:spPr>
          <a:xfrm>
            <a:off x="161365" y="968188"/>
            <a:ext cx="11824447" cy="49754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9B949-CCFF-41AE-A5E2-C281AC715165}"/>
              </a:ext>
            </a:extLst>
          </p:cNvPr>
          <p:cNvSpPr txBox="1"/>
          <p:nvPr/>
        </p:nvSpPr>
        <p:spPr>
          <a:xfrm>
            <a:off x="914400" y="5920952"/>
            <a:ext cx="2586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Radioligand Affinity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84D82-A2D9-4E6E-AC26-97C116409C78}"/>
              </a:ext>
            </a:extLst>
          </p:cNvPr>
          <p:cNvSpPr txBox="1"/>
          <p:nvPr/>
        </p:nvSpPr>
        <p:spPr>
          <a:xfrm>
            <a:off x="4554071" y="5920952"/>
            <a:ext cx="3872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Available Binding-Site Capacity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8229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D372A5-7718-4957-8CBA-9968F721D763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44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B5A2EE6-513F-48B6-9B40-5DCB7E32AA4D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Evaluation, Competition Binding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5A3056-2085-4935-8E6B-1EE8B8F276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" t="14117" r="930" b="13966"/>
          <a:stretch/>
        </p:blipFill>
        <p:spPr>
          <a:xfrm>
            <a:off x="116541" y="968188"/>
            <a:ext cx="11958918" cy="49320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674129-C5FD-4FF2-9E2F-CCAE2034F91E}"/>
              </a:ext>
            </a:extLst>
          </p:cNvPr>
          <p:cNvSpPr txBox="1"/>
          <p:nvPr/>
        </p:nvSpPr>
        <p:spPr>
          <a:xfrm>
            <a:off x="407071" y="5841380"/>
            <a:ext cx="11377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Indicates the concentration of an inhibitor required to inhibit a biological or biochemical function by 50%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83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81EAB1-CEFD-4B67-8CA4-D992E36D376F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45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A9352D-D488-419F-B445-D2E1499963E2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</a:t>
            </a:r>
          </a:p>
        </p:txBody>
      </p:sp>
      <p:pic>
        <p:nvPicPr>
          <p:cNvPr id="6" name="Image 0" descr="/mnt/data/bio_eval_assets/crops/wust_fig3_pet_images.jpg">
            <a:extLst>
              <a:ext uri="{FF2B5EF4-FFF2-40B4-BE49-F238E27FC236}">
                <a16:creationId xmlns:a16="http://schemas.microsoft.com/office/drawing/2014/main" id="{0E2F15EC-FB0D-4E6B-B3CC-97390DD74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73771"/>
            <a:ext cx="6446520" cy="4081858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DF936CFD-36BB-4E05-8700-E4074B37DD9E}"/>
              </a:ext>
            </a:extLst>
          </p:cNvPr>
          <p:cNvSpPr/>
          <p:nvPr/>
        </p:nvSpPr>
        <p:spPr>
          <a:xfrm>
            <a:off x="7480150" y="2150633"/>
            <a:ext cx="3886200" cy="914400"/>
          </a:xfrm>
          <a:prstGeom prst="rect">
            <a:avLst/>
          </a:prstGeom>
          <a:solidFill>
            <a:srgbClr val="FFFFFF"/>
          </a:solidFill>
          <a:ln w="8890">
            <a:solidFill>
              <a:srgbClr val="CFD8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F2235"/>
                </a:solidFill>
              </a:rPr>
              <a:t>A / B: tracer alone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0F2235"/>
                </a:solidFill>
              </a:rPr>
              <a:t>Tumor is visible because free receptors bind the radiotracer.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4EFBC96-E88C-4182-9A06-6B6E77F9729D}"/>
              </a:ext>
            </a:extLst>
          </p:cNvPr>
          <p:cNvSpPr/>
          <p:nvPr/>
        </p:nvSpPr>
        <p:spPr>
          <a:xfrm>
            <a:off x="7480150" y="3339353"/>
            <a:ext cx="3886200" cy="1115568"/>
          </a:xfrm>
          <a:prstGeom prst="rect">
            <a:avLst/>
          </a:prstGeom>
          <a:solidFill>
            <a:srgbClr val="FFF5E8"/>
          </a:solidFill>
          <a:ln w="8890">
            <a:solidFill>
              <a:srgbClr val="F6C48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F2235"/>
                </a:solidFill>
              </a:rPr>
              <a:t>C: tracer + 100× unlabeled ligand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0F2235"/>
                </a:solidFill>
              </a:rPr>
              <a:t>Receptors are occupied by nonradioactive compound, so the PET tumor signal collapses.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70380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81EAB1-CEFD-4B67-8CA4-D992E36D376F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46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A9352D-D488-419F-B445-D2E1499963E2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</a:t>
            </a:r>
          </a:p>
        </p:txBody>
      </p:sp>
      <p:pic>
        <p:nvPicPr>
          <p:cNvPr id="6" name="Image 0" descr="/mnt/data/bio_eval_assets/piron_fig2_psma_expression.png">
            <a:extLst>
              <a:ext uri="{FF2B5EF4-FFF2-40B4-BE49-F238E27FC236}">
                <a16:creationId xmlns:a16="http://schemas.microsoft.com/office/drawing/2014/main" id="{DF469B0C-CF05-48F1-8EE1-6BBDB5CBE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46" y="1143000"/>
            <a:ext cx="5709948" cy="452628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2DBA58BA-ED78-4585-9522-DABD17FFB29E}"/>
              </a:ext>
            </a:extLst>
          </p:cNvPr>
          <p:cNvSpPr/>
          <p:nvPr/>
        </p:nvSpPr>
        <p:spPr>
          <a:xfrm>
            <a:off x="8211312" y="120700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74A78"/>
                </a:solidFill>
              </a:rPr>
              <a:t>Cell models in this example</a:t>
            </a:r>
            <a:endParaRPr lang="en-US" sz="19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12282A1-950F-4740-ACEA-3DE92AC98200}"/>
              </a:ext>
            </a:extLst>
          </p:cNvPr>
          <p:cNvSpPr/>
          <p:nvPr/>
        </p:nvSpPr>
        <p:spPr>
          <a:xfrm>
            <a:off x="8211312" y="1737360"/>
            <a:ext cx="3200400" cy="822960"/>
          </a:xfrm>
          <a:prstGeom prst="rect">
            <a:avLst/>
          </a:prstGeom>
          <a:solidFill>
            <a:srgbClr val="F8EEF0"/>
          </a:solidFill>
          <a:ln w="8890">
            <a:solidFill>
              <a:srgbClr val="E5B4B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PC-3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PSMA negative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no clear tumor uptake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78F3EA12-A0D8-4429-AAC9-283A945B8775}"/>
              </a:ext>
            </a:extLst>
          </p:cNvPr>
          <p:cNvSpPr/>
          <p:nvPr/>
        </p:nvSpPr>
        <p:spPr>
          <a:xfrm>
            <a:off x="8211312" y="2788920"/>
            <a:ext cx="3200400" cy="822960"/>
          </a:xfrm>
          <a:prstGeom prst="rect">
            <a:avLst/>
          </a:prstGeom>
          <a:solidFill>
            <a:srgbClr val="FFF5E8"/>
          </a:solidFill>
          <a:ln w="8890">
            <a:solidFill>
              <a:srgbClr val="F6C48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22Rv1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low PSMA expression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visible but weaker uptake</a:t>
            </a:r>
            <a:endParaRPr lang="en-US" sz="14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EC2BC9D-646B-4B9B-BA2D-E933E4AA24E1}"/>
              </a:ext>
            </a:extLst>
          </p:cNvPr>
          <p:cNvSpPr/>
          <p:nvPr/>
        </p:nvSpPr>
        <p:spPr>
          <a:xfrm>
            <a:off x="8211312" y="3840480"/>
            <a:ext cx="3200400" cy="822960"/>
          </a:xfrm>
          <a:prstGeom prst="rect">
            <a:avLst/>
          </a:prstGeom>
          <a:solidFill>
            <a:srgbClr val="EDF8F2"/>
          </a:solidFill>
          <a:ln w="8890">
            <a:solidFill>
              <a:srgbClr val="A7D9B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C4-2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high PSMA expression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stronger tumor uptake</a:t>
            </a:r>
            <a:endParaRPr lang="en-US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F5426B-E81C-4585-A38A-2C6C0F5D3546}"/>
              </a:ext>
            </a:extLst>
          </p:cNvPr>
          <p:cNvSpPr txBox="1"/>
          <p:nvPr/>
        </p:nvSpPr>
        <p:spPr>
          <a:xfrm>
            <a:off x="89647" y="6036803"/>
            <a:ext cx="103541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/>
              <a:t>Piron</a:t>
            </a:r>
            <a:r>
              <a:rPr lang="en-US" sz="900" dirty="0"/>
              <a:t>, S., Verhoeven, J., De </a:t>
            </a:r>
            <a:r>
              <a:rPr lang="en-US" sz="900" dirty="0" err="1"/>
              <a:t>Coster</a:t>
            </a:r>
            <a:r>
              <a:rPr lang="en-US" sz="900" dirty="0"/>
              <a:t>, E. </a:t>
            </a:r>
            <a:r>
              <a:rPr lang="en-US" sz="900" i="1" dirty="0"/>
              <a:t>et al.</a:t>
            </a:r>
            <a:r>
              <a:rPr lang="en-US" sz="900" dirty="0"/>
              <a:t> Impact of the molar activity and PSMA expression level on [</a:t>
            </a:r>
            <a:r>
              <a:rPr lang="en-US" sz="900" baseline="30000" dirty="0"/>
              <a:t>18</a:t>
            </a:r>
            <a:r>
              <a:rPr lang="en-US" sz="900" dirty="0"/>
              <a:t>F]AlF-PSMA-11 uptake in prostate cancer. </a:t>
            </a:r>
            <a:r>
              <a:rPr lang="en-US" sz="900" i="1" dirty="0"/>
              <a:t>Sci Rep</a:t>
            </a:r>
            <a:r>
              <a:rPr lang="en-US" sz="900" dirty="0"/>
              <a:t> </a:t>
            </a:r>
            <a:r>
              <a:rPr lang="en-US" sz="900" b="1" dirty="0"/>
              <a:t>11</a:t>
            </a:r>
            <a:r>
              <a:rPr lang="en-US" sz="900" dirty="0"/>
              <a:t>, 22623 (2021). https://doi.org/10.1038/s41598-021-02104-6</a:t>
            </a:r>
            <a:endParaRPr lang="de-DE" sz="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71F1B7-00D4-4AA4-BC46-D948F622F1C8}"/>
              </a:ext>
            </a:extLst>
          </p:cNvPr>
          <p:cNvSpPr txBox="1"/>
          <p:nvPr/>
        </p:nvSpPr>
        <p:spPr>
          <a:xfrm>
            <a:off x="7015494" y="5620881"/>
            <a:ext cx="2249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Positive/High-expression </a:t>
            </a:r>
            <a:r>
              <a:rPr lang="de-DE" sz="12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de-DE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0F5DFF-A3CC-4EB1-AA91-DEC3506A40B7}"/>
              </a:ext>
            </a:extLst>
          </p:cNvPr>
          <p:cNvSpPr txBox="1"/>
          <p:nvPr/>
        </p:nvSpPr>
        <p:spPr>
          <a:xfrm>
            <a:off x="251013" y="5661693"/>
            <a:ext cx="1307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Control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6C006C5-E687-41B9-A5AE-114B648617D8}"/>
              </a:ext>
            </a:extLst>
          </p:cNvPr>
          <p:cNvCxnSpPr>
            <a:stCxn id="11" idx="3"/>
          </p:cNvCxnSpPr>
          <p:nvPr/>
        </p:nvCxnSpPr>
        <p:spPr>
          <a:xfrm flipV="1">
            <a:off x="1558230" y="5619553"/>
            <a:ext cx="1059464" cy="18064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ACB61DF-4A72-4041-BFCF-9BBF80E6C83F}"/>
              </a:ext>
            </a:extLst>
          </p:cNvPr>
          <p:cNvCxnSpPr>
            <a:stCxn id="2" idx="1"/>
          </p:cNvCxnSpPr>
          <p:nvPr/>
        </p:nvCxnSpPr>
        <p:spPr>
          <a:xfrm flipH="1" flipV="1">
            <a:off x="6400800" y="5635937"/>
            <a:ext cx="614694" cy="123444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6654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81EAB1-CEFD-4B67-8CA4-D992E36D376F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47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4A9352D-D488-419F-B445-D2E1499963E2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Biological Evaluation</a:t>
            </a:r>
          </a:p>
        </p:txBody>
      </p:sp>
      <p:pic>
        <p:nvPicPr>
          <p:cNvPr id="6" name="Image 0" descr="/mnt/data/bio_eval_assets/crops/piron_fig3_C42_MA.png">
            <a:extLst>
              <a:ext uri="{FF2B5EF4-FFF2-40B4-BE49-F238E27FC236}">
                <a16:creationId xmlns:a16="http://schemas.microsoft.com/office/drawing/2014/main" id="{D98CE2E2-B8DD-4935-A48A-32C1EE93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5" y="1143000"/>
            <a:ext cx="6382070" cy="443484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AF760736-1723-4721-8F2B-14C5B0E32ACC}"/>
              </a:ext>
            </a:extLst>
          </p:cNvPr>
          <p:cNvSpPr/>
          <p:nvPr/>
        </p:nvSpPr>
        <p:spPr>
          <a:xfrm>
            <a:off x="8092440" y="1188720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74A78"/>
                </a:solidFill>
              </a:rPr>
              <a:t>Same target, different mass dose</a:t>
            </a:r>
            <a:endParaRPr lang="en-US" sz="19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D11D5AAF-D819-4E6D-8516-AA1CE403A7E4}"/>
              </a:ext>
            </a:extLst>
          </p:cNvPr>
          <p:cNvSpPr/>
          <p:nvPr/>
        </p:nvSpPr>
        <p:spPr>
          <a:xfrm>
            <a:off x="8092440" y="1737360"/>
            <a:ext cx="3337560" cy="1143000"/>
          </a:xfrm>
          <a:prstGeom prst="rect">
            <a:avLst/>
          </a:prstGeom>
          <a:solidFill>
            <a:srgbClr val="F8EEF0"/>
          </a:solidFill>
          <a:ln w="8890">
            <a:solidFill>
              <a:srgbClr val="E5B4B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Low apparent molar activity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more cold PSMA ligand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receptors partially saturated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weaker tumor uptake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583982A1-1269-4B99-B192-CA0E112B70CE}"/>
              </a:ext>
            </a:extLst>
          </p:cNvPr>
          <p:cNvSpPr/>
          <p:nvPr/>
        </p:nvSpPr>
        <p:spPr>
          <a:xfrm>
            <a:off x="8092440" y="3127248"/>
            <a:ext cx="3337560" cy="1143000"/>
          </a:xfrm>
          <a:prstGeom prst="rect">
            <a:avLst/>
          </a:prstGeom>
          <a:solidFill>
            <a:srgbClr val="EDF8F2"/>
          </a:solidFill>
          <a:ln w="8890">
            <a:solidFill>
              <a:srgbClr val="A7D9B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High apparent molar activity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less cold ligand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more free receptors for tracer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F2235"/>
                </a:solidFill>
              </a:rPr>
              <a:t>→ stronger tumor uptake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F778A3-4D5C-473D-9A6B-5FB6DDDFEF55}"/>
              </a:ext>
            </a:extLst>
          </p:cNvPr>
          <p:cNvSpPr txBox="1"/>
          <p:nvPr/>
        </p:nvSpPr>
        <p:spPr>
          <a:xfrm>
            <a:off x="89647" y="6036803"/>
            <a:ext cx="103541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/>
              <a:t>Piron</a:t>
            </a:r>
            <a:r>
              <a:rPr lang="en-US" sz="900" dirty="0"/>
              <a:t>, S., Verhoeven, J., De </a:t>
            </a:r>
            <a:r>
              <a:rPr lang="en-US" sz="900" dirty="0" err="1"/>
              <a:t>Coster</a:t>
            </a:r>
            <a:r>
              <a:rPr lang="en-US" sz="900" dirty="0"/>
              <a:t>, E. </a:t>
            </a:r>
            <a:r>
              <a:rPr lang="en-US" sz="900" i="1" dirty="0"/>
              <a:t>et al.</a:t>
            </a:r>
            <a:r>
              <a:rPr lang="en-US" sz="900" dirty="0"/>
              <a:t> Impact of the molar activity and PSMA expression level on [</a:t>
            </a:r>
            <a:r>
              <a:rPr lang="en-US" sz="900" baseline="30000" dirty="0"/>
              <a:t>18</a:t>
            </a:r>
            <a:r>
              <a:rPr lang="en-US" sz="900" dirty="0"/>
              <a:t>F]AlF-PSMA-11 uptake in prostate cancer. </a:t>
            </a:r>
            <a:r>
              <a:rPr lang="en-US" sz="900" i="1" dirty="0"/>
              <a:t>Sci Rep</a:t>
            </a:r>
            <a:r>
              <a:rPr lang="en-US" sz="900" dirty="0"/>
              <a:t> </a:t>
            </a:r>
            <a:r>
              <a:rPr lang="en-US" sz="900" b="1" dirty="0"/>
              <a:t>11</a:t>
            </a:r>
            <a:r>
              <a:rPr lang="en-US" sz="900" dirty="0"/>
              <a:t>, 22623 (2021). https://doi.org/10.1038/s41598-021-02104-6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656872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FB2BEDC-3414-4CE7-938E-1546C981F3D7}"/>
              </a:ext>
            </a:extLst>
          </p:cNvPr>
          <p:cNvSpPr/>
          <p:nvPr/>
        </p:nvSpPr>
        <p:spPr>
          <a:xfrm>
            <a:off x="0" y="6267635"/>
            <a:ext cx="12192000" cy="417250"/>
          </a:xfrm>
          <a:prstGeom prst="roundRect">
            <a:avLst/>
          </a:prstGeom>
          <a:solidFill>
            <a:srgbClr val="023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GGSB Workshop 2026 				         </a:t>
            </a:r>
            <a:fld id="{FAA40D37-40E2-48AF-A47F-14CAEFC6B0F6}" type="slidenum">
              <a:rPr lang="en-US" b="1" smtClean="0"/>
              <a:t>48</a:t>
            </a:fld>
            <a:r>
              <a:rPr lang="en-US" b="1" dirty="0"/>
              <a:t> 					               10.09.2026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605BE4F-BE4D-4374-A6BD-7475CE4B4E4E}"/>
              </a:ext>
            </a:extLst>
          </p:cNvPr>
          <p:cNvSpPr/>
          <p:nvPr/>
        </p:nvSpPr>
        <p:spPr>
          <a:xfrm>
            <a:off x="1" y="0"/>
            <a:ext cx="12192000" cy="842363"/>
          </a:xfrm>
          <a:custGeom>
            <a:avLst/>
            <a:gdLst>
              <a:gd name="connsiteX0" fmla="*/ 0 w 1403939"/>
              <a:gd name="connsiteY0" fmla="*/ 84236 h 842363"/>
              <a:gd name="connsiteX1" fmla="*/ 84236 w 1403939"/>
              <a:gd name="connsiteY1" fmla="*/ 0 h 842363"/>
              <a:gd name="connsiteX2" fmla="*/ 1319703 w 1403939"/>
              <a:gd name="connsiteY2" fmla="*/ 0 h 842363"/>
              <a:gd name="connsiteX3" fmla="*/ 1403939 w 1403939"/>
              <a:gd name="connsiteY3" fmla="*/ 84236 h 842363"/>
              <a:gd name="connsiteX4" fmla="*/ 1403939 w 1403939"/>
              <a:gd name="connsiteY4" fmla="*/ 758127 h 842363"/>
              <a:gd name="connsiteX5" fmla="*/ 1319703 w 1403939"/>
              <a:gd name="connsiteY5" fmla="*/ 842363 h 842363"/>
              <a:gd name="connsiteX6" fmla="*/ 84236 w 1403939"/>
              <a:gd name="connsiteY6" fmla="*/ 842363 h 842363"/>
              <a:gd name="connsiteX7" fmla="*/ 0 w 1403939"/>
              <a:gd name="connsiteY7" fmla="*/ 758127 h 842363"/>
              <a:gd name="connsiteX8" fmla="*/ 0 w 1403939"/>
              <a:gd name="connsiteY8" fmla="*/ 84236 h 84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3939" h="842363">
                <a:moveTo>
                  <a:pt x="0" y="84236"/>
                </a:moveTo>
                <a:cubicBezTo>
                  <a:pt x="0" y="37714"/>
                  <a:pt x="37714" y="0"/>
                  <a:pt x="84236" y="0"/>
                </a:cubicBezTo>
                <a:lnTo>
                  <a:pt x="1319703" y="0"/>
                </a:lnTo>
                <a:cubicBezTo>
                  <a:pt x="1366225" y="0"/>
                  <a:pt x="1403939" y="37714"/>
                  <a:pt x="1403939" y="84236"/>
                </a:cubicBezTo>
                <a:lnTo>
                  <a:pt x="1403939" y="758127"/>
                </a:lnTo>
                <a:cubicBezTo>
                  <a:pt x="1403939" y="804649"/>
                  <a:pt x="1366225" y="842363"/>
                  <a:pt x="1319703" y="842363"/>
                </a:cubicBezTo>
                <a:lnTo>
                  <a:pt x="84236" y="842363"/>
                </a:lnTo>
                <a:cubicBezTo>
                  <a:pt x="37714" y="842363"/>
                  <a:pt x="0" y="804649"/>
                  <a:pt x="0" y="758127"/>
                </a:cubicBezTo>
                <a:lnTo>
                  <a:pt x="0" y="84236"/>
                </a:lnTo>
                <a:close/>
              </a:path>
            </a:pathLst>
          </a:custGeom>
          <a:solidFill>
            <a:srgbClr val="023D6B"/>
          </a:solidFill>
        </p:spPr>
        <p:style>
          <a:lnRef idx="3">
            <a:schemeClr val="lt2">
              <a:hueOff val="0"/>
              <a:satOff val="0"/>
              <a:lumOff val="0"/>
              <a:alphaOff val="0"/>
            </a:schemeClr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1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9442" tIns="89442" rIns="89442" bIns="89442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Summary</a:t>
            </a:r>
          </a:p>
        </p:txBody>
      </p:sp>
      <p:cxnSp>
        <p:nvCxnSpPr>
          <p:cNvPr id="17" name="Connector 7">
            <a:extLst>
              <a:ext uri="{FF2B5EF4-FFF2-40B4-BE49-F238E27FC236}">
                <a16:creationId xmlns:a16="http://schemas.microsoft.com/office/drawing/2014/main" id="{02A2670A-812B-49D1-A2BF-AFB7ED726916}"/>
              </a:ext>
            </a:extLst>
          </p:cNvPr>
          <p:cNvCxnSpPr/>
          <p:nvPr/>
        </p:nvCxnSpPr>
        <p:spPr>
          <a:xfrm>
            <a:off x="1415886" y="2343419"/>
            <a:ext cx="649223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8">
            <a:extLst>
              <a:ext uri="{FF2B5EF4-FFF2-40B4-BE49-F238E27FC236}">
                <a16:creationId xmlns:a16="http://schemas.microsoft.com/office/drawing/2014/main" id="{C5FF79F5-C7CC-4603-9F52-9AB403F34993}"/>
              </a:ext>
            </a:extLst>
          </p:cNvPr>
          <p:cNvCxnSpPr/>
          <p:nvPr/>
        </p:nvCxnSpPr>
        <p:spPr>
          <a:xfrm>
            <a:off x="2814918" y="2343419"/>
            <a:ext cx="649224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9">
            <a:extLst>
              <a:ext uri="{FF2B5EF4-FFF2-40B4-BE49-F238E27FC236}">
                <a16:creationId xmlns:a16="http://schemas.microsoft.com/office/drawing/2014/main" id="{E90CFF93-61BD-42D7-A298-4ECA86C61742}"/>
              </a:ext>
            </a:extLst>
          </p:cNvPr>
          <p:cNvCxnSpPr/>
          <p:nvPr/>
        </p:nvCxnSpPr>
        <p:spPr>
          <a:xfrm>
            <a:off x="4213950" y="2343419"/>
            <a:ext cx="649224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10">
            <a:extLst>
              <a:ext uri="{FF2B5EF4-FFF2-40B4-BE49-F238E27FC236}">
                <a16:creationId xmlns:a16="http://schemas.microsoft.com/office/drawing/2014/main" id="{4F530D86-9C5E-4DED-A002-831BB9CD3BA5}"/>
              </a:ext>
            </a:extLst>
          </p:cNvPr>
          <p:cNvCxnSpPr/>
          <p:nvPr/>
        </p:nvCxnSpPr>
        <p:spPr>
          <a:xfrm>
            <a:off x="5612982" y="2343419"/>
            <a:ext cx="649224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11">
            <a:extLst>
              <a:ext uri="{FF2B5EF4-FFF2-40B4-BE49-F238E27FC236}">
                <a16:creationId xmlns:a16="http://schemas.microsoft.com/office/drawing/2014/main" id="{3CFBC7BD-B9A1-4384-A9DC-89438BC69C50}"/>
              </a:ext>
            </a:extLst>
          </p:cNvPr>
          <p:cNvCxnSpPr/>
          <p:nvPr/>
        </p:nvCxnSpPr>
        <p:spPr>
          <a:xfrm>
            <a:off x="7012014" y="2343419"/>
            <a:ext cx="649224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12">
            <a:extLst>
              <a:ext uri="{FF2B5EF4-FFF2-40B4-BE49-F238E27FC236}">
                <a16:creationId xmlns:a16="http://schemas.microsoft.com/office/drawing/2014/main" id="{AE0E78E8-DE61-4DEB-93DF-5DBDC98C0AED}"/>
              </a:ext>
            </a:extLst>
          </p:cNvPr>
          <p:cNvCxnSpPr/>
          <p:nvPr/>
        </p:nvCxnSpPr>
        <p:spPr>
          <a:xfrm>
            <a:off x="8411046" y="2343419"/>
            <a:ext cx="649224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13">
            <a:extLst>
              <a:ext uri="{FF2B5EF4-FFF2-40B4-BE49-F238E27FC236}">
                <a16:creationId xmlns:a16="http://schemas.microsoft.com/office/drawing/2014/main" id="{1891E3A2-BEA4-43EB-8AED-54125D1AFAF8}"/>
              </a:ext>
            </a:extLst>
          </p:cNvPr>
          <p:cNvCxnSpPr/>
          <p:nvPr/>
        </p:nvCxnSpPr>
        <p:spPr>
          <a:xfrm>
            <a:off x="9810078" y="2343419"/>
            <a:ext cx="649224" cy="0"/>
          </a:xfrm>
          <a:prstGeom prst="line">
            <a:avLst/>
          </a:prstGeom>
          <a:ln w="17780">
            <a:solidFill>
              <a:srgbClr val="AEBA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CCFB5A2C-2FEA-4651-80F1-09D0B608664D}"/>
              </a:ext>
            </a:extLst>
          </p:cNvPr>
          <p:cNvSpPr/>
          <p:nvPr/>
        </p:nvSpPr>
        <p:spPr>
          <a:xfrm>
            <a:off x="757518" y="2069099"/>
            <a:ext cx="566928" cy="566928"/>
          </a:xfrm>
          <a:prstGeom prst="ellipse">
            <a:avLst/>
          </a:prstGeom>
          <a:solidFill>
            <a:srgbClr val="00456C"/>
          </a:solidFill>
          <a:ln w="12700">
            <a:solidFill>
              <a:srgbClr val="0045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6680E9-09F8-4EBF-9C96-7B5813CD3055}"/>
              </a:ext>
            </a:extLst>
          </p:cNvPr>
          <p:cNvSpPr txBox="1"/>
          <p:nvPr/>
        </p:nvSpPr>
        <p:spPr>
          <a:xfrm>
            <a:off x="410046" y="2700035"/>
            <a:ext cx="1280160" cy="493776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1300" b="1">
                <a:solidFill>
                  <a:srgbClr val="0E2032"/>
                </a:solidFill>
                <a:latin typeface="Arial"/>
              </a:rPr>
              <a:t>Clinical
question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CDEDE2F-90B3-46BF-9B02-545C2DC3ED59}"/>
              </a:ext>
            </a:extLst>
          </p:cNvPr>
          <p:cNvSpPr/>
          <p:nvPr/>
        </p:nvSpPr>
        <p:spPr>
          <a:xfrm>
            <a:off x="2156549" y="2069099"/>
            <a:ext cx="566928" cy="566928"/>
          </a:xfrm>
          <a:prstGeom prst="ellipse">
            <a:avLst/>
          </a:prstGeom>
          <a:solidFill>
            <a:srgbClr val="0096A0"/>
          </a:solidFill>
          <a:ln w="12700"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C5A386-DD6F-4B8D-88EA-50C695B06788}"/>
              </a:ext>
            </a:extLst>
          </p:cNvPr>
          <p:cNvSpPr txBox="1"/>
          <p:nvPr/>
        </p:nvSpPr>
        <p:spPr>
          <a:xfrm>
            <a:off x="1890447" y="2700035"/>
            <a:ext cx="1117422" cy="437043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1300" b="1" dirty="0">
                <a:solidFill>
                  <a:srgbClr val="0E2032"/>
                </a:solidFill>
                <a:latin typeface="Arial"/>
              </a:rPr>
              <a:t>Target
</a:t>
            </a:r>
            <a:r>
              <a:rPr lang="en-US" sz="1300" b="1" dirty="0">
                <a:solidFill>
                  <a:srgbClr val="0E2032"/>
                </a:solidFill>
                <a:latin typeface="Arial"/>
              </a:rPr>
              <a:t>Identification</a:t>
            </a:r>
            <a:endParaRPr sz="1300" b="1" dirty="0">
              <a:solidFill>
                <a:srgbClr val="0E2032"/>
              </a:solidFill>
              <a:latin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B2A5C0-E2EC-42EC-A736-E1CBB0802E23}"/>
              </a:ext>
            </a:extLst>
          </p:cNvPr>
          <p:cNvSpPr txBox="1"/>
          <p:nvPr/>
        </p:nvSpPr>
        <p:spPr>
          <a:xfrm>
            <a:off x="1772502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Which process or
receptor matters?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EC6A890-CA7B-4789-8036-012634FE70A9}"/>
              </a:ext>
            </a:extLst>
          </p:cNvPr>
          <p:cNvSpPr/>
          <p:nvPr/>
        </p:nvSpPr>
        <p:spPr>
          <a:xfrm>
            <a:off x="3555582" y="2069099"/>
            <a:ext cx="566928" cy="566928"/>
          </a:xfrm>
          <a:prstGeom prst="ellipse">
            <a:avLst/>
          </a:prstGeom>
          <a:solidFill>
            <a:srgbClr val="0070C0"/>
          </a:solidFill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599474-A853-40FA-84FF-C2F91C508C1C}"/>
              </a:ext>
            </a:extLst>
          </p:cNvPr>
          <p:cNvSpPr txBox="1"/>
          <p:nvPr/>
        </p:nvSpPr>
        <p:spPr>
          <a:xfrm>
            <a:off x="3208110" y="2700035"/>
            <a:ext cx="1280160" cy="493776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1300" b="1">
                <a:solidFill>
                  <a:srgbClr val="0E2032"/>
                </a:solidFill>
                <a:latin typeface="Arial"/>
              </a:rPr>
              <a:t>Tracer
design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BE821BF-1599-4CBF-98C3-8CAB28C97A4F}"/>
              </a:ext>
            </a:extLst>
          </p:cNvPr>
          <p:cNvSpPr txBox="1"/>
          <p:nvPr/>
        </p:nvSpPr>
        <p:spPr>
          <a:xfrm>
            <a:off x="3171534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Vector • linker •
radionuclide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A888B6B-79D1-43B8-9E35-B8602C53F423}"/>
              </a:ext>
            </a:extLst>
          </p:cNvPr>
          <p:cNvSpPr/>
          <p:nvPr/>
        </p:nvSpPr>
        <p:spPr>
          <a:xfrm>
            <a:off x="4954614" y="2069099"/>
            <a:ext cx="566928" cy="566928"/>
          </a:xfrm>
          <a:prstGeom prst="ellipse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0B9A58-8DF7-4294-928C-4DE5C742EE17}"/>
              </a:ext>
            </a:extLst>
          </p:cNvPr>
          <p:cNvSpPr txBox="1"/>
          <p:nvPr/>
        </p:nvSpPr>
        <p:spPr>
          <a:xfrm>
            <a:off x="4607142" y="2700035"/>
            <a:ext cx="1280160" cy="493776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1300" b="1">
                <a:solidFill>
                  <a:srgbClr val="0E2032"/>
                </a:solidFill>
                <a:latin typeface="Arial"/>
              </a:rPr>
              <a:t>Nuclide
production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A46761-97E2-4782-A970-D3C60BC837CA}"/>
              </a:ext>
            </a:extLst>
          </p:cNvPr>
          <p:cNvSpPr txBox="1"/>
          <p:nvPr/>
        </p:nvSpPr>
        <p:spPr>
          <a:xfrm>
            <a:off x="4570566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Reaction route •
energy • target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45B317B-3664-4A36-A6D2-4A96E4725981}"/>
              </a:ext>
            </a:extLst>
          </p:cNvPr>
          <p:cNvSpPr/>
          <p:nvPr/>
        </p:nvSpPr>
        <p:spPr>
          <a:xfrm>
            <a:off x="6353646" y="2069099"/>
            <a:ext cx="566928" cy="566928"/>
          </a:xfrm>
          <a:prstGeom prst="ellipse">
            <a:avLst/>
          </a:prstGeom>
          <a:solidFill>
            <a:srgbClr val="ED7D31"/>
          </a:solidFill>
          <a:ln w="12700"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6F2F6B-E63D-4C74-A00B-C69E07E6FB4E}"/>
              </a:ext>
            </a:extLst>
          </p:cNvPr>
          <p:cNvSpPr txBox="1"/>
          <p:nvPr/>
        </p:nvSpPr>
        <p:spPr>
          <a:xfrm>
            <a:off x="6130826" y="2700035"/>
            <a:ext cx="1030860" cy="437043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lang="en-US" sz="1300" b="1" dirty="0">
                <a:solidFill>
                  <a:srgbClr val="0E2032"/>
                </a:solidFill>
                <a:latin typeface="Arial"/>
              </a:rPr>
              <a:t>Separation</a:t>
            </a:r>
            <a:r>
              <a:rPr sz="1300" b="1" dirty="0">
                <a:solidFill>
                  <a:srgbClr val="0E2032"/>
                </a:solidFill>
                <a:latin typeface="Arial"/>
              </a:rPr>
              <a:t> /
labelling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F08ABF-87B0-4645-8AD8-79C18D7A287B}"/>
              </a:ext>
            </a:extLst>
          </p:cNvPr>
          <p:cNvSpPr txBox="1"/>
          <p:nvPr/>
        </p:nvSpPr>
        <p:spPr>
          <a:xfrm>
            <a:off x="5969598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Fast chemistry •
high usable activity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F5FF27D-6380-42FE-9735-C75FD05C9806}"/>
              </a:ext>
            </a:extLst>
          </p:cNvPr>
          <p:cNvSpPr/>
          <p:nvPr/>
        </p:nvSpPr>
        <p:spPr>
          <a:xfrm>
            <a:off x="7752678" y="2069099"/>
            <a:ext cx="566928" cy="566928"/>
          </a:xfrm>
          <a:prstGeom prst="ellipse">
            <a:avLst/>
          </a:prstGeom>
          <a:solidFill>
            <a:srgbClr val="7030A0"/>
          </a:solidFill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815578-1065-4076-AEBC-FE928C31513A}"/>
              </a:ext>
            </a:extLst>
          </p:cNvPr>
          <p:cNvSpPr txBox="1"/>
          <p:nvPr/>
        </p:nvSpPr>
        <p:spPr>
          <a:xfrm>
            <a:off x="7405206" y="2700035"/>
            <a:ext cx="1280160" cy="493776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1300" b="1">
                <a:solidFill>
                  <a:srgbClr val="0E2032"/>
                </a:solidFill>
                <a:latin typeface="Arial"/>
              </a:rPr>
              <a:t>Quality
control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21AEBB-0530-43D1-9BE1-1C565E7B53F6}"/>
              </a:ext>
            </a:extLst>
          </p:cNvPr>
          <p:cNvSpPr txBox="1"/>
          <p:nvPr/>
        </p:nvSpPr>
        <p:spPr>
          <a:xfrm>
            <a:off x="7368630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Identity • purity •
stability • Aₘ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6D5B409-FF2E-4D16-88DE-0068EC63AE7E}"/>
              </a:ext>
            </a:extLst>
          </p:cNvPr>
          <p:cNvSpPr/>
          <p:nvPr/>
        </p:nvSpPr>
        <p:spPr>
          <a:xfrm>
            <a:off x="9151710" y="2069099"/>
            <a:ext cx="566928" cy="566928"/>
          </a:xfrm>
          <a:prstGeom prst="ellipse">
            <a:avLst/>
          </a:prstGeom>
          <a:solidFill>
            <a:srgbClr val="DC2E23"/>
          </a:solidFill>
          <a:ln w="12700">
            <a:solidFill>
              <a:srgbClr val="DC2E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19B65C-C641-45D4-A481-613CE41270D9}"/>
              </a:ext>
            </a:extLst>
          </p:cNvPr>
          <p:cNvSpPr txBox="1"/>
          <p:nvPr/>
        </p:nvSpPr>
        <p:spPr>
          <a:xfrm>
            <a:off x="8984191" y="2700035"/>
            <a:ext cx="920252" cy="437043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1300" b="1" dirty="0">
                <a:solidFill>
                  <a:srgbClr val="0E2032"/>
                </a:solidFill>
                <a:latin typeface="Arial"/>
              </a:rPr>
              <a:t>Biological
</a:t>
            </a:r>
            <a:r>
              <a:rPr lang="en-US" sz="1300" b="1" dirty="0">
                <a:solidFill>
                  <a:srgbClr val="0E2032"/>
                </a:solidFill>
                <a:latin typeface="Arial"/>
              </a:rPr>
              <a:t>Evaluation</a:t>
            </a:r>
            <a:endParaRPr sz="1300" b="1" dirty="0">
              <a:solidFill>
                <a:srgbClr val="0E2032"/>
              </a:solidFill>
              <a:latin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2C08DF7-9638-445D-B8D4-83C1F77CC94B}"/>
              </a:ext>
            </a:extLst>
          </p:cNvPr>
          <p:cNvSpPr txBox="1"/>
          <p:nvPr/>
        </p:nvSpPr>
        <p:spPr>
          <a:xfrm>
            <a:off x="8767662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Binding • blocking •
in vivo validation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785C94-E6D3-4134-BEF6-C1536DA784D7}"/>
              </a:ext>
            </a:extLst>
          </p:cNvPr>
          <p:cNvSpPr/>
          <p:nvPr/>
        </p:nvSpPr>
        <p:spPr>
          <a:xfrm>
            <a:off x="10550742" y="2069099"/>
            <a:ext cx="566928" cy="566928"/>
          </a:xfrm>
          <a:prstGeom prst="ellipse">
            <a:avLst/>
          </a:prstGeom>
          <a:solidFill>
            <a:srgbClr val="00456C"/>
          </a:solidFill>
          <a:ln w="12700">
            <a:solidFill>
              <a:srgbClr val="0045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0125BA-996B-4479-94D6-B3F384622406}"/>
              </a:ext>
            </a:extLst>
          </p:cNvPr>
          <p:cNvSpPr txBox="1"/>
          <p:nvPr/>
        </p:nvSpPr>
        <p:spPr>
          <a:xfrm>
            <a:off x="10039160" y="2700035"/>
            <a:ext cx="1499134" cy="437043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ctr"/>
            <a:r>
              <a:rPr lang="en-US" sz="1300" b="1" dirty="0">
                <a:solidFill>
                  <a:srgbClr val="0E2032"/>
                </a:solidFill>
                <a:latin typeface="Arial"/>
              </a:rPr>
              <a:t>Clinical Translation</a:t>
            </a:r>
            <a:endParaRPr sz="1300" b="1" dirty="0">
              <a:solidFill>
                <a:srgbClr val="0E2032"/>
              </a:solidFill>
              <a:latin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0F717F2-7A73-4DD9-829F-5185893B494C}"/>
              </a:ext>
            </a:extLst>
          </p:cNvPr>
          <p:cNvSpPr txBox="1"/>
          <p:nvPr/>
        </p:nvSpPr>
        <p:spPr>
          <a:xfrm>
            <a:off x="10166694" y="3413267"/>
            <a:ext cx="1371600" cy="530352"/>
          </a:xfrm>
          <a:prstGeom prst="rect">
            <a:avLst/>
          </a:prstGeom>
          <a:noFill/>
        </p:spPr>
        <p:txBody>
          <a:bodyPr wrap="none" lIns="36576" tIns="18288" rIns="36576" bIns="18288" anchor="t">
            <a:spAutoFit/>
          </a:bodyPr>
          <a:lstStyle/>
          <a:p>
            <a:pPr algn="ctr"/>
            <a:r>
              <a:rPr sz="980" b="0">
                <a:solidFill>
                  <a:srgbClr val="536679"/>
                </a:solidFill>
                <a:latin typeface="Arial"/>
              </a:rPr>
              <a:t>Diagnosis • staging •
theranostics</a:t>
            </a:r>
          </a:p>
        </p:txBody>
      </p:sp>
      <p:sp>
        <p:nvSpPr>
          <p:cNvPr id="48" name="Rounded Rectangle 38">
            <a:extLst>
              <a:ext uri="{FF2B5EF4-FFF2-40B4-BE49-F238E27FC236}">
                <a16:creationId xmlns:a16="http://schemas.microsoft.com/office/drawing/2014/main" id="{78C6E2E5-EF8B-4203-ACD7-26940D94F3E4}"/>
              </a:ext>
            </a:extLst>
          </p:cNvPr>
          <p:cNvSpPr/>
          <p:nvPr/>
        </p:nvSpPr>
        <p:spPr>
          <a:xfrm>
            <a:off x="784950" y="4327667"/>
            <a:ext cx="3429000" cy="713232"/>
          </a:xfrm>
          <a:prstGeom prst="roundRect">
            <a:avLst/>
          </a:prstGeom>
          <a:solidFill>
            <a:srgbClr val="E8F2F9"/>
          </a:solidFill>
          <a:ln w="1651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350" b="0">
                <a:solidFill>
                  <a:srgbClr val="0E2032"/>
                </a:solidFill>
                <a:latin typeface="Arial"/>
              </a:rPr>
              <a:t>1. What becomes visible?
Tracer and target define the biological signal.</a:t>
            </a:r>
          </a:p>
        </p:txBody>
      </p:sp>
      <p:sp>
        <p:nvSpPr>
          <p:cNvPr id="49" name="Rounded Rectangle 39">
            <a:extLst>
              <a:ext uri="{FF2B5EF4-FFF2-40B4-BE49-F238E27FC236}">
                <a16:creationId xmlns:a16="http://schemas.microsoft.com/office/drawing/2014/main" id="{F8CC5D1A-CB2C-4707-B808-E62B85865AEA}"/>
              </a:ext>
            </a:extLst>
          </p:cNvPr>
          <p:cNvSpPr/>
          <p:nvPr/>
        </p:nvSpPr>
        <p:spPr>
          <a:xfrm>
            <a:off x="4442550" y="4327667"/>
            <a:ext cx="3429000" cy="713232"/>
          </a:xfrm>
          <a:prstGeom prst="roundRect">
            <a:avLst/>
          </a:prstGeom>
          <a:solidFill>
            <a:srgbClr val="EFF8F1"/>
          </a:solidFill>
          <a:ln w="1651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350" b="0">
                <a:solidFill>
                  <a:srgbClr val="0E2032"/>
                </a:solidFill>
                <a:latin typeface="Arial"/>
              </a:rPr>
              <a:t>2. Can it be made reliably?
Production, processing and labelling define usable activity.</a:t>
            </a:r>
          </a:p>
        </p:txBody>
      </p:sp>
      <p:sp>
        <p:nvSpPr>
          <p:cNvPr id="50" name="Rounded Rectangle 40">
            <a:extLst>
              <a:ext uri="{FF2B5EF4-FFF2-40B4-BE49-F238E27FC236}">
                <a16:creationId xmlns:a16="http://schemas.microsoft.com/office/drawing/2014/main" id="{12F57489-AE74-4C27-9DCC-68AE3751C89A}"/>
              </a:ext>
            </a:extLst>
          </p:cNvPr>
          <p:cNvSpPr/>
          <p:nvPr/>
        </p:nvSpPr>
        <p:spPr>
          <a:xfrm>
            <a:off x="8100149" y="4327667"/>
            <a:ext cx="3429000" cy="713232"/>
          </a:xfrm>
          <a:prstGeom prst="roundRect">
            <a:avLst/>
          </a:prstGeom>
          <a:solidFill>
            <a:srgbClr val="FFF5EE"/>
          </a:solidFill>
          <a:ln w="16510"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lstStyle/>
          <a:p>
            <a:pPr algn="ctr"/>
            <a:r>
              <a:rPr sz="1350" b="0">
                <a:solidFill>
                  <a:srgbClr val="0E2032"/>
                </a:solidFill>
                <a:latin typeface="Arial"/>
              </a:rPr>
              <a:t>3. Can the signal be trusted?
QC and biological controls prove specificity.</a:t>
            </a:r>
          </a:p>
        </p:txBody>
      </p:sp>
    </p:spTree>
    <p:extLst>
      <p:ext uri="{BB962C8B-B14F-4D97-AF65-F5344CB8AC3E}">
        <p14:creationId xmlns:p14="http://schemas.microsoft.com/office/powerpoint/2010/main" val="20296404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90D51E-2E5F-4C12-9C8D-8F41E86E25A8}"/>
              </a:ext>
            </a:extLst>
          </p:cNvPr>
          <p:cNvSpPr txBox="1"/>
          <p:nvPr/>
        </p:nvSpPr>
        <p:spPr>
          <a:xfrm>
            <a:off x="2176561" y="2885793"/>
            <a:ext cx="78388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23D6B"/>
                </a:solidFill>
              </a:rPr>
              <a:t>Thank You For Your Attention!</a:t>
            </a:r>
            <a:endParaRPr lang="de-DE" sz="4800" b="1" dirty="0">
              <a:solidFill>
                <a:srgbClr val="023D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003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3461</Words>
  <Application>Microsoft Office PowerPoint</Application>
  <PresentationFormat>Widescreen</PresentationFormat>
  <Paragraphs>524</Paragraphs>
  <Slides>49</Slides>
  <Notes>18</Notes>
  <HiddenSlides>0</HiddenSlides>
  <MMClips>2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Arial</vt:lpstr>
      <vt:lpstr>Calibri</vt:lpstr>
      <vt:lpstr>Calibri Light</vt:lpstr>
      <vt:lpstr>Cambria Math</vt:lpstr>
      <vt:lpstr>Helvetica Neue</vt:lpstr>
      <vt:lpstr>Merriweather</vt:lpstr>
      <vt:lpstr>Times New Roman</vt:lpstr>
      <vt:lpstr>Wingdings</vt:lpstr>
      <vt:lpstr>Office Theme</vt:lpstr>
      <vt:lpstr>CS ChemDraw 64-bit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Davit Gabadadze</dc:creator>
  <cp:lastModifiedBy>Mariam Gabadadze</cp:lastModifiedBy>
  <cp:revision>167</cp:revision>
  <dcterms:created xsi:type="dcterms:W3CDTF">2026-08-03T06:30:57Z</dcterms:created>
  <dcterms:modified xsi:type="dcterms:W3CDTF">2026-09-13T07:10:37Z</dcterms:modified>
</cp:coreProperties>
</file>