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62" r:id="rId5"/>
    <p:sldId id="263" r:id="rId6"/>
    <p:sldId id="264" r:id="rId7"/>
    <p:sldId id="265" r:id="rId8"/>
    <p:sldId id="266" r:id="rId9"/>
    <p:sldId id="267" r:id="rId10"/>
    <p:sldId id="271" r:id="rId11"/>
    <p:sldId id="272" r:id="rId12"/>
    <p:sldId id="273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B4F"/>
    <a:srgbClr val="1C544D"/>
    <a:srgbClr val="2D8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6705-CFB6-4344-DE9E-224068C73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52F727-E20E-5BE7-D123-B08A6CA69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00414-5113-D8A0-BAEB-E04AB500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31B68-6E18-0EDA-CBFF-7968C044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6CF47-99AC-760B-2E0E-4370BAB1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45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89B4-975D-12E5-8859-C280481F7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1170D-12B8-536E-E0C9-930007A29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5E3D3-7526-E15F-FD96-6E4F54D5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A9109-1482-FE83-6F6F-1B42CDB1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BD773-48F2-D2EA-C65C-9E0B3CCC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3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96E64-CD58-1E78-700C-A2B622CCC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D7A38-7ED2-5183-B5F1-4B8B7CF78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F10D6-7FB5-BD87-9275-DCA641EB3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241BF-D97E-E9DD-1C04-6744D923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0C854-891D-4AC1-C5CC-579817CDF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4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0B21F-142F-8ECE-0258-E695F9DB8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E5AEE-66D7-4BD1-47F0-F9700636B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3DDFE-35C7-ECA5-B7F7-EA349D883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7C190-4418-CE84-15AC-6C21F3936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B612A-44BA-FC62-A7DB-55472717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2663F-3198-9B40-3139-D7DFEFDD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83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2790A-D2B4-CFCF-92CC-BECD31FEB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3E58F-5F37-645B-650E-BBDE39EBD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91426-3AD7-A812-CEE5-92FA21CB2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27EDA-9B4C-32B2-A93D-1C48080E31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E02147-449E-BE1D-DD22-20E7477A62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17E70-BE8C-4450-DE7D-B98E5B3AF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D88491-1000-087B-EDDF-79BA24976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291393-8E45-FAA0-E3CC-269889FEE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6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953F2-8449-D87E-8F5B-D4E967E20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68085-2208-24A2-A68B-FF195BAD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67183D-E4C7-CF28-8C32-A9A3D1753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F1084-B055-82D8-73EF-C03650D5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3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04518C-5E94-86DE-3B43-7D35B9851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F0B150-C2E1-3438-7D84-CC58C4B6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B2CE1-4905-0747-0B3E-170C354B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15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EF648-DB15-7A78-A097-91709E7F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6AF10-09FD-2CD3-8F9D-969323FD6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4CED1-B1CF-032F-95DC-F5AE177CD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088CB-699A-FFA7-D39F-4C80DB8B9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439C5B-A735-A1F5-C88D-29928BD5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FC0EF-9214-86DC-A43B-1A292451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0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1466E-C425-8E8B-825D-A6E1C299A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4526C9-D9BB-7B2C-18EE-9C79D8C82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FD5C3-3C9E-FCE9-8926-536B11F30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D191C-667C-15F1-9C5D-B55C30218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CC8E4-D490-EDA6-03CF-86B01BDE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E32D5-3966-1C4C-4032-7E030153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2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77606-B858-2C79-4070-694FFD3DF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E3774-3838-D58A-5716-0FEBE9AC8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1C176-E4D8-5DCD-94C2-AFDA07431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8FB44-2A9E-471E-5331-30E70B73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2FB74-531B-7EED-1287-B3F1C5687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69DCC0-8D42-9DFC-AE29-5ABF5D37D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7AA5B2-74D1-2161-EFD8-D083B309D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BEFA5-F3D1-765A-0C00-874867449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54FC9-4DBD-344F-0A74-A62E0D62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9D486-4BF3-7A9F-5C55-E3804A42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6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426CE-6315-DFD3-22FD-74B05D5B7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226EC-DE6D-90E4-EA02-8D6F61203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F2EC7-0D90-06A2-9C37-608CD9AF7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700B38-583B-41DD-83F3-A81BCD943AE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7F0BE-0E83-D222-CD2B-851CF1058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B1E0C-59F3-9E9D-07DF-1E219D9F3A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D2EBB7-05B3-4206-89F1-5FD9262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A561C012-0C6E-FEA2-0E78-77EA928B75F4}"/>
              </a:ext>
            </a:extLst>
          </p:cNvPr>
          <p:cNvSpPr txBox="1"/>
          <p:nvPr/>
        </p:nvSpPr>
        <p:spPr>
          <a:xfrm>
            <a:off x="482600" y="2768600"/>
            <a:ext cx="347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chemeClr val="bg1">
                    <a:lumMod val="85000"/>
                  </a:schemeClr>
                </a:solidFill>
                <a:latin typeface="Bodoni MT Black" panose="02070A03080606020203" pitchFamily="18" charset="0"/>
              </a:rPr>
              <a:t>AgroBot</a:t>
            </a:r>
            <a:endParaRPr lang="en-US" sz="4400" dirty="0">
              <a:solidFill>
                <a:schemeClr val="bg1">
                  <a:lumMod val="85000"/>
                </a:schemeClr>
              </a:solidFill>
              <a:latin typeface="Bodoni MT Black" panose="02070A03080606020203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AB6194-643E-D065-0925-911013FE23D1}"/>
              </a:ext>
            </a:extLst>
          </p:cNvPr>
          <p:cNvSpPr txBox="1"/>
          <p:nvPr/>
        </p:nvSpPr>
        <p:spPr>
          <a:xfrm>
            <a:off x="469900" y="4673600"/>
            <a:ext cx="534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solidFill>
                  <a:schemeClr val="bg1">
                    <a:lumMod val="85000"/>
                  </a:schemeClr>
                </a:solidFill>
              </a:rPr>
              <a:t>A smart, self-navigating, tracked robot prototype designed to automate crop spraying (or irrigation).</a:t>
            </a:r>
            <a:endParaRPr lang="en-US" u="sng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1" name="Graphic 40" descr="Plant with solid fill">
            <a:extLst>
              <a:ext uri="{FF2B5EF4-FFF2-40B4-BE49-F238E27FC236}">
                <a16:creationId xmlns:a16="http://schemas.microsoft.com/office/drawing/2014/main" id="{DF95BBFE-38A3-3F2D-1A76-83A37EFB4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1796" y="863601"/>
            <a:ext cx="1989112" cy="198911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C167199-6DDF-36A5-8C4B-9D6EED455EF0}"/>
              </a:ext>
            </a:extLst>
          </p:cNvPr>
          <p:cNvSpPr txBox="1"/>
          <p:nvPr/>
        </p:nvSpPr>
        <p:spPr>
          <a:xfrm>
            <a:off x="482600" y="5397500"/>
            <a:ext cx="603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For farmers managing precision agriculture on small-to-medium plots or greenhouse environments.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3" name="Picture 42" descr="A field of green plants&#10;&#10;Description automatically generated">
            <a:extLst>
              <a:ext uri="{FF2B5EF4-FFF2-40B4-BE49-F238E27FC236}">
                <a16:creationId xmlns:a16="http://schemas.microsoft.com/office/drawing/2014/main" id="{90869C1A-D792-0AF5-3A43-EBBAE986E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3" b="16052"/>
          <a:stretch>
            <a:fillRect/>
          </a:stretch>
        </p:blipFill>
        <p:spPr>
          <a:xfrm>
            <a:off x="4104217" y="-38341"/>
            <a:ext cx="8087783" cy="6973980"/>
          </a:xfrm>
          <a:custGeom>
            <a:avLst/>
            <a:gdLst>
              <a:gd name="connsiteX0" fmla="*/ 6606361 w 8087783"/>
              <a:gd name="connsiteY0" fmla="*/ 5418994 h 6866750"/>
              <a:gd name="connsiteX1" fmla="*/ 7206503 w 8087783"/>
              <a:gd name="connsiteY1" fmla="*/ 6039188 h 6866750"/>
              <a:gd name="connsiteX2" fmla="*/ 6606361 w 8087783"/>
              <a:gd name="connsiteY2" fmla="*/ 6659382 h 6866750"/>
              <a:gd name="connsiteX3" fmla="*/ 6006219 w 8087783"/>
              <a:gd name="connsiteY3" fmla="*/ 6039188 h 6866750"/>
              <a:gd name="connsiteX4" fmla="*/ 6606361 w 8087783"/>
              <a:gd name="connsiteY4" fmla="*/ 5418994 h 6866750"/>
              <a:gd name="connsiteX5" fmla="*/ 8087783 w 8087783"/>
              <a:gd name="connsiteY5" fmla="*/ 3272608 h 6866750"/>
              <a:gd name="connsiteX6" fmla="*/ 8087783 w 8087783"/>
              <a:gd name="connsiteY6" fmla="*/ 5212100 h 6866750"/>
              <a:gd name="connsiteX7" fmla="*/ 7948941 w 8087783"/>
              <a:gd name="connsiteY7" fmla="*/ 5376236 h 6866750"/>
              <a:gd name="connsiteX8" fmla="*/ 7066308 w 8087783"/>
              <a:gd name="connsiteY8" fmla="*/ 5449922 h 6866750"/>
              <a:gd name="connsiteX9" fmla="*/ 6992620 w 8087783"/>
              <a:gd name="connsiteY9" fmla="*/ 4567289 h 6866750"/>
              <a:gd name="connsiteX10" fmla="*/ 4916769 w 8087783"/>
              <a:gd name="connsiteY10" fmla="*/ 2036880 h 6866750"/>
              <a:gd name="connsiteX11" fmla="*/ 5373348 w 8087783"/>
              <a:gd name="connsiteY11" fmla="*/ 2182836 h 6866750"/>
              <a:gd name="connsiteX12" fmla="*/ 5447034 w 8087783"/>
              <a:gd name="connsiteY12" fmla="*/ 3065470 h 6866750"/>
              <a:gd name="connsiteX13" fmla="*/ 4449012 w 8087783"/>
              <a:gd name="connsiteY13" fmla="*/ 4245313 h 6866750"/>
              <a:gd name="connsiteX14" fmla="*/ 3566378 w 8087783"/>
              <a:gd name="connsiteY14" fmla="*/ 4319000 h 6866750"/>
              <a:gd name="connsiteX15" fmla="*/ 3492691 w 8087783"/>
              <a:gd name="connsiteY15" fmla="*/ 3436366 h 6866750"/>
              <a:gd name="connsiteX16" fmla="*/ 4490713 w 8087783"/>
              <a:gd name="connsiteY16" fmla="*/ 2256524 h 6866750"/>
              <a:gd name="connsiteX17" fmla="*/ 4916769 w 8087783"/>
              <a:gd name="connsiteY17" fmla="*/ 2036880 h 6866750"/>
              <a:gd name="connsiteX18" fmla="*/ 8087783 w 8087783"/>
              <a:gd name="connsiteY18" fmla="*/ 218371 h 6866750"/>
              <a:gd name="connsiteX19" fmla="*/ 8087783 w 8087783"/>
              <a:gd name="connsiteY19" fmla="*/ 3010935 h 6866750"/>
              <a:gd name="connsiteX20" fmla="*/ 5104150 w 8087783"/>
              <a:gd name="connsiteY20" fmla="*/ 6538126 h 6866750"/>
              <a:gd name="connsiteX21" fmla="*/ 3796582 w 8087783"/>
              <a:gd name="connsiteY21" fmla="*/ 6647289 h 6866750"/>
              <a:gd name="connsiteX22" fmla="*/ 3796584 w 8087783"/>
              <a:gd name="connsiteY22" fmla="*/ 6647289 h 6866750"/>
              <a:gd name="connsiteX23" fmla="*/ 3687421 w 8087783"/>
              <a:gd name="connsiteY23" fmla="*/ 5339721 h 6866750"/>
              <a:gd name="connsiteX24" fmla="*/ 7849680 w 8087783"/>
              <a:gd name="connsiteY24" fmla="*/ 419179 h 6866750"/>
              <a:gd name="connsiteX25" fmla="*/ 8003142 w 8087783"/>
              <a:gd name="connsiteY25" fmla="*/ 274547 h 6866750"/>
              <a:gd name="connsiteX26" fmla="*/ 6490401 w 8087783"/>
              <a:gd name="connsiteY26" fmla="*/ 0 h 6866750"/>
              <a:gd name="connsiteX27" fmla="*/ 8087783 w 8087783"/>
              <a:gd name="connsiteY27" fmla="*/ 0 h 6866750"/>
              <a:gd name="connsiteX28" fmla="*/ 8087783 w 8087783"/>
              <a:gd name="connsiteY28" fmla="*/ 51099 h 6866750"/>
              <a:gd name="connsiteX29" fmla="*/ 6477232 w 8087783"/>
              <a:gd name="connsiteY29" fmla="*/ 1955059 h 6866750"/>
              <a:gd name="connsiteX30" fmla="*/ 5594598 w 8087783"/>
              <a:gd name="connsiteY30" fmla="*/ 2028747 h 6866750"/>
              <a:gd name="connsiteX31" fmla="*/ 5520911 w 8087783"/>
              <a:gd name="connsiteY31" fmla="*/ 1146113 h 6866750"/>
              <a:gd name="connsiteX32" fmla="*/ 4641327 w 8087783"/>
              <a:gd name="connsiteY32" fmla="*/ 0 h 6866750"/>
              <a:gd name="connsiteX33" fmla="*/ 6143522 w 8087783"/>
              <a:gd name="connsiteY33" fmla="*/ 0 h 6866750"/>
              <a:gd name="connsiteX34" fmla="*/ 2780860 w 8087783"/>
              <a:gd name="connsiteY34" fmla="*/ 3975272 h 6866750"/>
              <a:gd name="connsiteX35" fmla="*/ 1972689 w 8087783"/>
              <a:gd name="connsiteY35" fmla="*/ 4042743 h 6866750"/>
              <a:gd name="connsiteX36" fmla="*/ 1972691 w 8087783"/>
              <a:gd name="connsiteY36" fmla="*/ 4042743 h 6866750"/>
              <a:gd name="connsiteX37" fmla="*/ 1905220 w 8087783"/>
              <a:gd name="connsiteY37" fmla="*/ 3234572 h 6866750"/>
              <a:gd name="connsiteX38" fmla="*/ 3517617 w 8087783"/>
              <a:gd name="connsiteY38" fmla="*/ 0 h 6866750"/>
              <a:gd name="connsiteX39" fmla="*/ 4295262 w 8087783"/>
              <a:gd name="connsiteY39" fmla="*/ 0 h 6866750"/>
              <a:gd name="connsiteX40" fmla="*/ 567717 w 8087783"/>
              <a:gd name="connsiteY40" fmla="*/ 4406631 h 6866750"/>
              <a:gd name="connsiteX41" fmla="*/ 149348 w 8087783"/>
              <a:gd name="connsiteY41" fmla="*/ 4441558 h 6866750"/>
              <a:gd name="connsiteX42" fmla="*/ 149349 w 8087783"/>
              <a:gd name="connsiteY42" fmla="*/ 4441558 h 6866750"/>
              <a:gd name="connsiteX43" fmla="*/ 114422 w 8087783"/>
              <a:gd name="connsiteY43" fmla="*/ 4023191 h 6866750"/>
              <a:gd name="connsiteX44" fmla="*/ 1573871 w 8087783"/>
              <a:gd name="connsiteY44" fmla="*/ 0 h 6866750"/>
              <a:gd name="connsiteX45" fmla="*/ 3214477 w 8087783"/>
              <a:gd name="connsiteY45" fmla="*/ 0 h 6866750"/>
              <a:gd name="connsiteX46" fmla="*/ 1104462 w 8087783"/>
              <a:gd name="connsiteY46" fmla="*/ 2494417 h 6866750"/>
              <a:gd name="connsiteX47" fmla="*/ 221828 w 8087783"/>
              <a:gd name="connsiteY47" fmla="*/ 2568105 h 6866750"/>
              <a:gd name="connsiteX48" fmla="*/ 148141 w 8087783"/>
              <a:gd name="connsiteY48" fmla="*/ 1685471 h 68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87783" h="6866750">
                <a:moveTo>
                  <a:pt x="6606361" y="5418994"/>
                </a:moveTo>
                <a:cubicBezTo>
                  <a:pt x="6937810" y="5418994"/>
                  <a:pt x="7206504" y="5696664"/>
                  <a:pt x="7206503" y="6039188"/>
                </a:cubicBezTo>
                <a:cubicBezTo>
                  <a:pt x="7206503" y="6381712"/>
                  <a:pt x="6937810" y="6659382"/>
                  <a:pt x="6606361" y="6659382"/>
                </a:cubicBezTo>
                <a:cubicBezTo>
                  <a:pt x="6274912" y="6659382"/>
                  <a:pt x="6006220" y="6381712"/>
                  <a:pt x="6006219" y="6039188"/>
                </a:cubicBezTo>
                <a:cubicBezTo>
                  <a:pt x="6006219" y="5696664"/>
                  <a:pt x="6274912" y="5418994"/>
                  <a:pt x="6606361" y="5418994"/>
                </a:cubicBezTo>
                <a:close/>
                <a:moveTo>
                  <a:pt x="8087783" y="3272608"/>
                </a:moveTo>
                <a:lnTo>
                  <a:pt x="8087783" y="5212100"/>
                </a:lnTo>
                <a:lnTo>
                  <a:pt x="7948941" y="5376236"/>
                </a:lnTo>
                <a:cubicBezTo>
                  <a:pt x="7725557" y="5640317"/>
                  <a:pt x="7330388" y="5673308"/>
                  <a:pt x="7066308" y="5449922"/>
                </a:cubicBezTo>
                <a:cubicBezTo>
                  <a:pt x="6802226" y="5226539"/>
                  <a:pt x="6769235" y="4831369"/>
                  <a:pt x="6992620" y="4567289"/>
                </a:cubicBezTo>
                <a:close/>
                <a:moveTo>
                  <a:pt x="4916769" y="2036880"/>
                </a:moveTo>
                <a:cubicBezTo>
                  <a:pt x="5076494" y="2023545"/>
                  <a:pt x="5241306" y="2071144"/>
                  <a:pt x="5373348" y="2182836"/>
                </a:cubicBezTo>
                <a:cubicBezTo>
                  <a:pt x="5637428" y="2406220"/>
                  <a:pt x="5670419" y="2801389"/>
                  <a:pt x="5447034" y="3065470"/>
                </a:cubicBezTo>
                <a:lnTo>
                  <a:pt x="4449012" y="4245313"/>
                </a:lnTo>
                <a:cubicBezTo>
                  <a:pt x="4225628" y="4509394"/>
                  <a:pt x="3830458" y="4542384"/>
                  <a:pt x="3566378" y="4319000"/>
                </a:cubicBezTo>
                <a:cubicBezTo>
                  <a:pt x="3302297" y="4095616"/>
                  <a:pt x="3269306" y="3700446"/>
                  <a:pt x="3492691" y="3436366"/>
                </a:cubicBezTo>
                <a:lnTo>
                  <a:pt x="4490713" y="2256524"/>
                </a:lnTo>
                <a:cubicBezTo>
                  <a:pt x="4602405" y="2124483"/>
                  <a:pt x="4757043" y="2050215"/>
                  <a:pt x="4916769" y="2036880"/>
                </a:cubicBezTo>
                <a:close/>
                <a:moveTo>
                  <a:pt x="8087783" y="218371"/>
                </a:moveTo>
                <a:lnTo>
                  <a:pt x="8087783" y="3010935"/>
                </a:lnTo>
                <a:lnTo>
                  <a:pt x="5104150" y="6538126"/>
                </a:lnTo>
                <a:cubicBezTo>
                  <a:pt x="4773220" y="6929346"/>
                  <a:pt x="4187802" y="6978220"/>
                  <a:pt x="3796582" y="6647289"/>
                </a:cubicBezTo>
                <a:lnTo>
                  <a:pt x="3796584" y="6647289"/>
                </a:lnTo>
                <a:cubicBezTo>
                  <a:pt x="3405364" y="6316359"/>
                  <a:pt x="3356490" y="5730941"/>
                  <a:pt x="3687421" y="5339721"/>
                </a:cubicBezTo>
                <a:lnTo>
                  <a:pt x="7849680" y="419179"/>
                </a:lnTo>
                <a:cubicBezTo>
                  <a:pt x="7896217" y="364163"/>
                  <a:pt x="7947787" y="315918"/>
                  <a:pt x="8003142" y="274547"/>
                </a:cubicBezTo>
                <a:close/>
                <a:moveTo>
                  <a:pt x="6490401" y="0"/>
                </a:moveTo>
                <a:lnTo>
                  <a:pt x="8087783" y="0"/>
                </a:lnTo>
                <a:lnTo>
                  <a:pt x="8087783" y="51099"/>
                </a:lnTo>
                <a:lnTo>
                  <a:pt x="6477232" y="1955059"/>
                </a:lnTo>
                <a:cubicBezTo>
                  <a:pt x="6253848" y="2219140"/>
                  <a:pt x="5858679" y="2252131"/>
                  <a:pt x="5594598" y="2028747"/>
                </a:cubicBezTo>
                <a:cubicBezTo>
                  <a:pt x="5330517" y="1805362"/>
                  <a:pt x="5297526" y="1410193"/>
                  <a:pt x="5520911" y="1146113"/>
                </a:cubicBezTo>
                <a:close/>
                <a:moveTo>
                  <a:pt x="4641327" y="0"/>
                </a:moveTo>
                <a:lnTo>
                  <a:pt x="6143522" y="0"/>
                </a:lnTo>
                <a:lnTo>
                  <a:pt x="2780860" y="3975272"/>
                </a:lnTo>
                <a:cubicBezTo>
                  <a:pt x="2576321" y="4217074"/>
                  <a:pt x="2214491" y="4247281"/>
                  <a:pt x="1972689" y="4042743"/>
                </a:cubicBezTo>
                <a:lnTo>
                  <a:pt x="1972691" y="4042743"/>
                </a:lnTo>
                <a:cubicBezTo>
                  <a:pt x="1730889" y="3838204"/>
                  <a:pt x="1700682" y="3476374"/>
                  <a:pt x="1905220" y="3234572"/>
                </a:cubicBezTo>
                <a:close/>
                <a:moveTo>
                  <a:pt x="3517617" y="0"/>
                </a:moveTo>
                <a:lnTo>
                  <a:pt x="4295262" y="0"/>
                </a:lnTo>
                <a:lnTo>
                  <a:pt x="567717" y="4406631"/>
                </a:lnTo>
                <a:cubicBezTo>
                  <a:pt x="461832" y="4531805"/>
                  <a:pt x="274522" y="4547442"/>
                  <a:pt x="149348" y="4441558"/>
                </a:cubicBezTo>
                <a:lnTo>
                  <a:pt x="149349" y="4441558"/>
                </a:lnTo>
                <a:cubicBezTo>
                  <a:pt x="24175" y="4335674"/>
                  <a:pt x="8537" y="4148365"/>
                  <a:pt x="114422" y="4023191"/>
                </a:cubicBezTo>
                <a:close/>
                <a:moveTo>
                  <a:pt x="1573871" y="0"/>
                </a:moveTo>
                <a:lnTo>
                  <a:pt x="3214477" y="0"/>
                </a:lnTo>
                <a:lnTo>
                  <a:pt x="1104462" y="2494417"/>
                </a:lnTo>
                <a:cubicBezTo>
                  <a:pt x="881077" y="2758498"/>
                  <a:pt x="485909" y="2791490"/>
                  <a:pt x="221828" y="2568105"/>
                </a:cubicBezTo>
                <a:cubicBezTo>
                  <a:pt x="-42253" y="2344721"/>
                  <a:pt x="-75243" y="1949552"/>
                  <a:pt x="148141" y="1685471"/>
                </a:cubicBezTo>
                <a:close/>
              </a:path>
            </a:pathLst>
          </a:custGeom>
          <a:effectLst>
            <a:innerShdw blurRad="368300" dist="50800" dir="13500000">
              <a:schemeClr val="bg2">
                <a:lumMod val="10000"/>
              </a:schemeClr>
            </a:innerShd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F986D090-DC20-CD74-FC38-B409A058048A}"/>
              </a:ext>
            </a:extLst>
          </p:cNvPr>
          <p:cNvSpPr txBox="1"/>
          <p:nvPr/>
        </p:nvSpPr>
        <p:spPr>
          <a:xfrm>
            <a:off x="7653368" y="11693753"/>
            <a:ext cx="2839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Engineered with environmental responsibility at its core, key structural components utilize upcycled materials, including repurposed plastic bottles for fluid reservoirs, directly reducing plastic waste.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1756679-371D-89C9-BCE3-050D38493E03}"/>
              </a:ext>
            </a:extLst>
          </p:cNvPr>
          <p:cNvSpPr txBox="1"/>
          <p:nvPr/>
        </p:nvSpPr>
        <p:spPr>
          <a:xfrm>
            <a:off x="1434784" y="7081244"/>
            <a:ext cx="59011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>
                    <a:lumMod val="85000"/>
                  </a:schemeClr>
                </a:solidFill>
                <a:latin typeface="Bodoni MT Black" panose="02070A03080606020203" pitchFamily="18" charset="0"/>
              </a:rPr>
              <a:t>Title bot name here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7E133E9-7892-D964-806B-C440B8EEB71A}"/>
              </a:ext>
            </a:extLst>
          </p:cNvPr>
          <p:cNvSpPr/>
          <p:nvPr/>
        </p:nvSpPr>
        <p:spPr>
          <a:xfrm>
            <a:off x="1654095" y="11714830"/>
            <a:ext cx="2609338" cy="2548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5D8BD5-1747-036F-BB81-07D6B31EFAC4}"/>
              </a:ext>
            </a:extLst>
          </p:cNvPr>
          <p:cNvSpPr/>
          <p:nvPr/>
        </p:nvSpPr>
        <p:spPr>
          <a:xfrm>
            <a:off x="7653368" y="8515881"/>
            <a:ext cx="2609338" cy="2548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EA9912B-A577-3BF7-98A4-5114C438043B}"/>
              </a:ext>
            </a:extLst>
          </p:cNvPr>
          <p:cNvSpPr txBox="1"/>
          <p:nvPr/>
        </p:nvSpPr>
        <p:spPr>
          <a:xfrm>
            <a:off x="1380775" y="14542761"/>
            <a:ext cx="2839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solidFill>
                  <a:schemeClr val="bg1">
                    <a:lumMod val="65000"/>
                  </a:schemeClr>
                </a:solidFill>
              </a:rPr>
              <a:t>AgroBot</a:t>
            </a:r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 combines a rugged tracked drive with gyroscope navigation for reliable straight-line movement. Sensor-driven automation ensures precise fluid distribution, maximizing efficiency across diverse field terrains.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F577820-7346-5DE7-F65B-E211EC85A057}"/>
              </a:ext>
            </a:extLst>
          </p:cNvPr>
          <p:cNvSpPr txBox="1"/>
          <p:nvPr/>
        </p:nvSpPr>
        <p:spPr>
          <a:xfrm>
            <a:off x="4500534" y="12838250"/>
            <a:ext cx="2839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Built with accessible microelectronics and efficient low-power relays, </a:t>
            </a:r>
            <a:r>
              <a:rPr lang="en-GB" sz="1200" dirty="0" err="1">
                <a:solidFill>
                  <a:schemeClr val="bg1">
                    <a:lumMod val="65000"/>
                  </a:schemeClr>
                </a:solidFill>
              </a:rPr>
              <a:t>AgroBot</a:t>
            </a:r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 delivers high-end automation at a fraction of commercial costs. Optimized fluid delivery minimizes liquid waste and operational expenses.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0" name="Graphic 49" descr="Apple with solid fill">
            <a:extLst>
              <a:ext uri="{FF2B5EF4-FFF2-40B4-BE49-F238E27FC236}">
                <a16:creationId xmlns:a16="http://schemas.microsoft.com/office/drawing/2014/main" id="{DE79D02D-6DD4-05A4-60FF-BA72718AC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0321" y="12099471"/>
            <a:ext cx="1338943" cy="1338943"/>
          </a:xfrm>
          <a:prstGeom prst="rect">
            <a:avLst/>
          </a:prstGeom>
        </p:spPr>
      </p:pic>
      <p:pic>
        <p:nvPicPr>
          <p:cNvPr id="52" name="Graphic 51" descr="Forest scene with solid fill">
            <a:extLst>
              <a:ext uri="{FF2B5EF4-FFF2-40B4-BE49-F238E27FC236}">
                <a16:creationId xmlns:a16="http://schemas.microsoft.com/office/drawing/2014/main" id="{1674AC40-419D-90A3-7363-8F8DA44CD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21603" y="8984473"/>
            <a:ext cx="1072868" cy="1072868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460F544A-93F9-FC6F-0510-0F73A5EFCB55}"/>
              </a:ext>
            </a:extLst>
          </p:cNvPr>
          <p:cNvSpPr/>
          <p:nvPr/>
        </p:nvSpPr>
        <p:spPr>
          <a:xfrm>
            <a:off x="4730553" y="10057341"/>
            <a:ext cx="2609338" cy="2548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Graphic 53" descr="Euro with solid fill">
            <a:extLst>
              <a:ext uri="{FF2B5EF4-FFF2-40B4-BE49-F238E27FC236}">
                <a16:creationId xmlns:a16="http://schemas.microsoft.com/office/drawing/2014/main" id="{9DA3DF0F-C618-FE11-93CE-B720F8368B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11091" y="108445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94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A561C012-0C6E-FEA2-0E78-77EA928B75F4}"/>
              </a:ext>
            </a:extLst>
          </p:cNvPr>
          <p:cNvSpPr txBox="1"/>
          <p:nvPr/>
        </p:nvSpPr>
        <p:spPr>
          <a:xfrm>
            <a:off x="-5028194" y="2255974"/>
            <a:ext cx="347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chemeClr val="bg1">
                    <a:lumMod val="85000"/>
                  </a:schemeClr>
                </a:solidFill>
                <a:latin typeface="Bodoni MT Black" panose="02070A03080606020203" pitchFamily="18" charset="0"/>
              </a:rPr>
              <a:t>AgroBot</a:t>
            </a:r>
            <a:endParaRPr lang="en-US" sz="4400" dirty="0">
              <a:solidFill>
                <a:schemeClr val="bg1">
                  <a:lumMod val="85000"/>
                </a:schemeClr>
              </a:solidFill>
              <a:latin typeface="Bodoni MT Black" panose="02070A03080606020203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AB6194-643E-D065-0925-911013FE23D1}"/>
              </a:ext>
            </a:extLst>
          </p:cNvPr>
          <p:cNvSpPr txBox="1"/>
          <p:nvPr/>
        </p:nvSpPr>
        <p:spPr>
          <a:xfrm>
            <a:off x="-6654996" y="4685082"/>
            <a:ext cx="534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solidFill>
                  <a:schemeClr val="bg1">
                    <a:lumMod val="85000"/>
                  </a:schemeClr>
                </a:solidFill>
              </a:rPr>
              <a:t>A smart, self-navigating, tracked robot prototype designed to automate crop spraying (or irrigation).</a:t>
            </a:r>
            <a:endParaRPr lang="en-US" u="sng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1" name="Graphic 40" descr="Plant with solid fill">
            <a:extLst>
              <a:ext uri="{FF2B5EF4-FFF2-40B4-BE49-F238E27FC236}">
                <a16:creationId xmlns:a16="http://schemas.microsoft.com/office/drawing/2014/main" id="{DF95BBFE-38A3-3F2D-1A76-83A37EFB4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245099" y="140859"/>
            <a:ext cx="1989112" cy="198911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C167199-6DDF-36A5-8C4B-9D6EED455EF0}"/>
              </a:ext>
            </a:extLst>
          </p:cNvPr>
          <p:cNvSpPr txBox="1"/>
          <p:nvPr/>
        </p:nvSpPr>
        <p:spPr>
          <a:xfrm>
            <a:off x="-8748486" y="5674330"/>
            <a:ext cx="603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For farmers managing precision agriculture on small-to-medium plots or greenhouse environments.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Picture 1" descr="A field of green plants&#10;&#10;Description automatically generated">
            <a:extLst>
              <a:ext uri="{FF2B5EF4-FFF2-40B4-BE49-F238E27FC236}">
                <a16:creationId xmlns:a16="http://schemas.microsoft.com/office/drawing/2014/main" id="{3782B925-DC02-D321-E6F3-8B44FADCC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3" b="16052"/>
          <a:stretch>
            <a:fillRect/>
          </a:stretch>
        </p:blipFill>
        <p:spPr>
          <a:xfrm>
            <a:off x="8319920" y="-72572"/>
            <a:ext cx="3872080" cy="3352801"/>
          </a:xfrm>
          <a:custGeom>
            <a:avLst/>
            <a:gdLst>
              <a:gd name="connsiteX0" fmla="*/ 6606361 w 8087783"/>
              <a:gd name="connsiteY0" fmla="*/ 5418994 h 6866750"/>
              <a:gd name="connsiteX1" fmla="*/ 7206503 w 8087783"/>
              <a:gd name="connsiteY1" fmla="*/ 6039188 h 6866750"/>
              <a:gd name="connsiteX2" fmla="*/ 6606361 w 8087783"/>
              <a:gd name="connsiteY2" fmla="*/ 6659382 h 6866750"/>
              <a:gd name="connsiteX3" fmla="*/ 6006219 w 8087783"/>
              <a:gd name="connsiteY3" fmla="*/ 6039188 h 6866750"/>
              <a:gd name="connsiteX4" fmla="*/ 6606361 w 8087783"/>
              <a:gd name="connsiteY4" fmla="*/ 5418994 h 6866750"/>
              <a:gd name="connsiteX5" fmla="*/ 8087783 w 8087783"/>
              <a:gd name="connsiteY5" fmla="*/ 3272608 h 6866750"/>
              <a:gd name="connsiteX6" fmla="*/ 8087783 w 8087783"/>
              <a:gd name="connsiteY6" fmla="*/ 5212100 h 6866750"/>
              <a:gd name="connsiteX7" fmla="*/ 7948941 w 8087783"/>
              <a:gd name="connsiteY7" fmla="*/ 5376236 h 6866750"/>
              <a:gd name="connsiteX8" fmla="*/ 7066308 w 8087783"/>
              <a:gd name="connsiteY8" fmla="*/ 5449922 h 6866750"/>
              <a:gd name="connsiteX9" fmla="*/ 6992620 w 8087783"/>
              <a:gd name="connsiteY9" fmla="*/ 4567289 h 6866750"/>
              <a:gd name="connsiteX10" fmla="*/ 4916769 w 8087783"/>
              <a:gd name="connsiteY10" fmla="*/ 2036880 h 6866750"/>
              <a:gd name="connsiteX11" fmla="*/ 5373348 w 8087783"/>
              <a:gd name="connsiteY11" fmla="*/ 2182836 h 6866750"/>
              <a:gd name="connsiteX12" fmla="*/ 5447034 w 8087783"/>
              <a:gd name="connsiteY12" fmla="*/ 3065470 h 6866750"/>
              <a:gd name="connsiteX13" fmla="*/ 4449012 w 8087783"/>
              <a:gd name="connsiteY13" fmla="*/ 4245313 h 6866750"/>
              <a:gd name="connsiteX14" fmla="*/ 3566378 w 8087783"/>
              <a:gd name="connsiteY14" fmla="*/ 4319000 h 6866750"/>
              <a:gd name="connsiteX15" fmla="*/ 3492691 w 8087783"/>
              <a:gd name="connsiteY15" fmla="*/ 3436366 h 6866750"/>
              <a:gd name="connsiteX16" fmla="*/ 4490713 w 8087783"/>
              <a:gd name="connsiteY16" fmla="*/ 2256524 h 6866750"/>
              <a:gd name="connsiteX17" fmla="*/ 4916769 w 8087783"/>
              <a:gd name="connsiteY17" fmla="*/ 2036880 h 6866750"/>
              <a:gd name="connsiteX18" fmla="*/ 8087783 w 8087783"/>
              <a:gd name="connsiteY18" fmla="*/ 218371 h 6866750"/>
              <a:gd name="connsiteX19" fmla="*/ 8087783 w 8087783"/>
              <a:gd name="connsiteY19" fmla="*/ 3010935 h 6866750"/>
              <a:gd name="connsiteX20" fmla="*/ 5104150 w 8087783"/>
              <a:gd name="connsiteY20" fmla="*/ 6538126 h 6866750"/>
              <a:gd name="connsiteX21" fmla="*/ 3796582 w 8087783"/>
              <a:gd name="connsiteY21" fmla="*/ 6647289 h 6866750"/>
              <a:gd name="connsiteX22" fmla="*/ 3796584 w 8087783"/>
              <a:gd name="connsiteY22" fmla="*/ 6647289 h 6866750"/>
              <a:gd name="connsiteX23" fmla="*/ 3687421 w 8087783"/>
              <a:gd name="connsiteY23" fmla="*/ 5339721 h 6866750"/>
              <a:gd name="connsiteX24" fmla="*/ 7849680 w 8087783"/>
              <a:gd name="connsiteY24" fmla="*/ 419179 h 6866750"/>
              <a:gd name="connsiteX25" fmla="*/ 8003142 w 8087783"/>
              <a:gd name="connsiteY25" fmla="*/ 274547 h 6866750"/>
              <a:gd name="connsiteX26" fmla="*/ 6490401 w 8087783"/>
              <a:gd name="connsiteY26" fmla="*/ 0 h 6866750"/>
              <a:gd name="connsiteX27" fmla="*/ 8087783 w 8087783"/>
              <a:gd name="connsiteY27" fmla="*/ 0 h 6866750"/>
              <a:gd name="connsiteX28" fmla="*/ 8087783 w 8087783"/>
              <a:gd name="connsiteY28" fmla="*/ 51099 h 6866750"/>
              <a:gd name="connsiteX29" fmla="*/ 6477232 w 8087783"/>
              <a:gd name="connsiteY29" fmla="*/ 1955059 h 6866750"/>
              <a:gd name="connsiteX30" fmla="*/ 5594598 w 8087783"/>
              <a:gd name="connsiteY30" fmla="*/ 2028747 h 6866750"/>
              <a:gd name="connsiteX31" fmla="*/ 5520911 w 8087783"/>
              <a:gd name="connsiteY31" fmla="*/ 1146113 h 6866750"/>
              <a:gd name="connsiteX32" fmla="*/ 4641327 w 8087783"/>
              <a:gd name="connsiteY32" fmla="*/ 0 h 6866750"/>
              <a:gd name="connsiteX33" fmla="*/ 6143522 w 8087783"/>
              <a:gd name="connsiteY33" fmla="*/ 0 h 6866750"/>
              <a:gd name="connsiteX34" fmla="*/ 2780860 w 8087783"/>
              <a:gd name="connsiteY34" fmla="*/ 3975272 h 6866750"/>
              <a:gd name="connsiteX35" fmla="*/ 1972689 w 8087783"/>
              <a:gd name="connsiteY35" fmla="*/ 4042743 h 6866750"/>
              <a:gd name="connsiteX36" fmla="*/ 1972691 w 8087783"/>
              <a:gd name="connsiteY36" fmla="*/ 4042743 h 6866750"/>
              <a:gd name="connsiteX37" fmla="*/ 1905220 w 8087783"/>
              <a:gd name="connsiteY37" fmla="*/ 3234572 h 6866750"/>
              <a:gd name="connsiteX38" fmla="*/ 3517617 w 8087783"/>
              <a:gd name="connsiteY38" fmla="*/ 0 h 6866750"/>
              <a:gd name="connsiteX39" fmla="*/ 4295262 w 8087783"/>
              <a:gd name="connsiteY39" fmla="*/ 0 h 6866750"/>
              <a:gd name="connsiteX40" fmla="*/ 567717 w 8087783"/>
              <a:gd name="connsiteY40" fmla="*/ 4406631 h 6866750"/>
              <a:gd name="connsiteX41" fmla="*/ 149348 w 8087783"/>
              <a:gd name="connsiteY41" fmla="*/ 4441558 h 6866750"/>
              <a:gd name="connsiteX42" fmla="*/ 149349 w 8087783"/>
              <a:gd name="connsiteY42" fmla="*/ 4441558 h 6866750"/>
              <a:gd name="connsiteX43" fmla="*/ 114422 w 8087783"/>
              <a:gd name="connsiteY43" fmla="*/ 4023191 h 6866750"/>
              <a:gd name="connsiteX44" fmla="*/ 1573871 w 8087783"/>
              <a:gd name="connsiteY44" fmla="*/ 0 h 6866750"/>
              <a:gd name="connsiteX45" fmla="*/ 3214477 w 8087783"/>
              <a:gd name="connsiteY45" fmla="*/ 0 h 6866750"/>
              <a:gd name="connsiteX46" fmla="*/ 1104462 w 8087783"/>
              <a:gd name="connsiteY46" fmla="*/ 2494417 h 6866750"/>
              <a:gd name="connsiteX47" fmla="*/ 221828 w 8087783"/>
              <a:gd name="connsiteY47" fmla="*/ 2568105 h 6866750"/>
              <a:gd name="connsiteX48" fmla="*/ 148141 w 8087783"/>
              <a:gd name="connsiteY48" fmla="*/ 1685471 h 68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87783" h="6866750">
                <a:moveTo>
                  <a:pt x="6606361" y="5418994"/>
                </a:moveTo>
                <a:cubicBezTo>
                  <a:pt x="6937810" y="5418994"/>
                  <a:pt x="7206504" y="5696664"/>
                  <a:pt x="7206503" y="6039188"/>
                </a:cubicBezTo>
                <a:cubicBezTo>
                  <a:pt x="7206503" y="6381712"/>
                  <a:pt x="6937810" y="6659382"/>
                  <a:pt x="6606361" y="6659382"/>
                </a:cubicBezTo>
                <a:cubicBezTo>
                  <a:pt x="6274912" y="6659382"/>
                  <a:pt x="6006220" y="6381712"/>
                  <a:pt x="6006219" y="6039188"/>
                </a:cubicBezTo>
                <a:cubicBezTo>
                  <a:pt x="6006219" y="5696664"/>
                  <a:pt x="6274912" y="5418994"/>
                  <a:pt x="6606361" y="5418994"/>
                </a:cubicBezTo>
                <a:close/>
                <a:moveTo>
                  <a:pt x="8087783" y="3272608"/>
                </a:moveTo>
                <a:lnTo>
                  <a:pt x="8087783" y="5212100"/>
                </a:lnTo>
                <a:lnTo>
                  <a:pt x="7948941" y="5376236"/>
                </a:lnTo>
                <a:cubicBezTo>
                  <a:pt x="7725557" y="5640317"/>
                  <a:pt x="7330388" y="5673308"/>
                  <a:pt x="7066308" y="5449922"/>
                </a:cubicBezTo>
                <a:cubicBezTo>
                  <a:pt x="6802226" y="5226539"/>
                  <a:pt x="6769235" y="4831369"/>
                  <a:pt x="6992620" y="4567289"/>
                </a:cubicBezTo>
                <a:close/>
                <a:moveTo>
                  <a:pt x="4916769" y="2036880"/>
                </a:moveTo>
                <a:cubicBezTo>
                  <a:pt x="5076494" y="2023545"/>
                  <a:pt x="5241306" y="2071144"/>
                  <a:pt x="5373348" y="2182836"/>
                </a:cubicBezTo>
                <a:cubicBezTo>
                  <a:pt x="5637428" y="2406220"/>
                  <a:pt x="5670419" y="2801389"/>
                  <a:pt x="5447034" y="3065470"/>
                </a:cubicBezTo>
                <a:lnTo>
                  <a:pt x="4449012" y="4245313"/>
                </a:lnTo>
                <a:cubicBezTo>
                  <a:pt x="4225628" y="4509394"/>
                  <a:pt x="3830458" y="4542384"/>
                  <a:pt x="3566378" y="4319000"/>
                </a:cubicBezTo>
                <a:cubicBezTo>
                  <a:pt x="3302297" y="4095616"/>
                  <a:pt x="3269306" y="3700446"/>
                  <a:pt x="3492691" y="3436366"/>
                </a:cubicBezTo>
                <a:lnTo>
                  <a:pt x="4490713" y="2256524"/>
                </a:lnTo>
                <a:cubicBezTo>
                  <a:pt x="4602405" y="2124483"/>
                  <a:pt x="4757043" y="2050215"/>
                  <a:pt x="4916769" y="2036880"/>
                </a:cubicBezTo>
                <a:close/>
                <a:moveTo>
                  <a:pt x="8087783" y="218371"/>
                </a:moveTo>
                <a:lnTo>
                  <a:pt x="8087783" y="3010935"/>
                </a:lnTo>
                <a:lnTo>
                  <a:pt x="5104150" y="6538126"/>
                </a:lnTo>
                <a:cubicBezTo>
                  <a:pt x="4773220" y="6929346"/>
                  <a:pt x="4187802" y="6978220"/>
                  <a:pt x="3796582" y="6647289"/>
                </a:cubicBezTo>
                <a:lnTo>
                  <a:pt x="3796584" y="6647289"/>
                </a:lnTo>
                <a:cubicBezTo>
                  <a:pt x="3405364" y="6316359"/>
                  <a:pt x="3356490" y="5730941"/>
                  <a:pt x="3687421" y="5339721"/>
                </a:cubicBezTo>
                <a:lnTo>
                  <a:pt x="7849680" y="419179"/>
                </a:lnTo>
                <a:cubicBezTo>
                  <a:pt x="7896217" y="364163"/>
                  <a:pt x="7947787" y="315918"/>
                  <a:pt x="8003142" y="274547"/>
                </a:cubicBezTo>
                <a:close/>
                <a:moveTo>
                  <a:pt x="6490401" y="0"/>
                </a:moveTo>
                <a:lnTo>
                  <a:pt x="8087783" y="0"/>
                </a:lnTo>
                <a:lnTo>
                  <a:pt x="8087783" y="51099"/>
                </a:lnTo>
                <a:lnTo>
                  <a:pt x="6477232" y="1955059"/>
                </a:lnTo>
                <a:cubicBezTo>
                  <a:pt x="6253848" y="2219140"/>
                  <a:pt x="5858679" y="2252131"/>
                  <a:pt x="5594598" y="2028747"/>
                </a:cubicBezTo>
                <a:cubicBezTo>
                  <a:pt x="5330517" y="1805362"/>
                  <a:pt x="5297526" y="1410193"/>
                  <a:pt x="5520911" y="1146113"/>
                </a:cubicBezTo>
                <a:close/>
                <a:moveTo>
                  <a:pt x="4641327" y="0"/>
                </a:moveTo>
                <a:lnTo>
                  <a:pt x="6143522" y="0"/>
                </a:lnTo>
                <a:lnTo>
                  <a:pt x="2780860" y="3975272"/>
                </a:lnTo>
                <a:cubicBezTo>
                  <a:pt x="2576321" y="4217074"/>
                  <a:pt x="2214491" y="4247281"/>
                  <a:pt x="1972689" y="4042743"/>
                </a:cubicBezTo>
                <a:lnTo>
                  <a:pt x="1972691" y="4042743"/>
                </a:lnTo>
                <a:cubicBezTo>
                  <a:pt x="1730889" y="3838204"/>
                  <a:pt x="1700682" y="3476374"/>
                  <a:pt x="1905220" y="3234572"/>
                </a:cubicBezTo>
                <a:close/>
                <a:moveTo>
                  <a:pt x="3517617" y="0"/>
                </a:moveTo>
                <a:lnTo>
                  <a:pt x="4295262" y="0"/>
                </a:lnTo>
                <a:lnTo>
                  <a:pt x="567717" y="4406631"/>
                </a:lnTo>
                <a:cubicBezTo>
                  <a:pt x="461832" y="4531805"/>
                  <a:pt x="274522" y="4547442"/>
                  <a:pt x="149348" y="4441558"/>
                </a:cubicBezTo>
                <a:lnTo>
                  <a:pt x="149349" y="4441558"/>
                </a:lnTo>
                <a:cubicBezTo>
                  <a:pt x="24175" y="4335674"/>
                  <a:pt x="8537" y="4148365"/>
                  <a:pt x="114422" y="4023191"/>
                </a:cubicBezTo>
                <a:close/>
                <a:moveTo>
                  <a:pt x="1573871" y="0"/>
                </a:moveTo>
                <a:lnTo>
                  <a:pt x="3214477" y="0"/>
                </a:lnTo>
                <a:lnTo>
                  <a:pt x="1104462" y="2494417"/>
                </a:lnTo>
                <a:cubicBezTo>
                  <a:pt x="881077" y="2758498"/>
                  <a:pt x="485909" y="2791490"/>
                  <a:pt x="221828" y="2568105"/>
                </a:cubicBezTo>
                <a:cubicBezTo>
                  <a:pt x="-42253" y="2344721"/>
                  <a:pt x="-75243" y="1949552"/>
                  <a:pt x="148141" y="1685471"/>
                </a:cubicBezTo>
                <a:close/>
              </a:path>
            </a:pathLst>
          </a:custGeom>
          <a:effectLst>
            <a:innerShdw blurRad="368300" dist="50800" dir="13500000">
              <a:schemeClr val="bg2">
                <a:lumMod val="10000"/>
              </a:schemeClr>
            </a:innerShdw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B7F1232-69A3-1ADC-C531-7CF44D044754}"/>
              </a:ext>
            </a:extLst>
          </p:cNvPr>
          <p:cNvSpPr/>
          <p:nvPr/>
        </p:nvSpPr>
        <p:spPr>
          <a:xfrm>
            <a:off x="1259627" y="2321724"/>
            <a:ext cx="2609338" cy="2548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45E304C-7252-1E73-9CF3-039F10A6B6A7}"/>
              </a:ext>
            </a:extLst>
          </p:cNvPr>
          <p:cNvSpPr/>
          <p:nvPr/>
        </p:nvSpPr>
        <p:spPr>
          <a:xfrm>
            <a:off x="4339436" y="2308908"/>
            <a:ext cx="2609338" cy="2548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E3C4117-725C-4C3F-1D7B-E7CBB21FA915}"/>
              </a:ext>
            </a:extLst>
          </p:cNvPr>
          <p:cNvSpPr/>
          <p:nvPr/>
        </p:nvSpPr>
        <p:spPr>
          <a:xfrm>
            <a:off x="7334053" y="2378901"/>
            <a:ext cx="2609338" cy="2548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D4C6E-0CA4-A4AE-0CCB-16A9A5643878}"/>
              </a:ext>
            </a:extLst>
          </p:cNvPr>
          <p:cNvSpPr txBox="1"/>
          <p:nvPr/>
        </p:nvSpPr>
        <p:spPr>
          <a:xfrm>
            <a:off x="1000459" y="5097361"/>
            <a:ext cx="2839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Agro Bot combines a rugged tracked drive with gyroscope navigation for reliable straight-line movement. Sensor-driven automation ensures precise fluid distribution, maximizing efficiency across diverse field terrains.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6DB2F9-ECE0-6CE5-1334-0B88EAC95834}"/>
              </a:ext>
            </a:extLst>
          </p:cNvPr>
          <p:cNvSpPr txBox="1"/>
          <p:nvPr/>
        </p:nvSpPr>
        <p:spPr>
          <a:xfrm>
            <a:off x="4066209" y="5074166"/>
            <a:ext cx="28393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Built with accessible microelectronics and efficient low-power relays, Agro Bot delivers high-end automation at a fraction of commercial costs. Optimized fluid delivery minimizes liquid waste and operational expenses.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57FBEA-446D-30A1-1CE1-1BA12803D511}"/>
              </a:ext>
            </a:extLst>
          </p:cNvPr>
          <p:cNvSpPr txBox="1"/>
          <p:nvPr/>
        </p:nvSpPr>
        <p:spPr>
          <a:xfrm>
            <a:off x="7219044" y="5074166"/>
            <a:ext cx="28393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Engineered with environmental responsibility at its core, key structural components utilize upcycled materials, including repurposed plastic bottles for fluid reservoirs, directly reducing plastic waste.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311FE3-2D75-BDE3-F5F8-71A8FD565171}"/>
              </a:ext>
            </a:extLst>
          </p:cNvPr>
          <p:cNvSpPr txBox="1"/>
          <p:nvPr/>
        </p:nvSpPr>
        <p:spPr>
          <a:xfrm>
            <a:off x="1004404" y="246743"/>
            <a:ext cx="5901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>
                    <a:lumMod val="85000"/>
                  </a:schemeClr>
                </a:solidFill>
                <a:latin typeface="Bodoni MT Black" panose="02070A03080606020203" pitchFamily="18" charset="0"/>
              </a:rPr>
              <a:t>Key Features</a:t>
            </a:r>
          </a:p>
        </p:txBody>
      </p:sp>
      <p:pic>
        <p:nvPicPr>
          <p:cNvPr id="11" name="Graphic 10" descr="Apple with solid fill">
            <a:extLst>
              <a:ext uri="{FF2B5EF4-FFF2-40B4-BE49-F238E27FC236}">
                <a16:creationId xmlns:a16="http://schemas.microsoft.com/office/drawing/2014/main" id="{4F0C593E-CE97-B7FB-580B-EBDD145EE3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8136" y="2813332"/>
            <a:ext cx="1338943" cy="1338943"/>
          </a:xfrm>
          <a:prstGeom prst="rect">
            <a:avLst/>
          </a:prstGeom>
        </p:spPr>
      </p:pic>
      <p:pic>
        <p:nvPicPr>
          <p:cNvPr id="15" name="Graphic 14" descr="Forest scene with solid fill">
            <a:extLst>
              <a:ext uri="{FF2B5EF4-FFF2-40B4-BE49-F238E27FC236}">
                <a16:creationId xmlns:a16="http://schemas.microsoft.com/office/drawing/2014/main" id="{3AB637A7-6D33-3A5E-C8A4-59C3EF3791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04611" y="2976680"/>
            <a:ext cx="1072868" cy="1072868"/>
          </a:xfrm>
          <a:prstGeom prst="rect">
            <a:avLst/>
          </a:prstGeom>
        </p:spPr>
      </p:pic>
      <p:pic>
        <p:nvPicPr>
          <p:cNvPr id="21" name="Graphic 20" descr="Euro with solid fill">
            <a:extLst>
              <a:ext uri="{FF2B5EF4-FFF2-40B4-BE49-F238E27FC236}">
                <a16:creationId xmlns:a16="http://schemas.microsoft.com/office/drawing/2014/main" id="{78F31F81-72DC-7DC4-07EF-A6400F47A0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4309" y="31257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88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98000">
              <a:srgbClr val="1C544D"/>
            </a:gs>
            <a:gs pos="70000">
              <a:srgbClr val="0D3B4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llout: Double Bent Line 2">
            <a:extLst>
              <a:ext uri="{FF2B5EF4-FFF2-40B4-BE49-F238E27FC236}">
                <a16:creationId xmlns:a16="http://schemas.microsoft.com/office/drawing/2014/main" id="{4DC6BD7F-A1A7-CA9D-7917-2E4E4DC67483}"/>
              </a:ext>
            </a:extLst>
          </p:cNvPr>
          <p:cNvSpPr/>
          <p:nvPr/>
        </p:nvSpPr>
        <p:spPr>
          <a:xfrm>
            <a:off x="952500" y="139700"/>
            <a:ext cx="3911600" cy="3009900"/>
          </a:xfrm>
          <a:prstGeom prst="borderCallout3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llout: Double Bent Line 4">
            <a:extLst>
              <a:ext uri="{FF2B5EF4-FFF2-40B4-BE49-F238E27FC236}">
                <a16:creationId xmlns:a16="http://schemas.microsoft.com/office/drawing/2014/main" id="{2ECCDB1D-8A4C-62B6-E177-D7EACDAE12C3}"/>
              </a:ext>
            </a:extLst>
          </p:cNvPr>
          <p:cNvSpPr/>
          <p:nvPr/>
        </p:nvSpPr>
        <p:spPr>
          <a:xfrm flipH="1" flipV="1">
            <a:off x="7175500" y="3594100"/>
            <a:ext cx="4140200" cy="3009900"/>
          </a:xfrm>
          <a:prstGeom prst="borderCallout3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3D4F21-1E8C-F6B4-1B17-1D292990C539}"/>
              </a:ext>
            </a:extLst>
          </p:cNvPr>
          <p:cNvSpPr txBox="1"/>
          <p:nvPr/>
        </p:nvSpPr>
        <p:spPr>
          <a:xfrm>
            <a:off x="1143000" y="292100"/>
            <a:ext cx="3492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Unlike similar products like ones in the images shown here Agro Bot is a generalized machine which helps medium sized crop owners quite a bit because of its cost being several times cheaper than the industrial 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06C86E-489D-96EC-2D7C-8C4A43EB233E}"/>
              </a:ext>
            </a:extLst>
          </p:cNvPr>
          <p:cNvSpPr txBox="1"/>
          <p:nvPr/>
        </p:nvSpPr>
        <p:spPr>
          <a:xfrm>
            <a:off x="7327902" y="3708401"/>
            <a:ext cx="3848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example:</a:t>
            </a:r>
          </a:p>
          <a:p>
            <a:r>
              <a:rPr lang="en-GB" dirty="0"/>
              <a:t>General industry estimates for weeding/pesticide robots range from approximately </a:t>
            </a:r>
            <a:r>
              <a:rPr lang="en-GB" b="1" dirty="0"/>
              <a:t>$35,000 </a:t>
            </a:r>
            <a:r>
              <a:rPr lang="en-GB" dirty="0"/>
              <a:t>to over </a:t>
            </a:r>
            <a:r>
              <a:rPr lang="en-GB" b="1" dirty="0"/>
              <a:t>$500,000</a:t>
            </a:r>
            <a:r>
              <a:rPr lang="en-GB" dirty="0"/>
              <a:t> for high-end, self-propelled AI systems.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858004-679B-9068-E55E-35D9228F8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7787"/>
            <a:ext cx="5461000" cy="307181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3198FD1-F5F0-1DE6-F785-7B69BF8B7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3594100"/>
            <a:ext cx="5349554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6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18EBF4B-D514-616D-AFF9-2454AD1D9BA6}"/>
              </a:ext>
            </a:extLst>
          </p:cNvPr>
          <p:cNvGrpSpPr/>
          <p:nvPr/>
        </p:nvGrpSpPr>
        <p:grpSpPr>
          <a:xfrm rot="10800000">
            <a:off x="-4210050" y="-2122714"/>
            <a:ext cx="11103428" cy="11103428"/>
            <a:chOff x="-4210050" y="-2122714"/>
            <a:chExt cx="11103428" cy="1110342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76364DF-C408-ABB4-8C4F-0DB1A9428F4F}"/>
                </a:ext>
              </a:extLst>
            </p:cNvPr>
            <p:cNvGrpSpPr/>
            <p:nvPr/>
          </p:nvGrpSpPr>
          <p:grpSpPr>
            <a:xfrm rot="20261368">
              <a:off x="-4210050" y="-2122714"/>
              <a:ext cx="11103428" cy="11103428"/>
              <a:chOff x="-4267200" y="-2122714"/>
              <a:chExt cx="11103428" cy="11103428"/>
            </a:xfrm>
            <a:noFill/>
          </p:grpSpPr>
          <p:sp>
            <p:nvSpPr>
              <p:cNvPr id="13" name="Flowchart: Summing Junction 12">
                <a:extLst>
                  <a:ext uri="{FF2B5EF4-FFF2-40B4-BE49-F238E27FC236}">
                    <a16:creationId xmlns:a16="http://schemas.microsoft.com/office/drawing/2014/main" id="{06D1B0A5-A202-5FA4-41FA-499FFCC02C4E}"/>
                  </a:ext>
                </a:extLst>
              </p:cNvPr>
              <p:cNvSpPr/>
              <p:nvPr/>
            </p:nvSpPr>
            <p:spPr>
              <a:xfrm rot="1742207">
                <a:off x="-4267200" y="-2122714"/>
                <a:ext cx="11103428" cy="11103428"/>
              </a:xfrm>
              <a:prstGeom prst="flowChartSummingJunction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EE5F906-1640-E95D-9ADA-6A403D94581B}"/>
                  </a:ext>
                </a:extLst>
              </p:cNvPr>
              <p:cNvSpPr txBox="1"/>
              <p:nvPr/>
            </p:nvSpPr>
            <p:spPr>
              <a:xfrm rot="6735763">
                <a:off x="3086198" y="468766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Inputs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D288FC-07B4-7FA4-6C66-B69934E1C648}"/>
                  </a:ext>
                </a:extLst>
              </p:cNvPr>
              <p:cNvSpPr txBox="1"/>
              <p:nvPr/>
            </p:nvSpPr>
            <p:spPr>
              <a:xfrm rot="1338632">
                <a:off x="1444060" y="119444"/>
                <a:ext cx="3130758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Relays/Drivers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0F448F-ABBB-0645-7A81-1B8156963F45}"/>
                  </a:ext>
                </a:extLst>
              </p:cNvPr>
              <p:cNvSpPr txBox="1"/>
              <p:nvPr/>
            </p:nvSpPr>
            <p:spPr>
              <a:xfrm rot="12138632">
                <a:off x="-1802250" y="594431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Sensors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35E3DF-D81F-10FA-6604-1F1370344961}"/>
                  </a:ext>
                </a:extLst>
              </p:cNvPr>
              <p:cNvSpPr txBox="1"/>
              <p:nvPr/>
            </p:nvSpPr>
            <p:spPr>
              <a:xfrm rot="17538632">
                <a:off x="-3476460" y="1521671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>
                        <a:lumMod val="95000"/>
                      </a:schemeClr>
                    </a:solidFill>
                  </a:rPr>
                  <a:t>Main Parts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A371DB3-6FBB-7A58-4631-167F9F2A256D}"/>
                  </a:ext>
                </a:extLst>
              </p:cNvPr>
              <p:cNvSpPr/>
              <p:nvPr/>
            </p:nvSpPr>
            <p:spPr>
              <a:xfrm rot="15153998">
                <a:off x="-442689" y="1701800"/>
                <a:ext cx="3454400" cy="3454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  <a:alpha val="32000"/>
                    </a:schemeClr>
                  </a:gs>
                  <a:gs pos="5300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152400" sx="105000" sy="105000" algn="ct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23" name="Graphic 22" descr="Single gear with solid fill">
              <a:extLst>
                <a:ext uri="{FF2B5EF4-FFF2-40B4-BE49-F238E27FC236}">
                  <a16:creationId xmlns:a16="http://schemas.microsoft.com/office/drawing/2014/main" id="{ACE22EEC-34D5-BF3B-B0F3-B47564B05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3005209">
              <a:off x="598715" y="2686052"/>
              <a:ext cx="1485899" cy="148589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EF51669-2F8E-A9C8-CACD-1305425C00B6}"/>
              </a:ext>
            </a:extLst>
          </p:cNvPr>
          <p:cNvSpPr txBox="1"/>
          <p:nvPr/>
        </p:nvSpPr>
        <p:spPr>
          <a:xfrm>
            <a:off x="6991350" y="493302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Arduino UNO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5FF09E-1B22-03D4-D7D8-113ADF2CE447}"/>
              </a:ext>
            </a:extLst>
          </p:cNvPr>
          <p:cNvSpPr txBox="1"/>
          <p:nvPr/>
        </p:nvSpPr>
        <p:spPr>
          <a:xfrm>
            <a:off x="6991350" y="3003830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Tank Tracks with 12v motors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0634E1-FF26-94EE-C7FA-9E8F5F8E4D72}"/>
              </a:ext>
            </a:extLst>
          </p:cNvPr>
          <p:cNvSpPr txBox="1"/>
          <p:nvPr/>
        </p:nvSpPr>
        <p:spPr>
          <a:xfrm>
            <a:off x="6991350" y="1040124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SLA  battery 1.3AH/20HR for power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A7CA26-FB61-80E9-A5E7-41C4C5444AEB}"/>
              </a:ext>
            </a:extLst>
          </p:cNvPr>
          <p:cNvSpPr txBox="1"/>
          <p:nvPr/>
        </p:nvSpPr>
        <p:spPr>
          <a:xfrm>
            <a:off x="6991350" y="3719715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Mini pumps 12v</a:t>
            </a:r>
          </a:p>
        </p:txBody>
      </p:sp>
    </p:spTree>
    <p:extLst>
      <p:ext uri="{BB962C8B-B14F-4D97-AF65-F5344CB8AC3E}">
        <p14:creationId xmlns:p14="http://schemas.microsoft.com/office/powerpoint/2010/main" val="958670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18EBF4B-D514-616D-AFF9-2454AD1D9BA6}"/>
              </a:ext>
            </a:extLst>
          </p:cNvPr>
          <p:cNvGrpSpPr/>
          <p:nvPr/>
        </p:nvGrpSpPr>
        <p:grpSpPr>
          <a:xfrm rot="16200000">
            <a:off x="-4210050" y="-2122714"/>
            <a:ext cx="11103428" cy="11103428"/>
            <a:chOff x="-4210050" y="-2122714"/>
            <a:chExt cx="11103428" cy="1110342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76364DF-C408-ABB4-8C4F-0DB1A9428F4F}"/>
                </a:ext>
              </a:extLst>
            </p:cNvPr>
            <p:cNvGrpSpPr/>
            <p:nvPr/>
          </p:nvGrpSpPr>
          <p:grpSpPr>
            <a:xfrm rot="20261368">
              <a:off x="-4210050" y="-2122714"/>
              <a:ext cx="11103428" cy="11103428"/>
              <a:chOff x="-4267200" y="-2122714"/>
              <a:chExt cx="11103428" cy="11103428"/>
            </a:xfrm>
            <a:noFill/>
          </p:grpSpPr>
          <p:sp>
            <p:nvSpPr>
              <p:cNvPr id="13" name="Flowchart: Summing Junction 12">
                <a:extLst>
                  <a:ext uri="{FF2B5EF4-FFF2-40B4-BE49-F238E27FC236}">
                    <a16:creationId xmlns:a16="http://schemas.microsoft.com/office/drawing/2014/main" id="{06D1B0A5-A202-5FA4-41FA-499FFCC02C4E}"/>
                  </a:ext>
                </a:extLst>
              </p:cNvPr>
              <p:cNvSpPr/>
              <p:nvPr/>
            </p:nvSpPr>
            <p:spPr>
              <a:xfrm rot="1742207">
                <a:off x="-4267200" y="-2122714"/>
                <a:ext cx="11103428" cy="11103428"/>
              </a:xfrm>
              <a:prstGeom prst="flowChartSummingJunction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EE5F906-1640-E95D-9ADA-6A403D94581B}"/>
                  </a:ext>
                </a:extLst>
              </p:cNvPr>
              <p:cNvSpPr txBox="1"/>
              <p:nvPr/>
            </p:nvSpPr>
            <p:spPr>
              <a:xfrm rot="6735763">
                <a:off x="3086198" y="468766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Inputs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D288FC-07B4-7FA4-6C66-B69934E1C648}"/>
                  </a:ext>
                </a:extLst>
              </p:cNvPr>
              <p:cNvSpPr txBox="1"/>
              <p:nvPr/>
            </p:nvSpPr>
            <p:spPr>
              <a:xfrm rot="1338632">
                <a:off x="1444060" y="119444"/>
                <a:ext cx="3130758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Relays/Drivers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0F448F-ABBB-0645-7A81-1B8156963F45}"/>
                  </a:ext>
                </a:extLst>
              </p:cNvPr>
              <p:cNvSpPr txBox="1"/>
              <p:nvPr/>
            </p:nvSpPr>
            <p:spPr>
              <a:xfrm rot="12138632">
                <a:off x="-1802250" y="594431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Sensors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35E3DF-D81F-10FA-6604-1F1370344961}"/>
                  </a:ext>
                </a:extLst>
              </p:cNvPr>
              <p:cNvSpPr txBox="1"/>
              <p:nvPr/>
            </p:nvSpPr>
            <p:spPr>
              <a:xfrm rot="17538632">
                <a:off x="-3476460" y="1521671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>
                        <a:lumMod val="95000"/>
                      </a:schemeClr>
                    </a:solidFill>
                  </a:rPr>
                  <a:t>Main Parts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A371DB3-6FBB-7A58-4631-167F9F2A256D}"/>
                  </a:ext>
                </a:extLst>
              </p:cNvPr>
              <p:cNvSpPr/>
              <p:nvPr/>
            </p:nvSpPr>
            <p:spPr>
              <a:xfrm rot="9805385">
                <a:off x="-442689" y="1701800"/>
                <a:ext cx="3454400" cy="3454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  <a:alpha val="32000"/>
                    </a:schemeClr>
                  </a:gs>
                  <a:gs pos="5300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152400" sx="105000" sy="105000" algn="ct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23" name="Graphic 22" descr="Single gear with solid fill">
              <a:extLst>
                <a:ext uri="{FF2B5EF4-FFF2-40B4-BE49-F238E27FC236}">
                  <a16:creationId xmlns:a16="http://schemas.microsoft.com/office/drawing/2014/main" id="{ACE22EEC-34D5-BF3B-B0F3-B47564B05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7410070">
              <a:off x="598715" y="2686052"/>
              <a:ext cx="1485899" cy="148589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B38B28A-5EF8-5130-6E7F-942CF221F307}"/>
              </a:ext>
            </a:extLst>
          </p:cNvPr>
          <p:cNvSpPr txBox="1"/>
          <p:nvPr/>
        </p:nvSpPr>
        <p:spPr>
          <a:xfrm>
            <a:off x="6991350" y="493302"/>
            <a:ext cx="4813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MPU6050 6-Axis Motion Sensor (Gyroscope + Accelerometer)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A702E9-60A8-AC9F-8E4E-922FB15A691B}"/>
              </a:ext>
            </a:extLst>
          </p:cNvPr>
          <p:cNvSpPr txBox="1"/>
          <p:nvPr/>
        </p:nvSpPr>
        <p:spPr>
          <a:xfrm>
            <a:off x="6991350" y="1216870"/>
            <a:ext cx="48139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75000"/>
                  </a:schemeClr>
                </a:solidFill>
              </a:rPr>
              <a:t>Function: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Tracks the robot's orientation, tilt, and angular velocity in real time.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GB" b="1" dirty="0">
                <a:solidFill>
                  <a:schemeClr val="bg1">
                    <a:lumMod val="75000"/>
                  </a:schemeClr>
                </a:solidFill>
              </a:rPr>
              <a:t>Primary Role in </a:t>
            </a:r>
            <a:r>
              <a:rPr lang="en-GB" b="1" dirty="0" err="1">
                <a:solidFill>
                  <a:schemeClr val="bg1">
                    <a:lumMod val="75000"/>
                  </a:schemeClr>
                </a:solidFill>
              </a:rPr>
              <a:t>AgroBot</a:t>
            </a:r>
            <a:r>
              <a:rPr lang="en-GB" b="1" dirty="0">
                <a:solidFill>
                  <a:schemeClr val="bg1">
                    <a:lumMod val="75000"/>
                  </a:schemeClr>
                </a:solidFill>
              </a:rPr>
              <a:t>: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Provides dynamic straight-line trajectory correction. If uneven terrain or track slippage causes the robot to drift, the Arduino uses MPU6050 feedback to adjust motor steering instantly.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7B23A31-F69D-B6A5-1D23-345A831E0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1350" y="3570559"/>
            <a:ext cx="7927797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Google Sans Text"/>
              </a:rPr>
              <a:t>Communication: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Google Sans Text"/>
              </a:rPr>
              <a:t>I^2C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</a:rPr>
              <a:t> protocol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498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593C25-A07D-39CF-6FAD-06D6BC498D18}"/>
              </a:ext>
            </a:extLst>
          </p:cNvPr>
          <p:cNvSpPr txBox="1"/>
          <p:nvPr/>
        </p:nvSpPr>
        <p:spPr>
          <a:xfrm>
            <a:off x="6991350" y="493302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Potentiometer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53812-9D88-A0AE-74B1-01BA8C0F66CE}"/>
              </a:ext>
            </a:extLst>
          </p:cNvPr>
          <p:cNvSpPr txBox="1"/>
          <p:nvPr/>
        </p:nvSpPr>
        <p:spPr>
          <a:xfrm>
            <a:off x="6991350" y="1183541"/>
            <a:ext cx="4813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Acts as a tactile input dial for navigating through the OLED screen's UI menu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437278-C5F6-D863-37D1-E96AEE5133E6}"/>
              </a:ext>
            </a:extLst>
          </p:cNvPr>
          <p:cNvSpPr txBox="1"/>
          <p:nvPr/>
        </p:nvSpPr>
        <p:spPr>
          <a:xfrm>
            <a:off x="6991350" y="3484837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Button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6C8A1-AAF0-573A-1D0D-C96E2135746F}"/>
              </a:ext>
            </a:extLst>
          </p:cNvPr>
          <p:cNvSpPr txBox="1"/>
          <p:nvPr/>
        </p:nvSpPr>
        <p:spPr>
          <a:xfrm>
            <a:off x="6991350" y="4391304"/>
            <a:ext cx="4813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For confirmation and choosing crop parameters.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FBC758-E262-1238-C3E4-EABB577C76FC}"/>
              </a:ext>
            </a:extLst>
          </p:cNvPr>
          <p:cNvGrpSpPr/>
          <p:nvPr/>
        </p:nvGrpSpPr>
        <p:grpSpPr>
          <a:xfrm>
            <a:off x="-4210053" y="-2122714"/>
            <a:ext cx="11103428" cy="11103428"/>
            <a:chOff x="-4210050" y="-2122714"/>
            <a:chExt cx="11103428" cy="1110342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56E55C7-D10C-990E-10BA-3A7CF7CF2C9A}"/>
                </a:ext>
              </a:extLst>
            </p:cNvPr>
            <p:cNvGrpSpPr/>
            <p:nvPr/>
          </p:nvGrpSpPr>
          <p:grpSpPr>
            <a:xfrm rot="20261368">
              <a:off x="-4210050" y="-2122714"/>
              <a:ext cx="11103428" cy="11103428"/>
              <a:chOff x="-4267200" y="-2122714"/>
              <a:chExt cx="11103428" cy="11103428"/>
            </a:xfrm>
            <a:noFill/>
          </p:grpSpPr>
          <p:sp>
            <p:nvSpPr>
              <p:cNvPr id="10" name="Flowchart: Summing Junction 9">
                <a:extLst>
                  <a:ext uri="{FF2B5EF4-FFF2-40B4-BE49-F238E27FC236}">
                    <a16:creationId xmlns:a16="http://schemas.microsoft.com/office/drawing/2014/main" id="{2F75F698-6ABC-9235-FF1B-8C50296DD2B5}"/>
                  </a:ext>
                </a:extLst>
              </p:cNvPr>
              <p:cNvSpPr/>
              <p:nvPr/>
            </p:nvSpPr>
            <p:spPr>
              <a:xfrm rot="1742207">
                <a:off x="-4267200" y="-2122714"/>
                <a:ext cx="11103428" cy="11103428"/>
              </a:xfrm>
              <a:prstGeom prst="flowChartSummingJunction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4C5FCC1-93DC-E8E1-7F7D-8FA5F81FB876}"/>
                  </a:ext>
                </a:extLst>
              </p:cNvPr>
              <p:cNvSpPr txBox="1"/>
              <p:nvPr/>
            </p:nvSpPr>
            <p:spPr>
              <a:xfrm rot="6735763">
                <a:off x="3086198" y="468766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Inputs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6AD759-C591-9100-E062-B484BBE3D706}"/>
                  </a:ext>
                </a:extLst>
              </p:cNvPr>
              <p:cNvSpPr txBox="1"/>
              <p:nvPr/>
            </p:nvSpPr>
            <p:spPr>
              <a:xfrm rot="1338632">
                <a:off x="1444060" y="119444"/>
                <a:ext cx="3130758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Relays/Drivers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9894E94-60C0-4C31-9CED-21B85AE4CEF6}"/>
                  </a:ext>
                </a:extLst>
              </p:cNvPr>
              <p:cNvSpPr txBox="1"/>
              <p:nvPr/>
            </p:nvSpPr>
            <p:spPr>
              <a:xfrm rot="12138632">
                <a:off x="-1802250" y="594431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Sensors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D810FE0-9BD6-D766-0212-B0FD329E52A2}"/>
                  </a:ext>
                </a:extLst>
              </p:cNvPr>
              <p:cNvSpPr txBox="1"/>
              <p:nvPr/>
            </p:nvSpPr>
            <p:spPr>
              <a:xfrm rot="17538632">
                <a:off x="-3476460" y="1521671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>
                        <a:lumMod val="95000"/>
                      </a:schemeClr>
                    </a:solidFill>
                  </a:rPr>
                  <a:t>Main Parts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0FDC9D2-FA37-2B5C-0871-31367D06FC19}"/>
                  </a:ext>
                </a:extLst>
              </p:cNvPr>
              <p:cNvSpPr/>
              <p:nvPr/>
            </p:nvSpPr>
            <p:spPr>
              <a:xfrm rot="4450281">
                <a:off x="-442689" y="1701800"/>
                <a:ext cx="3454400" cy="3454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  <a:alpha val="32000"/>
                    </a:schemeClr>
                  </a:gs>
                  <a:gs pos="5300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152400" sx="105000" sy="105000" algn="ct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9" name="Graphic 8" descr="Single gear with solid fill">
              <a:extLst>
                <a:ext uri="{FF2B5EF4-FFF2-40B4-BE49-F238E27FC236}">
                  <a16:creationId xmlns:a16="http://schemas.microsoft.com/office/drawing/2014/main" id="{C33E5C39-1259-9593-1D1B-28CF99B48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3171498">
              <a:off x="598715" y="2686052"/>
              <a:ext cx="1485899" cy="14858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148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18EBF4B-D514-616D-AFF9-2454AD1D9BA6}"/>
              </a:ext>
            </a:extLst>
          </p:cNvPr>
          <p:cNvGrpSpPr/>
          <p:nvPr/>
        </p:nvGrpSpPr>
        <p:grpSpPr>
          <a:xfrm rot="5400000">
            <a:off x="-4210050" y="-2122714"/>
            <a:ext cx="11103428" cy="11103428"/>
            <a:chOff x="-4210050" y="-2122714"/>
            <a:chExt cx="11103428" cy="1110342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76364DF-C408-ABB4-8C4F-0DB1A9428F4F}"/>
                </a:ext>
              </a:extLst>
            </p:cNvPr>
            <p:cNvGrpSpPr/>
            <p:nvPr/>
          </p:nvGrpSpPr>
          <p:grpSpPr>
            <a:xfrm rot="20261368">
              <a:off x="-4210050" y="-2122714"/>
              <a:ext cx="11103428" cy="11103428"/>
              <a:chOff x="-4267200" y="-2122714"/>
              <a:chExt cx="11103428" cy="11103428"/>
            </a:xfrm>
            <a:noFill/>
          </p:grpSpPr>
          <p:sp>
            <p:nvSpPr>
              <p:cNvPr id="13" name="Flowchart: Summing Junction 12">
                <a:extLst>
                  <a:ext uri="{FF2B5EF4-FFF2-40B4-BE49-F238E27FC236}">
                    <a16:creationId xmlns:a16="http://schemas.microsoft.com/office/drawing/2014/main" id="{06D1B0A5-A202-5FA4-41FA-499FFCC02C4E}"/>
                  </a:ext>
                </a:extLst>
              </p:cNvPr>
              <p:cNvSpPr/>
              <p:nvPr/>
            </p:nvSpPr>
            <p:spPr>
              <a:xfrm rot="1742207">
                <a:off x="-4267200" y="-2122714"/>
                <a:ext cx="11103428" cy="11103428"/>
              </a:xfrm>
              <a:prstGeom prst="flowChartSummingJunction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EE5F906-1640-E95D-9ADA-6A403D94581B}"/>
                  </a:ext>
                </a:extLst>
              </p:cNvPr>
              <p:cNvSpPr txBox="1"/>
              <p:nvPr/>
            </p:nvSpPr>
            <p:spPr>
              <a:xfrm rot="6735763">
                <a:off x="3086198" y="468766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Inputs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D288FC-07B4-7FA4-6C66-B69934E1C648}"/>
                  </a:ext>
                </a:extLst>
              </p:cNvPr>
              <p:cNvSpPr txBox="1"/>
              <p:nvPr/>
            </p:nvSpPr>
            <p:spPr>
              <a:xfrm rot="1338632">
                <a:off x="1444060" y="119444"/>
                <a:ext cx="3130758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Relays/Drivers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0F448F-ABBB-0645-7A81-1B8156963F45}"/>
                  </a:ext>
                </a:extLst>
              </p:cNvPr>
              <p:cNvSpPr txBox="1"/>
              <p:nvPr/>
            </p:nvSpPr>
            <p:spPr>
              <a:xfrm rot="12138632">
                <a:off x="-1802250" y="5944318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</a:rPr>
                  <a:t>Sensors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35E3DF-D81F-10FA-6604-1F1370344961}"/>
                  </a:ext>
                </a:extLst>
              </p:cNvPr>
              <p:cNvSpPr txBox="1"/>
              <p:nvPr/>
            </p:nvSpPr>
            <p:spPr>
              <a:xfrm rot="17538632">
                <a:off x="-3476460" y="1521671"/>
                <a:ext cx="283935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>
                        <a:lumMod val="95000"/>
                      </a:schemeClr>
                    </a:solidFill>
                  </a:rPr>
                  <a:t>Main Parts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3A371DB3-6FBB-7A58-4631-167F9F2A256D}"/>
                  </a:ext>
                </a:extLst>
              </p:cNvPr>
              <p:cNvSpPr/>
              <p:nvPr/>
            </p:nvSpPr>
            <p:spPr>
              <a:xfrm rot="20879772">
                <a:off x="-442689" y="1701800"/>
                <a:ext cx="3454400" cy="3454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  <a:alpha val="32000"/>
                    </a:schemeClr>
                  </a:gs>
                  <a:gs pos="5300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outerShdw blurRad="152400" sx="105000" sy="105000" algn="ctr" rotWithShape="0">
                  <a:prstClr val="black">
                    <a:alpha val="68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23" name="Graphic 22" descr="Single gear with solid fill">
              <a:extLst>
                <a:ext uri="{FF2B5EF4-FFF2-40B4-BE49-F238E27FC236}">
                  <a16:creationId xmlns:a16="http://schemas.microsoft.com/office/drawing/2014/main" id="{ACE22EEC-34D5-BF3B-B0F3-B47564B05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6933400">
              <a:off x="598715" y="2686052"/>
              <a:ext cx="1485899" cy="148589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E4361D9-968B-212D-C6A4-2CEF7BD85CC2}"/>
              </a:ext>
            </a:extLst>
          </p:cNvPr>
          <p:cNvSpPr txBox="1"/>
          <p:nvPr/>
        </p:nvSpPr>
        <p:spPr>
          <a:xfrm>
            <a:off x="6991350" y="493302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L298N Dual H-Bridge Motor Driver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C0B81E-99E8-33BF-9A60-B83E38BCC6BF}"/>
              </a:ext>
            </a:extLst>
          </p:cNvPr>
          <p:cNvSpPr txBox="1"/>
          <p:nvPr/>
        </p:nvSpPr>
        <p:spPr>
          <a:xfrm>
            <a:off x="6991350" y="1175265"/>
            <a:ext cx="481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High-power dual DC motor controller that interfaces low-power logic signals from the Arduino with high-current motors.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21ECD-F8CA-D0C7-79BC-1FBC251B053B}"/>
              </a:ext>
            </a:extLst>
          </p:cNvPr>
          <p:cNvSpPr txBox="1"/>
          <p:nvPr/>
        </p:nvSpPr>
        <p:spPr>
          <a:xfrm>
            <a:off x="6980185" y="4162964"/>
            <a:ext cx="481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>
                    <a:lumMod val="25000"/>
                    <a:lumOff val="75000"/>
                  </a:schemeClr>
                </a:solidFill>
              </a:rPr>
              <a:t>Optocoupler-isolated relay module with integrated timing circuit and digital readout screen.</a:t>
            </a:r>
            <a:endParaRPr lang="en-US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048BF1-106B-97B1-3F6F-D31EFFCC1F4E}"/>
              </a:ext>
            </a:extLst>
          </p:cNvPr>
          <p:cNvSpPr txBox="1"/>
          <p:nvPr/>
        </p:nvSpPr>
        <p:spPr>
          <a:xfrm>
            <a:off x="6980185" y="3244331"/>
            <a:ext cx="4813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75000"/>
                  </a:schemeClr>
                </a:solidFill>
              </a:rPr>
              <a:t>XY-J02 Digital Relay Timer Module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5988FD-05AC-EC79-73F3-8A7D705FF58D}"/>
              </a:ext>
            </a:extLst>
          </p:cNvPr>
          <p:cNvGrpSpPr/>
          <p:nvPr/>
        </p:nvGrpSpPr>
        <p:grpSpPr>
          <a:xfrm>
            <a:off x="0" y="-11409718"/>
            <a:ext cx="12192000" cy="6858000"/>
            <a:chOff x="1" y="0"/>
            <a:chExt cx="12192000" cy="6858000"/>
          </a:xfrm>
        </p:grpSpPr>
        <p:sp>
          <p:nvSpPr>
            <p:cNvPr id="5" name="Frame 4">
              <a:extLst>
                <a:ext uri="{FF2B5EF4-FFF2-40B4-BE49-F238E27FC236}">
                  <a16:creationId xmlns:a16="http://schemas.microsoft.com/office/drawing/2014/main" id="{3691D176-8C88-B223-78A1-4DC6009F6A35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frame">
              <a:avLst/>
            </a:prstGeom>
            <a:gradFill>
              <a:gsLst>
                <a:gs pos="98000">
                  <a:schemeClr val="accent3">
                    <a:lumMod val="20000"/>
                    <a:lumOff val="80000"/>
                  </a:schemeClr>
                </a:gs>
                <a:gs pos="36000">
                  <a:srgbClr val="2D8F67"/>
                </a:gs>
                <a:gs pos="71000">
                  <a:srgbClr val="1C544D"/>
                </a:gs>
                <a:gs pos="1000">
                  <a:srgbClr val="0D3B4F"/>
                </a:gs>
              </a:gsLst>
              <a:lin ang="18900000" scaled="1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8CDE69-441C-BCCE-9176-413AF5E6E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15" y="664028"/>
              <a:ext cx="10595428" cy="55299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2537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chemeClr val="accent3">
                <a:lumMod val="20000"/>
                <a:lumOff val="80000"/>
              </a:schemeClr>
            </a:gs>
            <a:gs pos="82000">
              <a:srgbClr val="2D8F67"/>
            </a:gs>
            <a:gs pos="30000">
              <a:srgbClr val="1C544D"/>
            </a:gs>
            <a:gs pos="10000">
              <a:srgbClr val="0D3B4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04A8FA6D-92AE-8EF2-BEB7-2001EEC0D7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1" y="0"/>
            <a:chExt cx="12192000" cy="6858000"/>
          </a:xfrm>
        </p:grpSpPr>
        <p:sp>
          <p:nvSpPr>
            <p:cNvPr id="9" name="Frame 8">
              <a:extLst>
                <a:ext uri="{FF2B5EF4-FFF2-40B4-BE49-F238E27FC236}">
                  <a16:creationId xmlns:a16="http://schemas.microsoft.com/office/drawing/2014/main" id="{9F60044E-A73D-38C5-232F-8B6586BE3A04}"/>
                </a:ext>
              </a:extLst>
            </p:cNvPr>
            <p:cNvSpPr/>
            <p:nvPr/>
          </p:nvSpPr>
          <p:spPr>
            <a:xfrm>
              <a:off x="1" y="0"/>
              <a:ext cx="12192000" cy="6858000"/>
            </a:xfrm>
            <a:prstGeom prst="frame">
              <a:avLst/>
            </a:prstGeom>
            <a:gradFill>
              <a:gsLst>
                <a:gs pos="98000">
                  <a:schemeClr val="accent3">
                    <a:lumMod val="20000"/>
                    <a:lumOff val="80000"/>
                  </a:schemeClr>
                </a:gs>
                <a:gs pos="36000">
                  <a:srgbClr val="2D8F67"/>
                </a:gs>
                <a:gs pos="71000">
                  <a:srgbClr val="1C544D"/>
                </a:gs>
                <a:gs pos="1000">
                  <a:srgbClr val="0D3B4F"/>
                </a:gs>
              </a:gsLst>
              <a:lin ang="18900000" scaled="1"/>
            </a:gra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655840-3EDC-EE87-28E7-A9EFF5777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315" y="664028"/>
              <a:ext cx="10595428" cy="55299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6432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98000">
              <a:srgbClr val="1C544D"/>
            </a:gs>
            <a:gs pos="0">
              <a:srgbClr val="0D3B4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26EB9B-3D54-4FB1-C774-5E6262C6547C}"/>
              </a:ext>
            </a:extLst>
          </p:cNvPr>
          <p:cNvSpPr txBox="1"/>
          <p:nvPr/>
        </p:nvSpPr>
        <p:spPr>
          <a:xfrm>
            <a:off x="314325" y="3314581"/>
            <a:ext cx="34197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Error Calculation &amp; Dynamic Steering Adjustment</a:t>
            </a:r>
          </a:p>
          <a:p>
            <a:endParaRPr lang="en-GB" sz="1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GB" sz="1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When the Arduino calculates the deviation angle: </a:t>
            </a:r>
          </a:p>
          <a:p>
            <a:r>
              <a:rPr lang="en-GB" sz="1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For example  left drift; Arduino pulse-corrects by momentary pulse modulation to the right track to pivot back left. Because the </a:t>
            </a:r>
            <a:r>
              <a:rPr lang="en-GB" sz="1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L298N</a:t>
            </a:r>
            <a:r>
              <a:rPr lang="en-GB" sz="1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hardware jumpers are locked to 100% speed, steering corrections are executed through micro-adjustments in track drive direction (HIGH/LOW pin states) rather than variable speed reduction.</a:t>
            </a:r>
            <a:endParaRPr lang="en-US" sz="1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973BF-8DBE-B135-2DAD-026F3E708771}"/>
              </a:ext>
            </a:extLst>
          </p:cNvPr>
          <p:cNvSpPr txBox="1"/>
          <p:nvPr/>
        </p:nvSpPr>
        <p:spPr>
          <a:xfrm>
            <a:off x="7882370" y="513665"/>
            <a:ext cx="312737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Heading Initialization</a:t>
            </a:r>
          </a:p>
          <a:p>
            <a:r>
              <a:rPr lang="en-GB" sz="1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(Setting Target Angle)When you select a drive mode from the OLED menu and start the robot, the Arduino reads the initial orientation from the MPU6050 via the I2C bus . This starting angle is stored in memory as the Target Heading</a:t>
            </a:r>
            <a:endParaRPr lang="en-US" sz="1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FECC44-06BF-FDEC-4AA0-0B69841582E3}"/>
              </a:ext>
            </a:extLst>
          </p:cNvPr>
          <p:cNvSpPr txBox="1"/>
          <p:nvPr/>
        </p:nvSpPr>
        <p:spPr>
          <a:xfrm>
            <a:off x="7882370" y="4003964"/>
            <a:ext cx="31273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Real-Time Yaw Rate Reading</a:t>
            </a:r>
          </a:p>
          <a:p>
            <a:endParaRPr lang="en-GB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GB" sz="1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(Detecting Drift)While moving forward, the MPU6050 continuously measures angular velocity (yaw rate) around the Z-axis at high frequency If the robot hits a bump, mud, or experiences track slippage, the actual heading deviates from the target heading</a:t>
            </a:r>
            <a:endParaRPr lang="en-US" sz="1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033D6-40D7-B080-AF2B-BEDB50FA0ED4}"/>
              </a:ext>
            </a:extLst>
          </p:cNvPr>
          <p:cNvSpPr txBox="1"/>
          <p:nvPr/>
        </p:nvSpPr>
        <p:spPr>
          <a:xfrm>
            <a:off x="723900" y="1905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95000"/>
                  </a:schemeClr>
                </a:solidFill>
              </a:rPr>
              <a:t>Pathing and adjustment Logic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3863C9-08EF-4416-65F7-C2B172D73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650" y="4637078"/>
            <a:ext cx="1433158" cy="18466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F6ADC1-9D61-62E5-DAF7-E25BF4BC1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1018029"/>
            <a:ext cx="2138549" cy="2115354"/>
          </a:xfrm>
          <a:prstGeom prst="rect">
            <a:avLst/>
          </a:prstGeom>
        </p:spPr>
      </p:pic>
      <p:pic>
        <p:nvPicPr>
          <p:cNvPr id="4" name="Picture 3" descr="A machine with two bottles and wires on a wooden surface&#10;&#10;Description automatically generated">
            <a:extLst>
              <a:ext uri="{FF2B5EF4-FFF2-40B4-BE49-F238E27FC236}">
                <a16:creationId xmlns:a16="http://schemas.microsoft.com/office/drawing/2014/main" id="{9CD1109D-848E-3C99-1D97-9508ED2EE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331030"/>
            <a:ext cx="3749132" cy="281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39186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CF24E1-023D-577B-8901-55B77B010276}"/>
              </a:ext>
            </a:extLst>
          </p:cNvPr>
          <p:cNvSpPr txBox="1"/>
          <p:nvPr/>
        </p:nvSpPr>
        <p:spPr>
          <a:xfrm>
            <a:off x="762000" y="361950"/>
            <a:ext cx="10610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schemeClr val="bg1">
                    <a:lumMod val="95000"/>
                  </a:schemeClr>
                </a:solidFill>
              </a:rPr>
              <a:t>Pros over commercially available models: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AAB8B7-F6F0-171E-D71A-518C80E1FEEF}"/>
              </a:ext>
            </a:extLst>
          </p:cNvPr>
          <p:cNvSpPr txBox="1"/>
          <p:nvPr/>
        </p:nvSpPr>
        <p:spPr>
          <a:xfrm>
            <a:off x="666750" y="2076450"/>
            <a:ext cx="3733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Open Source Architecture: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Built on the accessible Arduino platform, all hardware schematics and control firmware are fully open-source. Users have complete transparency and ownership over their system without proprietary software locks or subscription fees.</a:t>
            </a:r>
          </a:p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Modular &amp; Highly Customizable: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Designed with a flexible modular layout,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can easily be modified to fit specific farm needs—whether adding extra spray nozzles, swapping tanks, or upgrading chassis tracks.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54D3E-D57C-9A0B-408B-2F88B7686740}"/>
              </a:ext>
            </a:extLst>
          </p:cNvPr>
          <p:cNvSpPr txBox="1"/>
          <p:nvPr/>
        </p:nvSpPr>
        <p:spPr>
          <a:xfrm>
            <a:off x="7334250" y="179070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Ultra-Low Cost &amp; High ROI: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Commercial spraying robots cost thousands of dollars, making them inaccessible for small-scale farming.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delivers core precision-spraying and gyro-guided navigation at a fraction of the cost, using affordable, off-the-shelf microelectronics</a:t>
            </a:r>
            <a:r>
              <a:rPr lang="en-GB" dirty="0">
                <a:solidFill>
                  <a:schemeClr val="tx2">
                    <a:lumMod val="25000"/>
                    <a:lumOff val="75000"/>
                  </a:schemeClr>
                </a:solidFill>
              </a:rPr>
              <a:t>.</a:t>
            </a:r>
          </a:p>
          <a:p>
            <a:endParaRPr lang="en-US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3377CC-223B-40BC-1ED9-74D526D24432}"/>
              </a:ext>
            </a:extLst>
          </p:cNvPr>
          <p:cNvSpPr txBox="1"/>
          <p:nvPr/>
        </p:nvSpPr>
        <p:spPr>
          <a:xfrm>
            <a:off x="666750" y="8096250"/>
            <a:ext cx="3733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Modular &amp; Highly Customizable: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Designed with a flexible modular layout,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can easily be modified to fit specific farm needs—whether adding extra spray nozzles, swapping tanks, or upgrading chassis tracks.</a:t>
            </a:r>
          </a:p>
          <a:p>
            <a:endParaRPr lang="en-GB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Rapid Repairability &amp; Local Parts Sourcing: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Unlike commercial systems that require specialized technicians and expensive vendor parts, every component on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(from L298N drivers to standard DC pumps) can be swapped in minutes using widely available, low-cost electronics.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CD666D-84CC-7402-89AE-E471072CFB15}"/>
              </a:ext>
            </a:extLst>
          </p:cNvPr>
          <p:cNvSpPr txBox="1"/>
          <p:nvPr/>
        </p:nvSpPr>
        <p:spPr>
          <a:xfrm>
            <a:off x="13525500" y="2305050"/>
            <a:ext cx="4038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Easy Upgradability: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The system is built to evolve. Farmers or developers can easily add new sensors (such as ultrasonic obstacle avoidance, soil moisture sensors, or camera-based AI tracking) by connecting them directly to the open expansion pins on the Arduino board.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Eco-Friendly &amp; Sustainable Construction: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By integrating upcycled materials—such as repurposed plastic bottles for fluid reservoirs—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reduces plastic waste while keeping manufacturing costs exceptionally low.</a:t>
            </a:r>
          </a:p>
          <a:p>
            <a:endParaRPr lang="en-US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A4F1B8-035B-5347-8E7D-AF5C3C09C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041" y="4403947"/>
            <a:ext cx="3229968" cy="1919820"/>
          </a:xfrm>
          <a:prstGeom prst="rect">
            <a:avLst/>
          </a:prstGeom>
        </p:spPr>
      </p:pic>
      <p:pic>
        <p:nvPicPr>
          <p:cNvPr id="13" name="Picture 12" descr="A machine on a wood surface&#10;&#10;Description automatically generated">
            <a:extLst>
              <a:ext uri="{FF2B5EF4-FFF2-40B4-BE49-F238E27FC236}">
                <a16:creationId xmlns:a16="http://schemas.microsoft.com/office/drawing/2014/main" id="{7C66B7E4-ADF8-5D53-9649-6B80F043D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12" y="1790700"/>
            <a:ext cx="2412526" cy="321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2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CF24E1-023D-577B-8901-55B77B010276}"/>
              </a:ext>
            </a:extLst>
          </p:cNvPr>
          <p:cNvSpPr txBox="1"/>
          <p:nvPr/>
        </p:nvSpPr>
        <p:spPr>
          <a:xfrm>
            <a:off x="762000" y="361950"/>
            <a:ext cx="10610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schemeClr val="bg1">
                    <a:lumMod val="95000"/>
                  </a:schemeClr>
                </a:solidFill>
              </a:rPr>
              <a:t>Pros over commercially available models: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AAB8B7-F6F0-171E-D71A-518C80E1FEEF}"/>
              </a:ext>
            </a:extLst>
          </p:cNvPr>
          <p:cNvSpPr txBox="1"/>
          <p:nvPr/>
        </p:nvSpPr>
        <p:spPr>
          <a:xfrm>
            <a:off x="669547" y="1251864"/>
            <a:ext cx="3733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Modular &amp; Highly Customizable: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Designed with a flexible modular layout,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can easily be modified to fit specific farm needs—whether adding extra spray nozzles, swapping tanks, or upgrading chassis tracks.</a:t>
            </a:r>
          </a:p>
          <a:p>
            <a:endParaRPr lang="en-GB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Rapid Repairability &amp; Local Parts Sourcing: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Unlike commercial systems that require specialized technicians and expensive vendor parts, every component on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(from L298N drivers to standard DC pumps) can be swapped in minutes using widely available, low-cost electronics.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54D3E-D57C-9A0B-408B-2F88B7686740}"/>
              </a:ext>
            </a:extLst>
          </p:cNvPr>
          <p:cNvSpPr txBox="1"/>
          <p:nvPr/>
        </p:nvSpPr>
        <p:spPr>
          <a:xfrm>
            <a:off x="8153400" y="1251864"/>
            <a:ext cx="4038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Easy Upgradability: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The system is built to evolve. Farmers or developers can easily add new sensors (such as ultrasonic obstacle avoidance, soil moisture sensors, or camera-based AI tracking) by connecting them directly to the open expansion pins on the Arduino board.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Eco-Friendly &amp; Sustainable Construction: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By integrating upcycled materials—such as repurposed plastic bottles for fluid reservoirs—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reduces plastic waste while keeping manufacturing costs exceptionally low.</a:t>
            </a:r>
          </a:p>
          <a:p>
            <a:endParaRPr lang="en-US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A2F567-C36D-61AA-DF34-BEAB60601160}"/>
              </a:ext>
            </a:extLst>
          </p:cNvPr>
          <p:cNvSpPr txBox="1"/>
          <p:nvPr/>
        </p:nvSpPr>
        <p:spPr>
          <a:xfrm>
            <a:off x="-3943350" y="1581150"/>
            <a:ext cx="3733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Open Source Architecture: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Built on the accessible Arduino platform, all hardware schematics and control firmware are fully open-source. Users have complete transparency and ownership over their system without proprietary software locks or subscription fees.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Modular &amp; Highly Customizable: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Designed with a flexible modular layout,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can easily be modified to fit specific farm needs—whether adding extra spray nozzles, swapping tanks, or upgrading chassis tracks.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215761-87A8-4ADE-D733-BCCAE90230A2}"/>
              </a:ext>
            </a:extLst>
          </p:cNvPr>
          <p:cNvSpPr txBox="1"/>
          <p:nvPr/>
        </p:nvSpPr>
        <p:spPr>
          <a:xfrm>
            <a:off x="8153400" y="-440055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Ultra-Low Cost &amp; High ROI: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Commercial spraying robots cost thousands of dollars, making them inaccessible for small-scale farming.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delivers core precision-spraying and gyro-guided navigation at a fraction of the cost, using affordable, off-the-shelf microelectronics.</a:t>
            </a:r>
          </a:p>
          <a:p>
            <a:endParaRPr lang="en-US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F04A00-77F8-EC52-4193-90DD5F6A5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704807"/>
            <a:ext cx="3381930" cy="23776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676F21-61E1-9EA4-8BCE-E2F8CF667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564" y="1251864"/>
            <a:ext cx="3200402" cy="215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78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1000">
              <a:srgbClr val="1C544D"/>
            </a:gs>
            <a:gs pos="100000">
              <a:srgbClr val="0D3B4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CF24E1-023D-577B-8901-55B77B010276}"/>
              </a:ext>
            </a:extLst>
          </p:cNvPr>
          <p:cNvSpPr txBox="1"/>
          <p:nvPr/>
        </p:nvSpPr>
        <p:spPr>
          <a:xfrm>
            <a:off x="762000" y="361950"/>
            <a:ext cx="10610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>
                <a:solidFill>
                  <a:schemeClr val="bg1">
                    <a:lumMod val="95000"/>
                  </a:schemeClr>
                </a:solidFill>
              </a:rPr>
              <a:t>Cons over commercially available models: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AAB8B7-F6F0-171E-D71A-518C80E1FEEF}"/>
              </a:ext>
            </a:extLst>
          </p:cNvPr>
          <p:cNvSpPr txBox="1"/>
          <p:nvPr/>
        </p:nvSpPr>
        <p:spPr>
          <a:xfrm>
            <a:off x="762000" y="1581150"/>
            <a:ext cx="3733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Basic Obstacle Detection: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The initial core design prioritizes autonomous line-following and precise timed spraying; active dynamic obstacle avoidance requires adding optional ultrasonic or LiDAR expansion modules.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54D3E-D57C-9A0B-408B-2F88B7686740}"/>
              </a:ext>
            </a:extLst>
          </p:cNvPr>
          <p:cNvSpPr txBox="1"/>
          <p:nvPr/>
        </p:nvSpPr>
        <p:spPr>
          <a:xfrm>
            <a:off x="13773150" y="-679818"/>
            <a:ext cx="4038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Easy Upgradability: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The system is built to evolve. Farmers or developers can easily add new sensors (such as ultrasonic obstacle avoidance, soil moisture sensors, or camera-based AI tracking) by connecting them directly to the open expansion pins on the Arduino board.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Eco-Friendly &amp; Sustainable Construction: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By integrating upcycled materials—such as repurposed plastic bottles for fluid reservoirs—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reduces plastic waste while keeping manufacturing costs exceptionally low.</a:t>
            </a:r>
          </a:p>
          <a:p>
            <a:endParaRPr lang="en-US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A2F567-C36D-61AA-DF34-BEAB60601160}"/>
              </a:ext>
            </a:extLst>
          </p:cNvPr>
          <p:cNvSpPr txBox="1"/>
          <p:nvPr/>
        </p:nvSpPr>
        <p:spPr>
          <a:xfrm>
            <a:off x="-3943350" y="1581150"/>
            <a:ext cx="3733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Modular &amp; Highly Customizable: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Designed with a flexible modular layout,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can easily be modified to fit specific farm needs—whether adding extra spray nozzles, swapping tanks, or upgrading chassis tracks.</a:t>
            </a:r>
          </a:p>
          <a:p>
            <a:endParaRPr lang="en-GB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GB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Rapid Repairability &amp; Local Parts Sourcing: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Unlike commercial systems that require specialized technicians and expensive vendor parts, every component on </a:t>
            </a:r>
            <a:r>
              <a:rPr lang="en-GB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AgroBot</a:t>
            </a:r>
            <a:r>
              <a:rPr lang="en-GB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(from L298N drivers to standard DC pumps) can be swapped in minutes using widely available, low-cost electronics.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FE2A86F-9514-E08D-0283-9F3CC5D35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1300" y="1782453"/>
            <a:ext cx="4476750" cy="198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Google Sans Text"/>
              </a:rPr>
              <a:t>SLA Battery Energy Density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</a:rPr>
              <a:t>Sealed Lead-Acid battery provides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</a:rPr>
              <a:t> a working runtime of approximately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solidFill>
                  <a:schemeClr val="bg1">
                    <a:lumMod val="85000"/>
                  </a:schemeClr>
                </a:solidFill>
                <a:latin typeface="Google Sans Text"/>
              </a:rPr>
              <a:t>3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Google Sans Text"/>
              </a:rPr>
              <a:t>0\45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</a:rPr>
              <a:t> minutes under full operational load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</a:rPr>
              <a:t> (motors + pumps active),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</a:rPr>
              <a:t>requiring recharging or battery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</a:rPr>
              <a:t>swaps for extended field sessions.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43049B-5034-1B75-0AA5-3239CC2D7C06}"/>
              </a:ext>
            </a:extLst>
          </p:cNvPr>
          <p:cNvSpPr txBox="1"/>
          <p:nvPr/>
        </p:nvSpPr>
        <p:spPr>
          <a:xfrm>
            <a:off x="6591300" y="4397305"/>
            <a:ext cx="46291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Manual Calibration Required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: Without expensive multi-constellation GPS or RTK correction modules, straight-line tracking relies purely on MPU6050 gyroscope integration, which requires initial calibration to offset drift over long distances.</a:t>
            </a:r>
          </a:p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010442-3CE7-210A-05B1-59E3C317E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738079"/>
            <a:ext cx="5048250" cy="269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83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20000"/>
                <a:lumOff val="80000"/>
              </a:schemeClr>
            </a:gs>
            <a:gs pos="36000">
              <a:srgbClr val="2D8F67"/>
            </a:gs>
            <a:gs pos="73000">
              <a:schemeClr val="tx2">
                <a:lumMod val="50000"/>
                <a:lumOff val="50000"/>
              </a:schemeClr>
            </a:gs>
            <a:gs pos="100000">
              <a:srgbClr val="0D3B4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812C-28EA-0B0E-65CC-AA28D0F78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0" y="365125"/>
            <a:ext cx="3670300" cy="113347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Arial Black" panose="020B0A04020102020204" pitchFamily="34" charset="0"/>
              </a:rPr>
              <a:t>The 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65D05-446E-3516-F967-BC59EB6018BF}"/>
              </a:ext>
            </a:extLst>
          </p:cNvPr>
          <p:cNvSpPr txBox="1"/>
          <p:nvPr/>
        </p:nvSpPr>
        <p:spPr>
          <a:xfrm>
            <a:off x="939800" y="2177822"/>
            <a:ext cx="7023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Thanks for your attention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E6ABB-1313-ABBB-09D2-29F10D5CB141}"/>
              </a:ext>
            </a:extLst>
          </p:cNvPr>
          <p:cNvSpPr txBox="1"/>
          <p:nvPr/>
        </p:nvSpPr>
        <p:spPr>
          <a:xfrm>
            <a:off x="6184900" y="48768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Made By: Alexander </a:t>
            </a:r>
            <a:r>
              <a:rPr lang="en-US" sz="2400" dirty="0" err="1">
                <a:solidFill>
                  <a:srgbClr val="002060"/>
                </a:solidFill>
              </a:rPr>
              <a:t>Tsurtsumia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6" name="Picture 5" descr="A small wooden box with wheels and a block on it&#10;&#10;Description automatically generated with medium confidence">
            <a:extLst>
              <a:ext uri="{FF2B5EF4-FFF2-40B4-BE49-F238E27FC236}">
                <a16:creationId xmlns:a16="http://schemas.microsoft.com/office/drawing/2014/main" id="{077DF728-DBB7-0307-2AC1-E991ED95D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21" y="3239709"/>
            <a:ext cx="2880179" cy="3253165"/>
          </a:xfrm>
          <a:prstGeom prst="rect">
            <a:avLst/>
          </a:prstGeom>
        </p:spPr>
      </p:pic>
      <p:pic>
        <p:nvPicPr>
          <p:cNvPr id="12" name="Picture 11" descr="A machine with two bottles and wires on a wooden surface&#10;&#10;Description automatically generated">
            <a:extLst>
              <a:ext uri="{FF2B5EF4-FFF2-40B4-BE49-F238E27FC236}">
                <a16:creationId xmlns:a16="http://schemas.microsoft.com/office/drawing/2014/main" id="{9464BE90-B8AA-F329-633A-2A0D85DA4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490" y="1519535"/>
            <a:ext cx="3953839" cy="296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2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1484</Words>
  <Application>Microsoft Office PowerPoint</Application>
  <PresentationFormat>Widescreen</PresentationFormat>
  <Paragraphs>104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Arial Black</vt:lpstr>
      <vt:lpstr>Bodoni MT Black</vt:lpstr>
      <vt:lpstr>Google Sans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Dl</dc:creator>
  <cp:lastModifiedBy>Alexander Dl</cp:lastModifiedBy>
  <cp:revision>18</cp:revision>
  <dcterms:created xsi:type="dcterms:W3CDTF">2026-09-07T16:31:57Z</dcterms:created>
  <dcterms:modified xsi:type="dcterms:W3CDTF">2026-09-10T05:00:29Z</dcterms:modified>
</cp:coreProperties>
</file>