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24384000" cy="13716000"/>
  <p:notesSz cx="6858000" cy="9144000"/>
  <p:embeddedFontLst>
    <p:embeddedFont>
      <p:font typeface="Embedded Inter" panose="020B060402020202020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38" d="100"/>
          <a:sy n="38" d="100"/>
        </p:scale>
        <p:origin x="94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skriminanti ㅤ" userId="1ee07233d85519a4" providerId="LiveId" clId="{8C2026CE-AC03-48A0-A866-A5D9296BF777}"/>
    <pc:docChg chg="delSld">
      <pc:chgData name="Diskriminanti ㅤ" userId="1ee07233d85519a4" providerId="LiveId" clId="{8C2026CE-AC03-48A0-A866-A5D9296BF777}" dt="2026-09-10T08:08:51.518" v="0" actId="2696"/>
      <pc:docMkLst>
        <pc:docMk/>
      </pc:docMkLst>
      <pc:sldChg chg="del">
        <pc:chgData name="Diskriminanti ㅤ" userId="1ee07233d85519a4" providerId="LiveId" clId="{8C2026CE-AC03-48A0-A866-A5D9296BF777}" dt="2026-09-10T08:08:51.518" v="0" actId="2696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Grp="1"/>
          </p:cNvSpPr>
          <p:nvPr>
            <p:ph type="body"/>
          </p:nvPr>
        </p:nvSpPr>
        <p:spPr>
          <a:xfrm>
            <a:off x="0" y="0"/>
            <a:ext cx="25146000" cy="13716000"/>
          </a:xfrm>
          <a:prstGeom prst="rect">
            <a:avLst/>
          </a:prstGeom>
        </p:spPr>
        <p:txBody>
          <a:bodyPr rtlCol="0" anchor="t"/>
          <a:lstStyle/>
          <a:p>
            <a:pPr algn="l"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8.png"/><Relationship Id="rId5" Type="http://schemas.openxmlformats.org/officeDocument/2006/relationships/image" Target="../media/image9.png"/><Relationship Id="rId10" Type="http://schemas.openxmlformats.org/officeDocument/2006/relationships/image" Target="../media/image17.png"/><Relationship Id="rId4" Type="http://schemas.openxmlformats.org/officeDocument/2006/relationships/image" Target="../media/image8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6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  <a:effectLst>
            <a:outerShdw blurRad="4889022" dist="814837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67809" y="326572"/>
            <a:ext cx="11592077" cy="13019314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67809" y="326571"/>
            <a:ext cx="11592077" cy="1301931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317448" y="4576839"/>
            <a:ext cx="9324945" cy="4151086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439" b="1" i="0" u="none" strike="noStrike">
                <a:solidFill>
                  <a:srgbClr val="1A2744"/>
                </a:solidFill>
                <a:latin typeface="Embedded Inter"/>
              </a:rPr>
              <a:t>Platform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439" b="1" i="0" u="none" strike="noStrike">
                <a:solidFill>
                  <a:srgbClr val="1A2744"/>
                </a:solidFill>
                <a:latin typeface="Embedded Inter"/>
              </a:rPr>
              <a:t>Screen Door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8439" b="1" i="0" u="none" strike="noStrike">
                <a:solidFill>
                  <a:srgbClr val="1A2744"/>
                </a:solidFill>
                <a:latin typeface="Embedded Inter"/>
              </a:rPr>
              <a:t>Systems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17448" y="9114972"/>
            <a:ext cx="9324945" cy="1161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57" b="0" i="0" u="none" strike="noStrike">
                <a:solidFill>
                  <a:srgbClr val="7A8BA0"/>
                </a:solidFill>
                <a:latin typeface="Embedded Inter"/>
              </a:rPr>
              <a:t>Engineering safety and operational efficiency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57" b="0" i="0" u="none" strike="noStrike">
                <a:solidFill>
                  <a:srgbClr val="7A8BA0"/>
                </a:solidFill>
                <a:latin typeface="Embedded Inter"/>
              </a:rPr>
              <a:t>in high-density urban rail environments.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  <a:effectLst>
            <a:outerShdw blurRad="3084814" dist="514135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871511" y="4591827"/>
            <a:ext cx="9013371" cy="67180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370" b="1" i="0" u="none" strike="noStrike">
                <a:solidFill>
                  <a:srgbClr val="1A2744"/>
                </a:solidFill>
                <a:latin typeface="Embedded Inter"/>
              </a:rPr>
              <a:t>The Vital Urban Artery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71511" y="3845378"/>
            <a:ext cx="9013371" cy="37322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0" i="0" u="none" strike="noStrike" spc="191">
                <a:solidFill>
                  <a:srgbClr val="7A8BA0"/>
                </a:solidFill>
                <a:latin typeface="Embedded Inter"/>
              </a:rPr>
              <a:t>Introductio</a:t>
            </a:r>
            <a:r>
              <a:rPr lang="en-US" sz="2387" b="0" i="0" u="none" strike="noStrike">
                <a:solidFill>
                  <a:srgbClr val="7A8BA0"/>
                </a:solidFill>
                <a:latin typeface="Embedded Inter"/>
              </a:rPr>
              <a:t>n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  <a:effectLst>
            <a:outerShdw blurRad="3084814" dist="514135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1" y="559837"/>
            <a:ext cx="11196734" cy="12596326"/>
          </a:xfrm>
          <a:prstGeom prst="rect">
            <a:avLst/>
          </a:prstGeom>
        </p:spPr>
      </p:pic>
      <p:sp>
        <p:nvSpPr>
          <p:cNvPr id="7" name="Freeform 7"/>
          <p:cNvSpPr/>
          <p:nvPr/>
        </p:nvSpPr>
        <p:spPr>
          <a:xfrm>
            <a:off x="1147887" y="669805"/>
            <a:ext cx="8997376" cy="899738"/>
          </a:xfrm>
          <a:custGeom>
            <a:avLst/>
            <a:gdLst/>
            <a:ahLst/>
            <a:cxnLst/>
            <a:rect l="l" t="t" r="r" b="b"/>
            <a:pathLst>
              <a:path w="4572000" h="457200">
                <a:moveTo>
                  <a:pt x="4572000" y="457200"/>
                </a:moveTo>
                <a:lnTo>
                  <a:pt x="0" y="457200"/>
                </a:lnTo>
                <a:lnTo>
                  <a:pt x="0" y="0"/>
                </a:lnTo>
                <a:lnTo>
                  <a:pt x="4572000" y="0"/>
                </a:lnTo>
                <a:close/>
              </a:path>
            </a:pathLst>
          </a:custGeom>
          <a:solidFill>
            <a:srgbClr val="1A2744">
              <a:alpha val="0"/>
            </a:srgbClr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447800" y="819761"/>
            <a:ext cx="9657184" cy="599825"/>
          </a:xfrm>
          <a:prstGeom prst="rect">
            <a:avLst/>
          </a:prstGeom>
        </p:spPr>
        <p:txBody>
          <a:bodyPr wrap="none" lIns="0" tIns="0" rIns="0" bIns="0" rtlCol="0" anchor="ctr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3902" b="1" i="0" u="none" strike="noStrike" spc="202">
                <a:solidFill>
                  <a:srgbClr val="1A2744"/>
                </a:solidFill>
                <a:latin typeface="Embedded Inter"/>
              </a:rPr>
              <a:t>Technical Specification</a:t>
            </a:r>
            <a:r>
              <a:rPr lang="en-US" sz="3902" b="1" i="0" u="none" strike="noStrike">
                <a:solidFill>
                  <a:srgbClr val="1A2744"/>
                </a:solidFill>
                <a:latin typeface="Embedded Inter"/>
              </a:rPr>
              <a:t>s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231" y="1679511"/>
            <a:ext cx="7754613" cy="5347898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26129" y="1679510"/>
            <a:ext cx="7885825" cy="543858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54521" y="7200902"/>
            <a:ext cx="7518433" cy="563889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99456" y="7084269"/>
            <a:ext cx="7421044" cy="607189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  <a:effectLst>
            <a:outerShdw blurRad="3084814" dist="514135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871511" y="4591830"/>
            <a:ext cx="9013371" cy="67180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370" b="1" i="0" u="none" strike="noStrike">
                <a:solidFill>
                  <a:srgbClr val="1A2744"/>
                </a:solidFill>
                <a:latin typeface="Embedded Inter"/>
              </a:rPr>
              <a:t>South Korea &amp; China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71511" y="3845381"/>
            <a:ext cx="9013371" cy="37322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0" i="0" u="none" strike="noStrike" spc="191">
                <a:solidFill>
                  <a:srgbClr val="7A8BA0"/>
                </a:solidFill>
                <a:latin typeface="Embedded Inter"/>
              </a:rPr>
              <a:t>Regional Trend</a:t>
            </a:r>
            <a:r>
              <a:rPr lang="en-US" sz="2387" b="0" i="0" u="none" strike="noStrike">
                <a:solidFill>
                  <a:srgbClr val="7A8BA0"/>
                </a:solidFill>
                <a:latin typeface="Embedded Inter"/>
              </a:rPr>
              <a:t>s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  <a:effectLst>
            <a:outerShdw blurRad="4889022" dist="814837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26572"/>
            <a:ext cx="11611428" cy="130628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0" y="326572"/>
            <a:ext cx="11611428" cy="1306285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321984" y="4825398"/>
            <a:ext cx="9347200" cy="696686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201" b="1" i="0" u="none" strike="noStrike">
                <a:solidFill>
                  <a:srgbClr val="1A2744"/>
                </a:solidFill>
                <a:latin typeface="Embedded Inter"/>
              </a:rPr>
              <a:t>Japan, Europe &amp; North America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1984" y="4051302"/>
            <a:ext cx="9347200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76" b="0" i="0" u="none" strike="noStrike" spc="198">
                <a:solidFill>
                  <a:srgbClr val="7A8BA0"/>
                </a:solidFill>
                <a:latin typeface="Embedded Inter"/>
              </a:rPr>
              <a:t>Comparative Analysi</a:t>
            </a:r>
            <a:r>
              <a:rPr lang="en-US" sz="2476" b="0" i="0" u="none" strike="noStrike">
                <a:solidFill>
                  <a:srgbClr val="7A8BA0"/>
                </a:solidFill>
                <a:latin typeface="Embedded Inter"/>
              </a:rPr>
              <a:t>s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  <a:effectLst>
            <a:outerShdw blurRad="3084814" dist="514135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5265" y="559837"/>
            <a:ext cx="11196734" cy="12596326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3871511" y="4591830"/>
            <a:ext cx="9013371" cy="67180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370" b="1" i="0" u="none" strike="noStrike">
                <a:solidFill>
                  <a:srgbClr val="1A2744"/>
                </a:solidFill>
                <a:latin typeface="Embedded Inter"/>
              </a:rPr>
              <a:t>The Fatal Void Space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871511" y="3845381"/>
            <a:ext cx="9013371" cy="37322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87" b="0" i="0" u="none" strike="noStrike" spc="191">
                <a:solidFill>
                  <a:srgbClr val="7A8BA0"/>
                </a:solidFill>
                <a:latin typeface="Embedded Inter"/>
              </a:rPr>
              <a:t>Critical Safety Ris</a:t>
            </a:r>
            <a:r>
              <a:rPr lang="en-US" sz="2387" b="0" i="0" u="none" strike="noStrike">
                <a:solidFill>
                  <a:srgbClr val="7A8BA0"/>
                </a:solidFill>
                <a:latin typeface="Embedded Inter"/>
              </a:rPr>
              <a:t>k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72" y="339303"/>
            <a:ext cx="23222857" cy="13037393"/>
          </a:xfrm>
          <a:prstGeom prst="rect">
            <a:avLst/>
          </a:prstGeom>
          <a:effectLst>
            <a:outerShdw blurRad="4889022" dist="814837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572" y="326572"/>
            <a:ext cx="23222857" cy="13062857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26572"/>
            <a:ext cx="11611428" cy="1306285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92000" y="326572"/>
            <a:ext cx="11611428" cy="1306285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2322286" y="5080000"/>
            <a:ext cx="9346852" cy="3193143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207" b="0" i="0" u="none" strike="noStrike">
                <a:solidFill>
                  <a:srgbClr val="1A2744"/>
                </a:solidFill>
                <a:latin typeface="Embedded Inter"/>
              </a:rPr>
              <a:t>Thank you for your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7207" b="0" i="0" u="none" strike="noStrike">
                <a:solidFill>
                  <a:srgbClr val="1A2744"/>
                </a:solidFill>
                <a:latin typeface="Embedded Inter"/>
              </a:rPr>
              <a:t>time and attention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22286" y="3894667"/>
            <a:ext cx="9346852" cy="387048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76" b="0" i="0" u="none" strike="noStrike" spc="198">
                <a:solidFill>
                  <a:srgbClr val="7A8BA0"/>
                </a:solidFill>
                <a:latin typeface="Embedded Inter"/>
              </a:rPr>
              <a:t>CONCLUSIO</a:t>
            </a:r>
            <a:r>
              <a:rPr lang="en-US" sz="2476" b="0" i="0" u="none" strike="noStrike">
                <a:solidFill>
                  <a:srgbClr val="7A8BA0"/>
                </a:solidFill>
                <a:latin typeface="Embedded Inter"/>
              </a:rPr>
              <a:t>N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  <a:effectLst>
            <a:outerShdw blurRad="3084814" dist="514135" dir="5400000" algn="ctr">
              <a:srgbClr val="000000">
                <a:alpha val="10196"/>
              </a:srgbClr>
            </a:outerShdw>
          </a:effectLst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9548" y="559837"/>
            <a:ext cx="22364905" cy="1259632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5266" y="559837"/>
            <a:ext cx="22393469" cy="12596326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2674775" y="3419672"/>
            <a:ext cx="21889616" cy="671804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4370" b="1" i="0" u="none" strike="noStrike">
                <a:solidFill>
                  <a:srgbClr val="1A2744"/>
                </a:solidFill>
                <a:latin typeface="Embedded Inter"/>
              </a:rPr>
              <a:t>Bibliography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674775" y="5234471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http://www.seoulmetro.co.kr/en/page.do?menuIdx=649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74775" y="6132542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https://www.mlit.go.jp/tetudo/tetudo_tk6_000043.html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74775" y="7030613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https://www.uitp.org/publications/world-report-on-metro-automation/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674775" y="7928685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https://www.caixinglobal.com/2014-11-07/woman-dies-after-getting-trapped-in-doors-of-beijing-subway-101012932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674775" y="8826757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https://www.koreaherald.com/article/980490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74775" y="9724828"/>
            <a:ext cx="21889616" cy="571500"/>
          </a:xfrm>
          <a:prstGeom prst="rect">
            <a:avLst/>
          </a:prstGeom>
        </p:spPr>
        <p:txBody>
          <a:bodyPr wrap="none" lIns="0" tIns="0" rIns="0" bIns="0" rtlCol="0" anchor="t"/>
          <a:lstStyle/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  <a:p>
            <a:pPr marL="0" algn="l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571" b="0" i="0" u="none" strike="noStrike">
                <a:solidFill>
                  <a:srgbClr val="1A2744"/>
                </a:solidFill>
                <a:latin typeface="Embedded Inter"/>
              </a:rPr>
              <a:t>https://www.youtube.com/watch?v=NKiqiFmIjJ0</a:t>
            </a:r>
          </a:p>
          <a:p>
            <a:pPr marL="0" algn="l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00">
                <a:latin typeface="Embedded Inter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Custom</PresentationFormat>
  <Paragraphs>64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Embedded Inter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Diskriminanti ㅤ</cp:lastModifiedBy>
  <cp:revision>1</cp:revision>
  <dcterms:created xsi:type="dcterms:W3CDTF">2006-08-16T00:00:00Z</dcterms:created>
  <dcterms:modified xsi:type="dcterms:W3CDTF">2026-09-10T08:09:00Z</dcterms:modified>
</cp:coreProperties>
</file>