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819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58EA1-6673-0D34-AE06-9608FBD3FC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C7A744-077D-7446-AADE-85EA8A3ED9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F6769-F42B-BEA5-D5B3-B0BAA146E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9436B-5D90-41D2-8A1A-9067B74DF43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DF2E5-1CB1-B7C2-3448-543842C60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D9AC5D-D9A4-F8E8-65D4-F236A50FE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1966-E460-438D-A80E-F3CDC3740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653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A81C3-88D6-C034-EC68-E8EF47DFB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566CC-FA50-5E09-CD62-C4BF5A3C7F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D24940-B860-F271-335F-F1446AAFA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9436B-5D90-41D2-8A1A-9067B74DF43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43576-12C5-A7C5-F6D0-C77D79C02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D5FE9-AAAA-941D-8378-777CEB897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1966-E460-438D-A80E-F3CDC3740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143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A4A83-120A-F51A-A0DC-56FCB2DFE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27A270-E446-E623-23CA-A8DB448AB5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F2ED70-AE51-350B-54EE-B7C84FEA8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9436B-5D90-41D2-8A1A-9067B74DF43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60C63D-5667-F795-5449-0F1C309CE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2F6D5-C7F6-6803-D9AC-8F53C0B11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1966-E460-438D-A80E-F3CDC3740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567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BED1A-0F91-FB8E-9BDF-310B12762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036D9-E083-B27F-A0AB-31E9670690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258CFB-953A-A25A-A0A4-BE0528FF5E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FAA160-170D-5DF7-1342-237071684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9436B-5D90-41D2-8A1A-9067B74DF43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28B5B5-C06C-D034-51E3-832EE5D90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A0AB38-470A-EDBC-42B0-495A3020D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1966-E460-438D-A80E-F3CDC3740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830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FF9D8-0AF0-5F4B-5417-C587CAC85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85B44A-8D6C-E6E6-35CE-62D50B9B6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FDD063-BA9E-ACF1-69A9-06A7DFD347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1B6D1F-4E93-34E7-6490-D886748BCA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B84E33-F121-3B55-E43D-75A4B23A60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ACD790-1E56-291A-4B14-8E96AD6A2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9436B-5D90-41D2-8A1A-9067B74DF43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FBB716-BC82-96A5-29CD-F64559F27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8E6632-7293-92F3-0832-68BCEABF1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1966-E460-438D-A80E-F3CDC3740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501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F2E88-5AF2-F164-715E-23AAA5326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A7466F-5604-8BCF-5D84-9DC4C7C81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9436B-5D90-41D2-8A1A-9067B74DF43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35F94E-B43B-3080-0CF2-F3DC2862E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B1C13-92F7-EDB0-A69D-703354873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1966-E460-438D-A80E-F3CDC3740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918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E2A50D-48E0-8B52-908D-F02FDAE7D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9436B-5D90-41D2-8A1A-9067B74DF43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A02F3F-71D1-C8D2-A528-E7DA9D15C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FE3D26-05D0-8879-0672-26C6160B6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1966-E460-438D-A80E-F3CDC3740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395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A747C-5D99-A44F-8DAC-83DD09D2E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EDDFC1-848F-E48D-5049-95F433B49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A8BA5E-5890-77E1-6C59-6E2ED41AC5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B069FB-5229-F76D-B027-FF9A64698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9436B-5D90-41D2-8A1A-9067B74DF43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F542F5-AD1E-D087-8DA7-7972DB0CC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C5AB6C-E1EF-F6CE-E89F-17FC4F76E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1966-E460-438D-A80E-F3CDC3740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294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FE244-3450-87A5-019D-A0C34A1B7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B12F11-1EDE-38F2-F322-6437091AD7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82EC81-C9A1-930F-D591-78AEE408F2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CA2195-A75D-AA02-AB80-72A0B25F4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9436B-5D90-41D2-8A1A-9067B74DF43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BE64D1-80EB-C555-C60E-5C4414AA9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FABA11-BFA5-05D6-7F54-7842CA3E5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1966-E460-438D-A80E-F3CDC3740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073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8BF2-9C34-58B5-B089-07A00AC91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277234-6104-D13A-54A3-A8F1860D89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979A96-C58F-AA6E-2A97-9ED86B4D6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9436B-5D90-41D2-8A1A-9067B74DF43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F77774-0776-85F8-4010-1D72E68B6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52D1C-D921-EF25-F3FD-EF9420B7C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1966-E460-438D-A80E-F3CDC3740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046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64A8FD-1A6C-AE4E-F140-53A6BEA061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47427C-CC00-F1A7-5BA1-6DE345D59E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FD2B3A-D432-BDBC-9E92-F083BAF7D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9436B-5D90-41D2-8A1A-9067B74DF43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01371-1AFD-786D-A73B-173D09753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A6464A-A2A2-1B51-9F97-7D43F4E04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1966-E460-438D-A80E-F3CDC3740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043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A95220-EBC6-FB94-2ED6-7D2D7E0D9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9FF1D8-64BA-E826-4772-4C8F59E6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4A63EB-2D56-DCC4-063C-0EA16B6114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9436B-5D90-41D2-8A1A-9067B74DF43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1FBD0-6CBF-1774-8B6E-5564DF293A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89C19-0018-D19A-9509-78E69EF083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71966-E460-438D-A80E-F3CDC3740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63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3ds.com/make/solutions/additive-manufacturing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F6D255-CCF5-0452-288B-9CCCA82F88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9537" y="0"/>
            <a:ext cx="1272463" cy="130678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BE2EBDC-FDCF-5DD3-CFD9-964BF3411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491" y="-106796"/>
            <a:ext cx="609541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itle 3">
            <a:extLst>
              <a:ext uri="{FF2B5EF4-FFF2-40B4-BE49-F238E27FC236}">
                <a16:creationId xmlns:a16="http://schemas.microsoft.com/office/drawing/2014/main" id="{D4C963A5-0DCA-8193-360B-F5ED48ACA97B}"/>
              </a:ext>
            </a:extLst>
          </p:cNvPr>
          <p:cNvSpPr txBox="1">
            <a:spLocks/>
          </p:cNvSpPr>
          <p:nvPr/>
        </p:nvSpPr>
        <p:spPr>
          <a:xfrm>
            <a:off x="5779827" y="1317025"/>
            <a:ext cx="6284794" cy="173326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/>
              <a:t> </a:t>
            </a:r>
            <a:r>
              <a:rPr lang="ka-GE" sz="3600" b="1" dirty="0"/>
              <a:t> </a:t>
            </a:r>
            <a:r>
              <a:rPr lang="en-US" sz="5100" b="1" dirty="0">
                <a:latin typeface="+mn-lt"/>
              </a:rPr>
              <a:t>Design and development of a 6-DOF Articulated manipulator for multi-task capability </a:t>
            </a:r>
            <a:endParaRPr lang="ka-GE" sz="5100" b="1" dirty="0">
              <a:latin typeface="+mn-lt"/>
            </a:endParaRPr>
          </a:p>
          <a:p>
            <a:endParaRPr lang="en-US" sz="3600" b="1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4635D72-5A15-EDE8-15FE-865DE451E380}"/>
              </a:ext>
            </a:extLst>
          </p:cNvPr>
          <p:cNvSpPr txBox="1">
            <a:spLocks/>
          </p:cNvSpPr>
          <p:nvPr/>
        </p:nvSpPr>
        <p:spPr>
          <a:xfrm>
            <a:off x="5816758" y="3322204"/>
            <a:ext cx="6210932" cy="240088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 Sandro Khvedeliani</a:t>
            </a:r>
            <a:r>
              <a:rPr lang="ka-GE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Bachelor of mechanical engineering</a:t>
            </a:r>
            <a:b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Agricultural university of Georgia</a:t>
            </a: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Mail</a:t>
            </a:r>
            <a:r>
              <a:rPr lang="ka-G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skhve2023@agruni.edu.ge</a:t>
            </a:r>
            <a:b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A99CC0-48B6-2B00-6854-AD0861A8AAFB}"/>
              </a:ext>
            </a:extLst>
          </p:cNvPr>
          <p:cNvSpPr txBox="1"/>
          <p:nvPr/>
        </p:nvSpPr>
        <p:spPr>
          <a:xfrm>
            <a:off x="0" y="6518491"/>
            <a:ext cx="71138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a-GE" dirty="0"/>
              <a:t> </a:t>
            </a:r>
            <a:r>
              <a:rPr lang="en-US" sz="1200" dirty="0"/>
              <a:t>Gear link</a:t>
            </a:r>
            <a:r>
              <a:rPr lang="ka-GE" sz="1200" dirty="0"/>
              <a:t> </a:t>
            </a:r>
            <a:r>
              <a:rPr lang="en-US" sz="1200" dirty="0">
                <a:hlinkClick r:id="rId4"/>
              </a:rPr>
              <a:t>https://www.3ds.com/make/solutions/additive-manufacturing</a:t>
            </a:r>
            <a:r>
              <a:rPr lang="ka-GE" sz="1200" dirty="0"/>
              <a:t> </a:t>
            </a:r>
            <a:endParaRPr lang="en-US" sz="1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803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utomotive industry: definition, challenges, and advice">
            <a:extLst>
              <a:ext uri="{FF2B5EF4-FFF2-40B4-BE49-F238E27FC236}">
                <a16:creationId xmlns:a16="http://schemas.microsoft.com/office/drawing/2014/main" id="{F7E8592A-E8E9-5C53-D6B9-30A2B4BAF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1075" y="0"/>
            <a:ext cx="6550925" cy="39305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A325831-A6CA-082D-3BD5-0B5DC81EB2A7}"/>
              </a:ext>
            </a:extLst>
          </p:cNvPr>
          <p:cNvSpPr txBox="1"/>
          <p:nvPr/>
        </p:nvSpPr>
        <p:spPr>
          <a:xfrm>
            <a:off x="431610" y="1390865"/>
            <a:ext cx="629503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Manufacturing/</a:t>
            </a:r>
            <a:r>
              <a:rPr lang="en-US" sz="2800" dirty="0"/>
              <a:t>Assembly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Welding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Painting/coating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Packaging</a:t>
            </a: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06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8C55AF4-89B1-297E-33D9-7978B9860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484290" cy="690576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EF1C5A-64DD-9C8F-45C4-37660AF84096}"/>
              </a:ext>
            </a:extLst>
          </p:cNvPr>
          <p:cNvSpPr txBox="1"/>
          <p:nvPr/>
        </p:nvSpPr>
        <p:spPr>
          <a:xfrm>
            <a:off x="6527041" y="1483585"/>
            <a:ext cx="632573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Under 70$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Payload over 1kg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modular design and interchangeable end effectors.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Target positioning accuracy: ±5 mm</a:t>
            </a:r>
          </a:p>
        </p:txBody>
      </p:sp>
    </p:spTree>
    <p:extLst>
      <p:ext uri="{BB962C8B-B14F-4D97-AF65-F5344CB8AC3E}">
        <p14:creationId xmlns:p14="http://schemas.microsoft.com/office/powerpoint/2010/main" val="371289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AF3B0C-7920-BD9D-D078-D139F578C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5063"/>
            <a:ext cx="1229394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59CCDCC-F9E4-47AC-B717-F17C2DCA4841}"/>
              </a:ext>
            </a:extLst>
          </p:cNvPr>
          <p:cNvSpPr txBox="1"/>
          <p:nvPr/>
        </p:nvSpPr>
        <p:spPr>
          <a:xfrm>
            <a:off x="838200" y="248462"/>
            <a:ext cx="199029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Zr=47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Zp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=17    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Zs=13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9087C7-7C01-EC1C-F566-51C2C49E156B}"/>
              </a:ext>
            </a:extLst>
          </p:cNvPr>
          <p:cNvSpPr txBox="1"/>
          <p:nvPr/>
        </p:nvSpPr>
        <p:spPr>
          <a:xfrm>
            <a:off x="838200" y="4951100"/>
            <a:ext cx="30878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=1+47/13=4.62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44FDCB-16F7-8880-34CD-13E28FAE3AA3}"/>
              </a:ext>
            </a:extLst>
          </p:cNvPr>
          <p:cNvSpPr txBox="1"/>
          <p:nvPr/>
        </p:nvSpPr>
        <p:spPr>
          <a:xfrm>
            <a:off x="6811371" y="1445926"/>
            <a:ext cx="4912056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Reductor architecture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088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1F3039A5-6F02-CAA1-3885-E7B84D2FA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6894" y="-17901"/>
            <a:ext cx="5185106" cy="687590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70965B4-4C99-E1B1-CAB0-64246446E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6545" y="-31549"/>
            <a:ext cx="7360443" cy="687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19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A46D6C-5955-1EBF-34EA-F9710B6375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24687" cy="690576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4A81733-8696-9E47-2EFC-8C45FC6B2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4687" y="0"/>
            <a:ext cx="6167313" cy="321772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6627A53-FB32-E86B-8234-C07B22194A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4686" y="2566778"/>
            <a:ext cx="6167313" cy="433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538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at Is Inverse Kinematics? - MATLAB &amp; Simulink">
            <a:extLst>
              <a:ext uri="{FF2B5EF4-FFF2-40B4-BE49-F238E27FC236}">
                <a16:creationId xmlns:a16="http://schemas.microsoft.com/office/drawing/2014/main" id="{5D888BEF-2EE2-ECB7-0F86-62B54A0CD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0" y="1532622"/>
            <a:ext cx="6501738" cy="3332044"/>
          </a:xfrm>
          <a:prstGeom prst="rect">
            <a:avLst/>
          </a:prstGeom>
        </p:spPr>
      </p:pic>
      <p:pic>
        <p:nvPicPr>
          <p:cNvPr id="5" name="Picture 4" descr="What does spring stiffness mean? › Gutekunst Federn › Federberechnung,  Formula, Spring constant, Spring rate, Spring stiffness">
            <a:extLst>
              <a:ext uri="{FF2B5EF4-FFF2-40B4-BE49-F238E27FC236}">
                <a16:creationId xmlns:a16="http://schemas.microsoft.com/office/drawing/2014/main" id="{DF00BABC-B205-214D-6ECE-DEB0AC0DE6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023" y="4763068"/>
            <a:ext cx="1781033" cy="1781033"/>
          </a:xfrm>
          <a:prstGeom prst="rect">
            <a:avLst/>
          </a:prstGeom>
        </p:spPr>
      </p:pic>
      <p:pic>
        <p:nvPicPr>
          <p:cNvPr id="6" name="Picture 5" descr="In-Depth: How nRF24L01 Wireless Module Works &amp; Interface with Arduino">
            <a:extLst>
              <a:ext uri="{FF2B5EF4-FFF2-40B4-BE49-F238E27FC236}">
                <a16:creationId xmlns:a16="http://schemas.microsoft.com/office/drawing/2014/main" id="{75AB393D-A9E6-8609-19BC-FF9BC2B449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8282" y="0"/>
            <a:ext cx="4673718" cy="26706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7B49F7-0743-3BFE-9365-33361A51D552}"/>
              </a:ext>
            </a:extLst>
          </p:cNvPr>
          <p:cNvSpPr txBox="1"/>
          <p:nvPr/>
        </p:nvSpPr>
        <p:spPr>
          <a:xfrm>
            <a:off x="264994" y="578515"/>
            <a:ext cx="646335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/>
              <a:t>Next Week: Completing the Prototype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824379-0555-45AD-EE36-DA021D3696E8}"/>
              </a:ext>
            </a:extLst>
          </p:cNvPr>
          <p:cNvSpPr txBox="1"/>
          <p:nvPr/>
        </p:nvSpPr>
        <p:spPr>
          <a:xfrm>
            <a:off x="6728346" y="3198644"/>
            <a:ext cx="533428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400" dirty="0"/>
              <a:t>Complete printing and assembly of all joints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Integrate remaining mechanical components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inverse kinematics in MATLAB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Replace direct Arduino joystick control with RC control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Add springs for more torque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122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armonic Drive — CNC Parts Dept., Inc.">
            <a:extLst>
              <a:ext uri="{FF2B5EF4-FFF2-40B4-BE49-F238E27FC236}">
                <a16:creationId xmlns:a16="http://schemas.microsoft.com/office/drawing/2014/main" id="{4FE18882-C344-7F38-3ABB-4F1BC7195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6191" y="71867"/>
            <a:ext cx="3550549" cy="3550549"/>
          </a:xfrm>
          <a:prstGeom prst="rect">
            <a:avLst/>
          </a:prstGeom>
        </p:spPr>
      </p:pic>
      <p:pic>
        <p:nvPicPr>
          <p:cNvPr id="7" name="Picture 6" descr="How to Design a Cycloidal Drive - ME Virtuoso">
            <a:extLst>
              <a:ext uri="{FF2B5EF4-FFF2-40B4-BE49-F238E27FC236}">
                <a16:creationId xmlns:a16="http://schemas.microsoft.com/office/drawing/2014/main" id="{98DA20A3-0F72-8166-E6A3-2C9180ECA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1735" y="2767052"/>
            <a:ext cx="3978323" cy="3423723"/>
          </a:xfrm>
          <a:prstGeom prst="rect">
            <a:avLst/>
          </a:prstGeom>
        </p:spPr>
      </p:pic>
      <p:pic>
        <p:nvPicPr>
          <p:cNvPr id="9" name="Picture 8" descr="Internal Cycloidal Actuator — Aaed Musa">
            <a:extLst>
              <a:ext uri="{FF2B5EF4-FFF2-40B4-BE49-F238E27FC236}">
                <a16:creationId xmlns:a16="http://schemas.microsoft.com/office/drawing/2014/main" id="{B39598C7-1CDD-5436-4270-7DBCE1714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6638" y="3717950"/>
            <a:ext cx="3349653" cy="28677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28C7CA8-256C-06E1-EF10-F77A2F5B4808}"/>
              </a:ext>
            </a:extLst>
          </p:cNvPr>
          <p:cNvSpPr txBox="1"/>
          <p:nvPr/>
        </p:nvSpPr>
        <p:spPr>
          <a:xfrm>
            <a:off x="101221" y="523924"/>
            <a:ext cx="646335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/>
              <a:t>Next Week: Completing the Prototype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65E015-10F5-A939-251E-7F3E8DE6BEE4}"/>
              </a:ext>
            </a:extLst>
          </p:cNvPr>
          <p:cNvSpPr txBox="1"/>
          <p:nvPr/>
        </p:nvSpPr>
        <p:spPr>
          <a:xfrm>
            <a:off x="3428858" y="2064885"/>
            <a:ext cx="533428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Replace current planetary gearbox with a higher-performance transmission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Investigate </a:t>
            </a:r>
            <a:r>
              <a:rPr lang="en-US" sz="2000" b="1" dirty="0"/>
              <a:t>cycloidal drive</a:t>
            </a:r>
            <a:r>
              <a:rPr lang="en-US" sz="2000" dirty="0"/>
              <a:t> and other alternatives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Reduce backlash and improve torque transmission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Increase payload beyond 1 kg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461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obotic Octopus Arms are Sort of Creepy, But Super-effective">
            <a:extLst>
              <a:ext uri="{FF2B5EF4-FFF2-40B4-BE49-F238E27FC236}">
                <a16:creationId xmlns:a16="http://schemas.microsoft.com/office/drawing/2014/main" id="{634738BA-F8DF-3588-BD73-7AE99245F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797" y="188509"/>
            <a:ext cx="4201994" cy="23636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94AF5B-AF3E-72A6-DCEF-02B329A2D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6781" y="86748"/>
            <a:ext cx="4339988" cy="32549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gripper | 3D CAD Model Library | GrabCAD">
            <a:extLst>
              <a:ext uri="{FF2B5EF4-FFF2-40B4-BE49-F238E27FC236}">
                <a16:creationId xmlns:a16="http://schemas.microsoft.com/office/drawing/2014/main" id="{46BB14EC-EDDF-87FC-EA11-C7505EA78E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06792"/>
            <a:ext cx="5023589" cy="2825769"/>
          </a:xfrm>
          <a:prstGeom prst="rect">
            <a:avLst/>
          </a:prstGeom>
        </p:spPr>
      </p:pic>
      <p:pic>
        <p:nvPicPr>
          <p:cNvPr id="6" name="Picture 5" descr="Robot gripper | 3D CAD Model Library | GrabCAD">
            <a:extLst>
              <a:ext uri="{FF2B5EF4-FFF2-40B4-BE49-F238E27FC236}">
                <a16:creationId xmlns:a16="http://schemas.microsoft.com/office/drawing/2014/main" id="{EABD1AD2-ADEF-A515-F799-B85F602F5E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896436"/>
            <a:ext cx="4532878" cy="2549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95035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286F6-69C7-AE29-3F82-DDBCB44A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332" y="1764020"/>
            <a:ext cx="10515600" cy="1325563"/>
          </a:xfrm>
        </p:spPr>
        <p:txBody>
          <a:bodyPr/>
          <a:lstStyle/>
          <a:p>
            <a:r>
              <a:rPr lang="en-US" dirty="0"/>
              <a:t>Thanks for attention</a:t>
            </a:r>
          </a:p>
        </p:txBody>
      </p:sp>
    </p:spTree>
    <p:extLst>
      <p:ext uri="{BB962C8B-B14F-4D97-AF65-F5344CB8AC3E}">
        <p14:creationId xmlns:p14="http://schemas.microsoft.com/office/powerpoint/2010/main" val="35315560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998</TotalTime>
  <Words>164</Words>
  <Application>Microsoft Office PowerPoint</Application>
  <PresentationFormat>Widescreen</PresentationFormat>
  <Paragraphs>39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Sylfaen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 for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sandro khvedeliani</dc:creator>
  <cp:lastModifiedBy>sandro khvedeliani</cp:lastModifiedBy>
  <cp:revision>3</cp:revision>
  <dcterms:created xsi:type="dcterms:W3CDTF">2026-09-09T11:47:45Z</dcterms:created>
  <dcterms:modified xsi:type="dcterms:W3CDTF">2026-09-10T09:18:54Z</dcterms:modified>
</cp:coreProperties>
</file>