
<file path=[Content_Types].xml><?xml version="1.0" encoding="utf-8"?>
<Types xmlns="http://schemas.openxmlformats.org/package/2006/content-types">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24" r:id="rId1"/>
  </p:sldMasterIdLst>
  <p:notesMasterIdLst>
    <p:notesMasterId r:id="rId18"/>
  </p:notesMasterIdLst>
  <p:sldIdLst>
    <p:sldId id="256" r:id="rId2"/>
    <p:sldId id="257" r:id="rId3"/>
    <p:sldId id="258" r:id="rId4"/>
    <p:sldId id="259" r:id="rId5"/>
    <p:sldId id="261" r:id="rId6"/>
    <p:sldId id="264" r:id="rId7"/>
    <p:sldId id="265" r:id="rId8"/>
    <p:sldId id="266" r:id="rId9"/>
    <p:sldId id="267" r:id="rId10"/>
    <p:sldId id="268" r:id="rId11"/>
    <p:sldId id="269" r:id="rId12"/>
    <p:sldId id="270" r:id="rId13"/>
    <p:sldId id="272" r:id="rId14"/>
    <p:sldId id="275" r:id="rId15"/>
    <p:sldId id="278" r:id="rId16"/>
    <p:sldId id="279"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82" d="100"/>
          <a:sy n="82" d="100"/>
        </p:scale>
        <p:origin x="1474"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286812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0:00-0:40. Hold the ESP32 board. Sphere-1: a 23 cm, 500 g free-flying inspection drone that gets close to assets like the ISS and photographs them. Four disciplines, one loop. Do not read the slide.</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here, not with the vehicle. Tell it as a story and let the room get uncomfortable at the three cancelled requests. Land the boxed line. Then the aftermath is the argument: a fifty-foot boom and a choreographed backflip are what you build when you have no free-flying camera. SAY THE LIMIT YOURSELF: Sphere-1 would not have flown on Columbia, no arm and no station to deploy from. But the reason that crew never got an answer is that nobody could look, and that is the gap this fills. Never imply the drone would have saved them.</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Short slide now that the problem has been stated. Vehicle on the left, the eight push directions on the right. End on the rocket question and go straight to the next slide.</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1:10-1:50. Lead with the constraint. Say 490 grams slowly, and point at the valve line: 200 of those 490 grams are the eight valves. That is the number the actuator section turns on. Then read the scope line out loud, do not let them find it. 500 g is a target you chose to keep the functional core disciplined; certification mass is not yours to estimate. Drawing that boundary yourself is much stronger than being pushed onto it.</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3:50-4:35. Give the argument against your own decision first. End on the boxed line; it sets up the next slide.</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8:25-9:00. NEW SLIDE. This frames the next three. Say the N+1=7 theorem once, clearly. Then: three iterations, three different failure modes. If anyone asks about the 80 g injector, the boxed line is your answer, and it is honest: the bench part is not the flight part.</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9:00-9:35. NEW WORDS on your slide. Be positive about it first: this is the layout that works, and it is what everyone else flies. Give it the 100 % and the 2.78x honestly. Then the mass. The line to land is the boxed one.</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9:35-10:05. NEW SLIDE. This is the one people forget to ask about, so volunteering it scores. Note the honest part: seven genuinely gives more propellant. It is control coupling that kills it, not mass. That distinction shows you understand both constraints separately.</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groups, two jobs. The key correction to make out loud: the cant is not a dodge around the plume, it IS the moment arm. A nozzle pointing straight out makes zero torque, which is exactly what the radial group does. IF ASKED WHY NOT RECESS THE HULL AND KEEP THE NOZZLE TANGENTIAL: going fully tangential recovers 1.606x the torque, which saves 0.31 s on a 90 degree slew and costs 1.3 days of pointing life, because burn rate is proportional to torque. Also a vacuum plume turns up to 167 degrees for CO2, so a groove shields only the first few millimetres. If asked about 7.79: geometric ideal; 7.45 and 5.87 are the measured achievable values.</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ONE row out loud, not six: 'for plus X I fire R3 and R4, and their Y and Z parts cancel.' The phrase that matters is 'because of where the nozzles are, not because a controller corrected it'. Then say the torque column is exactly zero, and hold that word — it is what earns the split into two groups. Next slide is the contrast.</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honest version and it is stronger than a tidy one. Say it plainly: moving is a lookup table, turning is not. Point at the +X row — three nozzles, none of them fully open. If asked about 7.79: that is the ideal geometric value; 7.45 is the real best axis and 5.87 is the guaranteed worst. The side-push column is the parasitic force the translation group has to mop up.</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11:45-12:25. NEW SLIDE, and the payoff for the whole section. The argument in one sentence: twelve is more efficient per pulse, but the four extra valves cost more propellant than the extra efficiency is worth, and past 17.5 g a valve the vehicle cannot be built at all. Point at the crossover on the right chart, then at the grey band, and say 'every valve we can buy sits in there'.</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Build it in order: the valve cannot throttle, so the smallest pulse is fixed. Then read the three lines down the chain — one pulse gives this drift, which takes this long to cross, and costs this much gas. Those three lines are the whole mission-life argument in miniature, and the next slides just multiply them out. Say the sawtooth is deliberate before anyone can read it as a fault.</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 it loop and talk over it. Point at one burn, then at the long dark stretch. Then own the two boxes without being asked: the run came closer than planned, and the usable delta-v is 41 % of the ideal because the nozzles sit on cube corners and off-axis commands fire some of them against each other. That 41 % is the same effect as the 58 % axis efficiency earlier, averaged over the directions a real survey needs.</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Short and forward-looking. Three steps, in order, each feeding the next. Do not open the inertia-assumption argument here — if someone asks about the uniform-body model, answer it then. End by inviting questions.</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Q&amp;A. Leave this up. Every number a panel member can ask for is on it. If you are asked something you have not computed, say so and say how you would compute it. Never invent a number in front of this panel.</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1182754" y="1016955"/>
            <a:ext cx="6855716" cy="3346590"/>
          </a:xfrm>
          <a:prstGeom prst="rect">
            <a:avLst/>
          </a:prstGeom>
        </p:spPr>
        <p:txBody>
          <a:bodyPr vert="horz" lIns="91440" tIns="45720" rIns="91440" bIns="45720" rtlCol="0" anchor="t">
            <a:normAutofit/>
          </a:bodyPr>
          <a:lstStyle>
            <a:lvl1pPr>
              <a:defRPr lang="en-US" sz="5400" cap="all" baseline="0" dirty="0">
                <a:solidFill>
                  <a:schemeClr val="bg1"/>
                </a:solidFill>
                <a:latin typeface="+mj-lt"/>
              </a:defRPr>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2597222" y="4869030"/>
            <a:ext cx="5364023" cy="987254"/>
          </a:xfrm>
          <a:prstGeom prst="rect">
            <a:avLst/>
          </a:prstGeom>
        </p:spPr>
        <p:txBody>
          <a:bodyPr vert="horz" lIns="91440" tIns="45720" rIns="91440" bIns="45720" rtlCol="0" anchor="b">
            <a:normAutofit/>
          </a:bodyPr>
          <a:lstStyle>
            <a:lvl1pPr marL="0" indent="0">
              <a:buNone/>
              <a:defRPr lang="en-US" sz="1500" b="1" i="0" dirty="0">
                <a:solidFill>
                  <a:schemeClr val="bg1"/>
                </a:solidFill>
                <a:latin typeface="Arial" panose="020B0604020202020204" pitchFamily="34" charset="0"/>
                <a:cs typeface="Arial" panose="020B0604020202020204" pitchFamily="34" charset="0"/>
              </a:defRPr>
            </a:lvl1pPr>
          </a:lstStyle>
          <a:p>
            <a:pPr lvl="0"/>
            <a:r>
              <a:rPr lang="en-US"/>
              <a:t>Click to edit Master subtitle style</a:t>
            </a:r>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400051" y="6492240"/>
            <a:ext cx="6436517" cy="365760"/>
          </a:xfrm>
          <a:prstGeom prst="rect">
            <a:avLst/>
          </a:prstGeom>
        </p:spPr>
        <p:txBody>
          <a:bodyPr/>
          <a:lstStyle>
            <a:lvl1pPr>
              <a:defRPr>
                <a:solidFill>
                  <a:schemeClr val="bg1"/>
                </a:solidFill>
              </a:defRPr>
            </a:lvl1pPr>
          </a:lstStyle>
          <a:p>
            <a:r>
              <a:rPr lang="en-US"/>
              <a:t>Sample Footer Text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6832531" y="6477000"/>
            <a:ext cx="1414466" cy="381000"/>
          </a:xfrm>
          <a:prstGeom prst="rect">
            <a:avLst/>
          </a:prstGeom>
        </p:spPr>
        <p:txBody>
          <a:bodyPr/>
          <a:lstStyle>
            <a:lvl1pPr>
              <a:defRPr>
                <a:solidFill>
                  <a:schemeClr val="bg1"/>
                </a:solidFill>
              </a:defRPr>
            </a:lvl1pPr>
          </a:lstStyle>
          <a:p>
            <a:fld id="{7FA43F5B-065E-43CE-B3FD-98C48A6F94D7}" type="datetime1">
              <a:rPr lang="en-US" smtClean="0"/>
              <a:pPr/>
              <a:t>9/10/2026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8251034" y="6492241"/>
            <a:ext cx="492916" cy="365761"/>
          </a:xfrm>
          <a:prstGeom prst="rect">
            <a:avLst/>
          </a:prstGeom>
        </p:spPr>
        <p:txBody>
          <a:bodyPr/>
          <a:lstStyle>
            <a:lvl1pPr>
              <a:defRPr>
                <a:solidFill>
                  <a:schemeClr val="bg1"/>
                </a:solidFill>
              </a:defRPr>
            </a:lvl1pPr>
          </a:lstStyle>
          <a:p>
            <a:fld id="{2DE90F28-AFBB-4AB2-AA79-6D3F72ED131B}" type="slidenum">
              <a:rPr lang="en-US" smtClean="0"/>
              <a:pPr/>
              <a:t>‹#›</a:t>
            </a:fld>
            <a:endParaRPr lang="en-US"/>
          </a:p>
        </p:txBody>
      </p:sp>
      <p:sp>
        <p:nvSpPr>
          <p:cNvPr id="7" name="Rectangle 6">
            <a:extLst>
              <a:ext uri="{FF2B5EF4-FFF2-40B4-BE49-F238E27FC236}">
                <a16:creationId xmlns:a16="http://schemas.microsoft.com/office/drawing/2014/main" id="{6631FF2A-9DA0-DC5C-0C53-91FDE15093DD}"/>
              </a:ext>
            </a:extLst>
          </p:cNvPr>
          <p:cNvSpPr/>
          <p:nvPr/>
        </p:nvSpPr>
        <p:spPr>
          <a:xfrm>
            <a:off x="6832531" y="6155911"/>
            <a:ext cx="2311469" cy="64008"/>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Rectangle 7">
            <a:extLst>
              <a:ext uri="{FF2B5EF4-FFF2-40B4-BE49-F238E27FC236}">
                <a16:creationId xmlns:a16="http://schemas.microsoft.com/office/drawing/2014/main" id="{BCA4208E-B529-0934-86E0-24278D43C68A}"/>
              </a:ext>
            </a:extLst>
          </p:cNvPr>
          <p:cNvSpPr/>
          <p:nvPr/>
        </p:nvSpPr>
        <p:spPr>
          <a:xfrm>
            <a:off x="2600809" y="6155911"/>
            <a:ext cx="4231717" cy="6400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3624290265"/>
      </p:ext>
    </p:extLst>
  </p:cSld>
  <p:clrMapOvr>
    <a:masterClrMapping/>
  </p:clrMapOvr>
  <p:hf sldNum="0" hdr="0" ftr="0" dt="0"/>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ontent">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00049" y="1016956"/>
            <a:ext cx="8343901" cy="746759"/>
          </a:xfrm>
          <a:prstGeom prst="rect">
            <a:avLst/>
          </a:prstGeom>
        </p:spPr>
        <p:txBody>
          <a:bodyPr anchor="t">
            <a:normAutofit/>
          </a:bodyPr>
          <a:lstStyle>
            <a:lvl1pPr>
              <a:defRPr sz="2700" cap="all" baseline="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400048" y="1748474"/>
            <a:ext cx="8343902" cy="4728524"/>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a:extLst>
              <a:ext uri="{FF2B5EF4-FFF2-40B4-BE49-F238E27FC236}">
                <a16:creationId xmlns:a16="http://schemas.microsoft.com/office/drawing/2014/main" id="{E5526932-58BC-3B05-A619-8FE2BA7973DD}"/>
              </a:ext>
            </a:extLst>
          </p:cNvPr>
          <p:cNvSpPr/>
          <p:nvPr/>
        </p:nvSpPr>
        <p:spPr>
          <a:xfrm>
            <a:off x="475523" y="565606"/>
            <a:ext cx="8668476" cy="6400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Footer Placeholder 8">
            <a:extLst>
              <a:ext uri="{FF2B5EF4-FFF2-40B4-BE49-F238E27FC236}">
                <a16:creationId xmlns:a16="http://schemas.microsoft.com/office/drawing/2014/main" id="{E4751EC6-9764-CDDF-E8BC-793AD483E0A9}"/>
              </a:ext>
            </a:extLst>
          </p:cNvPr>
          <p:cNvSpPr>
            <a:spLocks noGrp="1"/>
          </p:cNvSpPr>
          <p:nvPr>
            <p:ph type="ftr" sz="quarter" idx="11"/>
          </p:nvPr>
        </p:nvSpPr>
        <p:spPr/>
        <p:txBody>
          <a:bodyPr/>
          <a:lstStyle/>
          <a:p>
            <a:r>
              <a:rPr lang="en-US"/>
              <a:t>Sample Footer Text</a:t>
            </a:r>
          </a:p>
        </p:txBody>
      </p:sp>
      <p:sp>
        <p:nvSpPr>
          <p:cNvPr id="8" name="Date Placeholder 7">
            <a:extLst>
              <a:ext uri="{FF2B5EF4-FFF2-40B4-BE49-F238E27FC236}">
                <a16:creationId xmlns:a16="http://schemas.microsoft.com/office/drawing/2014/main" id="{DA395EC9-5212-9F09-E9FA-0AB62AFB6D99}"/>
              </a:ext>
            </a:extLst>
          </p:cNvPr>
          <p:cNvSpPr>
            <a:spLocks noGrp="1"/>
          </p:cNvSpPr>
          <p:nvPr>
            <p:ph type="dt" sz="half" idx="10"/>
          </p:nvPr>
        </p:nvSpPr>
        <p:spPr/>
        <p:txBody>
          <a:bodyPr/>
          <a:lstStyle/>
          <a:p>
            <a:fld id="{EEE6A364-A39C-470E-B89A-9BD899585684}" type="datetime1">
              <a:rPr lang="en-US" smtClean="0"/>
              <a:pPr/>
              <a:t>9/10/2026</a:t>
            </a:fld>
            <a:endParaRPr lang="en-US"/>
          </a:p>
        </p:txBody>
      </p:sp>
      <p:sp>
        <p:nvSpPr>
          <p:cNvPr id="10" name="Slide Number Placeholder 9">
            <a:extLst>
              <a:ext uri="{FF2B5EF4-FFF2-40B4-BE49-F238E27FC236}">
                <a16:creationId xmlns:a16="http://schemas.microsoft.com/office/drawing/2014/main" id="{286E48EB-E81D-8C6A-DBE6-738017E5A734}"/>
              </a:ext>
            </a:extLst>
          </p:cNvPr>
          <p:cNvSpPr>
            <a:spLocks noGrp="1"/>
          </p:cNvSpPr>
          <p:nvPr>
            <p:ph type="sldNum" sz="quarter" idx="12"/>
          </p:nvPr>
        </p:nvSpPr>
        <p:spPr/>
        <p:txBody>
          <a:bodyPr/>
          <a:lstStyle/>
          <a:p>
            <a:fld id="{CC057153-B650-4DEB-B370-79DDCFDCE934}" type="slidenum">
              <a:rPr lang="en-US" smtClean="0"/>
              <a:pPr/>
              <a:t>‹#›</a:t>
            </a:fld>
            <a:endParaRPr lang="en-US"/>
          </a:p>
        </p:txBody>
      </p:sp>
    </p:spTree>
    <p:extLst>
      <p:ext uri="{BB962C8B-B14F-4D97-AF65-F5344CB8AC3E}">
        <p14:creationId xmlns:p14="http://schemas.microsoft.com/office/powerpoint/2010/main" val="591810057"/>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with Picture">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00050" y="4572000"/>
            <a:ext cx="8343901" cy="1112520"/>
          </a:xfrm>
          <a:prstGeom prst="rect">
            <a:avLst/>
          </a:prstGeom>
        </p:spPr>
        <p:txBody>
          <a:bodyPr vert="horz" lIns="91440" tIns="45720" rIns="91440" bIns="45720" rtlCol="0" anchor="b">
            <a:noAutofit/>
          </a:bodyPr>
          <a:lstStyle>
            <a:lvl1pPr>
              <a:defRPr lang="en-US" sz="5400" cap="all" baseline="0" dirty="0">
                <a:solidFill>
                  <a:schemeClr val="tx1"/>
                </a:solidFill>
              </a:defRPr>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00050" y="5715000"/>
            <a:ext cx="8343901" cy="533400"/>
          </a:xfrm>
          <a:prstGeom prst="rect">
            <a:avLst/>
          </a:prstGeom>
        </p:spPr>
        <p:txBody>
          <a:bodyPr vert="horz" lIns="91440" tIns="45720" rIns="91440" bIns="45720" rtlCol="0" anchor="t">
            <a:normAutofit/>
          </a:bodyPr>
          <a:lstStyle>
            <a:lvl1pPr marL="0" indent="0">
              <a:buNone/>
              <a:defRPr lang="en-US" sz="1500" b="1" i="0" dirty="0">
                <a:latin typeface="Arial" panose="020B0604020202020204" pitchFamily="34" charset="0"/>
                <a:cs typeface="Arial" panose="020B0604020202020204" pitchFamily="34" charset="0"/>
              </a:defRPr>
            </a:lvl1pPr>
          </a:lstStyle>
          <a:p>
            <a:pPr lvl="0"/>
            <a:r>
              <a:rPr lang="en-US"/>
              <a:t>Click to edit Master subtitle style</a:t>
            </a:r>
            <a:endParaRPr lang="en-US" dirty="0"/>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hasCustomPrompt="1"/>
          </p:nvPr>
        </p:nvSpPr>
        <p:spPr>
          <a:xfrm>
            <a:off x="1" y="0"/>
            <a:ext cx="9143999" cy="3981764"/>
          </a:xfrm>
          <a:prstGeom prst="rect">
            <a:avLst/>
          </a:prstGeom>
          <a:blipFill dpi="0" rotWithShape="1">
            <a:blip r:embed="rId2">
              <a:alphaModFix amt="60000"/>
            </a:blip>
            <a:srcRect/>
            <a:stretch>
              <a:fillRect t="-419" b="-419"/>
            </a:stretch>
          </a:blipFill>
        </p:spPr>
        <p:txBody>
          <a:bodyPr/>
          <a:lstStyle>
            <a:lvl1pPr marL="0" indent="0">
              <a:buNone/>
              <a:defRPr/>
            </a:lvl1pPr>
          </a:lstStyle>
          <a:p>
            <a:r>
              <a:rPr lang="en-US" dirty="0"/>
              <a:t> </a:t>
            </a:r>
          </a:p>
        </p:txBody>
      </p:sp>
      <p:sp>
        <p:nvSpPr>
          <p:cNvPr id="8" name="Footer Placeholder 7">
            <a:extLst>
              <a:ext uri="{FF2B5EF4-FFF2-40B4-BE49-F238E27FC236}">
                <a16:creationId xmlns:a16="http://schemas.microsoft.com/office/drawing/2014/main" id="{1B5B8C48-05E9-5280-3F6A-22F8BCBB477E}"/>
              </a:ext>
            </a:extLst>
          </p:cNvPr>
          <p:cNvSpPr>
            <a:spLocks noGrp="1"/>
          </p:cNvSpPr>
          <p:nvPr>
            <p:ph type="ftr" sz="quarter" idx="15"/>
          </p:nvPr>
        </p:nvSpPr>
        <p:spPr>
          <a:xfrm>
            <a:off x="400050" y="6477001"/>
            <a:ext cx="6432478" cy="381001"/>
          </a:xfrm>
          <a:prstGeom prst="rect">
            <a:avLst/>
          </a:prstGeom>
        </p:spPr>
        <p:txBody>
          <a:bodyPr/>
          <a:lstStyle>
            <a:lvl1pPr>
              <a:defRPr>
                <a:solidFill>
                  <a:schemeClr val="tx2"/>
                </a:solidFill>
              </a:defRPr>
            </a:lvl1pPr>
          </a:lstStyle>
          <a:p>
            <a:r>
              <a:rPr lang="en-US"/>
              <a:t>Sample Footer Text</a:t>
            </a:r>
          </a:p>
        </p:txBody>
      </p:sp>
      <p:sp>
        <p:nvSpPr>
          <p:cNvPr id="7" name="Date Placeholder 6">
            <a:extLst>
              <a:ext uri="{FF2B5EF4-FFF2-40B4-BE49-F238E27FC236}">
                <a16:creationId xmlns:a16="http://schemas.microsoft.com/office/drawing/2014/main" id="{1AA6C9C7-A264-237A-7F3C-46E6A7A9646D}"/>
              </a:ext>
            </a:extLst>
          </p:cNvPr>
          <p:cNvSpPr>
            <a:spLocks noGrp="1"/>
          </p:cNvSpPr>
          <p:nvPr>
            <p:ph type="dt" sz="half" idx="14"/>
          </p:nvPr>
        </p:nvSpPr>
        <p:spPr>
          <a:xfrm>
            <a:off x="6832527" y="6477000"/>
            <a:ext cx="1410411" cy="381001"/>
          </a:xfrm>
          <a:prstGeom prst="rect">
            <a:avLst/>
          </a:prstGeom>
        </p:spPr>
        <p:txBody>
          <a:bodyPr/>
          <a:lstStyle>
            <a:lvl1pPr>
              <a:defRPr>
                <a:solidFill>
                  <a:schemeClr val="tx2"/>
                </a:solidFill>
              </a:defRPr>
            </a:lvl1pPr>
          </a:lstStyle>
          <a:p>
            <a:fld id="{6F2562D4-D383-4177-95F1-F65B47D1CEF7}" type="datetime1">
              <a:rPr lang="en-US" smtClean="0"/>
              <a:t>9/10/2026</a:t>
            </a:fld>
            <a:endParaRPr lang="en-US" dirty="0"/>
          </a:p>
        </p:txBody>
      </p:sp>
      <p:sp>
        <p:nvSpPr>
          <p:cNvPr id="9" name="Slide Number Placeholder 8">
            <a:extLst>
              <a:ext uri="{FF2B5EF4-FFF2-40B4-BE49-F238E27FC236}">
                <a16:creationId xmlns:a16="http://schemas.microsoft.com/office/drawing/2014/main" id="{47BC820F-C031-6832-5CA0-B972903E0D5F}"/>
              </a:ext>
            </a:extLst>
          </p:cNvPr>
          <p:cNvSpPr>
            <a:spLocks noGrp="1"/>
          </p:cNvSpPr>
          <p:nvPr>
            <p:ph type="sldNum" sz="quarter" idx="16"/>
          </p:nvPr>
        </p:nvSpPr>
        <p:spPr>
          <a:xfrm>
            <a:off x="8246982" y="6477001"/>
            <a:ext cx="496968" cy="381001"/>
          </a:xfrm>
          <a:prstGeom prst="rect">
            <a:avLst/>
          </a:prstGeom>
        </p:spPr>
        <p:txBody>
          <a:bodyPr/>
          <a:lstStyle>
            <a:lvl1pPr>
              <a:defRPr>
                <a:solidFill>
                  <a:schemeClr val="tx2"/>
                </a:solidFill>
              </a:defRPr>
            </a:lvl1pPr>
          </a:lstStyle>
          <a:p>
            <a:fld id="{2DE90F28-AFBB-4AB2-AA79-6D3F72ED131B}" type="slidenum">
              <a:rPr lang="en-US" smtClean="0"/>
              <a:pPr/>
              <a:t>‹#›</a:t>
            </a:fld>
            <a:endParaRPr lang="en-US"/>
          </a:p>
        </p:txBody>
      </p:sp>
    </p:spTree>
    <p:extLst>
      <p:ext uri="{BB962C8B-B14F-4D97-AF65-F5344CB8AC3E}">
        <p14:creationId xmlns:p14="http://schemas.microsoft.com/office/powerpoint/2010/main" val="624645987"/>
      </p:ext>
    </p:extLst>
  </p:cSld>
  <p:clrMapOvr>
    <a:overrideClrMapping bg1="dk1" tx1="lt1" bg2="dk2" tx2="lt2" accent1="accent1" accent2="accent2" accent3="accent3" accent4="accent4" accent5="accent5" accent6="accent6" hlink="hlink" folHlink="folHlink"/>
  </p:clrMapOvr>
  <p:hf sldNum="0" hdr="0" ftr="0" dt="0"/>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5839553" y="1016956"/>
            <a:ext cx="2904398" cy="3726811"/>
          </a:xfrm>
          <a:prstGeom prst="rect">
            <a:avLst/>
          </a:prstGeom>
        </p:spPr>
        <p:txBody>
          <a:bodyPr vert="horz" lIns="91440" tIns="45720" rIns="91440" bIns="45720" rtlCol="0" anchor="t">
            <a:normAutofit/>
          </a:bodyPr>
          <a:lstStyle>
            <a:lvl1pPr>
              <a:defRPr lang="en-US" sz="3750" cap="all" baseline="0" dirty="0">
                <a:solidFill>
                  <a:schemeClr val="tx2"/>
                </a:solidFill>
              </a:defRPr>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5839553" y="5134926"/>
            <a:ext cx="2901315" cy="1113474"/>
          </a:xfrm>
          <a:prstGeom prst="rect">
            <a:avLst/>
          </a:prstGeom>
        </p:spPr>
        <p:txBody>
          <a:bodyPr vert="horz" lIns="91440" tIns="45720" rIns="91440" bIns="45720" rtlCol="0" anchor="b">
            <a:normAutofit/>
          </a:bodyPr>
          <a:lstStyle>
            <a:lvl1pPr marL="0" indent="0">
              <a:buNone/>
              <a:defRPr lang="en-US" sz="1500" b="1" i="0" dirty="0">
                <a:solidFill>
                  <a:schemeClr val="tx2"/>
                </a:solidFill>
                <a:latin typeface="Arial" panose="020B0604020202020204" pitchFamily="34" charset="0"/>
                <a:cs typeface="Arial" panose="020B0604020202020204" pitchFamily="34" charset="0"/>
              </a:defRPr>
            </a:lvl1pPr>
          </a:lstStyle>
          <a:p>
            <a:pPr lvl="0"/>
            <a:r>
              <a:rPr lang="en-US"/>
              <a:t>Click to edit Master subtitle style</a:t>
            </a:r>
            <a:endParaRPr lang="en-US" dirty="0"/>
          </a:p>
        </p:txBody>
      </p:sp>
      <p:sp>
        <p:nvSpPr>
          <p:cNvPr id="10" name="Picture Placeholder 9">
            <a:extLst>
              <a:ext uri="{FF2B5EF4-FFF2-40B4-BE49-F238E27FC236}">
                <a16:creationId xmlns:a16="http://schemas.microsoft.com/office/drawing/2014/main" id="{77BE7EAD-CCCA-EA7C-0263-265AA3E43C5E}"/>
              </a:ext>
            </a:extLst>
          </p:cNvPr>
          <p:cNvSpPr>
            <a:spLocks noGrp="1"/>
          </p:cNvSpPr>
          <p:nvPr>
            <p:ph type="pic" sz="quarter" idx="14" hasCustomPrompt="1"/>
          </p:nvPr>
        </p:nvSpPr>
        <p:spPr>
          <a:xfrm>
            <a:off x="1" y="0"/>
            <a:ext cx="5418071" cy="6858000"/>
          </a:xfrm>
          <a:custGeom>
            <a:avLst/>
            <a:gdLst>
              <a:gd name="connsiteX0" fmla="*/ 0 w 7224095"/>
              <a:gd name="connsiteY0" fmla="*/ 629614 h 6858000"/>
              <a:gd name="connsiteX1" fmla="*/ 7224095 w 7224095"/>
              <a:gd name="connsiteY1" fmla="*/ 629614 h 6858000"/>
              <a:gd name="connsiteX2" fmla="*/ 7224095 w 7224095"/>
              <a:gd name="connsiteY2" fmla="*/ 6858000 h 6858000"/>
              <a:gd name="connsiteX3" fmla="*/ 0 w 7224095"/>
              <a:gd name="connsiteY3" fmla="*/ 6858000 h 6858000"/>
              <a:gd name="connsiteX4" fmla="*/ 0 w 7224095"/>
              <a:gd name="connsiteY4" fmla="*/ 0 h 6858000"/>
              <a:gd name="connsiteX5" fmla="*/ 7224095 w 7224095"/>
              <a:gd name="connsiteY5" fmla="*/ 0 h 6858000"/>
              <a:gd name="connsiteX6" fmla="*/ 7224095 w 7224095"/>
              <a:gd name="connsiteY6" fmla="*/ 565606 h 6858000"/>
              <a:gd name="connsiteX7" fmla="*/ 0 w 7224095"/>
              <a:gd name="connsiteY7" fmla="*/ 56560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224095" h="6858000">
                <a:moveTo>
                  <a:pt x="0" y="629614"/>
                </a:moveTo>
                <a:lnTo>
                  <a:pt x="7224095" y="629614"/>
                </a:lnTo>
                <a:lnTo>
                  <a:pt x="7224095" y="6858000"/>
                </a:lnTo>
                <a:lnTo>
                  <a:pt x="0" y="6858000"/>
                </a:lnTo>
                <a:close/>
                <a:moveTo>
                  <a:pt x="0" y="0"/>
                </a:moveTo>
                <a:lnTo>
                  <a:pt x="7224095" y="0"/>
                </a:lnTo>
                <a:lnTo>
                  <a:pt x="7224095" y="565606"/>
                </a:lnTo>
                <a:lnTo>
                  <a:pt x="0" y="565606"/>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6125953" y="6477000"/>
            <a:ext cx="1421885" cy="381001"/>
          </a:xfrm>
          <a:prstGeom prst="rect">
            <a:avLst/>
          </a:prstGeom>
        </p:spPr>
        <p:txBody>
          <a:bodyPr/>
          <a:lstStyle>
            <a:lvl1pPr>
              <a:defRPr>
                <a:solidFill>
                  <a:schemeClr val="tx2"/>
                </a:solidFill>
              </a:defRPr>
            </a:lvl1pPr>
          </a:lstStyle>
          <a:p>
            <a:r>
              <a:rPr lang="en-US"/>
              <a:t>Sample Footer Text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7543801" y="6477000"/>
            <a:ext cx="703196" cy="381001"/>
          </a:xfrm>
          <a:prstGeom prst="rect">
            <a:avLst/>
          </a:prstGeom>
        </p:spPr>
        <p:txBody>
          <a:bodyPr/>
          <a:lstStyle>
            <a:lvl1pPr>
              <a:defRPr>
                <a:solidFill>
                  <a:schemeClr val="tx2"/>
                </a:solidFill>
                <a:effectLst/>
              </a:defRPr>
            </a:lvl1pPr>
          </a:lstStyle>
          <a:p>
            <a:fld id="{7FA43F5B-065E-43CE-B3FD-98C48A6F94D7}" type="datetime1">
              <a:rPr lang="en-US" smtClean="0"/>
              <a:pPr/>
              <a:t>9/10/2026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8251034" y="6477001"/>
            <a:ext cx="492916" cy="381001"/>
          </a:xfrm>
          <a:prstGeom prst="rect">
            <a:avLst/>
          </a:prstGeom>
        </p:spPr>
        <p:txBody>
          <a:bodyPr/>
          <a:lstStyle>
            <a:lvl1pPr>
              <a:defRPr>
                <a:solidFill>
                  <a:schemeClr val="tx2"/>
                </a:solidFill>
              </a:defRPr>
            </a:lvl1pPr>
          </a:lstStyle>
          <a:p>
            <a:fld id="{2DE90F28-AFBB-4AB2-AA79-6D3F72ED131B}" type="slidenum">
              <a:rPr lang="en-US" smtClean="0"/>
              <a:pPr/>
              <a:t>‹#›</a:t>
            </a:fld>
            <a:endParaRPr lang="en-US"/>
          </a:p>
        </p:txBody>
      </p:sp>
      <p:sp>
        <p:nvSpPr>
          <p:cNvPr id="9" name="Rectangle 8">
            <a:extLst>
              <a:ext uri="{FF2B5EF4-FFF2-40B4-BE49-F238E27FC236}">
                <a16:creationId xmlns:a16="http://schemas.microsoft.com/office/drawing/2014/main" id="{F879DE85-4541-95AA-B871-7CBAD2BA1550}"/>
              </a:ext>
            </a:extLst>
          </p:cNvPr>
          <p:cNvSpPr/>
          <p:nvPr/>
        </p:nvSpPr>
        <p:spPr>
          <a:xfrm>
            <a:off x="0" y="565606"/>
            <a:ext cx="8668478" cy="6400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434751408"/>
      </p:ext>
    </p:extLst>
  </p:cSld>
  <p:clrMapOvr>
    <a:masterClrMapping/>
  </p:clrMapOvr>
  <p:hf sldNum="0" hdr="0" ftr="0" dt="0"/>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ection Header">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hasCustomPrompt="1"/>
          </p:nvPr>
        </p:nvSpPr>
        <p:spPr>
          <a:xfrm>
            <a:off x="400050" y="1143000"/>
            <a:ext cx="6432477" cy="5271008"/>
          </a:xfrm>
          <a:prstGeom prst="rect">
            <a:avLst/>
          </a:prstGeom>
        </p:spPr>
        <p:txBody>
          <a:bodyPr vert="horz" lIns="91440" tIns="45720" rIns="91440" bIns="45720" rtlCol="0" anchor="b">
            <a:normAutofit/>
          </a:bodyPr>
          <a:lstStyle>
            <a:lvl1pPr>
              <a:defRPr lang="en-US" sz="5400" cap="all" baseline="0" dirty="0">
                <a:solidFill>
                  <a:schemeClr val="bg2"/>
                </a:solidFill>
              </a:defRPr>
            </a:lvl1pPr>
          </a:lstStyle>
          <a:p>
            <a:pPr lvl="0"/>
            <a:r>
              <a:rPr lang="en-US" dirty="0"/>
              <a:t>SECTION HEADER</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400050" y="6492240"/>
            <a:ext cx="6432477" cy="365760"/>
          </a:xfrm>
          <a:prstGeom prst="rect">
            <a:avLst/>
          </a:prstGeom>
        </p:spPr>
        <p:txBody>
          <a:bodyPr/>
          <a:lstStyle>
            <a:lvl1pPr>
              <a:defRPr>
                <a:solidFill>
                  <a:schemeClr val="bg2"/>
                </a:solidFill>
              </a:defRPr>
            </a:lvl1pPr>
          </a:lstStyle>
          <a:p>
            <a:r>
              <a:rPr lang="en-US"/>
              <a:t>Presentation title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6832531" y="6492240"/>
            <a:ext cx="1418503" cy="365760"/>
          </a:xfrm>
          <a:prstGeom prst="rect">
            <a:avLst/>
          </a:prstGeom>
        </p:spPr>
        <p:txBody>
          <a:bodyPr/>
          <a:lstStyle>
            <a:lvl1pPr>
              <a:defRPr>
                <a:solidFill>
                  <a:schemeClr val="bg2"/>
                </a:solidFill>
              </a:defRPr>
            </a:lvl1pPr>
          </a:lstStyle>
          <a:p>
            <a:fld id="{34E88643-CA1F-4663-8C06-BD5ECF50899D}" type="datetime1">
              <a:rPr lang="en-US" smtClean="0"/>
              <a:t>9/10/2026</a:t>
            </a:fld>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8251033" y="6492240"/>
            <a:ext cx="492917" cy="365760"/>
          </a:xfrm>
          <a:prstGeom prst="rect">
            <a:avLst/>
          </a:prstGeom>
        </p:spPr>
        <p:txBody>
          <a:bodyPr/>
          <a:lstStyle>
            <a:lvl1pPr>
              <a:defRPr>
                <a:solidFill>
                  <a:schemeClr val="bg2"/>
                </a:solidFill>
              </a:defRPr>
            </a:lvl1pPr>
          </a:lstStyle>
          <a:p>
            <a:fld id="{AEAA3239-9EA4-4A65-A281-97F994456D9F}" type="slidenum">
              <a:rPr lang="en-US" smtClean="0"/>
              <a:pPr/>
              <a:t>‹#›</a:t>
            </a:fld>
            <a:endParaRPr lang="en-US" dirty="0"/>
          </a:p>
        </p:txBody>
      </p:sp>
      <p:sp>
        <p:nvSpPr>
          <p:cNvPr id="32" name="Rectangle 31">
            <a:extLst>
              <a:ext uri="{FF2B5EF4-FFF2-40B4-BE49-F238E27FC236}">
                <a16:creationId xmlns:a16="http://schemas.microsoft.com/office/drawing/2014/main" id="{15F1B314-6B95-45EC-8168-CEA297F1BD40}"/>
              </a:ext>
            </a:extLst>
          </p:cNvPr>
          <p:cNvSpPr/>
          <p:nvPr/>
        </p:nvSpPr>
        <p:spPr>
          <a:xfrm>
            <a:off x="475522" y="570038"/>
            <a:ext cx="6357005" cy="61543"/>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3" name="Rectangle 32">
            <a:extLst>
              <a:ext uri="{FF2B5EF4-FFF2-40B4-BE49-F238E27FC236}">
                <a16:creationId xmlns:a16="http://schemas.microsoft.com/office/drawing/2014/main" id="{D4E8A7FA-CBEB-E74B-AC79-5D830DAFC993}"/>
              </a:ext>
            </a:extLst>
          </p:cNvPr>
          <p:cNvSpPr/>
          <p:nvPr/>
        </p:nvSpPr>
        <p:spPr>
          <a:xfrm>
            <a:off x="6832527" y="570038"/>
            <a:ext cx="2311473" cy="61543"/>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795821182"/>
      </p:ext>
    </p:extLst>
  </p:cSld>
  <p:clrMapOvr>
    <a:overrideClrMapping bg1="dk1" tx1="lt1" bg2="dk2" tx2="lt2" accent1="accent1" accent2="accent2" accent3="accent3" accent4="accent4" accent5="accent5" accent6="accent6" hlink="hlink" folHlink="folHlink"/>
  </p:clrMapOvr>
  <p:hf sldNum="0" hdr="0" ftr="0" dt="0"/>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genda">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BAE97C67-C2EB-5515-0FDC-A535220C9DF0}"/>
              </a:ext>
            </a:extLst>
          </p:cNvPr>
          <p:cNvSpPr/>
          <p:nvPr/>
        </p:nvSpPr>
        <p:spPr>
          <a:xfrm>
            <a:off x="6832526" y="0"/>
            <a:ext cx="2311473"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4E4019F8-742E-9EEF-F591-C9666AC32AF1}"/>
              </a:ext>
            </a:extLst>
          </p:cNvPr>
          <p:cNvSpPr>
            <a:spLocks noGrp="1"/>
          </p:cNvSpPr>
          <p:nvPr>
            <p:ph type="title" hasCustomPrompt="1"/>
          </p:nvPr>
        </p:nvSpPr>
        <p:spPr>
          <a:xfrm>
            <a:off x="400049" y="1016955"/>
            <a:ext cx="6146735" cy="1127758"/>
          </a:xfrm>
          <a:prstGeom prst="rect">
            <a:avLst/>
          </a:prstGeom>
        </p:spPr>
        <p:txBody>
          <a:bodyPr anchor="t">
            <a:normAutofit/>
          </a:bodyPr>
          <a:lstStyle>
            <a:lvl1pPr>
              <a:defRPr sz="5400" cap="all" baseline="0"/>
            </a:lvl1pPr>
          </a:lstStyle>
          <a:p>
            <a:r>
              <a:rPr lang="en-US" dirty="0"/>
              <a:t>AGENDA</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400049" y="2510473"/>
            <a:ext cx="6142872" cy="3966527"/>
          </a:xfrm>
          <a:prstGeom prst="rect">
            <a:avLst/>
          </a:prstGeom>
        </p:spPr>
        <p:txBody>
          <a:bodyPr>
            <a:normAutofit/>
          </a:bodyPr>
          <a:lstStyle>
            <a:lvl1pPr marL="342900" indent="-342900">
              <a:lnSpc>
                <a:spcPct val="150000"/>
              </a:lnSpc>
              <a:spcBef>
                <a:spcPts val="0"/>
              </a:spcBef>
              <a:buFont typeface="+mj-lt"/>
              <a:buAutoNum type="arabicPeriod"/>
              <a:defRPr sz="1500"/>
            </a:lvl1pPr>
            <a:lvl2pPr marL="514350" indent="-342900">
              <a:lnSpc>
                <a:spcPct val="150000"/>
              </a:lnSpc>
              <a:spcBef>
                <a:spcPts val="0"/>
              </a:spcBef>
              <a:buFont typeface="+mj-lt"/>
              <a:buAutoNum type="arabicPeriod"/>
              <a:defRPr sz="1500"/>
            </a:lvl2pPr>
            <a:lvl3pPr marL="600075" indent="-257175">
              <a:lnSpc>
                <a:spcPct val="150000"/>
              </a:lnSpc>
              <a:spcBef>
                <a:spcPts val="0"/>
              </a:spcBef>
              <a:buFont typeface="+mj-lt"/>
              <a:buAutoNum type="arabicPeriod"/>
              <a:defRPr sz="1500"/>
            </a:lvl3pPr>
            <a:lvl4pPr marL="771525" indent="-257175">
              <a:lnSpc>
                <a:spcPct val="150000"/>
              </a:lnSpc>
              <a:spcBef>
                <a:spcPts val="0"/>
              </a:spcBef>
              <a:buFont typeface="+mj-lt"/>
              <a:buAutoNum type="arabicPeriod"/>
              <a:defRPr sz="1500"/>
            </a:lvl4pPr>
            <a:lvl5pPr marL="942975" indent="-257175">
              <a:lnSpc>
                <a:spcPct val="150000"/>
              </a:lnSpc>
              <a:spcBef>
                <a:spcPts val="0"/>
              </a:spcBef>
              <a:buFont typeface="+mj-lt"/>
              <a:buAutoNum type="arabicPeriod"/>
              <a:defRPr sz="1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a:xfrm>
            <a:off x="400049" y="6492241"/>
            <a:ext cx="4318861" cy="365760"/>
          </a:xfrm>
          <a:prstGeom prst="rect">
            <a:avLst/>
          </a:prstGeom>
        </p:spPr>
        <p:txBody>
          <a:bodyPr/>
          <a:lstStyle>
            <a:lvl1pPr>
              <a:defRPr>
                <a:solidFill>
                  <a:schemeClr val="tx2"/>
                </a:solidFill>
              </a:defRPr>
            </a:lvl1pPr>
          </a:lstStyle>
          <a:p>
            <a:r>
              <a:rPr lang="en-US"/>
              <a:t>Presentation title</a:t>
            </a:r>
            <a:endParaRPr lang="en-US" dirty="0"/>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a:xfrm>
            <a:off x="4718914" y="6492240"/>
            <a:ext cx="1322999" cy="365760"/>
          </a:xfrm>
          <a:prstGeom prst="rect">
            <a:avLst/>
          </a:prstGeom>
        </p:spPr>
        <p:txBody>
          <a:bodyPr/>
          <a:lstStyle>
            <a:lvl1pPr>
              <a:defRPr>
                <a:solidFill>
                  <a:schemeClr val="tx2"/>
                </a:solidFill>
              </a:defRPr>
            </a:lvl1pPr>
          </a:lstStyle>
          <a:p>
            <a:fld id="{CB73E6FC-8E19-48D4-B829-246931AD4AF3}" type="datetime1">
              <a:rPr lang="en-US" smtClean="0"/>
              <a:t>9/10/2026</a:t>
            </a:fld>
            <a:endParaRPr lang="en-US" dirty="0"/>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a:xfrm>
            <a:off x="6045953" y="6492241"/>
            <a:ext cx="496968" cy="365760"/>
          </a:xfrm>
          <a:prstGeom prst="rect">
            <a:avLst/>
          </a:prstGeom>
        </p:spPr>
        <p:txBody>
          <a:bodyPr/>
          <a:lstStyle>
            <a:lvl1pPr>
              <a:defRPr>
                <a:solidFill>
                  <a:schemeClr val="tx2"/>
                </a:solidFill>
              </a:defRPr>
            </a:lvl1pPr>
          </a:lstStyle>
          <a:p>
            <a:fld id="{CC057153-B650-4DEB-B370-79DDCFDCE934}" type="slidenum">
              <a:rPr lang="en-US" smtClean="0"/>
              <a:pPr/>
              <a:t>‹#›</a:t>
            </a:fld>
            <a:endParaRPr lang="en-US"/>
          </a:p>
        </p:txBody>
      </p:sp>
      <p:sp>
        <p:nvSpPr>
          <p:cNvPr id="34" name="Rectangle 33">
            <a:extLst>
              <a:ext uri="{FF2B5EF4-FFF2-40B4-BE49-F238E27FC236}">
                <a16:creationId xmlns:a16="http://schemas.microsoft.com/office/drawing/2014/main" id="{E58CA726-6257-4F3F-9296-A3CF5DCA19DB}"/>
              </a:ext>
            </a:extLst>
          </p:cNvPr>
          <p:cNvSpPr/>
          <p:nvPr/>
        </p:nvSpPr>
        <p:spPr>
          <a:xfrm>
            <a:off x="475522" y="2144715"/>
            <a:ext cx="6357005" cy="6154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3313587825"/>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Agenda with Picture">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9C713386-53DE-AEBA-6318-6C7146DE2270}"/>
              </a:ext>
            </a:extLst>
          </p:cNvPr>
          <p:cNvSpPr>
            <a:spLocks noGrp="1"/>
          </p:cNvSpPr>
          <p:nvPr>
            <p:ph type="title" hasCustomPrompt="1"/>
          </p:nvPr>
        </p:nvSpPr>
        <p:spPr>
          <a:xfrm>
            <a:off x="4007638" y="1386842"/>
            <a:ext cx="4736312" cy="1127758"/>
          </a:xfrm>
        </p:spPr>
        <p:txBody>
          <a:bodyPr>
            <a:normAutofit/>
          </a:bodyPr>
          <a:lstStyle>
            <a:lvl1pPr>
              <a:defRPr sz="5400" cap="all" baseline="0"/>
            </a:lvl1pPr>
          </a:lstStyle>
          <a:p>
            <a:r>
              <a:rPr lang="en-US" dirty="0"/>
              <a:t>AGENDA</a:t>
            </a:r>
          </a:p>
        </p:txBody>
      </p:sp>
      <p:sp>
        <p:nvSpPr>
          <p:cNvPr id="39" name="Picture Placeholder 38">
            <a:extLst>
              <a:ext uri="{FF2B5EF4-FFF2-40B4-BE49-F238E27FC236}">
                <a16:creationId xmlns:a16="http://schemas.microsoft.com/office/drawing/2014/main" id="{0440984A-B82C-18F1-2933-6DF295884CE0}"/>
              </a:ext>
            </a:extLst>
          </p:cNvPr>
          <p:cNvSpPr>
            <a:spLocks noGrp="1"/>
          </p:cNvSpPr>
          <p:nvPr>
            <p:ph type="pic" sz="quarter" idx="14" hasCustomPrompt="1"/>
          </p:nvPr>
        </p:nvSpPr>
        <p:spPr>
          <a:xfrm>
            <a:off x="0" y="0"/>
            <a:ext cx="3300416" cy="6858000"/>
          </a:xfrm>
          <a:blipFill>
            <a:blip r:embed="rId2">
              <a:alphaModFix amt="60000"/>
            </a:blip>
            <a:stretch>
              <a:fillRect/>
            </a:stretch>
          </a:blipFill>
        </p:spPr>
        <p:txBody>
          <a:bodyPr/>
          <a:lstStyle>
            <a:lvl1pPr marL="0" indent="0">
              <a:buNone/>
              <a:defRPr/>
            </a:lvl1pPr>
          </a:lstStyle>
          <a:p>
            <a:r>
              <a:rPr lang="en-US" dirty="0"/>
              <a:t> </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4007638" y="2886090"/>
            <a:ext cx="4736312" cy="3336911"/>
          </a:xfrm>
          <a:prstGeom prst="rect">
            <a:avLst/>
          </a:prstGeom>
        </p:spPr>
        <p:txBody>
          <a:bodyPr>
            <a:normAutofit/>
          </a:bodyPr>
          <a:lstStyle>
            <a:lvl1pPr marL="342900" indent="-342900">
              <a:lnSpc>
                <a:spcPct val="150000"/>
              </a:lnSpc>
              <a:spcBef>
                <a:spcPts val="0"/>
              </a:spcBef>
              <a:buFont typeface="+mj-lt"/>
              <a:buAutoNum type="arabicPeriod"/>
              <a:defRPr sz="1500"/>
            </a:lvl1pPr>
            <a:lvl2pPr marL="428625" indent="-257175">
              <a:lnSpc>
                <a:spcPct val="150000"/>
              </a:lnSpc>
              <a:spcBef>
                <a:spcPts val="0"/>
              </a:spcBef>
              <a:buFont typeface="+mj-lt"/>
              <a:buAutoNum type="arabicPeriod"/>
              <a:defRPr sz="1500"/>
            </a:lvl2pPr>
            <a:lvl3pPr marL="600075" indent="-257175">
              <a:lnSpc>
                <a:spcPct val="150000"/>
              </a:lnSpc>
              <a:spcBef>
                <a:spcPts val="0"/>
              </a:spcBef>
              <a:buFont typeface="+mj-lt"/>
              <a:buAutoNum type="arabicPeriod"/>
              <a:defRPr sz="1500"/>
            </a:lvl3pPr>
            <a:lvl4pPr marL="771525" indent="-257175">
              <a:lnSpc>
                <a:spcPct val="150000"/>
              </a:lnSpc>
              <a:spcBef>
                <a:spcPts val="0"/>
              </a:spcBef>
              <a:buFont typeface="+mj-lt"/>
              <a:buAutoNum type="arabicPeriod"/>
              <a:defRPr sz="1500"/>
            </a:lvl4pPr>
            <a:lvl5pPr>
              <a:lnSpc>
                <a:spcPct val="150000"/>
              </a:lnSpc>
              <a:spcBef>
                <a:spcPts val="0"/>
              </a:spcBef>
              <a:buFont typeface="+mj-lt"/>
              <a:buAutoNum type="arabicPeriod"/>
              <a:defRPr sz="1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a:xfrm>
            <a:off x="4007639" y="6477001"/>
            <a:ext cx="2828929" cy="381001"/>
          </a:xfrm>
          <a:prstGeom prst="rect">
            <a:avLst/>
          </a:prstGeom>
        </p:spPr>
        <p:txBody>
          <a:bodyPr/>
          <a:lstStyle/>
          <a:p>
            <a:r>
              <a:rPr lang="en-US"/>
              <a:t>Sample Footer Text</a:t>
            </a:r>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a:xfrm>
            <a:off x="6840616" y="6477001"/>
            <a:ext cx="1406370" cy="381001"/>
          </a:xfrm>
          <a:prstGeom prst="rect">
            <a:avLst/>
          </a:prstGeom>
        </p:spPr>
        <p:txBody>
          <a:bodyPr/>
          <a:lstStyle/>
          <a:p>
            <a:fld id="{20AF2805-09FE-4E19-BD3D-273F9C4FB4DD}" type="datetime1">
              <a:rPr lang="en-US" smtClean="0"/>
              <a:t>9/10/2026</a:t>
            </a:fld>
            <a:endParaRPr lang="en-US" dirty="0"/>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a:xfrm>
            <a:off x="8246989" y="6477001"/>
            <a:ext cx="496961" cy="381001"/>
          </a:xfrm>
          <a:prstGeom prst="rect">
            <a:avLst/>
          </a:prstGeom>
        </p:spPr>
        <p:txBody>
          <a:bodyPr/>
          <a:lstStyle/>
          <a:p>
            <a:fld id="{2DE90F28-AFBB-4AB2-AA79-6D3F72ED131B}" type="slidenum">
              <a:rPr lang="en-US" smtClean="0"/>
              <a:pPr/>
              <a:t>‹#›</a:t>
            </a:fld>
            <a:endParaRPr lang="en-US"/>
          </a:p>
        </p:txBody>
      </p:sp>
      <p:sp>
        <p:nvSpPr>
          <p:cNvPr id="34" name="Rectangle 33">
            <a:extLst>
              <a:ext uri="{FF2B5EF4-FFF2-40B4-BE49-F238E27FC236}">
                <a16:creationId xmlns:a16="http://schemas.microsoft.com/office/drawing/2014/main" id="{98E5CA23-2176-4B29-AB27-EDD9AC417271}"/>
              </a:ext>
            </a:extLst>
          </p:cNvPr>
          <p:cNvSpPr/>
          <p:nvPr/>
        </p:nvSpPr>
        <p:spPr>
          <a:xfrm>
            <a:off x="3300415" y="2496190"/>
            <a:ext cx="5843585" cy="6400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2848446333"/>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2">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00050" y="1016955"/>
            <a:ext cx="2618654" cy="4083580"/>
          </a:xfrm>
          <a:prstGeom prst="rect">
            <a:avLst/>
          </a:prstGeom>
        </p:spPr>
        <p:txBody>
          <a:bodyPr anchor="t">
            <a:normAutofit/>
          </a:bodyPr>
          <a:lstStyle>
            <a:lvl1pPr>
              <a:defRPr sz="2700" cap="all" baseline="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FFB4667A-FE47-8556-FD3A-55FDBA801D76}"/>
              </a:ext>
            </a:extLst>
          </p:cNvPr>
          <p:cNvSpPr>
            <a:spLocks noGrp="1"/>
          </p:cNvSpPr>
          <p:nvPr>
            <p:ph sz="quarter" idx="13"/>
          </p:nvPr>
        </p:nvSpPr>
        <p:spPr>
          <a:xfrm>
            <a:off x="3721895" y="1016956"/>
            <a:ext cx="5022055" cy="4083579"/>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400050" y="6477001"/>
            <a:ext cx="6432478" cy="381001"/>
          </a:xfrm>
          <a:prstGeom prst="rect">
            <a:avLst/>
          </a:prstGeom>
        </p:spPr>
        <p:txBody>
          <a:bodyPr/>
          <a:lstStyle/>
          <a:p>
            <a:r>
              <a:rPr lang="en-US"/>
              <a:t>Sample Footer Text</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6832527" y="6477001"/>
            <a:ext cx="1418504" cy="381001"/>
          </a:xfrm>
          <a:prstGeom prst="rect">
            <a:avLst/>
          </a:prstGeom>
        </p:spPr>
        <p:txBody>
          <a:bodyPr/>
          <a:lstStyle/>
          <a:p>
            <a:fld id="{258B73AF-3955-4569-8B4F-B329360A9CBD}" type="datetime1">
              <a:rPr lang="en-US" smtClean="0"/>
              <a:pPr/>
              <a:t>9/10/2026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xfrm>
            <a:off x="8251030" y="6477001"/>
            <a:ext cx="492920" cy="381001"/>
          </a:xfrm>
          <a:prstGeom prst="rect">
            <a:avLst/>
          </a:prstGeom>
        </p:spPr>
        <p:txBody>
          <a:bodyPr/>
          <a:lstStyle/>
          <a:p>
            <a:fld id="{CC057153-B650-4DEB-B370-79DDCFDCE934}" type="slidenum">
              <a:rPr lang="en-US" smtClean="0"/>
              <a:pPr/>
              <a:t>‹#›</a:t>
            </a:fld>
            <a:endParaRPr lang="en-US"/>
          </a:p>
        </p:txBody>
      </p:sp>
      <p:sp>
        <p:nvSpPr>
          <p:cNvPr id="34" name="Rectangle 33">
            <a:extLst>
              <a:ext uri="{FF2B5EF4-FFF2-40B4-BE49-F238E27FC236}">
                <a16:creationId xmlns:a16="http://schemas.microsoft.com/office/drawing/2014/main" id="{9AE531BB-71E1-57EF-0879-5979B0C95458}"/>
              </a:ext>
            </a:extLst>
          </p:cNvPr>
          <p:cNvSpPr/>
          <p:nvPr/>
        </p:nvSpPr>
        <p:spPr>
          <a:xfrm>
            <a:off x="3018703" y="570037"/>
            <a:ext cx="6125297" cy="5957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Rectangle 8">
            <a:extLst>
              <a:ext uri="{FF2B5EF4-FFF2-40B4-BE49-F238E27FC236}">
                <a16:creationId xmlns:a16="http://schemas.microsoft.com/office/drawing/2014/main" id="{731FD272-0797-A5C1-BAB9-E68F518B8158}"/>
              </a:ext>
            </a:extLst>
          </p:cNvPr>
          <p:cNvSpPr/>
          <p:nvPr/>
        </p:nvSpPr>
        <p:spPr>
          <a:xfrm>
            <a:off x="475523" y="570037"/>
            <a:ext cx="2543181" cy="5957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4066145203"/>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ontent 3">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00049" y="1016956"/>
            <a:ext cx="2614615" cy="2721451"/>
          </a:xfrm>
          <a:prstGeom prst="rect">
            <a:avLst/>
          </a:prstGeom>
        </p:spPr>
        <p:txBody>
          <a:bodyPr anchor="t">
            <a:normAutofit/>
          </a:bodyPr>
          <a:lstStyle>
            <a:lvl1pPr>
              <a:defRPr sz="2700" cap="all" baseline="0">
                <a:latin typeface="+mj-lt"/>
              </a:defRPr>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3721894" y="1016955"/>
            <a:ext cx="5022056" cy="5490524"/>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400050" y="6477001"/>
            <a:ext cx="6432478" cy="381001"/>
          </a:xfrm>
          <a:prstGeom prst="rect">
            <a:avLst/>
          </a:prstGeom>
        </p:spPr>
        <p:txBody>
          <a:bodyPr/>
          <a:lstStyle/>
          <a:p>
            <a:r>
              <a:rPr lang="en-US"/>
              <a:t>Sample Footer Text</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6832527" y="6477001"/>
            <a:ext cx="1418504" cy="381001"/>
          </a:xfrm>
          <a:prstGeom prst="rect">
            <a:avLst/>
          </a:prstGeom>
        </p:spPr>
        <p:txBody>
          <a:bodyPr/>
          <a:lstStyle/>
          <a:p>
            <a:fld id="{B0ADC593-EA98-4C39-A75F-3F3A9C691019}" type="datetime1">
              <a:rPr lang="en-US" smtClean="0"/>
              <a:pPr/>
              <a:t>9/10/2026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xfrm>
            <a:off x="8251030" y="6477001"/>
            <a:ext cx="492920" cy="381001"/>
          </a:xfrm>
          <a:prstGeom prst="rect">
            <a:avLst/>
          </a:prstGeom>
        </p:spPr>
        <p:txBody>
          <a:bodyPr/>
          <a:lstStyle/>
          <a:p>
            <a:fld id="{CC057153-B650-4DEB-B370-79DDCFDCE934}" type="slidenum">
              <a:rPr lang="en-US" smtClean="0"/>
              <a:pPr/>
              <a:t>‹#›</a:t>
            </a:fld>
            <a:endParaRPr lang="en-US"/>
          </a:p>
        </p:txBody>
      </p:sp>
      <p:sp>
        <p:nvSpPr>
          <p:cNvPr id="7" name="Rectangle 6">
            <a:extLst>
              <a:ext uri="{FF2B5EF4-FFF2-40B4-BE49-F238E27FC236}">
                <a16:creationId xmlns:a16="http://schemas.microsoft.com/office/drawing/2014/main" id="{CB922775-D819-CE59-81DF-9A22F9309472}"/>
              </a:ext>
            </a:extLst>
          </p:cNvPr>
          <p:cNvSpPr/>
          <p:nvPr/>
        </p:nvSpPr>
        <p:spPr>
          <a:xfrm>
            <a:off x="3012982" y="565607"/>
            <a:ext cx="6131018" cy="6400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Rectangle 9">
            <a:extLst>
              <a:ext uri="{FF2B5EF4-FFF2-40B4-BE49-F238E27FC236}">
                <a16:creationId xmlns:a16="http://schemas.microsoft.com/office/drawing/2014/main" id="{7E1D59CA-78A2-7B8F-A9C7-E86B47BEAE5E}"/>
              </a:ext>
            </a:extLst>
          </p:cNvPr>
          <p:cNvSpPr/>
          <p:nvPr/>
        </p:nvSpPr>
        <p:spPr>
          <a:xfrm>
            <a:off x="475523" y="570037"/>
            <a:ext cx="2543181" cy="5957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1159964178"/>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ontent with Picture">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721892" y="1016956"/>
            <a:ext cx="5022057" cy="731520"/>
          </a:xfrm>
          <a:prstGeom prst="rect">
            <a:avLst/>
          </a:prstGeom>
        </p:spPr>
        <p:txBody>
          <a:bodyPr anchor="t"/>
          <a:lstStyle>
            <a:lvl1pPr>
              <a:defRPr cap="all" baseline="0"/>
            </a:lvl1pPr>
          </a:lstStyle>
          <a:p>
            <a:r>
              <a:rPr lang="en-US"/>
              <a:t>Click to edit Master title style</a:t>
            </a:r>
            <a:endParaRPr lang="en-US" dirty="0"/>
          </a:p>
        </p:txBody>
      </p:sp>
      <p:sp>
        <p:nvSpPr>
          <p:cNvPr id="38" name="Picture Placeholder 37">
            <a:extLst>
              <a:ext uri="{FF2B5EF4-FFF2-40B4-BE49-F238E27FC236}">
                <a16:creationId xmlns:a16="http://schemas.microsoft.com/office/drawing/2014/main" id="{99EF452C-FB1E-E93B-DCC5-1D98DE017953}"/>
              </a:ext>
            </a:extLst>
          </p:cNvPr>
          <p:cNvSpPr>
            <a:spLocks noGrp="1"/>
          </p:cNvSpPr>
          <p:nvPr>
            <p:ph type="pic" sz="quarter" idx="13" hasCustomPrompt="1"/>
          </p:nvPr>
        </p:nvSpPr>
        <p:spPr>
          <a:xfrm>
            <a:off x="0" y="0"/>
            <a:ext cx="3300416" cy="6858000"/>
          </a:xfrm>
          <a:custGeom>
            <a:avLst/>
            <a:gdLst>
              <a:gd name="connsiteX0" fmla="*/ 0 w 4400554"/>
              <a:gd name="connsiteY0" fmla="*/ 634999 h 6858000"/>
              <a:gd name="connsiteX1" fmla="*/ 4400554 w 4400554"/>
              <a:gd name="connsiteY1" fmla="*/ 634999 h 6858000"/>
              <a:gd name="connsiteX2" fmla="*/ 4400554 w 4400554"/>
              <a:gd name="connsiteY2" fmla="*/ 6858000 h 6858000"/>
              <a:gd name="connsiteX3" fmla="*/ 0 w 4400554"/>
              <a:gd name="connsiteY3" fmla="*/ 6858000 h 6858000"/>
              <a:gd name="connsiteX4" fmla="*/ 0 w 4400554"/>
              <a:gd name="connsiteY4" fmla="*/ 0 h 6858000"/>
              <a:gd name="connsiteX5" fmla="*/ 4400554 w 4400554"/>
              <a:gd name="connsiteY5" fmla="*/ 0 h 6858000"/>
              <a:gd name="connsiteX6" fmla="*/ 4400554 w 4400554"/>
              <a:gd name="connsiteY6" fmla="*/ 570991 h 6858000"/>
              <a:gd name="connsiteX7" fmla="*/ 0 w 4400554"/>
              <a:gd name="connsiteY7" fmla="*/ 57099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00554" h="6858000">
                <a:moveTo>
                  <a:pt x="0" y="634999"/>
                </a:moveTo>
                <a:lnTo>
                  <a:pt x="4400554" y="634999"/>
                </a:lnTo>
                <a:lnTo>
                  <a:pt x="4400554" y="6858000"/>
                </a:lnTo>
                <a:lnTo>
                  <a:pt x="0" y="6858000"/>
                </a:lnTo>
                <a:close/>
                <a:moveTo>
                  <a:pt x="0" y="0"/>
                </a:moveTo>
                <a:lnTo>
                  <a:pt x="4400554" y="0"/>
                </a:lnTo>
                <a:lnTo>
                  <a:pt x="4400554" y="570991"/>
                </a:lnTo>
                <a:lnTo>
                  <a:pt x="0" y="570991"/>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3721892" y="2145669"/>
            <a:ext cx="5017419" cy="4118399"/>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Footer Placeholder 8">
            <a:extLst>
              <a:ext uri="{FF2B5EF4-FFF2-40B4-BE49-F238E27FC236}">
                <a16:creationId xmlns:a16="http://schemas.microsoft.com/office/drawing/2014/main" id="{C65BFCB1-FAA8-D03A-3B62-DCB2CF1CA112}"/>
              </a:ext>
            </a:extLst>
          </p:cNvPr>
          <p:cNvSpPr>
            <a:spLocks noGrp="1"/>
          </p:cNvSpPr>
          <p:nvPr>
            <p:ph type="ftr" sz="quarter" idx="16"/>
          </p:nvPr>
        </p:nvSpPr>
        <p:spPr>
          <a:xfrm>
            <a:off x="3723077" y="6477000"/>
            <a:ext cx="3530929" cy="381000"/>
          </a:xfrm>
          <a:prstGeom prst="rect">
            <a:avLst/>
          </a:prstGeom>
        </p:spPr>
        <p:txBody>
          <a:bodyPr/>
          <a:lstStyle>
            <a:lvl1pPr>
              <a:defRPr>
                <a:solidFill>
                  <a:schemeClr val="tx2"/>
                </a:solidFill>
              </a:defRPr>
            </a:lvl1pPr>
          </a:lstStyle>
          <a:p>
            <a:r>
              <a:rPr lang="en-US"/>
              <a:t>Sample Footer Text</a:t>
            </a:r>
          </a:p>
        </p:txBody>
      </p:sp>
      <p:sp>
        <p:nvSpPr>
          <p:cNvPr id="4" name="Date Placeholder 3">
            <a:extLst>
              <a:ext uri="{FF2B5EF4-FFF2-40B4-BE49-F238E27FC236}">
                <a16:creationId xmlns:a16="http://schemas.microsoft.com/office/drawing/2014/main" id="{1E742B5C-5438-96A4-4A2A-AE939906F8A4}"/>
              </a:ext>
            </a:extLst>
          </p:cNvPr>
          <p:cNvSpPr>
            <a:spLocks noGrp="1"/>
          </p:cNvSpPr>
          <p:nvPr>
            <p:ph type="dt" sz="half" idx="15"/>
          </p:nvPr>
        </p:nvSpPr>
        <p:spPr>
          <a:xfrm>
            <a:off x="7254010" y="6477000"/>
            <a:ext cx="997024" cy="381000"/>
          </a:xfrm>
          <a:prstGeom prst="rect">
            <a:avLst/>
          </a:prstGeom>
        </p:spPr>
        <p:txBody>
          <a:bodyPr/>
          <a:lstStyle>
            <a:lvl1pPr>
              <a:defRPr>
                <a:solidFill>
                  <a:schemeClr val="tx2"/>
                </a:solidFill>
              </a:defRPr>
            </a:lvl1pPr>
          </a:lstStyle>
          <a:p>
            <a:fld id="{1533F4C8-FF6A-458A-9544-1F0DF90A3B6B}" type="datetime1">
              <a:rPr lang="en-US" smtClean="0"/>
              <a:t>9/10/2026</a:t>
            </a:fld>
            <a:endParaRPr lang="en-US" dirty="0"/>
          </a:p>
        </p:txBody>
      </p:sp>
      <p:sp>
        <p:nvSpPr>
          <p:cNvPr id="10" name="Slide Number Placeholder 9">
            <a:extLst>
              <a:ext uri="{FF2B5EF4-FFF2-40B4-BE49-F238E27FC236}">
                <a16:creationId xmlns:a16="http://schemas.microsoft.com/office/drawing/2014/main" id="{0A608994-46CD-AAE0-DCC4-A59D26254D84}"/>
              </a:ext>
            </a:extLst>
          </p:cNvPr>
          <p:cNvSpPr>
            <a:spLocks noGrp="1"/>
          </p:cNvSpPr>
          <p:nvPr>
            <p:ph type="sldNum" sz="quarter" idx="17"/>
          </p:nvPr>
        </p:nvSpPr>
        <p:spPr>
          <a:xfrm>
            <a:off x="8251035" y="6477000"/>
            <a:ext cx="492916" cy="381000"/>
          </a:xfrm>
          <a:prstGeom prst="rect">
            <a:avLst/>
          </a:prstGeom>
        </p:spPr>
        <p:txBody>
          <a:bodyPr/>
          <a:lstStyle>
            <a:lvl1pPr>
              <a:defRPr>
                <a:solidFill>
                  <a:schemeClr val="tx2"/>
                </a:solidFill>
              </a:defRPr>
            </a:lvl1pPr>
          </a:lstStyle>
          <a:p>
            <a:fld id="{2DE90F28-AFBB-4AB2-AA79-6D3F72ED131B}" type="slidenum">
              <a:rPr lang="en-US" smtClean="0"/>
              <a:pPr/>
              <a:t>‹#›</a:t>
            </a:fld>
            <a:endParaRPr lang="en-US"/>
          </a:p>
        </p:txBody>
      </p:sp>
      <p:sp>
        <p:nvSpPr>
          <p:cNvPr id="3" name="Freeform 2">
            <a:extLst>
              <a:ext uri="{FF2B5EF4-FFF2-40B4-BE49-F238E27FC236}">
                <a16:creationId xmlns:a16="http://schemas.microsoft.com/office/drawing/2014/main" id="{EC16BEA9-7D3A-E34B-4442-F0BFB853F3F8}"/>
              </a:ext>
            </a:extLst>
          </p:cNvPr>
          <p:cNvSpPr/>
          <p:nvPr/>
        </p:nvSpPr>
        <p:spPr>
          <a:xfrm>
            <a:off x="3306171" y="570993"/>
            <a:ext cx="5356548" cy="64006"/>
          </a:xfrm>
          <a:custGeom>
            <a:avLst/>
            <a:gdLst>
              <a:gd name="connsiteX0" fmla="*/ 0 w 7152036"/>
              <a:gd name="connsiteY0" fmla="*/ 0 h 64008"/>
              <a:gd name="connsiteX1" fmla="*/ 7152036 w 7152036"/>
              <a:gd name="connsiteY1" fmla="*/ 0 h 64008"/>
              <a:gd name="connsiteX2" fmla="*/ 7152036 w 7152036"/>
              <a:gd name="connsiteY2" fmla="*/ 64008 h 64008"/>
              <a:gd name="connsiteX3" fmla="*/ 0 w 7152036"/>
              <a:gd name="connsiteY3" fmla="*/ 64008 h 64008"/>
            </a:gdLst>
            <a:ahLst/>
            <a:cxnLst>
              <a:cxn ang="0">
                <a:pos x="connsiteX0" y="connsiteY0"/>
              </a:cxn>
              <a:cxn ang="0">
                <a:pos x="connsiteX1" y="connsiteY1"/>
              </a:cxn>
              <a:cxn ang="0">
                <a:pos x="connsiteX2" y="connsiteY2"/>
              </a:cxn>
              <a:cxn ang="0">
                <a:pos x="connsiteX3" y="connsiteY3"/>
              </a:cxn>
            </a:cxnLst>
            <a:rect l="l" t="t" r="r" b="b"/>
            <a:pathLst>
              <a:path w="7152036" h="64008">
                <a:moveTo>
                  <a:pt x="0" y="0"/>
                </a:moveTo>
                <a:lnTo>
                  <a:pt x="7152036" y="0"/>
                </a:lnTo>
                <a:lnTo>
                  <a:pt x="7152036" y="64008"/>
                </a:lnTo>
                <a:lnTo>
                  <a:pt x="0" y="64008"/>
                </a:lnTo>
                <a:close/>
              </a:path>
            </a:pathLst>
          </a:cu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5" name="Rectangle 4">
            <a:extLst>
              <a:ext uri="{FF2B5EF4-FFF2-40B4-BE49-F238E27FC236}">
                <a16:creationId xmlns:a16="http://schemas.microsoft.com/office/drawing/2014/main" id="{A3462211-E1BA-E90A-00F8-E717C7293E42}"/>
              </a:ext>
            </a:extLst>
          </p:cNvPr>
          <p:cNvSpPr/>
          <p:nvPr/>
        </p:nvSpPr>
        <p:spPr>
          <a:xfrm>
            <a:off x="-1712" y="570991"/>
            <a:ext cx="3307883" cy="6400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1278114428"/>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ontent with Picture 2">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474123" y="1016955"/>
            <a:ext cx="5269828" cy="731520"/>
          </a:xfrm>
          <a:prstGeom prst="rect">
            <a:avLst/>
          </a:prstGeom>
        </p:spPr>
        <p:txBody>
          <a:bodyPr anchor="t"/>
          <a:lstStyle>
            <a:lvl1pPr>
              <a:defRPr cap="all" baseline="0"/>
            </a:lvl1pPr>
          </a:lstStyle>
          <a:p>
            <a:r>
              <a:rPr lang="en-US"/>
              <a:t>Click to edit Master title style</a:t>
            </a:r>
            <a:endParaRPr lang="en-US" dirty="0"/>
          </a:p>
        </p:txBody>
      </p:sp>
      <p:sp>
        <p:nvSpPr>
          <p:cNvPr id="38" name="Picture Placeholder 37">
            <a:extLst>
              <a:ext uri="{FF2B5EF4-FFF2-40B4-BE49-F238E27FC236}">
                <a16:creationId xmlns:a16="http://schemas.microsoft.com/office/drawing/2014/main" id="{87476243-EB8F-9EFF-F789-0088ABBB0FBF}"/>
              </a:ext>
            </a:extLst>
          </p:cNvPr>
          <p:cNvSpPr>
            <a:spLocks noGrp="1"/>
          </p:cNvSpPr>
          <p:nvPr>
            <p:ph type="pic" sz="quarter" idx="13" hasCustomPrompt="1"/>
          </p:nvPr>
        </p:nvSpPr>
        <p:spPr>
          <a:xfrm>
            <a:off x="0" y="1"/>
            <a:ext cx="2998600" cy="6858000"/>
          </a:xfrm>
          <a:custGeom>
            <a:avLst/>
            <a:gdLst>
              <a:gd name="connsiteX0" fmla="*/ 0 w 3998133"/>
              <a:gd name="connsiteY0" fmla="*/ 634999 h 6858000"/>
              <a:gd name="connsiteX1" fmla="*/ 3998133 w 3998133"/>
              <a:gd name="connsiteY1" fmla="*/ 634999 h 6858000"/>
              <a:gd name="connsiteX2" fmla="*/ 3998133 w 3998133"/>
              <a:gd name="connsiteY2" fmla="*/ 6858000 h 6858000"/>
              <a:gd name="connsiteX3" fmla="*/ 0 w 3998133"/>
              <a:gd name="connsiteY3" fmla="*/ 6858000 h 6858000"/>
              <a:gd name="connsiteX4" fmla="*/ 0 w 3998133"/>
              <a:gd name="connsiteY4" fmla="*/ 0 h 6858000"/>
              <a:gd name="connsiteX5" fmla="*/ 3998133 w 3998133"/>
              <a:gd name="connsiteY5" fmla="*/ 0 h 6858000"/>
              <a:gd name="connsiteX6" fmla="*/ 3998133 w 3998133"/>
              <a:gd name="connsiteY6" fmla="*/ 570991 h 6858000"/>
              <a:gd name="connsiteX7" fmla="*/ 0 w 3998133"/>
              <a:gd name="connsiteY7" fmla="*/ 57099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98133" h="6858000">
                <a:moveTo>
                  <a:pt x="0" y="634999"/>
                </a:moveTo>
                <a:lnTo>
                  <a:pt x="3998133" y="634999"/>
                </a:lnTo>
                <a:lnTo>
                  <a:pt x="3998133" y="6858000"/>
                </a:lnTo>
                <a:lnTo>
                  <a:pt x="0" y="6858000"/>
                </a:lnTo>
                <a:close/>
                <a:moveTo>
                  <a:pt x="0" y="0"/>
                </a:moveTo>
                <a:lnTo>
                  <a:pt x="3998133" y="0"/>
                </a:lnTo>
                <a:lnTo>
                  <a:pt x="3998133" y="570991"/>
                </a:lnTo>
                <a:lnTo>
                  <a:pt x="0" y="570991"/>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3474126" y="2145669"/>
            <a:ext cx="5269824" cy="4077331"/>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ooter Placeholder 3">
            <a:extLst>
              <a:ext uri="{FF2B5EF4-FFF2-40B4-BE49-F238E27FC236}">
                <a16:creationId xmlns:a16="http://schemas.microsoft.com/office/drawing/2014/main" id="{5446E4B5-B423-4137-0255-D68BAC85BE95}"/>
              </a:ext>
            </a:extLst>
          </p:cNvPr>
          <p:cNvSpPr>
            <a:spLocks noGrp="1"/>
          </p:cNvSpPr>
          <p:nvPr>
            <p:ph type="ftr" sz="quarter" idx="16"/>
          </p:nvPr>
        </p:nvSpPr>
        <p:spPr>
          <a:xfrm>
            <a:off x="3474126" y="6477000"/>
            <a:ext cx="4069673" cy="381000"/>
          </a:xfrm>
          <a:prstGeom prst="rect">
            <a:avLst/>
          </a:prstGeom>
        </p:spPr>
        <p:txBody>
          <a:bodyPr/>
          <a:lstStyle>
            <a:lvl1pPr>
              <a:defRPr>
                <a:solidFill>
                  <a:schemeClr val="tx2"/>
                </a:solidFill>
              </a:defRPr>
            </a:lvl1pPr>
          </a:lstStyle>
          <a:p>
            <a:r>
              <a:rPr lang="en-US"/>
              <a:t>Sample Footer Text</a:t>
            </a:r>
          </a:p>
        </p:txBody>
      </p:sp>
      <p:sp>
        <p:nvSpPr>
          <p:cNvPr id="3" name="Date Placeholder 2">
            <a:extLst>
              <a:ext uri="{FF2B5EF4-FFF2-40B4-BE49-F238E27FC236}">
                <a16:creationId xmlns:a16="http://schemas.microsoft.com/office/drawing/2014/main" id="{F0BFB53A-8FDF-F131-DCF2-D7BECE95381F}"/>
              </a:ext>
            </a:extLst>
          </p:cNvPr>
          <p:cNvSpPr>
            <a:spLocks noGrp="1"/>
          </p:cNvSpPr>
          <p:nvPr>
            <p:ph type="dt" sz="half" idx="15"/>
          </p:nvPr>
        </p:nvSpPr>
        <p:spPr>
          <a:xfrm>
            <a:off x="7543803" y="6477000"/>
            <a:ext cx="707228" cy="381000"/>
          </a:xfrm>
          <a:prstGeom prst="rect">
            <a:avLst/>
          </a:prstGeom>
        </p:spPr>
        <p:txBody>
          <a:bodyPr/>
          <a:lstStyle>
            <a:lvl1pPr>
              <a:defRPr>
                <a:solidFill>
                  <a:schemeClr val="tx2"/>
                </a:solidFill>
              </a:defRPr>
            </a:lvl1pPr>
          </a:lstStyle>
          <a:p>
            <a:fld id="{7FA43F5B-065E-43CE-B3FD-98C48A6F94D7}" type="datetime1">
              <a:rPr lang="en-US" smtClean="0"/>
              <a:pPr/>
              <a:t>9/10/2026</a:t>
            </a:fld>
            <a:endParaRPr lang="en-US"/>
          </a:p>
        </p:txBody>
      </p:sp>
      <p:sp>
        <p:nvSpPr>
          <p:cNvPr id="9" name="Slide Number Placeholder 8">
            <a:extLst>
              <a:ext uri="{FF2B5EF4-FFF2-40B4-BE49-F238E27FC236}">
                <a16:creationId xmlns:a16="http://schemas.microsoft.com/office/drawing/2014/main" id="{79FEC5A8-0DCB-9EEB-83E2-0411804C543D}"/>
              </a:ext>
            </a:extLst>
          </p:cNvPr>
          <p:cNvSpPr>
            <a:spLocks noGrp="1"/>
          </p:cNvSpPr>
          <p:nvPr>
            <p:ph type="sldNum" sz="quarter" idx="17"/>
          </p:nvPr>
        </p:nvSpPr>
        <p:spPr>
          <a:xfrm>
            <a:off x="8251030" y="6477000"/>
            <a:ext cx="492920" cy="381000"/>
          </a:xfrm>
          <a:prstGeom prst="rect">
            <a:avLst/>
          </a:prstGeom>
        </p:spPr>
        <p:txBody>
          <a:bodyPr/>
          <a:lstStyle>
            <a:lvl1pPr>
              <a:defRPr>
                <a:solidFill>
                  <a:schemeClr val="tx2"/>
                </a:solidFill>
              </a:defRPr>
            </a:lvl1pPr>
          </a:lstStyle>
          <a:p>
            <a:fld id="{2DE90F28-AFBB-4AB2-AA79-6D3F72ED131B}" type="slidenum">
              <a:rPr lang="en-US" smtClean="0"/>
              <a:pPr/>
              <a:t>‹#›</a:t>
            </a:fld>
            <a:endParaRPr lang="en-US"/>
          </a:p>
        </p:txBody>
      </p:sp>
      <p:sp>
        <p:nvSpPr>
          <p:cNvPr id="5" name="Freeform 4">
            <a:extLst>
              <a:ext uri="{FF2B5EF4-FFF2-40B4-BE49-F238E27FC236}">
                <a16:creationId xmlns:a16="http://schemas.microsoft.com/office/drawing/2014/main" id="{ECF4FA5C-D406-8202-9143-DAEA62C5C872}"/>
              </a:ext>
            </a:extLst>
          </p:cNvPr>
          <p:cNvSpPr/>
          <p:nvPr/>
        </p:nvSpPr>
        <p:spPr>
          <a:xfrm>
            <a:off x="0" y="570992"/>
            <a:ext cx="3014664" cy="64008"/>
          </a:xfrm>
          <a:custGeom>
            <a:avLst/>
            <a:gdLst>
              <a:gd name="connsiteX0" fmla="*/ 0 w 7152036"/>
              <a:gd name="connsiteY0" fmla="*/ 0 h 64008"/>
              <a:gd name="connsiteX1" fmla="*/ 7152036 w 7152036"/>
              <a:gd name="connsiteY1" fmla="*/ 0 h 64008"/>
              <a:gd name="connsiteX2" fmla="*/ 7152036 w 7152036"/>
              <a:gd name="connsiteY2" fmla="*/ 64008 h 64008"/>
              <a:gd name="connsiteX3" fmla="*/ 0 w 7152036"/>
              <a:gd name="connsiteY3" fmla="*/ 64008 h 64008"/>
            </a:gdLst>
            <a:ahLst/>
            <a:cxnLst>
              <a:cxn ang="0">
                <a:pos x="connsiteX0" y="connsiteY0"/>
              </a:cxn>
              <a:cxn ang="0">
                <a:pos x="connsiteX1" y="connsiteY1"/>
              </a:cxn>
              <a:cxn ang="0">
                <a:pos x="connsiteX2" y="connsiteY2"/>
              </a:cxn>
              <a:cxn ang="0">
                <a:pos x="connsiteX3" y="connsiteY3"/>
              </a:cxn>
            </a:cxnLst>
            <a:rect l="l" t="t" r="r" b="b"/>
            <a:pathLst>
              <a:path w="7152036" h="64008">
                <a:moveTo>
                  <a:pt x="0" y="0"/>
                </a:moveTo>
                <a:lnTo>
                  <a:pt x="7152036" y="0"/>
                </a:lnTo>
                <a:lnTo>
                  <a:pt x="7152036" y="64008"/>
                </a:lnTo>
                <a:lnTo>
                  <a:pt x="0" y="64008"/>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6" name="Freeform 5">
            <a:extLst>
              <a:ext uri="{FF2B5EF4-FFF2-40B4-BE49-F238E27FC236}">
                <a16:creationId xmlns:a16="http://schemas.microsoft.com/office/drawing/2014/main" id="{082645EB-0315-BBF0-B28C-6A31158DE8D1}"/>
              </a:ext>
            </a:extLst>
          </p:cNvPr>
          <p:cNvSpPr/>
          <p:nvPr/>
        </p:nvSpPr>
        <p:spPr>
          <a:xfrm>
            <a:off x="2997927" y="570992"/>
            <a:ext cx="5670547" cy="64008"/>
          </a:xfrm>
          <a:custGeom>
            <a:avLst/>
            <a:gdLst>
              <a:gd name="connsiteX0" fmla="*/ 0 w 7152036"/>
              <a:gd name="connsiteY0" fmla="*/ 0 h 64008"/>
              <a:gd name="connsiteX1" fmla="*/ 7152036 w 7152036"/>
              <a:gd name="connsiteY1" fmla="*/ 0 h 64008"/>
              <a:gd name="connsiteX2" fmla="*/ 7152036 w 7152036"/>
              <a:gd name="connsiteY2" fmla="*/ 64008 h 64008"/>
              <a:gd name="connsiteX3" fmla="*/ 0 w 7152036"/>
              <a:gd name="connsiteY3" fmla="*/ 64008 h 64008"/>
            </a:gdLst>
            <a:ahLst/>
            <a:cxnLst>
              <a:cxn ang="0">
                <a:pos x="connsiteX0" y="connsiteY0"/>
              </a:cxn>
              <a:cxn ang="0">
                <a:pos x="connsiteX1" y="connsiteY1"/>
              </a:cxn>
              <a:cxn ang="0">
                <a:pos x="connsiteX2" y="connsiteY2"/>
              </a:cxn>
              <a:cxn ang="0">
                <a:pos x="connsiteX3" y="connsiteY3"/>
              </a:cxn>
            </a:cxnLst>
            <a:rect l="l" t="t" r="r" b="b"/>
            <a:pathLst>
              <a:path w="7152036" h="64008">
                <a:moveTo>
                  <a:pt x="0" y="0"/>
                </a:moveTo>
                <a:lnTo>
                  <a:pt x="7152036" y="0"/>
                </a:lnTo>
                <a:lnTo>
                  <a:pt x="7152036" y="64008"/>
                </a:lnTo>
                <a:lnTo>
                  <a:pt x="0" y="64008"/>
                </a:lnTo>
                <a:close/>
              </a:path>
            </a:pathLst>
          </a:cu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Tree>
    <p:extLst>
      <p:ext uri="{BB962C8B-B14F-4D97-AF65-F5344CB8AC3E}">
        <p14:creationId xmlns:p14="http://schemas.microsoft.com/office/powerpoint/2010/main" val="4061316181"/>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ontent with Picture 3">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00051" y="1016956"/>
            <a:ext cx="5143500" cy="731519"/>
          </a:xfrm>
          <a:prstGeom prst="rect">
            <a:avLst/>
          </a:prstGeom>
        </p:spPr>
        <p:txBody>
          <a:bodyPr anchor="t"/>
          <a:lstStyle>
            <a:lvl1pPr>
              <a:defRPr cap="all" baseline="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400051" y="2145668"/>
            <a:ext cx="5143500" cy="4093526"/>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Footer Placeholder 8">
            <a:extLst>
              <a:ext uri="{FF2B5EF4-FFF2-40B4-BE49-F238E27FC236}">
                <a16:creationId xmlns:a16="http://schemas.microsoft.com/office/drawing/2014/main" id="{820916D3-99FA-E971-607F-14E290E58854}"/>
              </a:ext>
            </a:extLst>
          </p:cNvPr>
          <p:cNvSpPr>
            <a:spLocks noGrp="1"/>
          </p:cNvSpPr>
          <p:nvPr>
            <p:ph type="ftr" sz="quarter" idx="16"/>
          </p:nvPr>
        </p:nvSpPr>
        <p:spPr>
          <a:xfrm>
            <a:off x="400051" y="6464300"/>
            <a:ext cx="4025036" cy="399514"/>
          </a:xfrm>
          <a:prstGeom prst="rect">
            <a:avLst/>
          </a:prstGeom>
        </p:spPr>
        <p:txBody>
          <a:bodyPr/>
          <a:lstStyle>
            <a:lvl1pPr>
              <a:defRPr>
                <a:solidFill>
                  <a:schemeClr val="tx2"/>
                </a:solidFill>
              </a:defRPr>
            </a:lvl1pPr>
          </a:lstStyle>
          <a:p>
            <a:r>
              <a:rPr lang="en-US"/>
              <a:t>Sample Footer Text</a:t>
            </a:r>
          </a:p>
        </p:txBody>
      </p:sp>
      <p:sp>
        <p:nvSpPr>
          <p:cNvPr id="4" name="Date Placeholder 3">
            <a:extLst>
              <a:ext uri="{FF2B5EF4-FFF2-40B4-BE49-F238E27FC236}">
                <a16:creationId xmlns:a16="http://schemas.microsoft.com/office/drawing/2014/main" id="{9F3CAD5B-18BB-E21E-3A4C-7BAACB8519A4}"/>
              </a:ext>
            </a:extLst>
          </p:cNvPr>
          <p:cNvSpPr>
            <a:spLocks noGrp="1"/>
          </p:cNvSpPr>
          <p:nvPr>
            <p:ph type="dt" sz="half" idx="15"/>
          </p:nvPr>
        </p:nvSpPr>
        <p:spPr>
          <a:xfrm>
            <a:off x="4425087" y="6464300"/>
            <a:ext cx="696977" cy="399514"/>
          </a:xfrm>
          <a:prstGeom prst="rect">
            <a:avLst/>
          </a:prstGeom>
        </p:spPr>
        <p:txBody>
          <a:bodyPr/>
          <a:lstStyle>
            <a:lvl1pPr>
              <a:defRPr>
                <a:solidFill>
                  <a:schemeClr val="tx2"/>
                </a:solidFill>
              </a:defRPr>
            </a:lvl1pPr>
          </a:lstStyle>
          <a:p>
            <a:fld id="{7FA43F5B-065E-43CE-B3FD-98C48A6F94D7}" type="datetime1">
              <a:rPr lang="en-US" smtClean="0"/>
              <a:pPr/>
              <a:t>9/10/2026</a:t>
            </a:fld>
            <a:endParaRPr lang="en-US"/>
          </a:p>
        </p:txBody>
      </p:sp>
      <p:sp>
        <p:nvSpPr>
          <p:cNvPr id="10" name="Slide Number Placeholder 9">
            <a:extLst>
              <a:ext uri="{FF2B5EF4-FFF2-40B4-BE49-F238E27FC236}">
                <a16:creationId xmlns:a16="http://schemas.microsoft.com/office/drawing/2014/main" id="{BBDEAB8E-8806-A459-E320-4CA2B455BFD7}"/>
              </a:ext>
            </a:extLst>
          </p:cNvPr>
          <p:cNvSpPr>
            <a:spLocks noGrp="1"/>
          </p:cNvSpPr>
          <p:nvPr>
            <p:ph type="sldNum" sz="quarter" idx="17"/>
          </p:nvPr>
        </p:nvSpPr>
        <p:spPr>
          <a:xfrm>
            <a:off x="5122068" y="6464300"/>
            <a:ext cx="421483" cy="399514"/>
          </a:xfrm>
          <a:prstGeom prst="rect">
            <a:avLst/>
          </a:prstGeom>
        </p:spPr>
        <p:txBody>
          <a:bodyPr/>
          <a:lstStyle>
            <a:lvl1pPr>
              <a:defRPr>
                <a:solidFill>
                  <a:schemeClr val="tx2"/>
                </a:solidFill>
              </a:defRPr>
            </a:lvl1pPr>
          </a:lstStyle>
          <a:p>
            <a:fld id="{2DE90F28-AFBB-4AB2-AA79-6D3F72ED131B}" type="slidenum">
              <a:rPr lang="en-US" smtClean="0"/>
              <a:pPr/>
              <a:t>‹#›</a:t>
            </a:fld>
            <a:endParaRPr lang="en-US"/>
          </a:p>
        </p:txBody>
      </p:sp>
      <p:sp>
        <p:nvSpPr>
          <p:cNvPr id="6" name="Picture Placeholder 5">
            <a:extLst>
              <a:ext uri="{FF2B5EF4-FFF2-40B4-BE49-F238E27FC236}">
                <a16:creationId xmlns:a16="http://schemas.microsoft.com/office/drawing/2014/main" id="{070CE66A-15FE-D8FB-D711-D3BB0755F0D1}"/>
              </a:ext>
            </a:extLst>
          </p:cNvPr>
          <p:cNvSpPr>
            <a:spLocks noGrp="1"/>
          </p:cNvSpPr>
          <p:nvPr>
            <p:ph type="pic" sz="quarter" idx="18" hasCustomPrompt="1"/>
          </p:nvPr>
        </p:nvSpPr>
        <p:spPr>
          <a:xfrm>
            <a:off x="6145400" y="1"/>
            <a:ext cx="2998600" cy="6858000"/>
          </a:xfrm>
          <a:custGeom>
            <a:avLst/>
            <a:gdLst>
              <a:gd name="connsiteX0" fmla="*/ 0 w 3998133"/>
              <a:gd name="connsiteY0" fmla="*/ 634999 h 6858000"/>
              <a:gd name="connsiteX1" fmla="*/ 3998133 w 3998133"/>
              <a:gd name="connsiteY1" fmla="*/ 634999 h 6858000"/>
              <a:gd name="connsiteX2" fmla="*/ 3998133 w 3998133"/>
              <a:gd name="connsiteY2" fmla="*/ 6858000 h 6858000"/>
              <a:gd name="connsiteX3" fmla="*/ 0 w 3998133"/>
              <a:gd name="connsiteY3" fmla="*/ 6858000 h 6858000"/>
              <a:gd name="connsiteX4" fmla="*/ 0 w 3998133"/>
              <a:gd name="connsiteY4" fmla="*/ 0 h 6858000"/>
              <a:gd name="connsiteX5" fmla="*/ 3998133 w 3998133"/>
              <a:gd name="connsiteY5" fmla="*/ 0 h 6858000"/>
              <a:gd name="connsiteX6" fmla="*/ 3998133 w 3998133"/>
              <a:gd name="connsiteY6" fmla="*/ 570991 h 6858000"/>
              <a:gd name="connsiteX7" fmla="*/ 0 w 3998133"/>
              <a:gd name="connsiteY7" fmla="*/ 57099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98133" h="6858000">
                <a:moveTo>
                  <a:pt x="0" y="634999"/>
                </a:moveTo>
                <a:lnTo>
                  <a:pt x="3998133" y="634999"/>
                </a:lnTo>
                <a:lnTo>
                  <a:pt x="3998133" y="6858000"/>
                </a:lnTo>
                <a:lnTo>
                  <a:pt x="0" y="6858000"/>
                </a:lnTo>
                <a:close/>
                <a:moveTo>
                  <a:pt x="0" y="0"/>
                </a:moveTo>
                <a:lnTo>
                  <a:pt x="3998133" y="0"/>
                </a:lnTo>
                <a:lnTo>
                  <a:pt x="3998133" y="570991"/>
                </a:lnTo>
                <a:lnTo>
                  <a:pt x="0" y="570991"/>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3" name="Freeform 2">
            <a:extLst>
              <a:ext uri="{FF2B5EF4-FFF2-40B4-BE49-F238E27FC236}">
                <a16:creationId xmlns:a16="http://schemas.microsoft.com/office/drawing/2014/main" id="{E19B021D-A5A3-D515-C491-988160E0708C}"/>
              </a:ext>
            </a:extLst>
          </p:cNvPr>
          <p:cNvSpPr/>
          <p:nvPr/>
        </p:nvSpPr>
        <p:spPr>
          <a:xfrm>
            <a:off x="6129335" y="570992"/>
            <a:ext cx="3014664" cy="64008"/>
          </a:xfrm>
          <a:custGeom>
            <a:avLst/>
            <a:gdLst>
              <a:gd name="connsiteX0" fmla="*/ 0 w 7152036"/>
              <a:gd name="connsiteY0" fmla="*/ 0 h 64008"/>
              <a:gd name="connsiteX1" fmla="*/ 7152036 w 7152036"/>
              <a:gd name="connsiteY1" fmla="*/ 0 h 64008"/>
              <a:gd name="connsiteX2" fmla="*/ 7152036 w 7152036"/>
              <a:gd name="connsiteY2" fmla="*/ 64008 h 64008"/>
              <a:gd name="connsiteX3" fmla="*/ 0 w 7152036"/>
              <a:gd name="connsiteY3" fmla="*/ 64008 h 64008"/>
            </a:gdLst>
            <a:ahLst/>
            <a:cxnLst>
              <a:cxn ang="0">
                <a:pos x="connsiteX0" y="connsiteY0"/>
              </a:cxn>
              <a:cxn ang="0">
                <a:pos x="connsiteX1" y="connsiteY1"/>
              </a:cxn>
              <a:cxn ang="0">
                <a:pos x="connsiteX2" y="connsiteY2"/>
              </a:cxn>
              <a:cxn ang="0">
                <a:pos x="connsiteX3" y="connsiteY3"/>
              </a:cxn>
            </a:cxnLst>
            <a:rect l="l" t="t" r="r" b="b"/>
            <a:pathLst>
              <a:path w="7152036" h="64008">
                <a:moveTo>
                  <a:pt x="0" y="0"/>
                </a:moveTo>
                <a:lnTo>
                  <a:pt x="7152036" y="0"/>
                </a:lnTo>
                <a:lnTo>
                  <a:pt x="7152036" y="64008"/>
                </a:lnTo>
                <a:lnTo>
                  <a:pt x="0" y="64008"/>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5" name="Freeform 4">
            <a:extLst>
              <a:ext uri="{FF2B5EF4-FFF2-40B4-BE49-F238E27FC236}">
                <a16:creationId xmlns:a16="http://schemas.microsoft.com/office/drawing/2014/main" id="{F6879252-7B61-583A-CF4D-92BF27416ADC}"/>
              </a:ext>
            </a:extLst>
          </p:cNvPr>
          <p:cNvSpPr/>
          <p:nvPr/>
        </p:nvSpPr>
        <p:spPr>
          <a:xfrm>
            <a:off x="474853" y="570992"/>
            <a:ext cx="5670547" cy="64008"/>
          </a:xfrm>
          <a:custGeom>
            <a:avLst/>
            <a:gdLst>
              <a:gd name="connsiteX0" fmla="*/ 0 w 7152036"/>
              <a:gd name="connsiteY0" fmla="*/ 0 h 64008"/>
              <a:gd name="connsiteX1" fmla="*/ 7152036 w 7152036"/>
              <a:gd name="connsiteY1" fmla="*/ 0 h 64008"/>
              <a:gd name="connsiteX2" fmla="*/ 7152036 w 7152036"/>
              <a:gd name="connsiteY2" fmla="*/ 64008 h 64008"/>
              <a:gd name="connsiteX3" fmla="*/ 0 w 7152036"/>
              <a:gd name="connsiteY3" fmla="*/ 64008 h 64008"/>
            </a:gdLst>
            <a:ahLst/>
            <a:cxnLst>
              <a:cxn ang="0">
                <a:pos x="connsiteX0" y="connsiteY0"/>
              </a:cxn>
              <a:cxn ang="0">
                <a:pos x="connsiteX1" y="connsiteY1"/>
              </a:cxn>
              <a:cxn ang="0">
                <a:pos x="connsiteX2" y="connsiteY2"/>
              </a:cxn>
              <a:cxn ang="0">
                <a:pos x="connsiteX3" y="connsiteY3"/>
              </a:cxn>
            </a:cxnLst>
            <a:rect l="l" t="t" r="r" b="b"/>
            <a:pathLst>
              <a:path w="7152036" h="64008">
                <a:moveTo>
                  <a:pt x="0" y="0"/>
                </a:moveTo>
                <a:lnTo>
                  <a:pt x="7152036" y="0"/>
                </a:lnTo>
                <a:lnTo>
                  <a:pt x="7152036" y="64008"/>
                </a:lnTo>
                <a:lnTo>
                  <a:pt x="0" y="64008"/>
                </a:lnTo>
                <a:close/>
              </a:path>
            </a:pathLst>
          </a:cu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Tree>
    <p:extLst>
      <p:ext uri="{BB962C8B-B14F-4D97-AF65-F5344CB8AC3E}">
        <p14:creationId xmlns:p14="http://schemas.microsoft.com/office/powerpoint/2010/main" val="3207151501"/>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with Picture 4">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00051" y="1016955"/>
            <a:ext cx="3430079" cy="1328932"/>
          </a:xfrm>
          <a:prstGeom prst="rect">
            <a:avLst/>
          </a:prstGeom>
        </p:spPr>
        <p:txBody>
          <a:bodyPr anchor="t">
            <a:noAutofit/>
          </a:bodyPr>
          <a:lstStyle>
            <a:lvl1pPr>
              <a:defRPr sz="2700" cap="all" baseline="0">
                <a:solidFill>
                  <a:schemeClr val="tx2"/>
                </a:solidFill>
              </a:defRPr>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400051" y="2495233"/>
            <a:ext cx="3430079" cy="3727767"/>
          </a:xfrm>
          <a:prstGeom prst="rect">
            <a:avLst/>
          </a:prstGeo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00050" y="6477000"/>
            <a:ext cx="2191163" cy="381000"/>
          </a:xfrm>
          <a:prstGeom prst="rect">
            <a:avLst/>
          </a:prstGeom>
        </p:spPr>
        <p:txBody>
          <a:bodyPr/>
          <a:lstStyle>
            <a:lvl1pPr>
              <a:defRPr>
                <a:solidFill>
                  <a:schemeClr val="tx2"/>
                </a:solidFill>
                <a:effectLst/>
              </a:defRPr>
            </a:lvl1p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2591210" y="6477000"/>
            <a:ext cx="825746" cy="381000"/>
          </a:xfrm>
          <a:prstGeom prst="rect">
            <a:avLst/>
          </a:prstGeom>
        </p:spPr>
        <p:txBody>
          <a:bodyPr/>
          <a:lstStyle>
            <a:lvl1pPr>
              <a:defRPr>
                <a:solidFill>
                  <a:schemeClr val="tx2"/>
                </a:solidFill>
              </a:defRPr>
            </a:lvl1pPr>
          </a:lstStyle>
          <a:p>
            <a:fld id="{7FA43F5B-065E-43CE-B3FD-98C48A6F94D7}" type="datetime1">
              <a:rPr lang="en-US" smtClean="0"/>
              <a:pPr/>
              <a:t>9/10/2026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3414984" y="6477000"/>
            <a:ext cx="414190" cy="381000"/>
          </a:xfrm>
          <a:prstGeom prst="rect">
            <a:avLst/>
          </a:prstGeom>
        </p:spPr>
        <p:txBody>
          <a:bodyPr/>
          <a:lstStyle>
            <a:lvl1pPr>
              <a:defRPr>
                <a:solidFill>
                  <a:schemeClr val="tx2"/>
                </a:solidFill>
                <a:effectLst/>
              </a:defRPr>
            </a:lvl1pPr>
          </a:lstStyle>
          <a:p>
            <a:fld id="{2DE90F28-AFBB-4AB2-AA79-6D3F72ED131B}" type="slidenum">
              <a:rPr lang="en-US" smtClean="0"/>
              <a:pPr/>
              <a:t>‹#›</a:t>
            </a:fld>
            <a:endParaRPr lang="en-US"/>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4244196" y="0"/>
            <a:ext cx="4899804" cy="6858000"/>
          </a:xfrm>
          <a:prstGeom prst="rect">
            <a:avLst/>
          </a:prstGeom>
          <a:blipFill dpi="0" rotWithShape="1">
            <a:blip r:embed="rId2">
              <a:alphaModFix amt="60000"/>
            </a:blip>
            <a:srcRect/>
            <a:stretch>
              <a:fillRect/>
            </a:stretch>
          </a:blipFill>
        </p:spPr>
        <p:txBody>
          <a:bodyPr/>
          <a:lstStyle>
            <a:lvl1pPr marL="0" indent="0">
              <a:buNone/>
              <a:defRPr/>
            </a:lvl1pPr>
          </a:lstStyle>
          <a:p>
            <a:r>
              <a:rPr lang="en-US" dirty="0"/>
              <a:t> </a:t>
            </a:r>
          </a:p>
        </p:txBody>
      </p:sp>
      <p:sp>
        <p:nvSpPr>
          <p:cNvPr id="3" name="Freeform 2">
            <a:extLst>
              <a:ext uri="{FF2B5EF4-FFF2-40B4-BE49-F238E27FC236}">
                <a16:creationId xmlns:a16="http://schemas.microsoft.com/office/drawing/2014/main" id="{103B3571-8BEB-7B5F-5141-60BE7E4F2B98}"/>
              </a:ext>
            </a:extLst>
          </p:cNvPr>
          <p:cNvSpPr/>
          <p:nvPr/>
        </p:nvSpPr>
        <p:spPr>
          <a:xfrm>
            <a:off x="473554" y="570990"/>
            <a:ext cx="3768671" cy="64008"/>
          </a:xfrm>
          <a:custGeom>
            <a:avLst/>
            <a:gdLst>
              <a:gd name="connsiteX0" fmla="*/ 0 w 7152036"/>
              <a:gd name="connsiteY0" fmla="*/ 0 h 64008"/>
              <a:gd name="connsiteX1" fmla="*/ 7152036 w 7152036"/>
              <a:gd name="connsiteY1" fmla="*/ 0 h 64008"/>
              <a:gd name="connsiteX2" fmla="*/ 7152036 w 7152036"/>
              <a:gd name="connsiteY2" fmla="*/ 64008 h 64008"/>
              <a:gd name="connsiteX3" fmla="*/ 0 w 7152036"/>
              <a:gd name="connsiteY3" fmla="*/ 64008 h 64008"/>
            </a:gdLst>
            <a:ahLst/>
            <a:cxnLst>
              <a:cxn ang="0">
                <a:pos x="connsiteX0" y="connsiteY0"/>
              </a:cxn>
              <a:cxn ang="0">
                <a:pos x="connsiteX1" y="connsiteY1"/>
              </a:cxn>
              <a:cxn ang="0">
                <a:pos x="connsiteX2" y="connsiteY2"/>
              </a:cxn>
              <a:cxn ang="0">
                <a:pos x="connsiteX3" y="connsiteY3"/>
              </a:cxn>
            </a:cxnLst>
            <a:rect l="l" t="t" r="r" b="b"/>
            <a:pathLst>
              <a:path w="7152036" h="64008">
                <a:moveTo>
                  <a:pt x="0" y="0"/>
                </a:moveTo>
                <a:lnTo>
                  <a:pt x="7152036" y="0"/>
                </a:lnTo>
                <a:lnTo>
                  <a:pt x="7152036" y="64008"/>
                </a:lnTo>
                <a:lnTo>
                  <a:pt x="0" y="64008"/>
                </a:lnTo>
                <a:close/>
              </a:path>
            </a:pathLst>
          </a:cu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Tree>
    <p:extLst>
      <p:ext uri="{BB962C8B-B14F-4D97-AF65-F5344CB8AC3E}">
        <p14:creationId xmlns:p14="http://schemas.microsoft.com/office/powerpoint/2010/main" val="1575049016"/>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ntent with Picture 5">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99956" y="1016955"/>
            <a:ext cx="2584452" cy="1328932"/>
          </a:xfrm>
          <a:prstGeom prst="rect">
            <a:avLst/>
          </a:prstGeom>
        </p:spPr>
        <p:txBody>
          <a:bodyPr anchor="t">
            <a:normAutofit/>
          </a:bodyPr>
          <a:lstStyle>
            <a:lvl1pPr>
              <a:defRPr sz="2700" cap="all" baseline="0">
                <a:solidFill>
                  <a:schemeClr val="tx2"/>
                </a:solidFill>
              </a:defRPr>
            </a:lvl1pPr>
          </a:lstStyle>
          <a:p>
            <a:r>
              <a:rPr lang="en-US"/>
              <a:t>Click to edit Master title style</a:t>
            </a:r>
            <a:endParaRPr lang="en-US" dirty="0"/>
          </a:p>
        </p:txBody>
      </p:sp>
      <p:sp>
        <p:nvSpPr>
          <p:cNvPr id="6" name="Content Placeholder 7">
            <a:extLst>
              <a:ext uri="{FF2B5EF4-FFF2-40B4-BE49-F238E27FC236}">
                <a16:creationId xmlns:a16="http://schemas.microsoft.com/office/drawing/2014/main" id="{7056A831-274A-4E01-51DC-29FC50834A4F}"/>
              </a:ext>
            </a:extLst>
          </p:cNvPr>
          <p:cNvSpPr>
            <a:spLocks noGrp="1"/>
          </p:cNvSpPr>
          <p:nvPr>
            <p:ph sz="quarter" idx="18"/>
          </p:nvPr>
        </p:nvSpPr>
        <p:spPr>
          <a:xfrm>
            <a:off x="400050" y="2495233"/>
            <a:ext cx="2584452" cy="3727767"/>
          </a:xfrm>
          <a:prstGeom prst="rect">
            <a:avLst/>
          </a:prstGeo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Footer Placeholder 8">
            <a:extLst>
              <a:ext uri="{FF2B5EF4-FFF2-40B4-BE49-F238E27FC236}">
                <a16:creationId xmlns:a16="http://schemas.microsoft.com/office/drawing/2014/main" id="{B09198F5-FF38-389C-E060-120AC6301809}"/>
              </a:ext>
            </a:extLst>
          </p:cNvPr>
          <p:cNvSpPr>
            <a:spLocks noGrp="1"/>
          </p:cNvSpPr>
          <p:nvPr>
            <p:ph type="ftr" sz="quarter" idx="16"/>
          </p:nvPr>
        </p:nvSpPr>
        <p:spPr>
          <a:xfrm>
            <a:off x="400050" y="6477000"/>
            <a:ext cx="1557583" cy="381000"/>
          </a:xfrm>
          <a:prstGeom prst="rect">
            <a:avLst/>
          </a:prstGeom>
        </p:spPr>
        <p:txBody>
          <a:bodyPr/>
          <a:lstStyle>
            <a:lvl1pPr>
              <a:defRPr>
                <a:solidFill>
                  <a:schemeClr val="tx2"/>
                </a:solidFill>
              </a:defRPr>
            </a:lvl1pPr>
          </a:lstStyle>
          <a:p>
            <a:r>
              <a:rPr lang="en-US"/>
              <a:t>Sample Footer Text</a:t>
            </a:r>
          </a:p>
        </p:txBody>
      </p:sp>
      <p:sp>
        <p:nvSpPr>
          <p:cNvPr id="4" name="Date Placeholder 3">
            <a:extLst>
              <a:ext uri="{FF2B5EF4-FFF2-40B4-BE49-F238E27FC236}">
                <a16:creationId xmlns:a16="http://schemas.microsoft.com/office/drawing/2014/main" id="{15305F20-8340-4F06-2EA5-4D05FFED4587}"/>
              </a:ext>
            </a:extLst>
          </p:cNvPr>
          <p:cNvSpPr>
            <a:spLocks noGrp="1"/>
          </p:cNvSpPr>
          <p:nvPr>
            <p:ph type="dt" sz="half" idx="15"/>
          </p:nvPr>
        </p:nvSpPr>
        <p:spPr>
          <a:xfrm>
            <a:off x="1957633" y="6477000"/>
            <a:ext cx="712325" cy="381000"/>
          </a:xfrm>
          <a:prstGeom prst="rect">
            <a:avLst/>
          </a:prstGeom>
        </p:spPr>
        <p:txBody>
          <a:bodyPr/>
          <a:lstStyle>
            <a:lvl1pPr>
              <a:defRPr>
                <a:solidFill>
                  <a:schemeClr val="tx2"/>
                </a:solidFill>
              </a:defRPr>
            </a:lvl1pPr>
          </a:lstStyle>
          <a:p>
            <a:fld id="{7FA43F5B-065E-43CE-B3FD-98C48A6F94D7}" type="datetime1">
              <a:rPr lang="en-US" smtClean="0"/>
              <a:pPr/>
              <a:t>9/10/2026</a:t>
            </a:fld>
            <a:endParaRPr lang="en-US"/>
          </a:p>
        </p:txBody>
      </p:sp>
      <p:sp>
        <p:nvSpPr>
          <p:cNvPr id="10" name="Slide Number Placeholder 9">
            <a:extLst>
              <a:ext uri="{FF2B5EF4-FFF2-40B4-BE49-F238E27FC236}">
                <a16:creationId xmlns:a16="http://schemas.microsoft.com/office/drawing/2014/main" id="{4963CA08-6B63-DC1E-8CB3-C323C9040122}"/>
              </a:ext>
            </a:extLst>
          </p:cNvPr>
          <p:cNvSpPr>
            <a:spLocks noGrp="1"/>
          </p:cNvSpPr>
          <p:nvPr>
            <p:ph type="sldNum" sz="quarter" idx="17"/>
          </p:nvPr>
        </p:nvSpPr>
        <p:spPr>
          <a:xfrm>
            <a:off x="2669958" y="6477000"/>
            <a:ext cx="321905" cy="381000"/>
          </a:xfrm>
          <a:prstGeom prst="rect">
            <a:avLst/>
          </a:prstGeom>
        </p:spPr>
        <p:txBody>
          <a:bodyPr/>
          <a:lstStyle>
            <a:lvl1pPr>
              <a:defRPr>
                <a:solidFill>
                  <a:schemeClr val="tx2"/>
                </a:solidFill>
              </a:defRPr>
            </a:lvl1pPr>
          </a:lstStyle>
          <a:p>
            <a:fld id="{2DE90F28-AFBB-4AB2-AA79-6D3F72ED131B}" type="slidenum">
              <a:rPr lang="en-US" smtClean="0"/>
              <a:pPr/>
              <a:t>‹#›</a:t>
            </a:fld>
            <a:endParaRPr lang="en-US"/>
          </a:p>
        </p:txBody>
      </p:sp>
      <p:sp>
        <p:nvSpPr>
          <p:cNvPr id="7" name="Picture Placeholder 10">
            <a:extLst>
              <a:ext uri="{FF2B5EF4-FFF2-40B4-BE49-F238E27FC236}">
                <a16:creationId xmlns:a16="http://schemas.microsoft.com/office/drawing/2014/main" id="{0BBEF0D8-DF37-CB82-D6FC-4B18E864B26C}"/>
              </a:ext>
            </a:extLst>
          </p:cNvPr>
          <p:cNvSpPr>
            <a:spLocks noGrp="1"/>
          </p:cNvSpPr>
          <p:nvPr>
            <p:ph type="pic" sz="quarter" idx="13" hasCustomPrompt="1"/>
          </p:nvPr>
        </p:nvSpPr>
        <p:spPr>
          <a:xfrm>
            <a:off x="3452234" y="0"/>
            <a:ext cx="5688108" cy="6858000"/>
          </a:xfrm>
          <a:prstGeom prst="rect">
            <a:avLst/>
          </a:prstGeom>
          <a:blipFill dpi="0" rotWithShape="1">
            <a:blip r:embed="rId2">
              <a:alphaModFix amt="60000"/>
            </a:blip>
            <a:srcRect/>
            <a:stretch>
              <a:fillRect/>
            </a:stretch>
          </a:blipFill>
        </p:spPr>
        <p:txBody>
          <a:bodyPr/>
          <a:lstStyle>
            <a:lvl1pPr marL="0" indent="0">
              <a:buNone/>
              <a:defRPr/>
            </a:lvl1pPr>
          </a:lstStyle>
          <a:p>
            <a:r>
              <a:rPr lang="en-US" dirty="0"/>
              <a:t> </a:t>
            </a:r>
          </a:p>
        </p:txBody>
      </p:sp>
      <p:sp>
        <p:nvSpPr>
          <p:cNvPr id="3" name="Freeform 2">
            <a:extLst>
              <a:ext uri="{FF2B5EF4-FFF2-40B4-BE49-F238E27FC236}">
                <a16:creationId xmlns:a16="http://schemas.microsoft.com/office/drawing/2014/main" id="{8DC2254B-5D42-9D5B-16C8-9FAF562F458A}"/>
              </a:ext>
            </a:extLst>
          </p:cNvPr>
          <p:cNvSpPr/>
          <p:nvPr/>
        </p:nvSpPr>
        <p:spPr>
          <a:xfrm>
            <a:off x="461773" y="570989"/>
            <a:ext cx="2990462" cy="64012"/>
          </a:xfrm>
          <a:custGeom>
            <a:avLst/>
            <a:gdLst>
              <a:gd name="connsiteX0" fmla="*/ 0 w 7152036"/>
              <a:gd name="connsiteY0" fmla="*/ 0 h 64008"/>
              <a:gd name="connsiteX1" fmla="*/ 7152036 w 7152036"/>
              <a:gd name="connsiteY1" fmla="*/ 0 h 64008"/>
              <a:gd name="connsiteX2" fmla="*/ 7152036 w 7152036"/>
              <a:gd name="connsiteY2" fmla="*/ 64008 h 64008"/>
              <a:gd name="connsiteX3" fmla="*/ 0 w 7152036"/>
              <a:gd name="connsiteY3" fmla="*/ 64008 h 64008"/>
            </a:gdLst>
            <a:ahLst/>
            <a:cxnLst>
              <a:cxn ang="0">
                <a:pos x="connsiteX0" y="connsiteY0"/>
              </a:cxn>
              <a:cxn ang="0">
                <a:pos x="connsiteX1" y="connsiteY1"/>
              </a:cxn>
              <a:cxn ang="0">
                <a:pos x="connsiteX2" y="connsiteY2"/>
              </a:cxn>
              <a:cxn ang="0">
                <a:pos x="connsiteX3" y="connsiteY3"/>
              </a:cxn>
            </a:cxnLst>
            <a:rect l="l" t="t" r="r" b="b"/>
            <a:pathLst>
              <a:path w="7152036" h="64008">
                <a:moveTo>
                  <a:pt x="0" y="0"/>
                </a:moveTo>
                <a:lnTo>
                  <a:pt x="7152036" y="0"/>
                </a:lnTo>
                <a:lnTo>
                  <a:pt x="7152036" y="64008"/>
                </a:lnTo>
                <a:lnTo>
                  <a:pt x="0" y="64008"/>
                </a:lnTo>
                <a:close/>
              </a:path>
            </a:pathLst>
          </a:cu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Tree>
    <p:extLst>
      <p:ext uri="{BB962C8B-B14F-4D97-AF65-F5344CB8AC3E}">
        <p14:creationId xmlns:p14="http://schemas.microsoft.com/office/powerpoint/2010/main" val="1331259710"/>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ntent with Picture 6">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666046" y="1016956"/>
            <a:ext cx="2077904" cy="1875475"/>
          </a:xfrm>
          <a:prstGeom prst="rect">
            <a:avLst/>
          </a:prstGeom>
        </p:spPr>
        <p:txBody>
          <a:bodyPr anchor="t"/>
          <a:lstStyle>
            <a:lvl1pPr>
              <a:defRPr cap="all" baseline="0">
                <a:solidFill>
                  <a:schemeClr val="tx2"/>
                </a:solidFill>
              </a:defRPr>
            </a:lvl1pPr>
          </a:lstStyle>
          <a:p>
            <a:r>
              <a:rPr lang="en-US"/>
              <a:t>Click to edit Master title style</a:t>
            </a:r>
            <a:endParaRPr lang="en-US" dirty="0"/>
          </a:p>
        </p:txBody>
      </p:sp>
      <p:sp>
        <p:nvSpPr>
          <p:cNvPr id="10" name="Picture Placeholder 9">
            <a:extLst>
              <a:ext uri="{FF2B5EF4-FFF2-40B4-BE49-F238E27FC236}">
                <a16:creationId xmlns:a16="http://schemas.microsoft.com/office/drawing/2014/main" id="{3CA946DA-5AE8-39E2-3ADD-B8F06308C1C6}"/>
              </a:ext>
            </a:extLst>
          </p:cNvPr>
          <p:cNvSpPr>
            <a:spLocks noGrp="1"/>
          </p:cNvSpPr>
          <p:nvPr>
            <p:ph type="pic" sz="quarter" idx="13" hasCustomPrompt="1"/>
          </p:nvPr>
        </p:nvSpPr>
        <p:spPr>
          <a:xfrm>
            <a:off x="1" y="0"/>
            <a:ext cx="6244742" cy="6858000"/>
          </a:xfrm>
          <a:custGeom>
            <a:avLst/>
            <a:gdLst>
              <a:gd name="connsiteX0" fmla="*/ 0 w 8326323"/>
              <a:gd name="connsiteY0" fmla="*/ 0 h 6858000"/>
              <a:gd name="connsiteX1" fmla="*/ 8326323 w 8326323"/>
              <a:gd name="connsiteY1" fmla="*/ 0 h 6858000"/>
              <a:gd name="connsiteX2" fmla="*/ 8326323 w 8326323"/>
              <a:gd name="connsiteY2" fmla="*/ 6858000 h 6858000"/>
              <a:gd name="connsiteX3" fmla="*/ 0 w 832632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26323" h="6858000">
                <a:moveTo>
                  <a:pt x="0" y="0"/>
                </a:moveTo>
                <a:lnTo>
                  <a:pt x="8326323" y="0"/>
                </a:lnTo>
                <a:lnTo>
                  <a:pt x="8326323" y="6858000"/>
                </a:lnTo>
                <a:lnTo>
                  <a:pt x="0" y="6858000"/>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6666791" y="3011335"/>
            <a:ext cx="2077158" cy="2844950"/>
          </a:xfrm>
          <a:prstGeom prst="rect">
            <a:avLst/>
          </a:prstGeom>
        </p:spPr>
        <p:txBody>
          <a:bodyPr vert="horz" lIns="91440" tIns="45720" rIns="91440" bIns="45720" rtlCol="0">
            <a:normAutofit/>
          </a:bodyPr>
          <a:lstStyle>
            <a:lvl1pPr marL="0" indent="0">
              <a:buNone/>
              <a:defRPr lang="en-US" dirty="0">
                <a:solidFill>
                  <a:schemeClr val="tx2"/>
                </a:solidFill>
              </a:defRPr>
            </a:lvl1pPr>
            <a:lvl2pPr marL="171450" indent="0">
              <a:buNone/>
              <a:defRPr lang="en-US" dirty="0">
                <a:solidFill>
                  <a:schemeClr val="tx2"/>
                </a:solidFill>
              </a:defRPr>
            </a:lvl2pPr>
            <a:lvl3pPr marL="342900" indent="0">
              <a:buNone/>
              <a:defRPr lang="en-US" dirty="0">
                <a:solidFill>
                  <a:schemeClr val="tx2"/>
                </a:solidFill>
              </a:defRPr>
            </a:lvl3pPr>
            <a:lvl4pPr marL="514350" indent="0">
              <a:buNone/>
              <a:defRPr lang="en-US" dirty="0">
                <a:solidFill>
                  <a:schemeClr val="tx2"/>
                </a:solidFill>
              </a:defRPr>
            </a:lvl4pPr>
            <a:lvl5pPr marL="685800" indent="0">
              <a:buNone/>
              <a:defRPr lang="en-US" dirty="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6666046" y="6477000"/>
            <a:ext cx="1053345" cy="381000"/>
          </a:xfrm>
          <a:prstGeom prst="rect">
            <a:avLst/>
          </a:prstGeom>
        </p:spPr>
        <p:txBody>
          <a:bodyPr/>
          <a:lstStyle>
            <a:lvl1pPr>
              <a:defRPr>
                <a:solidFill>
                  <a:schemeClr val="tx2"/>
                </a:solidFill>
              </a:defRPr>
            </a:lvl1p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7719392" y="6477000"/>
            <a:ext cx="531643" cy="381000"/>
          </a:xfrm>
          <a:prstGeom prst="rect">
            <a:avLst/>
          </a:prstGeom>
        </p:spPr>
        <p:txBody>
          <a:bodyPr/>
          <a:lstStyle>
            <a:lvl1pPr>
              <a:defRPr>
                <a:solidFill>
                  <a:schemeClr val="tx2"/>
                </a:solidFill>
                <a:effectLst/>
              </a:defRPr>
            </a:lvl1pPr>
          </a:lstStyle>
          <a:p>
            <a:fld id="{CD491FD6-320B-4F77-8F99-6D2F5BCDF640}" type="datetime1">
              <a:rPr lang="en-US" smtClean="0"/>
              <a:t>9/10/2026</a:t>
            </a:fld>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8251035" y="6477000"/>
            <a:ext cx="492915" cy="381000"/>
          </a:xfrm>
          <a:prstGeom prst="rect">
            <a:avLst/>
          </a:prstGeom>
        </p:spPr>
        <p:txBody>
          <a:bodyPr/>
          <a:lstStyle>
            <a:lvl1pPr>
              <a:defRPr>
                <a:solidFill>
                  <a:schemeClr val="tx2"/>
                </a:solidFill>
              </a:defRPr>
            </a:lvl1pPr>
          </a:lstStyle>
          <a:p>
            <a:fld id="{2DE90F28-AFBB-4AB2-AA79-6D3F72ED131B}" type="slidenum">
              <a:rPr lang="en-US" smtClean="0"/>
              <a:pPr/>
              <a:t>‹#›</a:t>
            </a:fld>
            <a:endParaRPr lang="en-US"/>
          </a:p>
        </p:txBody>
      </p:sp>
      <p:sp>
        <p:nvSpPr>
          <p:cNvPr id="3" name="Freeform 2">
            <a:extLst>
              <a:ext uri="{FF2B5EF4-FFF2-40B4-BE49-F238E27FC236}">
                <a16:creationId xmlns:a16="http://schemas.microsoft.com/office/drawing/2014/main" id="{3AEE3D4D-61F7-E7A0-0EB4-DE705A2CAF60}"/>
              </a:ext>
            </a:extLst>
          </p:cNvPr>
          <p:cNvSpPr/>
          <p:nvPr/>
        </p:nvSpPr>
        <p:spPr>
          <a:xfrm>
            <a:off x="6244742" y="570989"/>
            <a:ext cx="2499208" cy="64008"/>
          </a:xfrm>
          <a:custGeom>
            <a:avLst/>
            <a:gdLst>
              <a:gd name="connsiteX0" fmla="*/ 0 w 7152036"/>
              <a:gd name="connsiteY0" fmla="*/ 0 h 64008"/>
              <a:gd name="connsiteX1" fmla="*/ 7152036 w 7152036"/>
              <a:gd name="connsiteY1" fmla="*/ 0 h 64008"/>
              <a:gd name="connsiteX2" fmla="*/ 7152036 w 7152036"/>
              <a:gd name="connsiteY2" fmla="*/ 64008 h 64008"/>
              <a:gd name="connsiteX3" fmla="*/ 0 w 7152036"/>
              <a:gd name="connsiteY3" fmla="*/ 64008 h 64008"/>
            </a:gdLst>
            <a:ahLst/>
            <a:cxnLst>
              <a:cxn ang="0">
                <a:pos x="connsiteX0" y="connsiteY0"/>
              </a:cxn>
              <a:cxn ang="0">
                <a:pos x="connsiteX1" y="connsiteY1"/>
              </a:cxn>
              <a:cxn ang="0">
                <a:pos x="connsiteX2" y="connsiteY2"/>
              </a:cxn>
              <a:cxn ang="0">
                <a:pos x="connsiteX3" y="connsiteY3"/>
              </a:cxn>
            </a:cxnLst>
            <a:rect l="l" t="t" r="r" b="b"/>
            <a:pathLst>
              <a:path w="7152036" h="64008">
                <a:moveTo>
                  <a:pt x="0" y="0"/>
                </a:moveTo>
                <a:lnTo>
                  <a:pt x="7152036" y="0"/>
                </a:lnTo>
                <a:lnTo>
                  <a:pt x="7152036" y="64008"/>
                </a:lnTo>
                <a:lnTo>
                  <a:pt x="0" y="64008"/>
                </a:lnTo>
                <a:close/>
              </a:path>
            </a:pathLst>
          </a:cu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Tree>
    <p:extLst>
      <p:ext uri="{BB962C8B-B14F-4D97-AF65-F5344CB8AC3E}">
        <p14:creationId xmlns:p14="http://schemas.microsoft.com/office/powerpoint/2010/main" val="3872566475"/>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ontent with Picture 7">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00050" y="3623949"/>
            <a:ext cx="2614614" cy="2599051"/>
          </a:xfrm>
          <a:prstGeom prst="rect">
            <a:avLst/>
          </a:prstGeom>
        </p:spPr>
        <p:txBody>
          <a:bodyPr anchor="t">
            <a:normAutofit/>
          </a:bodyPr>
          <a:lstStyle>
            <a:lvl1pPr>
              <a:defRPr sz="2700" cap="all" baseline="0">
                <a:solidFill>
                  <a:schemeClr val="tx2"/>
                </a:solidFill>
              </a:defRPr>
            </a:lvl1pPr>
          </a:lstStyle>
          <a:p>
            <a:r>
              <a:rPr lang="en-US"/>
              <a:t>Click to edit Master title style</a:t>
            </a:r>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1" y="1"/>
            <a:ext cx="9144000" cy="3242949"/>
          </a:xfrm>
          <a:prstGeom prst="rect">
            <a:avLst/>
          </a:prstGeom>
          <a:blipFill dpi="0" rotWithShape="1">
            <a:blip r:embed="rId2">
              <a:alphaModFix amt="60000"/>
            </a:blip>
            <a:srcRect/>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3304452" y="3623949"/>
            <a:ext cx="5439498" cy="2599050"/>
          </a:xfrm>
          <a:prstGeom prst="rect">
            <a:avLst/>
          </a:prstGeom>
        </p:spPr>
        <p:txBody>
          <a:bodyPr vert="horz" lIns="91440" tIns="45720" rIns="91440" bIns="45720" rtlCol="0">
            <a:normAutofit/>
          </a:bodyPr>
          <a:lstStyle>
            <a:lvl1pPr marL="0" indent="0">
              <a:buNone/>
              <a:defRPr lang="en-US" dirty="0">
                <a:solidFill>
                  <a:schemeClr val="tx2"/>
                </a:solidFill>
              </a:defRPr>
            </a:lvl1pPr>
            <a:lvl2pPr marL="171450" indent="0">
              <a:buNone/>
              <a:defRPr lang="en-US" dirty="0">
                <a:solidFill>
                  <a:schemeClr val="tx2"/>
                </a:solidFill>
              </a:defRPr>
            </a:lvl2pPr>
            <a:lvl3pPr marL="342900" indent="0">
              <a:buNone/>
              <a:defRPr lang="en-US" dirty="0">
                <a:solidFill>
                  <a:schemeClr val="tx2"/>
                </a:solidFill>
              </a:defRPr>
            </a:lvl3pPr>
            <a:lvl4pPr marL="514350" indent="0">
              <a:buNone/>
              <a:defRPr lang="en-US" dirty="0">
                <a:solidFill>
                  <a:schemeClr val="tx2"/>
                </a:solidFill>
              </a:defRPr>
            </a:lvl4pPr>
            <a:lvl5pPr marL="685800" indent="0">
              <a:buNone/>
              <a:defRPr lang="en-US" dirty="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00050" y="6477001"/>
            <a:ext cx="6432478" cy="381001"/>
          </a:xfrm>
          <a:prstGeom prst="rect">
            <a:avLst/>
          </a:prstGeom>
        </p:spPr>
        <p:txBody>
          <a:bodyPr/>
          <a:lstStyle>
            <a:lvl1pPr>
              <a:defRPr>
                <a:solidFill>
                  <a:schemeClr val="tx2"/>
                </a:solidFill>
              </a:defRPr>
            </a:lvl1p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6832527" y="6477000"/>
            <a:ext cx="1418504" cy="381001"/>
          </a:xfrm>
          <a:prstGeom prst="rect">
            <a:avLst/>
          </a:prstGeom>
        </p:spPr>
        <p:txBody>
          <a:bodyPr/>
          <a:lstStyle>
            <a:lvl1pPr>
              <a:defRPr>
                <a:solidFill>
                  <a:schemeClr val="tx2"/>
                </a:solidFill>
              </a:defRPr>
            </a:lvl1pPr>
          </a:lstStyle>
          <a:p>
            <a:fld id="{ADC8C146-0A20-4029-98D5-9A42EEDF8B24}" type="datetime1">
              <a:rPr lang="en-US" smtClean="0"/>
              <a:pPr/>
              <a:t>9/10/2026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8251030" y="6477001"/>
            <a:ext cx="492920" cy="381001"/>
          </a:xfrm>
          <a:prstGeom prst="rect">
            <a:avLst/>
          </a:prstGeom>
        </p:spPr>
        <p:txBody>
          <a:bodyPr/>
          <a:lstStyle>
            <a:lvl1pPr>
              <a:defRPr>
                <a:solidFill>
                  <a:schemeClr val="tx2"/>
                </a:solidFill>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3348639658"/>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ontent with Picture 8">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00051" y="1016956"/>
            <a:ext cx="8343899" cy="731519"/>
          </a:xfrm>
          <a:prstGeom prst="rect">
            <a:avLst/>
          </a:prstGeom>
        </p:spPr>
        <p:txBody>
          <a:bodyPr anchor="t"/>
          <a:lstStyle>
            <a:lvl1pPr>
              <a:defRPr cap="all" baseline="0">
                <a:solidFill>
                  <a:schemeClr val="tx2"/>
                </a:solidFill>
              </a:defRPr>
            </a:lvl1pPr>
          </a:lstStyle>
          <a:p>
            <a:r>
              <a:rPr lang="en-US"/>
              <a:t>Click to edit Master title style</a:t>
            </a:r>
            <a:endParaRPr lang="en-US" dirty="0"/>
          </a:p>
        </p:txBody>
      </p:sp>
      <p:sp>
        <p:nvSpPr>
          <p:cNvPr id="36" name="Picture Placeholder 11">
            <a:extLst>
              <a:ext uri="{FF2B5EF4-FFF2-40B4-BE49-F238E27FC236}">
                <a16:creationId xmlns:a16="http://schemas.microsoft.com/office/drawing/2014/main" id="{61ACD7CC-7A35-CC8D-F7DA-128B795065B1}"/>
              </a:ext>
            </a:extLst>
          </p:cNvPr>
          <p:cNvSpPr>
            <a:spLocks noGrp="1"/>
          </p:cNvSpPr>
          <p:nvPr>
            <p:ph type="pic" sz="quarter" idx="18" hasCustomPrompt="1"/>
          </p:nvPr>
        </p:nvSpPr>
        <p:spPr>
          <a:xfrm>
            <a:off x="0" y="2145669"/>
            <a:ext cx="4718909" cy="4728525"/>
          </a:xfrm>
          <a:custGeom>
            <a:avLst/>
            <a:gdLst>
              <a:gd name="connsiteX0" fmla="*/ 0 w 6460672"/>
              <a:gd name="connsiteY0" fmla="*/ 0 h 5029200"/>
              <a:gd name="connsiteX1" fmla="*/ 6460672 w 6460672"/>
              <a:gd name="connsiteY1" fmla="*/ 0 h 5029200"/>
              <a:gd name="connsiteX2" fmla="*/ 6460672 w 6460672"/>
              <a:gd name="connsiteY2" fmla="*/ 5029200 h 5029200"/>
              <a:gd name="connsiteX3" fmla="*/ 0 w 6460672"/>
              <a:gd name="connsiteY3" fmla="*/ 5029200 h 5029200"/>
            </a:gdLst>
            <a:ahLst/>
            <a:cxnLst>
              <a:cxn ang="0">
                <a:pos x="connsiteX0" y="connsiteY0"/>
              </a:cxn>
              <a:cxn ang="0">
                <a:pos x="connsiteX1" y="connsiteY1"/>
              </a:cxn>
              <a:cxn ang="0">
                <a:pos x="connsiteX2" y="connsiteY2"/>
              </a:cxn>
              <a:cxn ang="0">
                <a:pos x="connsiteX3" y="connsiteY3"/>
              </a:cxn>
            </a:cxnLst>
            <a:rect l="l" t="t" r="r" b="b"/>
            <a:pathLst>
              <a:path w="6460672" h="5029200">
                <a:moveTo>
                  <a:pt x="0" y="0"/>
                </a:moveTo>
                <a:lnTo>
                  <a:pt x="6460672" y="0"/>
                </a:lnTo>
                <a:lnTo>
                  <a:pt x="6460672" y="5029200"/>
                </a:lnTo>
                <a:lnTo>
                  <a:pt x="0" y="5029200"/>
                </a:lnTo>
                <a:close/>
              </a:path>
            </a:pathLst>
          </a:custGeom>
          <a:blipFill dpi="0" rotWithShape="1">
            <a:blip r:embed="rId2">
              <a:alphaModFix amt="60000"/>
            </a:blip>
            <a:srcRect/>
            <a:stretch>
              <a:fillRect/>
            </a:stretch>
          </a:blipFill>
        </p:spPr>
        <p:txBody>
          <a:bodyPr vert="horz" wrap="square" lIns="91440" tIns="45720" rIns="91440" bIns="45720" rtlCol="0">
            <a:noAutofit/>
          </a:bodyPr>
          <a:lstStyle>
            <a:lvl1pPr marL="0" indent="0">
              <a:buNone/>
              <a:defRPr lang="en-US" dirty="0"/>
            </a:lvl1pPr>
          </a:lstStyle>
          <a:p>
            <a:pPr marL="171450" lvl="0" indent="-171450"/>
            <a:r>
              <a:rPr lang="en-US" dirty="0"/>
              <a:t> </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5132322" y="2145669"/>
            <a:ext cx="3611629" cy="4190497"/>
          </a:xfrm>
          <a:prstGeom prst="rect">
            <a:avLst/>
          </a:prstGeo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Footer Placeholder 8">
            <a:extLst>
              <a:ext uri="{FF2B5EF4-FFF2-40B4-BE49-F238E27FC236}">
                <a16:creationId xmlns:a16="http://schemas.microsoft.com/office/drawing/2014/main" id="{820916D3-99FA-E971-607F-14E290E58854}"/>
              </a:ext>
            </a:extLst>
          </p:cNvPr>
          <p:cNvSpPr>
            <a:spLocks noGrp="1"/>
          </p:cNvSpPr>
          <p:nvPr>
            <p:ph type="ftr" sz="quarter" idx="16"/>
          </p:nvPr>
        </p:nvSpPr>
        <p:spPr>
          <a:xfrm>
            <a:off x="5132322" y="6492240"/>
            <a:ext cx="2411473" cy="365760"/>
          </a:xfrm>
          <a:prstGeom prst="rect">
            <a:avLst/>
          </a:prstGeom>
        </p:spPr>
        <p:txBody>
          <a:bodyPr/>
          <a:lstStyle>
            <a:lvl1pPr>
              <a:defRPr>
                <a:solidFill>
                  <a:schemeClr val="tx2"/>
                </a:solidFill>
              </a:defRPr>
            </a:lvl1pPr>
          </a:lstStyle>
          <a:p>
            <a:r>
              <a:rPr lang="en-US"/>
              <a:t>Sample Footer Text</a:t>
            </a:r>
          </a:p>
        </p:txBody>
      </p:sp>
      <p:sp>
        <p:nvSpPr>
          <p:cNvPr id="4" name="Date Placeholder 3">
            <a:extLst>
              <a:ext uri="{FF2B5EF4-FFF2-40B4-BE49-F238E27FC236}">
                <a16:creationId xmlns:a16="http://schemas.microsoft.com/office/drawing/2014/main" id="{9F3CAD5B-18BB-E21E-3A4C-7BAACB8519A4}"/>
              </a:ext>
            </a:extLst>
          </p:cNvPr>
          <p:cNvSpPr>
            <a:spLocks noGrp="1"/>
          </p:cNvSpPr>
          <p:nvPr>
            <p:ph type="dt" sz="half" idx="15"/>
          </p:nvPr>
        </p:nvSpPr>
        <p:spPr>
          <a:xfrm>
            <a:off x="7543798" y="6492240"/>
            <a:ext cx="707237" cy="365760"/>
          </a:xfrm>
          <a:prstGeom prst="rect">
            <a:avLst/>
          </a:prstGeom>
        </p:spPr>
        <p:txBody>
          <a:bodyPr/>
          <a:lstStyle>
            <a:lvl1pPr>
              <a:defRPr>
                <a:solidFill>
                  <a:schemeClr val="tx2"/>
                </a:solidFill>
              </a:defRPr>
            </a:lvl1pPr>
          </a:lstStyle>
          <a:p>
            <a:fld id="{D3EEA351-3479-4085-8F9E-571D48233D05}" type="datetime1">
              <a:rPr lang="en-US" smtClean="0"/>
              <a:t>9/10/2026</a:t>
            </a:fld>
            <a:endParaRPr lang="en-US" dirty="0"/>
          </a:p>
        </p:txBody>
      </p:sp>
      <p:sp>
        <p:nvSpPr>
          <p:cNvPr id="10" name="Slide Number Placeholder 9">
            <a:extLst>
              <a:ext uri="{FF2B5EF4-FFF2-40B4-BE49-F238E27FC236}">
                <a16:creationId xmlns:a16="http://schemas.microsoft.com/office/drawing/2014/main" id="{BBDEAB8E-8806-A459-E320-4CA2B455BFD7}"/>
              </a:ext>
            </a:extLst>
          </p:cNvPr>
          <p:cNvSpPr>
            <a:spLocks noGrp="1"/>
          </p:cNvSpPr>
          <p:nvPr>
            <p:ph type="sldNum" sz="quarter" idx="17"/>
          </p:nvPr>
        </p:nvSpPr>
        <p:spPr>
          <a:xfrm>
            <a:off x="8251035" y="6492240"/>
            <a:ext cx="492916" cy="365760"/>
          </a:xfrm>
          <a:prstGeom prst="rect">
            <a:avLst/>
          </a:prstGeom>
        </p:spPr>
        <p:txBody>
          <a:bodyPr/>
          <a:lstStyle>
            <a:lvl1pPr>
              <a:defRPr>
                <a:solidFill>
                  <a:schemeClr val="tx2"/>
                </a:solidFill>
              </a:defRPr>
            </a:lvl1pPr>
          </a:lstStyle>
          <a:p>
            <a:fld id="{2DE90F28-AFBB-4AB2-AA79-6D3F72ED131B}" type="slidenum">
              <a:rPr lang="en-US" smtClean="0"/>
              <a:pPr/>
              <a:t>‹#›</a:t>
            </a:fld>
            <a:endParaRPr lang="en-US"/>
          </a:p>
        </p:txBody>
      </p:sp>
      <p:sp>
        <p:nvSpPr>
          <p:cNvPr id="3" name="Rectangle 2">
            <a:extLst>
              <a:ext uri="{FF2B5EF4-FFF2-40B4-BE49-F238E27FC236}">
                <a16:creationId xmlns:a16="http://schemas.microsoft.com/office/drawing/2014/main" id="{54335081-FA52-F16F-A616-E20DA766DB57}"/>
              </a:ext>
            </a:extLst>
          </p:cNvPr>
          <p:cNvSpPr/>
          <p:nvPr/>
        </p:nvSpPr>
        <p:spPr>
          <a:xfrm>
            <a:off x="475523" y="565606"/>
            <a:ext cx="8668476" cy="6400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4046599384"/>
      </p:ext>
    </p:extLst>
  </p:cSld>
  <p:clrMapOvr>
    <a:masterClrMapping/>
  </p:clrMapOvr>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ontent with Picture 9">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00050" y="1016956"/>
            <a:ext cx="2614615" cy="1316347"/>
          </a:xfrm>
          <a:prstGeom prst="rect">
            <a:avLst/>
          </a:prstGeom>
        </p:spPr>
        <p:txBody>
          <a:bodyPr anchor="t">
            <a:noAutofit/>
          </a:bodyPr>
          <a:lstStyle>
            <a:lvl1pPr>
              <a:defRPr sz="2700" cap="all" baseline="0">
                <a:solidFill>
                  <a:schemeClr val="tx2"/>
                </a:solidFill>
              </a:defRPr>
            </a:lvl1pPr>
          </a:lstStyle>
          <a:p>
            <a:r>
              <a:rPr lang="en-US"/>
              <a:t>Click to edit Master title style</a:t>
            </a:r>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475523" y="2495234"/>
            <a:ext cx="2539138" cy="3727765"/>
          </a:xfrm>
          <a:prstGeom prst="rect">
            <a:avLst/>
          </a:prstGeom>
          <a:blipFill dpi="0" rotWithShape="1">
            <a:blip r:embed="rId2">
              <a:alphaModFix amt="60000"/>
            </a:blip>
            <a:srcRect/>
            <a:stretch>
              <a:fillRect/>
            </a:stretch>
          </a:blipFill>
        </p:spPr>
        <p:txBody>
          <a:bodyPr/>
          <a:lstStyle>
            <a:lvl1pPr marL="0" indent="0">
              <a:buFont typeface="Arial" panose="020B0604020202020204" pitchFamily="34" charset="0"/>
              <a:buNone/>
              <a:defRPr/>
            </a:lvl1pPr>
          </a:lstStyle>
          <a:p>
            <a:r>
              <a:rPr lang="en-US" dirty="0"/>
              <a:t> </a:t>
            </a:r>
          </a:p>
        </p:txBody>
      </p:sp>
      <p:sp>
        <p:nvSpPr>
          <p:cNvPr id="8" name="Content Placeholder 7">
            <a:extLst>
              <a:ext uri="{FF2B5EF4-FFF2-40B4-BE49-F238E27FC236}">
                <a16:creationId xmlns:a16="http://schemas.microsoft.com/office/drawing/2014/main" id="{83F7B03F-5EDA-605B-1A2E-F48896E48939}"/>
              </a:ext>
            </a:extLst>
          </p:cNvPr>
          <p:cNvSpPr>
            <a:spLocks noGrp="1"/>
          </p:cNvSpPr>
          <p:nvPr>
            <p:ph sz="quarter" idx="14"/>
          </p:nvPr>
        </p:nvSpPr>
        <p:spPr>
          <a:xfrm>
            <a:off x="3432107" y="1016954"/>
            <a:ext cx="5311843" cy="5206045"/>
          </a:xfrm>
          <a:prstGeom prst="rect">
            <a:avLst/>
          </a:prstGeo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00050" y="6477001"/>
            <a:ext cx="6432478" cy="381001"/>
          </a:xfrm>
          <a:prstGeom prst="rect">
            <a:avLst/>
          </a:prstGeom>
        </p:spPr>
        <p:txBody>
          <a:bodyPr/>
          <a:lstStyle>
            <a:lvl1pPr>
              <a:defRPr>
                <a:solidFill>
                  <a:schemeClr val="tx2"/>
                </a:solidFill>
              </a:defRPr>
            </a:lvl1p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6832527" y="6477000"/>
            <a:ext cx="1418504" cy="381001"/>
          </a:xfrm>
          <a:prstGeom prst="rect">
            <a:avLst/>
          </a:prstGeom>
        </p:spPr>
        <p:txBody>
          <a:bodyPr/>
          <a:lstStyle>
            <a:lvl1pPr>
              <a:defRPr>
                <a:solidFill>
                  <a:schemeClr val="tx2"/>
                </a:solidFill>
              </a:defRPr>
            </a:lvl1pPr>
          </a:lstStyle>
          <a:p>
            <a:fld id="{7FA43F5B-065E-43CE-B3FD-98C48A6F94D7}" type="datetime1">
              <a:rPr lang="en-US" smtClean="0"/>
              <a:pPr/>
              <a:t>9/10/2026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8251030" y="6477001"/>
            <a:ext cx="492920" cy="381001"/>
          </a:xfrm>
          <a:prstGeom prst="rect">
            <a:avLst/>
          </a:prstGeom>
        </p:spPr>
        <p:txBody>
          <a:bodyPr/>
          <a:lstStyle>
            <a:lvl1pPr>
              <a:defRPr>
                <a:solidFill>
                  <a:schemeClr val="tx2"/>
                </a:solidFill>
              </a:defRPr>
            </a:lvl1pPr>
          </a:lstStyle>
          <a:p>
            <a:fld id="{2DE90F28-AFBB-4AB2-AA79-6D3F72ED131B}" type="slidenum">
              <a:rPr lang="en-US" smtClean="0"/>
              <a:pPr/>
              <a:t>‹#›</a:t>
            </a:fld>
            <a:endParaRPr lang="en-US"/>
          </a:p>
        </p:txBody>
      </p:sp>
      <p:sp>
        <p:nvSpPr>
          <p:cNvPr id="3" name="Rectangle 2">
            <a:extLst>
              <a:ext uri="{FF2B5EF4-FFF2-40B4-BE49-F238E27FC236}">
                <a16:creationId xmlns:a16="http://schemas.microsoft.com/office/drawing/2014/main" id="{05CA24FE-7F15-0A35-2050-28F4CE33B91F}"/>
              </a:ext>
            </a:extLst>
          </p:cNvPr>
          <p:cNvSpPr/>
          <p:nvPr/>
        </p:nvSpPr>
        <p:spPr>
          <a:xfrm>
            <a:off x="475523" y="565606"/>
            <a:ext cx="2539141" cy="6400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 name="Rectangle 3">
            <a:extLst>
              <a:ext uri="{FF2B5EF4-FFF2-40B4-BE49-F238E27FC236}">
                <a16:creationId xmlns:a16="http://schemas.microsoft.com/office/drawing/2014/main" id="{CC9E0A62-7502-AFE4-4860-6DE00EB6D1D5}"/>
              </a:ext>
            </a:extLst>
          </p:cNvPr>
          <p:cNvSpPr/>
          <p:nvPr/>
        </p:nvSpPr>
        <p:spPr>
          <a:xfrm>
            <a:off x="3014661" y="565605"/>
            <a:ext cx="6129340" cy="6400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2661918047"/>
      </p:ext>
    </p:extLst>
  </p:cSld>
  <p:clrMapOvr>
    <a:masterClrMapping/>
  </p:clrMapOvr>
  <p:hf sldNum="0"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Number Large">
    <p:bg>
      <p:bgPr>
        <a:solidFill>
          <a:schemeClr val="tx2"/>
        </a:solid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4473C94E-2C8E-3F68-4792-D2F9DD866344}"/>
              </a:ext>
            </a:extLst>
          </p:cNvPr>
          <p:cNvSpPr>
            <a:spLocks noGrp="1"/>
          </p:cNvSpPr>
          <p:nvPr>
            <p:ph type="title"/>
          </p:nvPr>
        </p:nvSpPr>
        <p:spPr>
          <a:xfrm>
            <a:off x="2597221" y="5109525"/>
            <a:ext cx="6146729" cy="744634"/>
          </a:xfrm>
        </p:spPr>
        <p:txBody>
          <a:bodyPr anchor="b">
            <a:normAutofit/>
          </a:bodyPr>
          <a:lstStyle>
            <a:lvl1pPr>
              <a:defRPr sz="1500" b="1">
                <a:solidFill>
                  <a:schemeClr val="bg1"/>
                </a:solidFill>
              </a:defRPr>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16E6EBA2-EEB8-DB5B-897E-6DAE1530B31E}"/>
              </a:ext>
            </a:extLst>
          </p:cNvPr>
          <p:cNvSpPr>
            <a:spLocks noGrp="1"/>
          </p:cNvSpPr>
          <p:nvPr>
            <p:ph sz="quarter" idx="14" hasCustomPrompt="1"/>
          </p:nvPr>
        </p:nvSpPr>
        <p:spPr>
          <a:xfrm>
            <a:off x="400050" y="533401"/>
            <a:ext cx="8343900" cy="4576763"/>
          </a:xfrm>
        </p:spPr>
        <p:txBody>
          <a:bodyPr>
            <a:normAutofit/>
          </a:bodyPr>
          <a:lstStyle>
            <a:lvl1pPr marL="0" indent="0">
              <a:buNone/>
              <a:defRPr sz="22500" b="0">
                <a:solidFill>
                  <a:schemeClr val="bg1"/>
                </a:solidFill>
              </a:defRPr>
            </a:lvl1pPr>
          </a:lstStyle>
          <a:p>
            <a:pPr lvl="0"/>
            <a:r>
              <a:rPr lang="en-US" dirty="0"/>
              <a:t>##%</a:t>
            </a:r>
          </a:p>
        </p:txBody>
      </p:sp>
      <p:sp>
        <p:nvSpPr>
          <p:cNvPr id="4" name="Footer Placeholder 3">
            <a:extLst>
              <a:ext uri="{FF2B5EF4-FFF2-40B4-BE49-F238E27FC236}">
                <a16:creationId xmlns:a16="http://schemas.microsoft.com/office/drawing/2014/main" id="{C394E47C-0C77-0005-1755-14F7739DF22E}"/>
              </a:ext>
            </a:extLst>
          </p:cNvPr>
          <p:cNvSpPr>
            <a:spLocks noGrp="1"/>
          </p:cNvSpPr>
          <p:nvPr>
            <p:ph type="ftr" sz="quarter" idx="11"/>
          </p:nvPr>
        </p:nvSpPr>
        <p:spPr>
          <a:xfrm>
            <a:off x="400050" y="6477001"/>
            <a:ext cx="6432478" cy="381001"/>
          </a:xfrm>
          <a:prstGeom prst="rect">
            <a:avLst/>
          </a:prstGeom>
        </p:spPr>
        <p:txBody>
          <a:bodyPr/>
          <a:lstStyle>
            <a:lvl1pPr>
              <a:defRPr>
                <a:solidFill>
                  <a:schemeClr val="bg1"/>
                </a:solidFill>
              </a:defRPr>
            </a:lvl1pPr>
          </a:lstStyle>
          <a:p>
            <a:r>
              <a:rPr lang="en-US"/>
              <a:t>Sample Footer Text</a:t>
            </a:r>
          </a:p>
        </p:txBody>
      </p:sp>
      <p:sp>
        <p:nvSpPr>
          <p:cNvPr id="3" name="Date Placeholder 2">
            <a:extLst>
              <a:ext uri="{FF2B5EF4-FFF2-40B4-BE49-F238E27FC236}">
                <a16:creationId xmlns:a16="http://schemas.microsoft.com/office/drawing/2014/main" id="{4A591E5F-EDEF-7D02-30E6-B960B5E45903}"/>
              </a:ext>
            </a:extLst>
          </p:cNvPr>
          <p:cNvSpPr>
            <a:spLocks noGrp="1"/>
          </p:cNvSpPr>
          <p:nvPr>
            <p:ph type="dt" sz="half" idx="10"/>
          </p:nvPr>
        </p:nvSpPr>
        <p:spPr>
          <a:xfrm>
            <a:off x="6832527" y="6477000"/>
            <a:ext cx="1410410" cy="381000"/>
          </a:xfrm>
          <a:prstGeom prst="rect">
            <a:avLst/>
          </a:prstGeom>
        </p:spPr>
        <p:txBody>
          <a:bodyPr/>
          <a:lstStyle>
            <a:lvl1pPr>
              <a:defRPr>
                <a:solidFill>
                  <a:schemeClr val="bg1"/>
                </a:solidFill>
              </a:defRPr>
            </a:lvl1pPr>
          </a:lstStyle>
          <a:p>
            <a:fld id="{7FA43F5B-065E-43CE-B3FD-98C48A6F94D7}" type="datetime1">
              <a:rPr lang="en-US" smtClean="0"/>
              <a:pPr/>
              <a:t>9/10/2026</a:t>
            </a:fld>
            <a:endParaRPr lang="en-US"/>
          </a:p>
        </p:txBody>
      </p:sp>
      <p:sp>
        <p:nvSpPr>
          <p:cNvPr id="5" name="Slide Number Placeholder 4">
            <a:extLst>
              <a:ext uri="{FF2B5EF4-FFF2-40B4-BE49-F238E27FC236}">
                <a16:creationId xmlns:a16="http://schemas.microsoft.com/office/drawing/2014/main" id="{CA0528A9-0729-B0FB-328C-3C96994AAB3C}"/>
              </a:ext>
            </a:extLst>
          </p:cNvPr>
          <p:cNvSpPr>
            <a:spLocks noGrp="1"/>
          </p:cNvSpPr>
          <p:nvPr>
            <p:ph type="sldNum" sz="quarter" idx="12"/>
          </p:nvPr>
        </p:nvSpPr>
        <p:spPr>
          <a:xfrm>
            <a:off x="8246982" y="6492241"/>
            <a:ext cx="496968" cy="365760"/>
          </a:xfrm>
          <a:prstGeom prst="rect">
            <a:avLst/>
          </a:prstGeom>
        </p:spPr>
        <p:txBody>
          <a:bodyPr/>
          <a:lstStyle>
            <a:lvl1pPr>
              <a:defRPr>
                <a:solidFill>
                  <a:schemeClr val="bg1"/>
                </a:solidFill>
              </a:defRPr>
            </a:lvl1pPr>
          </a:lstStyle>
          <a:p>
            <a:fld id="{2DE90F28-AFBB-4AB2-AA79-6D3F72ED131B}" type="slidenum">
              <a:rPr lang="en-US" smtClean="0"/>
              <a:pPr/>
              <a:t>‹#›</a:t>
            </a:fld>
            <a:endParaRPr lang="en-US"/>
          </a:p>
        </p:txBody>
      </p:sp>
      <p:sp>
        <p:nvSpPr>
          <p:cNvPr id="36" name="Rectangle 35">
            <a:extLst>
              <a:ext uri="{FF2B5EF4-FFF2-40B4-BE49-F238E27FC236}">
                <a16:creationId xmlns:a16="http://schemas.microsoft.com/office/drawing/2014/main" id="{CCD9F1A0-57DB-F034-0AB9-2E671ABA4CDD}"/>
              </a:ext>
            </a:extLst>
          </p:cNvPr>
          <p:cNvSpPr/>
          <p:nvPr/>
        </p:nvSpPr>
        <p:spPr>
          <a:xfrm>
            <a:off x="6832531" y="6155911"/>
            <a:ext cx="2311469" cy="6400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7" name="Rectangle 36">
            <a:extLst>
              <a:ext uri="{FF2B5EF4-FFF2-40B4-BE49-F238E27FC236}">
                <a16:creationId xmlns:a16="http://schemas.microsoft.com/office/drawing/2014/main" id="{66B7340E-9893-2D44-91EA-76771EE522E6}"/>
              </a:ext>
            </a:extLst>
          </p:cNvPr>
          <p:cNvSpPr/>
          <p:nvPr/>
        </p:nvSpPr>
        <p:spPr>
          <a:xfrm>
            <a:off x="2600809" y="6155911"/>
            <a:ext cx="4231717" cy="64008"/>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2726138297"/>
      </p:ext>
    </p:extLst>
  </p:cSld>
  <p:clrMapOvr>
    <a:masterClrMapping/>
  </p:clrMapOvr>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Statement">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459486" y="-1133856"/>
            <a:ext cx="7989570" cy="914400"/>
          </a:xfrm>
          <a:prstGeom prst="rect">
            <a:avLst/>
          </a:prstGeom>
        </p:spPr>
        <p:txBody>
          <a:bodyPr/>
          <a:lstStyle>
            <a:lvl1pPr>
              <a:defRPr>
                <a:solidFill>
                  <a:schemeClr val="bg1"/>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400050" y="1016956"/>
            <a:ext cx="8343901" cy="4840285"/>
          </a:xfrm>
          <a:prstGeom prst="rect">
            <a:avLst/>
          </a:prstGeom>
        </p:spPr>
        <p:txBody>
          <a:bodyPr anchor="t">
            <a:noAutofit/>
          </a:bodyPr>
          <a:lstStyle>
            <a:lvl1pPr marL="0" indent="0">
              <a:lnSpc>
                <a:spcPct val="90000"/>
              </a:lnSpc>
              <a:spcBef>
                <a:spcPts val="0"/>
              </a:spcBef>
              <a:buNone/>
              <a:defRPr sz="5400" b="1">
                <a:solidFill>
                  <a:schemeClr val="bg2"/>
                </a:solidFill>
                <a:latin typeface="Arial" panose="020B0604020202020204" pitchFamily="34" charset="0"/>
                <a:cs typeface="Arial" panose="020B0604020202020204" pitchFamily="34" charset="0"/>
              </a:defRPr>
            </a:lvl1pPr>
            <a:lvl2pPr marL="171450" indent="0">
              <a:lnSpc>
                <a:spcPct val="90000"/>
              </a:lnSpc>
              <a:spcBef>
                <a:spcPts val="0"/>
              </a:spcBef>
              <a:buNone/>
              <a:defRPr sz="5400" b="1">
                <a:solidFill>
                  <a:schemeClr val="bg2"/>
                </a:solidFill>
                <a:latin typeface="Arial" panose="020B0604020202020204" pitchFamily="34" charset="0"/>
                <a:cs typeface="Arial" panose="020B0604020202020204" pitchFamily="34" charset="0"/>
              </a:defRPr>
            </a:lvl2pPr>
            <a:lvl3pPr marL="342900" indent="0">
              <a:lnSpc>
                <a:spcPct val="90000"/>
              </a:lnSpc>
              <a:spcBef>
                <a:spcPts val="0"/>
              </a:spcBef>
              <a:buNone/>
              <a:defRPr sz="5400" b="1">
                <a:solidFill>
                  <a:schemeClr val="bg2"/>
                </a:solidFill>
                <a:latin typeface="Arial" panose="020B0604020202020204" pitchFamily="34" charset="0"/>
                <a:cs typeface="Arial" panose="020B0604020202020204" pitchFamily="34" charset="0"/>
              </a:defRPr>
            </a:lvl3pPr>
            <a:lvl4pPr marL="514350" indent="0">
              <a:lnSpc>
                <a:spcPct val="90000"/>
              </a:lnSpc>
              <a:spcBef>
                <a:spcPts val="0"/>
              </a:spcBef>
              <a:buNone/>
              <a:defRPr sz="5400" b="1">
                <a:solidFill>
                  <a:schemeClr val="bg2"/>
                </a:solidFill>
                <a:latin typeface="Arial" panose="020B0604020202020204" pitchFamily="34" charset="0"/>
                <a:cs typeface="Arial" panose="020B0604020202020204" pitchFamily="34" charset="0"/>
              </a:defRPr>
            </a:lvl4pPr>
            <a:lvl5pPr marL="685800" indent="0">
              <a:lnSpc>
                <a:spcPct val="90000"/>
              </a:lnSpc>
              <a:spcBef>
                <a:spcPts val="0"/>
              </a:spcBef>
              <a:buNone/>
              <a:defRPr sz="5400" b="1">
                <a:solidFill>
                  <a:schemeClr val="bg2"/>
                </a:solidFill>
                <a:latin typeface="Arial" panose="020B0604020202020204" pitchFamily="34" charset="0"/>
                <a:cs typeface="Arial" panose="020B0604020202020204" pitchFamily="34" charset="0"/>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a:xfrm>
            <a:off x="400050" y="6492241"/>
            <a:ext cx="6432478" cy="365761"/>
          </a:xfrm>
          <a:prstGeom prst="rect">
            <a:avLst/>
          </a:prstGeom>
        </p:spPr>
        <p:txBody>
          <a:bodyPr/>
          <a:lstStyle>
            <a:lvl1pPr>
              <a:defRPr>
                <a:solidFill>
                  <a:schemeClr val="bg2"/>
                </a:solidFill>
              </a:defRPr>
            </a:lvl1pPr>
          </a:lstStyle>
          <a:p>
            <a:r>
              <a:rPr lang="en-US"/>
              <a:t>Sample Footer Text</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a:xfrm>
            <a:off x="6832527" y="6492240"/>
            <a:ext cx="1418504" cy="365761"/>
          </a:xfrm>
          <a:prstGeom prst="rect">
            <a:avLst/>
          </a:prstGeom>
        </p:spPr>
        <p:txBody>
          <a:bodyPr/>
          <a:lstStyle>
            <a:lvl1pPr>
              <a:defRPr>
                <a:solidFill>
                  <a:schemeClr val="bg2"/>
                </a:solidFill>
              </a:defRPr>
            </a:lvl1pPr>
          </a:lstStyle>
          <a:p>
            <a:fld id="{F140A1F3-DA5D-4F2E-B759-748FF8D0ACA9}" type="datetime1">
              <a:rPr lang="en-US" smtClean="0"/>
              <a:pPr/>
              <a:t>9/10/2026</a:t>
            </a:fld>
            <a:endParaRPr lang="en-US"/>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a:xfrm>
            <a:off x="8246982" y="6492241"/>
            <a:ext cx="496968" cy="365761"/>
          </a:xfrm>
          <a:prstGeom prst="rect">
            <a:avLst/>
          </a:prstGeom>
        </p:spPr>
        <p:txBody>
          <a:bodyPr/>
          <a:lstStyle>
            <a:lvl1pPr>
              <a:defRPr>
                <a:solidFill>
                  <a:schemeClr val="bg2"/>
                </a:solidFill>
              </a:defRPr>
            </a:lvl1pPr>
          </a:lstStyle>
          <a:p>
            <a:fld id="{CC057153-B650-4DEB-B370-79DDCFDCE934}" type="slidenum">
              <a:rPr lang="en-US" smtClean="0"/>
              <a:pPr/>
              <a:t>‹#›</a:t>
            </a:fld>
            <a:endParaRPr lang="en-US"/>
          </a:p>
        </p:txBody>
      </p:sp>
      <p:sp>
        <p:nvSpPr>
          <p:cNvPr id="6" name="Rectangle 5">
            <a:extLst>
              <a:ext uri="{FF2B5EF4-FFF2-40B4-BE49-F238E27FC236}">
                <a16:creationId xmlns:a16="http://schemas.microsoft.com/office/drawing/2014/main" id="{F810F272-8DCB-3D9F-8EA6-FBDD6B7DFDA3}"/>
              </a:ext>
            </a:extLst>
          </p:cNvPr>
          <p:cNvSpPr/>
          <p:nvPr/>
        </p:nvSpPr>
        <p:spPr>
          <a:xfrm>
            <a:off x="6832531" y="6155911"/>
            <a:ext cx="2311469" cy="6400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Rectangle 7">
            <a:extLst>
              <a:ext uri="{FF2B5EF4-FFF2-40B4-BE49-F238E27FC236}">
                <a16:creationId xmlns:a16="http://schemas.microsoft.com/office/drawing/2014/main" id="{F638ED97-EB88-D071-C45A-D0C32569D40D}"/>
              </a:ext>
            </a:extLst>
          </p:cNvPr>
          <p:cNvSpPr/>
          <p:nvPr/>
        </p:nvSpPr>
        <p:spPr>
          <a:xfrm>
            <a:off x="2600809" y="6155911"/>
            <a:ext cx="4231717" cy="64008"/>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3047775639"/>
      </p:ext>
    </p:extLst>
  </p:cSld>
  <p:clrMapOvr>
    <a:overrideClrMapping bg1="dk1" tx1="lt1" bg2="dk2" tx2="lt2" accent1="accent1" accent2="accent2" accent3="accent3" accent4="accent4" accent5="accent5" accent6="accent6" hlink="hlink" folHlink="folHlink"/>
  </p:clrMapOvr>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Quote">
    <p:bg>
      <p:bgPr>
        <a:solidFill>
          <a:schemeClr val="tx2">
            <a:lumMod val="40000"/>
            <a:lumOff val="6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2FA0A-1F7B-DD41-ECED-02B60BC46B10}"/>
              </a:ext>
            </a:extLst>
          </p:cNvPr>
          <p:cNvSpPr>
            <a:spLocks noGrp="1"/>
          </p:cNvSpPr>
          <p:nvPr>
            <p:ph type="title" hasCustomPrompt="1"/>
          </p:nvPr>
        </p:nvSpPr>
        <p:spPr>
          <a:xfrm>
            <a:off x="2600809" y="5216204"/>
            <a:ext cx="6143141" cy="640080"/>
          </a:xfrm>
          <a:prstGeom prst="rect">
            <a:avLst/>
          </a:prstGeom>
        </p:spPr>
        <p:txBody>
          <a:bodyPr anchor="b">
            <a:normAutofit/>
          </a:bodyPr>
          <a:lstStyle>
            <a:lvl1pPr>
              <a:lnSpc>
                <a:spcPct val="120000"/>
              </a:lnSpc>
              <a:defRPr sz="1500" spc="0">
                <a:solidFill>
                  <a:schemeClr val="tx2"/>
                </a:solidFill>
                <a:latin typeface="Arial" panose="020B0604020202020204" pitchFamily="34" charset="0"/>
                <a:cs typeface="Arial" panose="020B0604020202020204" pitchFamily="34" charset="0"/>
              </a:defRPr>
            </a:lvl1pPr>
          </a:lstStyle>
          <a:p>
            <a:r>
              <a:rPr lang="en-US" dirty="0"/>
              <a:t>Quote Author</a:t>
            </a:r>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400049" y="1016955"/>
            <a:ext cx="8343901" cy="3711571"/>
          </a:xfrm>
          <a:prstGeom prst="rect">
            <a:avLst/>
          </a:prstGeom>
        </p:spPr>
        <p:txBody>
          <a:bodyPr anchor="t">
            <a:normAutofit/>
          </a:bodyPr>
          <a:lstStyle>
            <a:lvl1pPr marL="123444" indent="-123444">
              <a:lnSpc>
                <a:spcPct val="90000"/>
              </a:lnSpc>
              <a:spcBef>
                <a:spcPts val="0"/>
              </a:spcBef>
              <a:buNone/>
              <a:defRPr sz="5400">
                <a:latin typeface="Arial" panose="020B0604020202020204" pitchFamily="34" charset="0"/>
                <a:cs typeface="Arial" panose="020B0604020202020204" pitchFamily="34" charset="0"/>
              </a:defRPr>
            </a:lvl1pPr>
          </a:lstStyle>
          <a:p>
            <a:pPr lvl="0"/>
            <a:r>
              <a:rPr lang="en-US" dirty="0"/>
              <a:t>Click to add Quote</a:t>
            </a:r>
          </a:p>
        </p:txBody>
      </p:sp>
      <p:sp>
        <p:nvSpPr>
          <p:cNvPr id="4" name="Footer Placeholder 3">
            <a:extLst>
              <a:ext uri="{FF2B5EF4-FFF2-40B4-BE49-F238E27FC236}">
                <a16:creationId xmlns:a16="http://schemas.microsoft.com/office/drawing/2014/main" id="{B23912E3-7555-EAAB-BE83-59ED3B5C9E5B}"/>
              </a:ext>
            </a:extLst>
          </p:cNvPr>
          <p:cNvSpPr>
            <a:spLocks noGrp="1"/>
          </p:cNvSpPr>
          <p:nvPr>
            <p:ph type="ftr" sz="quarter" idx="11"/>
          </p:nvPr>
        </p:nvSpPr>
        <p:spPr>
          <a:xfrm>
            <a:off x="400050" y="6492241"/>
            <a:ext cx="6432478" cy="365760"/>
          </a:xfrm>
          <a:prstGeom prst="rect">
            <a:avLst/>
          </a:prstGeom>
        </p:spPr>
        <p:txBody>
          <a:bodyPr/>
          <a:lstStyle/>
          <a:p>
            <a:r>
              <a:rPr lang="en-US"/>
              <a:t>Sample Footer Text</a:t>
            </a:r>
          </a:p>
        </p:txBody>
      </p:sp>
      <p:sp>
        <p:nvSpPr>
          <p:cNvPr id="3" name="Date Placeholder 2">
            <a:extLst>
              <a:ext uri="{FF2B5EF4-FFF2-40B4-BE49-F238E27FC236}">
                <a16:creationId xmlns:a16="http://schemas.microsoft.com/office/drawing/2014/main" id="{C344C372-F7FA-5AA5-92C1-CF476A26623E}"/>
              </a:ext>
            </a:extLst>
          </p:cNvPr>
          <p:cNvSpPr>
            <a:spLocks noGrp="1"/>
          </p:cNvSpPr>
          <p:nvPr>
            <p:ph type="dt" sz="half" idx="10"/>
          </p:nvPr>
        </p:nvSpPr>
        <p:spPr>
          <a:xfrm>
            <a:off x="6832527" y="6492240"/>
            <a:ext cx="1409221" cy="365760"/>
          </a:xfrm>
          <a:prstGeom prst="rect">
            <a:avLst/>
          </a:prstGeom>
        </p:spPr>
        <p:txBody>
          <a:bodyPr/>
          <a:lstStyle/>
          <a:p>
            <a:fld id="{0380565A-AEC2-4981-9BC9-2BD45633EEB3}" type="datetime1">
              <a:rPr lang="en-US" smtClean="0"/>
              <a:t>9/10/2026</a:t>
            </a:fld>
            <a:endParaRPr lang="en-US" dirty="0"/>
          </a:p>
        </p:txBody>
      </p:sp>
      <p:sp>
        <p:nvSpPr>
          <p:cNvPr id="5" name="Slide Number Placeholder 4">
            <a:extLst>
              <a:ext uri="{FF2B5EF4-FFF2-40B4-BE49-F238E27FC236}">
                <a16:creationId xmlns:a16="http://schemas.microsoft.com/office/drawing/2014/main" id="{C6EAECF6-9F03-4C12-4BD4-4E8AE63A4F3A}"/>
              </a:ext>
            </a:extLst>
          </p:cNvPr>
          <p:cNvSpPr>
            <a:spLocks noGrp="1"/>
          </p:cNvSpPr>
          <p:nvPr>
            <p:ph type="sldNum" sz="quarter" idx="12"/>
          </p:nvPr>
        </p:nvSpPr>
        <p:spPr>
          <a:xfrm>
            <a:off x="8251027" y="6492241"/>
            <a:ext cx="492923" cy="365760"/>
          </a:xfrm>
          <a:prstGeom prst="rect">
            <a:avLst/>
          </a:prstGeom>
        </p:spPr>
        <p:txBody>
          <a:bodyPr/>
          <a:lstStyle/>
          <a:p>
            <a:fld id="{CC057153-B650-4DEB-B370-79DDCFDCE934}" type="slidenum">
              <a:rPr lang="en-US" smtClean="0"/>
              <a:pPr/>
              <a:t>‹#›</a:t>
            </a:fld>
            <a:endParaRPr lang="en-US"/>
          </a:p>
        </p:txBody>
      </p:sp>
      <p:sp>
        <p:nvSpPr>
          <p:cNvPr id="34" name="Rectangle 33">
            <a:extLst>
              <a:ext uri="{FF2B5EF4-FFF2-40B4-BE49-F238E27FC236}">
                <a16:creationId xmlns:a16="http://schemas.microsoft.com/office/drawing/2014/main" id="{F22AFB11-60F0-1BFB-3EE2-25A317606ED4}"/>
              </a:ext>
            </a:extLst>
          </p:cNvPr>
          <p:cNvSpPr/>
          <p:nvPr/>
        </p:nvSpPr>
        <p:spPr>
          <a:xfrm>
            <a:off x="6832531" y="6155911"/>
            <a:ext cx="2311469" cy="6400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5" name="Rectangle 34">
            <a:extLst>
              <a:ext uri="{FF2B5EF4-FFF2-40B4-BE49-F238E27FC236}">
                <a16:creationId xmlns:a16="http://schemas.microsoft.com/office/drawing/2014/main" id="{3DB6C2DA-9756-1101-616C-92AE71300FD8}"/>
              </a:ext>
            </a:extLst>
          </p:cNvPr>
          <p:cNvSpPr/>
          <p:nvPr/>
        </p:nvSpPr>
        <p:spPr>
          <a:xfrm>
            <a:off x="2600809" y="6155911"/>
            <a:ext cx="4231717" cy="6400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1205148184"/>
      </p:ext>
    </p:extLst>
  </p:cSld>
  <p:clrMapOvr>
    <a:masterClrMapping/>
  </p:clrMapOvr>
  <p:hf sldNum="0" hdr="0" ftr="0" dt="0"/>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wo Content">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00049" y="1016956"/>
            <a:ext cx="8343901" cy="731520"/>
          </a:xfrm>
          <a:prstGeom prst="rect">
            <a:avLst/>
          </a:prstGeom>
        </p:spPr>
        <p:txBody>
          <a:bodyPr anchor="t"/>
          <a:lstStyle>
            <a:lvl1pPr>
              <a:defRPr cap="all" baseline="0"/>
            </a:lvl1pPr>
          </a:lstStyle>
          <a:p>
            <a:r>
              <a:rPr lang="en-US"/>
              <a:t>Click to edit Master title style</a:t>
            </a:r>
            <a:endParaRPr lang="en-US" dirty="0"/>
          </a:p>
        </p:txBody>
      </p:sp>
      <p:sp>
        <p:nvSpPr>
          <p:cNvPr id="37" name="Content Placeholder 5">
            <a:extLst>
              <a:ext uri="{FF2B5EF4-FFF2-40B4-BE49-F238E27FC236}">
                <a16:creationId xmlns:a16="http://schemas.microsoft.com/office/drawing/2014/main" id="{2D30AC1E-99F3-1176-72D1-F6FF258E3075}"/>
              </a:ext>
            </a:extLst>
          </p:cNvPr>
          <p:cNvSpPr>
            <a:spLocks noGrp="1"/>
          </p:cNvSpPr>
          <p:nvPr>
            <p:ph sz="quarter" idx="15"/>
          </p:nvPr>
        </p:nvSpPr>
        <p:spPr>
          <a:xfrm>
            <a:off x="400049" y="1883248"/>
            <a:ext cx="3806429" cy="433975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8" name="Content Placeholder 11">
            <a:extLst>
              <a:ext uri="{FF2B5EF4-FFF2-40B4-BE49-F238E27FC236}">
                <a16:creationId xmlns:a16="http://schemas.microsoft.com/office/drawing/2014/main" id="{54CE6F64-34A4-5E4B-21B9-E65B60D60DF7}"/>
              </a:ext>
            </a:extLst>
          </p:cNvPr>
          <p:cNvSpPr>
            <a:spLocks noGrp="1"/>
          </p:cNvSpPr>
          <p:nvPr>
            <p:ph sz="quarter" idx="16"/>
          </p:nvPr>
        </p:nvSpPr>
        <p:spPr>
          <a:xfrm>
            <a:off x="4937282" y="1883248"/>
            <a:ext cx="3806667" cy="433975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00050" y="6492241"/>
            <a:ext cx="6432478" cy="365760"/>
          </a:xfrm>
          <a:prstGeom prst="rect">
            <a:avLst/>
          </a:prstGeom>
        </p:spPr>
        <p:txBody>
          <a:body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6832527" y="6492240"/>
            <a:ext cx="1418504" cy="365760"/>
          </a:xfrm>
          <a:prstGeom prst="rect">
            <a:avLst/>
          </a:prstGeom>
        </p:spPr>
        <p:txBody>
          <a:bodyPr/>
          <a:lstStyle/>
          <a:p>
            <a:fld id="{7FA43F5B-065E-43CE-B3FD-98C48A6F94D7}" type="datetime1">
              <a:rPr lang="en-US" smtClean="0"/>
              <a:pPr/>
              <a:t>9/10/2026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8246982" y="6492240"/>
            <a:ext cx="496968" cy="365761"/>
          </a:xfrm>
          <a:prstGeom prst="rect">
            <a:avLst/>
          </a:prstGeom>
        </p:spPr>
        <p:txBody>
          <a:bodyPr/>
          <a:lstStyle/>
          <a:p>
            <a:fld id="{2DE90F28-AFBB-4AB2-AA79-6D3F72ED131B}" type="slidenum">
              <a:rPr lang="en-US" smtClean="0"/>
              <a:pPr/>
              <a:t>‹#›</a:t>
            </a:fld>
            <a:endParaRPr lang="en-US"/>
          </a:p>
        </p:txBody>
      </p:sp>
      <p:sp>
        <p:nvSpPr>
          <p:cNvPr id="8" name="Rectangle 7">
            <a:extLst>
              <a:ext uri="{FF2B5EF4-FFF2-40B4-BE49-F238E27FC236}">
                <a16:creationId xmlns:a16="http://schemas.microsoft.com/office/drawing/2014/main" id="{B0DF6D21-8591-4FB9-5FF0-44B10800DC79}"/>
              </a:ext>
            </a:extLst>
          </p:cNvPr>
          <p:cNvSpPr/>
          <p:nvPr/>
        </p:nvSpPr>
        <p:spPr>
          <a:xfrm>
            <a:off x="475522" y="570038"/>
            <a:ext cx="6357005" cy="61543"/>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Rectangle 8">
            <a:extLst>
              <a:ext uri="{FF2B5EF4-FFF2-40B4-BE49-F238E27FC236}">
                <a16:creationId xmlns:a16="http://schemas.microsoft.com/office/drawing/2014/main" id="{7A7345B5-8AF1-C46D-5FB8-FF298EC5943D}"/>
              </a:ext>
            </a:extLst>
          </p:cNvPr>
          <p:cNvSpPr/>
          <p:nvPr/>
        </p:nvSpPr>
        <p:spPr>
          <a:xfrm>
            <a:off x="6832527" y="570038"/>
            <a:ext cx="2311473" cy="6154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3161494324"/>
      </p:ext>
    </p:extLst>
  </p:cSld>
  <p:clrMapOvr>
    <a:masterClrMapping/>
  </p:clrMapOvr>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omparison">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400049" y="1016955"/>
            <a:ext cx="8343901" cy="731520"/>
          </a:xfrm>
          <a:prstGeom prst="rect">
            <a:avLst/>
          </a:prstGeom>
        </p:spPr>
        <p:txBody>
          <a:bodyPr anchor="t"/>
          <a:lstStyle>
            <a:lvl1pPr>
              <a:defRPr cap="all" baseline="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400049" y="1883249"/>
            <a:ext cx="3806190" cy="375613"/>
          </a:xfrm>
          <a:prstGeom prst="rect">
            <a:avLst/>
          </a:prstGeom>
        </p:spPr>
        <p:txBody>
          <a:bodyPr anchor="t">
            <a:normAutofit/>
          </a:bodyPr>
          <a:lstStyle>
            <a:lvl1pPr marL="0" indent="0">
              <a:lnSpc>
                <a:spcPct val="90000"/>
              </a:lnSpc>
              <a:buNone/>
              <a:defRPr sz="1200" b="1" cap="all" baseline="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5776AAF7-C632-FCD0-6A60-E0EA4A52F229}"/>
              </a:ext>
            </a:extLst>
          </p:cNvPr>
          <p:cNvSpPr>
            <a:spLocks noGrp="1"/>
          </p:cNvSpPr>
          <p:nvPr>
            <p:ph sz="quarter" idx="15"/>
          </p:nvPr>
        </p:nvSpPr>
        <p:spPr>
          <a:xfrm>
            <a:off x="400049" y="2444434"/>
            <a:ext cx="3806429" cy="3778566"/>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4937759" y="1883248"/>
            <a:ext cx="3806190" cy="375613"/>
          </a:xfrm>
          <a:prstGeom prst="rect">
            <a:avLst/>
          </a:prstGeom>
        </p:spPr>
        <p:txBody>
          <a:bodyPr anchor="t">
            <a:normAutofit/>
          </a:bodyPr>
          <a:lstStyle>
            <a:lvl1pPr marL="0" indent="0">
              <a:lnSpc>
                <a:spcPct val="90000"/>
              </a:lnSpc>
              <a:buNone/>
              <a:defRPr sz="1200" b="1" cap="all" baseline="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12" name="Content Placeholder 11">
            <a:extLst>
              <a:ext uri="{FF2B5EF4-FFF2-40B4-BE49-F238E27FC236}">
                <a16:creationId xmlns:a16="http://schemas.microsoft.com/office/drawing/2014/main" id="{CD998360-6973-27D8-8B08-ACAE10572B32}"/>
              </a:ext>
            </a:extLst>
          </p:cNvPr>
          <p:cNvSpPr>
            <a:spLocks noGrp="1"/>
          </p:cNvSpPr>
          <p:nvPr>
            <p:ph sz="quarter" idx="16"/>
          </p:nvPr>
        </p:nvSpPr>
        <p:spPr>
          <a:xfrm>
            <a:off x="4937282" y="2444434"/>
            <a:ext cx="3806667" cy="3778566"/>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a:xfrm>
            <a:off x="400050" y="6492241"/>
            <a:ext cx="6432478" cy="365760"/>
          </a:xfrm>
          <a:prstGeom prst="rect">
            <a:avLst/>
          </a:prstGeom>
        </p:spPr>
        <p:txBody>
          <a:bodyPr/>
          <a:lstStyle/>
          <a:p>
            <a:r>
              <a:rPr lang="en-US"/>
              <a:t>Sample Footer Text</a:t>
            </a:r>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a:xfrm>
            <a:off x="6832527" y="6492240"/>
            <a:ext cx="1418504" cy="365760"/>
          </a:xfrm>
          <a:prstGeom prst="rect">
            <a:avLst/>
          </a:prstGeom>
        </p:spPr>
        <p:txBody>
          <a:bodyPr/>
          <a:lstStyle/>
          <a:p>
            <a:fld id="{7FA43F5B-065E-43CE-B3FD-98C48A6F94D7}" type="datetime1">
              <a:rPr lang="en-US" smtClean="0"/>
              <a:pPr/>
              <a:t>9/10/2026</a:t>
            </a:fld>
            <a:endParaRPr lang="en-US"/>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a:xfrm>
            <a:off x="8251030" y="6492241"/>
            <a:ext cx="492920" cy="365760"/>
          </a:xfrm>
          <a:prstGeom prst="rect">
            <a:avLst/>
          </a:prstGeom>
        </p:spPr>
        <p:txBody>
          <a:bodyPr/>
          <a:lstStyle/>
          <a:p>
            <a:fld id="{2DE90F28-AFBB-4AB2-AA79-6D3F72ED131B}" type="slidenum">
              <a:rPr lang="en-US" smtClean="0"/>
              <a:pPr/>
              <a:t>‹#›</a:t>
            </a:fld>
            <a:endParaRPr lang="en-US"/>
          </a:p>
        </p:txBody>
      </p:sp>
      <p:sp>
        <p:nvSpPr>
          <p:cNvPr id="37" name="Rectangle 36">
            <a:extLst>
              <a:ext uri="{FF2B5EF4-FFF2-40B4-BE49-F238E27FC236}">
                <a16:creationId xmlns:a16="http://schemas.microsoft.com/office/drawing/2014/main" id="{AB0A7ECD-2835-13DC-1392-DC6E9D6B14EE}"/>
              </a:ext>
            </a:extLst>
          </p:cNvPr>
          <p:cNvSpPr/>
          <p:nvPr/>
        </p:nvSpPr>
        <p:spPr>
          <a:xfrm>
            <a:off x="475522" y="570038"/>
            <a:ext cx="6357005" cy="61543"/>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8" name="Rectangle 37">
            <a:extLst>
              <a:ext uri="{FF2B5EF4-FFF2-40B4-BE49-F238E27FC236}">
                <a16:creationId xmlns:a16="http://schemas.microsoft.com/office/drawing/2014/main" id="{33FF6D6A-BF5E-8499-2E05-993B26BA4977}"/>
              </a:ext>
            </a:extLst>
          </p:cNvPr>
          <p:cNvSpPr/>
          <p:nvPr/>
        </p:nvSpPr>
        <p:spPr>
          <a:xfrm>
            <a:off x="6832527" y="570038"/>
            <a:ext cx="2311473" cy="6154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3554405685"/>
      </p:ext>
    </p:extLst>
  </p:cSld>
  <p:clrMapOvr>
    <a:masterClrMapping/>
  </p:clrMapOvr>
  <p:hf sldNum="0"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a:xfrm>
            <a:off x="400049" y="1016956"/>
            <a:ext cx="8343901" cy="1112519"/>
          </a:xfrm>
          <a:prstGeom prst="rect">
            <a:avLst/>
          </a:prstGeom>
        </p:spPr>
        <p:txBody>
          <a:bodyPr anchor="t"/>
          <a:lstStyle>
            <a:lvl1pPr>
              <a:defRPr cap="all" baseline="0">
                <a:solidFill>
                  <a:schemeClr val="tx2"/>
                </a:solidFill>
              </a:defRPr>
            </a:lvl1p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a:xfrm>
            <a:off x="400050" y="6492241"/>
            <a:ext cx="6432478" cy="365760"/>
          </a:xfrm>
          <a:prstGeom prst="rect">
            <a:avLst/>
          </a:prstGeom>
        </p:spPr>
        <p:txBody>
          <a:bodyPr/>
          <a:lstStyle>
            <a:lvl1pPr>
              <a:defRPr>
                <a:solidFill>
                  <a:schemeClr val="tx2"/>
                </a:solidFill>
              </a:defRPr>
            </a:lvl1pPr>
          </a:lstStyle>
          <a:p>
            <a:r>
              <a:rPr lang="en-US"/>
              <a:t>Sample Footer Text</a:t>
            </a:r>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a:xfrm>
            <a:off x="6832527" y="6492240"/>
            <a:ext cx="1418504" cy="365760"/>
          </a:xfrm>
          <a:prstGeom prst="rect">
            <a:avLst/>
          </a:prstGeom>
        </p:spPr>
        <p:txBody>
          <a:bodyPr/>
          <a:lstStyle>
            <a:lvl1pPr>
              <a:defRPr>
                <a:solidFill>
                  <a:schemeClr val="tx2"/>
                </a:solidFill>
              </a:defRPr>
            </a:lvl1pPr>
          </a:lstStyle>
          <a:p>
            <a:fld id="{7FA43F5B-065E-43CE-B3FD-98C48A6F94D7}" type="datetime1">
              <a:rPr lang="en-US" smtClean="0"/>
              <a:pPr/>
              <a:t>9/10/2026</a:t>
            </a:fld>
            <a:endParaRPr lang="en-US"/>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a:xfrm>
            <a:off x="8246982" y="6492241"/>
            <a:ext cx="496968" cy="365760"/>
          </a:xfrm>
          <a:prstGeom prst="rect">
            <a:avLst/>
          </a:prstGeom>
        </p:spPr>
        <p:txBody>
          <a:bodyPr/>
          <a:lstStyle>
            <a:lvl1pPr>
              <a:defRPr>
                <a:solidFill>
                  <a:schemeClr val="tx2"/>
                </a:solidFill>
              </a:defRPr>
            </a:lvl1pPr>
          </a:lstStyle>
          <a:p>
            <a:fld id="{2DE90F28-AFBB-4AB2-AA79-6D3F72ED131B}" type="slidenum">
              <a:rPr lang="en-US" smtClean="0"/>
              <a:pPr/>
              <a:t>‹#›</a:t>
            </a:fld>
            <a:endParaRPr lang="en-US"/>
          </a:p>
        </p:txBody>
      </p:sp>
      <p:sp>
        <p:nvSpPr>
          <p:cNvPr id="6" name="Rectangle 5">
            <a:extLst>
              <a:ext uri="{FF2B5EF4-FFF2-40B4-BE49-F238E27FC236}">
                <a16:creationId xmlns:a16="http://schemas.microsoft.com/office/drawing/2014/main" id="{D0F7BCB4-DC28-7382-4A0F-0498411C4247}"/>
              </a:ext>
            </a:extLst>
          </p:cNvPr>
          <p:cNvSpPr/>
          <p:nvPr/>
        </p:nvSpPr>
        <p:spPr>
          <a:xfrm>
            <a:off x="475522" y="570038"/>
            <a:ext cx="6357005" cy="61543"/>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 name="Rectangle 6">
            <a:extLst>
              <a:ext uri="{FF2B5EF4-FFF2-40B4-BE49-F238E27FC236}">
                <a16:creationId xmlns:a16="http://schemas.microsoft.com/office/drawing/2014/main" id="{DB5560D8-36FC-D0D1-04BB-54F2CCBC8B5E}"/>
              </a:ext>
            </a:extLst>
          </p:cNvPr>
          <p:cNvSpPr/>
          <p:nvPr/>
        </p:nvSpPr>
        <p:spPr>
          <a:xfrm>
            <a:off x="6832527" y="570038"/>
            <a:ext cx="2311473" cy="61543"/>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3441465586"/>
      </p:ext>
    </p:extLst>
  </p:cSld>
  <p:clrMapOvr>
    <a:masterClrMapping/>
  </p:clrMapOvr>
  <p:hf sldNum="0"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Empty">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a:xfrm>
            <a:off x="400050" y="6492241"/>
            <a:ext cx="6432478" cy="365760"/>
          </a:xfrm>
          <a:prstGeom prst="rect">
            <a:avLst/>
          </a:prstGeom>
        </p:spPr>
        <p:txBody>
          <a:bodyPr/>
          <a:lstStyle/>
          <a:p>
            <a:r>
              <a:rPr lang="en-US"/>
              <a:t>Sample Footer Text</a:t>
            </a:r>
          </a:p>
        </p:txBody>
      </p:sp>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a:xfrm>
            <a:off x="6832527" y="6492240"/>
            <a:ext cx="1418504" cy="365760"/>
          </a:xfrm>
          <a:prstGeom prst="rect">
            <a:avLst/>
          </a:prstGeom>
        </p:spPr>
        <p:txBody>
          <a:bodyPr/>
          <a:lstStyle/>
          <a:p>
            <a:fld id="{87CFF128-BAC7-4E0D-8F77-28A571D93B6F}" type="datetime1">
              <a:rPr lang="en-US" smtClean="0"/>
              <a:pPr/>
              <a:t>9/10/2026</a:t>
            </a:fld>
            <a:endParaRPr lang="en-US"/>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a:xfrm>
            <a:off x="8251030" y="6492241"/>
            <a:ext cx="492920" cy="365760"/>
          </a:xfrm>
          <a:prstGeom prst="rect">
            <a:avLst/>
          </a:prstGeom>
        </p:spPr>
        <p:txBody>
          <a:bodyPr/>
          <a:lstStyle/>
          <a:p>
            <a:fld id="{CC057153-B650-4DEB-B370-79DDCFDCE934}" type="slidenum">
              <a:rPr lang="en-US" smtClean="0"/>
              <a:pPr/>
              <a:t>‹#›</a:t>
            </a:fld>
            <a:endParaRPr lang="en-US"/>
          </a:p>
        </p:txBody>
      </p:sp>
    </p:spTree>
    <p:extLst>
      <p:ext uri="{BB962C8B-B14F-4D97-AF65-F5344CB8AC3E}">
        <p14:creationId xmlns:p14="http://schemas.microsoft.com/office/powerpoint/2010/main" val="1603444313"/>
      </p:ext>
    </p:extLst>
  </p:cSld>
  <p:clrMapOvr>
    <a:masterClrMapping/>
  </p:clrMapOvr>
  <p:hf sldNum="0"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nclusion">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00049" y="1016956"/>
            <a:ext cx="8343901" cy="1860235"/>
          </a:xfrm>
          <a:prstGeom prst="rect">
            <a:avLst/>
          </a:prstGeom>
        </p:spPr>
        <p:txBody>
          <a:bodyPr anchor="t">
            <a:noAutofit/>
          </a:bodyPr>
          <a:lstStyle>
            <a:lvl1pPr>
              <a:defRPr sz="5400" cap="all" baseline="0">
                <a:solidFill>
                  <a:schemeClr val="tx2"/>
                </a:solidFill>
              </a:defRPr>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400049" y="3258190"/>
            <a:ext cx="8343901" cy="2964810"/>
          </a:xfrm>
          <a:prstGeom prst="rect">
            <a:avLst/>
          </a:prstGeom>
        </p:spPr>
        <p:txBody>
          <a:bodyPr/>
          <a:lstStyle>
            <a:lvl1pPr marL="0" indent="0">
              <a:buNone/>
              <a:defRPr>
                <a:solidFill>
                  <a:schemeClr val="tx2"/>
                </a:solidFill>
              </a:defRPr>
            </a:lvl1pPr>
            <a:lvl2pPr marL="171450" indent="0">
              <a:buNone/>
              <a:defRPr>
                <a:solidFill>
                  <a:schemeClr val="tx2"/>
                </a:solidFill>
              </a:defRPr>
            </a:lvl2pPr>
            <a:lvl3pPr marL="342900" indent="0">
              <a:buNone/>
              <a:defRPr>
                <a:solidFill>
                  <a:schemeClr val="tx2"/>
                </a:solidFill>
              </a:defRPr>
            </a:lvl3pPr>
            <a:lvl4pPr marL="514350" indent="0">
              <a:buNone/>
              <a:defRPr>
                <a:solidFill>
                  <a:schemeClr val="tx2"/>
                </a:solidFill>
              </a:defRPr>
            </a:lvl4pPr>
            <a:lvl5pPr marL="685800" indent="0">
              <a:buNone/>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400050" y="6492241"/>
            <a:ext cx="6432478" cy="365760"/>
          </a:xfrm>
          <a:prstGeom prst="rect">
            <a:avLst/>
          </a:prstGeom>
        </p:spPr>
        <p:txBody>
          <a:bodyPr/>
          <a:lstStyle>
            <a:lvl1pPr>
              <a:defRPr>
                <a:solidFill>
                  <a:schemeClr val="tx2"/>
                </a:solidFill>
              </a:defRPr>
            </a:lvl1pPr>
          </a:lstStyle>
          <a:p>
            <a:r>
              <a:rPr lang="en-US"/>
              <a:t>Sample Footer Text</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6832527" y="6492240"/>
            <a:ext cx="1128712" cy="365760"/>
          </a:xfrm>
          <a:prstGeom prst="rect">
            <a:avLst/>
          </a:prstGeom>
        </p:spPr>
        <p:txBody>
          <a:bodyPr/>
          <a:lstStyle>
            <a:lvl1pPr>
              <a:defRPr>
                <a:solidFill>
                  <a:schemeClr val="tx2"/>
                </a:solidFill>
              </a:defRPr>
            </a:lvl1pPr>
          </a:lstStyle>
          <a:p>
            <a:fld id="{157987AA-E4E6-4FC1-BAD8-09A952212C58}" type="datetime1">
              <a:rPr lang="en-US" smtClean="0"/>
              <a:pPr/>
              <a:t>9/10/2026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xfrm>
            <a:off x="7961242" y="6492241"/>
            <a:ext cx="782708" cy="365760"/>
          </a:xfrm>
          <a:prstGeom prst="rect">
            <a:avLst/>
          </a:prstGeom>
        </p:spPr>
        <p:txBody>
          <a:bodyPr/>
          <a:lstStyle>
            <a:lvl1pPr>
              <a:defRPr>
                <a:solidFill>
                  <a:schemeClr val="tx2"/>
                </a:solidFill>
              </a:defRPr>
            </a:lvl1pPr>
          </a:lstStyle>
          <a:p>
            <a:fld id="{CC057153-B650-4DEB-B370-79DDCFDCE934}" type="slidenum">
              <a:rPr lang="en-US" smtClean="0"/>
              <a:pPr/>
              <a:t>‹#›</a:t>
            </a:fld>
            <a:endParaRPr lang="en-US"/>
          </a:p>
        </p:txBody>
      </p:sp>
      <p:sp>
        <p:nvSpPr>
          <p:cNvPr id="34" name="Rectangle 33">
            <a:extLst>
              <a:ext uri="{FF2B5EF4-FFF2-40B4-BE49-F238E27FC236}">
                <a16:creationId xmlns:a16="http://schemas.microsoft.com/office/drawing/2014/main" id="{C0612DD4-C154-5A34-CBE2-09022345DFF5}"/>
              </a:ext>
            </a:extLst>
          </p:cNvPr>
          <p:cNvSpPr/>
          <p:nvPr/>
        </p:nvSpPr>
        <p:spPr>
          <a:xfrm>
            <a:off x="475522" y="570038"/>
            <a:ext cx="6357005" cy="61543"/>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2"/>
              </a:solidFill>
            </a:endParaRPr>
          </a:p>
        </p:txBody>
      </p:sp>
      <p:sp>
        <p:nvSpPr>
          <p:cNvPr id="35" name="Rectangle 34">
            <a:extLst>
              <a:ext uri="{FF2B5EF4-FFF2-40B4-BE49-F238E27FC236}">
                <a16:creationId xmlns:a16="http://schemas.microsoft.com/office/drawing/2014/main" id="{A245B82D-4F13-20D2-DD25-C26E60C48A92}"/>
              </a:ext>
            </a:extLst>
          </p:cNvPr>
          <p:cNvSpPr/>
          <p:nvPr/>
        </p:nvSpPr>
        <p:spPr>
          <a:xfrm>
            <a:off x="6832527" y="570038"/>
            <a:ext cx="2311473" cy="61543"/>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1764175176"/>
      </p:ext>
    </p:extLst>
  </p:cSld>
  <p:clrMapOvr>
    <a:overrideClrMapping bg1="lt1" tx1="dk1" bg2="lt2" tx2="dk2" accent1="accent1" accent2="accent2" accent3="accent3" accent4="accent4" accent5="accent5" accent6="accent6" hlink="hlink" folHlink="folHlink"/>
  </p:clrMapOvr>
  <p:hf sldNum="0"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onclusion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00050" y="1016955"/>
            <a:ext cx="6432477" cy="1842020"/>
          </a:xfrm>
          <a:prstGeom prst="rect">
            <a:avLst/>
          </a:prstGeom>
        </p:spPr>
        <p:txBody>
          <a:bodyPr anchor="t">
            <a:noAutofit/>
          </a:bodyPr>
          <a:lstStyle>
            <a:lvl1pPr>
              <a:defRPr sz="5400" cap="all" baseline="0">
                <a:solidFill>
                  <a:schemeClr val="tx2"/>
                </a:solidFill>
              </a:defRPr>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400050" y="4614992"/>
            <a:ext cx="6432380" cy="1608008"/>
          </a:xfrm>
          <a:prstGeom prst="rect">
            <a:avLst/>
          </a:prstGeom>
        </p:spPr>
        <p:txBody>
          <a:bodyPr>
            <a:noAutofit/>
          </a:bodyPr>
          <a:lstStyle>
            <a:lvl1pPr marL="0" indent="0">
              <a:buNone/>
              <a:defRPr sz="1500" b="1" i="0">
                <a:solidFill>
                  <a:schemeClr val="tx2"/>
                </a:solidFill>
                <a:latin typeface="Arial" panose="020B0604020202020204" pitchFamily="34" charset="0"/>
                <a:cs typeface="Arial" panose="020B0604020202020204" pitchFamily="34" charset="0"/>
              </a:defRPr>
            </a:lvl1pPr>
            <a:lvl2pPr marL="171450" indent="0">
              <a:buNone/>
              <a:defRPr sz="1500" b="1" i="0">
                <a:solidFill>
                  <a:schemeClr val="tx2"/>
                </a:solidFill>
                <a:latin typeface="Arial" panose="020B0604020202020204" pitchFamily="34" charset="0"/>
                <a:cs typeface="Arial" panose="020B0604020202020204" pitchFamily="34" charset="0"/>
              </a:defRPr>
            </a:lvl2pPr>
            <a:lvl3pPr marL="342900" indent="0">
              <a:buNone/>
              <a:defRPr sz="1500" b="1" i="0">
                <a:solidFill>
                  <a:schemeClr val="tx2"/>
                </a:solidFill>
                <a:latin typeface="Arial" panose="020B0604020202020204" pitchFamily="34" charset="0"/>
                <a:cs typeface="Arial" panose="020B0604020202020204" pitchFamily="34" charset="0"/>
              </a:defRPr>
            </a:lvl3pPr>
            <a:lvl4pPr marL="514350" indent="0">
              <a:buNone/>
              <a:defRPr sz="1500" b="1" i="0">
                <a:solidFill>
                  <a:schemeClr val="tx2"/>
                </a:solidFill>
                <a:latin typeface="Arial" panose="020B0604020202020204" pitchFamily="34" charset="0"/>
                <a:cs typeface="Arial" panose="020B0604020202020204" pitchFamily="34" charset="0"/>
              </a:defRPr>
            </a:lvl4pPr>
            <a:lvl5pPr marL="685800" indent="0">
              <a:buNone/>
              <a:defRPr sz="1500" b="1" i="0">
                <a:solidFill>
                  <a:schemeClr val="tx2"/>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400050" y="6492241"/>
            <a:ext cx="6432477" cy="365760"/>
          </a:xfrm>
          <a:prstGeom prst="rect">
            <a:avLst/>
          </a:prstGeom>
        </p:spPr>
        <p:txBody>
          <a:bodyPr/>
          <a:lstStyle>
            <a:lvl1pPr>
              <a:defRPr>
                <a:solidFill>
                  <a:schemeClr val="tx2"/>
                </a:solidFill>
              </a:defRPr>
            </a:lvl1pPr>
          </a:lstStyle>
          <a:p>
            <a:r>
              <a:rPr lang="en-US"/>
              <a:t>Sample Footer Text</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6832527" y="6492240"/>
            <a:ext cx="1418504" cy="365760"/>
          </a:xfrm>
          <a:prstGeom prst="rect">
            <a:avLst/>
          </a:prstGeom>
        </p:spPr>
        <p:txBody>
          <a:bodyPr/>
          <a:lstStyle>
            <a:lvl1pPr>
              <a:defRPr>
                <a:solidFill>
                  <a:schemeClr val="tx2"/>
                </a:solidFill>
              </a:defRPr>
            </a:lvl1pPr>
          </a:lstStyle>
          <a:p>
            <a:fld id="{7FA43F5B-065E-43CE-B3FD-98C48A6F94D7}" type="datetime1">
              <a:rPr lang="en-US" smtClean="0"/>
              <a:pPr/>
              <a:t>9/10/2026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xfrm>
            <a:off x="8251030" y="6492241"/>
            <a:ext cx="492920" cy="365760"/>
          </a:xfrm>
          <a:prstGeom prst="rect">
            <a:avLst/>
          </a:prstGeom>
        </p:spPr>
        <p:txBody>
          <a:bodyPr/>
          <a:lstStyle>
            <a:lvl1pPr>
              <a:defRPr>
                <a:solidFill>
                  <a:schemeClr val="tx2"/>
                </a:solidFill>
              </a:defRPr>
            </a:lvl1pPr>
          </a:lstStyle>
          <a:p>
            <a:fld id="{2DE90F28-AFBB-4AB2-AA79-6D3F72ED131B}" type="slidenum">
              <a:rPr lang="en-US" smtClean="0"/>
              <a:pPr/>
              <a:t>‹#›</a:t>
            </a:fld>
            <a:endParaRPr lang="en-US"/>
          </a:p>
        </p:txBody>
      </p:sp>
      <p:sp>
        <p:nvSpPr>
          <p:cNvPr id="58" name="Rectangle 57">
            <a:extLst>
              <a:ext uri="{FF2B5EF4-FFF2-40B4-BE49-F238E27FC236}">
                <a16:creationId xmlns:a16="http://schemas.microsoft.com/office/drawing/2014/main" id="{C0E45243-34A7-09D9-589C-A28D8FB592BD}"/>
              </a:ext>
            </a:extLst>
          </p:cNvPr>
          <p:cNvSpPr/>
          <p:nvPr/>
        </p:nvSpPr>
        <p:spPr>
          <a:xfrm>
            <a:off x="475522" y="570038"/>
            <a:ext cx="6357005" cy="61543"/>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9" name="Rectangle 58">
            <a:extLst>
              <a:ext uri="{FF2B5EF4-FFF2-40B4-BE49-F238E27FC236}">
                <a16:creationId xmlns:a16="http://schemas.microsoft.com/office/drawing/2014/main" id="{377B2CF5-DB49-E6FB-F72A-24AA38988AEC}"/>
              </a:ext>
            </a:extLst>
          </p:cNvPr>
          <p:cNvSpPr/>
          <p:nvPr/>
        </p:nvSpPr>
        <p:spPr>
          <a:xfrm>
            <a:off x="6832527" y="570038"/>
            <a:ext cx="2311473" cy="61543"/>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2267842181"/>
      </p:ext>
    </p:extLst>
  </p:cSld>
  <p:clrMapOvr>
    <a:overrideClrMapping bg1="lt1" tx1="dk1" bg2="lt2" tx2="dk2" accent1="accent1" accent2="accent2" accent3="accent3" accent4="accent4" accent5="accent5" accent6="accent6" hlink="hlink" folHlink="folHlink"/>
  </p:clrMapOvr>
  <p:hf sldNum="0"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268805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400049" y="1016956"/>
            <a:ext cx="8343901" cy="746759"/>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400048" y="1748474"/>
            <a:ext cx="8343902" cy="472852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400050" y="6476999"/>
            <a:ext cx="6432478" cy="381003"/>
          </a:xfrm>
          <a:prstGeom prst="rect">
            <a:avLst/>
          </a:prstGeom>
        </p:spPr>
        <p:txBody>
          <a:bodyPr vert="horz" lIns="91440" tIns="45720" rIns="91440" bIns="45720" rtlCol="0" anchor="ctr"/>
          <a:lstStyle>
            <a:lvl1pPr algn="l" rtl="0">
              <a:defRPr sz="600">
                <a:solidFill>
                  <a:schemeClr val="tx2"/>
                </a:solidFill>
                <a:latin typeface="+mn-lt"/>
                <a:cs typeface="Arial" panose="020B0604020202020204" pitchFamily="34" charset="0"/>
              </a:defRPr>
            </a:lvl1pPr>
          </a:lstStyle>
          <a:p>
            <a:r>
              <a:rPr lang="en-US"/>
              <a:t>Sample Footer Text</a:t>
            </a:r>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6832528" y="6476999"/>
            <a:ext cx="1414463" cy="381003"/>
          </a:xfrm>
          <a:prstGeom prst="rect">
            <a:avLst/>
          </a:prstGeom>
        </p:spPr>
        <p:txBody>
          <a:bodyPr vert="horz" lIns="91440" tIns="45720" rIns="91440" bIns="45720" rtlCol="0" anchor="ctr"/>
          <a:lstStyle>
            <a:lvl1pPr algn="r" rtl="0">
              <a:defRPr sz="600">
                <a:solidFill>
                  <a:schemeClr val="tx2"/>
                </a:solidFill>
                <a:latin typeface="+mn-lt"/>
                <a:cs typeface="Arial" panose="020B0604020202020204" pitchFamily="34" charset="0"/>
              </a:defRPr>
            </a:lvl1pPr>
          </a:lstStyle>
          <a:p>
            <a:fld id="{7FA43F5B-065E-43CE-B3FD-98C48A6F94D7}" type="datetime1">
              <a:rPr lang="en-US" smtClean="0"/>
              <a:pPr/>
              <a:t>9/10/2026</a:t>
            </a:fld>
            <a:endParaRPr lang="en-US"/>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8251035" y="6476999"/>
            <a:ext cx="492916" cy="381003"/>
          </a:xfrm>
          <a:prstGeom prst="rect">
            <a:avLst/>
          </a:prstGeom>
        </p:spPr>
        <p:txBody>
          <a:bodyPr vert="horz" lIns="91440" tIns="45720" rIns="91440" bIns="45720" rtlCol="0" anchor="ctr"/>
          <a:lstStyle>
            <a:lvl1pPr algn="r" rtl="0">
              <a:defRPr sz="600">
                <a:solidFill>
                  <a:schemeClr val="tx2"/>
                </a:solidFill>
                <a:latin typeface="+mn-lt"/>
                <a:cs typeface="Arial" panose="020B0604020202020204" pitchFamily="34" charset="0"/>
              </a:defRPr>
            </a:lvl1pPr>
          </a:lstStyle>
          <a:p>
            <a:fld id="{2DE90F28-AFBB-4AB2-AA79-6D3F72ED131B}" type="slidenum">
              <a:rPr lang="en-US" smtClean="0"/>
              <a:pPr/>
              <a:t>‹#›</a:t>
            </a:fld>
            <a:endParaRPr lang="en-US"/>
          </a:p>
        </p:txBody>
      </p:sp>
    </p:spTree>
    <p:extLst>
      <p:ext uri="{BB962C8B-B14F-4D97-AF65-F5344CB8AC3E}">
        <p14:creationId xmlns:p14="http://schemas.microsoft.com/office/powerpoint/2010/main" val="2394946767"/>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 id="2147483836" r:id="rId12"/>
    <p:sldLayoutId id="2147483837" r:id="rId13"/>
    <p:sldLayoutId id="2147483838" r:id="rId14"/>
    <p:sldLayoutId id="2147483839" r:id="rId15"/>
    <p:sldLayoutId id="2147483840" r:id="rId16"/>
    <p:sldLayoutId id="2147483841" r:id="rId17"/>
    <p:sldLayoutId id="2147483842" r:id="rId18"/>
    <p:sldLayoutId id="2147483843" r:id="rId19"/>
    <p:sldLayoutId id="2147483844" r:id="rId20"/>
    <p:sldLayoutId id="2147483845" r:id="rId21"/>
    <p:sldLayoutId id="2147483846" r:id="rId22"/>
    <p:sldLayoutId id="2147483847" r:id="rId23"/>
    <p:sldLayoutId id="2147483848" r:id="rId24"/>
    <p:sldLayoutId id="2147483849" r:id="rId25"/>
    <p:sldLayoutId id="2147483850" r:id="rId26"/>
    <p:sldLayoutId id="2147483851" r:id="rId27"/>
    <p:sldLayoutId id="2147483852" r:id="rId28"/>
  </p:sldLayoutIdLst>
  <p:hf sldNum="0" hdr="0" ftr="0" dt="0"/>
  <p:txStyles>
    <p:titleStyle>
      <a:lvl1pPr algn="l" defTabSz="685800" rtl="0" eaLnBrk="1" latinLnBrk="0" hangingPunct="1">
        <a:lnSpc>
          <a:spcPct val="80000"/>
        </a:lnSpc>
        <a:spcBef>
          <a:spcPct val="0"/>
        </a:spcBef>
        <a:buNone/>
        <a:defRPr sz="2700" b="0" kern="1200" spc="0" baseline="0">
          <a:solidFill>
            <a:schemeClr val="tx2"/>
          </a:solidFill>
          <a:latin typeface="+mj-lt"/>
          <a:ea typeface="+mj-ea"/>
          <a:cs typeface="Arial" panose="020B0604020202020204" pitchFamily="34" charset="0"/>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1050" kern="1200">
          <a:solidFill>
            <a:schemeClr val="tx2"/>
          </a:solidFill>
          <a:latin typeface="+mn-lt"/>
          <a:ea typeface="+mn-ea"/>
          <a:cs typeface="Arial" panose="020B0604020202020204" pitchFamily="34" charset="0"/>
        </a:defRPr>
      </a:lvl1pPr>
      <a:lvl2pPr marL="342900" indent="-171450" algn="l" defTabSz="685800" rtl="0" eaLnBrk="1" latinLnBrk="0" hangingPunct="1">
        <a:lnSpc>
          <a:spcPct val="90000"/>
        </a:lnSpc>
        <a:spcBef>
          <a:spcPts val="375"/>
        </a:spcBef>
        <a:buFont typeface="Arial" panose="020B0604020202020204" pitchFamily="34" charset="0"/>
        <a:buChar char="•"/>
        <a:defRPr sz="1050" kern="1200">
          <a:solidFill>
            <a:schemeClr val="tx2"/>
          </a:solidFill>
          <a:latin typeface="+mn-lt"/>
          <a:ea typeface="+mn-ea"/>
          <a:cs typeface="Arial" panose="020B0604020202020204" pitchFamily="34" charset="0"/>
        </a:defRPr>
      </a:lvl2pPr>
      <a:lvl3pPr marL="514350" indent="-171450" algn="l" defTabSz="685800" rtl="0" eaLnBrk="1" latinLnBrk="0" hangingPunct="1">
        <a:lnSpc>
          <a:spcPct val="90000"/>
        </a:lnSpc>
        <a:spcBef>
          <a:spcPts val="375"/>
        </a:spcBef>
        <a:buFont typeface="Arial" panose="020B0604020202020204" pitchFamily="34" charset="0"/>
        <a:buChar char="•"/>
        <a:defRPr sz="1050" kern="1200">
          <a:solidFill>
            <a:schemeClr val="tx2"/>
          </a:solidFill>
          <a:latin typeface="+mn-lt"/>
          <a:ea typeface="+mn-ea"/>
          <a:cs typeface="Arial" panose="020B0604020202020204" pitchFamily="34" charset="0"/>
        </a:defRPr>
      </a:lvl3pPr>
      <a:lvl4pPr marL="685800" indent="-171450" algn="l" defTabSz="685800" rtl="0" eaLnBrk="1" latinLnBrk="0" hangingPunct="1">
        <a:lnSpc>
          <a:spcPct val="90000"/>
        </a:lnSpc>
        <a:spcBef>
          <a:spcPts val="375"/>
        </a:spcBef>
        <a:buFont typeface="Arial" panose="020B0604020202020204" pitchFamily="34" charset="0"/>
        <a:buChar char="•"/>
        <a:defRPr sz="1050" kern="1200">
          <a:solidFill>
            <a:schemeClr val="tx2"/>
          </a:solidFill>
          <a:latin typeface="+mn-lt"/>
          <a:ea typeface="+mn-ea"/>
          <a:cs typeface="Arial" panose="020B0604020202020204" pitchFamily="34" charset="0"/>
        </a:defRPr>
      </a:lvl4pPr>
      <a:lvl5pPr marL="857250" indent="-171450" algn="l" defTabSz="685800" rtl="0" eaLnBrk="1" latinLnBrk="0" hangingPunct="1">
        <a:lnSpc>
          <a:spcPct val="90000"/>
        </a:lnSpc>
        <a:spcBef>
          <a:spcPts val="375"/>
        </a:spcBef>
        <a:buFont typeface="Arial" panose="020B0604020202020204" pitchFamily="34" charset="0"/>
        <a:buChar char="•"/>
        <a:defRPr sz="1050" kern="1200">
          <a:solidFill>
            <a:schemeClr val="tx2"/>
          </a:solidFill>
          <a:latin typeface="+mn-lt"/>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30" orient="horz" pos="2160">
          <p15:clr>
            <a:srgbClr val="F26B43"/>
          </p15:clr>
        </p15:guide>
        <p15:guide id="31" pos="3840">
          <p15:clr>
            <a:srgbClr val="F26B43"/>
          </p15:clr>
        </p15:guide>
        <p15:guide id="32" pos="336">
          <p15:clr>
            <a:srgbClr val="F26B43"/>
          </p15:clr>
        </p15:guide>
        <p15:guide id="33" pos="7344">
          <p15:clr>
            <a:srgbClr val="F26B43"/>
          </p15:clr>
        </p15:guide>
        <p15:guide id="34" orient="horz" pos="4080">
          <p15:clr>
            <a:srgbClr val="F26B43"/>
          </p15:clr>
        </p15:guide>
        <p15:guide id="35" orient="horz" pos="1344">
          <p15:clr>
            <a:srgbClr val="F26B43"/>
          </p15:clr>
        </p15:guide>
        <p15:guide id="36" orient="horz" pos="388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8.xml"/><Relationship Id="rId5" Type="http://schemas.openxmlformats.org/officeDocument/2006/relationships/image" Target="../media/image7.jp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xml"/><Relationship Id="rId1" Type="http://schemas.openxmlformats.org/officeDocument/2006/relationships/slideLayout" Target="../slideLayouts/slideLayout28.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8.xml"/><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8.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28.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8.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28.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28.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28.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28.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28.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28.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8.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0.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pic>
        <p:nvPicPr>
          <p:cNvPr id="2" name="Image 0" descr="/home/claude/sphere1/img/title_hero.png"/>
          <p:cNvPicPr>
            <a:picLocks noChangeAspect="1"/>
          </p:cNvPicPr>
          <p:nvPr/>
        </p:nvPicPr>
        <p:blipFill>
          <a:blip r:embed="rId3"/>
          <a:srcRect/>
          <a:stretch/>
        </p:blipFill>
        <p:spPr>
          <a:xfrm>
            <a:off x="662403" y="2379855"/>
            <a:ext cx="7819193" cy="2580334"/>
          </a:xfrm>
          <a:prstGeom prst="rect">
            <a:avLst/>
          </a:prstGeom>
        </p:spPr>
      </p:pic>
      <p:sp>
        <p:nvSpPr>
          <p:cNvPr id="3" name="Shape 0"/>
          <p:cNvSpPr/>
          <p:nvPr/>
        </p:nvSpPr>
        <p:spPr>
          <a:xfrm>
            <a:off x="0" y="-70737"/>
            <a:ext cx="6309360" cy="1225296"/>
          </a:xfrm>
          <a:prstGeom prst="rect">
            <a:avLst/>
          </a:prstGeom>
          <a:solidFill>
            <a:srgbClr val="1F4E79"/>
          </a:solidFill>
          <a:ln w="12700">
            <a:solidFill>
              <a:srgbClr val="1F4E79"/>
            </a:solidFill>
            <a:prstDash val="solid"/>
          </a:ln>
        </p:spPr>
      </p:sp>
      <p:sp>
        <p:nvSpPr>
          <p:cNvPr id="4" name="Text 1"/>
          <p:cNvSpPr txBox="1"/>
          <p:nvPr/>
        </p:nvSpPr>
        <p:spPr>
          <a:xfrm>
            <a:off x="384048" y="-6729"/>
            <a:ext cx="5669280" cy="548640"/>
          </a:xfrm>
          <a:prstGeom prst="rect">
            <a:avLst/>
          </a:prstGeom>
          <a:noFill/>
          <a:ln/>
        </p:spPr>
        <p:txBody>
          <a:bodyPr wrap="square" lIns="0" tIns="0" rIns="0" bIns="0" rtlCol="0" anchor="ctr"/>
          <a:lstStyle/>
          <a:p>
            <a:pPr marL="0" indent="0">
              <a:buNone/>
            </a:pPr>
            <a:r>
              <a:rPr lang="en-US" sz="3000" dirty="0">
                <a:solidFill>
                  <a:srgbClr val="FFFFFF"/>
                </a:solidFill>
                <a:latin typeface="Calibri" pitchFamily="34" charset="0"/>
                <a:ea typeface="Calibri" pitchFamily="34" charset="-122"/>
                <a:cs typeface="Calibri" pitchFamily="34" charset="-120"/>
              </a:rPr>
              <a:t>Sphere-1</a:t>
            </a:r>
            <a:endParaRPr lang="en-US" sz="3000" dirty="0"/>
          </a:p>
        </p:txBody>
      </p:sp>
      <p:sp>
        <p:nvSpPr>
          <p:cNvPr id="5" name="Text 2"/>
          <p:cNvSpPr txBox="1"/>
          <p:nvPr/>
        </p:nvSpPr>
        <p:spPr>
          <a:xfrm>
            <a:off x="384048" y="532767"/>
            <a:ext cx="5669280" cy="512064"/>
          </a:xfrm>
          <a:prstGeom prst="rect">
            <a:avLst/>
          </a:prstGeom>
          <a:noFill/>
          <a:ln/>
        </p:spPr>
        <p:txBody>
          <a:bodyPr wrap="square" lIns="0" tIns="0" rIns="0" bIns="0" rtlCol="0" anchor="t"/>
          <a:lstStyle/>
          <a:p>
            <a:pPr marL="0" indent="0">
              <a:lnSpc>
                <a:spcPct val="112000"/>
              </a:lnSpc>
              <a:buNone/>
            </a:pPr>
            <a:r>
              <a:rPr lang="en-US" sz="1050" dirty="0">
                <a:solidFill>
                  <a:srgbClr val="D6E2F0"/>
                </a:solidFill>
                <a:latin typeface="Calibri" pitchFamily="34" charset="0"/>
                <a:ea typeface="Calibri" pitchFamily="34" charset="-122"/>
                <a:cs typeface="Calibri" pitchFamily="34" charset="-120"/>
              </a:rPr>
              <a:t>TEMUR MAKHARADZE, MECHANICAL ENGINEERING</a:t>
            </a:r>
            <a:endParaRPr lang="en-US" sz="1050" dirty="0"/>
          </a:p>
          <a:p>
            <a:pPr marL="0" indent="0">
              <a:lnSpc>
                <a:spcPct val="112000"/>
              </a:lnSpc>
              <a:buNone/>
            </a:pPr>
            <a:r>
              <a:rPr lang="en-US" sz="1050" dirty="0">
                <a:solidFill>
                  <a:srgbClr val="D6E2F0"/>
                </a:solidFill>
                <a:latin typeface="Calibri" pitchFamily="34" charset="0"/>
                <a:ea typeface="Calibri" pitchFamily="34" charset="-122"/>
                <a:cs typeface="Calibri" pitchFamily="34" charset="-120"/>
              </a:rPr>
              <a:t>BACHELOR'S THESIS DEFENCE, TBILISI, 10 SEPTEMBER 2026</a:t>
            </a:r>
            <a:endParaRPr lang="en-US" sz="1050" dirty="0"/>
          </a:p>
        </p:txBody>
      </p:sp>
      <p:sp>
        <p:nvSpPr>
          <p:cNvPr id="6" name="Text 3"/>
          <p:cNvSpPr txBox="1"/>
          <p:nvPr/>
        </p:nvSpPr>
        <p:spPr>
          <a:xfrm>
            <a:off x="384048" y="1374015"/>
            <a:ext cx="6035040" cy="786384"/>
          </a:xfrm>
          <a:prstGeom prst="rect">
            <a:avLst/>
          </a:prstGeom>
          <a:noFill/>
          <a:ln/>
        </p:spPr>
        <p:txBody>
          <a:bodyPr wrap="square" lIns="0" tIns="0" rIns="0" bIns="0" rtlCol="0" anchor="t"/>
          <a:lstStyle/>
          <a:p>
            <a:pPr marL="0" indent="0" algn="l">
              <a:lnSpc>
                <a:spcPct val="116000"/>
              </a:lnSpc>
              <a:buNone/>
            </a:pPr>
            <a:r>
              <a:rPr lang="en-US" sz="1450" dirty="0">
                <a:solidFill>
                  <a:srgbClr val="595959"/>
                </a:solidFill>
                <a:latin typeface="Calibri" pitchFamily="34" charset="0"/>
                <a:ea typeface="Calibri" pitchFamily="34" charset="-122"/>
                <a:cs typeface="Calibri" pitchFamily="34" charset="-120"/>
              </a:rPr>
              <a:t>A miniature drone that flies free in orbit and inspects satellites from close range, pushed by cold gas instead of a chemical rocket. I am going to be covering </a:t>
            </a:r>
            <a:r>
              <a:rPr lang="en-US" sz="1450" dirty="0" err="1">
                <a:solidFill>
                  <a:srgbClr val="595959"/>
                </a:solidFill>
                <a:latin typeface="Calibri" pitchFamily="34" charset="0"/>
                <a:ea typeface="Calibri" pitchFamily="34" charset="-122"/>
                <a:cs typeface="Calibri" pitchFamily="34" charset="-120"/>
              </a:rPr>
              <a:t>hrusters</a:t>
            </a:r>
            <a:r>
              <a:rPr lang="en-US" sz="1450" dirty="0">
                <a:solidFill>
                  <a:srgbClr val="595959"/>
                </a:solidFill>
                <a:latin typeface="Calibri" pitchFamily="34" charset="0"/>
                <a:ea typeface="Calibri" pitchFamily="34" charset="-122"/>
                <a:cs typeface="Calibri" pitchFamily="34" charset="-120"/>
              </a:rPr>
              <a:t>, the flight dynamics, and the test rig.</a:t>
            </a:r>
            <a:endParaRPr lang="en-US" sz="1450" dirty="0"/>
          </a:p>
        </p:txBody>
      </p:sp>
      <p:pic>
        <p:nvPicPr>
          <p:cNvPr id="8" name="Image 1" descr="/home/claude/sphere1/img/s01_1.png"/>
          <p:cNvPicPr>
            <a:picLocks noChangeAspect="1"/>
          </p:cNvPicPr>
          <p:nvPr/>
        </p:nvPicPr>
        <p:blipFill>
          <a:blip r:embed="rId4"/>
          <a:srcRect/>
          <a:stretch/>
        </p:blipFill>
        <p:spPr>
          <a:xfrm>
            <a:off x="7669763" y="5486399"/>
            <a:ext cx="1399593" cy="1304217"/>
          </a:xfrm>
          <a:prstGeom prst="rect">
            <a:avLst/>
          </a:prstGeom>
        </p:spPr>
      </p:pic>
      <p:pic>
        <p:nvPicPr>
          <p:cNvPr id="7" name="Picture 6" descr="Front | Georgian German science bridge">
            <a:extLst>
              <a:ext uri="{FF2B5EF4-FFF2-40B4-BE49-F238E27FC236}">
                <a16:creationId xmlns:a16="http://schemas.microsoft.com/office/drawing/2014/main" id="{B9980857-8EC7-269A-80B5-18BB442F15E6}"/>
              </a:ext>
            </a:extLst>
          </p:cNvPr>
          <p:cNvPicPr>
            <a:picLocks noChangeAspect="1"/>
          </p:cNvPicPr>
          <p:nvPr/>
        </p:nvPicPr>
        <p:blipFill>
          <a:blip r:embed="rId5"/>
          <a:stretch>
            <a:fillRect/>
          </a:stretch>
        </p:blipFill>
        <p:spPr>
          <a:xfrm>
            <a:off x="481428" y="5537785"/>
            <a:ext cx="1916080" cy="104589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365760" y="219456"/>
            <a:ext cx="8412480" cy="566928"/>
          </a:xfrm>
          <a:prstGeom prst="rect">
            <a:avLst/>
          </a:prstGeom>
          <a:noFill/>
          <a:ln/>
        </p:spPr>
        <p:txBody>
          <a:bodyPr wrap="square" lIns="0" tIns="0" rIns="0" bIns="0" rtlCol="0" anchor="ctr"/>
          <a:lstStyle/>
          <a:p>
            <a:pPr marL="0" indent="0" algn="ctr">
              <a:buNone/>
            </a:pPr>
            <a:r>
              <a:rPr lang="en-US" sz="3000" dirty="0">
                <a:solidFill>
                  <a:srgbClr val="262626"/>
                </a:solidFill>
                <a:latin typeface="Calibri" pitchFamily="34" charset="0"/>
                <a:ea typeface="Calibri" pitchFamily="34" charset="-122"/>
                <a:cs typeface="Calibri" pitchFamily="34" charset="-120"/>
              </a:rPr>
              <a:t>Why this needs to exist</a:t>
            </a:r>
            <a:endParaRPr lang="en-US" sz="3000" dirty="0"/>
          </a:p>
        </p:txBody>
      </p:sp>
      <p:pic>
        <p:nvPicPr>
          <p:cNvPr id="15" name="Picture 14" descr="STS-133: Grapple of Orbiter Boom Sensor System">
            <a:extLst>
              <a:ext uri="{FF2B5EF4-FFF2-40B4-BE49-F238E27FC236}">
                <a16:creationId xmlns:a16="http://schemas.microsoft.com/office/drawing/2014/main" id="{D788520E-8BEF-5565-49A4-D4FA57F29EAF}"/>
              </a:ext>
            </a:extLst>
          </p:cNvPr>
          <p:cNvPicPr>
            <a:picLocks noChangeAspect="1"/>
          </p:cNvPicPr>
          <p:nvPr/>
        </p:nvPicPr>
        <p:blipFill>
          <a:blip r:embed="rId3"/>
          <a:stretch>
            <a:fillRect/>
          </a:stretch>
        </p:blipFill>
        <p:spPr>
          <a:xfrm>
            <a:off x="665345" y="1324327"/>
            <a:ext cx="7813309" cy="4394986"/>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365760" y="219456"/>
            <a:ext cx="8412480" cy="566928"/>
          </a:xfrm>
          <a:prstGeom prst="rect">
            <a:avLst/>
          </a:prstGeom>
          <a:noFill/>
          <a:ln/>
        </p:spPr>
        <p:txBody>
          <a:bodyPr wrap="square" lIns="0" tIns="0" rIns="0" bIns="0" rtlCol="0" anchor="ctr"/>
          <a:lstStyle/>
          <a:p>
            <a:pPr marL="0" indent="0" algn="ctr">
              <a:buNone/>
            </a:pPr>
            <a:r>
              <a:rPr lang="en-US" sz="3000" dirty="0">
                <a:solidFill>
                  <a:srgbClr val="262626"/>
                </a:solidFill>
                <a:latin typeface="Calibri" pitchFamily="34" charset="0"/>
                <a:ea typeface="Calibri" pitchFamily="34" charset="-122"/>
                <a:cs typeface="Calibri" pitchFamily="34" charset="-120"/>
              </a:rPr>
              <a:t>What is Sphere-1?</a:t>
            </a:r>
            <a:endParaRPr lang="en-US" sz="3000" dirty="0"/>
          </a:p>
        </p:txBody>
      </p:sp>
      <p:pic>
        <p:nvPicPr>
          <p:cNvPr id="4" name="Image 1" descr="/home/claude/sphere1/img/s02_1.png"/>
          <p:cNvPicPr>
            <a:picLocks noChangeAspect="1"/>
          </p:cNvPicPr>
          <p:nvPr/>
        </p:nvPicPr>
        <p:blipFill>
          <a:blip r:embed="rId3"/>
          <a:srcRect/>
          <a:stretch/>
        </p:blipFill>
        <p:spPr>
          <a:xfrm>
            <a:off x="854706" y="1005840"/>
            <a:ext cx="3621024" cy="2651760"/>
          </a:xfrm>
          <a:prstGeom prst="rect">
            <a:avLst/>
          </a:prstGeom>
        </p:spPr>
      </p:pic>
      <p:sp>
        <p:nvSpPr>
          <p:cNvPr id="5" name="Text 1"/>
          <p:cNvSpPr txBox="1"/>
          <p:nvPr/>
        </p:nvSpPr>
        <p:spPr>
          <a:xfrm>
            <a:off x="786384" y="3730752"/>
            <a:ext cx="3621024" cy="292608"/>
          </a:xfrm>
          <a:prstGeom prst="rect">
            <a:avLst/>
          </a:prstGeom>
          <a:noFill/>
          <a:ln/>
        </p:spPr>
        <p:txBody>
          <a:bodyPr wrap="square" lIns="0" tIns="0" rIns="0" bIns="0" rtlCol="0" anchor="t"/>
          <a:lstStyle/>
          <a:p>
            <a:pPr marL="0" indent="0" algn="ctr">
              <a:lnSpc>
                <a:spcPct val="116000"/>
              </a:lnSpc>
              <a:buNone/>
            </a:pPr>
            <a:r>
              <a:rPr lang="en-US" sz="1150" dirty="0">
                <a:solidFill>
                  <a:srgbClr val="595959"/>
                </a:solidFill>
                <a:latin typeface="Calibri" pitchFamily="34" charset="0"/>
                <a:ea typeface="Calibri" pitchFamily="34" charset="-122"/>
                <a:cs typeface="Calibri" pitchFamily="34" charset="-120"/>
              </a:rPr>
              <a:t>the vehicle</a:t>
            </a:r>
            <a:endParaRPr lang="en-US" sz="1150" dirty="0"/>
          </a:p>
        </p:txBody>
      </p:sp>
      <p:sp>
        <p:nvSpPr>
          <p:cNvPr id="6" name="Text 2"/>
          <p:cNvSpPr txBox="1"/>
          <p:nvPr/>
        </p:nvSpPr>
        <p:spPr>
          <a:xfrm>
            <a:off x="4736592" y="3730752"/>
            <a:ext cx="3621024" cy="292608"/>
          </a:xfrm>
          <a:prstGeom prst="rect">
            <a:avLst/>
          </a:prstGeom>
          <a:noFill/>
          <a:ln/>
        </p:spPr>
        <p:txBody>
          <a:bodyPr wrap="square" lIns="0" tIns="0" rIns="0" bIns="0" rtlCol="0" anchor="t"/>
          <a:lstStyle/>
          <a:p>
            <a:pPr marL="0" indent="0" algn="ctr">
              <a:lnSpc>
                <a:spcPct val="116000"/>
              </a:lnSpc>
              <a:buNone/>
            </a:pPr>
            <a:r>
              <a:rPr lang="en-US" sz="1150" dirty="0">
                <a:solidFill>
                  <a:srgbClr val="595959"/>
                </a:solidFill>
                <a:latin typeface="Calibri" pitchFamily="34" charset="0"/>
                <a:ea typeface="Calibri" pitchFamily="34" charset="-122"/>
                <a:cs typeface="Calibri" pitchFamily="34" charset="-120"/>
              </a:rPr>
              <a:t>thrust directions from the eight nozzles</a:t>
            </a:r>
            <a:endParaRPr lang="en-US" sz="1150" dirty="0"/>
          </a:p>
        </p:txBody>
      </p:sp>
      <p:sp>
        <p:nvSpPr>
          <p:cNvPr id="7" name="Text 3"/>
          <p:cNvSpPr txBox="1"/>
          <p:nvPr/>
        </p:nvSpPr>
        <p:spPr>
          <a:xfrm>
            <a:off x="1188720" y="4315968"/>
            <a:ext cx="6766560" cy="822960"/>
          </a:xfrm>
          <a:prstGeom prst="rect">
            <a:avLst/>
          </a:prstGeom>
          <a:noFill/>
          <a:ln/>
        </p:spPr>
        <p:txBody>
          <a:bodyPr wrap="square" lIns="0" tIns="0" rIns="0" bIns="0" rtlCol="0" anchor="t"/>
          <a:lstStyle/>
          <a:p>
            <a:pPr marL="0" indent="0" algn="ctr">
              <a:lnSpc>
                <a:spcPct val="116000"/>
              </a:lnSpc>
              <a:buNone/>
            </a:pPr>
            <a:r>
              <a:rPr lang="en-US" sz="1500" dirty="0">
                <a:solidFill>
                  <a:srgbClr val="000000"/>
                </a:solidFill>
                <a:latin typeface="Calibri" pitchFamily="34" charset="0"/>
                <a:ea typeface="Calibri" pitchFamily="34" charset="-122"/>
                <a:cs typeface="Calibri" pitchFamily="34" charset="-120"/>
              </a:rPr>
              <a:t>Miniature sphere that flies on its own and manoeuvres within a few metres of the asset, carrying a visible and a thermal camera. Eight cold-gas nozzles, no moving parts outside the valves, and nothing in the exhaust that can settle on what it is photographing.</a:t>
            </a:r>
            <a:endParaRPr lang="en-US" sz="1500" dirty="0"/>
          </a:p>
        </p:txBody>
      </p:sp>
      <p:pic>
        <p:nvPicPr>
          <p:cNvPr id="10" name="Picture 9">
            <a:extLst>
              <a:ext uri="{FF2B5EF4-FFF2-40B4-BE49-F238E27FC236}">
                <a16:creationId xmlns:a16="http://schemas.microsoft.com/office/drawing/2014/main" id="{95525DE7-B03A-685E-13CA-586EA4C3EE98}"/>
              </a:ext>
            </a:extLst>
          </p:cNvPr>
          <p:cNvPicPr>
            <a:picLocks noChangeAspect="1"/>
          </p:cNvPicPr>
          <p:nvPr/>
        </p:nvPicPr>
        <p:blipFill>
          <a:blip r:embed="rId4"/>
          <a:stretch>
            <a:fillRect/>
          </a:stretch>
        </p:blipFill>
        <p:spPr>
          <a:xfrm>
            <a:off x="4764197" y="1005840"/>
            <a:ext cx="3398835" cy="2684448"/>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365760" y="219456"/>
            <a:ext cx="8412480" cy="566928"/>
          </a:xfrm>
          <a:prstGeom prst="rect">
            <a:avLst/>
          </a:prstGeom>
          <a:noFill/>
          <a:ln/>
        </p:spPr>
        <p:txBody>
          <a:bodyPr wrap="square" lIns="0" tIns="0" rIns="0" bIns="0" rtlCol="0" anchor="ctr"/>
          <a:lstStyle/>
          <a:p>
            <a:pPr marL="0" indent="0" algn="ctr">
              <a:buNone/>
            </a:pPr>
            <a:r>
              <a:rPr lang="en-US" sz="3000" dirty="0">
                <a:solidFill>
                  <a:srgbClr val="262626"/>
                </a:solidFill>
                <a:latin typeface="Calibri" pitchFamily="34" charset="0"/>
                <a:ea typeface="Calibri" pitchFamily="34" charset="-122"/>
                <a:cs typeface="Calibri" pitchFamily="34" charset="-120"/>
              </a:rPr>
              <a:t>Design constraints</a:t>
            </a:r>
            <a:endParaRPr lang="en-US" sz="3000" dirty="0"/>
          </a:p>
        </p:txBody>
      </p:sp>
      <p:sp>
        <p:nvSpPr>
          <p:cNvPr id="3" name="Text 1"/>
          <p:cNvSpPr txBox="1"/>
          <p:nvPr/>
        </p:nvSpPr>
        <p:spPr>
          <a:xfrm>
            <a:off x="822960" y="1042416"/>
            <a:ext cx="7498080" cy="822960"/>
          </a:xfrm>
          <a:prstGeom prst="rect">
            <a:avLst/>
          </a:prstGeom>
          <a:noFill/>
          <a:ln/>
        </p:spPr>
        <p:txBody>
          <a:bodyPr wrap="square" lIns="0" tIns="0" rIns="0" bIns="0" rtlCol="0" anchor="t"/>
          <a:lstStyle/>
          <a:p>
            <a:pPr marL="0" indent="0" algn="l">
              <a:lnSpc>
                <a:spcPct val="116000"/>
              </a:lnSpc>
              <a:buNone/>
            </a:pPr>
            <a:r>
              <a:rPr lang="en-US" sz="1500" dirty="0">
                <a:solidFill>
                  <a:srgbClr val="000000"/>
                </a:solidFill>
                <a:latin typeface="Calibri" pitchFamily="34" charset="0"/>
                <a:ea typeface="Calibri" pitchFamily="34" charset="-122"/>
                <a:cs typeface="Calibri" pitchFamily="34" charset="-120"/>
              </a:rPr>
              <a:t>Flying this close rules out a chemical rocket straight away. Its exhaust leaves soot and corrosive residue, and that would settle on exactly the cameras and solar panels the drone was sent to inspect. We would damage the thing we came to photograph.</a:t>
            </a:r>
            <a:endParaRPr lang="en-US" sz="1500" dirty="0"/>
          </a:p>
        </p:txBody>
      </p:sp>
      <p:sp>
        <p:nvSpPr>
          <p:cNvPr id="6" name="Shape 4"/>
          <p:cNvSpPr/>
          <p:nvPr/>
        </p:nvSpPr>
        <p:spPr>
          <a:xfrm>
            <a:off x="9262182" y="2723359"/>
            <a:ext cx="2651760" cy="310896"/>
          </a:xfrm>
          <a:prstGeom prst="rect">
            <a:avLst/>
          </a:prstGeom>
          <a:solidFill>
            <a:srgbClr val="1F4E79"/>
          </a:solidFill>
          <a:ln w="9525">
            <a:solidFill>
              <a:srgbClr val="FFFFFF"/>
            </a:solidFill>
            <a:prstDash val="solid"/>
          </a:ln>
        </p:spPr>
      </p:sp>
      <p:sp>
        <p:nvSpPr>
          <p:cNvPr id="7" name="Text 5"/>
          <p:cNvSpPr txBox="1"/>
          <p:nvPr/>
        </p:nvSpPr>
        <p:spPr>
          <a:xfrm>
            <a:off x="9335334" y="2723359"/>
            <a:ext cx="2505456" cy="310896"/>
          </a:xfrm>
          <a:prstGeom prst="rect">
            <a:avLst/>
          </a:prstGeom>
          <a:noFill/>
          <a:ln/>
        </p:spPr>
        <p:txBody>
          <a:bodyPr wrap="square" lIns="0" tIns="0" rIns="0" bIns="0" rtlCol="0" anchor="ctr"/>
          <a:lstStyle/>
          <a:p>
            <a:pPr marL="0" indent="0" algn="l">
              <a:buNone/>
            </a:pPr>
            <a:r>
              <a:rPr lang="en-US" sz="1150" b="1" dirty="0">
                <a:solidFill>
                  <a:srgbClr val="FFFFFF"/>
                </a:solidFill>
                <a:latin typeface="Calibri" pitchFamily="34" charset="0"/>
                <a:ea typeface="Calibri" pitchFamily="34" charset="-122"/>
                <a:cs typeface="Calibri" pitchFamily="34" charset="-120"/>
              </a:rPr>
              <a:t>Quantity</a:t>
            </a:r>
            <a:endParaRPr lang="en-US" sz="1150" dirty="0"/>
          </a:p>
        </p:txBody>
      </p:sp>
      <p:sp>
        <p:nvSpPr>
          <p:cNvPr id="8" name="Shape 6"/>
          <p:cNvSpPr/>
          <p:nvPr/>
        </p:nvSpPr>
        <p:spPr>
          <a:xfrm>
            <a:off x="11913942" y="2723359"/>
            <a:ext cx="1280160" cy="310896"/>
          </a:xfrm>
          <a:prstGeom prst="rect">
            <a:avLst/>
          </a:prstGeom>
          <a:solidFill>
            <a:srgbClr val="1F4E79"/>
          </a:solidFill>
          <a:ln w="9525">
            <a:solidFill>
              <a:srgbClr val="FFFFFF"/>
            </a:solidFill>
            <a:prstDash val="solid"/>
          </a:ln>
        </p:spPr>
      </p:sp>
      <p:sp>
        <p:nvSpPr>
          <p:cNvPr id="9" name="Text 7"/>
          <p:cNvSpPr txBox="1"/>
          <p:nvPr/>
        </p:nvSpPr>
        <p:spPr>
          <a:xfrm>
            <a:off x="11987094" y="2723359"/>
            <a:ext cx="1133856" cy="310896"/>
          </a:xfrm>
          <a:prstGeom prst="rect">
            <a:avLst/>
          </a:prstGeom>
          <a:noFill/>
          <a:ln/>
        </p:spPr>
        <p:txBody>
          <a:bodyPr wrap="square" lIns="0" tIns="0" rIns="0" bIns="0" rtlCol="0" anchor="ctr"/>
          <a:lstStyle/>
          <a:p>
            <a:pPr marL="0" indent="0" algn="ctr">
              <a:buNone/>
            </a:pPr>
            <a:r>
              <a:rPr lang="en-US" sz="1150" b="1" dirty="0">
                <a:solidFill>
                  <a:srgbClr val="FFFFFF"/>
                </a:solidFill>
                <a:latin typeface="Calibri" pitchFamily="34" charset="0"/>
                <a:ea typeface="Calibri" pitchFamily="34" charset="-122"/>
                <a:cs typeface="Calibri" pitchFamily="34" charset="-120"/>
              </a:rPr>
              <a:t>Value</a:t>
            </a:r>
            <a:endParaRPr lang="en-US" sz="1150" dirty="0"/>
          </a:p>
        </p:txBody>
      </p:sp>
      <p:sp>
        <p:nvSpPr>
          <p:cNvPr id="12" name="Shape 10"/>
          <p:cNvSpPr/>
          <p:nvPr/>
        </p:nvSpPr>
        <p:spPr>
          <a:xfrm>
            <a:off x="9262182" y="3034255"/>
            <a:ext cx="2651760" cy="292608"/>
          </a:xfrm>
          <a:prstGeom prst="rect">
            <a:avLst/>
          </a:prstGeom>
          <a:solidFill>
            <a:srgbClr val="DCE6F1"/>
          </a:solidFill>
          <a:ln w="9525">
            <a:solidFill>
              <a:srgbClr val="FFFFFF"/>
            </a:solidFill>
            <a:prstDash val="solid"/>
          </a:ln>
        </p:spPr>
      </p:sp>
      <p:sp>
        <p:nvSpPr>
          <p:cNvPr id="13" name="Text 11"/>
          <p:cNvSpPr txBox="1"/>
          <p:nvPr/>
        </p:nvSpPr>
        <p:spPr>
          <a:xfrm>
            <a:off x="9335334" y="3034255"/>
            <a:ext cx="2505456" cy="292608"/>
          </a:xfrm>
          <a:prstGeom prst="rect">
            <a:avLst/>
          </a:prstGeom>
          <a:noFill/>
          <a:ln/>
        </p:spPr>
        <p:txBody>
          <a:bodyPr wrap="square" lIns="0" tIns="0" rIns="0" bIns="0" rtlCol="0" anchor="ctr"/>
          <a:lstStyle/>
          <a:p>
            <a:pPr marL="0" indent="0" algn="l">
              <a:buNone/>
            </a:pPr>
            <a:r>
              <a:rPr lang="en-US" sz="1150" dirty="0">
                <a:solidFill>
                  <a:srgbClr val="000000"/>
                </a:solidFill>
                <a:latin typeface="Calibri" pitchFamily="34" charset="0"/>
                <a:ea typeface="Calibri" pitchFamily="34" charset="-122"/>
                <a:cs typeface="Calibri" pitchFamily="34" charset="-120"/>
              </a:rPr>
              <a:t>Sphere diameter</a:t>
            </a:r>
            <a:endParaRPr lang="en-US" sz="1150" dirty="0"/>
          </a:p>
        </p:txBody>
      </p:sp>
      <p:sp>
        <p:nvSpPr>
          <p:cNvPr id="14" name="Shape 12"/>
          <p:cNvSpPr/>
          <p:nvPr/>
        </p:nvSpPr>
        <p:spPr>
          <a:xfrm>
            <a:off x="11913942" y="3034255"/>
            <a:ext cx="1280160" cy="292608"/>
          </a:xfrm>
          <a:prstGeom prst="rect">
            <a:avLst/>
          </a:prstGeom>
          <a:solidFill>
            <a:srgbClr val="DCE6F1"/>
          </a:solidFill>
          <a:ln w="9525">
            <a:solidFill>
              <a:srgbClr val="FFFFFF"/>
            </a:solidFill>
            <a:prstDash val="solid"/>
          </a:ln>
        </p:spPr>
      </p:sp>
      <p:sp>
        <p:nvSpPr>
          <p:cNvPr id="15" name="Text 13"/>
          <p:cNvSpPr txBox="1"/>
          <p:nvPr/>
        </p:nvSpPr>
        <p:spPr>
          <a:xfrm>
            <a:off x="11987094" y="3034255"/>
            <a:ext cx="1133856" cy="292608"/>
          </a:xfrm>
          <a:prstGeom prst="rect">
            <a:avLst/>
          </a:prstGeom>
          <a:noFill/>
          <a:ln/>
        </p:spPr>
        <p:txBody>
          <a:bodyPr wrap="square" lIns="0" tIns="0" rIns="0" bIns="0" rtlCol="0" anchor="ctr"/>
          <a:lstStyle/>
          <a:p>
            <a:pPr marL="0" indent="0" algn="ctr">
              <a:buNone/>
            </a:pPr>
            <a:r>
              <a:rPr lang="en-US" sz="1150" b="1" dirty="0">
                <a:solidFill>
                  <a:srgbClr val="000000"/>
                </a:solidFill>
                <a:latin typeface="Calibri" pitchFamily="34" charset="0"/>
                <a:ea typeface="Calibri" pitchFamily="34" charset="-122"/>
                <a:cs typeface="Calibri" pitchFamily="34" charset="-120"/>
              </a:rPr>
              <a:t>23.0 cm</a:t>
            </a:r>
            <a:endParaRPr lang="en-US" sz="1150" dirty="0"/>
          </a:p>
        </p:txBody>
      </p:sp>
      <p:sp>
        <p:nvSpPr>
          <p:cNvPr id="18" name="Shape 16"/>
          <p:cNvSpPr/>
          <p:nvPr/>
        </p:nvSpPr>
        <p:spPr>
          <a:xfrm>
            <a:off x="9262182" y="3326863"/>
            <a:ext cx="2651760" cy="292608"/>
          </a:xfrm>
          <a:prstGeom prst="rect">
            <a:avLst/>
          </a:prstGeom>
          <a:solidFill>
            <a:srgbClr val="FFFFFF"/>
          </a:solidFill>
          <a:ln w="9525">
            <a:solidFill>
              <a:srgbClr val="FFFFFF"/>
            </a:solidFill>
            <a:prstDash val="solid"/>
          </a:ln>
        </p:spPr>
      </p:sp>
      <p:sp>
        <p:nvSpPr>
          <p:cNvPr id="19" name="Text 17"/>
          <p:cNvSpPr txBox="1"/>
          <p:nvPr/>
        </p:nvSpPr>
        <p:spPr>
          <a:xfrm>
            <a:off x="9335334" y="3326863"/>
            <a:ext cx="2505456" cy="292608"/>
          </a:xfrm>
          <a:prstGeom prst="rect">
            <a:avLst/>
          </a:prstGeom>
          <a:noFill/>
          <a:ln/>
        </p:spPr>
        <p:txBody>
          <a:bodyPr wrap="square" lIns="0" tIns="0" rIns="0" bIns="0" rtlCol="0" anchor="ctr"/>
          <a:lstStyle/>
          <a:p>
            <a:pPr marL="0" indent="0" algn="l">
              <a:buNone/>
            </a:pPr>
            <a:r>
              <a:rPr lang="en-US" sz="1150" dirty="0">
                <a:solidFill>
                  <a:srgbClr val="000000"/>
                </a:solidFill>
                <a:latin typeface="Calibri" pitchFamily="34" charset="0"/>
                <a:ea typeface="Calibri" pitchFamily="34" charset="-122"/>
                <a:cs typeface="Calibri" pitchFamily="34" charset="-120"/>
              </a:rPr>
              <a:t>Dry mass  m_d</a:t>
            </a:r>
            <a:endParaRPr lang="en-US" sz="1150" dirty="0"/>
          </a:p>
        </p:txBody>
      </p:sp>
      <p:sp>
        <p:nvSpPr>
          <p:cNvPr id="20" name="Shape 18"/>
          <p:cNvSpPr/>
          <p:nvPr/>
        </p:nvSpPr>
        <p:spPr>
          <a:xfrm>
            <a:off x="11913942" y="3326863"/>
            <a:ext cx="1280160" cy="292608"/>
          </a:xfrm>
          <a:prstGeom prst="rect">
            <a:avLst/>
          </a:prstGeom>
          <a:solidFill>
            <a:srgbClr val="FFFFFF"/>
          </a:solidFill>
          <a:ln w="9525">
            <a:solidFill>
              <a:srgbClr val="FFFFFF"/>
            </a:solidFill>
            <a:prstDash val="solid"/>
          </a:ln>
        </p:spPr>
      </p:sp>
      <p:sp>
        <p:nvSpPr>
          <p:cNvPr id="21" name="Text 19"/>
          <p:cNvSpPr txBox="1"/>
          <p:nvPr/>
        </p:nvSpPr>
        <p:spPr>
          <a:xfrm>
            <a:off x="11987094" y="3326863"/>
            <a:ext cx="1133856" cy="292608"/>
          </a:xfrm>
          <a:prstGeom prst="rect">
            <a:avLst/>
          </a:prstGeom>
          <a:noFill/>
          <a:ln/>
        </p:spPr>
        <p:txBody>
          <a:bodyPr wrap="square" lIns="0" tIns="0" rIns="0" bIns="0" rtlCol="0" anchor="ctr"/>
          <a:lstStyle/>
          <a:p>
            <a:pPr marL="0" indent="0" algn="ctr">
              <a:buNone/>
            </a:pPr>
            <a:r>
              <a:rPr lang="en-US" sz="1150" b="1" dirty="0">
                <a:solidFill>
                  <a:srgbClr val="000000"/>
                </a:solidFill>
                <a:latin typeface="Calibri" pitchFamily="34" charset="0"/>
                <a:ea typeface="Calibri" pitchFamily="34" charset="-122"/>
                <a:cs typeface="Calibri" pitchFamily="34" charset="-120"/>
              </a:rPr>
              <a:t>490 g</a:t>
            </a:r>
            <a:endParaRPr lang="en-US" sz="1150" dirty="0"/>
          </a:p>
        </p:txBody>
      </p:sp>
      <p:sp>
        <p:nvSpPr>
          <p:cNvPr id="24" name="Shape 22"/>
          <p:cNvSpPr/>
          <p:nvPr/>
        </p:nvSpPr>
        <p:spPr>
          <a:xfrm>
            <a:off x="9262182" y="3619471"/>
            <a:ext cx="2651760" cy="292608"/>
          </a:xfrm>
          <a:prstGeom prst="rect">
            <a:avLst/>
          </a:prstGeom>
          <a:solidFill>
            <a:srgbClr val="DCE6F1"/>
          </a:solidFill>
          <a:ln w="9525">
            <a:solidFill>
              <a:srgbClr val="FFFFFF"/>
            </a:solidFill>
            <a:prstDash val="solid"/>
          </a:ln>
        </p:spPr>
      </p:sp>
      <p:sp>
        <p:nvSpPr>
          <p:cNvPr id="25" name="Text 23"/>
          <p:cNvSpPr txBox="1"/>
          <p:nvPr/>
        </p:nvSpPr>
        <p:spPr>
          <a:xfrm>
            <a:off x="9335334" y="3619471"/>
            <a:ext cx="2505456" cy="292608"/>
          </a:xfrm>
          <a:prstGeom prst="rect">
            <a:avLst/>
          </a:prstGeom>
          <a:noFill/>
          <a:ln/>
        </p:spPr>
        <p:txBody>
          <a:bodyPr wrap="square" lIns="0" tIns="0" rIns="0" bIns="0" rtlCol="0" anchor="ctr"/>
          <a:lstStyle/>
          <a:p>
            <a:pPr marL="0" indent="0" algn="l">
              <a:buNone/>
            </a:pPr>
            <a:r>
              <a:rPr lang="en-US" sz="1150" dirty="0">
                <a:solidFill>
                  <a:srgbClr val="000000"/>
                </a:solidFill>
                <a:latin typeface="Calibri" pitchFamily="34" charset="0"/>
                <a:ea typeface="Calibri" pitchFamily="34" charset="-122"/>
                <a:cs typeface="Calibri" pitchFamily="34" charset="-120"/>
              </a:rPr>
              <a:t>  of which, eight valves</a:t>
            </a:r>
            <a:endParaRPr lang="en-US" sz="1150" dirty="0"/>
          </a:p>
        </p:txBody>
      </p:sp>
      <p:sp>
        <p:nvSpPr>
          <p:cNvPr id="26" name="Shape 24"/>
          <p:cNvSpPr/>
          <p:nvPr/>
        </p:nvSpPr>
        <p:spPr>
          <a:xfrm>
            <a:off x="11913942" y="3619471"/>
            <a:ext cx="1280160" cy="292608"/>
          </a:xfrm>
          <a:prstGeom prst="rect">
            <a:avLst/>
          </a:prstGeom>
          <a:solidFill>
            <a:srgbClr val="DCE6F1"/>
          </a:solidFill>
          <a:ln w="9525">
            <a:solidFill>
              <a:srgbClr val="FFFFFF"/>
            </a:solidFill>
            <a:prstDash val="solid"/>
          </a:ln>
        </p:spPr>
      </p:sp>
      <p:sp>
        <p:nvSpPr>
          <p:cNvPr id="27" name="Text 25"/>
          <p:cNvSpPr txBox="1"/>
          <p:nvPr/>
        </p:nvSpPr>
        <p:spPr>
          <a:xfrm>
            <a:off x="11987094" y="3619471"/>
            <a:ext cx="1133856" cy="292608"/>
          </a:xfrm>
          <a:prstGeom prst="rect">
            <a:avLst/>
          </a:prstGeom>
          <a:noFill/>
          <a:ln/>
        </p:spPr>
        <p:txBody>
          <a:bodyPr wrap="square" lIns="0" tIns="0" rIns="0" bIns="0" rtlCol="0" anchor="ctr"/>
          <a:lstStyle/>
          <a:p>
            <a:pPr marL="0" indent="0" algn="ctr">
              <a:buNone/>
            </a:pPr>
            <a:r>
              <a:rPr lang="en-US" sz="1150" b="1" dirty="0">
                <a:solidFill>
                  <a:srgbClr val="000000"/>
                </a:solidFill>
                <a:latin typeface="Calibri" pitchFamily="34" charset="0"/>
                <a:ea typeface="Calibri" pitchFamily="34" charset="-122"/>
                <a:cs typeface="Calibri" pitchFamily="34" charset="-120"/>
              </a:rPr>
              <a:t>200 g</a:t>
            </a:r>
            <a:endParaRPr lang="en-US" sz="1150" dirty="0"/>
          </a:p>
        </p:txBody>
      </p:sp>
      <p:sp>
        <p:nvSpPr>
          <p:cNvPr id="30" name="Shape 28"/>
          <p:cNvSpPr/>
          <p:nvPr/>
        </p:nvSpPr>
        <p:spPr>
          <a:xfrm>
            <a:off x="9262182" y="3912079"/>
            <a:ext cx="2651760" cy="292608"/>
          </a:xfrm>
          <a:prstGeom prst="rect">
            <a:avLst/>
          </a:prstGeom>
          <a:solidFill>
            <a:srgbClr val="FFFFFF"/>
          </a:solidFill>
          <a:ln w="9525">
            <a:solidFill>
              <a:srgbClr val="FFFFFF"/>
            </a:solidFill>
            <a:prstDash val="solid"/>
          </a:ln>
        </p:spPr>
      </p:sp>
      <p:sp>
        <p:nvSpPr>
          <p:cNvPr id="31" name="Text 29"/>
          <p:cNvSpPr txBox="1"/>
          <p:nvPr/>
        </p:nvSpPr>
        <p:spPr>
          <a:xfrm>
            <a:off x="9335334" y="3912079"/>
            <a:ext cx="2505456" cy="292608"/>
          </a:xfrm>
          <a:prstGeom prst="rect">
            <a:avLst/>
          </a:prstGeom>
          <a:noFill/>
          <a:ln/>
        </p:spPr>
        <p:txBody>
          <a:bodyPr wrap="square" lIns="0" tIns="0" rIns="0" bIns="0" rtlCol="0" anchor="ctr"/>
          <a:lstStyle/>
          <a:p>
            <a:pPr marL="0" indent="0" algn="l">
              <a:buNone/>
            </a:pPr>
            <a:r>
              <a:rPr lang="en-US" sz="1150" dirty="0">
                <a:solidFill>
                  <a:srgbClr val="000000"/>
                </a:solidFill>
                <a:latin typeface="Calibri" pitchFamily="34" charset="0"/>
                <a:ea typeface="Calibri" pitchFamily="34" charset="-122"/>
                <a:cs typeface="Calibri" pitchFamily="34" charset="-120"/>
              </a:rPr>
              <a:t>Propellant  m_prop</a:t>
            </a:r>
            <a:endParaRPr lang="en-US" sz="1150" dirty="0"/>
          </a:p>
        </p:txBody>
      </p:sp>
      <p:sp>
        <p:nvSpPr>
          <p:cNvPr id="32" name="Shape 30"/>
          <p:cNvSpPr/>
          <p:nvPr/>
        </p:nvSpPr>
        <p:spPr>
          <a:xfrm>
            <a:off x="11913942" y="3912079"/>
            <a:ext cx="1280160" cy="292608"/>
          </a:xfrm>
          <a:prstGeom prst="rect">
            <a:avLst/>
          </a:prstGeom>
          <a:solidFill>
            <a:srgbClr val="FFFFFF"/>
          </a:solidFill>
          <a:ln w="9525">
            <a:solidFill>
              <a:srgbClr val="FFFFFF"/>
            </a:solidFill>
            <a:prstDash val="solid"/>
          </a:ln>
        </p:spPr>
      </p:sp>
      <p:sp>
        <p:nvSpPr>
          <p:cNvPr id="33" name="Text 31"/>
          <p:cNvSpPr txBox="1"/>
          <p:nvPr/>
        </p:nvSpPr>
        <p:spPr>
          <a:xfrm>
            <a:off x="11987094" y="3912079"/>
            <a:ext cx="1133856" cy="292608"/>
          </a:xfrm>
          <a:prstGeom prst="rect">
            <a:avLst/>
          </a:prstGeom>
          <a:noFill/>
          <a:ln/>
        </p:spPr>
        <p:txBody>
          <a:bodyPr wrap="square" lIns="0" tIns="0" rIns="0" bIns="0" rtlCol="0" anchor="ctr"/>
          <a:lstStyle/>
          <a:p>
            <a:pPr marL="0" indent="0" algn="ctr">
              <a:buNone/>
            </a:pPr>
            <a:r>
              <a:rPr lang="en-US" sz="1150" b="1" dirty="0">
                <a:solidFill>
                  <a:srgbClr val="000000"/>
                </a:solidFill>
                <a:latin typeface="Calibri" pitchFamily="34" charset="0"/>
                <a:ea typeface="Calibri" pitchFamily="34" charset="-122"/>
                <a:cs typeface="Calibri" pitchFamily="34" charset="-120"/>
              </a:rPr>
              <a:t>10 g  CO₂</a:t>
            </a:r>
            <a:endParaRPr lang="en-US" sz="1150" dirty="0"/>
          </a:p>
        </p:txBody>
      </p:sp>
      <p:sp>
        <p:nvSpPr>
          <p:cNvPr id="36" name="Shape 34"/>
          <p:cNvSpPr/>
          <p:nvPr/>
        </p:nvSpPr>
        <p:spPr>
          <a:xfrm>
            <a:off x="9262182" y="4204687"/>
            <a:ext cx="2651760" cy="292608"/>
          </a:xfrm>
          <a:prstGeom prst="rect">
            <a:avLst/>
          </a:prstGeom>
          <a:solidFill>
            <a:srgbClr val="DCE6F1"/>
          </a:solidFill>
          <a:ln w="9525">
            <a:solidFill>
              <a:srgbClr val="FFFFFF"/>
            </a:solidFill>
            <a:prstDash val="solid"/>
          </a:ln>
        </p:spPr>
      </p:sp>
      <p:sp>
        <p:nvSpPr>
          <p:cNvPr id="37" name="Text 35"/>
          <p:cNvSpPr txBox="1"/>
          <p:nvPr/>
        </p:nvSpPr>
        <p:spPr>
          <a:xfrm>
            <a:off x="9335334" y="4204687"/>
            <a:ext cx="2505456" cy="292608"/>
          </a:xfrm>
          <a:prstGeom prst="rect">
            <a:avLst/>
          </a:prstGeom>
          <a:noFill/>
          <a:ln/>
        </p:spPr>
        <p:txBody>
          <a:bodyPr wrap="square" lIns="0" tIns="0" rIns="0" bIns="0" rtlCol="0" anchor="ctr"/>
          <a:lstStyle/>
          <a:p>
            <a:pPr marL="0" indent="0" algn="l">
              <a:buNone/>
            </a:pPr>
            <a:r>
              <a:rPr lang="en-US" sz="1150" dirty="0">
                <a:solidFill>
                  <a:srgbClr val="000000"/>
                </a:solidFill>
                <a:latin typeface="Calibri" pitchFamily="34" charset="0"/>
                <a:ea typeface="Calibri" pitchFamily="34" charset="-122"/>
                <a:cs typeface="Calibri" pitchFamily="34" charset="-120"/>
              </a:rPr>
              <a:t>Wet mass  m_w</a:t>
            </a:r>
            <a:endParaRPr lang="en-US" sz="1150" dirty="0"/>
          </a:p>
        </p:txBody>
      </p:sp>
      <p:sp>
        <p:nvSpPr>
          <p:cNvPr id="38" name="Shape 36"/>
          <p:cNvSpPr/>
          <p:nvPr/>
        </p:nvSpPr>
        <p:spPr>
          <a:xfrm>
            <a:off x="11913942" y="4204687"/>
            <a:ext cx="1280160" cy="292608"/>
          </a:xfrm>
          <a:prstGeom prst="rect">
            <a:avLst/>
          </a:prstGeom>
          <a:solidFill>
            <a:srgbClr val="DCE6F1"/>
          </a:solidFill>
          <a:ln w="9525">
            <a:solidFill>
              <a:srgbClr val="FFFFFF"/>
            </a:solidFill>
            <a:prstDash val="solid"/>
          </a:ln>
        </p:spPr>
      </p:sp>
      <p:sp>
        <p:nvSpPr>
          <p:cNvPr id="39" name="Text 37"/>
          <p:cNvSpPr txBox="1"/>
          <p:nvPr/>
        </p:nvSpPr>
        <p:spPr>
          <a:xfrm>
            <a:off x="11987094" y="4204687"/>
            <a:ext cx="1133856" cy="292608"/>
          </a:xfrm>
          <a:prstGeom prst="rect">
            <a:avLst/>
          </a:prstGeom>
          <a:noFill/>
          <a:ln/>
        </p:spPr>
        <p:txBody>
          <a:bodyPr wrap="square" lIns="0" tIns="0" rIns="0" bIns="0" rtlCol="0" anchor="ctr"/>
          <a:lstStyle/>
          <a:p>
            <a:pPr marL="0" indent="0" algn="ctr">
              <a:buNone/>
            </a:pPr>
            <a:r>
              <a:rPr lang="en-US" sz="1150" b="1" dirty="0">
                <a:solidFill>
                  <a:srgbClr val="000000"/>
                </a:solidFill>
                <a:latin typeface="Calibri" pitchFamily="34" charset="0"/>
                <a:ea typeface="Calibri" pitchFamily="34" charset="-122"/>
                <a:cs typeface="Calibri" pitchFamily="34" charset="-120"/>
              </a:rPr>
              <a:t>500 g</a:t>
            </a:r>
            <a:endParaRPr lang="en-US" sz="1150" dirty="0"/>
          </a:p>
        </p:txBody>
      </p:sp>
      <p:sp>
        <p:nvSpPr>
          <p:cNvPr id="42" name="Shape 40"/>
          <p:cNvSpPr/>
          <p:nvPr/>
        </p:nvSpPr>
        <p:spPr>
          <a:xfrm>
            <a:off x="9262182" y="4497295"/>
            <a:ext cx="2651760" cy="292608"/>
          </a:xfrm>
          <a:prstGeom prst="rect">
            <a:avLst/>
          </a:prstGeom>
          <a:solidFill>
            <a:srgbClr val="FFFFFF"/>
          </a:solidFill>
          <a:ln w="9525">
            <a:solidFill>
              <a:srgbClr val="FFFFFF"/>
            </a:solidFill>
            <a:prstDash val="solid"/>
          </a:ln>
        </p:spPr>
      </p:sp>
      <p:sp>
        <p:nvSpPr>
          <p:cNvPr id="43" name="Text 41"/>
          <p:cNvSpPr txBox="1"/>
          <p:nvPr/>
        </p:nvSpPr>
        <p:spPr>
          <a:xfrm>
            <a:off x="9335334" y="4497295"/>
            <a:ext cx="2505456" cy="292608"/>
          </a:xfrm>
          <a:prstGeom prst="rect">
            <a:avLst/>
          </a:prstGeom>
          <a:noFill/>
          <a:ln/>
        </p:spPr>
        <p:txBody>
          <a:bodyPr wrap="square" lIns="0" tIns="0" rIns="0" bIns="0" rtlCol="0" anchor="ctr"/>
          <a:lstStyle/>
          <a:p>
            <a:pPr marL="0" indent="0" algn="l">
              <a:buNone/>
            </a:pPr>
            <a:r>
              <a:rPr lang="en-US" sz="1150" dirty="0">
                <a:solidFill>
                  <a:srgbClr val="000000"/>
                </a:solidFill>
                <a:latin typeface="Calibri" pitchFamily="34" charset="0"/>
                <a:ea typeface="Calibri" pitchFamily="34" charset="-122"/>
                <a:cs typeface="Calibri" pitchFamily="34" charset="-120"/>
              </a:rPr>
              <a:t>Control</a:t>
            </a:r>
            <a:endParaRPr lang="en-US" sz="1150" dirty="0"/>
          </a:p>
        </p:txBody>
      </p:sp>
      <p:sp>
        <p:nvSpPr>
          <p:cNvPr id="44" name="Shape 42"/>
          <p:cNvSpPr/>
          <p:nvPr/>
        </p:nvSpPr>
        <p:spPr>
          <a:xfrm>
            <a:off x="11913942" y="4497295"/>
            <a:ext cx="1280160" cy="292608"/>
          </a:xfrm>
          <a:prstGeom prst="rect">
            <a:avLst/>
          </a:prstGeom>
          <a:solidFill>
            <a:srgbClr val="FFFFFF"/>
          </a:solidFill>
          <a:ln w="9525">
            <a:solidFill>
              <a:srgbClr val="FFFFFF"/>
            </a:solidFill>
            <a:prstDash val="solid"/>
          </a:ln>
        </p:spPr>
      </p:sp>
      <p:sp>
        <p:nvSpPr>
          <p:cNvPr id="45" name="Text 43"/>
          <p:cNvSpPr txBox="1"/>
          <p:nvPr/>
        </p:nvSpPr>
        <p:spPr>
          <a:xfrm>
            <a:off x="11987094" y="4497295"/>
            <a:ext cx="1133856" cy="292608"/>
          </a:xfrm>
          <a:prstGeom prst="rect">
            <a:avLst/>
          </a:prstGeom>
          <a:noFill/>
          <a:ln/>
        </p:spPr>
        <p:txBody>
          <a:bodyPr wrap="square" lIns="0" tIns="0" rIns="0" bIns="0" rtlCol="0" anchor="ctr"/>
          <a:lstStyle/>
          <a:p>
            <a:pPr marL="0" indent="0" algn="ctr">
              <a:buNone/>
            </a:pPr>
            <a:r>
              <a:rPr lang="en-US" sz="1150" b="1" dirty="0">
                <a:solidFill>
                  <a:srgbClr val="000000"/>
                </a:solidFill>
                <a:latin typeface="Calibri" pitchFamily="34" charset="0"/>
                <a:ea typeface="Calibri" pitchFamily="34" charset="-122"/>
                <a:cs typeface="Calibri" pitchFamily="34" charset="-120"/>
              </a:rPr>
              <a:t>6 DOF</a:t>
            </a:r>
            <a:endParaRPr lang="en-US" sz="1150" dirty="0"/>
          </a:p>
        </p:txBody>
      </p:sp>
      <p:sp>
        <p:nvSpPr>
          <p:cNvPr id="49" name="Text 47"/>
          <p:cNvSpPr txBox="1"/>
          <p:nvPr/>
        </p:nvSpPr>
        <p:spPr>
          <a:xfrm>
            <a:off x="1005840" y="5760720"/>
            <a:ext cx="7132320" cy="786384"/>
          </a:xfrm>
          <a:prstGeom prst="rect">
            <a:avLst/>
          </a:prstGeom>
          <a:noFill/>
          <a:ln/>
        </p:spPr>
        <p:txBody>
          <a:bodyPr wrap="square" lIns="0" tIns="0" rIns="0" bIns="0" rtlCol="0" anchor="t"/>
          <a:lstStyle/>
          <a:p>
            <a:pPr marL="0" indent="0" algn="ctr">
              <a:lnSpc>
                <a:spcPct val="116000"/>
              </a:lnSpc>
              <a:buNone/>
            </a:pPr>
            <a:r>
              <a:rPr lang="en-US" sz="1150" i="1" dirty="0">
                <a:solidFill>
                  <a:srgbClr val="595959"/>
                </a:solidFill>
                <a:latin typeface="Calibri" pitchFamily="34" charset="0"/>
                <a:ea typeface="Calibri" pitchFamily="34" charset="-122"/>
                <a:cs typeface="Calibri" pitchFamily="34" charset="-120"/>
              </a:rPr>
              <a:t>Scope. This budget covers the functional vehicle: valves, electronics, tank and propellant. Structure, debris shielding and pressure-vessel certification for proximity operations near a crewed asset are outside this thesis and are not estimated. 500 g is a design target chosen to keep the functional core honest, not the mass of a flight article.</a:t>
            </a:r>
            <a:endParaRPr lang="en-US" sz="1150" dirty="0"/>
          </a:p>
        </p:txBody>
      </p:sp>
      <p:pic>
        <p:nvPicPr>
          <p:cNvPr id="53" name="Picture 52">
            <a:extLst>
              <a:ext uri="{FF2B5EF4-FFF2-40B4-BE49-F238E27FC236}">
                <a16:creationId xmlns:a16="http://schemas.microsoft.com/office/drawing/2014/main" id="{A897877A-BEFD-8837-3F55-3877F3607ED0}"/>
              </a:ext>
            </a:extLst>
          </p:cNvPr>
          <p:cNvPicPr>
            <a:picLocks noChangeAspect="1"/>
          </p:cNvPicPr>
          <p:nvPr/>
        </p:nvPicPr>
        <p:blipFill>
          <a:blip r:embed="rId3"/>
          <a:stretch>
            <a:fillRect/>
          </a:stretch>
        </p:blipFill>
        <p:spPr>
          <a:xfrm>
            <a:off x="1534415" y="2187817"/>
            <a:ext cx="6075169" cy="2658689"/>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365760" y="219456"/>
            <a:ext cx="8412480" cy="566928"/>
          </a:xfrm>
          <a:prstGeom prst="rect">
            <a:avLst/>
          </a:prstGeom>
          <a:noFill/>
          <a:ln/>
        </p:spPr>
        <p:txBody>
          <a:bodyPr wrap="square" lIns="0" tIns="0" rIns="0" bIns="0" rtlCol="0" anchor="ctr"/>
          <a:lstStyle/>
          <a:p>
            <a:pPr marL="0" indent="0" algn="ctr">
              <a:buNone/>
            </a:pPr>
            <a:r>
              <a:rPr lang="en-US" sz="3000" dirty="0">
                <a:solidFill>
                  <a:srgbClr val="262626"/>
                </a:solidFill>
                <a:latin typeface="Calibri" pitchFamily="34" charset="0"/>
                <a:ea typeface="Calibri" pitchFamily="34" charset="-122"/>
                <a:cs typeface="Calibri" pitchFamily="34" charset="-120"/>
              </a:rPr>
              <a:t>Choice of propellant</a:t>
            </a:r>
            <a:endParaRPr lang="en-US" sz="3000" dirty="0"/>
          </a:p>
        </p:txBody>
      </p:sp>
      <p:sp>
        <p:nvSpPr>
          <p:cNvPr id="3" name="Text 1"/>
          <p:cNvSpPr txBox="1"/>
          <p:nvPr/>
        </p:nvSpPr>
        <p:spPr>
          <a:xfrm>
            <a:off x="822960" y="987552"/>
            <a:ext cx="7498080" cy="566928"/>
          </a:xfrm>
          <a:prstGeom prst="rect">
            <a:avLst/>
          </a:prstGeom>
          <a:noFill/>
          <a:ln/>
        </p:spPr>
        <p:txBody>
          <a:bodyPr wrap="square" lIns="0" tIns="0" rIns="0" bIns="0" rtlCol="0" anchor="t"/>
          <a:lstStyle/>
          <a:p>
            <a:pPr marL="0" indent="0" algn="l">
              <a:lnSpc>
                <a:spcPct val="116000"/>
              </a:lnSpc>
              <a:buNone/>
            </a:pPr>
            <a:r>
              <a:rPr lang="en-US" sz="1500" dirty="0">
                <a:solidFill>
                  <a:srgbClr val="000000"/>
                </a:solidFill>
                <a:latin typeface="Calibri" pitchFamily="34" charset="0"/>
                <a:ea typeface="Calibri" pitchFamily="34" charset="-122"/>
                <a:cs typeface="Calibri" pitchFamily="34" charset="-120"/>
              </a:rPr>
              <a:t>Nitrogen is the usual choice for cold gas. It gives more push per gram, and it cannot freeze anywhere inside our nozzle. On paper it wins.</a:t>
            </a:r>
            <a:endParaRPr lang="en-US" sz="1500" dirty="0"/>
          </a:p>
        </p:txBody>
      </p:sp>
      <p:sp>
        <p:nvSpPr>
          <p:cNvPr id="4" name="Shape 2"/>
          <p:cNvSpPr/>
          <p:nvPr/>
        </p:nvSpPr>
        <p:spPr>
          <a:xfrm>
            <a:off x="1417320" y="1828800"/>
            <a:ext cx="2651760" cy="310896"/>
          </a:xfrm>
          <a:prstGeom prst="rect">
            <a:avLst/>
          </a:prstGeom>
          <a:solidFill>
            <a:srgbClr val="1F4E79"/>
          </a:solidFill>
          <a:ln w="9525">
            <a:solidFill>
              <a:srgbClr val="FFFFFF"/>
            </a:solidFill>
            <a:prstDash val="solid"/>
          </a:ln>
        </p:spPr>
      </p:sp>
      <p:sp>
        <p:nvSpPr>
          <p:cNvPr id="5" name="Text 3"/>
          <p:cNvSpPr txBox="1"/>
          <p:nvPr/>
        </p:nvSpPr>
        <p:spPr>
          <a:xfrm>
            <a:off x="1490472" y="1828800"/>
            <a:ext cx="2505456" cy="310896"/>
          </a:xfrm>
          <a:prstGeom prst="rect">
            <a:avLst/>
          </a:prstGeom>
          <a:noFill/>
          <a:ln/>
        </p:spPr>
        <p:txBody>
          <a:bodyPr wrap="square" lIns="0" tIns="0" rIns="0" bIns="0" rtlCol="0" anchor="ctr"/>
          <a:lstStyle/>
          <a:p>
            <a:pPr marL="0" indent="0" algn="l">
              <a:buNone/>
            </a:pPr>
            <a:endParaRPr lang="en-US" sz="1150" dirty="0"/>
          </a:p>
        </p:txBody>
      </p:sp>
      <p:sp>
        <p:nvSpPr>
          <p:cNvPr id="6" name="Shape 4"/>
          <p:cNvSpPr/>
          <p:nvPr/>
        </p:nvSpPr>
        <p:spPr>
          <a:xfrm>
            <a:off x="4069080" y="1828800"/>
            <a:ext cx="1828800" cy="310896"/>
          </a:xfrm>
          <a:prstGeom prst="rect">
            <a:avLst/>
          </a:prstGeom>
          <a:solidFill>
            <a:srgbClr val="1F4E79"/>
          </a:solidFill>
          <a:ln w="9525">
            <a:solidFill>
              <a:srgbClr val="FFFFFF"/>
            </a:solidFill>
            <a:prstDash val="solid"/>
          </a:ln>
        </p:spPr>
      </p:sp>
      <p:sp>
        <p:nvSpPr>
          <p:cNvPr id="7" name="Text 5"/>
          <p:cNvSpPr txBox="1"/>
          <p:nvPr/>
        </p:nvSpPr>
        <p:spPr>
          <a:xfrm>
            <a:off x="4142232" y="1828800"/>
            <a:ext cx="1682496" cy="310896"/>
          </a:xfrm>
          <a:prstGeom prst="rect">
            <a:avLst/>
          </a:prstGeom>
          <a:noFill/>
          <a:ln/>
        </p:spPr>
        <p:txBody>
          <a:bodyPr wrap="square" lIns="0" tIns="0" rIns="0" bIns="0" rtlCol="0" anchor="ctr"/>
          <a:lstStyle/>
          <a:p>
            <a:pPr marL="0" indent="0" algn="ctr">
              <a:buNone/>
            </a:pPr>
            <a:r>
              <a:rPr lang="en-US" sz="1150" b="1" dirty="0">
                <a:solidFill>
                  <a:srgbClr val="FFFFFF"/>
                </a:solidFill>
                <a:latin typeface="Calibri" pitchFamily="34" charset="0"/>
                <a:ea typeface="Calibri" pitchFamily="34" charset="-122"/>
                <a:cs typeface="Calibri" pitchFamily="34" charset="-120"/>
              </a:rPr>
              <a:t>Nitrogen  N₂</a:t>
            </a:r>
            <a:endParaRPr lang="en-US" sz="1150" dirty="0"/>
          </a:p>
        </p:txBody>
      </p:sp>
      <p:sp>
        <p:nvSpPr>
          <p:cNvPr id="8" name="Shape 6"/>
          <p:cNvSpPr/>
          <p:nvPr/>
        </p:nvSpPr>
        <p:spPr>
          <a:xfrm>
            <a:off x="5897880" y="1828800"/>
            <a:ext cx="1828800" cy="310896"/>
          </a:xfrm>
          <a:prstGeom prst="rect">
            <a:avLst/>
          </a:prstGeom>
          <a:solidFill>
            <a:srgbClr val="1F4E79"/>
          </a:solidFill>
          <a:ln w="9525">
            <a:solidFill>
              <a:srgbClr val="FFFFFF"/>
            </a:solidFill>
            <a:prstDash val="solid"/>
          </a:ln>
        </p:spPr>
      </p:sp>
      <p:sp>
        <p:nvSpPr>
          <p:cNvPr id="9" name="Text 7"/>
          <p:cNvSpPr txBox="1"/>
          <p:nvPr/>
        </p:nvSpPr>
        <p:spPr>
          <a:xfrm>
            <a:off x="5971032" y="1828800"/>
            <a:ext cx="1682496" cy="310896"/>
          </a:xfrm>
          <a:prstGeom prst="rect">
            <a:avLst/>
          </a:prstGeom>
          <a:noFill/>
          <a:ln/>
        </p:spPr>
        <p:txBody>
          <a:bodyPr wrap="square" lIns="0" tIns="0" rIns="0" bIns="0" rtlCol="0" anchor="ctr"/>
          <a:lstStyle/>
          <a:p>
            <a:pPr marL="0" indent="0" algn="ctr">
              <a:buNone/>
            </a:pPr>
            <a:r>
              <a:rPr lang="en-US" sz="1150" b="1" dirty="0">
                <a:solidFill>
                  <a:srgbClr val="FFFFFF"/>
                </a:solidFill>
                <a:latin typeface="Calibri" pitchFamily="34" charset="0"/>
                <a:ea typeface="Calibri" pitchFamily="34" charset="-122"/>
                <a:cs typeface="Calibri" pitchFamily="34" charset="-120"/>
              </a:rPr>
              <a:t>Carbon dioxide  CO₂</a:t>
            </a:r>
            <a:endParaRPr lang="en-US" sz="1150" dirty="0"/>
          </a:p>
        </p:txBody>
      </p:sp>
      <p:sp>
        <p:nvSpPr>
          <p:cNvPr id="10" name="Shape 8"/>
          <p:cNvSpPr/>
          <p:nvPr/>
        </p:nvSpPr>
        <p:spPr>
          <a:xfrm>
            <a:off x="1417320" y="2139696"/>
            <a:ext cx="2651760" cy="301752"/>
          </a:xfrm>
          <a:prstGeom prst="rect">
            <a:avLst/>
          </a:prstGeom>
          <a:solidFill>
            <a:srgbClr val="DCE6F1"/>
          </a:solidFill>
          <a:ln w="9525">
            <a:solidFill>
              <a:srgbClr val="FFFFFF"/>
            </a:solidFill>
            <a:prstDash val="solid"/>
          </a:ln>
        </p:spPr>
      </p:sp>
      <p:sp>
        <p:nvSpPr>
          <p:cNvPr id="11" name="Text 9"/>
          <p:cNvSpPr txBox="1"/>
          <p:nvPr/>
        </p:nvSpPr>
        <p:spPr>
          <a:xfrm>
            <a:off x="1490472" y="2139696"/>
            <a:ext cx="2505456" cy="301752"/>
          </a:xfrm>
          <a:prstGeom prst="rect">
            <a:avLst/>
          </a:prstGeom>
          <a:noFill/>
          <a:ln/>
        </p:spPr>
        <p:txBody>
          <a:bodyPr wrap="square" lIns="0" tIns="0" rIns="0" bIns="0" rtlCol="0" anchor="ctr"/>
          <a:lstStyle/>
          <a:p>
            <a:pPr marL="0" indent="0" algn="l">
              <a:buNone/>
            </a:pPr>
            <a:r>
              <a:rPr lang="en-US" sz="1150" dirty="0">
                <a:solidFill>
                  <a:srgbClr val="000000"/>
                </a:solidFill>
                <a:latin typeface="Calibri" pitchFamily="34" charset="0"/>
                <a:ea typeface="Calibri" pitchFamily="34" charset="-122"/>
                <a:cs typeface="Calibri" pitchFamily="34" charset="-120"/>
              </a:rPr>
              <a:t>Isp ceiling</a:t>
            </a:r>
            <a:endParaRPr lang="en-US" sz="1150" dirty="0"/>
          </a:p>
        </p:txBody>
      </p:sp>
      <p:sp>
        <p:nvSpPr>
          <p:cNvPr id="12" name="Shape 10"/>
          <p:cNvSpPr/>
          <p:nvPr/>
        </p:nvSpPr>
        <p:spPr>
          <a:xfrm>
            <a:off x="4069080" y="2139696"/>
            <a:ext cx="1828800" cy="301752"/>
          </a:xfrm>
          <a:prstGeom prst="rect">
            <a:avLst/>
          </a:prstGeom>
          <a:solidFill>
            <a:srgbClr val="DCE6F1"/>
          </a:solidFill>
          <a:ln w="9525">
            <a:solidFill>
              <a:srgbClr val="FFFFFF"/>
            </a:solidFill>
            <a:prstDash val="solid"/>
          </a:ln>
        </p:spPr>
      </p:sp>
      <p:sp>
        <p:nvSpPr>
          <p:cNvPr id="13" name="Text 11"/>
          <p:cNvSpPr txBox="1"/>
          <p:nvPr/>
        </p:nvSpPr>
        <p:spPr>
          <a:xfrm>
            <a:off x="4142232" y="2139696"/>
            <a:ext cx="1682496" cy="301752"/>
          </a:xfrm>
          <a:prstGeom prst="rect">
            <a:avLst/>
          </a:prstGeom>
          <a:noFill/>
          <a:ln/>
        </p:spPr>
        <p:txBody>
          <a:bodyPr wrap="square" lIns="0" tIns="0" rIns="0" bIns="0" rtlCol="0" anchor="ctr"/>
          <a:lstStyle/>
          <a:p>
            <a:pPr marL="0" indent="0" algn="ctr">
              <a:buNone/>
            </a:pPr>
            <a:r>
              <a:rPr lang="en-US" sz="1150" dirty="0">
                <a:solidFill>
                  <a:srgbClr val="595959"/>
                </a:solidFill>
                <a:latin typeface="Calibri" pitchFamily="34" charset="0"/>
                <a:ea typeface="Calibri" pitchFamily="34" charset="-122"/>
                <a:cs typeface="Calibri" pitchFamily="34" charset="-120"/>
              </a:rPr>
              <a:t>79.6 s</a:t>
            </a:r>
            <a:endParaRPr lang="en-US" sz="1150" dirty="0"/>
          </a:p>
        </p:txBody>
      </p:sp>
      <p:sp>
        <p:nvSpPr>
          <p:cNvPr id="14" name="Shape 12"/>
          <p:cNvSpPr/>
          <p:nvPr/>
        </p:nvSpPr>
        <p:spPr>
          <a:xfrm>
            <a:off x="5897880" y="2139696"/>
            <a:ext cx="1828800" cy="301752"/>
          </a:xfrm>
          <a:prstGeom prst="rect">
            <a:avLst/>
          </a:prstGeom>
          <a:solidFill>
            <a:srgbClr val="DCE6F1"/>
          </a:solidFill>
          <a:ln w="9525">
            <a:solidFill>
              <a:srgbClr val="FFFFFF"/>
            </a:solidFill>
            <a:prstDash val="solid"/>
          </a:ln>
        </p:spPr>
      </p:sp>
      <p:sp>
        <p:nvSpPr>
          <p:cNvPr id="15" name="Text 13"/>
          <p:cNvSpPr txBox="1"/>
          <p:nvPr/>
        </p:nvSpPr>
        <p:spPr>
          <a:xfrm>
            <a:off x="5971032" y="2139696"/>
            <a:ext cx="1682496" cy="301752"/>
          </a:xfrm>
          <a:prstGeom prst="rect">
            <a:avLst/>
          </a:prstGeom>
          <a:noFill/>
          <a:ln/>
        </p:spPr>
        <p:txBody>
          <a:bodyPr wrap="square" lIns="0" tIns="0" rIns="0" bIns="0" rtlCol="0" anchor="ctr"/>
          <a:lstStyle/>
          <a:p>
            <a:pPr marL="0" indent="0" algn="ctr">
              <a:buNone/>
            </a:pPr>
            <a:r>
              <a:rPr lang="en-US" sz="1150" b="1" dirty="0">
                <a:solidFill>
                  <a:srgbClr val="000000"/>
                </a:solidFill>
                <a:latin typeface="Calibri" pitchFamily="34" charset="0"/>
                <a:ea typeface="Calibri" pitchFamily="34" charset="-122"/>
                <a:cs typeface="Calibri" pitchFamily="34" charset="-120"/>
              </a:rPr>
              <a:t>72.5 s</a:t>
            </a:r>
            <a:endParaRPr lang="en-US" sz="1150" dirty="0"/>
          </a:p>
        </p:txBody>
      </p:sp>
      <p:sp>
        <p:nvSpPr>
          <p:cNvPr id="16" name="Shape 14"/>
          <p:cNvSpPr/>
          <p:nvPr/>
        </p:nvSpPr>
        <p:spPr>
          <a:xfrm>
            <a:off x="1417320" y="2441448"/>
            <a:ext cx="2651760" cy="301752"/>
          </a:xfrm>
          <a:prstGeom prst="rect">
            <a:avLst/>
          </a:prstGeom>
          <a:solidFill>
            <a:srgbClr val="FFFFFF"/>
          </a:solidFill>
          <a:ln w="9525">
            <a:solidFill>
              <a:srgbClr val="FFFFFF"/>
            </a:solidFill>
            <a:prstDash val="solid"/>
          </a:ln>
        </p:spPr>
      </p:sp>
      <p:sp>
        <p:nvSpPr>
          <p:cNvPr id="17" name="Text 15"/>
          <p:cNvSpPr txBox="1"/>
          <p:nvPr/>
        </p:nvSpPr>
        <p:spPr>
          <a:xfrm>
            <a:off x="1490472" y="2441448"/>
            <a:ext cx="2505456" cy="301752"/>
          </a:xfrm>
          <a:prstGeom prst="rect">
            <a:avLst/>
          </a:prstGeom>
          <a:noFill/>
          <a:ln/>
        </p:spPr>
        <p:txBody>
          <a:bodyPr wrap="square" lIns="0" tIns="0" rIns="0" bIns="0" rtlCol="0" anchor="ctr"/>
          <a:lstStyle/>
          <a:p>
            <a:pPr marL="0" indent="0" algn="l">
              <a:buNone/>
            </a:pPr>
            <a:r>
              <a:rPr lang="en-US" sz="1150" dirty="0">
                <a:solidFill>
                  <a:srgbClr val="000000"/>
                </a:solidFill>
                <a:latin typeface="Calibri" pitchFamily="34" charset="0"/>
                <a:ea typeface="Calibri" pitchFamily="34" charset="-122"/>
                <a:cs typeface="Calibri" pitchFamily="34" charset="-120"/>
              </a:rPr>
              <a:t>State at 20 °C</a:t>
            </a:r>
            <a:endParaRPr lang="en-US" sz="1150" dirty="0"/>
          </a:p>
        </p:txBody>
      </p:sp>
      <p:sp>
        <p:nvSpPr>
          <p:cNvPr id="18" name="Shape 16"/>
          <p:cNvSpPr/>
          <p:nvPr/>
        </p:nvSpPr>
        <p:spPr>
          <a:xfrm>
            <a:off x="4069080" y="2441448"/>
            <a:ext cx="1828800" cy="301752"/>
          </a:xfrm>
          <a:prstGeom prst="rect">
            <a:avLst/>
          </a:prstGeom>
          <a:solidFill>
            <a:srgbClr val="FFFFFF"/>
          </a:solidFill>
          <a:ln w="9525">
            <a:solidFill>
              <a:srgbClr val="FFFFFF"/>
            </a:solidFill>
            <a:prstDash val="solid"/>
          </a:ln>
        </p:spPr>
      </p:sp>
      <p:sp>
        <p:nvSpPr>
          <p:cNvPr id="19" name="Text 17"/>
          <p:cNvSpPr txBox="1"/>
          <p:nvPr/>
        </p:nvSpPr>
        <p:spPr>
          <a:xfrm>
            <a:off x="4142232" y="2441448"/>
            <a:ext cx="1682496" cy="301752"/>
          </a:xfrm>
          <a:prstGeom prst="rect">
            <a:avLst/>
          </a:prstGeom>
          <a:noFill/>
          <a:ln/>
        </p:spPr>
        <p:txBody>
          <a:bodyPr wrap="square" lIns="0" tIns="0" rIns="0" bIns="0" rtlCol="0" anchor="ctr"/>
          <a:lstStyle/>
          <a:p>
            <a:pPr marL="0" indent="0" algn="ctr">
              <a:buNone/>
            </a:pPr>
            <a:r>
              <a:rPr lang="en-US" sz="1150" dirty="0">
                <a:solidFill>
                  <a:srgbClr val="595959"/>
                </a:solidFill>
                <a:latin typeface="Calibri" pitchFamily="34" charset="0"/>
                <a:ea typeface="Calibri" pitchFamily="34" charset="-122"/>
                <a:cs typeface="Calibri" pitchFamily="34" charset="-120"/>
              </a:rPr>
              <a:t>gas</a:t>
            </a:r>
            <a:endParaRPr lang="en-US" sz="1150" dirty="0"/>
          </a:p>
        </p:txBody>
      </p:sp>
      <p:sp>
        <p:nvSpPr>
          <p:cNvPr id="20" name="Shape 18"/>
          <p:cNvSpPr/>
          <p:nvPr/>
        </p:nvSpPr>
        <p:spPr>
          <a:xfrm>
            <a:off x="5897880" y="2441448"/>
            <a:ext cx="1828800" cy="301752"/>
          </a:xfrm>
          <a:prstGeom prst="rect">
            <a:avLst/>
          </a:prstGeom>
          <a:solidFill>
            <a:srgbClr val="FFFFFF"/>
          </a:solidFill>
          <a:ln w="9525">
            <a:solidFill>
              <a:srgbClr val="FFFFFF"/>
            </a:solidFill>
            <a:prstDash val="solid"/>
          </a:ln>
        </p:spPr>
      </p:sp>
      <p:sp>
        <p:nvSpPr>
          <p:cNvPr id="21" name="Text 19"/>
          <p:cNvSpPr txBox="1"/>
          <p:nvPr/>
        </p:nvSpPr>
        <p:spPr>
          <a:xfrm>
            <a:off x="5971032" y="2441448"/>
            <a:ext cx="1682496" cy="301752"/>
          </a:xfrm>
          <a:prstGeom prst="rect">
            <a:avLst/>
          </a:prstGeom>
          <a:noFill/>
          <a:ln/>
        </p:spPr>
        <p:txBody>
          <a:bodyPr wrap="square" lIns="0" tIns="0" rIns="0" bIns="0" rtlCol="0" anchor="ctr"/>
          <a:lstStyle/>
          <a:p>
            <a:pPr marL="0" indent="0" algn="ctr">
              <a:buNone/>
            </a:pPr>
            <a:r>
              <a:rPr lang="en-US" sz="1150" b="1" dirty="0">
                <a:solidFill>
                  <a:srgbClr val="000000"/>
                </a:solidFill>
                <a:latin typeface="Calibri" pitchFamily="34" charset="0"/>
                <a:ea typeface="Calibri" pitchFamily="34" charset="-122"/>
                <a:cs typeface="Calibri" pitchFamily="34" charset="-120"/>
              </a:rPr>
              <a:t>liquid</a:t>
            </a:r>
            <a:endParaRPr lang="en-US" sz="1150" dirty="0"/>
          </a:p>
        </p:txBody>
      </p:sp>
      <p:sp>
        <p:nvSpPr>
          <p:cNvPr id="22" name="Shape 20"/>
          <p:cNvSpPr/>
          <p:nvPr/>
        </p:nvSpPr>
        <p:spPr>
          <a:xfrm>
            <a:off x="1417320" y="2743200"/>
            <a:ext cx="2651760" cy="301752"/>
          </a:xfrm>
          <a:prstGeom prst="rect">
            <a:avLst/>
          </a:prstGeom>
          <a:solidFill>
            <a:srgbClr val="DCE6F1"/>
          </a:solidFill>
          <a:ln w="9525">
            <a:solidFill>
              <a:srgbClr val="FFFFFF"/>
            </a:solidFill>
            <a:prstDash val="solid"/>
          </a:ln>
        </p:spPr>
      </p:sp>
      <p:sp>
        <p:nvSpPr>
          <p:cNvPr id="23" name="Text 21"/>
          <p:cNvSpPr txBox="1"/>
          <p:nvPr/>
        </p:nvSpPr>
        <p:spPr>
          <a:xfrm>
            <a:off x="1490472" y="2743200"/>
            <a:ext cx="2505456" cy="301752"/>
          </a:xfrm>
          <a:prstGeom prst="rect">
            <a:avLst/>
          </a:prstGeom>
          <a:noFill/>
          <a:ln/>
        </p:spPr>
        <p:txBody>
          <a:bodyPr wrap="square" lIns="0" tIns="0" rIns="0" bIns="0" rtlCol="0" anchor="ctr"/>
          <a:lstStyle/>
          <a:p>
            <a:pPr marL="0" indent="0" algn="l">
              <a:buNone/>
            </a:pPr>
            <a:r>
              <a:rPr lang="en-US" sz="1150" dirty="0">
                <a:solidFill>
                  <a:srgbClr val="000000"/>
                </a:solidFill>
                <a:latin typeface="Calibri" pitchFamily="34" charset="0"/>
                <a:ea typeface="Calibri" pitchFamily="34" charset="-122"/>
                <a:cs typeface="Calibri" pitchFamily="34" charset="-120"/>
              </a:rPr>
              <a:t>Storage pressure</a:t>
            </a:r>
            <a:endParaRPr lang="en-US" sz="1150" dirty="0"/>
          </a:p>
        </p:txBody>
      </p:sp>
      <p:sp>
        <p:nvSpPr>
          <p:cNvPr id="24" name="Shape 22"/>
          <p:cNvSpPr/>
          <p:nvPr/>
        </p:nvSpPr>
        <p:spPr>
          <a:xfrm>
            <a:off x="4069080" y="2743200"/>
            <a:ext cx="1828800" cy="301752"/>
          </a:xfrm>
          <a:prstGeom prst="rect">
            <a:avLst/>
          </a:prstGeom>
          <a:solidFill>
            <a:srgbClr val="DCE6F1"/>
          </a:solidFill>
          <a:ln w="9525">
            <a:solidFill>
              <a:srgbClr val="FFFFFF"/>
            </a:solidFill>
            <a:prstDash val="solid"/>
          </a:ln>
        </p:spPr>
      </p:sp>
      <p:sp>
        <p:nvSpPr>
          <p:cNvPr id="25" name="Text 23"/>
          <p:cNvSpPr txBox="1"/>
          <p:nvPr/>
        </p:nvSpPr>
        <p:spPr>
          <a:xfrm>
            <a:off x="4142232" y="2743200"/>
            <a:ext cx="1682496" cy="301752"/>
          </a:xfrm>
          <a:prstGeom prst="rect">
            <a:avLst/>
          </a:prstGeom>
          <a:noFill/>
          <a:ln/>
        </p:spPr>
        <p:txBody>
          <a:bodyPr wrap="square" lIns="0" tIns="0" rIns="0" bIns="0" rtlCol="0" anchor="ctr"/>
          <a:lstStyle/>
          <a:p>
            <a:pPr marL="0" indent="0" algn="ctr">
              <a:buNone/>
            </a:pPr>
            <a:r>
              <a:rPr lang="en-US" sz="1150" dirty="0">
                <a:solidFill>
                  <a:srgbClr val="595959"/>
                </a:solidFill>
                <a:latin typeface="Calibri" pitchFamily="34" charset="0"/>
                <a:ea typeface="Calibri" pitchFamily="34" charset="-122"/>
                <a:cs typeface="Calibri" pitchFamily="34" charset="-120"/>
              </a:rPr>
              <a:t>200 + bar</a:t>
            </a:r>
            <a:endParaRPr lang="en-US" sz="1150" dirty="0"/>
          </a:p>
        </p:txBody>
      </p:sp>
      <p:sp>
        <p:nvSpPr>
          <p:cNvPr id="26" name="Shape 24"/>
          <p:cNvSpPr/>
          <p:nvPr/>
        </p:nvSpPr>
        <p:spPr>
          <a:xfrm>
            <a:off x="5897880" y="2743200"/>
            <a:ext cx="1828800" cy="301752"/>
          </a:xfrm>
          <a:prstGeom prst="rect">
            <a:avLst/>
          </a:prstGeom>
          <a:solidFill>
            <a:srgbClr val="DCE6F1"/>
          </a:solidFill>
          <a:ln w="9525">
            <a:solidFill>
              <a:srgbClr val="FFFFFF"/>
            </a:solidFill>
            <a:prstDash val="solid"/>
          </a:ln>
        </p:spPr>
      </p:sp>
      <p:sp>
        <p:nvSpPr>
          <p:cNvPr id="27" name="Text 25"/>
          <p:cNvSpPr txBox="1"/>
          <p:nvPr/>
        </p:nvSpPr>
        <p:spPr>
          <a:xfrm>
            <a:off x="5971032" y="2743200"/>
            <a:ext cx="1682496" cy="301752"/>
          </a:xfrm>
          <a:prstGeom prst="rect">
            <a:avLst/>
          </a:prstGeom>
          <a:noFill/>
          <a:ln/>
        </p:spPr>
        <p:txBody>
          <a:bodyPr wrap="square" lIns="0" tIns="0" rIns="0" bIns="0" rtlCol="0" anchor="ctr"/>
          <a:lstStyle/>
          <a:p>
            <a:pPr marL="0" indent="0" algn="ctr">
              <a:buNone/>
            </a:pPr>
            <a:r>
              <a:rPr lang="en-US" sz="1150" b="1" dirty="0">
                <a:solidFill>
                  <a:srgbClr val="000000"/>
                </a:solidFill>
                <a:latin typeface="Calibri" pitchFamily="34" charset="0"/>
                <a:ea typeface="Calibri" pitchFamily="34" charset="-122"/>
                <a:cs typeface="Calibri" pitchFamily="34" charset="-120"/>
              </a:rPr>
              <a:t>≈ 57 bar</a:t>
            </a:r>
            <a:endParaRPr lang="en-US" sz="1150" dirty="0"/>
          </a:p>
        </p:txBody>
      </p:sp>
      <p:sp>
        <p:nvSpPr>
          <p:cNvPr id="28" name="Shape 26"/>
          <p:cNvSpPr/>
          <p:nvPr/>
        </p:nvSpPr>
        <p:spPr>
          <a:xfrm>
            <a:off x="1417320" y="3044952"/>
            <a:ext cx="2651760" cy="301752"/>
          </a:xfrm>
          <a:prstGeom prst="rect">
            <a:avLst/>
          </a:prstGeom>
          <a:solidFill>
            <a:srgbClr val="FFFFFF"/>
          </a:solidFill>
          <a:ln w="9525">
            <a:solidFill>
              <a:srgbClr val="FFFFFF"/>
            </a:solidFill>
            <a:prstDash val="solid"/>
          </a:ln>
        </p:spPr>
      </p:sp>
      <p:sp>
        <p:nvSpPr>
          <p:cNvPr id="29" name="Text 27"/>
          <p:cNvSpPr txBox="1"/>
          <p:nvPr/>
        </p:nvSpPr>
        <p:spPr>
          <a:xfrm>
            <a:off x="1490472" y="3044952"/>
            <a:ext cx="2505456" cy="301752"/>
          </a:xfrm>
          <a:prstGeom prst="rect">
            <a:avLst/>
          </a:prstGeom>
          <a:noFill/>
          <a:ln/>
        </p:spPr>
        <p:txBody>
          <a:bodyPr wrap="square" lIns="0" tIns="0" rIns="0" bIns="0" rtlCol="0" anchor="ctr"/>
          <a:lstStyle/>
          <a:p>
            <a:pPr marL="0" indent="0" algn="l">
              <a:buNone/>
            </a:pPr>
            <a:r>
              <a:rPr lang="en-US" sz="1150" dirty="0">
                <a:solidFill>
                  <a:srgbClr val="000000"/>
                </a:solidFill>
                <a:latin typeface="Calibri" pitchFamily="34" charset="0"/>
                <a:ea typeface="Calibri" pitchFamily="34" charset="-122"/>
                <a:cs typeface="Calibri" pitchFamily="34" charset="-120"/>
              </a:rPr>
              <a:t>Tank wall</a:t>
            </a:r>
            <a:endParaRPr lang="en-US" sz="1150" dirty="0"/>
          </a:p>
        </p:txBody>
      </p:sp>
      <p:sp>
        <p:nvSpPr>
          <p:cNvPr id="30" name="Shape 28"/>
          <p:cNvSpPr/>
          <p:nvPr/>
        </p:nvSpPr>
        <p:spPr>
          <a:xfrm>
            <a:off x="4069080" y="3044952"/>
            <a:ext cx="1828800" cy="301752"/>
          </a:xfrm>
          <a:prstGeom prst="rect">
            <a:avLst/>
          </a:prstGeom>
          <a:solidFill>
            <a:srgbClr val="FFFFFF"/>
          </a:solidFill>
          <a:ln w="9525">
            <a:solidFill>
              <a:srgbClr val="FFFFFF"/>
            </a:solidFill>
            <a:prstDash val="solid"/>
          </a:ln>
        </p:spPr>
      </p:sp>
      <p:sp>
        <p:nvSpPr>
          <p:cNvPr id="31" name="Text 29"/>
          <p:cNvSpPr txBox="1"/>
          <p:nvPr/>
        </p:nvSpPr>
        <p:spPr>
          <a:xfrm>
            <a:off x="4142232" y="3044952"/>
            <a:ext cx="1682496" cy="301752"/>
          </a:xfrm>
          <a:prstGeom prst="rect">
            <a:avLst/>
          </a:prstGeom>
          <a:noFill/>
          <a:ln/>
        </p:spPr>
        <p:txBody>
          <a:bodyPr wrap="square" lIns="0" tIns="0" rIns="0" bIns="0" rtlCol="0" anchor="ctr"/>
          <a:lstStyle/>
          <a:p>
            <a:pPr marL="0" indent="0" algn="ctr">
              <a:buNone/>
            </a:pPr>
            <a:r>
              <a:rPr lang="en-US" sz="1150" dirty="0">
                <a:solidFill>
                  <a:srgbClr val="595959"/>
                </a:solidFill>
                <a:latin typeface="Calibri" pitchFamily="34" charset="0"/>
                <a:ea typeface="Calibri" pitchFamily="34" charset="-122"/>
                <a:cs typeface="Calibri" pitchFamily="34" charset="-120"/>
              </a:rPr>
              <a:t>thick, heavy</a:t>
            </a:r>
            <a:endParaRPr lang="en-US" sz="1150" dirty="0"/>
          </a:p>
        </p:txBody>
      </p:sp>
      <p:sp>
        <p:nvSpPr>
          <p:cNvPr id="32" name="Shape 30"/>
          <p:cNvSpPr/>
          <p:nvPr/>
        </p:nvSpPr>
        <p:spPr>
          <a:xfrm>
            <a:off x="5897880" y="3044952"/>
            <a:ext cx="1828800" cy="301752"/>
          </a:xfrm>
          <a:prstGeom prst="rect">
            <a:avLst/>
          </a:prstGeom>
          <a:solidFill>
            <a:srgbClr val="FFFFFF"/>
          </a:solidFill>
          <a:ln w="9525">
            <a:solidFill>
              <a:srgbClr val="FFFFFF"/>
            </a:solidFill>
            <a:prstDash val="solid"/>
          </a:ln>
        </p:spPr>
      </p:sp>
      <p:sp>
        <p:nvSpPr>
          <p:cNvPr id="33" name="Text 31"/>
          <p:cNvSpPr txBox="1"/>
          <p:nvPr/>
        </p:nvSpPr>
        <p:spPr>
          <a:xfrm>
            <a:off x="5971032" y="3044952"/>
            <a:ext cx="1682496" cy="301752"/>
          </a:xfrm>
          <a:prstGeom prst="rect">
            <a:avLst/>
          </a:prstGeom>
          <a:noFill/>
          <a:ln/>
        </p:spPr>
        <p:txBody>
          <a:bodyPr wrap="square" lIns="0" tIns="0" rIns="0" bIns="0" rtlCol="0" anchor="ctr"/>
          <a:lstStyle/>
          <a:p>
            <a:pPr marL="0" indent="0" algn="ctr">
              <a:buNone/>
            </a:pPr>
            <a:r>
              <a:rPr lang="en-US" sz="1150" b="1" dirty="0">
                <a:solidFill>
                  <a:srgbClr val="000000"/>
                </a:solidFill>
                <a:latin typeface="Calibri" pitchFamily="34" charset="0"/>
                <a:ea typeface="Calibri" pitchFamily="34" charset="-122"/>
                <a:cs typeface="Calibri" pitchFamily="34" charset="-120"/>
              </a:rPr>
              <a:t>thin, light</a:t>
            </a:r>
            <a:endParaRPr lang="en-US" sz="1150" dirty="0"/>
          </a:p>
        </p:txBody>
      </p:sp>
      <p:sp>
        <p:nvSpPr>
          <p:cNvPr id="34" name="Shape 32"/>
          <p:cNvSpPr/>
          <p:nvPr/>
        </p:nvSpPr>
        <p:spPr>
          <a:xfrm>
            <a:off x="1417320" y="3346704"/>
            <a:ext cx="2651760" cy="301752"/>
          </a:xfrm>
          <a:prstGeom prst="rect">
            <a:avLst/>
          </a:prstGeom>
          <a:solidFill>
            <a:srgbClr val="DCE6F1"/>
          </a:solidFill>
          <a:ln w="9525">
            <a:solidFill>
              <a:srgbClr val="FFFFFF"/>
            </a:solidFill>
            <a:prstDash val="solid"/>
          </a:ln>
        </p:spPr>
      </p:sp>
      <p:sp>
        <p:nvSpPr>
          <p:cNvPr id="35" name="Text 33"/>
          <p:cNvSpPr txBox="1"/>
          <p:nvPr/>
        </p:nvSpPr>
        <p:spPr>
          <a:xfrm>
            <a:off x="1490472" y="3346704"/>
            <a:ext cx="2505456" cy="301752"/>
          </a:xfrm>
          <a:prstGeom prst="rect">
            <a:avLst/>
          </a:prstGeom>
          <a:noFill/>
          <a:ln/>
        </p:spPr>
        <p:txBody>
          <a:bodyPr wrap="square" lIns="0" tIns="0" rIns="0" bIns="0" rtlCol="0" anchor="ctr"/>
          <a:lstStyle/>
          <a:p>
            <a:pPr marL="0" indent="0" algn="l">
              <a:buNone/>
            </a:pPr>
            <a:r>
              <a:rPr lang="en-US" sz="1150" dirty="0">
                <a:solidFill>
                  <a:srgbClr val="000000"/>
                </a:solidFill>
                <a:latin typeface="Calibri" pitchFamily="34" charset="0"/>
                <a:ea typeface="Calibri" pitchFamily="34" charset="-122"/>
                <a:cs typeface="Calibri" pitchFamily="34" charset="-120"/>
              </a:rPr>
              <a:t>Stored mass per litre</a:t>
            </a:r>
            <a:endParaRPr lang="en-US" sz="1150" dirty="0"/>
          </a:p>
        </p:txBody>
      </p:sp>
      <p:sp>
        <p:nvSpPr>
          <p:cNvPr id="36" name="Shape 34"/>
          <p:cNvSpPr/>
          <p:nvPr/>
        </p:nvSpPr>
        <p:spPr>
          <a:xfrm>
            <a:off x="4069080" y="3346704"/>
            <a:ext cx="1828800" cy="301752"/>
          </a:xfrm>
          <a:prstGeom prst="rect">
            <a:avLst/>
          </a:prstGeom>
          <a:solidFill>
            <a:srgbClr val="DCE6F1"/>
          </a:solidFill>
          <a:ln w="9525">
            <a:solidFill>
              <a:srgbClr val="FFFFFF"/>
            </a:solidFill>
            <a:prstDash val="solid"/>
          </a:ln>
        </p:spPr>
      </p:sp>
      <p:sp>
        <p:nvSpPr>
          <p:cNvPr id="37" name="Text 35"/>
          <p:cNvSpPr txBox="1"/>
          <p:nvPr/>
        </p:nvSpPr>
        <p:spPr>
          <a:xfrm>
            <a:off x="4142232" y="3346704"/>
            <a:ext cx="1682496" cy="301752"/>
          </a:xfrm>
          <a:prstGeom prst="rect">
            <a:avLst/>
          </a:prstGeom>
          <a:noFill/>
          <a:ln/>
        </p:spPr>
        <p:txBody>
          <a:bodyPr wrap="square" lIns="0" tIns="0" rIns="0" bIns="0" rtlCol="0" anchor="ctr"/>
          <a:lstStyle/>
          <a:p>
            <a:pPr marL="0" indent="0" algn="ctr">
              <a:buNone/>
            </a:pPr>
            <a:r>
              <a:rPr lang="en-US" sz="1150" dirty="0">
                <a:solidFill>
                  <a:srgbClr val="595959"/>
                </a:solidFill>
                <a:latin typeface="Calibri" pitchFamily="34" charset="0"/>
                <a:ea typeface="Calibri" pitchFamily="34" charset="-122"/>
                <a:cs typeface="Calibri" pitchFamily="34" charset="-120"/>
              </a:rPr>
              <a:t>baseline</a:t>
            </a:r>
            <a:endParaRPr lang="en-US" sz="1150" dirty="0"/>
          </a:p>
        </p:txBody>
      </p:sp>
      <p:sp>
        <p:nvSpPr>
          <p:cNvPr id="38" name="Shape 36"/>
          <p:cNvSpPr/>
          <p:nvPr/>
        </p:nvSpPr>
        <p:spPr>
          <a:xfrm>
            <a:off x="5897880" y="3346704"/>
            <a:ext cx="1828800" cy="301752"/>
          </a:xfrm>
          <a:prstGeom prst="rect">
            <a:avLst/>
          </a:prstGeom>
          <a:solidFill>
            <a:srgbClr val="DCE6F1"/>
          </a:solidFill>
          <a:ln w="9525">
            <a:solidFill>
              <a:srgbClr val="FFFFFF"/>
            </a:solidFill>
            <a:prstDash val="solid"/>
          </a:ln>
        </p:spPr>
      </p:sp>
      <p:sp>
        <p:nvSpPr>
          <p:cNvPr id="39" name="Text 37"/>
          <p:cNvSpPr txBox="1"/>
          <p:nvPr/>
        </p:nvSpPr>
        <p:spPr>
          <a:xfrm>
            <a:off x="5971032" y="3346704"/>
            <a:ext cx="1682496" cy="301752"/>
          </a:xfrm>
          <a:prstGeom prst="rect">
            <a:avLst/>
          </a:prstGeom>
          <a:noFill/>
          <a:ln/>
        </p:spPr>
        <p:txBody>
          <a:bodyPr wrap="square" lIns="0" tIns="0" rIns="0" bIns="0" rtlCol="0" anchor="ctr"/>
          <a:lstStyle/>
          <a:p>
            <a:pPr marL="0" indent="0" algn="ctr">
              <a:buNone/>
            </a:pPr>
            <a:r>
              <a:rPr lang="en-US" sz="1150" b="1" dirty="0">
                <a:solidFill>
                  <a:srgbClr val="000000"/>
                </a:solidFill>
                <a:latin typeface="Calibri" pitchFamily="34" charset="0"/>
                <a:ea typeface="Calibri" pitchFamily="34" charset="-122"/>
                <a:cs typeface="Calibri" pitchFamily="34" charset="-120"/>
              </a:rPr>
              <a:t>several ×</a:t>
            </a:r>
            <a:endParaRPr lang="en-US" sz="1150" dirty="0"/>
          </a:p>
        </p:txBody>
      </p:sp>
      <p:sp>
        <p:nvSpPr>
          <p:cNvPr id="40" name="Shape 38"/>
          <p:cNvSpPr/>
          <p:nvPr/>
        </p:nvSpPr>
        <p:spPr>
          <a:xfrm>
            <a:off x="1417320" y="3648456"/>
            <a:ext cx="2651760" cy="301752"/>
          </a:xfrm>
          <a:prstGeom prst="rect">
            <a:avLst/>
          </a:prstGeom>
          <a:solidFill>
            <a:srgbClr val="FFFFFF"/>
          </a:solidFill>
          <a:ln w="9525">
            <a:solidFill>
              <a:srgbClr val="FFFFFF"/>
            </a:solidFill>
            <a:prstDash val="solid"/>
          </a:ln>
        </p:spPr>
      </p:sp>
      <p:sp>
        <p:nvSpPr>
          <p:cNvPr id="41" name="Text 39"/>
          <p:cNvSpPr txBox="1"/>
          <p:nvPr/>
        </p:nvSpPr>
        <p:spPr>
          <a:xfrm>
            <a:off x="1490472" y="3648456"/>
            <a:ext cx="2505456" cy="301752"/>
          </a:xfrm>
          <a:prstGeom prst="rect">
            <a:avLst/>
          </a:prstGeom>
          <a:noFill/>
          <a:ln/>
        </p:spPr>
        <p:txBody>
          <a:bodyPr wrap="square" lIns="0" tIns="0" rIns="0" bIns="0" rtlCol="0" anchor="ctr"/>
          <a:lstStyle/>
          <a:p>
            <a:pPr marL="0" indent="0" algn="l">
              <a:buNone/>
            </a:pPr>
            <a:r>
              <a:rPr lang="en-US" sz="1150" dirty="0">
                <a:solidFill>
                  <a:srgbClr val="000000"/>
                </a:solidFill>
                <a:latin typeface="Calibri" pitchFamily="34" charset="0"/>
                <a:ea typeface="Calibri" pitchFamily="34" charset="-122"/>
                <a:cs typeface="Calibri" pitchFamily="34" charset="-120"/>
              </a:rPr>
              <a:t>Freezing risk</a:t>
            </a:r>
            <a:endParaRPr lang="en-US" sz="1150" dirty="0"/>
          </a:p>
        </p:txBody>
      </p:sp>
      <p:sp>
        <p:nvSpPr>
          <p:cNvPr id="42" name="Shape 40"/>
          <p:cNvSpPr/>
          <p:nvPr/>
        </p:nvSpPr>
        <p:spPr>
          <a:xfrm>
            <a:off x="4069080" y="3648456"/>
            <a:ext cx="1828800" cy="301752"/>
          </a:xfrm>
          <a:prstGeom prst="rect">
            <a:avLst/>
          </a:prstGeom>
          <a:solidFill>
            <a:srgbClr val="FFFFFF"/>
          </a:solidFill>
          <a:ln w="9525">
            <a:solidFill>
              <a:srgbClr val="FFFFFF"/>
            </a:solidFill>
            <a:prstDash val="solid"/>
          </a:ln>
        </p:spPr>
      </p:sp>
      <p:sp>
        <p:nvSpPr>
          <p:cNvPr id="43" name="Text 41"/>
          <p:cNvSpPr txBox="1"/>
          <p:nvPr/>
        </p:nvSpPr>
        <p:spPr>
          <a:xfrm>
            <a:off x="4142232" y="3648456"/>
            <a:ext cx="1682496" cy="301752"/>
          </a:xfrm>
          <a:prstGeom prst="rect">
            <a:avLst/>
          </a:prstGeom>
          <a:noFill/>
          <a:ln/>
        </p:spPr>
        <p:txBody>
          <a:bodyPr wrap="square" lIns="0" tIns="0" rIns="0" bIns="0" rtlCol="0" anchor="ctr"/>
          <a:lstStyle/>
          <a:p>
            <a:pPr marL="0" indent="0" algn="ctr">
              <a:buNone/>
            </a:pPr>
            <a:r>
              <a:rPr lang="en-US" sz="1150" dirty="0">
                <a:solidFill>
                  <a:srgbClr val="595959"/>
                </a:solidFill>
                <a:latin typeface="Calibri" pitchFamily="34" charset="0"/>
                <a:ea typeface="Calibri" pitchFamily="34" charset="-122"/>
                <a:cs typeface="Calibri" pitchFamily="34" charset="-120"/>
              </a:rPr>
              <a:t>none</a:t>
            </a:r>
            <a:endParaRPr lang="en-US" sz="1150" dirty="0"/>
          </a:p>
        </p:txBody>
      </p:sp>
      <p:sp>
        <p:nvSpPr>
          <p:cNvPr id="44" name="Shape 42"/>
          <p:cNvSpPr/>
          <p:nvPr/>
        </p:nvSpPr>
        <p:spPr>
          <a:xfrm>
            <a:off x="5897880" y="3648456"/>
            <a:ext cx="1828800" cy="301752"/>
          </a:xfrm>
          <a:prstGeom prst="rect">
            <a:avLst/>
          </a:prstGeom>
          <a:solidFill>
            <a:srgbClr val="FFFFFF"/>
          </a:solidFill>
          <a:ln w="9525">
            <a:solidFill>
              <a:srgbClr val="FFFFFF"/>
            </a:solidFill>
            <a:prstDash val="solid"/>
          </a:ln>
        </p:spPr>
      </p:sp>
      <p:sp>
        <p:nvSpPr>
          <p:cNvPr id="45" name="Text 43"/>
          <p:cNvSpPr txBox="1"/>
          <p:nvPr/>
        </p:nvSpPr>
        <p:spPr>
          <a:xfrm>
            <a:off x="5971032" y="3648456"/>
            <a:ext cx="1682496" cy="301752"/>
          </a:xfrm>
          <a:prstGeom prst="rect">
            <a:avLst/>
          </a:prstGeom>
          <a:noFill/>
          <a:ln/>
        </p:spPr>
        <p:txBody>
          <a:bodyPr wrap="square" lIns="0" tIns="0" rIns="0" bIns="0" rtlCol="0" anchor="ctr"/>
          <a:lstStyle/>
          <a:p>
            <a:pPr marL="0" indent="0" algn="ctr">
              <a:buNone/>
            </a:pPr>
            <a:r>
              <a:rPr lang="en-US" sz="1150" b="1" dirty="0">
                <a:solidFill>
                  <a:srgbClr val="000000"/>
                </a:solidFill>
                <a:latin typeface="Calibri" pitchFamily="34" charset="0"/>
                <a:ea typeface="Calibri" pitchFamily="34" charset="-122"/>
                <a:cs typeface="Calibri" pitchFamily="34" charset="-120"/>
              </a:rPr>
              <a:t>below 216.6 K</a:t>
            </a:r>
            <a:endParaRPr lang="en-US" sz="1150" dirty="0"/>
          </a:p>
        </p:txBody>
      </p:sp>
      <p:sp>
        <p:nvSpPr>
          <p:cNvPr id="46" name="Text 44"/>
          <p:cNvSpPr txBox="1"/>
          <p:nvPr/>
        </p:nvSpPr>
        <p:spPr>
          <a:xfrm>
            <a:off x="822960" y="4041648"/>
            <a:ext cx="7498080" cy="786384"/>
          </a:xfrm>
          <a:prstGeom prst="rect">
            <a:avLst/>
          </a:prstGeom>
          <a:noFill/>
          <a:ln/>
        </p:spPr>
        <p:txBody>
          <a:bodyPr wrap="square" lIns="0" tIns="0" rIns="0" bIns="0" rtlCol="0" anchor="t"/>
          <a:lstStyle/>
          <a:p>
            <a:pPr marL="0" indent="0" algn="l">
              <a:lnSpc>
                <a:spcPct val="116000"/>
              </a:lnSpc>
              <a:buNone/>
            </a:pPr>
            <a:r>
              <a:rPr lang="en-US" sz="1500" dirty="0">
                <a:solidFill>
                  <a:srgbClr val="000000"/>
                </a:solidFill>
                <a:latin typeface="Calibri" pitchFamily="34" charset="0"/>
                <a:ea typeface="Calibri" pitchFamily="34" charset="-122"/>
                <a:cs typeface="Calibri" pitchFamily="34" charset="-120"/>
              </a:rPr>
              <a:t>It loses on storage. Nitrogen stays a gas at room temperature, so a useful amount needs a 200-bar tank, and a tank that strong is heavy. Carbon dioxide turns liquid at about 57 bar, so the same bottle holds several times as much.</a:t>
            </a:r>
            <a:endParaRPr lang="en-US" sz="15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365760" y="219456"/>
            <a:ext cx="8412480" cy="566928"/>
          </a:xfrm>
          <a:prstGeom prst="rect">
            <a:avLst/>
          </a:prstGeom>
          <a:noFill/>
          <a:ln/>
        </p:spPr>
        <p:txBody>
          <a:bodyPr wrap="square" lIns="0" tIns="0" rIns="0" bIns="0" rtlCol="0" anchor="ctr"/>
          <a:lstStyle/>
          <a:p>
            <a:pPr marL="0" indent="0" algn="ctr">
              <a:buNone/>
            </a:pPr>
            <a:r>
              <a:rPr lang="en-US" sz="3000" dirty="0">
                <a:solidFill>
                  <a:srgbClr val="262626"/>
                </a:solidFill>
                <a:latin typeface="Calibri" pitchFamily="34" charset="0"/>
                <a:ea typeface="Calibri" pitchFamily="34" charset="-122"/>
                <a:cs typeface="Calibri" pitchFamily="34" charset="-120"/>
              </a:rPr>
              <a:t>Actuator layout: three iterations</a:t>
            </a:r>
            <a:endParaRPr lang="en-US" sz="3000" dirty="0"/>
          </a:p>
        </p:txBody>
      </p:sp>
      <p:sp>
        <p:nvSpPr>
          <p:cNvPr id="3" name="Text 1"/>
          <p:cNvSpPr txBox="1"/>
          <p:nvPr/>
        </p:nvSpPr>
        <p:spPr>
          <a:xfrm>
            <a:off x="822960" y="969264"/>
            <a:ext cx="7498080" cy="566928"/>
          </a:xfrm>
          <a:prstGeom prst="rect">
            <a:avLst/>
          </a:prstGeom>
          <a:noFill/>
          <a:ln/>
        </p:spPr>
        <p:txBody>
          <a:bodyPr wrap="square" lIns="0" tIns="0" rIns="0" bIns="0" rtlCol="0" anchor="t"/>
          <a:lstStyle/>
          <a:p>
            <a:pPr marL="0" indent="0" algn="l">
              <a:lnSpc>
                <a:spcPct val="116000"/>
              </a:lnSpc>
              <a:buNone/>
            </a:pPr>
            <a:r>
              <a:rPr lang="en-US" sz="1500" dirty="0">
                <a:solidFill>
                  <a:srgbClr val="000000"/>
                </a:solidFill>
                <a:latin typeface="Calibri" pitchFamily="34" charset="0"/>
                <a:ea typeface="Calibri" pitchFamily="34" charset="-122"/>
                <a:cs typeface="Calibri" pitchFamily="34" charset="-120"/>
              </a:rPr>
              <a:t>The drone has to control six things at once: push along three axes, and turn about three axes. Thrusters can only push, never pull, and that makes it harder — covering all six directions takes at least seven of them.</a:t>
            </a:r>
            <a:endParaRPr lang="en-US" sz="1500" dirty="0"/>
          </a:p>
        </p:txBody>
      </p:sp>
      <p:pic>
        <p:nvPicPr>
          <p:cNvPr id="59" name="Picture 58">
            <a:extLst>
              <a:ext uri="{FF2B5EF4-FFF2-40B4-BE49-F238E27FC236}">
                <a16:creationId xmlns:a16="http://schemas.microsoft.com/office/drawing/2014/main" id="{27D3B45E-5EF7-574C-454C-BD23E009A625}"/>
              </a:ext>
            </a:extLst>
          </p:cNvPr>
          <p:cNvPicPr>
            <a:picLocks noChangeAspect="1"/>
          </p:cNvPicPr>
          <p:nvPr/>
        </p:nvPicPr>
        <p:blipFill>
          <a:blip r:embed="rId3"/>
          <a:stretch>
            <a:fillRect/>
          </a:stretch>
        </p:blipFill>
        <p:spPr>
          <a:xfrm>
            <a:off x="110102" y="1816111"/>
            <a:ext cx="8743947" cy="3967117"/>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365760" y="219456"/>
            <a:ext cx="8412480" cy="566928"/>
          </a:xfrm>
          <a:prstGeom prst="rect">
            <a:avLst/>
          </a:prstGeom>
          <a:noFill/>
          <a:ln/>
        </p:spPr>
        <p:txBody>
          <a:bodyPr wrap="square" lIns="0" tIns="0" rIns="0" bIns="0" rtlCol="0" anchor="ctr"/>
          <a:lstStyle/>
          <a:p>
            <a:pPr marL="0" indent="0" algn="ctr">
              <a:buNone/>
            </a:pPr>
            <a:r>
              <a:rPr lang="en-US" sz="3000" dirty="0">
                <a:solidFill>
                  <a:srgbClr val="262626"/>
                </a:solidFill>
                <a:latin typeface="Calibri" pitchFamily="34" charset="0"/>
                <a:ea typeface="Calibri" pitchFamily="34" charset="-122"/>
                <a:cs typeface="Calibri" pitchFamily="34" charset="-120"/>
              </a:rPr>
              <a:t>Iteration 1 — twelve nozzles</a:t>
            </a:r>
            <a:endParaRPr lang="en-US" sz="3000" dirty="0"/>
          </a:p>
        </p:txBody>
      </p:sp>
      <p:pic>
        <p:nvPicPr>
          <p:cNvPr id="3" name="Image 0" descr="/home/claude/sphere1/img/s15_0.png"/>
          <p:cNvPicPr>
            <a:picLocks noChangeAspect="1"/>
          </p:cNvPicPr>
          <p:nvPr/>
        </p:nvPicPr>
        <p:blipFill>
          <a:blip r:embed="rId3"/>
          <a:srcRect/>
          <a:stretch/>
        </p:blipFill>
        <p:spPr>
          <a:xfrm>
            <a:off x="4956048" y="932688"/>
            <a:ext cx="3621024" cy="3749040"/>
          </a:xfrm>
          <a:prstGeom prst="rect">
            <a:avLst/>
          </a:prstGeom>
        </p:spPr>
      </p:pic>
      <p:sp>
        <p:nvSpPr>
          <p:cNvPr id="4" name="Text 1"/>
          <p:cNvSpPr txBox="1"/>
          <p:nvPr/>
        </p:nvSpPr>
        <p:spPr>
          <a:xfrm>
            <a:off x="4956048" y="4736592"/>
            <a:ext cx="3621024" cy="292608"/>
          </a:xfrm>
          <a:prstGeom prst="rect">
            <a:avLst/>
          </a:prstGeom>
          <a:noFill/>
          <a:ln/>
        </p:spPr>
        <p:txBody>
          <a:bodyPr wrap="square" lIns="0" tIns="0" rIns="0" bIns="0" rtlCol="0" anchor="t"/>
          <a:lstStyle/>
          <a:p>
            <a:pPr marL="0" indent="0" algn="ctr">
              <a:lnSpc>
                <a:spcPct val="116000"/>
              </a:lnSpc>
              <a:buNone/>
            </a:pPr>
            <a:r>
              <a:rPr lang="en-US" sz="1150" dirty="0">
                <a:solidFill>
                  <a:srgbClr val="595959"/>
                </a:solidFill>
                <a:latin typeface="Calibri" pitchFamily="34" charset="0"/>
                <a:ea typeface="Calibri" pitchFamily="34" charset="-122"/>
                <a:cs typeface="Calibri" pitchFamily="34" charset="-120"/>
              </a:rPr>
              <a:t>Six antagonistic pairs, the conventional RCS</a:t>
            </a:r>
            <a:endParaRPr lang="en-US" sz="1150" dirty="0"/>
          </a:p>
        </p:txBody>
      </p:sp>
      <p:sp>
        <p:nvSpPr>
          <p:cNvPr id="5" name="Text 2"/>
          <p:cNvSpPr txBox="1"/>
          <p:nvPr/>
        </p:nvSpPr>
        <p:spPr>
          <a:xfrm>
            <a:off x="566928" y="969264"/>
            <a:ext cx="4114800" cy="1188720"/>
          </a:xfrm>
          <a:prstGeom prst="rect">
            <a:avLst/>
          </a:prstGeom>
          <a:noFill/>
          <a:ln/>
        </p:spPr>
        <p:txBody>
          <a:bodyPr wrap="square" lIns="0" tIns="0" rIns="0" bIns="0" rtlCol="0" anchor="t"/>
          <a:lstStyle/>
          <a:p>
            <a:pPr marL="0" indent="0" algn="l">
              <a:lnSpc>
                <a:spcPct val="116000"/>
              </a:lnSpc>
              <a:buNone/>
            </a:pPr>
            <a:r>
              <a:rPr lang="en-US" sz="1400" dirty="0">
                <a:solidFill>
                  <a:srgbClr val="000000"/>
                </a:solidFill>
                <a:latin typeface="Calibri" pitchFamily="34" charset="0"/>
                <a:ea typeface="Calibri" pitchFamily="34" charset="-122"/>
                <a:cs typeface="Calibri" pitchFamily="34" charset="-120"/>
              </a:rPr>
              <a:t>The conventional layout: six opposing pairs, one for each direction of each axis. Every pair pushes straight along the axis it controls, so choosing which to fire is a lookup table with no real mathematics in it.</a:t>
            </a:r>
            <a:endParaRPr lang="en-US" sz="1400" dirty="0"/>
          </a:p>
        </p:txBody>
      </p:sp>
      <p:sp>
        <p:nvSpPr>
          <p:cNvPr id="6" name="Text 3"/>
          <p:cNvSpPr txBox="1"/>
          <p:nvPr/>
        </p:nvSpPr>
        <p:spPr>
          <a:xfrm>
            <a:off x="566928" y="2304288"/>
            <a:ext cx="4114800" cy="292608"/>
          </a:xfrm>
          <a:prstGeom prst="rect">
            <a:avLst/>
          </a:prstGeom>
          <a:noFill/>
          <a:ln/>
        </p:spPr>
        <p:txBody>
          <a:bodyPr wrap="square" lIns="0" tIns="0" rIns="0" bIns="0" rtlCol="0" anchor="t"/>
          <a:lstStyle/>
          <a:p>
            <a:pPr marL="0" indent="0" algn="l">
              <a:lnSpc>
                <a:spcPct val="116000"/>
              </a:lnSpc>
              <a:buNone/>
            </a:pPr>
            <a:r>
              <a:rPr lang="en-US" sz="1400" b="1" u="sng" dirty="0">
                <a:solidFill>
                  <a:srgbClr val="000000"/>
                </a:solidFill>
                <a:latin typeface="Calibri" pitchFamily="34" charset="0"/>
                <a:ea typeface="Calibri" pitchFamily="34" charset="-122"/>
                <a:cs typeface="Calibri" pitchFamily="34" charset="-120"/>
              </a:rPr>
              <a:t>What it gets right:</a:t>
            </a:r>
            <a:endParaRPr lang="en-US" sz="1400" dirty="0"/>
          </a:p>
        </p:txBody>
      </p:sp>
      <p:sp>
        <p:nvSpPr>
          <p:cNvPr id="7" name="Text 4"/>
          <p:cNvSpPr txBox="1"/>
          <p:nvPr/>
        </p:nvSpPr>
        <p:spPr>
          <a:xfrm>
            <a:off x="566928" y="2651760"/>
            <a:ext cx="1170432" cy="329184"/>
          </a:xfrm>
          <a:prstGeom prst="rect">
            <a:avLst/>
          </a:prstGeom>
          <a:noFill/>
          <a:ln/>
        </p:spPr>
        <p:txBody>
          <a:bodyPr wrap="square" lIns="0" tIns="0" rIns="0" bIns="0" rtlCol="0" anchor="ctr"/>
          <a:lstStyle/>
          <a:p>
            <a:pPr marL="0" indent="0" algn="r">
              <a:buNone/>
            </a:pPr>
            <a:r>
              <a:rPr lang="en-US" sz="1300" b="1" dirty="0">
                <a:solidFill>
                  <a:srgbClr val="4F6228"/>
                </a:solidFill>
                <a:latin typeface="Calibri" pitchFamily="34" charset="0"/>
                <a:ea typeface="Calibri" pitchFamily="34" charset="-122"/>
                <a:cs typeface="Calibri" pitchFamily="34" charset="-120"/>
              </a:rPr>
              <a:t>100 %</a:t>
            </a:r>
            <a:endParaRPr lang="en-US" sz="1300" dirty="0"/>
          </a:p>
        </p:txBody>
      </p:sp>
      <p:sp>
        <p:nvSpPr>
          <p:cNvPr id="8" name="Text 5"/>
          <p:cNvSpPr txBox="1"/>
          <p:nvPr/>
        </p:nvSpPr>
        <p:spPr>
          <a:xfrm>
            <a:off x="1828800" y="2651760"/>
            <a:ext cx="2852928" cy="329184"/>
          </a:xfrm>
          <a:prstGeom prst="rect">
            <a:avLst/>
          </a:prstGeom>
          <a:noFill/>
          <a:ln/>
        </p:spPr>
        <p:txBody>
          <a:bodyPr wrap="square" lIns="0" tIns="0" rIns="0" bIns="0" rtlCol="0" anchor="ctr"/>
          <a:lstStyle/>
          <a:p>
            <a:pPr marL="0" indent="0">
              <a:buNone/>
            </a:pPr>
            <a:r>
              <a:rPr lang="en-US" sz="1250" dirty="0">
                <a:solidFill>
                  <a:srgbClr val="000000"/>
                </a:solidFill>
                <a:latin typeface="Calibri" pitchFamily="34" charset="0"/>
                <a:ea typeface="Calibri" pitchFamily="34" charset="-122"/>
                <a:cs typeface="Calibri" pitchFamily="34" charset="-120"/>
              </a:rPr>
              <a:t>of fired thrust reaches the commanded axis</a:t>
            </a:r>
            <a:endParaRPr lang="en-US" sz="1250" dirty="0"/>
          </a:p>
        </p:txBody>
      </p:sp>
      <p:sp>
        <p:nvSpPr>
          <p:cNvPr id="9" name="Text 6"/>
          <p:cNvSpPr txBox="1"/>
          <p:nvPr/>
        </p:nvSpPr>
        <p:spPr>
          <a:xfrm>
            <a:off x="566928" y="3054096"/>
            <a:ext cx="1170432" cy="329184"/>
          </a:xfrm>
          <a:prstGeom prst="rect">
            <a:avLst/>
          </a:prstGeom>
          <a:noFill/>
          <a:ln/>
        </p:spPr>
        <p:txBody>
          <a:bodyPr wrap="square" lIns="0" tIns="0" rIns="0" bIns="0" rtlCol="0" anchor="ctr"/>
          <a:lstStyle/>
          <a:p>
            <a:pPr marL="0" indent="0" algn="r">
              <a:buNone/>
            </a:pPr>
            <a:r>
              <a:rPr lang="en-US" sz="1300" b="1" dirty="0">
                <a:solidFill>
                  <a:srgbClr val="4F6228"/>
                </a:solidFill>
                <a:latin typeface="Calibri" pitchFamily="34" charset="0"/>
                <a:ea typeface="Calibri" pitchFamily="34" charset="-122"/>
                <a:cs typeface="Calibri" pitchFamily="34" charset="-120"/>
              </a:rPr>
              <a:t>21.66 mN·m</a:t>
            </a:r>
            <a:endParaRPr lang="en-US" sz="1300" dirty="0"/>
          </a:p>
        </p:txBody>
      </p:sp>
      <p:sp>
        <p:nvSpPr>
          <p:cNvPr id="10" name="Text 7"/>
          <p:cNvSpPr txBox="1"/>
          <p:nvPr/>
        </p:nvSpPr>
        <p:spPr>
          <a:xfrm>
            <a:off x="1828800" y="3054096"/>
            <a:ext cx="2852928" cy="329184"/>
          </a:xfrm>
          <a:prstGeom prst="rect">
            <a:avLst/>
          </a:prstGeom>
          <a:noFill/>
          <a:ln/>
        </p:spPr>
        <p:txBody>
          <a:bodyPr wrap="square" lIns="0" tIns="0" rIns="0" bIns="0" rtlCol="0" anchor="ctr"/>
          <a:lstStyle/>
          <a:p>
            <a:pPr marL="0" indent="0">
              <a:buNone/>
            </a:pPr>
            <a:r>
              <a:rPr lang="en-US" sz="1250" dirty="0">
                <a:solidFill>
                  <a:srgbClr val="000000"/>
                </a:solidFill>
                <a:latin typeface="Calibri" pitchFamily="34" charset="0"/>
                <a:ea typeface="Calibri" pitchFamily="34" charset="-122"/>
                <a:cs typeface="Calibri" pitchFamily="34" charset="-120"/>
              </a:rPr>
              <a:t>torque per pair, 2.78 × the eight-nozzle layout</a:t>
            </a:r>
            <a:endParaRPr lang="en-US" sz="1250" dirty="0"/>
          </a:p>
        </p:txBody>
      </p:sp>
      <p:sp>
        <p:nvSpPr>
          <p:cNvPr id="11" name="Text 8"/>
          <p:cNvSpPr txBox="1"/>
          <p:nvPr/>
        </p:nvSpPr>
        <p:spPr>
          <a:xfrm>
            <a:off x="566928" y="3456432"/>
            <a:ext cx="1170432" cy="329184"/>
          </a:xfrm>
          <a:prstGeom prst="rect">
            <a:avLst/>
          </a:prstGeom>
          <a:noFill/>
          <a:ln/>
        </p:spPr>
        <p:txBody>
          <a:bodyPr wrap="square" lIns="0" tIns="0" rIns="0" bIns="0" rtlCol="0" anchor="ctr"/>
          <a:lstStyle/>
          <a:p>
            <a:pPr marL="0" indent="0" algn="r">
              <a:buNone/>
            </a:pPr>
            <a:r>
              <a:rPr lang="en-US" sz="1300" b="1" dirty="0">
                <a:solidFill>
                  <a:srgbClr val="4F6228"/>
                </a:solidFill>
                <a:latin typeface="Calibri" pitchFamily="34" charset="0"/>
                <a:ea typeface="Calibri" pitchFamily="34" charset="-122"/>
                <a:cs typeface="Calibri" pitchFamily="34" charset="-120"/>
              </a:rPr>
              <a:t>trivial</a:t>
            </a:r>
            <a:endParaRPr lang="en-US" sz="1300" dirty="0"/>
          </a:p>
        </p:txBody>
      </p:sp>
      <p:sp>
        <p:nvSpPr>
          <p:cNvPr id="12" name="Text 9"/>
          <p:cNvSpPr txBox="1"/>
          <p:nvPr/>
        </p:nvSpPr>
        <p:spPr>
          <a:xfrm>
            <a:off x="1828800" y="3456432"/>
            <a:ext cx="2852928" cy="329184"/>
          </a:xfrm>
          <a:prstGeom prst="rect">
            <a:avLst/>
          </a:prstGeom>
          <a:noFill/>
          <a:ln/>
        </p:spPr>
        <p:txBody>
          <a:bodyPr wrap="square" lIns="0" tIns="0" rIns="0" bIns="0" rtlCol="0" anchor="ctr"/>
          <a:lstStyle/>
          <a:p>
            <a:pPr marL="0" indent="0">
              <a:buNone/>
            </a:pPr>
            <a:r>
              <a:rPr lang="en-US" sz="1250" dirty="0">
                <a:solidFill>
                  <a:srgbClr val="000000"/>
                </a:solidFill>
                <a:latin typeface="Calibri" pitchFamily="34" charset="0"/>
                <a:ea typeface="Calibri" pitchFamily="34" charset="-122"/>
                <a:cs typeface="Calibri" pitchFamily="34" charset="-120"/>
              </a:rPr>
              <a:t>allocator — no redundancy to resolve</a:t>
            </a:r>
            <a:endParaRPr lang="en-US" sz="1250" dirty="0"/>
          </a:p>
        </p:txBody>
      </p:sp>
      <p:sp>
        <p:nvSpPr>
          <p:cNvPr id="13" name="Text 10"/>
          <p:cNvSpPr txBox="1"/>
          <p:nvPr/>
        </p:nvSpPr>
        <p:spPr>
          <a:xfrm>
            <a:off x="566928" y="3986784"/>
            <a:ext cx="4114800" cy="292608"/>
          </a:xfrm>
          <a:prstGeom prst="rect">
            <a:avLst/>
          </a:prstGeom>
          <a:noFill/>
          <a:ln/>
        </p:spPr>
        <p:txBody>
          <a:bodyPr wrap="square" lIns="0" tIns="0" rIns="0" bIns="0" rtlCol="0" anchor="t"/>
          <a:lstStyle/>
          <a:p>
            <a:pPr marL="0" indent="0" algn="l">
              <a:lnSpc>
                <a:spcPct val="116000"/>
              </a:lnSpc>
              <a:buNone/>
            </a:pPr>
            <a:r>
              <a:rPr lang="en-US" sz="1400" b="1" u="sng" dirty="0">
                <a:solidFill>
                  <a:srgbClr val="000000"/>
                </a:solidFill>
                <a:latin typeface="Calibri" pitchFamily="34" charset="0"/>
                <a:ea typeface="Calibri" pitchFamily="34" charset="-122"/>
                <a:cs typeface="Calibri" pitchFamily="34" charset="-120"/>
              </a:rPr>
              <a:t>Why it was abandoned:</a:t>
            </a:r>
            <a:endParaRPr lang="en-US" sz="1400" dirty="0"/>
          </a:p>
        </p:txBody>
      </p:sp>
      <p:sp>
        <p:nvSpPr>
          <p:cNvPr id="14" name="Text 11"/>
          <p:cNvSpPr txBox="1"/>
          <p:nvPr/>
        </p:nvSpPr>
        <p:spPr>
          <a:xfrm>
            <a:off x="566928" y="4334256"/>
            <a:ext cx="4114800" cy="1371600"/>
          </a:xfrm>
          <a:prstGeom prst="rect">
            <a:avLst/>
          </a:prstGeom>
          <a:noFill/>
          <a:ln/>
        </p:spPr>
        <p:txBody>
          <a:bodyPr wrap="square" lIns="0" tIns="0" rIns="0" bIns="0" rtlCol="0" anchor="t"/>
          <a:lstStyle/>
          <a:p>
            <a:pPr marL="0" indent="0" algn="l">
              <a:lnSpc>
                <a:spcPct val="116000"/>
              </a:lnSpc>
              <a:buNone/>
            </a:pPr>
            <a:r>
              <a:rPr lang="en-US" sz="1400" dirty="0">
                <a:solidFill>
                  <a:srgbClr val="000000"/>
                </a:solidFill>
                <a:latin typeface="Calibri" pitchFamily="34" charset="0"/>
                <a:ea typeface="Calibri" pitchFamily="34" charset="-122"/>
                <a:cs typeface="Calibri" pitchFamily="34" charset="-120"/>
              </a:rPr>
              <a:t>Twelve valves at 25 g each is 300 g. Add the 290 g of structure, tank, battery and electronics and there is nothing left for propellant — the design is 90 g over budget before a single gram of gas goes in. It cannot be built, and it is not close.</a:t>
            </a:r>
            <a:endParaRPr lang="en-US" sz="1400" dirty="0"/>
          </a:p>
        </p:txBody>
      </p:sp>
      <p:sp>
        <p:nvSpPr>
          <p:cNvPr id="15" name="Shape 12"/>
          <p:cNvSpPr/>
          <p:nvPr/>
        </p:nvSpPr>
        <p:spPr>
          <a:xfrm>
            <a:off x="566928" y="5724144"/>
            <a:ext cx="4114800" cy="566928"/>
          </a:xfrm>
          <a:prstGeom prst="rect">
            <a:avLst/>
          </a:prstGeom>
          <a:solidFill>
            <a:srgbClr val="FFFFFF"/>
          </a:solidFill>
          <a:ln w="12700">
            <a:solidFill>
              <a:srgbClr val="953735"/>
            </a:solidFill>
            <a:prstDash val="solid"/>
          </a:ln>
        </p:spPr>
      </p:sp>
      <p:sp>
        <p:nvSpPr>
          <p:cNvPr id="16" name="Text 13"/>
          <p:cNvSpPr txBox="1"/>
          <p:nvPr/>
        </p:nvSpPr>
        <p:spPr>
          <a:xfrm>
            <a:off x="694944" y="5724144"/>
            <a:ext cx="3858768" cy="566928"/>
          </a:xfrm>
          <a:prstGeom prst="rect">
            <a:avLst/>
          </a:prstGeom>
          <a:noFill/>
          <a:ln/>
        </p:spPr>
        <p:txBody>
          <a:bodyPr wrap="square" lIns="0" tIns="0" rIns="0" bIns="0" rtlCol="0" anchor="ctr"/>
          <a:lstStyle/>
          <a:p>
            <a:pPr marL="0" indent="0" algn="ctr">
              <a:lnSpc>
                <a:spcPct val="114000"/>
              </a:lnSpc>
              <a:buNone/>
            </a:pPr>
            <a:r>
              <a:rPr lang="en-US" sz="1350" dirty="0">
                <a:solidFill>
                  <a:srgbClr val="000000"/>
                </a:solidFill>
                <a:latin typeface="Calibri" pitchFamily="34" charset="0"/>
                <a:ea typeface="Calibri" pitchFamily="34" charset="-122"/>
                <a:cs typeface="Calibri" pitchFamily="34" charset="-120"/>
              </a:rPr>
              <a:t>More torque per pulse, and nothing to pulse with.</a:t>
            </a:r>
            <a:endParaRPr lang="en-US" sz="13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365760" y="219456"/>
            <a:ext cx="8412480" cy="566928"/>
          </a:xfrm>
          <a:prstGeom prst="rect">
            <a:avLst/>
          </a:prstGeom>
          <a:noFill/>
          <a:ln/>
        </p:spPr>
        <p:txBody>
          <a:bodyPr wrap="square" lIns="0" tIns="0" rIns="0" bIns="0" rtlCol="0" anchor="ctr"/>
          <a:lstStyle/>
          <a:p>
            <a:pPr marL="0" indent="0" algn="ctr">
              <a:buNone/>
            </a:pPr>
            <a:r>
              <a:rPr lang="en-US" sz="3000" dirty="0">
                <a:solidFill>
                  <a:srgbClr val="262626"/>
                </a:solidFill>
                <a:latin typeface="Calibri" pitchFamily="34" charset="0"/>
                <a:ea typeface="Calibri" pitchFamily="34" charset="-122"/>
                <a:cs typeface="Calibri" pitchFamily="34" charset="-120"/>
              </a:rPr>
              <a:t>Iteration 2 — seven nozzles</a:t>
            </a:r>
            <a:endParaRPr lang="en-US" sz="3000" dirty="0"/>
          </a:p>
        </p:txBody>
      </p:sp>
      <p:sp>
        <p:nvSpPr>
          <p:cNvPr id="4" name="Text 2"/>
          <p:cNvSpPr txBox="1"/>
          <p:nvPr/>
        </p:nvSpPr>
        <p:spPr>
          <a:xfrm>
            <a:off x="822960" y="2011680"/>
            <a:ext cx="7498080" cy="292608"/>
          </a:xfrm>
          <a:prstGeom prst="rect">
            <a:avLst/>
          </a:prstGeom>
          <a:noFill/>
          <a:ln/>
        </p:spPr>
        <p:txBody>
          <a:bodyPr wrap="square" lIns="0" tIns="0" rIns="0" bIns="0" rtlCol="0" anchor="t"/>
          <a:lstStyle/>
          <a:p>
            <a:pPr marL="0" indent="0" algn="l">
              <a:lnSpc>
                <a:spcPct val="116000"/>
              </a:lnSpc>
              <a:buNone/>
            </a:pPr>
            <a:r>
              <a:rPr lang="en-US" sz="1500" b="1" u="sng" dirty="0">
                <a:solidFill>
                  <a:srgbClr val="000000"/>
                </a:solidFill>
                <a:latin typeface="Calibri" pitchFamily="34" charset="0"/>
                <a:ea typeface="Calibri" pitchFamily="34" charset="-122"/>
                <a:cs typeface="Calibri" pitchFamily="34" charset="-120"/>
              </a:rPr>
              <a:t>Why it still fails:</a:t>
            </a:r>
            <a:endParaRPr lang="en-US" sz="1500" dirty="0"/>
          </a:p>
        </p:txBody>
      </p:sp>
      <p:sp>
        <p:nvSpPr>
          <p:cNvPr id="5" name="Text 3"/>
          <p:cNvSpPr txBox="1"/>
          <p:nvPr/>
        </p:nvSpPr>
        <p:spPr>
          <a:xfrm>
            <a:off x="822960" y="2395728"/>
            <a:ext cx="292608" cy="274320"/>
          </a:xfrm>
          <a:prstGeom prst="rect">
            <a:avLst/>
          </a:prstGeom>
          <a:noFill/>
          <a:ln/>
        </p:spPr>
        <p:txBody>
          <a:bodyPr wrap="square" lIns="0" tIns="0" rIns="0" bIns="0" rtlCol="0" anchor="ctr"/>
          <a:lstStyle/>
          <a:p>
            <a:pPr marL="0" indent="0">
              <a:buNone/>
            </a:pPr>
            <a:r>
              <a:rPr lang="en-US" sz="1400" b="1" dirty="0">
                <a:solidFill>
                  <a:srgbClr val="000000"/>
                </a:solidFill>
                <a:latin typeface="Calibri" pitchFamily="34" charset="0"/>
                <a:ea typeface="Calibri" pitchFamily="34" charset="-122"/>
                <a:cs typeface="Calibri" pitchFamily="34" charset="-120"/>
              </a:rPr>
              <a:t>1.</a:t>
            </a:r>
            <a:endParaRPr lang="en-US" sz="1400" dirty="0"/>
          </a:p>
        </p:txBody>
      </p:sp>
      <p:sp>
        <p:nvSpPr>
          <p:cNvPr id="6" name="Text 4"/>
          <p:cNvSpPr txBox="1"/>
          <p:nvPr/>
        </p:nvSpPr>
        <p:spPr>
          <a:xfrm>
            <a:off x="1133856" y="2395728"/>
            <a:ext cx="4343213" cy="274320"/>
          </a:xfrm>
          <a:prstGeom prst="rect">
            <a:avLst/>
          </a:prstGeom>
          <a:noFill/>
          <a:ln/>
        </p:spPr>
        <p:txBody>
          <a:bodyPr wrap="square" lIns="0" tIns="0" rIns="0" bIns="0" rtlCol="0" anchor="ctr"/>
          <a:lstStyle/>
          <a:p>
            <a:pPr marL="0" indent="0">
              <a:buNone/>
            </a:pPr>
            <a:r>
              <a:rPr lang="en-US" sz="1400" b="1" dirty="0">
                <a:solidFill>
                  <a:srgbClr val="000000"/>
                </a:solidFill>
                <a:latin typeface="Calibri" pitchFamily="34" charset="0"/>
                <a:ea typeface="Calibri" pitchFamily="34" charset="-122"/>
                <a:cs typeface="Calibri" pitchFamily="34" charset="-120"/>
              </a:rPr>
              <a:t>No antagonistic pairs exist.</a:t>
            </a:r>
            <a:endParaRPr lang="en-US" sz="1400" dirty="0"/>
          </a:p>
        </p:txBody>
      </p:sp>
      <p:sp>
        <p:nvSpPr>
          <p:cNvPr id="7" name="Text 5"/>
          <p:cNvSpPr txBox="1"/>
          <p:nvPr/>
        </p:nvSpPr>
        <p:spPr>
          <a:xfrm>
            <a:off x="1133856" y="2688336"/>
            <a:ext cx="4233258" cy="566928"/>
          </a:xfrm>
          <a:prstGeom prst="rect">
            <a:avLst/>
          </a:prstGeom>
          <a:noFill/>
          <a:ln/>
        </p:spPr>
        <p:txBody>
          <a:bodyPr wrap="square" lIns="0" tIns="0" rIns="0" bIns="0" rtlCol="0" anchor="t"/>
          <a:lstStyle/>
          <a:p>
            <a:pPr marL="0" indent="0">
              <a:lnSpc>
                <a:spcPct val="110000"/>
              </a:lnSpc>
              <a:buNone/>
            </a:pPr>
            <a:r>
              <a:rPr lang="en-US" sz="1300" dirty="0">
                <a:solidFill>
                  <a:srgbClr val="595959"/>
                </a:solidFill>
                <a:latin typeface="Calibri" pitchFamily="34" charset="0"/>
                <a:ea typeface="Calibri" pitchFamily="34" charset="-122"/>
                <a:cs typeface="Calibri" pitchFamily="34" charset="-120"/>
              </a:rPr>
              <a:t>With seven thrusters in general position there is no pair whose thrusts cancel except along one axis. Every command recruits all seven.</a:t>
            </a:r>
            <a:endParaRPr lang="en-US" sz="1300" dirty="0"/>
          </a:p>
        </p:txBody>
      </p:sp>
      <p:sp>
        <p:nvSpPr>
          <p:cNvPr id="8" name="Text 6"/>
          <p:cNvSpPr txBox="1"/>
          <p:nvPr/>
        </p:nvSpPr>
        <p:spPr>
          <a:xfrm>
            <a:off x="822960" y="3328416"/>
            <a:ext cx="292608" cy="274320"/>
          </a:xfrm>
          <a:prstGeom prst="rect">
            <a:avLst/>
          </a:prstGeom>
          <a:noFill/>
          <a:ln/>
        </p:spPr>
        <p:txBody>
          <a:bodyPr wrap="square" lIns="0" tIns="0" rIns="0" bIns="0" rtlCol="0" anchor="ctr"/>
          <a:lstStyle/>
          <a:p>
            <a:pPr marL="0" indent="0">
              <a:buNone/>
            </a:pPr>
            <a:r>
              <a:rPr lang="en-US" sz="1400" b="1" dirty="0">
                <a:solidFill>
                  <a:srgbClr val="000000"/>
                </a:solidFill>
                <a:latin typeface="Calibri" pitchFamily="34" charset="0"/>
                <a:ea typeface="Calibri" pitchFamily="34" charset="-122"/>
                <a:cs typeface="Calibri" pitchFamily="34" charset="-120"/>
              </a:rPr>
              <a:t>2.</a:t>
            </a:r>
            <a:endParaRPr lang="en-US" sz="1400" dirty="0"/>
          </a:p>
        </p:txBody>
      </p:sp>
      <p:sp>
        <p:nvSpPr>
          <p:cNvPr id="9" name="Text 7"/>
          <p:cNvSpPr txBox="1"/>
          <p:nvPr/>
        </p:nvSpPr>
        <p:spPr>
          <a:xfrm>
            <a:off x="1133856" y="3328416"/>
            <a:ext cx="4343213" cy="274320"/>
          </a:xfrm>
          <a:prstGeom prst="rect">
            <a:avLst/>
          </a:prstGeom>
          <a:noFill/>
          <a:ln/>
        </p:spPr>
        <p:txBody>
          <a:bodyPr wrap="square" lIns="0" tIns="0" rIns="0" bIns="0" rtlCol="0" anchor="ctr"/>
          <a:lstStyle/>
          <a:p>
            <a:pPr marL="0" indent="0">
              <a:buNone/>
            </a:pPr>
            <a:r>
              <a:rPr lang="en-US" sz="1400" b="1" dirty="0">
                <a:solidFill>
                  <a:srgbClr val="000000"/>
                </a:solidFill>
                <a:latin typeface="Calibri" pitchFamily="34" charset="0"/>
                <a:ea typeface="Calibri" pitchFamily="34" charset="-122"/>
                <a:cs typeface="Calibri" pitchFamily="34" charset="-120"/>
              </a:rPr>
              <a:t>Every translation carries a parasitic torque.</a:t>
            </a:r>
            <a:endParaRPr lang="en-US" sz="1400" dirty="0"/>
          </a:p>
        </p:txBody>
      </p:sp>
      <p:sp>
        <p:nvSpPr>
          <p:cNvPr id="10" name="Text 8"/>
          <p:cNvSpPr txBox="1"/>
          <p:nvPr/>
        </p:nvSpPr>
        <p:spPr>
          <a:xfrm>
            <a:off x="1133856" y="3621024"/>
            <a:ext cx="4233258" cy="566928"/>
          </a:xfrm>
          <a:prstGeom prst="rect">
            <a:avLst/>
          </a:prstGeom>
          <a:noFill/>
          <a:ln/>
        </p:spPr>
        <p:txBody>
          <a:bodyPr wrap="square" lIns="0" tIns="0" rIns="0" bIns="0" rtlCol="0" anchor="t"/>
          <a:lstStyle/>
          <a:p>
            <a:pPr marL="0" indent="0">
              <a:lnSpc>
                <a:spcPct val="110000"/>
              </a:lnSpc>
              <a:buNone/>
            </a:pPr>
            <a:r>
              <a:rPr lang="en-US" sz="1300" dirty="0">
                <a:solidFill>
                  <a:srgbClr val="595959"/>
                </a:solidFill>
                <a:latin typeface="Calibri" pitchFamily="34" charset="0"/>
                <a:ea typeface="Calibri" pitchFamily="34" charset="-122"/>
                <a:cs typeface="Calibri" pitchFamily="34" charset="-120"/>
              </a:rPr>
              <a:t>The allocator can null it, but only by firing additional thrusters against the ones producing the translation you asked for.</a:t>
            </a:r>
            <a:endParaRPr lang="en-US" sz="1300" dirty="0"/>
          </a:p>
        </p:txBody>
      </p:sp>
      <p:sp>
        <p:nvSpPr>
          <p:cNvPr id="11" name="Text 9"/>
          <p:cNvSpPr txBox="1"/>
          <p:nvPr/>
        </p:nvSpPr>
        <p:spPr>
          <a:xfrm>
            <a:off x="822960" y="4261104"/>
            <a:ext cx="292608" cy="274320"/>
          </a:xfrm>
          <a:prstGeom prst="rect">
            <a:avLst/>
          </a:prstGeom>
          <a:noFill/>
          <a:ln/>
        </p:spPr>
        <p:txBody>
          <a:bodyPr wrap="square" lIns="0" tIns="0" rIns="0" bIns="0" rtlCol="0" anchor="ctr"/>
          <a:lstStyle/>
          <a:p>
            <a:pPr marL="0" indent="0">
              <a:buNone/>
            </a:pPr>
            <a:r>
              <a:rPr lang="en-US" sz="1400" b="1" dirty="0">
                <a:solidFill>
                  <a:srgbClr val="000000"/>
                </a:solidFill>
                <a:latin typeface="Calibri" pitchFamily="34" charset="0"/>
                <a:ea typeface="Calibri" pitchFamily="34" charset="-122"/>
                <a:cs typeface="Calibri" pitchFamily="34" charset="-120"/>
              </a:rPr>
              <a:t>3.</a:t>
            </a:r>
            <a:endParaRPr lang="en-US" sz="1400" dirty="0"/>
          </a:p>
        </p:txBody>
      </p:sp>
      <p:sp>
        <p:nvSpPr>
          <p:cNvPr id="12" name="Text 10"/>
          <p:cNvSpPr txBox="1"/>
          <p:nvPr/>
        </p:nvSpPr>
        <p:spPr>
          <a:xfrm>
            <a:off x="1133856" y="4261104"/>
            <a:ext cx="4343213" cy="274320"/>
          </a:xfrm>
          <a:prstGeom prst="rect">
            <a:avLst/>
          </a:prstGeom>
          <a:noFill/>
          <a:ln/>
        </p:spPr>
        <p:txBody>
          <a:bodyPr wrap="square" lIns="0" tIns="0" rIns="0" bIns="0" rtlCol="0" anchor="ctr"/>
          <a:lstStyle/>
          <a:p>
            <a:pPr marL="0" indent="0">
              <a:buNone/>
            </a:pPr>
            <a:r>
              <a:rPr lang="en-US" sz="1400" b="1" dirty="0">
                <a:solidFill>
                  <a:srgbClr val="000000"/>
                </a:solidFill>
                <a:latin typeface="Calibri" pitchFamily="34" charset="0"/>
                <a:ea typeface="Calibri" pitchFamily="34" charset="-122"/>
                <a:cs typeface="Calibri" pitchFamily="34" charset="-120"/>
              </a:rPr>
              <a:t>The attitude loop then fights the translation loop.</a:t>
            </a:r>
            <a:endParaRPr lang="en-US" sz="1400" dirty="0"/>
          </a:p>
        </p:txBody>
      </p:sp>
      <p:sp>
        <p:nvSpPr>
          <p:cNvPr id="13" name="Text 11"/>
          <p:cNvSpPr txBox="1"/>
          <p:nvPr/>
        </p:nvSpPr>
        <p:spPr>
          <a:xfrm>
            <a:off x="1133856" y="4553712"/>
            <a:ext cx="4233258" cy="566928"/>
          </a:xfrm>
          <a:prstGeom prst="rect">
            <a:avLst/>
          </a:prstGeom>
          <a:noFill/>
          <a:ln/>
        </p:spPr>
        <p:txBody>
          <a:bodyPr wrap="square" lIns="0" tIns="0" rIns="0" bIns="0" rtlCol="0" anchor="t"/>
          <a:lstStyle/>
          <a:p>
            <a:pPr marL="0" indent="0">
              <a:lnSpc>
                <a:spcPct val="110000"/>
              </a:lnSpc>
              <a:buNone/>
            </a:pPr>
            <a:r>
              <a:rPr lang="en-US" sz="1300" dirty="0">
                <a:solidFill>
                  <a:srgbClr val="595959"/>
                </a:solidFill>
                <a:latin typeface="Calibri" pitchFamily="34" charset="0"/>
                <a:ea typeface="Calibri" pitchFamily="34" charset="-122"/>
                <a:cs typeface="Calibri" pitchFamily="34" charset="-120"/>
              </a:rPr>
              <a:t>Each correction perturbs the other axis, and on a 10 g tank that exchange is paid for in propellant until the tank is empty.</a:t>
            </a:r>
            <a:endParaRPr lang="en-US" sz="1300" dirty="0"/>
          </a:p>
        </p:txBody>
      </p:sp>
      <p:pic>
        <p:nvPicPr>
          <p:cNvPr id="17" name="Picture 16">
            <a:extLst>
              <a:ext uri="{FF2B5EF4-FFF2-40B4-BE49-F238E27FC236}">
                <a16:creationId xmlns:a16="http://schemas.microsoft.com/office/drawing/2014/main" id="{ECC31D3C-AB9E-0F6E-F680-8F35FC252AFF}"/>
              </a:ext>
            </a:extLst>
          </p:cNvPr>
          <p:cNvPicPr>
            <a:picLocks noChangeAspect="1"/>
          </p:cNvPicPr>
          <p:nvPr/>
        </p:nvPicPr>
        <p:blipFill>
          <a:blip r:embed="rId3"/>
          <a:stretch>
            <a:fillRect/>
          </a:stretch>
        </p:blipFill>
        <p:spPr>
          <a:xfrm>
            <a:off x="5367114" y="1962041"/>
            <a:ext cx="3201769" cy="2977906"/>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365760" y="219456"/>
            <a:ext cx="8412480" cy="566928"/>
          </a:xfrm>
          <a:prstGeom prst="rect">
            <a:avLst/>
          </a:prstGeom>
          <a:noFill/>
          <a:ln/>
        </p:spPr>
        <p:txBody>
          <a:bodyPr wrap="square" lIns="0" tIns="0" rIns="0" bIns="0" rtlCol="0" anchor="ctr"/>
          <a:lstStyle/>
          <a:p>
            <a:pPr marL="0" indent="0" algn="ctr">
              <a:buNone/>
            </a:pPr>
            <a:r>
              <a:rPr lang="en-US" sz="3000" dirty="0">
                <a:solidFill>
                  <a:srgbClr val="262626"/>
                </a:solidFill>
                <a:latin typeface="Calibri" pitchFamily="34" charset="0"/>
                <a:ea typeface="Calibri" pitchFamily="34" charset="-122"/>
                <a:cs typeface="Calibri" pitchFamily="34" charset="-120"/>
              </a:rPr>
              <a:t>Iteration 3 — eight nozzles</a:t>
            </a:r>
            <a:endParaRPr lang="en-US" sz="3000" dirty="0"/>
          </a:p>
        </p:txBody>
      </p:sp>
      <p:pic>
        <p:nvPicPr>
          <p:cNvPr id="3" name="Image 0" descr="/home/claude/sphere1/img/s14_0.png"/>
          <p:cNvPicPr>
            <a:picLocks noChangeAspect="1"/>
          </p:cNvPicPr>
          <p:nvPr/>
        </p:nvPicPr>
        <p:blipFill>
          <a:blip r:embed="rId3"/>
          <a:srcRect/>
          <a:stretch/>
        </p:blipFill>
        <p:spPr>
          <a:xfrm>
            <a:off x="5598007" y="837889"/>
            <a:ext cx="3180233" cy="2892863"/>
          </a:xfrm>
          <a:prstGeom prst="rect">
            <a:avLst/>
          </a:prstGeom>
        </p:spPr>
      </p:pic>
      <p:sp>
        <p:nvSpPr>
          <p:cNvPr id="4" name="Text 1"/>
          <p:cNvSpPr txBox="1"/>
          <p:nvPr/>
        </p:nvSpPr>
        <p:spPr>
          <a:xfrm>
            <a:off x="5541264" y="3749040"/>
            <a:ext cx="3035808" cy="292608"/>
          </a:xfrm>
          <a:prstGeom prst="rect">
            <a:avLst/>
          </a:prstGeom>
          <a:noFill/>
          <a:ln/>
        </p:spPr>
        <p:txBody>
          <a:bodyPr wrap="square" lIns="0" tIns="0" rIns="0" bIns="0" rtlCol="0" anchor="t"/>
          <a:lstStyle/>
          <a:p>
            <a:pPr marL="0" indent="0" algn="ctr">
              <a:lnSpc>
                <a:spcPct val="116000"/>
              </a:lnSpc>
              <a:buNone/>
            </a:pPr>
            <a:r>
              <a:rPr lang="en-US" sz="1150" dirty="0">
                <a:solidFill>
                  <a:srgbClr val="595959"/>
                </a:solidFill>
                <a:latin typeface="Calibri" pitchFamily="34" charset="0"/>
                <a:ea typeface="Calibri" pitchFamily="34" charset="-122"/>
                <a:cs typeface="Calibri" pitchFamily="34" charset="-120"/>
              </a:rPr>
              <a:t>Two symmetric groups of four</a:t>
            </a:r>
            <a:endParaRPr lang="en-US" sz="1150" dirty="0"/>
          </a:p>
        </p:txBody>
      </p:sp>
      <p:sp>
        <p:nvSpPr>
          <p:cNvPr id="5" name="Text 2"/>
          <p:cNvSpPr txBox="1"/>
          <p:nvPr/>
        </p:nvSpPr>
        <p:spPr>
          <a:xfrm>
            <a:off x="566928" y="969264"/>
            <a:ext cx="4718304" cy="402336"/>
          </a:xfrm>
          <a:prstGeom prst="rect">
            <a:avLst/>
          </a:prstGeom>
          <a:noFill/>
          <a:ln/>
        </p:spPr>
        <p:txBody>
          <a:bodyPr wrap="square" lIns="0" tIns="0" rIns="0" bIns="0" rtlCol="0" anchor="t"/>
          <a:lstStyle/>
          <a:p>
            <a:pPr marL="0" indent="0" algn="l">
              <a:lnSpc>
                <a:spcPct val="116000"/>
              </a:lnSpc>
              <a:buNone/>
            </a:pPr>
            <a:r>
              <a:rPr lang="en-US" sz="1450" dirty="0">
                <a:solidFill>
                  <a:srgbClr val="000000"/>
                </a:solidFill>
                <a:latin typeface="Calibri" pitchFamily="34" charset="0"/>
                <a:ea typeface="Calibri" pitchFamily="34" charset="-122"/>
                <a:cs typeface="Calibri" pitchFamily="34" charset="-120"/>
              </a:rPr>
              <a:t>One redundant thruster buys back the decoupling:</a:t>
            </a:r>
            <a:endParaRPr lang="en-US" sz="1450" dirty="0"/>
          </a:p>
        </p:txBody>
      </p:sp>
      <p:sp>
        <p:nvSpPr>
          <p:cNvPr id="6" name="Text 3"/>
          <p:cNvSpPr txBox="1"/>
          <p:nvPr/>
        </p:nvSpPr>
        <p:spPr>
          <a:xfrm>
            <a:off x="566928" y="1463040"/>
            <a:ext cx="4718304" cy="274320"/>
          </a:xfrm>
          <a:prstGeom prst="rect">
            <a:avLst/>
          </a:prstGeom>
          <a:noFill/>
          <a:ln/>
        </p:spPr>
        <p:txBody>
          <a:bodyPr wrap="square" lIns="0" tIns="0" rIns="0" bIns="0" rtlCol="0" anchor="t"/>
          <a:lstStyle/>
          <a:p>
            <a:pPr marL="0" indent="0" algn="l">
              <a:lnSpc>
                <a:spcPct val="116000"/>
              </a:lnSpc>
              <a:buNone/>
            </a:pPr>
            <a:r>
              <a:rPr lang="en-US" sz="1400" b="1" u="sng" dirty="0">
                <a:solidFill>
                  <a:srgbClr val="000000"/>
                </a:solidFill>
                <a:latin typeface="Calibri" pitchFamily="34" charset="0"/>
                <a:ea typeface="Calibri" pitchFamily="34" charset="-122"/>
                <a:cs typeface="Calibri" pitchFamily="34" charset="-120"/>
              </a:rPr>
              <a:t>R1–R4   radial translation group</a:t>
            </a:r>
            <a:endParaRPr lang="en-US" sz="1400" dirty="0"/>
          </a:p>
        </p:txBody>
      </p:sp>
      <p:sp>
        <p:nvSpPr>
          <p:cNvPr id="7" name="Text 4"/>
          <p:cNvSpPr txBox="1"/>
          <p:nvPr/>
        </p:nvSpPr>
        <p:spPr>
          <a:xfrm>
            <a:off x="566928" y="1773936"/>
            <a:ext cx="4718304" cy="841248"/>
          </a:xfrm>
          <a:prstGeom prst="rect">
            <a:avLst/>
          </a:prstGeom>
          <a:noFill/>
          <a:ln/>
        </p:spPr>
        <p:txBody>
          <a:bodyPr wrap="square" lIns="0" tIns="0" rIns="0" bIns="0" rtlCol="0" anchor="t"/>
          <a:lstStyle/>
          <a:p>
            <a:pPr marL="0" indent="0" algn="l">
              <a:lnSpc>
                <a:spcPct val="116000"/>
              </a:lnSpc>
              <a:buNone/>
            </a:pPr>
            <a:r>
              <a:rPr lang="en-US" sz="1350" dirty="0">
                <a:solidFill>
                  <a:srgbClr val="000000"/>
                </a:solidFill>
                <a:latin typeface="Calibri" pitchFamily="34" charset="0"/>
                <a:ea typeface="Calibri" pitchFamily="34" charset="-122"/>
                <a:cs typeface="Calibri" pitchFamily="34" charset="-120"/>
              </a:rPr>
              <a:t>Spaced around the equator, each pointing straight out through the centre of the sphere. Because the line of thrust passes through the centre, these push the drone without turning it at all.</a:t>
            </a:r>
            <a:endParaRPr lang="en-US" sz="1350" dirty="0"/>
          </a:p>
        </p:txBody>
      </p:sp>
      <p:sp>
        <p:nvSpPr>
          <p:cNvPr id="8" name="Text 5"/>
          <p:cNvSpPr txBox="1"/>
          <p:nvPr/>
        </p:nvSpPr>
        <p:spPr>
          <a:xfrm>
            <a:off x="566928" y="2651760"/>
            <a:ext cx="4718304" cy="384048"/>
          </a:xfrm>
          <a:prstGeom prst="rect">
            <a:avLst/>
          </a:prstGeom>
          <a:noFill/>
          <a:ln/>
        </p:spPr>
        <p:txBody>
          <a:bodyPr wrap="square" lIns="0" tIns="0" rIns="0" bIns="0" rtlCol="0" anchor="ctr"/>
          <a:lstStyle/>
          <a:p>
            <a:pPr marL="0" indent="0" algn="ctr">
              <a:buNone/>
            </a:pPr>
            <a:r>
              <a:rPr lang="en-US" sz="1400" i="1" dirty="0">
                <a:solidFill>
                  <a:srgbClr val="000000"/>
                </a:solidFill>
                <a:latin typeface="Cambria" pitchFamily="34" charset="0"/>
                <a:ea typeface="Cambria" pitchFamily="34" charset="-122"/>
                <a:cs typeface="Cambria" pitchFamily="34" charset="-120"/>
              </a:rPr>
              <a:t>τ  =  r × F  =  0      for   r⊥ = 0.000 mm</a:t>
            </a:r>
            <a:endParaRPr lang="en-US" sz="1400" dirty="0"/>
          </a:p>
        </p:txBody>
      </p:sp>
      <p:sp>
        <p:nvSpPr>
          <p:cNvPr id="9" name="Text 6"/>
          <p:cNvSpPr txBox="1"/>
          <p:nvPr/>
        </p:nvSpPr>
        <p:spPr>
          <a:xfrm>
            <a:off x="566928" y="3182112"/>
            <a:ext cx="4718304" cy="274320"/>
          </a:xfrm>
          <a:prstGeom prst="rect">
            <a:avLst/>
          </a:prstGeom>
          <a:noFill/>
          <a:ln/>
        </p:spPr>
        <p:txBody>
          <a:bodyPr wrap="square" lIns="0" tIns="0" rIns="0" bIns="0" rtlCol="0" anchor="t"/>
          <a:lstStyle/>
          <a:p>
            <a:pPr marL="0" indent="0" algn="l">
              <a:lnSpc>
                <a:spcPct val="116000"/>
              </a:lnSpc>
              <a:buNone/>
            </a:pPr>
            <a:r>
              <a:rPr lang="en-US" sz="1400" b="1" u="sng" dirty="0">
                <a:solidFill>
                  <a:srgbClr val="000000"/>
                </a:solidFill>
                <a:latin typeface="Calibri" pitchFamily="34" charset="0"/>
                <a:ea typeface="Calibri" pitchFamily="34" charset="-122"/>
                <a:cs typeface="Calibri" pitchFamily="34" charset="-120"/>
              </a:rPr>
              <a:t>T1–T4   canted rotation group</a:t>
            </a:r>
            <a:endParaRPr lang="en-US" sz="1400" dirty="0"/>
          </a:p>
        </p:txBody>
      </p:sp>
      <p:sp>
        <p:nvSpPr>
          <p:cNvPr id="10" name="Text 7"/>
          <p:cNvSpPr txBox="1"/>
          <p:nvPr/>
        </p:nvSpPr>
        <p:spPr>
          <a:xfrm>
            <a:off x="566928" y="3493008"/>
            <a:ext cx="4718304" cy="1005840"/>
          </a:xfrm>
          <a:prstGeom prst="rect">
            <a:avLst/>
          </a:prstGeom>
          <a:noFill/>
          <a:ln/>
        </p:spPr>
        <p:txBody>
          <a:bodyPr wrap="square" lIns="0" tIns="0" rIns="0" bIns="0" rtlCol="0" anchor="t"/>
          <a:lstStyle/>
          <a:p>
            <a:pPr marL="0" indent="0" algn="l">
              <a:lnSpc>
                <a:spcPct val="116000"/>
              </a:lnSpc>
              <a:buNone/>
            </a:pPr>
            <a:r>
              <a:rPr lang="en-US" sz="1350" dirty="0">
                <a:solidFill>
                  <a:srgbClr val="000000"/>
                </a:solidFill>
                <a:latin typeface="Calibri" pitchFamily="34" charset="0"/>
                <a:ea typeface="Calibri" pitchFamily="34" charset="-122"/>
                <a:cs typeface="Calibri" pitchFamily="34" charset="-120"/>
              </a:rPr>
              <a:t>Mounted on the 115 mm surface and swung 38.50° away from radial. That swing is what creates the lever: a nozzle pointing straight out has none. R·sin θ = 71.59 mm, against 115 mm for a nozzle firing flat along the hull.</a:t>
            </a:r>
            <a:endParaRPr lang="en-US" sz="13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365760" y="219456"/>
            <a:ext cx="8412480" cy="566928"/>
          </a:xfrm>
          <a:prstGeom prst="rect">
            <a:avLst/>
          </a:prstGeom>
          <a:noFill/>
          <a:ln/>
        </p:spPr>
        <p:txBody>
          <a:bodyPr wrap="square" lIns="0" tIns="0" rIns="0" bIns="0" rtlCol="0" anchor="ctr"/>
          <a:lstStyle/>
          <a:p>
            <a:pPr marL="0" indent="0" algn="ctr">
              <a:buNone/>
            </a:pPr>
            <a:r>
              <a:rPr lang="en-US" sz="3000" dirty="0">
                <a:solidFill>
                  <a:srgbClr val="262626"/>
                </a:solidFill>
                <a:latin typeface="Calibri" pitchFamily="34" charset="0"/>
                <a:ea typeface="Calibri" pitchFamily="34" charset="-122"/>
                <a:cs typeface="Calibri" pitchFamily="34" charset="-120"/>
              </a:rPr>
              <a:t>Moving: one axis at a time</a:t>
            </a:r>
            <a:endParaRPr lang="en-US" sz="3000" dirty="0"/>
          </a:p>
        </p:txBody>
      </p:sp>
      <p:sp>
        <p:nvSpPr>
          <p:cNvPr id="3" name="Text 1"/>
          <p:cNvSpPr txBox="1"/>
          <p:nvPr/>
        </p:nvSpPr>
        <p:spPr>
          <a:xfrm>
            <a:off x="822960" y="914400"/>
            <a:ext cx="7498080" cy="566928"/>
          </a:xfrm>
          <a:prstGeom prst="rect">
            <a:avLst/>
          </a:prstGeom>
          <a:noFill/>
          <a:ln/>
        </p:spPr>
        <p:txBody>
          <a:bodyPr wrap="square" lIns="0" tIns="0" rIns="0" bIns="0" rtlCol="0" anchor="t"/>
          <a:lstStyle/>
          <a:p>
            <a:pPr marL="0" indent="0" algn="l">
              <a:lnSpc>
                <a:spcPct val="116000"/>
              </a:lnSpc>
              <a:buNone/>
            </a:pPr>
            <a:r>
              <a:rPr lang="en-US" sz="1450" dirty="0">
                <a:solidFill>
                  <a:srgbClr val="000000"/>
                </a:solidFill>
                <a:latin typeface="Calibri" pitchFamily="34" charset="0"/>
                <a:ea typeface="Calibri" pitchFamily="34" charset="-122"/>
                <a:cs typeface="Calibri" pitchFamily="34" charset="-120"/>
              </a:rPr>
              <a:t>The four radial nozzles sit on alternating corners of a cube, each pointing straight out through the centre. Every one of them therefore pushes on all three body axes at once, with 1/√3 = 0.577 of its thrust on each.</a:t>
            </a:r>
            <a:endParaRPr lang="en-US" sz="1450" dirty="0"/>
          </a:p>
        </p:txBody>
      </p:sp>
      <p:sp>
        <p:nvSpPr>
          <p:cNvPr id="4" name="Text 2"/>
          <p:cNvSpPr txBox="1"/>
          <p:nvPr/>
        </p:nvSpPr>
        <p:spPr>
          <a:xfrm>
            <a:off x="822960" y="1572768"/>
            <a:ext cx="7498080" cy="384048"/>
          </a:xfrm>
          <a:prstGeom prst="rect">
            <a:avLst/>
          </a:prstGeom>
          <a:noFill/>
          <a:ln/>
        </p:spPr>
        <p:txBody>
          <a:bodyPr wrap="square" lIns="0" tIns="0" rIns="0" bIns="0" rtlCol="0" anchor="ctr"/>
          <a:lstStyle/>
          <a:p>
            <a:pPr marL="0" indent="0" algn="ctr">
              <a:buNone/>
            </a:pPr>
            <a:r>
              <a:rPr lang="en-US" sz="1350" i="1" dirty="0">
                <a:solidFill>
                  <a:srgbClr val="000000"/>
                </a:solidFill>
                <a:latin typeface="Cambria" pitchFamily="34" charset="0"/>
                <a:ea typeface="Cambria" pitchFamily="34" charset="-122"/>
                <a:cs typeface="Cambria" pitchFamily="34" charset="-120"/>
              </a:rPr>
              <a:t>F  =  (F₀/√3) · A · d ,      A  =  [ −1 −1 +1 +1 ;   −1 +1 −1 +1 ;   −1 +1 +1 −1 ]</a:t>
            </a:r>
            <a:endParaRPr lang="en-US" sz="1350" dirty="0"/>
          </a:p>
        </p:txBody>
      </p:sp>
      <p:sp>
        <p:nvSpPr>
          <p:cNvPr id="5" name="Text 3"/>
          <p:cNvSpPr txBox="1"/>
          <p:nvPr/>
        </p:nvSpPr>
        <p:spPr>
          <a:xfrm>
            <a:off x="822960" y="2084832"/>
            <a:ext cx="7498080" cy="310896"/>
          </a:xfrm>
          <a:prstGeom prst="rect">
            <a:avLst/>
          </a:prstGeom>
          <a:noFill/>
          <a:ln/>
        </p:spPr>
        <p:txBody>
          <a:bodyPr wrap="square" lIns="0" tIns="0" rIns="0" bIns="0" rtlCol="0" anchor="t"/>
          <a:lstStyle/>
          <a:p>
            <a:pPr marL="0" indent="0" algn="l">
              <a:lnSpc>
                <a:spcPct val="116000"/>
              </a:lnSpc>
              <a:buNone/>
            </a:pPr>
            <a:r>
              <a:rPr lang="en-US" sz="1400" u="sng" dirty="0">
                <a:solidFill>
                  <a:srgbClr val="000000"/>
                </a:solidFill>
                <a:latin typeface="Calibri" pitchFamily="34" charset="0"/>
                <a:ea typeface="Calibri" pitchFamily="34" charset="-122"/>
                <a:cs typeface="Calibri" pitchFamily="34" charset="-120"/>
              </a:rPr>
              <a:t>Fire the right two and the other two axes cancel each other exactly:</a:t>
            </a:r>
            <a:endParaRPr lang="en-US" sz="1400" dirty="0"/>
          </a:p>
        </p:txBody>
      </p:sp>
      <p:sp>
        <p:nvSpPr>
          <p:cNvPr id="6" name="Shape 4"/>
          <p:cNvSpPr/>
          <p:nvPr/>
        </p:nvSpPr>
        <p:spPr>
          <a:xfrm>
            <a:off x="1554480" y="2487168"/>
            <a:ext cx="914400" cy="310896"/>
          </a:xfrm>
          <a:prstGeom prst="rect">
            <a:avLst/>
          </a:prstGeom>
          <a:solidFill>
            <a:srgbClr val="1F4E79"/>
          </a:solidFill>
          <a:ln w="9525">
            <a:solidFill>
              <a:srgbClr val="FFFFFF"/>
            </a:solidFill>
            <a:prstDash val="solid"/>
          </a:ln>
        </p:spPr>
      </p:sp>
      <p:sp>
        <p:nvSpPr>
          <p:cNvPr id="7" name="Text 5"/>
          <p:cNvSpPr txBox="1"/>
          <p:nvPr/>
        </p:nvSpPr>
        <p:spPr>
          <a:xfrm>
            <a:off x="1627632" y="2487168"/>
            <a:ext cx="768096" cy="310896"/>
          </a:xfrm>
          <a:prstGeom prst="rect">
            <a:avLst/>
          </a:prstGeom>
          <a:noFill/>
          <a:ln/>
        </p:spPr>
        <p:txBody>
          <a:bodyPr wrap="square" lIns="0" tIns="0" rIns="0" bIns="0" rtlCol="0" anchor="ctr"/>
          <a:lstStyle/>
          <a:p>
            <a:pPr marL="0" indent="0" algn="ctr">
              <a:buNone/>
            </a:pPr>
            <a:r>
              <a:rPr lang="en-US" sz="1150" b="1" dirty="0">
                <a:solidFill>
                  <a:srgbClr val="FFFFFF"/>
                </a:solidFill>
                <a:latin typeface="Calibri" pitchFamily="34" charset="0"/>
                <a:ea typeface="Calibri" pitchFamily="34" charset="-122"/>
                <a:cs typeface="Calibri" pitchFamily="34" charset="-120"/>
              </a:rPr>
              <a:t>Axis</a:t>
            </a:r>
            <a:endParaRPr lang="en-US" sz="1150" dirty="0"/>
          </a:p>
        </p:txBody>
      </p:sp>
      <p:sp>
        <p:nvSpPr>
          <p:cNvPr id="8" name="Shape 6"/>
          <p:cNvSpPr/>
          <p:nvPr/>
        </p:nvSpPr>
        <p:spPr>
          <a:xfrm>
            <a:off x="2468880" y="2487168"/>
            <a:ext cx="1828800" cy="310896"/>
          </a:xfrm>
          <a:prstGeom prst="rect">
            <a:avLst/>
          </a:prstGeom>
          <a:solidFill>
            <a:srgbClr val="1F4E79"/>
          </a:solidFill>
          <a:ln w="9525">
            <a:solidFill>
              <a:srgbClr val="FFFFFF"/>
            </a:solidFill>
            <a:prstDash val="solid"/>
          </a:ln>
        </p:spPr>
      </p:sp>
      <p:sp>
        <p:nvSpPr>
          <p:cNvPr id="9" name="Text 7"/>
          <p:cNvSpPr txBox="1"/>
          <p:nvPr/>
        </p:nvSpPr>
        <p:spPr>
          <a:xfrm>
            <a:off x="2542032" y="2487168"/>
            <a:ext cx="1682496" cy="310896"/>
          </a:xfrm>
          <a:prstGeom prst="rect">
            <a:avLst/>
          </a:prstGeom>
          <a:noFill/>
          <a:ln/>
        </p:spPr>
        <p:txBody>
          <a:bodyPr wrap="square" lIns="0" tIns="0" rIns="0" bIns="0" rtlCol="0" anchor="ctr"/>
          <a:lstStyle/>
          <a:p>
            <a:pPr marL="0" indent="0" algn="ctr">
              <a:buNone/>
            </a:pPr>
            <a:r>
              <a:rPr lang="en-US" sz="1150" b="1" dirty="0">
                <a:solidFill>
                  <a:srgbClr val="FFFFFF"/>
                </a:solidFill>
                <a:latin typeface="Calibri" pitchFamily="34" charset="0"/>
                <a:ea typeface="Calibri" pitchFamily="34" charset="-122"/>
                <a:cs typeface="Calibri" pitchFamily="34" charset="-120"/>
              </a:rPr>
              <a:t>Nozzles fired</a:t>
            </a:r>
            <a:endParaRPr lang="en-US" sz="1150" dirty="0"/>
          </a:p>
        </p:txBody>
      </p:sp>
      <p:sp>
        <p:nvSpPr>
          <p:cNvPr id="10" name="Shape 8"/>
          <p:cNvSpPr/>
          <p:nvPr/>
        </p:nvSpPr>
        <p:spPr>
          <a:xfrm>
            <a:off x="4297680" y="2487168"/>
            <a:ext cx="1737360" cy="310896"/>
          </a:xfrm>
          <a:prstGeom prst="rect">
            <a:avLst/>
          </a:prstGeom>
          <a:solidFill>
            <a:srgbClr val="1F4E79"/>
          </a:solidFill>
          <a:ln w="9525">
            <a:solidFill>
              <a:srgbClr val="FFFFFF"/>
            </a:solidFill>
            <a:prstDash val="solid"/>
          </a:ln>
        </p:spPr>
      </p:sp>
      <p:sp>
        <p:nvSpPr>
          <p:cNvPr id="11" name="Text 9"/>
          <p:cNvSpPr txBox="1"/>
          <p:nvPr/>
        </p:nvSpPr>
        <p:spPr>
          <a:xfrm>
            <a:off x="4370832" y="2487168"/>
            <a:ext cx="1591056" cy="310896"/>
          </a:xfrm>
          <a:prstGeom prst="rect">
            <a:avLst/>
          </a:prstGeom>
          <a:noFill/>
          <a:ln/>
        </p:spPr>
        <p:txBody>
          <a:bodyPr wrap="square" lIns="0" tIns="0" rIns="0" bIns="0" rtlCol="0" anchor="ctr"/>
          <a:lstStyle/>
          <a:p>
            <a:pPr marL="0" indent="0" algn="r">
              <a:buNone/>
            </a:pPr>
            <a:r>
              <a:rPr lang="en-US" sz="1150" b="1" dirty="0">
                <a:solidFill>
                  <a:srgbClr val="FFFFFF"/>
                </a:solidFill>
                <a:latin typeface="Calibri" pitchFamily="34" charset="0"/>
                <a:ea typeface="Calibri" pitchFamily="34" charset="-122"/>
                <a:cs typeface="Calibri" pitchFamily="34" charset="-120"/>
              </a:rPr>
              <a:t>Net force</a:t>
            </a:r>
            <a:endParaRPr lang="en-US" sz="1150" dirty="0"/>
          </a:p>
        </p:txBody>
      </p:sp>
      <p:sp>
        <p:nvSpPr>
          <p:cNvPr id="12" name="Shape 10"/>
          <p:cNvSpPr/>
          <p:nvPr/>
        </p:nvSpPr>
        <p:spPr>
          <a:xfrm>
            <a:off x="6035040" y="2487168"/>
            <a:ext cx="1554480" cy="310896"/>
          </a:xfrm>
          <a:prstGeom prst="rect">
            <a:avLst/>
          </a:prstGeom>
          <a:solidFill>
            <a:srgbClr val="1F4E79"/>
          </a:solidFill>
          <a:ln w="9525">
            <a:solidFill>
              <a:srgbClr val="FFFFFF"/>
            </a:solidFill>
            <a:prstDash val="solid"/>
          </a:ln>
        </p:spPr>
      </p:sp>
      <p:sp>
        <p:nvSpPr>
          <p:cNvPr id="13" name="Text 11"/>
          <p:cNvSpPr txBox="1"/>
          <p:nvPr/>
        </p:nvSpPr>
        <p:spPr>
          <a:xfrm>
            <a:off x="6108192" y="2487168"/>
            <a:ext cx="1408176" cy="310896"/>
          </a:xfrm>
          <a:prstGeom prst="rect">
            <a:avLst/>
          </a:prstGeom>
          <a:noFill/>
          <a:ln/>
        </p:spPr>
        <p:txBody>
          <a:bodyPr wrap="square" lIns="0" tIns="0" rIns="0" bIns="0" rtlCol="0" anchor="ctr"/>
          <a:lstStyle/>
          <a:p>
            <a:pPr marL="0" indent="0" algn="r">
              <a:buNone/>
            </a:pPr>
            <a:r>
              <a:rPr lang="en-US" sz="1150" b="1" dirty="0">
                <a:solidFill>
                  <a:srgbClr val="FFFFFF"/>
                </a:solidFill>
                <a:latin typeface="Calibri" pitchFamily="34" charset="0"/>
                <a:ea typeface="Calibri" pitchFamily="34" charset="-122"/>
                <a:cs typeface="Calibri" pitchFamily="34" charset="-120"/>
              </a:rPr>
              <a:t>Net torque  [mN·m]</a:t>
            </a:r>
            <a:endParaRPr lang="en-US" sz="1150" dirty="0"/>
          </a:p>
        </p:txBody>
      </p:sp>
      <p:sp>
        <p:nvSpPr>
          <p:cNvPr id="14" name="Shape 12"/>
          <p:cNvSpPr/>
          <p:nvPr/>
        </p:nvSpPr>
        <p:spPr>
          <a:xfrm>
            <a:off x="1554480" y="2798064"/>
            <a:ext cx="914400" cy="283464"/>
          </a:xfrm>
          <a:prstGeom prst="rect">
            <a:avLst/>
          </a:prstGeom>
          <a:solidFill>
            <a:srgbClr val="DCE6F1"/>
          </a:solidFill>
          <a:ln w="9525">
            <a:solidFill>
              <a:srgbClr val="FFFFFF"/>
            </a:solidFill>
            <a:prstDash val="solid"/>
          </a:ln>
        </p:spPr>
      </p:sp>
      <p:sp>
        <p:nvSpPr>
          <p:cNvPr id="15" name="Text 13"/>
          <p:cNvSpPr txBox="1"/>
          <p:nvPr/>
        </p:nvSpPr>
        <p:spPr>
          <a:xfrm>
            <a:off x="1627632" y="2798064"/>
            <a:ext cx="768096" cy="283464"/>
          </a:xfrm>
          <a:prstGeom prst="rect">
            <a:avLst/>
          </a:prstGeom>
          <a:noFill/>
          <a:ln/>
        </p:spPr>
        <p:txBody>
          <a:bodyPr wrap="square" lIns="0" tIns="0" rIns="0" bIns="0" rtlCol="0" anchor="ctr"/>
          <a:lstStyle/>
          <a:p>
            <a:pPr marL="0" indent="0" algn="ctr">
              <a:buNone/>
            </a:pPr>
            <a:r>
              <a:rPr lang="en-US" sz="1150" dirty="0">
                <a:solidFill>
                  <a:srgbClr val="000000"/>
                </a:solidFill>
                <a:latin typeface="Calibri" pitchFamily="34" charset="0"/>
                <a:ea typeface="Calibri" pitchFamily="34" charset="-122"/>
                <a:cs typeface="Calibri" pitchFamily="34" charset="-120"/>
              </a:rPr>
              <a:t>+X</a:t>
            </a:r>
            <a:endParaRPr lang="en-US" sz="1150" dirty="0"/>
          </a:p>
        </p:txBody>
      </p:sp>
      <p:sp>
        <p:nvSpPr>
          <p:cNvPr id="16" name="Shape 14"/>
          <p:cNvSpPr/>
          <p:nvPr/>
        </p:nvSpPr>
        <p:spPr>
          <a:xfrm>
            <a:off x="2468880" y="2798064"/>
            <a:ext cx="1828800" cy="283464"/>
          </a:xfrm>
          <a:prstGeom prst="rect">
            <a:avLst/>
          </a:prstGeom>
          <a:solidFill>
            <a:srgbClr val="DCE6F1"/>
          </a:solidFill>
          <a:ln w="9525">
            <a:solidFill>
              <a:srgbClr val="FFFFFF"/>
            </a:solidFill>
            <a:prstDash val="solid"/>
          </a:ln>
        </p:spPr>
      </p:sp>
      <p:sp>
        <p:nvSpPr>
          <p:cNvPr id="17" name="Text 15"/>
          <p:cNvSpPr txBox="1"/>
          <p:nvPr/>
        </p:nvSpPr>
        <p:spPr>
          <a:xfrm>
            <a:off x="2542032" y="2798064"/>
            <a:ext cx="1682496" cy="283464"/>
          </a:xfrm>
          <a:prstGeom prst="rect">
            <a:avLst/>
          </a:prstGeom>
          <a:noFill/>
          <a:ln/>
        </p:spPr>
        <p:txBody>
          <a:bodyPr wrap="square" lIns="0" tIns="0" rIns="0" bIns="0" rtlCol="0" anchor="ctr"/>
          <a:lstStyle/>
          <a:p>
            <a:pPr marL="0" indent="0" algn="ctr">
              <a:buNone/>
            </a:pPr>
            <a:r>
              <a:rPr lang="en-US" sz="1150" dirty="0">
                <a:solidFill>
                  <a:srgbClr val="000000"/>
                </a:solidFill>
                <a:latin typeface="Calibri" pitchFamily="34" charset="0"/>
                <a:ea typeface="Calibri" pitchFamily="34" charset="-122"/>
                <a:cs typeface="Calibri" pitchFamily="34" charset="-120"/>
              </a:rPr>
              <a:t>R3 + R4</a:t>
            </a:r>
            <a:endParaRPr lang="en-US" sz="1150" dirty="0"/>
          </a:p>
        </p:txBody>
      </p:sp>
      <p:sp>
        <p:nvSpPr>
          <p:cNvPr id="18" name="Shape 16"/>
          <p:cNvSpPr/>
          <p:nvPr/>
        </p:nvSpPr>
        <p:spPr>
          <a:xfrm>
            <a:off x="4297680" y="2798064"/>
            <a:ext cx="1737360" cy="283464"/>
          </a:xfrm>
          <a:prstGeom prst="rect">
            <a:avLst/>
          </a:prstGeom>
          <a:solidFill>
            <a:srgbClr val="DCE6F1"/>
          </a:solidFill>
          <a:ln w="9525">
            <a:solidFill>
              <a:srgbClr val="FFFFFF"/>
            </a:solidFill>
            <a:prstDash val="solid"/>
          </a:ln>
        </p:spPr>
      </p:sp>
      <p:sp>
        <p:nvSpPr>
          <p:cNvPr id="19" name="Text 17"/>
          <p:cNvSpPr txBox="1"/>
          <p:nvPr/>
        </p:nvSpPr>
        <p:spPr>
          <a:xfrm>
            <a:off x="4370832" y="2798064"/>
            <a:ext cx="1591056" cy="283464"/>
          </a:xfrm>
          <a:prstGeom prst="rect">
            <a:avLst/>
          </a:prstGeom>
          <a:noFill/>
          <a:ln/>
        </p:spPr>
        <p:txBody>
          <a:bodyPr wrap="square" lIns="0" tIns="0" rIns="0" bIns="0" rtlCol="0" anchor="ctr"/>
          <a:lstStyle/>
          <a:p>
            <a:pPr marL="0" indent="0" algn="r">
              <a:buNone/>
            </a:pPr>
            <a:r>
              <a:rPr lang="en-US" sz="1150" dirty="0">
                <a:solidFill>
                  <a:srgbClr val="000000"/>
                </a:solidFill>
                <a:latin typeface="Calibri" pitchFamily="34" charset="0"/>
                <a:ea typeface="Calibri" pitchFamily="34" charset="-122"/>
                <a:cs typeface="Calibri" pitchFamily="34" charset="-120"/>
              </a:rPr>
              <a:t>+ 108.76 mN</a:t>
            </a:r>
            <a:endParaRPr lang="en-US" sz="1150" dirty="0"/>
          </a:p>
        </p:txBody>
      </p:sp>
      <p:sp>
        <p:nvSpPr>
          <p:cNvPr id="20" name="Shape 18"/>
          <p:cNvSpPr/>
          <p:nvPr/>
        </p:nvSpPr>
        <p:spPr>
          <a:xfrm>
            <a:off x="6035040" y="2798064"/>
            <a:ext cx="1554480" cy="283464"/>
          </a:xfrm>
          <a:prstGeom prst="rect">
            <a:avLst/>
          </a:prstGeom>
          <a:solidFill>
            <a:srgbClr val="DCE6F1"/>
          </a:solidFill>
          <a:ln w="9525">
            <a:solidFill>
              <a:srgbClr val="FFFFFF"/>
            </a:solidFill>
            <a:prstDash val="solid"/>
          </a:ln>
        </p:spPr>
      </p:sp>
      <p:sp>
        <p:nvSpPr>
          <p:cNvPr id="21" name="Text 19"/>
          <p:cNvSpPr txBox="1"/>
          <p:nvPr/>
        </p:nvSpPr>
        <p:spPr>
          <a:xfrm>
            <a:off x="6108192" y="2798064"/>
            <a:ext cx="1408176" cy="283464"/>
          </a:xfrm>
          <a:prstGeom prst="rect">
            <a:avLst/>
          </a:prstGeom>
          <a:noFill/>
          <a:ln/>
        </p:spPr>
        <p:txBody>
          <a:bodyPr wrap="square" lIns="0" tIns="0" rIns="0" bIns="0" rtlCol="0" anchor="ctr"/>
          <a:lstStyle/>
          <a:p>
            <a:pPr marL="0" indent="0" algn="r">
              <a:buNone/>
            </a:pPr>
            <a:r>
              <a:rPr lang="en-US" sz="1150" dirty="0">
                <a:solidFill>
                  <a:srgbClr val="000000"/>
                </a:solidFill>
                <a:latin typeface="Calibri" pitchFamily="34" charset="0"/>
                <a:ea typeface="Calibri" pitchFamily="34" charset="-122"/>
                <a:cs typeface="Calibri" pitchFamily="34" charset="-120"/>
              </a:rPr>
              <a:t>0.000</a:t>
            </a:r>
            <a:endParaRPr lang="en-US" sz="1150" dirty="0"/>
          </a:p>
        </p:txBody>
      </p:sp>
      <p:sp>
        <p:nvSpPr>
          <p:cNvPr id="22" name="Shape 20"/>
          <p:cNvSpPr/>
          <p:nvPr/>
        </p:nvSpPr>
        <p:spPr>
          <a:xfrm>
            <a:off x="1554480" y="3081528"/>
            <a:ext cx="914400" cy="283464"/>
          </a:xfrm>
          <a:prstGeom prst="rect">
            <a:avLst/>
          </a:prstGeom>
          <a:solidFill>
            <a:srgbClr val="FFFFFF"/>
          </a:solidFill>
          <a:ln w="9525">
            <a:solidFill>
              <a:srgbClr val="FFFFFF"/>
            </a:solidFill>
            <a:prstDash val="solid"/>
          </a:ln>
        </p:spPr>
      </p:sp>
      <p:sp>
        <p:nvSpPr>
          <p:cNvPr id="23" name="Text 21"/>
          <p:cNvSpPr txBox="1"/>
          <p:nvPr/>
        </p:nvSpPr>
        <p:spPr>
          <a:xfrm>
            <a:off x="1627632" y="3081528"/>
            <a:ext cx="768096" cy="283464"/>
          </a:xfrm>
          <a:prstGeom prst="rect">
            <a:avLst/>
          </a:prstGeom>
          <a:noFill/>
          <a:ln/>
        </p:spPr>
        <p:txBody>
          <a:bodyPr wrap="square" lIns="0" tIns="0" rIns="0" bIns="0" rtlCol="0" anchor="ctr"/>
          <a:lstStyle/>
          <a:p>
            <a:pPr marL="0" indent="0" algn="ctr">
              <a:buNone/>
            </a:pPr>
            <a:r>
              <a:rPr lang="en-US" sz="1150" dirty="0">
                <a:solidFill>
                  <a:srgbClr val="000000"/>
                </a:solidFill>
                <a:latin typeface="Calibri" pitchFamily="34" charset="0"/>
                <a:ea typeface="Calibri" pitchFamily="34" charset="-122"/>
                <a:cs typeface="Calibri" pitchFamily="34" charset="-120"/>
              </a:rPr>
              <a:t>−X</a:t>
            </a:r>
            <a:endParaRPr lang="en-US" sz="1150" dirty="0"/>
          </a:p>
        </p:txBody>
      </p:sp>
      <p:sp>
        <p:nvSpPr>
          <p:cNvPr id="24" name="Shape 22"/>
          <p:cNvSpPr/>
          <p:nvPr/>
        </p:nvSpPr>
        <p:spPr>
          <a:xfrm>
            <a:off x="2468880" y="3081528"/>
            <a:ext cx="1828800" cy="283464"/>
          </a:xfrm>
          <a:prstGeom prst="rect">
            <a:avLst/>
          </a:prstGeom>
          <a:solidFill>
            <a:srgbClr val="FFFFFF"/>
          </a:solidFill>
          <a:ln w="9525">
            <a:solidFill>
              <a:srgbClr val="FFFFFF"/>
            </a:solidFill>
            <a:prstDash val="solid"/>
          </a:ln>
        </p:spPr>
      </p:sp>
      <p:sp>
        <p:nvSpPr>
          <p:cNvPr id="25" name="Text 23"/>
          <p:cNvSpPr txBox="1"/>
          <p:nvPr/>
        </p:nvSpPr>
        <p:spPr>
          <a:xfrm>
            <a:off x="2542032" y="3081528"/>
            <a:ext cx="1682496" cy="283464"/>
          </a:xfrm>
          <a:prstGeom prst="rect">
            <a:avLst/>
          </a:prstGeom>
          <a:noFill/>
          <a:ln/>
        </p:spPr>
        <p:txBody>
          <a:bodyPr wrap="square" lIns="0" tIns="0" rIns="0" bIns="0" rtlCol="0" anchor="ctr"/>
          <a:lstStyle/>
          <a:p>
            <a:pPr marL="0" indent="0" algn="ctr">
              <a:buNone/>
            </a:pPr>
            <a:r>
              <a:rPr lang="en-US" sz="1150" dirty="0">
                <a:solidFill>
                  <a:srgbClr val="000000"/>
                </a:solidFill>
                <a:latin typeface="Calibri" pitchFamily="34" charset="0"/>
                <a:ea typeface="Calibri" pitchFamily="34" charset="-122"/>
                <a:cs typeface="Calibri" pitchFamily="34" charset="-120"/>
              </a:rPr>
              <a:t>R1 + R2</a:t>
            </a:r>
            <a:endParaRPr lang="en-US" sz="1150" dirty="0"/>
          </a:p>
        </p:txBody>
      </p:sp>
      <p:sp>
        <p:nvSpPr>
          <p:cNvPr id="26" name="Shape 24"/>
          <p:cNvSpPr/>
          <p:nvPr/>
        </p:nvSpPr>
        <p:spPr>
          <a:xfrm>
            <a:off x="4297680" y="3081528"/>
            <a:ext cx="1737360" cy="283464"/>
          </a:xfrm>
          <a:prstGeom prst="rect">
            <a:avLst/>
          </a:prstGeom>
          <a:solidFill>
            <a:srgbClr val="FFFFFF"/>
          </a:solidFill>
          <a:ln w="9525">
            <a:solidFill>
              <a:srgbClr val="FFFFFF"/>
            </a:solidFill>
            <a:prstDash val="solid"/>
          </a:ln>
        </p:spPr>
      </p:sp>
      <p:sp>
        <p:nvSpPr>
          <p:cNvPr id="27" name="Text 25"/>
          <p:cNvSpPr txBox="1"/>
          <p:nvPr/>
        </p:nvSpPr>
        <p:spPr>
          <a:xfrm>
            <a:off x="4370832" y="3081528"/>
            <a:ext cx="1591056" cy="283464"/>
          </a:xfrm>
          <a:prstGeom prst="rect">
            <a:avLst/>
          </a:prstGeom>
          <a:noFill/>
          <a:ln/>
        </p:spPr>
        <p:txBody>
          <a:bodyPr wrap="square" lIns="0" tIns="0" rIns="0" bIns="0" rtlCol="0" anchor="ctr"/>
          <a:lstStyle/>
          <a:p>
            <a:pPr marL="0" indent="0" algn="r">
              <a:buNone/>
            </a:pPr>
            <a:r>
              <a:rPr lang="en-US" sz="1150" dirty="0">
                <a:solidFill>
                  <a:srgbClr val="000000"/>
                </a:solidFill>
                <a:latin typeface="Calibri" pitchFamily="34" charset="0"/>
                <a:ea typeface="Calibri" pitchFamily="34" charset="-122"/>
                <a:cs typeface="Calibri" pitchFamily="34" charset="-120"/>
              </a:rPr>
              <a:t>− 108.76 mN</a:t>
            </a:r>
            <a:endParaRPr lang="en-US" sz="1150" dirty="0"/>
          </a:p>
        </p:txBody>
      </p:sp>
      <p:sp>
        <p:nvSpPr>
          <p:cNvPr id="28" name="Shape 26"/>
          <p:cNvSpPr/>
          <p:nvPr/>
        </p:nvSpPr>
        <p:spPr>
          <a:xfrm>
            <a:off x="6035040" y="3081528"/>
            <a:ext cx="1554480" cy="283464"/>
          </a:xfrm>
          <a:prstGeom prst="rect">
            <a:avLst/>
          </a:prstGeom>
          <a:solidFill>
            <a:srgbClr val="FFFFFF"/>
          </a:solidFill>
          <a:ln w="9525">
            <a:solidFill>
              <a:srgbClr val="FFFFFF"/>
            </a:solidFill>
            <a:prstDash val="solid"/>
          </a:ln>
        </p:spPr>
      </p:sp>
      <p:sp>
        <p:nvSpPr>
          <p:cNvPr id="29" name="Text 27"/>
          <p:cNvSpPr txBox="1"/>
          <p:nvPr/>
        </p:nvSpPr>
        <p:spPr>
          <a:xfrm>
            <a:off x="6108192" y="3081528"/>
            <a:ext cx="1408176" cy="283464"/>
          </a:xfrm>
          <a:prstGeom prst="rect">
            <a:avLst/>
          </a:prstGeom>
          <a:noFill/>
          <a:ln/>
        </p:spPr>
        <p:txBody>
          <a:bodyPr wrap="square" lIns="0" tIns="0" rIns="0" bIns="0" rtlCol="0" anchor="ctr"/>
          <a:lstStyle/>
          <a:p>
            <a:pPr marL="0" indent="0" algn="r">
              <a:buNone/>
            </a:pPr>
            <a:r>
              <a:rPr lang="en-US" sz="1150" dirty="0">
                <a:solidFill>
                  <a:srgbClr val="000000"/>
                </a:solidFill>
                <a:latin typeface="Calibri" pitchFamily="34" charset="0"/>
                <a:ea typeface="Calibri" pitchFamily="34" charset="-122"/>
                <a:cs typeface="Calibri" pitchFamily="34" charset="-120"/>
              </a:rPr>
              <a:t>0.000</a:t>
            </a:r>
            <a:endParaRPr lang="en-US" sz="1150" dirty="0"/>
          </a:p>
        </p:txBody>
      </p:sp>
      <p:sp>
        <p:nvSpPr>
          <p:cNvPr id="30" name="Shape 28"/>
          <p:cNvSpPr/>
          <p:nvPr/>
        </p:nvSpPr>
        <p:spPr>
          <a:xfrm>
            <a:off x="1554480" y="3364992"/>
            <a:ext cx="914400" cy="283464"/>
          </a:xfrm>
          <a:prstGeom prst="rect">
            <a:avLst/>
          </a:prstGeom>
          <a:solidFill>
            <a:srgbClr val="DCE6F1"/>
          </a:solidFill>
          <a:ln w="9525">
            <a:solidFill>
              <a:srgbClr val="FFFFFF"/>
            </a:solidFill>
            <a:prstDash val="solid"/>
          </a:ln>
        </p:spPr>
      </p:sp>
      <p:sp>
        <p:nvSpPr>
          <p:cNvPr id="31" name="Text 29"/>
          <p:cNvSpPr txBox="1"/>
          <p:nvPr/>
        </p:nvSpPr>
        <p:spPr>
          <a:xfrm>
            <a:off x="1627632" y="3364992"/>
            <a:ext cx="768096" cy="283464"/>
          </a:xfrm>
          <a:prstGeom prst="rect">
            <a:avLst/>
          </a:prstGeom>
          <a:noFill/>
          <a:ln/>
        </p:spPr>
        <p:txBody>
          <a:bodyPr wrap="square" lIns="0" tIns="0" rIns="0" bIns="0" rtlCol="0" anchor="ctr"/>
          <a:lstStyle/>
          <a:p>
            <a:pPr marL="0" indent="0" algn="ctr">
              <a:buNone/>
            </a:pPr>
            <a:r>
              <a:rPr lang="en-US" sz="1150" dirty="0">
                <a:solidFill>
                  <a:srgbClr val="000000"/>
                </a:solidFill>
                <a:latin typeface="Calibri" pitchFamily="34" charset="0"/>
                <a:ea typeface="Calibri" pitchFamily="34" charset="-122"/>
                <a:cs typeface="Calibri" pitchFamily="34" charset="-120"/>
              </a:rPr>
              <a:t>+Y</a:t>
            </a:r>
            <a:endParaRPr lang="en-US" sz="1150" dirty="0"/>
          </a:p>
        </p:txBody>
      </p:sp>
      <p:sp>
        <p:nvSpPr>
          <p:cNvPr id="32" name="Shape 30"/>
          <p:cNvSpPr/>
          <p:nvPr/>
        </p:nvSpPr>
        <p:spPr>
          <a:xfrm>
            <a:off x="2468880" y="3364992"/>
            <a:ext cx="1828800" cy="283464"/>
          </a:xfrm>
          <a:prstGeom prst="rect">
            <a:avLst/>
          </a:prstGeom>
          <a:solidFill>
            <a:srgbClr val="DCE6F1"/>
          </a:solidFill>
          <a:ln w="9525">
            <a:solidFill>
              <a:srgbClr val="FFFFFF"/>
            </a:solidFill>
            <a:prstDash val="solid"/>
          </a:ln>
        </p:spPr>
      </p:sp>
      <p:sp>
        <p:nvSpPr>
          <p:cNvPr id="33" name="Text 31"/>
          <p:cNvSpPr txBox="1"/>
          <p:nvPr/>
        </p:nvSpPr>
        <p:spPr>
          <a:xfrm>
            <a:off x="2542032" y="3364992"/>
            <a:ext cx="1682496" cy="283464"/>
          </a:xfrm>
          <a:prstGeom prst="rect">
            <a:avLst/>
          </a:prstGeom>
          <a:noFill/>
          <a:ln/>
        </p:spPr>
        <p:txBody>
          <a:bodyPr wrap="square" lIns="0" tIns="0" rIns="0" bIns="0" rtlCol="0" anchor="ctr"/>
          <a:lstStyle/>
          <a:p>
            <a:pPr marL="0" indent="0" algn="ctr">
              <a:buNone/>
            </a:pPr>
            <a:r>
              <a:rPr lang="en-US" sz="1150" dirty="0">
                <a:solidFill>
                  <a:srgbClr val="000000"/>
                </a:solidFill>
                <a:latin typeface="Calibri" pitchFamily="34" charset="0"/>
                <a:ea typeface="Calibri" pitchFamily="34" charset="-122"/>
                <a:cs typeface="Calibri" pitchFamily="34" charset="-120"/>
              </a:rPr>
              <a:t>R2 + R4</a:t>
            </a:r>
            <a:endParaRPr lang="en-US" sz="1150" dirty="0"/>
          </a:p>
        </p:txBody>
      </p:sp>
      <p:sp>
        <p:nvSpPr>
          <p:cNvPr id="34" name="Shape 32"/>
          <p:cNvSpPr/>
          <p:nvPr/>
        </p:nvSpPr>
        <p:spPr>
          <a:xfrm>
            <a:off x="4297680" y="3364992"/>
            <a:ext cx="1737360" cy="283464"/>
          </a:xfrm>
          <a:prstGeom prst="rect">
            <a:avLst/>
          </a:prstGeom>
          <a:solidFill>
            <a:srgbClr val="DCE6F1"/>
          </a:solidFill>
          <a:ln w="9525">
            <a:solidFill>
              <a:srgbClr val="FFFFFF"/>
            </a:solidFill>
            <a:prstDash val="solid"/>
          </a:ln>
        </p:spPr>
      </p:sp>
      <p:sp>
        <p:nvSpPr>
          <p:cNvPr id="35" name="Text 33"/>
          <p:cNvSpPr txBox="1"/>
          <p:nvPr/>
        </p:nvSpPr>
        <p:spPr>
          <a:xfrm>
            <a:off x="4370832" y="3364992"/>
            <a:ext cx="1591056" cy="283464"/>
          </a:xfrm>
          <a:prstGeom prst="rect">
            <a:avLst/>
          </a:prstGeom>
          <a:noFill/>
          <a:ln/>
        </p:spPr>
        <p:txBody>
          <a:bodyPr wrap="square" lIns="0" tIns="0" rIns="0" bIns="0" rtlCol="0" anchor="ctr"/>
          <a:lstStyle/>
          <a:p>
            <a:pPr marL="0" indent="0" algn="r">
              <a:buNone/>
            </a:pPr>
            <a:r>
              <a:rPr lang="en-US" sz="1150" dirty="0">
                <a:solidFill>
                  <a:srgbClr val="000000"/>
                </a:solidFill>
                <a:latin typeface="Calibri" pitchFamily="34" charset="0"/>
                <a:ea typeface="Calibri" pitchFamily="34" charset="-122"/>
                <a:cs typeface="Calibri" pitchFamily="34" charset="-120"/>
              </a:rPr>
              <a:t>+ 108.76 mN</a:t>
            </a:r>
            <a:endParaRPr lang="en-US" sz="1150" dirty="0"/>
          </a:p>
        </p:txBody>
      </p:sp>
      <p:sp>
        <p:nvSpPr>
          <p:cNvPr id="36" name="Shape 34"/>
          <p:cNvSpPr/>
          <p:nvPr/>
        </p:nvSpPr>
        <p:spPr>
          <a:xfrm>
            <a:off x="6035040" y="3364992"/>
            <a:ext cx="1554480" cy="283464"/>
          </a:xfrm>
          <a:prstGeom prst="rect">
            <a:avLst/>
          </a:prstGeom>
          <a:solidFill>
            <a:srgbClr val="DCE6F1"/>
          </a:solidFill>
          <a:ln w="9525">
            <a:solidFill>
              <a:srgbClr val="FFFFFF"/>
            </a:solidFill>
            <a:prstDash val="solid"/>
          </a:ln>
        </p:spPr>
      </p:sp>
      <p:sp>
        <p:nvSpPr>
          <p:cNvPr id="37" name="Text 35"/>
          <p:cNvSpPr txBox="1"/>
          <p:nvPr/>
        </p:nvSpPr>
        <p:spPr>
          <a:xfrm>
            <a:off x="6108192" y="3364992"/>
            <a:ext cx="1408176" cy="283464"/>
          </a:xfrm>
          <a:prstGeom prst="rect">
            <a:avLst/>
          </a:prstGeom>
          <a:noFill/>
          <a:ln/>
        </p:spPr>
        <p:txBody>
          <a:bodyPr wrap="square" lIns="0" tIns="0" rIns="0" bIns="0" rtlCol="0" anchor="ctr"/>
          <a:lstStyle/>
          <a:p>
            <a:pPr marL="0" indent="0" algn="r">
              <a:buNone/>
            </a:pPr>
            <a:r>
              <a:rPr lang="en-US" sz="1150" dirty="0">
                <a:solidFill>
                  <a:srgbClr val="000000"/>
                </a:solidFill>
                <a:latin typeface="Calibri" pitchFamily="34" charset="0"/>
                <a:ea typeface="Calibri" pitchFamily="34" charset="-122"/>
                <a:cs typeface="Calibri" pitchFamily="34" charset="-120"/>
              </a:rPr>
              <a:t>0.000</a:t>
            </a:r>
            <a:endParaRPr lang="en-US" sz="1150" dirty="0"/>
          </a:p>
        </p:txBody>
      </p:sp>
      <p:sp>
        <p:nvSpPr>
          <p:cNvPr id="38" name="Shape 36"/>
          <p:cNvSpPr/>
          <p:nvPr/>
        </p:nvSpPr>
        <p:spPr>
          <a:xfrm>
            <a:off x="1554480" y="3648456"/>
            <a:ext cx="914400" cy="283464"/>
          </a:xfrm>
          <a:prstGeom prst="rect">
            <a:avLst/>
          </a:prstGeom>
          <a:solidFill>
            <a:srgbClr val="FFFFFF"/>
          </a:solidFill>
          <a:ln w="9525">
            <a:solidFill>
              <a:srgbClr val="FFFFFF"/>
            </a:solidFill>
            <a:prstDash val="solid"/>
          </a:ln>
        </p:spPr>
      </p:sp>
      <p:sp>
        <p:nvSpPr>
          <p:cNvPr id="39" name="Text 37"/>
          <p:cNvSpPr txBox="1"/>
          <p:nvPr/>
        </p:nvSpPr>
        <p:spPr>
          <a:xfrm>
            <a:off x="1627632" y="3648456"/>
            <a:ext cx="768096" cy="283464"/>
          </a:xfrm>
          <a:prstGeom prst="rect">
            <a:avLst/>
          </a:prstGeom>
          <a:noFill/>
          <a:ln/>
        </p:spPr>
        <p:txBody>
          <a:bodyPr wrap="square" lIns="0" tIns="0" rIns="0" bIns="0" rtlCol="0" anchor="ctr"/>
          <a:lstStyle/>
          <a:p>
            <a:pPr marL="0" indent="0" algn="ctr">
              <a:buNone/>
            </a:pPr>
            <a:r>
              <a:rPr lang="en-US" sz="1150" dirty="0">
                <a:solidFill>
                  <a:srgbClr val="000000"/>
                </a:solidFill>
                <a:latin typeface="Calibri" pitchFamily="34" charset="0"/>
                <a:ea typeface="Calibri" pitchFamily="34" charset="-122"/>
                <a:cs typeface="Calibri" pitchFamily="34" charset="-120"/>
              </a:rPr>
              <a:t>−Y</a:t>
            </a:r>
            <a:endParaRPr lang="en-US" sz="1150" dirty="0"/>
          </a:p>
        </p:txBody>
      </p:sp>
      <p:sp>
        <p:nvSpPr>
          <p:cNvPr id="40" name="Shape 38"/>
          <p:cNvSpPr/>
          <p:nvPr/>
        </p:nvSpPr>
        <p:spPr>
          <a:xfrm>
            <a:off x="2468880" y="3648456"/>
            <a:ext cx="1828800" cy="283464"/>
          </a:xfrm>
          <a:prstGeom prst="rect">
            <a:avLst/>
          </a:prstGeom>
          <a:solidFill>
            <a:srgbClr val="FFFFFF"/>
          </a:solidFill>
          <a:ln w="9525">
            <a:solidFill>
              <a:srgbClr val="FFFFFF"/>
            </a:solidFill>
            <a:prstDash val="solid"/>
          </a:ln>
        </p:spPr>
      </p:sp>
      <p:sp>
        <p:nvSpPr>
          <p:cNvPr id="41" name="Text 39"/>
          <p:cNvSpPr txBox="1"/>
          <p:nvPr/>
        </p:nvSpPr>
        <p:spPr>
          <a:xfrm>
            <a:off x="2542032" y="3648456"/>
            <a:ext cx="1682496" cy="283464"/>
          </a:xfrm>
          <a:prstGeom prst="rect">
            <a:avLst/>
          </a:prstGeom>
          <a:noFill/>
          <a:ln/>
        </p:spPr>
        <p:txBody>
          <a:bodyPr wrap="square" lIns="0" tIns="0" rIns="0" bIns="0" rtlCol="0" anchor="ctr"/>
          <a:lstStyle/>
          <a:p>
            <a:pPr marL="0" indent="0" algn="ctr">
              <a:buNone/>
            </a:pPr>
            <a:r>
              <a:rPr lang="en-US" sz="1150" dirty="0">
                <a:solidFill>
                  <a:srgbClr val="000000"/>
                </a:solidFill>
                <a:latin typeface="Calibri" pitchFamily="34" charset="0"/>
                <a:ea typeface="Calibri" pitchFamily="34" charset="-122"/>
                <a:cs typeface="Calibri" pitchFamily="34" charset="-120"/>
              </a:rPr>
              <a:t>R1 + R3</a:t>
            </a:r>
            <a:endParaRPr lang="en-US" sz="1150" dirty="0"/>
          </a:p>
        </p:txBody>
      </p:sp>
      <p:sp>
        <p:nvSpPr>
          <p:cNvPr id="42" name="Shape 40"/>
          <p:cNvSpPr/>
          <p:nvPr/>
        </p:nvSpPr>
        <p:spPr>
          <a:xfrm>
            <a:off x="4297680" y="3648456"/>
            <a:ext cx="1737360" cy="283464"/>
          </a:xfrm>
          <a:prstGeom prst="rect">
            <a:avLst/>
          </a:prstGeom>
          <a:solidFill>
            <a:srgbClr val="FFFFFF"/>
          </a:solidFill>
          <a:ln w="9525">
            <a:solidFill>
              <a:srgbClr val="FFFFFF"/>
            </a:solidFill>
            <a:prstDash val="solid"/>
          </a:ln>
        </p:spPr>
      </p:sp>
      <p:sp>
        <p:nvSpPr>
          <p:cNvPr id="43" name="Text 41"/>
          <p:cNvSpPr txBox="1"/>
          <p:nvPr/>
        </p:nvSpPr>
        <p:spPr>
          <a:xfrm>
            <a:off x="4370832" y="3648456"/>
            <a:ext cx="1591056" cy="283464"/>
          </a:xfrm>
          <a:prstGeom prst="rect">
            <a:avLst/>
          </a:prstGeom>
          <a:noFill/>
          <a:ln/>
        </p:spPr>
        <p:txBody>
          <a:bodyPr wrap="square" lIns="0" tIns="0" rIns="0" bIns="0" rtlCol="0" anchor="ctr"/>
          <a:lstStyle/>
          <a:p>
            <a:pPr marL="0" indent="0" algn="r">
              <a:buNone/>
            </a:pPr>
            <a:r>
              <a:rPr lang="en-US" sz="1150" dirty="0">
                <a:solidFill>
                  <a:srgbClr val="000000"/>
                </a:solidFill>
                <a:latin typeface="Calibri" pitchFamily="34" charset="0"/>
                <a:ea typeface="Calibri" pitchFamily="34" charset="-122"/>
                <a:cs typeface="Calibri" pitchFamily="34" charset="-120"/>
              </a:rPr>
              <a:t>− 108.76 mN</a:t>
            </a:r>
            <a:endParaRPr lang="en-US" sz="1150" dirty="0"/>
          </a:p>
        </p:txBody>
      </p:sp>
      <p:sp>
        <p:nvSpPr>
          <p:cNvPr id="44" name="Shape 42"/>
          <p:cNvSpPr/>
          <p:nvPr/>
        </p:nvSpPr>
        <p:spPr>
          <a:xfrm>
            <a:off x="6035040" y="3648456"/>
            <a:ext cx="1554480" cy="283464"/>
          </a:xfrm>
          <a:prstGeom prst="rect">
            <a:avLst/>
          </a:prstGeom>
          <a:solidFill>
            <a:srgbClr val="FFFFFF"/>
          </a:solidFill>
          <a:ln w="9525">
            <a:solidFill>
              <a:srgbClr val="FFFFFF"/>
            </a:solidFill>
            <a:prstDash val="solid"/>
          </a:ln>
        </p:spPr>
      </p:sp>
      <p:sp>
        <p:nvSpPr>
          <p:cNvPr id="45" name="Text 43"/>
          <p:cNvSpPr txBox="1"/>
          <p:nvPr/>
        </p:nvSpPr>
        <p:spPr>
          <a:xfrm>
            <a:off x="6108192" y="3648456"/>
            <a:ext cx="1408176" cy="283464"/>
          </a:xfrm>
          <a:prstGeom prst="rect">
            <a:avLst/>
          </a:prstGeom>
          <a:noFill/>
          <a:ln/>
        </p:spPr>
        <p:txBody>
          <a:bodyPr wrap="square" lIns="0" tIns="0" rIns="0" bIns="0" rtlCol="0" anchor="ctr"/>
          <a:lstStyle/>
          <a:p>
            <a:pPr marL="0" indent="0" algn="r">
              <a:buNone/>
            </a:pPr>
            <a:r>
              <a:rPr lang="en-US" sz="1150" dirty="0">
                <a:solidFill>
                  <a:srgbClr val="000000"/>
                </a:solidFill>
                <a:latin typeface="Calibri" pitchFamily="34" charset="0"/>
                <a:ea typeface="Calibri" pitchFamily="34" charset="-122"/>
                <a:cs typeface="Calibri" pitchFamily="34" charset="-120"/>
              </a:rPr>
              <a:t>0.000</a:t>
            </a:r>
            <a:endParaRPr lang="en-US" sz="1150" dirty="0"/>
          </a:p>
        </p:txBody>
      </p:sp>
      <p:sp>
        <p:nvSpPr>
          <p:cNvPr id="46" name="Shape 44"/>
          <p:cNvSpPr/>
          <p:nvPr/>
        </p:nvSpPr>
        <p:spPr>
          <a:xfrm>
            <a:off x="1554480" y="3931920"/>
            <a:ext cx="914400" cy="283464"/>
          </a:xfrm>
          <a:prstGeom prst="rect">
            <a:avLst/>
          </a:prstGeom>
          <a:solidFill>
            <a:srgbClr val="DCE6F1"/>
          </a:solidFill>
          <a:ln w="9525">
            <a:solidFill>
              <a:srgbClr val="FFFFFF"/>
            </a:solidFill>
            <a:prstDash val="solid"/>
          </a:ln>
        </p:spPr>
      </p:sp>
      <p:sp>
        <p:nvSpPr>
          <p:cNvPr id="47" name="Text 45"/>
          <p:cNvSpPr txBox="1"/>
          <p:nvPr/>
        </p:nvSpPr>
        <p:spPr>
          <a:xfrm>
            <a:off x="1627632" y="3931920"/>
            <a:ext cx="768096" cy="283464"/>
          </a:xfrm>
          <a:prstGeom prst="rect">
            <a:avLst/>
          </a:prstGeom>
          <a:noFill/>
          <a:ln/>
        </p:spPr>
        <p:txBody>
          <a:bodyPr wrap="square" lIns="0" tIns="0" rIns="0" bIns="0" rtlCol="0" anchor="ctr"/>
          <a:lstStyle/>
          <a:p>
            <a:pPr marL="0" indent="0" algn="ctr">
              <a:buNone/>
            </a:pPr>
            <a:r>
              <a:rPr lang="en-US" sz="1150" dirty="0">
                <a:solidFill>
                  <a:srgbClr val="000000"/>
                </a:solidFill>
                <a:latin typeface="Calibri" pitchFamily="34" charset="0"/>
                <a:ea typeface="Calibri" pitchFamily="34" charset="-122"/>
                <a:cs typeface="Calibri" pitchFamily="34" charset="-120"/>
              </a:rPr>
              <a:t>+Z</a:t>
            </a:r>
            <a:endParaRPr lang="en-US" sz="1150" dirty="0"/>
          </a:p>
        </p:txBody>
      </p:sp>
      <p:sp>
        <p:nvSpPr>
          <p:cNvPr id="48" name="Shape 46"/>
          <p:cNvSpPr/>
          <p:nvPr/>
        </p:nvSpPr>
        <p:spPr>
          <a:xfrm>
            <a:off x="2468880" y="3931920"/>
            <a:ext cx="1828800" cy="283464"/>
          </a:xfrm>
          <a:prstGeom prst="rect">
            <a:avLst/>
          </a:prstGeom>
          <a:solidFill>
            <a:srgbClr val="DCE6F1"/>
          </a:solidFill>
          <a:ln w="9525">
            <a:solidFill>
              <a:srgbClr val="FFFFFF"/>
            </a:solidFill>
            <a:prstDash val="solid"/>
          </a:ln>
        </p:spPr>
      </p:sp>
      <p:sp>
        <p:nvSpPr>
          <p:cNvPr id="49" name="Text 47"/>
          <p:cNvSpPr txBox="1"/>
          <p:nvPr/>
        </p:nvSpPr>
        <p:spPr>
          <a:xfrm>
            <a:off x="2542032" y="3931920"/>
            <a:ext cx="1682496" cy="283464"/>
          </a:xfrm>
          <a:prstGeom prst="rect">
            <a:avLst/>
          </a:prstGeom>
          <a:noFill/>
          <a:ln/>
        </p:spPr>
        <p:txBody>
          <a:bodyPr wrap="square" lIns="0" tIns="0" rIns="0" bIns="0" rtlCol="0" anchor="ctr"/>
          <a:lstStyle/>
          <a:p>
            <a:pPr marL="0" indent="0" algn="ctr">
              <a:buNone/>
            </a:pPr>
            <a:r>
              <a:rPr lang="en-US" sz="1150" dirty="0">
                <a:solidFill>
                  <a:srgbClr val="000000"/>
                </a:solidFill>
                <a:latin typeface="Calibri" pitchFamily="34" charset="0"/>
                <a:ea typeface="Calibri" pitchFamily="34" charset="-122"/>
                <a:cs typeface="Calibri" pitchFamily="34" charset="-120"/>
              </a:rPr>
              <a:t>R2 + R3</a:t>
            </a:r>
            <a:endParaRPr lang="en-US" sz="1150" dirty="0"/>
          </a:p>
        </p:txBody>
      </p:sp>
      <p:sp>
        <p:nvSpPr>
          <p:cNvPr id="50" name="Shape 48"/>
          <p:cNvSpPr/>
          <p:nvPr/>
        </p:nvSpPr>
        <p:spPr>
          <a:xfrm>
            <a:off x="4297680" y="3931920"/>
            <a:ext cx="1737360" cy="283464"/>
          </a:xfrm>
          <a:prstGeom prst="rect">
            <a:avLst/>
          </a:prstGeom>
          <a:solidFill>
            <a:srgbClr val="DCE6F1"/>
          </a:solidFill>
          <a:ln w="9525">
            <a:solidFill>
              <a:srgbClr val="FFFFFF"/>
            </a:solidFill>
            <a:prstDash val="solid"/>
          </a:ln>
        </p:spPr>
      </p:sp>
      <p:sp>
        <p:nvSpPr>
          <p:cNvPr id="51" name="Text 49"/>
          <p:cNvSpPr txBox="1"/>
          <p:nvPr/>
        </p:nvSpPr>
        <p:spPr>
          <a:xfrm>
            <a:off x="4370832" y="3931920"/>
            <a:ext cx="1591056" cy="283464"/>
          </a:xfrm>
          <a:prstGeom prst="rect">
            <a:avLst/>
          </a:prstGeom>
          <a:noFill/>
          <a:ln/>
        </p:spPr>
        <p:txBody>
          <a:bodyPr wrap="square" lIns="0" tIns="0" rIns="0" bIns="0" rtlCol="0" anchor="ctr"/>
          <a:lstStyle/>
          <a:p>
            <a:pPr marL="0" indent="0" algn="r">
              <a:buNone/>
            </a:pPr>
            <a:r>
              <a:rPr lang="en-US" sz="1150" dirty="0">
                <a:solidFill>
                  <a:srgbClr val="000000"/>
                </a:solidFill>
                <a:latin typeface="Calibri" pitchFamily="34" charset="0"/>
                <a:ea typeface="Calibri" pitchFamily="34" charset="-122"/>
                <a:cs typeface="Calibri" pitchFamily="34" charset="-120"/>
              </a:rPr>
              <a:t>+ 108.76 mN</a:t>
            </a:r>
            <a:endParaRPr lang="en-US" sz="1150" dirty="0"/>
          </a:p>
        </p:txBody>
      </p:sp>
      <p:sp>
        <p:nvSpPr>
          <p:cNvPr id="52" name="Shape 50"/>
          <p:cNvSpPr/>
          <p:nvPr/>
        </p:nvSpPr>
        <p:spPr>
          <a:xfrm>
            <a:off x="6035040" y="3931920"/>
            <a:ext cx="1554480" cy="283464"/>
          </a:xfrm>
          <a:prstGeom prst="rect">
            <a:avLst/>
          </a:prstGeom>
          <a:solidFill>
            <a:srgbClr val="DCE6F1"/>
          </a:solidFill>
          <a:ln w="9525">
            <a:solidFill>
              <a:srgbClr val="FFFFFF"/>
            </a:solidFill>
            <a:prstDash val="solid"/>
          </a:ln>
        </p:spPr>
      </p:sp>
      <p:sp>
        <p:nvSpPr>
          <p:cNvPr id="53" name="Text 51"/>
          <p:cNvSpPr txBox="1"/>
          <p:nvPr/>
        </p:nvSpPr>
        <p:spPr>
          <a:xfrm>
            <a:off x="6108192" y="3931920"/>
            <a:ext cx="1408176" cy="283464"/>
          </a:xfrm>
          <a:prstGeom prst="rect">
            <a:avLst/>
          </a:prstGeom>
          <a:noFill/>
          <a:ln/>
        </p:spPr>
        <p:txBody>
          <a:bodyPr wrap="square" lIns="0" tIns="0" rIns="0" bIns="0" rtlCol="0" anchor="ctr"/>
          <a:lstStyle/>
          <a:p>
            <a:pPr marL="0" indent="0" algn="r">
              <a:buNone/>
            </a:pPr>
            <a:r>
              <a:rPr lang="en-US" sz="1150" dirty="0">
                <a:solidFill>
                  <a:srgbClr val="000000"/>
                </a:solidFill>
                <a:latin typeface="Calibri" pitchFamily="34" charset="0"/>
                <a:ea typeface="Calibri" pitchFamily="34" charset="-122"/>
                <a:cs typeface="Calibri" pitchFamily="34" charset="-120"/>
              </a:rPr>
              <a:t>0.000</a:t>
            </a:r>
            <a:endParaRPr lang="en-US" sz="1150" dirty="0"/>
          </a:p>
        </p:txBody>
      </p:sp>
      <p:sp>
        <p:nvSpPr>
          <p:cNvPr id="54" name="Shape 52"/>
          <p:cNvSpPr/>
          <p:nvPr/>
        </p:nvSpPr>
        <p:spPr>
          <a:xfrm>
            <a:off x="1554480" y="4215384"/>
            <a:ext cx="914400" cy="283464"/>
          </a:xfrm>
          <a:prstGeom prst="rect">
            <a:avLst/>
          </a:prstGeom>
          <a:solidFill>
            <a:srgbClr val="FFFFFF"/>
          </a:solidFill>
          <a:ln w="9525">
            <a:solidFill>
              <a:srgbClr val="FFFFFF"/>
            </a:solidFill>
            <a:prstDash val="solid"/>
          </a:ln>
        </p:spPr>
      </p:sp>
      <p:sp>
        <p:nvSpPr>
          <p:cNvPr id="55" name="Text 53"/>
          <p:cNvSpPr txBox="1"/>
          <p:nvPr/>
        </p:nvSpPr>
        <p:spPr>
          <a:xfrm>
            <a:off x="1627632" y="4215384"/>
            <a:ext cx="768096" cy="283464"/>
          </a:xfrm>
          <a:prstGeom prst="rect">
            <a:avLst/>
          </a:prstGeom>
          <a:noFill/>
          <a:ln/>
        </p:spPr>
        <p:txBody>
          <a:bodyPr wrap="square" lIns="0" tIns="0" rIns="0" bIns="0" rtlCol="0" anchor="ctr"/>
          <a:lstStyle/>
          <a:p>
            <a:pPr marL="0" indent="0" algn="ctr">
              <a:buNone/>
            </a:pPr>
            <a:r>
              <a:rPr lang="en-US" sz="1150" dirty="0">
                <a:solidFill>
                  <a:srgbClr val="000000"/>
                </a:solidFill>
                <a:latin typeface="Calibri" pitchFamily="34" charset="0"/>
                <a:ea typeface="Calibri" pitchFamily="34" charset="-122"/>
                <a:cs typeface="Calibri" pitchFamily="34" charset="-120"/>
              </a:rPr>
              <a:t>−Z</a:t>
            </a:r>
            <a:endParaRPr lang="en-US" sz="1150" dirty="0"/>
          </a:p>
        </p:txBody>
      </p:sp>
      <p:sp>
        <p:nvSpPr>
          <p:cNvPr id="56" name="Shape 54"/>
          <p:cNvSpPr/>
          <p:nvPr/>
        </p:nvSpPr>
        <p:spPr>
          <a:xfrm>
            <a:off x="2468880" y="4215384"/>
            <a:ext cx="1828800" cy="283464"/>
          </a:xfrm>
          <a:prstGeom prst="rect">
            <a:avLst/>
          </a:prstGeom>
          <a:solidFill>
            <a:srgbClr val="FFFFFF"/>
          </a:solidFill>
          <a:ln w="9525">
            <a:solidFill>
              <a:srgbClr val="FFFFFF"/>
            </a:solidFill>
            <a:prstDash val="solid"/>
          </a:ln>
        </p:spPr>
      </p:sp>
      <p:sp>
        <p:nvSpPr>
          <p:cNvPr id="57" name="Text 55"/>
          <p:cNvSpPr txBox="1"/>
          <p:nvPr/>
        </p:nvSpPr>
        <p:spPr>
          <a:xfrm>
            <a:off x="2542032" y="4215384"/>
            <a:ext cx="1682496" cy="283464"/>
          </a:xfrm>
          <a:prstGeom prst="rect">
            <a:avLst/>
          </a:prstGeom>
          <a:noFill/>
          <a:ln/>
        </p:spPr>
        <p:txBody>
          <a:bodyPr wrap="square" lIns="0" tIns="0" rIns="0" bIns="0" rtlCol="0" anchor="ctr"/>
          <a:lstStyle/>
          <a:p>
            <a:pPr marL="0" indent="0" algn="ctr">
              <a:buNone/>
            </a:pPr>
            <a:r>
              <a:rPr lang="en-US" sz="1150" dirty="0">
                <a:solidFill>
                  <a:srgbClr val="000000"/>
                </a:solidFill>
                <a:latin typeface="Calibri" pitchFamily="34" charset="0"/>
                <a:ea typeface="Calibri" pitchFamily="34" charset="-122"/>
                <a:cs typeface="Calibri" pitchFamily="34" charset="-120"/>
              </a:rPr>
              <a:t>R1 + R4</a:t>
            </a:r>
            <a:endParaRPr lang="en-US" sz="1150" dirty="0"/>
          </a:p>
        </p:txBody>
      </p:sp>
      <p:sp>
        <p:nvSpPr>
          <p:cNvPr id="58" name="Shape 56"/>
          <p:cNvSpPr/>
          <p:nvPr/>
        </p:nvSpPr>
        <p:spPr>
          <a:xfrm>
            <a:off x="4297680" y="4215384"/>
            <a:ext cx="1737360" cy="283464"/>
          </a:xfrm>
          <a:prstGeom prst="rect">
            <a:avLst/>
          </a:prstGeom>
          <a:solidFill>
            <a:srgbClr val="FFFFFF"/>
          </a:solidFill>
          <a:ln w="9525">
            <a:solidFill>
              <a:srgbClr val="FFFFFF"/>
            </a:solidFill>
            <a:prstDash val="solid"/>
          </a:ln>
        </p:spPr>
      </p:sp>
      <p:sp>
        <p:nvSpPr>
          <p:cNvPr id="59" name="Text 57"/>
          <p:cNvSpPr txBox="1"/>
          <p:nvPr/>
        </p:nvSpPr>
        <p:spPr>
          <a:xfrm>
            <a:off x="4370832" y="4215384"/>
            <a:ext cx="1591056" cy="283464"/>
          </a:xfrm>
          <a:prstGeom prst="rect">
            <a:avLst/>
          </a:prstGeom>
          <a:noFill/>
          <a:ln/>
        </p:spPr>
        <p:txBody>
          <a:bodyPr wrap="square" lIns="0" tIns="0" rIns="0" bIns="0" rtlCol="0" anchor="ctr"/>
          <a:lstStyle/>
          <a:p>
            <a:pPr marL="0" indent="0" algn="r">
              <a:buNone/>
            </a:pPr>
            <a:r>
              <a:rPr lang="en-US" sz="1150" dirty="0">
                <a:solidFill>
                  <a:srgbClr val="000000"/>
                </a:solidFill>
                <a:latin typeface="Calibri" pitchFamily="34" charset="0"/>
                <a:ea typeface="Calibri" pitchFamily="34" charset="-122"/>
                <a:cs typeface="Calibri" pitchFamily="34" charset="-120"/>
              </a:rPr>
              <a:t>− 108.76 mN</a:t>
            </a:r>
            <a:endParaRPr lang="en-US" sz="1150" dirty="0"/>
          </a:p>
        </p:txBody>
      </p:sp>
      <p:sp>
        <p:nvSpPr>
          <p:cNvPr id="60" name="Shape 58"/>
          <p:cNvSpPr/>
          <p:nvPr/>
        </p:nvSpPr>
        <p:spPr>
          <a:xfrm>
            <a:off x="6035040" y="4215384"/>
            <a:ext cx="1554480" cy="283464"/>
          </a:xfrm>
          <a:prstGeom prst="rect">
            <a:avLst/>
          </a:prstGeom>
          <a:solidFill>
            <a:srgbClr val="FFFFFF"/>
          </a:solidFill>
          <a:ln w="9525">
            <a:solidFill>
              <a:srgbClr val="FFFFFF"/>
            </a:solidFill>
            <a:prstDash val="solid"/>
          </a:ln>
        </p:spPr>
      </p:sp>
      <p:sp>
        <p:nvSpPr>
          <p:cNvPr id="61" name="Text 59"/>
          <p:cNvSpPr txBox="1"/>
          <p:nvPr/>
        </p:nvSpPr>
        <p:spPr>
          <a:xfrm>
            <a:off x="6108192" y="4215384"/>
            <a:ext cx="1408176" cy="283464"/>
          </a:xfrm>
          <a:prstGeom prst="rect">
            <a:avLst/>
          </a:prstGeom>
          <a:noFill/>
          <a:ln/>
        </p:spPr>
        <p:txBody>
          <a:bodyPr wrap="square" lIns="0" tIns="0" rIns="0" bIns="0" rtlCol="0" anchor="ctr"/>
          <a:lstStyle/>
          <a:p>
            <a:pPr marL="0" indent="0" algn="r">
              <a:buNone/>
            </a:pPr>
            <a:r>
              <a:rPr lang="en-US" sz="1150" dirty="0">
                <a:solidFill>
                  <a:srgbClr val="000000"/>
                </a:solidFill>
                <a:latin typeface="Calibri" pitchFamily="34" charset="0"/>
                <a:ea typeface="Calibri" pitchFamily="34" charset="-122"/>
                <a:cs typeface="Calibri" pitchFamily="34" charset="-120"/>
              </a:rPr>
              <a:t>0.000</a:t>
            </a:r>
            <a:endParaRPr lang="en-US" sz="1150" dirty="0"/>
          </a:p>
        </p:txBody>
      </p:sp>
      <p:pic>
        <p:nvPicPr>
          <p:cNvPr id="70" name="Picture 69">
            <a:extLst>
              <a:ext uri="{FF2B5EF4-FFF2-40B4-BE49-F238E27FC236}">
                <a16:creationId xmlns:a16="http://schemas.microsoft.com/office/drawing/2014/main" id="{2939151A-2A6D-5025-4C61-38F852524ABE}"/>
              </a:ext>
            </a:extLst>
          </p:cNvPr>
          <p:cNvPicPr>
            <a:picLocks noChangeAspect="1"/>
          </p:cNvPicPr>
          <p:nvPr/>
        </p:nvPicPr>
        <p:blipFill>
          <a:blip r:embed="rId3"/>
          <a:stretch>
            <a:fillRect/>
          </a:stretch>
        </p:blipFill>
        <p:spPr>
          <a:xfrm>
            <a:off x="3171290" y="4498848"/>
            <a:ext cx="2325932" cy="236080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365760" y="219456"/>
            <a:ext cx="8412480" cy="566928"/>
          </a:xfrm>
          <a:prstGeom prst="rect">
            <a:avLst/>
          </a:prstGeom>
          <a:noFill/>
          <a:ln/>
        </p:spPr>
        <p:txBody>
          <a:bodyPr wrap="square" lIns="0" tIns="0" rIns="0" bIns="0" rtlCol="0" anchor="ctr"/>
          <a:lstStyle/>
          <a:p>
            <a:pPr marL="0" indent="0" algn="ctr">
              <a:buNone/>
            </a:pPr>
            <a:r>
              <a:rPr lang="en-US" sz="3000" dirty="0">
                <a:solidFill>
                  <a:srgbClr val="262626"/>
                </a:solidFill>
                <a:latin typeface="Calibri" pitchFamily="34" charset="0"/>
                <a:ea typeface="Calibri" pitchFamily="34" charset="-122"/>
                <a:cs typeface="Calibri" pitchFamily="34" charset="-120"/>
              </a:rPr>
              <a:t>Turning: one axis at a time</a:t>
            </a:r>
            <a:endParaRPr lang="en-US" sz="3000" dirty="0"/>
          </a:p>
        </p:txBody>
      </p:sp>
      <p:sp>
        <p:nvSpPr>
          <p:cNvPr id="3" name="Text 1"/>
          <p:cNvSpPr txBox="1"/>
          <p:nvPr/>
        </p:nvSpPr>
        <p:spPr>
          <a:xfrm>
            <a:off x="822960" y="877824"/>
            <a:ext cx="7498080" cy="658368"/>
          </a:xfrm>
          <a:prstGeom prst="rect">
            <a:avLst/>
          </a:prstGeom>
          <a:noFill/>
          <a:ln/>
        </p:spPr>
        <p:txBody>
          <a:bodyPr wrap="square" lIns="0" tIns="0" rIns="0" bIns="0" rtlCol="0" anchor="t"/>
          <a:lstStyle/>
          <a:p>
            <a:pPr marL="0" indent="0" algn="l">
              <a:lnSpc>
                <a:spcPct val="116000"/>
              </a:lnSpc>
              <a:buNone/>
            </a:pPr>
            <a:r>
              <a:rPr lang="en-US" sz="1400" dirty="0">
                <a:solidFill>
                  <a:srgbClr val="000000"/>
                </a:solidFill>
                <a:latin typeface="Calibri" pitchFamily="34" charset="0"/>
                <a:ea typeface="Calibri" pitchFamily="34" charset="-122"/>
                <a:cs typeface="Calibri" pitchFamily="34" charset="-120"/>
              </a:rPr>
              <a:t>The canted four are the only source of torque here, because the radial four make exactly none. But they sit on measured hardware, not a perfect tetrahedron, so turning is less tidy than moving.</a:t>
            </a:r>
            <a:endParaRPr lang="en-US" sz="1400" dirty="0"/>
          </a:p>
        </p:txBody>
      </p:sp>
      <p:sp>
        <p:nvSpPr>
          <p:cNvPr id="4" name="Shape 2"/>
          <p:cNvSpPr/>
          <p:nvPr/>
        </p:nvSpPr>
        <p:spPr>
          <a:xfrm>
            <a:off x="731520" y="1700784"/>
            <a:ext cx="731520" cy="310896"/>
          </a:xfrm>
          <a:prstGeom prst="rect">
            <a:avLst/>
          </a:prstGeom>
          <a:solidFill>
            <a:srgbClr val="1F4E79"/>
          </a:solidFill>
          <a:ln w="9525">
            <a:solidFill>
              <a:srgbClr val="FFFFFF"/>
            </a:solidFill>
            <a:prstDash val="solid"/>
          </a:ln>
        </p:spPr>
      </p:sp>
      <p:sp>
        <p:nvSpPr>
          <p:cNvPr id="5" name="Text 3"/>
          <p:cNvSpPr txBox="1"/>
          <p:nvPr/>
        </p:nvSpPr>
        <p:spPr>
          <a:xfrm>
            <a:off x="804672" y="1700784"/>
            <a:ext cx="585216" cy="310896"/>
          </a:xfrm>
          <a:prstGeom prst="rect">
            <a:avLst/>
          </a:prstGeom>
          <a:noFill/>
          <a:ln/>
        </p:spPr>
        <p:txBody>
          <a:bodyPr wrap="square" lIns="0" tIns="0" rIns="0" bIns="0" rtlCol="0" anchor="ctr"/>
          <a:lstStyle/>
          <a:p>
            <a:pPr marL="0" indent="0" algn="ctr">
              <a:buNone/>
            </a:pPr>
            <a:r>
              <a:rPr lang="en-US" sz="1150" b="1" dirty="0">
                <a:solidFill>
                  <a:srgbClr val="FFFFFF"/>
                </a:solidFill>
                <a:latin typeface="Calibri" pitchFamily="34" charset="0"/>
                <a:ea typeface="Calibri" pitchFamily="34" charset="-122"/>
                <a:cs typeface="Calibri" pitchFamily="34" charset="-120"/>
              </a:rPr>
              <a:t>Axis</a:t>
            </a:r>
            <a:endParaRPr lang="en-US" sz="1150" dirty="0"/>
          </a:p>
        </p:txBody>
      </p:sp>
      <p:sp>
        <p:nvSpPr>
          <p:cNvPr id="6" name="Shape 4"/>
          <p:cNvSpPr/>
          <p:nvPr/>
        </p:nvSpPr>
        <p:spPr>
          <a:xfrm>
            <a:off x="1463040" y="1700784"/>
            <a:ext cx="3108960" cy="310896"/>
          </a:xfrm>
          <a:prstGeom prst="rect">
            <a:avLst/>
          </a:prstGeom>
          <a:solidFill>
            <a:srgbClr val="1F4E79"/>
          </a:solidFill>
          <a:ln w="9525">
            <a:solidFill>
              <a:srgbClr val="FFFFFF"/>
            </a:solidFill>
            <a:prstDash val="solid"/>
          </a:ln>
        </p:spPr>
      </p:sp>
      <p:sp>
        <p:nvSpPr>
          <p:cNvPr id="7" name="Text 5"/>
          <p:cNvSpPr txBox="1"/>
          <p:nvPr/>
        </p:nvSpPr>
        <p:spPr>
          <a:xfrm>
            <a:off x="1536192" y="1700784"/>
            <a:ext cx="2962656" cy="310896"/>
          </a:xfrm>
          <a:prstGeom prst="rect">
            <a:avLst/>
          </a:prstGeom>
          <a:noFill/>
          <a:ln/>
        </p:spPr>
        <p:txBody>
          <a:bodyPr wrap="square" lIns="0" tIns="0" rIns="0" bIns="0" rtlCol="0" anchor="ctr"/>
          <a:lstStyle/>
          <a:p>
            <a:pPr marL="0" indent="0" algn="l">
              <a:buNone/>
            </a:pPr>
            <a:r>
              <a:rPr lang="en-US" sz="1150" b="1" dirty="0">
                <a:solidFill>
                  <a:srgbClr val="FFFFFF"/>
                </a:solidFill>
                <a:latin typeface="Calibri" pitchFamily="34" charset="0"/>
                <a:ea typeface="Calibri" pitchFamily="34" charset="-122"/>
                <a:cs typeface="Calibri" pitchFamily="34" charset="-120"/>
              </a:rPr>
              <a:t>Nozzles fired, with duty</a:t>
            </a:r>
            <a:endParaRPr lang="en-US" sz="1150" dirty="0"/>
          </a:p>
        </p:txBody>
      </p:sp>
      <p:sp>
        <p:nvSpPr>
          <p:cNvPr id="8" name="Shape 6"/>
          <p:cNvSpPr/>
          <p:nvPr/>
        </p:nvSpPr>
        <p:spPr>
          <a:xfrm>
            <a:off x="4572000" y="1700784"/>
            <a:ext cx="1920240" cy="310896"/>
          </a:xfrm>
          <a:prstGeom prst="rect">
            <a:avLst/>
          </a:prstGeom>
          <a:solidFill>
            <a:srgbClr val="1F4E79"/>
          </a:solidFill>
          <a:ln w="9525">
            <a:solidFill>
              <a:srgbClr val="FFFFFF"/>
            </a:solidFill>
            <a:prstDash val="solid"/>
          </a:ln>
        </p:spPr>
      </p:sp>
      <p:sp>
        <p:nvSpPr>
          <p:cNvPr id="9" name="Text 7"/>
          <p:cNvSpPr txBox="1"/>
          <p:nvPr/>
        </p:nvSpPr>
        <p:spPr>
          <a:xfrm>
            <a:off x="4645152" y="1700784"/>
            <a:ext cx="1773936" cy="310896"/>
          </a:xfrm>
          <a:prstGeom prst="rect">
            <a:avLst/>
          </a:prstGeom>
          <a:noFill/>
          <a:ln/>
        </p:spPr>
        <p:txBody>
          <a:bodyPr wrap="square" lIns="0" tIns="0" rIns="0" bIns="0" rtlCol="0" anchor="ctr"/>
          <a:lstStyle/>
          <a:p>
            <a:pPr marL="0" indent="0" algn="r">
              <a:buNone/>
            </a:pPr>
            <a:r>
              <a:rPr lang="en-US" sz="1150" b="1" dirty="0">
                <a:solidFill>
                  <a:srgbClr val="FFFFFF"/>
                </a:solidFill>
                <a:latin typeface="Calibri" pitchFamily="34" charset="0"/>
                <a:ea typeface="Calibri" pitchFamily="34" charset="-122"/>
                <a:cs typeface="Calibri" pitchFamily="34" charset="-120"/>
              </a:rPr>
              <a:t>Torque  [mN·m]</a:t>
            </a:r>
            <a:endParaRPr lang="en-US" sz="1150" dirty="0"/>
          </a:p>
        </p:txBody>
      </p:sp>
      <p:sp>
        <p:nvSpPr>
          <p:cNvPr id="10" name="Shape 8"/>
          <p:cNvSpPr/>
          <p:nvPr/>
        </p:nvSpPr>
        <p:spPr>
          <a:xfrm>
            <a:off x="6492240" y="1700784"/>
            <a:ext cx="1920240" cy="310896"/>
          </a:xfrm>
          <a:prstGeom prst="rect">
            <a:avLst/>
          </a:prstGeom>
          <a:solidFill>
            <a:srgbClr val="1F4E79"/>
          </a:solidFill>
          <a:ln w="9525">
            <a:solidFill>
              <a:srgbClr val="FFFFFF"/>
            </a:solidFill>
            <a:prstDash val="solid"/>
          </a:ln>
        </p:spPr>
      </p:sp>
      <p:sp>
        <p:nvSpPr>
          <p:cNvPr id="11" name="Text 9"/>
          <p:cNvSpPr txBox="1"/>
          <p:nvPr/>
        </p:nvSpPr>
        <p:spPr>
          <a:xfrm>
            <a:off x="6565392" y="1700784"/>
            <a:ext cx="1773936" cy="310896"/>
          </a:xfrm>
          <a:prstGeom prst="rect">
            <a:avLst/>
          </a:prstGeom>
          <a:noFill/>
          <a:ln/>
        </p:spPr>
        <p:txBody>
          <a:bodyPr wrap="square" lIns="0" tIns="0" rIns="0" bIns="0" rtlCol="0" anchor="ctr"/>
          <a:lstStyle/>
          <a:p>
            <a:pPr marL="0" indent="0" algn="r">
              <a:buNone/>
            </a:pPr>
            <a:r>
              <a:rPr lang="en-US" sz="1150" b="1" dirty="0">
                <a:solidFill>
                  <a:srgbClr val="FFFFFF"/>
                </a:solidFill>
                <a:latin typeface="Calibri" pitchFamily="34" charset="0"/>
                <a:ea typeface="Calibri" pitchFamily="34" charset="-122"/>
                <a:cs typeface="Calibri" pitchFamily="34" charset="-120"/>
              </a:rPr>
              <a:t>Side push  [mN]</a:t>
            </a:r>
            <a:endParaRPr lang="en-US" sz="1150" dirty="0"/>
          </a:p>
        </p:txBody>
      </p:sp>
      <p:sp>
        <p:nvSpPr>
          <p:cNvPr id="12" name="Shape 10"/>
          <p:cNvSpPr/>
          <p:nvPr/>
        </p:nvSpPr>
        <p:spPr>
          <a:xfrm>
            <a:off x="731520" y="2011680"/>
            <a:ext cx="731520" cy="292608"/>
          </a:xfrm>
          <a:prstGeom prst="rect">
            <a:avLst/>
          </a:prstGeom>
          <a:solidFill>
            <a:srgbClr val="DCE6F1"/>
          </a:solidFill>
          <a:ln w="9525">
            <a:solidFill>
              <a:srgbClr val="FFFFFF"/>
            </a:solidFill>
            <a:prstDash val="solid"/>
          </a:ln>
        </p:spPr>
      </p:sp>
      <p:sp>
        <p:nvSpPr>
          <p:cNvPr id="13" name="Text 11"/>
          <p:cNvSpPr txBox="1"/>
          <p:nvPr/>
        </p:nvSpPr>
        <p:spPr>
          <a:xfrm>
            <a:off x="804672" y="2011680"/>
            <a:ext cx="585216" cy="292608"/>
          </a:xfrm>
          <a:prstGeom prst="rect">
            <a:avLst/>
          </a:prstGeom>
          <a:noFill/>
          <a:ln/>
        </p:spPr>
        <p:txBody>
          <a:bodyPr wrap="square" lIns="0" tIns="0" rIns="0" bIns="0" rtlCol="0" anchor="ctr"/>
          <a:lstStyle/>
          <a:p>
            <a:pPr marL="0" indent="0" algn="ctr">
              <a:buNone/>
            </a:pPr>
            <a:r>
              <a:rPr lang="en-US" sz="1150" dirty="0">
                <a:solidFill>
                  <a:srgbClr val="000000"/>
                </a:solidFill>
                <a:latin typeface="Calibri" pitchFamily="34" charset="0"/>
                <a:ea typeface="Calibri" pitchFamily="34" charset="-122"/>
                <a:cs typeface="Calibri" pitchFamily="34" charset="-120"/>
              </a:rPr>
              <a:t>+X</a:t>
            </a:r>
            <a:endParaRPr lang="en-US" sz="1150" dirty="0"/>
          </a:p>
        </p:txBody>
      </p:sp>
      <p:sp>
        <p:nvSpPr>
          <p:cNvPr id="14" name="Shape 12"/>
          <p:cNvSpPr/>
          <p:nvPr/>
        </p:nvSpPr>
        <p:spPr>
          <a:xfrm>
            <a:off x="1463040" y="2011680"/>
            <a:ext cx="3108960" cy="292608"/>
          </a:xfrm>
          <a:prstGeom prst="rect">
            <a:avLst/>
          </a:prstGeom>
          <a:solidFill>
            <a:srgbClr val="DCE6F1"/>
          </a:solidFill>
          <a:ln w="9525">
            <a:solidFill>
              <a:srgbClr val="FFFFFF"/>
            </a:solidFill>
            <a:prstDash val="solid"/>
          </a:ln>
        </p:spPr>
      </p:sp>
      <p:sp>
        <p:nvSpPr>
          <p:cNvPr id="15" name="Text 13"/>
          <p:cNvSpPr txBox="1"/>
          <p:nvPr/>
        </p:nvSpPr>
        <p:spPr>
          <a:xfrm>
            <a:off x="1536192" y="2011680"/>
            <a:ext cx="2962656" cy="292608"/>
          </a:xfrm>
          <a:prstGeom prst="rect">
            <a:avLst/>
          </a:prstGeom>
          <a:noFill/>
          <a:ln/>
        </p:spPr>
        <p:txBody>
          <a:bodyPr wrap="square" lIns="0" tIns="0" rIns="0" bIns="0" rtlCol="0" anchor="ctr"/>
          <a:lstStyle/>
          <a:p>
            <a:pPr marL="0" indent="0" algn="l">
              <a:buNone/>
            </a:pPr>
            <a:r>
              <a:rPr lang="en-US" sz="1150" dirty="0">
                <a:solidFill>
                  <a:srgbClr val="000000"/>
                </a:solidFill>
                <a:latin typeface="Calibri" pitchFamily="34" charset="0"/>
                <a:ea typeface="Calibri" pitchFamily="34" charset="-122"/>
                <a:cs typeface="Calibri" pitchFamily="34" charset="-120"/>
              </a:rPr>
              <a:t>T1 0.65 · T3 0.35 · T4 1.00</a:t>
            </a:r>
            <a:endParaRPr lang="en-US" sz="1150" dirty="0"/>
          </a:p>
        </p:txBody>
      </p:sp>
      <p:sp>
        <p:nvSpPr>
          <p:cNvPr id="16" name="Shape 14"/>
          <p:cNvSpPr/>
          <p:nvPr/>
        </p:nvSpPr>
        <p:spPr>
          <a:xfrm>
            <a:off x="4572000" y="2011680"/>
            <a:ext cx="1920240" cy="292608"/>
          </a:xfrm>
          <a:prstGeom prst="rect">
            <a:avLst/>
          </a:prstGeom>
          <a:solidFill>
            <a:srgbClr val="DCE6F1"/>
          </a:solidFill>
          <a:ln w="9525">
            <a:solidFill>
              <a:srgbClr val="FFFFFF"/>
            </a:solidFill>
            <a:prstDash val="solid"/>
          </a:ln>
        </p:spPr>
      </p:sp>
      <p:sp>
        <p:nvSpPr>
          <p:cNvPr id="17" name="Text 15"/>
          <p:cNvSpPr txBox="1"/>
          <p:nvPr/>
        </p:nvSpPr>
        <p:spPr>
          <a:xfrm>
            <a:off x="4645152" y="2011680"/>
            <a:ext cx="1773936" cy="292608"/>
          </a:xfrm>
          <a:prstGeom prst="rect">
            <a:avLst/>
          </a:prstGeom>
          <a:noFill/>
          <a:ln/>
        </p:spPr>
        <p:txBody>
          <a:bodyPr wrap="square" lIns="0" tIns="0" rIns="0" bIns="0" rtlCol="0" anchor="ctr"/>
          <a:lstStyle/>
          <a:p>
            <a:pPr marL="0" indent="0" algn="r">
              <a:buNone/>
            </a:pPr>
            <a:r>
              <a:rPr lang="en-US" sz="1150" b="1" dirty="0">
                <a:solidFill>
                  <a:srgbClr val="000000"/>
                </a:solidFill>
                <a:latin typeface="Calibri" pitchFamily="34" charset="0"/>
                <a:ea typeface="Calibri" pitchFamily="34" charset="-122"/>
                <a:cs typeface="Calibri" pitchFamily="34" charset="-120"/>
              </a:rPr>
              <a:t>5.87</a:t>
            </a:r>
            <a:endParaRPr lang="en-US" sz="1150" dirty="0"/>
          </a:p>
        </p:txBody>
      </p:sp>
      <p:sp>
        <p:nvSpPr>
          <p:cNvPr id="18" name="Shape 16"/>
          <p:cNvSpPr/>
          <p:nvPr/>
        </p:nvSpPr>
        <p:spPr>
          <a:xfrm>
            <a:off x="6492240" y="2011680"/>
            <a:ext cx="1920240" cy="292608"/>
          </a:xfrm>
          <a:prstGeom prst="rect">
            <a:avLst/>
          </a:prstGeom>
          <a:solidFill>
            <a:srgbClr val="DCE6F1"/>
          </a:solidFill>
          <a:ln w="9525">
            <a:solidFill>
              <a:srgbClr val="FFFFFF"/>
            </a:solidFill>
            <a:prstDash val="solid"/>
          </a:ln>
        </p:spPr>
      </p:sp>
      <p:sp>
        <p:nvSpPr>
          <p:cNvPr id="19" name="Text 17"/>
          <p:cNvSpPr txBox="1"/>
          <p:nvPr/>
        </p:nvSpPr>
        <p:spPr>
          <a:xfrm>
            <a:off x="6565392" y="2011680"/>
            <a:ext cx="1773936" cy="292608"/>
          </a:xfrm>
          <a:prstGeom prst="rect">
            <a:avLst/>
          </a:prstGeom>
          <a:noFill/>
          <a:ln/>
        </p:spPr>
        <p:txBody>
          <a:bodyPr wrap="square" lIns="0" tIns="0" rIns="0" bIns="0" rtlCol="0" anchor="ctr"/>
          <a:lstStyle/>
          <a:p>
            <a:pPr marL="0" indent="0" algn="r">
              <a:buNone/>
            </a:pPr>
            <a:r>
              <a:rPr lang="en-US" sz="1150" dirty="0">
                <a:solidFill>
                  <a:srgbClr val="953735"/>
                </a:solidFill>
                <a:latin typeface="Calibri" pitchFamily="34" charset="0"/>
                <a:ea typeface="Calibri" pitchFamily="34" charset="-122"/>
                <a:cs typeface="Calibri" pitchFamily="34" charset="-120"/>
              </a:rPr>
              <a:t>132</a:t>
            </a:r>
            <a:endParaRPr lang="en-US" sz="1150" dirty="0"/>
          </a:p>
        </p:txBody>
      </p:sp>
      <p:sp>
        <p:nvSpPr>
          <p:cNvPr id="20" name="Shape 18"/>
          <p:cNvSpPr/>
          <p:nvPr/>
        </p:nvSpPr>
        <p:spPr>
          <a:xfrm>
            <a:off x="731520" y="2304288"/>
            <a:ext cx="731520" cy="292608"/>
          </a:xfrm>
          <a:prstGeom prst="rect">
            <a:avLst/>
          </a:prstGeom>
          <a:solidFill>
            <a:srgbClr val="FFFFFF"/>
          </a:solidFill>
          <a:ln w="9525">
            <a:solidFill>
              <a:srgbClr val="FFFFFF"/>
            </a:solidFill>
            <a:prstDash val="solid"/>
          </a:ln>
        </p:spPr>
      </p:sp>
      <p:sp>
        <p:nvSpPr>
          <p:cNvPr id="21" name="Text 19"/>
          <p:cNvSpPr txBox="1"/>
          <p:nvPr/>
        </p:nvSpPr>
        <p:spPr>
          <a:xfrm>
            <a:off x="804672" y="2304288"/>
            <a:ext cx="585216" cy="292608"/>
          </a:xfrm>
          <a:prstGeom prst="rect">
            <a:avLst/>
          </a:prstGeom>
          <a:noFill/>
          <a:ln/>
        </p:spPr>
        <p:txBody>
          <a:bodyPr wrap="square" lIns="0" tIns="0" rIns="0" bIns="0" rtlCol="0" anchor="ctr"/>
          <a:lstStyle/>
          <a:p>
            <a:pPr marL="0" indent="0" algn="ctr">
              <a:buNone/>
            </a:pPr>
            <a:r>
              <a:rPr lang="en-US" sz="1150" dirty="0">
                <a:solidFill>
                  <a:srgbClr val="000000"/>
                </a:solidFill>
                <a:latin typeface="Calibri" pitchFamily="34" charset="0"/>
                <a:ea typeface="Calibri" pitchFamily="34" charset="-122"/>
                <a:cs typeface="Calibri" pitchFamily="34" charset="-120"/>
              </a:rPr>
              <a:t>−X</a:t>
            </a:r>
            <a:endParaRPr lang="en-US" sz="1150" dirty="0"/>
          </a:p>
        </p:txBody>
      </p:sp>
      <p:sp>
        <p:nvSpPr>
          <p:cNvPr id="22" name="Shape 20"/>
          <p:cNvSpPr/>
          <p:nvPr/>
        </p:nvSpPr>
        <p:spPr>
          <a:xfrm>
            <a:off x="1463040" y="2304288"/>
            <a:ext cx="3108960" cy="292608"/>
          </a:xfrm>
          <a:prstGeom prst="rect">
            <a:avLst/>
          </a:prstGeom>
          <a:solidFill>
            <a:srgbClr val="FFFFFF"/>
          </a:solidFill>
          <a:ln w="9525">
            <a:solidFill>
              <a:srgbClr val="FFFFFF"/>
            </a:solidFill>
            <a:prstDash val="solid"/>
          </a:ln>
        </p:spPr>
      </p:sp>
      <p:sp>
        <p:nvSpPr>
          <p:cNvPr id="23" name="Text 21"/>
          <p:cNvSpPr txBox="1"/>
          <p:nvPr/>
        </p:nvSpPr>
        <p:spPr>
          <a:xfrm>
            <a:off x="1536192" y="2304288"/>
            <a:ext cx="2962656" cy="292608"/>
          </a:xfrm>
          <a:prstGeom prst="rect">
            <a:avLst/>
          </a:prstGeom>
          <a:noFill/>
          <a:ln/>
        </p:spPr>
        <p:txBody>
          <a:bodyPr wrap="square" lIns="0" tIns="0" rIns="0" bIns="0" rtlCol="0" anchor="ctr"/>
          <a:lstStyle/>
          <a:p>
            <a:pPr marL="0" indent="0" algn="l">
              <a:buNone/>
            </a:pPr>
            <a:r>
              <a:rPr lang="en-US" sz="1150" dirty="0">
                <a:solidFill>
                  <a:srgbClr val="000000"/>
                </a:solidFill>
                <a:latin typeface="Calibri" pitchFamily="34" charset="0"/>
                <a:ea typeface="Calibri" pitchFamily="34" charset="-122"/>
                <a:cs typeface="Calibri" pitchFamily="34" charset="-120"/>
              </a:rPr>
              <a:t>T1 0.35 · T2 1.00 · T3 0.65</a:t>
            </a:r>
            <a:endParaRPr lang="en-US" sz="1150" dirty="0"/>
          </a:p>
        </p:txBody>
      </p:sp>
      <p:sp>
        <p:nvSpPr>
          <p:cNvPr id="24" name="Shape 22"/>
          <p:cNvSpPr/>
          <p:nvPr/>
        </p:nvSpPr>
        <p:spPr>
          <a:xfrm>
            <a:off x="4572000" y="2304288"/>
            <a:ext cx="1920240" cy="292608"/>
          </a:xfrm>
          <a:prstGeom prst="rect">
            <a:avLst/>
          </a:prstGeom>
          <a:solidFill>
            <a:srgbClr val="FFFFFF"/>
          </a:solidFill>
          <a:ln w="9525">
            <a:solidFill>
              <a:srgbClr val="FFFFFF"/>
            </a:solidFill>
            <a:prstDash val="solid"/>
          </a:ln>
        </p:spPr>
      </p:sp>
      <p:sp>
        <p:nvSpPr>
          <p:cNvPr id="25" name="Text 23"/>
          <p:cNvSpPr txBox="1"/>
          <p:nvPr/>
        </p:nvSpPr>
        <p:spPr>
          <a:xfrm>
            <a:off x="4645152" y="2304288"/>
            <a:ext cx="1773936" cy="292608"/>
          </a:xfrm>
          <a:prstGeom prst="rect">
            <a:avLst/>
          </a:prstGeom>
          <a:noFill/>
          <a:ln/>
        </p:spPr>
        <p:txBody>
          <a:bodyPr wrap="square" lIns="0" tIns="0" rIns="0" bIns="0" rtlCol="0" anchor="ctr"/>
          <a:lstStyle/>
          <a:p>
            <a:pPr marL="0" indent="0" algn="r">
              <a:buNone/>
            </a:pPr>
            <a:r>
              <a:rPr lang="en-US" sz="1150" b="1" dirty="0">
                <a:solidFill>
                  <a:srgbClr val="000000"/>
                </a:solidFill>
                <a:latin typeface="Calibri" pitchFamily="34" charset="0"/>
                <a:ea typeface="Calibri" pitchFamily="34" charset="-122"/>
                <a:cs typeface="Calibri" pitchFamily="34" charset="-120"/>
              </a:rPr>
              <a:t>5.84</a:t>
            </a:r>
            <a:endParaRPr lang="en-US" sz="1150" dirty="0"/>
          </a:p>
        </p:txBody>
      </p:sp>
      <p:sp>
        <p:nvSpPr>
          <p:cNvPr id="26" name="Shape 24"/>
          <p:cNvSpPr/>
          <p:nvPr/>
        </p:nvSpPr>
        <p:spPr>
          <a:xfrm>
            <a:off x="6492240" y="2304288"/>
            <a:ext cx="1920240" cy="292608"/>
          </a:xfrm>
          <a:prstGeom prst="rect">
            <a:avLst/>
          </a:prstGeom>
          <a:solidFill>
            <a:srgbClr val="FFFFFF"/>
          </a:solidFill>
          <a:ln w="9525">
            <a:solidFill>
              <a:srgbClr val="FFFFFF"/>
            </a:solidFill>
            <a:prstDash val="solid"/>
          </a:ln>
        </p:spPr>
      </p:sp>
      <p:sp>
        <p:nvSpPr>
          <p:cNvPr id="27" name="Text 25"/>
          <p:cNvSpPr txBox="1"/>
          <p:nvPr/>
        </p:nvSpPr>
        <p:spPr>
          <a:xfrm>
            <a:off x="6565392" y="2304288"/>
            <a:ext cx="1773936" cy="292608"/>
          </a:xfrm>
          <a:prstGeom prst="rect">
            <a:avLst/>
          </a:prstGeom>
          <a:noFill/>
          <a:ln/>
        </p:spPr>
        <p:txBody>
          <a:bodyPr wrap="square" lIns="0" tIns="0" rIns="0" bIns="0" rtlCol="0" anchor="ctr"/>
          <a:lstStyle/>
          <a:p>
            <a:pPr marL="0" indent="0" algn="r">
              <a:buNone/>
            </a:pPr>
            <a:r>
              <a:rPr lang="en-US" sz="1150" dirty="0">
                <a:solidFill>
                  <a:srgbClr val="953735"/>
                </a:solidFill>
                <a:latin typeface="Calibri" pitchFamily="34" charset="0"/>
                <a:ea typeface="Calibri" pitchFamily="34" charset="-122"/>
                <a:cs typeface="Calibri" pitchFamily="34" charset="-120"/>
              </a:rPr>
              <a:t>132</a:t>
            </a:r>
            <a:endParaRPr lang="en-US" sz="1150" dirty="0"/>
          </a:p>
        </p:txBody>
      </p:sp>
      <p:sp>
        <p:nvSpPr>
          <p:cNvPr id="28" name="Shape 26"/>
          <p:cNvSpPr/>
          <p:nvPr/>
        </p:nvSpPr>
        <p:spPr>
          <a:xfrm>
            <a:off x="731520" y="2596896"/>
            <a:ext cx="731520" cy="292608"/>
          </a:xfrm>
          <a:prstGeom prst="rect">
            <a:avLst/>
          </a:prstGeom>
          <a:solidFill>
            <a:srgbClr val="DCE6F1"/>
          </a:solidFill>
          <a:ln w="9525">
            <a:solidFill>
              <a:srgbClr val="FFFFFF"/>
            </a:solidFill>
            <a:prstDash val="solid"/>
          </a:ln>
        </p:spPr>
      </p:sp>
      <p:sp>
        <p:nvSpPr>
          <p:cNvPr id="29" name="Text 27"/>
          <p:cNvSpPr txBox="1"/>
          <p:nvPr/>
        </p:nvSpPr>
        <p:spPr>
          <a:xfrm>
            <a:off x="804672" y="2596896"/>
            <a:ext cx="585216" cy="292608"/>
          </a:xfrm>
          <a:prstGeom prst="rect">
            <a:avLst/>
          </a:prstGeom>
          <a:noFill/>
          <a:ln/>
        </p:spPr>
        <p:txBody>
          <a:bodyPr wrap="square" lIns="0" tIns="0" rIns="0" bIns="0" rtlCol="0" anchor="ctr"/>
          <a:lstStyle/>
          <a:p>
            <a:pPr marL="0" indent="0" algn="ctr">
              <a:buNone/>
            </a:pPr>
            <a:r>
              <a:rPr lang="en-US" sz="1150" dirty="0">
                <a:solidFill>
                  <a:srgbClr val="000000"/>
                </a:solidFill>
                <a:latin typeface="Calibri" pitchFamily="34" charset="0"/>
                <a:ea typeface="Calibri" pitchFamily="34" charset="-122"/>
                <a:cs typeface="Calibri" pitchFamily="34" charset="-120"/>
              </a:rPr>
              <a:t>+Y</a:t>
            </a:r>
            <a:endParaRPr lang="en-US" sz="1150" dirty="0"/>
          </a:p>
        </p:txBody>
      </p:sp>
      <p:sp>
        <p:nvSpPr>
          <p:cNvPr id="30" name="Shape 28"/>
          <p:cNvSpPr/>
          <p:nvPr/>
        </p:nvSpPr>
        <p:spPr>
          <a:xfrm>
            <a:off x="1463040" y="2596896"/>
            <a:ext cx="3108960" cy="292608"/>
          </a:xfrm>
          <a:prstGeom prst="rect">
            <a:avLst/>
          </a:prstGeom>
          <a:solidFill>
            <a:srgbClr val="DCE6F1"/>
          </a:solidFill>
          <a:ln w="9525">
            <a:solidFill>
              <a:srgbClr val="FFFFFF"/>
            </a:solidFill>
            <a:prstDash val="solid"/>
          </a:ln>
        </p:spPr>
      </p:sp>
      <p:sp>
        <p:nvSpPr>
          <p:cNvPr id="31" name="Text 29"/>
          <p:cNvSpPr txBox="1"/>
          <p:nvPr/>
        </p:nvSpPr>
        <p:spPr>
          <a:xfrm>
            <a:off x="1536192" y="2596896"/>
            <a:ext cx="2962656" cy="292608"/>
          </a:xfrm>
          <a:prstGeom prst="rect">
            <a:avLst/>
          </a:prstGeom>
          <a:noFill/>
          <a:ln/>
        </p:spPr>
        <p:txBody>
          <a:bodyPr wrap="square" lIns="0" tIns="0" rIns="0" bIns="0" rtlCol="0" anchor="ctr"/>
          <a:lstStyle/>
          <a:p>
            <a:pPr marL="0" indent="0" algn="l">
              <a:buNone/>
            </a:pPr>
            <a:r>
              <a:rPr lang="en-US" sz="1150" dirty="0">
                <a:solidFill>
                  <a:srgbClr val="000000"/>
                </a:solidFill>
                <a:latin typeface="Calibri" pitchFamily="34" charset="0"/>
                <a:ea typeface="Calibri" pitchFamily="34" charset="-122"/>
                <a:cs typeface="Calibri" pitchFamily="34" charset="-120"/>
              </a:rPr>
              <a:t>T1 1.00 · T3 1.00</a:t>
            </a:r>
            <a:endParaRPr lang="en-US" sz="1150" dirty="0"/>
          </a:p>
        </p:txBody>
      </p:sp>
      <p:sp>
        <p:nvSpPr>
          <p:cNvPr id="32" name="Shape 30"/>
          <p:cNvSpPr/>
          <p:nvPr/>
        </p:nvSpPr>
        <p:spPr>
          <a:xfrm>
            <a:off x="4572000" y="2596896"/>
            <a:ext cx="1920240" cy="292608"/>
          </a:xfrm>
          <a:prstGeom prst="rect">
            <a:avLst/>
          </a:prstGeom>
          <a:solidFill>
            <a:srgbClr val="DCE6F1"/>
          </a:solidFill>
          <a:ln w="9525">
            <a:solidFill>
              <a:srgbClr val="FFFFFF"/>
            </a:solidFill>
            <a:prstDash val="solid"/>
          </a:ln>
        </p:spPr>
      </p:sp>
      <p:sp>
        <p:nvSpPr>
          <p:cNvPr id="33" name="Text 31"/>
          <p:cNvSpPr txBox="1"/>
          <p:nvPr/>
        </p:nvSpPr>
        <p:spPr>
          <a:xfrm>
            <a:off x="4645152" y="2596896"/>
            <a:ext cx="1773936" cy="292608"/>
          </a:xfrm>
          <a:prstGeom prst="rect">
            <a:avLst/>
          </a:prstGeom>
          <a:noFill/>
          <a:ln/>
        </p:spPr>
        <p:txBody>
          <a:bodyPr wrap="square" lIns="0" tIns="0" rIns="0" bIns="0" rtlCol="0" anchor="ctr"/>
          <a:lstStyle/>
          <a:p>
            <a:pPr marL="0" indent="0" algn="r">
              <a:buNone/>
            </a:pPr>
            <a:r>
              <a:rPr lang="en-US" sz="1150" b="1" dirty="0">
                <a:solidFill>
                  <a:srgbClr val="4F6228"/>
                </a:solidFill>
                <a:latin typeface="Calibri" pitchFamily="34" charset="0"/>
                <a:ea typeface="Calibri" pitchFamily="34" charset="-122"/>
                <a:cs typeface="Calibri" pitchFamily="34" charset="-120"/>
              </a:rPr>
              <a:t>7.45</a:t>
            </a:r>
            <a:endParaRPr lang="en-US" sz="1150" dirty="0"/>
          </a:p>
        </p:txBody>
      </p:sp>
      <p:sp>
        <p:nvSpPr>
          <p:cNvPr id="34" name="Shape 32"/>
          <p:cNvSpPr/>
          <p:nvPr/>
        </p:nvSpPr>
        <p:spPr>
          <a:xfrm>
            <a:off x="6492240" y="2596896"/>
            <a:ext cx="1920240" cy="292608"/>
          </a:xfrm>
          <a:prstGeom prst="rect">
            <a:avLst/>
          </a:prstGeom>
          <a:solidFill>
            <a:srgbClr val="DCE6F1"/>
          </a:solidFill>
          <a:ln w="9525">
            <a:solidFill>
              <a:srgbClr val="FFFFFF"/>
            </a:solidFill>
            <a:prstDash val="solid"/>
          </a:ln>
        </p:spPr>
      </p:sp>
      <p:sp>
        <p:nvSpPr>
          <p:cNvPr id="35" name="Text 33"/>
          <p:cNvSpPr txBox="1"/>
          <p:nvPr/>
        </p:nvSpPr>
        <p:spPr>
          <a:xfrm>
            <a:off x="6565392" y="2596896"/>
            <a:ext cx="1773936" cy="292608"/>
          </a:xfrm>
          <a:prstGeom prst="rect">
            <a:avLst/>
          </a:prstGeom>
          <a:noFill/>
          <a:ln/>
        </p:spPr>
        <p:txBody>
          <a:bodyPr wrap="square" lIns="0" tIns="0" rIns="0" bIns="0" rtlCol="0" anchor="ctr"/>
          <a:lstStyle/>
          <a:p>
            <a:pPr marL="0" indent="0" algn="r">
              <a:buNone/>
            </a:pPr>
            <a:r>
              <a:rPr lang="en-US" sz="1150" dirty="0">
                <a:solidFill>
                  <a:srgbClr val="953735"/>
                </a:solidFill>
                <a:latin typeface="Calibri" pitchFamily="34" charset="0"/>
                <a:ea typeface="Calibri" pitchFamily="34" charset="-122"/>
                <a:cs typeface="Calibri" pitchFamily="34" charset="-120"/>
              </a:rPr>
              <a:t>156</a:t>
            </a:r>
            <a:endParaRPr lang="en-US" sz="1150" dirty="0"/>
          </a:p>
        </p:txBody>
      </p:sp>
      <p:sp>
        <p:nvSpPr>
          <p:cNvPr id="36" name="Shape 34"/>
          <p:cNvSpPr/>
          <p:nvPr/>
        </p:nvSpPr>
        <p:spPr>
          <a:xfrm>
            <a:off x="731520" y="2889504"/>
            <a:ext cx="731520" cy="292608"/>
          </a:xfrm>
          <a:prstGeom prst="rect">
            <a:avLst/>
          </a:prstGeom>
          <a:solidFill>
            <a:srgbClr val="FFFFFF"/>
          </a:solidFill>
          <a:ln w="9525">
            <a:solidFill>
              <a:srgbClr val="FFFFFF"/>
            </a:solidFill>
            <a:prstDash val="solid"/>
          </a:ln>
        </p:spPr>
      </p:sp>
      <p:sp>
        <p:nvSpPr>
          <p:cNvPr id="37" name="Text 35"/>
          <p:cNvSpPr txBox="1"/>
          <p:nvPr/>
        </p:nvSpPr>
        <p:spPr>
          <a:xfrm>
            <a:off x="804672" y="2889504"/>
            <a:ext cx="585216" cy="292608"/>
          </a:xfrm>
          <a:prstGeom prst="rect">
            <a:avLst/>
          </a:prstGeom>
          <a:noFill/>
          <a:ln/>
        </p:spPr>
        <p:txBody>
          <a:bodyPr wrap="square" lIns="0" tIns="0" rIns="0" bIns="0" rtlCol="0" anchor="ctr"/>
          <a:lstStyle/>
          <a:p>
            <a:pPr marL="0" indent="0" algn="ctr">
              <a:buNone/>
            </a:pPr>
            <a:r>
              <a:rPr lang="en-US" sz="1150" dirty="0">
                <a:solidFill>
                  <a:srgbClr val="000000"/>
                </a:solidFill>
                <a:latin typeface="Calibri" pitchFamily="34" charset="0"/>
                <a:ea typeface="Calibri" pitchFamily="34" charset="-122"/>
                <a:cs typeface="Calibri" pitchFamily="34" charset="-120"/>
              </a:rPr>
              <a:t>−Y</a:t>
            </a:r>
            <a:endParaRPr lang="en-US" sz="1150" dirty="0"/>
          </a:p>
        </p:txBody>
      </p:sp>
      <p:sp>
        <p:nvSpPr>
          <p:cNvPr id="38" name="Shape 36"/>
          <p:cNvSpPr/>
          <p:nvPr/>
        </p:nvSpPr>
        <p:spPr>
          <a:xfrm>
            <a:off x="1463040" y="2889504"/>
            <a:ext cx="3108960" cy="292608"/>
          </a:xfrm>
          <a:prstGeom prst="rect">
            <a:avLst/>
          </a:prstGeom>
          <a:solidFill>
            <a:srgbClr val="FFFFFF"/>
          </a:solidFill>
          <a:ln w="9525">
            <a:solidFill>
              <a:srgbClr val="FFFFFF"/>
            </a:solidFill>
            <a:prstDash val="solid"/>
          </a:ln>
        </p:spPr>
      </p:sp>
      <p:sp>
        <p:nvSpPr>
          <p:cNvPr id="39" name="Text 37"/>
          <p:cNvSpPr txBox="1"/>
          <p:nvPr/>
        </p:nvSpPr>
        <p:spPr>
          <a:xfrm>
            <a:off x="1536192" y="2889504"/>
            <a:ext cx="2962656" cy="292608"/>
          </a:xfrm>
          <a:prstGeom prst="rect">
            <a:avLst/>
          </a:prstGeom>
          <a:noFill/>
          <a:ln/>
        </p:spPr>
        <p:txBody>
          <a:bodyPr wrap="square" lIns="0" tIns="0" rIns="0" bIns="0" rtlCol="0" anchor="ctr"/>
          <a:lstStyle/>
          <a:p>
            <a:pPr marL="0" indent="0" algn="l">
              <a:buNone/>
            </a:pPr>
            <a:r>
              <a:rPr lang="en-US" sz="1150" dirty="0">
                <a:solidFill>
                  <a:srgbClr val="000000"/>
                </a:solidFill>
                <a:latin typeface="Calibri" pitchFamily="34" charset="0"/>
                <a:ea typeface="Calibri" pitchFamily="34" charset="-122"/>
                <a:cs typeface="Calibri" pitchFamily="34" charset="-120"/>
              </a:rPr>
              <a:t>T2 1.00 · T4 1.00</a:t>
            </a:r>
            <a:endParaRPr lang="en-US" sz="1150" dirty="0"/>
          </a:p>
        </p:txBody>
      </p:sp>
      <p:sp>
        <p:nvSpPr>
          <p:cNvPr id="40" name="Shape 38"/>
          <p:cNvSpPr/>
          <p:nvPr/>
        </p:nvSpPr>
        <p:spPr>
          <a:xfrm>
            <a:off x="4572000" y="2889504"/>
            <a:ext cx="1920240" cy="292608"/>
          </a:xfrm>
          <a:prstGeom prst="rect">
            <a:avLst/>
          </a:prstGeom>
          <a:solidFill>
            <a:srgbClr val="FFFFFF"/>
          </a:solidFill>
          <a:ln w="9525">
            <a:solidFill>
              <a:srgbClr val="FFFFFF"/>
            </a:solidFill>
            <a:prstDash val="solid"/>
          </a:ln>
        </p:spPr>
      </p:sp>
      <p:sp>
        <p:nvSpPr>
          <p:cNvPr id="41" name="Text 39"/>
          <p:cNvSpPr txBox="1"/>
          <p:nvPr/>
        </p:nvSpPr>
        <p:spPr>
          <a:xfrm>
            <a:off x="4645152" y="2889504"/>
            <a:ext cx="1773936" cy="292608"/>
          </a:xfrm>
          <a:prstGeom prst="rect">
            <a:avLst/>
          </a:prstGeom>
          <a:noFill/>
          <a:ln/>
        </p:spPr>
        <p:txBody>
          <a:bodyPr wrap="square" lIns="0" tIns="0" rIns="0" bIns="0" rtlCol="0" anchor="ctr"/>
          <a:lstStyle/>
          <a:p>
            <a:pPr marL="0" indent="0" algn="r">
              <a:buNone/>
            </a:pPr>
            <a:r>
              <a:rPr lang="en-US" sz="1150" b="1" dirty="0">
                <a:solidFill>
                  <a:srgbClr val="4F6228"/>
                </a:solidFill>
                <a:latin typeface="Calibri" pitchFamily="34" charset="0"/>
                <a:ea typeface="Calibri" pitchFamily="34" charset="-122"/>
                <a:cs typeface="Calibri" pitchFamily="34" charset="-120"/>
              </a:rPr>
              <a:t>7.46</a:t>
            </a:r>
            <a:endParaRPr lang="en-US" sz="1150" dirty="0"/>
          </a:p>
        </p:txBody>
      </p:sp>
      <p:sp>
        <p:nvSpPr>
          <p:cNvPr id="42" name="Shape 40"/>
          <p:cNvSpPr/>
          <p:nvPr/>
        </p:nvSpPr>
        <p:spPr>
          <a:xfrm>
            <a:off x="6492240" y="2889504"/>
            <a:ext cx="1920240" cy="292608"/>
          </a:xfrm>
          <a:prstGeom prst="rect">
            <a:avLst/>
          </a:prstGeom>
          <a:solidFill>
            <a:srgbClr val="FFFFFF"/>
          </a:solidFill>
          <a:ln w="9525">
            <a:solidFill>
              <a:srgbClr val="FFFFFF"/>
            </a:solidFill>
            <a:prstDash val="solid"/>
          </a:ln>
        </p:spPr>
      </p:sp>
      <p:sp>
        <p:nvSpPr>
          <p:cNvPr id="43" name="Text 41"/>
          <p:cNvSpPr txBox="1"/>
          <p:nvPr/>
        </p:nvSpPr>
        <p:spPr>
          <a:xfrm>
            <a:off x="6565392" y="2889504"/>
            <a:ext cx="1773936" cy="292608"/>
          </a:xfrm>
          <a:prstGeom prst="rect">
            <a:avLst/>
          </a:prstGeom>
          <a:noFill/>
          <a:ln/>
        </p:spPr>
        <p:txBody>
          <a:bodyPr wrap="square" lIns="0" tIns="0" rIns="0" bIns="0" rtlCol="0" anchor="ctr"/>
          <a:lstStyle/>
          <a:p>
            <a:pPr marL="0" indent="0" algn="r">
              <a:buNone/>
            </a:pPr>
            <a:r>
              <a:rPr lang="en-US" sz="1150" dirty="0">
                <a:solidFill>
                  <a:srgbClr val="953735"/>
                </a:solidFill>
                <a:latin typeface="Calibri" pitchFamily="34" charset="0"/>
                <a:ea typeface="Calibri" pitchFamily="34" charset="-122"/>
                <a:cs typeface="Calibri" pitchFamily="34" charset="-120"/>
              </a:rPr>
              <a:t>8</a:t>
            </a:r>
            <a:endParaRPr lang="en-US" sz="1150" dirty="0"/>
          </a:p>
        </p:txBody>
      </p:sp>
      <p:sp>
        <p:nvSpPr>
          <p:cNvPr id="44" name="Shape 42"/>
          <p:cNvSpPr/>
          <p:nvPr/>
        </p:nvSpPr>
        <p:spPr>
          <a:xfrm>
            <a:off x="731520" y="3182112"/>
            <a:ext cx="731520" cy="292608"/>
          </a:xfrm>
          <a:prstGeom prst="rect">
            <a:avLst/>
          </a:prstGeom>
          <a:solidFill>
            <a:srgbClr val="DCE6F1"/>
          </a:solidFill>
          <a:ln w="9525">
            <a:solidFill>
              <a:srgbClr val="FFFFFF"/>
            </a:solidFill>
            <a:prstDash val="solid"/>
          </a:ln>
        </p:spPr>
      </p:sp>
      <p:sp>
        <p:nvSpPr>
          <p:cNvPr id="45" name="Text 43"/>
          <p:cNvSpPr txBox="1"/>
          <p:nvPr/>
        </p:nvSpPr>
        <p:spPr>
          <a:xfrm>
            <a:off x="804672" y="3182112"/>
            <a:ext cx="585216" cy="292608"/>
          </a:xfrm>
          <a:prstGeom prst="rect">
            <a:avLst/>
          </a:prstGeom>
          <a:noFill/>
          <a:ln/>
        </p:spPr>
        <p:txBody>
          <a:bodyPr wrap="square" lIns="0" tIns="0" rIns="0" bIns="0" rtlCol="0" anchor="ctr"/>
          <a:lstStyle/>
          <a:p>
            <a:pPr marL="0" indent="0" algn="ctr">
              <a:buNone/>
            </a:pPr>
            <a:r>
              <a:rPr lang="en-US" sz="1150" dirty="0">
                <a:solidFill>
                  <a:srgbClr val="000000"/>
                </a:solidFill>
                <a:latin typeface="Calibri" pitchFamily="34" charset="0"/>
                <a:ea typeface="Calibri" pitchFamily="34" charset="-122"/>
                <a:cs typeface="Calibri" pitchFamily="34" charset="-120"/>
              </a:rPr>
              <a:t>+Z</a:t>
            </a:r>
            <a:endParaRPr lang="en-US" sz="1150" dirty="0"/>
          </a:p>
        </p:txBody>
      </p:sp>
      <p:sp>
        <p:nvSpPr>
          <p:cNvPr id="46" name="Shape 44"/>
          <p:cNvSpPr/>
          <p:nvPr/>
        </p:nvSpPr>
        <p:spPr>
          <a:xfrm>
            <a:off x="1463040" y="3182112"/>
            <a:ext cx="3108960" cy="292608"/>
          </a:xfrm>
          <a:prstGeom prst="rect">
            <a:avLst/>
          </a:prstGeom>
          <a:solidFill>
            <a:srgbClr val="DCE6F1"/>
          </a:solidFill>
          <a:ln w="9525">
            <a:solidFill>
              <a:srgbClr val="FFFFFF"/>
            </a:solidFill>
            <a:prstDash val="solid"/>
          </a:ln>
        </p:spPr>
      </p:sp>
      <p:sp>
        <p:nvSpPr>
          <p:cNvPr id="47" name="Text 45"/>
          <p:cNvSpPr txBox="1"/>
          <p:nvPr/>
        </p:nvSpPr>
        <p:spPr>
          <a:xfrm>
            <a:off x="1536192" y="3182112"/>
            <a:ext cx="2962656" cy="292608"/>
          </a:xfrm>
          <a:prstGeom prst="rect">
            <a:avLst/>
          </a:prstGeom>
          <a:noFill/>
          <a:ln/>
        </p:spPr>
        <p:txBody>
          <a:bodyPr wrap="square" lIns="0" tIns="0" rIns="0" bIns="0" rtlCol="0" anchor="ctr"/>
          <a:lstStyle/>
          <a:p>
            <a:pPr marL="0" indent="0" algn="l">
              <a:buNone/>
            </a:pPr>
            <a:r>
              <a:rPr lang="en-US" sz="1150" dirty="0">
                <a:solidFill>
                  <a:srgbClr val="000000"/>
                </a:solidFill>
                <a:latin typeface="Calibri" pitchFamily="34" charset="0"/>
                <a:ea typeface="Calibri" pitchFamily="34" charset="-122"/>
                <a:cs typeface="Calibri" pitchFamily="34" charset="-120"/>
              </a:rPr>
              <a:t>T2 0.35 · T3 1.00 · T4 0.65</a:t>
            </a:r>
            <a:endParaRPr lang="en-US" sz="1150" dirty="0"/>
          </a:p>
        </p:txBody>
      </p:sp>
      <p:sp>
        <p:nvSpPr>
          <p:cNvPr id="48" name="Shape 46"/>
          <p:cNvSpPr/>
          <p:nvPr/>
        </p:nvSpPr>
        <p:spPr>
          <a:xfrm>
            <a:off x="4572000" y="3182112"/>
            <a:ext cx="1920240" cy="292608"/>
          </a:xfrm>
          <a:prstGeom prst="rect">
            <a:avLst/>
          </a:prstGeom>
          <a:solidFill>
            <a:srgbClr val="DCE6F1"/>
          </a:solidFill>
          <a:ln w="9525">
            <a:solidFill>
              <a:srgbClr val="FFFFFF"/>
            </a:solidFill>
            <a:prstDash val="solid"/>
          </a:ln>
        </p:spPr>
      </p:sp>
      <p:sp>
        <p:nvSpPr>
          <p:cNvPr id="49" name="Text 47"/>
          <p:cNvSpPr txBox="1"/>
          <p:nvPr/>
        </p:nvSpPr>
        <p:spPr>
          <a:xfrm>
            <a:off x="4645152" y="3182112"/>
            <a:ext cx="1773936" cy="292608"/>
          </a:xfrm>
          <a:prstGeom prst="rect">
            <a:avLst/>
          </a:prstGeom>
          <a:noFill/>
          <a:ln/>
        </p:spPr>
        <p:txBody>
          <a:bodyPr wrap="square" lIns="0" tIns="0" rIns="0" bIns="0" rtlCol="0" anchor="ctr"/>
          <a:lstStyle/>
          <a:p>
            <a:pPr marL="0" indent="0" algn="r">
              <a:buNone/>
            </a:pPr>
            <a:r>
              <a:rPr lang="en-US" sz="1150" b="1" dirty="0">
                <a:solidFill>
                  <a:srgbClr val="000000"/>
                </a:solidFill>
                <a:latin typeface="Calibri" pitchFamily="34" charset="0"/>
                <a:ea typeface="Calibri" pitchFamily="34" charset="-122"/>
                <a:cs typeface="Calibri" pitchFamily="34" charset="-120"/>
              </a:rPr>
              <a:t>5.87</a:t>
            </a:r>
            <a:endParaRPr lang="en-US" sz="1150" dirty="0"/>
          </a:p>
        </p:txBody>
      </p:sp>
      <p:sp>
        <p:nvSpPr>
          <p:cNvPr id="50" name="Shape 48"/>
          <p:cNvSpPr/>
          <p:nvPr/>
        </p:nvSpPr>
        <p:spPr>
          <a:xfrm>
            <a:off x="6492240" y="3182112"/>
            <a:ext cx="1920240" cy="292608"/>
          </a:xfrm>
          <a:prstGeom prst="rect">
            <a:avLst/>
          </a:prstGeom>
          <a:solidFill>
            <a:srgbClr val="DCE6F1"/>
          </a:solidFill>
          <a:ln w="9525">
            <a:solidFill>
              <a:srgbClr val="FFFFFF"/>
            </a:solidFill>
            <a:prstDash val="solid"/>
          </a:ln>
        </p:spPr>
      </p:sp>
      <p:sp>
        <p:nvSpPr>
          <p:cNvPr id="51" name="Text 49"/>
          <p:cNvSpPr txBox="1"/>
          <p:nvPr/>
        </p:nvSpPr>
        <p:spPr>
          <a:xfrm>
            <a:off x="6565392" y="3182112"/>
            <a:ext cx="1773936" cy="292608"/>
          </a:xfrm>
          <a:prstGeom prst="rect">
            <a:avLst/>
          </a:prstGeom>
          <a:noFill/>
          <a:ln/>
        </p:spPr>
        <p:txBody>
          <a:bodyPr wrap="square" lIns="0" tIns="0" rIns="0" bIns="0" rtlCol="0" anchor="ctr"/>
          <a:lstStyle/>
          <a:p>
            <a:pPr marL="0" indent="0" algn="r">
              <a:buNone/>
            </a:pPr>
            <a:r>
              <a:rPr lang="en-US" sz="1150" dirty="0">
                <a:solidFill>
                  <a:srgbClr val="953735"/>
                </a:solidFill>
                <a:latin typeface="Calibri" pitchFamily="34" charset="0"/>
                <a:ea typeface="Calibri" pitchFamily="34" charset="-122"/>
                <a:cs typeface="Calibri" pitchFamily="34" charset="-120"/>
              </a:rPr>
              <a:t>78</a:t>
            </a:r>
            <a:endParaRPr lang="en-US" sz="1150" dirty="0"/>
          </a:p>
        </p:txBody>
      </p:sp>
      <p:sp>
        <p:nvSpPr>
          <p:cNvPr id="52" name="Shape 50"/>
          <p:cNvSpPr/>
          <p:nvPr/>
        </p:nvSpPr>
        <p:spPr>
          <a:xfrm>
            <a:off x="731520" y="3474720"/>
            <a:ext cx="731520" cy="292608"/>
          </a:xfrm>
          <a:prstGeom prst="rect">
            <a:avLst/>
          </a:prstGeom>
          <a:solidFill>
            <a:srgbClr val="FFFFFF"/>
          </a:solidFill>
          <a:ln w="9525">
            <a:solidFill>
              <a:srgbClr val="FFFFFF"/>
            </a:solidFill>
            <a:prstDash val="solid"/>
          </a:ln>
        </p:spPr>
      </p:sp>
      <p:sp>
        <p:nvSpPr>
          <p:cNvPr id="53" name="Text 51"/>
          <p:cNvSpPr txBox="1"/>
          <p:nvPr/>
        </p:nvSpPr>
        <p:spPr>
          <a:xfrm>
            <a:off x="804672" y="3474720"/>
            <a:ext cx="585216" cy="292608"/>
          </a:xfrm>
          <a:prstGeom prst="rect">
            <a:avLst/>
          </a:prstGeom>
          <a:noFill/>
          <a:ln/>
        </p:spPr>
        <p:txBody>
          <a:bodyPr wrap="square" lIns="0" tIns="0" rIns="0" bIns="0" rtlCol="0" anchor="ctr"/>
          <a:lstStyle/>
          <a:p>
            <a:pPr marL="0" indent="0" algn="ctr">
              <a:buNone/>
            </a:pPr>
            <a:r>
              <a:rPr lang="en-US" sz="1150" dirty="0">
                <a:solidFill>
                  <a:srgbClr val="000000"/>
                </a:solidFill>
                <a:latin typeface="Calibri" pitchFamily="34" charset="0"/>
                <a:ea typeface="Calibri" pitchFamily="34" charset="-122"/>
                <a:cs typeface="Calibri" pitchFamily="34" charset="-120"/>
              </a:rPr>
              <a:t>−Z</a:t>
            </a:r>
            <a:endParaRPr lang="en-US" sz="1150" dirty="0"/>
          </a:p>
        </p:txBody>
      </p:sp>
      <p:sp>
        <p:nvSpPr>
          <p:cNvPr id="54" name="Shape 52"/>
          <p:cNvSpPr/>
          <p:nvPr/>
        </p:nvSpPr>
        <p:spPr>
          <a:xfrm>
            <a:off x="1463040" y="3474720"/>
            <a:ext cx="3108960" cy="292608"/>
          </a:xfrm>
          <a:prstGeom prst="rect">
            <a:avLst/>
          </a:prstGeom>
          <a:solidFill>
            <a:srgbClr val="FFFFFF"/>
          </a:solidFill>
          <a:ln w="9525">
            <a:solidFill>
              <a:srgbClr val="FFFFFF"/>
            </a:solidFill>
            <a:prstDash val="solid"/>
          </a:ln>
        </p:spPr>
      </p:sp>
      <p:sp>
        <p:nvSpPr>
          <p:cNvPr id="55" name="Text 53"/>
          <p:cNvSpPr txBox="1"/>
          <p:nvPr/>
        </p:nvSpPr>
        <p:spPr>
          <a:xfrm>
            <a:off x="1536192" y="3474720"/>
            <a:ext cx="2962656" cy="292608"/>
          </a:xfrm>
          <a:prstGeom prst="rect">
            <a:avLst/>
          </a:prstGeom>
          <a:noFill/>
          <a:ln/>
        </p:spPr>
        <p:txBody>
          <a:bodyPr wrap="square" lIns="0" tIns="0" rIns="0" bIns="0" rtlCol="0" anchor="ctr"/>
          <a:lstStyle/>
          <a:p>
            <a:pPr marL="0" indent="0" algn="l">
              <a:buNone/>
            </a:pPr>
            <a:r>
              <a:rPr lang="en-US" sz="1150" dirty="0">
                <a:solidFill>
                  <a:srgbClr val="000000"/>
                </a:solidFill>
                <a:latin typeface="Calibri" pitchFamily="34" charset="0"/>
                <a:ea typeface="Calibri" pitchFamily="34" charset="-122"/>
                <a:cs typeface="Calibri" pitchFamily="34" charset="-120"/>
              </a:rPr>
              <a:t>T1 1.00 · T2 0.65 · T4 0.35</a:t>
            </a:r>
            <a:endParaRPr lang="en-US" sz="1150" dirty="0"/>
          </a:p>
        </p:txBody>
      </p:sp>
      <p:sp>
        <p:nvSpPr>
          <p:cNvPr id="56" name="Shape 54"/>
          <p:cNvSpPr/>
          <p:nvPr/>
        </p:nvSpPr>
        <p:spPr>
          <a:xfrm>
            <a:off x="4572000" y="3474720"/>
            <a:ext cx="1920240" cy="292608"/>
          </a:xfrm>
          <a:prstGeom prst="rect">
            <a:avLst/>
          </a:prstGeom>
          <a:solidFill>
            <a:srgbClr val="FFFFFF"/>
          </a:solidFill>
          <a:ln w="9525">
            <a:solidFill>
              <a:srgbClr val="FFFFFF"/>
            </a:solidFill>
            <a:prstDash val="solid"/>
          </a:ln>
        </p:spPr>
      </p:sp>
      <p:sp>
        <p:nvSpPr>
          <p:cNvPr id="57" name="Text 55"/>
          <p:cNvSpPr txBox="1"/>
          <p:nvPr/>
        </p:nvSpPr>
        <p:spPr>
          <a:xfrm>
            <a:off x="4645152" y="3474720"/>
            <a:ext cx="1773936" cy="292608"/>
          </a:xfrm>
          <a:prstGeom prst="rect">
            <a:avLst/>
          </a:prstGeom>
          <a:noFill/>
          <a:ln/>
        </p:spPr>
        <p:txBody>
          <a:bodyPr wrap="square" lIns="0" tIns="0" rIns="0" bIns="0" rtlCol="0" anchor="ctr"/>
          <a:lstStyle/>
          <a:p>
            <a:pPr marL="0" indent="0" algn="r">
              <a:buNone/>
            </a:pPr>
            <a:r>
              <a:rPr lang="en-US" sz="1150" b="1" dirty="0">
                <a:solidFill>
                  <a:srgbClr val="000000"/>
                </a:solidFill>
                <a:latin typeface="Calibri" pitchFamily="34" charset="0"/>
                <a:ea typeface="Calibri" pitchFamily="34" charset="-122"/>
                <a:cs typeface="Calibri" pitchFamily="34" charset="-120"/>
              </a:rPr>
              <a:t>5.87</a:t>
            </a:r>
            <a:endParaRPr lang="en-US" sz="1150" dirty="0"/>
          </a:p>
        </p:txBody>
      </p:sp>
      <p:sp>
        <p:nvSpPr>
          <p:cNvPr id="58" name="Shape 56"/>
          <p:cNvSpPr/>
          <p:nvPr/>
        </p:nvSpPr>
        <p:spPr>
          <a:xfrm>
            <a:off x="6492240" y="3474720"/>
            <a:ext cx="1920240" cy="292608"/>
          </a:xfrm>
          <a:prstGeom prst="rect">
            <a:avLst/>
          </a:prstGeom>
          <a:solidFill>
            <a:srgbClr val="FFFFFF"/>
          </a:solidFill>
          <a:ln w="9525">
            <a:solidFill>
              <a:srgbClr val="FFFFFF"/>
            </a:solidFill>
            <a:prstDash val="solid"/>
          </a:ln>
        </p:spPr>
      </p:sp>
      <p:sp>
        <p:nvSpPr>
          <p:cNvPr id="59" name="Text 57"/>
          <p:cNvSpPr txBox="1"/>
          <p:nvPr/>
        </p:nvSpPr>
        <p:spPr>
          <a:xfrm>
            <a:off x="6565392" y="3474720"/>
            <a:ext cx="1773936" cy="292608"/>
          </a:xfrm>
          <a:prstGeom prst="rect">
            <a:avLst/>
          </a:prstGeom>
          <a:noFill/>
          <a:ln/>
        </p:spPr>
        <p:txBody>
          <a:bodyPr wrap="square" lIns="0" tIns="0" rIns="0" bIns="0" rtlCol="0" anchor="ctr"/>
          <a:lstStyle/>
          <a:p>
            <a:pPr marL="0" indent="0" algn="r">
              <a:buNone/>
            </a:pPr>
            <a:r>
              <a:rPr lang="en-US" sz="1150" dirty="0">
                <a:solidFill>
                  <a:srgbClr val="953735"/>
                </a:solidFill>
                <a:latin typeface="Calibri" pitchFamily="34" charset="0"/>
                <a:ea typeface="Calibri" pitchFamily="34" charset="-122"/>
                <a:cs typeface="Calibri" pitchFamily="34" charset="-120"/>
              </a:rPr>
              <a:t>78</a:t>
            </a:r>
            <a:endParaRPr lang="en-US" sz="1150" dirty="0"/>
          </a:p>
        </p:txBody>
      </p:sp>
      <p:pic>
        <p:nvPicPr>
          <p:cNvPr id="70" name="Picture 69">
            <a:extLst>
              <a:ext uri="{FF2B5EF4-FFF2-40B4-BE49-F238E27FC236}">
                <a16:creationId xmlns:a16="http://schemas.microsoft.com/office/drawing/2014/main" id="{1E8C4245-F630-7DE3-57A0-22E1D798F067}"/>
              </a:ext>
            </a:extLst>
          </p:cNvPr>
          <p:cNvPicPr>
            <a:picLocks noChangeAspect="1"/>
          </p:cNvPicPr>
          <p:nvPr/>
        </p:nvPicPr>
        <p:blipFill>
          <a:blip r:embed="rId3"/>
          <a:stretch>
            <a:fillRect/>
          </a:stretch>
        </p:blipFill>
        <p:spPr>
          <a:xfrm>
            <a:off x="3260094" y="4059936"/>
            <a:ext cx="2295317" cy="2534029"/>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365760" y="219456"/>
            <a:ext cx="8412480" cy="566928"/>
          </a:xfrm>
          <a:prstGeom prst="rect">
            <a:avLst/>
          </a:prstGeom>
          <a:noFill/>
          <a:ln/>
        </p:spPr>
        <p:txBody>
          <a:bodyPr wrap="square" lIns="0" tIns="0" rIns="0" bIns="0" rtlCol="0" anchor="ctr"/>
          <a:lstStyle/>
          <a:p>
            <a:pPr marL="0" indent="0" algn="ctr">
              <a:buNone/>
            </a:pPr>
            <a:r>
              <a:rPr lang="en-US" sz="3000" dirty="0">
                <a:solidFill>
                  <a:srgbClr val="262626"/>
                </a:solidFill>
                <a:latin typeface="Calibri" pitchFamily="34" charset="0"/>
                <a:ea typeface="Calibri" pitchFamily="34" charset="-122"/>
                <a:cs typeface="Calibri" pitchFamily="34" charset="-120"/>
              </a:rPr>
              <a:t>Why the extra efficiency does not pay</a:t>
            </a:r>
            <a:endParaRPr lang="en-US" sz="3000" dirty="0"/>
          </a:p>
        </p:txBody>
      </p:sp>
      <p:pic>
        <p:nvPicPr>
          <p:cNvPr id="3" name="Image 0" descr="/home/claude/sphere1/fig_prop_budget.png"/>
          <p:cNvPicPr>
            <a:picLocks noChangeAspect="1"/>
          </p:cNvPicPr>
          <p:nvPr/>
        </p:nvPicPr>
        <p:blipFill>
          <a:blip r:embed="rId3"/>
          <a:stretch>
            <a:fillRect/>
          </a:stretch>
        </p:blipFill>
        <p:spPr>
          <a:xfrm>
            <a:off x="1492897" y="1142812"/>
            <a:ext cx="5670852" cy="3821074"/>
          </a:xfrm>
          <a:prstGeom prst="rect">
            <a:avLst/>
          </a:prstGeom>
        </p:spPr>
      </p:pic>
      <p:sp>
        <p:nvSpPr>
          <p:cNvPr id="5" name="Text 1"/>
          <p:cNvSpPr txBox="1"/>
          <p:nvPr/>
        </p:nvSpPr>
        <p:spPr>
          <a:xfrm>
            <a:off x="841248" y="5319195"/>
            <a:ext cx="7498080" cy="914400"/>
          </a:xfrm>
          <a:prstGeom prst="rect">
            <a:avLst/>
          </a:prstGeom>
          <a:noFill/>
          <a:ln/>
        </p:spPr>
        <p:txBody>
          <a:bodyPr wrap="square" lIns="0" tIns="0" rIns="0" bIns="0" rtlCol="0" anchor="t"/>
          <a:lstStyle/>
          <a:p>
            <a:pPr marL="0" indent="0" algn="l">
              <a:lnSpc>
                <a:spcPct val="116000"/>
              </a:lnSpc>
              <a:buNone/>
            </a:pPr>
            <a:r>
              <a:rPr lang="en-US" sz="1400" dirty="0">
                <a:solidFill>
                  <a:srgbClr val="000000"/>
                </a:solidFill>
                <a:latin typeface="Calibri" pitchFamily="34" charset="0"/>
                <a:ea typeface="Calibri" pitchFamily="34" charset="-122"/>
                <a:cs typeface="Calibri" pitchFamily="34" charset="-120"/>
              </a:rPr>
              <a:t>Tilting costs real torque: the tetrahedral projection is 57.7 % and the cant another 62.3 %, so eight nozzles deliver only 36 % of the twist twelve would give from the same gas. On its own that argues for going back to twelve. But twist per pulse is half the story — what a mission spends is twist multiplied by how long the tank can supply it.</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365760" y="219456"/>
            <a:ext cx="8412480" cy="566928"/>
          </a:xfrm>
          <a:prstGeom prst="rect">
            <a:avLst/>
          </a:prstGeom>
          <a:noFill/>
          <a:ln/>
        </p:spPr>
        <p:txBody>
          <a:bodyPr wrap="square" lIns="0" tIns="0" rIns="0" bIns="0" rtlCol="0" anchor="ctr"/>
          <a:lstStyle/>
          <a:p>
            <a:pPr marL="0" indent="0" algn="ctr">
              <a:buNone/>
            </a:pPr>
            <a:r>
              <a:rPr lang="en-US" sz="3000" dirty="0">
                <a:solidFill>
                  <a:srgbClr val="262626"/>
                </a:solidFill>
                <a:latin typeface="Calibri" pitchFamily="34" charset="0"/>
                <a:ea typeface="Calibri" pitchFamily="34" charset="-122"/>
                <a:cs typeface="Calibri" pitchFamily="34" charset="-120"/>
              </a:rPr>
              <a:t>The smallest pulse we can make</a:t>
            </a:r>
            <a:endParaRPr lang="en-US" sz="3000" dirty="0"/>
          </a:p>
        </p:txBody>
      </p:sp>
      <p:sp>
        <p:nvSpPr>
          <p:cNvPr id="3" name="Text 1"/>
          <p:cNvSpPr txBox="1"/>
          <p:nvPr/>
        </p:nvSpPr>
        <p:spPr>
          <a:xfrm>
            <a:off x="822960" y="877824"/>
            <a:ext cx="7498080" cy="658368"/>
          </a:xfrm>
          <a:prstGeom prst="rect">
            <a:avLst/>
          </a:prstGeom>
          <a:noFill/>
          <a:ln/>
        </p:spPr>
        <p:txBody>
          <a:bodyPr wrap="square" lIns="0" tIns="0" rIns="0" bIns="0" rtlCol="0" anchor="t"/>
          <a:lstStyle/>
          <a:p>
            <a:pPr marL="0" indent="0" algn="l">
              <a:lnSpc>
                <a:spcPct val="116000"/>
              </a:lnSpc>
              <a:buNone/>
            </a:pPr>
            <a:r>
              <a:rPr lang="en-US" sz="1400" dirty="0">
                <a:solidFill>
                  <a:srgbClr val="000000"/>
                </a:solidFill>
                <a:latin typeface="Calibri" pitchFamily="34" charset="0"/>
                <a:ea typeface="Calibri" pitchFamily="34" charset="-122"/>
                <a:cs typeface="Calibri" pitchFamily="34" charset="-120"/>
              </a:rPr>
              <a:t>The valves cannot be opened halfway. They are shut or open, and need 1.0 ms to open cleanly. So there is a smallest push the vehicle can ever deliver, and every command is built out of whole copies of it.</a:t>
            </a:r>
            <a:endParaRPr lang="en-US" sz="1400" dirty="0"/>
          </a:p>
        </p:txBody>
      </p:sp>
      <p:sp>
        <p:nvSpPr>
          <p:cNvPr id="4" name="Text 2"/>
          <p:cNvSpPr txBox="1"/>
          <p:nvPr/>
        </p:nvSpPr>
        <p:spPr>
          <a:xfrm>
            <a:off x="822960" y="1645920"/>
            <a:ext cx="7498080" cy="384048"/>
          </a:xfrm>
          <a:prstGeom prst="rect">
            <a:avLst/>
          </a:prstGeom>
          <a:noFill/>
          <a:ln/>
        </p:spPr>
        <p:txBody>
          <a:bodyPr wrap="square" lIns="0" tIns="0" rIns="0" bIns="0" rtlCol="0" anchor="ctr"/>
          <a:lstStyle/>
          <a:p>
            <a:pPr marL="0" indent="0" algn="ctr">
              <a:buNone/>
            </a:pPr>
            <a:r>
              <a:rPr lang="en-US" sz="1600" i="1" dirty="0">
                <a:solidFill>
                  <a:srgbClr val="000000"/>
                </a:solidFill>
                <a:latin typeface="Cambria" pitchFamily="34" charset="0"/>
                <a:ea typeface="Cambria" pitchFamily="34" charset="-122"/>
                <a:cs typeface="Cambria" pitchFamily="34" charset="-120"/>
              </a:rPr>
              <a:t>MIB  =  F₀ · t_min  =  94.188 mN × 1.0 ms  =  94.19 µN·s</a:t>
            </a:r>
            <a:endParaRPr lang="en-US" sz="1600" dirty="0"/>
          </a:p>
        </p:txBody>
      </p:sp>
      <p:sp>
        <p:nvSpPr>
          <p:cNvPr id="5" name="Text 3"/>
          <p:cNvSpPr txBox="1"/>
          <p:nvPr/>
        </p:nvSpPr>
        <p:spPr>
          <a:xfrm>
            <a:off x="822960" y="2157984"/>
            <a:ext cx="7498080" cy="310896"/>
          </a:xfrm>
          <a:prstGeom prst="rect">
            <a:avLst/>
          </a:prstGeom>
          <a:noFill/>
          <a:ln/>
        </p:spPr>
        <p:txBody>
          <a:bodyPr wrap="square" lIns="0" tIns="0" rIns="0" bIns="0" rtlCol="0" anchor="t"/>
          <a:lstStyle/>
          <a:p>
            <a:pPr marL="0" indent="0" algn="l">
              <a:lnSpc>
                <a:spcPct val="116000"/>
              </a:lnSpc>
              <a:buNone/>
            </a:pPr>
            <a:r>
              <a:rPr lang="en-US" sz="1400" u="sng" dirty="0">
                <a:solidFill>
                  <a:srgbClr val="000000"/>
                </a:solidFill>
                <a:latin typeface="Calibri" pitchFamily="34" charset="0"/>
                <a:ea typeface="Calibri" pitchFamily="34" charset="-122"/>
                <a:cs typeface="Calibri" pitchFamily="34" charset="-120"/>
              </a:rPr>
              <a:t>One pulse from a canted pair, and what follows from it:</a:t>
            </a:r>
            <a:endParaRPr lang="en-US" sz="1400" dirty="0"/>
          </a:p>
        </p:txBody>
      </p:sp>
      <p:sp>
        <p:nvSpPr>
          <p:cNvPr id="6" name="Text 4"/>
          <p:cNvSpPr txBox="1"/>
          <p:nvPr/>
        </p:nvSpPr>
        <p:spPr>
          <a:xfrm>
            <a:off x="868680" y="2542032"/>
            <a:ext cx="3108960" cy="384048"/>
          </a:xfrm>
          <a:prstGeom prst="rect">
            <a:avLst/>
          </a:prstGeom>
          <a:noFill/>
          <a:ln/>
        </p:spPr>
        <p:txBody>
          <a:bodyPr wrap="square" lIns="0" tIns="0" rIns="0" bIns="0" rtlCol="0" anchor="ctr"/>
          <a:lstStyle/>
          <a:p>
            <a:pPr marL="0" indent="0">
              <a:buNone/>
            </a:pPr>
            <a:r>
              <a:rPr lang="en-US" sz="1400" i="1" dirty="0">
                <a:solidFill>
                  <a:srgbClr val="000000"/>
                </a:solidFill>
                <a:latin typeface="Cambria" pitchFamily="34" charset="0"/>
                <a:ea typeface="Cambria" pitchFamily="34" charset="-122"/>
                <a:cs typeface="Cambria" pitchFamily="34" charset="-120"/>
              </a:rPr>
              <a:t>ω  =  τ · t_min / ( 2 · I )</a:t>
            </a:r>
            <a:endParaRPr lang="en-US" sz="1400" dirty="0"/>
          </a:p>
        </p:txBody>
      </p:sp>
      <p:sp>
        <p:nvSpPr>
          <p:cNvPr id="7" name="Text 5"/>
          <p:cNvSpPr txBox="1"/>
          <p:nvPr/>
        </p:nvSpPr>
        <p:spPr>
          <a:xfrm>
            <a:off x="4114800" y="2542032"/>
            <a:ext cx="1097280" cy="384048"/>
          </a:xfrm>
          <a:prstGeom prst="rect">
            <a:avLst/>
          </a:prstGeom>
          <a:noFill/>
          <a:ln/>
        </p:spPr>
        <p:txBody>
          <a:bodyPr wrap="square" lIns="0" tIns="0" rIns="0" bIns="0" rtlCol="0" anchor="ctr"/>
          <a:lstStyle/>
          <a:p>
            <a:pPr marL="0" indent="0" algn="r">
              <a:buNone/>
            </a:pPr>
            <a:r>
              <a:rPr lang="en-US" sz="1450" b="1" dirty="0">
                <a:solidFill>
                  <a:srgbClr val="1F4E79"/>
                </a:solidFill>
                <a:latin typeface="Calibri" pitchFamily="34" charset="0"/>
                <a:ea typeface="Calibri" pitchFamily="34" charset="-122"/>
                <a:cs typeface="Calibri" pitchFamily="34" charset="-120"/>
              </a:rPr>
              <a:t>0.085 °/s</a:t>
            </a:r>
            <a:endParaRPr lang="en-US" sz="1450" dirty="0"/>
          </a:p>
        </p:txBody>
      </p:sp>
      <p:sp>
        <p:nvSpPr>
          <p:cNvPr id="8" name="Text 6"/>
          <p:cNvSpPr txBox="1"/>
          <p:nvPr/>
        </p:nvSpPr>
        <p:spPr>
          <a:xfrm>
            <a:off x="5394960" y="2542032"/>
            <a:ext cx="3108960" cy="384048"/>
          </a:xfrm>
          <a:prstGeom prst="rect">
            <a:avLst/>
          </a:prstGeom>
          <a:noFill/>
          <a:ln/>
        </p:spPr>
        <p:txBody>
          <a:bodyPr wrap="square" lIns="0" tIns="0" rIns="0" bIns="0" rtlCol="0" anchor="ctr"/>
          <a:lstStyle/>
          <a:p>
            <a:pPr marL="0" indent="0">
              <a:buNone/>
            </a:pPr>
            <a:r>
              <a:rPr lang="en-US" sz="1250" dirty="0">
                <a:solidFill>
                  <a:srgbClr val="595959"/>
                </a:solidFill>
                <a:latin typeface="Calibri" pitchFamily="34" charset="0"/>
                <a:ea typeface="Calibri" pitchFamily="34" charset="-122"/>
                <a:cs typeface="Calibri" pitchFamily="34" charset="-120"/>
              </a:rPr>
              <a:t>the drift rate one pulse leaves behind</a:t>
            </a:r>
            <a:endParaRPr lang="en-US" sz="1250" dirty="0"/>
          </a:p>
        </p:txBody>
      </p:sp>
      <p:sp>
        <p:nvSpPr>
          <p:cNvPr id="9" name="Text 7"/>
          <p:cNvSpPr txBox="1"/>
          <p:nvPr/>
        </p:nvSpPr>
        <p:spPr>
          <a:xfrm>
            <a:off x="868680" y="2980944"/>
            <a:ext cx="3108960" cy="384048"/>
          </a:xfrm>
          <a:prstGeom prst="rect">
            <a:avLst/>
          </a:prstGeom>
          <a:noFill/>
          <a:ln/>
        </p:spPr>
        <p:txBody>
          <a:bodyPr wrap="square" lIns="0" tIns="0" rIns="0" bIns="0" rtlCol="0" anchor="ctr"/>
          <a:lstStyle/>
          <a:p>
            <a:pPr marL="0" indent="0">
              <a:buNone/>
            </a:pPr>
            <a:r>
              <a:rPr lang="en-US" sz="1400" i="1" dirty="0">
                <a:solidFill>
                  <a:srgbClr val="000000"/>
                </a:solidFill>
                <a:latin typeface="Cambria" pitchFamily="34" charset="0"/>
                <a:ea typeface="Cambria" pitchFamily="34" charset="-122"/>
                <a:cs typeface="Cambria" pitchFamily="34" charset="-120"/>
              </a:rPr>
              <a:t>T_c  =  2 θ_db / ω</a:t>
            </a:r>
            <a:endParaRPr lang="en-US" sz="1400" dirty="0"/>
          </a:p>
        </p:txBody>
      </p:sp>
      <p:sp>
        <p:nvSpPr>
          <p:cNvPr id="10" name="Text 8"/>
          <p:cNvSpPr txBox="1"/>
          <p:nvPr/>
        </p:nvSpPr>
        <p:spPr>
          <a:xfrm>
            <a:off x="4114800" y="2980944"/>
            <a:ext cx="1097280" cy="384048"/>
          </a:xfrm>
          <a:prstGeom prst="rect">
            <a:avLst/>
          </a:prstGeom>
          <a:noFill/>
          <a:ln/>
        </p:spPr>
        <p:txBody>
          <a:bodyPr wrap="square" lIns="0" tIns="0" rIns="0" bIns="0" rtlCol="0" anchor="ctr"/>
          <a:lstStyle/>
          <a:p>
            <a:pPr marL="0" indent="0" algn="r">
              <a:buNone/>
            </a:pPr>
            <a:r>
              <a:rPr lang="en-US" sz="1450" b="1" dirty="0">
                <a:solidFill>
                  <a:srgbClr val="1F4E79"/>
                </a:solidFill>
                <a:latin typeface="Calibri" pitchFamily="34" charset="0"/>
                <a:ea typeface="Calibri" pitchFamily="34" charset="-122"/>
                <a:cs typeface="Calibri" pitchFamily="34" charset="-120"/>
              </a:rPr>
              <a:t>35.5 s</a:t>
            </a:r>
            <a:endParaRPr lang="en-US" sz="1450" dirty="0"/>
          </a:p>
        </p:txBody>
      </p:sp>
      <p:sp>
        <p:nvSpPr>
          <p:cNvPr id="11" name="Text 9"/>
          <p:cNvSpPr txBox="1"/>
          <p:nvPr/>
        </p:nvSpPr>
        <p:spPr>
          <a:xfrm>
            <a:off x="5394960" y="2980944"/>
            <a:ext cx="3108960" cy="384048"/>
          </a:xfrm>
          <a:prstGeom prst="rect">
            <a:avLst/>
          </a:prstGeom>
          <a:noFill/>
          <a:ln/>
        </p:spPr>
        <p:txBody>
          <a:bodyPr wrap="square" lIns="0" tIns="0" rIns="0" bIns="0" rtlCol="0" anchor="ctr"/>
          <a:lstStyle/>
          <a:p>
            <a:pPr marL="0" indent="0">
              <a:buNone/>
            </a:pPr>
            <a:r>
              <a:rPr lang="en-US" sz="1250" dirty="0">
                <a:solidFill>
                  <a:srgbClr val="595959"/>
                </a:solidFill>
                <a:latin typeface="Calibri" pitchFamily="34" charset="0"/>
                <a:ea typeface="Calibri" pitchFamily="34" charset="-122"/>
                <a:cs typeface="Calibri" pitchFamily="34" charset="-120"/>
              </a:rPr>
              <a:t>how long it then takes to cross the deadband</a:t>
            </a:r>
            <a:endParaRPr lang="en-US" sz="1250" dirty="0"/>
          </a:p>
        </p:txBody>
      </p:sp>
      <p:sp>
        <p:nvSpPr>
          <p:cNvPr id="12" name="Text 10"/>
          <p:cNvSpPr txBox="1"/>
          <p:nvPr/>
        </p:nvSpPr>
        <p:spPr>
          <a:xfrm>
            <a:off x="868680" y="3419856"/>
            <a:ext cx="3108960" cy="384048"/>
          </a:xfrm>
          <a:prstGeom prst="rect">
            <a:avLst/>
          </a:prstGeom>
          <a:noFill/>
          <a:ln/>
        </p:spPr>
        <p:txBody>
          <a:bodyPr wrap="square" lIns="0" tIns="0" rIns="0" bIns="0" rtlCol="0" anchor="ctr"/>
          <a:lstStyle/>
          <a:p>
            <a:pPr marL="0" indent="0">
              <a:buNone/>
            </a:pPr>
            <a:r>
              <a:rPr lang="en-US" sz="1400" i="1" dirty="0">
                <a:solidFill>
                  <a:srgbClr val="000000"/>
                </a:solidFill>
                <a:latin typeface="Cambria" pitchFamily="34" charset="0"/>
                <a:ea typeface="Cambria" pitchFamily="34" charset="-122"/>
                <a:cs typeface="Cambria" pitchFamily="34" charset="-120"/>
              </a:rPr>
              <a:t>Δm  =  2 ṁ · t_min</a:t>
            </a:r>
            <a:endParaRPr lang="en-US" sz="1400" dirty="0"/>
          </a:p>
        </p:txBody>
      </p:sp>
      <p:sp>
        <p:nvSpPr>
          <p:cNvPr id="13" name="Text 11"/>
          <p:cNvSpPr txBox="1"/>
          <p:nvPr/>
        </p:nvSpPr>
        <p:spPr>
          <a:xfrm>
            <a:off x="4114800" y="3419856"/>
            <a:ext cx="1097280" cy="384048"/>
          </a:xfrm>
          <a:prstGeom prst="rect">
            <a:avLst/>
          </a:prstGeom>
          <a:noFill/>
          <a:ln/>
        </p:spPr>
        <p:txBody>
          <a:bodyPr wrap="square" lIns="0" tIns="0" rIns="0" bIns="0" rtlCol="0" anchor="ctr"/>
          <a:lstStyle/>
          <a:p>
            <a:pPr marL="0" indent="0" algn="r">
              <a:buNone/>
            </a:pPr>
            <a:r>
              <a:rPr lang="en-US" sz="1450" b="1" dirty="0">
                <a:solidFill>
                  <a:srgbClr val="1F4E79"/>
                </a:solidFill>
                <a:latin typeface="Calibri" pitchFamily="34" charset="0"/>
                <a:ea typeface="Calibri" pitchFamily="34" charset="-122"/>
                <a:cs typeface="Calibri" pitchFamily="34" charset="-120"/>
              </a:rPr>
              <a:t>0.41 mg</a:t>
            </a:r>
            <a:endParaRPr lang="en-US" sz="1450" dirty="0"/>
          </a:p>
        </p:txBody>
      </p:sp>
      <p:sp>
        <p:nvSpPr>
          <p:cNvPr id="14" name="Text 12"/>
          <p:cNvSpPr txBox="1"/>
          <p:nvPr/>
        </p:nvSpPr>
        <p:spPr>
          <a:xfrm>
            <a:off x="5394960" y="3419856"/>
            <a:ext cx="3108960" cy="384048"/>
          </a:xfrm>
          <a:prstGeom prst="rect">
            <a:avLst/>
          </a:prstGeom>
          <a:noFill/>
          <a:ln/>
        </p:spPr>
        <p:txBody>
          <a:bodyPr wrap="square" lIns="0" tIns="0" rIns="0" bIns="0" rtlCol="0" anchor="ctr"/>
          <a:lstStyle/>
          <a:p>
            <a:pPr marL="0" indent="0">
              <a:buNone/>
            </a:pPr>
            <a:r>
              <a:rPr lang="en-US" sz="1250" dirty="0">
                <a:solidFill>
                  <a:srgbClr val="595959"/>
                </a:solidFill>
                <a:latin typeface="Calibri" pitchFamily="34" charset="0"/>
                <a:ea typeface="Calibri" pitchFamily="34" charset="-122"/>
                <a:cs typeface="Calibri" pitchFamily="34" charset="-120"/>
              </a:rPr>
              <a:t>the propellant that one pulse costs</a:t>
            </a:r>
            <a:endParaRPr lang="en-US" sz="1250" dirty="0"/>
          </a:p>
        </p:txBody>
      </p:sp>
      <p:pic>
        <p:nvPicPr>
          <p:cNvPr id="15" name="Image 0" descr="/home/claude/sphere1/fig_deadband.png"/>
          <p:cNvPicPr>
            <a:picLocks noChangeAspect="1"/>
          </p:cNvPicPr>
          <p:nvPr/>
        </p:nvPicPr>
        <p:blipFill>
          <a:blip r:embed="rId3"/>
          <a:stretch>
            <a:fillRect/>
          </a:stretch>
        </p:blipFill>
        <p:spPr>
          <a:xfrm>
            <a:off x="822960" y="3968496"/>
            <a:ext cx="4663440" cy="2103120"/>
          </a:xfrm>
          <a:prstGeom prst="rect">
            <a:avLst/>
          </a:prstGeom>
        </p:spPr>
      </p:pic>
      <p:sp>
        <p:nvSpPr>
          <p:cNvPr id="16" name="Text 13"/>
          <p:cNvSpPr txBox="1"/>
          <p:nvPr/>
        </p:nvSpPr>
        <p:spPr>
          <a:xfrm>
            <a:off x="5669280" y="4023360"/>
            <a:ext cx="2834640" cy="1920240"/>
          </a:xfrm>
          <a:prstGeom prst="rect">
            <a:avLst/>
          </a:prstGeom>
          <a:noFill/>
          <a:ln/>
        </p:spPr>
        <p:txBody>
          <a:bodyPr wrap="square" lIns="0" tIns="0" rIns="0" bIns="0" rtlCol="0" anchor="t"/>
          <a:lstStyle/>
          <a:p>
            <a:pPr marL="0" indent="0" algn="l">
              <a:lnSpc>
                <a:spcPct val="116000"/>
              </a:lnSpc>
              <a:buNone/>
            </a:pPr>
            <a:r>
              <a:rPr lang="en-US" sz="1300" dirty="0">
                <a:solidFill>
                  <a:srgbClr val="000000"/>
                </a:solidFill>
                <a:latin typeface="Calibri" pitchFamily="34" charset="0"/>
                <a:ea typeface="Calibri" pitchFamily="34" charset="-122"/>
                <a:cs typeface="Calibri" pitchFamily="34" charset="-120"/>
              </a:rPr>
              <a:t>Firing without pause empties the tank in 48 seconds.</a:t>
            </a:r>
            <a:endParaRPr lang="en-US" sz="1300" dirty="0"/>
          </a:p>
          <a:p>
            <a:pPr marL="0" indent="0" algn="l">
              <a:lnSpc>
                <a:spcPct val="116000"/>
              </a:lnSpc>
              <a:buNone/>
            </a:pPr>
            <a:endParaRPr lang="en-US" sz="1300" dirty="0"/>
          </a:p>
          <a:p>
            <a:pPr marL="0" indent="0" algn="l">
              <a:lnSpc>
                <a:spcPct val="116000"/>
              </a:lnSpc>
              <a:buNone/>
            </a:pPr>
            <a:r>
              <a:rPr lang="en-US" sz="1300" dirty="0">
                <a:solidFill>
                  <a:srgbClr val="000000"/>
                </a:solidFill>
                <a:latin typeface="Calibri" pitchFamily="34" charset="0"/>
                <a:ea typeface="Calibri" pitchFamily="34" charset="-122"/>
                <a:cs typeface="Calibri" pitchFamily="34" charset="-120"/>
              </a:rPr>
              <a:t>So while the drone points within ± 1.5° of target, every thruster is off and it simply drifts. Only at the edge does it spend one pulse to turn itself around.</a:t>
            </a:r>
            <a:endParaRPr lang="en-US" sz="1300" dirty="0"/>
          </a:p>
        </p:txBody>
      </p:sp>
      <p:sp>
        <p:nvSpPr>
          <p:cNvPr id="17" name="Shape 14"/>
          <p:cNvSpPr/>
          <p:nvPr/>
        </p:nvSpPr>
        <p:spPr>
          <a:xfrm>
            <a:off x="822960" y="6217920"/>
            <a:ext cx="7680960" cy="530352"/>
          </a:xfrm>
          <a:prstGeom prst="rect">
            <a:avLst/>
          </a:prstGeom>
          <a:solidFill>
            <a:srgbClr val="FFFFFF"/>
          </a:solidFill>
          <a:ln w="12700">
            <a:solidFill>
              <a:srgbClr val="953735"/>
            </a:solidFill>
            <a:prstDash val="solid"/>
          </a:ln>
        </p:spPr>
      </p:sp>
      <p:sp>
        <p:nvSpPr>
          <p:cNvPr id="18" name="Text 15"/>
          <p:cNvSpPr txBox="1"/>
          <p:nvPr/>
        </p:nvSpPr>
        <p:spPr>
          <a:xfrm>
            <a:off x="950976" y="6217920"/>
            <a:ext cx="7424928" cy="530352"/>
          </a:xfrm>
          <a:prstGeom prst="rect">
            <a:avLst/>
          </a:prstGeom>
          <a:noFill/>
          <a:ln/>
        </p:spPr>
        <p:txBody>
          <a:bodyPr wrap="square" lIns="0" tIns="0" rIns="0" bIns="0" rtlCol="0" anchor="ctr"/>
          <a:lstStyle/>
          <a:p>
            <a:pPr marL="0" indent="0" algn="ctr">
              <a:lnSpc>
                <a:spcPct val="114000"/>
              </a:lnSpc>
              <a:buNone/>
            </a:pPr>
            <a:r>
              <a:rPr lang="en-US" sz="1350" dirty="0">
                <a:solidFill>
                  <a:srgbClr val="000000"/>
                </a:solidFill>
                <a:latin typeface="Calibri" pitchFamily="34" charset="0"/>
                <a:ea typeface="Calibri" pitchFamily="34" charset="-122"/>
                <a:cs typeface="Calibri" pitchFamily="34" charset="-120"/>
              </a:rPr>
              <a:t>That sawtooth is not a badly tuned controller. It is the propellant budget being protected.</a:t>
            </a:r>
            <a:endParaRPr lang="en-US" sz="13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365760" y="219456"/>
            <a:ext cx="8412480" cy="566928"/>
          </a:xfrm>
          <a:prstGeom prst="rect">
            <a:avLst/>
          </a:prstGeom>
          <a:noFill/>
          <a:ln/>
        </p:spPr>
        <p:txBody>
          <a:bodyPr wrap="square" lIns="0" tIns="0" rIns="0" bIns="0" rtlCol="0" anchor="ctr"/>
          <a:lstStyle/>
          <a:p>
            <a:pPr marL="0" indent="0" algn="ctr">
              <a:buNone/>
            </a:pPr>
            <a:r>
              <a:rPr lang="en-US" sz="3000" dirty="0">
                <a:solidFill>
                  <a:srgbClr val="262626"/>
                </a:solidFill>
                <a:latin typeface="Calibri" pitchFamily="34" charset="0"/>
                <a:ea typeface="Calibri" pitchFamily="34" charset="-122"/>
                <a:cs typeface="Calibri" pitchFamily="34" charset="-120"/>
              </a:rPr>
              <a:t>The straight-line pattern, flown</a:t>
            </a:r>
            <a:endParaRPr lang="en-US" sz="3000" dirty="0"/>
          </a:p>
        </p:txBody>
      </p:sp>
      <p:pic>
        <p:nvPicPr>
          <p:cNvPr id="18" name="Media 0">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695069" y="786384"/>
            <a:ext cx="7753862" cy="4364674"/>
          </a:xfrm>
          <a:prstGeom prst="rect">
            <a:avLst/>
          </a:prstGeom>
        </p:spPr>
      </p:pic>
      <p:sp>
        <p:nvSpPr>
          <p:cNvPr id="5" name="Text 2"/>
          <p:cNvSpPr txBox="1"/>
          <p:nvPr/>
        </p:nvSpPr>
        <p:spPr>
          <a:xfrm>
            <a:off x="1645920" y="5307812"/>
            <a:ext cx="5669280" cy="292608"/>
          </a:xfrm>
          <a:prstGeom prst="rect">
            <a:avLst/>
          </a:prstGeom>
          <a:noFill/>
          <a:ln/>
        </p:spPr>
        <p:txBody>
          <a:bodyPr wrap="square" lIns="0" tIns="0" rIns="0" bIns="0" rtlCol="0" anchor="t"/>
          <a:lstStyle/>
          <a:p>
            <a:pPr marL="0" indent="0" algn="ctr">
              <a:lnSpc>
                <a:spcPct val="116000"/>
              </a:lnSpc>
              <a:buNone/>
            </a:pPr>
            <a:r>
              <a:rPr lang="en-US" sz="1100" i="1" dirty="0">
                <a:solidFill>
                  <a:srgbClr val="595959"/>
                </a:solidFill>
                <a:latin typeface="Calibri" pitchFamily="34" charset="0"/>
                <a:ea typeface="Calibri" pitchFamily="34" charset="-122"/>
                <a:cs typeface="Calibri" pitchFamily="34" charset="-120"/>
              </a:rPr>
              <a:t>the real 25.6-minute flight, played at 15×</a:t>
            </a:r>
            <a:endParaRPr lang="en-US" sz="1100" dirty="0"/>
          </a:p>
        </p:txBody>
      </p:sp>
      <p:sp>
        <p:nvSpPr>
          <p:cNvPr id="6" name="Text 3"/>
          <p:cNvSpPr txBox="1"/>
          <p:nvPr/>
        </p:nvSpPr>
        <p:spPr>
          <a:xfrm>
            <a:off x="822960" y="5903292"/>
            <a:ext cx="1737360" cy="310896"/>
          </a:xfrm>
          <a:prstGeom prst="rect">
            <a:avLst/>
          </a:prstGeom>
          <a:noFill/>
          <a:ln/>
        </p:spPr>
        <p:txBody>
          <a:bodyPr wrap="square" lIns="0" tIns="0" rIns="0" bIns="0" rtlCol="0" anchor="ctr"/>
          <a:lstStyle/>
          <a:p>
            <a:pPr marL="0" indent="0" algn="ctr">
              <a:buNone/>
            </a:pPr>
            <a:r>
              <a:rPr lang="en-US" sz="1700" b="1" dirty="0">
                <a:solidFill>
                  <a:srgbClr val="1F4E79"/>
                </a:solidFill>
                <a:latin typeface="Calibri" pitchFamily="34" charset="0"/>
                <a:ea typeface="Calibri" pitchFamily="34" charset="-122"/>
                <a:cs typeface="Calibri" pitchFamily="34" charset="-120"/>
              </a:rPr>
              <a:t>6.6 m</a:t>
            </a:r>
            <a:endParaRPr lang="en-US" sz="1700" dirty="0"/>
          </a:p>
        </p:txBody>
      </p:sp>
      <p:sp>
        <p:nvSpPr>
          <p:cNvPr id="7" name="Text 4"/>
          <p:cNvSpPr txBox="1"/>
          <p:nvPr/>
        </p:nvSpPr>
        <p:spPr>
          <a:xfrm>
            <a:off x="822960" y="6214188"/>
            <a:ext cx="1737360" cy="256032"/>
          </a:xfrm>
          <a:prstGeom prst="rect">
            <a:avLst/>
          </a:prstGeom>
          <a:noFill/>
          <a:ln/>
        </p:spPr>
        <p:txBody>
          <a:bodyPr wrap="square" lIns="0" tIns="0" rIns="0" bIns="0" rtlCol="0" anchor="ctr"/>
          <a:lstStyle/>
          <a:p>
            <a:pPr marL="0" indent="0" algn="ctr">
              <a:buNone/>
            </a:pPr>
            <a:r>
              <a:rPr lang="en-US" sz="1150" dirty="0">
                <a:solidFill>
                  <a:srgbClr val="595959"/>
                </a:solidFill>
                <a:latin typeface="Calibri" pitchFamily="34" charset="0"/>
                <a:ea typeface="Calibri" pitchFamily="34" charset="-122"/>
                <a:cs typeface="Calibri" pitchFamily="34" charset="-120"/>
              </a:rPr>
              <a:t>target satellite</a:t>
            </a:r>
            <a:endParaRPr lang="en-US" sz="1150" dirty="0"/>
          </a:p>
        </p:txBody>
      </p:sp>
      <p:sp>
        <p:nvSpPr>
          <p:cNvPr id="8" name="Text 5"/>
          <p:cNvSpPr txBox="1"/>
          <p:nvPr/>
        </p:nvSpPr>
        <p:spPr>
          <a:xfrm>
            <a:off x="2697480" y="5903292"/>
            <a:ext cx="1737360" cy="310896"/>
          </a:xfrm>
          <a:prstGeom prst="rect">
            <a:avLst/>
          </a:prstGeom>
          <a:noFill/>
          <a:ln/>
        </p:spPr>
        <p:txBody>
          <a:bodyPr wrap="square" lIns="0" tIns="0" rIns="0" bIns="0" rtlCol="0" anchor="ctr"/>
          <a:lstStyle/>
          <a:p>
            <a:pPr marL="0" indent="0" algn="ctr">
              <a:buNone/>
            </a:pPr>
            <a:r>
              <a:rPr lang="en-US" sz="1700" b="1" dirty="0">
                <a:solidFill>
                  <a:srgbClr val="1F4E79"/>
                </a:solidFill>
                <a:latin typeface="Calibri" pitchFamily="34" charset="0"/>
                <a:ea typeface="Calibri" pitchFamily="34" charset="-122"/>
                <a:cs typeface="Calibri" pitchFamily="34" charset="-120"/>
              </a:rPr>
              <a:t>84 m</a:t>
            </a:r>
            <a:endParaRPr lang="en-US" sz="1700" dirty="0"/>
          </a:p>
        </p:txBody>
      </p:sp>
      <p:sp>
        <p:nvSpPr>
          <p:cNvPr id="9" name="Text 6"/>
          <p:cNvSpPr txBox="1"/>
          <p:nvPr/>
        </p:nvSpPr>
        <p:spPr>
          <a:xfrm>
            <a:off x="2697480" y="6214188"/>
            <a:ext cx="1737360" cy="256032"/>
          </a:xfrm>
          <a:prstGeom prst="rect">
            <a:avLst/>
          </a:prstGeom>
          <a:noFill/>
          <a:ln/>
        </p:spPr>
        <p:txBody>
          <a:bodyPr wrap="square" lIns="0" tIns="0" rIns="0" bIns="0" rtlCol="0" anchor="ctr"/>
          <a:lstStyle/>
          <a:p>
            <a:pPr marL="0" indent="0" algn="ctr">
              <a:buNone/>
            </a:pPr>
            <a:r>
              <a:rPr lang="en-US" sz="1150" dirty="0">
                <a:solidFill>
                  <a:srgbClr val="595959"/>
                </a:solidFill>
                <a:latin typeface="Calibri" pitchFamily="34" charset="0"/>
                <a:ea typeface="Calibri" pitchFamily="34" charset="-122"/>
                <a:cs typeface="Calibri" pitchFamily="34" charset="-120"/>
              </a:rPr>
              <a:t>of flight path</a:t>
            </a:r>
            <a:endParaRPr lang="en-US" sz="1150" dirty="0"/>
          </a:p>
        </p:txBody>
      </p:sp>
      <p:sp>
        <p:nvSpPr>
          <p:cNvPr id="10" name="Text 7"/>
          <p:cNvSpPr txBox="1"/>
          <p:nvPr/>
        </p:nvSpPr>
        <p:spPr>
          <a:xfrm>
            <a:off x="4572000" y="5903292"/>
            <a:ext cx="1737360" cy="310896"/>
          </a:xfrm>
          <a:prstGeom prst="rect">
            <a:avLst/>
          </a:prstGeom>
          <a:noFill/>
          <a:ln/>
        </p:spPr>
        <p:txBody>
          <a:bodyPr wrap="square" lIns="0" tIns="0" rIns="0" bIns="0" rtlCol="0" anchor="ctr"/>
          <a:lstStyle/>
          <a:p>
            <a:pPr marL="0" indent="0" algn="ctr">
              <a:buNone/>
            </a:pPr>
            <a:r>
              <a:rPr lang="en-US" sz="1700" b="1" dirty="0">
                <a:solidFill>
                  <a:srgbClr val="1F4E79"/>
                </a:solidFill>
                <a:latin typeface="Calibri" pitchFamily="34" charset="0"/>
                <a:ea typeface="Calibri" pitchFamily="34" charset="-122"/>
                <a:cs typeface="Calibri" pitchFamily="34" charset="-120"/>
              </a:rPr>
              <a:t>8</a:t>
            </a:r>
            <a:endParaRPr lang="en-US" sz="1700" dirty="0"/>
          </a:p>
        </p:txBody>
      </p:sp>
      <p:sp>
        <p:nvSpPr>
          <p:cNvPr id="11" name="Text 8"/>
          <p:cNvSpPr txBox="1"/>
          <p:nvPr/>
        </p:nvSpPr>
        <p:spPr>
          <a:xfrm>
            <a:off x="4572000" y="6214188"/>
            <a:ext cx="1737360" cy="256032"/>
          </a:xfrm>
          <a:prstGeom prst="rect">
            <a:avLst/>
          </a:prstGeom>
          <a:noFill/>
          <a:ln/>
        </p:spPr>
        <p:txBody>
          <a:bodyPr wrap="square" lIns="0" tIns="0" rIns="0" bIns="0" rtlCol="0" anchor="ctr"/>
          <a:lstStyle/>
          <a:p>
            <a:pPr marL="0" indent="0" algn="ctr">
              <a:buNone/>
            </a:pPr>
            <a:r>
              <a:rPr lang="en-US" sz="1150" dirty="0">
                <a:solidFill>
                  <a:srgbClr val="595959"/>
                </a:solidFill>
                <a:latin typeface="Calibri" pitchFamily="34" charset="0"/>
                <a:ea typeface="Calibri" pitchFamily="34" charset="-122"/>
                <a:cs typeface="Calibri" pitchFamily="34" charset="-120"/>
              </a:rPr>
              <a:t>straight legs</a:t>
            </a:r>
            <a:endParaRPr lang="en-US" sz="1150" dirty="0"/>
          </a:p>
        </p:txBody>
      </p:sp>
      <p:sp>
        <p:nvSpPr>
          <p:cNvPr id="12" name="Text 9"/>
          <p:cNvSpPr txBox="1"/>
          <p:nvPr/>
        </p:nvSpPr>
        <p:spPr>
          <a:xfrm>
            <a:off x="6446520" y="5903292"/>
            <a:ext cx="1737360" cy="310896"/>
          </a:xfrm>
          <a:prstGeom prst="rect">
            <a:avLst/>
          </a:prstGeom>
          <a:noFill/>
          <a:ln/>
        </p:spPr>
        <p:txBody>
          <a:bodyPr wrap="square" lIns="0" tIns="0" rIns="0" bIns="0" rtlCol="0" anchor="ctr"/>
          <a:lstStyle/>
          <a:p>
            <a:pPr marL="0" indent="0" algn="ctr">
              <a:buNone/>
            </a:pPr>
            <a:r>
              <a:rPr lang="en-US" sz="1700" b="1" dirty="0">
                <a:solidFill>
                  <a:srgbClr val="1F4E79"/>
                </a:solidFill>
                <a:latin typeface="Calibri" pitchFamily="34" charset="0"/>
                <a:ea typeface="Calibri" pitchFamily="34" charset="-122"/>
                <a:cs typeface="Calibri" pitchFamily="34" charset="-120"/>
              </a:rPr>
              <a:t>0.38 m</a:t>
            </a:r>
            <a:endParaRPr lang="en-US" sz="1700" dirty="0"/>
          </a:p>
        </p:txBody>
      </p:sp>
      <p:sp>
        <p:nvSpPr>
          <p:cNvPr id="13" name="Text 10"/>
          <p:cNvSpPr txBox="1"/>
          <p:nvPr/>
        </p:nvSpPr>
        <p:spPr>
          <a:xfrm>
            <a:off x="6446520" y="6214188"/>
            <a:ext cx="1737360" cy="256032"/>
          </a:xfrm>
          <a:prstGeom prst="rect">
            <a:avLst/>
          </a:prstGeom>
          <a:noFill/>
          <a:ln/>
        </p:spPr>
        <p:txBody>
          <a:bodyPr wrap="square" lIns="0" tIns="0" rIns="0" bIns="0" rtlCol="0" anchor="ctr"/>
          <a:lstStyle/>
          <a:p>
            <a:pPr marL="0" indent="0" algn="ctr">
              <a:buNone/>
            </a:pPr>
            <a:r>
              <a:rPr lang="en-US" sz="1150" dirty="0">
                <a:solidFill>
                  <a:srgbClr val="595959"/>
                </a:solidFill>
                <a:latin typeface="Calibri" pitchFamily="34" charset="0"/>
                <a:ea typeface="Calibri" pitchFamily="34" charset="-122"/>
                <a:cs typeface="Calibri" pitchFamily="34" charset="-120"/>
              </a:rPr>
              <a:t>closest approach</a:t>
            </a:r>
            <a:endParaRPr lang="en-US" sz="115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2700" repeatCount="indefinite"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365760" y="219456"/>
            <a:ext cx="8412480" cy="566928"/>
          </a:xfrm>
          <a:prstGeom prst="rect">
            <a:avLst/>
          </a:prstGeom>
          <a:noFill/>
          <a:ln/>
        </p:spPr>
        <p:txBody>
          <a:bodyPr wrap="square" lIns="0" tIns="0" rIns="0" bIns="0" rtlCol="0" anchor="ctr"/>
          <a:lstStyle/>
          <a:p>
            <a:pPr marL="0" indent="0" algn="ctr">
              <a:buNone/>
            </a:pPr>
            <a:r>
              <a:rPr lang="en-US" sz="3000" dirty="0">
                <a:solidFill>
                  <a:srgbClr val="262626"/>
                </a:solidFill>
                <a:latin typeface="Calibri" pitchFamily="34" charset="0"/>
                <a:ea typeface="Calibri" pitchFamily="34" charset="-122"/>
                <a:cs typeface="Calibri" pitchFamily="34" charset="-120"/>
              </a:rPr>
              <a:t>What comes next</a:t>
            </a:r>
            <a:endParaRPr lang="en-US" sz="3000" dirty="0"/>
          </a:p>
        </p:txBody>
      </p:sp>
      <p:sp>
        <p:nvSpPr>
          <p:cNvPr id="3" name="Text 1"/>
          <p:cNvSpPr txBox="1"/>
          <p:nvPr/>
        </p:nvSpPr>
        <p:spPr>
          <a:xfrm>
            <a:off x="822960" y="1005840"/>
            <a:ext cx="7498080" cy="566928"/>
          </a:xfrm>
          <a:prstGeom prst="rect">
            <a:avLst/>
          </a:prstGeom>
          <a:noFill/>
          <a:ln/>
        </p:spPr>
        <p:txBody>
          <a:bodyPr wrap="square" lIns="0" tIns="0" rIns="0" bIns="0" rtlCol="0" anchor="t"/>
          <a:lstStyle/>
          <a:p>
            <a:pPr marL="0" indent="0" algn="l">
              <a:lnSpc>
                <a:spcPct val="116000"/>
              </a:lnSpc>
              <a:buNone/>
            </a:pPr>
            <a:r>
              <a:rPr lang="en-US" sz="1500" dirty="0">
                <a:solidFill>
                  <a:srgbClr val="000000"/>
                </a:solidFill>
                <a:latin typeface="Calibri" pitchFamily="34" charset="0"/>
                <a:ea typeface="Calibri" pitchFamily="34" charset="-122"/>
                <a:cs typeface="Calibri" pitchFamily="34" charset="-120"/>
              </a:rPr>
              <a:t>Three things stand between the model in this talk and a vehicle that flies, and they are in this order because each one feeds the next.</a:t>
            </a:r>
            <a:endParaRPr lang="en-US" sz="1500" dirty="0"/>
          </a:p>
        </p:txBody>
      </p:sp>
      <p:sp>
        <p:nvSpPr>
          <p:cNvPr id="4" name="Text 2"/>
          <p:cNvSpPr txBox="1"/>
          <p:nvPr/>
        </p:nvSpPr>
        <p:spPr>
          <a:xfrm>
            <a:off x="822960" y="1920240"/>
            <a:ext cx="329184" cy="292608"/>
          </a:xfrm>
          <a:prstGeom prst="rect">
            <a:avLst/>
          </a:prstGeom>
          <a:noFill/>
          <a:ln/>
        </p:spPr>
        <p:txBody>
          <a:bodyPr wrap="square" lIns="0" tIns="0" rIns="0" bIns="0" rtlCol="0" anchor="ctr"/>
          <a:lstStyle/>
          <a:p>
            <a:pPr marL="0" indent="0">
              <a:buNone/>
            </a:pPr>
            <a:r>
              <a:rPr lang="en-US" sz="1600" b="1" dirty="0">
                <a:solidFill>
                  <a:srgbClr val="1F4E79"/>
                </a:solidFill>
                <a:latin typeface="Calibri" pitchFamily="34" charset="0"/>
                <a:ea typeface="Calibri" pitchFamily="34" charset="-122"/>
                <a:cs typeface="Calibri" pitchFamily="34" charset="-120"/>
              </a:rPr>
              <a:t>1.</a:t>
            </a:r>
            <a:endParaRPr lang="en-US" sz="1600" dirty="0"/>
          </a:p>
        </p:txBody>
      </p:sp>
      <p:sp>
        <p:nvSpPr>
          <p:cNvPr id="5" name="Text 3"/>
          <p:cNvSpPr txBox="1"/>
          <p:nvPr/>
        </p:nvSpPr>
        <p:spPr>
          <a:xfrm>
            <a:off x="1225296" y="1920240"/>
            <a:ext cx="7132320" cy="292608"/>
          </a:xfrm>
          <a:prstGeom prst="rect">
            <a:avLst/>
          </a:prstGeom>
          <a:noFill/>
          <a:ln/>
        </p:spPr>
        <p:txBody>
          <a:bodyPr wrap="square" lIns="0" tIns="0" rIns="0" bIns="0" rtlCol="0" anchor="ctr"/>
          <a:lstStyle/>
          <a:p>
            <a:pPr marL="0" indent="0">
              <a:buNone/>
            </a:pPr>
            <a:r>
              <a:rPr lang="en-US" sz="1600" b="1" dirty="0">
                <a:solidFill>
                  <a:srgbClr val="000000"/>
                </a:solidFill>
                <a:latin typeface="Calibri" pitchFamily="34" charset="0"/>
                <a:ea typeface="Calibri" pitchFamily="34" charset="-122"/>
                <a:cs typeface="Calibri" pitchFamily="34" charset="-120"/>
              </a:rPr>
              <a:t>Flow-bench the injector.</a:t>
            </a:r>
            <a:endParaRPr lang="en-US" sz="1600" dirty="0"/>
          </a:p>
        </p:txBody>
      </p:sp>
      <p:sp>
        <p:nvSpPr>
          <p:cNvPr id="6" name="Text 4"/>
          <p:cNvSpPr txBox="1"/>
          <p:nvPr/>
        </p:nvSpPr>
        <p:spPr>
          <a:xfrm>
            <a:off x="1225296" y="2249424"/>
            <a:ext cx="7040880" cy="768096"/>
          </a:xfrm>
          <a:prstGeom prst="rect">
            <a:avLst/>
          </a:prstGeom>
          <a:noFill/>
          <a:ln/>
        </p:spPr>
        <p:txBody>
          <a:bodyPr wrap="square" lIns="0" tIns="0" rIns="0" bIns="0" rtlCol="0" anchor="t"/>
          <a:lstStyle/>
          <a:p>
            <a:pPr marL="0" indent="0">
              <a:lnSpc>
                <a:spcPct val="114000"/>
              </a:lnSpc>
              <a:buNone/>
            </a:pPr>
            <a:r>
              <a:rPr lang="en-US" sz="1350" dirty="0">
                <a:solidFill>
                  <a:srgbClr val="595959"/>
                </a:solidFill>
                <a:latin typeface="Calibri" pitchFamily="34" charset="0"/>
                <a:ea typeface="Calibri" pitchFamily="34" charset="-122"/>
                <a:cs typeface="Calibri" pitchFamily="34" charset="-120"/>
              </a:rPr>
              <a:t>Measure how much gas it actually passes, instead of trusting the datasheet. That single number sets the thrust, the mass flow and the minimum pulse, so every other figure in this talk moves with it.</a:t>
            </a:r>
            <a:endParaRPr lang="en-US" sz="1350" dirty="0"/>
          </a:p>
        </p:txBody>
      </p:sp>
      <p:sp>
        <p:nvSpPr>
          <p:cNvPr id="7" name="Text 5"/>
          <p:cNvSpPr txBox="1"/>
          <p:nvPr/>
        </p:nvSpPr>
        <p:spPr>
          <a:xfrm>
            <a:off x="822960" y="3145536"/>
            <a:ext cx="329184" cy="292608"/>
          </a:xfrm>
          <a:prstGeom prst="rect">
            <a:avLst/>
          </a:prstGeom>
          <a:noFill/>
          <a:ln/>
        </p:spPr>
        <p:txBody>
          <a:bodyPr wrap="square" lIns="0" tIns="0" rIns="0" bIns="0" rtlCol="0" anchor="ctr"/>
          <a:lstStyle/>
          <a:p>
            <a:pPr marL="0" indent="0">
              <a:buNone/>
            </a:pPr>
            <a:r>
              <a:rPr lang="en-US" sz="1600" b="1" dirty="0">
                <a:solidFill>
                  <a:srgbClr val="1F4E79"/>
                </a:solidFill>
                <a:latin typeface="Calibri" pitchFamily="34" charset="0"/>
                <a:ea typeface="Calibri" pitchFamily="34" charset="-122"/>
                <a:cs typeface="Calibri" pitchFamily="34" charset="-120"/>
              </a:rPr>
              <a:t>2.</a:t>
            </a:r>
            <a:endParaRPr lang="en-US" sz="1600" dirty="0"/>
          </a:p>
        </p:txBody>
      </p:sp>
      <p:sp>
        <p:nvSpPr>
          <p:cNvPr id="8" name="Text 6"/>
          <p:cNvSpPr txBox="1"/>
          <p:nvPr/>
        </p:nvSpPr>
        <p:spPr>
          <a:xfrm>
            <a:off x="1225296" y="3145536"/>
            <a:ext cx="7132320" cy="292608"/>
          </a:xfrm>
          <a:prstGeom prst="rect">
            <a:avLst/>
          </a:prstGeom>
          <a:noFill/>
          <a:ln/>
        </p:spPr>
        <p:txBody>
          <a:bodyPr wrap="square" lIns="0" tIns="0" rIns="0" bIns="0" rtlCol="0" anchor="ctr"/>
          <a:lstStyle/>
          <a:p>
            <a:pPr marL="0" indent="0">
              <a:buNone/>
            </a:pPr>
            <a:r>
              <a:rPr lang="en-US" sz="1600" b="1" dirty="0">
                <a:solidFill>
                  <a:srgbClr val="000000"/>
                </a:solidFill>
                <a:latin typeface="Calibri" pitchFamily="34" charset="0"/>
                <a:ea typeface="Calibri" pitchFamily="34" charset="-122"/>
                <a:cs typeface="Calibri" pitchFamily="34" charset="-120"/>
              </a:rPr>
              <a:t>Measure the real inertia.</a:t>
            </a:r>
            <a:endParaRPr lang="en-US" sz="1600" dirty="0"/>
          </a:p>
        </p:txBody>
      </p:sp>
      <p:sp>
        <p:nvSpPr>
          <p:cNvPr id="9" name="Text 7"/>
          <p:cNvSpPr txBox="1"/>
          <p:nvPr/>
        </p:nvSpPr>
        <p:spPr>
          <a:xfrm>
            <a:off x="1225296" y="3474720"/>
            <a:ext cx="7040880" cy="768096"/>
          </a:xfrm>
          <a:prstGeom prst="rect">
            <a:avLst/>
          </a:prstGeom>
          <a:noFill/>
          <a:ln/>
        </p:spPr>
        <p:txBody>
          <a:bodyPr wrap="square" lIns="0" tIns="0" rIns="0" bIns="0" rtlCol="0" anchor="t"/>
          <a:lstStyle/>
          <a:p>
            <a:pPr marL="0" indent="0">
              <a:lnSpc>
                <a:spcPct val="114000"/>
              </a:lnSpc>
              <a:buNone/>
            </a:pPr>
            <a:r>
              <a:rPr lang="en-US" sz="1350" dirty="0">
                <a:solidFill>
                  <a:srgbClr val="595959"/>
                </a:solidFill>
                <a:latin typeface="Calibri" pitchFamily="34" charset="0"/>
                <a:ea typeface="Calibri" pitchFamily="34" charset="-122"/>
                <a:cs typeface="Calibri" pitchFamily="34" charset="-120"/>
              </a:rPr>
              <a:t>Hang the assembled vehicle on two strings, time how long it takes to twist back and forth about each axis, and recover the inertia from the period. Cheap, and far more trustworthy than what the CAD assumes.</a:t>
            </a:r>
            <a:endParaRPr lang="en-US" sz="1350" dirty="0"/>
          </a:p>
        </p:txBody>
      </p:sp>
      <p:sp>
        <p:nvSpPr>
          <p:cNvPr id="10" name="Text 8"/>
          <p:cNvSpPr txBox="1"/>
          <p:nvPr/>
        </p:nvSpPr>
        <p:spPr>
          <a:xfrm>
            <a:off x="822960" y="4370832"/>
            <a:ext cx="329184" cy="292608"/>
          </a:xfrm>
          <a:prstGeom prst="rect">
            <a:avLst/>
          </a:prstGeom>
          <a:noFill/>
          <a:ln/>
        </p:spPr>
        <p:txBody>
          <a:bodyPr wrap="square" lIns="0" tIns="0" rIns="0" bIns="0" rtlCol="0" anchor="ctr"/>
          <a:lstStyle/>
          <a:p>
            <a:pPr marL="0" indent="0">
              <a:buNone/>
            </a:pPr>
            <a:r>
              <a:rPr lang="en-US" sz="1600" b="1" dirty="0">
                <a:solidFill>
                  <a:srgbClr val="1F4E79"/>
                </a:solidFill>
                <a:latin typeface="Calibri" pitchFamily="34" charset="0"/>
                <a:ea typeface="Calibri" pitchFamily="34" charset="-122"/>
                <a:cs typeface="Calibri" pitchFamily="34" charset="-120"/>
              </a:rPr>
              <a:t>3.</a:t>
            </a:r>
            <a:endParaRPr lang="en-US" sz="1600" dirty="0"/>
          </a:p>
        </p:txBody>
      </p:sp>
      <p:sp>
        <p:nvSpPr>
          <p:cNvPr id="11" name="Text 9"/>
          <p:cNvSpPr txBox="1"/>
          <p:nvPr/>
        </p:nvSpPr>
        <p:spPr>
          <a:xfrm>
            <a:off x="1225296" y="4370832"/>
            <a:ext cx="7132320" cy="292608"/>
          </a:xfrm>
          <a:prstGeom prst="rect">
            <a:avLst/>
          </a:prstGeom>
          <a:noFill/>
          <a:ln/>
        </p:spPr>
        <p:txBody>
          <a:bodyPr wrap="square" lIns="0" tIns="0" rIns="0" bIns="0" rtlCol="0" anchor="ctr"/>
          <a:lstStyle/>
          <a:p>
            <a:pPr marL="0" indent="0">
              <a:buNone/>
            </a:pPr>
            <a:r>
              <a:rPr lang="en-US" sz="1600" b="1" dirty="0">
                <a:solidFill>
                  <a:srgbClr val="000000"/>
                </a:solidFill>
                <a:latin typeface="Calibri" pitchFamily="34" charset="0"/>
                <a:ea typeface="Calibri" pitchFamily="34" charset="-122"/>
                <a:cs typeface="Calibri" pitchFamily="34" charset="-120"/>
              </a:rPr>
              <a:t>Retune the gains and fly it.</a:t>
            </a:r>
            <a:endParaRPr lang="en-US" sz="1600" dirty="0"/>
          </a:p>
        </p:txBody>
      </p:sp>
      <p:sp>
        <p:nvSpPr>
          <p:cNvPr id="12" name="Text 10"/>
          <p:cNvSpPr txBox="1"/>
          <p:nvPr/>
        </p:nvSpPr>
        <p:spPr>
          <a:xfrm>
            <a:off x="1225296" y="4700016"/>
            <a:ext cx="7040880" cy="768096"/>
          </a:xfrm>
          <a:prstGeom prst="rect">
            <a:avLst/>
          </a:prstGeom>
          <a:noFill/>
          <a:ln/>
        </p:spPr>
        <p:txBody>
          <a:bodyPr wrap="square" lIns="0" tIns="0" rIns="0" bIns="0" rtlCol="0" anchor="t"/>
          <a:lstStyle/>
          <a:p>
            <a:pPr marL="0" indent="0">
              <a:lnSpc>
                <a:spcPct val="114000"/>
              </a:lnSpc>
              <a:buNone/>
            </a:pPr>
            <a:r>
              <a:rPr lang="en-US" sz="1350" dirty="0">
                <a:solidFill>
                  <a:srgbClr val="595959"/>
                </a:solidFill>
                <a:latin typeface="Calibri" pitchFamily="34" charset="0"/>
                <a:ea typeface="Calibri" pitchFamily="34" charset="-122"/>
                <a:cs typeface="Calibri" pitchFamily="34" charset="-120"/>
              </a:rPr>
              <a:t>Re-derive the controller against the measured inertia, flash it, and close the loop on the physical vehicle instead of on the simulated one.</a:t>
            </a:r>
            <a:endParaRPr lang="en-US" sz="1350" dirty="0"/>
          </a:p>
        </p:txBody>
      </p:sp>
      <p:sp>
        <p:nvSpPr>
          <p:cNvPr id="13" name="Text 11"/>
          <p:cNvSpPr txBox="1"/>
          <p:nvPr/>
        </p:nvSpPr>
        <p:spPr>
          <a:xfrm>
            <a:off x="822960" y="5650992"/>
            <a:ext cx="7498080" cy="384048"/>
          </a:xfrm>
          <a:prstGeom prst="rect">
            <a:avLst/>
          </a:prstGeom>
          <a:noFill/>
          <a:ln/>
        </p:spPr>
        <p:txBody>
          <a:bodyPr wrap="square" lIns="0" tIns="0" rIns="0" bIns="0" rtlCol="0" anchor="ctr"/>
          <a:lstStyle/>
          <a:p>
            <a:pPr marL="0" indent="0" algn="ctr">
              <a:buNone/>
            </a:pPr>
            <a:r>
              <a:rPr lang="en-US" sz="1500" i="1" dirty="0">
                <a:solidFill>
                  <a:srgbClr val="000000"/>
                </a:solidFill>
                <a:latin typeface="Cambria" pitchFamily="34" charset="0"/>
                <a:ea typeface="Cambria" pitchFamily="34" charset="-122"/>
                <a:cs typeface="Cambria" pitchFamily="34" charset="-120"/>
              </a:rPr>
              <a:t>I_zz  =  m · g₀ · d² · T² / ( 16 π² L )</a:t>
            </a:r>
            <a:endParaRPr lang="en-US" sz="1500" dirty="0"/>
          </a:p>
        </p:txBody>
      </p:sp>
      <p:sp>
        <p:nvSpPr>
          <p:cNvPr id="14" name="Text 12"/>
          <p:cNvSpPr txBox="1"/>
          <p:nvPr/>
        </p:nvSpPr>
        <p:spPr>
          <a:xfrm>
            <a:off x="822960" y="6181344"/>
            <a:ext cx="7498080" cy="365760"/>
          </a:xfrm>
          <a:prstGeom prst="rect">
            <a:avLst/>
          </a:prstGeom>
          <a:noFill/>
          <a:ln/>
        </p:spPr>
        <p:txBody>
          <a:bodyPr wrap="square" lIns="0" tIns="0" rIns="0" bIns="0" rtlCol="0" anchor="t"/>
          <a:lstStyle/>
          <a:p>
            <a:pPr marL="0" indent="0" algn="ctr">
              <a:lnSpc>
                <a:spcPct val="116000"/>
              </a:lnSpc>
              <a:buNone/>
            </a:pPr>
            <a:r>
              <a:rPr lang="en-US" sz="1250" i="1" dirty="0">
                <a:solidFill>
                  <a:srgbClr val="595959"/>
                </a:solidFill>
                <a:latin typeface="Calibri" pitchFamily="34" charset="0"/>
                <a:ea typeface="Calibri" pitchFamily="34" charset="-122"/>
                <a:cs typeface="Calibri" pitchFamily="34" charset="-120"/>
              </a:rPr>
              <a:t>The bifilar pendulum, which is step two.</a:t>
            </a:r>
            <a:endParaRPr lang="en-US" sz="12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822960" y="1463040"/>
            <a:ext cx="7498080" cy="548640"/>
          </a:xfrm>
          <a:prstGeom prst="rect">
            <a:avLst/>
          </a:prstGeom>
          <a:noFill/>
          <a:ln/>
        </p:spPr>
        <p:txBody>
          <a:bodyPr wrap="square" lIns="0" tIns="0" rIns="0" bIns="0" rtlCol="0" anchor="t"/>
          <a:lstStyle/>
          <a:p>
            <a:pPr marL="0" indent="0" algn="l">
              <a:lnSpc>
                <a:spcPct val="116000"/>
              </a:lnSpc>
              <a:buNone/>
            </a:pPr>
            <a:r>
              <a:rPr lang="en-US" sz="3000" dirty="0">
                <a:solidFill>
                  <a:srgbClr val="262626"/>
                </a:solidFill>
                <a:latin typeface="Calibri" pitchFamily="34" charset="0"/>
                <a:ea typeface="Calibri" pitchFamily="34" charset="-122"/>
                <a:cs typeface="Calibri" pitchFamily="34" charset="-120"/>
              </a:rPr>
              <a:t>Thank you.</a:t>
            </a:r>
            <a:endParaRPr lang="en-US" sz="3000" dirty="0"/>
          </a:p>
        </p:txBody>
      </p:sp>
      <p:sp>
        <p:nvSpPr>
          <p:cNvPr id="3" name="Text 1"/>
          <p:cNvSpPr txBox="1"/>
          <p:nvPr/>
        </p:nvSpPr>
        <p:spPr>
          <a:xfrm>
            <a:off x="822960" y="2157984"/>
            <a:ext cx="5852160" cy="457200"/>
          </a:xfrm>
          <a:prstGeom prst="rect">
            <a:avLst/>
          </a:prstGeom>
          <a:noFill/>
          <a:ln/>
        </p:spPr>
        <p:txBody>
          <a:bodyPr wrap="square" lIns="0" tIns="0" rIns="0" bIns="0" rtlCol="0" anchor="t"/>
          <a:lstStyle/>
          <a:p>
            <a:pPr marL="0" indent="0" algn="l">
              <a:lnSpc>
                <a:spcPct val="116000"/>
              </a:lnSpc>
              <a:buNone/>
            </a:pPr>
            <a:r>
              <a:rPr lang="en-US" sz="1700" dirty="0">
                <a:solidFill>
                  <a:srgbClr val="595959"/>
                </a:solidFill>
                <a:latin typeface="Calibri" pitchFamily="34" charset="0"/>
                <a:ea typeface="Calibri" pitchFamily="34" charset="-122"/>
                <a:cs typeface="Calibri" pitchFamily="34" charset="-120"/>
              </a:rPr>
              <a:t>I would be glad to take questions.</a:t>
            </a:r>
            <a:endParaRPr lang="en-US" sz="1700" dirty="0"/>
          </a:p>
        </p:txBody>
      </p:sp>
      <p:sp>
        <p:nvSpPr>
          <p:cNvPr id="4" name="Text 2"/>
          <p:cNvSpPr txBox="1"/>
          <p:nvPr/>
        </p:nvSpPr>
        <p:spPr>
          <a:xfrm>
            <a:off x="822960" y="3054096"/>
            <a:ext cx="2286000" cy="237744"/>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wet / dry mass</a:t>
            </a:r>
            <a:endParaRPr lang="en-US" sz="1050" dirty="0"/>
          </a:p>
        </p:txBody>
      </p:sp>
      <p:sp>
        <p:nvSpPr>
          <p:cNvPr id="5" name="Text 3"/>
          <p:cNvSpPr txBox="1"/>
          <p:nvPr/>
        </p:nvSpPr>
        <p:spPr>
          <a:xfrm>
            <a:off x="3108960" y="3054096"/>
            <a:ext cx="1371600" cy="237744"/>
          </a:xfrm>
          <a:prstGeom prst="rect">
            <a:avLst/>
          </a:prstGeom>
          <a:noFill/>
          <a:ln/>
        </p:spPr>
        <p:txBody>
          <a:bodyPr wrap="square" lIns="0" tIns="0" rIns="0" bIns="0" rtlCol="0" anchor="ctr"/>
          <a:lstStyle/>
          <a:p>
            <a:pPr marL="0" indent="0" algn="r">
              <a:buNone/>
            </a:pPr>
            <a:r>
              <a:rPr lang="en-US" sz="1050" dirty="0">
                <a:solidFill>
                  <a:srgbClr val="000000"/>
                </a:solidFill>
                <a:latin typeface="Calibri" pitchFamily="34" charset="0"/>
                <a:ea typeface="Calibri" pitchFamily="34" charset="-122"/>
                <a:cs typeface="Calibri" pitchFamily="34" charset="-120"/>
              </a:rPr>
              <a:t>500 / 490 g</a:t>
            </a:r>
            <a:endParaRPr lang="en-US" sz="1050" dirty="0"/>
          </a:p>
        </p:txBody>
      </p:sp>
      <p:sp>
        <p:nvSpPr>
          <p:cNvPr id="6" name="Text 4"/>
          <p:cNvSpPr txBox="1"/>
          <p:nvPr/>
        </p:nvSpPr>
        <p:spPr>
          <a:xfrm>
            <a:off x="4754880" y="3054096"/>
            <a:ext cx="2286000" cy="237744"/>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propellant</a:t>
            </a:r>
            <a:endParaRPr lang="en-US" sz="1050" dirty="0"/>
          </a:p>
        </p:txBody>
      </p:sp>
      <p:sp>
        <p:nvSpPr>
          <p:cNvPr id="7" name="Text 5"/>
          <p:cNvSpPr txBox="1"/>
          <p:nvPr/>
        </p:nvSpPr>
        <p:spPr>
          <a:xfrm>
            <a:off x="7040880" y="3054096"/>
            <a:ext cx="1371600" cy="237744"/>
          </a:xfrm>
          <a:prstGeom prst="rect">
            <a:avLst/>
          </a:prstGeom>
          <a:noFill/>
          <a:ln/>
        </p:spPr>
        <p:txBody>
          <a:bodyPr wrap="square" lIns="0" tIns="0" rIns="0" bIns="0" rtlCol="0" anchor="ctr"/>
          <a:lstStyle/>
          <a:p>
            <a:pPr marL="0" indent="0" algn="r">
              <a:buNone/>
            </a:pPr>
            <a:r>
              <a:rPr lang="en-US" sz="1050" dirty="0">
                <a:solidFill>
                  <a:srgbClr val="000000"/>
                </a:solidFill>
                <a:latin typeface="Calibri" pitchFamily="34" charset="0"/>
                <a:ea typeface="Calibri" pitchFamily="34" charset="-122"/>
                <a:cs typeface="Calibri" pitchFamily="34" charset="-120"/>
              </a:rPr>
              <a:t>10 g CO₂</a:t>
            </a:r>
            <a:endParaRPr lang="en-US" sz="1050" dirty="0"/>
          </a:p>
        </p:txBody>
      </p:sp>
      <p:sp>
        <p:nvSpPr>
          <p:cNvPr id="8" name="Text 6"/>
          <p:cNvSpPr txBox="1"/>
          <p:nvPr/>
        </p:nvSpPr>
        <p:spPr>
          <a:xfrm>
            <a:off x="822960" y="3291840"/>
            <a:ext cx="2286000" cy="237744"/>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valve mass, flight / bench</a:t>
            </a:r>
            <a:endParaRPr lang="en-US" sz="1050" dirty="0"/>
          </a:p>
        </p:txBody>
      </p:sp>
      <p:sp>
        <p:nvSpPr>
          <p:cNvPr id="9" name="Text 7"/>
          <p:cNvSpPr txBox="1"/>
          <p:nvPr/>
        </p:nvSpPr>
        <p:spPr>
          <a:xfrm>
            <a:off x="3108960" y="3291840"/>
            <a:ext cx="1371600" cy="237744"/>
          </a:xfrm>
          <a:prstGeom prst="rect">
            <a:avLst/>
          </a:prstGeom>
          <a:noFill/>
          <a:ln/>
        </p:spPr>
        <p:txBody>
          <a:bodyPr wrap="square" lIns="0" tIns="0" rIns="0" bIns="0" rtlCol="0" anchor="ctr"/>
          <a:lstStyle/>
          <a:p>
            <a:pPr marL="0" indent="0" algn="r">
              <a:buNone/>
            </a:pPr>
            <a:r>
              <a:rPr lang="en-US" sz="1050" dirty="0">
                <a:solidFill>
                  <a:srgbClr val="000000"/>
                </a:solidFill>
                <a:latin typeface="Calibri" pitchFamily="34" charset="0"/>
                <a:ea typeface="Calibri" pitchFamily="34" charset="-122"/>
                <a:cs typeface="Calibri" pitchFamily="34" charset="-120"/>
              </a:rPr>
              <a:t>25 g / 80 g</a:t>
            </a:r>
            <a:endParaRPr lang="en-US" sz="1050" dirty="0"/>
          </a:p>
        </p:txBody>
      </p:sp>
      <p:sp>
        <p:nvSpPr>
          <p:cNvPr id="10" name="Text 8"/>
          <p:cNvSpPr txBox="1"/>
          <p:nvPr/>
        </p:nvSpPr>
        <p:spPr>
          <a:xfrm>
            <a:off x="4754880" y="3291840"/>
            <a:ext cx="2286000" cy="237744"/>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γ · R</a:t>
            </a:r>
            <a:endParaRPr lang="en-US" sz="1050" dirty="0"/>
          </a:p>
        </p:txBody>
      </p:sp>
      <p:sp>
        <p:nvSpPr>
          <p:cNvPr id="11" name="Text 9"/>
          <p:cNvSpPr txBox="1"/>
          <p:nvPr/>
        </p:nvSpPr>
        <p:spPr>
          <a:xfrm>
            <a:off x="7040880" y="3291840"/>
            <a:ext cx="1371600" cy="237744"/>
          </a:xfrm>
          <a:prstGeom prst="rect">
            <a:avLst/>
          </a:prstGeom>
          <a:noFill/>
          <a:ln/>
        </p:spPr>
        <p:txBody>
          <a:bodyPr wrap="square" lIns="0" tIns="0" rIns="0" bIns="0" rtlCol="0" anchor="ctr"/>
          <a:lstStyle/>
          <a:p>
            <a:pPr marL="0" indent="0" algn="r">
              <a:buNone/>
            </a:pPr>
            <a:r>
              <a:rPr lang="en-US" sz="1050" dirty="0">
                <a:solidFill>
                  <a:srgbClr val="000000"/>
                </a:solidFill>
                <a:latin typeface="Calibri" pitchFamily="34" charset="0"/>
                <a:ea typeface="Calibri" pitchFamily="34" charset="-122"/>
                <a:cs typeface="Calibri" pitchFamily="34" charset="-120"/>
              </a:rPr>
              <a:t>1.280 · 188.9</a:t>
            </a:r>
            <a:endParaRPr lang="en-US" sz="1050" dirty="0"/>
          </a:p>
        </p:txBody>
      </p:sp>
      <p:sp>
        <p:nvSpPr>
          <p:cNvPr id="12" name="Text 10"/>
          <p:cNvSpPr txBox="1"/>
          <p:nvPr/>
        </p:nvSpPr>
        <p:spPr>
          <a:xfrm>
            <a:off x="822960" y="3529584"/>
            <a:ext cx="2286000" cy="237744"/>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triple point</a:t>
            </a:r>
            <a:endParaRPr lang="en-US" sz="1050" dirty="0"/>
          </a:p>
        </p:txBody>
      </p:sp>
      <p:sp>
        <p:nvSpPr>
          <p:cNvPr id="13" name="Text 11"/>
          <p:cNvSpPr txBox="1"/>
          <p:nvPr/>
        </p:nvSpPr>
        <p:spPr>
          <a:xfrm>
            <a:off x="3108960" y="3529584"/>
            <a:ext cx="1371600" cy="237744"/>
          </a:xfrm>
          <a:prstGeom prst="rect">
            <a:avLst/>
          </a:prstGeom>
          <a:noFill/>
          <a:ln/>
        </p:spPr>
        <p:txBody>
          <a:bodyPr wrap="square" lIns="0" tIns="0" rIns="0" bIns="0" rtlCol="0" anchor="ctr"/>
          <a:lstStyle/>
          <a:p>
            <a:pPr marL="0" indent="0" algn="r">
              <a:buNone/>
            </a:pPr>
            <a:r>
              <a:rPr lang="en-US" sz="1050" dirty="0">
                <a:solidFill>
                  <a:srgbClr val="000000"/>
                </a:solidFill>
                <a:latin typeface="Calibri" pitchFamily="34" charset="0"/>
                <a:ea typeface="Calibri" pitchFamily="34" charset="-122"/>
                <a:cs typeface="Calibri" pitchFamily="34" charset="-120"/>
              </a:rPr>
              <a:t>216.6 K</a:t>
            </a:r>
            <a:endParaRPr lang="en-US" sz="1050" dirty="0"/>
          </a:p>
        </p:txBody>
      </p:sp>
      <p:sp>
        <p:nvSpPr>
          <p:cNvPr id="14" name="Text 12"/>
          <p:cNvSpPr txBox="1"/>
          <p:nvPr/>
        </p:nvSpPr>
        <p:spPr>
          <a:xfrm>
            <a:off x="4754880" y="3529584"/>
            <a:ext cx="2286000" cy="237744"/>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Me / (Ae/At) limit</a:t>
            </a:r>
            <a:endParaRPr lang="en-US" sz="1050" dirty="0"/>
          </a:p>
        </p:txBody>
      </p:sp>
      <p:sp>
        <p:nvSpPr>
          <p:cNvPr id="15" name="Text 13"/>
          <p:cNvSpPr txBox="1"/>
          <p:nvPr/>
        </p:nvSpPr>
        <p:spPr>
          <a:xfrm>
            <a:off x="7040880" y="3529584"/>
            <a:ext cx="1371600" cy="237744"/>
          </a:xfrm>
          <a:prstGeom prst="rect">
            <a:avLst/>
          </a:prstGeom>
          <a:noFill/>
          <a:ln/>
        </p:spPr>
        <p:txBody>
          <a:bodyPr wrap="square" lIns="0" tIns="0" rIns="0" bIns="0" rtlCol="0" anchor="ctr"/>
          <a:lstStyle/>
          <a:p>
            <a:pPr marL="0" indent="0" algn="r">
              <a:buNone/>
            </a:pPr>
            <a:r>
              <a:rPr lang="en-US" sz="1050" dirty="0">
                <a:solidFill>
                  <a:srgbClr val="000000"/>
                </a:solidFill>
                <a:latin typeface="Calibri" pitchFamily="34" charset="0"/>
                <a:ea typeface="Calibri" pitchFamily="34" charset="-122"/>
                <a:cs typeface="Calibri" pitchFamily="34" charset="-120"/>
              </a:rPr>
              <a:t>1.589 / 1.266</a:t>
            </a:r>
            <a:endParaRPr lang="en-US" sz="1050" dirty="0"/>
          </a:p>
        </p:txBody>
      </p:sp>
      <p:sp>
        <p:nvSpPr>
          <p:cNvPr id="16" name="Text 14"/>
          <p:cNvSpPr txBox="1"/>
          <p:nvPr/>
        </p:nvSpPr>
        <p:spPr>
          <a:xfrm>
            <a:off x="822960" y="3767328"/>
            <a:ext cx="2286000" cy="237744"/>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Isp conv / CD</a:t>
            </a:r>
            <a:endParaRPr lang="en-US" sz="1050" dirty="0"/>
          </a:p>
        </p:txBody>
      </p:sp>
      <p:sp>
        <p:nvSpPr>
          <p:cNvPr id="17" name="Text 15"/>
          <p:cNvSpPr txBox="1"/>
          <p:nvPr/>
        </p:nvSpPr>
        <p:spPr>
          <a:xfrm>
            <a:off x="3108960" y="3767328"/>
            <a:ext cx="1371600" cy="237744"/>
          </a:xfrm>
          <a:prstGeom prst="rect">
            <a:avLst/>
          </a:prstGeom>
          <a:noFill/>
          <a:ln/>
        </p:spPr>
        <p:txBody>
          <a:bodyPr wrap="square" lIns="0" tIns="0" rIns="0" bIns="0" rtlCol="0" anchor="ctr"/>
          <a:lstStyle/>
          <a:p>
            <a:pPr marL="0" indent="0" algn="r">
              <a:buNone/>
            </a:pPr>
            <a:r>
              <a:rPr lang="en-US" sz="1050" dirty="0">
                <a:solidFill>
                  <a:srgbClr val="000000"/>
                </a:solidFill>
                <a:latin typeface="Calibri" pitchFamily="34" charset="0"/>
                <a:ea typeface="Calibri" pitchFamily="34" charset="-122"/>
                <a:cs typeface="Calibri" pitchFamily="34" charset="-120"/>
              </a:rPr>
              <a:t>46.33 / 48.42 s</a:t>
            </a:r>
            <a:endParaRPr lang="en-US" sz="1050" dirty="0"/>
          </a:p>
        </p:txBody>
      </p:sp>
      <p:sp>
        <p:nvSpPr>
          <p:cNvPr id="18" name="Text 16"/>
          <p:cNvSpPr txBox="1"/>
          <p:nvPr/>
        </p:nvSpPr>
        <p:spPr>
          <a:xfrm>
            <a:off x="4754880" y="3767328"/>
            <a:ext cx="2286000" cy="237744"/>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throat Ø</a:t>
            </a:r>
            <a:endParaRPr lang="en-US" sz="1050" dirty="0"/>
          </a:p>
        </p:txBody>
      </p:sp>
      <p:sp>
        <p:nvSpPr>
          <p:cNvPr id="19" name="Text 17"/>
          <p:cNvSpPr txBox="1"/>
          <p:nvPr/>
        </p:nvSpPr>
        <p:spPr>
          <a:xfrm>
            <a:off x="7040880" y="3767328"/>
            <a:ext cx="1371600" cy="237744"/>
          </a:xfrm>
          <a:prstGeom prst="rect">
            <a:avLst/>
          </a:prstGeom>
          <a:noFill/>
          <a:ln/>
        </p:spPr>
        <p:txBody>
          <a:bodyPr wrap="square" lIns="0" tIns="0" rIns="0" bIns="0" rtlCol="0" anchor="ctr"/>
          <a:lstStyle/>
          <a:p>
            <a:pPr marL="0" indent="0" algn="r">
              <a:buNone/>
            </a:pPr>
            <a:r>
              <a:rPr lang="en-US" sz="1050" dirty="0">
                <a:solidFill>
                  <a:srgbClr val="000000"/>
                </a:solidFill>
                <a:latin typeface="Calibri" pitchFamily="34" charset="0"/>
                <a:ea typeface="Calibri" pitchFamily="34" charset="-122"/>
                <a:cs typeface="Calibri" pitchFamily="34" charset="-120"/>
              </a:rPr>
              <a:t>0.80 mm</a:t>
            </a:r>
            <a:endParaRPr lang="en-US" sz="1050" dirty="0"/>
          </a:p>
        </p:txBody>
      </p:sp>
      <p:sp>
        <p:nvSpPr>
          <p:cNvPr id="20" name="Text 18"/>
          <p:cNvSpPr txBox="1"/>
          <p:nvPr/>
        </p:nvSpPr>
        <p:spPr>
          <a:xfrm>
            <a:off x="822960" y="4005072"/>
            <a:ext cx="2286000" cy="237744"/>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chamber pressure</a:t>
            </a:r>
            <a:endParaRPr lang="en-US" sz="1050" dirty="0"/>
          </a:p>
        </p:txBody>
      </p:sp>
      <p:sp>
        <p:nvSpPr>
          <p:cNvPr id="21" name="Text 19"/>
          <p:cNvSpPr txBox="1"/>
          <p:nvPr/>
        </p:nvSpPr>
        <p:spPr>
          <a:xfrm>
            <a:off x="3108960" y="4005072"/>
            <a:ext cx="1371600" cy="237744"/>
          </a:xfrm>
          <a:prstGeom prst="rect">
            <a:avLst/>
          </a:prstGeom>
          <a:noFill/>
          <a:ln/>
        </p:spPr>
        <p:txBody>
          <a:bodyPr wrap="square" lIns="0" tIns="0" rIns="0" bIns="0" rtlCol="0" anchor="ctr"/>
          <a:lstStyle/>
          <a:p>
            <a:pPr marL="0" indent="0" algn="r">
              <a:buNone/>
            </a:pPr>
            <a:r>
              <a:rPr lang="en-US" sz="1050" dirty="0">
                <a:solidFill>
                  <a:srgbClr val="000000"/>
                </a:solidFill>
                <a:latin typeface="Calibri" pitchFamily="34" charset="0"/>
                <a:ea typeface="Calibri" pitchFamily="34" charset="-122"/>
                <a:cs typeface="Calibri" pitchFamily="34" charset="-120"/>
              </a:rPr>
              <a:t>1.5392 bar</a:t>
            </a:r>
            <a:endParaRPr lang="en-US" sz="1050" dirty="0"/>
          </a:p>
        </p:txBody>
      </p:sp>
      <p:sp>
        <p:nvSpPr>
          <p:cNvPr id="22" name="Text 20"/>
          <p:cNvSpPr txBox="1"/>
          <p:nvPr/>
        </p:nvSpPr>
        <p:spPr>
          <a:xfrm>
            <a:off x="4754880" y="4005072"/>
            <a:ext cx="2286000" cy="237744"/>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mass flow</a:t>
            </a:r>
            <a:endParaRPr lang="en-US" sz="1050" dirty="0"/>
          </a:p>
        </p:txBody>
      </p:sp>
      <p:sp>
        <p:nvSpPr>
          <p:cNvPr id="23" name="Text 21"/>
          <p:cNvSpPr txBox="1"/>
          <p:nvPr/>
        </p:nvSpPr>
        <p:spPr>
          <a:xfrm>
            <a:off x="7040880" y="4005072"/>
            <a:ext cx="1371600" cy="237744"/>
          </a:xfrm>
          <a:prstGeom prst="rect">
            <a:avLst/>
          </a:prstGeom>
          <a:noFill/>
          <a:ln/>
        </p:spPr>
        <p:txBody>
          <a:bodyPr wrap="square" lIns="0" tIns="0" rIns="0" bIns="0" rtlCol="0" anchor="ctr"/>
          <a:lstStyle/>
          <a:p>
            <a:pPr marL="0" indent="0" algn="r">
              <a:buNone/>
            </a:pPr>
            <a:r>
              <a:rPr lang="en-US" sz="1050" dirty="0">
                <a:solidFill>
                  <a:srgbClr val="000000"/>
                </a:solidFill>
                <a:latin typeface="Calibri" pitchFamily="34" charset="0"/>
                <a:ea typeface="Calibri" pitchFamily="34" charset="-122"/>
                <a:cs typeface="Calibri" pitchFamily="34" charset="-120"/>
              </a:rPr>
              <a:t>0.2073 g/s</a:t>
            </a:r>
            <a:endParaRPr lang="en-US" sz="1050" dirty="0"/>
          </a:p>
        </p:txBody>
      </p:sp>
      <p:sp>
        <p:nvSpPr>
          <p:cNvPr id="24" name="Text 22"/>
          <p:cNvSpPr txBox="1"/>
          <p:nvPr/>
        </p:nvSpPr>
        <p:spPr>
          <a:xfrm>
            <a:off x="822960" y="4242816"/>
            <a:ext cx="2286000" cy="237744"/>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thrust per nozzle</a:t>
            </a:r>
            <a:endParaRPr lang="en-US" sz="1050" dirty="0"/>
          </a:p>
        </p:txBody>
      </p:sp>
      <p:sp>
        <p:nvSpPr>
          <p:cNvPr id="25" name="Text 23"/>
          <p:cNvSpPr txBox="1"/>
          <p:nvPr/>
        </p:nvSpPr>
        <p:spPr>
          <a:xfrm>
            <a:off x="3108960" y="4242816"/>
            <a:ext cx="1371600" cy="237744"/>
          </a:xfrm>
          <a:prstGeom prst="rect">
            <a:avLst/>
          </a:prstGeom>
          <a:noFill/>
          <a:ln/>
        </p:spPr>
        <p:txBody>
          <a:bodyPr wrap="square" lIns="0" tIns="0" rIns="0" bIns="0" rtlCol="0" anchor="ctr"/>
          <a:lstStyle/>
          <a:p>
            <a:pPr marL="0" indent="0" algn="r">
              <a:buNone/>
            </a:pPr>
            <a:r>
              <a:rPr lang="en-US" sz="1050" dirty="0">
                <a:solidFill>
                  <a:srgbClr val="000000"/>
                </a:solidFill>
                <a:latin typeface="Calibri" pitchFamily="34" charset="0"/>
                <a:ea typeface="Calibri" pitchFamily="34" charset="-122"/>
                <a:cs typeface="Calibri" pitchFamily="34" charset="-120"/>
              </a:rPr>
              <a:t>94.188 mN</a:t>
            </a:r>
            <a:endParaRPr lang="en-US" sz="1050" dirty="0"/>
          </a:p>
        </p:txBody>
      </p:sp>
      <p:sp>
        <p:nvSpPr>
          <p:cNvPr id="26" name="Text 24"/>
          <p:cNvSpPr txBox="1"/>
          <p:nvPr/>
        </p:nvSpPr>
        <p:spPr>
          <a:xfrm>
            <a:off x="4754880" y="4242816"/>
            <a:ext cx="2286000" cy="237744"/>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force per axis</a:t>
            </a:r>
            <a:endParaRPr lang="en-US" sz="1050" dirty="0"/>
          </a:p>
        </p:txBody>
      </p:sp>
      <p:sp>
        <p:nvSpPr>
          <p:cNvPr id="27" name="Text 25"/>
          <p:cNvSpPr txBox="1"/>
          <p:nvPr/>
        </p:nvSpPr>
        <p:spPr>
          <a:xfrm>
            <a:off x="7040880" y="4242816"/>
            <a:ext cx="1371600" cy="237744"/>
          </a:xfrm>
          <a:prstGeom prst="rect">
            <a:avLst/>
          </a:prstGeom>
          <a:noFill/>
          <a:ln/>
        </p:spPr>
        <p:txBody>
          <a:bodyPr wrap="square" lIns="0" tIns="0" rIns="0" bIns="0" rtlCol="0" anchor="ctr"/>
          <a:lstStyle/>
          <a:p>
            <a:pPr marL="0" indent="0" algn="r">
              <a:buNone/>
            </a:pPr>
            <a:r>
              <a:rPr lang="en-US" sz="1050" dirty="0">
                <a:solidFill>
                  <a:srgbClr val="000000"/>
                </a:solidFill>
                <a:latin typeface="Calibri" pitchFamily="34" charset="0"/>
                <a:ea typeface="Calibri" pitchFamily="34" charset="-122"/>
                <a:cs typeface="Calibri" pitchFamily="34" charset="-120"/>
              </a:rPr>
              <a:t>108.76 mN</a:t>
            </a:r>
            <a:endParaRPr lang="en-US" sz="1050" dirty="0"/>
          </a:p>
        </p:txBody>
      </p:sp>
      <p:sp>
        <p:nvSpPr>
          <p:cNvPr id="28" name="Text 26"/>
          <p:cNvSpPr txBox="1"/>
          <p:nvPr/>
        </p:nvSpPr>
        <p:spPr>
          <a:xfrm>
            <a:off x="822960" y="4480560"/>
            <a:ext cx="2286000" cy="237744"/>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minimum impulse bit</a:t>
            </a:r>
            <a:endParaRPr lang="en-US" sz="1050" dirty="0"/>
          </a:p>
        </p:txBody>
      </p:sp>
      <p:sp>
        <p:nvSpPr>
          <p:cNvPr id="29" name="Text 27"/>
          <p:cNvSpPr txBox="1"/>
          <p:nvPr/>
        </p:nvSpPr>
        <p:spPr>
          <a:xfrm>
            <a:off x="3108960" y="4480560"/>
            <a:ext cx="1371600" cy="237744"/>
          </a:xfrm>
          <a:prstGeom prst="rect">
            <a:avLst/>
          </a:prstGeom>
          <a:noFill/>
          <a:ln/>
        </p:spPr>
        <p:txBody>
          <a:bodyPr wrap="square" lIns="0" tIns="0" rIns="0" bIns="0" rtlCol="0" anchor="ctr"/>
          <a:lstStyle/>
          <a:p>
            <a:pPr marL="0" indent="0" algn="r">
              <a:buNone/>
            </a:pPr>
            <a:r>
              <a:rPr lang="en-US" sz="1050" dirty="0">
                <a:solidFill>
                  <a:srgbClr val="000000"/>
                </a:solidFill>
                <a:latin typeface="Calibri" pitchFamily="34" charset="0"/>
                <a:ea typeface="Calibri" pitchFamily="34" charset="-122"/>
                <a:cs typeface="Calibri" pitchFamily="34" charset="-120"/>
              </a:rPr>
              <a:t>94.19 µN·s</a:t>
            </a:r>
            <a:endParaRPr lang="en-US" sz="1050" dirty="0"/>
          </a:p>
        </p:txBody>
      </p:sp>
      <p:sp>
        <p:nvSpPr>
          <p:cNvPr id="30" name="Text 28"/>
          <p:cNvSpPr txBox="1"/>
          <p:nvPr/>
        </p:nvSpPr>
        <p:spPr>
          <a:xfrm>
            <a:off x="4754880" y="4480560"/>
            <a:ext cx="2286000" cy="237744"/>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cant · moment arm</a:t>
            </a:r>
            <a:endParaRPr lang="en-US" sz="1050" dirty="0"/>
          </a:p>
        </p:txBody>
      </p:sp>
      <p:sp>
        <p:nvSpPr>
          <p:cNvPr id="31" name="Text 29"/>
          <p:cNvSpPr txBox="1"/>
          <p:nvPr/>
        </p:nvSpPr>
        <p:spPr>
          <a:xfrm>
            <a:off x="7040880" y="4480560"/>
            <a:ext cx="1371600" cy="237744"/>
          </a:xfrm>
          <a:prstGeom prst="rect">
            <a:avLst/>
          </a:prstGeom>
          <a:noFill/>
          <a:ln/>
        </p:spPr>
        <p:txBody>
          <a:bodyPr wrap="square" lIns="0" tIns="0" rIns="0" bIns="0" rtlCol="0" anchor="ctr"/>
          <a:lstStyle/>
          <a:p>
            <a:pPr marL="0" indent="0" algn="r">
              <a:buNone/>
            </a:pPr>
            <a:r>
              <a:rPr lang="en-US" sz="1050" dirty="0">
                <a:solidFill>
                  <a:srgbClr val="000000"/>
                </a:solidFill>
                <a:latin typeface="Calibri" pitchFamily="34" charset="0"/>
                <a:ea typeface="Calibri" pitchFamily="34" charset="-122"/>
                <a:cs typeface="Calibri" pitchFamily="34" charset="-120"/>
              </a:rPr>
              <a:t>38.50° · 71.59 mm</a:t>
            </a:r>
            <a:endParaRPr lang="en-US" sz="1050" dirty="0"/>
          </a:p>
        </p:txBody>
      </p:sp>
      <p:sp>
        <p:nvSpPr>
          <p:cNvPr id="32" name="Text 30"/>
          <p:cNvSpPr txBox="1"/>
          <p:nvPr/>
        </p:nvSpPr>
        <p:spPr>
          <a:xfrm>
            <a:off x="822960" y="4718304"/>
            <a:ext cx="2286000" cy="237744"/>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pointing life, 3 axes</a:t>
            </a:r>
            <a:endParaRPr lang="en-US" sz="1050" dirty="0"/>
          </a:p>
        </p:txBody>
      </p:sp>
      <p:sp>
        <p:nvSpPr>
          <p:cNvPr id="33" name="Text 31"/>
          <p:cNvSpPr txBox="1"/>
          <p:nvPr/>
        </p:nvSpPr>
        <p:spPr>
          <a:xfrm>
            <a:off x="3108960" y="4718304"/>
            <a:ext cx="1371600" cy="237744"/>
          </a:xfrm>
          <a:prstGeom prst="rect">
            <a:avLst/>
          </a:prstGeom>
          <a:noFill/>
          <a:ln/>
        </p:spPr>
        <p:txBody>
          <a:bodyPr wrap="square" lIns="0" tIns="0" rIns="0" bIns="0" rtlCol="0" anchor="ctr"/>
          <a:lstStyle/>
          <a:p>
            <a:pPr marL="0" indent="0" algn="r">
              <a:buNone/>
            </a:pPr>
            <a:r>
              <a:rPr lang="en-US" sz="1050" dirty="0">
                <a:solidFill>
                  <a:srgbClr val="000000"/>
                </a:solidFill>
                <a:latin typeface="Calibri" pitchFamily="34" charset="0"/>
                <a:ea typeface="Calibri" pitchFamily="34" charset="-122"/>
                <a:cs typeface="Calibri" pitchFamily="34" charset="-120"/>
              </a:rPr>
              <a:t>3.3 days</a:t>
            </a:r>
            <a:endParaRPr lang="en-US" sz="1050" dirty="0"/>
          </a:p>
        </p:txBody>
      </p:sp>
      <p:sp>
        <p:nvSpPr>
          <p:cNvPr id="34" name="Text 32"/>
          <p:cNvSpPr txBox="1"/>
          <p:nvPr/>
        </p:nvSpPr>
        <p:spPr>
          <a:xfrm>
            <a:off x="4754880" y="4718304"/>
            <a:ext cx="2286000" cy="237744"/>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Δv  /  10 m hops</a:t>
            </a:r>
            <a:endParaRPr lang="en-US" sz="1050" dirty="0"/>
          </a:p>
        </p:txBody>
      </p:sp>
      <p:sp>
        <p:nvSpPr>
          <p:cNvPr id="35" name="Text 33"/>
          <p:cNvSpPr txBox="1"/>
          <p:nvPr/>
        </p:nvSpPr>
        <p:spPr>
          <a:xfrm>
            <a:off x="7040880" y="4718304"/>
            <a:ext cx="1371600" cy="237744"/>
          </a:xfrm>
          <a:prstGeom prst="rect">
            <a:avLst/>
          </a:prstGeom>
          <a:noFill/>
          <a:ln/>
        </p:spPr>
        <p:txBody>
          <a:bodyPr wrap="square" lIns="0" tIns="0" rIns="0" bIns="0" rtlCol="0" anchor="ctr"/>
          <a:lstStyle/>
          <a:p>
            <a:pPr marL="0" indent="0" algn="r">
              <a:buNone/>
            </a:pPr>
            <a:r>
              <a:rPr lang="en-US" sz="1050" dirty="0">
                <a:solidFill>
                  <a:srgbClr val="000000"/>
                </a:solidFill>
                <a:latin typeface="Calibri" pitchFamily="34" charset="0"/>
                <a:ea typeface="Calibri" pitchFamily="34" charset="-122"/>
                <a:cs typeface="Calibri" pitchFamily="34" charset="-120"/>
              </a:rPr>
              <a:t>9.18 m/s  /  46</a:t>
            </a:r>
            <a:endParaRPr lang="en-US" sz="1050" dirty="0"/>
          </a:p>
        </p:txBody>
      </p:sp>
      <p:sp>
        <p:nvSpPr>
          <p:cNvPr id="36" name="Text 34"/>
          <p:cNvSpPr txBox="1"/>
          <p:nvPr/>
        </p:nvSpPr>
        <p:spPr>
          <a:xfrm>
            <a:off x="822960" y="4956048"/>
            <a:ext cx="2286000" cy="237744"/>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turn authority Y / X,Z</a:t>
            </a:r>
            <a:endParaRPr lang="en-US" sz="1050" dirty="0"/>
          </a:p>
        </p:txBody>
      </p:sp>
      <p:sp>
        <p:nvSpPr>
          <p:cNvPr id="37" name="Text 35"/>
          <p:cNvSpPr txBox="1"/>
          <p:nvPr/>
        </p:nvSpPr>
        <p:spPr>
          <a:xfrm>
            <a:off x="3108960" y="4956048"/>
            <a:ext cx="1371600" cy="237744"/>
          </a:xfrm>
          <a:prstGeom prst="rect">
            <a:avLst/>
          </a:prstGeom>
          <a:noFill/>
          <a:ln/>
        </p:spPr>
        <p:txBody>
          <a:bodyPr wrap="square" lIns="0" tIns="0" rIns="0" bIns="0" rtlCol="0" anchor="ctr"/>
          <a:lstStyle/>
          <a:p>
            <a:pPr marL="0" indent="0" algn="r">
              <a:buNone/>
            </a:pPr>
            <a:r>
              <a:rPr lang="en-US" sz="1050" dirty="0">
                <a:solidFill>
                  <a:srgbClr val="000000"/>
                </a:solidFill>
                <a:latin typeface="Calibri" pitchFamily="34" charset="0"/>
                <a:ea typeface="Calibri" pitchFamily="34" charset="-122"/>
                <a:cs typeface="Calibri" pitchFamily="34" charset="-120"/>
              </a:rPr>
              <a:t>7.45 / 5.87</a:t>
            </a:r>
            <a:endParaRPr lang="en-US" sz="1050" dirty="0"/>
          </a:p>
        </p:txBody>
      </p:sp>
      <p:sp>
        <p:nvSpPr>
          <p:cNvPr id="38" name="Text 36"/>
          <p:cNvSpPr txBox="1"/>
          <p:nvPr/>
        </p:nvSpPr>
        <p:spPr>
          <a:xfrm>
            <a:off x="4754880" y="4956048"/>
            <a:ext cx="2286000" cy="237744"/>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axis efficiency, rot / trans</a:t>
            </a:r>
            <a:endParaRPr lang="en-US" sz="1050" dirty="0"/>
          </a:p>
        </p:txBody>
      </p:sp>
      <p:sp>
        <p:nvSpPr>
          <p:cNvPr id="39" name="Text 37"/>
          <p:cNvSpPr txBox="1"/>
          <p:nvPr/>
        </p:nvSpPr>
        <p:spPr>
          <a:xfrm>
            <a:off x="7040880" y="4956048"/>
            <a:ext cx="1371600" cy="237744"/>
          </a:xfrm>
          <a:prstGeom prst="rect">
            <a:avLst/>
          </a:prstGeom>
          <a:noFill/>
          <a:ln/>
        </p:spPr>
        <p:txBody>
          <a:bodyPr wrap="square" lIns="0" tIns="0" rIns="0" bIns="0" rtlCol="0" anchor="ctr"/>
          <a:lstStyle/>
          <a:p>
            <a:pPr marL="0" indent="0" algn="r">
              <a:buNone/>
            </a:pPr>
            <a:r>
              <a:rPr lang="en-US" sz="1050" dirty="0">
                <a:solidFill>
                  <a:srgbClr val="000000"/>
                </a:solidFill>
                <a:latin typeface="Calibri" pitchFamily="34" charset="0"/>
                <a:ea typeface="Calibri" pitchFamily="34" charset="-122"/>
                <a:cs typeface="Calibri" pitchFamily="34" charset="-120"/>
              </a:rPr>
              <a:t>36 % / 58 %</a:t>
            </a:r>
            <a:endParaRPr lang="en-US" sz="1050" dirty="0"/>
          </a:p>
        </p:txBody>
      </p:sp>
      <p:sp>
        <p:nvSpPr>
          <p:cNvPr id="40" name="Text 38"/>
          <p:cNvSpPr txBox="1"/>
          <p:nvPr/>
        </p:nvSpPr>
        <p:spPr>
          <a:xfrm>
            <a:off x="822960" y="5193792"/>
            <a:ext cx="2286000" cy="237744"/>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12-nozzle torque advantage</a:t>
            </a:r>
            <a:endParaRPr lang="en-US" sz="1050" dirty="0"/>
          </a:p>
        </p:txBody>
      </p:sp>
      <p:sp>
        <p:nvSpPr>
          <p:cNvPr id="41" name="Text 39"/>
          <p:cNvSpPr txBox="1"/>
          <p:nvPr/>
        </p:nvSpPr>
        <p:spPr>
          <a:xfrm>
            <a:off x="3108960" y="5193792"/>
            <a:ext cx="1371600" cy="237744"/>
          </a:xfrm>
          <a:prstGeom prst="rect">
            <a:avLst/>
          </a:prstGeom>
          <a:noFill/>
          <a:ln/>
        </p:spPr>
        <p:txBody>
          <a:bodyPr wrap="square" lIns="0" tIns="0" rIns="0" bIns="0" rtlCol="0" anchor="ctr"/>
          <a:lstStyle/>
          <a:p>
            <a:pPr marL="0" indent="0" algn="r">
              <a:buNone/>
            </a:pPr>
            <a:r>
              <a:rPr lang="en-US" sz="1050" dirty="0">
                <a:solidFill>
                  <a:srgbClr val="000000"/>
                </a:solidFill>
                <a:latin typeface="Calibri" pitchFamily="34" charset="0"/>
                <a:ea typeface="Calibri" pitchFamily="34" charset="-122"/>
                <a:cs typeface="Calibri" pitchFamily="34" charset="-120"/>
              </a:rPr>
              <a:t>2.78 ×</a:t>
            </a:r>
            <a:endParaRPr lang="en-US" sz="1050" dirty="0"/>
          </a:p>
        </p:txBody>
      </p:sp>
      <p:sp>
        <p:nvSpPr>
          <p:cNvPr id="42" name="Text 40"/>
          <p:cNvSpPr txBox="1"/>
          <p:nvPr/>
        </p:nvSpPr>
        <p:spPr>
          <a:xfrm>
            <a:off x="4754880" y="5193792"/>
            <a:ext cx="2286000" cy="237744"/>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crossover valve mass</a:t>
            </a:r>
            <a:endParaRPr lang="en-US" sz="1050" dirty="0"/>
          </a:p>
        </p:txBody>
      </p:sp>
      <p:sp>
        <p:nvSpPr>
          <p:cNvPr id="43" name="Text 41"/>
          <p:cNvSpPr txBox="1"/>
          <p:nvPr/>
        </p:nvSpPr>
        <p:spPr>
          <a:xfrm>
            <a:off x="7040880" y="5193792"/>
            <a:ext cx="1371600" cy="237744"/>
          </a:xfrm>
          <a:prstGeom prst="rect">
            <a:avLst/>
          </a:prstGeom>
          <a:noFill/>
          <a:ln/>
        </p:spPr>
        <p:txBody>
          <a:bodyPr wrap="square" lIns="0" tIns="0" rIns="0" bIns="0" rtlCol="0" anchor="ctr"/>
          <a:lstStyle/>
          <a:p>
            <a:pPr marL="0" indent="0" algn="r">
              <a:buNone/>
            </a:pPr>
            <a:r>
              <a:rPr lang="en-US" sz="1050" dirty="0">
                <a:solidFill>
                  <a:srgbClr val="000000"/>
                </a:solidFill>
                <a:latin typeface="Calibri" pitchFamily="34" charset="0"/>
                <a:ea typeface="Calibri" pitchFamily="34" charset="-122"/>
                <a:cs typeface="Calibri" pitchFamily="34" charset="-120"/>
              </a:rPr>
              <a:t>14.7 g</a:t>
            </a:r>
            <a:endParaRPr lang="en-US" sz="1050" dirty="0"/>
          </a:p>
        </p:txBody>
      </p:sp>
      <p:sp>
        <p:nvSpPr>
          <p:cNvPr id="44" name="Text 42"/>
          <p:cNvSpPr txBox="1"/>
          <p:nvPr/>
        </p:nvSpPr>
        <p:spPr>
          <a:xfrm>
            <a:off x="822960" y="5431536"/>
            <a:ext cx="2286000" cy="237744"/>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αmax</a:t>
            </a:r>
            <a:endParaRPr lang="en-US" sz="1050" dirty="0"/>
          </a:p>
        </p:txBody>
      </p:sp>
      <p:sp>
        <p:nvSpPr>
          <p:cNvPr id="45" name="Text 43"/>
          <p:cNvSpPr txBox="1"/>
          <p:nvPr/>
        </p:nvSpPr>
        <p:spPr>
          <a:xfrm>
            <a:off x="3108960" y="5431536"/>
            <a:ext cx="1371600" cy="237744"/>
          </a:xfrm>
          <a:prstGeom prst="rect">
            <a:avLst/>
          </a:prstGeom>
          <a:noFill/>
          <a:ln/>
        </p:spPr>
        <p:txBody>
          <a:bodyPr wrap="square" lIns="0" tIns="0" rIns="0" bIns="0" rtlCol="0" anchor="ctr"/>
          <a:lstStyle/>
          <a:p>
            <a:pPr marL="0" indent="0" algn="r">
              <a:buNone/>
            </a:pPr>
            <a:r>
              <a:rPr lang="en-US" sz="1050" dirty="0">
                <a:solidFill>
                  <a:srgbClr val="000000"/>
                </a:solidFill>
                <a:latin typeface="Calibri" pitchFamily="34" charset="0"/>
                <a:ea typeface="Calibri" pitchFamily="34" charset="-122"/>
                <a:cs typeface="Calibri" pitchFamily="34" charset="-120"/>
              </a:rPr>
              <a:t>169.2 °/s²</a:t>
            </a:r>
            <a:endParaRPr lang="en-US" sz="1050" dirty="0"/>
          </a:p>
        </p:txBody>
      </p:sp>
      <p:sp>
        <p:nvSpPr>
          <p:cNvPr id="46" name="Text 44"/>
          <p:cNvSpPr txBox="1"/>
          <p:nvPr/>
        </p:nvSpPr>
        <p:spPr>
          <a:xfrm>
            <a:off x="4754880" y="5431536"/>
            <a:ext cx="2286000" cy="237744"/>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slew 30° / 90°</a:t>
            </a:r>
            <a:endParaRPr lang="en-US" sz="1050" dirty="0"/>
          </a:p>
        </p:txBody>
      </p:sp>
      <p:sp>
        <p:nvSpPr>
          <p:cNvPr id="47" name="Text 45"/>
          <p:cNvSpPr txBox="1"/>
          <p:nvPr/>
        </p:nvSpPr>
        <p:spPr>
          <a:xfrm>
            <a:off x="7040880" y="5431536"/>
            <a:ext cx="1371600" cy="237744"/>
          </a:xfrm>
          <a:prstGeom prst="rect">
            <a:avLst/>
          </a:prstGeom>
          <a:noFill/>
          <a:ln/>
        </p:spPr>
        <p:txBody>
          <a:bodyPr wrap="square" lIns="0" tIns="0" rIns="0" bIns="0" rtlCol="0" anchor="ctr"/>
          <a:lstStyle/>
          <a:p>
            <a:pPr marL="0" indent="0" algn="r">
              <a:buNone/>
            </a:pPr>
            <a:r>
              <a:rPr lang="en-US" sz="1050" dirty="0">
                <a:solidFill>
                  <a:srgbClr val="000000"/>
                </a:solidFill>
                <a:latin typeface="Calibri" pitchFamily="34" charset="0"/>
                <a:ea typeface="Calibri" pitchFamily="34" charset="-122"/>
                <a:cs typeface="Calibri" pitchFamily="34" charset="-120"/>
              </a:rPr>
              <a:t>0.84 / 1.46 s</a:t>
            </a:r>
            <a:endParaRPr lang="en-US" sz="1050" dirty="0"/>
          </a:p>
        </p:txBody>
      </p:sp>
      <p:sp>
        <p:nvSpPr>
          <p:cNvPr id="48" name="Text 46"/>
          <p:cNvSpPr txBox="1"/>
          <p:nvPr/>
        </p:nvSpPr>
        <p:spPr>
          <a:xfrm>
            <a:off x="822960" y="5669280"/>
            <a:ext cx="2286000" cy="237744"/>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I CAD / shell</a:t>
            </a:r>
            <a:endParaRPr lang="en-US" sz="1050" dirty="0"/>
          </a:p>
        </p:txBody>
      </p:sp>
      <p:sp>
        <p:nvSpPr>
          <p:cNvPr id="49" name="Text 47"/>
          <p:cNvSpPr txBox="1"/>
          <p:nvPr/>
        </p:nvSpPr>
        <p:spPr>
          <a:xfrm>
            <a:off x="3108960" y="5669280"/>
            <a:ext cx="1371600" cy="237744"/>
          </a:xfrm>
          <a:prstGeom prst="rect">
            <a:avLst/>
          </a:prstGeom>
          <a:noFill/>
          <a:ln/>
        </p:spPr>
        <p:txBody>
          <a:bodyPr wrap="square" lIns="0" tIns="0" rIns="0" bIns="0" rtlCol="0" anchor="ctr"/>
          <a:lstStyle/>
          <a:p>
            <a:pPr marL="0" indent="0" algn="r">
              <a:buNone/>
            </a:pPr>
            <a:r>
              <a:rPr lang="en-US" sz="1050" dirty="0">
                <a:solidFill>
                  <a:srgbClr val="000000"/>
                </a:solidFill>
                <a:latin typeface="Calibri" pitchFamily="34" charset="0"/>
                <a:ea typeface="Calibri" pitchFamily="34" charset="-122"/>
                <a:cs typeface="Calibri" pitchFamily="34" charset="-120"/>
              </a:rPr>
              <a:t>2.637 / 4.408 e-3</a:t>
            </a:r>
            <a:endParaRPr lang="en-US" sz="1050" dirty="0"/>
          </a:p>
        </p:txBody>
      </p:sp>
      <p:sp>
        <p:nvSpPr>
          <p:cNvPr id="50" name="Text 48"/>
          <p:cNvSpPr txBox="1"/>
          <p:nvPr/>
        </p:nvSpPr>
        <p:spPr>
          <a:xfrm>
            <a:off x="4754880" y="5669280"/>
            <a:ext cx="2286000" cy="237744"/>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kp · kd</a:t>
            </a:r>
            <a:endParaRPr lang="en-US" sz="1050" dirty="0"/>
          </a:p>
        </p:txBody>
      </p:sp>
      <p:sp>
        <p:nvSpPr>
          <p:cNvPr id="51" name="Text 49"/>
          <p:cNvSpPr txBox="1"/>
          <p:nvPr/>
        </p:nvSpPr>
        <p:spPr>
          <a:xfrm>
            <a:off x="7040880" y="5669280"/>
            <a:ext cx="1371600" cy="237744"/>
          </a:xfrm>
          <a:prstGeom prst="rect">
            <a:avLst/>
          </a:prstGeom>
          <a:noFill/>
          <a:ln/>
        </p:spPr>
        <p:txBody>
          <a:bodyPr wrap="square" lIns="0" tIns="0" rIns="0" bIns="0" rtlCol="0" anchor="ctr"/>
          <a:lstStyle/>
          <a:p>
            <a:pPr marL="0" indent="0" algn="r">
              <a:buNone/>
            </a:pPr>
            <a:r>
              <a:rPr lang="en-US" sz="1050" dirty="0">
                <a:solidFill>
                  <a:srgbClr val="000000"/>
                </a:solidFill>
                <a:latin typeface="Calibri" pitchFamily="34" charset="0"/>
                <a:ea typeface="Calibri" pitchFamily="34" charset="-122"/>
                <a:cs typeface="Calibri" pitchFamily="34" charset="-120"/>
              </a:rPr>
              <a:t>7.1432e-2 · 1.7469e-2</a:t>
            </a:r>
            <a:endParaRPr lang="en-US" sz="1050" dirty="0"/>
          </a:p>
        </p:txBody>
      </p:sp>
      <p:sp>
        <p:nvSpPr>
          <p:cNvPr id="52" name="Text 50"/>
          <p:cNvSpPr txBox="1"/>
          <p:nvPr/>
        </p:nvSpPr>
        <p:spPr>
          <a:xfrm>
            <a:off x="822960" y="5907024"/>
            <a:ext cx="2286000" cy="237744"/>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ωn · ζ nominal</a:t>
            </a:r>
            <a:endParaRPr lang="en-US" sz="1050" dirty="0"/>
          </a:p>
        </p:txBody>
      </p:sp>
      <p:sp>
        <p:nvSpPr>
          <p:cNvPr id="53" name="Text 51"/>
          <p:cNvSpPr txBox="1"/>
          <p:nvPr/>
        </p:nvSpPr>
        <p:spPr>
          <a:xfrm>
            <a:off x="3108960" y="5907024"/>
            <a:ext cx="1371600" cy="237744"/>
          </a:xfrm>
          <a:prstGeom prst="rect">
            <a:avLst/>
          </a:prstGeom>
          <a:noFill/>
          <a:ln/>
        </p:spPr>
        <p:txBody>
          <a:bodyPr wrap="square" lIns="0" tIns="0" rIns="0" bIns="0" rtlCol="0" anchor="ctr"/>
          <a:lstStyle/>
          <a:p>
            <a:pPr marL="0" indent="0" algn="r">
              <a:buNone/>
            </a:pPr>
            <a:r>
              <a:rPr lang="en-US" sz="1050" dirty="0">
                <a:solidFill>
                  <a:srgbClr val="000000"/>
                </a:solidFill>
                <a:latin typeface="Calibri" pitchFamily="34" charset="0"/>
                <a:ea typeface="Calibri" pitchFamily="34" charset="-122"/>
                <a:cs typeface="Calibri" pitchFamily="34" charset="-120"/>
              </a:rPr>
              <a:t>3.680 rad/s · 0.900</a:t>
            </a:r>
            <a:endParaRPr lang="en-US" sz="1050" dirty="0"/>
          </a:p>
        </p:txBody>
      </p:sp>
      <p:sp>
        <p:nvSpPr>
          <p:cNvPr id="54" name="Text 52"/>
          <p:cNvSpPr txBox="1"/>
          <p:nvPr/>
        </p:nvSpPr>
        <p:spPr>
          <a:xfrm>
            <a:off x="4754880" y="5907024"/>
            <a:ext cx="2286000" cy="237744"/>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integrator</a:t>
            </a:r>
            <a:endParaRPr lang="en-US" sz="1050" dirty="0"/>
          </a:p>
        </p:txBody>
      </p:sp>
      <p:sp>
        <p:nvSpPr>
          <p:cNvPr id="55" name="Text 53"/>
          <p:cNvSpPr txBox="1"/>
          <p:nvPr/>
        </p:nvSpPr>
        <p:spPr>
          <a:xfrm>
            <a:off x="7040880" y="5907024"/>
            <a:ext cx="1371600" cy="237744"/>
          </a:xfrm>
          <a:prstGeom prst="rect">
            <a:avLst/>
          </a:prstGeom>
          <a:noFill/>
          <a:ln/>
        </p:spPr>
        <p:txBody>
          <a:bodyPr wrap="square" lIns="0" tIns="0" rIns="0" bIns="0" rtlCol="0" anchor="ctr"/>
          <a:lstStyle/>
          <a:p>
            <a:pPr marL="0" indent="0" algn="r">
              <a:buNone/>
            </a:pPr>
            <a:r>
              <a:rPr lang="en-US" sz="1050" dirty="0">
                <a:solidFill>
                  <a:srgbClr val="000000"/>
                </a:solidFill>
                <a:latin typeface="Calibri" pitchFamily="34" charset="0"/>
                <a:ea typeface="Calibri" pitchFamily="34" charset="-122"/>
                <a:cs typeface="Calibri" pitchFamily="34" charset="-120"/>
              </a:rPr>
              <a:t>RK4, 5 ms, 200 Hz</a:t>
            </a:r>
            <a:endParaRPr lang="en-US" sz="1050" dirty="0"/>
          </a:p>
        </p:txBody>
      </p:sp>
      <p:sp>
        <p:nvSpPr>
          <p:cNvPr id="56" name="Text 54"/>
          <p:cNvSpPr txBox="1"/>
          <p:nvPr/>
        </p:nvSpPr>
        <p:spPr>
          <a:xfrm>
            <a:off x="822960" y="6144768"/>
            <a:ext cx="2286000" cy="237744"/>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survey, orbit / ballistic</a:t>
            </a:r>
            <a:endParaRPr lang="en-US" sz="1050" dirty="0"/>
          </a:p>
        </p:txBody>
      </p:sp>
      <p:sp>
        <p:nvSpPr>
          <p:cNvPr id="57" name="Text 55"/>
          <p:cNvSpPr txBox="1"/>
          <p:nvPr/>
        </p:nvSpPr>
        <p:spPr>
          <a:xfrm>
            <a:off x="3108960" y="6144768"/>
            <a:ext cx="1371600" cy="237744"/>
          </a:xfrm>
          <a:prstGeom prst="rect">
            <a:avLst/>
          </a:prstGeom>
          <a:noFill/>
          <a:ln/>
        </p:spPr>
        <p:txBody>
          <a:bodyPr wrap="square" lIns="0" tIns="0" rIns="0" bIns="0" rtlCol="0" anchor="ctr"/>
          <a:lstStyle/>
          <a:p>
            <a:pPr marL="0" indent="0" algn="r">
              <a:buNone/>
            </a:pPr>
            <a:r>
              <a:rPr lang="en-US" sz="1050" dirty="0">
                <a:solidFill>
                  <a:srgbClr val="000000"/>
                </a:solidFill>
                <a:latin typeface="Calibri" pitchFamily="34" charset="0"/>
                <a:ea typeface="Calibri" pitchFamily="34" charset="-122"/>
                <a:cs typeface="Calibri" pitchFamily="34" charset="-120"/>
              </a:rPr>
              <a:t>73 % / 24 % tank</a:t>
            </a:r>
            <a:endParaRPr lang="en-US" sz="1050" dirty="0"/>
          </a:p>
        </p:txBody>
      </p:sp>
      <p:sp>
        <p:nvSpPr>
          <p:cNvPr id="58" name="Text 56"/>
          <p:cNvSpPr txBox="1"/>
          <p:nvPr/>
        </p:nvSpPr>
        <p:spPr>
          <a:xfrm>
            <a:off x="4754880" y="6144768"/>
            <a:ext cx="2286000" cy="237744"/>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surveys per tank</a:t>
            </a:r>
            <a:endParaRPr lang="en-US" sz="1050" dirty="0"/>
          </a:p>
        </p:txBody>
      </p:sp>
      <p:sp>
        <p:nvSpPr>
          <p:cNvPr id="59" name="Text 57"/>
          <p:cNvSpPr txBox="1"/>
          <p:nvPr/>
        </p:nvSpPr>
        <p:spPr>
          <a:xfrm>
            <a:off x="7040880" y="6144768"/>
            <a:ext cx="1371600" cy="237744"/>
          </a:xfrm>
          <a:prstGeom prst="rect">
            <a:avLst/>
          </a:prstGeom>
          <a:noFill/>
          <a:ln/>
        </p:spPr>
        <p:txBody>
          <a:bodyPr wrap="square" lIns="0" tIns="0" rIns="0" bIns="0" rtlCol="0" anchor="ctr"/>
          <a:lstStyle/>
          <a:p>
            <a:pPr marL="0" indent="0" algn="r">
              <a:buNone/>
            </a:pPr>
            <a:r>
              <a:rPr lang="en-US" sz="1050" dirty="0">
                <a:solidFill>
                  <a:srgbClr val="000000"/>
                </a:solidFill>
                <a:latin typeface="Calibri" pitchFamily="34" charset="0"/>
                <a:ea typeface="Calibri" pitchFamily="34" charset="-122"/>
                <a:cs typeface="Calibri" pitchFamily="34" charset="-120"/>
              </a:rPr>
              <a:t>1.4 / 4.1</a:t>
            </a:r>
            <a:endParaRPr lang="en-US" sz="1050" dirty="0"/>
          </a:p>
        </p:txBody>
      </p:sp>
      <p:sp>
        <p:nvSpPr>
          <p:cNvPr id="60" name="Text 58"/>
          <p:cNvSpPr txBox="1"/>
          <p:nvPr/>
        </p:nvSpPr>
        <p:spPr>
          <a:xfrm>
            <a:off x="822960" y="6382512"/>
            <a:ext cx="2286000" cy="237744"/>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valves shut, ballistic</a:t>
            </a:r>
            <a:endParaRPr lang="en-US" sz="1050" dirty="0"/>
          </a:p>
        </p:txBody>
      </p:sp>
      <p:sp>
        <p:nvSpPr>
          <p:cNvPr id="61" name="Text 59"/>
          <p:cNvSpPr txBox="1"/>
          <p:nvPr/>
        </p:nvSpPr>
        <p:spPr>
          <a:xfrm>
            <a:off x="3108960" y="6382512"/>
            <a:ext cx="1371600" cy="237744"/>
          </a:xfrm>
          <a:prstGeom prst="rect">
            <a:avLst/>
          </a:prstGeom>
          <a:noFill/>
          <a:ln/>
        </p:spPr>
        <p:txBody>
          <a:bodyPr wrap="square" lIns="0" tIns="0" rIns="0" bIns="0" rtlCol="0" anchor="ctr"/>
          <a:lstStyle/>
          <a:p>
            <a:pPr marL="0" indent="0" algn="r">
              <a:buNone/>
            </a:pPr>
            <a:r>
              <a:rPr lang="en-US" sz="1050" dirty="0">
                <a:solidFill>
                  <a:srgbClr val="000000"/>
                </a:solidFill>
                <a:latin typeface="Calibri" pitchFamily="34" charset="0"/>
                <a:ea typeface="Calibri" pitchFamily="34" charset="-122"/>
                <a:cs typeface="Calibri" pitchFamily="34" charset="-120"/>
              </a:rPr>
              <a:t>88 %</a:t>
            </a:r>
            <a:endParaRPr lang="en-US" sz="1050" dirty="0"/>
          </a:p>
        </p:txBody>
      </p:sp>
      <p:sp>
        <p:nvSpPr>
          <p:cNvPr id="62" name="Text 60"/>
          <p:cNvSpPr txBox="1"/>
          <p:nvPr/>
        </p:nvSpPr>
        <p:spPr>
          <a:xfrm>
            <a:off x="4754880" y="6382512"/>
            <a:ext cx="2286000" cy="237744"/>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Δv conversion, measured</a:t>
            </a:r>
            <a:endParaRPr lang="en-US" sz="1050" dirty="0"/>
          </a:p>
        </p:txBody>
      </p:sp>
      <p:sp>
        <p:nvSpPr>
          <p:cNvPr id="63" name="Text 61"/>
          <p:cNvSpPr txBox="1"/>
          <p:nvPr/>
        </p:nvSpPr>
        <p:spPr>
          <a:xfrm>
            <a:off x="7040880" y="6382512"/>
            <a:ext cx="1371600" cy="237744"/>
          </a:xfrm>
          <a:prstGeom prst="rect">
            <a:avLst/>
          </a:prstGeom>
          <a:noFill/>
          <a:ln/>
        </p:spPr>
        <p:txBody>
          <a:bodyPr wrap="square" lIns="0" tIns="0" rIns="0" bIns="0" rtlCol="0" anchor="ctr"/>
          <a:lstStyle/>
          <a:p>
            <a:pPr marL="0" indent="0" algn="r">
              <a:buNone/>
            </a:pPr>
            <a:r>
              <a:rPr lang="en-US" sz="1050" dirty="0">
                <a:solidFill>
                  <a:srgbClr val="000000"/>
                </a:solidFill>
                <a:latin typeface="Calibri" pitchFamily="34" charset="0"/>
                <a:ea typeface="Calibri" pitchFamily="34" charset="-122"/>
                <a:cs typeface="Calibri" pitchFamily="34" charset="-120"/>
              </a:rPr>
              <a:t>41 %</a:t>
            </a:r>
            <a:endParaRPr lang="en-US" sz="1050" dirty="0"/>
          </a:p>
        </p:txBody>
      </p:sp>
    </p:spTree>
  </p:cSld>
  <p:clrMapOvr>
    <a:masterClrMapping/>
  </p:clrMapOvr>
</p:sld>
</file>

<file path=ppt/theme/theme1.xml><?xml version="1.0" encoding="utf-8"?>
<a:theme xmlns:a="http://schemas.openxmlformats.org/drawingml/2006/main" name="Modulo">
  <a:themeElements>
    <a:clrScheme name="Project Status Report">
      <a:dk1>
        <a:srgbClr val="000000"/>
      </a:dk1>
      <a:lt1>
        <a:srgbClr val="FFFFFF"/>
      </a:lt1>
      <a:dk2>
        <a:srgbClr val="3B4546"/>
      </a:dk2>
      <a:lt2>
        <a:srgbClr val="E7E6E6"/>
      </a:lt2>
      <a:accent1>
        <a:srgbClr val="B36041"/>
      </a:accent1>
      <a:accent2>
        <a:srgbClr val="6F8185"/>
      </a:accent2>
      <a:accent3>
        <a:srgbClr val="C78F8F"/>
      </a:accent3>
      <a:accent4>
        <a:srgbClr val="647961"/>
      </a:accent4>
      <a:accent5>
        <a:srgbClr val="B09C54"/>
      </a:accent5>
      <a:accent6>
        <a:srgbClr val="9AA749"/>
      </a:accent6>
      <a:hlink>
        <a:srgbClr val="75A073"/>
      </a:hlink>
      <a:folHlink>
        <a:srgbClr val="BD9C5C"/>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odulo" id="{37AC43F2-9181-4AE3-B669-CCC580C183C1}" vid="{7A2AE0A7-E8DE-4D1D-AEB1-3FD19244829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Modulo</Template>
  <TotalTime>557</TotalTime>
  <Words>3001</Words>
  <Application>Microsoft Office PowerPoint</Application>
  <PresentationFormat>On-screen Show (4:3)</PresentationFormat>
  <Paragraphs>281</Paragraphs>
  <Slides>16</Slides>
  <Notes>16</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Calibri</vt:lpstr>
      <vt:lpstr>Cambria</vt:lpstr>
      <vt:lpstr>Modulo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Sphere-1</dc:title>
  <dc:subject>PptxGenJS Presentation</dc:subject>
  <dc:creator>Temur Makharadze</dc:creator>
  <cp:lastModifiedBy>makharadze temuka</cp:lastModifiedBy>
  <cp:revision>6</cp:revision>
  <dcterms:created xsi:type="dcterms:W3CDTF">2026-09-09T19:14:36Z</dcterms:created>
  <dcterms:modified xsi:type="dcterms:W3CDTF">2026-09-10T08:10:29Z</dcterms:modified>
</cp:coreProperties>
</file>