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6" r:id="rId2"/>
    <p:sldId id="257" r:id="rId3"/>
    <p:sldId id="274" r:id="rId4"/>
    <p:sldId id="258" r:id="rId5"/>
    <p:sldId id="259" r:id="rId6"/>
    <p:sldId id="261" r:id="rId7"/>
    <p:sldId id="262" r:id="rId8"/>
    <p:sldId id="263" r:id="rId9"/>
    <p:sldId id="260" r:id="rId10"/>
    <p:sldId id="272" r:id="rId11"/>
    <p:sldId id="271" r:id="rId12"/>
    <p:sldId id="265" r:id="rId13"/>
    <p:sldId id="266" r:id="rId14"/>
    <p:sldId id="27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70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TARGET: 40 seconds.</a:t>
            </a:r>
          </a:p>
          <a:p>
            <a:endParaRPr/>
          </a:p>
          <a:p>
            <a:r>
              <a:t>Source: Ivane Maisaia, Hydro-x.pptx, AIAA Aviation Forum 2023, supplied by author. Today I will present Hydro-X, an optionally piloted aerospace vehicle concept with proposed inflight hydrogen generation. I first presented the idea at AIAA Aviation in 2023. This workshop version retains the original vision and separates the aircraft architecture from the hydrogen-production mechanism that still needs experimental proof. My focus is the leading-edge interaction with atmospheric water and the measurements needed to establish whether it can deliver useful hydrogen. I am seeking collaborators for a controlled subsystem experiment.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TARGET: 55 seconds.</a:t>
            </a:r>
          </a:p>
          <a:p>
            <a:endParaRPr/>
          </a:p>
          <a:p>
            <a:r>
              <a:t>Source: Ivane Maisaia, Hydro-x.pptx, AIAA Aviation Forum 2023, supplied by author. Based on the paper abstract, Introduction and Sec. III.B, pp. 1–5. The paper identifies hydrogen as an effective fuel for hypersonic propulsion, while its low density makes storage bulky. Additional tank and oxidizer volume increases vehicle size and mass, which is especially costly at high speed because drag and acceleration penalties matter. The paper therefore asks whether atmospheric water can become an onboard hydrogen source during flight. The unresolved engineering problem is the complete chain: capture dilute atmospheric water, split it under a rapidly moving and strongly heated flow, separate hydrogen before recombination, compress it, store it, and deliver it to propulsion. Hydro-X is a concept for investigating this chain; the mechanism and mission-level benefit remain to be demonstrated.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TARGET: 60 seconds.</a:t>
            </a:r>
          </a:p>
          <a:p>
            <a:endParaRPr/>
          </a:p>
          <a:p>
            <a:r>
              <a:t>Source: Ivane Maisaia, Hydro-x.pptx, AIAA Aviation Forum 2023, supplied by author. Original slides 3–4. Visual: AI-generated concept illustration developed with the author in this conversation. Internal geometry and operation are illustrative. Both profiles begin and end at a runway. Turbines support take-off and low-speed flight. The blue collection phases represent the proposed production of hydrogen from atmospheric water, before and after the main mission. The atmospheric scenario uses a central ramjet or scramjet for high-speed cruise. The spaceflight scenario is a longer-term ambition and requires a defined propulsion capability beyond the airbreathing envelope. These profiles describe intent, not validated trajectories. For a first flight demonstration, safe recovery must not depend on hydrogen generation succeeding. The present research focus is the extraction subsystem.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TARGET: 90 seconds.</a:t>
            </a:r>
          </a:p>
          <a:p>
            <a:endParaRPr dirty="0"/>
          </a:p>
          <a:p>
            <a:r>
              <a:rPr dirty="0"/>
              <a:t>Source: Ivane Maisaia, Hydro-x.pptx, AIAA Aviation Forum 2023, supplied by author. Original slide 5. Visual: AI-generated concept illustration developed with the author in this conversation. Internal geometry and operation are illustrative. The proposed mechanism starts with water droplets interacting with the leading edge. The vehicle transfers some mechanical energy to the intercepted flow and droplets. Surface features may localize the interaction and contribute to charge separation. The hypothesis is that mechanical excitation, electrical discharge and associated heating can support dissociation in a small region. The </a:t>
            </a:r>
            <a:r>
              <a:rPr dirty="0" err="1"/>
              <a:t>nanofilters</a:t>
            </a:r>
            <a:r>
              <a:rPr dirty="0"/>
              <a:t> in this illustration represent proposed separation components, not demonstrated membranes. The important missing link is recovery of molecular hydrogen before recombination. The original work also proposed microwave generation, but it did not establish the conversion mechanism or measure microwave power. Each pathway needs independent measurement.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TARGET: 45 seconds.</a:t>
            </a:r>
          </a:p>
          <a:p>
            <a:endParaRPr/>
          </a:p>
          <a:p>
            <a:r>
              <a:t>Source: Ivane Maisaia, Hydro-x.pptx, AIAA Aviation Forum 2023, supplied by author. Original slide 6. Visual: AI-generated concept illustration developed with the author in this conversation. Internal geometry and operation are illustrative. After production, hydrogen must pass through collection and separation, compression and storage before reaching propulsion. The original architecture also includes an oxygen circuit. Hydrogen and oxygen remain separate throughout handling and storage. The vessel labels full and empty describe conceptual operating states, not proven tank capacity or switching logic. In normal airbreathing propulsion the oxidizer comes from the atmosphere. The oxygen outlet is therefore an interface for a possible future non-airbreathing mode, not evidence that the illustrated TBCC already operates in space. Compression power, purity, tank mass, valve control and separation performance are still open design requirements.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TARGET: 50 seconds.</a:t>
            </a:r>
          </a:p>
          <a:p>
            <a:endParaRPr/>
          </a:p>
          <a:p>
            <a:r>
              <a:t>Source: Ivane Maisaia, Hydro-x.pptx, AIAA Aviation Forum 2023, supplied by author. Original slide 9. Visual: AI-generated concept illustration developed with the author in this conversation. Internal geometry and operation are illustrative. The architecture is a plan view. Two turbine engines flank one central ramjet or scramjet path. All three paths run from the underside inlet toward the rear of the aircraft. In turbine mode, the controllers direct flow into the outer passages. At suitable conditions, the central flowpath takes over while the turbine paths are isolated. The illustration shows intended routing only. Stable transition, inlet operability, turbine protection and restart need their own analysis. There are no validated transition Mach numbers in this presentation, and this arrangement alone does not establish propulsion outside the atmosphere.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TARGET: 65 seconds.</a:t>
            </a:r>
          </a:p>
          <a:p>
            <a:endParaRPr/>
          </a:p>
          <a:p>
            <a:r>
              <a:t>Source: Ivane Maisaia, Hydro-x.pptx, AIAA Aviation Forum 2023, supplied by author. Original slides 8 and 10. The images are the original CFD contours, not generated illustrations. The calculation shows flow-field quantities around a patterned surface. Its turbulent kinetic energy has units of square metres per second squared, equivalent to joules per kilogram. The original 50 kJ label omitted that specific-energy meaning. The temperature contour reaches approximately 1500 kelvin, but temperature is not heat-transfer power. These plots do not demonstrate microwave output, dissociation or recovered hydrogen. Before extending the simulation, the geometry and boundary conditions must be reconciled with the original model files. The next comparison should integrate wall heat transfer and drag for smooth and patterned surfaces.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TARGET: 55 seconds.</a:t>
            </a:r>
          </a:p>
          <a:p>
            <a:endParaRPr/>
          </a:p>
          <a:p>
            <a:r>
              <a:t>Source: Ivane Maisaia, Hydro-x.pptx, AIAA Aviation Forum 2023, supplied by author. Original slide 5 and author clarification in this conversation. These are proposed pathways, not established performance claims. The vehicle’s kinetic energy reaches the interaction region through forces and flow deceleration. Heating and impact-induced electricity may be successive conversions of that same mechanical input, so we cannot add them twice. Pre-existing cloud electrical energy is a separate possible external input, but the collector voltage under load and current remain unknown. Microwave concentration requires a specified generator and coupling mechanism. A high local field or temperature does not by itself establish energy delivered to useful chemistry. The experiment must account separately for mechanical input, external electrical input and recoverable chemical output.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3EF89-E6FF-D385-CFD0-72AA86802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E552DA-5B7B-9152-5811-13B77C7B32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28F283-3094-AA8A-E756-DD4C87BB4F20}"/>
              </a:ext>
            </a:extLst>
          </p:cNvPr>
          <p:cNvSpPr>
            <a:spLocks noGrp="1"/>
          </p:cNvSpPr>
          <p:nvPr>
            <p:ph type="body" idx="1"/>
          </p:nvPr>
        </p:nvSpPr>
        <p:spPr/>
        <p:txBody>
          <a:bodyPr/>
          <a:lstStyle/>
          <a:p>
            <a:r>
              <a:t>TARGET: 55 seconds.</a:t>
            </a:r>
          </a:p>
          <a:p>
            <a:endParaRPr/>
          </a:p>
          <a:p>
            <a:r>
              <a:t>Source: Ivane Maisaia, Hydro-x.pptx, AIAA Aviation Forum 2023, supplied by author. Original slide 5 and author clarification in this conversation. These are proposed pathways, not established performance claims. The vehicle’s kinetic energy reaches the interaction region through forces and flow deceleration. Heating and impact-induced electricity may be successive conversions of that same mechanical input, so we cannot add them twice. Pre-existing cloud electrical energy is a separate possible external input, but the collector voltage under load and current remain unknown. Microwave concentration requires a specified generator and coupling mechanism. A high local field or temperature does not by itself establish energy delivered to useful chemistry. The experiment must account separately for mechanical input, external electrical input and recoverable chemical output.</a:t>
            </a:r>
          </a:p>
        </p:txBody>
      </p:sp>
      <p:sp>
        <p:nvSpPr>
          <p:cNvPr id="4" name="Slide Number Placeholder 3">
            <a:extLst>
              <a:ext uri="{FF2B5EF4-FFF2-40B4-BE49-F238E27FC236}">
                <a16:creationId xmlns:a16="http://schemas.microsoft.com/office/drawing/2014/main" id="{C04C28A9-EB54-B468-F813-B17DE0F3F03F}"/>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4042119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TARGET: 60 seconds.</a:t>
            </a:r>
          </a:p>
          <a:p>
            <a:endParaRPr/>
          </a:p>
          <a:p>
            <a:r>
              <a:t>Source: Ivane Maisaia, Hydro-x.pptx, AIAA Aviation Forum 2023, supplied by author. The supplied original fuel-collection slide used 25 g/m³ liquid water content and an assumed 50% extraction factor to calculate 6,875 kg H₂ in 62.5 s. This added slide uses a deliberately pessimistic screening case from the revised thermodynamic model: 0.19 g/m³ liquid water content, 50% capture, 10% single-pass conversion, 80% H₂ recovery, no credited heat, and 10% of droplet impact energy delivered as work. The resulting approximately 0.18 kg H₂ per 62.5-second passage is conditional, not a measured yield. The main feasibility question is whether a real coupon can produce the required conversion and recovery while avoiding a larger drag and mass penalty. Sources: Han et al. 2025, https://agupubs.onlinelibrary.wiley.com/doi/full/10.1029/2024JD041795 ; NIST water data, https://webbook.nist.gov/cgi/cbook.cgi?ID=C7732185&amp;Mask=3 .</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TARGET: 80 seconds.</a:t>
            </a:r>
          </a:p>
          <a:p>
            <a:endParaRPr/>
          </a:p>
          <a:p>
            <a:r>
              <a:t>Source: Ivane Maisaia, Hydro-x.pptx, AIAA Aviation Forum 2023, supplied by author. Proposed work, not completed tests or confirmed facility capabilities. I propose an instrumented leading-edge coupon rather than a complete aircraft prototype as the first experiment. Compare a smooth reference with the patterned surface. Run dry and wet conditions, with controlled electrical excitation off and on where applicable. Measure the mechanical conditions, voltage and current, any RF emission and molecular hydrogen in the collected gas. Include blanks and check whether electrodes or surface material are consumed. A positive outcome is repeatable hydrogen above the blank with the input energy accounted for. Only after establishing that mechanism should we assess a representative flight environment and scale the system.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TARGET: 45 seconds.</a:t>
            </a:r>
          </a:p>
          <a:p>
            <a:endParaRPr/>
          </a:p>
          <a:p>
            <a:r>
              <a:t>Source: Ivane Maisaia, Hydro-x.pptx, AIAA Aviation Forum 2023, supplied by author. Closing and questions. This presentation offers a vehicle concept, a proposed interaction mechanism and preliminary CFD, but it does not yet offer demonstrated inflight hydrogen production. I am looking for collaborators who can help define a small, measurable experiment. Useful capabilities include controlled droplet interaction, electrical and RF diagnostics, gas analysis and membrane or surface characterization. These are requested capabilities, not a claim that any specific SMART Lab already has them. The immediate deliverable would be a jointly defined coupon experiment and a go or no-go criterion based on hydrogen recovery and energy accounting. Which available or planned facilities could help establish that first result?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mailto:i.maisaia@unairtech.com"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hyperlink" Target="https://www.linkedin.com/in/ivane-maisaia"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3046998-B9FD-425B-9C2E-FD99762F3245}"/>
              </a:ext>
            </a:extLst>
          </p:cNvPr>
          <p:cNvSpPr>
            <a:spLocks noGrp="1"/>
          </p:cNvSpPr>
          <p:nvPr/>
        </p:nvSpPr>
        <p:spPr>
          <a:xfrm>
            <a:off x="457200" y="238125"/>
            <a:ext cx="11277600" cy="590550"/>
          </a:xfrm>
          <a:prstGeom prst="rect">
            <a:avLst/>
          </a:prstGeom>
          <a:noFill/>
          <a:ln w="0">
            <a:noFill/>
          </a:ln>
        </p:spPr>
        <p:txBody>
          <a:bodyPr>
            <a:noAutofit/>
          </a:bodyPr>
          <a:lstStyle/>
          <a:p>
            <a:pPr>
              <a:defRPr sz="3150" b="1">
                <a:solidFill>
                  <a:srgbClr val="16365D"/>
                </a:solidFill>
                <a:latin typeface="Aptos"/>
                <a:ea typeface="Aptos"/>
                <a:cs typeface="Aptos"/>
              </a:defRPr>
            </a:pPr>
            <a:r>
              <a:rPr sz="3150" b="1" dirty="0">
                <a:solidFill>
                  <a:srgbClr val="16365D"/>
                </a:solidFill>
                <a:latin typeface="Aptos"/>
                <a:ea typeface="Aptos"/>
                <a:cs typeface="Aptos"/>
              </a:rPr>
              <a:t>Hydro-X</a:t>
            </a:r>
          </a:p>
        </p:txBody>
      </p:sp>
      <p:sp>
        <p:nvSpPr>
          <p:cNvPr id="2" name="Rectangle 1">
            <a:extLst>
              <a:ext uri="{FF2B5EF4-FFF2-40B4-BE49-F238E27FC236}">
                <a16:creationId xmlns:a16="http://schemas.microsoft.com/office/drawing/2014/main" id="{298C522D-5379-487A-9836-901CC7226FED}"/>
              </a:ext>
            </a:extLst>
          </p:cNvPr>
          <p:cNvSpPr>
            <a:spLocks noGrp="1"/>
          </p:cNvSpPr>
          <p:nvPr/>
        </p:nvSpPr>
        <p:spPr>
          <a:xfrm>
            <a:off x="457200" y="6524625"/>
            <a:ext cx="6667500" cy="209550"/>
          </a:xfrm>
          <a:prstGeom prst="rect">
            <a:avLst/>
          </a:prstGeom>
          <a:noFill/>
          <a:ln w="0">
            <a:noFill/>
          </a:ln>
        </p:spPr>
        <p:txBody>
          <a:bodyPr>
            <a:noAutofit/>
          </a:bodyPr>
          <a:lstStyle/>
          <a:p>
            <a:pPr>
              <a:defRPr sz="1200" b="0">
                <a:solidFill>
                  <a:srgbClr val="46566B"/>
                </a:solidFill>
                <a:latin typeface="Aptos"/>
                <a:ea typeface="Aptos"/>
                <a:cs typeface="Aptos"/>
              </a:defRPr>
            </a:pPr>
            <a:r>
              <a:rPr sz="1200" b="0">
                <a:solidFill>
                  <a:srgbClr val="46566B"/>
                </a:solidFill>
                <a:latin typeface="Aptos"/>
                <a:ea typeface="Aptos"/>
                <a:cs typeface="Aptos"/>
              </a:rPr>
              <a:t>Hydro-X   /   GGSB 2026</a:t>
            </a:r>
          </a:p>
        </p:txBody>
      </p:sp>
      <p:sp>
        <p:nvSpPr>
          <p:cNvPr id="3" name="Rectangle 2">
            <a:extLst>
              <a:ext uri="{FF2B5EF4-FFF2-40B4-BE49-F238E27FC236}">
                <a16:creationId xmlns:a16="http://schemas.microsoft.com/office/drawing/2014/main" id="{627BAA38-5FF3-4468-8770-70C6D18A4584}"/>
              </a:ext>
            </a:extLst>
          </p:cNvPr>
          <p:cNvSpPr>
            <a:spLocks noGrp="1"/>
          </p:cNvSpPr>
          <p:nvPr/>
        </p:nvSpPr>
        <p:spPr>
          <a:xfrm>
            <a:off x="11334750" y="6524625"/>
            <a:ext cx="428625" cy="209550"/>
          </a:xfrm>
          <a:prstGeom prst="rect">
            <a:avLst/>
          </a:prstGeom>
          <a:noFill/>
          <a:ln w="0">
            <a:noFill/>
          </a:ln>
        </p:spPr>
        <p:txBody>
          <a:bodyPr>
            <a:noAutofit/>
          </a:bodyPr>
          <a:lstStyle/>
          <a:p>
            <a:pPr>
              <a:defRPr sz="1200" b="0">
                <a:solidFill>
                  <a:srgbClr val="46566B"/>
                </a:solidFill>
                <a:latin typeface="Aptos"/>
                <a:ea typeface="Aptos"/>
                <a:cs typeface="Aptos"/>
              </a:defRPr>
            </a:pPr>
            <a:r>
              <a:rPr sz="1200" b="0">
                <a:solidFill>
                  <a:srgbClr val="46566B"/>
                </a:solidFill>
                <a:latin typeface="Aptos"/>
                <a:ea typeface="Aptos"/>
                <a:cs typeface="Aptos"/>
              </a:rPr>
              <a:t>01</a:t>
            </a:r>
          </a:p>
        </p:txBody>
      </p:sp>
      <p:sp>
        <p:nvSpPr>
          <p:cNvPr id="4" name="Rectangle 3">
            <a:extLst>
              <a:ext uri="{FF2B5EF4-FFF2-40B4-BE49-F238E27FC236}">
                <a16:creationId xmlns:a16="http://schemas.microsoft.com/office/drawing/2014/main" id="{FE706179-FFC2-492D-80F2-DC6DC48E028E}"/>
              </a:ext>
            </a:extLst>
          </p:cNvPr>
          <p:cNvSpPr>
            <a:spLocks noGrp="1"/>
          </p:cNvSpPr>
          <p:nvPr/>
        </p:nvSpPr>
        <p:spPr>
          <a:xfrm>
            <a:off x="523875" y="1143000"/>
            <a:ext cx="5334000" cy="1143000"/>
          </a:xfrm>
          <a:prstGeom prst="rect">
            <a:avLst/>
          </a:prstGeom>
          <a:noFill/>
          <a:ln w="0">
            <a:noFill/>
          </a:ln>
        </p:spPr>
        <p:txBody>
          <a:bodyPr>
            <a:noAutofit/>
          </a:bodyPr>
          <a:lstStyle/>
          <a:p>
            <a:pPr>
              <a:defRPr sz="2850" b="1">
                <a:solidFill>
                  <a:srgbClr val="16365D"/>
                </a:solidFill>
                <a:latin typeface="Aptos"/>
                <a:ea typeface="Aptos"/>
                <a:cs typeface="Aptos"/>
              </a:defRPr>
            </a:pPr>
            <a:r>
              <a:rPr lang="en-US" sz="2850" b="1" dirty="0">
                <a:solidFill>
                  <a:srgbClr val="16365D"/>
                </a:solidFill>
                <a:latin typeface="Aptos"/>
                <a:ea typeface="Aptos"/>
                <a:cs typeface="Aptos"/>
              </a:rPr>
              <a:t>Optionally Piloted Hypersonic Aerospace Vehicle with Inflight Hydrogen Generation Propulsion System</a:t>
            </a:r>
          </a:p>
          <a:p>
            <a:pPr>
              <a:defRPr sz="2850" b="1">
                <a:solidFill>
                  <a:srgbClr val="16365D"/>
                </a:solidFill>
                <a:latin typeface="Aptos"/>
                <a:ea typeface="Aptos"/>
                <a:cs typeface="Aptos"/>
              </a:defRPr>
            </a:pPr>
            <a:r>
              <a:rPr lang="en-US" sz="2850" b="1" dirty="0">
                <a:solidFill>
                  <a:srgbClr val="16365D"/>
                </a:solidFill>
                <a:latin typeface="Aptos"/>
                <a:ea typeface="Aptos"/>
                <a:cs typeface="Aptos"/>
              </a:rPr>
              <a:t>(Some Updates)</a:t>
            </a:r>
          </a:p>
        </p:txBody>
      </p:sp>
      <p:pic>
        <p:nvPicPr>
          <p:cNvPr id="12" name="Picture 11"/>
          <p:cNvPicPr>
            <a:picLocks noChangeAspect="1"/>
          </p:cNvPicPr>
          <p:nvPr/>
        </p:nvPicPr>
        <p:blipFill>
          <a:blip r:embed="rId3"/>
          <a:stretch/>
        </p:blipFill>
        <p:spPr>
          <a:xfrm>
            <a:off x="5953125" y="1230313"/>
            <a:ext cx="5810250" cy="3873500"/>
          </a:xfrm>
          <a:prstGeom prst="rect">
            <a:avLst/>
          </a:prstGeom>
        </p:spPr>
      </p:pic>
      <p:sp>
        <p:nvSpPr>
          <p:cNvPr id="6" name="Rectangle 5">
            <a:extLst>
              <a:ext uri="{FF2B5EF4-FFF2-40B4-BE49-F238E27FC236}">
                <a16:creationId xmlns:a16="http://schemas.microsoft.com/office/drawing/2014/main" id="{F9D1C80D-1F73-46A8-83B3-CB3696003794}"/>
              </a:ext>
            </a:extLst>
          </p:cNvPr>
          <p:cNvSpPr>
            <a:spLocks noGrp="1"/>
          </p:cNvSpPr>
          <p:nvPr/>
        </p:nvSpPr>
        <p:spPr>
          <a:xfrm>
            <a:off x="523875" y="3595687"/>
            <a:ext cx="5334000" cy="809625"/>
          </a:xfrm>
          <a:prstGeom prst="rect">
            <a:avLst/>
          </a:prstGeom>
          <a:noFill/>
          <a:ln w="0">
            <a:noFill/>
          </a:ln>
        </p:spPr>
        <p:txBody>
          <a:bodyPr>
            <a:noAutofit/>
          </a:bodyPr>
          <a:lstStyle/>
          <a:p>
            <a:pPr>
              <a:defRPr sz="2025" b="0">
                <a:solidFill>
                  <a:srgbClr val="16365D"/>
                </a:solidFill>
                <a:latin typeface="Aptos"/>
                <a:ea typeface="Aptos"/>
                <a:cs typeface="Aptos"/>
              </a:defRPr>
            </a:pPr>
            <a:r>
              <a:rPr sz="2025" b="0" dirty="0">
                <a:solidFill>
                  <a:srgbClr val="16365D"/>
                </a:solidFill>
                <a:latin typeface="Aptos"/>
                <a:ea typeface="Aptos"/>
                <a:cs typeface="Aptos"/>
              </a:rPr>
              <a:t>Ivane Maisaia</a:t>
            </a:r>
          </a:p>
          <a:p>
            <a:pPr>
              <a:defRPr sz="2025" b="0">
                <a:solidFill>
                  <a:srgbClr val="16365D"/>
                </a:solidFill>
                <a:latin typeface="Aptos"/>
                <a:ea typeface="Aptos"/>
                <a:cs typeface="Aptos"/>
              </a:defRPr>
            </a:pPr>
            <a:r>
              <a:rPr lang="en-US" sz="2025" b="0" dirty="0">
                <a:solidFill>
                  <a:srgbClr val="16365D"/>
                </a:solidFill>
                <a:latin typeface="Aptos"/>
                <a:ea typeface="Aptos"/>
                <a:cs typeface="Aptos"/>
              </a:rPr>
              <a:t>(AUG)</a:t>
            </a:r>
            <a:endParaRPr sz="2025" b="0" dirty="0">
              <a:solidFill>
                <a:srgbClr val="16365D"/>
              </a:solidFill>
              <a:latin typeface="Aptos"/>
              <a:ea typeface="Aptos"/>
              <a:cs typeface="Aptos"/>
            </a:endParaRPr>
          </a:p>
        </p:txBody>
      </p:sp>
      <p:sp>
        <p:nvSpPr>
          <p:cNvPr id="7" name="Rectangle 6">
            <a:extLst>
              <a:ext uri="{FF2B5EF4-FFF2-40B4-BE49-F238E27FC236}">
                <a16:creationId xmlns:a16="http://schemas.microsoft.com/office/drawing/2014/main" id="{76C79142-1B2F-4FD3-B763-D6790D7961FE}"/>
              </a:ext>
            </a:extLst>
          </p:cNvPr>
          <p:cNvSpPr>
            <a:spLocks noGrp="1"/>
          </p:cNvSpPr>
          <p:nvPr/>
        </p:nvSpPr>
        <p:spPr>
          <a:xfrm>
            <a:off x="523875" y="5191125"/>
            <a:ext cx="11144250" cy="981075"/>
          </a:xfrm>
          <a:prstGeom prst="rect">
            <a:avLst/>
          </a:prstGeom>
          <a:noFill/>
          <a:ln w="0">
            <a:noFill/>
          </a:ln>
        </p:spPr>
        <p:txBody>
          <a:bodyPr>
            <a:noAutofit/>
          </a:bodyPr>
          <a:lstStyle/>
          <a:p>
            <a:pPr>
              <a:defRPr sz="1725" b="0">
                <a:solidFill>
                  <a:srgbClr val="46566B"/>
                </a:solidFill>
                <a:latin typeface="Aptos"/>
                <a:ea typeface="Aptos"/>
                <a:cs typeface="Aptos"/>
              </a:defRPr>
            </a:pPr>
            <a:r>
              <a:rPr sz="1725" b="0">
                <a:solidFill>
                  <a:srgbClr val="46566B"/>
                </a:solidFill>
                <a:latin typeface="Aptos"/>
                <a:ea typeface="Aptos"/>
                <a:cs typeface="Aptos"/>
              </a:rPr>
              <a:t>GGSB 2026: A Student and Collaboration Workshop</a:t>
            </a:r>
          </a:p>
          <a:p>
            <a:pPr>
              <a:defRPr sz="1725" b="0">
                <a:solidFill>
                  <a:srgbClr val="46566B"/>
                </a:solidFill>
                <a:latin typeface="Aptos"/>
                <a:ea typeface="Aptos"/>
                <a:cs typeface="Aptos"/>
              </a:defRPr>
            </a:pPr>
            <a:r>
              <a:rPr sz="1725" b="0">
                <a:solidFill>
                  <a:srgbClr val="46566B"/>
                </a:solidFill>
                <a:latin typeface="Aptos"/>
                <a:ea typeface="Aptos"/>
                <a:cs typeface="Aptos"/>
              </a:rPr>
              <a:t>Science at Existing and Planned SMART|Labs in Georgia</a:t>
            </a:r>
          </a:p>
          <a:p>
            <a:pPr>
              <a:defRPr sz="1725" b="0">
                <a:solidFill>
                  <a:srgbClr val="46566B"/>
                </a:solidFill>
                <a:latin typeface="Aptos"/>
                <a:ea typeface="Aptos"/>
                <a:cs typeface="Aptos"/>
              </a:defRPr>
            </a:pPr>
            <a:r>
              <a:rPr sz="1725" b="0">
                <a:solidFill>
                  <a:srgbClr val="46566B"/>
                </a:solidFill>
                <a:latin typeface="Aptos"/>
                <a:ea typeface="Aptos"/>
                <a:cs typeface="Aptos"/>
              </a:rPr>
              <a:t>Kakha Bendukidze Campus, Tbilisi</a:t>
            </a:r>
          </a:p>
        </p:txBody>
      </p:sp>
    </p:spTree>
    <p:extLst>
      <p:ext uri="{BB962C8B-B14F-4D97-AF65-F5344CB8AC3E}">
        <p14:creationId xmlns:p14="http://schemas.microsoft.com/office/powerpoint/2010/main" val="1949093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CDC3779-4336-48BE-B10F-4B851B32BA7A}"/>
              </a:ext>
            </a:extLst>
          </p:cNvPr>
          <p:cNvSpPr>
            <a:spLocks noGrp="1"/>
          </p:cNvSpPr>
          <p:nvPr/>
        </p:nvSpPr>
        <p:spPr>
          <a:xfrm>
            <a:off x="457200" y="238125"/>
            <a:ext cx="11277600" cy="590550"/>
          </a:xfrm>
          <a:prstGeom prst="rect">
            <a:avLst/>
          </a:prstGeom>
          <a:noFill/>
          <a:ln w="0">
            <a:noFill/>
          </a:ln>
        </p:spPr>
        <p:txBody>
          <a:bodyPr>
            <a:noAutofit/>
          </a:bodyPr>
          <a:lstStyle/>
          <a:p>
            <a:pPr>
              <a:defRPr sz="3150" b="1">
                <a:solidFill>
                  <a:srgbClr val="16365D"/>
                </a:solidFill>
                <a:latin typeface="Aptos"/>
                <a:ea typeface="Aptos"/>
                <a:cs typeface="Aptos"/>
              </a:defRPr>
            </a:pPr>
            <a:r>
              <a:rPr sz="3150" b="1">
                <a:solidFill>
                  <a:srgbClr val="16365D"/>
                </a:solidFill>
                <a:latin typeface="Aptos"/>
                <a:ea typeface="Aptos"/>
                <a:cs typeface="Aptos"/>
              </a:rPr>
              <a:t>The problem Hydro-X addresses</a:t>
            </a:r>
          </a:p>
        </p:txBody>
      </p:sp>
      <p:sp>
        <p:nvSpPr>
          <p:cNvPr id="2" name="Rectangle 1">
            <a:extLst>
              <a:ext uri="{FF2B5EF4-FFF2-40B4-BE49-F238E27FC236}">
                <a16:creationId xmlns:a16="http://schemas.microsoft.com/office/drawing/2014/main" id="{9B0C6BD9-00E9-41FE-8F36-5B10AD4333DE}"/>
              </a:ext>
            </a:extLst>
          </p:cNvPr>
          <p:cNvSpPr>
            <a:spLocks noGrp="1"/>
          </p:cNvSpPr>
          <p:nvPr/>
        </p:nvSpPr>
        <p:spPr>
          <a:xfrm>
            <a:off x="457200" y="6524625"/>
            <a:ext cx="6667500" cy="209550"/>
          </a:xfrm>
          <a:prstGeom prst="rect">
            <a:avLst/>
          </a:prstGeom>
          <a:noFill/>
          <a:ln w="0">
            <a:noFill/>
          </a:ln>
        </p:spPr>
        <p:txBody>
          <a:bodyPr>
            <a:noAutofit/>
          </a:bodyPr>
          <a:lstStyle/>
          <a:p>
            <a:pPr>
              <a:defRPr sz="1200" b="0">
                <a:solidFill>
                  <a:srgbClr val="46566B"/>
                </a:solidFill>
                <a:latin typeface="Aptos"/>
                <a:ea typeface="Aptos"/>
                <a:cs typeface="Aptos"/>
              </a:defRPr>
            </a:pPr>
            <a:r>
              <a:rPr sz="1200" b="0">
                <a:solidFill>
                  <a:srgbClr val="46566B"/>
                </a:solidFill>
                <a:latin typeface="Aptos"/>
                <a:ea typeface="Aptos"/>
                <a:cs typeface="Aptos"/>
              </a:rPr>
              <a:t>Hydro-X   /   GGSB 2026</a:t>
            </a:r>
          </a:p>
        </p:txBody>
      </p:sp>
      <p:sp>
        <p:nvSpPr>
          <p:cNvPr id="3" name="Rectangle 2">
            <a:extLst>
              <a:ext uri="{FF2B5EF4-FFF2-40B4-BE49-F238E27FC236}">
                <a16:creationId xmlns:a16="http://schemas.microsoft.com/office/drawing/2014/main" id="{1C2F72BE-F137-47FF-9104-AB3CAA91DE4E}"/>
              </a:ext>
            </a:extLst>
          </p:cNvPr>
          <p:cNvSpPr>
            <a:spLocks noGrp="1"/>
          </p:cNvSpPr>
          <p:nvPr/>
        </p:nvSpPr>
        <p:spPr>
          <a:xfrm>
            <a:off x="11334750" y="6524625"/>
            <a:ext cx="428625" cy="209550"/>
          </a:xfrm>
          <a:prstGeom prst="rect">
            <a:avLst/>
          </a:prstGeom>
          <a:noFill/>
          <a:ln w="0">
            <a:noFill/>
          </a:ln>
        </p:spPr>
        <p:txBody>
          <a:bodyPr>
            <a:noAutofit/>
          </a:bodyPr>
          <a:lstStyle/>
          <a:p>
            <a:pPr>
              <a:defRPr sz="1200" b="0">
                <a:solidFill>
                  <a:srgbClr val="46566B"/>
                </a:solidFill>
                <a:latin typeface="Aptos"/>
                <a:ea typeface="Aptos"/>
                <a:cs typeface="Aptos"/>
              </a:defRPr>
            </a:pPr>
            <a:r>
              <a:rPr sz="1200" b="0">
                <a:solidFill>
                  <a:srgbClr val="46566B"/>
                </a:solidFill>
                <a:latin typeface="Aptos"/>
                <a:ea typeface="Aptos"/>
                <a:cs typeface="Aptos"/>
              </a:rPr>
              <a:t>02</a:t>
            </a:r>
          </a:p>
        </p:txBody>
      </p:sp>
      <p:sp>
        <p:nvSpPr>
          <p:cNvPr id="4" name="Rectangle 3">
            <a:extLst>
              <a:ext uri="{FF2B5EF4-FFF2-40B4-BE49-F238E27FC236}">
                <a16:creationId xmlns:a16="http://schemas.microsoft.com/office/drawing/2014/main" id="{7FACF9B5-04E6-4200-BFAC-50B4D59858A6}"/>
              </a:ext>
            </a:extLst>
          </p:cNvPr>
          <p:cNvSpPr>
            <a:spLocks noGrp="1"/>
          </p:cNvSpPr>
          <p:nvPr/>
        </p:nvSpPr>
        <p:spPr>
          <a:xfrm>
            <a:off x="523875" y="1190625"/>
            <a:ext cx="5000625" cy="361950"/>
          </a:xfrm>
          <a:prstGeom prst="rect">
            <a:avLst/>
          </a:prstGeom>
          <a:noFill/>
          <a:ln w="0">
            <a:noFill/>
          </a:ln>
        </p:spPr>
        <p:txBody>
          <a:bodyPr>
            <a:noAutofit/>
          </a:bodyPr>
          <a:lstStyle/>
          <a:p>
            <a:pPr>
              <a:defRPr sz="1875" b="1">
                <a:solidFill>
                  <a:srgbClr val="067D91"/>
                </a:solidFill>
                <a:latin typeface="Aptos"/>
                <a:ea typeface="Aptos"/>
                <a:cs typeface="Aptos"/>
              </a:defRPr>
            </a:pPr>
            <a:r>
              <a:rPr sz="1875" b="1">
                <a:solidFill>
                  <a:srgbClr val="067D91"/>
                </a:solidFill>
                <a:latin typeface="Aptos"/>
                <a:ea typeface="Aptos"/>
                <a:cs typeface="Aptos"/>
              </a:rPr>
              <a:t>Hypersonic propulsion needs H₂</a:t>
            </a:r>
          </a:p>
        </p:txBody>
      </p:sp>
      <p:sp>
        <p:nvSpPr>
          <p:cNvPr id="5" name="Rectangle 4">
            <a:extLst>
              <a:ext uri="{FF2B5EF4-FFF2-40B4-BE49-F238E27FC236}">
                <a16:creationId xmlns:a16="http://schemas.microsoft.com/office/drawing/2014/main" id="{74A3F46B-BA66-4361-9C44-A04D18510E3F}"/>
              </a:ext>
            </a:extLst>
          </p:cNvPr>
          <p:cNvSpPr>
            <a:spLocks noGrp="1"/>
          </p:cNvSpPr>
          <p:nvPr/>
        </p:nvSpPr>
        <p:spPr>
          <a:xfrm>
            <a:off x="523875" y="1619250"/>
            <a:ext cx="5000625" cy="781050"/>
          </a:xfrm>
          <a:prstGeom prst="rect">
            <a:avLst/>
          </a:prstGeom>
          <a:noFill/>
          <a:ln w="0">
            <a:noFill/>
          </a:ln>
        </p:spPr>
        <p:txBody>
          <a:bodyPr>
            <a:noAutofit/>
          </a:bodyPr>
          <a:lstStyle/>
          <a:p>
            <a:pPr>
              <a:defRPr sz="1800" b="0">
                <a:solidFill>
                  <a:srgbClr val="16365D"/>
                </a:solidFill>
                <a:latin typeface="Aptos"/>
                <a:ea typeface="Aptos"/>
                <a:cs typeface="Aptos"/>
              </a:defRPr>
            </a:pPr>
            <a:r>
              <a:rPr sz="1800" b="0">
                <a:solidFill>
                  <a:srgbClr val="16365D"/>
                </a:solidFill>
                <a:latin typeface="Aptos"/>
                <a:ea typeface="Aptos"/>
                <a:cs typeface="Aptos"/>
              </a:rPr>
              <a:t>Hydrogen supports high-speed combustion, but its low density creates a large storage volume and mass penalty.</a:t>
            </a:r>
          </a:p>
        </p:txBody>
      </p:sp>
      <p:sp>
        <p:nvSpPr>
          <p:cNvPr id="6" name="Rectangle 5">
            <a:extLst>
              <a:ext uri="{FF2B5EF4-FFF2-40B4-BE49-F238E27FC236}">
                <a16:creationId xmlns:a16="http://schemas.microsoft.com/office/drawing/2014/main" id="{8BE98980-E228-44AB-A266-960D2EF2EF5B}"/>
              </a:ext>
            </a:extLst>
          </p:cNvPr>
          <p:cNvSpPr>
            <a:spLocks noGrp="1"/>
          </p:cNvSpPr>
          <p:nvPr/>
        </p:nvSpPr>
        <p:spPr>
          <a:xfrm>
            <a:off x="523875" y="2714625"/>
            <a:ext cx="5000625" cy="361950"/>
          </a:xfrm>
          <a:prstGeom prst="rect">
            <a:avLst/>
          </a:prstGeom>
          <a:noFill/>
          <a:ln w="0">
            <a:noFill/>
          </a:ln>
        </p:spPr>
        <p:txBody>
          <a:bodyPr>
            <a:noAutofit/>
          </a:bodyPr>
          <a:lstStyle/>
          <a:p>
            <a:pPr>
              <a:defRPr sz="1875" b="1">
                <a:solidFill>
                  <a:srgbClr val="067D91"/>
                </a:solidFill>
                <a:latin typeface="Aptos"/>
                <a:ea typeface="Aptos"/>
                <a:cs typeface="Aptos"/>
              </a:defRPr>
            </a:pPr>
            <a:r>
              <a:rPr sz="1875" b="1">
                <a:solidFill>
                  <a:srgbClr val="067D91"/>
                </a:solidFill>
                <a:latin typeface="Aptos"/>
                <a:ea typeface="Aptos"/>
                <a:cs typeface="Aptos"/>
              </a:rPr>
              <a:t>Carried storage has a mission penalty</a:t>
            </a:r>
          </a:p>
        </p:txBody>
      </p:sp>
      <p:sp>
        <p:nvSpPr>
          <p:cNvPr id="7" name="Rectangle 6">
            <a:extLst>
              <a:ext uri="{FF2B5EF4-FFF2-40B4-BE49-F238E27FC236}">
                <a16:creationId xmlns:a16="http://schemas.microsoft.com/office/drawing/2014/main" id="{BEBF3FF8-E6AE-49F2-A0A2-F822AB40C425}"/>
              </a:ext>
            </a:extLst>
          </p:cNvPr>
          <p:cNvSpPr>
            <a:spLocks noGrp="1"/>
          </p:cNvSpPr>
          <p:nvPr/>
        </p:nvSpPr>
        <p:spPr>
          <a:xfrm>
            <a:off x="523875" y="3143250"/>
            <a:ext cx="5000625" cy="876300"/>
          </a:xfrm>
          <a:prstGeom prst="rect">
            <a:avLst/>
          </a:prstGeom>
          <a:noFill/>
          <a:ln w="0">
            <a:noFill/>
          </a:ln>
        </p:spPr>
        <p:txBody>
          <a:bodyPr>
            <a:noAutofit/>
          </a:bodyPr>
          <a:lstStyle/>
          <a:p>
            <a:pPr>
              <a:defRPr sz="1800" b="0">
                <a:solidFill>
                  <a:srgbClr val="16365D"/>
                </a:solidFill>
                <a:latin typeface="Aptos"/>
                <a:ea typeface="Aptos"/>
                <a:cs typeface="Aptos"/>
              </a:defRPr>
            </a:pPr>
            <a:r>
              <a:rPr sz="1800" b="0">
                <a:solidFill>
                  <a:srgbClr val="16365D"/>
                </a:solidFill>
                <a:latin typeface="Aptos"/>
                <a:ea typeface="Aptos"/>
                <a:cs typeface="Aptos"/>
              </a:rPr>
              <a:t>Tank, oxidizer and structural mass increase vehicle size, drag and acceleration cost.</a:t>
            </a:r>
          </a:p>
        </p:txBody>
      </p:sp>
      <p:sp>
        <p:nvSpPr>
          <p:cNvPr id="8" name="Rectangle 7">
            <a:extLst>
              <a:ext uri="{FF2B5EF4-FFF2-40B4-BE49-F238E27FC236}">
                <a16:creationId xmlns:a16="http://schemas.microsoft.com/office/drawing/2014/main" id="{6F2930F7-67A2-4216-B784-D67CD7D40462}"/>
              </a:ext>
            </a:extLst>
          </p:cNvPr>
          <p:cNvSpPr>
            <a:spLocks noGrp="1"/>
          </p:cNvSpPr>
          <p:nvPr/>
        </p:nvSpPr>
        <p:spPr>
          <a:xfrm>
            <a:off x="523875" y="4333875"/>
            <a:ext cx="5000625" cy="361950"/>
          </a:xfrm>
          <a:prstGeom prst="rect">
            <a:avLst/>
          </a:prstGeom>
          <a:noFill/>
          <a:ln w="0">
            <a:noFill/>
          </a:ln>
        </p:spPr>
        <p:txBody>
          <a:bodyPr>
            <a:noAutofit/>
          </a:bodyPr>
          <a:lstStyle/>
          <a:p>
            <a:pPr>
              <a:defRPr sz="1875" b="1">
                <a:solidFill>
                  <a:srgbClr val="067D91"/>
                </a:solidFill>
                <a:latin typeface="Aptos"/>
                <a:ea typeface="Aptos"/>
                <a:cs typeface="Aptos"/>
              </a:defRPr>
            </a:pPr>
            <a:r>
              <a:rPr sz="1875" b="1">
                <a:solidFill>
                  <a:srgbClr val="067D91"/>
                </a:solidFill>
                <a:latin typeface="Aptos"/>
                <a:ea typeface="Aptos"/>
                <a:cs typeface="Aptos"/>
              </a:rPr>
              <a:t>Atmospheric production is the route</a:t>
            </a:r>
          </a:p>
        </p:txBody>
      </p:sp>
      <p:sp>
        <p:nvSpPr>
          <p:cNvPr id="9" name="Rectangle 8">
            <a:extLst>
              <a:ext uri="{FF2B5EF4-FFF2-40B4-BE49-F238E27FC236}">
                <a16:creationId xmlns:a16="http://schemas.microsoft.com/office/drawing/2014/main" id="{E2ABFE22-57CA-4719-AEF8-34C08FAB38C0}"/>
              </a:ext>
            </a:extLst>
          </p:cNvPr>
          <p:cNvSpPr>
            <a:spLocks noGrp="1"/>
          </p:cNvSpPr>
          <p:nvPr/>
        </p:nvSpPr>
        <p:spPr>
          <a:xfrm>
            <a:off x="523875" y="4762500"/>
            <a:ext cx="5000625" cy="1066800"/>
          </a:xfrm>
          <a:prstGeom prst="rect">
            <a:avLst/>
          </a:prstGeom>
          <a:noFill/>
          <a:ln w="0">
            <a:noFill/>
          </a:ln>
        </p:spPr>
        <p:txBody>
          <a:bodyPr>
            <a:noAutofit/>
          </a:bodyPr>
          <a:lstStyle/>
          <a:p>
            <a:pPr>
              <a:defRPr sz="1800" b="0">
                <a:solidFill>
                  <a:srgbClr val="16365D"/>
                </a:solidFill>
                <a:latin typeface="Aptos"/>
                <a:ea typeface="Aptos"/>
                <a:cs typeface="Aptos"/>
              </a:defRPr>
            </a:pPr>
            <a:r>
              <a:rPr sz="1800" b="0">
                <a:solidFill>
                  <a:srgbClr val="16365D"/>
                </a:solidFill>
                <a:latin typeface="Aptos"/>
                <a:ea typeface="Aptos"/>
                <a:cs typeface="Aptos"/>
              </a:rPr>
              <a:t>The system must capture water, split it, separate H₂/O₂, compress the gases and protect against recombination.</a:t>
            </a:r>
          </a:p>
        </p:txBody>
      </p:sp>
      <p:pic>
        <p:nvPicPr>
          <p:cNvPr id="23" name="Picture 22"/>
          <p:cNvPicPr>
            <a:picLocks noChangeAspect="1"/>
          </p:cNvPicPr>
          <p:nvPr/>
        </p:nvPicPr>
        <p:blipFill>
          <a:blip r:embed="rId3"/>
          <a:stretch/>
        </p:blipFill>
        <p:spPr>
          <a:xfrm>
            <a:off x="6715125" y="1162050"/>
            <a:ext cx="4000500" cy="2667000"/>
          </a:xfrm>
          <a:prstGeom prst="rect">
            <a:avLst/>
          </a:prstGeom>
        </p:spPr>
      </p:pic>
      <p:sp>
        <p:nvSpPr>
          <p:cNvPr id="11" name="Rectangle 10">
            <a:extLst>
              <a:ext uri="{FF2B5EF4-FFF2-40B4-BE49-F238E27FC236}">
                <a16:creationId xmlns:a16="http://schemas.microsoft.com/office/drawing/2014/main" id="{7B014BD3-DFD6-4714-BD05-9115C064DAD4}"/>
              </a:ext>
            </a:extLst>
          </p:cNvPr>
          <p:cNvSpPr>
            <a:spLocks noGrp="1"/>
          </p:cNvSpPr>
          <p:nvPr/>
        </p:nvSpPr>
        <p:spPr>
          <a:xfrm>
            <a:off x="6191250" y="4095750"/>
            <a:ext cx="5048250" cy="361950"/>
          </a:xfrm>
          <a:prstGeom prst="rect">
            <a:avLst/>
          </a:prstGeom>
          <a:noFill/>
          <a:ln w="0">
            <a:noFill/>
          </a:ln>
        </p:spPr>
        <p:txBody>
          <a:bodyPr>
            <a:noAutofit/>
          </a:bodyPr>
          <a:lstStyle/>
          <a:p>
            <a:pPr>
              <a:defRPr sz="1875" b="1">
                <a:solidFill>
                  <a:srgbClr val="067D91"/>
                </a:solidFill>
                <a:latin typeface="Aptos"/>
                <a:ea typeface="Aptos"/>
                <a:cs typeface="Aptos"/>
              </a:defRPr>
            </a:pPr>
            <a:r>
              <a:rPr sz="1875" b="1">
                <a:solidFill>
                  <a:srgbClr val="067D91"/>
                </a:solidFill>
                <a:latin typeface="Aptos"/>
                <a:ea typeface="Aptos"/>
                <a:cs typeface="Aptos"/>
              </a:rPr>
              <a:t>Hydro-X research question</a:t>
            </a:r>
          </a:p>
        </p:txBody>
      </p:sp>
      <p:sp>
        <p:nvSpPr>
          <p:cNvPr id="12" name="Rectangle 11">
            <a:extLst>
              <a:ext uri="{FF2B5EF4-FFF2-40B4-BE49-F238E27FC236}">
                <a16:creationId xmlns:a16="http://schemas.microsoft.com/office/drawing/2014/main" id="{98FF36FE-AF3D-43F3-A881-0E93609C3993}"/>
              </a:ext>
            </a:extLst>
          </p:cNvPr>
          <p:cNvSpPr>
            <a:spLocks noGrp="1"/>
          </p:cNvSpPr>
          <p:nvPr/>
        </p:nvSpPr>
        <p:spPr>
          <a:xfrm>
            <a:off x="6191250" y="4572000"/>
            <a:ext cx="5048250" cy="1095375"/>
          </a:xfrm>
          <a:prstGeom prst="rect">
            <a:avLst/>
          </a:prstGeom>
          <a:noFill/>
          <a:ln w="0">
            <a:noFill/>
          </a:ln>
        </p:spPr>
        <p:txBody>
          <a:bodyPr>
            <a:noAutofit/>
          </a:bodyPr>
          <a:lstStyle/>
          <a:p>
            <a:pPr>
              <a:defRPr sz="2025" b="1">
                <a:solidFill>
                  <a:srgbClr val="16365D"/>
                </a:solidFill>
                <a:latin typeface="Aptos"/>
                <a:ea typeface="Aptos"/>
                <a:cs typeface="Aptos"/>
              </a:defRPr>
            </a:pPr>
            <a:r>
              <a:rPr sz="2025" b="1">
                <a:solidFill>
                  <a:srgbClr val="16365D"/>
                </a:solidFill>
                <a:latin typeface="Aptos"/>
                <a:ea typeface="Aptos"/>
                <a:cs typeface="Aptos"/>
              </a:rPr>
              <a:t>Can leading-edge interaction produce measurable H₂ from atmospheric water during flight?</a:t>
            </a:r>
          </a:p>
        </p:txBody>
      </p:sp>
      <p:sp>
        <p:nvSpPr>
          <p:cNvPr id="13" name="Rectangle 12">
            <a:extLst>
              <a:ext uri="{FF2B5EF4-FFF2-40B4-BE49-F238E27FC236}">
                <a16:creationId xmlns:a16="http://schemas.microsoft.com/office/drawing/2014/main" id="{87D4C505-1857-47D7-877E-AF7E2D6F8683}"/>
              </a:ext>
            </a:extLst>
          </p:cNvPr>
          <p:cNvSpPr>
            <a:spLocks noGrp="1"/>
          </p:cNvSpPr>
          <p:nvPr/>
        </p:nvSpPr>
        <p:spPr>
          <a:xfrm>
            <a:off x="6191250" y="6143625"/>
            <a:ext cx="5048250" cy="228600"/>
          </a:xfrm>
          <a:prstGeom prst="rect">
            <a:avLst/>
          </a:prstGeom>
          <a:noFill/>
          <a:ln w="0">
            <a:noFill/>
          </a:ln>
        </p:spPr>
        <p:txBody>
          <a:bodyPr>
            <a:noAutofit/>
          </a:bodyPr>
          <a:lstStyle/>
          <a:p>
            <a:pPr>
              <a:defRPr sz="1050" b="0">
                <a:solidFill>
                  <a:srgbClr val="46566B"/>
                </a:solidFill>
                <a:latin typeface="Aptos"/>
                <a:ea typeface="Aptos"/>
                <a:cs typeface="Aptos"/>
              </a:defRPr>
            </a:pPr>
            <a:r>
              <a:rPr sz="1050" b="0">
                <a:solidFill>
                  <a:srgbClr val="46566B"/>
                </a:solidFill>
                <a:latin typeface="Aptos"/>
                <a:ea typeface="Aptos"/>
                <a:cs typeface="Aptos"/>
              </a:rPr>
              <a:t>Source: Maisaia, AIAA 2023-3234, Introduction and Sec. III.B.</a:t>
            </a:r>
          </a:p>
        </p:txBody>
      </p:sp>
    </p:spTree>
    <p:extLst>
      <p:ext uri="{BB962C8B-B14F-4D97-AF65-F5344CB8AC3E}">
        <p14:creationId xmlns:p14="http://schemas.microsoft.com/office/powerpoint/2010/main" val="1864831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E121DD-5A61-96D7-A816-5FBEAEFA885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919754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F2D2D3-7E8A-49E0-960E-DECDDB49967B}"/>
              </a:ext>
            </a:extLst>
          </p:cNvPr>
          <p:cNvSpPr>
            <a:spLocks noGrp="1"/>
          </p:cNvSpPr>
          <p:nvPr/>
        </p:nvSpPr>
        <p:spPr>
          <a:xfrm>
            <a:off x="457200" y="6524625"/>
            <a:ext cx="6667500" cy="209550"/>
          </a:xfrm>
          <a:prstGeom prst="rect">
            <a:avLst/>
          </a:prstGeom>
          <a:noFill/>
          <a:ln w="0">
            <a:noFill/>
          </a:ln>
        </p:spPr>
        <p:txBody>
          <a:bodyPr>
            <a:noAutofit/>
          </a:bodyPr>
          <a:lstStyle/>
          <a:p>
            <a:pPr>
              <a:defRPr sz="1200" b="0">
                <a:solidFill>
                  <a:srgbClr val="46566B"/>
                </a:solidFill>
                <a:latin typeface="Aptos"/>
                <a:ea typeface="Aptos"/>
                <a:cs typeface="Aptos"/>
              </a:defRPr>
            </a:pPr>
            <a:r>
              <a:rPr sz="1200" b="0">
                <a:solidFill>
                  <a:srgbClr val="46566B"/>
                </a:solidFill>
                <a:latin typeface="Aptos"/>
                <a:ea typeface="Aptos"/>
                <a:cs typeface="Aptos"/>
              </a:rPr>
              <a:t>Hydro-X   /   GGSB 2026</a:t>
            </a:r>
          </a:p>
        </p:txBody>
      </p:sp>
      <p:sp>
        <p:nvSpPr>
          <p:cNvPr id="3" name="Rectangle 2">
            <a:extLst>
              <a:ext uri="{FF2B5EF4-FFF2-40B4-BE49-F238E27FC236}">
                <a16:creationId xmlns:a16="http://schemas.microsoft.com/office/drawing/2014/main" id="{EA70FF2E-E400-4004-8403-D3FFAE2A1630}"/>
              </a:ext>
            </a:extLst>
          </p:cNvPr>
          <p:cNvSpPr>
            <a:spLocks noGrp="1"/>
          </p:cNvSpPr>
          <p:nvPr/>
        </p:nvSpPr>
        <p:spPr>
          <a:xfrm>
            <a:off x="11334750" y="6524625"/>
            <a:ext cx="428625" cy="209550"/>
          </a:xfrm>
          <a:prstGeom prst="rect">
            <a:avLst/>
          </a:prstGeom>
          <a:noFill/>
          <a:ln w="0">
            <a:noFill/>
          </a:ln>
        </p:spPr>
        <p:txBody>
          <a:bodyPr>
            <a:noAutofit/>
          </a:bodyPr>
          <a:lstStyle/>
          <a:p>
            <a:pPr>
              <a:defRPr sz="1200" b="0">
                <a:solidFill>
                  <a:srgbClr val="46566B"/>
                </a:solidFill>
                <a:latin typeface="Aptos"/>
                <a:ea typeface="Aptos"/>
                <a:cs typeface="Aptos"/>
              </a:defRPr>
            </a:pPr>
            <a:r>
              <a:rPr sz="1200" b="0">
                <a:solidFill>
                  <a:srgbClr val="46566B"/>
                </a:solidFill>
                <a:latin typeface="Aptos"/>
                <a:ea typeface="Aptos"/>
                <a:cs typeface="Aptos"/>
              </a:rPr>
              <a:t>03</a:t>
            </a:r>
          </a:p>
        </p:txBody>
      </p:sp>
      <p:pic>
        <p:nvPicPr>
          <p:cNvPr id="8" name="Picture 7"/>
          <p:cNvPicPr>
            <a:picLocks noChangeAspect="1"/>
          </p:cNvPicPr>
          <p:nvPr/>
        </p:nvPicPr>
        <p:blipFill>
          <a:blip r:embed="rId3"/>
          <a:stretch/>
        </p:blipFill>
        <p:spPr>
          <a:xfrm>
            <a:off x="0" y="0"/>
            <a:ext cx="12192000" cy="6861647"/>
          </a:xfrm>
          <a:prstGeom prst="rect">
            <a:avLst/>
          </a:prstGeom>
        </p:spPr>
      </p:pic>
    </p:spTree>
    <p:extLst>
      <p:ext uri="{BB962C8B-B14F-4D97-AF65-F5344CB8AC3E}">
        <p14:creationId xmlns:p14="http://schemas.microsoft.com/office/powerpoint/2010/main" val="1145825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C884123-45E6-4637-BE25-FAFFAC93E561}"/>
              </a:ext>
            </a:extLst>
          </p:cNvPr>
          <p:cNvSpPr>
            <a:spLocks noGrp="1"/>
          </p:cNvSpPr>
          <p:nvPr/>
        </p:nvSpPr>
        <p:spPr>
          <a:xfrm>
            <a:off x="457200" y="6524625"/>
            <a:ext cx="6667500" cy="209550"/>
          </a:xfrm>
          <a:prstGeom prst="rect">
            <a:avLst/>
          </a:prstGeom>
          <a:noFill/>
          <a:ln w="0">
            <a:noFill/>
          </a:ln>
        </p:spPr>
        <p:txBody>
          <a:bodyPr>
            <a:noAutofit/>
          </a:bodyPr>
          <a:lstStyle/>
          <a:p>
            <a:pPr>
              <a:defRPr sz="1200" b="0">
                <a:solidFill>
                  <a:srgbClr val="46566B"/>
                </a:solidFill>
                <a:latin typeface="Aptos"/>
                <a:ea typeface="Aptos"/>
                <a:cs typeface="Aptos"/>
              </a:defRPr>
            </a:pPr>
            <a:r>
              <a:rPr sz="1200" b="0">
                <a:solidFill>
                  <a:srgbClr val="46566B"/>
                </a:solidFill>
                <a:latin typeface="Aptos"/>
                <a:ea typeface="Aptos"/>
                <a:cs typeface="Aptos"/>
              </a:rPr>
              <a:t>Hydro-X   /   GGSB 2026</a:t>
            </a:r>
          </a:p>
        </p:txBody>
      </p:sp>
      <p:sp>
        <p:nvSpPr>
          <p:cNvPr id="3" name="Rectangle 2">
            <a:extLst>
              <a:ext uri="{FF2B5EF4-FFF2-40B4-BE49-F238E27FC236}">
                <a16:creationId xmlns:a16="http://schemas.microsoft.com/office/drawing/2014/main" id="{DCBAAA42-2AC1-46DA-ACEC-7BA358578424}"/>
              </a:ext>
            </a:extLst>
          </p:cNvPr>
          <p:cNvSpPr>
            <a:spLocks noGrp="1"/>
          </p:cNvSpPr>
          <p:nvPr/>
        </p:nvSpPr>
        <p:spPr>
          <a:xfrm>
            <a:off x="11334750" y="6524625"/>
            <a:ext cx="428625" cy="209550"/>
          </a:xfrm>
          <a:prstGeom prst="rect">
            <a:avLst/>
          </a:prstGeom>
          <a:noFill/>
          <a:ln w="0">
            <a:noFill/>
          </a:ln>
        </p:spPr>
        <p:txBody>
          <a:bodyPr>
            <a:noAutofit/>
          </a:bodyPr>
          <a:lstStyle/>
          <a:p>
            <a:pPr>
              <a:defRPr sz="1200" b="0">
                <a:solidFill>
                  <a:srgbClr val="46566B"/>
                </a:solidFill>
                <a:latin typeface="Aptos"/>
                <a:ea typeface="Aptos"/>
                <a:cs typeface="Aptos"/>
              </a:defRPr>
            </a:pPr>
            <a:r>
              <a:rPr sz="1200" b="0">
                <a:solidFill>
                  <a:srgbClr val="46566B"/>
                </a:solidFill>
                <a:latin typeface="Aptos"/>
                <a:ea typeface="Aptos"/>
                <a:cs typeface="Aptos"/>
              </a:rPr>
              <a:t>04</a:t>
            </a:r>
          </a:p>
        </p:txBody>
      </p:sp>
      <p:pic>
        <p:nvPicPr>
          <p:cNvPr id="9" name="Picture 8"/>
          <p:cNvPicPr>
            <a:picLocks noChangeAspect="1"/>
          </p:cNvPicPr>
          <p:nvPr/>
        </p:nvPicPr>
        <p:blipFill>
          <a:blip r:embed="rId3"/>
          <a:stretch/>
        </p:blipFill>
        <p:spPr>
          <a:xfrm>
            <a:off x="82054" y="0"/>
            <a:ext cx="12109946" cy="6815466"/>
          </a:xfrm>
          <a:prstGeom prst="rect">
            <a:avLst/>
          </a:prstGeom>
        </p:spPr>
      </p:pic>
      <p:sp>
        <p:nvSpPr>
          <p:cNvPr id="5" name="Rectangle 4">
            <a:extLst>
              <a:ext uri="{FF2B5EF4-FFF2-40B4-BE49-F238E27FC236}">
                <a16:creationId xmlns:a16="http://schemas.microsoft.com/office/drawing/2014/main" id="{9D6EA45D-DE49-4C03-BEB5-06F6FA9097A8}"/>
              </a:ext>
            </a:extLst>
          </p:cNvPr>
          <p:cNvSpPr>
            <a:spLocks noGrp="1"/>
          </p:cNvSpPr>
          <p:nvPr/>
        </p:nvSpPr>
        <p:spPr>
          <a:xfrm>
            <a:off x="523875" y="6115050"/>
            <a:ext cx="11144250" cy="409575"/>
          </a:xfrm>
          <a:prstGeom prst="rect">
            <a:avLst/>
          </a:prstGeom>
          <a:noFill/>
          <a:ln w="0">
            <a:noFill/>
          </a:ln>
        </p:spPr>
        <p:txBody>
          <a:bodyPr>
            <a:noAutofit/>
          </a:bodyPr>
          <a:lstStyle/>
          <a:p>
            <a:pPr>
              <a:defRPr sz="2025" b="1">
                <a:solidFill>
                  <a:srgbClr val="067D91"/>
                </a:solidFill>
                <a:latin typeface="Aptos"/>
                <a:ea typeface="Aptos"/>
                <a:cs typeface="Aptos"/>
              </a:defRPr>
            </a:pPr>
            <a:r>
              <a:rPr sz="2025" b="1" dirty="0">
                <a:solidFill>
                  <a:srgbClr val="067D91"/>
                </a:solidFill>
                <a:latin typeface="Aptos"/>
                <a:ea typeface="Aptos"/>
                <a:cs typeface="Aptos"/>
              </a:rPr>
              <a:t>Research hypothesis: localized excitation followed by recoverable H₂ separation</a:t>
            </a:r>
          </a:p>
        </p:txBody>
      </p:sp>
    </p:spTree>
    <p:extLst>
      <p:ext uri="{BB962C8B-B14F-4D97-AF65-F5344CB8AC3E}">
        <p14:creationId xmlns:p14="http://schemas.microsoft.com/office/powerpoint/2010/main" val="1055574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74507A2-167C-43D7-8CD9-7504903AFBB5}"/>
              </a:ext>
            </a:extLst>
          </p:cNvPr>
          <p:cNvSpPr>
            <a:spLocks noGrp="1"/>
          </p:cNvSpPr>
          <p:nvPr/>
        </p:nvSpPr>
        <p:spPr>
          <a:xfrm>
            <a:off x="457200" y="238125"/>
            <a:ext cx="11277600" cy="590550"/>
          </a:xfrm>
          <a:prstGeom prst="rect">
            <a:avLst/>
          </a:prstGeom>
          <a:noFill/>
          <a:ln w="0">
            <a:noFill/>
          </a:ln>
        </p:spPr>
        <p:txBody>
          <a:bodyPr>
            <a:noAutofit/>
          </a:bodyPr>
          <a:lstStyle/>
          <a:p>
            <a:pPr>
              <a:defRPr sz="3150" b="1">
                <a:solidFill>
                  <a:srgbClr val="16365D"/>
                </a:solidFill>
                <a:latin typeface="Aptos"/>
                <a:ea typeface="Aptos"/>
                <a:cs typeface="Aptos"/>
              </a:defRPr>
            </a:pPr>
            <a:r>
              <a:rPr sz="3150" b="1">
                <a:solidFill>
                  <a:srgbClr val="16365D"/>
                </a:solidFill>
                <a:latin typeface="Aptos"/>
                <a:ea typeface="Aptos"/>
                <a:cs typeface="Aptos"/>
              </a:rPr>
              <a:t>Collection, storage and propulsion interface</a:t>
            </a:r>
          </a:p>
        </p:txBody>
      </p:sp>
      <p:sp>
        <p:nvSpPr>
          <p:cNvPr id="2" name="Rectangle 1">
            <a:extLst>
              <a:ext uri="{FF2B5EF4-FFF2-40B4-BE49-F238E27FC236}">
                <a16:creationId xmlns:a16="http://schemas.microsoft.com/office/drawing/2014/main" id="{85400A8D-A128-436E-BBC7-C30EF5767A64}"/>
              </a:ext>
            </a:extLst>
          </p:cNvPr>
          <p:cNvSpPr>
            <a:spLocks noGrp="1"/>
          </p:cNvSpPr>
          <p:nvPr/>
        </p:nvSpPr>
        <p:spPr>
          <a:xfrm>
            <a:off x="457200" y="6524625"/>
            <a:ext cx="6667500" cy="209550"/>
          </a:xfrm>
          <a:prstGeom prst="rect">
            <a:avLst/>
          </a:prstGeom>
          <a:noFill/>
          <a:ln w="0">
            <a:noFill/>
          </a:ln>
        </p:spPr>
        <p:txBody>
          <a:bodyPr>
            <a:noAutofit/>
          </a:bodyPr>
          <a:lstStyle/>
          <a:p>
            <a:pPr>
              <a:defRPr sz="1200" b="0">
                <a:solidFill>
                  <a:srgbClr val="46566B"/>
                </a:solidFill>
                <a:latin typeface="Aptos"/>
                <a:ea typeface="Aptos"/>
                <a:cs typeface="Aptos"/>
              </a:defRPr>
            </a:pPr>
            <a:r>
              <a:rPr sz="1200" b="0">
                <a:solidFill>
                  <a:srgbClr val="46566B"/>
                </a:solidFill>
                <a:latin typeface="Aptos"/>
                <a:ea typeface="Aptos"/>
                <a:cs typeface="Aptos"/>
              </a:rPr>
              <a:t>Hydro-X   /   GGSB 2026</a:t>
            </a:r>
          </a:p>
        </p:txBody>
      </p:sp>
      <p:sp>
        <p:nvSpPr>
          <p:cNvPr id="3" name="Rectangle 2">
            <a:extLst>
              <a:ext uri="{FF2B5EF4-FFF2-40B4-BE49-F238E27FC236}">
                <a16:creationId xmlns:a16="http://schemas.microsoft.com/office/drawing/2014/main" id="{C46BC7FF-9EA6-4E2E-BC8B-3EEEA26D0D1E}"/>
              </a:ext>
            </a:extLst>
          </p:cNvPr>
          <p:cNvSpPr>
            <a:spLocks noGrp="1"/>
          </p:cNvSpPr>
          <p:nvPr/>
        </p:nvSpPr>
        <p:spPr>
          <a:xfrm>
            <a:off x="11334750" y="6524625"/>
            <a:ext cx="428625" cy="209550"/>
          </a:xfrm>
          <a:prstGeom prst="rect">
            <a:avLst/>
          </a:prstGeom>
          <a:noFill/>
          <a:ln w="0">
            <a:noFill/>
          </a:ln>
        </p:spPr>
        <p:txBody>
          <a:bodyPr>
            <a:noAutofit/>
          </a:bodyPr>
          <a:lstStyle/>
          <a:p>
            <a:pPr>
              <a:defRPr sz="1200" b="0">
                <a:solidFill>
                  <a:srgbClr val="46566B"/>
                </a:solidFill>
                <a:latin typeface="Aptos"/>
                <a:ea typeface="Aptos"/>
                <a:cs typeface="Aptos"/>
              </a:defRPr>
            </a:pPr>
            <a:r>
              <a:rPr sz="1200" b="0">
                <a:solidFill>
                  <a:srgbClr val="46566B"/>
                </a:solidFill>
                <a:latin typeface="Aptos"/>
                <a:ea typeface="Aptos"/>
                <a:cs typeface="Aptos"/>
              </a:rPr>
              <a:t>06</a:t>
            </a:r>
          </a:p>
        </p:txBody>
      </p:sp>
      <p:pic>
        <p:nvPicPr>
          <p:cNvPr id="9" name="Picture 8"/>
          <p:cNvPicPr>
            <a:picLocks noChangeAspect="1"/>
          </p:cNvPicPr>
          <p:nvPr/>
        </p:nvPicPr>
        <p:blipFill>
          <a:blip r:embed="rId3"/>
          <a:stretch/>
        </p:blipFill>
        <p:spPr>
          <a:xfrm>
            <a:off x="1611051" y="885825"/>
            <a:ext cx="8969898" cy="5048250"/>
          </a:xfrm>
          <a:prstGeom prst="rect">
            <a:avLst/>
          </a:prstGeom>
        </p:spPr>
      </p:pic>
      <p:sp>
        <p:nvSpPr>
          <p:cNvPr id="5" name="Rectangle 4">
            <a:extLst>
              <a:ext uri="{FF2B5EF4-FFF2-40B4-BE49-F238E27FC236}">
                <a16:creationId xmlns:a16="http://schemas.microsoft.com/office/drawing/2014/main" id="{E5C1D092-69C3-42E7-AA90-9C2A0A75F1F9}"/>
              </a:ext>
            </a:extLst>
          </p:cNvPr>
          <p:cNvSpPr>
            <a:spLocks noGrp="1"/>
          </p:cNvSpPr>
          <p:nvPr/>
        </p:nvSpPr>
        <p:spPr>
          <a:xfrm>
            <a:off x="523875" y="5991225"/>
            <a:ext cx="11144250" cy="400050"/>
          </a:xfrm>
          <a:prstGeom prst="rect">
            <a:avLst/>
          </a:prstGeom>
          <a:noFill/>
          <a:ln w="0">
            <a:noFill/>
          </a:ln>
        </p:spPr>
        <p:txBody>
          <a:bodyPr>
            <a:noAutofit/>
          </a:bodyPr>
          <a:lstStyle/>
          <a:p>
            <a:pPr>
              <a:defRPr sz="1800" b="0">
                <a:solidFill>
                  <a:srgbClr val="46566B"/>
                </a:solidFill>
                <a:latin typeface="Aptos"/>
                <a:ea typeface="Aptos"/>
                <a:cs typeface="Aptos"/>
              </a:defRPr>
            </a:pPr>
            <a:r>
              <a:rPr sz="1800" b="0">
                <a:solidFill>
                  <a:srgbClr val="46566B"/>
                </a:solidFill>
                <a:latin typeface="Aptos"/>
                <a:ea typeface="Aptos"/>
                <a:cs typeface="Aptos"/>
              </a:rPr>
              <a:t>O₂ storage supports a proposed future mode. The non-airbreathing engine remains undefined.</a:t>
            </a:r>
          </a:p>
        </p:txBody>
      </p:sp>
    </p:spTree>
    <p:extLst>
      <p:ext uri="{BB962C8B-B14F-4D97-AF65-F5344CB8AC3E}">
        <p14:creationId xmlns:p14="http://schemas.microsoft.com/office/powerpoint/2010/main" val="1859882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4304628-428C-401E-942E-710AD8205AA4}"/>
              </a:ext>
            </a:extLst>
          </p:cNvPr>
          <p:cNvSpPr>
            <a:spLocks noGrp="1"/>
          </p:cNvSpPr>
          <p:nvPr/>
        </p:nvSpPr>
        <p:spPr>
          <a:xfrm>
            <a:off x="457200" y="238125"/>
            <a:ext cx="11277600" cy="590550"/>
          </a:xfrm>
          <a:prstGeom prst="rect">
            <a:avLst/>
          </a:prstGeom>
          <a:noFill/>
          <a:ln w="0">
            <a:noFill/>
          </a:ln>
        </p:spPr>
        <p:txBody>
          <a:bodyPr>
            <a:noAutofit/>
          </a:bodyPr>
          <a:lstStyle/>
          <a:p>
            <a:pPr>
              <a:defRPr sz="3150" b="1">
                <a:solidFill>
                  <a:srgbClr val="16365D"/>
                </a:solidFill>
                <a:latin typeface="Aptos"/>
                <a:ea typeface="Aptos"/>
                <a:cs typeface="Aptos"/>
              </a:defRPr>
            </a:pPr>
            <a:r>
              <a:rPr sz="3150" b="1">
                <a:solidFill>
                  <a:srgbClr val="16365D"/>
                </a:solidFill>
                <a:latin typeface="Aptos"/>
                <a:ea typeface="Aptos"/>
                <a:cs typeface="Aptos"/>
              </a:rPr>
              <a:t>Turbine-based combined-cycle propulsion</a:t>
            </a:r>
          </a:p>
        </p:txBody>
      </p:sp>
      <p:sp>
        <p:nvSpPr>
          <p:cNvPr id="2" name="Rectangle 1">
            <a:extLst>
              <a:ext uri="{FF2B5EF4-FFF2-40B4-BE49-F238E27FC236}">
                <a16:creationId xmlns:a16="http://schemas.microsoft.com/office/drawing/2014/main" id="{4F7C8079-1E5F-4E80-ACB2-315186D0B459}"/>
              </a:ext>
            </a:extLst>
          </p:cNvPr>
          <p:cNvSpPr>
            <a:spLocks noGrp="1"/>
          </p:cNvSpPr>
          <p:nvPr/>
        </p:nvSpPr>
        <p:spPr>
          <a:xfrm>
            <a:off x="457200" y="6524625"/>
            <a:ext cx="6667500" cy="209550"/>
          </a:xfrm>
          <a:prstGeom prst="rect">
            <a:avLst/>
          </a:prstGeom>
          <a:noFill/>
          <a:ln w="0">
            <a:noFill/>
          </a:ln>
        </p:spPr>
        <p:txBody>
          <a:bodyPr>
            <a:noAutofit/>
          </a:bodyPr>
          <a:lstStyle/>
          <a:p>
            <a:pPr>
              <a:defRPr sz="1200" b="0">
                <a:solidFill>
                  <a:srgbClr val="46566B"/>
                </a:solidFill>
                <a:latin typeface="Aptos"/>
                <a:ea typeface="Aptos"/>
                <a:cs typeface="Aptos"/>
              </a:defRPr>
            </a:pPr>
            <a:r>
              <a:rPr sz="1200" b="0">
                <a:solidFill>
                  <a:srgbClr val="46566B"/>
                </a:solidFill>
                <a:latin typeface="Aptos"/>
                <a:ea typeface="Aptos"/>
                <a:cs typeface="Aptos"/>
              </a:rPr>
              <a:t>Hydro-X   /   GGSB 2026</a:t>
            </a:r>
          </a:p>
        </p:txBody>
      </p:sp>
      <p:sp>
        <p:nvSpPr>
          <p:cNvPr id="3" name="Rectangle 2">
            <a:extLst>
              <a:ext uri="{FF2B5EF4-FFF2-40B4-BE49-F238E27FC236}">
                <a16:creationId xmlns:a16="http://schemas.microsoft.com/office/drawing/2014/main" id="{F72CC7AE-CE36-41D2-B6DD-C859DAED7BFA}"/>
              </a:ext>
            </a:extLst>
          </p:cNvPr>
          <p:cNvSpPr>
            <a:spLocks noGrp="1"/>
          </p:cNvSpPr>
          <p:nvPr/>
        </p:nvSpPr>
        <p:spPr>
          <a:xfrm>
            <a:off x="11334750" y="6524625"/>
            <a:ext cx="428625" cy="209550"/>
          </a:xfrm>
          <a:prstGeom prst="rect">
            <a:avLst/>
          </a:prstGeom>
          <a:noFill/>
          <a:ln w="0">
            <a:noFill/>
          </a:ln>
        </p:spPr>
        <p:txBody>
          <a:bodyPr>
            <a:noAutofit/>
          </a:bodyPr>
          <a:lstStyle/>
          <a:p>
            <a:pPr>
              <a:defRPr sz="1200" b="0">
                <a:solidFill>
                  <a:srgbClr val="46566B"/>
                </a:solidFill>
                <a:latin typeface="Aptos"/>
                <a:ea typeface="Aptos"/>
                <a:cs typeface="Aptos"/>
              </a:defRPr>
            </a:pPr>
            <a:r>
              <a:rPr sz="1200" b="0">
                <a:solidFill>
                  <a:srgbClr val="46566B"/>
                </a:solidFill>
                <a:latin typeface="Aptos"/>
                <a:ea typeface="Aptos"/>
                <a:cs typeface="Aptos"/>
              </a:rPr>
              <a:t>07</a:t>
            </a:r>
          </a:p>
        </p:txBody>
      </p:sp>
      <p:pic>
        <p:nvPicPr>
          <p:cNvPr id="9" name="Picture 8"/>
          <p:cNvPicPr>
            <a:picLocks noChangeAspect="1"/>
          </p:cNvPicPr>
          <p:nvPr/>
        </p:nvPicPr>
        <p:blipFill>
          <a:blip r:embed="rId3"/>
          <a:stretch/>
        </p:blipFill>
        <p:spPr>
          <a:xfrm>
            <a:off x="400050" y="1008551"/>
            <a:ext cx="11391900" cy="4745647"/>
          </a:xfrm>
          <a:prstGeom prst="rect">
            <a:avLst/>
          </a:prstGeom>
        </p:spPr>
      </p:pic>
      <p:sp>
        <p:nvSpPr>
          <p:cNvPr id="5" name="Rectangle 4">
            <a:extLst>
              <a:ext uri="{FF2B5EF4-FFF2-40B4-BE49-F238E27FC236}">
                <a16:creationId xmlns:a16="http://schemas.microsoft.com/office/drawing/2014/main" id="{3670B392-1C2D-48EF-9736-CB92FB7D4CE9}"/>
              </a:ext>
            </a:extLst>
          </p:cNvPr>
          <p:cNvSpPr>
            <a:spLocks noGrp="1"/>
          </p:cNvSpPr>
          <p:nvPr/>
        </p:nvSpPr>
        <p:spPr>
          <a:xfrm>
            <a:off x="523875" y="5924550"/>
            <a:ext cx="11144250" cy="438150"/>
          </a:xfrm>
          <a:prstGeom prst="rect">
            <a:avLst/>
          </a:prstGeom>
          <a:noFill/>
          <a:ln w="0">
            <a:noFill/>
          </a:ln>
        </p:spPr>
        <p:txBody>
          <a:bodyPr>
            <a:noAutofit/>
          </a:bodyPr>
          <a:lstStyle/>
          <a:p>
            <a:pPr>
              <a:defRPr sz="2175" b="1">
                <a:solidFill>
                  <a:srgbClr val="067D91"/>
                </a:solidFill>
                <a:latin typeface="Aptos"/>
                <a:ea typeface="Aptos"/>
                <a:cs typeface="Aptos"/>
              </a:defRPr>
            </a:pPr>
            <a:r>
              <a:rPr sz="2175" b="1">
                <a:solidFill>
                  <a:srgbClr val="067D91"/>
                </a:solidFill>
                <a:latin typeface="Aptos"/>
                <a:ea typeface="Aptos"/>
                <a:cs typeface="Aptos"/>
              </a:rPr>
              <a:t>Two flanking turbines   +   One central ramjet/scramjet flowpath</a:t>
            </a:r>
          </a:p>
        </p:txBody>
      </p:sp>
    </p:spTree>
    <p:extLst>
      <p:ext uri="{BB962C8B-B14F-4D97-AF65-F5344CB8AC3E}">
        <p14:creationId xmlns:p14="http://schemas.microsoft.com/office/powerpoint/2010/main" val="1540472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88B9108-EB01-42D4-BBE1-2382EEB23802}"/>
              </a:ext>
            </a:extLst>
          </p:cNvPr>
          <p:cNvSpPr>
            <a:spLocks noGrp="1"/>
          </p:cNvSpPr>
          <p:nvPr/>
        </p:nvSpPr>
        <p:spPr>
          <a:xfrm>
            <a:off x="457200" y="238125"/>
            <a:ext cx="11277600" cy="590550"/>
          </a:xfrm>
          <a:prstGeom prst="rect">
            <a:avLst/>
          </a:prstGeom>
          <a:noFill/>
          <a:ln w="0">
            <a:noFill/>
          </a:ln>
        </p:spPr>
        <p:txBody>
          <a:bodyPr>
            <a:noAutofit/>
          </a:bodyPr>
          <a:lstStyle/>
          <a:p>
            <a:pPr>
              <a:defRPr sz="3150" b="1">
                <a:solidFill>
                  <a:srgbClr val="16365D"/>
                </a:solidFill>
                <a:latin typeface="Aptos"/>
                <a:ea typeface="Aptos"/>
                <a:cs typeface="Aptos"/>
              </a:defRPr>
            </a:pPr>
            <a:r>
              <a:rPr sz="3150" b="1">
                <a:solidFill>
                  <a:srgbClr val="16365D"/>
                </a:solidFill>
                <a:latin typeface="Aptos"/>
                <a:ea typeface="Aptos"/>
                <a:cs typeface="Aptos"/>
              </a:rPr>
              <a:t>What the original CFD shows</a:t>
            </a:r>
          </a:p>
        </p:txBody>
      </p:sp>
      <p:sp>
        <p:nvSpPr>
          <p:cNvPr id="2" name="Rectangle 1">
            <a:extLst>
              <a:ext uri="{FF2B5EF4-FFF2-40B4-BE49-F238E27FC236}">
                <a16:creationId xmlns:a16="http://schemas.microsoft.com/office/drawing/2014/main" id="{FEEA30B9-17FF-4398-8ADC-609CF1538229}"/>
              </a:ext>
            </a:extLst>
          </p:cNvPr>
          <p:cNvSpPr>
            <a:spLocks noGrp="1"/>
          </p:cNvSpPr>
          <p:nvPr/>
        </p:nvSpPr>
        <p:spPr>
          <a:xfrm>
            <a:off x="457200" y="6524625"/>
            <a:ext cx="6667500" cy="209550"/>
          </a:xfrm>
          <a:prstGeom prst="rect">
            <a:avLst/>
          </a:prstGeom>
          <a:noFill/>
          <a:ln w="0">
            <a:noFill/>
          </a:ln>
        </p:spPr>
        <p:txBody>
          <a:bodyPr>
            <a:noAutofit/>
          </a:bodyPr>
          <a:lstStyle/>
          <a:p>
            <a:pPr>
              <a:defRPr sz="1200" b="0">
                <a:solidFill>
                  <a:srgbClr val="46566B"/>
                </a:solidFill>
                <a:latin typeface="Aptos"/>
                <a:ea typeface="Aptos"/>
                <a:cs typeface="Aptos"/>
              </a:defRPr>
            </a:pPr>
            <a:r>
              <a:rPr sz="1200" b="0">
                <a:solidFill>
                  <a:srgbClr val="46566B"/>
                </a:solidFill>
                <a:latin typeface="Aptos"/>
                <a:ea typeface="Aptos"/>
                <a:cs typeface="Aptos"/>
              </a:rPr>
              <a:t>Hydro-X   /   GGSB 2026</a:t>
            </a:r>
          </a:p>
        </p:txBody>
      </p:sp>
      <p:sp>
        <p:nvSpPr>
          <p:cNvPr id="3" name="Rectangle 2">
            <a:extLst>
              <a:ext uri="{FF2B5EF4-FFF2-40B4-BE49-F238E27FC236}">
                <a16:creationId xmlns:a16="http://schemas.microsoft.com/office/drawing/2014/main" id="{A25FEBC9-B3B1-4EC1-ABEA-D5B97301E91E}"/>
              </a:ext>
            </a:extLst>
          </p:cNvPr>
          <p:cNvSpPr>
            <a:spLocks noGrp="1"/>
          </p:cNvSpPr>
          <p:nvPr/>
        </p:nvSpPr>
        <p:spPr>
          <a:xfrm>
            <a:off x="11334750" y="6524625"/>
            <a:ext cx="428625" cy="209550"/>
          </a:xfrm>
          <a:prstGeom prst="rect">
            <a:avLst/>
          </a:prstGeom>
          <a:noFill/>
          <a:ln w="0">
            <a:noFill/>
          </a:ln>
        </p:spPr>
        <p:txBody>
          <a:bodyPr>
            <a:noAutofit/>
          </a:bodyPr>
          <a:lstStyle/>
          <a:p>
            <a:pPr>
              <a:defRPr sz="1200" b="0">
                <a:solidFill>
                  <a:srgbClr val="46566B"/>
                </a:solidFill>
                <a:latin typeface="Aptos"/>
                <a:ea typeface="Aptos"/>
                <a:cs typeface="Aptos"/>
              </a:defRPr>
            </a:pPr>
            <a:r>
              <a:rPr sz="1200" b="0">
                <a:solidFill>
                  <a:srgbClr val="46566B"/>
                </a:solidFill>
                <a:latin typeface="Aptos"/>
                <a:ea typeface="Aptos"/>
                <a:cs typeface="Aptos"/>
              </a:rPr>
              <a:t>08</a:t>
            </a:r>
          </a:p>
        </p:txBody>
      </p:sp>
      <p:pic>
        <p:nvPicPr>
          <p:cNvPr id="12" name="Picture 11"/>
          <p:cNvPicPr>
            <a:picLocks noChangeAspect="1"/>
          </p:cNvPicPr>
          <p:nvPr/>
        </p:nvPicPr>
        <p:blipFill>
          <a:blip r:embed="rId3"/>
          <a:stretch/>
        </p:blipFill>
        <p:spPr>
          <a:xfrm>
            <a:off x="523875" y="1150766"/>
            <a:ext cx="5381625" cy="3032468"/>
          </a:xfrm>
          <a:prstGeom prst="rect">
            <a:avLst/>
          </a:prstGeom>
        </p:spPr>
      </p:pic>
      <p:pic>
        <p:nvPicPr>
          <p:cNvPr id="13" name="Picture 12"/>
          <p:cNvPicPr>
            <a:picLocks noChangeAspect="1"/>
          </p:cNvPicPr>
          <p:nvPr/>
        </p:nvPicPr>
        <p:blipFill>
          <a:blip r:embed="rId4"/>
          <a:stretch/>
        </p:blipFill>
        <p:spPr>
          <a:xfrm>
            <a:off x="6238875" y="1152584"/>
            <a:ext cx="5381625" cy="3028832"/>
          </a:xfrm>
          <a:prstGeom prst="rect">
            <a:avLst/>
          </a:prstGeom>
        </p:spPr>
      </p:pic>
      <p:sp>
        <p:nvSpPr>
          <p:cNvPr id="6" name="Rectangle 5">
            <a:extLst>
              <a:ext uri="{FF2B5EF4-FFF2-40B4-BE49-F238E27FC236}">
                <a16:creationId xmlns:a16="http://schemas.microsoft.com/office/drawing/2014/main" id="{6847F028-65BE-4502-8E9B-919C32D99CED}"/>
              </a:ext>
            </a:extLst>
          </p:cNvPr>
          <p:cNvSpPr>
            <a:spLocks noGrp="1"/>
          </p:cNvSpPr>
          <p:nvPr/>
        </p:nvSpPr>
        <p:spPr>
          <a:xfrm>
            <a:off x="523875" y="4324350"/>
            <a:ext cx="5334000" cy="809625"/>
          </a:xfrm>
          <a:prstGeom prst="rect">
            <a:avLst/>
          </a:prstGeom>
          <a:noFill/>
          <a:ln w="0">
            <a:noFill/>
          </a:ln>
        </p:spPr>
        <p:txBody>
          <a:bodyPr>
            <a:noAutofit/>
          </a:bodyPr>
          <a:lstStyle/>
          <a:p>
            <a:pPr>
              <a:defRPr sz="2175" b="1">
                <a:solidFill>
                  <a:srgbClr val="16365D"/>
                </a:solidFill>
                <a:latin typeface="Aptos"/>
                <a:ea typeface="Aptos"/>
                <a:cs typeface="Aptos"/>
              </a:defRPr>
            </a:pPr>
            <a:r>
              <a:rPr sz="2175" b="1">
                <a:solidFill>
                  <a:srgbClr val="16365D"/>
                </a:solidFill>
                <a:latin typeface="Aptos"/>
                <a:ea typeface="Aptos"/>
                <a:cs typeface="Aptos"/>
              </a:rPr>
              <a:t>Turbulent kinetic energy</a:t>
            </a:r>
          </a:p>
          <a:p>
            <a:pPr>
              <a:defRPr sz="2175" b="1">
                <a:solidFill>
                  <a:srgbClr val="16365D"/>
                </a:solidFill>
                <a:latin typeface="Aptos"/>
                <a:ea typeface="Aptos"/>
                <a:cs typeface="Aptos"/>
              </a:defRPr>
            </a:pPr>
            <a:r>
              <a:rPr sz="2175" b="1">
                <a:solidFill>
                  <a:srgbClr val="16365D"/>
                </a:solidFill>
                <a:latin typeface="Aptos"/>
                <a:ea typeface="Aptos"/>
                <a:cs typeface="Aptos"/>
              </a:rPr>
              <a:t>m²/s² = J/kg</a:t>
            </a:r>
          </a:p>
        </p:txBody>
      </p:sp>
      <p:sp>
        <p:nvSpPr>
          <p:cNvPr id="7" name="Rectangle 6">
            <a:extLst>
              <a:ext uri="{FF2B5EF4-FFF2-40B4-BE49-F238E27FC236}">
                <a16:creationId xmlns:a16="http://schemas.microsoft.com/office/drawing/2014/main" id="{FD3D2139-789B-4B27-BB4F-A1170354D098}"/>
              </a:ext>
            </a:extLst>
          </p:cNvPr>
          <p:cNvSpPr>
            <a:spLocks noGrp="1"/>
          </p:cNvSpPr>
          <p:nvPr/>
        </p:nvSpPr>
        <p:spPr>
          <a:xfrm>
            <a:off x="6238875" y="4324350"/>
            <a:ext cx="5334000" cy="809625"/>
          </a:xfrm>
          <a:prstGeom prst="rect">
            <a:avLst/>
          </a:prstGeom>
          <a:noFill/>
          <a:ln w="0">
            <a:noFill/>
          </a:ln>
        </p:spPr>
        <p:txBody>
          <a:bodyPr>
            <a:noAutofit/>
          </a:bodyPr>
          <a:lstStyle/>
          <a:p>
            <a:pPr>
              <a:defRPr sz="2175" b="1">
                <a:solidFill>
                  <a:srgbClr val="16365D"/>
                </a:solidFill>
                <a:latin typeface="Aptos"/>
                <a:ea typeface="Aptos"/>
                <a:cs typeface="Aptos"/>
              </a:defRPr>
            </a:pPr>
            <a:r>
              <a:rPr sz="2175" b="1" dirty="0">
                <a:solidFill>
                  <a:srgbClr val="16365D"/>
                </a:solidFill>
                <a:latin typeface="Aptos"/>
                <a:ea typeface="Aptos"/>
                <a:cs typeface="Aptos"/>
              </a:rPr>
              <a:t>Temperature</a:t>
            </a:r>
          </a:p>
          <a:p>
            <a:pPr>
              <a:defRPr sz="2175" b="1">
                <a:solidFill>
                  <a:srgbClr val="16365D"/>
                </a:solidFill>
                <a:latin typeface="Aptos"/>
                <a:ea typeface="Aptos"/>
                <a:cs typeface="Aptos"/>
              </a:defRPr>
            </a:pPr>
            <a:r>
              <a:rPr sz="2175" b="1" dirty="0">
                <a:solidFill>
                  <a:srgbClr val="16365D"/>
                </a:solidFill>
                <a:latin typeface="Aptos"/>
                <a:ea typeface="Aptos"/>
                <a:cs typeface="Aptos"/>
              </a:rPr>
              <a:t>Approximately 1500 K</a:t>
            </a:r>
          </a:p>
        </p:txBody>
      </p:sp>
      <p:sp>
        <p:nvSpPr>
          <p:cNvPr id="8" name="Rectangle 7">
            <a:extLst>
              <a:ext uri="{FF2B5EF4-FFF2-40B4-BE49-F238E27FC236}">
                <a16:creationId xmlns:a16="http://schemas.microsoft.com/office/drawing/2014/main" id="{3339E2E8-AEB3-42CA-B583-248C5604CF78}"/>
              </a:ext>
            </a:extLst>
          </p:cNvPr>
          <p:cNvSpPr>
            <a:spLocks noGrp="1"/>
          </p:cNvSpPr>
          <p:nvPr/>
        </p:nvSpPr>
        <p:spPr>
          <a:xfrm>
            <a:off x="523875" y="5610225"/>
            <a:ext cx="11049000" cy="552450"/>
          </a:xfrm>
          <a:prstGeom prst="rect">
            <a:avLst/>
          </a:prstGeom>
          <a:noFill/>
          <a:ln w="0">
            <a:noFill/>
          </a:ln>
        </p:spPr>
        <p:txBody>
          <a:bodyPr>
            <a:noAutofit/>
          </a:bodyPr>
          <a:lstStyle/>
          <a:p>
            <a:pPr>
              <a:defRPr sz="2400" b="1">
                <a:solidFill>
                  <a:srgbClr val="067D91"/>
                </a:solidFill>
                <a:latin typeface="Aptos"/>
                <a:ea typeface="Aptos"/>
                <a:cs typeface="Aptos"/>
              </a:defRPr>
            </a:pPr>
            <a:r>
              <a:rPr sz="2400" b="1">
                <a:solidFill>
                  <a:srgbClr val="067D91"/>
                </a:solidFill>
                <a:latin typeface="Aptos"/>
                <a:ea typeface="Aptos"/>
                <a:cs typeface="Aptos"/>
              </a:rPr>
              <a:t>Neither contour establishes hydrogen yield or recoverable power.</a:t>
            </a:r>
          </a:p>
        </p:txBody>
      </p:sp>
    </p:spTree>
    <p:extLst>
      <p:ext uri="{BB962C8B-B14F-4D97-AF65-F5344CB8AC3E}">
        <p14:creationId xmlns:p14="http://schemas.microsoft.com/office/powerpoint/2010/main" val="1225807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C568356-6016-45A9-8D66-90955DA00FBE}"/>
              </a:ext>
            </a:extLst>
          </p:cNvPr>
          <p:cNvSpPr>
            <a:spLocks noGrp="1"/>
          </p:cNvSpPr>
          <p:nvPr/>
        </p:nvSpPr>
        <p:spPr>
          <a:xfrm>
            <a:off x="457200" y="238125"/>
            <a:ext cx="11277600" cy="590550"/>
          </a:xfrm>
          <a:prstGeom prst="rect">
            <a:avLst/>
          </a:prstGeom>
          <a:noFill/>
          <a:ln w="0">
            <a:noFill/>
          </a:ln>
        </p:spPr>
        <p:txBody>
          <a:bodyPr>
            <a:noAutofit/>
          </a:bodyPr>
          <a:lstStyle/>
          <a:p>
            <a:pPr>
              <a:defRPr sz="3150" b="1">
                <a:solidFill>
                  <a:srgbClr val="16365D"/>
                </a:solidFill>
                <a:latin typeface="Aptos"/>
                <a:ea typeface="Aptos"/>
                <a:cs typeface="Aptos"/>
              </a:defRPr>
            </a:pPr>
            <a:r>
              <a:rPr sz="3150" b="1" dirty="0">
                <a:solidFill>
                  <a:srgbClr val="16365D"/>
                </a:solidFill>
                <a:latin typeface="Aptos"/>
                <a:ea typeface="Aptos"/>
                <a:cs typeface="Aptos"/>
              </a:rPr>
              <a:t>Energy sources and conversion pathways</a:t>
            </a:r>
          </a:p>
        </p:txBody>
      </p:sp>
      <p:sp>
        <p:nvSpPr>
          <p:cNvPr id="2" name="Rectangle 1">
            <a:extLst>
              <a:ext uri="{FF2B5EF4-FFF2-40B4-BE49-F238E27FC236}">
                <a16:creationId xmlns:a16="http://schemas.microsoft.com/office/drawing/2014/main" id="{E3FD20A4-8E3A-4E0F-8D74-092AF4C4545A}"/>
              </a:ext>
            </a:extLst>
          </p:cNvPr>
          <p:cNvSpPr>
            <a:spLocks noGrp="1"/>
          </p:cNvSpPr>
          <p:nvPr/>
        </p:nvSpPr>
        <p:spPr>
          <a:xfrm>
            <a:off x="457200" y="6524625"/>
            <a:ext cx="6667500" cy="209550"/>
          </a:xfrm>
          <a:prstGeom prst="rect">
            <a:avLst/>
          </a:prstGeom>
          <a:noFill/>
          <a:ln w="0">
            <a:noFill/>
          </a:ln>
        </p:spPr>
        <p:txBody>
          <a:bodyPr>
            <a:noAutofit/>
          </a:bodyPr>
          <a:lstStyle/>
          <a:p>
            <a:pPr>
              <a:defRPr sz="1200" b="0">
                <a:solidFill>
                  <a:srgbClr val="46566B"/>
                </a:solidFill>
                <a:latin typeface="Aptos"/>
                <a:ea typeface="Aptos"/>
                <a:cs typeface="Aptos"/>
              </a:defRPr>
            </a:pPr>
            <a:r>
              <a:rPr sz="1200" b="0">
                <a:solidFill>
                  <a:srgbClr val="46566B"/>
                </a:solidFill>
                <a:latin typeface="Aptos"/>
                <a:ea typeface="Aptos"/>
                <a:cs typeface="Aptos"/>
              </a:rPr>
              <a:t>Hydro-X   /   GGSB 2026</a:t>
            </a:r>
          </a:p>
        </p:txBody>
      </p:sp>
      <p:sp>
        <p:nvSpPr>
          <p:cNvPr id="3" name="Rectangle 2">
            <a:extLst>
              <a:ext uri="{FF2B5EF4-FFF2-40B4-BE49-F238E27FC236}">
                <a16:creationId xmlns:a16="http://schemas.microsoft.com/office/drawing/2014/main" id="{B322E148-80A7-4A8C-8161-3379AEFB9E0D}"/>
              </a:ext>
            </a:extLst>
          </p:cNvPr>
          <p:cNvSpPr>
            <a:spLocks noGrp="1"/>
          </p:cNvSpPr>
          <p:nvPr/>
        </p:nvSpPr>
        <p:spPr>
          <a:xfrm>
            <a:off x="11334750" y="6524625"/>
            <a:ext cx="428625" cy="209550"/>
          </a:xfrm>
          <a:prstGeom prst="rect">
            <a:avLst/>
          </a:prstGeom>
          <a:noFill/>
          <a:ln w="0">
            <a:noFill/>
          </a:ln>
        </p:spPr>
        <p:txBody>
          <a:bodyPr>
            <a:noAutofit/>
          </a:bodyPr>
          <a:lstStyle/>
          <a:p>
            <a:pPr>
              <a:defRPr sz="1200" b="0">
                <a:solidFill>
                  <a:srgbClr val="46566B"/>
                </a:solidFill>
                <a:latin typeface="Aptos"/>
                <a:ea typeface="Aptos"/>
                <a:cs typeface="Aptos"/>
              </a:defRPr>
            </a:pPr>
            <a:r>
              <a:rPr sz="1200" b="0">
                <a:solidFill>
                  <a:srgbClr val="46566B"/>
                </a:solidFill>
                <a:latin typeface="Aptos"/>
                <a:ea typeface="Aptos"/>
                <a:cs typeface="Aptos"/>
              </a:rPr>
              <a:t>05</a:t>
            </a:r>
          </a:p>
        </p:txBody>
      </p:sp>
      <p:sp>
        <p:nvSpPr>
          <p:cNvPr id="4" name="Rectangle 3">
            <a:extLst>
              <a:ext uri="{FF2B5EF4-FFF2-40B4-BE49-F238E27FC236}">
                <a16:creationId xmlns:a16="http://schemas.microsoft.com/office/drawing/2014/main" id="{B833A4E5-2220-442D-B641-28B82F7C2F53}"/>
              </a:ext>
            </a:extLst>
          </p:cNvPr>
          <p:cNvSpPr>
            <a:spLocks noGrp="1"/>
          </p:cNvSpPr>
          <p:nvPr/>
        </p:nvSpPr>
        <p:spPr>
          <a:xfrm>
            <a:off x="523875" y="1314450"/>
            <a:ext cx="5048250" cy="381000"/>
          </a:xfrm>
          <a:prstGeom prst="rect">
            <a:avLst/>
          </a:prstGeom>
          <a:noFill/>
          <a:ln w="0">
            <a:noFill/>
          </a:ln>
        </p:spPr>
        <p:txBody>
          <a:bodyPr>
            <a:noAutofit/>
          </a:bodyPr>
          <a:lstStyle/>
          <a:p>
            <a:pPr>
              <a:defRPr sz="1800" b="1">
                <a:solidFill>
                  <a:srgbClr val="067D91"/>
                </a:solidFill>
                <a:latin typeface="Aptos"/>
                <a:ea typeface="Aptos"/>
                <a:cs typeface="Aptos"/>
              </a:defRPr>
            </a:pPr>
            <a:r>
              <a:rPr sz="1800" b="1">
                <a:solidFill>
                  <a:srgbClr val="067D91"/>
                </a:solidFill>
                <a:latin typeface="Aptos"/>
                <a:ea typeface="Aptos"/>
                <a:cs typeface="Aptos"/>
              </a:rPr>
              <a:t>MECHANICAL INPUT</a:t>
            </a:r>
          </a:p>
        </p:txBody>
      </p:sp>
      <p:sp>
        <p:nvSpPr>
          <p:cNvPr id="5" name="Rectangle 4">
            <a:extLst>
              <a:ext uri="{FF2B5EF4-FFF2-40B4-BE49-F238E27FC236}">
                <a16:creationId xmlns:a16="http://schemas.microsoft.com/office/drawing/2014/main" id="{AF79C02C-CC3C-43B3-A262-D7B5A257CC5D}"/>
              </a:ext>
            </a:extLst>
          </p:cNvPr>
          <p:cNvSpPr>
            <a:spLocks noGrp="1"/>
          </p:cNvSpPr>
          <p:nvPr/>
        </p:nvSpPr>
        <p:spPr>
          <a:xfrm>
            <a:off x="523875" y="1809750"/>
            <a:ext cx="5238750" cy="952500"/>
          </a:xfrm>
          <a:prstGeom prst="rect">
            <a:avLst/>
          </a:prstGeom>
          <a:noFill/>
          <a:ln w="0">
            <a:noFill/>
          </a:ln>
        </p:spPr>
        <p:txBody>
          <a:bodyPr>
            <a:noAutofit/>
          </a:bodyPr>
          <a:lstStyle/>
          <a:p>
            <a:pPr>
              <a:defRPr sz="2250" b="0">
                <a:solidFill>
                  <a:srgbClr val="16365D"/>
                </a:solidFill>
                <a:latin typeface="Aptos"/>
                <a:ea typeface="Aptos"/>
                <a:cs typeface="Aptos"/>
              </a:defRPr>
            </a:pPr>
            <a:r>
              <a:rPr sz="2250" b="0">
                <a:solidFill>
                  <a:srgbClr val="16365D"/>
                </a:solidFill>
                <a:latin typeface="Aptos"/>
                <a:ea typeface="Aptos"/>
                <a:cs typeface="Aptos"/>
              </a:rPr>
              <a:t>Vehicle motion and droplet impact</a:t>
            </a:r>
          </a:p>
          <a:p>
            <a:pPr>
              <a:defRPr sz="2250" b="0">
                <a:solidFill>
                  <a:srgbClr val="16365D"/>
                </a:solidFill>
                <a:latin typeface="Aptos"/>
                <a:ea typeface="Aptos"/>
                <a:cs typeface="Aptos"/>
              </a:defRPr>
            </a:pPr>
            <a:r>
              <a:rPr sz="2250" b="0">
                <a:solidFill>
                  <a:srgbClr val="16365D"/>
                </a:solidFill>
                <a:latin typeface="Aptos"/>
                <a:ea typeface="Aptos"/>
                <a:cs typeface="Aptos"/>
              </a:rPr>
              <a:t>Localized transfer at the leading edge</a:t>
            </a:r>
          </a:p>
        </p:txBody>
      </p:sp>
      <p:sp>
        <p:nvSpPr>
          <p:cNvPr id="6" name="Rectangle 5">
            <a:extLst>
              <a:ext uri="{FF2B5EF4-FFF2-40B4-BE49-F238E27FC236}">
                <a16:creationId xmlns:a16="http://schemas.microsoft.com/office/drawing/2014/main" id="{C98EC444-6FAF-4496-B93E-64D2F287EC6F}"/>
              </a:ext>
            </a:extLst>
          </p:cNvPr>
          <p:cNvSpPr>
            <a:spLocks noGrp="1"/>
          </p:cNvSpPr>
          <p:nvPr/>
        </p:nvSpPr>
        <p:spPr>
          <a:xfrm>
            <a:off x="6524625" y="1314450"/>
            <a:ext cx="5095875" cy="381000"/>
          </a:xfrm>
          <a:prstGeom prst="rect">
            <a:avLst/>
          </a:prstGeom>
          <a:noFill/>
          <a:ln w="0">
            <a:noFill/>
          </a:ln>
        </p:spPr>
        <p:txBody>
          <a:bodyPr>
            <a:noAutofit/>
          </a:bodyPr>
          <a:lstStyle/>
          <a:p>
            <a:pPr>
              <a:defRPr sz="1800" b="1">
                <a:solidFill>
                  <a:srgbClr val="067D91"/>
                </a:solidFill>
                <a:latin typeface="Aptos"/>
                <a:ea typeface="Aptos"/>
                <a:cs typeface="Aptos"/>
              </a:defRPr>
            </a:pPr>
            <a:r>
              <a:rPr sz="1800" b="1">
                <a:solidFill>
                  <a:srgbClr val="067D91"/>
                </a:solidFill>
                <a:latin typeface="Aptos"/>
                <a:ea typeface="Aptos"/>
                <a:cs typeface="Aptos"/>
              </a:rPr>
              <a:t>ELECTRICAL INPUT</a:t>
            </a:r>
          </a:p>
        </p:txBody>
      </p:sp>
      <p:sp>
        <p:nvSpPr>
          <p:cNvPr id="7" name="Rectangle 6">
            <a:extLst>
              <a:ext uri="{FF2B5EF4-FFF2-40B4-BE49-F238E27FC236}">
                <a16:creationId xmlns:a16="http://schemas.microsoft.com/office/drawing/2014/main" id="{A2324814-963B-4D9F-BF60-7963B7FAD048}"/>
              </a:ext>
            </a:extLst>
          </p:cNvPr>
          <p:cNvSpPr>
            <a:spLocks noGrp="1"/>
          </p:cNvSpPr>
          <p:nvPr/>
        </p:nvSpPr>
        <p:spPr>
          <a:xfrm>
            <a:off x="6524625" y="1809750"/>
            <a:ext cx="5095875" cy="952500"/>
          </a:xfrm>
          <a:prstGeom prst="rect">
            <a:avLst/>
          </a:prstGeom>
          <a:noFill/>
          <a:ln w="0">
            <a:noFill/>
          </a:ln>
        </p:spPr>
        <p:txBody>
          <a:bodyPr>
            <a:noAutofit/>
          </a:bodyPr>
          <a:lstStyle/>
          <a:p>
            <a:pPr>
              <a:defRPr sz="2250" b="0">
                <a:solidFill>
                  <a:srgbClr val="16365D"/>
                </a:solidFill>
                <a:latin typeface="Aptos"/>
                <a:ea typeface="Aptos"/>
                <a:cs typeface="Aptos"/>
              </a:defRPr>
            </a:pPr>
            <a:r>
              <a:rPr sz="2250" b="0">
                <a:solidFill>
                  <a:srgbClr val="16365D"/>
                </a:solidFill>
                <a:latin typeface="Aptos"/>
                <a:ea typeface="Aptos"/>
                <a:cs typeface="Aptos"/>
              </a:rPr>
              <a:t>Impact-generated charge</a:t>
            </a:r>
          </a:p>
          <a:p>
            <a:pPr>
              <a:defRPr sz="2250" b="0">
                <a:solidFill>
                  <a:srgbClr val="16365D"/>
                </a:solidFill>
                <a:latin typeface="Aptos"/>
                <a:ea typeface="Aptos"/>
                <a:cs typeface="Aptos"/>
              </a:defRPr>
            </a:pPr>
            <a:r>
              <a:rPr sz="2250" b="0">
                <a:solidFill>
                  <a:srgbClr val="16365D"/>
                </a:solidFill>
                <a:latin typeface="Aptos"/>
                <a:ea typeface="Aptos"/>
                <a:cs typeface="Aptos"/>
              </a:rPr>
              <a:t>Possible collection from cloud fields</a:t>
            </a:r>
          </a:p>
        </p:txBody>
      </p:sp>
      <p:sp>
        <p:nvSpPr>
          <p:cNvPr id="8" name="Rectangle 7">
            <a:extLst>
              <a:ext uri="{FF2B5EF4-FFF2-40B4-BE49-F238E27FC236}">
                <a16:creationId xmlns:a16="http://schemas.microsoft.com/office/drawing/2014/main" id="{F07F77BC-5AA3-4783-BC77-109F53590BF7}"/>
              </a:ext>
            </a:extLst>
          </p:cNvPr>
          <p:cNvSpPr>
            <a:spLocks noGrp="1"/>
          </p:cNvSpPr>
          <p:nvPr/>
        </p:nvSpPr>
        <p:spPr>
          <a:xfrm>
            <a:off x="523875" y="3476625"/>
            <a:ext cx="10668000" cy="381000"/>
          </a:xfrm>
          <a:prstGeom prst="rect">
            <a:avLst/>
          </a:prstGeom>
          <a:noFill/>
          <a:ln w="0">
            <a:noFill/>
          </a:ln>
        </p:spPr>
        <p:txBody>
          <a:bodyPr>
            <a:noAutofit/>
          </a:bodyPr>
          <a:lstStyle/>
          <a:p>
            <a:pPr>
              <a:defRPr sz="1800" b="1">
                <a:solidFill>
                  <a:srgbClr val="067D91"/>
                </a:solidFill>
                <a:latin typeface="Aptos"/>
                <a:ea typeface="Aptos"/>
                <a:cs typeface="Aptos"/>
              </a:defRPr>
            </a:pPr>
            <a:r>
              <a:rPr sz="1800" b="1">
                <a:solidFill>
                  <a:srgbClr val="067D91"/>
                </a:solidFill>
                <a:latin typeface="Aptos"/>
                <a:ea typeface="Aptos"/>
                <a:cs typeface="Aptos"/>
              </a:rPr>
              <a:t>CONVERSION TO BE TESTED</a:t>
            </a:r>
          </a:p>
        </p:txBody>
      </p:sp>
      <p:sp>
        <p:nvSpPr>
          <p:cNvPr id="9" name="Rectangle 8">
            <a:extLst>
              <a:ext uri="{FF2B5EF4-FFF2-40B4-BE49-F238E27FC236}">
                <a16:creationId xmlns:a16="http://schemas.microsoft.com/office/drawing/2014/main" id="{EC5CA8E3-2B4C-4C9F-B440-336C0AC6C662}"/>
              </a:ext>
            </a:extLst>
          </p:cNvPr>
          <p:cNvSpPr>
            <a:spLocks noGrp="1"/>
          </p:cNvSpPr>
          <p:nvPr/>
        </p:nvSpPr>
        <p:spPr>
          <a:xfrm>
            <a:off x="523875" y="3990975"/>
            <a:ext cx="10763250" cy="952500"/>
          </a:xfrm>
          <a:prstGeom prst="rect">
            <a:avLst/>
          </a:prstGeom>
          <a:noFill/>
          <a:ln w="0">
            <a:noFill/>
          </a:ln>
        </p:spPr>
        <p:txBody>
          <a:bodyPr>
            <a:noAutofit/>
          </a:bodyPr>
          <a:lstStyle/>
          <a:p>
            <a:pPr>
              <a:defRPr sz="2325" b="0">
                <a:solidFill>
                  <a:srgbClr val="16365D"/>
                </a:solidFill>
                <a:latin typeface="Aptos"/>
                <a:ea typeface="Aptos"/>
                <a:cs typeface="Aptos"/>
              </a:defRPr>
            </a:pPr>
            <a:r>
              <a:rPr sz="2325" b="0">
                <a:solidFill>
                  <a:srgbClr val="16365D"/>
                </a:solidFill>
                <a:latin typeface="Aptos"/>
                <a:ea typeface="Aptos"/>
                <a:cs typeface="Aptos"/>
              </a:rPr>
              <a:t>Discharge and heating in a small reaction region</a:t>
            </a:r>
          </a:p>
          <a:p>
            <a:pPr>
              <a:defRPr sz="2325" b="0">
                <a:solidFill>
                  <a:srgbClr val="16365D"/>
                </a:solidFill>
                <a:latin typeface="Aptos"/>
                <a:ea typeface="Aptos"/>
                <a:cs typeface="Aptos"/>
              </a:defRPr>
            </a:pPr>
            <a:r>
              <a:rPr sz="2325" b="0">
                <a:solidFill>
                  <a:srgbClr val="16365D"/>
                </a:solidFill>
                <a:latin typeface="Aptos"/>
                <a:ea typeface="Aptos"/>
                <a:cs typeface="Aptos"/>
              </a:rPr>
              <a:t>Proposed microwave coupling requires a defined generator</a:t>
            </a:r>
          </a:p>
        </p:txBody>
      </p:sp>
    </p:spTree>
    <p:extLst>
      <p:ext uri="{BB962C8B-B14F-4D97-AF65-F5344CB8AC3E}">
        <p14:creationId xmlns:p14="http://schemas.microsoft.com/office/powerpoint/2010/main" val="629393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9EDFA63-E8A1-5ACE-87D0-4E4DAC75A1F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2C9493C-9954-E59F-B871-52D42D3BF4F7}"/>
              </a:ext>
            </a:extLst>
          </p:cNvPr>
          <p:cNvSpPr>
            <a:spLocks noGrp="1"/>
          </p:cNvSpPr>
          <p:nvPr/>
        </p:nvSpPr>
        <p:spPr>
          <a:xfrm>
            <a:off x="457200" y="6524625"/>
            <a:ext cx="6667500" cy="209550"/>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0">
                <a:solidFill>
                  <a:srgbClr val="46566B"/>
                </a:solidFill>
                <a:latin typeface="Aptos"/>
                <a:ea typeface="Aptos"/>
                <a:cs typeface="Aptos"/>
              </a:defRPr>
            </a:pPr>
            <a:r>
              <a:rPr kumimoji="0" sz="1200" b="0" i="0" u="none" strike="noStrike" kern="1200" cap="none" spc="0" normalizeH="0" baseline="0" noProof="0">
                <a:ln>
                  <a:noFill/>
                </a:ln>
                <a:solidFill>
                  <a:srgbClr val="46566B"/>
                </a:solidFill>
                <a:effectLst/>
                <a:uLnTx/>
                <a:uFillTx/>
                <a:latin typeface="Aptos"/>
                <a:ea typeface="Aptos"/>
                <a:cs typeface="Aptos"/>
              </a:rPr>
              <a:t>Hydro-X   /   GGSB 2026</a:t>
            </a:r>
          </a:p>
        </p:txBody>
      </p:sp>
      <p:sp>
        <p:nvSpPr>
          <p:cNvPr id="3" name="Rectangle 2">
            <a:extLst>
              <a:ext uri="{FF2B5EF4-FFF2-40B4-BE49-F238E27FC236}">
                <a16:creationId xmlns:a16="http://schemas.microsoft.com/office/drawing/2014/main" id="{EC3AB0F2-1906-F7C5-C7A7-356F0E2A6AF6}"/>
              </a:ext>
            </a:extLst>
          </p:cNvPr>
          <p:cNvSpPr>
            <a:spLocks noGrp="1"/>
          </p:cNvSpPr>
          <p:nvPr/>
        </p:nvSpPr>
        <p:spPr>
          <a:xfrm>
            <a:off x="11334750" y="6524625"/>
            <a:ext cx="428625" cy="209550"/>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0">
                <a:solidFill>
                  <a:srgbClr val="46566B"/>
                </a:solidFill>
                <a:latin typeface="Aptos"/>
                <a:ea typeface="Aptos"/>
                <a:cs typeface="Aptos"/>
              </a:defRPr>
            </a:pPr>
            <a:r>
              <a:rPr kumimoji="0" sz="1200" b="0" i="0" u="none" strike="noStrike" kern="1200" cap="none" spc="0" normalizeH="0" baseline="0" noProof="0">
                <a:ln>
                  <a:noFill/>
                </a:ln>
                <a:solidFill>
                  <a:srgbClr val="46566B"/>
                </a:solidFill>
                <a:effectLst/>
                <a:uLnTx/>
                <a:uFillTx/>
                <a:latin typeface="Aptos"/>
                <a:ea typeface="Aptos"/>
                <a:cs typeface="Aptos"/>
              </a:rPr>
              <a:t>05</a:t>
            </a:r>
          </a:p>
        </p:txBody>
      </p:sp>
      <p:pic>
        <p:nvPicPr>
          <p:cNvPr id="13" name="Picture 12">
            <a:extLst>
              <a:ext uri="{FF2B5EF4-FFF2-40B4-BE49-F238E27FC236}">
                <a16:creationId xmlns:a16="http://schemas.microsoft.com/office/drawing/2014/main" id="{9D31A34F-17AD-2F5D-E479-DF3A699D81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1008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1D130231-5C3F-4273-82EF-95CDC49EAF1D}"/>
              </a:ext>
            </a:extLst>
          </p:cNvPr>
          <p:cNvSpPr>
            <a:spLocks noGrp="1"/>
          </p:cNvSpPr>
          <p:nvPr/>
        </p:nvSpPr>
        <p:spPr>
          <a:xfrm>
            <a:off x="457200" y="238125"/>
            <a:ext cx="11277600" cy="590550"/>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150" b="1">
                <a:solidFill>
                  <a:srgbClr val="16365D"/>
                </a:solidFill>
                <a:latin typeface="Aptos"/>
                <a:ea typeface="Aptos"/>
                <a:cs typeface="Aptos"/>
              </a:defRPr>
            </a:pPr>
            <a:r>
              <a:rPr kumimoji="0" sz="3150" b="1" i="0" u="none" strike="noStrike" kern="1200" cap="none" spc="0" normalizeH="0" baseline="0" noProof="0">
                <a:ln>
                  <a:noFill/>
                </a:ln>
                <a:solidFill>
                  <a:srgbClr val="16365D"/>
                </a:solidFill>
                <a:effectLst/>
                <a:uLnTx/>
                <a:uFillTx/>
                <a:latin typeface="Aptos"/>
                <a:ea typeface="Aptos"/>
                <a:cs typeface="Aptos"/>
              </a:rPr>
              <a:t>Fuel collection: corrected energy balance</a:t>
            </a:r>
          </a:p>
        </p:txBody>
      </p:sp>
      <p:sp>
        <p:nvSpPr>
          <p:cNvPr id="2" name="Rectangle 1">
            <a:extLst>
              <a:ext uri="{FF2B5EF4-FFF2-40B4-BE49-F238E27FC236}">
                <a16:creationId xmlns:a16="http://schemas.microsoft.com/office/drawing/2014/main" id="{FDDF69A6-7EC6-4456-B5F7-2A2A57F9AD4C}"/>
              </a:ext>
            </a:extLst>
          </p:cNvPr>
          <p:cNvSpPr>
            <a:spLocks noGrp="1"/>
          </p:cNvSpPr>
          <p:nvPr/>
        </p:nvSpPr>
        <p:spPr>
          <a:xfrm>
            <a:off x="457200" y="6524625"/>
            <a:ext cx="6667500" cy="209550"/>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0">
                <a:solidFill>
                  <a:srgbClr val="46566B"/>
                </a:solidFill>
                <a:latin typeface="Aptos"/>
                <a:ea typeface="Aptos"/>
                <a:cs typeface="Aptos"/>
              </a:defRPr>
            </a:pPr>
            <a:r>
              <a:rPr kumimoji="0" sz="1200" b="0" i="0" u="none" strike="noStrike" kern="1200" cap="none" spc="0" normalizeH="0" baseline="0" noProof="0">
                <a:ln>
                  <a:noFill/>
                </a:ln>
                <a:solidFill>
                  <a:srgbClr val="46566B"/>
                </a:solidFill>
                <a:effectLst/>
                <a:uLnTx/>
                <a:uFillTx/>
                <a:latin typeface="Aptos"/>
                <a:ea typeface="Aptos"/>
                <a:cs typeface="Aptos"/>
              </a:rPr>
              <a:t>Hydro-X   /   GGSB 2026</a:t>
            </a:r>
          </a:p>
        </p:txBody>
      </p:sp>
      <p:sp>
        <p:nvSpPr>
          <p:cNvPr id="3" name="Rectangle 2">
            <a:extLst>
              <a:ext uri="{FF2B5EF4-FFF2-40B4-BE49-F238E27FC236}">
                <a16:creationId xmlns:a16="http://schemas.microsoft.com/office/drawing/2014/main" id="{2B50802E-CBE1-4357-B72E-0B3E69742794}"/>
              </a:ext>
            </a:extLst>
          </p:cNvPr>
          <p:cNvSpPr>
            <a:spLocks noGrp="1"/>
          </p:cNvSpPr>
          <p:nvPr/>
        </p:nvSpPr>
        <p:spPr>
          <a:xfrm>
            <a:off x="11334750" y="6524625"/>
            <a:ext cx="428625" cy="209550"/>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0">
                <a:solidFill>
                  <a:srgbClr val="46566B"/>
                </a:solidFill>
                <a:latin typeface="Aptos"/>
                <a:ea typeface="Aptos"/>
                <a:cs typeface="Aptos"/>
              </a:defRPr>
            </a:pPr>
            <a:r>
              <a:rPr kumimoji="0" sz="1200" b="0" i="0" u="none" strike="noStrike" kern="1200" cap="none" spc="0" normalizeH="0" baseline="0" noProof="0">
                <a:ln>
                  <a:noFill/>
                </a:ln>
                <a:solidFill>
                  <a:srgbClr val="46566B"/>
                </a:solidFill>
                <a:effectLst/>
                <a:uLnTx/>
                <a:uFillTx/>
                <a:latin typeface="Aptos"/>
                <a:ea typeface="Aptos"/>
                <a:cs typeface="Aptos"/>
              </a:rPr>
              <a:t>07</a:t>
            </a:r>
          </a:p>
        </p:txBody>
      </p:sp>
      <p:pic>
        <p:nvPicPr>
          <p:cNvPr id="33" name="Picture 32"/>
          <p:cNvPicPr>
            <a:picLocks noChangeAspect="1"/>
          </p:cNvPicPr>
          <p:nvPr/>
        </p:nvPicPr>
        <p:blipFill>
          <a:blip r:embed="rId3"/>
          <a:stretch/>
        </p:blipFill>
        <p:spPr>
          <a:xfrm>
            <a:off x="400050" y="1052242"/>
            <a:ext cx="5286375" cy="2658016"/>
          </a:xfrm>
          <a:prstGeom prst="rect">
            <a:avLst/>
          </a:prstGeom>
        </p:spPr>
      </p:pic>
      <p:sp>
        <p:nvSpPr>
          <p:cNvPr id="5" name="Rectangle: Rounded Corners 4">
            <a:extLst>
              <a:ext uri="{FF2B5EF4-FFF2-40B4-BE49-F238E27FC236}">
                <a16:creationId xmlns:a16="http://schemas.microsoft.com/office/drawing/2014/main" id="{4D3F736D-EE15-4E70-8567-997FC503BE78}"/>
              </a:ext>
            </a:extLst>
          </p:cNvPr>
          <p:cNvSpPr>
            <a:spLocks noGrp="1"/>
          </p:cNvSpPr>
          <p:nvPr/>
        </p:nvSpPr>
        <p:spPr>
          <a:xfrm>
            <a:off x="400050" y="3952875"/>
            <a:ext cx="5286375" cy="971550"/>
          </a:xfrm>
          <a:prstGeom prst="roundRect">
            <a:avLst>
              <a:gd name="adj" fmla="val 7843"/>
            </a:avLst>
          </a:prstGeom>
          <a:solidFill>
            <a:srgbClr val="F8E7E7"/>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6" name="Rectangle 5">
            <a:extLst>
              <a:ext uri="{FF2B5EF4-FFF2-40B4-BE49-F238E27FC236}">
                <a16:creationId xmlns:a16="http://schemas.microsoft.com/office/drawing/2014/main" id="{E2908849-ACF1-43AD-9B91-A52C298F156C}"/>
              </a:ext>
            </a:extLst>
          </p:cNvPr>
          <p:cNvSpPr>
            <a:spLocks noGrp="1"/>
          </p:cNvSpPr>
          <p:nvPr/>
        </p:nvSpPr>
        <p:spPr>
          <a:xfrm>
            <a:off x="552450" y="4095750"/>
            <a:ext cx="4857750" cy="238125"/>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B04437"/>
                </a:solidFill>
                <a:latin typeface="Aptos"/>
                <a:ea typeface="Aptos"/>
                <a:cs typeface="Aptos"/>
              </a:defRPr>
            </a:pPr>
            <a:r>
              <a:rPr kumimoji="0" sz="1575" b="1" i="0" u="none" strike="noStrike" kern="1200" cap="none" spc="0" normalizeH="0" baseline="0" noProof="0">
                <a:ln>
                  <a:noFill/>
                </a:ln>
                <a:solidFill>
                  <a:srgbClr val="B04437"/>
                </a:solidFill>
                <a:effectLst/>
                <a:uLnTx/>
                <a:uFillTx/>
                <a:latin typeface="Aptos"/>
                <a:ea typeface="Aptos"/>
                <a:cs typeface="Aptos"/>
              </a:rPr>
              <a:t>Original headline</a:t>
            </a:r>
          </a:p>
        </p:txBody>
      </p:sp>
      <p:sp>
        <p:nvSpPr>
          <p:cNvPr id="7" name="Rectangle 6">
            <a:extLst>
              <a:ext uri="{FF2B5EF4-FFF2-40B4-BE49-F238E27FC236}">
                <a16:creationId xmlns:a16="http://schemas.microsoft.com/office/drawing/2014/main" id="{658D8A96-E2E9-40FA-8F26-9D5C78314FFF}"/>
              </a:ext>
            </a:extLst>
          </p:cNvPr>
          <p:cNvSpPr>
            <a:spLocks noGrp="1"/>
          </p:cNvSpPr>
          <p:nvPr/>
        </p:nvSpPr>
        <p:spPr>
          <a:xfrm>
            <a:off x="552450" y="4371975"/>
            <a:ext cx="4857750" cy="381000"/>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625" b="1">
                <a:solidFill>
                  <a:srgbClr val="B04437"/>
                </a:solidFill>
                <a:latin typeface="Aptos"/>
                <a:ea typeface="Aptos"/>
                <a:cs typeface="Aptos"/>
              </a:defRPr>
            </a:pPr>
            <a:r>
              <a:rPr kumimoji="0" sz="2625" b="1" i="0" u="none" strike="noStrike" kern="1200" cap="none" spc="0" normalizeH="0" baseline="0" noProof="0">
                <a:ln>
                  <a:noFill/>
                </a:ln>
                <a:solidFill>
                  <a:srgbClr val="B04437"/>
                </a:solidFill>
                <a:effectLst/>
                <a:uLnTx/>
                <a:uFillTx/>
                <a:latin typeface="Aptos"/>
                <a:ea typeface="Aptos"/>
                <a:cs typeface="Aptos"/>
              </a:rPr>
              <a:t>6,875 kg H₂ in 62.5 s</a:t>
            </a:r>
          </a:p>
        </p:txBody>
      </p:sp>
      <p:sp>
        <p:nvSpPr>
          <p:cNvPr id="8" name="Rectangle 7">
            <a:extLst>
              <a:ext uri="{FF2B5EF4-FFF2-40B4-BE49-F238E27FC236}">
                <a16:creationId xmlns:a16="http://schemas.microsoft.com/office/drawing/2014/main" id="{B42668C4-604F-46BC-8B7F-DF6DAED9AFFE}"/>
              </a:ext>
            </a:extLst>
          </p:cNvPr>
          <p:cNvSpPr>
            <a:spLocks noGrp="1"/>
          </p:cNvSpPr>
          <p:nvPr/>
        </p:nvSpPr>
        <p:spPr>
          <a:xfrm>
            <a:off x="552450" y="4762500"/>
            <a:ext cx="4857750" cy="228600"/>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46566B"/>
                </a:solidFill>
                <a:latin typeface="Aptos"/>
                <a:ea typeface="Aptos"/>
                <a:cs typeface="Aptos"/>
              </a:defRPr>
            </a:pPr>
            <a:r>
              <a:rPr kumimoji="0" sz="1425" b="0" i="0" u="none" strike="noStrike" kern="1200" cap="none" spc="0" normalizeH="0" baseline="0" noProof="0">
                <a:ln>
                  <a:noFill/>
                </a:ln>
                <a:solidFill>
                  <a:srgbClr val="46566B"/>
                </a:solidFill>
                <a:effectLst/>
                <a:uLnTx/>
                <a:uFillTx/>
                <a:latin typeface="Aptos"/>
                <a:ea typeface="Aptos"/>
                <a:cs typeface="Aptos"/>
              </a:rPr>
              <a:t>Assumption-driven mass estimate; not a measured production rate.</a:t>
            </a:r>
          </a:p>
        </p:txBody>
      </p:sp>
      <p:sp>
        <p:nvSpPr>
          <p:cNvPr id="9" name="Rectangle 8">
            <a:extLst>
              <a:ext uri="{FF2B5EF4-FFF2-40B4-BE49-F238E27FC236}">
                <a16:creationId xmlns:a16="http://schemas.microsoft.com/office/drawing/2014/main" id="{AC137114-2670-4C0E-9386-1E5B24779D6D}"/>
              </a:ext>
            </a:extLst>
          </p:cNvPr>
          <p:cNvSpPr>
            <a:spLocks noGrp="1"/>
          </p:cNvSpPr>
          <p:nvPr/>
        </p:nvSpPr>
        <p:spPr>
          <a:xfrm>
            <a:off x="6048375" y="1057275"/>
            <a:ext cx="5429250" cy="266700"/>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067D91"/>
                </a:solidFill>
                <a:latin typeface="Aptos"/>
                <a:ea typeface="Aptos"/>
                <a:cs typeface="Aptos"/>
              </a:defRPr>
            </a:pPr>
            <a:r>
              <a:rPr kumimoji="0" sz="1575" b="1" i="0" u="none" strike="noStrike" kern="1200" cap="none" spc="0" normalizeH="0" baseline="0" noProof="0">
                <a:ln>
                  <a:noFill/>
                </a:ln>
                <a:solidFill>
                  <a:srgbClr val="067D91"/>
                </a:solidFill>
                <a:effectLst/>
                <a:uLnTx/>
                <a:uFillTx/>
                <a:latin typeface="Aptos"/>
                <a:ea typeface="Aptos"/>
                <a:cs typeface="Aptos"/>
              </a:rPr>
              <a:t>PESSIMISTIC SCREENING CASE</a:t>
            </a:r>
          </a:p>
        </p:txBody>
      </p:sp>
      <p:sp>
        <p:nvSpPr>
          <p:cNvPr id="10" name="Rectangle: Rounded Corners 9">
            <a:extLst>
              <a:ext uri="{FF2B5EF4-FFF2-40B4-BE49-F238E27FC236}">
                <a16:creationId xmlns:a16="http://schemas.microsoft.com/office/drawing/2014/main" id="{254E075C-0DCC-4EEC-8B3B-D7A5DC4D5EC6}"/>
              </a:ext>
            </a:extLst>
          </p:cNvPr>
          <p:cNvSpPr>
            <a:spLocks noGrp="1"/>
          </p:cNvSpPr>
          <p:nvPr/>
        </p:nvSpPr>
        <p:spPr>
          <a:xfrm>
            <a:off x="6048375" y="1381125"/>
            <a:ext cx="5429250" cy="1752600"/>
          </a:xfrm>
          <a:prstGeom prst="roundRect">
            <a:avLst>
              <a:gd name="adj" fmla="val 4348"/>
            </a:avLst>
          </a:prstGeom>
          <a:solidFill>
            <a:srgbClr val="EDF3F8"/>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1" name="Rectangle 10">
            <a:extLst>
              <a:ext uri="{FF2B5EF4-FFF2-40B4-BE49-F238E27FC236}">
                <a16:creationId xmlns:a16="http://schemas.microsoft.com/office/drawing/2014/main" id="{39984E61-AE41-4B41-9C4C-5CA3D8BF785F}"/>
              </a:ext>
            </a:extLst>
          </p:cNvPr>
          <p:cNvSpPr>
            <a:spLocks noGrp="1"/>
          </p:cNvSpPr>
          <p:nvPr/>
        </p:nvSpPr>
        <p:spPr>
          <a:xfrm>
            <a:off x="6238875" y="1524000"/>
            <a:ext cx="5048250" cy="238125"/>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1">
                <a:solidFill>
                  <a:srgbClr val="16365D"/>
                </a:solidFill>
                <a:latin typeface="Aptos"/>
                <a:ea typeface="Aptos"/>
                <a:cs typeface="Aptos"/>
              </a:defRPr>
            </a:pPr>
            <a:r>
              <a:rPr kumimoji="0" sz="1800" b="1" i="0" u="none" strike="noStrike" kern="1200" cap="none" spc="0" normalizeH="0" baseline="0" noProof="0">
                <a:ln>
                  <a:noFill/>
                </a:ln>
                <a:solidFill>
                  <a:srgbClr val="16365D"/>
                </a:solidFill>
                <a:effectLst/>
                <a:uLnTx/>
                <a:uFillTx/>
                <a:latin typeface="Aptos"/>
                <a:ea typeface="Aptos"/>
                <a:cs typeface="Aptos"/>
              </a:rPr>
              <a:t>Corrected inputs</a:t>
            </a:r>
          </a:p>
        </p:txBody>
      </p:sp>
      <p:sp>
        <p:nvSpPr>
          <p:cNvPr id="12" name="Rectangle 11">
            <a:extLst>
              <a:ext uri="{FF2B5EF4-FFF2-40B4-BE49-F238E27FC236}">
                <a16:creationId xmlns:a16="http://schemas.microsoft.com/office/drawing/2014/main" id="{CA153192-5A56-42CD-BCBA-FA7DC9C4450D}"/>
              </a:ext>
            </a:extLst>
          </p:cNvPr>
          <p:cNvSpPr>
            <a:spLocks noGrp="1"/>
          </p:cNvSpPr>
          <p:nvPr/>
        </p:nvSpPr>
        <p:spPr>
          <a:xfrm>
            <a:off x="6238875" y="1924050"/>
            <a:ext cx="2190750" cy="209550"/>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46566B"/>
                </a:solidFill>
                <a:latin typeface="Aptos"/>
                <a:ea typeface="Aptos"/>
                <a:cs typeface="Aptos"/>
              </a:defRPr>
            </a:pPr>
            <a:r>
              <a:rPr kumimoji="0" sz="1350" b="0" i="0" u="none" strike="noStrike" kern="1200" cap="none" spc="0" normalizeH="0" baseline="0" noProof="0">
                <a:ln>
                  <a:noFill/>
                </a:ln>
                <a:solidFill>
                  <a:srgbClr val="46566B"/>
                </a:solidFill>
                <a:effectLst/>
                <a:uLnTx/>
                <a:uFillTx/>
                <a:latin typeface="Aptos"/>
                <a:ea typeface="Aptos"/>
                <a:cs typeface="Aptos"/>
              </a:rPr>
              <a:t>Water content</a:t>
            </a:r>
          </a:p>
        </p:txBody>
      </p:sp>
      <p:sp>
        <p:nvSpPr>
          <p:cNvPr id="13" name="Rectangle 12">
            <a:extLst>
              <a:ext uri="{FF2B5EF4-FFF2-40B4-BE49-F238E27FC236}">
                <a16:creationId xmlns:a16="http://schemas.microsoft.com/office/drawing/2014/main" id="{1F609CD0-4C74-4D7E-A342-E8536F95F4F5}"/>
              </a:ext>
            </a:extLst>
          </p:cNvPr>
          <p:cNvSpPr>
            <a:spLocks noGrp="1"/>
          </p:cNvSpPr>
          <p:nvPr/>
        </p:nvSpPr>
        <p:spPr>
          <a:xfrm>
            <a:off x="6238875" y="2152650"/>
            <a:ext cx="2190750" cy="295275"/>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025" b="1">
                <a:solidFill>
                  <a:srgbClr val="16365D"/>
                </a:solidFill>
                <a:latin typeface="Aptos"/>
                <a:ea typeface="Aptos"/>
                <a:cs typeface="Aptos"/>
              </a:defRPr>
            </a:pPr>
            <a:r>
              <a:rPr kumimoji="0" sz="2025" b="1" i="0" u="none" strike="noStrike" kern="1200" cap="none" spc="0" normalizeH="0" baseline="0" noProof="0">
                <a:ln>
                  <a:noFill/>
                </a:ln>
                <a:solidFill>
                  <a:srgbClr val="16365D"/>
                </a:solidFill>
                <a:effectLst/>
                <a:uLnTx/>
                <a:uFillTx/>
                <a:latin typeface="Aptos"/>
                <a:ea typeface="Aptos"/>
                <a:cs typeface="Aptos"/>
              </a:rPr>
              <a:t>0.19 g/m³</a:t>
            </a:r>
          </a:p>
        </p:txBody>
      </p:sp>
      <p:sp>
        <p:nvSpPr>
          <p:cNvPr id="14" name="Rectangle 13">
            <a:extLst>
              <a:ext uri="{FF2B5EF4-FFF2-40B4-BE49-F238E27FC236}">
                <a16:creationId xmlns:a16="http://schemas.microsoft.com/office/drawing/2014/main" id="{CC37E369-FE05-4201-AB19-95B1AC400F30}"/>
              </a:ext>
            </a:extLst>
          </p:cNvPr>
          <p:cNvSpPr>
            <a:spLocks noGrp="1"/>
          </p:cNvSpPr>
          <p:nvPr/>
        </p:nvSpPr>
        <p:spPr>
          <a:xfrm>
            <a:off x="8763000" y="1924050"/>
            <a:ext cx="2190750" cy="209550"/>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46566B"/>
                </a:solidFill>
                <a:latin typeface="Aptos"/>
                <a:ea typeface="Aptos"/>
                <a:cs typeface="Aptos"/>
              </a:defRPr>
            </a:pPr>
            <a:r>
              <a:rPr kumimoji="0" sz="1350" b="0" i="0" u="none" strike="noStrike" kern="1200" cap="none" spc="0" normalizeH="0" baseline="0" noProof="0">
                <a:ln>
                  <a:noFill/>
                </a:ln>
                <a:solidFill>
                  <a:srgbClr val="46566B"/>
                </a:solidFill>
                <a:effectLst/>
                <a:uLnTx/>
                <a:uFillTx/>
                <a:latin typeface="Aptos"/>
                <a:ea typeface="Aptos"/>
                <a:cs typeface="Aptos"/>
              </a:rPr>
              <a:t>Capture fraction</a:t>
            </a:r>
          </a:p>
        </p:txBody>
      </p:sp>
      <p:sp>
        <p:nvSpPr>
          <p:cNvPr id="15" name="Rectangle 14">
            <a:extLst>
              <a:ext uri="{FF2B5EF4-FFF2-40B4-BE49-F238E27FC236}">
                <a16:creationId xmlns:a16="http://schemas.microsoft.com/office/drawing/2014/main" id="{25B496F8-6B17-4C24-9E00-7EE7895E4C61}"/>
              </a:ext>
            </a:extLst>
          </p:cNvPr>
          <p:cNvSpPr>
            <a:spLocks noGrp="1"/>
          </p:cNvSpPr>
          <p:nvPr/>
        </p:nvSpPr>
        <p:spPr>
          <a:xfrm>
            <a:off x="8763000" y="2152650"/>
            <a:ext cx="2190750" cy="295275"/>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025" b="1">
                <a:solidFill>
                  <a:srgbClr val="16365D"/>
                </a:solidFill>
                <a:latin typeface="Aptos"/>
                <a:ea typeface="Aptos"/>
                <a:cs typeface="Aptos"/>
              </a:defRPr>
            </a:pPr>
            <a:r>
              <a:rPr kumimoji="0" sz="2025" b="1" i="0" u="none" strike="noStrike" kern="1200" cap="none" spc="0" normalizeH="0" baseline="0" noProof="0">
                <a:ln>
                  <a:noFill/>
                </a:ln>
                <a:solidFill>
                  <a:srgbClr val="16365D"/>
                </a:solidFill>
                <a:effectLst/>
                <a:uLnTx/>
                <a:uFillTx/>
                <a:latin typeface="Aptos"/>
                <a:ea typeface="Aptos"/>
                <a:cs typeface="Aptos"/>
              </a:rPr>
              <a:t>50%</a:t>
            </a:r>
          </a:p>
        </p:txBody>
      </p:sp>
      <p:sp>
        <p:nvSpPr>
          <p:cNvPr id="16" name="Rectangle 15">
            <a:extLst>
              <a:ext uri="{FF2B5EF4-FFF2-40B4-BE49-F238E27FC236}">
                <a16:creationId xmlns:a16="http://schemas.microsoft.com/office/drawing/2014/main" id="{A4997B79-B83F-433C-BD12-135A0565FE79}"/>
              </a:ext>
            </a:extLst>
          </p:cNvPr>
          <p:cNvSpPr>
            <a:spLocks noGrp="1"/>
          </p:cNvSpPr>
          <p:nvPr/>
        </p:nvSpPr>
        <p:spPr>
          <a:xfrm>
            <a:off x="6238875" y="2571750"/>
            <a:ext cx="2381250" cy="209550"/>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46566B"/>
                </a:solidFill>
                <a:latin typeface="Aptos"/>
                <a:ea typeface="Aptos"/>
                <a:cs typeface="Aptos"/>
              </a:defRPr>
            </a:pPr>
            <a:r>
              <a:rPr kumimoji="0" sz="1350" b="0" i="0" u="none" strike="noStrike" kern="1200" cap="none" spc="0" normalizeH="0" baseline="0" noProof="0">
                <a:ln>
                  <a:noFill/>
                </a:ln>
                <a:solidFill>
                  <a:srgbClr val="46566B"/>
                </a:solidFill>
                <a:effectLst/>
                <a:uLnTx/>
                <a:uFillTx/>
                <a:latin typeface="Aptos"/>
                <a:ea typeface="Aptos"/>
                <a:cs typeface="Aptos"/>
              </a:rPr>
              <a:t>Conversion / H₂ recovery</a:t>
            </a:r>
          </a:p>
        </p:txBody>
      </p:sp>
      <p:sp>
        <p:nvSpPr>
          <p:cNvPr id="17" name="Rectangle 16">
            <a:extLst>
              <a:ext uri="{FF2B5EF4-FFF2-40B4-BE49-F238E27FC236}">
                <a16:creationId xmlns:a16="http://schemas.microsoft.com/office/drawing/2014/main" id="{71BED0BA-2A3D-44EC-9294-7BB28CD324C2}"/>
              </a:ext>
            </a:extLst>
          </p:cNvPr>
          <p:cNvSpPr>
            <a:spLocks noGrp="1"/>
          </p:cNvSpPr>
          <p:nvPr/>
        </p:nvSpPr>
        <p:spPr>
          <a:xfrm>
            <a:off x="6238875" y="2800350"/>
            <a:ext cx="2190750" cy="257175"/>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1">
                <a:solidFill>
                  <a:srgbClr val="16365D"/>
                </a:solidFill>
                <a:latin typeface="Aptos"/>
                <a:ea typeface="Aptos"/>
                <a:cs typeface="Aptos"/>
              </a:defRPr>
            </a:pPr>
            <a:r>
              <a:rPr kumimoji="0" sz="1800" b="1" i="0" u="none" strike="noStrike" kern="1200" cap="none" spc="0" normalizeH="0" baseline="0" noProof="0" dirty="0">
                <a:ln>
                  <a:noFill/>
                </a:ln>
                <a:solidFill>
                  <a:srgbClr val="16365D"/>
                </a:solidFill>
                <a:effectLst/>
                <a:uLnTx/>
                <a:uFillTx/>
                <a:latin typeface="Aptos"/>
                <a:ea typeface="Aptos"/>
                <a:cs typeface="Aptos"/>
              </a:rPr>
              <a:t>10% / 80%</a:t>
            </a:r>
          </a:p>
        </p:txBody>
      </p:sp>
      <p:sp>
        <p:nvSpPr>
          <p:cNvPr id="18" name="Rectangle 17">
            <a:extLst>
              <a:ext uri="{FF2B5EF4-FFF2-40B4-BE49-F238E27FC236}">
                <a16:creationId xmlns:a16="http://schemas.microsoft.com/office/drawing/2014/main" id="{EF73F5F1-1859-42EE-AE5A-39DA2270079D}"/>
              </a:ext>
            </a:extLst>
          </p:cNvPr>
          <p:cNvSpPr>
            <a:spLocks noGrp="1"/>
          </p:cNvSpPr>
          <p:nvPr/>
        </p:nvSpPr>
        <p:spPr>
          <a:xfrm>
            <a:off x="8763000" y="2571750"/>
            <a:ext cx="2381250" cy="209550"/>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46566B"/>
                </a:solidFill>
                <a:latin typeface="Aptos"/>
                <a:ea typeface="Aptos"/>
                <a:cs typeface="Aptos"/>
              </a:defRPr>
            </a:pPr>
            <a:r>
              <a:rPr kumimoji="0" sz="1350" b="0" i="0" u="none" strike="noStrike" kern="1200" cap="none" spc="0" normalizeH="0" baseline="0" noProof="0">
                <a:ln>
                  <a:noFill/>
                </a:ln>
                <a:solidFill>
                  <a:srgbClr val="46566B"/>
                </a:solidFill>
                <a:effectLst/>
                <a:uLnTx/>
                <a:uFillTx/>
                <a:latin typeface="Aptos"/>
                <a:ea typeface="Aptos"/>
                <a:cs typeface="Aptos"/>
              </a:rPr>
              <a:t>Heat and cloud power credit</a:t>
            </a:r>
          </a:p>
        </p:txBody>
      </p:sp>
      <p:sp>
        <p:nvSpPr>
          <p:cNvPr id="19" name="Rectangle 18">
            <a:extLst>
              <a:ext uri="{FF2B5EF4-FFF2-40B4-BE49-F238E27FC236}">
                <a16:creationId xmlns:a16="http://schemas.microsoft.com/office/drawing/2014/main" id="{A2598EDE-9F29-4033-8233-58237A3BAD1F}"/>
              </a:ext>
            </a:extLst>
          </p:cNvPr>
          <p:cNvSpPr>
            <a:spLocks noGrp="1"/>
          </p:cNvSpPr>
          <p:nvPr/>
        </p:nvSpPr>
        <p:spPr>
          <a:xfrm>
            <a:off x="8763000" y="2800350"/>
            <a:ext cx="2190750" cy="257175"/>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1">
                <a:solidFill>
                  <a:srgbClr val="16365D"/>
                </a:solidFill>
                <a:latin typeface="Aptos"/>
                <a:ea typeface="Aptos"/>
                <a:cs typeface="Aptos"/>
              </a:defRPr>
            </a:pPr>
            <a:r>
              <a:rPr kumimoji="0" sz="1800" b="1" i="0" u="none" strike="noStrike" kern="1200" cap="none" spc="0" normalizeH="0" baseline="0" noProof="0">
                <a:ln>
                  <a:noFill/>
                </a:ln>
                <a:solidFill>
                  <a:srgbClr val="16365D"/>
                </a:solidFill>
                <a:effectLst/>
                <a:uLnTx/>
                <a:uFillTx/>
                <a:latin typeface="Aptos"/>
                <a:ea typeface="Aptos"/>
                <a:cs typeface="Aptos"/>
              </a:rPr>
              <a:t>0 MW / 0 MW</a:t>
            </a:r>
          </a:p>
        </p:txBody>
      </p:sp>
      <p:sp>
        <p:nvSpPr>
          <p:cNvPr id="20" name="Rectangle: Rounded Corners 19">
            <a:extLst>
              <a:ext uri="{FF2B5EF4-FFF2-40B4-BE49-F238E27FC236}">
                <a16:creationId xmlns:a16="http://schemas.microsoft.com/office/drawing/2014/main" id="{E7AA8E36-D98B-4152-A98F-7CD37F4CAC30}"/>
              </a:ext>
            </a:extLst>
          </p:cNvPr>
          <p:cNvSpPr>
            <a:spLocks noGrp="1"/>
          </p:cNvSpPr>
          <p:nvPr/>
        </p:nvSpPr>
        <p:spPr>
          <a:xfrm>
            <a:off x="6048375" y="3286125"/>
            <a:ext cx="5429250" cy="1143000"/>
          </a:xfrm>
          <a:prstGeom prst="roundRect">
            <a:avLst>
              <a:gd name="adj" fmla="val 6667"/>
            </a:avLst>
          </a:prstGeom>
          <a:solidFill>
            <a:srgbClr val="087C83"/>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21" name="Rectangle 20">
            <a:extLst>
              <a:ext uri="{FF2B5EF4-FFF2-40B4-BE49-F238E27FC236}">
                <a16:creationId xmlns:a16="http://schemas.microsoft.com/office/drawing/2014/main" id="{84E9D47E-EAE6-4B51-B5E0-5E496B1C052E}"/>
              </a:ext>
            </a:extLst>
          </p:cNvPr>
          <p:cNvSpPr>
            <a:spLocks noGrp="1"/>
          </p:cNvSpPr>
          <p:nvPr/>
        </p:nvSpPr>
        <p:spPr>
          <a:xfrm>
            <a:off x="6238875" y="3429000"/>
            <a:ext cx="5048250" cy="228600"/>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FFFFFF"/>
                </a:solidFill>
                <a:latin typeface="Aptos"/>
                <a:ea typeface="Aptos"/>
                <a:cs typeface="Aptos"/>
              </a:defRPr>
            </a:pPr>
            <a:r>
              <a:rPr kumimoji="0" sz="1575" b="1" i="0" u="none" strike="noStrike" kern="1200" cap="none" spc="0" normalizeH="0" baseline="0" noProof="0">
                <a:ln>
                  <a:noFill/>
                </a:ln>
                <a:solidFill>
                  <a:srgbClr val="FFFFFF"/>
                </a:solidFill>
                <a:effectLst/>
                <a:uLnTx/>
                <a:uFillTx/>
                <a:latin typeface="Aptos"/>
                <a:ea typeface="Aptos"/>
                <a:cs typeface="Aptos"/>
              </a:rPr>
              <a:t>Conditional result</a:t>
            </a:r>
          </a:p>
        </p:txBody>
      </p:sp>
      <p:sp>
        <p:nvSpPr>
          <p:cNvPr id="22" name="Rectangle 21">
            <a:extLst>
              <a:ext uri="{FF2B5EF4-FFF2-40B4-BE49-F238E27FC236}">
                <a16:creationId xmlns:a16="http://schemas.microsoft.com/office/drawing/2014/main" id="{5FFD7372-5940-4E39-BB8E-8E82C44BA87B}"/>
              </a:ext>
            </a:extLst>
          </p:cNvPr>
          <p:cNvSpPr>
            <a:spLocks noGrp="1"/>
          </p:cNvSpPr>
          <p:nvPr/>
        </p:nvSpPr>
        <p:spPr>
          <a:xfrm>
            <a:off x="6238875" y="3705225"/>
            <a:ext cx="5048250" cy="381000"/>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625" b="1">
                <a:solidFill>
                  <a:srgbClr val="FFFFFF"/>
                </a:solidFill>
                <a:latin typeface="Aptos"/>
                <a:ea typeface="Aptos"/>
                <a:cs typeface="Aptos"/>
              </a:defRPr>
            </a:pPr>
            <a:r>
              <a:rPr kumimoji="0" sz="2625" b="1" i="0" u="none" strike="noStrike" kern="1200" cap="none" spc="0" normalizeH="0" baseline="0" noProof="0">
                <a:ln>
                  <a:noFill/>
                </a:ln>
                <a:solidFill>
                  <a:srgbClr val="FFFFFF"/>
                </a:solidFill>
                <a:effectLst/>
                <a:uLnTx/>
                <a:uFillTx/>
                <a:latin typeface="Aptos"/>
                <a:ea typeface="Aptos"/>
                <a:cs typeface="Aptos"/>
              </a:rPr>
              <a:t>≈ 0.18 kg H₂ / passage</a:t>
            </a:r>
          </a:p>
        </p:txBody>
      </p:sp>
      <p:sp>
        <p:nvSpPr>
          <p:cNvPr id="23" name="Rectangle 22">
            <a:extLst>
              <a:ext uri="{FF2B5EF4-FFF2-40B4-BE49-F238E27FC236}">
                <a16:creationId xmlns:a16="http://schemas.microsoft.com/office/drawing/2014/main" id="{40E6E763-79AC-4E0A-A5DD-A6C2F5463763}"/>
              </a:ext>
            </a:extLst>
          </p:cNvPr>
          <p:cNvSpPr>
            <a:spLocks noGrp="1"/>
          </p:cNvSpPr>
          <p:nvPr/>
        </p:nvSpPr>
        <p:spPr>
          <a:xfrm>
            <a:off x="6238875" y="4095750"/>
            <a:ext cx="5048250" cy="209550"/>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E7FAFA"/>
                </a:solidFill>
                <a:latin typeface="Aptos"/>
                <a:ea typeface="Aptos"/>
                <a:cs typeface="Aptos"/>
              </a:defRPr>
            </a:pPr>
            <a:r>
              <a:rPr kumimoji="0" sz="1275" b="0" i="0" u="none" strike="noStrike" kern="1200" cap="none" spc="0" normalizeH="0" baseline="0" noProof="0">
                <a:ln>
                  <a:noFill/>
                </a:ln>
                <a:solidFill>
                  <a:srgbClr val="E7FAFA"/>
                </a:solidFill>
                <a:effectLst/>
                <a:uLnTx/>
                <a:uFillTx/>
                <a:latin typeface="Aptos"/>
                <a:ea typeface="Aptos"/>
                <a:cs typeface="Aptos"/>
              </a:rPr>
              <a:t>62.5 s interval  |  ≈ 2.8 g/s  |  before aircraft integration</a:t>
            </a:r>
          </a:p>
        </p:txBody>
      </p:sp>
      <p:sp>
        <p:nvSpPr>
          <p:cNvPr id="24" name="Rectangle: Rounded Corners 23">
            <a:extLst>
              <a:ext uri="{FF2B5EF4-FFF2-40B4-BE49-F238E27FC236}">
                <a16:creationId xmlns:a16="http://schemas.microsoft.com/office/drawing/2014/main" id="{6B15A55A-2C5C-48A2-8BA8-7BBFAE76A81C}"/>
              </a:ext>
            </a:extLst>
          </p:cNvPr>
          <p:cNvSpPr>
            <a:spLocks noGrp="1"/>
          </p:cNvSpPr>
          <p:nvPr/>
        </p:nvSpPr>
        <p:spPr>
          <a:xfrm>
            <a:off x="6048375" y="4572000"/>
            <a:ext cx="5429250" cy="1343025"/>
          </a:xfrm>
          <a:prstGeom prst="roundRect">
            <a:avLst>
              <a:gd name="adj" fmla="val 5674"/>
            </a:avLst>
          </a:prstGeom>
          <a:solidFill>
            <a:srgbClr val="FFF2E5"/>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25" name="Rectangle 24">
            <a:extLst>
              <a:ext uri="{FF2B5EF4-FFF2-40B4-BE49-F238E27FC236}">
                <a16:creationId xmlns:a16="http://schemas.microsoft.com/office/drawing/2014/main" id="{621DE8B7-CEA6-43B9-945D-F8D21715677B}"/>
              </a:ext>
            </a:extLst>
          </p:cNvPr>
          <p:cNvSpPr>
            <a:spLocks noGrp="1"/>
          </p:cNvSpPr>
          <p:nvPr/>
        </p:nvSpPr>
        <p:spPr>
          <a:xfrm>
            <a:off x="6238875" y="4667250"/>
            <a:ext cx="5048250" cy="238125"/>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D98138"/>
                </a:solidFill>
                <a:latin typeface="Aptos"/>
                <a:ea typeface="Aptos"/>
                <a:cs typeface="Aptos"/>
              </a:defRPr>
            </a:pPr>
            <a:r>
              <a:rPr kumimoji="0" sz="1725" b="1" i="0" u="none" strike="noStrike" kern="1200" cap="none" spc="0" normalizeH="0" baseline="0" noProof="0">
                <a:ln>
                  <a:noFill/>
                </a:ln>
                <a:solidFill>
                  <a:srgbClr val="D98138"/>
                </a:solidFill>
                <a:effectLst/>
                <a:uLnTx/>
                <a:uFillTx/>
                <a:latin typeface="Aptos"/>
                <a:ea typeface="Aptos"/>
                <a:cs typeface="Aptos"/>
              </a:rPr>
              <a:t>What is missing for feasibility?</a:t>
            </a:r>
          </a:p>
        </p:txBody>
      </p:sp>
      <p:sp>
        <p:nvSpPr>
          <p:cNvPr id="26" name="Rectangle 25">
            <a:extLst>
              <a:ext uri="{FF2B5EF4-FFF2-40B4-BE49-F238E27FC236}">
                <a16:creationId xmlns:a16="http://schemas.microsoft.com/office/drawing/2014/main" id="{BE335BBA-FAFD-4621-AD2E-46EF3E822115}"/>
              </a:ext>
            </a:extLst>
          </p:cNvPr>
          <p:cNvSpPr>
            <a:spLocks noGrp="1"/>
          </p:cNvSpPr>
          <p:nvPr/>
        </p:nvSpPr>
        <p:spPr>
          <a:xfrm>
            <a:off x="6238875" y="5010150"/>
            <a:ext cx="5048250" cy="228600"/>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16365D"/>
                </a:solidFill>
                <a:latin typeface="Aptos"/>
                <a:ea typeface="Aptos"/>
                <a:cs typeface="Aptos"/>
              </a:defRPr>
            </a:pPr>
            <a:r>
              <a:rPr kumimoji="0" sz="1500" b="1" i="0" u="none" strike="noStrike" kern="1200" cap="none" spc="0" normalizeH="0" baseline="0" noProof="0">
                <a:ln>
                  <a:noFill/>
                </a:ln>
                <a:solidFill>
                  <a:srgbClr val="16365D"/>
                </a:solidFill>
                <a:effectLst/>
                <a:uLnTx/>
                <a:uFillTx/>
                <a:latin typeface="Aptos"/>
                <a:ea typeface="Aptos"/>
                <a:cs typeface="Aptos"/>
              </a:rPr>
              <a:t>Available: 0.97 MW credited impact work + 0 MW heat</a:t>
            </a:r>
          </a:p>
        </p:txBody>
      </p:sp>
      <p:sp>
        <p:nvSpPr>
          <p:cNvPr id="27" name="Rectangle 26">
            <a:extLst>
              <a:ext uri="{FF2B5EF4-FFF2-40B4-BE49-F238E27FC236}">
                <a16:creationId xmlns:a16="http://schemas.microsoft.com/office/drawing/2014/main" id="{82CAAF11-6658-4041-95FA-993C1584C550}"/>
              </a:ext>
            </a:extLst>
          </p:cNvPr>
          <p:cNvSpPr>
            <a:spLocks noGrp="1"/>
          </p:cNvSpPr>
          <p:nvPr/>
        </p:nvSpPr>
        <p:spPr>
          <a:xfrm>
            <a:off x="6238875" y="5295900"/>
            <a:ext cx="5048250" cy="228600"/>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16365D"/>
                </a:solidFill>
                <a:latin typeface="Aptos"/>
                <a:ea typeface="Aptos"/>
                <a:cs typeface="Aptos"/>
              </a:defRPr>
            </a:pPr>
            <a:r>
              <a:rPr kumimoji="0" sz="1500" b="1" i="0" u="none" strike="noStrike" kern="1200" cap="none" spc="0" normalizeH="0" baseline="0" noProof="0">
                <a:ln>
                  <a:noFill/>
                </a:ln>
                <a:solidFill>
                  <a:srgbClr val="16365D"/>
                </a:solidFill>
                <a:effectLst/>
                <a:uLnTx/>
                <a:uFillTx/>
                <a:latin typeface="Aptos"/>
                <a:ea typeface="Aptos"/>
                <a:cs typeface="Aptos"/>
              </a:rPr>
              <a:t>1 kg target: 2.46 MW work + 2.64 MW heat</a:t>
            </a:r>
          </a:p>
        </p:txBody>
      </p:sp>
      <p:sp>
        <p:nvSpPr>
          <p:cNvPr id="28" name="Rectangle 27">
            <a:extLst>
              <a:ext uri="{FF2B5EF4-FFF2-40B4-BE49-F238E27FC236}">
                <a16:creationId xmlns:a16="http://schemas.microsoft.com/office/drawing/2014/main" id="{CDBCFA45-4CA5-490B-B640-D64914663095}"/>
              </a:ext>
            </a:extLst>
          </p:cNvPr>
          <p:cNvSpPr>
            <a:spLocks noGrp="1"/>
          </p:cNvSpPr>
          <p:nvPr/>
        </p:nvSpPr>
        <p:spPr>
          <a:xfrm>
            <a:off x="6238875" y="5581650"/>
            <a:ext cx="5048250" cy="266700"/>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46566B"/>
                </a:solidFill>
                <a:latin typeface="Aptos"/>
                <a:ea typeface="Aptos"/>
                <a:cs typeface="Aptos"/>
              </a:defRPr>
            </a:pPr>
            <a:r>
              <a:rPr kumimoji="0" sz="1350" b="0" i="0" u="none" strike="noStrike" kern="1200" cap="none" spc="0" normalizeH="0" baseline="0" noProof="0">
                <a:ln>
                  <a:noFill/>
                </a:ln>
                <a:solidFill>
                  <a:srgbClr val="46566B"/>
                </a:solidFill>
                <a:effectLst/>
                <a:uLnTx/>
                <a:uFillTx/>
                <a:latin typeface="Aptos"/>
                <a:ea typeface="Aptos"/>
                <a:cs typeface="Aptos"/>
              </a:rPr>
              <a:t>Need measured conversion, quench/recovery, delivered heat or RF power, and incremental drag + hardware mass.</a:t>
            </a:r>
          </a:p>
        </p:txBody>
      </p:sp>
      <p:sp>
        <p:nvSpPr>
          <p:cNvPr id="29" name="Rectangle 28">
            <a:extLst>
              <a:ext uri="{FF2B5EF4-FFF2-40B4-BE49-F238E27FC236}">
                <a16:creationId xmlns:a16="http://schemas.microsoft.com/office/drawing/2014/main" id="{C19470FE-3881-4D9D-9C23-A31D3C1D132C}"/>
              </a:ext>
            </a:extLst>
          </p:cNvPr>
          <p:cNvSpPr>
            <a:spLocks noGrp="1"/>
          </p:cNvSpPr>
          <p:nvPr/>
        </p:nvSpPr>
        <p:spPr>
          <a:xfrm>
            <a:off x="400050" y="6257925"/>
            <a:ext cx="11049000" cy="228600"/>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0">
                <a:solidFill>
                  <a:srgbClr val="46566B"/>
                </a:solidFill>
                <a:latin typeface="Aptos"/>
                <a:ea typeface="Aptos"/>
                <a:cs typeface="Aptos"/>
              </a:defRPr>
            </a:pPr>
            <a:r>
              <a:rPr kumimoji="0" sz="1200" b="0" i="0" u="none" strike="noStrike" kern="1200" cap="none" spc="0" normalizeH="0" baseline="0" noProof="0">
                <a:ln>
                  <a:noFill/>
                </a:ln>
                <a:solidFill>
                  <a:srgbClr val="46566B"/>
                </a:solidFill>
                <a:effectLst/>
                <a:uLnTx/>
                <a:uFillTx/>
                <a:latin typeface="Aptos"/>
                <a:ea typeface="Aptos"/>
                <a:cs typeface="Aptos"/>
              </a:rPr>
              <a:t>Screening assumptions, not flight measurements. The concept becomes feasible only if recovered H₂ benefit exceeds added drag, power and system mass.</a:t>
            </a:r>
          </a:p>
        </p:txBody>
      </p:sp>
    </p:spTree>
    <p:extLst>
      <p:ext uri="{BB962C8B-B14F-4D97-AF65-F5344CB8AC3E}">
        <p14:creationId xmlns:p14="http://schemas.microsoft.com/office/powerpoint/2010/main" val="2137978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3C82A31-402C-4AFD-80EB-373F60A1F265}"/>
              </a:ext>
            </a:extLst>
          </p:cNvPr>
          <p:cNvSpPr>
            <a:spLocks noGrp="1"/>
          </p:cNvSpPr>
          <p:nvPr/>
        </p:nvSpPr>
        <p:spPr>
          <a:xfrm>
            <a:off x="457200" y="238125"/>
            <a:ext cx="11277600" cy="590550"/>
          </a:xfrm>
          <a:prstGeom prst="rect">
            <a:avLst/>
          </a:prstGeom>
          <a:noFill/>
          <a:ln w="0">
            <a:noFill/>
          </a:ln>
        </p:spPr>
        <p:txBody>
          <a:bodyPr>
            <a:noAutofit/>
          </a:bodyPr>
          <a:lstStyle/>
          <a:p>
            <a:pPr>
              <a:defRPr sz="3150" b="1">
                <a:solidFill>
                  <a:srgbClr val="16365D"/>
                </a:solidFill>
                <a:latin typeface="Aptos"/>
                <a:ea typeface="Aptos"/>
                <a:cs typeface="Aptos"/>
              </a:defRPr>
            </a:pPr>
            <a:r>
              <a:rPr sz="3150" b="1">
                <a:solidFill>
                  <a:srgbClr val="16365D"/>
                </a:solidFill>
                <a:latin typeface="Aptos"/>
                <a:ea typeface="Aptos"/>
                <a:cs typeface="Aptos"/>
              </a:rPr>
              <a:t>First experimental proof</a:t>
            </a:r>
          </a:p>
        </p:txBody>
      </p:sp>
      <p:sp>
        <p:nvSpPr>
          <p:cNvPr id="2" name="Rectangle 1">
            <a:extLst>
              <a:ext uri="{FF2B5EF4-FFF2-40B4-BE49-F238E27FC236}">
                <a16:creationId xmlns:a16="http://schemas.microsoft.com/office/drawing/2014/main" id="{2F14BCD3-26C8-499C-AF10-E175F1481427}"/>
              </a:ext>
            </a:extLst>
          </p:cNvPr>
          <p:cNvSpPr>
            <a:spLocks noGrp="1"/>
          </p:cNvSpPr>
          <p:nvPr/>
        </p:nvSpPr>
        <p:spPr>
          <a:xfrm>
            <a:off x="457200" y="6524625"/>
            <a:ext cx="6667500" cy="209550"/>
          </a:xfrm>
          <a:prstGeom prst="rect">
            <a:avLst/>
          </a:prstGeom>
          <a:noFill/>
          <a:ln w="0">
            <a:noFill/>
          </a:ln>
        </p:spPr>
        <p:txBody>
          <a:bodyPr>
            <a:noAutofit/>
          </a:bodyPr>
          <a:lstStyle/>
          <a:p>
            <a:pPr>
              <a:defRPr sz="1200" b="0">
                <a:solidFill>
                  <a:srgbClr val="46566B"/>
                </a:solidFill>
                <a:latin typeface="Aptos"/>
                <a:ea typeface="Aptos"/>
                <a:cs typeface="Aptos"/>
              </a:defRPr>
            </a:pPr>
            <a:r>
              <a:rPr sz="1200" b="0">
                <a:solidFill>
                  <a:srgbClr val="46566B"/>
                </a:solidFill>
                <a:latin typeface="Aptos"/>
                <a:ea typeface="Aptos"/>
                <a:cs typeface="Aptos"/>
              </a:rPr>
              <a:t>Hydro-X   /   GGSB 2026</a:t>
            </a:r>
          </a:p>
        </p:txBody>
      </p:sp>
      <p:sp>
        <p:nvSpPr>
          <p:cNvPr id="3" name="Rectangle 2">
            <a:extLst>
              <a:ext uri="{FF2B5EF4-FFF2-40B4-BE49-F238E27FC236}">
                <a16:creationId xmlns:a16="http://schemas.microsoft.com/office/drawing/2014/main" id="{B964AE89-F56E-438D-BB44-BB74FAA9E513}"/>
              </a:ext>
            </a:extLst>
          </p:cNvPr>
          <p:cNvSpPr>
            <a:spLocks noGrp="1"/>
          </p:cNvSpPr>
          <p:nvPr/>
        </p:nvSpPr>
        <p:spPr>
          <a:xfrm>
            <a:off x="11334750" y="6524625"/>
            <a:ext cx="428625" cy="209550"/>
          </a:xfrm>
          <a:prstGeom prst="rect">
            <a:avLst/>
          </a:prstGeom>
          <a:noFill/>
          <a:ln w="0">
            <a:noFill/>
          </a:ln>
        </p:spPr>
        <p:txBody>
          <a:bodyPr>
            <a:noAutofit/>
          </a:bodyPr>
          <a:lstStyle/>
          <a:p>
            <a:pPr>
              <a:defRPr sz="1200" b="0">
                <a:solidFill>
                  <a:srgbClr val="46566B"/>
                </a:solidFill>
                <a:latin typeface="Aptos"/>
                <a:ea typeface="Aptos"/>
                <a:cs typeface="Aptos"/>
              </a:defRPr>
            </a:pPr>
            <a:r>
              <a:rPr sz="1200" b="0">
                <a:solidFill>
                  <a:srgbClr val="46566B"/>
                </a:solidFill>
                <a:latin typeface="Aptos"/>
                <a:ea typeface="Aptos"/>
                <a:cs typeface="Aptos"/>
              </a:rPr>
              <a:t>10</a:t>
            </a:r>
          </a:p>
        </p:txBody>
      </p:sp>
      <p:sp>
        <p:nvSpPr>
          <p:cNvPr id="4" name="Rectangle 3">
            <a:extLst>
              <a:ext uri="{FF2B5EF4-FFF2-40B4-BE49-F238E27FC236}">
                <a16:creationId xmlns:a16="http://schemas.microsoft.com/office/drawing/2014/main" id="{8311B9C1-81F6-4DC8-A14C-5BE9309E6114}"/>
              </a:ext>
            </a:extLst>
          </p:cNvPr>
          <p:cNvSpPr>
            <a:spLocks noGrp="1"/>
          </p:cNvSpPr>
          <p:nvPr/>
        </p:nvSpPr>
        <p:spPr>
          <a:xfrm>
            <a:off x="523875" y="1238250"/>
            <a:ext cx="5048250" cy="381000"/>
          </a:xfrm>
          <a:prstGeom prst="rect">
            <a:avLst/>
          </a:prstGeom>
          <a:noFill/>
          <a:ln w="0">
            <a:noFill/>
          </a:ln>
        </p:spPr>
        <p:txBody>
          <a:bodyPr>
            <a:noAutofit/>
          </a:bodyPr>
          <a:lstStyle/>
          <a:p>
            <a:pPr>
              <a:defRPr sz="1800" b="1">
                <a:solidFill>
                  <a:srgbClr val="067D91"/>
                </a:solidFill>
                <a:latin typeface="Aptos"/>
                <a:ea typeface="Aptos"/>
                <a:cs typeface="Aptos"/>
              </a:defRPr>
            </a:pPr>
            <a:r>
              <a:rPr sz="1800" b="1">
                <a:solidFill>
                  <a:srgbClr val="067D91"/>
                </a:solidFill>
                <a:latin typeface="Aptos"/>
                <a:ea typeface="Aptos"/>
                <a:cs typeface="Aptos"/>
              </a:rPr>
              <a:t>TEST ARTICLE</a:t>
            </a:r>
          </a:p>
        </p:txBody>
      </p:sp>
      <p:sp>
        <p:nvSpPr>
          <p:cNvPr id="5" name="Rectangle 4">
            <a:extLst>
              <a:ext uri="{FF2B5EF4-FFF2-40B4-BE49-F238E27FC236}">
                <a16:creationId xmlns:a16="http://schemas.microsoft.com/office/drawing/2014/main" id="{B96160A2-8D78-498C-AE40-1657AE06FAAE}"/>
              </a:ext>
            </a:extLst>
          </p:cNvPr>
          <p:cNvSpPr>
            <a:spLocks noGrp="1"/>
          </p:cNvSpPr>
          <p:nvPr/>
        </p:nvSpPr>
        <p:spPr>
          <a:xfrm>
            <a:off x="523875" y="1733550"/>
            <a:ext cx="5334000" cy="904875"/>
          </a:xfrm>
          <a:prstGeom prst="rect">
            <a:avLst/>
          </a:prstGeom>
          <a:noFill/>
          <a:ln w="0">
            <a:noFill/>
          </a:ln>
        </p:spPr>
        <p:txBody>
          <a:bodyPr>
            <a:noAutofit/>
          </a:bodyPr>
          <a:lstStyle/>
          <a:p>
            <a:pPr>
              <a:defRPr sz="2775" b="1">
                <a:solidFill>
                  <a:srgbClr val="16365D"/>
                </a:solidFill>
                <a:latin typeface="Aptos"/>
                <a:ea typeface="Aptos"/>
                <a:cs typeface="Aptos"/>
              </a:defRPr>
            </a:pPr>
            <a:r>
              <a:rPr sz="2775" b="1">
                <a:solidFill>
                  <a:srgbClr val="16365D"/>
                </a:solidFill>
                <a:latin typeface="Aptos"/>
                <a:ea typeface="Aptos"/>
                <a:cs typeface="Aptos"/>
              </a:rPr>
              <a:t>Smooth and patterned</a:t>
            </a:r>
          </a:p>
          <a:p>
            <a:pPr>
              <a:defRPr sz="2775" b="1">
                <a:solidFill>
                  <a:srgbClr val="16365D"/>
                </a:solidFill>
                <a:latin typeface="Aptos"/>
                <a:ea typeface="Aptos"/>
                <a:cs typeface="Aptos"/>
              </a:defRPr>
            </a:pPr>
            <a:r>
              <a:rPr sz="2775" b="1">
                <a:solidFill>
                  <a:srgbClr val="16365D"/>
                </a:solidFill>
                <a:latin typeface="Aptos"/>
                <a:ea typeface="Aptos"/>
                <a:cs typeface="Aptos"/>
              </a:rPr>
              <a:t>leading-edge coupons</a:t>
            </a:r>
          </a:p>
        </p:txBody>
      </p:sp>
      <p:sp>
        <p:nvSpPr>
          <p:cNvPr id="6" name="Rectangle 5">
            <a:extLst>
              <a:ext uri="{FF2B5EF4-FFF2-40B4-BE49-F238E27FC236}">
                <a16:creationId xmlns:a16="http://schemas.microsoft.com/office/drawing/2014/main" id="{1A704BE7-AD5D-4BE0-B25B-4FA6937FE816}"/>
              </a:ext>
            </a:extLst>
          </p:cNvPr>
          <p:cNvSpPr>
            <a:spLocks noGrp="1"/>
          </p:cNvSpPr>
          <p:nvPr/>
        </p:nvSpPr>
        <p:spPr>
          <a:xfrm>
            <a:off x="523875" y="3190875"/>
            <a:ext cx="5048250" cy="381000"/>
          </a:xfrm>
          <a:prstGeom prst="rect">
            <a:avLst/>
          </a:prstGeom>
          <a:noFill/>
          <a:ln w="0">
            <a:noFill/>
          </a:ln>
        </p:spPr>
        <p:txBody>
          <a:bodyPr>
            <a:noAutofit/>
          </a:bodyPr>
          <a:lstStyle/>
          <a:p>
            <a:pPr>
              <a:defRPr sz="1800" b="1">
                <a:solidFill>
                  <a:srgbClr val="067D91"/>
                </a:solidFill>
                <a:latin typeface="Aptos"/>
                <a:ea typeface="Aptos"/>
                <a:cs typeface="Aptos"/>
              </a:defRPr>
            </a:pPr>
            <a:r>
              <a:rPr sz="1800" b="1">
                <a:solidFill>
                  <a:srgbClr val="067D91"/>
                </a:solidFill>
                <a:latin typeface="Aptos"/>
                <a:ea typeface="Aptos"/>
                <a:cs typeface="Aptos"/>
              </a:rPr>
              <a:t>CONTROLLED COMPARISONS</a:t>
            </a:r>
          </a:p>
        </p:txBody>
      </p:sp>
      <p:sp>
        <p:nvSpPr>
          <p:cNvPr id="7" name="Rectangle 6">
            <a:extLst>
              <a:ext uri="{FF2B5EF4-FFF2-40B4-BE49-F238E27FC236}">
                <a16:creationId xmlns:a16="http://schemas.microsoft.com/office/drawing/2014/main" id="{39E9FAFD-37F4-43E5-A45E-287E04B7A9EC}"/>
              </a:ext>
            </a:extLst>
          </p:cNvPr>
          <p:cNvSpPr>
            <a:spLocks noGrp="1"/>
          </p:cNvSpPr>
          <p:nvPr/>
        </p:nvSpPr>
        <p:spPr>
          <a:xfrm>
            <a:off x="523875" y="3724275"/>
            <a:ext cx="5286375" cy="1352550"/>
          </a:xfrm>
          <a:prstGeom prst="rect">
            <a:avLst/>
          </a:prstGeom>
          <a:noFill/>
          <a:ln w="0">
            <a:noFill/>
          </a:ln>
        </p:spPr>
        <p:txBody>
          <a:bodyPr>
            <a:noAutofit/>
          </a:bodyPr>
          <a:lstStyle/>
          <a:p>
            <a:pPr>
              <a:defRPr sz="2175" b="0">
                <a:solidFill>
                  <a:srgbClr val="16365D"/>
                </a:solidFill>
                <a:latin typeface="Aptos"/>
                <a:ea typeface="Aptos"/>
                <a:cs typeface="Aptos"/>
              </a:defRPr>
            </a:pPr>
            <a:r>
              <a:rPr sz="2175" b="0">
                <a:solidFill>
                  <a:srgbClr val="16365D"/>
                </a:solidFill>
                <a:latin typeface="Aptos"/>
                <a:ea typeface="Aptos"/>
                <a:cs typeface="Aptos"/>
              </a:rPr>
              <a:t>Dry / wet interaction</a:t>
            </a:r>
          </a:p>
          <a:p>
            <a:pPr>
              <a:defRPr sz="2175" b="0">
                <a:solidFill>
                  <a:srgbClr val="16365D"/>
                </a:solidFill>
                <a:latin typeface="Aptos"/>
                <a:ea typeface="Aptos"/>
                <a:cs typeface="Aptos"/>
              </a:defRPr>
            </a:pPr>
            <a:r>
              <a:rPr sz="2175" b="0">
                <a:solidFill>
                  <a:srgbClr val="16365D"/>
                </a:solidFill>
                <a:latin typeface="Aptos"/>
                <a:ea typeface="Aptos"/>
                <a:cs typeface="Aptos"/>
              </a:rPr>
              <a:t>Electrical excitation off / on</a:t>
            </a:r>
          </a:p>
          <a:p>
            <a:pPr>
              <a:defRPr sz="2175" b="0">
                <a:solidFill>
                  <a:srgbClr val="16365D"/>
                </a:solidFill>
                <a:latin typeface="Aptos"/>
                <a:ea typeface="Aptos"/>
                <a:cs typeface="Aptos"/>
              </a:defRPr>
            </a:pPr>
            <a:r>
              <a:rPr sz="2175" b="0">
                <a:solidFill>
                  <a:srgbClr val="16365D"/>
                </a:solidFill>
                <a:latin typeface="Aptos"/>
                <a:ea typeface="Aptos"/>
                <a:cs typeface="Aptos"/>
              </a:rPr>
              <a:t>Blank and material-consumption checks</a:t>
            </a:r>
          </a:p>
        </p:txBody>
      </p:sp>
      <p:sp>
        <p:nvSpPr>
          <p:cNvPr id="8" name="Rectangle 7">
            <a:extLst>
              <a:ext uri="{FF2B5EF4-FFF2-40B4-BE49-F238E27FC236}">
                <a16:creationId xmlns:a16="http://schemas.microsoft.com/office/drawing/2014/main" id="{D65806D8-410B-402E-91FE-AF3E41299CD6}"/>
              </a:ext>
            </a:extLst>
          </p:cNvPr>
          <p:cNvSpPr>
            <a:spLocks noGrp="1"/>
          </p:cNvSpPr>
          <p:nvPr/>
        </p:nvSpPr>
        <p:spPr>
          <a:xfrm>
            <a:off x="6619875" y="1238250"/>
            <a:ext cx="4905375" cy="381000"/>
          </a:xfrm>
          <a:prstGeom prst="rect">
            <a:avLst/>
          </a:prstGeom>
          <a:noFill/>
          <a:ln w="0">
            <a:noFill/>
          </a:ln>
        </p:spPr>
        <p:txBody>
          <a:bodyPr>
            <a:noAutofit/>
          </a:bodyPr>
          <a:lstStyle/>
          <a:p>
            <a:pPr>
              <a:defRPr sz="1800" b="1">
                <a:solidFill>
                  <a:srgbClr val="067D91"/>
                </a:solidFill>
                <a:latin typeface="Aptos"/>
                <a:ea typeface="Aptos"/>
                <a:cs typeface="Aptos"/>
              </a:defRPr>
            </a:pPr>
            <a:r>
              <a:rPr sz="1800" b="1">
                <a:solidFill>
                  <a:srgbClr val="067D91"/>
                </a:solidFill>
                <a:latin typeface="Aptos"/>
                <a:ea typeface="Aptos"/>
                <a:cs typeface="Aptos"/>
              </a:rPr>
              <a:t>MEASUREMENTS</a:t>
            </a:r>
          </a:p>
        </p:txBody>
      </p:sp>
      <p:sp>
        <p:nvSpPr>
          <p:cNvPr id="9" name="Rectangle 8">
            <a:extLst>
              <a:ext uri="{FF2B5EF4-FFF2-40B4-BE49-F238E27FC236}">
                <a16:creationId xmlns:a16="http://schemas.microsoft.com/office/drawing/2014/main" id="{3683A052-E903-46A4-AFE6-BFEE064F1507}"/>
              </a:ext>
            </a:extLst>
          </p:cNvPr>
          <p:cNvSpPr>
            <a:spLocks noGrp="1"/>
          </p:cNvSpPr>
          <p:nvPr/>
        </p:nvSpPr>
        <p:spPr>
          <a:xfrm>
            <a:off x="6619875" y="1790700"/>
            <a:ext cx="4905375" cy="2286000"/>
          </a:xfrm>
          <a:prstGeom prst="rect">
            <a:avLst/>
          </a:prstGeom>
          <a:noFill/>
          <a:ln w="0">
            <a:noFill/>
          </a:ln>
        </p:spPr>
        <p:txBody>
          <a:bodyPr>
            <a:noAutofit/>
          </a:bodyPr>
          <a:lstStyle/>
          <a:p>
            <a:pPr>
              <a:defRPr sz="2325" b="0">
                <a:solidFill>
                  <a:srgbClr val="16365D"/>
                </a:solidFill>
                <a:latin typeface="Aptos"/>
                <a:ea typeface="Aptos"/>
                <a:cs typeface="Aptos"/>
              </a:defRPr>
            </a:pPr>
            <a:r>
              <a:rPr sz="2325" b="0" dirty="0">
                <a:solidFill>
                  <a:srgbClr val="16365D"/>
                </a:solidFill>
                <a:latin typeface="Aptos"/>
                <a:ea typeface="Aptos"/>
                <a:cs typeface="Aptos"/>
              </a:rPr>
              <a:t>Mechanical input</a:t>
            </a:r>
          </a:p>
          <a:p>
            <a:pPr>
              <a:defRPr sz="2325" b="0">
                <a:solidFill>
                  <a:srgbClr val="16365D"/>
                </a:solidFill>
                <a:latin typeface="Aptos"/>
                <a:ea typeface="Aptos"/>
                <a:cs typeface="Aptos"/>
              </a:defRPr>
            </a:pPr>
            <a:r>
              <a:rPr sz="2325" b="0" dirty="0">
                <a:solidFill>
                  <a:srgbClr val="16365D"/>
                </a:solidFill>
                <a:latin typeface="Aptos"/>
                <a:ea typeface="Aptos"/>
                <a:cs typeface="Aptos"/>
              </a:rPr>
              <a:t>Voltage and current over time</a:t>
            </a:r>
          </a:p>
          <a:p>
            <a:pPr>
              <a:defRPr sz="2325" b="0">
                <a:solidFill>
                  <a:srgbClr val="16365D"/>
                </a:solidFill>
                <a:latin typeface="Aptos"/>
                <a:ea typeface="Aptos"/>
                <a:cs typeface="Aptos"/>
              </a:defRPr>
            </a:pPr>
            <a:r>
              <a:rPr sz="2325" b="0" dirty="0">
                <a:solidFill>
                  <a:srgbClr val="16365D"/>
                </a:solidFill>
                <a:latin typeface="Aptos"/>
                <a:ea typeface="Aptos"/>
                <a:cs typeface="Aptos"/>
              </a:rPr>
              <a:t>Collected H₂ and gas purity</a:t>
            </a:r>
          </a:p>
        </p:txBody>
      </p:sp>
      <p:sp>
        <p:nvSpPr>
          <p:cNvPr id="10" name="Rectangle 9">
            <a:extLst>
              <a:ext uri="{FF2B5EF4-FFF2-40B4-BE49-F238E27FC236}">
                <a16:creationId xmlns:a16="http://schemas.microsoft.com/office/drawing/2014/main" id="{70A8E624-35C7-4409-9251-FCFDA78FCC6C}"/>
              </a:ext>
            </a:extLst>
          </p:cNvPr>
          <p:cNvSpPr>
            <a:spLocks noGrp="1"/>
          </p:cNvSpPr>
          <p:nvPr/>
        </p:nvSpPr>
        <p:spPr>
          <a:xfrm>
            <a:off x="523875" y="5676900"/>
            <a:ext cx="11144250" cy="581025"/>
          </a:xfrm>
          <a:prstGeom prst="rect">
            <a:avLst/>
          </a:prstGeom>
          <a:noFill/>
          <a:ln w="0">
            <a:noFill/>
          </a:ln>
        </p:spPr>
        <p:txBody>
          <a:bodyPr>
            <a:noAutofit/>
          </a:bodyPr>
          <a:lstStyle/>
          <a:p>
            <a:pPr>
              <a:defRPr sz="2250" b="1">
                <a:solidFill>
                  <a:srgbClr val="16365D"/>
                </a:solidFill>
                <a:latin typeface="Aptos"/>
                <a:ea typeface="Aptos"/>
                <a:cs typeface="Aptos"/>
              </a:defRPr>
            </a:pPr>
            <a:r>
              <a:rPr sz="2250" b="1">
                <a:solidFill>
                  <a:srgbClr val="16365D"/>
                </a:solidFill>
                <a:latin typeface="Aptos"/>
                <a:ea typeface="Aptos"/>
                <a:cs typeface="Aptos"/>
              </a:rPr>
              <a:t>First gate: repeatable H₂ above blanks, with all energy inputs accounted for.</a:t>
            </a:r>
          </a:p>
        </p:txBody>
      </p:sp>
    </p:spTree>
    <p:extLst>
      <p:ext uri="{BB962C8B-B14F-4D97-AF65-F5344CB8AC3E}">
        <p14:creationId xmlns:p14="http://schemas.microsoft.com/office/powerpoint/2010/main" val="2059359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7CAA1A-900E-48A9-8E6A-874C6B90AC45}"/>
              </a:ext>
            </a:extLst>
          </p:cNvPr>
          <p:cNvSpPr>
            <a:spLocks noGrp="1"/>
          </p:cNvSpPr>
          <p:nvPr/>
        </p:nvSpPr>
        <p:spPr>
          <a:xfrm>
            <a:off x="457200" y="238125"/>
            <a:ext cx="11277600" cy="590550"/>
          </a:xfrm>
          <a:prstGeom prst="rect">
            <a:avLst/>
          </a:prstGeom>
          <a:noFill/>
          <a:ln w="0">
            <a:noFill/>
          </a:ln>
        </p:spPr>
        <p:txBody>
          <a:bodyPr>
            <a:noAutofit/>
          </a:bodyPr>
          <a:lstStyle/>
          <a:p>
            <a:pPr>
              <a:defRPr sz="3150" b="1">
                <a:solidFill>
                  <a:srgbClr val="16365D"/>
                </a:solidFill>
                <a:latin typeface="Aptos"/>
                <a:ea typeface="Aptos"/>
                <a:cs typeface="Aptos"/>
              </a:defRPr>
            </a:pPr>
            <a:r>
              <a:rPr lang="en-US" sz="3150" b="1" dirty="0">
                <a:solidFill>
                  <a:srgbClr val="16365D"/>
                </a:solidFill>
                <a:latin typeface="Aptos"/>
                <a:ea typeface="Aptos"/>
                <a:cs typeface="Aptos"/>
              </a:rPr>
              <a:t>For Questions</a:t>
            </a:r>
            <a:endParaRPr sz="3150" b="1" dirty="0">
              <a:solidFill>
                <a:srgbClr val="16365D"/>
              </a:solidFill>
              <a:latin typeface="Aptos"/>
              <a:ea typeface="Aptos"/>
              <a:cs typeface="Aptos"/>
            </a:endParaRPr>
          </a:p>
        </p:txBody>
      </p:sp>
      <p:sp>
        <p:nvSpPr>
          <p:cNvPr id="2" name="Rectangle 1">
            <a:extLst>
              <a:ext uri="{FF2B5EF4-FFF2-40B4-BE49-F238E27FC236}">
                <a16:creationId xmlns:a16="http://schemas.microsoft.com/office/drawing/2014/main" id="{E768D07B-48A7-48C1-B953-57E600EE9738}"/>
              </a:ext>
            </a:extLst>
          </p:cNvPr>
          <p:cNvSpPr>
            <a:spLocks noGrp="1"/>
          </p:cNvSpPr>
          <p:nvPr/>
        </p:nvSpPr>
        <p:spPr>
          <a:xfrm>
            <a:off x="457200" y="6524625"/>
            <a:ext cx="6667500" cy="209550"/>
          </a:xfrm>
          <a:prstGeom prst="rect">
            <a:avLst/>
          </a:prstGeom>
          <a:noFill/>
          <a:ln w="0">
            <a:noFill/>
          </a:ln>
        </p:spPr>
        <p:txBody>
          <a:bodyPr>
            <a:noAutofit/>
          </a:bodyPr>
          <a:lstStyle/>
          <a:p>
            <a:pPr>
              <a:defRPr sz="1200" b="0">
                <a:solidFill>
                  <a:srgbClr val="46566B"/>
                </a:solidFill>
                <a:latin typeface="Aptos"/>
                <a:ea typeface="Aptos"/>
                <a:cs typeface="Aptos"/>
              </a:defRPr>
            </a:pPr>
            <a:r>
              <a:rPr sz="1200" b="0">
                <a:solidFill>
                  <a:srgbClr val="46566B"/>
                </a:solidFill>
                <a:latin typeface="Aptos"/>
                <a:ea typeface="Aptos"/>
                <a:cs typeface="Aptos"/>
              </a:rPr>
              <a:t>Hydro-X   /   GGSB 2026</a:t>
            </a:r>
          </a:p>
        </p:txBody>
      </p:sp>
      <p:sp>
        <p:nvSpPr>
          <p:cNvPr id="3" name="Rectangle 2">
            <a:extLst>
              <a:ext uri="{FF2B5EF4-FFF2-40B4-BE49-F238E27FC236}">
                <a16:creationId xmlns:a16="http://schemas.microsoft.com/office/drawing/2014/main" id="{2C005F90-0787-434E-82F7-6F9480835A14}"/>
              </a:ext>
            </a:extLst>
          </p:cNvPr>
          <p:cNvSpPr>
            <a:spLocks noGrp="1"/>
          </p:cNvSpPr>
          <p:nvPr/>
        </p:nvSpPr>
        <p:spPr>
          <a:xfrm>
            <a:off x="11334750" y="6524625"/>
            <a:ext cx="428625" cy="209550"/>
          </a:xfrm>
          <a:prstGeom prst="rect">
            <a:avLst/>
          </a:prstGeom>
          <a:noFill/>
          <a:ln w="0">
            <a:noFill/>
          </a:ln>
        </p:spPr>
        <p:txBody>
          <a:bodyPr>
            <a:noAutofit/>
          </a:bodyPr>
          <a:lstStyle/>
          <a:p>
            <a:pPr>
              <a:defRPr sz="1200" b="0">
                <a:solidFill>
                  <a:srgbClr val="46566B"/>
                </a:solidFill>
                <a:latin typeface="Aptos"/>
                <a:ea typeface="Aptos"/>
                <a:cs typeface="Aptos"/>
              </a:defRPr>
            </a:pPr>
            <a:r>
              <a:rPr sz="1200" b="0">
                <a:solidFill>
                  <a:srgbClr val="46566B"/>
                </a:solidFill>
                <a:latin typeface="Aptos"/>
                <a:ea typeface="Aptos"/>
                <a:cs typeface="Aptos"/>
              </a:rPr>
              <a:t>11</a:t>
            </a:r>
          </a:p>
        </p:txBody>
      </p:sp>
      <p:sp>
        <p:nvSpPr>
          <p:cNvPr id="4" name="Rectangle 3">
            <a:extLst>
              <a:ext uri="{FF2B5EF4-FFF2-40B4-BE49-F238E27FC236}">
                <a16:creationId xmlns:a16="http://schemas.microsoft.com/office/drawing/2014/main" id="{F972AEE9-B1B3-467E-BC77-0B8BD7C81A21}"/>
              </a:ext>
            </a:extLst>
          </p:cNvPr>
          <p:cNvSpPr>
            <a:spLocks noGrp="1"/>
          </p:cNvSpPr>
          <p:nvPr/>
        </p:nvSpPr>
        <p:spPr>
          <a:xfrm>
            <a:off x="366558" y="2605087"/>
            <a:ext cx="11049000" cy="714375"/>
          </a:xfrm>
          <a:prstGeom prst="rect">
            <a:avLst/>
          </a:prstGeom>
          <a:noFill/>
          <a:ln w="0">
            <a:noFill/>
          </a:ln>
        </p:spPr>
        <p:txBody>
          <a:bodyPr>
            <a:noAutofit/>
          </a:bodyPr>
          <a:lstStyle/>
          <a:p>
            <a:pPr>
              <a:spcBef>
                <a:spcPts val="900"/>
              </a:spcBef>
              <a:buClr>
                <a:srgbClr val="00529B"/>
              </a:buClr>
            </a:pPr>
            <a:r>
              <a:rPr lang="en-US" altLang="en-US" sz="3600" b="1" dirty="0"/>
              <a:t>Ivane Maisaia</a:t>
            </a:r>
          </a:p>
          <a:p>
            <a:pPr>
              <a:spcBef>
                <a:spcPts val="900"/>
              </a:spcBef>
              <a:buClr>
                <a:srgbClr val="00529B"/>
              </a:buClr>
            </a:pPr>
            <a:r>
              <a:rPr lang="en-US" sz="3600" dirty="0">
                <a:hlinkClick r:id="rId3"/>
              </a:rPr>
              <a:t>i.maisaia@unairtech.com</a:t>
            </a:r>
            <a:endParaRPr lang="en-US" sz="3600" dirty="0"/>
          </a:p>
          <a:p>
            <a:pPr>
              <a:spcBef>
                <a:spcPts val="900"/>
              </a:spcBef>
              <a:buClr>
                <a:srgbClr val="00529B"/>
              </a:buClr>
            </a:pPr>
            <a:r>
              <a:rPr lang="en-US" sz="3600" i="0" dirty="0">
                <a:effectLst/>
                <a:latin typeface="-apple-system"/>
                <a:hlinkClick r:id="rId4"/>
              </a:rPr>
              <a:t>linkedin.com/in/ivane-maisaia</a:t>
            </a:r>
            <a:endParaRPr lang="en-US" sz="3600" dirty="0"/>
          </a:p>
        </p:txBody>
      </p:sp>
      <p:sp>
        <p:nvSpPr>
          <p:cNvPr id="7" name="Rectangle 6">
            <a:extLst>
              <a:ext uri="{FF2B5EF4-FFF2-40B4-BE49-F238E27FC236}">
                <a16:creationId xmlns:a16="http://schemas.microsoft.com/office/drawing/2014/main" id="{C9CF7221-934F-4DBE-B017-CF98D4D8CAAD}"/>
              </a:ext>
            </a:extLst>
          </p:cNvPr>
          <p:cNvSpPr>
            <a:spLocks noGrp="1"/>
          </p:cNvSpPr>
          <p:nvPr/>
        </p:nvSpPr>
        <p:spPr>
          <a:xfrm>
            <a:off x="523875" y="5781675"/>
            <a:ext cx="11049000" cy="619125"/>
          </a:xfrm>
          <a:prstGeom prst="rect">
            <a:avLst/>
          </a:prstGeom>
          <a:noFill/>
          <a:ln w="0">
            <a:noFill/>
          </a:ln>
        </p:spPr>
        <p:txBody>
          <a:bodyPr>
            <a:noAutofit/>
          </a:bodyPr>
          <a:lstStyle/>
          <a:p>
            <a:pPr>
              <a:defRPr sz="1950" b="0">
                <a:solidFill>
                  <a:srgbClr val="46566B"/>
                </a:solidFill>
                <a:latin typeface="Aptos"/>
                <a:ea typeface="Aptos"/>
                <a:cs typeface="Aptos"/>
              </a:defRPr>
            </a:pPr>
            <a:endParaRPr sz="1950" b="0" dirty="0">
              <a:solidFill>
                <a:srgbClr val="46566B"/>
              </a:solidFill>
              <a:latin typeface="Aptos"/>
              <a:ea typeface="Aptos"/>
              <a:cs typeface="Aptos"/>
            </a:endParaRPr>
          </a:p>
        </p:txBody>
      </p:sp>
    </p:spTree>
    <p:extLst>
      <p:ext uri="{BB962C8B-B14F-4D97-AF65-F5344CB8AC3E}">
        <p14:creationId xmlns:p14="http://schemas.microsoft.com/office/powerpoint/2010/main" val="853563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3D983AE-67C1-7D46-5A3E-CB6CB125262B}"/>
              </a:ext>
            </a:extLst>
          </p:cNvPr>
          <p:cNvSpPr txBox="1"/>
          <p:nvPr/>
        </p:nvSpPr>
        <p:spPr>
          <a:xfrm>
            <a:off x="481780" y="1582340"/>
            <a:ext cx="11572568" cy="3693319"/>
          </a:xfrm>
          <a:prstGeom prst="rect">
            <a:avLst/>
          </a:prstGeom>
          <a:noFill/>
        </p:spPr>
        <p:txBody>
          <a:bodyPr wrap="square">
            <a:spAutoFit/>
          </a:bodyPr>
          <a:lstStyle/>
          <a:p>
            <a:r>
              <a:rPr lang="en-US" dirty="0"/>
              <a:t>[1] Mr. Scott R. Thomas, Mr. James F. Walker, “Fundamental Aeronautics Program - </a:t>
            </a:r>
            <a:r>
              <a:rPr lang="en-US" dirty="0" err="1"/>
              <a:t>Hypersonics</a:t>
            </a:r>
            <a:r>
              <a:rPr lang="en-US" dirty="0"/>
              <a:t> Project Overview of the </a:t>
            </a:r>
          </a:p>
          <a:p>
            <a:r>
              <a:rPr lang="en-US" dirty="0"/>
              <a:t>TBCC Discipline”, National Aeronautics and Space Administration, 2009 Annual Meeting September 29-October 1, 2009. </a:t>
            </a:r>
          </a:p>
          <a:p>
            <a:r>
              <a:rPr lang="en-US" dirty="0"/>
              <a:t>[2] Scott R. Thomas, Donald T. Palac, Charles J. Trefny, and Joseph M. Roche ,“Performance Evaluation of the NASA GTX </a:t>
            </a:r>
          </a:p>
          <a:p>
            <a:r>
              <a:rPr lang="en-US" dirty="0"/>
              <a:t>RBCC </a:t>
            </a:r>
            <a:r>
              <a:rPr lang="en-US" dirty="0" err="1"/>
              <a:t>Flowpath</a:t>
            </a:r>
            <a:r>
              <a:rPr lang="en-US" dirty="0"/>
              <a:t>”, NASA/TM—2001-210953 </a:t>
            </a:r>
          </a:p>
          <a:p>
            <a:r>
              <a:rPr lang="en-US" dirty="0"/>
              <a:t>[3] Xiao-Su Yi , </a:t>
            </a:r>
            <a:r>
              <a:rPr lang="en-US" dirty="0" err="1"/>
              <a:t>Shanyi</a:t>
            </a:r>
            <a:r>
              <a:rPr lang="en-US" dirty="0"/>
              <a:t> Du, </a:t>
            </a:r>
            <a:r>
              <a:rPr lang="en-US" dirty="0" err="1"/>
              <a:t>Litong</a:t>
            </a:r>
            <a:r>
              <a:rPr lang="en-US" dirty="0"/>
              <a:t> Zhang, “Composite Materials Engineering, Volume 1 Fundamentals of Composite </a:t>
            </a:r>
          </a:p>
          <a:p>
            <a:r>
              <a:rPr lang="en-US" dirty="0"/>
              <a:t>Materials”, Chemical Industry Press, Beijing and Springer Nature Singapore Pte Ltd. 2018, pp. 92, 151,152. </a:t>
            </a:r>
          </a:p>
          <a:p>
            <a:r>
              <a:rPr lang="en-US" dirty="0"/>
              <a:t>[4] David Glass, Ray </a:t>
            </a:r>
            <a:r>
              <a:rPr lang="en-US" dirty="0" err="1"/>
              <a:t>Dirling</a:t>
            </a:r>
            <a:r>
              <a:rPr lang="en-US" dirty="0"/>
              <a:t>, Harold Croop, Tim Fry and Geoffrey Frank, ”Materials Development for Hypersonic Flight </a:t>
            </a:r>
          </a:p>
          <a:p>
            <a:r>
              <a:rPr lang="en-US" dirty="0"/>
              <a:t>Vehicles”, 14th AIAA/AHI International Space Planes and Hypersonic Systems and Technologies Conferences, Canberra, </a:t>
            </a:r>
          </a:p>
          <a:p>
            <a:r>
              <a:rPr lang="en-US" dirty="0"/>
              <a:t>Australia, 2006.  </a:t>
            </a:r>
          </a:p>
          <a:p>
            <a:r>
              <a:rPr lang="en-US" dirty="0"/>
              <a:t>[5] William D. Callister, Jr., David G. Rethwisch, “Materials Science and Engineering, 9th ed.”, Danvers, MA, 2014, pp. 522</a:t>
            </a:r>
          </a:p>
          <a:p>
            <a:r>
              <a:rPr lang="en-US" dirty="0"/>
              <a:t>525. </a:t>
            </a:r>
          </a:p>
          <a:p>
            <a:r>
              <a:rPr lang="en-US" dirty="0"/>
              <a:t>[6] Ivane Maisaia, “Optionally Piloted Hypersonic Aerospace Vehicle With Inflight Hydrogen Generation Propulsion system”, AIAA AVIATION 2023 Forum, 12-16 June 2023, San Diego, CA and Online, https://doi.org/10.2514/6.2023-3234 </a:t>
            </a:r>
          </a:p>
        </p:txBody>
      </p:sp>
      <p:sp>
        <p:nvSpPr>
          <p:cNvPr id="7" name="TextBox 6">
            <a:extLst>
              <a:ext uri="{FF2B5EF4-FFF2-40B4-BE49-F238E27FC236}">
                <a16:creationId xmlns:a16="http://schemas.microsoft.com/office/drawing/2014/main" id="{BC470E0D-5129-3E70-8995-DD944AEA4615}"/>
              </a:ext>
            </a:extLst>
          </p:cNvPr>
          <p:cNvSpPr txBox="1"/>
          <p:nvPr/>
        </p:nvSpPr>
        <p:spPr>
          <a:xfrm>
            <a:off x="481780" y="448880"/>
            <a:ext cx="6096000" cy="577081"/>
          </a:xfrm>
          <a:prstGeom prst="rect">
            <a:avLst/>
          </a:prstGeom>
          <a:noFill/>
        </p:spPr>
        <p:txBody>
          <a:bodyPr wrap="square">
            <a:spAutoFit/>
          </a:bodyPr>
          <a:lstStyle/>
          <a:p>
            <a:pPr>
              <a:defRPr sz="3150" b="1">
                <a:solidFill>
                  <a:srgbClr val="16365D"/>
                </a:solidFill>
                <a:latin typeface="Aptos"/>
                <a:ea typeface="Aptos"/>
                <a:cs typeface="Aptos"/>
              </a:defRPr>
            </a:pPr>
            <a:r>
              <a:rPr lang="en-US" sz="3150" b="1" dirty="0">
                <a:solidFill>
                  <a:srgbClr val="16365D"/>
                </a:solidFill>
                <a:latin typeface="Aptos"/>
                <a:ea typeface="Aptos"/>
                <a:cs typeface="Aptos"/>
              </a:rPr>
              <a:t>References </a:t>
            </a:r>
          </a:p>
        </p:txBody>
      </p:sp>
    </p:spTree>
    <p:extLst>
      <p:ext uri="{BB962C8B-B14F-4D97-AF65-F5344CB8AC3E}">
        <p14:creationId xmlns:p14="http://schemas.microsoft.com/office/powerpoint/2010/main" val="1492295493"/>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TotalTime>
  <Words>2612</Words>
  <Application>Microsoft Office PowerPoint</Application>
  <DocSecurity>0</DocSecurity>
  <PresentationFormat>Widescreen</PresentationFormat>
  <Paragraphs>151</Paragraphs>
  <Slides>14</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-apple-system</vt:lpstr>
      <vt:lpstr>Aptos</vt:lpstr>
      <vt:lpstr>Calibri</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Ivane Maisaia</cp:lastModifiedBy>
  <cp:revision>6</cp:revision>
  <dcterms:created xsi:type="dcterms:W3CDTF">2026-09-09T16:57:16Z</dcterms:created>
  <dcterms:modified xsi:type="dcterms:W3CDTF">2026-09-09T22:55:13Z</dcterms:modified>
</cp:coreProperties>
</file>