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81" r:id="rId2"/>
  </p:sldMasterIdLst>
  <p:notesMasterIdLst>
    <p:notesMasterId r:id="rId19"/>
  </p:notesMasterIdLst>
  <p:sldIdLst>
    <p:sldId id="275" r:id="rId3"/>
    <p:sldId id="941" r:id="rId4"/>
    <p:sldId id="934" r:id="rId5"/>
    <p:sldId id="931" r:id="rId6"/>
    <p:sldId id="935" r:id="rId7"/>
    <p:sldId id="942" r:id="rId8"/>
    <p:sldId id="928" r:id="rId9"/>
    <p:sldId id="971" r:id="rId10"/>
    <p:sldId id="972" r:id="rId11"/>
    <p:sldId id="975" r:id="rId12"/>
    <p:sldId id="970" r:id="rId13"/>
    <p:sldId id="969" r:id="rId14"/>
    <p:sldId id="938" r:id="rId15"/>
    <p:sldId id="974" r:id="rId16"/>
    <p:sldId id="944" r:id="rId17"/>
    <p:sldId id="8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93339" autoAdjust="0"/>
  </p:normalViewPr>
  <p:slideViewPr>
    <p:cSldViewPr snapToGrid="0">
      <p:cViewPr varScale="1">
        <p:scale>
          <a:sx n="148" d="100"/>
          <a:sy n="148" d="100"/>
        </p:scale>
        <p:origin x="756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52604-F481-4D5F-AF0D-2610C462FEBD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FE8D2-5086-49FD-BDD1-1767E4674B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48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upper atmosphere contains valuable information about Earth's climate and allows early detection of changes, </a:t>
            </a:r>
          </a:p>
          <a:p>
            <a:r>
              <a:rPr lang="en-GB" dirty="0"/>
              <a:t>but space environment can significantly affect on-orbit systems,</a:t>
            </a:r>
          </a:p>
          <a:p>
            <a:r>
              <a:rPr lang="en-GB" dirty="0"/>
              <a:t>therefore, before trusting atmospheric measurement, precision of spaceborne instrumentation must be ensured.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52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556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Small </a:t>
            </a:r>
            <a:r>
              <a:rPr lang="de-DE" dirty="0" err="1"/>
              <a:t>device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moving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, </a:t>
            </a:r>
          </a:p>
          <a:p>
            <a:r>
              <a:rPr lang="de-DE" dirty="0" err="1"/>
              <a:t>purpose</a:t>
            </a:r>
            <a:r>
              <a:rPr lang="de-DE" dirty="0"/>
              <a:t> of </a:t>
            </a:r>
            <a:r>
              <a:rPr lang="de-DE" dirty="0" err="1"/>
              <a:t>baffle</a:t>
            </a:r>
            <a:r>
              <a:rPr lang="de-DE" dirty="0"/>
              <a:t> (</a:t>
            </a:r>
            <a:r>
              <a:rPr lang="de-DE" dirty="0" err="1"/>
              <a:t>straylight</a:t>
            </a:r>
            <a:r>
              <a:rPr lang="de-DE" dirty="0"/>
              <a:t> and </a:t>
            </a:r>
            <a:r>
              <a:rPr lang="de-DE" dirty="0" err="1"/>
              <a:t>albido</a:t>
            </a:r>
            <a:r>
              <a:rPr lang="de-DE" dirty="0"/>
              <a:t>), </a:t>
            </a:r>
          </a:p>
          <a:p>
            <a:r>
              <a:rPr lang="de-DE" dirty="0" err="1"/>
              <a:t>Interference</a:t>
            </a:r>
            <a:r>
              <a:rPr lang="de-DE" dirty="0"/>
              <a:t> </a:t>
            </a:r>
            <a:r>
              <a:rPr lang="de-DE" dirty="0" err="1"/>
              <a:t>explained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161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20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012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Mention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analytical</a:t>
            </a:r>
            <a:r>
              <a:rPr lang="de-DE" dirty="0"/>
              <a:t> </a:t>
            </a:r>
            <a:r>
              <a:rPr lang="de-DE" dirty="0" err="1"/>
              <a:t>tool</a:t>
            </a:r>
            <a:r>
              <a:rPr lang="de-DE" dirty="0"/>
              <a:t> was </a:t>
            </a:r>
            <a:r>
              <a:rPr lang="de-DE" dirty="0" err="1"/>
              <a:t>programmed</a:t>
            </a:r>
            <a:r>
              <a:rPr lang="de-DE" dirty="0"/>
              <a:t> by </a:t>
            </a:r>
            <a:r>
              <a:rPr lang="de-DE" dirty="0" err="1"/>
              <a:t>me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597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FE8D2-5086-49FD-BDD1-1767E4674B0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178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CEB1C7-3CEB-41C0-967D-A5811A09D9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ABBA3-207B-428D-8CD0-97794373E0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66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7831BC-0764-4D94-B436-8046AD2DF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390AF7B-9835-4AEF-ADBF-224AF53FB4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2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F417C38-40AB-41B3-B2F8-75CCBAAFD2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41313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2348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ACBEFBA0-2F93-4496-A34D-CF2A76D180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41313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1534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C6F494F-4F90-46D4-A996-648CBD768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2578" t="13947" r="26204" b="8509"/>
          <a:stretch/>
        </p:blipFill>
        <p:spPr>
          <a:xfrm>
            <a:off x="1649614" y="9003"/>
            <a:ext cx="8892772" cy="424808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</p:spTree>
    <p:extLst>
      <p:ext uri="{BB962C8B-B14F-4D97-AF65-F5344CB8AC3E}">
        <p14:creationId xmlns:p14="http://schemas.microsoft.com/office/powerpoint/2010/main" val="648378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1" name="Bildplatzhalter 8">
            <a:extLst>
              <a:ext uri="{FF2B5EF4-FFF2-40B4-BE49-F238E27FC236}">
                <a16:creationId xmlns:a16="http://schemas.microsoft.com/office/drawing/2014/main" id="{8CEB710D-3A91-48D8-BEF2-629FBCDBF3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172"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Bildplatzhalter 8">
            <a:extLst>
              <a:ext uri="{FF2B5EF4-FFF2-40B4-BE49-F238E27FC236}">
                <a16:creationId xmlns:a16="http://schemas.microsoft.com/office/drawing/2014/main" id="{4AFE42E0-4A3D-47FE-A8E9-1366E06D4C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172"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03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E6AE58A-C2F0-4C9C-807D-C47D20F27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b="48856"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09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635D9F3-AC99-41FB-8315-D1047783EB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b="48856"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66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38709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3226642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3262878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3805682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961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3">
            <a:extLst>
              <a:ext uri="{FF2B5EF4-FFF2-40B4-BE49-F238E27FC236}">
                <a16:creationId xmlns:a16="http://schemas.microsoft.com/office/drawing/2014/main" id="{4854D9B1-A57A-41D6-9770-72E37583B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66" y="938786"/>
            <a:ext cx="9992994" cy="494411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ECE5FE-22D5-4339-A6D4-E5AF742A7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Contact</a:t>
            </a:r>
            <a:endParaRPr lang="en-US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0A0750C-EE81-402A-A295-728E4ABC8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342F7FB-4BBB-4955-B546-518D764DE968}"/>
              </a:ext>
            </a:extLst>
          </p:cNvPr>
          <p:cNvSpPr txBox="1"/>
          <p:nvPr userDrawn="1"/>
        </p:nvSpPr>
        <p:spPr>
          <a:xfrm>
            <a:off x="1127448" y="5081892"/>
            <a:ext cx="3963073" cy="133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700" dirty="0">
                <a:solidFill>
                  <a:srgbClr val="FF0000"/>
                </a:solidFill>
              </a:rPr>
              <a:t>	</a:t>
            </a:r>
            <a:r>
              <a:rPr lang="de-DE" sz="1200" dirty="0">
                <a:solidFill>
                  <a:schemeClr val="bg1"/>
                </a:solidFill>
              </a:rPr>
              <a:t>			</a:t>
            </a:r>
          </a:p>
          <a:p>
            <a:pPr>
              <a:lnSpc>
                <a:spcPts val="800"/>
              </a:lnSpc>
            </a:pPr>
            <a:r>
              <a:rPr lang="de-DE" sz="1200" dirty="0">
                <a:solidFill>
                  <a:schemeClr val="bg1"/>
                </a:solidFill>
              </a:rPr>
              <a:t>Technology@fz-juelich.de / www.fz-juelich.de/zea/zea-1</a:t>
            </a:r>
          </a:p>
          <a:p>
            <a:pPr>
              <a:lnSpc>
                <a:spcPts val="800"/>
              </a:lnSpc>
            </a:pP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r>
              <a:rPr lang="de-DE" sz="2400" dirty="0">
                <a:solidFill>
                  <a:srgbClr val="FF0000"/>
                </a:solidFill>
              </a:rPr>
              <a:t>	</a:t>
            </a:r>
          </a:p>
          <a:p>
            <a:pPr algn="l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1CFEA59-DBA2-41D4-8795-A42D9D66A8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 contrast="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497" y="5310023"/>
            <a:ext cx="576063" cy="5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053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018CDD-268D-430F-82B7-2FAA6ABD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220632E-3D9D-4CBE-A6CB-10DD68B9F6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371475" y="1052736"/>
            <a:ext cx="4537074" cy="467995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D099102-93A6-4163-91F2-100B9F9EA9F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auto">
          <a:xfrm>
            <a:off x="4979987" y="4225156"/>
            <a:ext cx="2232025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9F3AADCC-F64B-49CF-A6C5-F1415DD7B71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auto">
          <a:xfrm>
            <a:off x="7283449" y="4225156"/>
            <a:ext cx="2233613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AD5641F5-7010-46C6-8AB3-7B94613E892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auto">
          <a:xfrm>
            <a:off x="9588500" y="4225156"/>
            <a:ext cx="2232025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257D90E7-C0D4-4573-8862-6DB2DCFE07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B42FA9D-BD46-4062-8C14-790D538EBD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 bwMode="auto">
          <a:xfrm>
            <a:off x="4979987" y="1052736"/>
            <a:ext cx="6827836" cy="309634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22651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ildraster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Datumsplatzhalter 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7" name="Bildplatzhalter 4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371475" y="944563"/>
            <a:ext cx="6840538" cy="467995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8" name="Bildplatzhalter 4"/>
          <p:cNvSpPr>
            <a:spLocks noGrp="1"/>
          </p:cNvSpPr>
          <p:nvPr>
            <p:ph type="pic" sz="quarter" idx="22" hasCustomPrompt="1"/>
          </p:nvPr>
        </p:nvSpPr>
        <p:spPr bwMode="auto">
          <a:xfrm>
            <a:off x="7283449" y="944563"/>
            <a:ext cx="4537076" cy="309721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9" name="Bildplatzhalter 4"/>
          <p:cNvSpPr>
            <a:spLocks noGrp="1"/>
          </p:cNvSpPr>
          <p:nvPr>
            <p:ph type="pic" sz="quarter" idx="24" hasCustomPrompt="1"/>
          </p:nvPr>
        </p:nvSpPr>
        <p:spPr bwMode="auto">
          <a:xfrm>
            <a:off x="7283449" y="4116983"/>
            <a:ext cx="4537076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0B6E1A-0E5B-4595-9084-E4BDFCCC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85174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raster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548716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3848252F-417B-4426-90F3-A3E91D512DD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944563"/>
            <a:ext cx="3780000" cy="46799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36" name="Bildplatzhalter 4">
            <a:extLst>
              <a:ext uri="{FF2B5EF4-FFF2-40B4-BE49-F238E27FC236}">
                <a16:creationId xmlns:a16="http://schemas.microsoft.com/office/drawing/2014/main" id="{E96023CF-844E-442D-8697-4A42553575A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24000" y="944563"/>
            <a:ext cx="3744000" cy="46799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88D51B44-EE14-413D-A7E6-BED57AC19CB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040525" y="944563"/>
            <a:ext cx="3780000" cy="46799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947941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5">
          <p15:clr>
            <a:srgbClr val="FBAE40"/>
          </p15:clr>
        </p15:guide>
        <p15:guide id="2" orient="horz" pos="3543">
          <p15:clr>
            <a:srgbClr val="FBAE40"/>
          </p15:clr>
        </p15:guide>
        <p15:guide id="3" orient="horz" pos="1548">
          <p15:clr>
            <a:srgbClr val="FBAE40"/>
          </p15:clr>
        </p15:guide>
        <p15:guide id="4" orient="horz" pos="1593">
          <p15:clr>
            <a:srgbClr val="FBAE40"/>
          </p15:clr>
        </p15:guide>
        <p15:guide id="5" orient="horz" pos="2546">
          <p15:clr>
            <a:srgbClr val="FBAE40"/>
          </p15:clr>
        </p15:guide>
        <p15:guide id="6" orient="horz" pos="2591">
          <p15:clr>
            <a:srgbClr val="FBAE40"/>
          </p15:clr>
        </p15:guide>
        <p15:guide id="7" pos="5995">
          <p15:clr>
            <a:srgbClr val="FBAE40"/>
          </p15:clr>
        </p15:guide>
        <p15:guide id="8" pos="6040">
          <p15:clr>
            <a:srgbClr val="FBAE40"/>
          </p15:clr>
        </p15:guide>
        <p15:guide id="9" pos="1640">
          <p15:clr>
            <a:srgbClr val="FBAE40"/>
          </p15:clr>
        </p15:guide>
        <p15:guide id="10" pos="1685">
          <p15:clr>
            <a:srgbClr val="FBAE40"/>
          </p15:clr>
        </p15:guide>
        <p15:guide id="11" pos="3092">
          <p15:clr>
            <a:srgbClr val="FBAE40"/>
          </p15:clr>
        </p15:guide>
        <p15:guide id="12" pos="3137">
          <p15:clr>
            <a:srgbClr val="FBAE40"/>
          </p15:clr>
        </p15:guide>
        <p15:guide id="13" pos="4543">
          <p15:clr>
            <a:srgbClr val="FBAE40"/>
          </p15:clr>
        </p15:guide>
        <p15:guide id="14" pos="45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CEB1C7-3CEB-41C0-967D-A5811A09D9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ABBA3-207B-428D-8CD0-97794373E0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7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7831BC-0764-4D94-B436-8046AD2DF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390AF7B-9835-4AEF-ADBF-224AF53FB4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56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F417C38-40AB-41B3-B2F8-75CCBAAFD2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41313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70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841ADC1-554D-467B-9DCD-0367F2C04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38060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3482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1" name="Bildplatzhalter 8">
            <a:extLst>
              <a:ext uri="{FF2B5EF4-FFF2-40B4-BE49-F238E27FC236}">
                <a16:creationId xmlns:a16="http://schemas.microsoft.com/office/drawing/2014/main" id="{8CEB710D-3A91-48D8-BEF2-629FBCDBF3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172"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68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Bildplatzhalter 8">
            <a:extLst>
              <a:ext uri="{FF2B5EF4-FFF2-40B4-BE49-F238E27FC236}">
                <a16:creationId xmlns:a16="http://schemas.microsoft.com/office/drawing/2014/main" id="{4AFE42E0-4A3D-47FE-A8E9-1366E06D4C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172"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6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E6AE58A-C2F0-4C9C-807D-C47D20F27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b="48856"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46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635D9F3-AC99-41FB-8315-D1047783EB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b="48856"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32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96281C8-F874-4B4A-AAB1-D10E12FA86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0" y="0"/>
            <a:ext cx="11448000" cy="5993802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7248128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7765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96281C8-F874-4B4A-AAB1-D10E12FA86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73" y="0"/>
            <a:ext cx="11882827" cy="655420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0232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F07114D-9A16-488D-ABAE-8CCC6EF9B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4"/>
          <a:stretch/>
        </p:blipFill>
        <p:spPr>
          <a:xfrm>
            <a:off x="371620" y="48144"/>
            <a:ext cx="11448000" cy="546908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BD3B53F-EDA5-4549-BC97-70944868C5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3352" y="303794"/>
            <a:ext cx="11448000" cy="3088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18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139A4DF-33D0-7A98-B04F-8D3898D42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3" b="14213"/>
          <a:stretch/>
        </p:blipFill>
        <p:spPr>
          <a:xfrm>
            <a:off x="738081" y="0"/>
            <a:ext cx="11088000" cy="529710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3329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205C-587A-4775-9954-D0B78C99E989}"/>
              </a:ext>
            </a:extLst>
          </p:cNvPr>
          <p:cNvSpPr txBox="1"/>
          <p:nvPr userDrawn="1"/>
        </p:nvSpPr>
        <p:spPr>
          <a:xfrm>
            <a:off x="8054874" y="6236996"/>
            <a:ext cx="1211434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b="1" dirty="0">
                <a:solidFill>
                  <a:srgbClr val="023D6B"/>
                </a:solidFill>
              </a:rPr>
              <a:t>Page </a:t>
            </a:r>
            <a:fld id="{F83E6DB0-EF81-477F-A39C-2516197D772E}" type="slidenum">
              <a:rPr lang="en-US" sz="1400" b="1" smtClean="0">
                <a:solidFill>
                  <a:srgbClr val="023D6B"/>
                </a:solidFill>
              </a:rPr>
              <a:pPr algn="ctr">
                <a:lnSpc>
                  <a:spcPct val="95000"/>
                </a:lnSpc>
              </a:pPr>
              <a:t>‹#›</a:t>
            </a:fld>
            <a:endParaRPr lang="en-GB" sz="1400" b="1" dirty="0" err="1">
              <a:solidFill>
                <a:srgbClr val="023D6B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79FF2-EFB2-4556-AF4A-50E0534F9558}"/>
              </a:ext>
            </a:extLst>
          </p:cNvPr>
          <p:cNvSpPr txBox="1"/>
          <p:nvPr userDrawn="1"/>
        </p:nvSpPr>
        <p:spPr>
          <a:xfrm>
            <a:off x="262088" y="5891761"/>
            <a:ext cx="4449693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100" b="1" dirty="0">
                <a:solidFill>
                  <a:srgbClr val="023D6B"/>
                </a:solidFill>
              </a:rPr>
              <a:t>MINIMIZATION OF THERMO-MECHANICAL INFLUENCES ON THE IMAGE QUALITY OF SATELLITE OPTICAL SYSTEMS</a:t>
            </a:r>
            <a:endParaRPr lang="en-GB" sz="1100" b="1" dirty="0" err="1">
              <a:solidFill>
                <a:srgbClr val="02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90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83575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6238668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5D769-82E7-3A92-6A99-B161F7EDB763}"/>
              </a:ext>
            </a:extLst>
          </p:cNvPr>
          <p:cNvSpPr txBox="1"/>
          <p:nvPr userDrawn="1"/>
        </p:nvSpPr>
        <p:spPr>
          <a:xfrm>
            <a:off x="8503540" y="6218096"/>
            <a:ext cx="77296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200" dirty="0">
                <a:solidFill>
                  <a:schemeClr val="tx2"/>
                </a:solidFill>
              </a:rPr>
              <a:t>Page </a:t>
            </a:r>
            <a:fld id="{44896EA2-1DA7-44B8-AA46-F27028D8789A}" type="slidenum">
              <a:rPr lang="en-US" sz="1200" smtClean="0">
                <a:solidFill>
                  <a:schemeClr val="tx2"/>
                </a:solidFill>
              </a:rPr>
              <a:t>‹#›</a:t>
            </a:fld>
            <a:endParaRPr lang="en-GB" sz="12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3694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8650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ECE5FE-22D5-4339-A6D4-E5AF742A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0A0750C-EE81-402A-A295-728E4ABC8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7A4512-EAFA-91F9-7288-B63C2AAD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86418"/>
            <a:ext cx="12192000" cy="408516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342F7FB-4BBB-4955-B546-518D764DE968}"/>
              </a:ext>
            </a:extLst>
          </p:cNvPr>
          <p:cNvSpPr txBox="1"/>
          <p:nvPr userDrawn="1"/>
        </p:nvSpPr>
        <p:spPr>
          <a:xfrm>
            <a:off x="260719" y="4725144"/>
            <a:ext cx="4128181" cy="133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700" dirty="0">
                <a:solidFill>
                  <a:srgbClr val="FF0000"/>
                </a:solidFill>
              </a:rPr>
              <a:t>	</a:t>
            </a:r>
            <a:r>
              <a:rPr lang="de-DE" sz="1200" dirty="0">
                <a:solidFill>
                  <a:schemeClr val="bg1"/>
                </a:solidFill>
              </a:rPr>
              <a:t>			</a:t>
            </a:r>
          </a:p>
          <a:p>
            <a:pPr>
              <a:lnSpc>
                <a:spcPts val="800"/>
              </a:lnSpc>
            </a:pPr>
            <a:r>
              <a:rPr lang="de-DE" sz="1200" dirty="0">
                <a:solidFill>
                  <a:schemeClr val="bg1"/>
                </a:solidFill>
              </a:rPr>
              <a:t>Technology@fz-juelich.de / https://www.fz-juelich.de/en/ite</a:t>
            </a:r>
          </a:p>
          <a:p>
            <a:pPr>
              <a:lnSpc>
                <a:spcPts val="800"/>
              </a:lnSpc>
            </a:pP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r>
              <a:rPr lang="de-DE" sz="2400" dirty="0">
                <a:solidFill>
                  <a:srgbClr val="FF0000"/>
                </a:solidFill>
              </a:rPr>
              <a:t>	</a:t>
            </a:r>
          </a:p>
          <a:p>
            <a:pPr algn="l">
              <a:lnSpc>
                <a:spcPct val="95000"/>
              </a:lnSpc>
            </a:pP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399301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1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4E0B5D-6C5E-4594-977A-0B020A213B9D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31" y="6161873"/>
            <a:ext cx="2993537" cy="380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1232E8-8FC0-42D9-97CB-B5B490AD368F}"/>
              </a:ext>
            </a:extLst>
          </p:cNvPr>
          <p:cNvSpPr txBox="1"/>
          <p:nvPr userDrawn="1"/>
        </p:nvSpPr>
        <p:spPr>
          <a:xfrm>
            <a:off x="270256" y="5848892"/>
            <a:ext cx="384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MINIMIZATION OF THERMO-MECHANICAL INFLUENCES ON THE IMAGE QUALITY OF OPTICAL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4F982D-B723-4157-8008-DC4B2F6A148C}"/>
              </a:ext>
            </a:extLst>
          </p:cNvPr>
          <p:cNvSpPr txBox="1"/>
          <p:nvPr userDrawn="1"/>
        </p:nvSpPr>
        <p:spPr>
          <a:xfrm>
            <a:off x="8503540" y="6218096"/>
            <a:ext cx="772969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200" dirty="0">
                <a:solidFill>
                  <a:schemeClr val="tx2"/>
                </a:solidFill>
              </a:rPr>
              <a:t>Page </a:t>
            </a:r>
            <a:fld id="{44896EA2-1DA7-44B8-AA46-F27028D8789A}" type="slidenum">
              <a:rPr lang="en-US" sz="1200" smtClean="0">
                <a:solidFill>
                  <a:schemeClr val="tx2"/>
                </a:solidFill>
              </a:rPr>
              <a:t>‹#›</a:t>
            </a:fld>
            <a:endParaRPr lang="en-GB" sz="12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2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8" r:id="rId16"/>
    <p:sldLayoutId id="2147483679" r:id="rId17"/>
    <p:sldLayoutId id="2147483680" r:id="rId18"/>
  </p:sldLayoutIdLst>
  <p:hf hdr="0" ftr="0" dt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lang="en-US" sz="3200" b="1" kern="1200" cap="all" spc="0" baseline="0" noProof="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9" name="Grafik 8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BBD66B2A-694A-84A1-EAD7-8049BE6E01A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81" y="6161874"/>
            <a:ext cx="2793289" cy="38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4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</p:sldLayoutIdLst>
  <p:hf hdr="0" ftr="0" dt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emf"/><Relationship Id="rId3" Type="http://schemas.openxmlformats.org/officeDocument/2006/relationships/image" Target="../media/image22.PNG"/><Relationship Id="rId12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11" Type="http://schemas.openxmlformats.org/officeDocument/2006/relationships/image" Target="NULL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1.png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66CE244-277F-4F33-B2EE-E4232A68E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3889509"/>
            <a:ext cx="10728324" cy="1037838"/>
          </a:xfrm>
        </p:spPr>
        <p:txBody>
          <a:bodyPr/>
          <a:lstStyle/>
          <a:p>
            <a:r>
              <a:rPr lang="en-US" sz="2800" dirty="0"/>
              <a:t>Minimization of thermo-mechanical influences on the image quality of satellite</a:t>
            </a:r>
            <a:r>
              <a:rPr lang="en-GB" sz="2800" dirty="0"/>
              <a:t> optical systems</a:t>
            </a:r>
            <a:endParaRPr lang="de-DE" sz="2800" dirty="0"/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E91835D3-D908-4C9B-9509-5A6DA7E8A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6" y="5561307"/>
            <a:ext cx="10728325" cy="360000"/>
          </a:xfrm>
        </p:spPr>
        <p:txBody>
          <a:bodyPr/>
          <a:lstStyle/>
          <a:p>
            <a:fld id="{A6ED6DFC-DD44-4E81-8EB0-36B4E0FCE823}" type="datetime1">
              <a:rPr lang="de-DE" smtClean="0"/>
              <a:t>04.09.2026</a:t>
            </a:fld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E0E1D1C-5CBC-4832-B4FA-D256FFBF3C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7" y="297328"/>
            <a:ext cx="10728324" cy="1562573"/>
          </a:xfrm>
        </p:spPr>
        <p:txBody>
          <a:bodyPr/>
          <a:lstStyle/>
          <a:p>
            <a:r>
              <a:rPr lang="de-DE" dirty="0">
                <a:solidFill>
                  <a:schemeClr val="tx2"/>
                </a:solidFill>
              </a:rPr>
              <a:t>INSTITUTE OF TECHNOLOGY AND Engineering</a:t>
            </a:r>
          </a:p>
          <a:p>
            <a:endParaRPr lang="de-DE" dirty="0">
              <a:solidFill>
                <a:schemeClr val="tx2"/>
              </a:solidFill>
            </a:endParaRPr>
          </a:p>
          <a:p>
            <a:r>
              <a:rPr lang="de-DE" dirty="0">
                <a:solidFill>
                  <a:schemeClr val="tx2"/>
                </a:solidFill>
              </a:rPr>
              <a:t>GIORGI KAKABADZE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6BDAA29-6EA6-4AEF-9B2E-EB3E0FCE4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81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6E81-63A8-3313-1D5C-7A30CFB5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 appeared in </a:t>
            </a:r>
            <a:r>
              <a:rPr lang="en-GB" dirty="0"/>
              <a:t>Jülich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6C3D2C-14B0-D4A1-A97C-0D5B53BC65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AE4E4F-B008-006E-E7B6-74600395A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4" b="3611"/>
          <a:stretch>
            <a:fillRect/>
          </a:stretch>
        </p:blipFill>
        <p:spPr>
          <a:xfrm>
            <a:off x="2086451" y="1474214"/>
            <a:ext cx="8019098" cy="4445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F91DA4E-6674-696D-B1DB-44174C6CDCC1}"/>
              </a:ext>
            </a:extLst>
          </p:cNvPr>
          <p:cNvSpPr/>
          <p:nvPr/>
        </p:nvSpPr>
        <p:spPr>
          <a:xfrm>
            <a:off x="8820150" y="3568700"/>
            <a:ext cx="1174750" cy="685800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D8B1E3E-693F-2D2E-498F-4737F3A840F1}"/>
              </a:ext>
            </a:extLst>
          </p:cNvPr>
          <p:cNvSpPr/>
          <p:nvPr/>
        </p:nvSpPr>
        <p:spPr>
          <a:xfrm rot="19473154">
            <a:off x="2808860" y="2801155"/>
            <a:ext cx="6863440" cy="5595024"/>
          </a:xfrm>
          <a:prstGeom prst="arc">
            <a:avLst/>
          </a:prstGeom>
          <a:ln w="762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F4D3472-23C9-A334-2E32-E5E3A96AE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5760" y="2761225"/>
            <a:ext cx="3061282" cy="132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3C695B0-D973-F891-5F88-259EB7F9AC73}"/>
              </a:ext>
            </a:extLst>
          </p:cNvPr>
          <p:cNvGrpSpPr/>
          <p:nvPr/>
        </p:nvGrpSpPr>
        <p:grpSpPr>
          <a:xfrm>
            <a:off x="4055367" y="3326194"/>
            <a:ext cx="858608" cy="1110486"/>
            <a:chOff x="4055367" y="3326194"/>
            <a:chExt cx="858608" cy="11104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2A58AF-FE8B-715A-D29D-0DE3991CD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9898" y="3714292"/>
              <a:ext cx="834431" cy="22668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5C3B724-E8D2-C17A-8F47-CF64D8D71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4079545" y="3326194"/>
              <a:ext cx="834430" cy="2425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5D05C9E-5570-1111-1C42-9C1F003F9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055367" y="4082326"/>
              <a:ext cx="838962" cy="354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439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E628887F-4B95-3D7E-B1F4-0ACC756D4936}"/>
              </a:ext>
            </a:extLst>
          </p:cNvPr>
          <p:cNvSpPr/>
          <p:nvPr/>
        </p:nvSpPr>
        <p:spPr>
          <a:xfrm>
            <a:off x="-541918" y="1227426"/>
            <a:ext cx="13250431" cy="1325043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E68BAAC-F741-098C-88C3-EF67C730CF8A}"/>
              </a:ext>
            </a:extLst>
          </p:cNvPr>
          <p:cNvGrpSpPr/>
          <p:nvPr/>
        </p:nvGrpSpPr>
        <p:grpSpPr>
          <a:xfrm>
            <a:off x="0" y="1756642"/>
            <a:ext cx="12192000" cy="12192000"/>
            <a:chOff x="2798762" y="131762"/>
            <a:chExt cx="6594475" cy="659447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6875828-CC46-959B-3436-A5A3FBF31D95}"/>
                </a:ext>
              </a:extLst>
            </p:cNvPr>
            <p:cNvSpPr/>
            <p:nvPr/>
          </p:nvSpPr>
          <p:spPr>
            <a:xfrm>
              <a:off x="2798762" y="131762"/>
              <a:ext cx="6594475" cy="6594475"/>
            </a:xfrm>
            <a:prstGeom prst="ellipse">
              <a:avLst/>
            </a:prstGeom>
            <a:gradFill flip="none" rotWithShape="1">
              <a:gsLst>
                <a:gs pos="65000">
                  <a:srgbClr val="98ACDC"/>
                </a:gs>
                <a:gs pos="60000">
                  <a:schemeClr val="accent1">
                    <a:lumMod val="75000"/>
                  </a:schemeClr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GB" sz="2400" dirty="0" err="1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408D65-7C58-47DE-AB47-2126DEA2D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8762" y="131762"/>
              <a:ext cx="6594475" cy="6594475"/>
            </a:xfrm>
            <a:prstGeom prst="rect">
              <a:avLst/>
            </a:prstGeom>
          </p:spPr>
        </p:pic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32C223C0-06FF-616F-9D64-67557BA9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 atmosphere 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DECFE62-9099-9DF1-42AA-AF7E1F065B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8585B81-0D0D-757E-FC38-E7498A47F4ED}"/>
              </a:ext>
            </a:extLst>
          </p:cNvPr>
          <p:cNvSpPr/>
          <p:nvPr/>
        </p:nvSpPr>
        <p:spPr>
          <a:xfrm>
            <a:off x="5908675" y="1225550"/>
            <a:ext cx="374650" cy="2203450"/>
          </a:xfrm>
          <a:prstGeom prst="triangle">
            <a:avLst/>
          </a:prstGeom>
          <a:gradFill>
            <a:gsLst>
              <a:gs pos="7200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B0DA547-21E6-BABB-86A1-CA89E266F117}"/>
              </a:ext>
            </a:extLst>
          </p:cNvPr>
          <p:cNvSpPr/>
          <p:nvPr/>
        </p:nvSpPr>
        <p:spPr>
          <a:xfrm rot="3019513">
            <a:off x="3152846" y="337262"/>
            <a:ext cx="822057" cy="5610245"/>
          </a:xfrm>
          <a:prstGeom prst="triangle">
            <a:avLst/>
          </a:prstGeom>
          <a:gradFill flip="none" rotWithShape="1">
            <a:gsLst>
              <a:gs pos="4500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DEA204-B824-22B5-5D46-8C98ED9B629D}"/>
              </a:ext>
            </a:extLst>
          </p:cNvPr>
          <p:cNvGrpSpPr/>
          <p:nvPr/>
        </p:nvGrpSpPr>
        <p:grpSpPr>
          <a:xfrm>
            <a:off x="1587592" y="1608383"/>
            <a:ext cx="3295558" cy="618631"/>
            <a:chOff x="1587592" y="1608383"/>
            <a:chExt cx="3295558" cy="6186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58C7415-11FD-4DF0-D14A-D1CBD2A2959C}"/>
                </a:ext>
              </a:extLst>
            </p:cNvPr>
            <p:cNvSpPr txBox="1"/>
            <p:nvPr/>
          </p:nvSpPr>
          <p:spPr>
            <a:xfrm>
              <a:off x="1587592" y="1608383"/>
              <a:ext cx="2036417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3600" b="1" dirty="0"/>
                <a:t>Limb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98A99D2-66C1-2A45-EFE0-B307BD6833C1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3624009" y="1917699"/>
              <a:ext cx="1259141" cy="0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8447E3-FFCD-F79B-A76D-07F364AC8561}"/>
              </a:ext>
            </a:extLst>
          </p:cNvPr>
          <p:cNvGrpSpPr/>
          <p:nvPr/>
        </p:nvGrpSpPr>
        <p:grpSpPr>
          <a:xfrm>
            <a:off x="6158626" y="1608382"/>
            <a:ext cx="4495248" cy="618631"/>
            <a:chOff x="6158626" y="1608382"/>
            <a:chExt cx="4495248" cy="6186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848060-A5B3-0EC1-7191-3140D50DD126}"/>
                </a:ext>
              </a:extLst>
            </p:cNvPr>
            <p:cNvSpPr txBox="1"/>
            <p:nvPr/>
          </p:nvSpPr>
          <p:spPr>
            <a:xfrm>
              <a:off x="8567991" y="1608382"/>
              <a:ext cx="208588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3600" b="1" dirty="0"/>
                <a:t>Nadir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E37D20A-890A-A53B-8D9E-FDCCC0E38C2A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6158626" y="1917698"/>
              <a:ext cx="2409365" cy="1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098205D-EA13-A8C2-1E95-0E61BCFE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297" y="7321338"/>
            <a:ext cx="1890758" cy="106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3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093 C 0.00325 -0.05023 0.00143 -0.16435 0.01888 -0.25834 C 0.05729 -0.46459 0.0776 -0.50787 0.12422 -0.61158 C 0.17409 -0.72269 0.26042 -0.84954 0.3362 -0.89422 C 0.42226 -0.96065 0.50625 -0.96088 0.53633 -0.9676 " pathEditMode="relative" rAng="18840000" ptsTypes="AAA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19" y="-5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B423-1772-4C1F-89C8-699B4249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SHIPAS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0BF28-9F83-431D-953C-C6494D596D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altLang="de-DE" dirty="0"/>
              <a:t>Spatial Heterodyne Interferometer Performance Assessment in Space</a:t>
            </a:r>
            <a:endParaRPr lang="en-GB" dirty="0"/>
          </a:p>
        </p:txBody>
      </p:sp>
      <p:pic>
        <p:nvPicPr>
          <p:cNvPr id="35" name="Content Placeholder 9">
            <a:extLst>
              <a:ext uri="{FF2B5EF4-FFF2-40B4-BE49-F238E27FC236}">
                <a16:creationId xmlns:a16="http://schemas.microsoft.com/office/drawing/2014/main" id="{B968E986-AE16-4E1E-A1CC-8B9DDBA62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68" y="2079476"/>
            <a:ext cx="7923857" cy="33554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E845F14-37B2-401A-B15B-074B68E89E17}"/>
              </a:ext>
            </a:extLst>
          </p:cNvPr>
          <p:cNvGrpSpPr/>
          <p:nvPr/>
        </p:nvGrpSpPr>
        <p:grpSpPr>
          <a:xfrm>
            <a:off x="661129" y="2645476"/>
            <a:ext cx="6941809" cy="1204386"/>
            <a:chOff x="661129" y="2645476"/>
            <a:chExt cx="6941809" cy="1204386"/>
          </a:xfrm>
        </p:grpSpPr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B6F0D748-FD6C-4CB9-89FE-77EEC2148402}"/>
                </a:ext>
              </a:extLst>
            </p:cNvPr>
            <p:cNvSpPr/>
            <p:nvPr/>
          </p:nvSpPr>
          <p:spPr bwMode="auto">
            <a:xfrm>
              <a:off x="661129" y="2645476"/>
              <a:ext cx="4421286" cy="1204386"/>
            </a:xfrm>
            <a:prstGeom prst="rect">
              <a:avLst/>
            </a:prstGeom>
            <a:solidFill>
              <a:srgbClr val="00FF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8F6B86D6-89F1-4A6A-94A2-84F77502725D}"/>
                </a:ext>
              </a:extLst>
            </p:cNvPr>
            <p:cNvSpPr/>
            <p:nvPr/>
          </p:nvSpPr>
          <p:spPr bwMode="auto">
            <a:xfrm rot="5400000">
              <a:off x="5088881" y="2639010"/>
              <a:ext cx="1192430" cy="1205362"/>
            </a:xfrm>
            <a:prstGeom prst="trapezoid">
              <a:avLst>
                <a:gd name="adj" fmla="val 39999"/>
              </a:avLst>
            </a:prstGeom>
            <a:solidFill>
              <a:srgbClr val="00FF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Isosceles Triangle 35">
              <a:extLst>
                <a:ext uri="{FF2B5EF4-FFF2-40B4-BE49-F238E27FC236}">
                  <a16:creationId xmlns:a16="http://schemas.microsoft.com/office/drawing/2014/main" id="{F0B769FC-B899-4DAE-9C0B-F9A35B92ADB8}"/>
                </a:ext>
              </a:extLst>
            </p:cNvPr>
            <p:cNvSpPr/>
            <p:nvPr/>
          </p:nvSpPr>
          <p:spPr bwMode="auto">
            <a:xfrm rot="5400000">
              <a:off x="7232668" y="2948525"/>
              <a:ext cx="150059" cy="590481"/>
            </a:xfrm>
            <a:prstGeom prst="triangle">
              <a:avLst>
                <a:gd name="adj" fmla="val 50301"/>
              </a:avLst>
            </a:prstGeom>
            <a:solidFill>
              <a:srgbClr val="00FF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rapezoid 38">
              <a:extLst>
                <a:ext uri="{FF2B5EF4-FFF2-40B4-BE49-F238E27FC236}">
                  <a16:creationId xmlns:a16="http://schemas.microsoft.com/office/drawing/2014/main" id="{029471EB-36E1-4D16-A9E9-67A1A5ED502B}"/>
                </a:ext>
              </a:extLst>
            </p:cNvPr>
            <p:cNvSpPr/>
            <p:nvPr/>
          </p:nvSpPr>
          <p:spPr bwMode="auto">
            <a:xfrm rot="5400000">
              <a:off x="6530862" y="2879900"/>
              <a:ext cx="238510" cy="724681"/>
            </a:xfrm>
            <a:prstGeom prst="trapezoid">
              <a:avLst>
                <a:gd name="adj" fmla="val 19396"/>
              </a:avLst>
            </a:prstGeom>
            <a:solidFill>
              <a:srgbClr val="00FF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5F31F-DBEE-41B7-AF6B-D9C660262012}"/>
              </a:ext>
            </a:extLst>
          </p:cNvPr>
          <p:cNvGrpSpPr/>
          <p:nvPr/>
        </p:nvGrpSpPr>
        <p:grpSpPr>
          <a:xfrm>
            <a:off x="7153977" y="2856822"/>
            <a:ext cx="153721" cy="2007715"/>
            <a:chOff x="7153977" y="2856822"/>
            <a:chExt cx="153721" cy="2007715"/>
          </a:xfrm>
        </p:grpSpPr>
        <p:sp>
          <p:nvSpPr>
            <p:cNvPr id="40" name="Isosceles Triangle 37">
              <a:extLst>
                <a:ext uri="{FF2B5EF4-FFF2-40B4-BE49-F238E27FC236}">
                  <a16:creationId xmlns:a16="http://schemas.microsoft.com/office/drawing/2014/main" id="{69785587-508B-4341-A65B-D70448BE6F65}"/>
                </a:ext>
              </a:extLst>
            </p:cNvPr>
            <p:cNvSpPr/>
            <p:nvPr/>
          </p:nvSpPr>
          <p:spPr bwMode="auto">
            <a:xfrm>
              <a:off x="7153977" y="2856822"/>
              <a:ext cx="153721" cy="590481"/>
            </a:xfrm>
            <a:prstGeom prst="triangle">
              <a:avLst>
                <a:gd name="adj" fmla="val 50301"/>
              </a:avLst>
            </a:prstGeom>
            <a:solidFill>
              <a:srgbClr val="FFC0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Isosceles Triangle 38">
              <a:extLst>
                <a:ext uri="{FF2B5EF4-FFF2-40B4-BE49-F238E27FC236}">
                  <a16:creationId xmlns:a16="http://schemas.microsoft.com/office/drawing/2014/main" id="{FD737830-304A-4345-94E0-0F49453C5B4C}"/>
                </a:ext>
              </a:extLst>
            </p:cNvPr>
            <p:cNvSpPr/>
            <p:nvPr/>
          </p:nvSpPr>
          <p:spPr bwMode="auto">
            <a:xfrm rot="10800000">
              <a:off x="7153977" y="3447303"/>
              <a:ext cx="153721" cy="1417234"/>
            </a:xfrm>
            <a:prstGeom prst="triangle">
              <a:avLst>
                <a:gd name="adj" fmla="val 50301"/>
              </a:avLst>
            </a:prstGeom>
            <a:solidFill>
              <a:srgbClr val="FFC000">
                <a:alpha val="50000"/>
              </a:srgb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2" name="TextBox 39">
            <a:extLst>
              <a:ext uri="{FF2B5EF4-FFF2-40B4-BE49-F238E27FC236}">
                <a16:creationId xmlns:a16="http://schemas.microsoft.com/office/drawing/2014/main" id="{43CA2875-252C-46B4-962B-2A07DD81CE5A}"/>
              </a:ext>
            </a:extLst>
          </p:cNvPr>
          <p:cNvSpPr txBox="1"/>
          <p:nvPr/>
        </p:nvSpPr>
        <p:spPr>
          <a:xfrm>
            <a:off x="2144651" y="2205624"/>
            <a:ext cx="1088241" cy="285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23D6B"/>
                </a:solidFill>
              </a:rPr>
              <a:t>BAFFLE</a:t>
            </a:r>
            <a:endParaRPr lang="en-GB" sz="1000" b="1" dirty="0">
              <a:solidFill>
                <a:srgbClr val="023D6B"/>
              </a:solidFill>
            </a:endParaRPr>
          </a:p>
        </p:txBody>
      </p:sp>
      <p:sp>
        <p:nvSpPr>
          <p:cNvPr id="43" name="TextBox 40">
            <a:extLst>
              <a:ext uri="{FF2B5EF4-FFF2-40B4-BE49-F238E27FC236}">
                <a16:creationId xmlns:a16="http://schemas.microsoft.com/office/drawing/2014/main" id="{05E2118D-9B36-45EE-BB0D-F4EE3071E8A8}"/>
              </a:ext>
            </a:extLst>
          </p:cNvPr>
          <p:cNvSpPr txBox="1"/>
          <p:nvPr/>
        </p:nvSpPr>
        <p:spPr>
          <a:xfrm>
            <a:off x="4044193" y="2205624"/>
            <a:ext cx="2076443" cy="285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23D6B"/>
                </a:solidFill>
              </a:rPr>
              <a:t>FRONT OPTICS</a:t>
            </a:r>
            <a:endParaRPr lang="en-GB" sz="1000" b="1" dirty="0">
              <a:solidFill>
                <a:srgbClr val="023D6B"/>
              </a:solidFill>
            </a:endParaRPr>
          </a:p>
        </p:txBody>
      </p:sp>
      <p:sp>
        <p:nvSpPr>
          <p:cNvPr id="45" name="TextBox 42">
            <a:extLst>
              <a:ext uri="{FF2B5EF4-FFF2-40B4-BE49-F238E27FC236}">
                <a16:creationId xmlns:a16="http://schemas.microsoft.com/office/drawing/2014/main" id="{00189EF6-EA59-4C68-A408-C7BA0C39364F}"/>
              </a:ext>
            </a:extLst>
          </p:cNvPr>
          <p:cNvSpPr txBox="1"/>
          <p:nvPr/>
        </p:nvSpPr>
        <p:spPr>
          <a:xfrm>
            <a:off x="5798911" y="3879446"/>
            <a:ext cx="1061019" cy="46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23D6B"/>
                </a:solidFill>
              </a:rPr>
              <a:t>DETECTOR OPTICS</a:t>
            </a:r>
            <a:endParaRPr lang="en-GB" sz="1000" b="1" dirty="0">
              <a:solidFill>
                <a:srgbClr val="023D6B"/>
              </a:solidFill>
            </a:endParaRP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06B678BB-D8F2-4713-9ADD-C033A9A8FB73}"/>
              </a:ext>
            </a:extLst>
          </p:cNvPr>
          <p:cNvSpPr txBox="1"/>
          <p:nvPr/>
        </p:nvSpPr>
        <p:spPr>
          <a:xfrm>
            <a:off x="7391796" y="4408054"/>
            <a:ext cx="1092341" cy="285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23D6B"/>
                </a:solidFill>
              </a:rPr>
              <a:t>DETECTOR</a:t>
            </a:r>
            <a:endParaRPr lang="en-GB" sz="1000" b="1" dirty="0">
              <a:solidFill>
                <a:srgbClr val="023D6B"/>
              </a:solidFill>
            </a:endParaRPr>
          </a:p>
        </p:txBody>
      </p:sp>
      <p:sp>
        <p:nvSpPr>
          <p:cNvPr id="115" name="TextBox 41">
            <a:extLst>
              <a:ext uri="{FF2B5EF4-FFF2-40B4-BE49-F238E27FC236}">
                <a16:creationId xmlns:a16="http://schemas.microsoft.com/office/drawing/2014/main" id="{C67AD2A7-5498-47FB-9FA9-9CD675860DAF}"/>
              </a:ext>
            </a:extLst>
          </p:cNvPr>
          <p:cNvSpPr txBox="1"/>
          <p:nvPr/>
        </p:nvSpPr>
        <p:spPr>
          <a:xfrm>
            <a:off x="6368716" y="2229134"/>
            <a:ext cx="1715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23D6B"/>
                </a:solidFill>
              </a:rPr>
              <a:t>SPATIAL HETERODYNE INTERFEROMETER</a:t>
            </a:r>
            <a:endParaRPr lang="en-GB" sz="1000" b="1" dirty="0">
              <a:solidFill>
                <a:srgbClr val="023D6B"/>
              </a:solidFill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D2B97D1-873E-484C-83BD-0E2F220824A3}"/>
              </a:ext>
            </a:extLst>
          </p:cNvPr>
          <p:cNvGrpSpPr/>
          <p:nvPr/>
        </p:nvGrpSpPr>
        <p:grpSpPr>
          <a:xfrm>
            <a:off x="6834549" y="376368"/>
            <a:ext cx="5284063" cy="4356141"/>
            <a:chOff x="6834549" y="376368"/>
            <a:chExt cx="5284063" cy="4356141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94E3AD5C-A71C-4C0D-B63D-DCBD22F41BF6}"/>
                </a:ext>
              </a:extLst>
            </p:cNvPr>
            <p:cNvCxnSpPr>
              <a:cxnSpLocks/>
              <a:stCxn id="118" idx="3"/>
              <a:endCxn id="122" idx="0"/>
            </p:cNvCxnSpPr>
            <p:nvPr/>
          </p:nvCxnSpPr>
          <p:spPr bwMode="auto">
            <a:xfrm flipV="1">
              <a:off x="7773252" y="2617911"/>
              <a:ext cx="1829307" cy="501493"/>
            </a:xfrm>
            <a:prstGeom prst="straightConnector1">
              <a:avLst/>
            </a:prstGeom>
            <a:solidFill>
              <a:schemeClr val="accent1"/>
            </a:solidFill>
            <a:ln w="889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8" name="Rechteck 232">
              <a:extLst>
                <a:ext uri="{FF2B5EF4-FFF2-40B4-BE49-F238E27FC236}">
                  <a16:creationId xmlns:a16="http://schemas.microsoft.com/office/drawing/2014/main" id="{93B4DE64-E6E4-4051-90C9-E2FADA62FB8C}"/>
                </a:ext>
              </a:extLst>
            </p:cNvPr>
            <p:cNvSpPr/>
            <p:nvPr/>
          </p:nvSpPr>
          <p:spPr>
            <a:xfrm>
              <a:off x="6834549" y="2692943"/>
              <a:ext cx="938703" cy="852922"/>
            </a:xfrm>
            <a:prstGeom prst="rect">
              <a:avLst/>
            </a:prstGeom>
            <a:solidFill>
              <a:schemeClr val="accent2">
                <a:alpha val="12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9" name="Gruppieren 238">
              <a:extLst>
                <a:ext uri="{FF2B5EF4-FFF2-40B4-BE49-F238E27FC236}">
                  <a16:creationId xmlns:a16="http://schemas.microsoft.com/office/drawing/2014/main" id="{85D099FA-38B4-4237-9631-ECA3EDFD07D6}"/>
                </a:ext>
              </a:extLst>
            </p:cNvPr>
            <p:cNvGrpSpPr/>
            <p:nvPr/>
          </p:nvGrpSpPr>
          <p:grpSpPr>
            <a:xfrm>
              <a:off x="9118434" y="376368"/>
              <a:ext cx="3000178" cy="4356141"/>
              <a:chOff x="14787751" y="16023435"/>
              <a:chExt cx="9754137" cy="14162625"/>
            </a:xfrm>
          </p:grpSpPr>
          <p:grpSp>
            <p:nvGrpSpPr>
              <p:cNvPr id="121" name="Gruppieren 226">
                <a:extLst>
                  <a:ext uri="{FF2B5EF4-FFF2-40B4-BE49-F238E27FC236}">
                    <a16:creationId xmlns:a16="http://schemas.microsoft.com/office/drawing/2014/main" id="{EFA0B75E-BB69-4D72-A03D-6408B54C09EE}"/>
                  </a:ext>
                </a:extLst>
              </p:cNvPr>
              <p:cNvGrpSpPr/>
              <p:nvPr/>
            </p:nvGrpSpPr>
            <p:grpSpPr>
              <a:xfrm>
                <a:off x="14787751" y="16023435"/>
                <a:ext cx="9754137" cy="14162625"/>
                <a:chOff x="14903082" y="18281014"/>
                <a:chExt cx="8515444" cy="12364091"/>
              </a:xfrm>
            </p:grpSpPr>
            <p:sp>
              <p:nvSpPr>
                <p:cNvPr id="126" name="TextBox 43">
                  <a:extLst>
                    <a:ext uri="{FF2B5EF4-FFF2-40B4-BE49-F238E27FC236}">
                      <a16:creationId xmlns:a16="http://schemas.microsoft.com/office/drawing/2014/main" id="{B45EB0F2-7DCE-43B1-81A7-E8D4AFF730A6}"/>
                    </a:ext>
                  </a:extLst>
                </p:cNvPr>
                <p:cNvSpPr txBox="1"/>
                <p:nvPr/>
              </p:nvSpPr>
              <p:spPr>
                <a:xfrm>
                  <a:off x="15682875" y="26890392"/>
                  <a:ext cx="2547391" cy="6988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dirty="0">
                      <a:solidFill>
                        <a:schemeClr val="tx2"/>
                      </a:solidFill>
                    </a:rPr>
                    <a:t>Beamsplitter</a:t>
                  </a:r>
                  <a:endParaRPr lang="en-GB" sz="100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127" name="Gruppieren 225">
                  <a:extLst>
                    <a:ext uri="{FF2B5EF4-FFF2-40B4-BE49-F238E27FC236}">
                      <a16:creationId xmlns:a16="http://schemas.microsoft.com/office/drawing/2014/main" id="{BED2093E-8F99-41BB-B7A1-BB4EDE21936E}"/>
                    </a:ext>
                  </a:extLst>
                </p:cNvPr>
                <p:cNvGrpSpPr/>
                <p:nvPr/>
              </p:nvGrpSpPr>
              <p:grpSpPr>
                <a:xfrm>
                  <a:off x="14903082" y="18281014"/>
                  <a:ext cx="8515444" cy="12364091"/>
                  <a:chOff x="14903082" y="18281014"/>
                  <a:chExt cx="8515444" cy="12364091"/>
                </a:xfrm>
              </p:grpSpPr>
              <p:grpSp>
                <p:nvGrpSpPr>
                  <p:cNvPr id="128" name="Gruppieren 224">
                    <a:extLst>
                      <a:ext uri="{FF2B5EF4-FFF2-40B4-BE49-F238E27FC236}">
                        <a16:creationId xmlns:a16="http://schemas.microsoft.com/office/drawing/2014/main" id="{89C8634E-5883-44CC-AB6D-F5E2CD240688}"/>
                      </a:ext>
                    </a:extLst>
                  </p:cNvPr>
                  <p:cNvGrpSpPr/>
                  <p:nvPr/>
                </p:nvGrpSpPr>
                <p:grpSpPr>
                  <a:xfrm>
                    <a:off x="14903082" y="21696063"/>
                    <a:ext cx="8192550" cy="5754631"/>
                    <a:chOff x="14903082" y="21696063"/>
                    <a:chExt cx="8192550" cy="5754631"/>
                  </a:xfrm>
                </p:grpSpPr>
                <p:pic>
                  <p:nvPicPr>
                    <p:cNvPr id="131" name="Content Placeholder 9">
                      <a:extLst>
                        <a:ext uri="{FF2B5EF4-FFF2-40B4-BE49-F238E27FC236}">
                          <a16:creationId xmlns:a16="http://schemas.microsoft.com/office/drawing/2014/main" id="{34102592-39B1-4A8A-B5E6-E47AFA70409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alphaModFix amt="35000"/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2134" t="17286" r="5922" b="56351"/>
                    <a:stretch/>
                  </p:blipFill>
                  <p:spPr>
                    <a:xfrm>
                      <a:off x="16217726" y="21696063"/>
                      <a:ext cx="5417383" cy="5063626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softEdge rad="112500"/>
                    </a:effectLst>
                  </p:spPr>
                </p:pic>
                <p:sp>
                  <p:nvSpPr>
                    <p:cNvPr id="132" name="Rechteck 95">
                      <a:extLst>
                        <a:ext uri="{FF2B5EF4-FFF2-40B4-BE49-F238E27FC236}">
                          <a16:creationId xmlns:a16="http://schemas.microsoft.com/office/drawing/2014/main" id="{815DFAC0-FF54-4E6A-8895-407940E26F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79766" y="23882868"/>
                      <a:ext cx="2350572" cy="23226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Rechteck 97">
                      <a:extLst>
                        <a:ext uri="{FF2B5EF4-FFF2-40B4-BE49-F238E27FC236}">
                          <a16:creationId xmlns:a16="http://schemas.microsoft.com/office/drawing/2014/main" id="{73C80DBE-E838-4DE2-AE97-1A7F60A9DD0C}"/>
                        </a:ext>
                      </a:extLst>
                    </p:cNvPr>
                    <p:cNvSpPr/>
                    <p:nvPr/>
                  </p:nvSpPr>
                  <p:spPr>
                    <a:xfrm rot="120000">
                      <a:off x="17073974" y="22231925"/>
                      <a:ext cx="2340000" cy="1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grpSp>
                  <p:nvGrpSpPr>
                    <p:cNvPr id="134" name="Gruppieren 132">
                      <a:extLst>
                        <a:ext uri="{FF2B5EF4-FFF2-40B4-BE49-F238E27FC236}">
                          <a16:creationId xmlns:a16="http://schemas.microsoft.com/office/drawing/2014/main" id="{4A2F6963-3487-435F-8F43-7F8C25856C64}"/>
                        </a:ext>
                      </a:extLst>
                    </p:cNvPr>
                    <p:cNvGrpSpPr/>
                    <p:nvPr/>
                  </p:nvGrpSpPr>
                  <p:grpSpPr>
                    <a:xfrm rot="120000">
                      <a:off x="17263909" y="22430280"/>
                      <a:ext cx="1960130" cy="108000"/>
                      <a:chOff x="17079766" y="22598686"/>
                      <a:chExt cx="1960130" cy="108000"/>
                    </a:xfrm>
                  </p:grpSpPr>
                  <p:sp>
                    <p:nvSpPr>
                      <p:cNvPr id="176" name="Rechteck 98">
                        <a:extLst>
                          <a:ext uri="{FF2B5EF4-FFF2-40B4-BE49-F238E27FC236}">
                            <a16:creationId xmlns:a16="http://schemas.microsoft.com/office/drawing/2014/main" id="{752B3BC5-6DE3-484D-8197-9C9B710F40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07976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7" name="Rechteck 120">
                        <a:extLst>
                          <a:ext uri="{FF2B5EF4-FFF2-40B4-BE49-F238E27FC236}">
                            <a16:creationId xmlns:a16="http://schemas.microsoft.com/office/drawing/2014/main" id="{6192E6DD-2BF0-4B62-96F9-81E2F2953F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267127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8" name="Rechteck 121">
                        <a:extLst>
                          <a:ext uri="{FF2B5EF4-FFF2-40B4-BE49-F238E27FC236}">
                            <a16:creationId xmlns:a16="http://schemas.microsoft.com/office/drawing/2014/main" id="{F2264E44-4DB8-4930-A795-BB40E1E2A9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5448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9" name="Rechteck 122">
                        <a:extLst>
                          <a:ext uri="{FF2B5EF4-FFF2-40B4-BE49-F238E27FC236}">
                            <a16:creationId xmlns:a16="http://schemas.microsoft.com/office/drawing/2014/main" id="{6D08EBB6-3E5E-44E9-93E0-BAB1F2155B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63813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0" name="Rechteck 123">
                        <a:extLst>
                          <a:ext uri="{FF2B5EF4-FFF2-40B4-BE49-F238E27FC236}">
                            <a16:creationId xmlns:a16="http://schemas.microsoft.com/office/drawing/2014/main" id="{BEAE84D3-B2D2-405E-876D-9359D5CAF6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82178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1" name="Rechteck 124">
                        <a:extLst>
                          <a:ext uri="{FF2B5EF4-FFF2-40B4-BE49-F238E27FC236}">
                            <a16:creationId xmlns:a16="http://schemas.microsoft.com/office/drawing/2014/main" id="{1FD854B9-B6E9-41BD-845D-38B80B4CEF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00543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2" name="Rechteck 125">
                        <a:extLst>
                          <a:ext uri="{FF2B5EF4-FFF2-40B4-BE49-F238E27FC236}">
                            <a16:creationId xmlns:a16="http://schemas.microsoft.com/office/drawing/2014/main" id="{1B6D84ED-15E8-4F70-9862-18F1F5AA6C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89974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3" name="Rechteck 126">
                        <a:extLst>
                          <a:ext uri="{FF2B5EF4-FFF2-40B4-BE49-F238E27FC236}">
                            <a16:creationId xmlns:a16="http://schemas.microsoft.com/office/drawing/2014/main" id="{49DAD552-A185-4D3D-87CD-CF0EA0CFFB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79122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4" name="Rechteck 127">
                        <a:extLst>
                          <a:ext uri="{FF2B5EF4-FFF2-40B4-BE49-F238E27FC236}">
                            <a16:creationId xmlns:a16="http://schemas.microsoft.com/office/drawing/2014/main" id="{5100C98B-20E8-4A9A-AA5A-A1AE503A39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63810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5" name="Rechteck 128">
                        <a:extLst>
                          <a:ext uri="{FF2B5EF4-FFF2-40B4-BE49-F238E27FC236}">
                            <a16:creationId xmlns:a16="http://schemas.microsoft.com/office/drawing/2014/main" id="{2CCBB279-9920-4C4B-9EFA-6695FF9123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74741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86" name="Rechteck 130">
                        <a:extLst>
                          <a:ext uri="{FF2B5EF4-FFF2-40B4-BE49-F238E27FC236}">
                            <a16:creationId xmlns:a16="http://schemas.microsoft.com/office/drawing/2014/main" id="{35726B13-B876-4DCC-A185-EFB4589D41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3189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135" name="Gruppieren 136">
                      <a:extLst>
                        <a:ext uri="{FF2B5EF4-FFF2-40B4-BE49-F238E27FC236}">
                          <a16:creationId xmlns:a16="http://schemas.microsoft.com/office/drawing/2014/main" id="{C4A0608E-E966-4A65-BD78-8B25D0F0D4E4}"/>
                        </a:ext>
                      </a:extLst>
                    </p:cNvPr>
                    <p:cNvGrpSpPr/>
                    <p:nvPr/>
                  </p:nvGrpSpPr>
                  <p:grpSpPr>
                    <a:xfrm rot="5520000">
                      <a:off x="19847744" y="24986109"/>
                      <a:ext cx="1960130" cy="108000"/>
                      <a:chOff x="17079766" y="22598686"/>
                      <a:chExt cx="1960130" cy="108000"/>
                    </a:xfrm>
                  </p:grpSpPr>
                  <p:sp>
                    <p:nvSpPr>
                      <p:cNvPr id="165" name="Rechteck 137">
                        <a:extLst>
                          <a:ext uri="{FF2B5EF4-FFF2-40B4-BE49-F238E27FC236}">
                            <a16:creationId xmlns:a16="http://schemas.microsoft.com/office/drawing/2014/main" id="{AABDE8BA-62C6-4D97-A82E-16E6180C2C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07976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66" name="Rechteck 139">
                        <a:extLst>
                          <a:ext uri="{FF2B5EF4-FFF2-40B4-BE49-F238E27FC236}">
                            <a16:creationId xmlns:a16="http://schemas.microsoft.com/office/drawing/2014/main" id="{4C432A4A-0286-4921-BA1F-57FAB97173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267127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67" name="Rechteck 140">
                        <a:extLst>
                          <a:ext uri="{FF2B5EF4-FFF2-40B4-BE49-F238E27FC236}">
                            <a16:creationId xmlns:a16="http://schemas.microsoft.com/office/drawing/2014/main" id="{97EE79CB-EDC3-4BE7-AEA0-2A27395B40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45448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68" name="Rechteck 142">
                        <a:extLst>
                          <a:ext uri="{FF2B5EF4-FFF2-40B4-BE49-F238E27FC236}">
                            <a16:creationId xmlns:a16="http://schemas.microsoft.com/office/drawing/2014/main" id="{06A43F83-1BC4-48D2-977F-CC2A735438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63813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69" name="Rechteck 143">
                        <a:extLst>
                          <a:ext uri="{FF2B5EF4-FFF2-40B4-BE49-F238E27FC236}">
                            <a16:creationId xmlns:a16="http://schemas.microsoft.com/office/drawing/2014/main" id="{D4EEF48F-EEE6-4B25-A620-4193BBF0F5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782178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0" name="Rechteck 146">
                        <a:extLst>
                          <a:ext uri="{FF2B5EF4-FFF2-40B4-BE49-F238E27FC236}">
                            <a16:creationId xmlns:a16="http://schemas.microsoft.com/office/drawing/2014/main" id="{D0F7D8C1-7F65-4DAF-A301-F75167E0A5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005438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1" name="Rechteck 147">
                        <a:extLst>
                          <a:ext uri="{FF2B5EF4-FFF2-40B4-BE49-F238E27FC236}">
                            <a16:creationId xmlns:a16="http://schemas.microsoft.com/office/drawing/2014/main" id="{4B18359C-AE15-4D5B-BDD2-9261546068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89974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2" name="Rechteck 148">
                        <a:extLst>
                          <a:ext uri="{FF2B5EF4-FFF2-40B4-BE49-F238E27FC236}">
                            <a16:creationId xmlns:a16="http://schemas.microsoft.com/office/drawing/2014/main" id="{18D930D4-3320-43C6-9DEC-1FD969DE95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79122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3" name="Rechteck 149">
                        <a:extLst>
                          <a:ext uri="{FF2B5EF4-FFF2-40B4-BE49-F238E27FC236}">
                            <a16:creationId xmlns:a16="http://schemas.microsoft.com/office/drawing/2014/main" id="{A628185D-A494-4493-8F40-6567B0FC57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63810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4" name="Rechteck 150">
                        <a:extLst>
                          <a:ext uri="{FF2B5EF4-FFF2-40B4-BE49-F238E27FC236}">
                            <a16:creationId xmlns:a16="http://schemas.microsoft.com/office/drawing/2014/main" id="{6BF65040-4B4D-4717-9798-F9D2B0C025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74741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75" name="Rechteck 151">
                        <a:extLst>
                          <a:ext uri="{FF2B5EF4-FFF2-40B4-BE49-F238E27FC236}">
                            <a16:creationId xmlns:a16="http://schemas.microsoft.com/office/drawing/2014/main" id="{29344EF8-8CA2-4BE2-A88D-95D6F04279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931896" y="22598686"/>
                        <a:ext cx="108000" cy="108000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sp>
                  <p:nvSpPr>
                    <p:cNvPr id="136" name="Rechteck 152">
                      <a:extLst>
                        <a:ext uri="{FF2B5EF4-FFF2-40B4-BE49-F238E27FC236}">
                          <a16:creationId xmlns:a16="http://schemas.microsoft.com/office/drawing/2014/main" id="{1E49D5E0-65AF-4646-8A13-EC684BA55F67}"/>
                        </a:ext>
                      </a:extLst>
                    </p:cNvPr>
                    <p:cNvSpPr/>
                    <p:nvPr/>
                  </p:nvSpPr>
                  <p:spPr>
                    <a:xfrm rot="5520000">
                      <a:off x="19813492" y="24950704"/>
                      <a:ext cx="2340000" cy="18000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Rechteck 153">
                      <a:extLst>
                        <a:ext uri="{FF2B5EF4-FFF2-40B4-BE49-F238E27FC236}">
                          <a16:creationId xmlns:a16="http://schemas.microsoft.com/office/drawing/2014/main" id="{EE2C6172-B91C-40E3-A4CC-080F04059A48}"/>
                        </a:ext>
                      </a:extLst>
                    </p:cNvPr>
                    <p:cNvSpPr/>
                    <p:nvPr/>
                  </p:nvSpPr>
                  <p:spPr>
                    <a:xfrm rot="5520000">
                      <a:off x="19557327" y="24808239"/>
                      <a:ext cx="2226430" cy="449616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Rechteck 154">
                      <a:extLst>
                        <a:ext uri="{FF2B5EF4-FFF2-40B4-BE49-F238E27FC236}">
                          <a16:creationId xmlns:a16="http://schemas.microsoft.com/office/drawing/2014/main" id="{7805CBBF-1CF1-4DF4-9A3A-B44763359441}"/>
                        </a:ext>
                      </a:extLst>
                    </p:cNvPr>
                    <p:cNvSpPr/>
                    <p:nvPr/>
                  </p:nvSpPr>
                  <p:spPr>
                    <a:xfrm rot="120000">
                      <a:off x="17121031" y="22417450"/>
                      <a:ext cx="2226430" cy="449616"/>
                    </a:xfrm>
                    <a:prstGeom prst="rect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39" name="Gerader Verbinder 156">
                      <a:extLst>
                        <a:ext uri="{FF2B5EF4-FFF2-40B4-BE49-F238E27FC236}">
                          <a16:creationId xmlns:a16="http://schemas.microsoft.com/office/drawing/2014/main" id="{D2E3A108-6B83-4EAF-BD6E-AED320003936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17071545" y="23864666"/>
                      <a:ext cx="2358793" cy="2340809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Gerader Verbinder 157">
                      <a:extLst>
                        <a:ext uri="{FF2B5EF4-FFF2-40B4-BE49-F238E27FC236}">
                          <a16:creationId xmlns:a16="http://schemas.microsoft.com/office/drawing/2014/main" id="{721C8031-2A53-4DCB-8307-04C6BBF26E08}"/>
                        </a:ext>
                      </a:extLst>
                    </p:cNvPr>
                    <p:cNvCxnSpPr>
                      <a:cxnSpLocks/>
                      <a:endCxn id="133" idx="1"/>
                    </p:cNvCxnSpPr>
                    <p:nvPr/>
                  </p:nvCxnSpPr>
                  <p:spPr>
                    <a:xfrm flipH="1" flipV="1">
                      <a:off x="17074687" y="22281093"/>
                      <a:ext cx="5079" cy="1583573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Gerader Verbinder 160">
                      <a:extLst>
                        <a:ext uri="{FF2B5EF4-FFF2-40B4-BE49-F238E27FC236}">
                          <a16:creationId xmlns:a16="http://schemas.microsoft.com/office/drawing/2014/main" id="{3937BA00-FD76-41D0-B745-7C25D84CC360}"/>
                        </a:ext>
                      </a:extLst>
                    </p:cNvPr>
                    <p:cNvCxnSpPr>
                      <a:cxnSpLocks/>
                      <a:endCxn id="133" idx="3"/>
                    </p:cNvCxnSpPr>
                    <p:nvPr/>
                  </p:nvCxnSpPr>
                  <p:spPr>
                    <a:xfrm flipH="1" flipV="1">
                      <a:off x="19413261" y="22362757"/>
                      <a:ext cx="6284" cy="1520111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4" name="Gerader Verbinder 163">
                      <a:extLst>
                        <a:ext uri="{FF2B5EF4-FFF2-40B4-BE49-F238E27FC236}">
                          <a16:creationId xmlns:a16="http://schemas.microsoft.com/office/drawing/2014/main" id="{350733B1-D7C1-415A-B1F2-24CC16CB98A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19421482" y="23882084"/>
                      <a:ext cx="1602842" cy="6751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5" name="Gerader Verbinder 166">
                      <a:extLst>
                        <a:ext uri="{FF2B5EF4-FFF2-40B4-BE49-F238E27FC236}">
                          <a16:creationId xmlns:a16="http://schemas.microsoft.com/office/drawing/2014/main" id="{A3C10F16-8FCD-41D0-815B-6DA656C40AEA}"/>
                        </a:ext>
                      </a:extLst>
                    </p:cNvPr>
                    <p:cNvCxnSpPr>
                      <a:cxnSpLocks/>
                      <a:stCxn id="136" idx="3"/>
                    </p:cNvCxnSpPr>
                    <p:nvPr/>
                  </p:nvCxnSpPr>
                  <p:spPr>
                    <a:xfrm flipH="1" flipV="1">
                      <a:off x="19421482" y="26198724"/>
                      <a:ext cx="1521178" cy="11267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6" name="Freihandform: Form 168">
                      <a:extLst>
                        <a:ext uri="{FF2B5EF4-FFF2-40B4-BE49-F238E27FC236}">
                          <a16:creationId xmlns:a16="http://schemas.microsoft.com/office/drawing/2014/main" id="{C96AA534-72AC-4271-90CE-2F23C3E07E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97815" y="23129966"/>
                      <a:ext cx="2319411" cy="348343"/>
                    </a:xfrm>
                    <a:custGeom>
                      <a:avLst/>
                      <a:gdLst>
                        <a:gd name="connsiteX0" fmla="*/ 0 w 2342605"/>
                        <a:gd name="connsiteY0" fmla="*/ 0 h 348343"/>
                        <a:gd name="connsiteX1" fmla="*/ 0 w 2342605"/>
                        <a:gd name="connsiteY1" fmla="*/ 348343 h 348343"/>
                        <a:gd name="connsiteX2" fmla="*/ 2342605 w 2342605"/>
                        <a:gd name="connsiteY2" fmla="*/ 156754 h 348343"/>
                        <a:gd name="connsiteX3" fmla="*/ 2342605 w 2342605"/>
                        <a:gd name="connsiteY3" fmla="*/ 26125 h 348343"/>
                        <a:gd name="connsiteX4" fmla="*/ 0 w 2342605"/>
                        <a:gd name="connsiteY4" fmla="*/ 0 h 3483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42605" h="348343">
                          <a:moveTo>
                            <a:pt x="0" y="0"/>
                          </a:moveTo>
                          <a:lnTo>
                            <a:pt x="0" y="348343"/>
                          </a:lnTo>
                          <a:lnTo>
                            <a:pt x="2342605" y="156754"/>
                          </a:lnTo>
                          <a:lnTo>
                            <a:pt x="2342605" y="2612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ihandform: Form 169">
                      <a:extLst>
                        <a:ext uri="{FF2B5EF4-FFF2-40B4-BE49-F238E27FC236}">
                          <a16:creationId xmlns:a16="http://schemas.microsoft.com/office/drawing/2014/main" id="{D6042A58-D34F-4A2D-84AC-5F5698965D8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8876765" y="24870833"/>
                      <a:ext cx="2319411" cy="351826"/>
                    </a:xfrm>
                    <a:custGeom>
                      <a:avLst/>
                      <a:gdLst>
                        <a:gd name="connsiteX0" fmla="*/ 0 w 2342605"/>
                        <a:gd name="connsiteY0" fmla="*/ 0 h 348343"/>
                        <a:gd name="connsiteX1" fmla="*/ 0 w 2342605"/>
                        <a:gd name="connsiteY1" fmla="*/ 348343 h 348343"/>
                        <a:gd name="connsiteX2" fmla="*/ 2342605 w 2342605"/>
                        <a:gd name="connsiteY2" fmla="*/ 156754 h 348343"/>
                        <a:gd name="connsiteX3" fmla="*/ 2342605 w 2342605"/>
                        <a:gd name="connsiteY3" fmla="*/ 26125 h 348343"/>
                        <a:gd name="connsiteX4" fmla="*/ 0 w 2342605"/>
                        <a:gd name="connsiteY4" fmla="*/ 0 h 3483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42605" h="348343">
                          <a:moveTo>
                            <a:pt x="0" y="0"/>
                          </a:moveTo>
                          <a:lnTo>
                            <a:pt x="0" y="348343"/>
                          </a:lnTo>
                          <a:lnTo>
                            <a:pt x="2342605" y="156754"/>
                          </a:lnTo>
                          <a:lnTo>
                            <a:pt x="2342605" y="2612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48" name="Gerader Verbinder 172">
                      <a:extLst>
                        <a:ext uri="{FF2B5EF4-FFF2-40B4-BE49-F238E27FC236}">
                          <a16:creationId xmlns:a16="http://schemas.microsoft.com/office/drawing/2014/main" id="{DB79C5E3-19B5-4D1C-B63A-FCD501783FA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5992145" y="25033047"/>
                      <a:ext cx="4941919" cy="14264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Dot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" name="Gerader Verbinder 174">
                      <a:extLst>
                        <a:ext uri="{FF2B5EF4-FFF2-40B4-BE49-F238E27FC236}">
                          <a16:creationId xmlns:a16="http://schemas.microsoft.com/office/drawing/2014/main" id="{803745F2-139A-4E37-A341-79B6A76C7B6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8247069" y="22549402"/>
                      <a:ext cx="0" cy="4541111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Dot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0" name="TextBox 43">
                      <a:extLst>
                        <a:ext uri="{FF2B5EF4-FFF2-40B4-BE49-F238E27FC236}">
                          <a16:creationId xmlns:a16="http://schemas.microsoft.com/office/drawing/2014/main" id="{57DD1693-6622-4AAC-8ED0-52B11F12A3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052949" y="21928010"/>
                      <a:ext cx="2042683" cy="6988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2"/>
                          </a:solidFill>
                        </a:rPr>
                        <a:t>Grating</a:t>
                      </a:r>
                      <a:endParaRPr lang="en-GB" sz="1000" dirty="0">
                        <a:solidFill>
                          <a:schemeClr val="tx2"/>
                        </a:solidFill>
                      </a:endParaRPr>
                    </a:p>
                  </p:txBody>
                </p:sp>
                <p:cxnSp>
                  <p:nvCxnSpPr>
                    <p:cNvPr id="151" name="Gerade Verbindung mit Pfeil 186">
                      <a:extLst>
                        <a:ext uri="{FF2B5EF4-FFF2-40B4-BE49-F238E27FC236}">
                          <a16:creationId xmlns:a16="http://schemas.microsoft.com/office/drawing/2014/main" id="{FE31DEAE-64DA-47C6-866A-45D3E606054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8394574" y="22300387"/>
                      <a:ext cx="2991770" cy="39352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2" name="Gerade Verbindung mit Pfeil 188">
                      <a:extLst>
                        <a:ext uri="{FF2B5EF4-FFF2-40B4-BE49-F238E27FC236}">
                          <a16:creationId xmlns:a16="http://schemas.microsoft.com/office/drawing/2014/main" id="{C3862AB0-F86E-4D41-8841-E747C34BFD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0971456" y="22494694"/>
                      <a:ext cx="750321" cy="2442503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" name="Gerade Verbindung mit Pfeil 191">
                      <a:extLst>
                        <a:ext uri="{FF2B5EF4-FFF2-40B4-BE49-F238E27FC236}">
                          <a16:creationId xmlns:a16="http://schemas.microsoft.com/office/drawing/2014/main" id="{9D3A3C2F-B92B-4598-B97D-F95C2BC828CB}"/>
                        </a:ext>
                      </a:extLst>
                    </p:cNvPr>
                    <p:cNvCxnSpPr>
                      <a:cxnSpLocks/>
                      <a:stCxn id="126" idx="0"/>
                    </p:cNvCxnSpPr>
                    <p:nvPr/>
                  </p:nvCxnSpPr>
                  <p:spPr>
                    <a:xfrm flipV="1">
                      <a:off x="16956570" y="25837105"/>
                      <a:ext cx="497258" cy="1053287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4" name="TextBox 43">
                      <a:extLst>
                        <a:ext uri="{FF2B5EF4-FFF2-40B4-BE49-F238E27FC236}">
                          <a16:creationId xmlns:a16="http://schemas.microsoft.com/office/drawing/2014/main" id="{345DD6B8-698F-4583-A8A3-8264D127CF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218116" y="26751842"/>
                      <a:ext cx="1679140" cy="6988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2"/>
                          </a:solidFill>
                        </a:rPr>
                        <a:t>Prism</a:t>
                      </a:r>
                      <a:endParaRPr lang="en-GB" sz="1000" dirty="0">
                        <a:solidFill>
                          <a:schemeClr val="tx2"/>
                        </a:solidFill>
                      </a:endParaRPr>
                    </a:p>
                  </p:txBody>
                </p:sp>
                <p:cxnSp>
                  <p:nvCxnSpPr>
                    <p:cNvPr id="155" name="Gerade Verbindung mit Pfeil 194">
                      <a:extLst>
                        <a:ext uri="{FF2B5EF4-FFF2-40B4-BE49-F238E27FC236}">
                          <a16:creationId xmlns:a16="http://schemas.microsoft.com/office/drawing/2014/main" id="{D8FF1041-8AF3-4DE4-B619-406DDB60B3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8754116" y="22925482"/>
                      <a:ext cx="1319496" cy="91973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6" name="TextBox 43">
                      <a:extLst>
                        <a:ext uri="{FF2B5EF4-FFF2-40B4-BE49-F238E27FC236}">
                          <a16:creationId xmlns:a16="http://schemas.microsoft.com/office/drawing/2014/main" id="{14E2EA41-9CF6-4B90-86FC-B794EE9FEC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903082" y="22606747"/>
                      <a:ext cx="1486723" cy="6988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2"/>
                          </a:solidFill>
                        </a:rPr>
                        <a:t>Prism</a:t>
                      </a:r>
                      <a:endParaRPr lang="en-GB" sz="1000" dirty="0">
                        <a:solidFill>
                          <a:schemeClr val="tx2"/>
                        </a:solidFill>
                      </a:endParaRPr>
                    </a:p>
                  </p:txBody>
                </p:sp>
                <p:cxnSp>
                  <p:nvCxnSpPr>
                    <p:cNvPr id="157" name="Gerade Verbindung mit Pfeil 197">
                      <a:extLst>
                        <a:ext uri="{FF2B5EF4-FFF2-40B4-BE49-F238E27FC236}">
                          <a16:creationId xmlns:a16="http://schemas.microsoft.com/office/drawing/2014/main" id="{15FF09BF-A35F-4587-B09E-4CBD75F89C50}"/>
                        </a:ext>
                      </a:extLst>
                    </p:cNvPr>
                    <p:cNvCxnSpPr>
                      <a:cxnSpLocks/>
                      <a:stCxn id="156" idx="3"/>
                    </p:cNvCxnSpPr>
                    <p:nvPr/>
                  </p:nvCxnSpPr>
                  <p:spPr>
                    <a:xfrm>
                      <a:off x="16389805" y="22956175"/>
                      <a:ext cx="1267400" cy="324098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58" name="TextBox 43">
                          <a:extLst>
                            <a:ext uri="{FF2B5EF4-FFF2-40B4-BE49-F238E27FC236}">
                              <a16:creationId xmlns:a16="http://schemas.microsoft.com/office/drawing/2014/main" id="{292A6DB9-BDE1-4CEF-B575-FB5D5FC8CCF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468203" y="24140664"/>
                          <a:ext cx="1308617" cy="52322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sz="2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2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00" name="TextBox 43">
                          <a:extLst>
                            <a:ext uri="{FF2B5EF4-FFF2-40B4-BE49-F238E27FC236}">
                              <a16:creationId xmlns:a16="http://schemas.microsoft.com/office/drawing/2014/main" id="{7F0A965B-9368-F003-F849-CFDBA5B6CEEA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9468203" y="24140664"/>
                          <a:ext cx="1308617" cy="523220"/>
                        </a:xfrm>
                        <a:prstGeom prst="rect">
                          <a:avLst/>
                        </a:prstGeom>
                        <a:blipFill>
                          <a:blip r:embed="rId11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59" name="TextBox 43">
                          <a:extLst>
                            <a:ext uri="{FF2B5EF4-FFF2-40B4-BE49-F238E27FC236}">
                              <a16:creationId xmlns:a16="http://schemas.microsoft.com/office/drawing/2014/main" id="{90531EA2-0F83-4969-82F7-07393A01FF3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9049744" y="24152188"/>
                          <a:ext cx="1308617" cy="52322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sz="2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de-DE" sz="2800" b="0" dirty="0">
                            <a:solidFill>
                              <a:schemeClr val="tx2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01" name="TextBox 43">
                          <a:extLst>
                            <a:ext uri="{FF2B5EF4-FFF2-40B4-BE49-F238E27FC236}">
                              <a16:creationId xmlns:a16="http://schemas.microsoft.com/office/drawing/2014/main" id="{D2C60B56-DBE8-034E-5E89-610270A3DF41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9049744" y="24152188"/>
                          <a:ext cx="1308617" cy="523220"/>
                        </a:xfrm>
                        <a:prstGeom prst="rect">
                          <a:avLst/>
                        </a:prstGeom>
                        <a:blipFill>
                          <a:blip r:embed="rId12"/>
                          <a:stretch>
                            <a:fillRect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160" name="TextBox 43">
                      <a:extLst>
                        <a:ext uri="{FF2B5EF4-FFF2-40B4-BE49-F238E27FC236}">
                          <a16:creationId xmlns:a16="http://schemas.microsoft.com/office/drawing/2014/main" id="{DE0EE5F1-BE27-47C3-A949-F5CDD78A15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959997" y="22559611"/>
                      <a:ext cx="1658486" cy="4777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2"/>
                          </a:solidFill>
                        </a:rPr>
                        <a:t>Spacer</a:t>
                      </a:r>
                      <a:endParaRPr lang="en-GB" sz="1000" dirty="0">
                        <a:solidFill>
                          <a:schemeClr val="tx2"/>
                        </a:solidFill>
                      </a:endParaRPr>
                    </a:p>
                  </p:txBody>
                </p:sp>
                <p:cxnSp>
                  <p:nvCxnSpPr>
                    <p:cNvPr id="161" name="Gerade Verbindung mit Pfeil 206">
                      <a:extLst>
                        <a:ext uri="{FF2B5EF4-FFF2-40B4-BE49-F238E27FC236}">
                          <a16:creationId xmlns:a16="http://schemas.microsoft.com/office/drawing/2014/main" id="{C105637D-EACD-49CF-9E9E-0D1C55DF35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0350050" y="23177192"/>
                      <a:ext cx="129740" cy="859614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2" name="Gerade Verbindung mit Pfeil 208">
                      <a:extLst>
                        <a:ext uri="{FF2B5EF4-FFF2-40B4-BE49-F238E27FC236}">
                          <a16:creationId xmlns:a16="http://schemas.microsoft.com/office/drawing/2014/main" id="{9A1B873E-0908-4E41-B914-6F51DA8915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8718537" y="23041486"/>
                      <a:ext cx="1456424" cy="560725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3" name="Gerade Verbindung mit Pfeil 209">
                      <a:extLst>
                        <a:ext uri="{FF2B5EF4-FFF2-40B4-BE49-F238E27FC236}">
                          <a16:creationId xmlns:a16="http://schemas.microsoft.com/office/drawing/2014/main" id="{DD2F07A1-031A-4217-81A6-39F518B4773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19600935" y="23160536"/>
                      <a:ext cx="698063" cy="909581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Gerade Verbindung mit Pfeil 221">
                      <a:extLst>
                        <a:ext uri="{FF2B5EF4-FFF2-40B4-BE49-F238E27FC236}">
                          <a16:creationId xmlns:a16="http://schemas.microsoft.com/office/drawing/2014/main" id="{167ED915-8A35-4EA5-B45F-F38D3FE3E5B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20093656" y="25434329"/>
                      <a:ext cx="36138" cy="1403662"/>
                    </a:xfrm>
                    <a:prstGeom prst="straightConnector1">
                      <a:avLst/>
                    </a:prstGeom>
                    <a:ln w="31750">
                      <a:solidFill>
                        <a:schemeClr val="tx2"/>
                      </a:solidFill>
                      <a:tailEnd type="oval" w="med" len="med"/>
                    </a:ln>
                    <a:effectLst>
                      <a:outerShdw dist="12700" dir="2700000" algn="tl" rotWithShape="0">
                        <a:schemeClr val="bg1">
                          <a:alpha val="40000"/>
                        </a:schemeClr>
                      </a:outerShd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9" name="Bogen 201">
                    <a:extLst>
                      <a:ext uri="{FF2B5EF4-FFF2-40B4-BE49-F238E27FC236}">
                        <a16:creationId xmlns:a16="http://schemas.microsoft.com/office/drawing/2014/main" id="{6D1FA01F-AF6D-405F-BEBC-22EF10B62EE6}"/>
                      </a:ext>
                    </a:extLst>
                  </p:cNvPr>
                  <p:cNvSpPr/>
                  <p:nvPr/>
                </p:nvSpPr>
                <p:spPr>
                  <a:xfrm>
                    <a:off x="17013764" y="24240343"/>
                    <a:ext cx="6404762" cy="6404762"/>
                  </a:xfrm>
                  <a:prstGeom prst="arc">
                    <a:avLst>
                      <a:gd name="adj1" fmla="val 15835202"/>
                      <a:gd name="adj2" fmla="val 16183223"/>
                    </a:avLst>
                  </a:prstGeom>
                  <a:ln>
                    <a:solidFill>
                      <a:schemeClr val="tx2"/>
                    </a:solidFill>
                    <a:headEnd type="triangle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" name="Bogen 202">
                    <a:extLst>
                      <a:ext uri="{FF2B5EF4-FFF2-40B4-BE49-F238E27FC236}">
                        <a16:creationId xmlns:a16="http://schemas.microsoft.com/office/drawing/2014/main" id="{48F7BB37-93EE-414B-98BE-810002E4636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6204334" y="18281014"/>
                    <a:ext cx="6404762" cy="6404762"/>
                  </a:xfrm>
                  <a:prstGeom prst="arc">
                    <a:avLst>
                      <a:gd name="adj1" fmla="val 15640861"/>
                      <a:gd name="adj2" fmla="val 16183223"/>
                    </a:avLst>
                  </a:prstGeom>
                  <a:ln>
                    <a:solidFill>
                      <a:schemeClr val="tx2"/>
                    </a:solidFill>
                    <a:headEnd type="triangle"/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122" name="Freihandform: Form 234">
                <a:extLst>
                  <a:ext uri="{FF2B5EF4-FFF2-40B4-BE49-F238E27FC236}">
                    <a16:creationId xmlns:a16="http://schemas.microsoft.com/office/drawing/2014/main" id="{8FC68505-A92A-477B-AC85-39BC60B6957C}"/>
                  </a:ext>
                </a:extLst>
              </p:cNvPr>
              <p:cNvSpPr/>
              <p:nvPr/>
            </p:nvSpPr>
            <p:spPr>
              <a:xfrm>
                <a:off x="16354358" y="23311109"/>
                <a:ext cx="2603091" cy="1047136"/>
              </a:xfrm>
              <a:custGeom>
                <a:avLst/>
                <a:gdLst>
                  <a:gd name="connsiteX0" fmla="*/ 7375 w 2603091"/>
                  <a:gd name="connsiteY0" fmla="*/ 0 h 1047136"/>
                  <a:gd name="connsiteX1" fmla="*/ 2603091 w 2603091"/>
                  <a:gd name="connsiteY1" fmla="*/ 154858 h 1047136"/>
                  <a:gd name="connsiteX2" fmla="*/ 1909916 w 2603091"/>
                  <a:gd name="connsiteY2" fmla="*/ 862781 h 1047136"/>
                  <a:gd name="connsiteX3" fmla="*/ 0 w 2603091"/>
                  <a:gd name="connsiteY3" fmla="*/ 1047136 h 1047136"/>
                  <a:gd name="connsiteX4" fmla="*/ 7375 w 2603091"/>
                  <a:gd name="connsiteY4" fmla="*/ 0 h 1047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3091" h="1047136">
                    <a:moveTo>
                      <a:pt x="7375" y="0"/>
                    </a:moveTo>
                    <a:lnTo>
                      <a:pt x="2603091" y="154858"/>
                    </a:lnTo>
                    <a:lnTo>
                      <a:pt x="1909916" y="862781"/>
                    </a:lnTo>
                    <a:lnTo>
                      <a:pt x="0" y="1047136"/>
                    </a:lnTo>
                    <a:cubicBezTo>
                      <a:pt x="2458" y="698091"/>
                      <a:pt x="4917" y="349045"/>
                      <a:pt x="7375" y="0"/>
                    </a:cubicBezTo>
                    <a:close/>
                  </a:path>
                </a:pathLst>
              </a:custGeom>
              <a:solidFill>
                <a:srgbClr val="00B050">
                  <a:alpha val="3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Freihandform: Form 235">
                <a:extLst>
                  <a:ext uri="{FF2B5EF4-FFF2-40B4-BE49-F238E27FC236}">
                    <a16:creationId xmlns:a16="http://schemas.microsoft.com/office/drawing/2014/main" id="{F3AB5436-DC93-46FF-9FB6-0C732C92308D}"/>
                  </a:ext>
                </a:extLst>
              </p:cNvPr>
              <p:cNvSpPr/>
              <p:nvPr/>
            </p:nvSpPr>
            <p:spPr>
              <a:xfrm>
                <a:off x="18175784" y="20789135"/>
                <a:ext cx="789039" cy="3377381"/>
              </a:xfrm>
              <a:custGeom>
                <a:avLst/>
                <a:gdLst>
                  <a:gd name="connsiteX0" fmla="*/ 88490 w 789039"/>
                  <a:gd name="connsiteY0" fmla="*/ 3377381 h 3377381"/>
                  <a:gd name="connsiteX1" fmla="*/ 789039 w 789039"/>
                  <a:gd name="connsiteY1" fmla="*/ 2669458 h 3377381"/>
                  <a:gd name="connsiteX2" fmla="*/ 693174 w 789039"/>
                  <a:gd name="connsiteY2" fmla="*/ 1673942 h 3377381"/>
                  <a:gd name="connsiteX3" fmla="*/ 545690 w 789039"/>
                  <a:gd name="connsiteY3" fmla="*/ 1084007 h 3377381"/>
                  <a:gd name="connsiteX4" fmla="*/ 442452 w 789039"/>
                  <a:gd name="connsiteY4" fmla="*/ 825910 h 3377381"/>
                  <a:gd name="connsiteX5" fmla="*/ 0 w 789039"/>
                  <a:gd name="connsiteY5" fmla="*/ 0 h 3377381"/>
                  <a:gd name="connsiteX6" fmla="*/ 206477 w 789039"/>
                  <a:gd name="connsiteY6" fmla="*/ 803787 h 3377381"/>
                  <a:gd name="connsiteX7" fmla="*/ 250723 w 789039"/>
                  <a:gd name="connsiteY7" fmla="*/ 1098755 h 3377381"/>
                  <a:gd name="connsiteX8" fmla="*/ 199103 w 789039"/>
                  <a:gd name="connsiteY8" fmla="*/ 1651820 h 3377381"/>
                  <a:gd name="connsiteX9" fmla="*/ 88490 w 789039"/>
                  <a:gd name="connsiteY9" fmla="*/ 3377381 h 3377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039" h="3377381">
                    <a:moveTo>
                      <a:pt x="88490" y="3377381"/>
                    </a:moveTo>
                    <a:lnTo>
                      <a:pt x="789039" y="2669458"/>
                    </a:lnTo>
                    <a:lnTo>
                      <a:pt x="693174" y="1673942"/>
                    </a:lnTo>
                    <a:lnTo>
                      <a:pt x="545690" y="1084007"/>
                    </a:lnTo>
                    <a:lnTo>
                      <a:pt x="442452" y="825910"/>
                    </a:lnTo>
                    <a:lnTo>
                      <a:pt x="0" y="0"/>
                    </a:lnTo>
                    <a:lnTo>
                      <a:pt x="206477" y="803787"/>
                    </a:lnTo>
                    <a:lnTo>
                      <a:pt x="250723" y="1098755"/>
                    </a:lnTo>
                    <a:lnTo>
                      <a:pt x="199103" y="1651820"/>
                    </a:lnTo>
                    <a:lnTo>
                      <a:pt x="88490" y="337738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Freihandform: Form 236">
                <a:extLst>
                  <a:ext uri="{FF2B5EF4-FFF2-40B4-BE49-F238E27FC236}">
                    <a16:creationId xmlns:a16="http://schemas.microsoft.com/office/drawing/2014/main" id="{DD765E1D-CF3C-4DBC-A4CE-29D41D407B3F}"/>
                  </a:ext>
                </a:extLst>
              </p:cNvPr>
              <p:cNvSpPr/>
              <p:nvPr/>
            </p:nvSpPr>
            <p:spPr>
              <a:xfrm>
                <a:off x="18249526" y="23318484"/>
                <a:ext cx="3421626" cy="862780"/>
              </a:xfrm>
              <a:custGeom>
                <a:avLst/>
                <a:gdLst>
                  <a:gd name="connsiteX0" fmla="*/ 0 w 3421626"/>
                  <a:gd name="connsiteY0" fmla="*/ 862780 h 862780"/>
                  <a:gd name="connsiteX1" fmla="*/ 722671 w 3421626"/>
                  <a:gd name="connsiteY1" fmla="*/ 140109 h 862780"/>
                  <a:gd name="connsiteX2" fmla="*/ 2352368 w 3421626"/>
                  <a:gd name="connsiteY2" fmla="*/ 265471 h 862780"/>
                  <a:gd name="connsiteX3" fmla="*/ 2647336 w 3421626"/>
                  <a:gd name="connsiteY3" fmla="*/ 213851 h 862780"/>
                  <a:gd name="connsiteX4" fmla="*/ 3421626 w 3421626"/>
                  <a:gd name="connsiteY4" fmla="*/ 0 h 862780"/>
                  <a:gd name="connsiteX5" fmla="*/ 2920181 w 3421626"/>
                  <a:gd name="connsiteY5" fmla="*/ 280219 h 862780"/>
                  <a:gd name="connsiteX6" fmla="*/ 2632587 w 3421626"/>
                  <a:gd name="connsiteY6" fmla="*/ 427703 h 862780"/>
                  <a:gd name="connsiteX7" fmla="*/ 2359742 w 3421626"/>
                  <a:gd name="connsiteY7" fmla="*/ 538316 h 862780"/>
                  <a:gd name="connsiteX8" fmla="*/ 1769807 w 3421626"/>
                  <a:gd name="connsiteY8" fmla="*/ 693174 h 862780"/>
                  <a:gd name="connsiteX9" fmla="*/ 0 w 3421626"/>
                  <a:gd name="connsiteY9" fmla="*/ 862780 h 86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21626" h="862780">
                    <a:moveTo>
                      <a:pt x="0" y="862780"/>
                    </a:moveTo>
                    <a:lnTo>
                      <a:pt x="722671" y="140109"/>
                    </a:lnTo>
                    <a:lnTo>
                      <a:pt x="2352368" y="265471"/>
                    </a:lnTo>
                    <a:lnTo>
                      <a:pt x="2647336" y="213851"/>
                    </a:lnTo>
                    <a:lnTo>
                      <a:pt x="3421626" y="0"/>
                    </a:lnTo>
                    <a:lnTo>
                      <a:pt x="2920181" y="280219"/>
                    </a:lnTo>
                    <a:lnTo>
                      <a:pt x="2632587" y="427703"/>
                    </a:lnTo>
                    <a:lnTo>
                      <a:pt x="2359742" y="538316"/>
                    </a:lnTo>
                    <a:lnTo>
                      <a:pt x="1769807" y="693174"/>
                    </a:lnTo>
                    <a:lnTo>
                      <a:pt x="0" y="86278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ihandform: Form 237">
                <a:extLst>
                  <a:ext uri="{FF2B5EF4-FFF2-40B4-BE49-F238E27FC236}">
                    <a16:creationId xmlns:a16="http://schemas.microsoft.com/office/drawing/2014/main" id="{32107121-0020-4765-AB25-BC9FBFD2B0D7}"/>
                  </a:ext>
                </a:extLst>
              </p:cNvPr>
              <p:cNvSpPr/>
              <p:nvPr/>
            </p:nvSpPr>
            <p:spPr>
              <a:xfrm>
                <a:off x="18168410" y="23480716"/>
                <a:ext cx="1002890" cy="2249129"/>
              </a:xfrm>
              <a:custGeom>
                <a:avLst/>
                <a:gdLst>
                  <a:gd name="connsiteX0" fmla="*/ 81116 w 1002890"/>
                  <a:gd name="connsiteY0" fmla="*/ 700548 h 2249129"/>
                  <a:gd name="connsiteX1" fmla="*/ 789039 w 1002890"/>
                  <a:gd name="connsiteY1" fmla="*/ 0 h 2249129"/>
                  <a:gd name="connsiteX2" fmla="*/ 1002890 w 1002890"/>
                  <a:gd name="connsiteY2" fmla="*/ 2249129 h 2249129"/>
                  <a:gd name="connsiteX3" fmla="*/ 0 w 1002890"/>
                  <a:gd name="connsiteY3" fmla="*/ 2241755 h 2249129"/>
                  <a:gd name="connsiteX4" fmla="*/ 81116 w 1002890"/>
                  <a:gd name="connsiteY4" fmla="*/ 700548 h 2249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2890" h="2249129">
                    <a:moveTo>
                      <a:pt x="81116" y="700548"/>
                    </a:moveTo>
                    <a:lnTo>
                      <a:pt x="789039" y="0"/>
                    </a:lnTo>
                    <a:lnTo>
                      <a:pt x="1002890" y="2249129"/>
                    </a:lnTo>
                    <a:lnTo>
                      <a:pt x="0" y="2241755"/>
                    </a:lnTo>
                    <a:lnTo>
                      <a:pt x="81116" y="70054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34CF718D-6BC6-4D14-B161-82F151B22273}"/>
              </a:ext>
            </a:extLst>
          </p:cNvPr>
          <p:cNvGrpSpPr/>
          <p:nvPr/>
        </p:nvGrpSpPr>
        <p:grpSpPr>
          <a:xfrm>
            <a:off x="7284056" y="4002978"/>
            <a:ext cx="4386660" cy="1872370"/>
            <a:chOff x="7284056" y="4002978"/>
            <a:chExt cx="4386660" cy="1872370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EB05FD26-883C-42DA-8AEE-AFEE4E65C6DC}"/>
                </a:ext>
              </a:extLst>
            </p:cNvPr>
            <p:cNvGrpSpPr/>
            <p:nvPr/>
          </p:nvGrpSpPr>
          <p:grpSpPr>
            <a:xfrm>
              <a:off x="9533082" y="4002978"/>
              <a:ext cx="2137634" cy="1872370"/>
              <a:chOff x="22972859" y="22253196"/>
              <a:chExt cx="6497955" cy="5691609"/>
            </a:xfrm>
          </p:grpSpPr>
          <p:pic>
            <p:nvPicPr>
              <p:cNvPr id="190" name="Picture 189">
                <a:extLst>
                  <a:ext uri="{FF2B5EF4-FFF2-40B4-BE49-F238E27FC236}">
                    <a16:creationId xmlns:a16="http://schemas.microsoft.com/office/drawing/2014/main" id="{B1899B46-BBCA-4A9F-8AE6-3452F75DBE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1371" r="10308" b="7897"/>
              <a:stretch/>
            </p:blipFill>
            <p:spPr>
              <a:xfrm>
                <a:off x="22990814" y="22253196"/>
                <a:ext cx="6480000" cy="5691609"/>
              </a:xfrm>
              <a:prstGeom prst="rect">
                <a:avLst/>
              </a:prstGeom>
            </p:spPr>
          </p:pic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53C1B380-45FD-47D0-81CB-F5974D81DBDB}"/>
                  </a:ext>
                </a:extLst>
              </p:cNvPr>
              <p:cNvSpPr txBox="1"/>
              <p:nvPr/>
            </p:nvSpPr>
            <p:spPr>
              <a:xfrm>
                <a:off x="22972859" y="22418336"/>
                <a:ext cx="645132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Final Image on Detector</a:t>
                </a:r>
                <a:endParaRPr lang="en-GB" sz="10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89" name="Straight Arrow Connector 141">
              <a:extLst>
                <a:ext uri="{FF2B5EF4-FFF2-40B4-BE49-F238E27FC236}">
                  <a16:creationId xmlns:a16="http://schemas.microsoft.com/office/drawing/2014/main" id="{05D36E5E-EAB2-4D89-8865-5B116FB4E2B3}"/>
                </a:ext>
              </a:extLst>
            </p:cNvPr>
            <p:cNvCxnSpPr>
              <a:cxnSpLocks/>
              <a:endCxn id="190" idx="1"/>
            </p:cNvCxnSpPr>
            <p:nvPr/>
          </p:nvCxnSpPr>
          <p:spPr bwMode="auto">
            <a:xfrm>
              <a:off x="7284056" y="4938238"/>
              <a:ext cx="2254933" cy="925"/>
            </a:xfrm>
            <a:prstGeom prst="straightConnector1">
              <a:avLst/>
            </a:prstGeom>
            <a:solidFill>
              <a:schemeClr val="accent1"/>
            </a:solidFill>
            <a:ln w="889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1BC3B19-0481-19D7-1073-B2FD55DBA2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2414" y="5302768"/>
            <a:ext cx="1944870" cy="27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79BBA-4AA2-5B7C-1367-5B3E980B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Environment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D9762-6249-A59B-14DC-DAAE55335A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19AD5-6323-F169-D384-730119BE13E3}"/>
              </a:ext>
            </a:extLst>
          </p:cNvPr>
          <p:cNvSpPr txBox="1"/>
          <p:nvPr/>
        </p:nvSpPr>
        <p:spPr>
          <a:xfrm>
            <a:off x="358771" y="1714500"/>
            <a:ext cx="54197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Low Earth Orbit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590BB-BF08-7A95-E584-6CC83A90EEA5}"/>
              </a:ext>
            </a:extLst>
          </p:cNvPr>
          <p:cNvSpPr txBox="1"/>
          <p:nvPr/>
        </p:nvSpPr>
        <p:spPr>
          <a:xfrm>
            <a:off x="358769" y="2471722"/>
            <a:ext cx="54197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Orbital period around 90 minutes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78C1FA-8095-F793-FDC9-92B1D24BEC80}"/>
                  </a:ext>
                </a:extLst>
              </p:cNvPr>
              <p:cNvSpPr txBox="1"/>
              <p:nvPr/>
            </p:nvSpPr>
            <p:spPr>
              <a:xfrm>
                <a:off x="358769" y="3228945"/>
                <a:ext cx="5419727" cy="40011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203200" h="203200"/>
              </a:sp3d>
            </p:spPr>
            <p:style>
              <a:lnRef idx="0">
                <a:schemeClr val="accent5"/>
              </a:lnRef>
              <a:fillRef idx="1003">
                <a:schemeClr val="dk2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 anchorCtr="0">
                <a:spAutoFit/>
              </a:bodyPr>
              <a:lstStyle>
                <a:defPPr>
                  <a:defRPr lang="de-DE"/>
                </a:defPPr>
                <a:lvl1pPr algn="ctr">
                  <a:defRPr sz="3000"/>
                </a:lvl1pPr>
              </a:lstStyle>
              <a:p>
                <a:pPr algn="l"/>
                <a:r>
                  <a:rPr lang="en-US" sz="2000" dirty="0"/>
                  <a:t>Minimum temperature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−42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78C1FA-8095-F793-FDC9-92B1D24BE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69" y="3228945"/>
                <a:ext cx="5419727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64E5D0-B78A-60F9-7C8C-5EFEF8A3C885}"/>
                  </a:ext>
                </a:extLst>
              </p:cNvPr>
              <p:cNvSpPr txBox="1"/>
              <p:nvPr/>
            </p:nvSpPr>
            <p:spPr>
              <a:xfrm>
                <a:off x="358769" y="3986168"/>
                <a:ext cx="5419727" cy="40011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203200" h="203200"/>
              </a:sp3d>
            </p:spPr>
            <p:style>
              <a:lnRef idx="0">
                <a:schemeClr val="accent5"/>
              </a:lnRef>
              <a:fillRef idx="1003">
                <a:schemeClr val="dk2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 anchorCtr="0">
                <a:spAutoFit/>
              </a:bodyPr>
              <a:lstStyle>
                <a:defPPr>
                  <a:defRPr lang="de-DE"/>
                </a:defPPr>
                <a:lvl1pPr algn="ctr">
                  <a:defRPr sz="3000"/>
                </a:lvl1pPr>
              </a:lstStyle>
              <a:p>
                <a:pPr algn="l"/>
                <a:r>
                  <a:rPr lang="en-US" sz="2000" dirty="0"/>
                  <a:t>Maximum temperature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+50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64E5D0-B78A-60F9-7C8C-5EFEF8A3C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69" y="3986168"/>
                <a:ext cx="541972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FB50CAF-F645-EF32-BF1F-795DE4DC0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14500"/>
            <a:ext cx="5145510" cy="342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5A3B46-E6BF-2A7F-10A4-67D4A07728A8}"/>
              </a:ext>
            </a:extLst>
          </p:cNvPr>
          <p:cNvSpPr txBox="1"/>
          <p:nvPr/>
        </p:nvSpPr>
        <p:spPr>
          <a:xfrm>
            <a:off x="358768" y="4743391"/>
            <a:ext cx="54197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Four critical thermal cases</a:t>
            </a:r>
          </a:p>
        </p:txBody>
      </p:sp>
    </p:spTree>
    <p:extLst>
      <p:ext uri="{BB962C8B-B14F-4D97-AF65-F5344CB8AC3E}">
        <p14:creationId xmlns:p14="http://schemas.microsoft.com/office/powerpoint/2010/main" val="62429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othermal">
            <a:hlinkClick r:id="" action="ppaction://media"/>
            <a:extLst>
              <a:ext uri="{FF2B5EF4-FFF2-40B4-BE49-F238E27FC236}">
                <a16:creationId xmlns:a16="http://schemas.microsoft.com/office/drawing/2014/main" id="{E3D8318D-6D18-97D4-6EEF-136B30CFC3A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3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7547" y="1471822"/>
            <a:ext cx="8905001" cy="4220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3ACED-E532-E9F9-AB82-29A27D989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to the System?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D21A6-6DBC-FCAD-459C-7D0D8E5444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942D69-6206-16C4-B256-4F01BB079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504" y="1471822"/>
            <a:ext cx="2964319" cy="3603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16094A-2D38-5E7B-C495-391FA9F04254}"/>
              </a:ext>
            </a:extLst>
          </p:cNvPr>
          <p:cNvSpPr txBox="1"/>
          <p:nvPr/>
        </p:nvSpPr>
        <p:spPr>
          <a:xfrm>
            <a:off x="10206507" y="5075237"/>
            <a:ext cx="1627946" cy="165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500" dirty="0"/>
              <a:t>Animation was created by the assistance of OpenAI</a:t>
            </a:r>
            <a:endParaRPr lang="en-GB" sz="500" dirty="0" err="1"/>
          </a:p>
        </p:txBody>
      </p:sp>
    </p:spTree>
    <p:extLst>
      <p:ext uri="{BB962C8B-B14F-4D97-AF65-F5344CB8AC3E}">
        <p14:creationId xmlns:p14="http://schemas.microsoft.com/office/powerpoint/2010/main" val="173149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104D21-3BF4-43EE-8AFA-800A9AA1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Structural-thermal-optical-performance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17A83-6656-40FE-8E34-14F7590EB5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STOP Analysis Workflow</a:t>
            </a:r>
            <a:endParaRPr lang="en-GB" dirty="0"/>
          </a:p>
        </p:txBody>
      </p:sp>
      <p:sp>
        <p:nvSpPr>
          <p:cNvPr id="9" name="Parallelogramm 23">
            <a:extLst>
              <a:ext uri="{FF2B5EF4-FFF2-40B4-BE49-F238E27FC236}">
                <a16:creationId xmlns:a16="http://schemas.microsoft.com/office/drawing/2014/main" id="{1A0A84DA-07B3-455C-9D3C-C36272360211}"/>
              </a:ext>
            </a:extLst>
          </p:cNvPr>
          <p:cNvSpPr/>
          <p:nvPr/>
        </p:nvSpPr>
        <p:spPr>
          <a:xfrm>
            <a:off x="6562408" y="1448779"/>
            <a:ext cx="1802045" cy="690205"/>
          </a:xfrm>
          <a:prstGeom prst="parallelogram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90500" h="1905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GB" sz="1400" dirty="0"/>
              <a:t>Temperature Fields</a:t>
            </a:r>
          </a:p>
        </p:txBody>
      </p:sp>
      <p:sp>
        <p:nvSpPr>
          <p:cNvPr id="11" name="Parallelogramm 28">
            <a:extLst>
              <a:ext uri="{FF2B5EF4-FFF2-40B4-BE49-F238E27FC236}">
                <a16:creationId xmlns:a16="http://schemas.microsoft.com/office/drawing/2014/main" id="{081389CB-0EEE-4A1A-99C9-E74D958BD464}"/>
              </a:ext>
            </a:extLst>
          </p:cNvPr>
          <p:cNvSpPr/>
          <p:nvPr/>
        </p:nvSpPr>
        <p:spPr>
          <a:xfrm>
            <a:off x="3729676" y="3280702"/>
            <a:ext cx="1802045" cy="690205"/>
          </a:xfrm>
          <a:prstGeom prst="parallelogram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90500" h="1905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GB" sz="1400" dirty="0"/>
              <a:t>Detector image</a:t>
            </a:r>
          </a:p>
        </p:txBody>
      </p:sp>
      <p:sp>
        <p:nvSpPr>
          <p:cNvPr id="13" name="Parallelogramm 27">
            <a:extLst>
              <a:ext uri="{FF2B5EF4-FFF2-40B4-BE49-F238E27FC236}">
                <a16:creationId xmlns:a16="http://schemas.microsoft.com/office/drawing/2014/main" id="{23483CA5-4933-45E5-9B4D-15B86D5B8BD4}"/>
              </a:ext>
            </a:extLst>
          </p:cNvPr>
          <p:cNvSpPr/>
          <p:nvPr/>
        </p:nvSpPr>
        <p:spPr>
          <a:xfrm>
            <a:off x="9348959" y="3284463"/>
            <a:ext cx="2140807" cy="675025"/>
          </a:xfrm>
          <a:prstGeom prst="parallelogram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90500" h="1905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GB" sz="1400" dirty="0"/>
              <a:t>Structural Displacements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AA5269-5D56-498F-B666-3851D04FAFA7}"/>
              </a:ext>
            </a:extLst>
          </p:cNvPr>
          <p:cNvSpPr txBox="1"/>
          <p:nvPr/>
        </p:nvSpPr>
        <p:spPr>
          <a:xfrm>
            <a:off x="3884840" y="1494868"/>
            <a:ext cx="1505668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US" sz="1400" dirty="0"/>
              <a:t>Thermal Analysis</a:t>
            </a: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892DF8-3777-4E28-B8CE-08C36BBA8B8B}"/>
              </a:ext>
            </a:extLst>
          </p:cNvPr>
          <p:cNvSpPr txBox="1"/>
          <p:nvPr/>
        </p:nvSpPr>
        <p:spPr>
          <a:xfrm>
            <a:off x="9542796" y="1500420"/>
            <a:ext cx="1505668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r>
              <a:rPr lang="en-US" sz="1400" dirty="0"/>
              <a:t>Structural Analysis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292461-D11A-4635-A800-3D38AB354644}"/>
              </a:ext>
            </a:extLst>
          </p:cNvPr>
          <p:cNvSpPr txBox="1"/>
          <p:nvPr/>
        </p:nvSpPr>
        <p:spPr>
          <a:xfrm>
            <a:off x="6691400" y="3317064"/>
            <a:ext cx="1505668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Optical Ray Tracing</a:t>
            </a:r>
            <a:endParaRPr lang="en-GB" sz="1400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9E7075E-82E3-4D5E-88F9-647C00BCEE68}"/>
              </a:ext>
            </a:extLst>
          </p:cNvPr>
          <p:cNvSpPr/>
          <p:nvPr/>
        </p:nvSpPr>
        <p:spPr>
          <a:xfrm>
            <a:off x="5539078" y="1463759"/>
            <a:ext cx="1036982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2ACB12CD-A37B-40BF-952E-770B7709377F}"/>
              </a:ext>
            </a:extLst>
          </p:cNvPr>
          <p:cNvSpPr/>
          <p:nvPr/>
        </p:nvSpPr>
        <p:spPr>
          <a:xfrm>
            <a:off x="8364452" y="1472017"/>
            <a:ext cx="1036982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97A614A-1DEE-4FF5-9012-F6BEE6B10C5A}"/>
              </a:ext>
            </a:extLst>
          </p:cNvPr>
          <p:cNvSpPr/>
          <p:nvPr/>
        </p:nvSpPr>
        <p:spPr>
          <a:xfrm rot="10800000">
            <a:off x="5486604" y="3287567"/>
            <a:ext cx="1036981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D7357C4-1D7E-49C5-841A-779374FAE9BD}"/>
              </a:ext>
            </a:extLst>
          </p:cNvPr>
          <p:cNvSpPr/>
          <p:nvPr/>
        </p:nvSpPr>
        <p:spPr>
          <a:xfrm>
            <a:off x="9944382" y="2142728"/>
            <a:ext cx="702496" cy="963181"/>
          </a:xfrm>
          <a:prstGeom prst="down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CCFC779-1CBC-4935-A9F5-346E8395A9AF}"/>
              </a:ext>
            </a:extLst>
          </p:cNvPr>
          <p:cNvGrpSpPr/>
          <p:nvPr/>
        </p:nvGrpSpPr>
        <p:grpSpPr>
          <a:xfrm>
            <a:off x="1060130" y="2142728"/>
            <a:ext cx="1014716" cy="847874"/>
            <a:chOff x="-997626" y="19243602"/>
            <a:chExt cx="1872208" cy="1513659"/>
          </a:xfrm>
        </p:grpSpPr>
        <p:sp>
          <p:nvSpPr>
            <p:cNvPr id="36" name="Arrow: Down 118">
              <a:extLst>
                <a:ext uri="{FF2B5EF4-FFF2-40B4-BE49-F238E27FC236}">
                  <a16:creationId xmlns:a16="http://schemas.microsoft.com/office/drawing/2014/main" id="{39374CC7-DDDD-44E4-AE8B-74453C6B8BB8}"/>
                </a:ext>
              </a:extLst>
            </p:cNvPr>
            <p:cNvSpPr/>
            <p:nvPr/>
          </p:nvSpPr>
          <p:spPr>
            <a:xfrm rot="10800000">
              <a:off x="-997626" y="19243602"/>
              <a:ext cx="1872208" cy="1513659"/>
            </a:xfrm>
            <a:prstGeom prst="downArrow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37000">
                  <a:srgbClr val="C00000"/>
                </a:gs>
                <a:gs pos="100000">
                  <a:srgbClr val="FF0000"/>
                </a:gs>
              </a:gsLst>
              <a:lin ang="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9685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600"/>
            </a:p>
          </p:txBody>
        </p:sp>
        <p:sp>
          <p:nvSpPr>
            <p:cNvPr id="37" name="TextBox 119">
              <a:extLst>
                <a:ext uri="{FF2B5EF4-FFF2-40B4-BE49-F238E27FC236}">
                  <a16:creationId xmlns:a16="http://schemas.microsoft.com/office/drawing/2014/main" id="{B4958C76-1E85-4C51-855E-61043EA4DFD4}"/>
                </a:ext>
              </a:extLst>
            </p:cNvPr>
            <p:cNvSpPr txBox="1"/>
            <p:nvPr/>
          </p:nvSpPr>
          <p:spPr>
            <a:xfrm>
              <a:off x="-710238" y="19743530"/>
              <a:ext cx="1296145" cy="549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no</a:t>
              </a:r>
              <a:endParaRPr lang="en-GB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055E33-095C-4B57-B4AD-DBBEE0D6069B}"/>
              </a:ext>
            </a:extLst>
          </p:cNvPr>
          <p:cNvGrpSpPr/>
          <p:nvPr/>
        </p:nvGrpSpPr>
        <p:grpSpPr>
          <a:xfrm>
            <a:off x="1035092" y="4199082"/>
            <a:ext cx="1039754" cy="847874"/>
            <a:chOff x="-96249" y="23645448"/>
            <a:chExt cx="1918404" cy="1513659"/>
          </a:xfrm>
        </p:grpSpPr>
        <p:sp>
          <p:nvSpPr>
            <p:cNvPr id="34" name="Arrow: Down 116">
              <a:extLst>
                <a:ext uri="{FF2B5EF4-FFF2-40B4-BE49-F238E27FC236}">
                  <a16:creationId xmlns:a16="http://schemas.microsoft.com/office/drawing/2014/main" id="{5F8FC46D-1A73-47D5-828A-A1027FA9FC8B}"/>
                </a:ext>
              </a:extLst>
            </p:cNvPr>
            <p:cNvSpPr/>
            <p:nvPr/>
          </p:nvSpPr>
          <p:spPr>
            <a:xfrm>
              <a:off x="-50053" y="23645448"/>
              <a:ext cx="1872208" cy="1513659"/>
            </a:xfrm>
            <a:prstGeom prst="downArrow">
              <a:avLst>
                <a:gd name="adj1" fmla="val 52988"/>
                <a:gd name="adj2" fmla="val 50000"/>
              </a:avLst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37000">
                  <a:srgbClr val="00B050"/>
                </a:gs>
                <a:gs pos="100000">
                  <a:srgbClr val="92D050"/>
                </a:gs>
              </a:gsLst>
              <a:lin ang="108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96850" h="1206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600"/>
            </a:p>
          </p:txBody>
        </p:sp>
        <p:sp>
          <p:nvSpPr>
            <p:cNvPr id="35" name="TextBox 117">
              <a:extLst>
                <a:ext uri="{FF2B5EF4-FFF2-40B4-BE49-F238E27FC236}">
                  <a16:creationId xmlns:a16="http://schemas.microsoft.com/office/drawing/2014/main" id="{50D8B50C-E529-45E3-9B0C-DAE475E334E0}"/>
                </a:ext>
              </a:extLst>
            </p:cNvPr>
            <p:cNvSpPr txBox="1"/>
            <p:nvPr/>
          </p:nvSpPr>
          <p:spPr>
            <a:xfrm>
              <a:off x="-96249" y="23921589"/>
              <a:ext cx="1872207" cy="549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yes</a:t>
              </a:r>
              <a:endParaRPr lang="en-GB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Arrow: Right 109">
            <a:extLst>
              <a:ext uri="{FF2B5EF4-FFF2-40B4-BE49-F238E27FC236}">
                <a16:creationId xmlns:a16="http://schemas.microsoft.com/office/drawing/2014/main" id="{13BEAA72-27AC-4BB0-8ECD-8D7DA0845034}"/>
              </a:ext>
            </a:extLst>
          </p:cNvPr>
          <p:cNvSpPr/>
          <p:nvPr/>
        </p:nvSpPr>
        <p:spPr>
          <a:xfrm>
            <a:off x="2699287" y="1463759"/>
            <a:ext cx="1036982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30" name="Arrow: Right 112">
            <a:extLst>
              <a:ext uri="{FF2B5EF4-FFF2-40B4-BE49-F238E27FC236}">
                <a16:creationId xmlns:a16="http://schemas.microsoft.com/office/drawing/2014/main" id="{B0399669-E0D6-4255-BC3A-889D27105E48}"/>
              </a:ext>
            </a:extLst>
          </p:cNvPr>
          <p:cNvSpPr/>
          <p:nvPr/>
        </p:nvSpPr>
        <p:spPr>
          <a:xfrm rot="10800000">
            <a:off x="2699287" y="3287567"/>
            <a:ext cx="976455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31" name="Arrow: Right 112">
            <a:extLst>
              <a:ext uri="{FF2B5EF4-FFF2-40B4-BE49-F238E27FC236}">
                <a16:creationId xmlns:a16="http://schemas.microsoft.com/office/drawing/2014/main" id="{53DE9C25-F73F-41B7-94F7-E9EA3E4347CD}"/>
              </a:ext>
            </a:extLst>
          </p:cNvPr>
          <p:cNvSpPr/>
          <p:nvPr/>
        </p:nvSpPr>
        <p:spPr>
          <a:xfrm rot="10800000">
            <a:off x="8287537" y="3287567"/>
            <a:ext cx="1036981" cy="585438"/>
          </a:xfrm>
          <a:prstGeom prst="rightArrow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72000">
                <a:schemeClr val="bg2">
                  <a:lumMod val="75000"/>
                </a:schemeClr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4EC33389-67BC-4B5C-A337-67FF154F79C6}"/>
              </a:ext>
            </a:extLst>
          </p:cNvPr>
          <p:cNvSpPr/>
          <p:nvPr/>
        </p:nvSpPr>
        <p:spPr>
          <a:xfrm rot="10800000">
            <a:off x="8531694" y="3935338"/>
            <a:ext cx="702496" cy="1062319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C0A7C2-AC7C-4A42-9D8C-83B31022E8B2}"/>
              </a:ext>
            </a:extLst>
          </p:cNvPr>
          <p:cNvSpPr txBox="1"/>
          <p:nvPr/>
        </p:nvSpPr>
        <p:spPr>
          <a:xfrm>
            <a:off x="8130109" y="5025186"/>
            <a:ext cx="1505668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Motion Monitoring Tool</a:t>
            </a:r>
            <a:endParaRPr lang="en-GB" sz="1400" dirty="0"/>
          </a:p>
        </p:txBody>
      </p:sp>
      <p:sp>
        <p:nvSpPr>
          <p:cNvPr id="18" name="Raute 16">
            <a:extLst>
              <a:ext uri="{FF2B5EF4-FFF2-40B4-BE49-F238E27FC236}">
                <a16:creationId xmlns:a16="http://schemas.microsoft.com/office/drawing/2014/main" id="{5446A3EA-268A-4EBF-AF0B-5D3547230B36}"/>
              </a:ext>
            </a:extLst>
          </p:cNvPr>
          <p:cNvSpPr/>
          <p:nvPr/>
        </p:nvSpPr>
        <p:spPr>
          <a:xfrm>
            <a:off x="551646" y="2848217"/>
            <a:ext cx="2025709" cy="1471886"/>
          </a:xfrm>
          <a:prstGeom prst="diamond">
            <a:avLst/>
          </a:prstGeom>
          <a:ln w="6350"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41300" h="190500"/>
            <a:bevelB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Sufficient Image Quality?</a:t>
            </a:r>
            <a:endParaRPr lang="en-GB" sz="1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Parallelogramm 30">
            <a:extLst>
              <a:ext uri="{FF2B5EF4-FFF2-40B4-BE49-F238E27FC236}">
                <a16:creationId xmlns:a16="http://schemas.microsoft.com/office/drawing/2014/main" id="{7D3FD4A3-7AED-4300-AA39-763A423183EC}"/>
              </a:ext>
            </a:extLst>
          </p:cNvPr>
          <p:cNvSpPr/>
          <p:nvPr/>
        </p:nvSpPr>
        <p:spPr>
          <a:xfrm>
            <a:off x="511493" y="1464456"/>
            <a:ext cx="2106017" cy="680085"/>
          </a:xfrm>
          <a:prstGeom prst="parallelogram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90500" h="1905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GB" sz="1400" dirty="0"/>
              <a:t>Design </a:t>
            </a:r>
            <a:br>
              <a:rPr lang="en-GB" sz="1400" dirty="0"/>
            </a:br>
            <a:endParaRPr lang="en-GB" sz="1400" dirty="0"/>
          </a:p>
        </p:txBody>
      </p:sp>
      <p:sp>
        <p:nvSpPr>
          <p:cNvPr id="16" name="Parallelogramm 46">
            <a:extLst>
              <a:ext uri="{FF2B5EF4-FFF2-40B4-BE49-F238E27FC236}">
                <a16:creationId xmlns:a16="http://schemas.microsoft.com/office/drawing/2014/main" id="{FD838DC0-8C4B-4657-9FB7-FEC82B1F3E7E}"/>
              </a:ext>
            </a:extLst>
          </p:cNvPr>
          <p:cNvSpPr/>
          <p:nvPr/>
        </p:nvSpPr>
        <p:spPr>
          <a:xfrm>
            <a:off x="630827" y="5085803"/>
            <a:ext cx="1802045" cy="877610"/>
          </a:xfrm>
          <a:prstGeom prst="parallelogram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90500" h="1905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GB" dirty="0"/>
              <a:t>Final Design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537359C-44F4-C0D0-7C81-E45994D06406}"/>
              </a:ext>
            </a:extLst>
          </p:cNvPr>
          <p:cNvSpPr txBox="1"/>
          <p:nvPr/>
        </p:nvSpPr>
        <p:spPr>
          <a:xfrm>
            <a:off x="930956" y="1744545"/>
            <a:ext cx="1386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Improvement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8BB8A5E9-4C16-5334-E1F8-275A96CB090B}"/>
              </a:ext>
            </a:extLst>
          </p:cNvPr>
          <p:cNvGrpSpPr/>
          <p:nvPr/>
        </p:nvGrpSpPr>
        <p:grpSpPr>
          <a:xfrm>
            <a:off x="5733348" y="2111530"/>
            <a:ext cx="3039270" cy="2715012"/>
            <a:chOff x="4661294" y="1317758"/>
            <a:chExt cx="3039270" cy="2715012"/>
          </a:xfrm>
        </p:grpSpPr>
        <p:pic>
          <p:nvPicPr>
            <p:cNvPr id="38" name="Content Placeholder 129">
              <a:extLst>
                <a:ext uri="{FF2B5EF4-FFF2-40B4-BE49-F238E27FC236}">
                  <a16:creationId xmlns:a16="http://schemas.microsoft.com/office/drawing/2014/main" id="{5C16C2F9-BEFE-6008-AE4D-47374982F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8" r="30243"/>
            <a:stretch/>
          </p:blipFill>
          <p:spPr>
            <a:xfrm>
              <a:off x="4748421" y="1514081"/>
              <a:ext cx="2952143" cy="2518689"/>
            </a:xfrm>
            <a:prstGeom prst="rect">
              <a:avLst/>
            </a:prstGeom>
          </p:spPr>
        </p:pic>
        <p:sp>
          <p:nvSpPr>
            <p:cNvPr id="39" name="Rechteck 20">
              <a:extLst>
                <a:ext uri="{FF2B5EF4-FFF2-40B4-BE49-F238E27FC236}">
                  <a16:creationId xmlns:a16="http://schemas.microsoft.com/office/drawing/2014/main" id="{3961897A-1B91-7B2D-E094-97DFBE1E6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1294" y="1317758"/>
              <a:ext cx="135110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de-DE" sz="1000" i="1" dirty="0"/>
                <a:t>Temperature, °C</a:t>
              </a:r>
            </a:p>
          </p:txBody>
        </p:sp>
        <p:sp>
          <p:nvSpPr>
            <p:cNvPr id="40" name="Rechteck 21">
              <a:extLst>
                <a:ext uri="{FF2B5EF4-FFF2-40B4-BE49-F238E27FC236}">
                  <a16:creationId xmlns:a16="http://schemas.microsoft.com/office/drawing/2014/main" id="{66EECC31-6D6C-4808-0257-9631693C1616}"/>
                </a:ext>
              </a:extLst>
            </p:cNvPr>
            <p:cNvSpPr/>
            <p:nvPr/>
          </p:nvSpPr>
          <p:spPr bwMode="auto">
            <a:xfrm>
              <a:off x="4744891" y="1569199"/>
              <a:ext cx="300175" cy="809093"/>
            </a:xfrm>
            <a:prstGeom prst="rect">
              <a:avLst/>
            </a:prstGeom>
            <a:gradFill>
              <a:gsLst>
                <a:gs pos="75000">
                  <a:srgbClr val="00B050"/>
                </a:gs>
                <a:gs pos="49000">
                  <a:srgbClr val="FFFF00"/>
                </a:gs>
                <a:gs pos="25000">
                  <a:srgbClr val="FFC000"/>
                </a:gs>
                <a:gs pos="0">
                  <a:srgbClr val="C80000"/>
                </a:gs>
                <a:gs pos="99000">
                  <a:srgbClr val="0048CA"/>
                </a:gs>
              </a:gsLst>
              <a:lin ang="54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Textfeld 25">
              <a:extLst>
                <a:ext uri="{FF2B5EF4-FFF2-40B4-BE49-F238E27FC236}">
                  <a16:creationId xmlns:a16="http://schemas.microsoft.com/office/drawing/2014/main" id="{1513C6C8-0FB7-3787-D49F-ED1E19D47755}"/>
                </a:ext>
              </a:extLst>
            </p:cNvPr>
            <p:cNvSpPr txBox="1"/>
            <p:nvPr/>
          </p:nvSpPr>
          <p:spPr>
            <a:xfrm>
              <a:off x="4986446" y="1512477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  <a:r>
                <a:rPr lang="en-GB" sz="1000" dirty="0"/>
                <a:t>8.8</a:t>
              </a:r>
            </a:p>
          </p:txBody>
        </p:sp>
        <p:sp>
          <p:nvSpPr>
            <p:cNvPr id="42" name="Textfeld 25">
              <a:extLst>
                <a:ext uri="{FF2B5EF4-FFF2-40B4-BE49-F238E27FC236}">
                  <a16:creationId xmlns:a16="http://schemas.microsoft.com/office/drawing/2014/main" id="{FE8CA96B-71CA-68CD-26CF-889261962E8C}"/>
                </a:ext>
              </a:extLst>
            </p:cNvPr>
            <p:cNvSpPr txBox="1"/>
            <p:nvPr/>
          </p:nvSpPr>
          <p:spPr>
            <a:xfrm>
              <a:off x="4986446" y="2172601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GB" sz="1000" dirty="0"/>
                <a:t>2.6</a:t>
              </a:r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CDB3F02-A330-468E-35A4-58745C84FD64}"/>
              </a:ext>
            </a:extLst>
          </p:cNvPr>
          <p:cNvGrpSpPr/>
          <p:nvPr/>
        </p:nvGrpSpPr>
        <p:grpSpPr>
          <a:xfrm>
            <a:off x="2615365" y="4117180"/>
            <a:ext cx="5332251" cy="2004487"/>
            <a:chOff x="2615365" y="4117180"/>
            <a:chExt cx="5332251" cy="2004487"/>
          </a:xfrm>
        </p:grpSpPr>
        <p:grpSp>
          <p:nvGrpSpPr>
            <p:cNvPr id="49" name="Group 24">
              <a:extLst>
                <a:ext uri="{FF2B5EF4-FFF2-40B4-BE49-F238E27FC236}">
                  <a16:creationId xmlns:a16="http://schemas.microsoft.com/office/drawing/2014/main" id="{0EE6D530-5830-4419-54D5-BD3EF62327EA}"/>
                </a:ext>
              </a:extLst>
            </p:cNvPr>
            <p:cNvGrpSpPr/>
            <p:nvPr/>
          </p:nvGrpSpPr>
          <p:grpSpPr>
            <a:xfrm>
              <a:off x="2615365" y="4117180"/>
              <a:ext cx="5275277" cy="1571202"/>
              <a:chOff x="6094773" y="4398392"/>
              <a:chExt cx="4991065" cy="1486552"/>
            </a:xfrm>
          </p:grpSpPr>
          <p:pic>
            <p:nvPicPr>
              <p:cNvPr id="50" name="Picture 25">
                <a:extLst>
                  <a:ext uri="{FF2B5EF4-FFF2-40B4-BE49-F238E27FC236}">
                    <a16:creationId xmlns:a16="http://schemas.microsoft.com/office/drawing/2014/main" id="{21BAC081-706E-A675-7E1A-9EDA6FB558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4773" y="4398392"/>
                <a:ext cx="4991065" cy="1457105"/>
              </a:xfrm>
              <a:prstGeom prst="rect">
                <a:avLst/>
              </a:prstGeom>
            </p:spPr>
          </p:pic>
          <p:sp>
            <p:nvSpPr>
              <p:cNvPr id="51" name="TextBox 26">
                <a:extLst>
                  <a:ext uri="{FF2B5EF4-FFF2-40B4-BE49-F238E27FC236}">
                    <a16:creationId xmlns:a16="http://schemas.microsoft.com/office/drawing/2014/main" id="{4C36F2A1-2E96-D8A3-54DB-6D9698C59003}"/>
                  </a:ext>
                </a:extLst>
              </p:cNvPr>
              <p:cNvSpPr txBox="1"/>
              <p:nvPr/>
            </p:nvSpPr>
            <p:spPr>
              <a:xfrm>
                <a:off x="6094773" y="5734133"/>
                <a:ext cx="4991065" cy="150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5000"/>
                  </a:lnSpc>
                </a:pPr>
                <a:r>
                  <a:rPr lang="en-GB" sz="400" dirty="0" err="1">
                    <a:solidFill>
                      <a:schemeClr val="bg1"/>
                    </a:solidFill>
                  </a:rPr>
                  <a:t>Deiml</a:t>
                </a:r>
                <a:r>
                  <a:rPr lang="en-GB" sz="400" dirty="0">
                    <a:solidFill>
                      <a:schemeClr val="bg1"/>
                    </a:solidFill>
                  </a:rPr>
                  <a:t>, M. (2017). Development of a small satellite remote sensing payload for passive limb sounding of the atmospheric oxygen emission. Ph.D. dissertation, </a:t>
                </a:r>
                <a:r>
                  <a:rPr lang="en-GB" sz="400" dirty="0" err="1">
                    <a:solidFill>
                      <a:schemeClr val="bg1"/>
                    </a:solidFill>
                  </a:rPr>
                  <a:t>Universitätsbibliothek</a:t>
                </a:r>
                <a:r>
                  <a:rPr lang="en-GB" sz="400" dirty="0">
                    <a:solidFill>
                      <a:schemeClr val="bg1"/>
                    </a:solidFill>
                  </a:rPr>
                  <a:t> Wuppertal.</a:t>
                </a:r>
              </a:p>
            </p:txBody>
          </p:sp>
        </p:grpSp>
        <p:pic>
          <p:nvPicPr>
            <p:cNvPr id="52" name="Picture 189">
              <a:extLst>
                <a:ext uri="{FF2B5EF4-FFF2-40B4-BE49-F238E27FC236}">
                  <a16:creationId xmlns:a16="http://schemas.microsoft.com/office/drawing/2014/main" id="{3111B668-C5F2-A851-411B-27BA939AA5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371" r="10308" b="7897"/>
            <a:stretch/>
          </p:blipFill>
          <p:spPr>
            <a:xfrm>
              <a:off x="6724038" y="5046956"/>
              <a:ext cx="1223578" cy="1074711"/>
            </a:xfrm>
            <a:prstGeom prst="rect">
              <a:avLst/>
            </a:prstGeom>
          </p:spPr>
        </p:pic>
        <p:sp>
          <p:nvSpPr>
            <p:cNvPr id="53" name="TextBox 190">
              <a:extLst>
                <a:ext uri="{FF2B5EF4-FFF2-40B4-BE49-F238E27FC236}">
                  <a16:creationId xmlns:a16="http://schemas.microsoft.com/office/drawing/2014/main" id="{4E02ECB8-54B7-3799-3E88-CBB8C4955349}"/>
                </a:ext>
              </a:extLst>
            </p:cNvPr>
            <p:cNvSpPr txBox="1"/>
            <p:nvPr/>
          </p:nvSpPr>
          <p:spPr>
            <a:xfrm>
              <a:off x="6718131" y="5101283"/>
              <a:ext cx="1218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Final Image on Detector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8">
            <a:extLst>
              <a:ext uri="{FF2B5EF4-FFF2-40B4-BE49-F238E27FC236}">
                <a16:creationId xmlns:a16="http://schemas.microsoft.com/office/drawing/2014/main" id="{6FC29F9C-68BE-5DE7-5CE2-C98FB0CD4910}"/>
              </a:ext>
            </a:extLst>
          </p:cNvPr>
          <p:cNvGrpSpPr/>
          <p:nvPr/>
        </p:nvGrpSpPr>
        <p:grpSpPr>
          <a:xfrm>
            <a:off x="7498846" y="3893138"/>
            <a:ext cx="3009117" cy="2717155"/>
            <a:chOff x="8151912" y="1314011"/>
            <a:chExt cx="3009117" cy="2717155"/>
          </a:xfrm>
        </p:grpSpPr>
        <p:pic>
          <p:nvPicPr>
            <p:cNvPr id="44" name="Content Placeholder 131">
              <a:extLst>
                <a:ext uri="{FF2B5EF4-FFF2-40B4-BE49-F238E27FC236}">
                  <a16:creationId xmlns:a16="http://schemas.microsoft.com/office/drawing/2014/main" id="{EE2365A7-FCE6-18FF-CE55-FF8BC3A5F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8" r="30243"/>
            <a:stretch/>
          </p:blipFill>
          <p:spPr>
            <a:xfrm>
              <a:off x="8208886" y="1512477"/>
              <a:ext cx="2952143" cy="2518689"/>
            </a:xfrm>
            <a:prstGeom prst="rect">
              <a:avLst/>
            </a:prstGeom>
          </p:spPr>
        </p:pic>
        <p:sp>
          <p:nvSpPr>
            <p:cNvPr id="45" name="Rechteck 10">
              <a:extLst>
                <a:ext uri="{FF2B5EF4-FFF2-40B4-BE49-F238E27FC236}">
                  <a16:creationId xmlns:a16="http://schemas.microsoft.com/office/drawing/2014/main" id="{32E34F81-2648-1643-6F66-C1551144D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1912" y="1314011"/>
              <a:ext cx="135110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3984625" eaLnBrk="0" hangingPunct="0">
                <a:defRPr sz="8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3984625" eaLnBrk="0" fontAlgn="base" hangingPunct="0">
                <a:spcBef>
                  <a:spcPct val="0"/>
                </a:spcBef>
                <a:spcAft>
                  <a:spcPct val="0"/>
                </a:spcAft>
                <a:defRPr sz="8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de-DE" sz="1000" i="1" dirty="0"/>
                <a:t>Displacement, mm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556636FB-C744-301C-EE3F-E897BAECC685}"/>
                </a:ext>
              </a:extLst>
            </p:cNvPr>
            <p:cNvSpPr/>
            <p:nvPr/>
          </p:nvSpPr>
          <p:spPr bwMode="auto">
            <a:xfrm>
              <a:off x="8208886" y="1562508"/>
              <a:ext cx="300175" cy="809093"/>
            </a:xfrm>
            <a:prstGeom prst="rect">
              <a:avLst/>
            </a:prstGeom>
            <a:gradFill>
              <a:gsLst>
                <a:gs pos="75000">
                  <a:srgbClr val="00B050"/>
                </a:gs>
                <a:gs pos="49000">
                  <a:srgbClr val="FFFF00"/>
                </a:gs>
                <a:gs pos="25000">
                  <a:srgbClr val="FFC000"/>
                </a:gs>
                <a:gs pos="0">
                  <a:srgbClr val="C80000"/>
                </a:gs>
                <a:gs pos="99000">
                  <a:srgbClr val="0048CA"/>
                </a:gs>
              </a:gsLst>
              <a:lin ang="5400000" scaled="1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9846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Textfeld 25">
              <a:extLst>
                <a:ext uri="{FF2B5EF4-FFF2-40B4-BE49-F238E27FC236}">
                  <a16:creationId xmlns:a16="http://schemas.microsoft.com/office/drawing/2014/main" id="{F85E33A3-4492-5F29-DAA8-8C1224018C28}"/>
                </a:ext>
              </a:extLst>
            </p:cNvPr>
            <p:cNvSpPr txBox="1"/>
            <p:nvPr/>
          </p:nvSpPr>
          <p:spPr>
            <a:xfrm>
              <a:off x="8450441" y="1505786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GB" sz="1000" dirty="0"/>
                <a:t>.12</a:t>
              </a:r>
            </a:p>
          </p:txBody>
        </p:sp>
        <p:sp>
          <p:nvSpPr>
            <p:cNvPr id="48" name="Textfeld 25">
              <a:extLst>
                <a:ext uri="{FF2B5EF4-FFF2-40B4-BE49-F238E27FC236}">
                  <a16:creationId xmlns:a16="http://schemas.microsoft.com/office/drawing/2014/main" id="{FA3E38E0-771D-8B9F-848D-F2115A06A91B}"/>
                </a:ext>
              </a:extLst>
            </p:cNvPr>
            <p:cNvSpPr txBox="1"/>
            <p:nvPr/>
          </p:nvSpPr>
          <p:spPr>
            <a:xfrm>
              <a:off x="8450441" y="2165910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GB" sz="1000" dirty="0"/>
                <a:t>.04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71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-0.18958 0.0083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41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18" grpId="0" animBg="1"/>
      <p:bldP spid="19" grpId="0" animBg="1"/>
      <p:bldP spid="16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80C5E-793B-F631-1B8F-DF9BBA529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Monitoring Tool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1E0B0-6DBC-0A15-1DC5-5DE1BC0A80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C51251-76FD-D6BE-D3E2-9085DDE70EB6}"/>
              </a:ext>
            </a:extLst>
          </p:cNvPr>
          <p:cNvSpPr txBox="1"/>
          <p:nvPr/>
        </p:nvSpPr>
        <p:spPr>
          <a:xfrm>
            <a:off x="358773" y="1557777"/>
            <a:ext cx="535353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Axial Displacements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2CD6A5-2376-1FF3-07E6-3883E62DCC5F}"/>
              </a:ext>
            </a:extLst>
          </p:cNvPr>
          <p:cNvSpPr txBox="1"/>
          <p:nvPr/>
        </p:nvSpPr>
        <p:spPr>
          <a:xfrm>
            <a:off x="358774" y="2393361"/>
            <a:ext cx="5353536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Rotation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88506C-EF1E-D48C-27BC-66830D027169}"/>
              </a:ext>
            </a:extLst>
          </p:cNvPr>
          <p:cNvSpPr txBox="1"/>
          <p:nvPr/>
        </p:nvSpPr>
        <p:spPr>
          <a:xfrm>
            <a:off x="350867" y="3228945"/>
            <a:ext cx="5345633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Scaling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B7DBF4-1E10-CFAC-00FC-A185BBD5D10D}"/>
              </a:ext>
            </a:extLst>
          </p:cNvPr>
          <p:cNvSpPr txBox="1"/>
          <p:nvPr/>
        </p:nvSpPr>
        <p:spPr>
          <a:xfrm>
            <a:off x="350868" y="4064529"/>
            <a:ext cx="534563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Asymmetric deformation </a:t>
            </a: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52033096-92CB-1FFF-81E1-E7D37BBFE9BC}"/>
              </a:ext>
            </a:extLst>
          </p:cNvPr>
          <p:cNvSpPr txBox="1"/>
          <p:nvPr/>
        </p:nvSpPr>
        <p:spPr>
          <a:xfrm>
            <a:off x="6030628" y="1004522"/>
            <a:ext cx="577719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/>
              <a:t>Example: Lens 1 of SHIPAS for isothermal case</a:t>
            </a:r>
            <a:endParaRPr lang="en-GB" sz="2000" dirty="0" err="1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EAE611BA-131D-F008-B56E-17C6F54AD183}"/>
              </a:ext>
            </a:extLst>
          </p:cNvPr>
          <p:cNvGrpSpPr/>
          <p:nvPr/>
        </p:nvGrpSpPr>
        <p:grpSpPr>
          <a:xfrm>
            <a:off x="6053988" y="1443176"/>
            <a:ext cx="3360467" cy="2582106"/>
            <a:chOff x="6053988" y="1443176"/>
            <a:chExt cx="3360467" cy="25821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A90A15-2C8F-D387-11E6-CEBAEA31D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754"/>
            <a:stretch>
              <a:fillRect/>
            </a:stretch>
          </p:blipFill>
          <p:spPr>
            <a:xfrm>
              <a:off x="6083299" y="1688021"/>
              <a:ext cx="2340905" cy="2337261"/>
            </a:xfrm>
            <a:prstGeom prst="rect">
              <a:avLst/>
            </a:prstGeom>
          </p:spPr>
        </p:pic>
        <p:sp>
          <p:nvSpPr>
            <p:cNvPr id="11" name="TextBox 26">
              <a:extLst>
                <a:ext uri="{FF2B5EF4-FFF2-40B4-BE49-F238E27FC236}">
                  <a16:creationId xmlns:a16="http://schemas.microsoft.com/office/drawing/2014/main" id="{19936D3B-246B-71DB-E508-47D914B887FB}"/>
                </a:ext>
              </a:extLst>
            </p:cNvPr>
            <p:cNvSpPr txBox="1"/>
            <p:nvPr/>
          </p:nvSpPr>
          <p:spPr>
            <a:xfrm>
              <a:off x="6053988" y="1443176"/>
              <a:ext cx="3360467" cy="267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200" dirty="0"/>
                <a:t>Remaining displacements after subtracting</a:t>
              </a:r>
              <a:endParaRPr lang="en-GB" sz="1200" dirty="0" err="1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E68CE65-E6C9-88BD-F03E-508D4B853212}"/>
                </a:ext>
              </a:extLst>
            </p:cNvPr>
            <p:cNvSpPr txBox="1"/>
            <p:nvPr/>
          </p:nvSpPr>
          <p:spPr>
            <a:xfrm>
              <a:off x="6111041" y="1704511"/>
              <a:ext cx="228208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900" dirty="0"/>
                <a:t>a) rigid body displacement</a:t>
              </a:r>
              <a:endParaRPr lang="en-GB" sz="1200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86355E3-E5FE-51DD-4208-9E914125A6AE}"/>
                </a:ext>
              </a:extLst>
            </p:cNvPr>
            <p:cNvSpPr txBox="1"/>
            <p:nvPr/>
          </p:nvSpPr>
          <p:spPr>
            <a:xfrm>
              <a:off x="7635421" y="1877617"/>
              <a:ext cx="950996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max. 13.3 </a:t>
              </a:r>
              <a:r>
                <a:rPr lang="el-GR" sz="9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</a:t>
              </a:r>
              <a:r>
                <a:rPr lang="en-US" sz="900" dirty="0">
                  <a:solidFill>
                    <a:srgbClr val="FF0000"/>
                  </a:solidFill>
                </a:rPr>
                <a:t>m 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34E62594-E8CE-C07B-1AFA-077AAE62F192}"/>
                </a:ext>
              </a:extLst>
            </p:cNvPr>
            <p:cNvCxnSpPr/>
            <p:nvPr/>
          </p:nvCxnSpPr>
          <p:spPr>
            <a:xfrm flipH="1">
              <a:off x="7734221" y="2079938"/>
              <a:ext cx="134771" cy="128789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9705C32D-5D79-EFB2-F370-839D10FA7589}"/>
              </a:ext>
            </a:extLst>
          </p:cNvPr>
          <p:cNvGrpSpPr/>
          <p:nvPr/>
        </p:nvGrpSpPr>
        <p:grpSpPr>
          <a:xfrm>
            <a:off x="7891464" y="2484797"/>
            <a:ext cx="2340904" cy="2339646"/>
            <a:chOff x="7736916" y="2537286"/>
            <a:chExt cx="2340904" cy="233964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F75F3D6-B760-FF6F-FC89-047C6DA95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831"/>
            <a:stretch>
              <a:fillRect/>
            </a:stretch>
          </p:blipFill>
          <p:spPr>
            <a:xfrm>
              <a:off x="7736916" y="2537286"/>
              <a:ext cx="2340904" cy="2339646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6A749CDD-92BE-BEF5-FE3D-FE19DB507A48}"/>
                </a:ext>
              </a:extLst>
            </p:cNvPr>
            <p:cNvSpPr txBox="1"/>
            <p:nvPr/>
          </p:nvSpPr>
          <p:spPr>
            <a:xfrm>
              <a:off x="7752725" y="2566666"/>
              <a:ext cx="225872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050" dirty="0"/>
                <a:t>b) rigid body rotation</a:t>
              </a:r>
              <a:endParaRPr lang="en-GB" sz="1600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5C8948D4-3A32-B62C-5C8F-FE55BD0C5853}"/>
                </a:ext>
              </a:extLst>
            </p:cNvPr>
            <p:cNvSpPr txBox="1"/>
            <p:nvPr/>
          </p:nvSpPr>
          <p:spPr>
            <a:xfrm>
              <a:off x="7844197" y="2865845"/>
              <a:ext cx="950996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max. 11.1 </a:t>
              </a:r>
              <a:r>
                <a:rPr lang="el-GR" sz="9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</a:t>
              </a:r>
              <a:r>
                <a:rPr lang="en-US" sz="900" dirty="0">
                  <a:solidFill>
                    <a:srgbClr val="FF0000"/>
                  </a:solidFill>
                </a:rPr>
                <a:t>m 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848B1748-465B-77E9-C4B6-92180A49F4EE}"/>
                </a:ext>
              </a:extLst>
            </p:cNvPr>
            <p:cNvCxnSpPr>
              <a:cxnSpLocks/>
            </p:cNvCxnSpPr>
            <p:nvPr/>
          </p:nvCxnSpPr>
          <p:spPr>
            <a:xfrm>
              <a:off x="8245690" y="3092440"/>
              <a:ext cx="178514" cy="243478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3B57EC0E-A913-E79A-1E0D-B4C0EAB5E87F}"/>
              </a:ext>
            </a:extLst>
          </p:cNvPr>
          <p:cNvGrpSpPr/>
          <p:nvPr/>
        </p:nvGrpSpPr>
        <p:grpSpPr>
          <a:xfrm>
            <a:off x="9699627" y="3294816"/>
            <a:ext cx="2340904" cy="2337261"/>
            <a:chOff x="9699627" y="3294816"/>
            <a:chExt cx="2340904" cy="233726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F45153-7C95-5FB2-7482-D5C314C4D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754"/>
            <a:stretch>
              <a:fillRect/>
            </a:stretch>
          </p:blipFill>
          <p:spPr>
            <a:xfrm>
              <a:off x="9699627" y="3294816"/>
              <a:ext cx="2340904" cy="2337261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862BC5A8-C92D-8F5E-B8C3-156DF4AD7724}"/>
                </a:ext>
              </a:extLst>
            </p:cNvPr>
            <p:cNvSpPr txBox="1"/>
            <p:nvPr/>
          </p:nvSpPr>
          <p:spPr>
            <a:xfrm>
              <a:off x="9722985" y="3324849"/>
              <a:ext cx="225872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050" dirty="0"/>
                <a:t>c) thermal expansion</a:t>
              </a:r>
              <a:endParaRPr lang="en-GB" sz="1600" dirty="0"/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2608FB5E-5A86-0BE9-0B79-C0033E953775}"/>
                </a:ext>
              </a:extLst>
            </p:cNvPr>
            <p:cNvSpPr txBox="1"/>
            <p:nvPr/>
          </p:nvSpPr>
          <p:spPr>
            <a:xfrm>
              <a:off x="9722985" y="3654620"/>
              <a:ext cx="950996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max. 4.7 </a:t>
              </a:r>
              <a:r>
                <a:rPr lang="el-GR" sz="9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μ</a:t>
              </a:r>
              <a:r>
                <a:rPr lang="en-US" sz="900" dirty="0">
                  <a:solidFill>
                    <a:srgbClr val="FF0000"/>
                  </a:solidFill>
                </a:rPr>
                <a:t>m 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49DD0AFE-9B6E-9785-674B-D53D8DEC8A7B}"/>
                </a:ext>
              </a:extLst>
            </p:cNvPr>
            <p:cNvCxnSpPr>
              <a:cxnSpLocks/>
            </p:cNvCxnSpPr>
            <p:nvPr/>
          </p:nvCxnSpPr>
          <p:spPr>
            <a:xfrm>
              <a:off x="10124478" y="3881215"/>
              <a:ext cx="0" cy="536239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389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68B71-E1EA-7E3B-AC4A-CE5043A9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Analytical validation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701503E-FC51-1F4A-1DA4-750D7F952787}"/>
              </a:ext>
            </a:extLst>
          </p:cNvPr>
          <p:cNvGraphicFramePr>
            <a:graphicFrameLocks noGrp="1"/>
          </p:cNvGraphicFramePr>
          <p:nvPr/>
        </p:nvGraphicFramePr>
        <p:xfrm>
          <a:off x="6095998" y="3436882"/>
          <a:ext cx="5777921" cy="2036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329">
                  <a:extLst>
                    <a:ext uri="{9D8B030D-6E8A-4147-A177-3AD203B41FA5}">
                      <a16:colId xmlns:a16="http://schemas.microsoft.com/office/drawing/2014/main" val="62511681"/>
                    </a:ext>
                  </a:extLst>
                </a:gridCol>
                <a:gridCol w="1155329">
                  <a:extLst>
                    <a:ext uri="{9D8B030D-6E8A-4147-A177-3AD203B41FA5}">
                      <a16:colId xmlns:a16="http://schemas.microsoft.com/office/drawing/2014/main" val="1748270194"/>
                    </a:ext>
                  </a:extLst>
                </a:gridCol>
                <a:gridCol w="1155329">
                  <a:extLst>
                    <a:ext uri="{9D8B030D-6E8A-4147-A177-3AD203B41FA5}">
                      <a16:colId xmlns:a16="http://schemas.microsoft.com/office/drawing/2014/main" val="3155750458"/>
                    </a:ext>
                  </a:extLst>
                </a:gridCol>
                <a:gridCol w="1155967">
                  <a:extLst>
                    <a:ext uri="{9D8B030D-6E8A-4147-A177-3AD203B41FA5}">
                      <a16:colId xmlns:a16="http://schemas.microsoft.com/office/drawing/2014/main" val="3898216585"/>
                    </a:ext>
                  </a:extLst>
                </a:gridCol>
                <a:gridCol w="1155967">
                  <a:extLst>
                    <a:ext uri="{9D8B030D-6E8A-4147-A177-3AD203B41FA5}">
                      <a16:colId xmlns:a16="http://schemas.microsoft.com/office/drawing/2014/main" val="3374214368"/>
                    </a:ext>
                  </a:extLst>
                </a:gridCol>
              </a:tblGrid>
              <a:tr h="3199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Peak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1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2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3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4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extLst>
                  <a:ext uri="{0D108BD9-81ED-4DB2-BD59-A6C34878D82A}">
                    <a16:rowId xmlns:a16="http://schemas.microsoft.com/office/drawing/2014/main" val="549251854"/>
                  </a:ext>
                </a:extLst>
              </a:tr>
              <a:tr h="429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analytical y=0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-8.075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-2.052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2.052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8.075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extLst>
                  <a:ext uri="{0D108BD9-81ED-4DB2-BD59-A6C34878D82A}">
                    <a16:rowId xmlns:a16="http://schemas.microsoft.com/office/drawing/2014/main" val="3781068252"/>
                  </a:ext>
                </a:extLst>
              </a:tr>
              <a:tr h="429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simulation y=0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-8.076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-2.056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2.056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8.076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extLst>
                  <a:ext uri="{0D108BD9-81ED-4DB2-BD59-A6C34878D82A}">
                    <a16:rowId xmlns:a16="http://schemas.microsoft.com/office/drawing/2014/main" val="1464159221"/>
                  </a:ext>
                </a:extLst>
              </a:tr>
              <a:tr h="429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analytical y=5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-7.62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-3.068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2.946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7.05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extLst>
                  <a:ext uri="{0D108BD9-81ED-4DB2-BD59-A6C34878D82A}">
                    <a16:rowId xmlns:a16="http://schemas.microsoft.com/office/drawing/2014/main" val="1234187683"/>
                  </a:ext>
                </a:extLst>
              </a:tr>
              <a:tr h="4292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simulation y=5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-7.625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-3.069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2.95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100" noProof="0" dirty="0">
                          <a:effectLst/>
                        </a:rPr>
                        <a:t>7.056</a:t>
                      </a:r>
                      <a:endParaRPr lang="en-GB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690" marR="78690" marT="0" marB="0" anchor="ctr"/>
                </a:tc>
                <a:extLst>
                  <a:ext uri="{0D108BD9-81ED-4DB2-BD59-A6C34878D82A}">
                    <a16:rowId xmlns:a16="http://schemas.microsoft.com/office/drawing/2014/main" val="1139090753"/>
                  </a:ext>
                </a:extLst>
              </a:tr>
            </a:tbl>
          </a:graphicData>
        </a:graphic>
      </p:graphicFrame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FC92B8FD-5D5C-EE56-8AA5-C18FDA24A10E}"/>
              </a:ext>
            </a:extLst>
          </p:cNvPr>
          <p:cNvGrpSpPr/>
          <p:nvPr/>
        </p:nvGrpSpPr>
        <p:grpSpPr>
          <a:xfrm>
            <a:off x="417177" y="955333"/>
            <a:ext cx="5678823" cy="2243099"/>
            <a:chOff x="417177" y="955333"/>
            <a:chExt cx="5678823" cy="224309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7E4B7BA-338A-45A3-6019-03940D73F772}"/>
                </a:ext>
              </a:extLst>
            </p:cNvPr>
            <p:cNvGrpSpPr/>
            <p:nvPr/>
          </p:nvGrpSpPr>
          <p:grpSpPr>
            <a:xfrm>
              <a:off x="418404" y="955333"/>
              <a:ext cx="5677596" cy="2243099"/>
              <a:chOff x="0" y="1020599"/>
              <a:chExt cx="12192000" cy="4816802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0F8EBAF-6588-A77F-58E9-B90752BD1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020599"/>
                <a:ext cx="6096000" cy="481680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BB0F1DE-4666-B079-A24C-67FC1BBCA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1020599"/>
                <a:ext cx="6096000" cy="4816802"/>
              </a:xfrm>
              <a:prstGeom prst="rect">
                <a:avLst/>
              </a:prstGeom>
            </p:spPr>
          </p:pic>
        </p:grp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87233B61-73F3-0B43-DF6F-A6D18B5EC27C}"/>
                </a:ext>
              </a:extLst>
            </p:cNvPr>
            <p:cNvSpPr txBox="1"/>
            <p:nvPr/>
          </p:nvSpPr>
          <p:spPr>
            <a:xfrm>
              <a:off x="417177" y="960722"/>
              <a:ext cx="1619092" cy="281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kern="100" noProof="0" dirty="0">
                  <a:solidFill>
                    <a:schemeClr val="bg1"/>
                  </a:solidFill>
                  <a:effectLst/>
                </a:rPr>
                <a:t>simulation y=0mm</a:t>
              </a:r>
              <a:endParaRPr lang="en-GB" sz="1400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B28E9908-BD0B-FD72-3BEC-C7A30EC864AE}"/>
                </a:ext>
              </a:extLst>
            </p:cNvPr>
            <p:cNvSpPr txBox="1"/>
            <p:nvPr/>
          </p:nvSpPr>
          <p:spPr>
            <a:xfrm>
              <a:off x="3711333" y="960722"/>
              <a:ext cx="1675175" cy="281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kern="100" noProof="0" dirty="0">
                  <a:solidFill>
                    <a:schemeClr val="bg1"/>
                  </a:solidFill>
                  <a:effectLst/>
                </a:rPr>
                <a:t>simulation y=5mm</a:t>
              </a:r>
              <a:endParaRPr lang="en-GB" sz="1400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8E1FF9D6-0395-B5ED-E377-9C55FD2C0316}"/>
              </a:ext>
            </a:extLst>
          </p:cNvPr>
          <p:cNvGrpSpPr/>
          <p:nvPr/>
        </p:nvGrpSpPr>
        <p:grpSpPr>
          <a:xfrm>
            <a:off x="5723020" y="960722"/>
            <a:ext cx="6050576" cy="1885861"/>
            <a:chOff x="5723020" y="960722"/>
            <a:chExt cx="6050576" cy="188586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4C48A58-F8CF-64DF-C855-598CEED79D31}"/>
                </a:ext>
              </a:extLst>
            </p:cNvPr>
            <p:cNvGrpSpPr/>
            <p:nvPr/>
          </p:nvGrpSpPr>
          <p:grpSpPr>
            <a:xfrm>
              <a:off x="6095999" y="1210330"/>
              <a:ext cx="5677597" cy="1636253"/>
              <a:chOff x="6146160" y="1448780"/>
              <a:chExt cx="5677597" cy="163625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5A92FF6-67F1-4B62-0D7E-49DE5C8039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148"/>
              <a:stretch>
                <a:fillRect/>
              </a:stretch>
            </p:blipFill>
            <p:spPr>
              <a:xfrm>
                <a:off x="6146160" y="1448780"/>
                <a:ext cx="2838799" cy="163625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EF573AD-0CBF-0F5A-6B2B-96A7BE835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148"/>
              <a:stretch>
                <a:fillRect/>
              </a:stretch>
            </p:blipFill>
            <p:spPr>
              <a:xfrm>
                <a:off x="8984958" y="1448781"/>
                <a:ext cx="2838799" cy="1636252"/>
              </a:xfrm>
              <a:prstGeom prst="rect">
                <a:avLst/>
              </a:prstGeom>
            </p:spPr>
          </p:pic>
        </p:grpSp>
        <p:sp>
          <p:nvSpPr>
            <p:cNvPr id="11" name="Pfeil: nach rechts 10">
              <a:extLst>
                <a:ext uri="{FF2B5EF4-FFF2-40B4-BE49-F238E27FC236}">
                  <a16:creationId xmlns:a16="http://schemas.microsoft.com/office/drawing/2014/main" id="{F9475291-EA65-20A1-665C-DBADA09170D5}"/>
                </a:ext>
              </a:extLst>
            </p:cNvPr>
            <p:cNvSpPr/>
            <p:nvPr/>
          </p:nvSpPr>
          <p:spPr>
            <a:xfrm>
              <a:off x="5723020" y="1955310"/>
              <a:ext cx="448184" cy="220371"/>
            </a:xfrm>
            <a:prstGeom prst="rightArrow">
              <a:avLst>
                <a:gd name="adj1" fmla="val 26677"/>
                <a:gd name="adj2" fmla="val 9664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GB" sz="2400" noProof="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7C461E7D-632D-214E-C028-9E33B893710E}"/>
                </a:ext>
              </a:extLst>
            </p:cNvPr>
            <p:cNvSpPr txBox="1"/>
            <p:nvPr/>
          </p:nvSpPr>
          <p:spPr>
            <a:xfrm>
              <a:off x="6319833" y="960722"/>
              <a:ext cx="1619092" cy="281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kern="100" noProof="0" dirty="0">
                  <a:effectLst/>
                </a:rPr>
                <a:t>simulation y=0mm</a:t>
              </a:r>
              <a:endParaRPr lang="en-GB" sz="14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14AAE3C-DF57-AED2-A2F5-E9972EB6CEC9}"/>
                </a:ext>
              </a:extLst>
            </p:cNvPr>
            <p:cNvSpPr txBox="1"/>
            <p:nvPr/>
          </p:nvSpPr>
          <p:spPr>
            <a:xfrm>
              <a:off x="9088550" y="960722"/>
              <a:ext cx="1675175" cy="281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kern="100" noProof="0" dirty="0">
                  <a:effectLst/>
                </a:rPr>
                <a:t>simulation y=5mm</a:t>
              </a:r>
              <a:endParaRPr lang="en-GB" sz="14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68AC62FD-38A3-C7F4-0F47-1B5AFFF20A03}"/>
              </a:ext>
            </a:extLst>
          </p:cNvPr>
          <p:cNvGrpSpPr/>
          <p:nvPr/>
        </p:nvGrpSpPr>
        <p:grpSpPr>
          <a:xfrm>
            <a:off x="373341" y="3429000"/>
            <a:ext cx="5722659" cy="2828633"/>
            <a:chOff x="373341" y="3429000"/>
            <a:chExt cx="5722659" cy="282863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C2EBF68-D6B4-5B31-FC49-199BA32C56A7}"/>
                </a:ext>
              </a:extLst>
            </p:cNvPr>
            <p:cNvGrpSpPr/>
            <p:nvPr/>
          </p:nvGrpSpPr>
          <p:grpSpPr>
            <a:xfrm>
              <a:off x="373341" y="3595027"/>
              <a:ext cx="5722659" cy="2450120"/>
              <a:chOff x="144284" y="943674"/>
              <a:chExt cx="12047716" cy="515815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C5AFB1C-7F96-510B-38CC-79E1E3FC25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4284" y="943674"/>
                <a:ext cx="6096000" cy="5158154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5E4ADD7-65F1-FEDC-8883-97EE0798E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943674"/>
                <a:ext cx="6096000" cy="5158154"/>
              </a:xfrm>
              <a:prstGeom prst="rect">
                <a:avLst/>
              </a:prstGeom>
            </p:spPr>
          </p:pic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0F44984-DEF3-DCF5-6866-DAFC1A5EB771}"/>
                </a:ext>
              </a:extLst>
            </p:cNvPr>
            <p:cNvSpPr txBox="1"/>
            <p:nvPr/>
          </p:nvSpPr>
          <p:spPr>
            <a:xfrm>
              <a:off x="623307" y="3429000"/>
              <a:ext cx="2087188" cy="2814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200" kern="100" noProof="0" dirty="0">
                  <a:effectLst/>
                </a:rPr>
                <a:t>analytical (python) y=0mm</a:t>
              </a:r>
              <a:endParaRPr lang="en-GB" sz="14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448294D7-B413-9AE7-A5F6-E219AFE4A809}"/>
                </a:ext>
              </a:extLst>
            </p:cNvPr>
            <p:cNvSpPr txBox="1"/>
            <p:nvPr/>
          </p:nvSpPr>
          <p:spPr>
            <a:xfrm>
              <a:off x="3392024" y="3429000"/>
              <a:ext cx="2087188" cy="2814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1200" kern="100" noProof="0" dirty="0"/>
                <a:t>analytical (python)</a:t>
              </a:r>
              <a:r>
                <a:rPr lang="en-GB" sz="1200" kern="100" noProof="0" dirty="0">
                  <a:effectLst/>
                </a:rPr>
                <a:t> y=5mm</a:t>
              </a:r>
              <a:endParaRPr lang="en-GB" sz="14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977EB221-CD1B-717D-F65F-0C8DD5DC1F22}"/>
                </a:ext>
              </a:extLst>
            </p:cNvPr>
            <p:cNvSpPr txBox="1"/>
            <p:nvPr/>
          </p:nvSpPr>
          <p:spPr>
            <a:xfrm>
              <a:off x="1378274" y="5958948"/>
              <a:ext cx="655449" cy="249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00" kern="100" noProof="0" dirty="0">
                  <a:effectLst/>
                </a:rPr>
                <a:t>x [mm]</a:t>
              </a:r>
              <a:endParaRPr lang="en-GB" sz="105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DD8E2C68-6546-8212-3728-8DF19590944C}"/>
                </a:ext>
              </a:extLst>
            </p:cNvPr>
            <p:cNvSpPr txBox="1"/>
            <p:nvPr/>
          </p:nvSpPr>
          <p:spPr>
            <a:xfrm>
              <a:off x="4089036" y="6007693"/>
              <a:ext cx="593432" cy="249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000" kern="100" noProof="0" dirty="0">
                  <a:effectLst/>
                </a:rPr>
                <a:t>x [mm]</a:t>
              </a:r>
              <a:endParaRPr lang="en-GB" sz="105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75D349C4-B461-4B23-F625-F1C3604A71A0}"/>
                </a:ext>
              </a:extLst>
            </p:cNvPr>
            <p:cNvSpPr txBox="1"/>
            <p:nvPr/>
          </p:nvSpPr>
          <p:spPr>
            <a:xfrm>
              <a:off x="708301" y="4693764"/>
              <a:ext cx="767449" cy="2183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800" kern="100" noProof="0" dirty="0">
                  <a:effectLst/>
                </a:rPr>
                <a:t>incoming ray</a:t>
              </a:r>
              <a:endParaRPr lang="en-GB" sz="9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3" name="Gerade Verbindung mit Pfeil 22">
              <a:extLst>
                <a:ext uri="{FF2B5EF4-FFF2-40B4-BE49-F238E27FC236}">
                  <a16:creationId xmlns:a16="http://schemas.microsoft.com/office/drawing/2014/main" id="{9E4D43C4-4053-B76A-C17D-BC0D0D4BB8CE}"/>
                </a:ext>
              </a:extLst>
            </p:cNvPr>
            <p:cNvCxnSpPr/>
            <p:nvPr/>
          </p:nvCxnSpPr>
          <p:spPr>
            <a:xfrm>
              <a:off x="864342" y="4932420"/>
              <a:ext cx="51393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F3ABD8F9-904D-946A-6EAF-8976D916E75C}"/>
                </a:ext>
              </a:extLst>
            </p:cNvPr>
            <p:cNvSpPr txBox="1"/>
            <p:nvPr/>
          </p:nvSpPr>
          <p:spPr>
            <a:xfrm>
              <a:off x="3531294" y="4486865"/>
              <a:ext cx="767449" cy="2183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800" kern="100" noProof="0" dirty="0">
                  <a:effectLst/>
                </a:rPr>
                <a:t>incoming ray</a:t>
              </a:r>
              <a:endParaRPr lang="en-GB" sz="900" kern="100" noProof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BACF04EA-901F-B8C2-D988-F43BE4419473}"/>
                </a:ext>
              </a:extLst>
            </p:cNvPr>
            <p:cNvCxnSpPr/>
            <p:nvPr/>
          </p:nvCxnSpPr>
          <p:spPr>
            <a:xfrm>
              <a:off x="3687335" y="4725521"/>
              <a:ext cx="51393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04428BDD-C52B-4BCD-7B41-59D035E9DE0F}"/>
                </a:ext>
              </a:extLst>
            </p:cNvPr>
            <p:cNvGrpSpPr/>
            <p:nvPr/>
          </p:nvGrpSpPr>
          <p:grpSpPr>
            <a:xfrm>
              <a:off x="4168902" y="5724596"/>
              <a:ext cx="795497" cy="249940"/>
              <a:chOff x="97383" y="3239489"/>
              <a:chExt cx="795497" cy="249940"/>
            </a:xfrm>
          </p:grpSpPr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A647BB8C-169F-619B-8FB0-8EA491E7E1E7}"/>
                  </a:ext>
                </a:extLst>
              </p:cNvPr>
              <p:cNvSpPr/>
              <p:nvPr/>
            </p:nvSpPr>
            <p:spPr>
              <a:xfrm>
                <a:off x="202758" y="3299792"/>
                <a:ext cx="505543" cy="1182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GB" sz="2400" noProof="0" dirty="0"/>
              </a:p>
            </p:txBody>
          </p:sp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20C8E41A-47DE-8566-FE3F-D749BE8106BB}"/>
                  </a:ext>
                </a:extLst>
              </p:cNvPr>
              <p:cNvSpPr txBox="1"/>
              <p:nvPr/>
            </p:nvSpPr>
            <p:spPr>
              <a:xfrm>
                <a:off x="97383" y="3239489"/>
                <a:ext cx="795497" cy="249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1000" kern="100" noProof="0" dirty="0">
                    <a:effectLst/>
                  </a:rPr>
                  <a:t>Detector</a:t>
                </a:r>
                <a:endParaRPr lang="en-GB" sz="1050" kern="100" noProof="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602E7038-3264-F55A-E929-9AC9C55C7FBA}"/>
                </a:ext>
              </a:extLst>
            </p:cNvPr>
            <p:cNvGrpSpPr/>
            <p:nvPr/>
          </p:nvGrpSpPr>
          <p:grpSpPr>
            <a:xfrm>
              <a:off x="654705" y="5863678"/>
              <a:ext cx="2487565" cy="249940"/>
              <a:chOff x="128601" y="3239489"/>
              <a:chExt cx="701739" cy="249940"/>
            </a:xfrm>
          </p:grpSpPr>
          <p:sp>
            <p:nvSpPr>
              <p:cNvPr id="37" name="Rechteck 36">
                <a:extLst>
                  <a:ext uri="{FF2B5EF4-FFF2-40B4-BE49-F238E27FC236}">
                    <a16:creationId xmlns:a16="http://schemas.microsoft.com/office/drawing/2014/main" id="{1FDC2D55-D9A2-271C-F6BD-4A82725103C6}"/>
                  </a:ext>
                </a:extLst>
              </p:cNvPr>
              <p:cNvSpPr/>
              <p:nvPr/>
            </p:nvSpPr>
            <p:spPr>
              <a:xfrm>
                <a:off x="129748" y="3299792"/>
                <a:ext cx="658671" cy="1021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GB" sz="2400" noProof="0" dirty="0"/>
              </a:p>
            </p:txBody>
          </p:sp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9D449957-EC4D-90A8-8DF2-86D9A75900BE}"/>
                  </a:ext>
                </a:extLst>
              </p:cNvPr>
              <p:cNvSpPr txBox="1"/>
              <p:nvPr/>
            </p:nvSpPr>
            <p:spPr>
              <a:xfrm>
                <a:off x="128601" y="3239489"/>
                <a:ext cx="701739" cy="249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1000" kern="100" noProof="0" dirty="0">
                    <a:effectLst/>
                  </a:rPr>
                  <a:t>-20       -10         0         10        20        30</a:t>
                </a:r>
                <a:endParaRPr lang="en-GB" sz="1050" kern="100" noProof="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6E0C758-8805-CE98-AD29-BC8C1CA6035E}"/>
                </a:ext>
              </a:extLst>
            </p:cNvPr>
            <p:cNvGrpSpPr/>
            <p:nvPr/>
          </p:nvGrpSpPr>
          <p:grpSpPr>
            <a:xfrm>
              <a:off x="3489345" y="5863678"/>
              <a:ext cx="2487565" cy="249940"/>
              <a:chOff x="128601" y="3239489"/>
              <a:chExt cx="701739" cy="249940"/>
            </a:xfrm>
          </p:grpSpPr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C32817D5-103F-2752-965B-F05898D65317}"/>
                  </a:ext>
                </a:extLst>
              </p:cNvPr>
              <p:cNvSpPr/>
              <p:nvPr/>
            </p:nvSpPr>
            <p:spPr>
              <a:xfrm>
                <a:off x="129748" y="3299792"/>
                <a:ext cx="658671" cy="1021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GB" sz="2400" noProof="0" dirty="0"/>
              </a:p>
            </p:txBody>
          </p:sp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B6761780-4B3A-68C2-C9E6-5D5031B85860}"/>
                  </a:ext>
                </a:extLst>
              </p:cNvPr>
              <p:cNvSpPr txBox="1"/>
              <p:nvPr/>
            </p:nvSpPr>
            <p:spPr>
              <a:xfrm>
                <a:off x="128601" y="3239489"/>
                <a:ext cx="701739" cy="249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1000" kern="100" noProof="0" dirty="0">
                    <a:effectLst/>
                  </a:rPr>
                  <a:t>-20       -10         0         10        20        30</a:t>
                </a:r>
                <a:endParaRPr lang="en-GB" sz="1050" kern="100" noProof="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43183A09-6248-1724-5836-305FDFA348C5}"/>
                </a:ext>
              </a:extLst>
            </p:cNvPr>
            <p:cNvGrpSpPr/>
            <p:nvPr/>
          </p:nvGrpSpPr>
          <p:grpSpPr>
            <a:xfrm>
              <a:off x="1329603" y="5724596"/>
              <a:ext cx="795497" cy="249940"/>
              <a:chOff x="97383" y="3239489"/>
              <a:chExt cx="795497" cy="249940"/>
            </a:xfrm>
          </p:grpSpPr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4CC5BCFF-3549-6449-464F-A75C369249E3}"/>
                  </a:ext>
                </a:extLst>
              </p:cNvPr>
              <p:cNvSpPr/>
              <p:nvPr/>
            </p:nvSpPr>
            <p:spPr>
              <a:xfrm>
                <a:off x="202758" y="3299792"/>
                <a:ext cx="505543" cy="1182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GB" sz="2400" noProof="0" dirty="0"/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ACC0C445-6ABB-58C5-795D-1C93C5D53254}"/>
                  </a:ext>
                </a:extLst>
              </p:cNvPr>
              <p:cNvSpPr txBox="1"/>
              <p:nvPr/>
            </p:nvSpPr>
            <p:spPr>
              <a:xfrm>
                <a:off x="97383" y="3239489"/>
                <a:ext cx="795497" cy="249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1000" kern="100" noProof="0" dirty="0">
                    <a:effectLst/>
                  </a:rPr>
                  <a:t>Detector</a:t>
                </a:r>
                <a:endParaRPr lang="en-GB" sz="1050" kern="100" noProof="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92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022D-9D59-D4CA-64B6-15C4C3AE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F4DB5-8BC2-3C26-B39F-C9DFD3A1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Source Analysis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7E48D-3E2B-E7AD-A619-1E2EAA1E37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Preparing simulations for validation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13135E-BB18-6106-0299-C7457DB34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24"/>
          <a:stretch>
            <a:fillRect/>
          </a:stretch>
        </p:blipFill>
        <p:spPr>
          <a:xfrm>
            <a:off x="379646" y="1662602"/>
            <a:ext cx="5716354" cy="3532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55FE17-63AE-FDF3-942E-2075006E2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>
            <a:fillRect/>
          </a:stretch>
        </p:blipFill>
        <p:spPr>
          <a:xfrm>
            <a:off x="6083298" y="1662602"/>
            <a:ext cx="5706655" cy="3309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6BAB51-9FB4-FF48-F711-468117E86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>
            <a:fillRect/>
          </a:stretch>
        </p:blipFill>
        <p:spPr>
          <a:xfrm>
            <a:off x="6083297" y="1662602"/>
            <a:ext cx="5706655" cy="3309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DC2124-0263-6DCF-D51E-C99072E3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>
            <a:fillRect/>
          </a:stretch>
        </p:blipFill>
        <p:spPr>
          <a:xfrm>
            <a:off x="6083297" y="1662602"/>
            <a:ext cx="5706655" cy="33098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3B1302-71BF-237D-8562-0961430ACC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>
            <a:fillRect/>
          </a:stretch>
        </p:blipFill>
        <p:spPr>
          <a:xfrm>
            <a:off x="6083296" y="1662602"/>
            <a:ext cx="5706655" cy="33098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9B3879-B422-D075-04C1-7EF11B5B6B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6"/>
          <a:stretch>
            <a:fillRect/>
          </a:stretch>
        </p:blipFill>
        <p:spPr>
          <a:xfrm>
            <a:off x="6083295" y="1662602"/>
            <a:ext cx="5706655" cy="3309860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048E424D-7A6F-C964-DA99-D0DC1C672CB5}"/>
              </a:ext>
            </a:extLst>
          </p:cNvPr>
          <p:cNvSpPr/>
          <p:nvPr/>
        </p:nvSpPr>
        <p:spPr>
          <a:xfrm>
            <a:off x="1412014" y="1736665"/>
            <a:ext cx="294632" cy="594823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A49DCD8C-30A5-1FE6-E432-85E6BD70910D}"/>
              </a:ext>
            </a:extLst>
          </p:cNvPr>
          <p:cNvSpPr/>
          <p:nvPr/>
        </p:nvSpPr>
        <p:spPr>
          <a:xfrm>
            <a:off x="1248021" y="2331488"/>
            <a:ext cx="458625" cy="762463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997AD472-0900-37DD-E25C-437ACEDA83A4}"/>
              </a:ext>
            </a:extLst>
          </p:cNvPr>
          <p:cNvSpPr/>
          <p:nvPr/>
        </p:nvSpPr>
        <p:spPr>
          <a:xfrm>
            <a:off x="5318728" y="2331488"/>
            <a:ext cx="458625" cy="762464"/>
          </a:xfrm>
          <a:prstGeom prst="curv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>
              <a:solidFill>
                <a:schemeClr val="tx1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CAC93D7-057B-A9B0-48FC-C2848C54E0FD}"/>
              </a:ext>
            </a:extLst>
          </p:cNvPr>
          <p:cNvSpPr/>
          <p:nvPr/>
        </p:nvSpPr>
        <p:spPr>
          <a:xfrm rot="16200000">
            <a:off x="4542838" y="3086732"/>
            <a:ext cx="259348" cy="52359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GB" sz="2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A80301-A391-41B6-AB4E-153F26F6B531}"/>
              </a:ext>
            </a:extLst>
          </p:cNvPr>
          <p:cNvSpPr txBox="1"/>
          <p:nvPr/>
        </p:nvSpPr>
        <p:spPr>
          <a:xfrm>
            <a:off x="7321638" y="1515525"/>
            <a:ext cx="383146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dirty="0"/>
              <a:t>Lens 1 Y + 1 mm</a:t>
            </a:r>
            <a:endParaRPr lang="en-GB" sz="240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873F5F-4382-335F-E148-51E957EA2A08}"/>
              </a:ext>
            </a:extLst>
          </p:cNvPr>
          <p:cNvSpPr txBox="1"/>
          <p:nvPr/>
        </p:nvSpPr>
        <p:spPr>
          <a:xfrm>
            <a:off x="7321636" y="1515066"/>
            <a:ext cx="383146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dirty="0"/>
              <a:t>Lens 1 X + 1 deg</a:t>
            </a:r>
            <a:endParaRPr lang="en-GB" sz="2400" dirty="0" err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1388A6-C12F-A968-84D4-145CB2C3237B}"/>
              </a:ext>
            </a:extLst>
          </p:cNvPr>
          <p:cNvSpPr txBox="1"/>
          <p:nvPr/>
        </p:nvSpPr>
        <p:spPr>
          <a:xfrm>
            <a:off x="7321636" y="1515066"/>
            <a:ext cx="383146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dirty="0"/>
              <a:t>Grating 1 X + 1 deg</a:t>
            </a:r>
            <a:endParaRPr lang="en-GB" sz="2400" dirty="0" err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86EADC-51C1-4C45-7D1B-A12EBD5B89D7}"/>
              </a:ext>
            </a:extLst>
          </p:cNvPr>
          <p:cNvSpPr txBox="1"/>
          <p:nvPr/>
        </p:nvSpPr>
        <p:spPr>
          <a:xfrm>
            <a:off x="7321636" y="1515066"/>
            <a:ext cx="3831465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400" dirty="0"/>
              <a:t>Lens 5 Z + 1 mm</a:t>
            </a:r>
            <a:endParaRPr lang="en-GB" sz="2400" dirty="0" err="1"/>
          </a:p>
        </p:txBody>
      </p:sp>
    </p:spTree>
    <p:extLst>
      <p:ext uri="{BB962C8B-B14F-4D97-AF65-F5344CB8AC3E}">
        <p14:creationId xmlns:p14="http://schemas.microsoft.com/office/powerpoint/2010/main" val="194634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58333E-6 2.22222E-6 L 0.00027 0.1784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891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accel="50000" decel="50000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125E-6 -4.44444E-6 L 0.04805 -4.44444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  <p:bldP spid="10" grpId="0" animBg="1"/>
      <p:bldP spid="10" grpId="1" animBg="1"/>
      <p:bldP spid="10" grpId="2" animBg="1"/>
      <p:bldP spid="12" grpId="0"/>
      <p:bldP spid="12" grpId="1"/>
      <p:bldP spid="14" grpId="0"/>
      <p:bldP spid="14" grpId="1"/>
      <p:bldP spid="16" grpId="0"/>
      <p:bldP spid="16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8A4A-F508-8998-714D-2CA2E24C8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Fringe degradation due to Grating tilt</a:t>
            </a:r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8A6FF5-3B28-1D3C-9103-9086194091A3}"/>
              </a:ext>
            </a:extLst>
          </p:cNvPr>
          <p:cNvGrpSpPr/>
          <p:nvPr/>
        </p:nvGrpSpPr>
        <p:grpSpPr>
          <a:xfrm>
            <a:off x="1124396" y="3429000"/>
            <a:ext cx="9939270" cy="2463687"/>
            <a:chOff x="2154265" y="3694603"/>
            <a:chExt cx="9939270" cy="246368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09B5A71-5A11-34EC-5657-F94888FE2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4265" y="3694604"/>
              <a:ext cx="3117968" cy="246368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920EAB3-5BE2-3D7C-77B9-0FB37C1F1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1" r="21737" b="22707"/>
            <a:stretch>
              <a:fillRect/>
            </a:stretch>
          </p:blipFill>
          <p:spPr>
            <a:xfrm>
              <a:off x="5272234" y="3694603"/>
              <a:ext cx="3408680" cy="24636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D15EC3-6952-C26B-7FEB-F279407AC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1" r="21737" b="22707"/>
            <a:stretch>
              <a:fillRect/>
            </a:stretch>
          </p:blipFill>
          <p:spPr>
            <a:xfrm>
              <a:off x="8684855" y="3694604"/>
              <a:ext cx="3408680" cy="2463685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E46CB6B-DFB4-DDE7-D2E5-24F046FC2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796" y="1289005"/>
            <a:ext cx="6527800" cy="2139995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3CDCDBA-124B-BC4B-4C4D-AC3CC2BFE9C9}"/>
              </a:ext>
            </a:extLst>
          </p:cNvPr>
          <p:cNvSpPr txBox="1">
            <a:spLocks/>
          </p:cNvSpPr>
          <p:nvPr/>
        </p:nvSpPr>
        <p:spPr>
          <a:xfrm>
            <a:off x="357547" y="938785"/>
            <a:ext cx="4921249" cy="26499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E5B2BA6-C0C9-DD7E-FAE4-8E2083EF7B87}"/>
              </a:ext>
            </a:extLst>
          </p:cNvPr>
          <p:cNvSpPr txBox="1">
            <a:spLocks/>
          </p:cNvSpPr>
          <p:nvPr/>
        </p:nvSpPr>
        <p:spPr>
          <a:xfrm>
            <a:off x="360000" y="1563143"/>
            <a:ext cx="4918796" cy="20256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Postprocessing tool to recover fringes from </a:t>
            </a:r>
            <a:r>
              <a:rPr lang="en-US" dirty="0" err="1"/>
              <a:t>Ntokas</a:t>
            </a:r>
            <a:r>
              <a:rPr lang="en-US" dirty="0"/>
              <a:t> (2023)</a:t>
            </a:r>
          </a:p>
          <a:p>
            <a:r>
              <a:rPr lang="en-US" dirty="0"/>
              <a:t>Origin of the problem in SHI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666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57E31-326A-96A0-1931-0BE9EF5F7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system analysis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C84D5-6DFE-52E4-9EA8-3E20E8B51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3" y="2447351"/>
            <a:ext cx="6603246" cy="3471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DE1E1E-67E5-E1CD-16A3-89169AB19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69" b="23056"/>
          <a:stretch>
            <a:fillRect/>
          </a:stretch>
        </p:blipFill>
        <p:spPr>
          <a:xfrm>
            <a:off x="6960659" y="2401314"/>
            <a:ext cx="4872567" cy="35179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C13915-896C-1D5A-2745-23F99DE65CD6}"/>
              </a:ext>
            </a:extLst>
          </p:cNvPr>
          <p:cNvSpPr txBox="1">
            <a:spLocks/>
          </p:cNvSpPr>
          <p:nvPr/>
        </p:nvSpPr>
        <p:spPr>
          <a:xfrm>
            <a:off x="357413" y="938786"/>
            <a:ext cx="11449050" cy="42142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2.7 billion rays</a:t>
            </a:r>
          </a:p>
          <a:p>
            <a:r>
              <a:rPr lang="en-US" dirty="0"/>
              <a:t>Covering central line segment of the detector</a:t>
            </a:r>
          </a:p>
          <a:p>
            <a:r>
              <a:rPr lang="en-US" dirty="0"/>
              <a:t>This method is enough for fringe degradation monitoring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462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AC1C7-AAF4-1194-3DC3-52BEFC5D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0D4EF-26AF-11EA-2913-36A667D9D2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Interdisciplinary modelling </a:t>
            </a:r>
            <a:endParaRPr lang="en-GB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686EA6-290C-1F7C-6FE1-D7D3F0D87A49}"/>
              </a:ext>
            </a:extLst>
          </p:cNvPr>
          <p:cNvGrpSpPr/>
          <p:nvPr/>
        </p:nvGrpSpPr>
        <p:grpSpPr>
          <a:xfrm>
            <a:off x="358774" y="1470481"/>
            <a:ext cx="3198265" cy="3301768"/>
            <a:chOff x="358774" y="1470481"/>
            <a:chExt cx="3198265" cy="330176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01EFC04-4E85-208E-F69A-6D30EC3BE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8774" y="1913679"/>
              <a:ext cx="3198265" cy="285857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48D938-10DA-C4E5-9AA1-6EFC60DAA62C}"/>
                </a:ext>
              </a:extLst>
            </p:cNvPr>
            <p:cNvSpPr txBox="1"/>
            <p:nvPr/>
          </p:nvSpPr>
          <p:spPr>
            <a:xfrm>
              <a:off x="765693" y="1470481"/>
              <a:ext cx="2384426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2400" dirty="0"/>
                <a:t>Thermal model</a:t>
              </a:r>
              <a:endParaRPr lang="en-GB" sz="2400" dirty="0" err="1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8DBBE1F-B8B7-5164-353C-834D1E2DB584}"/>
              </a:ext>
            </a:extLst>
          </p:cNvPr>
          <p:cNvGrpSpPr/>
          <p:nvPr/>
        </p:nvGrpSpPr>
        <p:grpSpPr>
          <a:xfrm>
            <a:off x="4541648" y="1470481"/>
            <a:ext cx="3166220" cy="3301770"/>
            <a:chOff x="4541648" y="1470481"/>
            <a:chExt cx="3166220" cy="330177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D77EA21-1F87-DAF9-0120-52F6F775F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1648" y="1913679"/>
              <a:ext cx="3166220" cy="285857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E66C71-154E-09EE-8309-730B051C1E5F}"/>
                </a:ext>
              </a:extLst>
            </p:cNvPr>
            <p:cNvSpPr txBox="1"/>
            <p:nvPr/>
          </p:nvSpPr>
          <p:spPr>
            <a:xfrm>
              <a:off x="4775200" y="1470481"/>
              <a:ext cx="2699116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2400" dirty="0"/>
                <a:t>Structural model</a:t>
              </a:r>
              <a:endParaRPr lang="en-GB" sz="2400" dirty="0" err="1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B90AD43-AF09-D3DC-3AF5-75E6DCF04AA6}"/>
              </a:ext>
            </a:extLst>
          </p:cNvPr>
          <p:cNvGrpSpPr/>
          <p:nvPr/>
        </p:nvGrpSpPr>
        <p:grpSpPr>
          <a:xfrm>
            <a:off x="8692477" y="1470481"/>
            <a:ext cx="3115346" cy="3301770"/>
            <a:chOff x="8692477" y="1470481"/>
            <a:chExt cx="3115346" cy="330177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237B68B-2F53-01A5-1D53-A2C0F8884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84" r="23814"/>
            <a:stretch>
              <a:fillRect/>
            </a:stretch>
          </p:blipFill>
          <p:spPr>
            <a:xfrm>
              <a:off x="8692477" y="1913679"/>
              <a:ext cx="3115346" cy="285857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E0616F-B164-6D69-111B-58B856ACD3F2}"/>
                </a:ext>
              </a:extLst>
            </p:cNvPr>
            <p:cNvSpPr txBox="1"/>
            <p:nvPr/>
          </p:nvSpPr>
          <p:spPr>
            <a:xfrm>
              <a:off x="9057937" y="1470481"/>
              <a:ext cx="2384426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2400" dirty="0"/>
                <a:t>Optical model</a:t>
              </a:r>
              <a:endParaRPr lang="en-GB" sz="2400" dirty="0" err="1"/>
            </a:p>
          </p:txBody>
        </p:sp>
      </p:grpSp>
      <p:sp>
        <p:nvSpPr>
          <p:cNvPr id="5" name="Arrow: Right 109">
            <a:extLst>
              <a:ext uri="{FF2B5EF4-FFF2-40B4-BE49-F238E27FC236}">
                <a16:creationId xmlns:a16="http://schemas.microsoft.com/office/drawing/2014/main" id="{CF5AF608-9BAA-E8F3-4074-9218D59284FC}"/>
              </a:ext>
            </a:extLst>
          </p:cNvPr>
          <p:cNvSpPr/>
          <p:nvPr/>
        </p:nvSpPr>
        <p:spPr>
          <a:xfrm>
            <a:off x="3557039" y="3136281"/>
            <a:ext cx="1036982" cy="585438"/>
          </a:xfrm>
          <a:prstGeom prst="rightArrow">
            <a:avLst/>
          </a:prstGeom>
          <a:solidFill>
            <a:srgbClr val="023D6B"/>
          </a:soli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6" name="Arrow: Right 109">
            <a:extLst>
              <a:ext uri="{FF2B5EF4-FFF2-40B4-BE49-F238E27FC236}">
                <a16:creationId xmlns:a16="http://schemas.microsoft.com/office/drawing/2014/main" id="{A363F3D9-1860-86E4-2AE2-FE6E237105C3}"/>
              </a:ext>
            </a:extLst>
          </p:cNvPr>
          <p:cNvSpPr/>
          <p:nvPr/>
        </p:nvSpPr>
        <p:spPr>
          <a:xfrm>
            <a:off x="7681682" y="3136281"/>
            <a:ext cx="1036982" cy="585438"/>
          </a:xfrm>
          <a:prstGeom prst="rightArrow">
            <a:avLst/>
          </a:prstGeom>
          <a:solidFill>
            <a:srgbClr val="023D6B"/>
          </a:solidFill>
          <a:ln w="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</p:spTree>
    <p:extLst>
      <p:ext uri="{BB962C8B-B14F-4D97-AF65-F5344CB8AC3E}">
        <p14:creationId xmlns:p14="http://schemas.microsoft.com/office/powerpoint/2010/main" val="37998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4B372-601E-E41E-CCAF-8EB2121A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steps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D0309-139C-FFB8-F65D-59D3DD164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Preparing the Experiment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F9BCC-B82E-974B-5C00-842801A43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27" y="3429000"/>
            <a:ext cx="4961296" cy="2565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84FDA1-055F-8101-BC19-A44BF8464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27" y="863433"/>
            <a:ext cx="4961296" cy="25655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B025C1-8508-F2B3-CE77-214C1B5BA86B}"/>
              </a:ext>
            </a:extLst>
          </p:cNvPr>
          <p:cNvSpPr txBox="1"/>
          <p:nvPr/>
        </p:nvSpPr>
        <p:spPr>
          <a:xfrm>
            <a:off x="358773" y="1557777"/>
            <a:ext cx="62198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Create experimental setup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76EA9-EA54-81E1-853B-E3C81B9B53DB}"/>
              </a:ext>
            </a:extLst>
          </p:cNvPr>
          <p:cNvSpPr txBox="1"/>
          <p:nvPr/>
        </p:nvSpPr>
        <p:spPr>
          <a:xfrm>
            <a:off x="358771" y="2393361"/>
            <a:ext cx="62198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Validate numerical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B10684-E793-3F24-6E7F-BFE6A93B5812}"/>
              </a:ext>
            </a:extLst>
          </p:cNvPr>
          <p:cNvSpPr txBox="1"/>
          <p:nvPr/>
        </p:nvSpPr>
        <p:spPr>
          <a:xfrm>
            <a:off x="358771" y="3228945"/>
            <a:ext cx="62198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Analyze detector picture after deformation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EA3C4E-0CED-AD3C-072E-DE4A61873367}"/>
              </a:ext>
            </a:extLst>
          </p:cNvPr>
          <p:cNvSpPr txBox="1"/>
          <p:nvPr/>
        </p:nvSpPr>
        <p:spPr>
          <a:xfrm>
            <a:off x="358770" y="4064529"/>
            <a:ext cx="62198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Identify critical optical elements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34DDFD-3E87-A516-AFC1-3939FCB624A6}"/>
              </a:ext>
            </a:extLst>
          </p:cNvPr>
          <p:cNvSpPr txBox="1"/>
          <p:nvPr/>
        </p:nvSpPr>
        <p:spPr>
          <a:xfrm>
            <a:off x="358769" y="4900113"/>
            <a:ext cx="6219827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Provide STOP based design suggestions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A4750D6-5C46-96C7-A2DE-32BB0635F6C4}"/>
              </a:ext>
            </a:extLst>
          </p:cNvPr>
          <p:cNvSpPr txBox="1"/>
          <p:nvPr/>
        </p:nvSpPr>
        <p:spPr>
          <a:xfrm>
            <a:off x="6845300" y="912296"/>
            <a:ext cx="2675218" cy="346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SHI mounting tool</a:t>
            </a:r>
            <a:endParaRPr lang="en-GB" kern="100" noProof="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C0D0BE6-46B7-C792-EB7E-73F402A900A6}"/>
              </a:ext>
            </a:extLst>
          </p:cNvPr>
          <p:cNvSpPr txBox="1"/>
          <p:nvPr/>
        </p:nvSpPr>
        <p:spPr>
          <a:xfrm>
            <a:off x="6845300" y="3477863"/>
            <a:ext cx="2675218" cy="344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 noProof="0" dirty="0">
                <a:solidFill>
                  <a:schemeClr val="bg1"/>
                </a:solidFill>
                <a:effectLst/>
              </a:rPr>
              <a:t>experimental setup</a:t>
            </a:r>
            <a:endParaRPr lang="en-GB" kern="100" noProof="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3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6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17130-B3EB-6DDA-F762-ED272B5CD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9082-08E0-1FB7-D2AB-251CF900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C0293-E6FD-3900-3D4B-BEAC39013A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Scientific Contribution</a:t>
            </a:r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BD18E2A-B8F0-ECDE-FE06-45C9DAA95198}"/>
              </a:ext>
            </a:extLst>
          </p:cNvPr>
          <p:cNvGrpSpPr/>
          <p:nvPr/>
        </p:nvGrpSpPr>
        <p:grpSpPr>
          <a:xfrm>
            <a:off x="6164956" y="1193783"/>
            <a:ext cx="5780778" cy="4622817"/>
            <a:chOff x="673100" y="1724478"/>
            <a:chExt cx="4926689" cy="393981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FF04318-D795-477E-D7DE-3A73A4EABB30}"/>
                </a:ext>
              </a:extLst>
            </p:cNvPr>
            <p:cNvSpPr/>
            <p:nvPr/>
          </p:nvSpPr>
          <p:spPr>
            <a:xfrm>
              <a:off x="1419739" y="2225239"/>
              <a:ext cx="3003550" cy="3003550"/>
            </a:xfrm>
            <a:prstGeom prst="ellipse">
              <a:avLst/>
            </a:prstGeom>
            <a:noFill/>
            <a:ln w="76200" cap="flat">
              <a:solidFill>
                <a:schemeClr val="tx2">
                  <a:lumMod val="60000"/>
                  <a:lumOff val="40000"/>
                </a:schemeClr>
              </a:solidFill>
              <a:prstDash val="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GB" sz="2400" dirty="0" err="1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9D0ED96-AF5F-68A9-B34C-362310B5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100" y="1724478"/>
              <a:ext cx="1752229" cy="156612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C5A3EDA-4D33-D2EF-4AF2-11C4A7EC7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7560" y="2328163"/>
              <a:ext cx="1752229" cy="158197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A58B585-B95D-B080-83C2-66A3E0047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8884" r="23814" b="6516"/>
            <a:stretch>
              <a:fillRect/>
            </a:stretch>
          </p:blipFill>
          <p:spPr>
            <a:xfrm>
              <a:off x="1549215" y="4161260"/>
              <a:ext cx="1752229" cy="150303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003EDF-8998-501E-D7CE-0232D71B5A8A}"/>
              </a:ext>
            </a:extLst>
          </p:cNvPr>
          <p:cNvGrpSpPr/>
          <p:nvPr/>
        </p:nvGrpSpPr>
        <p:grpSpPr>
          <a:xfrm>
            <a:off x="7753559" y="2717775"/>
            <a:ext cx="2099189" cy="1422449"/>
            <a:chOff x="4788633" y="2810624"/>
            <a:chExt cx="2099189" cy="142244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7BEFA60-2951-D965-A51B-C9211AA72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633" y="2810624"/>
              <a:ext cx="2099189" cy="67852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0C0F802-19FA-833C-EE05-C347500EE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721" y="3441609"/>
              <a:ext cx="2041011" cy="791464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C7D90D8-EAE4-FA43-AFCB-16E68B25F455}"/>
              </a:ext>
            </a:extLst>
          </p:cNvPr>
          <p:cNvSpPr txBox="1"/>
          <p:nvPr/>
        </p:nvSpPr>
        <p:spPr>
          <a:xfrm>
            <a:off x="358774" y="1557777"/>
            <a:ext cx="566827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STOP workflow development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D1383E-4894-B55A-70E5-48E1BE338AB1}"/>
              </a:ext>
            </a:extLst>
          </p:cNvPr>
          <p:cNvSpPr txBox="1"/>
          <p:nvPr/>
        </p:nvSpPr>
        <p:spPr>
          <a:xfrm>
            <a:off x="358774" y="2494819"/>
            <a:ext cx="566827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Commercial software based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89B697-E01B-35EA-3DA5-AB34D1C6ED54}"/>
              </a:ext>
            </a:extLst>
          </p:cNvPr>
          <p:cNvSpPr txBox="1"/>
          <p:nvPr/>
        </p:nvSpPr>
        <p:spPr>
          <a:xfrm>
            <a:off x="358774" y="3429000"/>
            <a:ext cx="566827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Identify main contributors in image degradation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83BC09-263D-478D-6706-4139502F7C03}"/>
              </a:ext>
            </a:extLst>
          </p:cNvPr>
          <p:cNvSpPr txBox="1"/>
          <p:nvPr/>
        </p:nvSpPr>
        <p:spPr>
          <a:xfrm>
            <a:off x="358774" y="4363181"/>
            <a:ext cx="5668272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0">
            <a:schemeClr val="accent5"/>
          </a:lnRef>
          <a:fillRef idx="1003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defRPr sz="3000"/>
            </a:lvl1pPr>
          </a:lstStyle>
          <a:p>
            <a:pPr algn="l"/>
            <a:r>
              <a:rPr lang="en-US" sz="2000" dirty="0"/>
              <a:t>Provide future design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82801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974A32-66B3-47CA-BE84-BF6259412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4081036"/>
            <a:ext cx="10728324" cy="626040"/>
          </a:xfrm>
        </p:spPr>
        <p:txBody>
          <a:bodyPr/>
          <a:lstStyle/>
          <a:p>
            <a:pPr algn="ctr"/>
            <a:r>
              <a:rPr lang="en-US" sz="4000" dirty="0"/>
              <a:t>Thank you for your attention</a:t>
            </a:r>
            <a:endParaRPr lang="de-DE" sz="4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C5600A-768B-4B00-A5EE-7BB69070A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F38C75E-1FC9-4F64-B9C0-7033331AA5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7" b="24199"/>
          <a:stretch/>
        </p:blipFill>
        <p:spPr>
          <a:xfrm>
            <a:off x="371620" y="341313"/>
            <a:ext cx="11449050" cy="3087687"/>
          </a:xfrm>
        </p:spPr>
      </p:pic>
    </p:spTree>
    <p:extLst>
      <p:ext uri="{BB962C8B-B14F-4D97-AF65-F5344CB8AC3E}">
        <p14:creationId xmlns:p14="http://schemas.microsoft.com/office/powerpoint/2010/main" val="2396304376"/>
      </p:ext>
    </p:extLst>
  </p:cSld>
  <p:clrMapOvr>
    <a:masterClrMapping/>
  </p:clrMapOvr>
</p:sld>
</file>

<file path=ppt/theme/theme1.xml><?xml version="1.0" encoding="utf-8"?>
<a:theme xmlns:a="http://schemas.openxmlformats.org/drawingml/2006/main" name="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2.xml><?xml version="1.0" encoding="utf-8"?>
<a:theme xmlns:a="http://schemas.openxmlformats.org/drawingml/2006/main" name="1_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Widescreen</PresentationFormat>
  <Paragraphs>158</Paragraphs>
  <Slides>16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Cambria Math</vt:lpstr>
      <vt:lpstr>ZEA-1_English</vt:lpstr>
      <vt:lpstr>1_ZEA-1_English</vt:lpstr>
      <vt:lpstr>Minimization of thermo-mechanical influences on the image quality of satellite optical systems</vt:lpstr>
      <vt:lpstr>How I appeared in Jülich</vt:lpstr>
      <vt:lpstr>Observe atmosphere </vt:lpstr>
      <vt:lpstr>SHIPAS </vt:lpstr>
      <vt:lpstr>Orbital Environment</vt:lpstr>
      <vt:lpstr>What happens to the System?</vt:lpstr>
      <vt:lpstr>Structural-thermal-optical-performance</vt:lpstr>
      <vt:lpstr>Motion Monitoring Tool</vt:lpstr>
      <vt:lpstr>Analytical validation</vt:lpstr>
      <vt:lpstr>Point Source Analysis</vt:lpstr>
      <vt:lpstr>Fringe degradation due to Grating tilt</vt:lpstr>
      <vt:lpstr>Full system analysis</vt:lpstr>
      <vt:lpstr>Current status</vt:lpstr>
      <vt:lpstr>Further steps</vt:lpstr>
      <vt:lpstr>Conclusion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Minimization of thermo-mechanical influences on the image quality of optical systems </dc:title>
  <dc:creator>Kakabadze, Giorgi</dc:creator>
  <cp:lastModifiedBy>Kakabadze, Giorgi</cp:lastModifiedBy>
  <cp:revision>1032</cp:revision>
  <dcterms:created xsi:type="dcterms:W3CDTF">2024-08-14T11:28:50Z</dcterms:created>
  <dcterms:modified xsi:type="dcterms:W3CDTF">2026-09-04T08:32:57Z</dcterms:modified>
</cp:coreProperties>
</file>