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75" r:id="rId1"/>
  </p:sldMasterIdLst>
  <p:notesMasterIdLst>
    <p:notesMasterId r:id="rId12"/>
  </p:notesMasterIdLst>
  <p:sldIdLst>
    <p:sldId id="256" r:id="rId2"/>
    <p:sldId id="271" r:id="rId3"/>
    <p:sldId id="279" r:id="rId4"/>
    <p:sldId id="280" r:id="rId5"/>
    <p:sldId id="282" r:id="rId6"/>
    <p:sldId id="283" r:id="rId7"/>
    <p:sldId id="265" r:id="rId8"/>
    <p:sldId id="264" r:id="rId9"/>
    <p:sldId id="281" r:id="rId10"/>
    <p:sldId id="27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uso Kvesitadze" initials="RK" lastIdx="1" clrIdx="0">
    <p:extLst>
      <p:ext uri="{19B8F6BF-5375-455C-9EA6-DF929625EA0E}">
        <p15:presenceInfo xmlns:p15="http://schemas.microsoft.com/office/powerpoint/2012/main" userId="Ruso Kvesitadz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CBCB0E-CD92-4FE1-A927-B183AB95201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9FAB5DE-9743-494A-9F6D-8D6F9859C912}">
      <dgm:prSet phldrT="[Text]"/>
      <dgm:spPr/>
      <dgm:t>
        <a:bodyPr/>
        <a:lstStyle/>
        <a:p>
          <a:r>
            <a:rPr lang="en-GB" b="1" dirty="0"/>
            <a:t>Electrons (1 – 10 GeV)</a:t>
          </a:r>
          <a:endParaRPr lang="en-US" dirty="0"/>
        </a:p>
      </dgm:t>
    </dgm:pt>
    <dgm:pt modelId="{10729DB4-1062-486F-905E-C575989EAC3B}" type="parTrans" cxnId="{AE5F61A1-B04A-498C-B3D7-E870FCD49A6D}">
      <dgm:prSet/>
      <dgm:spPr/>
      <dgm:t>
        <a:bodyPr/>
        <a:lstStyle/>
        <a:p>
          <a:endParaRPr lang="en-US"/>
        </a:p>
      </dgm:t>
    </dgm:pt>
    <dgm:pt modelId="{F71757FF-BF56-4D87-ABBC-CDEFD53D62CE}" type="sibTrans" cxnId="{AE5F61A1-B04A-498C-B3D7-E870FCD49A6D}">
      <dgm:prSet/>
      <dgm:spPr/>
      <dgm:t>
        <a:bodyPr/>
        <a:lstStyle/>
        <a:p>
          <a:endParaRPr lang="en-US"/>
        </a:p>
      </dgm:t>
    </dgm:pt>
    <dgm:pt modelId="{FD71805D-8416-4F70-8B2E-D38AADB12DD6}">
      <dgm:prSet phldrT="[Text]"/>
      <dgm:spPr/>
      <dgm:t>
        <a:bodyPr/>
        <a:lstStyle/>
        <a:p>
          <a:r>
            <a:rPr lang="en-GB" b="1" dirty="0"/>
            <a:t>Target (Pb)</a:t>
          </a:r>
          <a:endParaRPr lang="en-US" dirty="0"/>
        </a:p>
      </dgm:t>
    </dgm:pt>
    <dgm:pt modelId="{6F7D5108-C928-4752-B3E7-015DCFF6CF07}" type="parTrans" cxnId="{CDA5B348-3884-4E2B-91EF-E63DF2694D4E}">
      <dgm:prSet/>
      <dgm:spPr/>
      <dgm:t>
        <a:bodyPr/>
        <a:lstStyle/>
        <a:p>
          <a:endParaRPr lang="en-US"/>
        </a:p>
      </dgm:t>
    </dgm:pt>
    <dgm:pt modelId="{44168B4C-007A-440B-9EF6-5279C315CB3E}" type="sibTrans" cxnId="{CDA5B348-3884-4E2B-91EF-E63DF2694D4E}">
      <dgm:prSet/>
      <dgm:spPr/>
      <dgm:t>
        <a:bodyPr/>
        <a:lstStyle/>
        <a:p>
          <a:endParaRPr lang="en-US"/>
        </a:p>
      </dgm:t>
    </dgm:pt>
    <dgm:pt modelId="{050B407D-3D26-4DC3-9BAE-8A97779960B7}">
      <dgm:prSet phldrT="[Text]"/>
      <dgm:spPr/>
      <dgm:t>
        <a:bodyPr/>
        <a:lstStyle/>
        <a:p>
          <a:r>
            <a:rPr lang="en-GB" b="1" dirty="0"/>
            <a:t>Bethe-</a:t>
          </a:r>
          <a:r>
            <a:rPr lang="en-GB" b="1" dirty="0" err="1"/>
            <a:t>Heitler</a:t>
          </a:r>
          <a:r>
            <a:rPr lang="en-GB" b="1" dirty="0"/>
            <a:t> </a:t>
          </a:r>
          <a:r>
            <a:rPr lang="en-GB" b="1" dirty="0" err="1"/>
            <a:t>Proccess</a:t>
          </a:r>
          <a:endParaRPr lang="en-US" b="1" dirty="0"/>
        </a:p>
      </dgm:t>
    </dgm:pt>
    <dgm:pt modelId="{625D7BAA-94AF-4E73-99BD-308F5799D283}" type="parTrans" cxnId="{ECFEC58A-ED21-4E84-A323-324BDEDB1F59}">
      <dgm:prSet/>
      <dgm:spPr/>
      <dgm:t>
        <a:bodyPr/>
        <a:lstStyle/>
        <a:p>
          <a:endParaRPr lang="en-US"/>
        </a:p>
      </dgm:t>
    </dgm:pt>
    <dgm:pt modelId="{19FE31FA-91F6-482A-B1AA-B12DD9857E50}" type="sibTrans" cxnId="{ECFEC58A-ED21-4E84-A323-324BDEDB1F59}">
      <dgm:prSet/>
      <dgm:spPr/>
      <dgm:t>
        <a:bodyPr/>
        <a:lstStyle/>
        <a:p>
          <a:endParaRPr lang="en-US"/>
        </a:p>
      </dgm:t>
    </dgm:pt>
    <dgm:pt modelId="{9C5DB5E3-6BC6-4926-819E-92A65AE95D77}" type="pres">
      <dgm:prSet presAssocID="{1BCBCB0E-CD92-4FE1-A927-B183AB952016}" presName="linear" presStyleCnt="0">
        <dgm:presLayoutVars>
          <dgm:dir/>
          <dgm:animLvl val="lvl"/>
          <dgm:resizeHandles val="exact"/>
        </dgm:presLayoutVars>
      </dgm:prSet>
      <dgm:spPr/>
    </dgm:pt>
    <dgm:pt modelId="{6E4B8DAD-4C69-496D-BEB5-F18CBB4A5420}" type="pres">
      <dgm:prSet presAssocID="{E9FAB5DE-9743-494A-9F6D-8D6F9859C912}" presName="parentLin" presStyleCnt="0"/>
      <dgm:spPr/>
    </dgm:pt>
    <dgm:pt modelId="{D1B3ADF1-B850-4277-91BB-AFE3EA52AC04}" type="pres">
      <dgm:prSet presAssocID="{E9FAB5DE-9743-494A-9F6D-8D6F9859C912}" presName="parentLeftMargin" presStyleLbl="node1" presStyleIdx="0" presStyleCnt="3"/>
      <dgm:spPr/>
    </dgm:pt>
    <dgm:pt modelId="{85D51605-1059-4746-93DE-E0EA07FBB0D6}" type="pres">
      <dgm:prSet presAssocID="{E9FAB5DE-9743-494A-9F6D-8D6F9859C91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B9E2F2C-B155-481F-AB27-102EBDF4DA75}" type="pres">
      <dgm:prSet presAssocID="{E9FAB5DE-9743-494A-9F6D-8D6F9859C912}" presName="negativeSpace" presStyleCnt="0"/>
      <dgm:spPr/>
    </dgm:pt>
    <dgm:pt modelId="{4EB76EB7-E7A6-431F-BAC0-8A37DD8E9182}" type="pres">
      <dgm:prSet presAssocID="{E9FAB5DE-9743-494A-9F6D-8D6F9859C912}" presName="childText" presStyleLbl="conFgAcc1" presStyleIdx="0" presStyleCnt="3" custLinFactY="13234" custLinFactNeighborY="100000">
        <dgm:presLayoutVars>
          <dgm:bulletEnabled val="1"/>
        </dgm:presLayoutVars>
      </dgm:prSet>
      <dgm:spPr/>
    </dgm:pt>
    <dgm:pt modelId="{1CFF5453-8EDA-40ED-A052-5C27E548A7B6}" type="pres">
      <dgm:prSet presAssocID="{F71757FF-BF56-4D87-ABBC-CDEFD53D62CE}" presName="spaceBetweenRectangles" presStyleCnt="0"/>
      <dgm:spPr/>
    </dgm:pt>
    <dgm:pt modelId="{985AF46C-EDA1-4168-8E2F-807B025C76FA}" type="pres">
      <dgm:prSet presAssocID="{FD71805D-8416-4F70-8B2E-D38AADB12DD6}" presName="parentLin" presStyleCnt="0"/>
      <dgm:spPr/>
    </dgm:pt>
    <dgm:pt modelId="{77CD2A5E-39FE-46BE-A797-5C0ADAFDD797}" type="pres">
      <dgm:prSet presAssocID="{FD71805D-8416-4F70-8B2E-D38AADB12DD6}" presName="parentLeftMargin" presStyleLbl="node1" presStyleIdx="0" presStyleCnt="3"/>
      <dgm:spPr/>
    </dgm:pt>
    <dgm:pt modelId="{DEB9CDCB-B806-4BF1-973A-06197D2B3CAF}" type="pres">
      <dgm:prSet presAssocID="{FD71805D-8416-4F70-8B2E-D38AADB12DD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7945111-F768-4815-940A-78241B0C3DA9}" type="pres">
      <dgm:prSet presAssocID="{FD71805D-8416-4F70-8B2E-D38AADB12DD6}" presName="negativeSpace" presStyleCnt="0"/>
      <dgm:spPr/>
    </dgm:pt>
    <dgm:pt modelId="{908E3838-4105-45CB-99C6-8B7F7F606DE6}" type="pres">
      <dgm:prSet presAssocID="{FD71805D-8416-4F70-8B2E-D38AADB12DD6}" presName="childText" presStyleLbl="conFgAcc1" presStyleIdx="1" presStyleCnt="3">
        <dgm:presLayoutVars>
          <dgm:bulletEnabled val="1"/>
        </dgm:presLayoutVars>
      </dgm:prSet>
      <dgm:spPr/>
    </dgm:pt>
    <dgm:pt modelId="{9A42CFEE-EB73-44E4-9464-DE73FAB97DD4}" type="pres">
      <dgm:prSet presAssocID="{44168B4C-007A-440B-9EF6-5279C315CB3E}" presName="spaceBetweenRectangles" presStyleCnt="0"/>
      <dgm:spPr/>
    </dgm:pt>
    <dgm:pt modelId="{35B3E595-D14D-4E68-A47E-7FA39700D31E}" type="pres">
      <dgm:prSet presAssocID="{050B407D-3D26-4DC3-9BAE-8A97779960B7}" presName="parentLin" presStyleCnt="0"/>
      <dgm:spPr/>
    </dgm:pt>
    <dgm:pt modelId="{E3C43B48-6F1D-4CF1-8C79-64172A12E874}" type="pres">
      <dgm:prSet presAssocID="{050B407D-3D26-4DC3-9BAE-8A97779960B7}" presName="parentLeftMargin" presStyleLbl="node1" presStyleIdx="1" presStyleCnt="3"/>
      <dgm:spPr/>
    </dgm:pt>
    <dgm:pt modelId="{F1831840-97B6-44BB-95D6-C2A76DE93C6A}" type="pres">
      <dgm:prSet presAssocID="{050B407D-3D26-4DC3-9BAE-8A97779960B7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197CA326-FC00-4D46-AFD6-BA5E2DF22F04}" type="pres">
      <dgm:prSet presAssocID="{050B407D-3D26-4DC3-9BAE-8A97779960B7}" presName="negativeSpace" presStyleCnt="0"/>
      <dgm:spPr/>
    </dgm:pt>
    <dgm:pt modelId="{CB667DFB-9031-43FC-95A7-23C393D4325D}" type="pres">
      <dgm:prSet presAssocID="{050B407D-3D26-4DC3-9BAE-8A97779960B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DB8A31A-6DFD-478A-A315-EB29FE4C51E4}" type="presOf" srcId="{050B407D-3D26-4DC3-9BAE-8A97779960B7}" destId="{F1831840-97B6-44BB-95D6-C2A76DE93C6A}" srcOrd="1" destOrd="0" presId="urn:microsoft.com/office/officeart/2005/8/layout/list1"/>
    <dgm:cxn modelId="{CDA5B348-3884-4E2B-91EF-E63DF2694D4E}" srcId="{1BCBCB0E-CD92-4FE1-A927-B183AB952016}" destId="{FD71805D-8416-4F70-8B2E-D38AADB12DD6}" srcOrd="1" destOrd="0" parTransId="{6F7D5108-C928-4752-B3E7-015DCFF6CF07}" sibTransId="{44168B4C-007A-440B-9EF6-5279C315CB3E}"/>
    <dgm:cxn modelId="{49D5B87D-CFC0-4723-B3A6-BDA75E3E64B5}" type="presOf" srcId="{1BCBCB0E-CD92-4FE1-A927-B183AB952016}" destId="{9C5DB5E3-6BC6-4926-819E-92A65AE95D77}" srcOrd="0" destOrd="0" presId="urn:microsoft.com/office/officeart/2005/8/layout/list1"/>
    <dgm:cxn modelId="{ECFEC58A-ED21-4E84-A323-324BDEDB1F59}" srcId="{1BCBCB0E-CD92-4FE1-A927-B183AB952016}" destId="{050B407D-3D26-4DC3-9BAE-8A97779960B7}" srcOrd="2" destOrd="0" parTransId="{625D7BAA-94AF-4E73-99BD-308F5799D283}" sibTransId="{19FE31FA-91F6-482A-B1AA-B12DD9857E50}"/>
    <dgm:cxn modelId="{F5AB639D-2AD4-4924-B4D1-D347BEB92710}" type="presOf" srcId="{E9FAB5DE-9743-494A-9F6D-8D6F9859C912}" destId="{D1B3ADF1-B850-4277-91BB-AFE3EA52AC04}" srcOrd="0" destOrd="0" presId="urn:microsoft.com/office/officeart/2005/8/layout/list1"/>
    <dgm:cxn modelId="{AE5F61A1-B04A-498C-B3D7-E870FCD49A6D}" srcId="{1BCBCB0E-CD92-4FE1-A927-B183AB952016}" destId="{E9FAB5DE-9743-494A-9F6D-8D6F9859C912}" srcOrd="0" destOrd="0" parTransId="{10729DB4-1062-486F-905E-C575989EAC3B}" sibTransId="{F71757FF-BF56-4D87-ABBC-CDEFD53D62CE}"/>
    <dgm:cxn modelId="{C29E1DB0-9D35-4555-B1C4-4B87E40DAD43}" type="presOf" srcId="{E9FAB5DE-9743-494A-9F6D-8D6F9859C912}" destId="{85D51605-1059-4746-93DE-E0EA07FBB0D6}" srcOrd="1" destOrd="0" presId="urn:microsoft.com/office/officeart/2005/8/layout/list1"/>
    <dgm:cxn modelId="{B4258DD8-8B52-476E-A1A5-FFB79F5B709D}" type="presOf" srcId="{FD71805D-8416-4F70-8B2E-D38AADB12DD6}" destId="{77CD2A5E-39FE-46BE-A797-5C0ADAFDD797}" srcOrd="0" destOrd="0" presId="urn:microsoft.com/office/officeart/2005/8/layout/list1"/>
    <dgm:cxn modelId="{75187CE0-883F-408C-91B2-C3ADB19F1571}" type="presOf" srcId="{050B407D-3D26-4DC3-9BAE-8A97779960B7}" destId="{E3C43B48-6F1D-4CF1-8C79-64172A12E874}" srcOrd="0" destOrd="0" presId="urn:microsoft.com/office/officeart/2005/8/layout/list1"/>
    <dgm:cxn modelId="{3481F8E1-3DE3-42B0-8442-B16B1297CDFF}" type="presOf" srcId="{FD71805D-8416-4F70-8B2E-D38AADB12DD6}" destId="{DEB9CDCB-B806-4BF1-973A-06197D2B3CAF}" srcOrd="1" destOrd="0" presId="urn:microsoft.com/office/officeart/2005/8/layout/list1"/>
    <dgm:cxn modelId="{D1D6521B-CD25-4B26-A574-1DD16B0B73FE}" type="presParOf" srcId="{9C5DB5E3-6BC6-4926-819E-92A65AE95D77}" destId="{6E4B8DAD-4C69-496D-BEB5-F18CBB4A5420}" srcOrd="0" destOrd="0" presId="urn:microsoft.com/office/officeart/2005/8/layout/list1"/>
    <dgm:cxn modelId="{E65D08B7-E9A4-44E1-8285-2E481100C09A}" type="presParOf" srcId="{6E4B8DAD-4C69-496D-BEB5-F18CBB4A5420}" destId="{D1B3ADF1-B850-4277-91BB-AFE3EA52AC04}" srcOrd="0" destOrd="0" presId="urn:microsoft.com/office/officeart/2005/8/layout/list1"/>
    <dgm:cxn modelId="{1D9CCBAE-0046-4338-9E76-961040984432}" type="presParOf" srcId="{6E4B8DAD-4C69-496D-BEB5-F18CBB4A5420}" destId="{85D51605-1059-4746-93DE-E0EA07FBB0D6}" srcOrd="1" destOrd="0" presId="urn:microsoft.com/office/officeart/2005/8/layout/list1"/>
    <dgm:cxn modelId="{E7712B16-3C57-4801-AD04-72B26CD28D32}" type="presParOf" srcId="{9C5DB5E3-6BC6-4926-819E-92A65AE95D77}" destId="{AB9E2F2C-B155-481F-AB27-102EBDF4DA75}" srcOrd="1" destOrd="0" presId="urn:microsoft.com/office/officeart/2005/8/layout/list1"/>
    <dgm:cxn modelId="{C2EDF53C-BE08-489A-A98D-10D68AE1D61D}" type="presParOf" srcId="{9C5DB5E3-6BC6-4926-819E-92A65AE95D77}" destId="{4EB76EB7-E7A6-431F-BAC0-8A37DD8E9182}" srcOrd="2" destOrd="0" presId="urn:microsoft.com/office/officeart/2005/8/layout/list1"/>
    <dgm:cxn modelId="{F7908F07-81BA-433B-BCC1-71A97EC23F08}" type="presParOf" srcId="{9C5DB5E3-6BC6-4926-819E-92A65AE95D77}" destId="{1CFF5453-8EDA-40ED-A052-5C27E548A7B6}" srcOrd="3" destOrd="0" presId="urn:microsoft.com/office/officeart/2005/8/layout/list1"/>
    <dgm:cxn modelId="{5F6766FD-E05D-4DA3-8466-D1AA6E7AE805}" type="presParOf" srcId="{9C5DB5E3-6BC6-4926-819E-92A65AE95D77}" destId="{985AF46C-EDA1-4168-8E2F-807B025C76FA}" srcOrd="4" destOrd="0" presId="urn:microsoft.com/office/officeart/2005/8/layout/list1"/>
    <dgm:cxn modelId="{89759088-28A1-4ADB-8831-8716E88BDDC3}" type="presParOf" srcId="{985AF46C-EDA1-4168-8E2F-807B025C76FA}" destId="{77CD2A5E-39FE-46BE-A797-5C0ADAFDD797}" srcOrd="0" destOrd="0" presId="urn:microsoft.com/office/officeart/2005/8/layout/list1"/>
    <dgm:cxn modelId="{03101A17-FE8C-43A8-8B5E-59893166B334}" type="presParOf" srcId="{985AF46C-EDA1-4168-8E2F-807B025C76FA}" destId="{DEB9CDCB-B806-4BF1-973A-06197D2B3CAF}" srcOrd="1" destOrd="0" presId="urn:microsoft.com/office/officeart/2005/8/layout/list1"/>
    <dgm:cxn modelId="{FE2BC9E6-C352-4CF5-B112-0A66B8F12E13}" type="presParOf" srcId="{9C5DB5E3-6BC6-4926-819E-92A65AE95D77}" destId="{C7945111-F768-4815-940A-78241B0C3DA9}" srcOrd="5" destOrd="0" presId="urn:microsoft.com/office/officeart/2005/8/layout/list1"/>
    <dgm:cxn modelId="{72261A72-13E3-494D-B2E7-63F7BE42C8EC}" type="presParOf" srcId="{9C5DB5E3-6BC6-4926-819E-92A65AE95D77}" destId="{908E3838-4105-45CB-99C6-8B7F7F606DE6}" srcOrd="6" destOrd="0" presId="urn:microsoft.com/office/officeart/2005/8/layout/list1"/>
    <dgm:cxn modelId="{4E540B3F-C326-4E38-A00C-1A2161151170}" type="presParOf" srcId="{9C5DB5E3-6BC6-4926-819E-92A65AE95D77}" destId="{9A42CFEE-EB73-44E4-9464-DE73FAB97DD4}" srcOrd="7" destOrd="0" presId="urn:microsoft.com/office/officeart/2005/8/layout/list1"/>
    <dgm:cxn modelId="{AC479984-81DC-46C9-86D3-6F719B44B71A}" type="presParOf" srcId="{9C5DB5E3-6BC6-4926-819E-92A65AE95D77}" destId="{35B3E595-D14D-4E68-A47E-7FA39700D31E}" srcOrd="8" destOrd="0" presId="urn:microsoft.com/office/officeart/2005/8/layout/list1"/>
    <dgm:cxn modelId="{12A94F10-C75F-4D1B-B11D-0F9815AEF7DF}" type="presParOf" srcId="{35B3E595-D14D-4E68-A47E-7FA39700D31E}" destId="{E3C43B48-6F1D-4CF1-8C79-64172A12E874}" srcOrd="0" destOrd="0" presId="urn:microsoft.com/office/officeart/2005/8/layout/list1"/>
    <dgm:cxn modelId="{AB5B2F60-DFF1-400D-904E-885346E033CA}" type="presParOf" srcId="{35B3E595-D14D-4E68-A47E-7FA39700D31E}" destId="{F1831840-97B6-44BB-95D6-C2A76DE93C6A}" srcOrd="1" destOrd="0" presId="urn:microsoft.com/office/officeart/2005/8/layout/list1"/>
    <dgm:cxn modelId="{8937803C-3DA1-4254-BBEC-0A6B6F82C58B}" type="presParOf" srcId="{9C5DB5E3-6BC6-4926-819E-92A65AE95D77}" destId="{197CA326-FC00-4D46-AFD6-BA5E2DF22F04}" srcOrd="9" destOrd="0" presId="urn:microsoft.com/office/officeart/2005/8/layout/list1"/>
    <dgm:cxn modelId="{C484B5B7-6768-449D-A651-B3A241C2868A}" type="presParOf" srcId="{9C5DB5E3-6BC6-4926-819E-92A65AE95D77}" destId="{CB667DFB-9031-43FC-95A7-23C393D4325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B76EB7-E7A6-431F-BAC0-8A37DD8E9182}">
      <dsp:nvSpPr>
        <dsp:cNvPr id="0" name=""/>
        <dsp:cNvSpPr/>
      </dsp:nvSpPr>
      <dsp:spPr>
        <a:xfrm>
          <a:off x="0" y="435447"/>
          <a:ext cx="3515591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D51605-1059-4746-93DE-E0EA07FBB0D6}">
      <dsp:nvSpPr>
        <dsp:cNvPr id="0" name=""/>
        <dsp:cNvSpPr/>
      </dsp:nvSpPr>
      <dsp:spPr>
        <a:xfrm>
          <a:off x="175779" y="59528"/>
          <a:ext cx="2460913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3017" tIns="0" rIns="93017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Electrons (1 – 10 GeV)</a:t>
          </a:r>
          <a:endParaRPr lang="en-US" sz="1600" kern="1200" dirty="0"/>
        </a:p>
      </dsp:txBody>
      <dsp:txXfrm>
        <a:off x="198836" y="82585"/>
        <a:ext cx="2414799" cy="426206"/>
      </dsp:txXfrm>
    </dsp:sp>
    <dsp:sp modelId="{908E3838-4105-45CB-99C6-8B7F7F606DE6}">
      <dsp:nvSpPr>
        <dsp:cNvPr id="0" name=""/>
        <dsp:cNvSpPr/>
      </dsp:nvSpPr>
      <dsp:spPr>
        <a:xfrm>
          <a:off x="0" y="1021448"/>
          <a:ext cx="3515591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B9CDCB-B806-4BF1-973A-06197D2B3CAF}">
      <dsp:nvSpPr>
        <dsp:cNvPr id="0" name=""/>
        <dsp:cNvSpPr/>
      </dsp:nvSpPr>
      <dsp:spPr>
        <a:xfrm>
          <a:off x="175779" y="785288"/>
          <a:ext cx="2460913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3017" tIns="0" rIns="93017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Target (Pb)</a:t>
          </a:r>
          <a:endParaRPr lang="en-US" sz="1600" kern="1200" dirty="0"/>
        </a:p>
      </dsp:txBody>
      <dsp:txXfrm>
        <a:off x="198836" y="808345"/>
        <a:ext cx="2414799" cy="426206"/>
      </dsp:txXfrm>
    </dsp:sp>
    <dsp:sp modelId="{CB667DFB-9031-43FC-95A7-23C393D4325D}">
      <dsp:nvSpPr>
        <dsp:cNvPr id="0" name=""/>
        <dsp:cNvSpPr/>
      </dsp:nvSpPr>
      <dsp:spPr>
        <a:xfrm>
          <a:off x="0" y="1747208"/>
          <a:ext cx="3515591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831840-97B6-44BB-95D6-C2A76DE93C6A}">
      <dsp:nvSpPr>
        <dsp:cNvPr id="0" name=""/>
        <dsp:cNvSpPr/>
      </dsp:nvSpPr>
      <dsp:spPr>
        <a:xfrm>
          <a:off x="175779" y="1511048"/>
          <a:ext cx="2460913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3017" tIns="0" rIns="93017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Bethe-</a:t>
          </a:r>
          <a:r>
            <a:rPr lang="en-GB" sz="1600" b="1" kern="1200" dirty="0" err="1"/>
            <a:t>Heitler</a:t>
          </a:r>
          <a:r>
            <a:rPr lang="en-GB" sz="1600" b="1" kern="1200" dirty="0"/>
            <a:t> </a:t>
          </a:r>
          <a:r>
            <a:rPr lang="en-GB" sz="1600" b="1" kern="1200" dirty="0" err="1"/>
            <a:t>Proccess</a:t>
          </a:r>
          <a:endParaRPr lang="en-US" sz="1600" b="1" kern="1200" dirty="0"/>
        </a:p>
      </dsp:txBody>
      <dsp:txXfrm>
        <a:off x="198836" y="1534105"/>
        <a:ext cx="2414799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D38B12-5871-4A4B-A76A-74BF09F5A8A1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66DD7D-4F32-465F-86F1-00F53CD09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111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9/9/2026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154215C-B04D-47E1-BB92-18DF09526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542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9/9/2026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215C-B04D-47E1-BB92-18DF09526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241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9/9/2026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154215C-B04D-47E1-BB92-18DF09526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468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9/9/2026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154215C-B04D-47E1-BB92-18DF09526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63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9/9/2026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154215C-B04D-47E1-BB92-18DF09526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859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9/9/2026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215C-B04D-47E1-BB92-18DF09526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128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9/9/2026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215C-B04D-47E1-BB92-18DF09526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207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9/9/2026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215C-B04D-47E1-BB92-18DF09526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279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9/9/2026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154215C-B04D-47E1-BB92-18DF09526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754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9/9/2026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154215C-B04D-47E1-BB92-18DF09526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72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9/9/2026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154215C-B04D-47E1-BB92-18DF0952688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98568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9/9/2026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154215C-B04D-47E1-BB92-18DF09526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1485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9/9/2026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154215C-B04D-47E1-BB92-18DF0952688E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41700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9/9/2026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154215C-B04D-47E1-BB92-18DF09526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3785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9/9/2026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215C-B04D-47E1-BB92-18DF09526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6514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9/9/2026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215C-B04D-47E1-BB92-18DF09526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695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9/9/2026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154215C-B04D-47E1-BB92-18DF09526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530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  <p:sldLayoutId id="2147483987" r:id="rId12"/>
    <p:sldLayoutId id="2147483988" r:id="rId13"/>
    <p:sldLayoutId id="2147483989" r:id="rId14"/>
    <p:sldLayoutId id="2147483990" r:id="rId15"/>
    <p:sldLayoutId id="2147483991" r:id="rId16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2748D-58AC-4105-B7D1-FF8CD6A3CA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0566" y="793635"/>
            <a:ext cx="10204712" cy="1850365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latin typeface="+mn-lt"/>
              </a:rPr>
              <a:t>Detection of Muons Produced by </a:t>
            </a:r>
            <a:r>
              <a:rPr lang="en-GB" sz="3600" b="1" dirty="0" err="1">
                <a:latin typeface="+mn-lt"/>
              </a:rPr>
              <a:t>UltraShort</a:t>
            </a:r>
            <a:r>
              <a:rPr lang="en-GB" sz="3600" b="1" dirty="0">
                <a:latin typeface="+mn-lt"/>
              </a:rPr>
              <a:t> High-Intensity Laser</a:t>
            </a:r>
            <a:endParaRPr lang="en-US" sz="3600" b="1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8D2C94-236E-4347-9270-D1F8B75AE3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55694" y="4096871"/>
            <a:ext cx="9533458" cy="620124"/>
          </a:xfrm>
        </p:spPr>
        <p:txBody>
          <a:bodyPr>
            <a:noAutofit/>
          </a:bodyPr>
          <a:lstStyle/>
          <a:p>
            <a:pPr algn="ctr"/>
            <a:r>
              <a:rPr lang="en-GB" b="1" dirty="0" err="1"/>
              <a:t>Masters’s</a:t>
            </a:r>
            <a:r>
              <a:rPr lang="en-GB" b="1" dirty="0"/>
              <a:t> student at the University of Georgia – </a:t>
            </a:r>
            <a:r>
              <a:rPr lang="en-GB" b="1" dirty="0" err="1"/>
              <a:t>Rusudan</a:t>
            </a:r>
            <a:r>
              <a:rPr lang="en-GB" b="1" dirty="0"/>
              <a:t> Kvesitadze</a:t>
            </a:r>
            <a:endParaRPr 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C4097E-0BE4-4139-95C8-94437A0A2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3859" y="0"/>
            <a:ext cx="1488141" cy="1477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082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61A3D-79BA-4D48-BF4D-85F75503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64743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/>
              <a:t>Motivation 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9C820-C15D-4735-9F67-001A9CAE2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7289894" cy="2940424"/>
          </a:xfrm>
        </p:spPr>
        <p:txBody>
          <a:bodyPr>
            <a:noAutofit/>
          </a:bodyPr>
          <a:lstStyle/>
          <a:p>
            <a:r>
              <a:rPr lang="en-GB" sz="2800" b="1" dirty="0">
                <a:latin typeface="Sylfaen" panose="010A0502050306030303" pitchFamily="18" charset="0"/>
              </a:rPr>
              <a:t>Wakefield Accelerators: Potential for Future Compact Muon Sources</a:t>
            </a:r>
            <a:r>
              <a:rPr lang="en-GB" sz="2800" dirty="0">
                <a:latin typeface="Sylfaen" panose="010A0502050306030303" pitchFamily="18" charset="0"/>
              </a:rPr>
              <a:t> </a:t>
            </a:r>
          </a:p>
          <a:p>
            <a:r>
              <a:rPr lang="en-GB" sz="2800" dirty="0">
                <a:latin typeface="Sylfaen" panose="010A0502050306030303" pitchFamily="18" charset="0"/>
                <a:cs typeface="Arial" panose="020B0604020202020204" pitchFamily="34" charset="0"/>
              </a:rPr>
              <a:t>Need for a Detector to Verify Muon Production</a:t>
            </a:r>
            <a:endParaRPr lang="ka-GE" sz="2800" dirty="0">
              <a:latin typeface="Sylfaen" panose="010A0502050306030303" pitchFamily="18" charset="0"/>
              <a:cs typeface="Arial" panose="020B0604020202020204" pitchFamily="34" charset="0"/>
            </a:endParaRPr>
          </a:p>
          <a:p>
            <a:r>
              <a:rPr lang="en-GB" sz="2800" dirty="0">
                <a:latin typeface="Sylfaen" panose="010A0502050306030303" pitchFamily="18" charset="0"/>
                <a:cs typeface="Arial" panose="020B0604020202020204" pitchFamily="34" charset="0"/>
              </a:rPr>
              <a:t>Prototype Validation Using Cosmic Muons</a:t>
            </a:r>
            <a:endParaRPr lang="ka-GE" sz="2800" dirty="0">
              <a:latin typeface="Sylfaen" panose="010A0502050306030303" pitchFamily="18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140594-8FDF-4FEC-A72B-A271363A3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215C-B04D-47E1-BB92-18DF0952688E}" type="slidenum">
              <a:rPr lang="en-US" smtClean="0"/>
              <a:t>2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5089D4-8B88-4C11-BF49-16498FD01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9/9/2026</a:t>
            </a:r>
          </a:p>
        </p:txBody>
      </p:sp>
    </p:spTree>
    <p:extLst>
      <p:ext uri="{BB962C8B-B14F-4D97-AF65-F5344CB8AC3E}">
        <p14:creationId xmlns:p14="http://schemas.microsoft.com/office/powerpoint/2010/main" val="50877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48615-577E-4489-B3A0-41F8229AB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435" y="170330"/>
            <a:ext cx="9837177" cy="1734670"/>
          </a:xfrm>
        </p:spPr>
        <p:txBody>
          <a:bodyPr/>
          <a:lstStyle/>
          <a:p>
            <a:pPr algn="ctr"/>
            <a:r>
              <a:rPr lang="en-GB" b="1" dirty="0"/>
              <a:t>Laser Wakefield Acceleration</a:t>
            </a:r>
            <a:endParaRPr lang="en-US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A79567-F9A8-4DE6-9B52-09953A805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9/9/2026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D7164-FE33-46F4-AFF0-DE643664B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215C-B04D-47E1-BB92-18DF0952688E}" type="slidenum">
              <a:rPr lang="en-US" smtClean="0"/>
              <a:t>3</a:t>
            </a:fld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C92B7AA-FB21-4C1E-9417-768BCBCC3B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02640" y="1457464"/>
            <a:ext cx="6029018" cy="4415695"/>
          </a:xfrm>
          <a:prstGeom prst="rect">
            <a:avLst/>
          </a:prstGeom>
        </p:spPr>
      </p:pic>
      <p:sp>
        <p:nvSpPr>
          <p:cNvPr id="3" name="Arrow: Left-Right 2">
            <a:extLst>
              <a:ext uri="{FF2B5EF4-FFF2-40B4-BE49-F238E27FC236}">
                <a16:creationId xmlns:a16="http://schemas.microsoft.com/office/drawing/2014/main" id="{A10A9ECA-B0CA-450B-AC0A-00BE9EDDB7A0}"/>
              </a:ext>
            </a:extLst>
          </p:cNvPr>
          <p:cNvSpPr/>
          <p:nvPr/>
        </p:nvSpPr>
        <p:spPr>
          <a:xfrm>
            <a:off x="5111217" y="3168437"/>
            <a:ext cx="788894" cy="36512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FAA550-6437-4860-8888-87F925E34FCA}"/>
              </a:ext>
            </a:extLst>
          </p:cNvPr>
          <p:cNvSpPr/>
          <p:nvPr/>
        </p:nvSpPr>
        <p:spPr>
          <a:xfrm flipH="1">
            <a:off x="10134004" y="2483224"/>
            <a:ext cx="101312" cy="22749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194BA05-9588-4074-A612-7CB8890F0EE8}"/>
              </a:ext>
            </a:extLst>
          </p:cNvPr>
          <p:cNvCxnSpPr>
            <a:cxnSpLocks/>
          </p:cNvCxnSpPr>
          <p:nvPr/>
        </p:nvCxnSpPr>
        <p:spPr>
          <a:xfrm>
            <a:off x="10282517" y="3046989"/>
            <a:ext cx="833718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1965DE29-18A9-40E0-A9ED-D7CD225620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151" y="2118099"/>
            <a:ext cx="4702537" cy="3503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926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938BB-F848-44C1-A997-5D1D5F703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Muon Generation Mechanism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CE5599-57AB-4907-ADC1-0476C1F7C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9/9/2026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9FCF15-693E-41FD-9F6F-6DAD322D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215C-B04D-47E1-BB92-18DF0952688E}" type="slidenum">
              <a:rPr lang="en-US" smtClean="0"/>
              <a:t>4</a:t>
            </a:fld>
            <a:endParaRPr lang="en-US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23F12EC8-91A4-4BF1-AD0D-F76F66A29B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8701642"/>
              </p:ext>
            </p:extLst>
          </p:nvPr>
        </p:nvGraphicFramePr>
        <p:xfrm>
          <a:off x="681319" y="4014491"/>
          <a:ext cx="3515591" cy="2209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F4D5B102-54CF-4CC1-9311-AE433DB1B4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7320" y="1805640"/>
            <a:ext cx="6897900" cy="441878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8F0FE5F-9A33-40A7-920E-60BFB1CC611B}"/>
              </a:ext>
            </a:extLst>
          </p:cNvPr>
          <p:cNvSpPr txBox="1"/>
          <p:nvPr/>
        </p:nvSpPr>
        <p:spPr>
          <a:xfrm>
            <a:off x="6499413" y="5859302"/>
            <a:ext cx="2949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Sylfaen" panose="010A0502050306030303" pitchFamily="18" charset="0"/>
              </a:rPr>
              <a:t>Momentum Transfer</a:t>
            </a:r>
            <a:endParaRPr lang="en-US" sz="2000" b="1" dirty="0">
              <a:latin typeface="Sylfaen" panose="010A05020503060303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6F6C21-BA61-4D7B-AC58-1792F4C238EF}"/>
              </a:ext>
            </a:extLst>
          </p:cNvPr>
          <p:cNvSpPr txBox="1"/>
          <p:nvPr/>
        </p:nvSpPr>
        <p:spPr>
          <a:xfrm rot="16200000">
            <a:off x="4305283" y="3586868"/>
            <a:ext cx="2566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Sylfaen" panose="010A0502050306030303" pitchFamily="18" charset="0"/>
              </a:rPr>
              <a:t>Production Rate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B28F0E2-ABBB-412C-BFC4-53C7A83D7DE7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336780" y="2636030"/>
            <a:ext cx="1342627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CB1EED18-5B8A-435C-95A7-CC8D759A3932}"/>
              </a:ext>
            </a:extLst>
          </p:cNvPr>
          <p:cNvSpPr/>
          <p:nvPr/>
        </p:nvSpPr>
        <p:spPr>
          <a:xfrm>
            <a:off x="1679407" y="2196760"/>
            <a:ext cx="80683" cy="87854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A43DE22-DC8B-4115-B868-CADAD5C50503}"/>
              </a:ext>
            </a:extLst>
          </p:cNvPr>
          <p:cNvCxnSpPr>
            <a:cxnSpLocks/>
          </p:cNvCxnSpPr>
          <p:nvPr/>
        </p:nvCxnSpPr>
        <p:spPr>
          <a:xfrm flipV="1">
            <a:off x="1795949" y="2385585"/>
            <a:ext cx="1418616" cy="24260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96F72E6-A8D5-4B78-94AF-F1B79E742D77}"/>
              </a:ext>
            </a:extLst>
          </p:cNvPr>
          <p:cNvCxnSpPr>
            <a:cxnSpLocks/>
          </p:cNvCxnSpPr>
          <p:nvPr/>
        </p:nvCxnSpPr>
        <p:spPr>
          <a:xfrm flipV="1">
            <a:off x="1796980" y="2647629"/>
            <a:ext cx="1417585" cy="1726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F2570E3-0323-4C89-9E92-EF41A458A941}"/>
              </a:ext>
            </a:extLst>
          </p:cNvPr>
          <p:cNvCxnSpPr>
            <a:cxnSpLocks/>
          </p:cNvCxnSpPr>
          <p:nvPr/>
        </p:nvCxnSpPr>
        <p:spPr>
          <a:xfrm>
            <a:off x="1795949" y="2690013"/>
            <a:ext cx="1418616" cy="28958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FC97D60-C398-4E8E-A062-9DA77C022DAF}"/>
              </a:ext>
            </a:extLst>
          </p:cNvPr>
          <p:cNvCxnSpPr>
            <a:cxnSpLocks/>
          </p:cNvCxnSpPr>
          <p:nvPr/>
        </p:nvCxnSpPr>
        <p:spPr>
          <a:xfrm flipV="1">
            <a:off x="1761144" y="2096578"/>
            <a:ext cx="1308267" cy="5269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6F24A1D-82D7-44E6-BA60-94096D854A17}"/>
              </a:ext>
            </a:extLst>
          </p:cNvPr>
          <p:cNvCxnSpPr>
            <a:cxnSpLocks/>
          </p:cNvCxnSpPr>
          <p:nvPr/>
        </p:nvCxnSpPr>
        <p:spPr>
          <a:xfrm>
            <a:off x="1776872" y="2692614"/>
            <a:ext cx="1325845" cy="57645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5AAEAFA8-9D2D-48C3-AC44-187C4DE68159}"/>
              </a:ext>
            </a:extLst>
          </p:cNvPr>
          <p:cNvSpPr/>
          <p:nvPr/>
        </p:nvSpPr>
        <p:spPr>
          <a:xfrm>
            <a:off x="376518" y="1798149"/>
            <a:ext cx="14534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b="1" dirty="0">
                <a:solidFill>
                  <a:schemeClr val="accent1">
                    <a:lumMod val="50000"/>
                  </a:schemeClr>
                </a:solidFill>
              </a:rPr>
              <a:t>Electrons (GeV)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D20E4A3-4AB6-4508-B52C-08025E3C33E0}"/>
              </a:ext>
            </a:extLst>
          </p:cNvPr>
          <p:cNvSpPr/>
          <p:nvPr/>
        </p:nvSpPr>
        <p:spPr>
          <a:xfrm>
            <a:off x="1524001" y="3116616"/>
            <a:ext cx="502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b="1" dirty="0">
                <a:solidFill>
                  <a:schemeClr val="accent1">
                    <a:lumMod val="50000"/>
                  </a:schemeClr>
                </a:solidFill>
              </a:rPr>
              <a:t>Pb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B5C14DF-5ED7-4A5E-AC46-F6CBF54CC50C}"/>
              </a:ext>
            </a:extLst>
          </p:cNvPr>
          <p:cNvSpPr txBox="1"/>
          <p:nvPr/>
        </p:nvSpPr>
        <p:spPr>
          <a:xfrm>
            <a:off x="3371264" y="1910893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err="1">
                <a:solidFill>
                  <a:schemeClr val="accent1">
                    <a:lumMod val="50000"/>
                  </a:schemeClr>
                </a:solidFill>
              </a:rPr>
              <a:t>e</a:t>
            </a:r>
            <a:r>
              <a:rPr lang="en-GB" b="1" baseline="30000" dirty="0" err="1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en-GB" b="1" dirty="0" err="1">
                <a:solidFill>
                  <a:schemeClr val="accent1">
                    <a:lumMod val="50000"/>
                  </a:schemeClr>
                </a:solidFill>
              </a:rPr>
              <a:t>e</a:t>
            </a:r>
            <a:r>
              <a:rPr lang="en-GB" b="1" baseline="30000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endParaRPr lang="en-US" b="1" baseline="30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921C44F-D202-46CD-BA1C-52D88419E3D1}"/>
              </a:ext>
            </a:extLst>
          </p:cNvPr>
          <p:cNvSpPr txBox="1"/>
          <p:nvPr/>
        </p:nvSpPr>
        <p:spPr>
          <a:xfrm>
            <a:off x="3530226" y="2525376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>
                <a:solidFill>
                  <a:schemeClr val="accent1">
                    <a:lumMod val="50000"/>
                  </a:schemeClr>
                </a:solidFill>
              </a:rPr>
              <a:t>μ </a:t>
            </a:r>
            <a:r>
              <a:rPr lang="en-GB" b="1" baseline="30000" dirty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el-GR" b="1" dirty="0">
                <a:solidFill>
                  <a:schemeClr val="accent1">
                    <a:lumMod val="50000"/>
                  </a:schemeClr>
                </a:solidFill>
              </a:rPr>
              <a:t>μ</a:t>
            </a:r>
            <a:r>
              <a:rPr lang="en-GB" b="1" baseline="30000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endParaRPr lang="en-US" b="1" baseline="30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7D14914-EC30-4530-B4A1-6133447EF6E5}"/>
              </a:ext>
            </a:extLst>
          </p:cNvPr>
          <p:cNvSpPr txBox="1"/>
          <p:nvPr/>
        </p:nvSpPr>
        <p:spPr>
          <a:xfrm>
            <a:off x="3608737" y="3098794"/>
            <a:ext cx="332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i="1" dirty="0">
                <a:solidFill>
                  <a:schemeClr val="accent1">
                    <a:lumMod val="50000"/>
                  </a:schemeClr>
                </a:solidFill>
              </a:rPr>
              <a:t>γ</a:t>
            </a:r>
            <a:endParaRPr lang="en-US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589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BE1AF-EFD3-4157-A92D-0B05C8D33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5694" y="170329"/>
            <a:ext cx="9648919" cy="1734671"/>
          </a:xfrm>
        </p:spPr>
        <p:txBody>
          <a:bodyPr/>
          <a:lstStyle/>
          <a:p>
            <a:r>
              <a:rPr lang="en-GB" dirty="0">
                <a:latin typeface="Sylfaen" panose="010A0502050306030303" pitchFamily="18" charset="0"/>
              </a:rPr>
              <a:t>Numerical simulation results (FB-PIC + FLUKA)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9EA254-507B-4484-88D9-BAC416D39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9/9/2026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980FCA-C0AA-42DC-A4EC-340099EA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215C-B04D-47E1-BB92-18DF0952688E}" type="slidenum">
              <a:rPr lang="en-US" smtClean="0"/>
              <a:t>5</a:t>
            </a:fld>
            <a:endParaRPr lang="en-US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866B6691-E707-4EB1-928F-41E3B17735E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960287" y="2055176"/>
            <a:ext cx="371032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• 2 cm lead (Pb) target.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• Average number of muons produced per primary electron.</a:t>
            </a:r>
          </a:p>
        </p:txBody>
      </p:sp>
      <p:pic>
        <p:nvPicPr>
          <p:cNvPr id="7" name="Content Placeholder 9">
            <a:extLst>
              <a:ext uri="{FF2B5EF4-FFF2-40B4-BE49-F238E27FC236}">
                <a16:creationId xmlns:a16="http://schemas.microsoft.com/office/drawing/2014/main" id="{908CC444-B7B9-4918-AF62-14C8FC2A6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727" y="970344"/>
            <a:ext cx="4597832" cy="25620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538F12-2D63-4701-9388-48634CFEEB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131" y="3695342"/>
            <a:ext cx="8495870" cy="30569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8298990-F443-4791-8475-8E1DD94DA932}"/>
              </a:ext>
            </a:extLst>
          </p:cNvPr>
          <p:cNvSpPr txBox="1"/>
          <p:nvPr/>
        </p:nvSpPr>
        <p:spPr>
          <a:xfrm>
            <a:off x="9144001" y="4034119"/>
            <a:ext cx="294938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Sylfaen" panose="010A0502050306030303" pitchFamily="18" charset="0"/>
              </a:rPr>
              <a:t>Muon energy spectrum for 2, 5, and 10 GeV electron beams. The blue dashed line represents a fit obtained using a relativistic Maxwell distribution, while the indicated “temperature” is the effective parameter of this fit.</a:t>
            </a:r>
            <a:endParaRPr lang="en-US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553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0DF1A-B5ED-40A9-B0CA-7D27D1859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29" y="624110"/>
            <a:ext cx="9353083" cy="1280890"/>
          </a:xfrm>
        </p:spPr>
        <p:txBody>
          <a:bodyPr/>
          <a:lstStyle/>
          <a:p>
            <a:r>
              <a:rPr lang="en-US" dirty="0"/>
              <a:t>ELI Beamlines – L3-HAPLS / ELBA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C2F3B-A5B7-4FC1-AC43-058714C88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9/9/2026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AA6256-4784-4184-8843-91EA98FDB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215C-B04D-47E1-BB92-18DF0952688E}" type="slidenum">
              <a:rPr lang="en-US" smtClean="0"/>
              <a:t>6</a:t>
            </a:fld>
            <a:endParaRPr lang="en-US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60EC46B6-95A9-4554-A5DB-F49FE094E8A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328044" y="2765560"/>
            <a:ext cx="4411374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Laser: L3-HAPLS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Peak power: 1 PW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Pulse energy: up to 30 J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Pulse duration: &lt;30 fs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Repetition rate: up to 10 Hz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Acceleration: LWFA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Electron beam for the planned experiment: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1.5–4 GeV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Charge: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100–1000pC (10</a:t>
            </a:r>
            <a:r>
              <a:rPr kumimoji="0" lang="en-US" altLang="en-US" sz="1800" b="1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8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 – 10</a:t>
            </a:r>
            <a:r>
              <a:rPr kumimoji="0" lang="en-US" altLang="en-US" sz="1800" b="1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9 </a:t>
            </a:r>
            <a:r>
              <a:rPr lang="en-US" altLang="en-US" dirty="0">
                <a:latin typeface="Sylfaen" panose="010A0502050306030303" pitchFamily="18" charset="0"/>
              </a:rPr>
              <a:t>electron)</a:t>
            </a:r>
            <a:endParaRPr kumimoji="0" lang="en-US" altLang="en-US" sz="1800" b="0" i="0" u="none" strike="noStrike" cap="none" normalizeH="0" baseline="30000" dirty="0">
              <a:ln>
                <a:noFill/>
              </a:ln>
              <a:solidFill>
                <a:schemeClr val="tx1"/>
              </a:solidFill>
              <a:effectLst/>
              <a:latin typeface="Sylfaen" panose="010A0502050306030303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19CE95-425B-4E26-8028-E6655481D7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835" y="2253673"/>
            <a:ext cx="6405984" cy="416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294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lowchart: Magnetic Disk 25">
            <a:extLst>
              <a:ext uri="{FF2B5EF4-FFF2-40B4-BE49-F238E27FC236}">
                <a16:creationId xmlns:a16="http://schemas.microsoft.com/office/drawing/2014/main" id="{B16FB646-30F3-4690-B708-F607EA2237C8}"/>
              </a:ext>
            </a:extLst>
          </p:cNvPr>
          <p:cNvSpPr/>
          <p:nvPr/>
        </p:nvSpPr>
        <p:spPr>
          <a:xfrm rot="5400000">
            <a:off x="7832296" y="5073700"/>
            <a:ext cx="215152" cy="594719"/>
          </a:xfrm>
          <a:prstGeom prst="flowChartMagneticDisk">
            <a:avLst/>
          </a:prstGeom>
        </p:spPr>
        <p:style>
          <a:lnRef idx="2">
            <a:schemeClr val="dk1">
              <a:shade val="50000"/>
            </a:schemeClr>
          </a:lnRef>
          <a:fillRef idx="1001">
            <a:schemeClr val="dk2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4A5921-95C0-4AF8-A7A5-F2B02D723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1535" y="475992"/>
            <a:ext cx="10175280" cy="1280890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latin typeface="Sylfaen" panose="010A0502050306030303" pitchFamily="18" charset="0"/>
              </a:rPr>
              <a:t>Measurement of the Cosmic Muon Lifetime and Development of a Detector Prototype</a:t>
            </a:r>
            <a:endParaRPr lang="en-US" dirty="0"/>
          </a:p>
        </p:txBody>
      </p:sp>
      <p:sp>
        <p:nvSpPr>
          <p:cNvPr id="4" name="Cube 3">
            <a:extLst>
              <a:ext uri="{FF2B5EF4-FFF2-40B4-BE49-F238E27FC236}">
                <a16:creationId xmlns:a16="http://schemas.microsoft.com/office/drawing/2014/main" id="{075BF842-7936-4D36-91DE-F41BAE2DB737}"/>
              </a:ext>
            </a:extLst>
          </p:cNvPr>
          <p:cNvSpPr/>
          <p:nvPr/>
        </p:nvSpPr>
        <p:spPr>
          <a:xfrm>
            <a:off x="8077199" y="4677394"/>
            <a:ext cx="2401211" cy="1233731"/>
          </a:xfrm>
          <a:prstGeom prst="cub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ube 8">
            <a:extLst>
              <a:ext uri="{FF2B5EF4-FFF2-40B4-BE49-F238E27FC236}">
                <a16:creationId xmlns:a16="http://schemas.microsoft.com/office/drawing/2014/main" id="{682C14C0-F083-4B2B-9DC7-0307CD6423FC}"/>
              </a:ext>
            </a:extLst>
          </p:cNvPr>
          <p:cNvSpPr/>
          <p:nvPr/>
        </p:nvSpPr>
        <p:spPr>
          <a:xfrm>
            <a:off x="8237232" y="3958518"/>
            <a:ext cx="2081143" cy="340654"/>
          </a:xfrm>
          <a:prstGeom prst="cube">
            <a:avLst>
              <a:gd name="adj" fmla="val 2908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ube 10">
            <a:extLst>
              <a:ext uri="{FF2B5EF4-FFF2-40B4-BE49-F238E27FC236}">
                <a16:creationId xmlns:a16="http://schemas.microsoft.com/office/drawing/2014/main" id="{F07D0527-A440-4DF0-AC9F-5806449151CF}"/>
              </a:ext>
            </a:extLst>
          </p:cNvPr>
          <p:cNvSpPr/>
          <p:nvPr/>
        </p:nvSpPr>
        <p:spPr>
          <a:xfrm>
            <a:off x="7915834" y="6391961"/>
            <a:ext cx="2562575" cy="367393"/>
          </a:xfrm>
          <a:prstGeom prst="cube">
            <a:avLst>
              <a:gd name="adj" fmla="val 2908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ube 12">
            <a:extLst>
              <a:ext uri="{FF2B5EF4-FFF2-40B4-BE49-F238E27FC236}">
                <a16:creationId xmlns:a16="http://schemas.microsoft.com/office/drawing/2014/main" id="{EEFE0FCE-0C52-4296-A306-0843FFC8CB2A}"/>
              </a:ext>
            </a:extLst>
          </p:cNvPr>
          <p:cNvSpPr/>
          <p:nvPr/>
        </p:nvSpPr>
        <p:spPr>
          <a:xfrm>
            <a:off x="8169470" y="2618998"/>
            <a:ext cx="2401211" cy="556621"/>
          </a:xfrm>
          <a:prstGeom prst="cube">
            <a:avLst>
              <a:gd name="adj" fmla="val 29082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05FCB5B-40B0-4579-8DB1-828D38B44258}"/>
              </a:ext>
            </a:extLst>
          </p:cNvPr>
          <p:cNvCxnSpPr>
            <a:cxnSpLocks/>
          </p:cNvCxnSpPr>
          <p:nvPr/>
        </p:nvCxnSpPr>
        <p:spPr>
          <a:xfrm>
            <a:off x="10570681" y="2855259"/>
            <a:ext cx="32836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BDAAFFD-C179-47A3-B8DD-9A07B3F0E092}"/>
              </a:ext>
            </a:extLst>
          </p:cNvPr>
          <p:cNvSpPr txBox="1"/>
          <p:nvPr/>
        </p:nvSpPr>
        <p:spPr>
          <a:xfrm>
            <a:off x="10974988" y="2618998"/>
            <a:ext cx="1162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pb</a:t>
            </a:r>
            <a:endParaRPr lang="en-US" dirty="0"/>
          </a:p>
        </p:txBody>
      </p:sp>
      <p:sp>
        <p:nvSpPr>
          <p:cNvPr id="25" name="Rectangle 1">
            <a:extLst>
              <a:ext uri="{FF2B5EF4-FFF2-40B4-BE49-F238E27FC236}">
                <a16:creationId xmlns:a16="http://schemas.microsoft.com/office/drawing/2014/main" id="{5CEA2603-792A-4B1C-B74D-978BAEFBC8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077198" y="1909659"/>
            <a:ext cx="365285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="1" dirty="0">
                <a:latin typeface="Sylfaen" panose="010A0502050306030303" pitchFamily="18" charset="0"/>
              </a:rPr>
              <a:t>Detector Prototype</a:t>
            </a:r>
            <a:endParaRPr lang="en-US" b="1" dirty="0">
              <a:latin typeface="Sylfaen" panose="010A0502050306030303" pitchFamily="18" charset="0"/>
            </a:endParaRPr>
          </a:p>
        </p:txBody>
      </p:sp>
      <p:sp>
        <p:nvSpPr>
          <p:cNvPr id="19" name="Flowchart: Magnetic Disk 18">
            <a:extLst>
              <a:ext uri="{FF2B5EF4-FFF2-40B4-BE49-F238E27FC236}">
                <a16:creationId xmlns:a16="http://schemas.microsoft.com/office/drawing/2014/main" id="{B8745129-4D6E-4C83-833B-DFFCE5315A30}"/>
              </a:ext>
            </a:extLst>
          </p:cNvPr>
          <p:cNvSpPr/>
          <p:nvPr/>
        </p:nvSpPr>
        <p:spPr>
          <a:xfrm rot="5400000">
            <a:off x="10370832" y="3831486"/>
            <a:ext cx="215152" cy="594719"/>
          </a:xfrm>
          <a:prstGeom prst="flowChartMagneticDisk">
            <a:avLst/>
          </a:prstGeom>
        </p:spPr>
        <p:style>
          <a:lnRef idx="2">
            <a:schemeClr val="dk1">
              <a:shade val="50000"/>
            </a:schemeClr>
          </a:lnRef>
          <a:fillRef idx="1001">
            <a:schemeClr val="dk2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Flowchart: Magnetic Disk 21">
            <a:extLst>
              <a:ext uri="{FF2B5EF4-FFF2-40B4-BE49-F238E27FC236}">
                <a16:creationId xmlns:a16="http://schemas.microsoft.com/office/drawing/2014/main" id="{B3574AD6-CB07-4B4A-B563-DEF956802211}"/>
              </a:ext>
            </a:extLst>
          </p:cNvPr>
          <p:cNvSpPr/>
          <p:nvPr/>
        </p:nvSpPr>
        <p:spPr>
          <a:xfrm rot="5400000">
            <a:off x="10596281" y="6260751"/>
            <a:ext cx="215153" cy="594720"/>
          </a:xfrm>
          <a:prstGeom prst="flowChartMagneticDisk">
            <a:avLst/>
          </a:prstGeom>
        </p:spPr>
        <p:style>
          <a:lnRef idx="2">
            <a:schemeClr val="dk1">
              <a:shade val="50000"/>
            </a:schemeClr>
          </a:lnRef>
          <a:fillRef idx="1001">
            <a:schemeClr val="dk2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Flowchart: Magnetic Disk 22">
            <a:extLst>
              <a:ext uri="{FF2B5EF4-FFF2-40B4-BE49-F238E27FC236}">
                <a16:creationId xmlns:a16="http://schemas.microsoft.com/office/drawing/2014/main" id="{061153D3-DEFC-4FA6-B845-180E10C486B3}"/>
              </a:ext>
            </a:extLst>
          </p:cNvPr>
          <p:cNvSpPr/>
          <p:nvPr/>
        </p:nvSpPr>
        <p:spPr>
          <a:xfrm rot="5400000">
            <a:off x="10463105" y="4996900"/>
            <a:ext cx="215152" cy="594719"/>
          </a:xfrm>
          <a:prstGeom prst="flowChartMagneticDisk">
            <a:avLst/>
          </a:prstGeom>
        </p:spPr>
        <p:style>
          <a:lnRef idx="2">
            <a:schemeClr val="dk1">
              <a:shade val="50000"/>
            </a:schemeClr>
          </a:lnRef>
          <a:fillRef idx="1001">
            <a:schemeClr val="dk2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F602A8-1460-401D-82C1-6D43587D1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215C-B04D-47E1-BB92-18DF0952688E}" type="slidenum">
              <a:rPr lang="en-US" smtClean="0"/>
              <a:t>7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600284-BB20-42DC-B05B-356256542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9/9/2026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CF965F-0F2F-46DF-B5AE-1E71D7F08028}"/>
              </a:ext>
            </a:extLst>
          </p:cNvPr>
          <p:cNvSpPr/>
          <p:nvPr/>
        </p:nvSpPr>
        <p:spPr>
          <a:xfrm>
            <a:off x="8169470" y="2782023"/>
            <a:ext cx="245104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Sylfaen" panose="010A0502050306030303" pitchFamily="18" charset="0"/>
              </a:rPr>
              <a:t>Shielding + </a:t>
            </a:r>
            <a:r>
              <a:rPr lang="el-GR" sz="1600" dirty="0">
                <a:latin typeface="Sylfaen" panose="010A0502050306030303" pitchFamily="18" charset="0"/>
              </a:rPr>
              <a:t>μ</a:t>
            </a:r>
            <a:r>
              <a:rPr lang="en-GB" sz="1600" dirty="0">
                <a:latin typeface="Sylfaen" panose="010A0502050306030303" pitchFamily="18" charset="0"/>
              </a:rPr>
              <a:t> moderator</a:t>
            </a:r>
            <a:endParaRPr lang="en-US" sz="1600" dirty="0">
              <a:latin typeface="Sylfaen" panose="010A0502050306030303" pitchFamily="18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CCDED2B-5230-4B56-8C64-EEE43E58FDA2}"/>
              </a:ext>
            </a:extLst>
          </p:cNvPr>
          <p:cNvCxnSpPr>
            <a:cxnSpLocks/>
          </p:cNvCxnSpPr>
          <p:nvPr/>
        </p:nvCxnSpPr>
        <p:spPr>
          <a:xfrm>
            <a:off x="9195309" y="2278991"/>
            <a:ext cx="32661" cy="26387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03907A1-053C-45E6-B906-2F6CEE60CED0}"/>
              </a:ext>
            </a:extLst>
          </p:cNvPr>
          <p:cNvCxnSpPr>
            <a:cxnSpLocks/>
          </p:cNvCxnSpPr>
          <p:nvPr/>
        </p:nvCxnSpPr>
        <p:spPr>
          <a:xfrm flipH="1">
            <a:off x="8804375" y="5180831"/>
            <a:ext cx="407264" cy="5704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1163779-7DAE-4247-82CA-4E50BA255BE9}"/>
              </a:ext>
            </a:extLst>
          </p:cNvPr>
          <p:cNvSpPr/>
          <p:nvPr/>
        </p:nvSpPr>
        <p:spPr>
          <a:xfrm>
            <a:off x="8870541" y="5566189"/>
            <a:ext cx="378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Sylfaen" panose="010A0502050306030303" pitchFamily="18" charset="0"/>
              </a:rPr>
              <a:t>e-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2D5FB8A-A299-4E7E-A664-BAD1CC15FCEC}"/>
              </a:ext>
            </a:extLst>
          </p:cNvPr>
          <p:cNvSpPr/>
          <p:nvPr/>
        </p:nvSpPr>
        <p:spPr>
          <a:xfrm>
            <a:off x="8870541" y="6428045"/>
            <a:ext cx="649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Sylfaen" panose="010A0502050306030303" pitchFamily="18" charset="0"/>
              </a:rPr>
              <a:t>Veto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DADDC9A-3CD5-49EA-A0E6-F78495CF3253}"/>
              </a:ext>
            </a:extLst>
          </p:cNvPr>
          <p:cNvSpPr txBox="1"/>
          <p:nvPr/>
        </p:nvSpPr>
        <p:spPr>
          <a:xfrm>
            <a:off x="2166262" y="1909659"/>
            <a:ext cx="2932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Detector Logic Diagram</a:t>
            </a:r>
          </a:p>
        </p:txBody>
      </p:sp>
      <p:sp>
        <p:nvSpPr>
          <p:cNvPr id="12" name="Arrow: Left-Right 11">
            <a:extLst>
              <a:ext uri="{FF2B5EF4-FFF2-40B4-BE49-F238E27FC236}">
                <a16:creationId xmlns:a16="http://schemas.microsoft.com/office/drawing/2014/main" id="{6C03B87A-5214-4254-8966-3DBBE0FAFF10}"/>
              </a:ext>
            </a:extLst>
          </p:cNvPr>
          <p:cNvSpPr/>
          <p:nvPr/>
        </p:nvSpPr>
        <p:spPr>
          <a:xfrm>
            <a:off x="6831466" y="4314323"/>
            <a:ext cx="905434" cy="30842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C95E7D-E9F5-43EA-A263-F4174FCA4809}"/>
              </a:ext>
            </a:extLst>
          </p:cNvPr>
          <p:cNvSpPr/>
          <p:nvPr/>
        </p:nvSpPr>
        <p:spPr>
          <a:xfrm>
            <a:off x="8311485" y="3992068"/>
            <a:ext cx="19912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Sylfaen" panose="010A0502050306030303" pitchFamily="18" charset="0"/>
              </a:rPr>
              <a:t>Trigger scintillator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078C20D-04CD-4641-B0EF-ED4545D97646}"/>
              </a:ext>
            </a:extLst>
          </p:cNvPr>
          <p:cNvSpPr/>
          <p:nvPr/>
        </p:nvSpPr>
        <p:spPr>
          <a:xfrm>
            <a:off x="9211639" y="4610414"/>
            <a:ext cx="12250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Sylfaen" panose="010A0502050306030303" pitchFamily="18" charset="0"/>
              </a:rPr>
              <a:t>scintillator</a:t>
            </a:r>
            <a:endParaRPr lang="en-US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BCDCE6D-17A2-4576-99C9-EE0638139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256" y="2635190"/>
            <a:ext cx="5499622" cy="300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099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21DC3-CD81-40CF-BE67-F3DAC270F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1766" y="176586"/>
            <a:ext cx="10202681" cy="968188"/>
          </a:xfrm>
        </p:spPr>
        <p:txBody>
          <a:bodyPr>
            <a:noAutofit/>
          </a:bodyPr>
          <a:lstStyle/>
          <a:p>
            <a:pPr algn="ctr"/>
            <a:r>
              <a:rPr lang="en-GB" sz="3200" dirty="0">
                <a:latin typeface="Sylfaen" panose="010A0502050306030303" pitchFamily="18" charset="0"/>
              </a:rPr>
              <a:t>Measurement of the Cosmic Muon Lifetime and Development of a Detector Prototype</a:t>
            </a:r>
            <a:endParaRPr lang="en-US" sz="3200" b="1" dirty="0">
              <a:latin typeface="Sylfaen" panose="010A0502050306030303" pitchFamily="18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213531-C6E3-49DA-BB35-04F56166A3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4271" y="1573361"/>
            <a:ext cx="5251729" cy="426533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Sylfaen" panose="010A0502050306030303" pitchFamily="18" charset="0"/>
              </a:rPr>
              <a:t>Measurement of the mean lifetime of low-energy cosmic muons.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Sylfaen" panose="010A0502050306030303" pitchFamily="18" charset="0"/>
              </a:rPr>
              <a:t>Although muon decay is a random process, its decay probability per unit time is constant. Therefore, the distribution of decay times for a large number of muons follows an exponential law.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sz="1600" b="1" dirty="0"/>
              <a:t>N</a:t>
            </a:r>
            <a:r>
              <a:rPr lang="ka-GE" sz="1600" b="1" baseline="-25000" dirty="0"/>
              <a:t>0</a:t>
            </a:r>
            <a:r>
              <a:rPr lang="ka-GE" sz="1600" baseline="-25000" dirty="0"/>
              <a:t> - </a:t>
            </a:r>
            <a:r>
              <a:rPr lang="en-US" sz="1600" dirty="0">
                <a:latin typeface="Sylfaen" panose="010A0502050306030303" pitchFamily="18" charset="0"/>
              </a:rPr>
              <a:t>initial amplitude</a:t>
            </a:r>
            <a:r>
              <a:rPr lang="ka-GE" sz="1600" dirty="0"/>
              <a:t>, </a:t>
            </a:r>
            <a:r>
              <a:rPr lang="en-GB" sz="1600" b="1" dirty="0"/>
              <a:t>B</a:t>
            </a:r>
            <a:r>
              <a:rPr lang="en-GB" sz="1600" dirty="0"/>
              <a:t> </a:t>
            </a:r>
            <a:r>
              <a:rPr lang="ka-GE" sz="1600" dirty="0"/>
              <a:t>- </a:t>
            </a:r>
            <a:r>
              <a:rPr lang="en-US" sz="1600" dirty="0">
                <a:latin typeface="Sylfaen" panose="010A0502050306030303" pitchFamily="18" charset="0"/>
              </a:rPr>
              <a:t>Background</a:t>
            </a:r>
            <a:r>
              <a:rPr lang="ka-GE" sz="1600" dirty="0"/>
              <a:t>, </a:t>
            </a:r>
            <a:r>
              <a:rPr lang="ka-GE" sz="1600" b="1" dirty="0"/>
              <a:t>τ</a:t>
            </a:r>
            <a:r>
              <a:rPr lang="ka-GE" sz="1600" dirty="0"/>
              <a:t> - </a:t>
            </a:r>
            <a:r>
              <a:rPr lang="en-US" sz="1600" dirty="0">
                <a:latin typeface="Sylfaen" panose="010A0502050306030303" pitchFamily="18" charset="0"/>
              </a:rPr>
              <a:t>mean muon lifetime</a:t>
            </a:r>
            <a:r>
              <a:rPr lang="ka-GE" sz="1600" dirty="0"/>
              <a:t>.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ka-G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D054AC-5E0C-4862-95A0-CEAA199C666C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2873" y="3429000"/>
            <a:ext cx="2335081" cy="805667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CE541D2-FD30-4709-A87F-B7E016000C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412660" y="1333986"/>
            <a:ext cx="5634612" cy="474408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0BE059-CAFD-4606-8EFA-0187321C4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215C-B04D-47E1-BB92-18DF0952688E}" type="slidenum">
              <a:rPr lang="en-US" smtClean="0"/>
              <a:t>8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7DA5D1A-9ECB-4300-91CA-DF61A42E7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9/9/2026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CF95E1C-A1B3-48F3-A9C6-DF8A1EC0D4F2}"/>
              </a:ext>
            </a:extLst>
          </p:cNvPr>
          <p:cNvSpPr/>
          <p:nvPr/>
        </p:nvSpPr>
        <p:spPr>
          <a:xfrm>
            <a:off x="7675418" y="1847274"/>
            <a:ext cx="572655" cy="57265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489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BA04B-622F-4250-B866-F3479A6C8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3248" y="624110"/>
            <a:ext cx="9281364" cy="1280890"/>
          </a:xfrm>
        </p:spPr>
        <p:txBody>
          <a:bodyPr/>
          <a:lstStyle/>
          <a:p>
            <a:r>
              <a:rPr lang="en-GB" dirty="0">
                <a:latin typeface="Sylfaen" panose="010A0502050306030303" pitchFamily="18" charset="0"/>
              </a:rPr>
              <a:t>Measurement of the Cosmic Muon Lifetime and Development of a Detector Prototype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7814EE-AD39-4A18-9055-7C1FFA6D5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9/9/2026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848551-E2CF-412D-AAFB-590F4D017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215C-B04D-47E1-BB92-18DF0952688E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6BB486-25CB-452E-AC5F-7E9FFA79A0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544" y="2651019"/>
            <a:ext cx="2739308" cy="34794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689E50-ED9E-4170-BFC2-8FF7BB3B3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8822" y="2570264"/>
            <a:ext cx="3508056" cy="34848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5F0F863-F184-48BC-A559-AFCAF3112D61}"/>
              </a:ext>
            </a:extLst>
          </p:cNvPr>
          <p:cNvSpPr txBox="1"/>
          <p:nvPr/>
        </p:nvSpPr>
        <p:spPr>
          <a:xfrm>
            <a:off x="1416424" y="2223247"/>
            <a:ext cx="4052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ylfaen" panose="010A0502050306030303" pitchFamily="18" charset="0"/>
              </a:rPr>
              <a:t>Nuclear Electronics Modules Used</a:t>
            </a: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EDD625-6F8E-4AF7-A9A9-ADEFA3C9E5BE}"/>
              </a:ext>
            </a:extLst>
          </p:cNvPr>
          <p:cNvSpPr txBox="1"/>
          <p:nvPr/>
        </p:nvSpPr>
        <p:spPr>
          <a:xfrm>
            <a:off x="6391836" y="2142565"/>
            <a:ext cx="5662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Sylfaen" panose="010A0502050306030303" pitchFamily="18" charset="0"/>
              </a:rPr>
              <a:t>Muon Decay Signals on the Oscilloscope</a:t>
            </a:r>
            <a:endParaRPr lang="en-US" dirty="0">
              <a:latin typeface="Sylfaen" panose="010A05020503060303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488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B77E2-07C2-482D-92EA-BA8A0C001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0615" y="329899"/>
            <a:ext cx="7074749" cy="916195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/>
              <a:t>Future </a:t>
            </a:r>
            <a:r>
              <a:rPr lang="en-GB" sz="3200" b="1" dirty="0" err="1"/>
              <a:t>Measurments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048DB-92F2-4A23-B48F-DF675D873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3647" y="1905000"/>
            <a:ext cx="9890965" cy="273601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2400" dirty="0">
                <a:latin typeface="Sylfaen" panose="010A0502050306030303" pitchFamily="18" charset="0"/>
              </a:rPr>
              <a:t>Long-term measurements to obtain the exponential muon decay spectrum.</a:t>
            </a:r>
          </a:p>
          <a:p>
            <a:pPr>
              <a:lnSpc>
                <a:spcPct val="150000"/>
              </a:lnSpc>
            </a:pPr>
            <a:r>
              <a:rPr lang="en-GB" sz="2400" dirty="0">
                <a:latin typeface="Sylfaen" panose="010A0502050306030303" pitchFamily="18" charset="0"/>
              </a:rPr>
              <a:t>Application of the detector to detect muons produced by LWFA.</a:t>
            </a:r>
          </a:p>
          <a:p>
            <a:pPr>
              <a:lnSpc>
                <a:spcPct val="150000"/>
              </a:lnSpc>
            </a:pPr>
            <a:r>
              <a:rPr lang="ka-GE" sz="2400" dirty="0">
                <a:latin typeface="Sylfaen" panose="010A0502050306030303" pitchFamily="18" charset="0"/>
              </a:rPr>
              <a:t> </a:t>
            </a:r>
            <a:r>
              <a:rPr lang="en-GB" sz="2400" dirty="0">
                <a:latin typeface="Sylfaen" panose="010A0502050306030303" pitchFamily="18" charset="0"/>
              </a:rPr>
              <a:t>Estimation of the energy and yield of muons produced by the laser source.</a:t>
            </a:r>
            <a:endParaRPr lang="en-US" sz="2400" dirty="0">
              <a:latin typeface="Sylfaen" panose="010A0502050306030303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3EAD54-95D7-42AC-AAF0-C85C08F78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215C-B04D-47E1-BB92-18DF0952688E}" type="slidenum">
              <a:rPr lang="en-US" smtClean="0"/>
              <a:t>10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5FA0FD-F8A7-44E6-933F-ABE275AC8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9/9/2026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760111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3965</TotalTime>
  <Words>378</Words>
  <Application>Microsoft Office PowerPoint</Application>
  <PresentationFormat>Widescreen</PresentationFormat>
  <Paragraphs>73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Century Gothic</vt:lpstr>
      <vt:lpstr>Sylfaen</vt:lpstr>
      <vt:lpstr>Wingdings 3</vt:lpstr>
      <vt:lpstr>Wisp</vt:lpstr>
      <vt:lpstr>Detection of Muons Produced by UltraShort High-Intensity Laser</vt:lpstr>
      <vt:lpstr>Motivation </vt:lpstr>
      <vt:lpstr>Laser Wakefield Acceleration</vt:lpstr>
      <vt:lpstr>Muon Generation Mechanism</vt:lpstr>
      <vt:lpstr>Numerical simulation results (FB-PIC + FLUKA)</vt:lpstr>
      <vt:lpstr>ELI Beamlines – L3-HAPLS / ELBA</vt:lpstr>
      <vt:lpstr>Measurement of the Cosmic Muon Lifetime and Development of a Detector Prototype</vt:lpstr>
      <vt:lpstr>Measurement of the Cosmic Muon Lifetime and Development of a Detector Prototype</vt:lpstr>
      <vt:lpstr>Measurement of the Cosmic Muon Lifetime and Development of a Detector Prototype</vt:lpstr>
      <vt:lpstr>Future Measurments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ლაზერულ-პლაზმური ამაჩქარებლით მიღებული მიონების დეტექტირება</dc:title>
  <dc:creator>Ruso Kvesitadze</dc:creator>
  <cp:lastModifiedBy>Ruso Kvesitadze</cp:lastModifiedBy>
  <cp:revision>153</cp:revision>
  <dcterms:created xsi:type="dcterms:W3CDTF">2026-07-01T18:16:37Z</dcterms:created>
  <dcterms:modified xsi:type="dcterms:W3CDTF">2026-09-09T05:50:38Z</dcterms:modified>
</cp:coreProperties>
</file>