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58" r:id="rId5"/>
    <p:sldId id="259" r:id="rId6"/>
    <p:sldId id="261" r:id="rId7"/>
    <p:sldId id="260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4" autoAdjust="0"/>
    <p:restoredTop sz="94660"/>
  </p:normalViewPr>
  <p:slideViewPr>
    <p:cSldViewPr snapToGrid="0">
      <p:cViewPr varScale="1">
        <p:scale>
          <a:sx n="77" d="100"/>
          <a:sy n="77" d="100"/>
        </p:scale>
        <p:origin x="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443BD-A580-4FF5-9831-72B96A79725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6480F-E3EB-42FC-9099-B795CF7D4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3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3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5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1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2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2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63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23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2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05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4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8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7B21C-6E77-4D29-A5BB-CEDD4E8C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22.png"/><Relationship Id="rId5" Type="http://schemas.openxmlformats.org/officeDocument/2006/relationships/image" Target="../media/image90.png"/><Relationship Id="rId10" Type="http://schemas.openxmlformats.org/officeDocument/2006/relationships/image" Target="../media/image210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1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7759" y="418728"/>
            <a:ext cx="9936480" cy="2748301"/>
          </a:xfrm>
        </p:spPr>
        <p:txBody>
          <a:bodyPr>
            <a:normAutofit fontScale="90000"/>
          </a:bodyPr>
          <a:lstStyle/>
          <a:p>
            <a:r>
              <a:rPr lang="en-US" sz="2200" dirty="0" smtClean="0">
                <a:latin typeface="+mn-lt"/>
                <a:cs typeface="Times New Roman" panose="02020603050405020304" pitchFamily="18" charset="0"/>
              </a:rPr>
              <a:t>Georgian-German Science Bridge</a:t>
            </a:r>
            <a:r>
              <a:rPr lang="en-US" sz="22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+mn-lt"/>
                <a:cs typeface="Times New Roman" panose="02020603050405020304" pitchFamily="18" charset="0"/>
              </a:rPr>
              <a:t>2026: A Student and Collaboration Workshop</a:t>
            </a:r>
            <a:r>
              <a:rPr lang="en-US" sz="2200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latin typeface="+mn-lt"/>
                <a:cs typeface="Times New Roman" panose="02020603050405020304" pitchFamily="18" charset="0"/>
              </a:rPr>
            </a:br>
            <a:r>
              <a:rPr lang="en-US" sz="2200" dirty="0" smtClean="0">
                <a:latin typeface="+mn-lt"/>
                <a:cs typeface="Times New Roman" panose="02020603050405020304" pitchFamily="18" charset="0"/>
              </a:rPr>
              <a:t>Tbilisi, Georgia</a:t>
            </a:r>
            <a:br>
              <a:rPr lang="en-US" sz="2200" dirty="0" smtClean="0">
                <a:latin typeface="+mn-lt"/>
                <a:cs typeface="Times New Roman" panose="02020603050405020304" pitchFamily="18" charset="0"/>
              </a:rPr>
            </a:br>
            <a:r>
              <a:rPr lang="en-US" sz="2200" dirty="0" smtClean="0">
                <a:latin typeface="+mn-lt"/>
                <a:cs typeface="Times New Roman" panose="02020603050405020304" pitchFamily="18" charset="0"/>
              </a:rPr>
              <a:t>September </a:t>
            </a:r>
            <a:r>
              <a:rPr lang="en-US" sz="2200" dirty="0" smtClean="0">
                <a:latin typeface="+mn-lt"/>
                <a:cs typeface="Times New Roman" panose="02020603050405020304" pitchFamily="18" charset="0"/>
              </a:rPr>
              <a:t>7-12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+mn-lt"/>
                <a:cs typeface="Times New Roman" panose="02020603050405020304" pitchFamily="18" charset="0"/>
              </a:rPr>
            </a:br>
            <a:r>
              <a:rPr lang="en-US" dirty="0" smtClean="0">
                <a:latin typeface="+mn-lt"/>
                <a:cs typeface="Times New Roman" panose="02020603050405020304" pitchFamily="18" charset="0"/>
              </a:rPr>
              <a:t>Determining </a:t>
            </a:r>
            <a:r>
              <a:rPr lang="en-US" dirty="0" err="1" smtClean="0">
                <a:latin typeface="+mn-lt"/>
                <a:cs typeface="Times New Roman" panose="02020603050405020304" pitchFamily="18" charset="0"/>
              </a:rPr>
              <a:t>Dimuon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 Branching Fraction 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of ψ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(2S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) from ATLAS </a:t>
            </a:r>
            <a:r>
              <a:rPr lang="en-US" dirty="0" smtClean="0">
                <a:latin typeface="+mn-lt"/>
                <a:cs typeface="Times New Roman" panose="02020603050405020304" pitchFamily="18" charset="0"/>
              </a:rPr>
              <a:t>Data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6609" y="3431878"/>
            <a:ext cx="9778779" cy="2527556"/>
          </a:xfrm>
        </p:spPr>
        <p:txBody>
          <a:bodyPr>
            <a:normAutofit fontScale="32500" lnSpcReduction="20000"/>
          </a:bodyPr>
          <a:lstStyle/>
          <a:p>
            <a:r>
              <a:rPr lang="en-US" sz="8600" u="sng" dirty="0" smtClean="0">
                <a:cs typeface="Times New Roman" panose="02020603050405020304" pitchFamily="18" charset="0"/>
              </a:rPr>
              <a:t>Leila </a:t>
            </a:r>
            <a:r>
              <a:rPr lang="en-US" sz="8600" u="sng" dirty="0" err="1" smtClean="0">
                <a:cs typeface="Times New Roman" panose="02020603050405020304" pitchFamily="18" charset="0"/>
              </a:rPr>
              <a:t>Cherkezishvili</a:t>
            </a:r>
            <a:endParaRPr lang="en-US" sz="8600" u="sng" dirty="0" smtClean="0">
              <a:cs typeface="Times New Roman" panose="02020603050405020304" pitchFamily="18" charset="0"/>
            </a:endParaRPr>
          </a:p>
          <a:p>
            <a:r>
              <a:rPr lang="en-US" sz="7400" dirty="0" err="1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Ivane</a:t>
            </a:r>
            <a:r>
              <a:rPr lang="en-US" sz="7400" dirty="0" smtClean="0">
                <a:cs typeface="Times New Roman" panose="02020603050405020304" pitchFamily="18" charset="0"/>
              </a:rPr>
              <a:t> </a:t>
            </a:r>
            <a:r>
              <a:rPr lang="en-US" sz="7400" dirty="0" err="1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Javakhishvili</a:t>
            </a:r>
            <a:r>
              <a:rPr lang="en-US" sz="74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 Tbilisi State University- Faculty of Exact and Natural Sciences, Department of Physics, </a:t>
            </a:r>
            <a:r>
              <a:rPr lang="en-US" sz="7400" b="1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4</a:t>
            </a:r>
            <a:r>
              <a:rPr lang="en-US" sz="7400" b="1" baseline="300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th</a:t>
            </a:r>
            <a:r>
              <a:rPr lang="en-US" sz="7400" b="1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 year of Bachelor</a:t>
            </a:r>
          </a:p>
          <a:p>
            <a:r>
              <a:rPr lang="en-US" sz="6200" dirty="0" err="1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Rusudan</a:t>
            </a:r>
            <a:r>
              <a:rPr lang="en-US" sz="62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lang="en-US" sz="6200" dirty="0" err="1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Kvesitadze</a:t>
            </a:r>
            <a:endParaRPr lang="en-US" sz="6200" dirty="0" smtClean="0"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en-US" sz="62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The University of Georgia- Experimental Physics of Particles, 2</a:t>
            </a:r>
            <a:r>
              <a:rPr lang="en-US" sz="6200" baseline="300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nd</a:t>
            </a:r>
            <a:r>
              <a:rPr lang="en-US" sz="62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 year of Master</a:t>
            </a:r>
          </a:p>
          <a:p>
            <a:r>
              <a:rPr lang="en-US" sz="62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Supervisor: </a:t>
            </a:r>
            <a:r>
              <a:rPr lang="en-US" sz="6200" dirty="0" err="1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Vakhtang</a:t>
            </a:r>
            <a:r>
              <a:rPr lang="en-US" sz="62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lang="en-US" sz="6200" dirty="0" err="1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Kartvelishvili</a:t>
            </a:r>
            <a:endParaRPr lang="en-US" sz="6200" dirty="0" smtClean="0"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en-US" sz="6200" dirty="0" smtClean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Lancaster University</a:t>
            </a:r>
            <a:r>
              <a:rPr lang="en-US" sz="6200" dirty="0">
                <a:ea typeface="Sans Serif Collection" panose="020B0502040504020204" pitchFamily="34" charset="0"/>
                <a:cs typeface="Sans Serif Collection" panose="020B0502040504020204" pitchFamily="34" charset="0"/>
              </a:rPr>
              <a:t>, Experimental Particle Physics</a:t>
            </a:r>
            <a:endParaRPr lang="en-US" sz="6200" dirty="0" smtClean="0"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653" t="11396" r="11989" b="6353"/>
          <a:stretch/>
        </p:blipFill>
        <p:spPr>
          <a:xfrm>
            <a:off x="292872" y="5083992"/>
            <a:ext cx="1669774" cy="1582311"/>
          </a:xfrm>
          <a:prstGeom prst="rect">
            <a:avLst/>
          </a:prstGeom>
        </p:spPr>
      </p:pic>
      <p:pic>
        <p:nvPicPr>
          <p:cNvPr id="1026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219" y="5401891"/>
            <a:ext cx="2667592" cy="145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5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02" y="-57579"/>
            <a:ext cx="7148945" cy="1144885"/>
          </a:xfrm>
        </p:spPr>
        <p:txBody>
          <a:bodyPr/>
          <a:lstStyle/>
          <a:p>
            <a:r>
              <a:rPr lang="en-US" b="1" dirty="0">
                <a:latin typeface="+mn-lt"/>
              </a:rPr>
              <a:t>Key Concepts &amp; Definitions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1"/>
              <p:cNvSpPr>
                <a:spLocks noGrp="1" noChangeArrowheads="1"/>
              </p:cNvSpPr>
              <p:nvPr>
                <p:ph idx="1"/>
              </p:nvPr>
            </p:nvSpPr>
            <p:spPr bwMode="auto">
              <a:xfrm>
                <a:off x="0" y="1247326"/>
                <a:ext cx="8036653" cy="50736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Courier New" panose="02070309020205020404" pitchFamily="49" charset="0"/>
                  <a:buChar char="o"/>
                </a:pPr>
                <a:r>
                  <a:rPr lang="el-GR" sz="2000" b="1" dirty="0" smtClean="0">
                    <a:cs typeface="Times New Roman" panose="02020603050405020304" pitchFamily="18" charset="0"/>
                  </a:rPr>
                  <a:t>ψ</a:t>
                </a:r>
                <a:r>
                  <a:rPr lang="en-US" sz="2000" b="1" dirty="0"/>
                  <a:t>(2S) </a:t>
                </a:r>
                <a:r>
                  <a:rPr lang="en-US" sz="2000" b="1" dirty="0" smtClean="0">
                    <a:cs typeface="Calibri" panose="020F0502020204030204" pitchFamily="34" charset="0"/>
                  </a:rPr>
                  <a:t>and</a:t>
                </a:r>
                <a:r>
                  <a:rPr lang="en-US" sz="2000" b="1" dirty="0" smtClean="0"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/>
                  <a:t>J/</a:t>
                </a:r>
                <a:r>
                  <a:rPr lang="el-GR" sz="2000" b="1" dirty="0">
                    <a:cs typeface="Times New Roman" panose="02020603050405020304" pitchFamily="18" charset="0"/>
                  </a:rPr>
                  <a:t>ψ</a:t>
                </a:r>
                <a:r>
                  <a:rPr lang="en-US" sz="2000" b="1" dirty="0" smtClean="0"/>
                  <a:t> 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:</a:t>
                </a:r>
              </a:p>
              <a:p>
                <a:pPr marL="457200" lvl="1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Bound states of a charm and anti-charm quark (c</a:t>
                </a:r>
                <a:r>
                  <a:rPr lang="en-US" sz="2000" dirty="0" smtClean="0"/>
                  <a:t>c̄)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, known as </a:t>
                </a:r>
                <a:r>
                  <a:rPr kumimoji="0" lang="en-US" altLang="en-US" sz="2000" b="0" i="1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charmonium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.</a:t>
                </a:r>
              </a:p>
              <a:p>
                <a:pPr marL="457200" lvl="1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l-GR" sz="2000" dirty="0">
                    <a:cs typeface="Times New Roman" panose="02020603050405020304" pitchFamily="18" charset="0"/>
                  </a:rPr>
                  <a:t>ψ</a:t>
                </a:r>
                <a:r>
                  <a:rPr lang="en-US" sz="2000" dirty="0"/>
                  <a:t>(2S)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is an 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excited 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meson state, while</a:t>
                </a:r>
                <a:r>
                  <a:rPr kumimoji="0" lang="en-US" altLang="en-US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lang="en-US" sz="2000" dirty="0"/>
                  <a:t>J/</a:t>
                </a:r>
                <a:r>
                  <a:rPr lang="el-GR" sz="2000" dirty="0">
                    <a:cs typeface="Times New Roman" panose="02020603050405020304" pitchFamily="18" charset="0"/>
                  </a:rPr>
                  <a:t>ψ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is its ground 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state.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lv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Courier New" panose="02070309020205020404" pitchFamily="49" charset="0"/>
                  <a:buChar char="o"/>
                </a:pP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Branching Fraction (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):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457200" lvl="1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The probability of a particle decaying via a specific decay mode relative to all its possible decays:</a:t>
                </a:r>
                <a:r>
                  <a:rPr kumimoji="0" lang="en-US" altLang="en-US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en-US" sz="2000" b="1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𝐁</m:t>
                        </m:r>
                      </m:e>
                      <m:sub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𝐢</m:t>
                        </m:r>
                      </m:sub>
                    </m:sSub>
                    <m:r>
                      <a:rPr kumimoji="0" lang="en-US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en-US" altLang="en-US" sz="2000" b="1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altLang="en-US" sz="2000" b="1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en-US" sz="2000" b="1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𝚪</m:t>
                            </m:r>
                          </m:e>
                          <m:sub>
                            <m:r>
                              <a:rPr kumimoji="0" lang="en-US" altLang="en-US" sz="2000" b="1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𝐢</m:t>
                            </m:r>
                          </m:sub>
                        </m:sSub>
                      </m:num>
                      <m:den>
                        <m:r>
                          <a:rPr kumimoji="0" lang="en-US" altLang="en-US" sz="20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𝚪</m:t>
                        </m:r>
                      </m:den>
                    </m:f>
                  </m:oMath>
                </a14:m>
                <a:endParaRPr kumimoji="0" lang="en-US" alt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lv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Courier New" panose="02070309020205020404" pitchFamily="49" charset="0"/>
                  <a:buChar char="o"/>
                </a:pPr>
                <a:r>
                  <a:rPr kumimoji="0" lang="en-US" altLang="en-US" sz="2000" b="1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Dimuon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Decay </a:t>
                </a:r>
                <a:r>
                  <a:rPr lang="en-US" altLang="en-US" sz="2000" b="1" dirty="0" smtClean="0"/>
                  <a:t>Mode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sz="2000" b="1" dirty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)</a:t>
                </a:r>
                <a:r>
                  <a:rPr kumimoji="0" lang="ka-GE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/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Direct Channel: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457200" lvl="1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A clear experimental signature at LHC: two oppositely charged muons detected in the muon spectrometer with high efficiency and low background.</a:t>
                </a:r>
              </a:p>
              <a:p>
                <a:pPr marR="0" lvl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Courier New" panose="02070309020205020404" pitchFamily="49" charset="0"/>
                  <a:buChar char="o"/>
                  <a:tabLst/>
                </a:pP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Cascade Decay 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Mode/ Cascade Channel: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457200" lvl="1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14:m>
                  <m:oMath xmlns:m="http://schemas.openxmlformats.org/officeDocument/2006/math">
                    <m:r>
                      <a:rPr lang="el-GR" sz="2000" b="1">
                        <a:latin typeface="Cambria Math" panose="02040503050406030204" pitchFamily="18" charset="0"/>
                      </a:rPr>
                      <m:t>𝛙</m:t>
                    </m:r>
                    <m:d>
                      <m:d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→ </m:t>
                    </m:r>
                    <m:f>
                      <m:fPr>
                        <m:type m:val="lin"/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𝑱</m:t>
                        </m:r>
                      </m:num>
                      <m:den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𝝍</m:t>
                        </m:r>
                      </m:den>
                    </m:f>
                    <m:r>
                      <a:rPr lang="en-US" sz="2000" b="1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b="1" i="1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457200" lvl="1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An alternative decay path where </a:t>
                </a:r>
                <a:r>
                  <a:rPr lang="el-GR" sz="2000" dirty="0">
                    <a:cs typeface="Times New Roman" panose="02020603050405020304" pitchFamily="18" charset="0"/>
                  </a:rPr>
                  <a:t>ψ</a:t>
                </a:r>
                <a:r>
                  <a:rPr lang="en-US" sz="2000" dirty="0"/>
                  <a:t>(2S)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first transitions into a </a:t>
                </a:r>
                <a:r>
                  <a:rPr lang="en-US" sz="2000" dirty="0"/>
                  <a:t>J/</a:t>
                </a:r>
                <a:r>
                  <a:rPr lang="el-GR" sz="2000" dirty="0">
                    <a:cs typeface="Times New Roman" panose="02020603050405020304" pitchFamily="18" charset="0"/>
                  </a:rPr>
                  <a:t>ψ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state by emitting two </a:t>
                </a:r>
                <a:r>
                  <a:rPr kumimoji="0" lang="en-US" altLang="en-US" sz="2000" b="0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pions</a:t>
                </a: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Rectang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0" y="1247326"/>
                <a:ext cx="8036653" cy="5073697"/>
              </a:xfrm>
              <a:prstGeom prst="rect">
                <a:avLst/>
              </a:prstGeom>
              <a:blipFill>
                <a:blip r:embed="rId2"/>
                <a:stretch>
                  <a:fillRect l="-683" t="-1082" r="-98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66502" y="961215"/>
            <a:ext cx="6824929" cy="2267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89541" y="779163"/>
            <a:ext cx="1791461" cy="212947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992888" y="2379609"/>
            <a:ext cx="399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c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947054" y="98143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̄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0919443" y="2381182"/>
                <a:ext cx="516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443" y="2381182"/>
                <a:ext cx="516423" cy="369332"/>
              </a:xfrm>
              <a:prstGeom prst="rect">
                <a:avLst/>
              </a:prstGeom>
              <a:blipFill>
                <a:blip r:embed="rId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0919442" y="877994"/>
                <a:ext cx="516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p>
                          <m:r>
                            <a:rPr lang="en-US" b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442" y="877994"/>
                <a:ext cx="516423" cy="369332"/>
              </a:xfrm>
              <a:prstGeom prst="rect">
                <a:avLst/>
              </a:prstGeom>
              <a:blipFill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7618797" y="1649250"/>
                <a:ext cx="111819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>
                          <a:latin typeface="Cambria Math" panose="02040503050406030204" pitchFamily="18" charset="0"/>
                        </a:rPr>
                        <m:t>𝛙</m:t>
                      </m:r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797" y="1649250"/>
                <a:ext cx="1118191" cy="461665"/>
              </a:xfrm>
              <a:prstGeom prst="rect">
                <a:avLst/>
              </a:prstGeom>
              <a:blipFill>
                <a:blip r:embed="rId6"/>
                <a:stretch>
                  <a:fillRect l="-1639"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eft Brace 22"/>
          <p:cNvSpPr/>
          <p:nvPr/>
        </p:nvSpPr>
        <p:spPr>
          <a:xfrm>
            <a:off x="8761743" y="965567"/>
            <a:ext cx="301781" cy="1735843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871931" y="3124614"/>
                <a:ext cx="641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931" y="3124614"/>
                <a:ext cx="64145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092" y="3860308"/>
            <a:ext cx="3966171" cy="27241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3211" y="6078597"/>
            <a:ext cx="372752" cy="64287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8035093" y="5001391"/>
            <a:ext cx="270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332182" y="5572215"/>
                <a:ext cx="6426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𝝍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2182" y="5572215"/>
                <a:ext cx="642675" cy="369332"/>
              </a:xfrm>
              <a:prstGeom prst="rect">
                <a:avLst/>
              </a:prstGeom>
              <a:blipFill>
                <a:blip r:embed="rId10"/>
                <a:stretch>
                  <a:fillRect l="-31429" t="-116393" r="-67619" b="-175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957036" y="5565419"/>
                <a:ext cx="8860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1">
                          <a:latin typeface="Cambria Math" panose="02040503050406030204" pitchFamily="18" charset="0"/>
                        </a:rPr>
                        <m:t>𝛙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036" y="5565419"/>
                <a:ext cx="886012" cy="369332"/>
              </a:xfrm>
              <a:prstGeom prst="rect">
                <a:avLst/>
              </a:prstGeom>
              <a:blipFill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1621221" y="5037717"/>
                <a:ext cx="516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p>
                          <m:r>
                            <a:rPr lang="en-US" b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1221" y="5037717"/>
                <a:ext cx="516423" cy="369332"/>
              </a:xfrm>
              <a:prstGeom prst="rect">
                <a:avLst/>
              </a:prstGeom>
              <a:blipFill>
                <a:blip r:embed="rId1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1621221" y="6111715"/>
                <a:ext cx="5164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1221" y="6111715"/>
                <a:ext cx="516423" cy="369332"/>
              </a:xfrm>
              <a:prstGeom prst="rect">
                <a:avLst/>
              </a:prstGeom>
              <a:blipFill>
                <a:blip r:embed="rId1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9177285" y="364780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d̄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991647" y="395067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ū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800864" y="3690111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u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10277957" y="430553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d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10458666" y="3825408"/>
                <a:ext cx="6414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8666" y="3825408"/>
                <a:ext cx="641458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8445508" y="4632059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9366554" y="493146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0489459" y="5884381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ka-GE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dirty="0"/>
          </a:p>
        </p:txBody>
      </p:sp>
      <p:sp>
        <p:nvSpPr>
          <p:cNvPr id="40" name="Left Brace 39"/>
          <p:cNvSpPr/>
          <p:nvPr/>
        </p:nvSpPr>
        <p:spPr>
          <a:xfrm rot="5400000">
            <a:off x="9025494" y="3346044"/>
            <a:ext cx="191470" cy="640731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 rot="8861346">
            <a:off x="10349656" y="3834500"/>
            <a:ext cx="160901" cy="748193"/>
          </a:xfrm>
          <a:prstGeom prst="leftBrace">
            <a:avLst>
              <a:gd name="adj1" fmla="val 8333"/>
              <a:gd name="adj2" fmla="val 49979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9905429" y="1880082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ka-GE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94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564" y="91064"/>
            <a:ext cx="10515600" cy="1025718"/>
          </a:xfrm>
        </p:spPr>
        <p:txBody>
          <a:bodyPr/>
          <a:lstStyle/>
          <a:p>
            <a:r>
              <a:rPr lang="en-US" b="1" dirty="0">
                <a:latin typeface="+mn-lt"/>
              </a:rPr>
              <a:t>M</a:t>
            </a:r>
            <a:r>
              <a:rPr lang="en-US" b="1" dirty="0" smtClean="0">
                <a:latin typeface="+mn-lt"/>
              </a:rPr>
              <a:t>otivation</a:t>
            </a:r>
            <a:endParaRPr lang="en-US" b="1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10" b="90790"/>
          <a:stretch/>
        </p:blipFill>
        <p:spPr>
          <a:xfrm>
            <a:off x="6282903" y="3371878"/>
            <a:ext cx="5826801" cy="3669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503" t="602" r="3537" b="84327"/>
          <a:stretch/>
        </p:blipFill>
        <p:spPr>
          <a:xfrm>
            <a:off x="442564" y="3371878"/>
            <a:ext cx="5756124" cy="393162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2"/>
          <a:srcRect l="895" t="46852" r="495" b="47848"/>
          <a:stretch/>
        </p:blipFill>
        <p:spPr>
          <a:xfrm>
            <a:off x="6282903" y="3854174"/>
            <a:ext cx="5695212" cy="2068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64088" r="3554" b="27376"/>
          <a:stretch/>
        </p:blipFill>
        <p:spPr>
          <a:xfrm>
            <a:off x="315343" y="3854174"/>
            <a:ext cx="5790294" cy="22054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40564" y="1292002"/>
                <a:ext cx="11139055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J/</a:t>
                </a:r>
                <a:r>
                  <a:rPr lang="el-GR" sz="2400" dirty="0" smtClean="0">
                    <a:cs typeface="Times New Roman" panose="02020603050405020304" pitchFamily="18" charset="0"/>
                  </a:rPr>
                  <a:t>ψ</a:t>
                </a:r>
                <a:r>
                  <a:rPr lang="en-US" sz="2400" dirty="0" smtClean="0"/>
                  <a:t> and </a:t>
                </a:r>
                <a:r>
                  <a:rPr lang="el-GR" sz="2400" dirty="0" smtClean="0">
                    <a:cs typeface="Times New Roman" panose="02020603050405020304" pitchFamily="18" charset="0"/>
                  </a:rPr>
                  <a:t>ψ</a:t>
                </a:r>
                <a:r>
                  <a:rPr lang="en-US" sz="2400" dirty="0" smtClean="0"/>
                  <a:t>(2S) are objects of interest for QCD investigations, as well as important tools for various studies at the LHC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For both aspects precise knowledge of various decay branching fractions is important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Looking into PDG, precision of </a:t>
                </a:r>
                <a:r>
                  <a:rPr lang="en-US" sz="2400" dirty="0" err="1" smtClean="0"/>
                  <a:t>dimuon</a:t>
                </a:r>
                <a:r>
                  <a:rPr lang="en-US" sz="2400" dirty="0" smtClean="0"/>
                  <a:t> branching fractions of </a:t>
                </a:r>
                <a:r>
                  <a:rPr lang="en-US" sz="2400" dirty="0"/>
                  <a:t>J/</a:t>
                </a:r>
                <a:r>
                  <a:rPr lang="el-GR" sz="2400" dirty="0">
                    <a:cs typeface="Times New Roman" panose="02020603050405020304" pitchFamily="18" charset="0"/>
                  </a:rPr>
                  <a:t>ψ </a:t>
                </a:r>
                <a:r>
                  <a:rPr lang="en-US" sz="2400" dirty="0" smtClean="0">
                    <a:cs typeface="Calibri" panose="020F0502020204030204" pitchFamily="34" charset="0"/>
                  </a:rPr>
                  <a:t>and</a:t>
                </a:r>
                <a:r>
                  <a:rPr lang="en-US" sz="2400" dirty="0" smtClean="0">
                    <a:cs typeface="Times New Roman" panose="02020603050405020304" pitchFamily="18" charset="0"/>
                  </a:rPr>
                  <a:t> </a:t>
                </a:r>
                <a:r>
                  <a:rPr lang="el-GR" sz="2400" dirty="0" smtClean="0">
                    <a:cs typeface="Times New Roman" panose="02020603050405020304" pitchFamily="18" charset="0"/>
                  </a:rPr>
                  <a:t>ψ</a:t>
                </a:r>
                <a:r>
                  <a:rPr lang="en-US" sz="2400" dirty="0"/>
                  <a:t>(2S</a:t>
                </a:r>
                <a:r>
                  <a:rPr lang="en-US" sz="2400" dirty="0" smtClean="0"/>
                  <a:t>) is very different </a:t>
                </a:r>
                <a:r>
                  <a:rPr lang="en-US" sz="2400" dirty="0" smtClean="0"/>
                  <a:t>(</a:t>
                </a:r>
                <a14:m>
                  <m:oMath xmlns:m="http://schemas.openxmlformats.org/officeDocument/2006/math">
                    <m:r>
                      <a:rPr lang="en-US" altLang="en-US" sz="2400" b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alt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0.5</a:t>
                </a:r>
                <a:r>
                  <a:rPr lang="en-US" sz="2400" dirty="0"/>
                  <a:t>% vs </a:t>
                </a:r>
                <a14:m>
                  <m:oMath xmlns:m="http://schemas.openxmlformats.org/officeDocument/2006/math">
                    <m:r>
                      <a:rPr lang="en-US" altLang="en-US" sz="2400" b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altLang="en-US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7.5</a:t>
                </a:r>
                <a:r>
                  <a:rPr lang="en-US" sz="2400" dirty="0"/>
                  <a:t>%)</a:t>
                </a:r>
                <a:endParaRPr lang="en-US" sz="2400" dirty="0" smtClean="0"/>
              </a:p>
              <a:p>
                <a:endParaRPr lang="en-US" sz="2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 smtClean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ATLAS has measured differential cross section of </a:t>
                </a:r>
                <a:r>
                  <a:rPr lang="el-GR" sz="2400" dirty="0" smtClean="0">
                    <a:cs typeface="Times New Roman" panose="02020603050405020304" pitchFamily="18" charset="0"/>
                  </a:rPr>
                  <a:t>ψ</a:t>
                </a:r>
                <a:r>
                  <a:rPr lang="en-US" sz="2400" dirty="0" smtClean="0"/>
                  <a:t>(2S) production at the same energies in two decay modes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Ratios of these differential cross sections allow to determine the ratios of respective branching fractions, which may improve their precision </a:t>
                </a:r>
                <a:endParaRPr lang="en-US" sz="24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64" y="1292002"/>
                <a:ext cx="11139055" cy="4893647"/>
              </a:xfrm>
              <a:prstGeom prst="rect">
                <a:avLst/>
              </a:prstGeom>
              <a:blipFill>
                <a:blip r:embed="rId4"/>
                <a:stretch>
                  <a:fillRect l="-711" t="-996" r="-930" b="-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315343" y="882595"/>
            <a:ext cx="3930653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448800" y="6412492"/>
            <a:ext cx="2743200" cy="365125"/>
          </a:xfrm>
        </p:spPr>
        <p:txBody>
          <a:bodyPr/>
          <a:lstStyle/>
          <a:p>
            <a:pPr algn="r"/>
            <a:r>
              <a:rPr lang="en-US" smtClean="0"/>
              <a:t>9/9/2026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845" y="6454328"/>
            <a:ext cx="4291584" cy="365125"/>
          </a:xfrm>
        </p:spPr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-16044"/>
                <a:ext cx="10515600" cy="1325563"/>
              </a:xfrm>
            </p:spPr>
            <p:txBody>
              <a:bodyPr/>
              <a:lstStyle/>
              <a:p>
                <a:r>
                  <a:rPr lang="en-US" b="1" dirty="0" smtClean="0">
                    <a:latin typeface="+mn-lt"/>
                  </a:rPr>
                  <a:t>ATLAS DATA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p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b="1" dirty="0" smtClean="0">
                    <a:latin typeface="+mn-lt"/>
                  </a:rPr>
                  <a:t> &amp; </a:t>
                </a:r>
                <a:r>
                  <a:rPr lang="en-US" b="1" dirty="0">
                    <a:latin typeface="+mn-lt"/>
                  </a:rPr>
                  <a:t>J/</a:t>
                </a:r>
                <a:r>
                  <a:rPr lang="el-GR" b="1" dirty="0">
                    <a:latin typeface="+mn-lt"/>
                    <a:cs typeface="Times New Roman" panose="02020603050405020304" pitchFamily="18" charset="0"/>
                  </a:rPr>
                  <a:t> ψ</a:t>
                </a:r>
                <a:r>
                  <a:rPr lang="en-US" b="1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b="1" dirty="0" smtClean="0">
                    <a:latin typeface="+mn-lt"/>
                  </a:rPr>
                  <a:t>modes</a:t>
                </a:r>
                <a:endParaRPr lang="en-US" b="1" dirty="0">
                  <a:latin typeface="+mn-lt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-16044"/>
                <a:ext cx="10515600" cy="1325563"/>
              </a:xfrm>
              <a:blipFill>
                <a:blip r:embed="rId2"/>
                <a:stretch>
                  <a:fillRect l="-2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74146" y="1095440"/>
            <a:ext cx="11653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Taking the ratio of these two cross section measurements one effectively measures the ratio of branching fractions: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4199407"/>
            <a:ext cx="364620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https://link.springer.com/article/10.1140/epjc/s10052-016-4050-8</a:t>
            </a:r>
            <a:endParaRPr lang="en-US" sz="1000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8730" y="1017008"/>
            <a:ext cx="9844979" cy="77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2708" y="1395014"/>
            <a:ext cx="2183169" cy="284903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/>
          <a:srcRect l="3141" r="3037"/>
          <a:stretch/>
        </p:blipFill>
        <p:spPr>
          <a:xfrm>
            <a:off x="122709" y="4472122"/>
            <a:ext cx="4796883" cy="20444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2709" y="6536522"/>
            <a:ext cx="33073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https://link.springer.com/article/10.1007/JHEP09(2014)079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55089" y="3163199"/>
                <a:ext cx="8261404" cy="702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b="1">
                              <a:latin typeface="Cambria Math" panose="02040503050406030204" pitchFamily="18" charset="0"/>
                            </a:rPr>
                            <m:t>𝛙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→ </m:t>
                          </m:r>
                          <m:f>
                            <m:fPr>
                              <m:type m:val="lin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𝑱</m:t>
                              </m:r>
                            </m:num>
                            <m:den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𝝍</m:t>
                              </m:r>
                            </m:den>
                          </m:f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type m:val="lin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𝝍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ⅆ</m:t>
                              </m:r>
                            </m:e>
                            <m:sup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𝝈</m:t>
                          </m:r>
                          <m:d>
                            <m:d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𝒑𝒑</m:t>
                              </m:r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l-GR" b="1">
                                  <a:latin typeface="Cambria Math" panose="02040503050406030204" pitchFamily="18" charset="0"/>
                                </a:rPr>
                                <m:t>𝛙</m:t>
                              </m:r>
                              <m:d>
                                <m:dPr>
                                  <m:ctrlPr>
                                    <a:rPr lang="en-US" b="1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dirty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b="1" i="1" dirty="0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</m:d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num>
                        <m:den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b>
                          </m:sSub>
                          <m:r>
                            <a:rPr lang="en-US" b="1" dirty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5089" y="3163199"/>
                <a:ext cx="8261404" cy="7026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132815" y="1776153"/>
                <a:ext cx="4656980" cy="7026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b="1" i="1">
                              <a:latin typeface="Cambria Math" panose="02040503050406030204" pitchFamily="18" charset="0"/>
                            </a:rPr>
                            <m:t>𝝍</m:t>
                          </m:r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ⅆ</m:t>
                              </m:r>
                            </m:e>
                            <m:sup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𝝈</m:t>
                          </m:r>
                          <m:d>
                            <m:d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𝒑𝒑</m:t>
                              </m:r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l-GR" b="1" i="1">
                                  <a:latin typeface="Cambria Math" panose="02040503050406030204" pitchFamily="18" charset="0"/>
                                </a:rPr>
                                <m:t>𝝍</m:t>
                              </m:r>
                              <m:d>
                                <m:dPr>
                                  <m:ctrlPr>
                                    <a:rPr lang="en-US" b="1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 dirty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b="1" i="1" dirty="0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</m:d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num>
                        <m:den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b="1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1" i="1" dirty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sub>
                          </m:sSub>
                          <m:r>
                            <a:rPr lang="en-US" b="1" dirty="0"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2815" y="1776153"/>
                <a:ext cx="4656980" cy="7026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Elbow Connector 8"/>
          <p:cNvCxnSpPr/>
          <p:nvPr/>
        </p:nvCxnSpPr>
        <p:spPr>
          <a:xfrm rot="5400000">
            <a:off x="4073519" y="3965257"/>
            <a:ext cx="566353" cy="555345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226365" y="3143257"/>
            <a:ext cx="6774512" cy="82444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2815" y="1712118"/>
            <a:ext cx="4731027" cy="83069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115048" y="2318344"/>
            <a:ext cx="1017767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Brace 27"/>
          <p:cNvSpPr/>
          <p:nvPr/>
        </p:nvSpPr>
        <p:spPr>
          <a:xfrm>
            <a:off x="9012805" y="2030399"/>
            <a:ext cx="274317" cy="1651063"/>
          </a:xfrm>
          <a:prstGeom prst="rightBrace">
            <a:avLst>
              <a:gd name="adj1" fmla="val 8333"/>
              <a:gd name="adj2" fmla="val 48755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endCxn id="28" idx="0"/>
          </p:cNvCxnSpPr>
          <p:nvPr/>
        </p:nvCxnSpPr>
        <p:spPr>
          <a:xfrm>
            <a:off x="8006967" y="2030399"/>
            <a:ext cx="100583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9470003" y="2639833"/>
            <a:ext cx="1144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(DIVIDE)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4" name="Striped Right Arrow 33"/>
          <p:cNvSpPr/>
          <p:nvPr/>
        </p:nvSpPr>
        <p:spPr>
          <a:xfrm rot="5400000">
            <a:off x="9228336" y="3730431"/>
            <a:ext cx="1405684" cy="185666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196594" y="4761143"/>
                <a:ext cx="4722410" cy="63882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𝑩</m:t>
                        </m:r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1" i="1">
                                <a:latin typeface="Cambria Math" panose="02040503050406030204" pitchFamily="18" charset="0"/>
                              </a:rPr>
                              <m:t>𝝍</m:t>
                            </m:r>
                            <m:d>
                              <m:d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</m:e>
                            </m:d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b="1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dirty="0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p>
                                <m:r>
                                  <a:rPr lang="en-US" sz="2400" b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𝑩</m:t>
                        </m:r>
                        <m:d>
                          <m:d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1" i="1">
                                <a:latin typeface="Cambria Math" panose="02040503050406030204" pitchFamily="18" charset="0"/>
                              </a:rPr>
                              <m:t>𝝍</m:t>
                            </m:r>
                            <m:d>
                              <m:d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</m:e>
                            </m:d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→ </m:t>
                            </m:r>
                            <m:f>
                              <m:fPr>
                                <m:type m:val="lin"/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</m:num>
                              <m:den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𝝍</m:t>
                                </m:r>
                              </m:den>
                            </m:f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𝝅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</m:d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type m:val="lin"/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𝑱</m:t>
                            </m:r>
                          </m:num>
                          <m:den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𝝍</m:t>
                            </m:r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p>
                                <m:r>
                                  <a:rPr lang="en-US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den>
                        </m:f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594" y="4761143"/>
                <a:ext cx="4722410" cy="638829"/>
              </a:xfrm>
              <a:prstGeom prst="rect">
                <a:avLst/>
              </a:prstGeom>
              <a:blipFill>
                <a:blip r:embed="rId10"/>
                <a:stretch>
                  <a:fillRect l="-4005" b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7006426" y="4685151"/>
            <a:ext cx="4731027" cy="83069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461305" y="5782316"/>
                <a:ext cx="40981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dirty="0"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sub>
                      </m:sSub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𝑻𝒓𝒂𝒏𝒔𝒗𝒆𝒓𝒔𝒆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𝑴𝒐𝒎𝒆𝒏𝒕𝒖𝒎</m:t>
                      </m:r>
                    </m:oMath>
                  </m:oMathPara>
                </a14:m>
                <a:endParaRPr lang="en-US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0" dirty="0" smtClean="0">
                          <a:latin typeface="Cambria Math" panose="02040503050406030204" pitchFamily="18" charset="0"/>
                        </a:rPr>
                        <m:t>𝐑𝐚𝐩𝐢𝐝𝐢𝐭𝐲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305" y="5782316"/>
                <a:ext cx="4098175" cy="646331"/>
              </a:xfrm>
              <a:prstGeom prst="rect">
                <a:avLst/>
              </a:prstGeom>
              <a:blipFill>
                <a:blip r:embed="rId11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48800" y="6477069"/>
            <a:ext cx="2743200" cy="365125"/>
          </a:xfrm>
        </p:spPr>
        <p:txBody>
          <a:bodyPr/>
          <a:lstStyle/>
          <a:p>
            <a:pPr algn="r"/>
            <a:r>
              <a:rPr lang="en-US" smtClean="0"/>
              <a:t>9/9/2026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34332" y="6517633"/>
            <a:ext cx="4716171" cy="320675"/>
          </a:xfrm>
        </p:spPr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3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83" y="0"/>
            <a:ext cx="10515600" cy="1113183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DATA ANALYSIS: Strategy </a:t>
            </a:r>
            <a:endParaRPr lang="en-US" b="1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44439" y="1040911"/>
                <a:ext cx="6256009" cy="5197682"/>
              </a:xfrm>
            </p:spPr>
            <p:txBody>
              <a:bodyPr>
                <a:normAutofit fontScale="25000" lnSpcReduction="20000"/>
              </a:bodyPr>
              <a:lstStyle/>
              <a:p>
                <a:pPr marL="0" indent="0">
                  <a:buNone/>
                </a:pPr>
                <a:endParaRPr lang="en-US" sz="7200" dirty="0" smtClean="0"/>
              </a:p>
              <a:p>
                <a:pPr marL="0" indent="0">
                  <a:buNone/>
                </a:pPr>
                <a:r>
                  <a:rPr lang="ka-GE" sz="7200" dirty="0" smtClean="0"/>
                  <a:t>1. </a:t>
                </a:r>
                <a:r>
                  <a:rPr lang="en-US" sz="7200" dirty="0" smtClean="0"/>
                  <a:t>Match the exact binning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72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   </m:t>
                        </m:r>
                      </m:sub>
                    </m:sSub>
                  </m:oMath>
                </a14:m>
                <a:r>
                  <a:rPr lang="en-US" sz="7200" dirty="0" smtClean="0"/>
                  <a:t>and </a:t>
                </a:r>
                <a14:m>
                  <m:oMath xmlns:m="http://schemas.openxmlformats.org/officeDocument/2006/math">
                    <m:r>
                      <a:rPr lang="en-US" sz="7200" b="1" i="1" dirty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7200" dirty="0" smtClean="0"/>
                  <a:t> </a:t>
                </a:r>
              </a:p>
              <a:p>
                <a:r>
                  <a:rPr lang="en-US" sz="7200" dirty="0" smtClean="0"/>
                  <a:t>Join transverse momentum and rapidity bins as necessary</a:t>
                </a:r>
              </a:p>
              <a:p>
                <a:pPr marL="0" indent="0">
                  <a:buNone/>
                </a:pPr>
                <a:endParaRPr lang="en-US" sz="7200" dirty="0" smtClean="0"/>
              </a:p>
              <a:p>
                <a:pPr marL="0" indent="0">
                  <a:buNone/>
                </a:pPr>
                <a:r>
                  <a:rPr lang="ka-GE" sz="7200" dirty="0" smtClean="0"/>
                  <a:t>2. </a:t>
                </a:r>
                <a:r>
                  <a:rPr lang="en-US" sz="7200" dirty="0" smtClean="0"/>
                  <a:t>Add up prompt &amp; non-prompt production to avoid biases in prompt/non-prompt separation</a:t>
                </a:r>
              </a:p>
              <a:p>
                <a:r>
                  <a:rPr lang="en-US" sz="7200" dirty="0" smtClean="0"/>
                  <a:t>Actual prompt/non-prompt mix of produced </a:t>
                </a:r>
                <a:r>
                  <a:rPr lang="el-GR" sz="7200" dirty="0">
                    <a:cs typeface="Times New Roman" panose="02020603050405020304" pitchFamily="18" charset="0"/>
                  </a:rPr>
                  <a:t>ψ</a:t>
                </a:r>
                <a:r>
                  <a:rPr lang="en-US" sz="7200" dirty="0"/>
                  <a:t>(2S) </a:t>
                </a:r>
                <a:r>
                  <a:rPr lang="en-US" sz="7200" dirty="0" smtClean="0"/>
                  <a:t>cannot depend on decay mode</a:t>
                </a:r>
              </a:p>
              <a:p>
                <a:pPr marL="0" indent="0">
                  <a:buNone/>
                </a:pPr>
                <a:endParaRPr lang="en-US" sz="7200" dirty="0" smtClean="0"/>
              </a:p>
              <a:p>
                <a:pPr marL="0" indent="0">
                  <a:buNone/>
                </a:pPr>
                <a:r>
                  <a:rPr lang="ka-GE" sz="7200" dirty="0" smtClean="0"/>
                  <a:t>3. </a:t>
                </a:r>
                <a:r>
                  <a:rPr lang="en-US" sz="7200" dirty="0" smtClean="0"/>
                  <a:t>Carefully propagate statistical &amp; systematic uncertainties</a:t>
                </a:r>
              </a:p>
              <a:p>
                <a:r>
                  <a:rPr lang="en-US" sz="7200" dirty="0" smtClean="0"/>
                  <a:t>consider different ways to treat uncertainties</a:t>
                </a:r>
              </a:p>
              <a:p>
                <a:r>
                  <a:rPr lang="en-US" sz="7200" dirty="0" smtClean="0"/>
                  <a:t>Find the best combination</a:t>
                </a:r>
              </a:p>
              <a:p>
                <a:pPr marL="0" indent="0">
                  <a:buNone/>
                </a:pPr>
                <a:endParaRPr lang="en-US" sz="8000" dirty="0"/>
              </a:p>
              <a:p>
                <a:pPr marL="0" indent="0">
                  <a:buNone/>
                </a:pPr>
                <a:r>
                  <a:rPr lang="en-US" sz="8000" dirty="0" smtClean="0"/>
                  <a:t>ATLAS data allowed us to obtain four distributions: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72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   </m:t>
                        </m:r>
                      </m:sub>
                    </m:sSub>
                  </m:oMath>
                </a14:m>
                <a:r>
                  <a:rPr lang="en-US" sz="7200" dirty="0" smtClean="0"/>
                  <a:t>spectra in 3 rapidity intervals at 7 </a:t>
                </a:r>
                <a:r>
                  <a:rPr lang="en-US" sz="7200" dirty="0" err="1" smtClean="0"/>
                  <a:t>TeV</a:t>
                </a:r>
                <a:r>
                  <a:rPr lang="en-US" sz="7200" dirty="0" smtClean="0"/>
                  <a:t> collision energy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72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US" sz="7200" b="1" i="1" dirty="0">
                            <a:latin typeface="Cambria Math" panose="02040503050406030204" pitchFamily="18" charset="0"/>
                          </a:rPr>
                          <m:t>   </m:t>
                        </m:r>
                      </m:sub>
                    </m:sSub>
                  </m:oMath>
                </a14:m>
                <a:r>
                  <a:rPr lang="en-US" sz="7200" dirty="0" smtClean="0"/>
                  <a:t>spectra in 1 rapidity interval at 8 </a:t>
                </a:r>
                <a:r>
                  <a:rPr lang="en-US" sz="7200" dirty="0" err="1" smtClean="0"/>
                  <a:t>TeV</a:t>
                </a:r>
                <a:r>
                  <a:rPr lang="en-US" sz="7200" dirty="0" smtClean="0"/>
                  <a:t> collision energy</a:t>
                </a:r>
              </a:p>
              <a:p>
                <a:pPr marL="0" indent="0">
                  <a:buNone/>
                </a:pPr>
                <a:endParaRPr lang="en-US" sz="7200" dirty="0" smtClean="0"/>
              </a:p>
              <a:p>
                <a:r>
                  <a:rPr lang="en-US" sz="7200" dirty="0" smtClean="0"/>
                  <a:t>These 4 distributions are fitted with constants as shown </a:t>
                </a:r>
              </a:p>
              <a:p>
                <a:pPr marL="0" indent="0">
                  <a:buNone/>
                </a:pPr>
                <a:endParaRPr lang="en-US" sz="7200" dirty="0" smtClean="0"/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44439" y="1040911"/>
                <a:ext cx="6256009" cy="5197682"/>
              </a:xfrm>
              <a:blipFill>
                <a:blip r:embed="rId2"/>
                <a:stretch>
                  <a:fillRect l="-975" b="-7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9970434" y="4969565"/>
            <a:ext cx="642249" cy="21639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083" y="819517"/>
            <a:ext cx="5929644" cy="283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08246" y="1578266"/>
            <a:ext cx="5241957" cy="376843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567888" y="1593998"/>
            <a:ext cx="25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1036259" y="2635135"/>
            <a:ext cx="813944" cy="22444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807700" y="5185955"/>
            <a:ext cx="158750" cy="1607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680123" y="5077760"/>
                <a:ext cx="25515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sz="1400" b="1" i="1" dirty="0"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0123" y="5077760"/>
                <a:ext cx="255154" cy="307777"/>
              </a:xfrm>
              <a:prstGeom prst="rect">
                <a:avLst/>
              </a:prstGeom>
              <a:blipFill>
                <a:blip r:embed="rId4"/>
                <a:stretch>
                  <a:fillRect r="-26190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>
          <a:xfrm>
            <a:off x="9436100" y="6492875"/>
            <a:ext cx="2743200" cy="365125"/>
          </a:xfrm>
        </p:spPr>
        <p:txBody>
          <a:bodyPr/>
          <a:lstStyle/>
          <a:p>
            <a:pPr algn="r"/>
            <a:r>
              <a:rPr lang="en-US" smtClean="0"/>
              <a:t>9/9/2026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541969"/>
            <a:ext cx="4447032" cy="289869"/>
          </a:xfrm>
        </p:spPr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95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Possible Combinations</a:t>
            </a:r>
            <a:endParaRPr 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38539" y="1560293"/>
                <a:ext cx="6052534" cy="4351338"/>
              </a:xfrm>
            </p:spPr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Different ways of combining statistical and systematic errors have also been considered:</a:t>
                </a:r>
              </a:p>
              <a:p>
                <a:r>
                  <a:rPr lang="en-US" sz="2400" dirty="0" smtClean="0"/>
                  <a:t>Treating systematic uncertainties as independent have yielded smaller uncertainty bars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US" sz="2400" b="1" i="1" dirty="0">
                            <a:latin typeface="Cambria Math" panose="02040503050406030204" pitchFamily="18" charset="0"/>
                          </a:rPr>
                          <m:t>   </m:t>
                        </m:r>
                      </m:sub>
                    </m:sSub>
                  </m:oMath>
                </a14:m>
                <a:r>
                  <a:rPr lang="en-US" sz="2400" dirty="0" smtClean="0"/>
                  <a:t>distributions inconsistent with a constant</a:t>
                </a:r>
              </a:p>
              <a:p>
                <a:r>
                  <a:rPr lang="en-US" sz="2400" dirty="0" smtClean="0"/>
                  <a:t>Other ways of combining gave results very close to our main result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38539" y="1560293"/>
                <a:ext cx="6052534" cy="4351338"/>
              </a:xfrm>
              <a:blipFill>
                <a:blip r:embed="rId2"/>
                <a:stretch>
                  <a:fillRect l="-1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V="1">
            <a:off x="73152" y="999130"/>
            <a:ext cx="6062472" cy="837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970" y="572313"/>
            <a:ext cx="5420782" cy="299569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532050" y="1451092"/>
            <a:ext cx="1016821" cy="1765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58563" y="3735962"/>
            <a:ext cx="5105237" cy="282549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0662175" y="4480560"/>
            <a:ext cx="1001625" cy="19316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448800" y="6503289"/>
            <a:ext cx="2743200" cy="365125"/>
          </a:xfrm>
        </p:spPr>
        <p:txBody>
          <a:bodyPr/>
          <a:lstStyle/>
          <a:p>
            <a:pPr algn="r"/>
            <a:r>
              <a:rPr lang="en-US" smtClean="0"/>
              <a:t>9/9/2026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3851043" y="6473317"/>
            <a:ext cx="4358640" cy="384683"/>
          </a:xfrm>
        </p:spPr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0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88" y="-7951"/>
            <a:ext cx="10515600" cy="1325563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Results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388" y="1096586"/>
            <a:ext cx="11704320" cy="4351338"/>
          </a:xfrm>
        </p:spPr>
        <p:txBody>
          <a:bodyPr/>
          <a:lstStyle/>
          <a:p>
            <a:endParaRPr lang="en-US" sz="2000" dirty="0" smtClean="0"/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840037"/>
            <a:ext cx="5938387" cy="360788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44277" y="2918716"/>
            <a:ext cx="962271" cy="24009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54388" y="919464"/>
            <a:ext cx="3320332" cy="2024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092775" y="762581"/>
                <a:ext cx="6096000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These 4 values are now fitted to a common constant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Out of the 3 contributing branching fractions in the Ratio,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 panose="02040503050406030204" pitchFamily="18" charset="0"/>
                          </a:rPr>
                          <m:t>ψ</m:t>
                        </m:r>
                        <m:d>
                          <m:d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sz="2000" b="0" i="0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/>
                  <a:t> has the worst precision </a:t>
                </a:r>
              </a:p>
              <a:p>
                <a:r>
                  <a:rPr lang="en-US" sz="2000" dirty="0" smtClean="0"/>
                  <a:t>(8.0 ± 0.6)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 smtClean="0"/>
                  <a:t> in the PDG table 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Using measured values for: </a:t>
                </a:r>
              </a:p>
              <a:p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0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→ </m:t>
                          </m:r>
                          <m:f>
                            <m:fPr>
                              <m:type m:val="lin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 %</m:t>
                      </m:r>
                    </m:oMath>
                  </m:oMathPara>
                </a14:m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961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033</m:t>
                      </m:r>
                      <m:r>
                        <m:rPr>
                          <m:nor/>
                        </m:rPr>
                        <a:rPr lang="en-US" sz="20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)%</m:t>
                      </m:r>
                    </m:oMath>
                  </m:oMathPara>
                </a14:m>
                <a:endParaRPr lang="en-US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This fit result </a:t>
                </a:r>
                <a:r>
                  <a:rPr lang="en-US" sz="2000" dirty="0"/>
                  <a:t> 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Ratio=0.3559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sz="2000" b="1" dirty="0" smtClean="0">
                    <a:solidFill>
                      <a:srgbClr val="C00000"/>
                    </a:solidFill>
                  </a:rPr>
                  <a:t> 0.0078 </a:t>
                </a:r>
                <a:endParaRPr lang="en-US" sz="2000" b="1" dirty="0" smtClean="0"/>
              </a:p>
              <a:p>
                <a:r>
                  <a:rPr lang="en-US" sz="2000" dirty="0" smtClean="0"/>
                  <a:t>allows us to extract a more precise value: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  <m:d>
                          <m:d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sz="2000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=(7.4 ± 0.2)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This is within one standard deviation from the PDG value, but its precision has improved by a factor of </a:t>
                </a:r>
                <a14:m>
                  <m:oMath xmlns:m="http://schemas.openxmlformats.org/officeDocument/2006/math">
                    <m:r>
                      <a:rPr lang="en-US" altLang="en-US" sz="2000" b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altLang="en-US" sz="20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3</a:t>
                </a:r>
                <a:endParaRPr lang="en-US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775" y="762581"/>
                <a:ext cx="6096000" cy="5632311"/>
              </a:xfrm>
              <a:prstGeom prst="rect">
                <a:avLst/>
              </a:prstGeom>
              <a:blipFill>
                <a:blip r:embed="rId3"/>
                <a:stretch>
                  <a:fillRect l="-1000" t="-541" b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6179158" y="4908349"/>
            <a:ext cx="4300661" cy="6207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445575" y="6462645"/>
            <a:ext cx="2743200" cy="365125"/>
          </a:xfrm>
        </p:spPr>
        <p:txBody>
          <a:bodyPr/>
          <a:lstStyle/>
          <a:p>
            <a:pPr algn="r"/>
            <a:r>
              <a:rPr lang="en-US" dirty="0" smtClean="0"/>
              <a:t>9/9/2026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781596" y="6418324"/>
            <a:ext cx="4449903" cy="409446"/>
          </a:xfrm>
        </p:spPr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06548" y="3158809"/>
            <a:ext cx="1724288" cy="102249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7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76" y="0"/>
            <a:ext cx="10515600" cy="1325563"/>
          </a:xfrm>
        </p:spPr>
        <p:txBody>
          <a:bodyPr/>
          <a:lstStyle/>
          <a:p>
            <a:r>
              <a:rPr lang="en-US" b="1" dirty="0" smtClean="0">
                <a:latin typeface="+mn-lt"/>
              </a:rPr>
              <a:t>Summary &amp; Outlook</a:t>
            </a:r>
            <a:endParaRPr lang="en-US" b="1" dirty="0"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87276" y="1015068"/>
            <a:ext cx="5013230" cy="13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2"/>
              <p:cNvSpPr>
                <a:spLocks noGrp="1" noChangeArrowheads="1"/>
              </p:cNvSpPr>
              <p:nvPr>
                <p:ph idx="1"/>
              </p:nvPr>
            </p:nvSpPr>
            <p:spPr bwMode="auto">
              <a:xfrm>
                <a:off x="120081" y="1573307"/>
                <a:ext cx="9960849" cy="31272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Ratio Method Validation</a:t>
                </a:r>
                <a:endParaRPr lang="ka-GE" altLang="en-US" sz="2000" dirty="0"/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R is confirmed constant across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/>
                        </m:ctrlPr>
                      </m:sSubPr>
                      <m:e>
                        <m:r>
                          <a:rPr lang="en-US" sz="2000" b="1" i="1" dirty="0"/>
                          <m:t>𝒑</m:t>
                        </m:r>
                      </m:e>
                      <m:sub>
                        <m:r>
                          <a:rPr lang="en-US" sz="2000" b="1" i="1" dirty="0"/>
                          <m:t>𝑻</m:t>
                        </m:r>
                        <m:r>
                          <a:rPr lang="en-US" sz="2000" b="1" i="1" dirty="0"/>
                          <m:t>   </m:t>
                        </m:r>
                      </m:sub>
                    </m:sSub>
                  </m:oMath>
                </a14:m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, rapidity</a:t>
                </a:r>
                <a:r>
                  <a:rPr kumimoji="0" lang="en-US" altLang="en-US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US" altLang="en-US" sz="20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</a:rPr>
                        </m:ctrlPr>
                      </m:radPr>
                      <m:deg/>
                      <m:e>
                        <m:r>
                          <a:rPr kumimoji="0" lang="en-US" altLang="en-US" sz="2000" b="0" i="1" u="none" strike="noStrike" cap="none" normalizeH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</a:rPr>
                          <m:t>𝑠</m:t>
                        </m:r>
                      </m:e>
                    </m:rad>
                    <m:r>
                      <a:rPr kumimoji="0" lang="en-US" altLang="en-US" sz="2000" b="0" i="1" u="none" strike="noStrike" cap="none" normalizeH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rPr>
                      <m:t>=</m:t>
                    </m:r>
                  </m:oMath>
                </a14:m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7</a:t>
                </a:r>
                <a:r>
                  <a:rPr kumimoji="0" lang="en-US" altLang="en-US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:r>
                  <a:rPr kumimoji="0" lang="en-US" altLang="en-US" sz="2000" b="0" i="0" u="none" strike="noStrike" cap="none" normalizeH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TeV</a:t>
                </a:r>
                <a:r>
                  <a:rPr kumimoji="0" lang="en-US" altLang="en-US" sz="20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and 8 </a:t>
                </a:r>
                <a:r>
                  <a:rPr kumimoji="0" lang="en-US" altLang="en-US" sz="2000" b="0" i="0" u="none" strike="noStrike" cap="none" normalizeH="0" baseline="0" dirty="0" err="1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TeV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Reduced total uncertainty from </a:t>
                </a:r>
                <a14:m>
                  <m:oMath xmlns:m="http://schemas.openxmlformats.org/officeDocument/2006/math">
                    <m:r>
                      <a:rPr kumimoji="0" lang="en-US" alt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rPr>
                      <m:t>≈ </m:t>
                    </m:r>
                  </m:oMath>
                </a14:m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7.5% to</a:t>
                </a:r>
                <a:r>
                  <a:rPr kumimoji="0" lang="en-US" altLang="en-US" sz="20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1"/>
                      <m:t>≈</m:t>
                    </m:r>
                    <m:r>
                      <a:rPr lang="en-US" altLang="en-US" sz="2000" b="1" i="1"/>
                      <m:t> </m:t>
                    </m:r>
                  </m:oMath>
                </a14:m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2.7%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r>
                  <a:rPr kumimoji="0" lang="en-US" altLang="en-US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Fully consistent with the current PDG average </a:t>
                </a:r>
                <a:endParaRPr kumimoji="0" lang="ka-GE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None/>
                  <a:tabLst/>
                </a:pP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lang="en-US" altLang="en-US" sz="2000" b="1" dirty="0" smtClean="0"/>
                  <a:t>Impact</a:t>
                </a:r>
                <a:r>
                  <a:rPr kumimoji="0" lang="en-US" altLang="en-US" sz="20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&amp; Next Steps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sz="2000" dirty="0"/>
                  <a:t>Provides a high-precision input for future PDG world averages and heavy-flavor QCD </a:t>
                </a:r>
                <a:r>
                  <a:rPr lang="en-US" sz="2000" dirty="0" smtClean="0"/>
                  <a:t>models</a:t>
                </a:r>
              </a:p>
              <a:p>
                <a:pPr marL="0" lvl="0" indent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sz="2000" dirty="0"/>
                  <a:t>Potential for further reducing the uncertainty</a:t>
                </a:r>
                <a:endParaRPr kumimoji="0" lang="en-US" alt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>
          <p:sp>
            <p:nvSpPr>
              <p:cNvPr id="10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20081" y="1573307"/>
                <a:ext cx="9960849" cy="3127266"/>
              </a:xfrm>
              <a:prstGeom prst="rect">
                <a:avLst/>
              </a:prstGeom>
              <a:blipFill>
                <a:blip r:embed="rId2"/>
                <a:stretch>
                  <a:fillRect l="-673" t="-2534" b="-31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2426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891" y="245418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+mn-lt"/>
              </a:rPr>
              <a:t>Thank You!</a:t>
            </a:r>
            <a:endParaRPr lang="en-US" sz="5400" b="1" dirty="0"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9/9/2026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GGSB 2026: Student &amp; Collaboration Workshop, Tbilisi, Georgia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42" y="275101"/>
            <a:ext cx="2865568" cy="834419"/>
          </a:xfrm>
          <a:prstGeom prst="rect">
            <a:avLst/>
          </a:prstGeom>
        </p:spPr>
      </p:pic>
      <p:pic>
        <p:nvPicPr>
          <p:cNvPr id="6" name="Picture 10" descr="File:HZDR-LOGO.pn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464" y="185843"/>
            <a:ext cx="2294282" cy="113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AgrU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07" y="279805"/>
            <a:ext cx="1154707" cy="11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reeUn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000" y="297615"/>
            <a:ext cx="1151907" cy="118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Ilia State University - Wikiped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56" y="2504533"/>
            <a:ext cx="1212740" cy="122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University of Georgia (Tbilisi) - Wikiped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539" y="4913497"/>
            <a:ext cx="1211611" cy="121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om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154" y="4900241"/>
            <a:ext cx="2667592" cy="145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143" y="5290148"/>
            <a:ext cx="4221039" cy="845760"/>
          </a:xfrm>
          <a:prstGeom prst="rect">
            <a:avLst/>
          </a:prstGeom>
        </p:spPr>
      </p:pic>
      <p:pic>
        <p:nvPicPr>
          <p:cNvPr id="2050" name="Picture 2" descr="Georgian Technical University - Studyingeorgi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43" y="4818243"/>
            <a:ext cx="1388864" cy="138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/>
          <a:srcRect l="7653" t="11396" r="11989" b="6353"/>
          <a:stretch/>
        </p:blipFill>
        <p:spPr>
          <a:xfrm>
            <a:off x="10045663" y="2317930"/>
            <a:ext cx="1292573" cy="122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2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17546</TotalTime>
  <Words>453</Words>
  <Application>Microsoft Office PowerPoint</Application>
  <PresentationFormat>Widescreen</PresentationFormat>
  <Paragraphs>127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Courier New</vt:lpstr>
      <vt:lpstr>Sans Serif Collection</vt:lpstr>
      <vt:lpstr>Sylfaen</vt:lpstr>
      <vt:lpstr>Times New Roman</vt:lpstr>
      <vt:lpstr>Wingdings</vt:lpstr>
      <vt:lpstr>Office Theme</vt:lpstr>
      <vt:lpstr>Georgian-German Science Bridge 2026: A Student and Collaboration Workshop Tbilisi, Georgia September 7-12 Determining Dimuon Branching Fraction of ψ(2S) from ATLAS Data</vt:lpstr>
      <vt:lpstr>Key Concepts &amp; Definitions</vt:lpstr>
      <vt:lpstr>Motivation</vt:lpstr>
      <vt:lpstr>ATLAS DATA - μ^+ μ^- &amp; J/ ψ π^+ π^-modes</vt:lpstr>
      <vt:lpstr>DATA ANALYSIS: Strategy </vt:lpstr>
      <vt:lpstr>Possible Combinations</vt:lpstr>
      <vt:lpstr>Results</vt:lpstr>
      <vt:lpstr>Summary &amp; Outlook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Determining dimuon branching fraction of psi(2S) from ATLAS data</dc:title>
  <dc:creator>Admin</dc:creator>
  <cp:lastModifiedBy>Admin</cp:lastModifiedBy>
  <cp:revision>124</cp:revision>
  <dcterms:created xsi:type="dcterms:W3CDTF">2026-07-06T12:30:43Z</dcterms:created>
  <dcterms:modified xsi:type="dcterms:W3CDTF">2026-09-09T07:06:28Z</dcterms:modified>
</cp:coreProperties>
</file>