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4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2699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Framing: the board exists and is assembled, the measurement campaign is defined. This talk is what the design predicts and what we will check against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Ninety seconds. The tension: the sensor is now quieter than the room it sits 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read the table. Point at it and go to the three consequences.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line is the design philosophy and it pays off later: the fix for the timing result is a firmware change, not a respin.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honesty slide. Be direct about what is missing, then show the simulation is anchored to the real design files.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Credibility slide. Mention that charge closure found real bugs — the verification was adversarial, not decorative.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8.73 mV per photoelectron sets the threshold scale. The pulse takes 201 ns to reach its peak — that number is the whole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with the feedback capacitor removed entirely the bandwidth only reaches 1.85 MHz, and it peaks. No value of Cf gets to the tens of MHz a 20 ns coincidence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calibration the comparator offset dominates at every Rf and a larger Rf helps. After a per-channel threshold scan removes it, only pile-up is left and a smaller Rf helps. 10 kOhm sits between the two, and the calibration is worth more than either.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central result. 184 ns of amplitude walk against a 20 ns window. Not a layout problem and not a threshold problem — it follows from the 119 ns rise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Campbell's theorem on the simulated single-photoelectron response, cross-checked against a Monte-Carlo dark train — they agree to 4 %. The amplifier contributes 0.13 p.e.; the dark counts five to seven times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constructive half. 4 p.e. in a 200 ns window gives 4.5 Hz of accidentals against 20 Hz of real particles, and 200 ns is still far finer than an ALPIDE readout frame.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Simulated gain 10.889 against an ideal 10.8911. The scan is reachable, but the top of it has only 90 mV of margin against the DAC's buffered output ceiling.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fixed threshold in millivolts silently becomes a different threshold in photoelectrons. Over an ordinary 20 °C laboratory swing the dark trigger rate moves by a factor of forty.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quickly. This is the 'I looked and found nothing' slide, plus one genuine finding about the temperature sensor.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asked why not the fast output: it needs an extra wideband gain stage and a respin, and the firmware working point already meets the physics requirement. Say it once and move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fact that the board exists and measurement can start against specific numbers on day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874520"/>
            <a:ext cx="109087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out a cosmic veto box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724912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front-end electronics can and cannot do — a simulation study of veto_box V0.0.1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3401568"/>
            <a:ext cx="4754880" cy="0"/>
          </a:xfrm>
          <a:prstGeom prst="line">
            <a:avLst/>
          </a:prstGeom>
          <a:noFill/>
          <a:ln w="15875">
            <a:solidFill>
              <a:srgbClr val="BFBFB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3657600"/>
            <a:ext cx="10058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Vazha Saginadze</a:t>
            </a:r>
            <a:endParaRPr lang="en-US" sz="150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Ilia State University, Tbilisi</a:t>
            </a:r>
            <a:endParaRPr lang="en-US" sz="150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CERN Non-Member State Summer Student Programme 2026</a:t>
            </a:r>
            <a:endParaRPr lang="en-US" sz="150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Supervisors: Magnus Mager, Jochen Klein  —  ALICE ITS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598932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GGSB Workshop 2026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the box has to exist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 ITS2 now runs at a fake-hit rate below the rate of real particles crossing a sensor on the bench.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10⁻⁷</a:t>
            </a: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hits / pixel / event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221992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ITS2 fake-hit rate — one to two orders below the design requirement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4343400" y="1691640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rgbClr val="CC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~20</a:t>
            </a: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Hz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4343400" y="2221992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particles crossing the 260 × 460 mm² box at sea level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8046720" y="1691640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rgbClr val="0000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channels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8046720" y="2221992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boards, two MicroFC-60035 SiPMs each, one board per EJ-200 panel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40080" y="3246120"/>
            <a:ext cx="10908792" cy="0"/>
          </a:xfrm>
          <a:prstGeom prst="line">
            <a:avLst/>
          </a:prstGeom>
          <a:noFill/>
          <a:ln w="12700">
            <a:solidFill>
              <a:srgbClr val="BFBFB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3474720"/>
            <a:ext cx="10817352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9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a MAPS sensor is quieter than the cosmic and ambient background, a bench measurement no longer measures the sensor. Surround it with scintillator, timestamp every crossing particle, drop the frames that coincide.</a:t>
            </a:r>
            <a:endParaRPr lang="en-US" sz="1400" dirty="0"/>
          </a:p>
          <a:p>
            <a:pPr marL="342900" indent="-342900">
              <a:lnSpc>
                <a:spcPts val="19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optical design — box size, SiPM placement, photon yield — is D. Galea's Geant4 study, and this talk does not repeat it.</a:t>
            </a:r>
            <a:endParaRPr lang="en-US" sz="1400" dirty="0"/>
          </a:p>
          <a:p>
            <a:pPr marL="342900" indent="-342900">
              <a:lnSpc>
                <a:spcPts val="19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part was the readout: the board, the analogue front end, the bias chain and the firmware. Everything from here on is electronics.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simulation asks the electronics to deliver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number is fixed by the Geant4 study or the SiPM data sheet — the specification, not my choices.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40080" y="1645920"/>
            <a:ext cx="6126480" cy="0"/>
          </a:xfrm>
          <a:prstGeom prst="line">
            <a:avLst/>
          </a:prstGeom>
          <a:noFill/>
          <a:ln w="15875">
            <a:solidFill>
              <a:srgbClr val="BFBFB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73736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trigger condition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3977640" y="173736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≥ 2 SiPMs, each ≥ 2 p.e.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40080" y="2121408"/>
            <a:ext cx="6126480" cy="0"/>
          </a:xfrm>
          <a:prstGeom prst="line">
            <a:avLst/>
          </a:prstGeom>
          <a:noFill/>
          <a:ln w="6350">
            <a:solidFill>
              <a:srgbClr val="BFBFB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17627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coincidence window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3977640" y="2176272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ns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60320"/>
            <a:ext cx="6126480" cy="0"/>
          </a:xfrm>
          <a:prstGeom prst="line">
            <a:avLst/>
          </a:prstGeom>
          <a:noFill/>
          <a:ln w="6350">
            <a:solidFill>
              <a:srgbClr val="BFBFB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2615184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readout gate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3977640" y="261518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ns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2999232"/>
            <a:ext cx="6126480" cy="0"/>
          </a:xfrm>
          <a:prstGeom prst="line">
            <a:avLst/>
          </a:prstGeom>
          <a:noFill/>
          <a:ln w="6350">
            <a:solidFill>
              <a:srgbClr val="BFBFB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3054096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overvoltage range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3977640" y="3054096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– 5.0 V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3438144"/>
            <a:ext cx="6126480" cy="0"/>
          </a:xfrm>
          <a:prstGeom prst="line">
            <a:avLst/>
          </a:prstGeom>
          <a:noFill/>
          <a:ln w="6350">
            <a:solidFill>
              <a:srgbClr val="BFBFB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349300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breakdown voltage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3977640" y="349300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24.7 V typical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40080" y="3877056"/>
            <a:ext cx="6126480" cy="0"/>
          </a:xfrm>
          <a:prstGeom prst="line">
            <a:avLst/>
          </a:prstGeom>
          <a:noFill/>
          <a:ln w="6350">
            <a:solidFill>
              <a:srgbClr val="BFBFB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" y="39319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bias to be generated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3977640" y="393192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– 30 V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40080" y="4315968"/>
            <a:ext cx="6126480" cy="0"/>
          </a:xfrm>
          <a:prstGeom prst="line">
            <a:avLst/>
          </a:prstGeom>
          <a:noFill/>
          <a:ln w="6350">
            <a:solidFill>
              <a:srgbClr val="BFBFB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437083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 coefficient for </a:t>
            </a:r>
            <a:r>
              <a:rPr lang="en-US" sz="125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Vbr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3977640" y="4370832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21.5 mV/°C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40080" y="4754880"/>
            <a:ext cx="6126480" cy="0"/>
          </a:xfrm>
          <a:prstGeom prst="line">
            <a:avLst/>
          </a:prstGeom>
          <a:noFill/>
          <a:ln w="6350">
            <a:solidFill>
              <a:srgbClr val="BFBFB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40080" y="4809744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 count rate per SiPM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3977640" y="480974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– 2.4 MHz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40080" y="5193792"/>
            <a:ext cx="6126480" cy="0"/>
          </a:xfrm>
          <a:prstGeom prst="line">
            <a:avLst/>
          </a:prstGeom>
          <a:noFill/>
          <a:ln w="6350">
            <a:solidFill>
              <a:srgbClr val="BFBFB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0080" y="5248656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signal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3977640" y="5248656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several hundred p.e. per muon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640080" y="5687568"/>
            <a:ext cx="6126480" cy="0"/>
          </a:xfrm>
          <a:prstGeom prst="line">
            <a:avLst/>
          </a:prstGeom>
          <a:noFill/>
          <a:ln w="15875">
            <a:solidFill>
              <a:srgbClr val="BFBFBF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315200" y="17373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consequences drove the whole design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7315200" y="2212848"/>
            <a:ext cx="42976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CC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bias must be adjustable and temperature-stabilised</a:t>
            </a:r>
            <a:endParaRPr lang="en-US" sz="125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°C moves the breakdown voltage by 215 mV — 9 % of a 2.5 V overvoltage.
</a:t>
            </a:r>
            <a:endParaRPr lang="en-US" sz="125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CC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threshold must be adjustable</a:t>
            </a:r>
            <a:endParaRPr lang="en-US" sz="125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DAC, not a resistor divider, so the working point can be scanned once the box is built.
</a:t>
            </a:r>
            <a:endParaRPr lang="en-US" sz="125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CC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coincidence cannot be done in software</a:t>
            </a:r>
            <a:endParaRPr lang="en-US" sz="125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ns is 3.4 instructions at 170 MHz. It has to be hardware.</a:t>
            </a:r>
            <a:endParaRPr lang="en-US" sz="1250" dirty="0"/>
          </a:p>
        </p:txBody>
      </p:sp>
      <p:sp>
        <p:nvSpPr>
          <p:cNvPr id="35" name="Text 32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36" name="Text 33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veto_box V0.0.1 — one channel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64.25 × 70.40 mm, four layers. Two SiPMs, two signal chains, one STM32G431KB. Six boards give the twelve channels.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1920240" cy="1097280"/>
          </a:xfrm>
          <a:prstGeom prst="rect">
            <a:avLst/>
          </a:prstGeom>
          <a:solidFill>
            <a:srgbClr val="FFFFFF"/>
          </a:solidFill>
          <a:ln w="13970">
            <a:solidFill>
              <a:srgbClr val="00000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13232" y="2103120"/>
            <a:ext cx="17739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EJ-200 panel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713232" y="2450592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optical coupler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560320" y="2514600"/>
            <a:ext cx="310896" cy="0"/>
          </a:xfrm>
          <a:prstGeom prst="line">
            <a:avLst/>
          </a:prstGeom>
          <a:noFill/>
          <a:ln w="13970">
            <a:solidFill>
              <a:srgbClr val="000000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2871216" y="1965960"/>
            <a:ext cx="1920240" cy="1097280"/>
          </a:xfrm>
          <a:prstGeom prst="rect">
            <a:avLst/>
          </a:prstGeom>
          <a:solidFill>
            <a:srgbClr val="FFFFFF"/>
          </a:solidFill>
          <a:ln w="1397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944368" y="2103120"/>
            <a:ext cx="17739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MicroFC-60035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944368" y="2450592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6×6 mm, 18980 cells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791456" y="2514600"/>
            <a:ext cx="310896" cy="0"/>
          </a:xfrm>
          <a:prstGeom prst="line">
            <a:avLst/>
          </a:prstGeom>
          <a:noFill/>
          <a:ln w="13970">
            <a:solidFill>
              <a:srgbClr val="000000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5102352" y="1965960"/>
            <a:ext cx="1920240" cy="1097280"/>
          </a:xfrm>
          <a:prstGeom prst="rect">
            <a:avLst/>
          </a:prstGeom>
          <a:solidFill>
            <a:srgbClr val="FFFFFF"/>
          </a:solidFill>
          <a:ln w="1397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175504" y="2103120"/>
            <a:ext cx="17739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OPA356 TIA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175504" y="2450592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kΩ ‖ 15 pF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7022592" y="2514600"/>
            <a:ext cx="310896" cy="0"/>
          </a:xfrm>
          <a:prstGeom prst="line">
            <a:avLst/>
          </a:prstGeom>
          <a:noFill/>
          <a:ln w="13970">
            <a:solidFill>
              <a:srgbClr val="000000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7333488" y="1965960"/>
            <a:ext cx="1920240" cy="1097280"/>
          </a:xfrm>
          <a:prstGeom prst="rect">
            <a:avLst/>
          </a:prstGeom>
          <a:solidFill>
            <a:srgbClr val="FFFFFF"/>
          </a:solidFill>
          <a:ln w="13970">
            <a:solidFill>
              <a:srgbClr val="00000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406640" y="2103120"/>
            <a:ext cx="17739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COMP1 + DAC3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7406640" y="2450592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threshold in firmware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9253728" y="2514600"/>
            <a:ext cx="310896" cy="0"/>
          </a:xfrm>
          <a:prstGeom prst="line">
            <a:avLst/>
          </a:prstGeom>
          <a:noFill/>
          <a:ln w="13970">
            <a:solidFill>
              <a:srgbClr val="000000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9564624" y="1965960"/>
            <a:ext cx="1920240" cy="1097280"/>
          </a:xfrm>
          <a:prstGeom prst="rect">
            <a:avLst/>
          </a:prstGeom>
          <a:solidFill>
            <a:srgbClr val="FFFFFF"/>
          </a:solidFill>
          <a:ln w="13970">
            <a:solidFill>
              <a:srgbClr val="00000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37776" y="2103120"/>
            <a:ext cx="17739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 capture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9637776" y="2450592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5.9 ns bins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342900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Bias:  OPA454 stage, gain 11 from DAC1. The firmware holds the overvoltage constant against 21.5 mV/°C.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3822192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Readout:  comparator, threshold DAC and capture timer are all inside the MCU — no discriminator chip and no trimmer on any of the twelve channels.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40080" y="4434840"/>
            <a:ext cx="10881360" cy="0"/>
          </a:xfrm>
          <a:prstGeom prst="line">
            <a:avLst/>
          </a:prstGeom>
          <a:noFill/>
          <a:ln w="12700">
            <a:solidFill>
              <a:srgbClr val="BFBFB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40080" y="461772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quantity that sets the working point — bias, threshold, coincidence window — is a firmware parameter, not a resistor. That is what makes the board recoverable when the simulation's assumptions move.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29" name="Text 26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project is, and what I did about it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board is designed and assembled and the firmware brings the microcontroller up. Nothing has been measured with light.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45920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7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975104"/>
            <a:ext cx="5212080" cy="0"/>
          </a:xfrm>
          <a:prstGeom prst="line">
            <a:avLst/>
          </a:prstGeom>
          <a:noFill/>
          <a:ln w="12700">
            <a:solidFill>
              <a:srgbClr val="BFBFB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210312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designed in KiCad, fabricated and assembled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toolchain, flashing and logging in Rust + Embassy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clock tree at 170 MHz; ADC reads the die temperature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400800" y="1645920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C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done in eight weeks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0" y="1975104"/>
            <a:ext cx="5212080" cy="0"/>
          </a:xfrm>
          <a:prstGeom prst="line">
            <a:avLst/>
          </a:prstGeom>
          <a:noFill/>
          <a:ln w="12700">
            <a:solidFill>
              <a:srgbClr val="BFBFB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0" y="210312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DAC, comparator and capture chain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measurement with light — no single-photoelectron staircase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box itself, and the five other boards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703320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the design was verified in simulation instead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4187952"/>
            <a:ext cx="10881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Circuit topology and every component value are extracted programmatically from veto_box_V0.0.1.kicad_sch — not retyped from the drawing.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SiPM is a Corsi equivalent circuit whose elements are derived from data-sheet quantities alone: C_term 3400 pF, C_fast 48 pF, recharge 95 ns, V_br 24.7 V.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amplifiers are two-pole macromodels built from the TI data-sheet GBW, open-loop gain, noise density and output swing. Stackup and trace geometry come from the .kicad_pcb.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two parasitics were calibrated — package inductance and grid resistance — and only against the data sheet's own fast-output rise time and width.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First, the model reproduces the data sheet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independent checks, no fitting: the model was built from capacitance and time constants, then asked for gain and pulse shape.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2.65 × 10⁶</a:t>
            </a: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electrons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221992"/>
            <a:ext cx="3657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simulated gain at 2.5 V overvoltage — data sheet 3.0 × 10⁶  (−12 %)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4526280" y="1691640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0.97 ns</a:t>
            </a: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rise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4526280" y="2221992"/>
            <a:ext cx="3657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fast-output 10–90 % rise time — data sheet 1.0 ns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8412480" y="1691640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3.03 ns</a:t>
            </a: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FWHM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8412480" y="2221992"/>
            <a:ext cx="3657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fast-output pulse width — data sheet 3.2 ns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40080" y="3200400"/>
            <a:ext cx="10881360" cy="0"/>
          </a:xfrm>
          <a:prstGeom prst="line">
            <a:avLst/>
          </a:prstGeom>
          <a:noFill/>
          <a:ln w="12700">
            <a:solidFill>
              <a:srgbClr val="BFBFB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3401568"/>
            <a:ext cx="10881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it reproduces the report's own number.  </a:t>
            </a: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Feeding the simulated chain into R_acc = N(N−1)·τ·R_n² gives 1.86 × 10⁴ Hz for twelve channels at a 2 p.e. threshold in a 20 ns window — the 19 kHz quoted in the summer-student report, from a completely separate calculation.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4526280"/>
            <a:ext cx="10881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Charge closure was the acceptance test throughout, and it caught two real modelling errors: the avalanche switch initially discharged the full 27 V bias instead of the 2.5 V overvoltage, and the integrated charge came out 7× the physical value.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after this slide rests on a model that closes on the data sheet to about 10 %.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big is a photoelectron at the comparator?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full chain simulated from the extracted netlist: SiPM → 10 kΩ bias network → OPA356 transimpedance amplifier → comparator input.</a:t>
            </a:r>
            <a:endParaRPr lang="en-US" sz="1300" dirty="0"/>
          </a:p>
        </p:txBody>
      </p:sp>
      <p:pic>
        <p:nvPicPr>
          <p:cNvPr id="4" name="Image 0" descr="/home/claude/vetobox/deck/../fig/bare/f01_puls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517904"/>
            <a:ext cx="7863840" cy="44805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49640" y="1645920"/>
            <a:ext cx="3063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8.73 mV per photoelectron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p.e. threshold = 34.9 mV below the 1.572 V pedestal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10–90 % rise: 119 ns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to peak: 201 ns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bandwidth is not a component choice — it is the sensor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3400 pF of SiPM terminal capacitance working against a 200 MHz op-amp. Sweeping the feedback capacitor barely moves the ceiling.</a:t>
            </a:r>
            <a:endParaRPr lang="en-US" sz="1300" dirty="0"/>
          </a:p>
        </p:txBody>
      </p:sp>
      <p:pic>
        <p:nvPicPr>
          <p:cNvPr id="4" name="Image 0" descr="/home/claude/vetobox/deck/../fig/bare/f02_transimpedanc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517904"/>
            <a:ext cx="7863840" cy="44805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49640" y="1645920"/>
            <a:ext cx="3063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built (15 pF): 1.12 MHz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Cf = 0: 1.85 MHz and 7 dB of peaking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margin as built: 98°, peaking 0.34 dB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pF was a good conservative choice — simply not the limiting factor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threshold scan is worth more than any choice of Rf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Sweeping the feedback resistor with Cf re-chosen each time for constant phase margin. The two regimes pull opposite ways.</a:t>
            </a:r>
            <a:endParaRPr lang="en-US" sz="1300" dirty="0"/>
          </a:p>
        </p:txBody>
      </p:sp>
      <p:pic>
        <p:nvPicPr>
          <p:cNvPr id="4" name="Image 0" descr="/home/claude/vetobox/deck/../fig/bare/f12_designspac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517904"/>
            <a:ext cx="8001000" cy="44805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49640" y="1645920"/>
            <a:ext cx="3063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calibration: 1.36 p.e. at 10 kOhm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a per-channel scan: 0.64 p.e.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Larger Rf helps before, smaller Rf helps after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the scan matters more than the resistor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kOhm keeps the raw offset near 1 p.e. without a 500 ns pulse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the standard output cannot make a 20 ns coincidence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Time from the avalanche to the comparator edge, for pulses between 4 and 150 photoelectrons at a fixed threshold.</a:t>
            </a:r>
            <a:endParaRPr lang="en-US" sz="1300" b="1" dirty="0"/>
          </a:p>
        </p:txBody>
      </p:sp>
      <p:pic>
        <p:nvPicPr>
          <p:cNvPr id="4" name="Image 0" descr="/home/claude/vetobox/deck/../fig/bare/f04_walk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517904"/>
            <a:ext cx="7863840" cy="44805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49640" y="1645920"/>
            <a:ext cx="3063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 ns of walk across the amplitude range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specification asks for 20 ns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over a narrow 10–50 p.e. range the walk is 32 ns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by the rise time, so no threshold setting fixes it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comparator adds 16.7 ns typ / 31 ns max of its own, and below 15 p.e. never reaches the 100 mV overdrive that is specified at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noise floor is the sensor too, not the amplifier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392 ns-wide pulse and a 1.2–2.4 MHz dark rate: about half of all pulses overlap another one.</a:t>
            </a:r>
            <a:endParaRPr lang="en-US" sz="1300" b="1" dirty="0"/>
          </a:p>
        </p:txBody>
      </p:sp>
      <p:pic>
        <p:nvPicPr>
          <p:cNvPr id="4" name="Image 0" descr="/home/claude/vetobox/deck/../fig/bare/f05_pileup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517904"/>
            <a:ext cx="7863840" cy="44805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351521" y="1645920"/>
            <a:ext cx="3431176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Amplifier noise: 1.10 mV = 0.13 p.e. rms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Dark-count pile-up: 0.62 – 0.87 p.e. rms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baseline itself moves by 4–8 mV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to seven times the amplifier — the sensor sets the floor, not the electronics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the board as built is still usable — at 4 p.e.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Widening the coincidence window to cover the walk costs one decade of accidentals. Raising the threshold buys two decades per photoelectron.</a:t>
            </a:r>
            <a:endParaRPr lang="en-US" sz="1300" b="1" dirty="0"/>
          </a:p>
        </p:txBody>
      </p:sp>
      <p:pic>
        <p:nvPicPr>
          <p:cNvPr id="4" name="Image 0" descr="/home/claude/vetobox/deck/../fig/bare/f06_accidentals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517904"/>
            <a:ext cx="7863840" cy="44805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49640" y="1645920"/>
            <a:ext cx="3063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p.e. / 20 ns: 19 kHz — 900× the real rate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p.e. / 200 ns: 4.5 Hz — a fifth of the real rate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Recommendation: raise the threshold, widen the window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bias chain covers the whole overvoltage scan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OPA454 non-inverting stage, gain 11 through the R3/R22 divider, driven by DAC1 and filtered at 159 Hz.</a:t>
            </a:r>
            <a:endParaRPr lang="en-US" sz="1300" dirty="0"/>
          </a:p>
        </p:txBody>
      </p:sp>
      <p:pic>
        <p:nvPicPr>
          <p:cNvPr id="4" name="Image 0" descr="/home/claude/vetobox/deck/../fig/bare/f08_bias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517904"/>
            <a:ext cx="7863840" cy="44805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49640" y="1645920"/>
            <a:ext cx="3063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V_bias = 10.889 × V_DAC, linear across the range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V overvoltage at DAC code 3278 of 4095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reachable overvoltage: 5.09 V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0.09 V of margin at the top of the scan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the temperature loop earns its place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latin typeface="Arial" pitchFamily="34" charset="0"/>
                <a:ea typeface="Arial" pitchFamily="34" charset="-122"/>
                <a:cs typeface="Arial" pitchFamily="34" charset="-120"/>
              </a:rPr>
              <a:t>The breakdown voltage moves 21.5 mV/°C, the gain moves with it, and the dark rate falls about two decades per photoelectron of threshold.</a:t>
            </a:r>
            <a:endParaRPr lang="en-US" sz="1300" dirty="0"/>
          </a:p>
        </p:txBody>
      </p:sp>
      <p:pic>
        <p:nvPicPr>
          <p:cNvPr id="4" name="Image 0" descr="/home/claude/vetobox/deck/../fig/bare/f09_tempco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517904"/>
            <a:ext cx="7863840" cy="44805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549640" y="1645920"/>
            <a:ext cx="3063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Uncompensated: 430 mV of overvoltage over 20 °C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is 17 % of gain, and ×40 in dark trigger rate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Compensated: ±3.9 mV, one DAC LSB</a:t>
            </a:r>
            <a:endParaRPr lang="en-US" sz="1200" dirty="0"/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LSB = 0.41 °C of breakdown drift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else the board has to do, it does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Dynamic range, supply integrity and layout were checked for problems and did not produce any.</a:t>
            </a:r>
            <a:endParaRPr lang="en-US" sz="1300" dirty="0"/>
          </a:p>
        </p:txBody>
      </p:sp>
      <p:pic>
        <p:nvPicPr>
          <p:cNvPr id="4" name="Image 0" descr="/home/claude/vetobox/deck/../fig/bare/f07_dynamicran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4983" y="1517903"/>
            <a:ext cx="3559817" cy="2295145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39319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Dynamic range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640080" y="4242816"/>
            <a:ext cx="3474720" cy="0"/>
          </a:xfrm>
          <a:prstGeom prst="line">
            <a:avLst/>
          </a:prstGeom>
          <a:noFill/>
          <a:ln w="12700">
            <a:solidFill>
              <a:srgbClr val="BFBFB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4352544"/>
            <a:ext cx="3474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to 150 p.e.; clips at 180 p.e. when the single 3.3 V rail runs out. Tolerable for a veto, which needs the time of a hit rather than its size.</a:t>
            </a:r>
            <a:endParaRPr lang="en-US" sz="1100" dirty="0"/>
          </a:p>
        </p:txBody>
      </p:sp>
      <p:pic>
        <p:nvPicPr>
          <p:cNvPr id="8" name="Image 1" descr="/home/claude/vetobox/deck/../fig/bare/f10_pdn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58303" y="1517903"/>
            <a:ext cx="3559817" cy="229514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343400" y="39319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Supply impedance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4343400" y="4242816"/>
            <a:ext cx="3474720" cy="0"/>
          </a:xfrm>
          <a:prstGeom prst="line">
            <a:avLst/>
          </a:prstGeom>
          <a:noFill/>
          <a:ln w="12700">
            <a:solidFill>
              <a:srgbClr val="BFBFBF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4343400" y="4352544"/>
            <a:ext cx="3474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+3.3 V stays at 50 mΩ to 100 MHz across ten capacitors; +45 V at 170 mΩ. Both an order below the 1 Ω target.</a:t>
            </a:r>
            <a:endParaRPr lang="en-US" sz="1100" dirty="0"/>
          </a:p>
        </p:txBody>
      </p:sp>
      <p:pic>
        <p:nvPicPr>
          <p:cNvPr id="12" name="Image 2" descr="/home/claude/vetobox/deck/../fig/bare/f11_microstrip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989990" y="1536192"/>
            <a:ext cx="3531450" cy="227685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46720" y="39319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Layout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8046720" y="4242816"/>
            <a:ext cx="3474720" cy="0"/>
          </a:xfrm>
          <a:prstGeom prst="line">
            <a:avLst/>
          </a:prstGeom>
          <a:noFill/>
          <a:ln w="12700">
            <a:solidFill>
              <a:srgbClr val="BFBFBF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8046720" y="4352544"/>
            <a:ext cx="3474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ten critical analogue nets are on F.Cu over the solid In1 ground plane with zero vias. The anode trace adds 4.4 pF against the sensor's 3400 pF.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640080" y="585216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C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thing to fix: the firmware reads the STM32 die temperature, which sits 6.4 °C above the board and moves with CPU load — 137 mV of systematic bias error. The thermistor beside the SiPM is not optional.</a:t>
            </a:r>
            <a:endParaRPr lang="en-US" sz="1150" dirty="0"/>
          </a:p>
        </p:txBody>
      </p:sp>
      <p:sp>
        <p:nvSpPr>
          <p:cNvPr id="18" name="Text 12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19" name="Text 13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 would change, and what I would leave alone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32688"/>
            <a:ext cx="109087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of the four are firmware or a populate option. None of them needs a new board.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9344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7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1609344"/>
            <a:ext cx="10424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Raise the threshold to 4 p.e. and widen the window to ~200 ns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1956816"/>
            <a:ext cx="10424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Firmware only. Takes the dark-only trigger rate from 900× the real particle rate to a fifth of it, and 200 ns still resolves an ALPIDE frame comfortably.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640080" y="2487168"/>
            <a:ext cx="10881360" cy="0"/>
          </a:xfrm>
          <a:prstGeom prst="line">
            <a:avLst/>
          </a:prstGeom>
          <a:noFill/>
          <a:ln w="6350">
            <a:solidFill>
              <a:srgbClr val="BFBFB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578608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7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2578608"/>
            <a:ext cx="10424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Populate the NTC beside the SiPM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926080"/>
            <a:ext cx="10424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STM32 die sensor sits 6.4 °C above the board and moves with CPU load — 137 mV of systematic bias error that the compensation loop cannot see.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40080" y="3456432"/>
            <a:ext cx="10881360" cy="0"/>
          </a:xfrm>
          <a:prstGeom prst="line">
            <a:avLst/>
          </a:prstGeom>
          <a:noFill/>
          <a:ln w="6350">
            <a:solidFill>
              <a:srgbClr val="BFBFB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547872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7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3547872"/>
            <a:ext cx="10424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HYST[2:0] = 1 and scan the threshold on every channel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1143000" y="3895344"/>
            <a:ext cx="10424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73 gives an offset of −9/+3 mV — up to 1.03 p.e., and 1.37 p.e. of spread between two channels. With hysteresis that is 1.15 p.e. of systematic error against 0.63 p.e. of random. HYST=0 re-triggers on noise; HYST≥2 costs over a photoelectron.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0080" y="4425696"/>
            <a:ext cx="10881360" cy="0"/>
          </a:xfrm>
          <a:prstGeom prst="line">
            <a:avLst/>
          </a:prstGeom>
          <a:noFill/>
          <a:ln w="6350">
            <a:solidFill>
              <a:srgbClr val="BFBFB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" y="4517136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C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" y="4517136"/>
            <a:ext cx="10424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Reclaim bias headroom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4864608"/>
            <a:ext cx="10424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0.09 V of margin at the top of the 5.0 V overvoltage scan. Raising the OPA454 gain from 11 to about 13 fixes it and costs only DAC resolution (8.8 → 10.4 mV per step).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5577840"/>
            <a:ext cx="10881360" cy="0"/>
          </a:xfrm>
          <a:prstGeom prst="line">
            <a:avLst/>
          </a:prstGeom>
          <a:noFill/>
          <a:ln w="12700">
            <a:solidFill>
              <a:srgbClr val="BFBFB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" y="5705856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 alone:  </a:t>
            </a: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10 kΩ feedback resistor — the design-space study puts it within 6 % of the best threshold error reachable on this input node. The SiPM fast output was considered and not pursued: it needs a wideband stage of roughly 300× and a board respin, and the 4 p.e. / 200 ns working point meets the requirement without one.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640080" y="647395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Saginadze  ·  veto_box V0.0.1 simulation study  ·  GGSB 2026</a:t>
            </a:r>
            <a:endParaRPr lang="en-US" sz="900" dirty="0"/>
          </a:p>
        </p:txBody>
      </p:sp>
      <p:sp>
        <p:nvSpPr>
          <p:cNvPr id="23" name="Text 20"/>
          <p:cNvSpPr txBox="1"/>
          <p:nvPr/>
        </p:nvSpPr>
        <p:spPr>
          <a:xfrm>
            <a:off x="11091672" y="6473952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10896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simulation says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40080" y="1225296"/>
            <a:ext cx="10881360" cy="0"/>
          </a:xfrm>
          <a:prstGeom prst="line">
            <a:avLst/>
          </a:prstGeom>
          <a:noFill/>
          <a:ln w="15875">
            <a:solidFill>
              <a:srgbClr val="BFBFB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481328"/>
            <a:ext cx="128016" cy="128016"/>
          </a:xfrm>
          <a:prstGeom prst="rect">
            <a:avLst/>
          </a:prstGeom>
          <a:solidFill>
            <a:srgbClr val="007700"/>
          </a:solidFill>
          <a:ln w="12700">
            <a:solidFill>
              <a:srgbClr val="00770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87552" y="1389888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chain works, and its scale is set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987552" y="1682496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8.73 mV per photoelectron, linear to 150 p.e., amplifier noise of only 0.13 p.e.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40080" y="2231136"/>
            <a:ext cx="128016" cy="128016"/>
          </a:xfrm>
          <a:prstGeom prst="rect">
            <a:avLst/>
          </a:prstGeom>
          <a:solidFill>
            <a:srgbClr val="CC0000"/>
          </a:solidFill>
          <a:ln w="12700">
            <a:solidFill>
              <a:srgbClr val="CC000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87552" y="2139696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20 ns coincidence is out of reach on this input node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987552" y="2432304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 ns of amplitude walk. f_3dB = sqrt(GBW / 2π·Rf·Cin) — with 3400 pF of sensor a 20 ns rise would need a 65 GHz amplifier. A property of the sensor, not of the design.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40080" y="2980944"/>
            <a:ext cx="128016" cy="128016"/>
          </a:xfrm>
          <a:prstGeom prst="rect">
            <a:avLst/>
          </a:prstGeom>
          <a:solidFill>
            <a:srgbClr val="CC0000"/>
          </a:solidFill>
          <a:ln w="12700">
            <a:solidFill>
              <a:srgbClr val="CC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87552" y="2889504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real noise floor is dark-count pile-up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987552" y="3182112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0.62–0.87 p.e. rms, five to seven times the amplifier — a direct consequence of the 392 ns pulse width.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3730752"/>
            <a:ext cx="128016" cy="128016"/>
          </a:xfrm>
          <a:prstGeom prst="rect">
            <a:avLst/>
          </a:prstGeom>
          <a:solidFill>
            <a:srgbClr val="007700"/>
          </a:solidFill>
          <a:ln w="12700">
            <a:solidFill>
              <a:srgbClr val="00770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87552" y="3639312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board is still usable, at a different working point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987552" y="393192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p.e. in a 200 ns window: 4.5 Hz of accidentals against 20 Hz of real particles — firmware only, no hardware change.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0080" y="4480560"/>
            <a:ext cx="128016" cy="128016"/>
          </a:xfrm>
          <a:prstGeom prst="rect">
            <a:avLst/>
          </a:prstGeom>
          <a:solidFill>
            <a:srgbClr val="CC0000"/>
          </a:solidFill>
          <a:ln w="12700">
            <a:solidFill>
              <a:srgbClr val="CC000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87552" y="4389120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threshold budget is dominated by the comparator, and it is calibratable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987552" y="4681728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Offset and hysteresis give 1.15 p.e. of systematic error against 0.63 p.e. random — a per-channel threshold scan is mandatory, not optional.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40080" y="5230368"/>
            <a:ext cx="128016" cy="128016"/>
          </a:xfrm>
          <a:prstGeom prst="rect">
            <a:avLst/>
          </a:prstGeom>
          <a:solidFill>
            <a:srgbClr val="007700"/>
          </a:solidFill>
          <a:ln w="12700">
            <a:solidFill>
              <a:srgbClr val="00770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7552" y="5138928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bias design holds up</a:t>
            </a:r>
            <a:endParaRPr lang="en-US" sz="1450" dirty="0"/>
          </a:p>
        </p:txBody>
      </p:sp>
      <p:sp>
        <p:nvSpPr>
          <p:cNvPr id="21" name="Text 19"/>
          <p:cNvSpPr txBox="1"/>
          <p:nvPr/>
        </p:nvSpPr>
        <p:spPr>
          <a:xfrm>
            <a:off x="987552" y="5431536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Gain 10.889, the full 2.5–5.0 V scan reachable, and the firmware loop holds the overvoltage to one DAC LSB against a ×40 drift.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40080" y="5961888"/>
            <a:ext cx="10881360" cy="0"/>
          </a:xfrm>
          <a:prstGeom prst="line">
            <a:avLst/>
          </a:prstGeom>
          <a:noFill/>
          <a:ln w="6350">
            <a:solidFill>
              <a:srgbClr val="BFBFB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6089904"/>
            <a:ext cx="11155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designed and assembled  ·  firmware brings the platform up  ·  the measurement campaign is now specified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BA79F0-0CE5-4D81-B534-8B2DEBA21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11" y="217714"/>
            <a:ext cx="5261637" cy="6400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83CAF9-18E7-4ABA-8A9B-D8E1BD417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406" y="217715"/>
            <a:ext cx="6130834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43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3079</Words>
  <Application>Microsoft Office PowerPoint</Application>
  <PresentationFormat>Widescreen</PresentationFormat>
  <Paragraphs>237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vazha saginadze</cp:lastModifiedBy>
  <cp:revision>4</cp:revision>
  <dcterms:created xsi:type="dcterms:W3CDTF">2026-09-06T20:17:51Z</dcterms:created>
  <dcterms:modified xsi:type="dcterms:W3CDTF">2026-09-09T06:53:48Z</dcterms:modified>
</cp:coreProperties>
</file>