
<file path=[Content_Types].xml><?xml version="1.0" encoding="utf-8"?>
<Types xmlns="http://schemas.openxmlformats.org/package/2006/content-types">
  <Default Extension="xml" ContentType="application/xml"/>
  <Default Extension="svg" ContentType="image/svg+xml"/>
  <Default Extension="jpeg" ContentType="image/jpeg"/>
  <Default Extension="wmf" ContentType="image/x-wmf"/>
  <Default Extension="png" ContentType="image/png"/>
  <Default Extension="rels" ContentType="application/vnd.openxmlformats-package.relationships+xml"/>
  <Default Extension="bin" ContentType="application/vnd.openxmlformats-officedocument.oleObject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6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5.xml" ContentType="application/vnd.openxmlformats-officedocument.presentationml.slide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6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7.xml" ContentType="application/vnd.openxmlformats-officedocument.presentationml.slideLayout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notesSlides/notesSlide19.xml" ContentType="application/vnd.openxmlformats-officedocument.presentationml.notesSlide+xml"/>
  <Override PartName="/ppt/slideLayouts/slideLayout9.xml" ContentType="application/vnd.openxmlformats-officedocument.presentationml.slideLayout+xml"/>
  <Override PartName="/docProps/app.xml" ContentType="application/vnd.openxmlformats-officedocument.extended-properties+xml"/>
  <Override PartName="/ppt/slides/slide12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9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3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notesSlides/notesSlide15.xml" ContentType="application/vnd.openxmlformats-officedocument.presentationml.notesSlide+xml"/>
  <Override PartName="/ppt/slides/slide14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notesSlide18.xml" ContentType="application/vnd.openxmlformats-officedocument.presentationml.notesSlide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ppt/notesSlides/notesSlide2.xml" ContentType="application/vnd.openxmlformats-officedocument.presentationml.notesSlide+xml"/>
  <Override PartName="/ppt/tableStyles.xml" ContentType="application/vnd.openxmlformats-officedocument.presentationml.tableStyl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 showSpecialPlsOnTitleSld="0">
  <p:sldMasterIdLst>
    <p:sldMasterId id="2147483648" r:id="rId1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766"/>
        <p:guide pos="2052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 /><Relationship Id="rId25" Type="http://schemas.openxmlformats.org/officeDocument/2006/relationships/tableStyles" Target="tableStyles.xml" /><Relationship Id="rId26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908469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082397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en-US"/>
              <a:t>10/30/2013</a:t>
            </a:fld>
            <a:endParaRPr lang="en-US"/>
          </a:p>
        </p:txBody>
      </p:sp>
      <p:sp>
        <p:nvSpPr>
          <p:cNvPr id="552723018" name="Slide Image Placeho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971092586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216255929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4073698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ftr="0" hdr="0" sldNum="1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 ?>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 ?>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 ?>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 ?>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 ?>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 ?>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 ?>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 ?>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9443781" name="Slide Image Placeholder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23526275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>
              <a:latin typeface="Arial"/>
              <a:cs typeface="Arial"/>
            </a:endParaRPr>
          </a:p>
        </p:txBody>
      </p:sp>
      <p:sp>
        <p:nvSpPr>
          <p:cNvPr id="1181320250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24F757A-2BC6-50A1-89FE-20B9117E166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572225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2495260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11403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582357B-BADA-2DB6-1FB7-69FB5529263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412697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3501606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184632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6B06898-7868-0CE8-EDCE-6078B8062D4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38748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9072443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00976254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D95E86E-9AEB-3198-D22E-81C84C0671F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56427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6355303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1078341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891F9F9-BEB8-803C-FAA6-1700F2750642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146951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0863412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89898435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747FEDF-6C4F-701D-7F1C-67515A5EB14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4571286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84238733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12205621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723E044-0E37-E8FD-8D98-4BEFA92E7D7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35625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7223582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2692028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E7A73C0-EFC0-587D-797B-55810AC6E1D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756097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99088131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5601017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C89EF38-9210-85A4-E441-25639A2A451D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394427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49353420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1704155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DF11F71-57FF-FFE9-CB00-C3E35E62FB1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96608138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7173057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0590661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791B079-DA47-0DBB-83AE-4E9472E2E54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633838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1729907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7732512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0BC5653-53ED-20A7-1748-7FD39C2F2E7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08374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21601335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0147093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BB488C9-44FF-7E4E-1FA9-2D7CE3F5379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404839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74230960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559337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C0BB33A-6751-686B-7723-1A668F865E3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363997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31421324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9589816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FD8D46C-E89F-C870-356E-1F42543CD68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05151560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3839679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5818545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529791D-09BF-598B-5C49-B1BF123C77B3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6055037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203476260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73461639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8903CC8-FE5D-0B0A-70EC-64F04191ACE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978159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893446350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0945753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D0EDE0C-0F26-65CB-F342-588FA7BF189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4884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618510016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665334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11437A5-EFFA-9B3E-54B7-FCA0D31CA48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1852611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26243592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59616409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386344890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81617651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8422533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82396079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29141938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94781780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4489027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60139967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6650792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6138125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186192152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59532383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62940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09868449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356605459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322961233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419688710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7332439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24037636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3790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6720196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453750588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940193213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266890783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028135637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2949494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495770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337721975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358977682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10803362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7213379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207177526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3803063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8479547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29233166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58584009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203599246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986070582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2027222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3010076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23778462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en-US"/>
          </a:p>
        </p:txBody>
      </p:sp>
      <p:sp>
        <p:nvSpPr>
          <p:cNvPr id="182650629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68181721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70187026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1061305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486116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25228471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40062302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43815583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40738764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8820578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460819267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39977030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46225230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40445013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6539709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899091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en-US"/>
          </a:p>
        </p:txBody>
      </p:sp>
      <p:sp>
        <p:nvSpPr>
          <p:cNvPr id="1044722488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en-US"/>
              <a:t>30.10.2013</a:t>
            </a:fld>
            <a:endParaRPr lang="en-US"/>
          </a:p>
        </p:txBody>
      </p:sp>
      <p:sp>
        <p:nvSpPr>
          <p:cNvPr id="1514863052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5705643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media1.sv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606056" name="Title 1"/>
          <p:cNvSpPr>
            <a:spLocks noGrp="1"/>
          </p:cNvSpPr>
          <p:nvPr/>
        </p:nvSpPr>
        <p:spPr bwMode="auto">
          <a:xfrm flipH="0" flipV="0">
            <a:off x="562999" y="1344705"/>
            <a:ext cx="11086878" cy="1724777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5000"/>
              </a:lnSpc>
              <a:spcAft>
                <a:spcPts val="1798"/>
              </a:spcAft>
              <a:defRPr/>
            </a:pPr>
            <a:r>
              <a:rPr lang="de-DE" sz="5600" b="1" i="0" u="none" strike="noStrike" cap="none" spc="0">
                <a:solidFill>
                  <a:srgbClr val="142257"/>
                </a:solidFill>
                <a:latin typeface="Helvetica"/>
                <a:ea typeface="Helvetica"/>
                <a:cs typeface="Helvetica"/>
              </a:rPr>
              <a:t>E</a:t>
            </a:r>
            <a:r>
              <a:rPr lang="de-DE" sz="5600" b="1" i="0" u="none" strike="noStrike" cap="none" spc="0">
                <a:solidFill>
                  <a:srgbClr val="021F7D"/>
                </a:solidFill>
                <a:latin typeface="Helvetica"/>
                <a:ea typeface="Helvetica"/>
                <a:cs typeface="Helvetica"/>
              </a:rPr>
              <a:t>volution of Geomagnetic field:</a:t>
            </a:r>
            <a:br>
              <a:rPr lang="en-US" sz="5600" b="0" i="0" u="none" strike="noStrike" cap="none" spc="0">
                <a:solidFill>
                  <a:srgbClr val="021F7D"/>
                </a:solidFill>
                <a:latin typeface="Helvetica"/>
                <a:ea typeface="Helvetica"/>
                <a:cs typeface="Helvetica"/>
              </a:rPr>
            </a:br>
            <a:r>
              <a:rPr lang="de-DE" sz="4800" b="0" i="0" u="none" strike="noStrike" cap="none" spc="0">
                <a:solidFill>
                  <a:srgbClr val="032EBD"/>
                </a:solidFill>
                <a:latin typeface="Helvetica"/>
                <a:ea typeface="Helvetica"/>
                <a:cs typeface="Helvetica"/>
              </a:rPr>
              <a:t>Multiscale analysis</a:t>
            </a:r>
            <a:endParaRPr sz="9000"/>
          </a:p>
        </p:txBody>
      </p:sp>
      <p:sp>
        <p:nvSpPr>
          <p:cNvPr id="1801700832" name=""/>
          <p:cNvSpPr txBox="1"/>
          <p:nvPr/>
        </p:nvSpPr>
        <p:spPr bwMode="auto">
          <a:xfrm rot="0" flipH="0" flipV="0">
            <a:off x="695398" y="3789037"/>
            <a:ext cx="8856983" cy="36611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668506878" name=""/>
          <p:cNvSpPr txBox="1"/>
          <p:nvPr/>
        </p:nvSpPr>
        <p:spPr bwMode="auto">
          <a:xfrm rot="0" flipH="0" flipV="0">
            <a:off x="565807" y="4127103"/>
            <a:ext cx="11105405" cy="93126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180000" rtlCol="0" fromWordArt="0" anchor="t" anchorCtr="0" forceAA="0" upright="0" compatLnSpc="0">
            <a:spAutoFit/>
          </a:bodyPr>
          <a:p>
            <a:pPr algn="just">
              <a:lnSpc>
                <a:spcPct val="100000"/>
              </a:lnSpc>
              <a:spcAft>
                <a:spcPts val="850"/>
              </a:spcAft>
              <a:defRPr/>
            </a:pPr>
            <a:r>
              <a:rPr lang="de-DE" sz="1600" b="0" baseline="3000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1</a:t>
            </a:r>
            <a:r>
              <a:rPr lang="de-DE" sz="1600" b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 Ivane Javakhishvili Tbilisi State university</a:t>
            </a:r>
            <a:endParaRPr sz="1600" b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 algn="just">
              <a:lnSpc>
                <a:spcPct val="100000"/>
              </a:lnSpc>
              <a:defRPr/>
            </a:pPr>
            <a:r>
              <a:rPr lang="ka-GE" sz="1600" baseline="30000">
                <a:solidFill>
                  <a:schemeClr val="tx1"/>
                </a:solidFill>
              </a:rPr>
              <a:t>3</a:t>
            </a:r>
            <a:r>
              <a:rPr lang="ka-GE" sz="1600">
                <a:solidFill>
                  <a:schemeClr val="tx1"/>
                </a:solidFill>
              </a:rPr>
              <a:t> </a:t>
            </a:r>
            <a:r>
              <a:rPr lang="de-DE" sz="1600">
                <a:solidFill>
                  <a:schemeClr val="tx1"/>
                </a:solidFill>
              </a:rPr>
              <a:t>Helmholtz-Zentrum Dresden Rossendorf, Institute of fluid dynamics, Dresden, Germany</a:t>
            </a:r>
            <a:endParaRPr lang="de-DE" sz="160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lnSpc>
                <a:spcPct val="100000"/>
              </a:lnSpc>
              <a:defRPr/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242380260" name=""/>
          <p:cNvCxnSpPr/>
          <p:nvPr/>
        </p:nvCxnSpPr>
        <p:spPr bwMode="auto">
          <a:xfrm flipH="0" flipV="0">
            <a:off x="560647" y="5108756"/>
            <a:ext cx="11089231" cy="0"/>
          </a:xfrm>
          <a:prstGeom prst="line">
            <a:avLst/>
          </a:prstGeom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</p:spPr>
        <p:style>
          <a:lnRef idx="1">
            <a:schemeClr val="accent1">
              <a:shade val="50000"/>
            </a:schemeClr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145951" name=""/>
          <p:cNvSpPr txBox="1"/>
          <p:nvPr/>
        </p:nvSpPr>
        <p:spPr bwMode="auto">
          <a:xfrm rot="0" flipH="0" flipV="0">
            <a:off x="541663" y="5404648"/>
            <a:ext cx="3666776" cy="10671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 lang="de-DE" sz="1600" b="1" i="0" u="none" strike="noStrike" cap="none" spc="0">
                <a:solidFill>
                  <a:srgbClr val="475569"/>
                </a:solidFill>
                <a:latin typeface="Helvetica"/>
                <a:ea typeface="Helvetica"/>
                <a:cs typeface="Helvetica"/>
              </a:rPr>
              <a:t>Research was supported by </a:t>
            </a:r>
            <a:br>
              <a:rPr lang="de-DE" sz="1600" b="1" i="0" u="none" strike="noStrike" cap="none" spc="0">
                <a:solidFill>
                  <a:srgbClr val="475569"/>
                </a:solidFill>
                <a:latin typeface="Helvetica"/>
                <a:ea typeface="Helvetica"/>
                <a:cs typeface="Helvetica"/>
              </a:rPr>
            </a:br>
            <a:r>
              <a:rPr lang="en-US" sz="1600" b="0" i="0" u="none" strike="noStrike" cap="none" spc="0">
                <a:solidFill>
                  <a:srgbClr val="475569"/>
                </a:solidFill>
                <a:latin typeface="Helvetica"/>
                <a:ea typeface="Helvetica"/>
                <a:cs typeface="Helvetica"/>
              </a:rPr>
              <a:t>Shota Rustaveli National Science Foundation of Georgia</a:t>
            </a:r>
            <a:r>
              <a:rPr lang="de-DE" sz="1600" b="0" i="0" u="none" strike="noStrike" cap="none" spc="0">
                <a:solidFill>
                  <a:srgbClr val="475569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lang="en-US" sz="1600" b="0" i="0" u="none" strike="noStrike" cap="none" spc="0">
                <a:solidFill>
                  <a:srgbClr val="475569"/>
                </a:solidFill>
                <a:latin typeface="Helvetica"/>
                <a:ea typeface="Helvetica"/>
                <a:cs typeface="Helvetica"/>
              </a:rPr>
              <a:t>(</a:t>
            </a:r>
            <a:r>
              <a:rPr lang="en-US" sz="1600" b="0" i="0" u="none" strike="noStrike" cap="none" spc="0">
                <a:solidFill>
                  <a:srgbClr val="475569"/>
                </a:solidFill>
                <a:latin typeface="Helvetica"/>
                <a:ea typeface="Helvetica"/>
                <a:cs typeface="Helvetica"/>
              </a:rPr>
              <a:t>GH-</a:t>
            </a:r>
            <a:r>
              <a:rPr lang="en-US" sz="1600" b="0" i="0" u="none" strike="noStrike" cap="none" spc="0">
                <a:solidFill>
                  <a:srgbClr val="475569"/>
                </a:solidFill>
                <a:latin typeface="Helvetica"/>
                <a:ea typeface="Helvetica"/>
                <a:cs typeface="Helvetica"/>
              </a:rPr>
              <a:t>25-053</a:t>
            </a:r>
            <a:r>
              <a:rPr lang="de-DE" sz="1600" b="0" i="0" u="none" strike="noStrike" cap="none" spc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)</a:t>
            </a:r>
            <a:endParaRPr sz="1600" b="0">
              <a:latin typeface="Helvetica"/>
              <a:cs typeface="Helvetica"/>
            </a:endParaRPr>
          </a:p>
          <a:p>
            <a:pPr>
              <a:defRPr/>
            </a:pPr>
            <a:endParaRPr sz="1600">
              <a:latin typeface="Helvetica"/>
              <a:cs typeface="Helvetica"/>
            </a:endParaRPr>
          </a:p>
        </p:txBody>
      </p:sp>
      <p:pic>
        <p:nvPicPr>
          <p:cNvPr id="106359804" name="Picture 13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4047189" y="5266764"/>
            <a:ext cx="1433940" cy="1430206"/>
          </a:xfrm>
          <a:prstGeom prst="rect">
            <a:avLst/>
          </a:prstGeom>
        </p:spPr>
      </p:pic>
      <p:pic>
        <p:nvPicPr>
          <p:cNvPr id="1720917308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flipH="0" flipV="0">
            <a:off x="5610231" y="5341911"/>
            <a:ext cx="2207991" cy="1092161"/>
          </a:xfrm>
          <a:prstGeom prst="rect">
            <a:avLst/>
          </a:prstGeom>
        </p:spPr>
      </p:pic>
      <p:pic>
        <p:nvPicPr>
          <p:cNvPr id="686790647" name="Picture 1768573301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 rot="0" flipH="0" flipV="0">
            <a:off x="10211707" y="5237542"/>
            <a:ext cx="1459505" cy="1459505"/>
          </a:xfrm>
          <a:prstGeom prst="rect">
            <a:avLst/>
          </a:prstGeom>
        </p:spPr>
      </p:pic>
      <p:sp>
        <p:nvSpPr>
          <p:cNvPr id="278993816" name=""/>
          <p:cNvSpPr txBox="1"/>
          <p:nvPr/>
        </p:nvSpPr>
        <p:spPr bwMode="auto">
          <a:xfrm rot="0" flipH="0" flipV="0">
            <a:off x="553735" y="3423096"/>
            <a:ext cx="10962443" cy="5489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lnSpc>
                <a:spcPct val="150000"/>
              </a:lnSpc>
              <a:spcAft>
                <a:spcPts val="283"/>
              </a:spcAft>
              <a:defRPr/>
            </a:pPr>
            <a:r>
              <a:rPr lang="de-DE" sz="2000" b="0" i="0" u="sng" strike="noStrike" cap="none" spc="0">
                <a:solidFill>
                  <a:schemeClr val="tx1">
                    <a:lumMod val="90000"/>
                    <a:lumOff val="5000"/>
                  </a:schemeClr>
                </a:solidFill>
                <a:latin typeface="Helvetica"/>
                <a:ea typeface="Helvetica"/>
                <a:cs typeface="Helvetica"/>
              </a:rPr>
              <a:t>Luka Tsulukidze</a:t>
            </a:r>
            <a:r>
              <a:rPr lang="ka-GE" sz="2000" b="0" i="0" u="sng" strike="noStrike" cap="none" spc="0" baseline="30000">
                <a:solidFill>
                  <a:schemeClr val="tx1">
                    <a:lumMod val="90000"/>
                    <a:lumOff val="5000"/>
                  </a:schemeClr>
                </a:solidFill>
                <a:latin typeface="Helvetica"/>
                <a:ea typeface="Helvetica"/>
                <a:cs typeface="Helvetica"/>
              </a:rPr>
              <a:t>1</a:t>
            </a:r>
            <a:r>
              <a:rPr lang="de-DE" sz="2000">
                <a:solidFill>
                  <a:schemeClr val="tx1">
                    <a:lumMod val="90000"/>
                    <a:lumOff val="5000"/>
                  </a:schemeClr>
                </a:solidFill>
                <a:latin typeface="Helvetica"/>
                <a:ea typeface="Helvetica"/>
                <a:cs typeface="Helvetica"/>
              </a:rPr>
              <a:t>, Giorgi Mamatsashvili</a:t>
            </a:r>
            <a:r>
              <a:rPr lang="de-DE" sz="2000" baseline="30000">
                <a:solidFill>
                  <a:schemeClr val="tx1">
                    <a:lumMod val="90000"/>
                    <a:lumOff val="5000"/>
                  </a:schemeClr>
                </a:solidFill>
                <a:latin typeface="Helvetica"/>
                <a:ea typeface="Helvetica"/>
                <a:cs typeface="Helvetica"/>
              </a:rPr>
              <a:t> 2</a:t>
            </a:r>
            <a:r>
              <a:rPr lang="de-DE" sz="2000">
                <a:solidFill>
                  <a:schemeClr val="tx1">
                    <a:lumMod val="90000"/>
                    <a:lumOff val="5000"/>
                  </a:schemeClr>
                </a:solidFill>
                <a:latin typeface="Helvetica"/>
                <a:ea typeface="Helvetica"/>
                <a:cs typeface="Helvetica"/>
              </a:rPr>
              <a:t>,</a:t>
            </a:r>
            <a:r>
              <a:rPr lang="de-DE" sz="2000">
                <a:solidFill>
                  <a:schemeClr val="tx1">
                    <a:lumMod val="90000"/>
                    <a:lumOff val="5000"/>
                  </a:schemeClr>
                </a:solidFill>
                <a:latin typeface="Helvetica"/>
                <a:ea typeface="Helvetica"/>
                <a:cs typeface="Helvetica"/>
              </a:rPr>
              <a:t> Oleg Kharshiladze</a:t>
            </a:r>
            <a:r>
              <a:rPr lang="de-DE" sz="2000" baseline="30000">
                <a:latin typeface="Helvetica"/>
                <a:ea typeface="Helvetica"/>
                <a:cs typeface="Helvetica"/>
              </a:rPr>
              <a:t> 1</a:t>
            </a:r>
            <a:r>
              <a:rPr lang="ka-GE" sz="2000">
                <a:latin typeface="Helvetica"/>
                <a:ea typeface="Helvetica"/>
                <a:cs typeface="Helvetica"/>
              </a:rPr>
              <a:t>,</a:t>
            </a:r>
            <a:r>
              <a:rPr lang="de-DE" sz="2000">
                <a:latin typeface="Helvetica"/>
                <a:ea typeface="Helvetica"/>
                <a:cs typeface="Helvetica"/>
              </a:rPr>
              <a:t> Frank Stefani </a:t>
            </a:r>
            <a:r>
              <a:rPr lang="de-DE" sz="2000" baseline="30000">
                <a:latin typeface="Helvetica"/>
                <a:ea typeface="Helvetica"/>
                <a:cs typeface="Helvetica"/>
              </a:rPr>
              <a:t>2</a:t>
            </a:r>
            <a:endParaRPr sz="2000" baseline="30000">
              <a:latin typeface="Helvetica"/>
              <a:cs typeface="Helvetica"/>
            </a:endParaRPr>
          </a:p>
        </p:txBody>
      </p:sp>
      <p:sp>
        <p:nvSpPr>
          <p:cNvPr id="979118989" name=""/>
          <p:cNvSpPr txBox="1"/>
          <p:nvPr/>
        </p:nvSpPr>
        <p:spPr bwMode="auto">
          <a:xfrm rot="0" flipH="0" flipV="0">
            <a:off x="695397" y="716993"/>
            <a:ext cx="4227797" cy="3356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lang="de-DE" sz="1600" b="0">
                <a:solidFill>
                  <a:srgbClr val="3D44BF"/>
                </a:solidFill>
                <a:latin typeface="Helvetica"/>
                <a:ea typeface="Helvetica"/>
                <a:cs typeface="Helvetica"/>
              </a:rPr>
              <a:t>Tbilisi  </a:t>
            </a:r>
            <a:r>
              <a:rPr lang="de-DE" sz="1600" b="0">
                <a:solidFill>
                  <a:srgbClr val="3D44BF"/>
                </a:solidFill>
                <a:latin typeface="Helvetica"/>
                <a:ea typeface="Helvetica"/>
                <a:cs typeface="Helvetica"/>
              </a:rPr>
              <a:t>| </a:t>
            </a:r>
            <a:r>
              <a:rPr lang="de-DE" sz="1600" b="0">
                <a:solidFill>
                  <a:srgbClr val="3D44BF"/>
                </a:solidFill>
                <a:latin typeface="Helvetica"/>
                <a:ea typeface="Helvetica"/>
                <a:cs typeface="Helvetica"/>
              </a:rPr>
              <a:t>September 9, 2026</a:t>
            </a:r>
            <a:endParaRPr sz="1600">
              <a:solidFill>
                <a:srgbClr val="6B6B80"/>
              </a:solidFill>
              <a:latin typeface="Helvetica"/>
              <a:cs typeface="Helvetica"/>
            </a:endParaRPr>
          </a:p>
        </p:txBody>
      </p:sp>
      <p:pic>
        <p:nvPicPr>
          <p:cNvPr id="1429854909" name="Picture 19"/>
          <p:cNvPicPr>
            <a:picLocks noChangeAspect="1"/>
          </p:cNvPicPr>
          <p:nvPr/>
        </p:nvPicPr>
        <p:blipFill rotWithShape="1">
          <a:blip r:embed="rId6"/>
          <a:stretch/>
        </p:blipFill>
        <p:spPr bwMode="auto">
          <a:xfrm flipH="0" flipV="0">
            <a:off x="7896663" y="5341911"/>
            <a:ext cx="2212188" cy="1022611"/>
          </a:xfrm>
          <a:prstGeom prst="rect">
            <a:avLst/>
          </a:prstGeom>
        </p:spPr>
      </p:pic>
      <p:sp>
        <p:nvSpPr>
          <p:cNvPr id="509584248" name=""/>
          <p:cNvSpPr/>
          <p:nvPr/>
        </p:nvSpPr>
        <p:spPr bwMode="auto">
          <a:xfrm flipH="0" flipV="0">
            <a:off x="695397" y="320393"/>
            <a:ext cx="3599041" cy="39659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2000" b="1" i="0" u="none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ea typeface="Arial"/>
                <a:cs typeface="Arial"/>
              </a:rPr>
              <a:t>GGSB 2026 Workshop</a:t>
            </a:r>
            <a:endParaRPr sz="2000" b="1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9387900" name="Title 1"/>
          <p:cNvSpPr>
            <a:spLocks noGrp="1"/>
          </p:cNvSpPr>
          <p:nvPr>
            <p:ph type="title"/>
          </p:nvPr>
        </p:nvSpPr>
        <p:spPr bwMode="auto">
          <a:xfrm>
            <a:off x="423582" y="17742"/>
            <a:ext cx="10515600" cy="1325562"/>
          </a:xfrm>
        </p:spPr>
        <p:txBody>
          <a:bodyPr/>
          <a:lstStyle/>
          <a:p>
            <a:pPr>
              <a:defRPr/>
            </a:pPr>
            <a:r>
              <a:rPr lang="de-D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Generation of Geomagnetic field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901880291" name=""/>
          <p:cNvSpPr/>
          <p:nvPr/>
        </p:nvSpPr>
        <p:spPr bwMode="auto">
          <a:xfrm flipH="0" flipV="0">
            <a:off x="6814432" y="1439253"/>
            <a:ext cx="4648332" cy="70139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just">
              <a:defRPr/>
            </a:pPr>
            <a:r>
              <a:rPr lang="de-DE" sz="2000" b="0" i="0" u="none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Conducting fluid motion in outer core generates magnetic field. </a:t>
            </a:r>
            <a:endParaRPr sz="2000" b="0" i="0" u="none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407947927" name=""/>
          <p:cNvSpPr/>
          <p:nvPr/>
        </p:nvSpPr>
        <p:spPr bwMode="auto">
          <a:xfrm flipH="0" flipV="0">
            <a:off x="6193557" y="2642483"/>
            <a:ext cx="5801738" cy="2691324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lnSpc>
                <a:spcPct val="114999"/>
              </a:lnSpc>
              <a:defRPr/>
            </a:pPr>
            <a:r>
              <a:rPr lang="de-DE" sz="20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Earth outer core parameters</a:t>
            </a:r>
            <a:r>
              <a:rPr sz="20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endParaRPr sz="2000">
              <a:solidFill>
                <a:schemeClr val="tx1"/>
              </a:solidFill>
            </a:endParaRPr>
          </a:p>
          <a:p>
            <a:pPr algn="ctr">
              <a:lnSpc>
                <a:spcPct val="114999"/>
              </a:lnSpc>
              <a:defRPr/>
            </a:pPr>
            <a:r>
              <a:rPr lang="de-DE" sz="20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Reynolds number</a:t>
            </a:r>
            <a:r>
              <a:rPr sz="20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endParaRPr sz="2000" b="1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14999"/>
              </a:lnSpc>
              <a:defRPr/>
            </a:pPr>
            <a:r>
              <a:rPr sz="20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𝑅</m:t>
                      </m:r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𝑒</m:t>
                      </m:r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∼</m:t>
                      </m:r>
                      <m:sSup>
                        <m:sSupPr>
                          <m:ctrlPr>
                            <a:rPr sz="2000" b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10</m:t>
                          </m:r>
                        </m:e>
                        <m:sup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8</m:t>
                          </m:r>
                        </m:sup>
                      </m:sSup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−</m:t>
                      </m:r>
                      <m:sSup>
                        <m:sSupPr>
                          <m:ctrlPr>
                            <a:rPr sz="2000" b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10</m:t>
                          </m:r>
                        </m:e>
                        <m:sup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</mc:Choice>
              <mc:Fallback/>
            </mc:AlternateContent>
            <a:r>
              <a:rPr lang="de-DE" sz="20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lang="de-DE" sz="20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14999"/>
              </a:lnSpc>
              <a:defRPr/>
            </a:pPr>
            <a:r>
              <a:rPr lang="de-DE" sz="20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Magnetic Reynolds number</a:t>
            </a:r>
            <a:r>
              <a:rPr sz="20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endParaRPr sz="20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14999"/>
              </a:lnSpc>
              <a:defRPr/>
            </a:pPr>
            <a:r>
              <a:rPr sz="20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𝑅</m:t>
                      </m:r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𝑚</m:t>
                      </m:r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∼</m:t>
                      </m:r>
                      <m:sSup>
                        <m:sSupPr>
                          <m:ctrlPr>
                            <a:rPr sz="2000" b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10</m:t>
                          </m:r>
                        </m:e>
                        <m:sup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2</m:t>
                          </m:r>
                        </m:sup>
                      </m:sSup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−</m:t>
                      </m:r>
                      <m:sSup>
                        <m:sSupPr>
                          <m:ctrlPr>
                            <a:rPr sz="2000" b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10</m:t>
                          </m:r>
                        </m:e>
                        <m:sup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</mc:Choice>
              <mc:Fallback/>
            </mc:AlternateContent>
            <a:endParaRPr sz="2000">
              <a:solidFill>
                <a:schemeClr val="tx1"/>
              </a:solidFill>
            </a:endParaRPr>
          </a:p>
          <a:p>
            <a:pPr algn="ctr">
              <a:lnSpc>
                <a:spcPct val="114999"/>
              </a:lnSpc>
              <a:defRPr/>
            </a:pPr>
            <a:r>
              <a:rPr lang="de-DE" sz="20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Magnetic Prandtl number</a:t>
            </a:r>
            <a:r>
              <a:rPr sz="2000" b="1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:</a:t>
            </a:r>
            <a:endParaRPr sz="2000" b="0" i="0" u="none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14999"/>
              </a:lnSpc>
              <a:defRPr/>
            </a:pPr>
            <a:r>
              <a:rPr sz="2000" b="0" i="0" u="none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𝑃</m:t>
                      </m:r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𝑚</m:t>
                      </m:r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=</m:t>
                      </m:r>
                      <m:f>
                        <m:fPr>
                          <m:ctrlPr>
                            <a:rPr sz="2000" b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𝜈</m:t>
                          </m:r>
                        </m:num>
                        <m:den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𝜂</m:t>
                          </m:r>
                        </m:den>
                      </m:f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∼</m:t>
                      </m:r>
                      <m:sSup>
                        <m:sSupPr>
                          <m:ctrlPr>
                            <a:rPr sz="2000" b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10</m:t>
                          </m:r>
                        </m:e>
                        <m:sup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−</m:t>
                          </m:r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6</m:t>
                          </m:r>
                        </m:sup>
                      </m:sSup>
                      <m:r>
                        <m:rPr>
                          <m:sty m:val="bi"/>
                        </m:rPr>
                        <a:rPr sz="2000">
                          <a:solidFill>
                            <a:schemeClr val="tx1"/>
                          </a:solidFill>
                        </a:rPr>
                        <m:t>−</m:t>
                      </m:r>
                      <m:sSup>
                        <m:sSupPr>
                          <m:ctrlPr>
                            <a:rPr sz="2000" b="1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10</m:t>
                          </m:r>
                        </m:e>
                        <m:sup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−</m:t>
                          </m:r>
                          <m:r>
                            <m:rPr>
                              <m:sty m:val="bi"/>
                            </m:rPr>
                            <a:rPr sz="2000">
                              <a:solidFill>
                                <a:schemeClr val="tx1"/>
                              </a:solidFill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</mc:Choice>
              <mc:Fallback/>
            </mc:AlternateContent>
            <a:endParaRPr sz="2000">
              <a:solidFill>
                <a:schemeClr val="tx1"/>
              </a:solidFill>
            </a:endParaRPr>
          </a:p>
        </p:txBody>
      </p:sp>
      <p:sp>
        <p:nvSpPr>
          <p:cNvPr id="666433474" name=""/>
          <p:cNvSpPr/>
          <p:nvPr/>
        </p:nvSpPr>
        <p:spPr bwMode="auto">
          <a:xfrm flipH="0" flipV="0">
            <a:off x="6621093" y="5587585"/>
            <a:ext cx="5147072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Biskamp,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sz="1400" b="0" i="1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Magnetohydrodynamic Turbulence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(CUP, 2003)</a:t>
            </a:r>
            <a:endParaRPr sz="1400">
              <a:latin typeface="Helvetica"/>
              <a:cs typeface="Helvetica"/>
            </a:endParaRPr>
          </a:p>
        </p:txBody>
      </p:sp>
      <p:sp>
        <p:nvSpPr>
          <p:cNvPr id="113139609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47838B-00E6-F56C-C259-492D7980CB87}" type="slidenum">
              <a:rPr lang="en-US" sz="2000" b="1">
                <a:solidFill>
                  <a:schemeClr val="tx1"/>
                </a:solidFill>
              </a:rPr>
              <a:t>25</a:t>
            </a:fld>
            <a:endParaRPr sz="2000" b="1">
              <a:solidFill>
                <a:schemeClr val="tx1"/>
              </a:solidFill>
            </a:endParaRPr>
          </a:p>
        </p:txBody>
      </p:sp>
      <p:pic>
        <p:nvPicPr>
          <p:cNvPr id="1921795496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503624" y="1343304"/>
            <a:ext cx="5760000" cy="4795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97607985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423580" y="1320718"/>
            <a:ext cx="11392436" cy="1514194"/>
          </a:xfrm>
        </p:spPr>
        <p:txBody>
          <a:bodyPr/>
          <a:lstStyle/>
          <a:p>
            <a:pPr>
              <a:buFont typeface="Courier New"/>
              <a:buChar char="o"/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Paleomagnetic data reveals reversals of the Earth's magnetic field</a:t>
            </a:r>
            <a:r>
              <a:rPr lang="ka-GE" sz="2000" b="0" i="0" u="none" strike="noStrike" cap="none" spc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.</a:t>
            </a:r>
            <a:endParaRPr lang="ka-GE" sz="2000" b="0" i="0" u="none" strike="noStrike" cap="none" spc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>
              <a:buFont typeface="Courier New"/>
              <a:buChar char="o"/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The process is irregular, featuring both long and short periods.</a:t>
            </a:r>
            <a:r>
              <a:rPr lang="ka-GE" sz="2000" b="0" i="0" u="none" strike="noStrike" cap="none" spc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 </a:t>
            </a:r>
            <a:endParaRPr lang="ka-GE" sz="2000" b="0" i="0" u="none" strike="noStrike" cap="none" spc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>
              <a:buFont typeface="Courier New"/>
              <a:buChar char="o"/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The last reversal occurred 780,000 years ago.</a:t>
            </a:r>
            <a:endParaRPr lang="ka-GE" sz="2000" b="0" i="0" u="none" strike="noStrike" cap="none" spc="0">
              <a:solidFill>
                <a:schemeClr val="tx1"/>
              </a:solidFill>
              <a:latin typeface="Helvetica"/>
              <a:ea typeface="Helvetica"/>
              <a:cs typeface="Helvetica"/>
            </a:endParaRPr>
          </a:p>
          <a:p>
            <a:pPr>
              <a:buFont typeface="Courier New"/>
              <a:buChar char="o"/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On average, there are 5 reversals per million years.</a:t>
            </a:r>
            <a:endParaRPr sz="4800">
              <a:latin typeface="Helvetica"/>
              <a:cs typeface="Helvetica"/>
            </a:endParaRPr>
          </a:p>
        </p:txBody>
      </p:sp>
      <p:sp>
        <p:nvSpPr>
          <p:cNvPr id="1955756670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Geomagnetic field reversals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814033527" name=""/>
          <p:cNvSpPr/>
          <p:nvPr/>
        </p:nvSpPr>
        <p:spPr bwMode="auto">
          <a:xfrm flipH="0" flipV="0">
            <a:off x="7719791" y="2834913"/>
            <a:ext cx="4286970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Stefani et al.</a:t>
            </a:r>
            <a:r>
              <a:rPr sz="12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,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sz="1400" b="0" i="1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Geophys. Astrophys. Fluid Dyn.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sz="12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(2007)</a:t>
            </a:r>
            <a:endParaRPr sz="2000">
              <a:latin typeface="Helvetica"/>
              <a:cs typeface="Helvetica"/>
            </a:endParaRPr>
          </a:p>
        </p:txBody>
      </p:sp>
      <p:sp>
        <p:nvSpPr>
          <p:cNvPr id="1823293600" name=""/>
          <p:cNvSpPr txBox="1"/>
          <p:nvPr/>
        </p:nvSpPr>
        <p:spPr bwMode="auto">
          <a:xfrm rot="0" flipH="0" flipV="0">
            <a:off x="7536156" y="2957014"/>
            <a:ext cx="183636" cy="366119"/>
          </a:xfrm>
          <a:prstGeom prst="rect">
            <a:avLst/>
          </a:prstGeom>
          <a:noFill/>
        </p:spPr>
        <p:txBody>
          <a:bodyPr vertOverflow="overflow" horzOverflow="overflow" vert="horz" wrap="non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endParaRPr/>
          </a:p>
        </p:txBody>
      </p:sp>
      <p:sp>
        <p:nvSpPr>
          <p:cNvPr id="2015929676" name=""/>
          <p:cNvSpPr/>
          <p:nvPr/>
        </p:nvSpPr>
        <p:spPr bwMode="auto">
          <a:xfrm flipH="0" flipV="0">
            <a:off x="823312" y="6000750"/>
            <a:ext cx="3560484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Cande &amp; Kent,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sz="1400" b="0" i="1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J. Geophys. Res.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(1992)</a:t>
            </a:r>
            <a:endParaRPr sz="1400">
              <a:latin typeface="Helvetica"/>
              <a:cs typeface="Helvetica"/>
            </a:endParaRPr>
          </a:p>
        </p:txBody>
      </p:sp>
      <p:sp>
        <p:nvSpPr>
          <p:cNvPr id="96674765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8B8E8E8-4C94-E19B-48FA-D65916CBE636}" type="slidenum">
              <a:rPr lang="en-US" sz="2000" b="1">
                <a:solidFill>
                  <a:schemeClr val="tx1"/>
                </a:solidFill>
              </a:rPr>
              <a:t>25</a:t>
            </a:fld>
            <a:endParaRPr sz="2000" b="1">
              <a:solidFill>
                <a:schemeClr val="tx1"/>
              </a:solidFill>
            </a:endParaRPr>
          </a:p>
        </p:txBody>
      </p:sp>
      <p:pic>
        <p:nvPicPr>
          <p:cNvPr id="1191456083" name=""/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 bwMode="auto">
          <a:xfrm>
            <a:off x="633398" y="3211510"/>
            <a:ext cx="10972800" cy="2743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37831202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197362" y="1462365"/>
            <a:ext cx="5718388" cy="4707405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algn="just">
              <a:spcBef>
                <a:spcPts val="1700"/>
              </a:spcBef>
              <a:buFont typeface="Courier New"/>
              <a:buChar char="o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∇⋅𝐮=0, ∇⋅𝐁=0</m:t>
                      </m:r>
                    </m:oMath>
                  </m:oMathPara>
                </a14:m>
              </mc:Choice>
              <mc:Fallback/>
            </mc:AlternateContent>
            <a:endParaRPr sz="22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buFont typeface="Courier New"/>
              <a:buChar char="o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i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∂𝐁</m:t>
                          </m:r>
                        </m:num>
                        <m:den>
                          <m:r>
                            <m:rPr>
                              <m:sty m:val="i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∂t</m:t>
                          </m:r>
                        </m:den>
                      </m:f>
                      <m:r>
                        <m:rPr>
                          <m:sty m:val="i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∇</m:t>
                      </m:r>
                      <m:r>
                        <m:rPr>
                          <m:sty m:val="i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</m:t>
                      </m:r>
                      <m:d>
                        <m:dPr>
                          <m:begChr m:val="("/>
                          <m:endChr m:val=")"/>
                          <m:ctrlPr>
                            <a:rPr lang="de-DE" sz="24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i"/>
                            </m:rPr>
                            <a:rPr sz="2400" u="none">
                              <a:latin typeface="Cambria Math"/>
                              <a:ea typeface="Cambria Math"/>
                              <a:cs typeface="Cambria Math"/>
                            </a:rPr>
                            <m:t>𝐮</m:t>
                          </m:r>
                          <m:r>
                            <m:rPr>
                              <m:sty m:val="i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×𝐁</m:t>
                          </m:r>
                        </m:e>
                      </m:d>
                      <m:r>
                        <m:rPr>
                          <m:sty m:val="i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+η</m:t>
                      </m:r>
                      <m:sSup>
                        <m:sSupPr>
                          <m:ctrl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∇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/>
                        <a:rPr sz="2400">
                          <a:latin typeface="Cambria Math"/>
                          <a:ea typeface="Cambria Math"/>
                          <a:cs typeface="Cambria Math"/>
                        </a:rPr>
                        <m:t>𝐁</m:t>
                      </m:r>
                    </m:oMath>
                  </m:oMathPara>
                </a14:m>
              </mc:Choice>
              <mc:Fallback/>
            </mc:AlternateContent>
            <a:endParaRPr sz="22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buFont typeface="Courier New"/>
              <a:buChar char="o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i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∂𝐮</m:t>
                          </m:r>
                        </m:num>
                        <m:den>
                          <m:r>
                            <m:rPr>
                              <m:sty m:val="i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∂t</m:t>
                          </m:r>
                        </m:den>
                      </m:f>
                      <m:r>
                        <m:rPr>
                          <m:sty m:val="p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d>
                        <m:dPr>
                          <m:begChr m:val="("/>
                          <m:endChr m:val=")"/>
                          <m:ctrl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/>
                            <a:rPr sz="2400">
                              <a:latin typeface="Cambria Math"/>
                              <a:ea typeface="Cambria Math"/>
                              <a:cs typeface="Cambria Math"/>
                            </a:rPr>
                            <m:t>𝐮</m:t>
                          </m:r>
                          <m:r>
                            <m:rPr>
                              <m:sty m:val="p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⋅∇</m:t>
                          </m:r>
                        </m:e>
                      </m:d>
                      <m:r>
                        <m:rPr/>
                        <a:rPr sz="2400">
                          <a:latin typeface="Cambria Math"/>
                          <a:ea typeface="Cambria Math"/>
                          <a:cs typeface="Cambria Math"/>
                        </a:rPr>
                        <m:t>𝐮</m:t>
                      </m:r>
                      <m:r>
                        <m:rPr>
                          <m:sty m:val="p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+2</m:t>
                      </m:r>
                      <m:r>
                        <m:rPr>
                          <m:sty m:val="b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Ω</m:t>
                      </m:r>
                      <m:r>
                        <m:rPr>
                          <m:sty m:val="p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×𝐮=</m:t>
                      </m:r>
                    </m:oMath>
                  </m:oMathPara>
                </a14:m>
              </mc:Choice>
              <mc:Fallback/>
            </mc:AlternateContent>
            <a:br>
              <a:rPr sz="2200" b="0" i="0" u="none" strike="noStrike" cap="none" spc="0">
                <a:solidFill>
                  <a:schemeClr val="tx1"/>
                </a:solidFill>
                <a:latin typeface="Arial"/>
                <a:cs typeface="Arial"/>
              </a:rPr>
            </a:b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-</m:t>
                      </m:r>
                      <m:f>
                        <m:fPr>
                          <m:ctrl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i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ρ</m:t>
                          </m:r>
                        </m:den>
                      </m:f>
                      <m:r>
                        <m:rPr>
                          <m:sty m:val="p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∇</m:t>
                      </m:r>
                      <m:r>
                        <m:rPr>
                          <m:sty m:val="i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P+</m:t>
                      </m:r>
                      <m:d>
                        <m:dPr>
                          <m:begChr m:val="("/>
                          <m:endChr m:val=")"/>
                          <m:ctrl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∇×𝐁</m:t>
                          </m:r>
                        </m:e>
                      </m:d>
                      <m:r>
                        <m:rPr>
                          <m:sty m:val="p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×𝐁+</m:t>
                      </m:r>
                      <m:r>
                        <m:rPr>
                          <m:sty m:val="i"/>
                        </m:rPr>
                        <a:rPr lang="de-D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ν</m:t>
                      </m:r>
                      <m:sSup>
                        <m:sSupPr>
                          <m:ctrl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∇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de-D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m:rPr/>
                        <a:rPr sz="2400">
                          <a:latin typeface="Cambria Math"/>
                          <a:ea typeface="Cambria Math"/>
                          <a:cs typeface="Cambria Math"/>
                        </a:rPr>
                        <m:t>𝐮</m:t>
                      </m:r>
                    </m:oMath>
                  </m:oMathPara>
                </a14:m>
              </mc:Choice>
              <mc:Fallback/>
            </mc:AlternateContent>
            <a:endParaRPr lang="de-DE" sz="1800" u="none" strike="noStrike" cap="none" spc="0">
              <a:solidFill>
                <a:schemeClr val="tx1"/>
              </a:solidFill>
              <a:latin typeface="Cambria Math"/>
              <a:ea typeface="Cambria Math"/>
              <a:cs typeface="Cambria Math"/>
            </a:endParaRPr>
          </a:p>
          <a:p>
            <a:pPr marL="0" indent="0" algn="just">
              <a:spcBef>
                <a:spcPts val="0"/>
              </a:spcBef>
              <a:buFont typeface="Arial"/>
              <a:buNone/>
              <a:defRPr/>
            </a:pPr>
            <a:endParaRPr lang="ka-GE" sz="20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spcBef>
                <a:spcPts val="0"/>
              </a:spcBef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3D Cartesian unstratified shearing flow.</a:t>
            </a:r>
            <a:endParaRPr lang="ka-GE" sz="20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algn="just">
              <a:spcBef>
                <a:spcPts val="0"/>
              </a:spcBef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Strictly Zero Net Magnetic Flux </a:t>
            </a:r>
            <a:endParaRPr lang="ka-GE" sz="20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 algn="l">
              <a:spcBef>
                <a:spcPts val="565"/>
              </a:spcBef>
              <a:buFont typeface="Arial"/>
              <a:buNone/>
              <a:defRPr/>
            </a:pPr>
            <a:endParaRPr lang="ka-GE" sz="1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 algn="ctr">
              <a:spcBef>
                <a:spcPts val="566"/>
              </a:spcBef>
              <a:buFont typeface="Arial"/>
              <a:buNone/>
              <a:defRPr/>
            </a:pPr>
            <a:r>
              <a:rPr lang="de-DE" sz="2000" b="0" i="0" u="none" strike="noStrike" cap="none" spc="0">
                <a:solidFill>
                  <a:schemeClr val="tx1"/>
                </a:solidFill>
                <a:latin typeface="Arial"/>
                <a:cs typeface="Arial"/>
              </a:rPr>
              <a:t>Tested regimes: </a:t>
            </a:r>
            <a:endParaRPr lang="ka-GE" sz="18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08845600" name=""/>
          <p:cNvSpPr/>
          <p:nvPr/>
        </p:nvSpPr>
        <p:spPr bwMode="auto">
          <a:xfrm>
            <a:off x="513225" y="5396841"/>
            <a:ext cx="5051720" cy="109764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"/>
                    </m:oMathParaPr>
                    <m:oMath>
                      <m:r>
                        <m:rPr>
                          <m:sty m:val="i"/>
                        </m:rPr>
                        <a:rPr lang="en-US" sz="22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Pm=4 → Rm=20000,  Re=5000</m:t>
                      </m:r>
                    </m:oMath>
                  </m:oMathPara>
                </a14:m>
              </mc:Choice>
              <mc:Fallback/>
            </mc:AlternateContent>
            <a:endParaRPr sz="2200" i="1"/>
          </a:p>
          <a:p>
            <a:pPr algn="ctr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"/>
                    </m:oMathParaPr>
                    <m:oMath>
                      <m:r>
                        <m:rPr/>
                        <a:rPr sz="2200">
                          <a:latin typeface="Cambria Math"/>
                          <a:ea typeface="Cambria Math"/>
                          <a:cs typeface="Cambria Math"/>
                        </a:rPr>
                        <m:t>Pm=1 → Rm=20000, Re=20000</m:t>
                      </m:r>
                    </m:oMath>
                  </m:oMathPara>
                </a14:m>
              </mc:Choice>
              <mc:Fallback/>
            </mc:AlternateContent>
            <a:endParaRPr sz="2200"/>
          </a:p>
          <a:p>
            <a:pPr algn="ctr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>
                      <m:jc m:val="center"/>
                    </m:oMathParaPr>
                    <m:oMath>
                      <m:r>
                        <m:rPr/>
                        <a:rPr sz="2200">
                          <a:latin typeface="Cambria Math"/>
                          <a:ea typeface="Cambria Math"/>
                          <a:cs typeface="Cambria Math"/>
                        </a:rPr>
                        <m:t>Pm=0.33 → Rm=20000, Re=60000</m:t>
                      </m:r>
                    </m:oMath>
                  </m:oMathPara>
                </a14:m>
              </mc:Choice>
              <mc:Fallback/>
            </mc:AlternateContent>
            <a:endParaRPr sz="2200"/>
          </a:p>
        </p:txBody>
      </p:sp>
      <p:sp>
        <p:nvSpPr>
          <p:cNvPr id="1479845252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Physical setup 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3712011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EDB6C7C-E3B0-53E4-42EF-B6E5107CA3D7}" type="slidenum">
              <a:rPr lang="en-US" sz="2000" b="1">
                <a:solidFill>
                  <a:schemeClr val="tx1"/>
                </a:solidFill>
              </a:rPr>
              <a:t>25</a:t>
            </a:fld>
            <a:endParaRPr sz="2000" b="1">
              <a:solidFill>
                <a:schemeClr val="tx1"/>
              </a:solidFill>
            </a:endParaRPr>
          </a:p>
        </p:txBody>
      </p:sp>
      <p:pic>
        <p:nvPicPr>
          <p:cNvPr id="340168675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5415770" y="1095374"/>
            <a:ext cx="6598563" cy="51278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8434326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Magnetic energy and domain sizes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196062736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F1FBFC7-E9AB-9896-6C5E-925BBA08869F}" type="slidenum">
              <a:rPr lang="en-US" sz="2000" b="1">
                <a:solidFill>
                  <a:srgbClr val="021F7D"/>
                </a:solidFill>
              </a:rPr>
              <a:t>25</a:t>
            </a:fld>
            <a:endParaRPr sz="2000" b="1">
              <a:solidFill>
                <a:srgbClr val="021F7D"/>
              </a:solidFill>
            </a:endParaRPr>
          </a:p>
        </p:txBody>
      </p:sp>
      <p:pic>
        <p:nvPicPr>
          <p:cNvPr id="719564013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159750" y="1337949"/>
            <a:ext cx="5760000" cy="5018400"/>
          </a:xfrm>
          <a:prstGeom prst="rect">
            <a:avLst/>
          </a:prstGeom>
        </p:spPr>
      </p:pic>
      <p:sp>
        <p:nvSpPr>
          <p:cNvPr id="829712792" name=""/>
          <p:cNvSpPr txBox="1"/>
          <p:nvPr/>
        </p:nvSpPr>
        <p:spPr bwMode="auto">
          <a:xfrm rot="0" flipH="0" flipV="0">
            <a:off x="6240092" y="1833561"/>
            <a:ext cx="5435466" cy="388422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 algn="just">
              <a:spcBef>
                <a:spcPts val="2834"/>
              </a:spcBef>
              <a:buFont typeface="Courier New"/>
              <a:buChar char="o"/>
              <a:defRPr/>
            </a:pPr>
            <a:r>
              <a:rPr lang="de-DE" sz="2200"/>
              <a:t>With lower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sSub>
                        <m:sSubPr>
                          <m:ctrlPr>
                            <a:rPr lang="de-DE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z</m:t>
                          </m:r>
                        </m:sub>
                      </m:sSub>
                      <m:r>
                        <m:rPr/>
                        <a:rPr lang="de-DE" sz="22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 = 1</m:t>
                      </m:r>
                    </m:oMath>
                  </m:oMathPara>
                </a14:m>
              </mc:Choice>
              <mc:Fallback/>
            </mc:AlternateContent>
            <a:r>
              <a:rPr lang="de-DE" sz="2200"/>
              <a:t> we see strong dissipation of  magnetic energy, for Pm = 1. Turbulence dies and generated magnetic field dies with it </a:t>
            </a:r>
            <a:endParaRPr lang="de-DE" sz="2200"/>
          </a:p>
          <a:p>
            <a:pPr marL="283879" indent="-283879" algn="just">
              <a:spcBef>
                <a:spcPts val="2834"/>
              </a:spcBef>
              <a:buFont typeface="Courier New"/>
              <a:buChar char="o"/>
              <a:defRPr/>
            </a:pPr>
            <a:r>
              <a:rPr lang="de-DE" sz="2200"/>
              <a:t>Increasing box size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sSub>
                        <m:sSubPr>
                          <m:ctrlPr>
                            <a:rPr lang="de-DE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z</m:t>
                          </m:r>
                        </m:sub>
                      </m:sSub>
                      <m:r>
                        <m:rPr/>
                        <a:rPr lang="de-DE" sz="22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 = 4</m:t>
                      </m:r>
                    </m:oMath>
                  </m:oMathPara>
                </a14:m>
              </mc:Choice>
              <mc:Fallback/>
            </mc:AlternateContent>
            <a:r>
              <a:rPr lang="de-DE" sz="2200"/>
              <a:t> changes the picture, even for case of Pm = 0.3 turbulence is sustained and magnetic energy also survives. </a:t>
            </a:r>
            <a:endParaRPr sz="2200"/>
          </a:p>
          <a:p>
            <a:pPr algn="just">
              <a:spcBef>
                <a:spcPts val="2834"/>
              </a:spcBef>
              <a:spcAft>
                <a:spcPts val="2834"/>
              </a:spcAft>
              <a:defRPr/>
            </a:pPr>
            <a:endParaRPr sz="22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71134926" name="Title 1"/>
          <p:cNvSpPr>
            <a:spLocks noGrp="1"/>
          </p:cNvSpPr>
          <p:nvPr/>
        </p:nvSpPr>
        <p:spPr bwMode="auto">
          <a:xfrm>
            <a:off x="423580" y="17740"/>
            <a:ext cx="10515600" cy="1325561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Spatiotemporal Dynamics</a:t>
            </a:r>
            <a:b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</a:br>
            <a:r>
              <a:rPr lang="de-DE" sz="3600" b="1">
                <a:solidFill>
                  <a:srgbClr val="032EBD"/>
                </a:solidFill>
                <a:latin typeface="Helvetica"/>
                <a:cs typeface="Helvetica"/>
              </a:rPr>
              <a:t>Higher Pm-s</a:t>
            </a:r>
            <a:endParaRPr sz="3600" b="1">
              <a:solidFill>
                <a:srgbClr val="032EBD"/>
              </a:solidFill>
              <a:latin typeface="Helvetica"/>
              <a:cs typeface="Helvetica"/>
            </a:endParaRPr>
          </a:p>
        </p:txBody>
      </p:sp>
      <p:sp>
        <p:nvSpPr>
          <p:cNvPr id="170617596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A8EFD59-3A17-DA52-1DFA-5CD422BC860E}" type="slidenum">
              <a:rPr lang="en-US" sz="2000" b="1">
                <a:solidFill>
                  <a:srgbClr val="021F7D"/>
                </a:solidFill>
              </a:rPr>
              <a:t>5</a:t>
            </a:fld>
            <a:endParaRPr sz="2000" b="1">
              <a:solidFill>
                <a:srgbClr val="021F7D"/>
              </a:solidFill>
            </a:endParaRPr>
          </a:p>
        </p:txBody>
      </p:sp>
      <p:pic>
        <p:nvPicPr>
          <p:cNvPr id="1781839993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123274" y="1462368"/>
            <a:ext cx="5760000" cy="4993199"/>
          </a:xfrm>
          <a:prstGeom prst="rect">
            <a:avLst/>
          </a:prstGeom>
        </p:spPr>
      </p:pic>
      <p:pic>
        <p:nvPicPr>
          <p:cNvPr id="918674529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rot="0" flipH="0" flipV="0">
            <a:off x="6073774" y="1363149"/>
            <a:ext cx="5760000" cy="4993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045497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Lower Pm case 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178014718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0A44F89-ED12-46A7-3B9D-A107FB3972BC}" type="slidenum">
              <a:rPr lang="en-US" sz="2000" b="1">
                <a:solidFill>
                  <a:schemeClr val="tx1"/>
                </a:solidFill>
              </a:rPr>
              <a:t>25</a:t>
            </a:fld>
            <a:endParaRPr sz="2000" b="1">
              <a:solidFill>
                <a:schemeClr val="tx1"/>
              </a:solidFill>
            </a:endParaRPr>
          </a:p>
        </p:txBody>
      </p:sp>
      <p:sp>
        <p:nvSpPr>
          <p:cNvPr id="878737052" name="Content Placeholder 2"/>
          <p:cNvSpPr>
            <a:spLocks noGrp="1"/>
          </p:cNvSpPr>
          <p:nvPr/>
        </p:nvSpPr>
        <p:spPr bwMode="auto">
          <a:xfrm flipH="0" flipV="0">
            <a:off x="6375436" y="2012155"/>
            <a:ext cx="5460765" cy="382190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228600" indent="-228600" algn="l" defTabSz="914400" rtl="0"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99" indent="-228600" algn="l" defTabSz="914400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4999"/>
              </a:lnSpc>
              <a:spcAft>
                <a:spcPts val="2833"/>
              </a:spcAft>
              <a:buFont typeface="Courier New"/>
              <a:buChar char="o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Pm = 0.3</a:t>
            </a:r>
            <a:r>
              <a:rPr lang="de-DE" sz="2200"/>
              <a:t> – </a:t>
            </a:r>
            <a:r>
              <a:rPr lang="de-DE" sz="2200"/>
              <a:t>Macroscopic structures</a:t>
            </a:r>
            <a:r>
              <a:rPr lang="ka-GE" sz="2200"/>
              <a:t> </a:t>
            </a:r>
            <a:endParaRPr sz="2400"/>
          </a:p>
          <a:p>
            <a:pPr algn="just">
              <a:lnSpc>
                <a:spcPct val="114999"/>
              </a:lnSpc>
              <a:spcAft>
                <a:spcPts val="2833"/>
              </a:spcAft>
              <a:buFont typeface="Courier New"/>
              <a:buChar char="o"/>
              <a:defRPr/>
            </a:pPr>
            <a:r>
              <a:rPr lang="de-DE" sz="2200"/>
              <a:t>Pm =  Mean field scales for Pm=1,4 are similar</a:t>
            </a:r>
            <a:endParaRPr sz="2400"/>
          </a:p>
          <a:p>
            <a:pPr algn="just">
              <a:lnSpc>
                <a:spcPct val="114999"/>
              </a:lnSpc>
              <a:spcAft>
                <a:spcPts val="2833"/>
              </a:spcAft>
              <a:buFont typeface="Courier New"/>
              <a:buChar char="o"/>
              <a:defRPr/>
            </a:pPr>
            <a:r>
              <a:rPr lang="de-DE" sz="2200"/>
              <a:t>For Pm = 0.3 we get way larger spatial and temporal structures, we see longer stable polarity periods</a:t>
            </a:r>
            <a:r>
              <a:rPr lang="de-DE" sz="2200"/>
              <a:t>, than for Pm = 1 and 4 </a:t>
            </a:r>
            <a:endParaRPr sz="2200"/>
          </a:p>
        </p:txBody>
      </p:sp>
      <p:pic>
        <p:nvPicPr>
          <p:cNvPr id="161301016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114018" y="1369755"/>
            <a:ext cx="5760000" cy="49931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528897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CFB6180-472E-5E3A-44BB-4F54D92B46F4}" type="slidenum">
              <a:rPr lang="en-US" sz="2000" b="1">
                <a:solidFill>
                  <a:schemeClr val="tx1"/>
                </a:solidFill>
              </a:rPr>
              <a:t>10</a:t>
            </a:fld>
            <a:endParaRPr sz="2000" b="1">
              <a:solidFill>
                <a:schemeClr val="tx1"/>
              </a:solidFill>
            </a:endParaRPr>
          </a:p>
        </p:txBody>
      </p:sp>
      <p:sp>
        <p:nvSpPr>
          <p:cNvPr id="1491977619" name="Title 1"/>
          <p:cNvSpPr>
            <a:spLocks noGrp="1"/>
          </p:cNvSpPr>
          <p:nvPr/>
        </p:nvSpPr>
        <p:spPr bwMode="auto">
          <a:xfrm>
            <a:off x="423579" y="17739"/>
            <a:ext cx="10515600" cy="132556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a-G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Turbulent Mixing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1068501080" name=""/>
          <p:cNvSpPr txBox="1"/>
          <p:nvPr/>
        </p:nvSpPr>
        <p:spPr bwMode="auto">
          <a:xfrm rot="0" flipH="0" flipV="0">
            <a:off x="458757" y="5867848"/>
            <a:ext cx="5519766" cy="72422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de-DE" sz="2000">
                <a:latin typeface="Helvetica"/>
                <a:ea typeface="Helvetica"/>
                <a:cs typeface="Helvetica"/>
              </a:rPr>
              <a:t>Turbulent</a:t>
            </a:r>
            <a:r>
              <a:rPr lang="ka-GE" sz="2000">
                <a:latin typeface="Helvetica"/>
                <a:ea typeface="Helvetica"/>
                <a:cs typeface="Helvetica"/>
              </a:rPr>
              <a:t> </a:t>
            </a:r>
            <a:r>
              <a:rPr lang="de-DE" sz="2000">
                <a:latin typeface="Helvetica"/>
                <a:ea typeface="Helvetica"/>
                <a:cs typeface="Helvetica"/>
              </a:rPr>
              <a:t>magnetic field and velocity spectras for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Pm = 4</m:t>
                      </m:r>
                    </m:oMath>
                  </m:oMathPara>
                </a14:m>
              </mc:Choice>
              <mc:Fallback/>
            </mc:AlternateContent>
            <a:endParaRPr lang="ka-GE" sz="2000">
              <a:latin typeface="Helvetica"/>
              <a:ea typeface="Helvetica"/>
              <a:cs typeface="Helvetica"/>
            </a:endParaRPr>
          </a:p>
        </p:txBody>
      </p:sp>
      <p:pic>
        <p:nvPicPr>
          <p:cNvPr id="2080584162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194554" y="1238249"/>
            <a:ext cx="5760000" cy="4629600"/>
          </a:xfrm>
          <a:prstGeom prst="rect">
            <a:avLst/>
          </a:prstGeom>
        </p:spPr>
      </p:pic>
      <p:pic>
        <p:nvPicPr>
          <p:cNvPr id="1480034024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rot="0" flipH="0" flipV="0">
            <a:off x="6251121" y="1238249"/>
            <a:ext cx="5760000" cy="4629600"/>
          </a:xfrm>
          <a:prstGeom prst="rect">
            <a:avLst/>
          </a:prstGeom>
        </p:spPr>
      </p:pic>
      <p:sp>
        <p:nvSpPr>
          <p:cNvPr id="1843884077" name=""/>
          <p:cNvSpPr txBox="1"/>
          <p:nvPr/>
        </p:nvSpPr>
        <p:spPr bwMode="auto">
          <a:xfrm rot="0" flipH="0" flipV="0">
            <a:off x="6370697" y="5867848"/>
            <a:ext cx="5520845" cy="72422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de-DE" sz="2000">
                <a:latin typeface="Helvetica"/>
                <a:ea typeface="Helvetica"/>
                <a:cs typeface="Helvetica"/>
              </a:rPr>
              <a:t>Turbulent</a:t>
            </a:r>
            <a:r>
              <a:rPr lang="ka-GE" sz="2000">
                <a:latin typeface="Helvetica"/>
                <a:ea typeface="Helvetica"/>
                <a:cs typeface="Helvetica"/>
              </a:rPr>
              <a:t> </a:t>
            </a:r>
            <a:r>
              <a:rPr lang="de-DE" sz="2000">
                <a:latin typeface="Helvetica"/>
                <a:ea typeface="Helvetica"/>
                <a:cs typeface="Helvetica"/>
              </a:rPr>
              <a:t>magnetic field and velocity spectras for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Pm = 1</m:t>
                      </m:r>
                    </m:oMath>
                  </m:oMathPara>
                </a14:m>
              </mc:Choice>
              <mc:Fallback/>
            </mc:AlternateContent>
            <a:endParaRPr lang="ka-GE" sz="2000"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1570750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3453E0EE-CCD5-98EF-1CB5-BB7ADF3AF2A6}" type="slidenum">
              <a:rPr lang="en-US" sz="2000" b="1">
                <a:solidFill>
                  <a:schemeClr val="tx1"/>
                </a:solidFill>
              </a:rPr>
              <a:t>11</a:t>
            </a:fld>
            <a:endParaRPr sz="2000" b="1">
              <a:solidFill>
                <a:schemeClr val="tx1"/>
              </a:solidFill>
            </a:endParaRPr>
          </a:p>
        </p:txBody>
      </p:sp>
      <p:sp>
        <p:nvSpPr>
          <p:cNvPr id="51386791" name="Title 1"/>
          <p:cNvSpPr>
            <a:spLocks noGrp="1"/>
          </p:cNvSpPr>
          <p:nvPr/>
        </p:nvSpPr>
        <p:spPr bwMode="auto">
          <a:xfrm>
            <a:off x="423579" y="17739"/>
            <a:ext cx="10515600" cy="132556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ka-G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Suppressing Turbulent Mixing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pic>
        <p:nvPicPr>
          <p:cNvPr id="1289074618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335999" y="1139193"/>
            <a:ext cx="5760000" cy="4629600"/>
          </a:xfrm>
          <a:prstGeom prst="rect">
            <a:avLst/>
          </a:prstGeom>
        </p:spPr>
      </p:pic>
      <p:sp>
        <p:nvSpPr>
          <p:cNvPr id="740655483" name=""/>
          <p:cNvSpPr/>
          <p:nvPr/>
        </p:nvSpPr>
        <p:spPr bwMode="auto">
          <a:xfrm>
            <a:off x="6004541" y="3245940"/>
            <a:ext cx="183636" cy="36611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endParaRPr>
              <a:latin typeface="Cambria Math"/>
              <a:ea typeface="Cambria Math"/>
              <a:cs typeface="Cambria Math"/>
            </a:endParaRPr>
          </a:p>
        </p:txBody>
      </p:sp>
      <p:sp>
        <p:nvSpPr>
          <p:cNvPr id="618168075" name=""/>
          <p:cNvSpPr txBox="1"/>
          <p:nvPr/>
        </p:nvSpPr>
        <p:spPr bwMode="auto">
          <a:xfrm rot="0" flipH="0" flipV="0">
            <a:off x="6504156" y="1621847"/>
            <a:ext cx="5349005" cy="361430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marL="283879" indent="-283879" algn="just">
              <a:spcBef>
                <a:spcPts val="2834"/>
              </a:spcBef>
              <a:spcAft>
                <a:spcPts val="1417"/>
              </a:spcAft>
              <a:buFont typeface="Courier New"/>
              <a:buChar char="o"/>
              <a:defRPr/>
            </a:pPr>
            <a:r>
              <a:rPr lang="de-DE" sz="2200"/>
              <a:t>For Pm = 4 </a:t>
            </a:r>
            <a:r>
              <a:rPr lang="de-DE" sz="2200"/>
              <a:t>and </a:t>
            </a:r>
            <a:r>
              <a:rPr lang="de-DE" sz="2200"/>
              <a:t>Pm = 1 energy of the </a:t>
            </a:r>
            <a:r>
              <a:rPr lang="ka-GE" sz="2200"/>
              <a:t>ის 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sSub>
                        <m:sSubPr>
                          <m:ctrlPr>
                            <a:rPr lang="ka-GE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a-GE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a-G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z</m:t>
                          </m:r>
                        </m:sub>
                      </m:sSub>
                    </m:oMath>
                  </m:oMathPara>
                </a14:m>
              </mc:Choice>
              <mc:Fallback/>
            </mc:AlternateContent>
            <a:r>
              <a:rPr lang="de-DE" sz="2200"/>
              <a:t> </a:t>
            </a:r>
            <a:r>
              <a:rPr lang="de-DE" sz="2200"/>
              <a:t>and turbulent</a:t>
            </a:r>
            <a:r>
              <a:rPr lang="ka-GE" sz="2200"/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sSub>
                        <m:sSubPr>
                          <m:ctrlPr>
                            <a:rPr lang="ka-GE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a-GE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a-G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y</m:t>
                          </m:r>
                        </m:sub>
                      </m:sSub>
                    </m:oMath>
                  </m:oMathPara>
                </a14:m>
              </mc:Choice>
              <mc:Fallback/>
            </mc:AlternateContent>
            <a:r>
              <a:rPr lang="de-DE" sz="2200"/>
              <a:t> are on the same physical scales </a:t>
            </a:r>
            <a:endParaRPr sz="2200"/>
          </a:p>
          <a:p>
            <a:pPr marL="283879" indent="-283879" algn="just">
              <a:spcBef>
                <a:spcPts val="2834"/>
              </a:spcBef>
              <a:spcAft>
                <a:spcPts val="1417"/>
              </a:spcAft>
              <a:buFont typeface="Courier New"/>
              <a:buChar char="o"/>
              <a:defRPr/>
            </a:pPr>
            <a:r>
              <a:rPr lang="de-DE" sz="2200"/>
              <a:t>For Pm = 0.3</a:t>
            </a:r>
            <a:r>
              <a:rPr lang="de-DE" sz="2200"/>
              <a:t> </a:t>
            </a:r>
            <a:r>
              <a:rPr lang="de-DE" sz="2200"/>
              <a:t>separation of scales become evident </a:t>
            </a:r>
            <a:endParaRPr lang="ka-GE" sz="2200"/>
          </a:p>
          <a:p>
            <a:pPr marL="283879" indent="-283879" algn="just">
              <a:spcBef>
                <a:spcPts val="2834"/>
              </a:spcBef>
              <a:spcAft>
                <a:spcPts val="1417"/>
              </a:spcAft>
              <a:buFont typeface="Courier New"/>
              <a:buChar char="o"/>
              <a:defRPr/>
            </a:pP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 value of</a:t>
            </a:r>
            <a:r>
              <a:rPr lang="ka-G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sSub>
                        <m:sSubPr>
                          <m:ctrlPr>
                            <a:rPr lang="en-US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/>
                            <a:rPr sz="220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𝐯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z</m:t>
                          </m:r>
                        </m:sub>
                      </m:sSub>
                      <m:sSub>
                        <m:sSubPr>
                          <m:ctrlPr>
                            <a:rPr lang="en-US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/>
                            <a:rPr sz="220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𝐛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𝐲</m:t>
                          </m:r>
                        </m:sub>
                      </m:sSub>
                    </m:oMath>
                  </m:oMathPara>
                </a14:m>
              </mc:Choice>
              <mc:Fallback/>
            </mc:AlternateContent>
            <a:r>
              <a:rPr lang="ka-GE" sz="2200"/>
              <a:t> </a:t>
            </a:r>
            <a:r>
              <a:rPr lang="de-DE" sz="2200"/>
              <a:t>decreases and large scale magnetic fiels is less dissipated by the turbulent mixing</a:t>
            </a:r>
            <a:endParaRPr lang="ka-GE" sz="2200"/>
          </a:p>
        </p:txBody>
      </p:sp>
      <p:sp>
        <p:nvSpPr>
          <p:cNvPr id="530595515" name=""/>
          <p:cNvSpPr txBox="1"/>
          <p:nvPr/>
        </p:nvSpPr>
        <p:spPr bwMode="auto">
          <a:xfrm rot="0" flipH="0" flipV="0">
            <a:off x="615830" y="5867848"/>
            <a:ext cx="5521565" cy="72422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de-DE" sz="2000">
                <a:latin typeface="Helvetica"/>
                <a:ea typeface="Helvetica"/>
                <a:cs typeface="Helvetica"/>
              </a:rPr>
              <a:t>Turbulent</a:t>
            </a:r>
            <a:r>
              <a:rPr lang="ka-GE" sz="2000">
                <a:latin typeface="Helvetica"/>
                <a:ea typeface="Helvetica"/>
                <a:cs typeface="Helvetica"/>
              </a:rPr>
              <a:t> </a:t>
            </a:r>
            <a:r>
              <a:rPr lang="de-DE" sz="2000">
                <a:latin typeface="Helvetica"/>
                <a:ea typeface="Helvetica"/>
                <a:cs typeface="Helvetica"/>
              </a:rPr>
              <a:t>magnetic field and velocity spectras for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Pm = 0.3</m:t>
                      </m:r>
                    </m:oMath>
                  </m:oMathPara>
                </a14:m>
              </mc:Choice>
              <mc:Fallback/>
            </mc:AlternateContent>
            <a:endParaRPr lang="ka-GE" sz="2000">
              <a:latin typeface="Helvetica"/>
              <a:ea typeface="Helvetica"/>
              <a:cs typeface="Helvetic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3799369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423580" y="5609116"/>
            <a:ext cx="5599370" cy="103008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marL="0" indent="0" algn="just">
              <a:buFont typeface="Arial"/>
              <a:buNone/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 peaks of the 95,000-year Milankovitch cycle and its harmonics indicate a stochastic resonance mechanism.</a:t>
            </a:r>
            <a:endParaRPr sz="2400"/>
          </a:p>
        </p:txBody>
      </p:sp>
      <p:pic>
        <p:nvPicPr>
          <p:cNvPr id="1149073594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262951" y="1662759"/>
            <a:ext cx="5760000" cy="3808800"/>
          </a:xfrm>
          <a:prstGeom prst="rect">
            <a:avLst/>
          </a:prstGeom>
        </p:spPr>
      </p:pic>
      <p:pic>
        <p:nvPicPr>
          <p:cNvPr id="2048111491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rot="0" flipH="0" flipV="0">
            <a:off x="6300989" y="1284847"/>
            <a:ext cx="5760000" cy="3920400"/>
          </a:xfrm>
          <a:prstGeom prst="rect">
            <a:avLst/>
          </a:prstGeom>
        </p:spPr>
      </p:pic>
      <p:sp>
        <p:nvSpPr>
          <p:cNvPr id="1973872368" name=""/>
          <p:cNvSpPr txBox="1"/>
          <p:nvPr/>
        </p:nvSpPr>
        <p:spPr bwMode="auto">
          <a:xfrm rot="0" flipH="0" flipV="0">
            <a:off x="6573486" y="5262112"/>
            <a:ext cx="5315289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Multiplicative stochastic resonance operates in the simplified model, although the statistics are insufficient.</a:t>
            </a:r>
            <a:endParaRPr sz="2000"/>
          </a:p>
        </p:txBody>
      </p:sp>
      <p:sp>
        <p:nvSpPr>
          <p:cNvPr id="110495256" name="Slide Number Placeholder 5"/>
          <p:cNvSpPr>
            <a:spLocks noGrp="1"/>
          </p:cNvSpPr>
          <p:nvPr/>
        </p:nvSpPr>
        <p:spPr bwMode="auto">
          <a:xfrm>
            <a:off x="8762999" y="6389687"/>
            <a:ext cx="2743200" cy="365124"/>
          </a:xfr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CD46125-29C0-84B3-746D-D86968C93A22}" type="slidenum">
              <a:rPr lang="en-US" sz="2200" b="1">
                <a:solidFill>
                  <a:schemeClr val="tx1"/>
                </a:solidFill>
              </a:rPr>
              <a:t>10</a:t>
            </a:fld>
            <a:endParaRPr sz="2200" b="1">
              <a:solidFill>
                <a:schemeClr val="tx1"/>
              </a:solidFill>
            </a:endParaRPr>
          </a:p>
        </p:txBody>
      </p:sp>
      <p:sp>
        <p:nvSpPr>
          <p:cNvPr id="816160221" name="Title 1"/>
          <p:cNvSpPr>
            <a:spLocks noGrp="1"/>
          </p:cNvSpPr>
          <p:nvPr/>
        </p:nvSpPr>
        <p:spPr bwMode="auto">
          <a:xfrm>
            <a:off x="423580" y="17740"/>
            <a:ext cx="10515600" cy="1325561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Geodynamo and</a:t>
            </a:r>
            <a:endParaRPr lang="ka-GE" sz="3600" b="1">
              <a:solidFill>
                <a:srgbClr val="02154F"/>
              </a:solidFill>
              <a:latin typeface="Helvetica"/>
              <a:cs typeface="Helvetica"/>
            </a:endParaRPr>
          </a:p>
          <a:p>
            <a:pPr>
              <a:defRPr/>
            </a:pPr>
            <a:r>
              <a:rPr lang="de-DE" sz="3200" b="1">
                <a:solidFill>
                  <a:srgbClr val="032EBD"/>
                </a:solidFill>
                <a:latin typeface="Helvetica"/>
                <a:cs typeface="Helvetica"/>
              </a:rPr>
              <a:t>Milankovitch cylces</a:t>
            </a:r>
            <a:endParaRPr sz="2400" b="1">
              <a:solidFill>
                <a:srgbClr val="032EBD"/>
              </a:solidFill>
              <a:latin typeface="Helvetica"/>
              <a:cs typeface="Helvetica"/>
            </a:endParaRPr>
          </a:p>
        </p:txBody>
      </p:sp>
      <p:sp>
        <p:nvSpPr>
          <p:cNvPr id="384742145" name=""/>
          <p:cNvSpPr/>
          <p:nvPr/>
        </p:nvSpPr>
        <p:spPr bwMode="auto">
          <a:xfrm flipH="0" flipV="0">
            <a:off x="1361086" y="1388079"/>
            <a:ext cx="4214284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Consolini &amp; De Michelis,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1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Phys. Rev. Lett.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(2003)</a:t>
            </a:r>
            <a:endParaRPr sz="2000"/>
          </a:p>
        </p:txBody>
      </p:sp>
      <p:sp>
        <p:nvSpPr>
          <p:cNvPr id="1886140862" name=""/>
          <p:cNvSpPr/>
          <p:nvPr/>
        </p:nvSpPr>
        <p:spPr bwMode="auto">
          <a:xfrm flipH="0" flipV="0">
            <a:off x="7251827" y="979688"/>
            <a:ext cx="4341828" cy="30515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Fischer, Stefani &amp; Gerbeth,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1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Eur. Phys. J. B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(2008)</a:t>
            </a:r>
            <a:endParaRPr sz="2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4055832" name="Title 1"/>
          <p:cNvSpPr>
            <a:spLocks noGrp="1"/>
          </p:cNvSpPr>
          <p:nvPr/>
        </p:nvSpPr>
        <p:spPr bwMode="auto">
          <a:xfrm>
            <a:off x="423580" y="17740"/>
            <a:ext cx="10515600" cy="1325561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Assymetric model</a:t>
            </a:r>
            <a:endParaRPr sz="2400" b="1">
              <a:solidFill>
                <a:srgbClr val="032EBD"/>
              </a:solidFill>
              <a:latin typeface="Helvetica"/>
              <a:cs typeface="Helvetica"/>
            </a:endParaRPr>
          </a:p>
        </p:txBody>
      </p:sp>
      <p:sp>
        <p:nvSpPr>
          <p:cNvPr id="274963427" name="Content Placeholder 2"/>
          <p:cNvSpPr>
            <a:spLocks noGrp="1"/>
          </p:cNvSpPr>
          <p:nvPr/>
        </p:nvSpPr>
        <p:spPr bwMode="auto">
          <a:xfrm flipH="0" flipV="0">
            <a:off x="7252124" y="1464291"/>
            <a:ext cx="4737794" cy="440817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0" indent="0" algn="ctr" defTabSz="914400" rtl="0">
              <a:lnSpc>
                <a:spcPct val="90000"/>
              </a:lnSpc>
              <a:spcBef>
                <a:spcPts val="998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>
              <a:lnSpc>
                <a:spcPct val="90000"/>
              </a:lnSpc>
              <a:spcBef>
                <a:spcPts val="498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>
              <a:lnSpc>
                <a:spcPct val="90000"/>
              </a:lnSpc>
              <a:spcBef>
                <a:spcPts val="498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>
              <a:lnSpc>
                <a:spcPct val="90000"/>
              </a:lnSpc>
              <a:spcBef>
                <a:spcPts val="498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>
              <a:lnSpc>
                <a:spcPct val="90000"/>
              </a:lnSpc>
              <a:spcBef>
                <a:spcPts val="498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>
              <a:lnSpc>
                <a:spcPct val="90000"/>
              </a:lnSpc>
              <a:spcBef>
                <a:spcPts val="498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>
              <a:lnSpc>
                <a:spcPct val="90000"/>
              </a:lnSpc>
              <a:spcBef>
                <a:spcPts val="498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>
              <a:lnSpc>
                <a:spcPct val="90000"/>
              </a:lnSpc>
              <a:spcBef>
                <a:spcPts val="498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>
              <a:lnSpc>
                <a:spcPct val="90000"/>
              </a:lnSpc>
              <a:spcBef>
                <a:spcPts val="498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1849" indent="-261849" algn="just">
              <a:buFont typeface="Courier New"/>
              <a:buChar char="o"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b"/>
                        </m:rPr>
                        <a:rPr lang="ka-G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α=G1/G2</m:t>
                      </m:r>
                    </m:oMath>
                  </m:oMathPara>
                </a14:m>
              </mc:Choice>
              <mc:Fallback/>
            </mc:AlternateContent>
            <a:r>
              <a:rPr lang="de-DE" sz="2000">
                <a:latin typeface="Helvetica"/>
                <a:ea typeface="Helvetica"/>
                <a:cs typeface="Helvetica"/>
              </a:rPr>
              <a:t> – </a:t>
            </a:r>
            <a:r>
              <a:rPr lang="de-DE" sz="2000">
                <a:latin typeface="Helvetica"/>
                <a:ea typeface="Helvetica"/>
                <a:cs typeface="Helvetica"/>
              </a:rPr>
              <a:t>fraction of torques</a:t>
            </a:r>
            <a:r>
              <a:rPr lang="de-DE" sz="2000">
                <a:latin typeface="Helvetica"/>
                <a:ea typeface="Helvetica"/>
                <a:cs typeface="Helvetica"/>
              </a:rPr>
              <a:t>, </a:t>
            </a:r>
            <a:endParaRPr sz="2000">
              <a:latin typeface="Helvetica"/>
              <a:cs typeface="Helvetica"/>
            </a:endParaRPr>
          </a:p>
          <a:p>
            <a:pPr marL="261849" indent="-261849" algn="just">
              <a:buFont typeface="Courier New"/>
              <a:buChar char="o"/>
              <a:defRPr/>
            </a:pPr>
            <a:r>
              <a:rPr lang="de-DE" sz="2000">
                <a:latin typeface="Helvetica"/>
                <a:ea typeface="Helvetica"/>
                <a:cs typeface="Helvetica"/>
              </a:rPr>
              <a:t>Three equation system</a:t>
            </a:r>
            <a:endParaRPr sz="1800">
              <a:latin typeface="Helvetica"/>
              <a:cs typeface="Helvetica"/>
            </a:endParaRPr>
          </a:p>
          <a:p>
            <a:pPr marL="283878" indent="-283878" algn="just">
              <a:buFont typeface="Courier New"/>
              <a:buChar char="o"/>
              <a:defRPr/>
            </a:pPr>
            <a:endParaRPr sz="1800">
              <a:latin typeface="Helvetica"/>
              <a:cs typeface="Helvetica"/>
            </a:endParaRPr>
          </a:p>
          <a:p>
            <a:pPr algn="just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sSub>
                        <m:sSubPr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de-DE" sz="2600" i="1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i"/>
                                </m:rPr>
                                <a:rPr lang="de-DE" sz="26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i"/>
                        </m:rPr>
                        <a:rPr lang="de-D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=-μ</m:t>
                      </m:r>
                      <m:sSub>
                        <m:sSubPr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i"/>
                        </m:rPr>
                        <a:rPr lang="de-D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sSubPr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i"/>
                        </m:rPr>
                        <a:rPr lang="de-D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Y</m:t>
                      </m:r>
                    </m:oMath>
                  </m:oMathPara>
                </a14:m>
              </mc:Choice>
              <mc:Fallback/>
            </mc:AlternateContent>
            <a:endParaRPr sz="2600" u="none" strike="noStrike" cap="none" spc="0">
              <a:solidFill>
                <a:schemeClr val="tx1"/>
              </a:solidFill>
              <a:latin typeface="Cambria Math"/>
              <a:ea typeface="Cambria Math"/>
              <a:cs typeface="Cambria Math"/>
            </a:endParaRPr>
          </a:p>
          <a:p>
            <a:pPr algn="just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sSub>
                        <m:sSubPr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de-DE" sz="2600" i="1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i"/>
                                </m:rPr>
                                <a:rPr lang="de-DE" sz="26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X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i"/>
                        </m:rPr>
                        <a:rPr lang="de-D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=-μ</m:t>
                      </m:r>
                      <m:sSub>
                        <m:sSubPr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i"/>
                        </m:rPr>
                        <a:rPr lang="de-D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d>
                        <m:dPr>
                          <m:begChr m:val="("/>
                          <m:endChr m:val=")"/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Y-p</m:t>
                          </m:r>
                        </m:e>
                      </m:d>
                      <m:sSub>
                        <m:sSubPr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</mc:Choice>
              <mc:Fallback/>
            </mc:AlternateContent>
            <a:endParaRPr sz="2600">
              <a:latin typeface="Helvetica"/>
              <a:cs typeface="Helvetica"/>
            </a:endParaRPr>
          </a:p>
          <a:p>
            <a:pPr algn="just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acc>
                        <m:accPr>
                          <m:chr m:val="̇"/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accPr>
                        <m:e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Y</m:t>
                          </m:r>
                        </m:e>
                      </m:acc>
                      <m:r>
                        <m:rPr>
                          <m:sty m:val="i"/>
                        </m:rPr>
                        <a:rPr lang="de-D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=-kY-</m:t>
                      </m:r>
                      <m:sSub>
                        <m:sSubPr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de-DE" sz="2600" i="1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i"/>
                            </m:rPr>
                            <a:rPr lang="de-D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m:rPr>
                          <m:sty m:val="i"/>
                        </m:rPr>
                        <a:rPr lang="de-D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+r</m:t>
                      </m:r>
                    </m:oMath>
                  </m:oMathPara>
                </a14:m>
              </mc:Choice>
              <mc:Fallback/>
            </mc:AlternateContent>
            <a:endParaRPr lang="en-US" sz="2400" b="0" i="0" u="none" strike="noStrike" cap="none" spc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de-DE" sz="2000">
                <a:latin typeface="Helvetica"/>
                <a:ea typeface="Helvetica"/>
                <a:cs typeface="Helvetica"/>
              </a:rPr>
              <a:t>Where</a:t>
            </a:r>
            <a:r>
              <a:rPr lang="ka-GE" sz="2000">
                <a:latin typeface="Helvetica"/>
                <a:ea typeface="Helvetica"/>
                <a:cs typeface="Helvetica"/>
              </a:rPr>
              <a:t>:</a:t>
            </a:r>
            <a:endParaRPr sz="1800">
              <a:latin typeface="Helvetica"/>
              <a:cs typeface="Helvetica"/>
            </a:endParaRPr>
          </a:p>
          <a:p>
            <a:pPr algn="just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/>
                        <a:rPr sz="2600">
                          <a:latin typeface="Cambria Math"/>
                          <a:ea typeface="Cambria Math"/>
                          <a:cs typeface="Cambria Math"/>
                        </a:rPr>
                        <m:t>p=</m:t>
                      </m:r>
                      <m:f>
                        <m:fPr>
                          <m:ctrlPr>
                            <a:rPr sz="2600"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2600"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/>
                                <a:rPr sz="2600"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α</m:t>
                              </m:r>
                            </m:e>
                            <m:sup>
                              <m:r>
                                <m:rPr/>
                                <a:rPr sz="2600"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/>
                            <a:rPr sz="2600">
                              <a:latin typeface="Cambria Math"/>
                              <a:ea typeface="Cambria Math"/>
                              <a:cs typeface="Cambria Math"/>
                            </a:rPr>
                            <m:t>-1</m:t>
                          </m:r>
                        </m:num>
                        <m:den>
                          <m:r>
                            <m:rPr/>
                            <a:rPr sz="2600">
                              <a:latin typeface="Cambria Math"/>
                              <a:ea typeface="Cambria Math"/>
                              <a:cs typeface="Cambria Math"/>
                            </a:rPr>
                            <m:t>2kα</m:t>
                          </m:r>
                        </m:den>
                      </m:f>
                    </m:oMath>
                  </m:oMathPara>
                </a14:m>
              </mc:Choice>
              <mc:Fallback/>
            </mc:AlternateContent>
            <a:endParaRPr sz="1800">
              <a:latin typeface="Helvetica"/>
              <a:cs typeface="Helvetica"/>
            </a:endParaRPr>
          </a:p>
        </p:txBody>
      </p:sp>
      <p:sp>
        <p:nvSpPr>
          <p:cNvPr id="1648088264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598" y="6356349"/>
            <a:ext cx="2743200" cy="365123"/>
          </a:xfrm>
        </p:spPr>
        <p:txBody>
          <a:bodyPr/>
          <a:lstStyle/>
          <a:p>
            <a:pPr>
              <a:defRPr/>
            </a:pPr>
            <a:fld id="{D93C4DFF-1A1C-8C86-449A-332ADC89FD51}" type="slidenum">
              <a:rPr lang="en-US" sz="2000" b="1">
                <a:solidFill>
                  <a:schemeClr val="tx1"/>
                </a:solidFill>
              </a:rPr>
              <a:t>18</a:t>
            </a:fld>
            <a:endParaRPr sz="2000" b="1">
              <a:solidFill>
                <a:schemeClr val="tx1"/>
              </a:solidFill>
            </a:endParaRPr>
          </a:p>
        </p:txBody>
      </p:sp>
      <p:sp>
        <p:nvSpPr>
          <p:cNvPr id="1799986062" name=""/>
          <p:cNvSpPr/>
          <p:nvPr/>
        </p:nvSpPr>
        <p:spPr bwMode="auto">
          <a:xfrm flipH="0" flipV="0">
            <a:off x="7851728" y="5973084"/>
            <a:ext cx="3732300" cy="335638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Donato et al.,</a:t>
            </a:r>
            <a:r>
              <a:rPr sz="16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sz="1600" b="0" i="1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Int. J. Mod. Phys. B</a:t>
            </a:r>
            <a:r>
              <a:rPr sz="16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 </a:t>
            </a:r>
            <a:r>
              <a:rPr sz="1400" b="0" i="0" u="none">
                <a:solidFill>
                  <a:srgbClr val="000000"/>
                </a:solidFill>
                <a:latin typeface="Helvetica"/>
                <a:ea typeface="Helvetica"/>
                <a:cs typeface="Helvetica"/>
              </a:rPr>
              <a:t>(2009)</a:t>
            </a:r>
            <a:endParaRPr sz="2200">
              <a:latin typeface="Helvetica"/>
              <a:cs typeface="Helvetica"/>
            </a:endParaRPr>
          </a:p>
        </p:txBody>
      </p:sp>
      <p:sp>
        <p:nvSpPr>
          <p:cNvPr id="1210245293" name=""/>
          <p:cNvSpPr/>
          <p:nvPr/>
        </p:nvSpPr>
        <p:spPr bwMode="auto">
          <a:xfrm>
            <a:off x="6004361" y="3245940"/>
            <a:ext cx="183636" cy="366119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endParaRPr>
              <a:latin typeface="Cambria Math"/>
              <a:ea typeface="Cambria Math"/>
              <a:cs typeface="Cambria Math"/>
            </a:endParaRPr>
          </a:p>
        </p:txBody>
      </p:sp>
      <p:pic>
        <p:nvPicPr>
          <p:cNvPr id="1248414935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244360" y="1343300"/>
            <a:ext cx="6982022" cy="47041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0092057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Assymetric model</a:t>
            </a:r>
            <a:br>
              <a:rPr lang="ka-GE" sz="3600" b="1">
                <a:solidFill>
                  <a:srgbClr val="02154F"/>
                </a:solidFill>
                <a:latin typeface="Helvetica"/>
                <a:cs typeface="Helvetica"/>
              </a:rPr>
            </a:br>
            <a:r>
              <a:rPr lang="de-DE" sz="3200" b="1">
                <a:solidFill>
                  <a:srgbClr val="032EBD"/>
                </a:solidFill>
                <a:latin typeface="Helvetica"/>
                <a:cs typeface="Helvetica"/>
              </a:rPr>
              <a:t>and rare reversal chaos</a:t>
            </a:r>
            <a:endParaRPr sz="2400" b="1">
              <a:solidFill>
                <a:srgbClr val="032EBD"/>
              </a:solidFill>
              <a:latin typeface="Helvetica"/>
              <a:cs typeface="Helvetica"/>
            </a:endParaRPr>
          </a:p>
        </p:txBody>
      </p:sp>
      <p:sp>
        <p:nvSpPr>
          <p:cNvPr id="802879712" name="Content Placeholder 2"/>
          <p:cNvSpPr>
            <a:spLocks noGrp="1"/>
          </p:cNvSpPr>
          <p:nvPr/>
        </p:nvSpPr>
        <p:spPr bwMode="auto">
          <a:xfrm flipH="0" flipV="0">
            <a:off x="358457" y="1691753"/>
            <a:ext cx="5737541" cy="3753134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marL="0" indent="0" algn="ctr" defTabSz="914400" rtl="0">
              <a:lnSpc>
                <a:spcPct val="90000"/>
              </a:lnSpc>
              <a:spcBef>
                <a:spcPts val="999"/>
              </a:spcBef>
              <a:buFont typeface="Arial"/>
              <a:buNone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>
              <a:lnSpc>
                <a:spcPct val="90000"/>
              </a:lnSpc>
              <a:spcBef>
                <a:spcPts val="499"/>
              </a:spcBef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>
              <a:lnSpc>
                <a:spcPct val="90000"/>
              </a:lnSpc>
              <a:spcBef>
                <a:spcPts val="499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05908" indent="-305908" algn="just">
              <a:spcAft>
                <a:spcPts val="992"/>
              </a:spcAft>
              <a:buFont typeface="Courier New"/>
              <a:buChar char="o"/>
              <a:defRPr/>
            </a:pPr>
            <a:r>
              <a:rPr lang="de-DE" sz="2000">
                <a:latin typeface="Helvetica"/>
                <a:cs typeface="Helvetica"/>
              </a:rPr>
              <a:t>Symmetry breaking</a:t>
            </a:r>
            <a:r>
              <a:rPr lang="ka-GE" sz="2000">
                <a:latin typeface="Helvetica"/>
                <a:cs typeface="Helvetica"/>
              </a:rPr>
              <a:t> </a:t>
            </a:r>
            <a:r>
              <a:rPr lang="de-DE" sz="2000">
                <a:latin typeface="Helvetica"/>
                <a:cs typeface="Helvetica"/>
              </a:rPr>
              <a:t>(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de-D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α≠1</m:t>
                      </m:r>
                    </m:oMath>
                  </m:oMathPara>
                </a14:m>
              </mc:Choice>
              <mc:Fallback/>
            </mc:AlternateContent>
            <a:r>
              <a:rPr lang="de-DE" sz="2000">
                <a:latin typeface="Helvetica"/>
                <a:cs typeface="Helvetica"/>
              </a:rPr>
              <a:t>) caused the emergence of reversals</a:t>
            </a:r>
            <a:endParaRPr sz="2000">
              <a:latin typeface="Helvetica"/>
              <a:cs typeface="Helvetica"/>
            </a:endParaRPr>
          </a:p>
          <a:p>
            <a:pPr marL="283878" indent="-283878" algn="just">
              <a:spcAft>
                <a:spcPts val="992"/>
              </a:spcAft>
              <a:buFont typeface="Courier New"/>
              <a:buChar char="o"/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Helvetica"/>
                <a:ea typeface="Helvetica"/>
                <a:cs typeface="Helvetica"/>
              </a:rPr>
              <a:t>By selecting specific parameters, the model's reversals approximate the actual statistics (the chaos of infrequent reversals)</a:t>
            </a:r>
            <a:endParaRPr lang="ka-GE" sz="2000">
              <a:latin typeface="Helvetica"/>
              <a:cs typeface="Helvetica"/>
            </a:endParaRPr>
          </a:p>
          <a:p>
            <a:pPr marL="283878" indent="-283878" algn="just">
              <a:spcAft>
                <a:spcPts val="992"/>
              </a:spcAft>
              <a:buFont typeface="Courier New"/>
              <a:buChar char="o"/>
              <a:defRPr/>
            </a:pPr>
            <a:r>
              <a:rPr lang="de-DE" sz="2000">
                <a:latin typeface="Helvetica"/>
                <a:cs typeface="Helvetica"/>
              </a:rPr>
              <a:t>Discussed</a:t>
            </a:r>
            <a:r>
              <a:rPr lang="ka-GE" sz="2000">
                <a:latin typeface="Helvetica"/>
                <a:cs typeface="Helvetica"/>
              </a:rPr>
              <a:t>:</a:t>
            </a:r>
            <a:endParaRPr lang="ka-GE" sz="2000">
              <a:latin typeface="Helvetica"/>
              <a:cs typeface="Helvetica"/>
            </a:endParaRPr>
          </a:p>
          <a:p>
            <a:pPr algn="just">
              <a:defRPr/>
            </a:pPr>
            <a:endParaRPr lang="ka-GE" sz="2000">
              <a:latin typeface="Helvetica"/>
              <a:cs typeface="Helvetica"/>
            </a:endParaRPr>
          </a:p>
          <a:p>
            <a:pPr algn="ctr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μ=5.36</m:t>
                      </m:r>
                    </m:oMath>
                  </m:oMathPara>
                </a14:m>
              </mc:Choice>
              <mc:Fallback/>
            </mc:AlternateContent>
            <a:endParaRPr sz="2600">
              <a:latin typeface="Helvetica"/>
              <a:cs typeface="Helvetica"/>
            </a:endParaRPr>
          </a:p>
          <a:p>
            <a:pPr algn="ctr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α=1.096</m:t>
                      </m:r>
                    </m:oMath>
                  </m:oMathPara>
                </a14:m>
              </mc:Choice>
              <mc:Fallback/>
            </mc:AlternateContent>
            <a:endParaRPr sz="2000">
              <a:latin typeface="Helvetica"/>
              <a:cs typeface="Helvetica"/>
            </a:endParaRPr>
          </a:p>
        </p:txBody>
      </p:sp>
      <p:sp>
        <p:nvSpPr>
          <p:cNvPr id="1185916895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>
              <a:defRPr/>
            </a:pPr>
            <a:fld id="{61B6EE16-8960-C4A1-BFE0-FCA2152B9FAF}" type="slidenum">
              <a:rPr lang="en-US" sz="2000" b="1">
                <a:solidFill>
                  <a:schemeClr val="tx1"/>
                </a:solidFill>
              </a:rPr>
              <a:t>10</a:t>
            </a:fld>
            <a:endParaRPr sz="2000" b="1">
              <a:solidFill>
                <a:schemeClr val="tx1"/>
              </a:solidFill>
            </a:endParaRPr>
          </a:p>
        </p:txBody>
      </p:sp>
      <p:sp>
        <p:nvSpPr>
          <p:cNvPr id="1799321894" name=""/>
          <p:cNvSpPr/>
          <p:nvPr/>
        </p:nvSpPr>
        <p:spPr bwMode="auto">
          <a:xfrm flipH="0" flipV="0">
            <a:off x="1317494" y="5697485"/>
            <a:ext cx="3819468" cy="33563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algn="ctr">
              <a:defRPr/>
            </a:pP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Frick &amp; Pleshkov,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i="1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Phys. Rev. E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16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(2024)</a:t>
            </a:r>
            <a:endParaRPr sz="2200"/>
          </a:p>
        </p:txBody>
      </p:sp>
      <p:pic>
        <p:nvPicPr>
          <p:cNvPr id="942318095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6264374" y="821703"/>
            <a:ext cx="5760000" cy="504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9189424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6325734" y="1428601"/>
            <a:ext cx="5631727" cy="466164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algn="just">
              <a:lnSpc>
                <a:spcPct val="114999"/>
              </a:lnSpc>
              <a:spcBef>
                <a:spcPts val="566"/>
              </a:spcBef>
              <a:spcAft>
                <a:spcPts val="283"/>
              </a:spcAft>
              <a:buFont typeface="Courier New"/>
              <a:buChar char="o"/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If precession is the driving mechanism of the geodynamo, an orbital influence on the reversals is likely.</a:t>
            </a:r>
            <a:endParaRPr lang="ka-GE" sz="2000"/>
          </a:p>
          <a:p>
            <a:pPr algn="just">
              <a:lnSpc>
                <a:spcPct val="114999"/>
              </a:lnSpc>
              <a:spcBef>
                <a:spcPts val="566"/>
              </a:spcBef>
              <a:spcAft>
                <a:spcPts val="283"/>
              </a:spcAft>
              <a:buFont typeface="Courier New"/>
              <a:buChar char="o"/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We introduce Milankovitch cycles into the Rikitake model.</a:t>
            </a:r>
            <a:endParaRPr lang="ka-GE" sz="2000"/>
          </a:p>
          <a:p>
            <a:pPr algn="just">
              <a:lnSpc>
                <a:spcPct val="114999"/>
              </a:lnSpc>
              <a:spcBef>
                <a:spcPts val="566"/>
              </a:spcBef>
              <a:spcAft>
                <a:spcPts val="283"/>
              </a:spcAft>
              <a:buFont typeface="Courier New"/>
              <a:buChar char="o"/>
              <a:defRPr/>
            </a:pPr>
            <a:r>
              <a:rPr lang="ka-GE" sz="2000"/>
              <a:t> </a:t>
            </a: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 cycles act harmonically on the asymmetry parameter</a:t>
            </a:r>
            <a:r>
              <a:rPr lang="ka-GE" sz="2000"/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de-DE" sz="26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α</m:t>
                      </m:r>
                    </m:oMath>
                  </m:oMathPara>
                </a14:m>
              </mc:Choice>
              <mc:Fallback/>
            </mc:AlternateContent>
            <a:r>
              <a:rPr lang="de-DE" sz="2000"/>
              <a:t>:</a:t>
            </a:r>
            <a:endParaRPr/>
          </a:p>
          <a:p>
            <a:pPr marL="0" indent="0" algn="just">
              <a:lnSpc>
                <a:spcPct val="114999"/>
              </a:lnSpc>
              <a:spcBef>
                <a:spcPts val="992"/>
              </a:spcBef>
              <a:spcAft>
                <a:spcPts val="992"/>
              </a:spcAft>
              <a:buFont typeface="Courier New"/>
              <a:buNone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α(t)=</m:t>
                      </m:r>
                      <m:sSub>
                        <m:sSubPr>
                          <m:ctrl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α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m:rPr/>
                        <a:rPr lang="ka-G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>
                          <m:ctrl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 cos</m:t>
                          </m:r>
                        </m:fName>
                        <m:e>
                          <m:d>
                            <m:dPr>
                              <m:begChr m:val="("/>
                              <m:endChr m:val=")"/>
                              <m:ctrlPr>
                                <a:rPr lang="ka-GE" sz="24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a-GE" sz="2400" u="none" strike="noStrike" cap="none" spc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ka-GE" sz="2400" u="none" strike="noStrike" cap="none" spc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2π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ka-GE" sz="2400" u="none" strike="noStrike" cap="none" spc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ka-GE" sz="2400" u="none" strike="noStrike" cap="none" spc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ka-GE" sz="2400" u="none" strike="noStrike" cap="none" spc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Ω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/>
                                <a:rPr lang="ka-GE" sz="24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mc:Choice>
              <mc:Fallback/>
            </mc:AlternateContent>
            <a:endParaRPr lang="ka-GE" sz="2000"/>
          </a:p>
          <a:p>
            <a:pPr marL="0" indent="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Courier New"/>
              <a:buNone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sSub>
                        <m:sSubPr>
                          <m:ctrlPr>
                            <a:rPr lang="ka-G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a-G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α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a-G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</mc:Choice>
              <mc:Fallback/>
            </mc:AlternateContent>
            <a:r>
              <a:rPr lang="ka-GE" sz="2000"/>
              <a:t> </a:t>
            </a:r>
            <a:r>
              <a:rPr lang="de-DE" sz="2000"/>
              <a:t>– </a:t>
            </a:r>
            <a:r>
              <a:rPr lang="de-DE" sz="2000"/>
              <a:t>Assymetry parameter</a:t>
            </a:r>
            <a:endParaRPr lang="ka-GE" sz="2000"/>
          </a:p>
          <a:p>
            <a:pPr marL="0" indent="0" algn="just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Font typeface="Courier New"/>
              <a:buNone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</m:t>
                      </m:r>
                    </m:oMath>
                  </m:oMathPara>
                </a14:m>
              </mc:Choice>
              <mc:Fallback/>
            </mc:AlternateContent>
            <a:r>
              <a:rPr lang="de-DE" sz="2000"/>
              <a:t> – </a:t>
            </a:r>
            <a:r>
              <a:rPr lang="de-DE" sz="2000"/>
              <a:t>Very small amplitude</a:t>
            </a:r>
            <a:endParaRPr sz="2000"/>
          </a:p>
        </p:txBody>
      </p:sp>
      <p:sp>
        <p:nvSpPr>
          <p:cNvPr id="68504861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>
              <a:defRPr/>
            </a:pPr>
            <a:fld id="{58B76AB6-1278-4559-55FA-07233C5CAB1E}" type="slidenum">
              <a:rPr lang="en-US" sz="2000" b="1">
                <a:solidFill>
                  <a:schemeClr val="tx1"/>
                </a:solidFill>
              </a:rPr>
              <a:t>10</a:t>
            </a:fld>
            <a:endParaRPr sz="2000" b="1">
              <a:solidFill>
                <a:schemeClr val="tx1"/>
              </a:solidFill>
            </a:endParaRPr>
          </a:p>
        </p:txBody>
      </p:sp>
      <p:sp>
        <p:nvSpPr>
          <p:cNvPr id="2065488616" name="Title 1"/>
          <p:cNvSpPr>
            <a:spLocks noGrp="1"/>
          </p:cNvSpPr>
          <p:nvPr/>
        </p:nvSpPr>
        <p:spPr bwMode="auto">
          <a:xfrm>
            <a:off x="423580" y="17740"/>
            <a:ext cx="10515600" cy="1325561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Milankovitch cycles in</a:t>
            </a:r>
            <a:br>
              <a:rPr lang="ka-GE" sz="3600" b="1">
                <a:solidFill>
                  <a:srgbClr val="02154F"/>
                </a:solidFill>
                <a:latin typeface="Helvetica"/>
                <a:cs typeface="Helvetica"/>
              </a:rPr>
            </a:br>
            <a:r>
              <a:rPr lang="de-DE" sz="3200" b="1">
                <a:solidFill>
                  <a:srgbClr val="032EBD"/>
                </a:solidFill>
                <a:latin typeface="Helvetica"/>
                <a:cs typeface="Helvetica"/>
              </a:rPr>
              <a:t>the Rikitake model</a:t>
            </a:r>
            <a:r>
              <a:rPr lang="ka-GE" sz="3200" b="1">
                <a:solidFill>
                  <a:srgbClr val="032EBD"/>
                </a:solidFill>
                <a:latin typeface="Helvetica"/>
                <a:cs typeface="Helvetica"/>
              </a:rPr>
              <a:t> </a:t>
            </a:r>
            <a:endParaRPr sz="2400" b="1">
              <a:solidFill>
                <a:srgbClr val="032EBD"/>
              </a:solidFill>
              <a:latin typeface="Helvetica"/>
              <a:cs typeface="Helvetica"/>
            </a:endParaRPr>
          </a:p>
        </p:txBody>
      </p:sp>
      <p:pic>
        <p:nvPicPr>
          <p:cNvPr id="1179064743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131231" y="1428599"/>
            <a:ext cx="5760000" cy="502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70274893" name=""/>
          <p:cNvSpPr txBox="1"/>
          <p:nvPr/>
        </p:nvSpPr>
        <p:spPr bwMode="auto">
          <a:xfrm rot="0" flipH="0" flipV="0">
            <a:off x="252982" y="5601899"/>
            <a:ext cx="5691120" cy="754447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 very small</a:t>
            </a:r>
            <a:r>
              <a:rPr lang="ka-GE" sz="2000"/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d>
                        <m:dPr>
                          <m:begChr m:val="("/>
                          <m:endChr m:val=")"/>
                          <m:ctrlPr>
                            <a:rPr lang="de-D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de-DE" sz="20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de-DE" sz="20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~ 10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de-DE" sz="20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-5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</mc:Choice>
              <mc:Fallback/>
            </mc:AlternateContent>
            <a:r>
              <a:rPr lang="ka-GE" sz="2000"/>
              <a:t> </a:t>
            </a: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amplitude fails to exert a sufficient effect on the system</a:t>
            </a:r>
            <a:r>
              <a:rPr lang="de-DE" sz="2000"/>
              <a:t>.</a:t>
            </a:r>
            <a:r>
              <a:rPr lang="ka-GE" sz="2000"/>
              <a:t> </a:t>
            </a:r>
            <a:endParaRPr sz="2000"/>
          </a:p>
        </p:txBody>
      </p:sp>
      <p:sp>
        <p:nvSpPr>
          <p:cNvPr id="602802992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9</a:t>
            </a:r>
            <a:r>
              <a:rPr lang="ka-G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5,000-year period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1342484400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>
              <a:defRPr/>
            </a:pPr>
            <a:fld id="{9A325313-2345-FF35-D45E-3C3CA26ED321}" type="slidenum">
              <a:rPr lang="en-US" sz="2000" b="1">
                <a:solidFill>
                  <a:schemeClr val="tx1"/>
                </a:solidFill>
              </a:rPr>
              <a:t>10</a:t>
            </a:fld>
            <a:endParaRPr sz="2000" b="1">
              <a:solidFill>
                <a:schemeClr val="tx1"/>
              </a:solidFill>
            </a:endParaRPr>
          </a:p>
        </p:txBody>
      </p:sp>
      <p:sp>
        <p:nvSpPr>
          <p:cNvPr id="592693686" name=""/>
          <p:cNvSpPr txBox="1"/>
          <p:nvPr/>
        </p:nvSpPr>
        <p:spPr bwMode="auto">
          <a:xfrm rot="0" flipH="0" flipV="0">
            <a:off x="6307083" y="5532710"/>
            <a:ext cx="5731740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 addition of noise leads to the formation of peaks, which points to a stochastic resonance mechanism</a:t>
            </a:r>
            <a:endParaRPr sz="2000"/>
          </a:p>
        </p:txBody>
      </p:sp>
      <p:pic>
        <p:nvPicPr>
          <p:cNvPr id="900025553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136478" y="1162343"/>
            <a:ext cx="5760000" cy="4323600"/>
          </a:xfrm>
          <a:prstGeom prst="rect">
            <a:avLst/>
          </a:prstGeom>
        </p:spPr>
      </p:pic>
      <p:pic>
        <p:nvPicPr>
          <p:cNvPr id="495847536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rot="0" flipH="0" flipV="0">
            <a:off x="6307083" y="1019468"/>
            <a:ext cx="5760000" cy="432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57230277" name=""/>
          <p:cNvPicPr>
            <a:picLocks noChangeAspect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 rot="0" flipH="0" flipV="0">
            <a:off x="101174" y="1192490"/>
            <a:ext cx="5760000" cy="4323600"/>
          </a:xfrm>
          <a:prstGeom prst="rect">
            <a:avLst/>
          </a:prstGeom>
        </p:spPr>
      </p:pic>
      <p:sp>
        <p:nvSpPr>
          <p:cNvPr id="1573748632" name=""/>
          <p:cNvSpPr txBox="1"/>
          <p:nvPr/>
        </p:nvSpPr>
        <p:spPr bwMode="auto">
          <a:xfrm rot="0" flipH="0" flipV="0">
            <a:off x="649171" y="5586760"/>
            <a:ext cx="10895092" cy="7013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Similarly, for the 26 Kyr period, a very small amplitude fails to exert a sufficient effect on the system, while noise amplifies the effect</a:t>
            </a:r>
            <a:endParaRPr sz="2000"/>
          </a:p>
        </p:txBody>
      </p:sp>
      <p:sp>
        <p:nvSpPr>
          <p:cNvPr id="786778344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26,000-year period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374724313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>
              <a:defRPr/>
            </a:pPr>
            <a:fld id="{0909111A-8001-8E57-DBA5-E30DA8A9AA0F}" type="slidenum">
              <a:rPr lang="en-US" sz="2000" b="1">
                <a:solidFill>
                  <a:schemeClr val="tx1"/>
                </a:solidFill>
              </a:rPr>
              <a:t>10</a:t>
            </a:fld>
            <a:endParaRPr sz="2000" b="1">
              <a:solidFill>
                <a:schemeClr val="tx1"/>
              </a:solidFill>
            </a:endParaRPr>
          </a:p>
        </p:txBody>
      </p:sp>
      <p:pic>
        <p:nvPicPr>
          <p:cNvPr id="1550143792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rot="0" flipH="0" flipV="0">
            <a:off x="6096179" y="1143374"/>
            <a:ext cx="5760000" cy="4323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66954715" name="Content Placeholder 2"/>
          <p:cNvSpPr>
            <a:spLocks noGrp="1"/>
          </p:cNvSpPr>
          <p:nvPr>
            <p:ph idx="1"/>
          </p:nvPr>
        </p:nvSpPr>
        <p:spPr bwMode="auto">
          <a:xfrm flipH="0" flipV="0">
            <a:off x="275062" y="1450458"/>
            <a:ext cx="5643562" cy="50164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algn="just">
              <a:lnSpc>
                <a:spcPct val="114999"/>
              </a:lnSpc>
              <a:spcAft>
                <a:spcPts val="1417"/>
              </a:spcAft>
              <a:buFont typeface="Courier New"/>
              <a:buChar char="o"/>
              <a:defRPr/>
            </a:pPr>
            <a:r>
              <a:rPr lang="ka-GE" sz="20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Precession </a:t>
            </a: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exerts the primary influence on the geodynamo (the reversals), and the 95,000-year cycle of changes in </a:t>
            </a:r>
            <a:r>
              <a:rPr lang="ka-GE" sz="20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eccentricity </a:t>
            </a: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alters the amplitude of precession</a:t>
            </a:r>
            <a:endParaRPr sz="2000" b="0"/>
          </a:p>
          <a:p>
            <a:pPr algn="just">
              <a:lnSpc>
                <a:spcPct val="114999"/>
              </a:lnSpc>
              <a:spcAft>
                <a:spcPts val="2267"/>
              </a:spcAft>
              <a:buFont typeface="Courier New"/>
              <a:buChar char="o"/>
              <a:defRPr/>
            </a:pPr>
            <a:r>
              <a:rPr lang="de-DE" sz="2000"/>
              <a:t>The assymetry parameter</a:t>
            </a:r>
            <a:r>
              <a:rPr lang="ka-GE" sz="2000"/>
              <a:t> </a:t>
            </a: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de-D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α</m:t>
                      </m:r>
                    </m:oMath>
                  </m:oMathPara>
                </a14:m>
              </mc:Choice>
              <mc:Fallback/>
            </mc:AlternateContent>
            <a:r>
              <a:rPr lang="de-DE" sz="2000"/>
              <a:t> </a:t>
            </a: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is acted upon by a 26,000-year harmonic cycle (precession), whose amplitude is modulated by a 95,000-year period.</a:t>
            </a:r>
            <a:endParaRPr lang="ka-GE" sz="2000"/>
          </a:p>
          <a:p>
            <a:pPr marL="0" indent="0" algn="just">
              <a:lnSpc>
                <a:spcPct val="114999"/>
              </a:lnSpc>
              <a:spcBef>
                <a:spcPts val="3543"/>
              </a:spcBef>
              <a:spcAft>
                <a:spcPts val="0"/>
              </a:spcAft>
              <a:buFont typeface="Courier New"/>
              <a:buNone/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α</m:t>
                      </m:r>
                      <m:d>
                        <m:dPr>
                          <m:begChr m:val="("/>
                          <m:endChr m:val=")"/>
                          <m:ctrlPr>
                            <a:rPr lang="ka-G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t</m:t>
                          </m:r>
                        </m:e>
                      </m:d>
                      <m:r>
                        <m:rPr>
                          <m:sty m:val="p"/>
                        </m:rPr>
                        <a:rPr lang="ka-G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ka-G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α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ka-GE" sz="24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+A</m:t>
                      </m:r>
                      <m:d>
                        <m:dPr>
                          <m:begChr m:val="("/>
                          <m:ctrlPr>
                            <a:rPr lang="ka-G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1+</m:t>
                          </m:r>
                          <m:func>
                            <m:funcPr>
                              <m:ctrlPr>
                                <a:rPr lang="ka-GE" sz="26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ka-GE" sz="24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cos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endChr m:val=")"/>
                                  <m:ctrlPr>
                                    <a:rPr lang="ka-GE" sz="2600" u="none" strike="noStrike" cap="none" spc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ka-GE" sz="2600" u="none" strike="noStrike" cap="none" spc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ka-GE" sz="2400" u="none" strike="noStrike" cap="none" spc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2π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ka-GE" sz="2600" u="none" strike="noStrike" cap="none" spc="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ka-GE" sz="2400" u="none" strike="noStrike" cap="none" spc="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T</m:t>
                                          </m:r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ka-GE" sz="2400" u="none" strike="noStrike" cap="none" spc="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  <a:ea typeface="Cambria Math"/>
                                              <a:cs typeface="Cambria Math"/>
                                            </a:rPr>
                                            <m:t>95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m:rPr>
                                      <m:sty m:val="p"/>
                                    </m:rPr>
                                    <a:rPr lang="ka-GE" sz="2400" u="none" strike="noStrike" cap="none" spc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t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func>
                        <m:funcPr>
                          <m:ctrlPr>
                            <a:rPr lang="ka-GE" sz="26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ka-GE" sz="24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begChr m:val="("/>
                              <m:endChr m:val=")"/>
                              <m:ctrlPr>
                                <a:rPr lang="ka-GE" sz="26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ka-GE" sz="2600" u="none" strike="noStrike" cap="none" spc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ka-GE" sz="2400" u="none" strike="noStrike" cap="none" spc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2π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ka-GE" sz="2600" u="none" strike="noStrike" cap="none" spc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ka-GE" sz="2400" u="none" strike="noStrike" cap="none" spc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ka-GE" sz="2400" u="none" strike="noStrike" cap="none" spc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26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m:rPr>
                                  <m:sty m:val="p"/>
                                </m:rPr>
                                <a:rPr lang="ka-GE" sz="2400" u="none" strike="noStrike" cap="none" spc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t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mc:Choice>
              <mc:Fallback/>
            </mc:AlternateContent>
            <a:endParaRPr sz="2200"/>
          </a:p>
        </p:txBody>
      </p:sp>
      <p:sp>
        <p:nvSpPr>
          <p:cNvPr id="70190648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Amplitude modulation</a:t>
            </a:r>
            <a:r>
              <a:rPr lang="ka-GE" sz="4200" b="1" i="0" u="none" strike="noStrike" cap="none" spc="0">
                <a:solidFill>
                  <a:srgbClr val="02154F"/>
                </a:solidFill>
                <a:latin typeface="Helvetica"/>
                <a:ea typeface="Helvetica"/>
                <a:cs typeface="Helvetica"/>
              </a:rPr>
              <a:t> 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1835378091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>
              <a:defRPr/>
            </a:pPr>
            <a:fld id="{91EDFB93-AFCF-7740-1EA7-B3FB7A61AEA0}" type="slidenum">
              <a:rPr lang="en-US" sz="2000" b="1">
                <a:solidFill>
                  <a:schemeClr val="tx1"/>
                </a:solidFill>
              </a:rPr>
              <a:t>10</a:t>
            </a:fld>
            <a:endParaRPr sz="2000" b="1">
              <a:solidFill>
                <a:schemeClr val="tx1"/>
              </a:solidFill>
            </a:endParaRPr>
          </a:p>
        </p:txBody>
      </p:sp>
      <p:pic>
        <p:nvPicPr>
          <p:cNvPr id="1034466462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rot="0" flipH="0" flipV="0">
            <a:off x="6203418" y="1095374"/>
            <a:ext cx="5760000" cy="5029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24834839" name=""/>
          <p:cNvPicPr>
            <a:picLocks noChangeAspect="1"/>
          </p:cNvPicPr>
          <p:nvPr>
            <p:ph idx="1"/>
          </p:nvPr>
        </p:nvPicPr>
        <p:blipFill rotWithShape="1">
          <a:blip r:embed="rId3"/>
          <a:stretch/>
        </p:blipFill>
        <p:spPr bwMode="auto">
          <a:xfrm rot="0" flipH="0" flipV="0">
            <a:off x="147087" y="1095750"/>
            <a:ext cx="5760000" cy="4323600"/>
          </a:xfrm>
          <a:prstGeom prst="rect">
            <a:avLst/>
          </a:prstGeom>
        </p:spPr>
      </p:pic>
      <p:sp>
        <p:nvSpPr>
          <p:cNvPr id="1573428114" name="Title 1"/>
          <p:cNvSpPr>
            <a:spLocks noGrp="1"/>
          </p:cNvSpPr>
          <p:nvPr/>
        </p:nvSpPr>
        <p:spPr bwMode="auto">
          <a:xfrm flipH="0" flipV="0">
            <a:off x="423580" y="17740"/>
            <a:ext cx="10515600" cy="994290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Amplitude Modulation</a:t>
            </a:r>
            <a:endParaRPr sz="4200" b="1">
              <a:solidFill>
                <a:srgbClr val="032EBD"/>
              </a:solidFill>
              <a:latin typeface="Helvetica"/>
              <a:cs typeface="Helvetica"/>
            </a:endParaRPr>
          </a:p>
        </p:txBody>
      </p:sp>
      <p:sp>
        <p:nvSpPr>
          <p:cNvPr id="191917344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>
              <a:defRPr/>
            </a:pPr>
            <a:fld id="{9717C6B8-A81A-D62B-F0A1-0E613933CF4A}" type="slidenum">
              <a:rPr lang="en-US" sz="2000" b="1">
                <a:solidFill>
                  <a:schemeClr val="tx1"/>
                </a:solidFill>
              </a:rPr>
              <a:t>10</a:t>
            </a:fld>
            <a:endParaRPr sz="2000" b="1">
              <a:solidFill>
                <a:schemeClr val="tx1"/>
              </a:solidFill>
            </a:endParaRPr>
          </a:p>
        </p:txBody>
      </p:sp>
      <p:sp>
        <p:nvSpPr>
          <p:cNvPr id="45348857" name=""/>
          <p:cNvSpPr txBox="1"/>
          <p:nvPr/>
        </p:nvSpPr>
        <p:spPr bwMode="auto">
          <a:xfrm rot="0" flipH="0" flipV="0">
            <a:off x="252981" y="5494942"/>
            <a:ext cx="5848438" cy="1031233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mc:AlternateContent xmlns:mc="http://schemas.openxmlformats.org/markup-compatibility/2006" xmlns:m="http://schemas.openxmlformats.org/officeDocument/2006/math">
              <mc:Choice xmlns:a14="http://schemas.microsoft.com/office/drawing/2010/main" Requires="a14">
                <a14:m>
                  <m:oMathPara>
                    <m:oMathParaPr/>
                    <m:oMath>
                      <m:r>
                        <m:rPr>
                          <m:sty m:val="p"/>
                        </m:rPr>
                        <a:rPr lang="ka-G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A=2×</m:t>
                      </m:r>
                      <m:sSup>
                        <m:sSupPr>
                          <m:ctrlPr>
                            <a:rPr lang="ka-G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ka-G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10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ka-GE" sz="2000" u="none" strike="noStrike" cap="none" spc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-5</m:t>
                          </m:r>
                        </m:sup>
                      </m:sSup>
                      <m:r>
                        <m:rPr/>
                        <a:rPr lang="ka-GE" sz="2000" u="none" strike="noStrike" cap="none" spc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 D = 0.0005.</m:t>
                      </m:r>
                    </m:oMath>
                  </m:oMathPara>
                </a14:m>
              </mc:Choice>
              <mc:Fallback/>
            </mc:AlternateContent>
            <a:r>
              <a:rPr lang="ka-GE" sz="2000"/>
              <a:t> </a:t>
            </a: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Distinct peaks are visible at the 26,000-year periods, whose envelopes also exhibit a periodicity</a:t>
            </a:r>
            <a:r>
              <a:rPr lang="de-DE" sz="2000"/>
              <a:t>.</a:t>
            </a:r>
            <a:endParaRPr sz="2000"/>
          </a:p>
        </p:txBody>
      </p:sp>
      <p:sp>
        <p:nvSpPr>
          <p:cNvPr id="988197872" name=""/>
          <p:cNvSpPr txBox="1"/>
          <p:nvPr/>
        </p:nvSpPr>
        <p:spPr bwMode="auto">
          <a:xfrm rot="0" flipH="0" flipV="0">
            <a:off x="6238873" y="5485942"/>
            <a:ext cx="5852398" cy="1006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just">
              <a:defRPr/>
            </a:pPr>
            <a:r>
              <a:rPr lang="ka-GE" sz="20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 peaks of the envelopes exactly match the theoretical curve (the 95,000-year period and its harmonics</a:t>
            </a:r>
            <a:endParaRPr lang="ka-GE" sz="2000"/>
          </a:p>
        </p:txBody>
      </p:sp>
      <p:pic>
        <p:nvPicPr>
          <p:cNvPr id="744012221" name=""/>
          <p:cNvPicPr>
            <a:picLocks noChangeAspect="1"/>
          </p:cNvPicPr>
          <p:nvPr/>
        </p:nvPicPr>
        <p:blipFill rotWithShape="1">
          <a:blip r:embed="rId4"/>
          <a:stretch/>
        </p:blipFill>
        <p:spPr bwMode="auto">
          <a:xfrm rot="0" flipH="0" flipV="0">
            <a:off x="6238873" y="1095750"/>
            <a:ext cx="5760000" cy="4305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51151467" name="Title 1"/>
          <p:cNvSpPr>
            <a:spLocks noGrp="1"/>
          </p:cNvSpPr>
          <p:nvPr/>
        </p:nvSpPr>
        <p:spPr bwMode="auto">
          <a:xfrm>
            <a:off x="423581" y="17741"/>
            <a:ext cx="10515600" cy="1325562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>
            <a:lvl1pPr algn="l" defTabSz="914400" rtl="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de-DE" sz="4200" b="1">
                <a:solidFill>
                  <a:srgbClr val="02154F"/>
                </a:solidFill>
                <a:latin typeface="Helvetica"/>
                <a:cs typeface="Helvetica"/>
              </a:rPr>
              <a:t>Conclusions</a:t>
            </a:r>
            <a:endParaRPr sz="4200" b="1">
              <a:solidFill>
                <a:srgbClr val="02154F"/>
              </a:solidFill>
              <a:latin typeface="Helvetica"/>
              <a:cs typeface="Helvetica"/>
            </a:endParaRPr>
          </a:p>
        </p:txBody>
      </p:sp>
      <p:sp>
        <p:nvSpPr>
          <p:cNvPr id="899113130" name=""/>
          <p:cNvSpPr/>
          <p:nvPr/>
        </p:nvSpPr>
        <p:spPr bwMode="auto">
          <a:xfrm flipH="0" flipV="0">
            <a:off x="667967" y="1200429"/>
            <a:ext cx="10762011" cy="51457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 marL="283879" indent="-283879" algn="just">
              <a:spcAft>
                <a:spcPts val="1417"/>
              </a:spcAft>
              <a:buFont typeface="Courier New"/>
              <a:buChar char="o"/>
              <a:defRPr/>
            </a:pPr>
            <a:r>
              <a:rPr lang="en-US" sz="2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Dynamo Survival via Scale Separation (Micro-Scale):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By expanding the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physical domain, subcritical dynamos survive extreme turbulence at low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Prandtl numbers (Pm = 0.3). Fourier analysis proves that scale separation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acts as a physical shield, decoupling kinetic and magnetic fluctuations to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suppress turbulent dissipation.</a:t>
            </a:r>
            <a:endParaRPr lang="en-US" sz="2200" b="1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83879" indent="-283879" algn="just">
              <a:spcAft>
                <a:spcPts val="1417"/>
              </a:spcAft>
              <a:buFont typeface="Courier New"/>
              <a:buChar char="o"/>
              <a:defRPr/>
            </a:pPr>
            <a:r>
              <a:rPr lang="en-US" sz="2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Multiplicative Stochastic Resonance: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Building on a phase-space model with mechanical </a:t>
            </a:r>
            <a:r>
              <a:rPr lang="en-US" sz="2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symmetry breaking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(which exhibits rare-reversal chaos), we demonstrated that the geodynamo acts as a highly sensitive nonlinear amplifier. Optimal stochastic noise allows these chaotic reversals to perfectly phase-lock to weak external signals</a:t>
            </a:r>
            <a:endParaRPr lang="en-US" sz="22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 marL="283879" indent="-283879" algn="just">
              <a:spcAft>
                <a:spcPts val="1417"/>
              </a:spcAft>
              <a:buFont typeface="Courier New"/>
              <a:buChar char="o"/>
              <a:defRPr/>
            </a:pPr>
            <a:r>
              <a:rPr lang="en-US" sz="2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Orbital Pacing (Macro-Scale):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Applying a realistic amplitude-modulated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orbital forcing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where the 95-kyr eccentricity cycle acts as an envelope for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the 26-kyr precession cycle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,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perfectly reproduces the empirical statistical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data, proving that orbital mechanics can dictate the timing of magnetic</a:t>
            </a:r>
            <a:r>
              <a:rPr lang="de-DE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22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reversals.</a:t>
            </a:r>
            <a:endParaRPr sz="20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24181065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4B787F0-7B57-778F-786B-B1B5E8BC1DE5}" type="slidenum">
              <a:rPr lang="en-US" sz="2000" b="1">
                <a:solidFill>
                  <a:schemeClr val="tx1"/>
                </a:solidFill>
              </a:rPr>
              <a:t>26</a:t>
            </a:fld>
            <a:endParaRPr sz="2000" b="1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30779205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838198" y="365124"/>
            <a:ext cx="10515600" cy="5016499"/>
          </a:xfrm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normAutofit/>
          </a:bodyPr>
          <a:lstStyle/>
          <a:p>
            <a:pPr>
              <a:defRPr/>
            </a:pPr>
            <a:r>
              <a:rPr lang="de-DE" sz="8000"/>
              <a:t>Thank you for your attention</a:t>
            </a:r>
            <a:r>
              <a:rPr lang="ka-GE" sz="8000"/>
              <a:t>!</a:t>
            </a:r>
            <a:endParaRPr sz="80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ONLYOFFICE/9.4.0.129</Application>
  <PresentationFormat>On-screen Show (4:3)</PresentationFormat>
  <Paragraphs>0</Paragraphs>
  <Slides>19</Slides>
  <Notes>19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14</cp:revision>
  <dcterms:modified xsi:type="dcterms:W3CDTF">2026-09-09T09:21:00Z</dcterms:modified>
</cp:coreProperties>
</file>