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9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 autoAdjust="0"/>
  </p:normalViewPr>
  <p:slideViewPr>
    <p:cSldViewPr snapToGrid="0">
      <p:cViewPr>
        <p:scale>
          <a:sx n="66" d="100"/>
          <a:sy n="66" d="100"/>
        </p:scale>
        <p:origin x="258" y="2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140" y="-24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C-MSMS\Desktop\Kardelen\MDMA%20Pharmacokinetics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C-MSMS\Desktop\Kardelen\MDMA%20Pharmacokinetics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C-MSMS\Desktop\Kardelen\MDMA%20Pharmacokinetics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C-MSMS\Desktop\Kardelen\MDMA%20Pharmacokinetics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C-MSMS\Desktop\Kardelen\MDMA%20Pharmacokinetics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C-MSMS\Desktop\Kardelen\MDMA%20Pharmacokineti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R-MDA</c:v>
          </c:tx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42561937562493057"/>
                  <c:y val="-0.21999501023873091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</c:trendlineLbl>
          </c:trendline>
          <c:xVal>
            <c:numRef>
              <c:f>'MDMA CAL'!$A$211:$A$217</c:f>
              <c:numCache>
                <c:formatCode>General</c:formatCode>
                <c:ptCount val="7"/>
                <c:pt idx="0">
                  <c:v>0</c:v>
                </c:pt>
                <c:pt idx="1">
                  <c:v>50</c:v>
                </c:pt>
                <c:pt idx="2">
                  <c:v>125</c:v>
                </c:pt>
                <c:pt idx="3">
                  <c:v>250</c:v>
                </c:pt>
                <c:pt idx="4">
                  <c:v>500</c:v>
                </c:pt>
                <c:pt idx="6">
                  <c:v>2500</c:v>
                </c:pt>
              </c:numCache>
            </c:numRef>
          </c:xVal>
          <c:yVal>
            <c:numRef>
              <c:f>'MDMA CAL'!$B$211:$B$217</c:f>
              <c:numCache>
                <c:formatCode>General</c:formatCode>
                <c:ptCount val="7"/>
                <c:pt idx="0">
                  <c:v>0</c:v>
                </c:pt>
                <c:pt idx="1">
                  <c:v>8.6451218268936685E-3</c:v>
                </c:pt>
                <c:pt idx="2">
                  <c:v>3.1231148889498218E-2</c:v>
                </c:pt>
                <c:pt idx="3">
                  <c:v>5.8377458396369132E-2</c:v>
                </c:pt>
                <c:pt idx="4">
                  <c:v>0.12171763978992894</c:v>
                </c:pt>
                <c:pt idx="5">
                  <c:v>0.45566956064193631</c:v>
                </c:pt>
                <c:pt idx="6">
                  <c:v>0.70277149321266963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021448"/>
        <c:axId val="251021056"/>
      </c:scatterChart>
      <c:valAx>
        <c:axId val="251021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1021056"/>
        <c:crosses val="autoZero"/>
        <c:crossBetween val="midCat"/>
      </c:valAx>
      <c:valAx>
        <c:axId val="2510210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1021448"/>
        <c:crosses val="autoZero"/>
        <c:crossBetween val="midCat"/>
      </c:valAx>
    </c:plotArea>
    <c:legend>
      <c:legendPos val="r"/>
      <c:legendEntry>
        <c:idx val="1"/>
        <c:delete val="1"/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S-MDA</c:v>
          </c:tx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trendline>
            <c:trendlineType val="linear"/>
            <c:dispRSqr val="1"/>
            <c:dispEq val="1"/>
            <c:trendlineLbl>
              <c:layout>
                <c:manualLayout>
                  <c:x val="0.38902972399591046"/>
                  <c:y val="-0.1515427074995804"/>
                </c:manualLayout>
              </c:layout>
              <c:numFmt formatCode="General" sourceLinked="0"/>
            </c:trendlineLbl>
          </c:trendline>
          <c:xVal>
            <c:numRef>
              <c:f>'MDMA CAL'!$A$211:$A$217</c:f>
              <c:numCache>
                <c:formatCode>General</c:formatCode>
                <c:ptCount val="7"/>
                <c:pt idx="0">
                  <c:v>0</c:v>
                </c:pt>
                <c:pt idx="1">
                  <c:v>50</c:v>
                </c:pt>
                <c:pt idx="2">
                  <c:v>125</c:v>
                </c:pt>
                <c:pt idx="3">
                  <c:v>250</c:v>
                </c:pt>
                <c:pt idx="4">
                  <c:v>500</c:v>
                </c:pt>
                <c:pt idx="6">
                  <c:v>2500</c:v>
                </c:pt>
              </c:numCache>
            </c:numRef>
          </c:xVal>
          <c:yVal>
            <c:numRef>
              <c:f>'MDMA CAL'!$C$211:$C$217</c:f>
              <c:numCache>
                <c:formatCode>General</c:formatCode>
                <c:ptCount val="7"/>
                <c:pt idx="0">
                  <c:v>0</c:v>
                </c:pt>
                <c:pt idx="1">
                  <c:v>1.0580204778156996E-2</c:v>
                </c:pt>
                <c:pt idx="2">
                  <c:v>3.5601814785161466E-2</c:v>
                </c:pt>
                <c:pt idx="3">
                  <c:v>5.8070937386898294E-2</c:v>
                </c:pt>
                <c:pt idx="4">
                  <c:v>0.12728910237166016</c:v>
                </c:pt>
                <c:pt idx="5">
                  <c:v>0.47211755840241143</c:v>
                </c:pt>
                <c:pt idx="6">
                  <c:v>0.74092970521541945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023800"/>
        <c:axId val="251024192"/>
      </c:scatterChart>
      <c:valAx>
        <c:axId val="251023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1024192"/>
        <c:crosses val="autoZero"/>
        <c:crossBetween val="midCat"/>
      </c:valAx>
      <c:valAx>
        <c:axId val="2510241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1023800"/>
        <c:crosses val="autoZero"/>
        <c:crossBetween val="midCat"/>
      </c:valAx>
    </c:plotArea>
    <c:legend>
      <c:legendPos val="r"/>
      <c:legendEntry>
        <c:idx val="1"/>
        <c:delete val="1"/>
      </c:legendEntry>
      <c:legendEntry>
        <c:idx val="2"/>
        <c:delete val="1"/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565940623677582E-2"/>
          <c:y val="3.4502950449816661E-2"/>
          <c:w val="0.6324117981083256"/>
          <c:h val="0.88764481551583019"/>
        </c:manualLayout>
      </c:layout>
      <c:scatterChart>
        <c:scatterStyle val="lineMarker"/>
        <c:varyColors val="0"/>
        <c:ser>
          <c:idx val="0"/>
          <c:order val="0"/>
          <c:tx>
            <c:v>R-MDMA</c:v>
          </c:tx>
          <c:spPr>
            <a:ln w="28575">
              <a:solidFill>
                <a:srgbClr val="FFC0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C000"/>
                </a:solidFill>
              </a:ln>
            </c:spPr>
          </c:marker>
          <c:xVal>
            <c:numRef>
              <c:f>'MDMA-OF'!$B$72:$B$84</c:f>
              <c:numCache>
                <c:formatCode>General</c:formatCode>
                <c:ptCount val="1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1.5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6</c:v>
                </c:pt>
                <c:pt idx="10">
                  <c:v>8</c:v>
                </c:pt>
                <c:pt idx="11">
                  <c:v>10</c:v>
                </c:pt>
                <c:pt idx="12">
                  <c:v>24</c:v>
                </c:pt>
              </c:numCache>
            </c:numRef>
          </c:xVal>
          <c:yVal>
            <c:numRef>
              <c:f>'MDMA-OF'!$K$72:$K$84</c:f>
              <c:numCache>
                <c:formatCode>General</c:formatCode>
                <c:ptCount val="13"/>
                <c:pt idx="0">
                  <c:v>0</c:v>
                </c:pt>
                <c:pt idx="1">
                  <c:v>97.792660246611646</c:v>
                </c:pt>
                <c:pt idx="2">
                  <c:v>364.74326735885791</c:v>
                </c:pt>
                <c:pt idx="3">
                  <c:v>746.60974083096505</c:v>
                </c:pt>
                <c:pt idx="4">
                  <c:v>1808.6234105358765</c:v>
                </c:pt>
                <c:pt idx="5">
                  <c:v>2236.2027365612394</c:v>
                </c:pt>
                <c:pt idx="6">
                  <c:v>2257.0289531187923</c:v>
                </c:pt>
                <c:pt idx="7">
                  <c:v>1445.9999669049512</c:v>
                </c:pt>
                <c:pt idx="8">
                  <c:v>842.35159334461378</c:v>
                </c:pt>
                <c:pt idx="9">
                  <c:v>827.50496594778656</c:v>
                </c:pt>
                <c:pt idx="10">
                  <c:v>638.8026001470048</c:v>
                </c:pt>
                <c:pt idx="11">
                  <c:v>470.59961170848266</c:v>
                </c:pt>
                <c:pt idx="12">
                  <c:v>97.137681159420296</c:v>
                </c:pt>
              </c:numCache>
            </c:numRef>
          </c:yVal>
          <c:smooth val="0"/>
        </c:ser>
        <c:ser>
          <c:idx val="1"/>
          <c:order val="1"/>
          <c:tx>
            <c:v>S-MDMA</c:v>
          </c:tx>
          <c:spPr>
            <a:ln w="28575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'MDMA-OF'!$B$72:$B$84</c:f>
              <c:numCache>
                <c:formatCode>General</c:formatCode>
                <c:ptCount val="13"/>
                <c:pt idx="0">
                  <c:v>0</c:v>
                </c:pt>
                <c:pt idx="1">
                  <c:v>0.25</c:v>
                </c:pt>
                <c:pt idx="2">
                  <c:v>0.5</c:v>
                </c:pt>
                <c:pt idx="3">
                  <c:v>0.75</c:v>
                </c:pt>
                <c:pt idx="4">
                  <c:v>1</c:v>
                </c:pt>
                <c:pt idx="5">
                  <c:v>1.5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6</c:v>
                </c:pt>
                <c:pt idx="10">
                  <c:v>8</c:v>
                </c:pt>
                <c:pt idx="11">
                  <c:v>10</c:v>
                </c:pt>
                <c:pt idx="12">
                  <c:v>24</c:v>
                </c:pt>
              </c:numCache>
            </c:numRef>
          </c:xVal>
          <c:yVal>
            <c:numRef>
              <c:f>'MDMA-OF'!$L$72:$L$84</c:f>
              <c:numCache>
                <c:formatCode>General</c:formatCode>
                <c:ptCount val="13"/>
                <c:pt idx="0">
                  <c:v>0</c:v>
                </c:pt>
                <c:pt idx="1">
                  <c:v>90.896883078874211</c:v>
                </c:pt>
                <c:pt idx="2">
                  <c:v>383.68036216997649</c:v>
                </c:pt>
                <c:pt idx="3">
                  <c:v>567.49641783454729</c:v>
                </c:pt>
                <c:pt idx="4">
                  <c:v>1448.1334023878319</c:v>
                </c:pt>
                <c:pt idx="5">
                  <c:v>1504.147397747636</c:v>
                </c:pt>
                <c:pt idx="6">
                  <c:v>1675.6476387917942</c:v>
                </c:pt>
                <c:pt idx="7">
                  <c:v>970.9697983176244</c:v>
                </c:pt>
                <c:pt idx="8">
                  <c:v>519.36965017634168</c:v>
                </c:pt>
                <c:pt idx="9">
                  <c:v>507.78799758116645</c:v>
                </c:pt>
                <c:pt idx="10">
                  <c:v>288.1388857326819</c:v>
                </c:pt>
                <c:pt idx="11">
                  <c:v>224.16954759353308</c:v>
                </c:pt>
                <c:pt idx="12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022232"/>
        <c:axId val="251027720"/>
      </c:scatterChart>
      <c:valAx>
        <c:axId val="251022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1027720"/>
        <c:crosses val="autoZero"/>
        <c:crossBetween val="midCat"/>
      </c:valAx>
      <c:valAx>
        <c:axId val="251027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102223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4951465793319982"/>
          <c:y val="0.44380417773416708"/>
          <c:w val="0.17522948133530011"/>
          <c:h val="0.11239139983336045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HMMA-I</c:v>
          </c:tx>
          <c:spPr>
            <a:ln w="28575">
              <a:solidFill>
                <a:srgbClr val="FFC0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C000"/>
                </a:solidFill>
              </a:ln>
            </c:spPr>
          </c:marker>
          <c:xVal>
            <c:numRef>
              <c:f>'MDMA-OF'!$J$96:$J$105</c:f>
              <c:numCache>
                <c:formatCode>General</c:formatCode>
                <c:ptCount val="10"/>
                <c:pt idx="0">
                  <c:v>0</c:v>
                </c:pt>
                <c:pt idx="1">
                  <c:v>0.75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3</c:v>
                </c:pt>
                <c:pt idx="6">
                  <c:v>6</c:v>
                </c:pt>
                <c:pt idx="7">
                  <c:v>8</c:v>
                </c:pt>
                <c:pt idx="8">
                  <c:v>10</c:v>
                </c:pt>
                <c:pt idx="9">
                  <c:v>24</c:v>
                </c:pt>
              </c:numCache>
            </c:numRef>
          </c:xVal>
          <c:yVal>
            <c:numRef>
              <c:f>'MDMA-OF'!$K$96:$K$105</c:f>
              <c:numCache>
                <c:formatCode>General</c:formatCode>
                <c:ptCount val="10"/>
                <c:pt idx="0">
                  <c:v>0</c:v>
                </c:pt>
                <c:pt idx="1">
                  <c:v>41.117336581404793</c:v>
                </c:pt>
                <c:pt idx="2">
                  <c:v>99.979412655161994</c:v>
                </c:pt>
                <c:pt idx="3">
                  <c:v>110.13294517224648</c:v>
                </c:pt>
                <c:pt idx="4">
                  <c:v>82.180373460468829</c:v>
                </c:pt>
                <c:pt idx="5">
                  <c:v>55.675933280381265</c:v>
                </c:pt>
                <c:pt idx="6">
                  <c:v>39.421869088157401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v>HMMA-II</c:v>
          </c:tx>
          <c:spPr>
            <a:ln w="28575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'MDMA-OF'!$B$96:$B$105</c:f>
              <c:numCache>
                <c:formatCode>General</c:formatCode>
                <c:ptCount val="10"/>
                <c:pt idx="0">
                  <c:v>0</c:v>
                </c:pt>
                <c:pt idx="1">
                  <c:v>0.75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3</c:v>
                </c:pt>
                <c:pt idx="6">
                  <c:v>6</c:v>
                </c:pt>
                <c:pt idx="7">
                  <c:v>8</c:v>
                </c:pt>
                <c:pt idx="8">
                  <c:v>10</c:v>
                </c:pt>
                <c:pt idx="9">
                  <c:v>24</c:v>
                </c:pt>
              </c:numCache>
            </c:numRef>
          </c:xVal>
          <c:yVal>
            <c:numRef>
              <c:f>'MDMA-OF'!$L$96:$L$105</c:f>
              <c:numCache>
                <c:formatCode>General</c:formatCode>
                <c:ptCount val="10"/>
                <c:pt idx="0">
                  <c:v>0</c:v>
                </c:pt>
                <c:pt idx="1">
                  <c:v>44.091904854494786</c:v>
                </c:pt>
                <c:pt idx="2">
                  <c:v>99.654618473895596</c:v>
                </c:pt>
                <c:pt idx="3">
                  <c:v>116.04883654122379</c:v>
                </c:pt>
                <c:pt idx="4">
                  <c:v>99.767888854068744</c:v>
                </c:pt>
                <c:pt idx="5">
                  <c:v>61.054896794027229</c:v>
                </c:pt>
                <c:pt idx="6">
                  <c:v>44.6337760910816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1020272"/>
        <c:axId val="251020664"/>
      </c:scatterChart>
      <c:valAx>
        <c:axId val="251020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1020664"/>
        <c:crosses val="autoZero"/>
        <c:crossBetween val="midCat"/>
      </c:valAx>
      <c:valAx>
        <c:axId val="251020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102027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R-MDMA</c:v>
          </c:tx>
          <c:spPr>
            <a:ln w="28575">
              <a:solidFill>
                <a:srgbClr val="FFC0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C000"/>
                </a:solidFill>
              </a:ln>
            </c:spPr>
          </c:marker>
          <c:xVal>
            <c:numRef>
              <c:f>'MDMA-PLASMA'!$J$48:$J$55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10</c:v>
                </c:pt>
                <c:pt idx="7">
                  <c:v>24</c:v>
                </c:pt>
              </c:numCache>
            </c:numRef>
          </c:xVal>
          <c:yVal>
            <c:numRef>
              <c:f>'MDMA-PLASMA'!$K$48:$K$55</c:f>
              <c:numCache>
                <c:formatCode>General</c:formatCode>
                <c:ptCount val="8"/>
                <c:pt idx="0">
                  <c:v>0</c:v>
                </c:pt>
                <c:pt idx="1">
                  <c:v>152.92073695635904</c:v>
                </c:pt>
                <c:pt idx="2">
                  <c:v>94.093103181958611</c:v>
                </c:pt>
                <c:pt idx="3">
                  <c:v>80.42308789954339</c:v>
                </c:pt>
                <c:pt idx="4">
                  <c:v>74.054072276159658</c:v>
                </c:pt>
                <c:pt idx="5">
                  <c:v>47.314544331364914</c:v>
                </c:pt>
                <c:pt idx="6">
                  <c:v>23.280342624854821</c:v>
                </c:pt>
                <c:pt idx="7">
                  <c:v>19.200285895806868</c:v>
                </c:pt>
              </c:numCache>
            </c:numRef>
          </c:yVal>
          <c:smooth val="0"/>
        </c:ser>
        <c:ser>
          <c:idx val="1"/>
          <c:order val="1"/>
          <c:tx>
            <c:v>S-MDMA</c:v>
          </c:tx>
          <c:spPr>
            <a:ln w="28575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'MDMA-PLASMA'!$J$48:$J$55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6">
                  <c:v>10</c:v>
                </c:pt>
                <c:pt idx="7">
                  <c:v>24</c:v>
                </c:pt>
              </c:numCache>
            </c:numRef>
          </c:xVal>
          <c:yVal>
            <c:numRef>
              <c:f>'MDMA-PLASMA'!$L$48:$L$55</c:f>
              <c:numCache>
                <c:formatCode>General</c:formatCode>
                <c:ptCount val="8"/>
                <c:pt idx="0">
                  <c:v>0</c:v>
                </c:pt>
                <c:pt idx="1">
                  <c:v>132.65509518477043</c:v>
                </c:pt>
                <c:pt idx="2">
                  <c:v>92.53297233142942</c:v>
                </c:pt>
                <c:pt idx="3">
                  <c:v>50.757166081971427</c:v>
                </c:pt>
                <c:pt idx="4">
                  <c:v>51.123695619022733</c:v>
                </c:pt>
                <c:pt idx="5">
                  <c:v>17.705708440007289</c:v>
                </c:pt>
                <c:pt idx="6">
                  <c:v>9.316505900210549</c:v>
                </c:pt>
                <c:pt idx="7">
                  <c:v>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595344"/>
        <c:axId val="214594952"/>
      </c:scatterChart>
      <c:valAx>
        <c:axId val="214595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4594952"/>
        <c:crosses val="autoZero"/>
        <c:crossBetween val="midCat"/>
      </c:valAx>
      <c:valAx>
        <c:axId val="2145949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4595344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v>R-MDMA/S-MDMA</c:v>
          </c:tx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'MDMA-PLASMA'!$AI$46:$AI$53</c:f>
              <c:numCache>
                <c:formatCode>General</c:formatCode>
                <c:ptCount val="8"/>
                <c:pt idx="1">
                  <c:v>1</c:v>
                </c:pt>
                <c:pt idx="2">
                  <c:v>1.5</c:v>
                </c:pt>
                <c:pt idx="3">
                  <c:v>2</c:v>
                </c:pt>
                <c:pt idx="4">
                  <c:v>4</c:v>
                </c:pt>
                <c:pt idx="5">
                  <c:v>6</c:v>
                </c:pt>
                <c:pt idx="7">
                  <c:v>24</c:v>
                </c:pt>
              </c:numCache>
            </c:numRef>
          </c:xVal>
          <c:yVal>
            <c:numRef>
              <c:f>'MDMA-PLASMA'!$AJ$46:$AJ$53</c:f>
              <c:numCache>
                <c:formatCode>General</c:formatCode>
                <c:ptCount val="8"/>
                <c:pt idx="0">
                  <c:v>0</c:v>
                </c:pt>
                <c:pt idx="1">
                  <c:v>1.0116214720531267</c:v>
                </c:pt>
                <c:pt idx="2">
                  <c:v>1.166131621187801</c:v>
                </c:pt>
                <c:pt idx="3">
                  <c:v>1.2819025522041763</c:v>
                </c:pt>
                <c:pt idx="4">
                  <c:v>1.2556943423952975</c:v>
                </c:pt>
                <c:pt idx="5">
                  <c:v>1.6447368421052631</c:v>
                </c:pt>
                <c:pt idx="6">
                  <c:v>2.7007575757575757</c:v>
                </c:pt>
                <c:pt idx="7">
                  <c:v>2.8013245033112582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592600"/>
        <c:axId val="252627520"/>
      </c:scatterChart>
      <c:valAx>
        <c:axId val="214592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2627520"/>
        <c:crosses val="autoZero"/>
        <c:crossBetween val="midCat"/>
      </c:valAx>
      <c:valAx>
        <c:axId val="252627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4592600"/>
        <c:crosses val="autoZero"/>
        <c:crossBetween val="midCat"/>
      </c:valAx>
    </c:plotArea>
    <c:legend>
      <c:legendPos val="r"/>
      <c:legendEntry>
        <c:idx val="1"/>
        <c:delete val="1"/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E741A-60D4-4DD6-BF2C-A9AC5A636D4C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586E2-2EFC-4A67-8BBB-67D86F18C5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85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 smtClean="0"/>
              <a:t>Good morning, everyone. Today I am presenting our research on a dual chiral selector capillary electrophoresis tandem mass spectrometry method for analyzing MDMA and its major metabolites.</a:t>
            </a:r>
            <a:endParaRPr lang="en-US" sz="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09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900" dirty="0" smtClean="0"/>
              <a:t>In </a:t>
            </a:r>
            <a:r>
              <a:rPr lang="en-US" sz="900" dirty="0"/>
              <a:t>forensic cases, measuring total MDMA concentration only gives half the picture. MDMA and its metabolites are chiral molecules, meaning their left- and right-handed enantiomers clear through the body at different rates</a:t>
            </a:r>
            <a:r>
              <a:rPr lang="en-US" sz="900" dirty="0" smtClean="0"/>
              <a:t>. </a:t>
            </a:r>
            <a:r>
              <a:rPr lang="en-US" sz="900" dirty="0"/>
              <a:t>The main liver enzyme responsible for MDMA </a:t>
            </a:r>
            <a:r>
              <a:rPr lang="en-US" sz="900" dirty="0" smtClean="0"/>
              <a:t>metabolism </a:t>
            </a:r>
            <a:r>
              <a:rPr lang="en-US" sz="900" dirty="0"/>
              <a:t>is </a:t>
            </a:r>
            <a:r>
              <a:rPr lang="en-US" sz="900" dirty="0" err="1"/>
              <a:t>stereoselective</a:t>
            </a:r>
            <a:r>
              <a:rPr lang="en-US" sz="900" dirty="0"/>
              <a:t>. Its active site physically fits </a:t>
            </a:r>
            <a:r>
              <a:rPr lang="en-US" sz="900" dirty="0" smtClean="0"/>
              <a:t>S-MDMA </a:t>
            </a:r>
            <a:r>
              <a:rPr lang="en-US" sz="900" dirty="0"/>
              <a:t>better than </a:t>
            </a:r>
            <a:r>
              <a:rPr lang="en-US" sz="900" dirty="0" smtClean="0"/>
              <a:t>R-MDMA</a:t>
            </a:r>
            <a:r>
              <a:rPr lang="en-US" sz="900" dirty="0"/>
              <a:t>, allowing it to break down </a:t>
            </a:r>
            <a:r>
              <a:rPr lang="en-US" sz="900" dirty="0" smtClean="0"/>
              <a:t>S-MDMA </a:t>
            </a:r>
            <a:r>
              <a:rPr lang="en-US" sz="900" dirty="0"/>
              <a:t>much faster and leaving </a:t>
            </a:r>
            <a:r>
              <a:rPr lang="en-US" sz="900" dirty="0" smtClean="0"/>
              <a:t>R-MDMA </a:t>
            </a:r>
            <a:r>
              <a:rPr lang="en-US" sz="900" dirty="0"/>
              <a:t>behind in higher concentrations.</a:t>
            </a:r>
            <a:r>
              <a:rPr lang="en-US" sz="900" dirty="0" smtClean="0"/>
              <a:t> </a:t>
            </a:r>
            <a:r>
              <a:rPr lang="en-US" sz="900" dirty="0"/>
              <a:t>By measuring how this </a:t>
            </a:r>
            <a:r>
              <a:rPr lang="en-US" sz="900" dirty="0" err="1"/>
              <a:t>enantiomeric</a:t>
            </a:r>
            <a:r>
              <a:rPr lang="en-US" sz="900" dirty="0"/>
              <a:t> ratio shifts over time, toxicologists can estimate a critical piece of information: </a:t>
            </a:r>
            <a:r>
              <a:rPr lang="en-US" sz="900" b="1" dirty="0"/>
              <a:t>time-since-ingestion</a:t>
            </a:r>
            <a:r>
              <a:rPr lang="en-US" sz="900" dirty="0"/>
              <a:t>. Our goal was to build a fast, sensitive method to achieve baseline </a:t>
            </a:r>
            <a:r>
              <a:rPr lang="en-US" sz="900" dirty="0" smtClean="0"/>
              <a:t>separation.</a:t>
            </a:r>
            <a:endParaRPr lang="en-US" sz="900" dirty="0"/>
          </a:p>
          <a:p>
            <a:endParaRPr lang="en-US" sz="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6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 smtClean="0"/>
              <a:t>Achieving </a:t>
            </a:r>
            <a:r>
              <a:rPr lang="en-US" sz="900" dirty="0"/>
              <a:t>complete </a:t>
            </a:r>
            <a:r>
              <a:rPr lang="en-US" sz="900" dirty="0" err="1"/>
              <a:t>enantioseparation</a:t>
            </a:r>
            <a:r>
              <a:rPr lang="en-US" sz="900" dirty="0"/>
              <a:t> across MDMA and its metabolites is challenging. </a:t>
            </a:r>
            <a:r>
              <a:rPr lang="en-US" sz="900" dirty="0" smtClean="0"/>
              <a:t>Initially</a:t>
            </a:r>
            <a:r>
              <a:rPr lang="en-US" sz="900" dirty="0"/>
              <a:t>, when we tested segment filling using a </a:t>
            </a:r>
            <a:r>
              <a:rPr lang="en-US" sz="900" dirty="0" smtClean="0"/>
              <a:t>60% </a:t>
            </a:r>
            <a:r>
              <a:rPr lang="en-US" sz="900" dirty="0"/>
              <a:t>plug of </a:t>
            </a:r>
            <a:r>
              <a:rPr lang="en-US" sz="900" dirty="0" smtClean="0"/>
              <a:t>HS-beta-CD </a:t>
            </a:r>
            <a:r>
              <a:rPr lang="en-US" sz="900" dirty="0"/>
              <a:t>followed by a </a:t>
            </a:r>
            <a:r>
              <a:rPr lang="en-US" sz="900" dirty="0" smtClean="0"/>
              <a:t>20% </a:t>
            </a:r>
            <a:r>
              <a:rPr lang="en-US" sz="900" dirty="0"/>
              <a:t>plug of </a:t>
            </a:r>
            <a:r>
              <a:rPr lang="en-US" sz="900" dirty="0" smtClean="0"/>
              <a:t>HS-gamma-CD, </a:t>
            </a:r>
            <a:r>
              <a:rPr lang="en-US" sz="900" dirty="0"/>
              <a:t>we only achieved baseline separation for the metabolites </a:t>
            </a:r>
            <a:r>
              <a:rPr lang="en-US" sz="900" b="1" dirty="0"/>
              <a:t>HMMA and HMA</a:t>
            </a:r>
            <a:r>
              <a:rPr lang="en-US" sz="900" dirty="0"/>
              <a:t>, while </a:t>
            </a:r>
            <a:r>
              <a:rPr lang="en-US" sz="900" b="1" dirty="0"/>
              <a:t>MDMA and MDA remained unseparated single peaks</a:t>
            </a:r>
            <a:r>
              <a:rPr lang="en-US" sz="900" dirty="0" smtClean="0"/>
              <a:t>. We used </a:t>
            </a:r>
            <a:r>
              <a:rPr lang="en-US" sz="900" dirty="0" err="1" smtClean="0"/>
              <a:t>cyclodextrins</a:t>
            </a:r>
            <a:r>
              <a:rPr lang="en-US" sz="900" dirty="0" smtClean="0"/>
              <a:t> as chiral selectors because MDMA and its metabolites have no charge differences, so their bucket-like cavities are required to physically trap and separate the R- and S-enantiomers during electrophoresis </a:t>
            </a:r>
            <a:endParaRPr lang="en-US" sz="9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863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/>
              <a:t>However, simply </a:t>
            </a:r>
            <a:r>
              <a:rPr lang="en-US" sz="900" b="1" dirty="0"/>
              <a:t>reversing the injection </a:t>
            </a:r>
            <a:r>
              <a:rPr lang="en-US" sz="900" b="1" dirty="0" smtClean="0"/>
              <a:t>order</a:t>
            </a:r>
            <a:r>
              <a:rPr lang="en-US" sz="900" dirty="0" smtClean="0"/>
              <a:t>—yielded </a:t>
            </a:r>
            <a:r>
              <a:rPr lang="en-US" sz="900" b="1" dirty="0"/>
              <a:t>complete baseline </a:t>
            </a:r>
            <a:r>
              <a:rPr lang="en-US" sz="900" b="1" dirty="0" err="1"/>
              <a:t>enantioseparation</a:t>
            </a:r>
            <a:r>
              <a:rPr lang="en-US" sz="900" b="1" dirty="0"/>
              <a:t> across all four compounds</a:t>
            </a:r>
            <a:r>
              <a:rPr lang="en-US" sz="900" dirty="0"/>
              <a:t>. </a:t>
            </a:r>
            <a:r>
              <a:rPr lang="en-US" sz="900" b="1" dirty="0" smtClean="0"/>
              <a:t>B</a:t>
            </a:r>
            <a:r>
              <a:rPr lang="en-US" sz="900" dirty="0" smtClean="0"/>
              <a:t>eta-</a:t>
            </a:r>
            <a:r>
              <a:rPr lang="en-US" sz="900" dirty="0" err="1" smtClean="0"/>
              <a:t>cyclodextrin</a:t>
            </a:r>
            <a:r>
              <a:rPr lang="en-US" sz="900" dirty="0" smtClean="0"/>
              <a:t> </a:t>
            </a:r>
            <a:r>
              <a:rPr lang="en-US" sz="900" dirty="0"/>
              <a:t>has a smaller cavity of seven glucose units, which fits parent MDMA and MDA perfectly. </a:t>
            </a:r>
            <a:r>
              <a:rPr lang="en-US" sz="900" dirty="0" smtClean="0"/>
              <a:t>Gamma-</a:t>
            </a:r>
            <a:r>
              <a:rPr lang="en-US" sz="900" dirty="0" err="1" smtClean="0"/>
              <a:t>cyclodextrin</a:t>
            </a:r>
            <a:r>
              <a:rPr lang="en-US" sz="900" dirty="0"/>
              <a:t>, with eight units, has a wider cavity needed for bulkier metabolites like HMMA and HMA. </a:t>
            </a:r>
            <a:r>
              <a:rPr lang="en-US" sz="900" dirty="0" smtClean="0"/>
              <a:t>When </a:t>
            </a:r>
            <a:r>
              <a:rPr lang="en-US" sz="900" dirty="0"/>
              <a:t>we filled 60% of the capillary with </a:t>
            </a:r>
            <a:r>
              <a:rPr lang="en-US" sz="900" dirty="0" smtClean="0"/>
              <a:t>HS-beta-CD and </a:t>
            </a:r>
            <a:r>
              <a:rPr lang="en-US" sz="900" dirty="0"/>
              <a:t>20% plug of </a:t>
            </a:r>
            <a:r>
              <a:rPr lang="en-US" sz="900" dirty="0" smtClean="0"/>
              <a:t>HS-gamma-CD, </a:t>
            </a:r>
            <a:r>
              <a:rPr lang="en-US" sz="900" dirty="0"/>
              <a:t>we achieved complete baseline separation for all four peak </a:t>
            </a:r>
            <a:r>
              <a:rPr lang="en-US" sz="900" dirty="0" err="1" smtClean="0"/>
              <a:t>pairs.Despite</a:t>
            </a:r>
            <a:r>
              <a:rPr lang="en-US" sz="900" dirty="0" smtClean="0"/>
              <a:t> </a:t>
            </a:r>
            <a:r>
              <a:rPr lang="en-US" sz="900" dirty="0"/>
              <a:t>this separation success, filling </a:t>
            </a:r>
            <a:r>
              <a:rPr lang="en-US" sz="900" dirty="0" smtClean="0"/>
              <a:t>80% </a:t>
            </a:r>
            <a:r>
              <a:rPr lang="en-US" sz="900" dirty="0"/>
              <a:t>of the capillary with non-volatile chiral selectors created a major operational bottleneck: </a:t>
            </a:r>
            <a:r>
              <a:rPr lang="en-US" sz="900" b="1" dirty="0"/>
              <a:t>high total plug volume caused severe current fluctuations and posed a significant risk of fouling the mass spectrometer's ESI source</a:t>
            </a:r>
            <a:r>
              <a:rPr lang="en-US" sz="90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37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/>
              <a:t>To fix this, we drastically cut down the selector volume. We scaled down to a </a:t>
            </a:r>
            <a:r>
              <a:rPr lang="en-US" sz="900" b="1" dirty="0"/>
              <a:t>10% plug of 15 mg/mL HS-gamma-CD</a:t>
            </a:r>
            <a:r>
              <a:rPr lang="en-US" sz="900" dirty="0"/>
              <a:t> and a </a:t>
            </a:r>
            <a:r>
              <a:rPr lang="en-US" sz="900" b="1" dirty="0"/>
              <a:t>10% plug of 0.5 mg/mL HS-beta-CD</a:t>
            </a:r>
            <a:r>
              <a:rPr lang="en-US" sz="900" dirty="0"/>
              <a:t>. This reduced the total selector volume inside the capillary to just 20%. Even with these short plugs, the two selectors worked together as a team to maintain sharp, baseline-resolved double peaks for HMMA, HMA, MDA, and MDMA</a:t>
            </a:r>
            <a:r>
              <a:rPr lang="en-US" sz="100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994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/>
              <a:t>Because these small plugs migrate independently during electrophoresis, they never reach the mass spectrometer. This protects our instrument while giving us excellent quantitative linearity with R^2 values above 0.99.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77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/>
              <a:t>Next, we analyzed patient oral fluid samples </a:t>
            </a:r>
            <a:r>
              <a:rPr lang="en-US" sz="900" b="1" dirty="0"/>
              <a:t>taken at different time points up to 24 hours</a:t>
            </a:r>
            <a:r>
              <a:rPr lang="en-US" sz="900" dirty="0"/>
              <a:t>. In the first 4 hours after taking MDMA, R- and S-enantiomers stay at near-equal 1-to-1 ratios, peaking around 800 ng/</a:t>
            </a:r>
            <a:r>
              <a:rPr lang="en-US" sz="900" dirty="0" err="1"/>
              <a:t>mL.</a:t>
            </a:r>
            <a:r>
              <a:rPr lang="en-US" sz="900" dirty="0"/>
              <a:t> However, after 6 hours, a clear </a:t>
            </a:r>
            <a:r>
              <a:rPr lang="en-US" sz="900" b="1" dirty="0" err="1"/>
              <a:t>enantiomeric</a:t>
            </a:r>
            <a:r>
              <a:rPr lang="en-US" sz="900" b="1" dirty="0"/>
              <a:t> drift</a:t>
            </a:r>
            <a:r>
              <a:rPr lang="en-US" sz="900" dirty="0"/>
              <a:t> occurs because the body clears S-MDMA much faster than R-MDMA. By 24 hours, R-MDMA remains at 97ng/mL in oral fluid, while S-MDMA drops to 0</a:t>
            </a:r>
            <a:r>
              <a:rPr lang="en-US" sz="900" dirty="0" smtClean="0"/>
              <a:t> </a:t>
            </a:r>
            <a:r>
              <a:rPr lang="en-US" sz="900" dirty="0"/>
              <a:t>ng/</a:t>
            </a:r>
            <a:r>
              <a:rPr lang="en-US" sz="900" dirty="0" err="1"/>
              <a:t>mL.</a:t>
            </a:r>
            <a:r>
              <a:rPr lang="en-US" sz="900" dirty="0"/>
              <a:t> Because oral fluid is easy and non-invasive to collect, watching this R-to-S ratio change gives a clear way to estimate time since ingestion.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77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/>
              <a:t>Our matching patient plasma data confirmed the biological mechanism behind this shift. In plasma, both enantiomers peak at 1 hour post-dose. Over 24 hours, liver metabolism clears S-MDMA completely down to zero, while R-MDMA lingers at 19.2 ng/</a:t>
            </a:r>
            <a:r>
              <a:rPr lang="en-US" sz="900" dirty="0" err="1"/>
              <a:t>mL.</a:t>
            </a:r>
            <a:r>
              <a:rPr lang="en-US" sz="900" dirty="0"/>
              <a:t> When we plot the plasma R/S ratio over time, it forms a straight line rising from 1.0 at ingestion up to 2.8 at 24 hours. Proving that oral fluid directly reflects blood circulation validates non-invasive oral fluid testing for forensic time estimation.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03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900" dirty="0"/>
              <a:t>Looking at urinary excretion in </a:t>
            </a:r>
            <a:r>
              <a:rPr lang="en-US" sz="900" dirty="0" smtClean="0"/>
              <a:t>Patient </a:t>
            </a:r>
            <a:r>
              <a:rPr lang="en-US" sz="900" dirty="0"/>
              <a:t>over 24 hours, our method maintains sharp baseline resolution for parent MDMA, its Phase-I metabolites, and the </a:t>
            </a:r>
            <a:r>
              <a:rPr lang="en-US" sz="900" dirty="0" err="1"/>
              <a:t>deuterated</a:t>
            </a:r>
            <a:r>
              <a:rPr lang="en-US" sz="900" dirty="0"/>
              <a:t> internal standard across all time blocks</a:t>
            </a:r>
            <a:r>
              <a:rPr lang="en-US" sz="900" dirty="0" smtClean="0"/>
              <a:t>. We used </a:t>
            </a:r>
            <a:r>
              <a:rPr lang="en-US" sz="900" dirty="0" err="1" smtClean="0"/>
              <a:t>deuterated</a:t>
            </a:r>
            <a:r>
              <a:rPr lang="en-US" sz="900" dirty="0" smtClean="0"/>
              <a:t> MDMA as an internal standard because its identical chemical behavior ensures precise quantitation. It co-migrates with our target </a:t>
            </a:r>
            <a:r>
              <a:rPr lang="en-US" sz="900" dirty="0" err="1" smtClean="0"/>
              <a:t>analytes</a:t>
            </a:r>
            <a:r>
              <a:rPr lang="en-US" sz="900" dirty="0" smtClean="0"/>
              <a:t> to automatically correct for any minor signal loss or matrix effects in the mass spectrometer. </a:t>
            </a:r>
            <a:r>
              <a:rPr lang="en-US" sz="900" dirty="0"/>
              <a:t>In early collection windows, R- and S-MDMA peaks remain relatively balanced. However, in the 12 to 24-hour window, the </a:t>
            </a:r>
            <a:r>
              <a:rPr lang="en-US" sz="900" b="1" dirty="0" smtClean="0"/>
              <a:t>R-MDMA peak is very high, while S-MDMA is at 63,000</a:t>
            </a:r>
            <a:r>
              <a:rPr lang="en-US" sz="900" dirty="0" smtClean="0"/>
              <a:t>. As </a:t>
            </a:r>
            <a:r>
              <a:rPr lang="en-US" sz="900" dirty="0"/>
              <a:t>shown in the excretion curves at the bottom, total urinary elimination peaks between 8 and 12 hours post-dose, with R-MDMA consistently exceeding S-MDMA. This further confirms the faster systemic clearance of the S-enantiomer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04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</p:spPr>
        <p:txBody>
          <a:bodyPr/>
          <a:lstStyle/>
          <a:p>
            <a:r>
              <a:rPr lang="en-US" sz="900" dirty="0"/>
              <a:t>Finally, we looked at detecting Phase-II metabolites in urine directly, without enzymatic treatment. Standard workflows require hours of chemical treatment to break conjugates down before testing. Using our 10%/10% dual-plug setup, we set specific mass spec channels to detect intact conjugates directly. We successfully identified </a:t>
            </a:r>
            <a:r>
              <a:rPr lang="en-US" sz="900" b="1" dirty="0"/>
              <a:t>MDA-Sulfate</a:t>
            </a:r>
            <a:r>
              <a:rPr lang="en-US" sz="900" dirty="0"/>
              <a:t>, </a:t>
            </a:r>
            <a:r>
              <a:rPr lang="en-US" sz="900" b="1" dirty="0"/>
              <a:t>HMA-Sulfate</a:t>
            </a:r>
            <a:r>
              <a:rPr lang="en-US" sz="900" dirty="0"/>
              <a:t>, </a:t>
            </a:r>
            <a:r>
              <a:rPr lang="en-US" sz="900" b="1" dirty="0"/>
              <a:t>HMMA-Sulfate</a:t>
            </a:r>
            <a:r>
              <a:rPr lang="en-US" sz="900" dirty="0"/>
              <a:t>, </a:t>
            </a:r>
            <a:r>
              <a:rPr lang="en-US" sz="900" b="1" dirty="0"/>
              <a:t>HMA-</a:t>
            </a:r>
            <a:r>
              <a:rPr lang="en-US" sz="900" b="1" dirty="0" err="1"/>
              <a:t>Glucuronide</a:t>
            </a:r>
            <a:r>
              <a:rPr lang="en-US" sz="900" dirty="0"/>
              <a:t>, and </a:t>
            </a:r>
            <a:r>
              <a:rPr lang="en-US" sz="900" b="1" dirty="0"/>
              <a:t>HMMA-</a:t>
            </a:r>
            <a:r>
              <a:rPr lang="en-US" sz="900" b="1" dirty="0" err="1"/>
              <a:t>Glucuronide</a:t>
            </a:r>
            <a:r>
              <a:rPr lang="en-US" sz="900" dirty="0"/>
              <a:t>. Although the three sulfates co-migrated around 50 minutes because we applied internal pressure, their distinct mass channels allowed clear identification, saving hours of sample preparation time.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2764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wrap up, using 10% partial-filling plugs of HS-gamma-CD and HS-beta-CD gives us a fast, MS-friendly method that separates parent drug enantiomers, Phase-I metabolites, and intact Phase-II conjugates in one run.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6586E2-2EFC-4A67-8BBB-67D86F18C5D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06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CEF3B-A037-46D0-B02C-1428F07E9383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E482DC-2269-4F26-9D2A-7E44B1A4CD8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6DFF08F-DC6B-4601-B491-B0F83F6DD2DA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9/8/2026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0007" y="877954"/>
            <a:ext cx="10058400" cy="2650858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 of a Dual Chiral Selector CE-MS/MS Method to Forensic Toxicological Analysis of MDMA and Its Metabolites</a:t>
            </a:r>
            <a:br>
              <a:rPr lang="en-US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ფაილი:TSU logo.png - ვიქსიკონი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567" y="4281763"/>
            <a:ext cx="2679280" cy="234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02051" y="3358433"/>
            <a:ext cx="29878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Mariam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Shubitidze</a:t>
            </a:r>
            <a:endPara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Bezhan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Chankvetadze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92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916" y="235087"/>
            <a:ext cx="10058400" cy="145075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MDMA Metabolism &amp; Chiral Complexity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4" name="Picture 10" descr="File:MDA.png - Wikimedia Comm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65609" cy="1148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hemical structures of MDMA and its metabolites. | Download Scientific  Diagra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000" y="1920931"/>
            <a:ext cx="8424000" cy="431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35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519"/>
            <a:ext cx="3200400" cy="214883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Baseline resolution of Enantiomers :</a:t>
            </a:r>
            <a:b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MDMA, MDA, HMA, HMMA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448609"/>
            <a:ext cx="3200400" cy="337912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Challenge: Preventing non-volatile chiral selectors from fouling the ESI source</a:t>
            </a:r>
            <a:endParaRPr lang="en-US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166" y="3276220"/>
            <a:ext cx="9810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319" y="3304795"/>
            <a:ext cx="939956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960" y="3247645"/>
            <a:ext cx="8667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5614" y="3276220"/>
            <a:ext cx="8667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280983" y="2021983"/>
            <a:ext cx="13084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HMMA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56976" y="2021983"/>
            <a:ext cx="112498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74053" y="2027421"/>
            <a:ext cx="11498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MDA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49501" y="2021983"/>
            <a:ext cx="13876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MDMA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86389" y="350045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Segment filling</a:t>
            </a: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Filling with 0.5 mg/ml HS-b-CD (60% filling ) (1)</a:t>
            </a:r>
          </a:p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Filling with the 15mg/ml HS-y-CD (20% filling) (2)</a:t>
            </a:r>
          </a:p>
        </p:txBody>
      </p:sp>
    </p:spTree>
    <p:extLst>
      <p:ext uri="{BB962C8B-B14F-4D97-AF65-F5344CB8AC3E}">
        <p14:creationId xmlns:p14="http://schemas.microsoft.com/office/powerpoint/2010/main" val="75597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3639"/>
            <a:ext cx="3200400" cy="2416720"/>
          </a:xfrm>
        </p:spPr>
        <p:txBody>
          <a:bodyPr>
            <a:noAutofit/>
          </a:bodyPr>
          <a:lstStyle/>
          <a:p>
            <a:r>
              <a:rPr lang="en-US" sz="3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Dual-Selector System: Complete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Enantioseparation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 filling</a:t>
            </a:r>
          </a:p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Filling with the 15mg/ml HS-y-CD (20% filling) (1)</a:t>
            </a:r>
          </a:p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Filling with 0.5 mg/ml HS-b-CD (60% filling ) (2)</a:t>
            </a:r>
          </a:p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57200" y="3330154"/>
            <a:ext cx="3200400" cy="3379124"/>
          </a:xfrm>
        </p:spPr>
        <p:txBody>
          <a:bodyPr>
            <a:normAutofit/>
          </a:bodyPr>
          <a:lstStyle/>
          <a:p>
            <a:pPr algn="ctr"/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Challenge: high total plug volume causes current fluctuations and risks ESI source fouling. 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310" y="3395937"/>
            <a:ext cx="1159098" cy="323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758" y="3461721"/>
            <a:ext cx="1004552" cy="310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379" y="3461721"/>
            <a:ext cx="798489" cy="3107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5527" y="3461722"/>
            <a:ext cx="722089" cy="310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475824" y="2641832"/>
            <a:ext cx="14750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HMMA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93983" y="2641832"/>
            <a:ext cx="131042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HMA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47520" y="2641832"/>
            <a:ext cx="134326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MDMA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99313" y="2637323"/>
            <a:ext cx="10183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MDA</a:t>
            </a:r>
            <a:endParaRPr lang="en-US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052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 Optimization: Reduced Dual-Plug &amp; MS Parameters</a:t>
            </a:r>
          </a:p>
        </p:txBody>
      </p:sp>
      <p:pic>
        <p:nvPicPr>
          <p:cNvPr id="4" name="Picture 19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1910657"/>
            <a:ext cx="7024453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53318" y="2214682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/>
              <a:t>1.Filling with the 15mg/ml HS-y-CD (10% filling)</a:t>
            </a:r>
          </a:p>
          <a:p>
            <a:pPr algn="ctr"/>
            <a:r>
              <a:rPr lang="en-US" b="1" dirty="0"/>
              <a:t>2.Filling with 0.5 mg/ml HS-b-CD </a:t>
            </a:r>
            <a:r>
              <a:rPr lang="en-US" sz="2000" b="1" dirty="0">
                <a:solidFill>
                  <a:srgbClr val="FF0000"/>
                </a:solidFill>
              </a:rPr>
              <a:t>(10% filling </a:t>
            </a:r>
            <a:r>
              <a:rPr lang="en-US" sz="2000" b="1" dirty="0" smtClean="0">
                <a:solidFill>
                  <a:srgbClr val="FF0000"/>
                </a:solidFill>
              </a:rPr>
              <a:t>)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025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Instrumental Setup &amp; Method Validation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684690180"/>
              </p:ext>
            </p:extLst>
          </p:nvPr>
        </p:nvGraphicFramePr>
        <p:xfrm>
          <a:off x="1096963" y="1846263"/>
          <a:ext cx="4938712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97972198"/>
              </p:ext>
            </p:extLst>
          </p:nvPr>
        </p:nvGraphicFramePr>
        <p:xfrm>
          <a:off x="6218238" y="1846263"/>
          <a:ext cx="4937125" cy="402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3969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R/S</a:t>
            </a:r>
            <a:r>
              <a:rPr lang="en-US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MDMA Oral Fluid </a:t>
            </a:r>
            <a:r>
              <a:rPr lang="en-US" sz="3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Pharmacokinetiks</a:t>
            </a:r>
            <a:r>
              <a:rPr lang="en-US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0-4 Hours: Racemic disposition (R:S ≈ 1:1)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 6 Hours: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Enantiomeric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drift due to faster clearance of S-MDMA</a:t>
            </a:r>
          </a:p>
          <a:p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3989808"/>
              </p:ext>
            </p:extLst>
          </p:nvPr>
        </p:nvGraphicFramePr>
        <p:xfrm>
          <a:off x="4018210" y="2880359"/>
          <a:ext cx="4605286" cy="397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462052"/>
              </p:ext>
            </p:extLst>
          </p:nvPr>
        </p:nvGraphicFramePr>
        <p:xfrm>
          <a:off x="4082602" y="5"/>
          <a:ext cx="3781237" cy="2771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6497"/>
                <a:gridCol w="1497370"/>
                <a:gridCol w="1497370"/>
              </a:tblGrid>
              <a:tr h="19795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Time (h)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R-MDMA (ng/ml)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S-MDMA (ng/ml)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97.79266025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90.89688308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364.7432674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383.6803622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746.6097408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567.4964178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1808.623411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1448.133402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2236.202737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1504.147398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2257.028953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1675.647639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1445.999967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970.9697983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842.3515933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519.3696502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827.5049659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507.7879976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638.8026001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288.1388857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470.5996117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224.1695476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7952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97.13768116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10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804102"/>
              </p:ext>
            </p:extLst>
          </p:nvPr>
        </p:nvGraphicFramePr>
        <p:xfrm>
          <a:off x="8271803" y="2743200"/>
          <a:ext cx="3920197" cy="4114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1344944"/>
              </p:ext>
            </p:extLst>
          </p:nvPr>
        </p:nvGraphicFramePr>
        <p:xfrm>
          <a:off x="8356209" y="0"/>
          <a:ext cx="3835791" cy="27572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7845"/>
                <a:gridCol w="1518973"/>
                <a:gridCol w="1518973"/>
              </a:tblGrid>
              <a:tr h="23460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Time (h)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HMMA-I (ng/ml)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HMMA-II (ng/ml)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226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226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0.75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41.11733658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44.09190485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226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99.97941266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99.65461847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226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110.1329452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116.0488365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226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82.18037346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99.76788885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226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55.67593328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61.05489679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226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39.42186909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44.63377609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226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&lt;LOD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&lt;LOD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226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&lt;LOD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&lt;LOD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252266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&lt;LOD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&lt;LOD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714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4206496"/>
              </p:ext>
            </p:extLst>
          </p:nvPr>
        </p:nvGraphicFramePr>
        <p:xfrm>
          <a:off x="0" y="987271"/>
          <a:ext cx="5210792" cy="332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702225"/>
              </p:ext>
            </p:extLst>
          </p:nvPr>
        </p:nvGraphicFramePr>
        <p:xfrm>
          <a:off x="202115" y="4400810"/>
          <a:ext cx="3873500" cy="16844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8900"/>
                <a:gridCol w="1257300"/>
                <a:gridCol w="1257300"/>
              </a:tblGrid>
              <a:tr h="267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Time (h)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R-MDMA (ng/ml)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S-MDMA (ng/ml)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6475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6475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152.920737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132.6550952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6475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1.5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94.09310318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92.53297233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6475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80.4230879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50.75716608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6475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74.05407228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51.12369562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6475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47.31454433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17.70570844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6475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23.28034262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9.3165059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64755"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19.2002859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9560566"/>
              </p:ext>
            </p:extLst>
          </p:nvPr>
        </p:nvGraphicFramePr>
        <p:xfrm>
          <a:off x="6226616" y="987271"/>
          <a:ext cx="5351490" cy="3222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 flipH="1">
            <a:off x="772732" y="356329"/>
            <a:ext cx="1080537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R/S –MDMA Plasma Disposition &amp; </a:t>
            </a:r>
            <a:r>
              <a:rPr lang="en-US" sz="35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Enantiomeric</a:t>
            </a:r>
            <a:r>
              <a:rPr lang="en-US" sz="3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Drift</a:t>
            </a: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6826472"/>
              </p:ext>
            </p:extLst>
          </p:nvPr>
        </p:nvGraphicFramePr>
        <p:xfrm>
          <a:off x="4951827" y="4185138"/>
          <a:ext cx="7047916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958"/>
                <a:gridCol w="3523958"/>
              </a:tblGrid>
              <a:tr h="138958"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Numbers</a:t>
                      </a:r>
                      <a:endParaRPr lang="en-US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8958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(R)</a:t>
                      </a:r>
                      <a:endParaRPr lang="en-US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(S)</a:t>
                      </a:r>
                      <a:endParaRPr lang="en-US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28288">
                <a:tc>
                  <a:txBody>
                    <a:bodyPr/>
                    <a:lstStyle/>
                    <a:p>
                      <a:r>
                        <a:rPr lang="en-US" sz="2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hour : 152.9 ng/mL</a:t>
                      </a:r>
                      <a:endParaRPr lang="en-US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en-US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</a:t>
                      </a: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=</a:t>
                      </a:r>
                      <a:r>
                        <a:rPr lang="en-US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hour : 132.6 ng/mL</a:t>
                      </a:r>
                      <a:endParaRPr lang="en-US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8139"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 24 hours : 19.2 ng/mL</a:t>
                      </a:r>
                      <a:endParaRPr lang="en-US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T= 24 hours : 0 ng/mL</a:t>
                      </a:r>
                      <a:endParaRPr lang="en-US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38958"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R/S Ratio</a:t>
                      </a:r>
                      <a:r>
                        <a:rPr lang="en-US" sz="2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Progression : (1.0 → 2.8)</a:t>
                      </a:r>
                      <a:endParaRPr lang="en-US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2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29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0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Urinary </a:t>
            </a:r>
            <a:r>
              <a:rPr lang="en-US" sz="3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Enantiomeric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Drift Over 24 Hours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63" y="1981974"/>
            <a:ext cx="4938712" cy="382842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238" y="1981974"/>
            <a:ext cx="4937125" cy="3746473"/>
          </a:xfrm>
        </p:spPr>
      </p:pic>
    </p:spTree>
    <p:extLst>
      <p:ext uri="{BB962C8B-B14F-4D97-AF65-F5344CB8AC3E}">
        <p14:creationId xmlns:p14="http://schemas.microsoft.com/office/powerpoint/2010/main" val="247731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24750" cy="3630706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750" y="0"/>
            <a:ext cx="6590520" cy="34558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809" y="-91872"/>
            <a:ext cx="10058400" cy="1264456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Direct Phase-II </a:t>
            </a:r>
            <a:r>
              <a:rPr lang="fr-FR" sz="3600" b="1" dirty="0" err="1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Conjugate</a:t>
            </a:r>
            <a:r>
              <a:rPr lang="fr-FR" sz="3600" b="1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Identification (</a:t>
            </a:r>
            <a:r>
              <a:rPr lang="fr-FR" sz="3600" b="1" dirty="0" err="1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Glucuronides</a:t>
            </a:r>
            <a:r>
              <a:rPr lang="fr-FR" sz="3600" b="1" dirty="0">
                <a:solidFill>
                  <a:schemeClr val="tx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&amp; Sulfates)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0706"/>
            <a:ext cx="5824750" cy="39654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750" y="3431888"/>
            <a:ext cx="6473741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9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4242" y="3036585"/>
            <a:ext cx="1066351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Your Attention</a:t>
            </a:r>
            <a:endParaRPr 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08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618</TotalTime>
  <Words>1338</Words>
  <Application>Microsoft Office PowerPoint</Application>
  <PresentationFormat>Widescreen</PresentationFormat>
  <Paragraphs>169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Tahoma</vt:lpstr>
      <vt:lpstr>Times New Roman</vt:lpstr>
      <vt:lpstr>Retrospect</vt:lpstr>
      <vt:lpstr>Application of a Dual Chiral Selector CE-MS/MS Method to Forensic Toxicological Analysis of MDMA and Its Metabolites </vt:lpstr>
      <vt:lpstr>MDMA Metabolism &amp; Chiral Complexity </vt:lpstr>
      <vt:lpstr>Baseline resolution of Enantiomers : MDMA, MDA, HMA, HMMA</vt:lpstr>
      <vt:lpstr>Dual-Selector System: Complete Enantioseparation</vt:lpstr>
      <vt:lpstr>Method Optimization: Reduced Dual-Plug &amp; MS Parameters</vt:lpstr>
      <vt:lpstr>Instrumental Setup &amp; Method Validation</vt:lpstr>
      <vt:lpstr>R/S MDMA Oral Fluid Pharmacokinetiks </vt:lpstr>
      <vt:lpstr>PowerPoint Presentation</vt:lpstr>
      <vt:lpstr>Urinary Enantiomeric Drift Over 24 Hours</vt:lpstr>
      <vt:lpstr>Direct Phase-II Conjugate Identification (Glucuronides &amp; Sulfates)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Application of a Dual Chiral Selector CE-MS/MS Method to Forensic Toxicological Analysis of MDMA and Its Metabolites</dc:title>
  <dc:creator>user</dc:creator>
  <cp:lastModifiedBy>user</cp:lastModifiedBy>
  <cp:revision>31</cp:revision>
  <dcterms:created xsi:type="dcterms:W3CDTF">2026-09-07T16:11:17Z</dcterms:created>
  <dcterms:modified xsi:type="dcterms:W3CDTF">2026-09-08T14:01:06Z</dcterms:modified>
</cp:coreProperties>
</file>