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5" r:id="rId9"/>
    <p:sldId id="264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48A69C-CE0D-433B-A902-9FD7904E7498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406349-CA4E-4410-9D42-CE8897E2AD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277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C90C0-BA41-4024-BD60-84F427BC47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B5EAE4-3EEA-42F8-B2C7-46A3C623D2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D19C5A-60DB-41DF-AFE9-A57DA5822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0E660-0AB9-459C-BE82-A62CEFA24CB5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D2D3F-0CE6-4480-897F-8686C9062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DD7CB9-80A5-43FB-9B81-E820410BC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F170-011D-4183-88B6-55FD4E01C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912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488CF-862A-42E4-9F3E-26B79C2EE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F29EC-FF7C-4883-BE19-ECD84977F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555DC2-7B23-4906-9CA5-AB8973DC0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16C1B-68E2-4A25-B3B3-AF8349634E13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99539D-9C65-4BD8-AFD7-E5B484A4C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6AFB02-1ECF-4362-A0CD-40F716E02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F170-011D-4183-88B6-55FD4E01C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593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46C87-CF9B-4848-A405-744C69F80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4F724B-B0E1-43DC-BC90-5F203094F4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18C9E5-C64B-4968-B941-672E123C3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0BD15-0B77-45BE-9CB7-28CABAB140E5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81B70C-EC18-4421-949F-C98A977A1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09E32C-7A85-4A11-AB40-9A19605B2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F170-011D-4183-88B6-55FD4E01C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054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201BE-D660-428A-8FBA-039C42944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12D7F-B473-4AA5-98F6-D977B3BCC1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8B914B-F3E2-424D-8FDD-19D53DB054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BF5E00-C239-40D7-AA28-C31FB1103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746A-F654-47A1-B072-B05D479CF8FA}" type="datetime1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87FAC9-A697-483C-B9F1-C3504EC21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889792-E117-483A-986A-971B7E3CC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F170-011D-4183-88B6-55FD4E01C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213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69438-24CC-43A5-932D-DBE345A49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50C28B-B63F-4F11-8BEE-A8FE1A1FA4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E19818-51EF-4816-B2F6-046645AA51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AE02BD-6FAE-43B7-8B77-FE04A1D630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4B662C-3CE1-4D31-9D85-BA66BC3E9A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719365-6414-4539-A146-47C28CA10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16C12-D90C-4AAF-A37F-FFC1A40C84D8}" type="datetime1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461898-9CEF-4B25-B5EA-3C9C2BD57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DFB49A-513C-4570-BA6C-86FAA9A84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F170-011D-4183-88B6-55FD4E01C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344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484A6-23F8-498C-9241-084C6E2A0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D1BDE5-315F-40CF-8A11-80A8B0C9B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353F3-683A-4976-9C3F-F7DC42347E7C}" type="datetime1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3F1C67-8ADE-4141-82DC-17F4B4B2C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983349-9020-4F6D-9C5A-3EFD64E6B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F170-011D-4183-88B6-55FD4E01C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679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3C8548-33EE-41E0-B765-3800C6A84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4884A-ABD6-4267-BF7E-268182DE29CA}" type="datetime1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DBF052-9FF4-42AC-9F0C-AE330669D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2E86FF-449A-4D8F-AF7C-DA5280DBC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F170-011D-4183-88B6-55FD4E01C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109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D9633-895B-40FF-8F0F-42E10917C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42552-BBFF-4B66-BAA4-0F076BB8F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27F89F-75FC-4797-AE2A-7E8CF55D0B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10FE3-0DA5-4973-8137-B64F26C36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507F7-8373-43B2-BEB9-3D04F5394823}" type="datetime1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AAC12C-6A7E-4970-A2A3-ACAC7E5EC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F0A0C0-8B41-4000-BD53-F4E64C945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F170-011D-4183-88B6-55FD4E01C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526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3A36F-268D-4281-914F-42E8908A4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3C74EE-B270-4479-8519-10EA2A57DE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BF5CCE-A8B8-4ACF-9687-115A8E68AE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DBCE9C-A705-4FDD-BF85-B5CAE17C8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AD7FA-A2E0-4D4A-8688-BA03574F265F}" type="datetime1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003D24-457B-48D6-B742-91901A1D2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E6A7DF-6134-401B-B4BF-D34A2009B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F170-011D-4183-88B6-55FD4E01C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858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9A125-F356-4DA8-9EA7-F0BDB9C48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762CED-2340-4A67-A41F-9A9FE29125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9086F7-C65C-447C-9AE3-FA2BB8CF5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58DB-1E03-46B2-9215-DF843EDA104F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559DC7-1B2B-4A56-81FE-93326CF43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0DB8EF-3499-4B59-A37F-8F8A1CB48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F170-011D-4183-88B6-55FD4E01C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2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9FC80F-E5DF-4CD8-95BC-0E54423BAB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E0D5E7-C1FE-4538-AD81-45AB2AA604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0E85C-75F4-4719-A2CF-DE21CD986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EC06-2196-4290-BF5E-BFBCF97FCBA8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E9FE5-0317-47EA-BAAA-89E6DA0A0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EF6E3B-35E9-44DE-A7EC-0FB6EDF3C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F170-011D-4183-88B6-55FD4E01C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597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1E4F30-9B20-4878-BEA2-2370B506C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9E1077-36D4-4CB0-B572-9AF965238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00E876-6510-4523-8562-5779ADB713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1B39D-4444-4166-9FC5-691E98395B67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6112FC-EA30-4218-9D65-30D275972A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F80DFB-4E56-47FB-9E51-5DCB1A162D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0F170-011D-4183-88B6-55FD4E01C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637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0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8A01C-1539-430B-8E84-C14FBAD0D9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5953" y="1055939"/>
            <a:ext cx="9966664" cy="830724"/>
          </a:xfrm>
        </p:spPr>
        <p:txBody>
          <a:bodyPr>
            <a:normAutofit fontScale="90000"/>
          </a:bodyPr>
          <a:lstStyle/>
          <a:p>
            <a:r>
              <a:rPr lang="en-US" sz="4400" b="1" noProof="1">
                <a:latin typeface="Sylfaen" panose="010A0502050306030303" pitchFamily="18" charset="0"/>
              </a:rPr>
              <a:t>First Baseline Separation of Isotopomers by Capillary Electrophoresis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3BD1F0-B5CD-4255-BBD8-998F97B4F4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93668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US" altLang="en-US" b="1" noProof="1">
                <a:latin typeface="Sylfaen" panose="010A0502050306030303" charset="0"/>
                <a:cs typeface="Sylfaen" panose="010A0502050306030303" charset="0"/>
              </a:rPr>
              <a:t>Prepared by: Nikoloz Gonitashvili</a:t>
            </a:r>
          </a:p>
          <a:p>
            <a:r>
              <a:rPr lang="en-US" altLang="en-US" b="1" noProof="1">
                <a:latin typeface="Sylfaen" panose="010A0502050306030303" charset="0"/>
                <a:cs typeface="Sylfaen" panose="010A0502050306030303" charset="0"/>
              </a:rPr>
              <a:t>Ivane Javakhishvili Tbilisi State University</a:t>
            </a:r>
          </a:p>
          <a:p>
            <a:endParaRPr lang="en-US" altLang="en-US" b="1" noProof="1">
              <a:latin typeface="Sylfaen" panose="010A0502050306030303" charset="0"/>
              <a:cs typeface="Sylfaen" panose="010A0502050306030303" charset="0"/>
            </a:endParaRPr>
          </a:p>
          <a:p>
            <a:r>
              <a:rPr lang="en-US" altLang="en-US" b="1" noProof="1">
                <a:latin typeface="Sylfaen" panose="010A0502050306030303" charset="0"/>
                <a:cs typeface="Sylfaen" panose="010A0502050306030303" charset="0"/>
              </a:rPr>
              <a:t>Supervisor: Academician Bezhan Chankvetadze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5BE7CA-EE79-498C-9051-FDA71FE3CF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4078" y="5678085"/>
            <a:ext cx="2018935" cy="1027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3B0760-BAF6-4E2B-B94E-ABFEFB9780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22" y="5579531"/>
            <a:ext cx="1519876" cy="12249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A06A33A-AB11-408E-8E86-14CB8B794BB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360" t="25595" r="7102" b="21313"/>
          <a:stretch/>
        </p:blipFill>
        <p:spPr>
          <a:xfrm>
            <a:off x="9873448" y="5906880"/>
            <a:ext cx="1908700" cy="89756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B4E604-E300-4DA1-8939-413AD10D6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F170-011D-4183-88B6-55FD4E01C0A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585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0BDB5-01D8-43DA-90C6-1BE786642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u="sng" dirty="0">
                <a:latin typeface="Sylfaen" panose="010A0502050306030303" pitchFamily="18" charset="0"/>
              </a:rPr>
              <a:t>Research Relevance and Methodological Novelty</a:t>
            </a:r>
            <a:endParaRPr lang="en-US" sz="3600" u="sng" dirty="0">
              <a:latin typeface="Sylfaen" panose="010A050205030603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8740E20-CB7B-458A-BE10-94378094555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13365" y="2272683"/>
                <a:ext cx="8918360" cy="4030463"/>
              </a:xfrm>
            </p:spPr>
            <p:txBody>
              <a:bodyPr>
                <a:normAutofit/>
              </a:bodyPr>
              <a:lstStyle/>
              <a:p>
                <a:r>
                  <a:rPr lang="en-US" sz="1800" b="1" dirty="0">
                    <a:latin typeface="Sylfaen" panose="010A0502050306030303" pitchFamily="18" charset="0"/>
                  </a:rPr>
                  <a:t>Isotopomers in modern analysis</a:t>
                </a:r>
                <a:r>
                  <a:rPr lang="en-US" sz="1800" dirty="0">
                    <a:latin typeface="Sylfaen" panose="010A0502050306030303" pitchFamily="18" charset="0"/>
                  </a:rPr>
                  <a:t> – The significance of structural isotope effects for the precise molecular identification of substances.</a:t>
                </a:r>
              </a:p>
              <a:p>
                <a:endParaRPr lang="en-US" sz="1800" dirty="0">
                  <a:latin typeface="Sylfaen" panose="010A0502050306030303" pitchFamily="18" charset="0"/>
                </a:endParaRPr>
              </a:p>
              <a:p>
                <a:endParaRPr lang="ka-GE" sz="1800" b="1" dirty="0">
                  <a:latin typeface="Sylfaen" panose="010A0502050306030303" pitchFamily="18" charset="0"/>
                </a:endParaRPr>
              </a:p>
              <a:p>
                <a:r>
                  <a:rPr lang="en-US" sz="1800" b="1" dirty="0">
                    <a:latin typeface="Sylfaen" panose="010A0502050306030303" pitchFamily="18" charset="0"/>
                  </a:rPr>
                  <a:t>Key application areas</a:t>
                </a:r>
                <a:r>
                  <a:rPr lang="en-US" sz="1800" dirty="0">
                    <a:latin typeface="Sylfaen" panose="010A0502050306030303" pitchFamily="18" charset="0"/>
                  </a:rPr>
                  <a:t> – Isotopic purity control, the study of weak non-covalent interactions, and the in-depth analysis of pharmaceutical preparations.</a:t>
                </a:r>
              </a:p>
              <a:p>
                <a:endParaRPr lang="en-US" sz="1800" dirty="0">
                  <a:latin typeface="Sylfaen" panose="010A0502050306030303" pitchFamily="18" charset="0"/>
                </a:endParaRPr>
              </a:p>
              <a:p>
                <a:endParaRPr lang="ka-GE" sz="1800" b="1" dirty="0">
                  <a:latin typeface="Sylfaen" panose="010A0502050306030303" pitchFamily="18" charset="0"/>
                </a:endParaRPr>
              </a:p>
              <a:p>
                <a:r>
                  <a:rPr lang="en-US" sz="1800" b="1" dirty="0">
                    <a:latin typeface="Sylfaen" panose="010A0502050306030303" pitchFamily="18" charset="0"/>
                  </a:rPr>
                  <a:t>Research novelty</a:t>
                </a:r>
                <a:r>
                  <a:rPr lang="en-US" sz="1800" dirty="0">
                    <a:latin typeface="Sylfaen" panose="010A0502050306030303" pitchFamily="18" charset="0"/>
                  </a:rPr>
                  <a:t> – The first </a:t>
                </a:r>
                <a:r>
                  <a:rPr lang="en-US" sz="1800" noProof="1">
                    <a:latin typeface="Sylfaen" panose="010A0502050306030303" pitchFamily="18" charset="0"/>
                  </a:rPr>
                  <a:t>baseline electrokinetic separation of isotopomers: Utilizing minimal </a:t>
                </a:r>
                <a14:m>
                  <m:oMath xmlns:m="http://schemas.openxmlformats.org/officeDocument/2006/math">
                    <m:r>
                      <a:rPr lang="en-US" sz="1800" i="1" noProof="1" dirty="0" smtClean="0">
                        <a:latin typeface="Cambria Math" panose="02040503050406030204" pitchFamily="18" charset="0"/>
                      </a:rPr>
                      <m:t>𝑝</m:t>
                    </m:r>
                    <m:sSub>
                      <m:sSubPr>
                        <m:ctrlPr>
                          <a:rPr lang="en-US" sz="1800" i="1" noProof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noProof="1" dirty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1800" b="0" i="1" noProof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en-US" sz="1800" noProof="1">
                    <a:latin typeface="Sylfaen" panose="010A0502050306030303" pitchFamily="18" charset="0"/>
                  </a:rPr>
                  <a:t> differences induced by the specific positioning of deuterium within </a:t>
                </a:r>
                <a:r>
                  <a:rPr lang="en-US" sz="1800" dirty="0">
                    <a:latin typeface="Sylfaen" panose="010A0502050306030303" pitchFamily="18" charset="0"/>
                  </a:rPr>
                  <a:t>the molecule.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8740E20-CB7B-458A-BE10-94378094555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3365" y="2272683"/>
                <a:ext cx="8918360" cy="4030463"/>
              </a:xfrm>
              <a:blipFill>
                <a:blip r:embed="rId2"/>
                <a:stretch>
                  <a:fillRect l="-478" t="-15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2179916A-0EA8-4BD7-B012-97EFB29EED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1725" y="2121890"/>
            <a:ext cx="2413249" cy="14956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4B45EBA-87E7-4AE6-9342-F72D63D6B7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1050" y="3821194"/>
            <a:ext cx="1857586" cy="1257475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4096FA0-F3E4-4377-B359-C23FD3AF0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F170-011D-4183-88B6-55FD4E01C0A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30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0D09D-1DA9-4A24-B128-E0EFC7707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>
                <a:latin typeface="Sylfaen" panose="010A0502050306030303" pitchFamily="18" charset="0"/>
              </a:rPr>
              <a:t>Research Goals and Objectives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E8379B-8907-4D03-ACF7-C601B4C33B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b="1" dirty="0"/>
              <a:t>Investigation of the first baseline </a:t>
            </a:r>
            <a:r>
              <a:rPr lang="en-US" b="1" noProof="1"/>
              <a:t>electrokinetic</a:t>
            </a:r>
            <a:r>
              <a:rPr lang="en-US" b="1" dirty="0"/>
              <a:t> separation of </a:t>
            </a:r>
            <a:r>
              <a:rPr lang="en-US" b="1" noProof="1"/>
              <a:t>isotopomers</a:t>
            </a:r>
            <a:r>
              <a:rPr lang="en-US" b="1" dirty="0"/>
              <a:t> in capillary electrophoresis</a:t>
            </a:r>
            <a:endParaRPr lang="ka-GE" b="1" dirty="0"/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Optimization of the separation environment: selecting the ideal pH range, buffer composition, and evaluating the impact of chiral/achiral additives.</a:t>
            </a:r>
            <a:endParaRPr lang="en-US" dirty="0"/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F393F2-03FC-4294-A0C2-4251BD59C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F170-011D-4183-88B6-55FD4E01C0A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053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0628A-286B-4DEB-9834-7F706EE3E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>
                <a:latin typeface="Sylfaen" panose="010A0502050306030303" pitchFamily="18" charset="0"/>
              </a:rPr>
              <a:t>ISOTOPOMERS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8276A6-55EC-4111-B913-7B11C0D74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3147" y="1698965"/>
            <a:ext cx="3269873" cy="19952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EB9FB0-C9C5-48F1-9B22-414ED24D46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0266" y="1751120"/>
            <a:ext cx="2888135" cy="18909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108A66D-5082-4312-B0BE-DA0247C7D5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388" y="4109250"/>
            <a:ext cx="3629595" cy="19952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54B048-37C6-4AB0-A17E-57F442E5F4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7100" y="3694220"/>
            <a:ext cx="3367528" cy="2338754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38C897-C10D-41E8-B940-2487B2AEA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F170-011D-4183-88B6-55FD4E01C0A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949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7F6C5-CC61-410C-BA69-DB4E7619C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007" y="878890"/>
            <a:ext cx="4625265" cy="141877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Sylfaen" panose="010A0502050306030303" pitchFamily="18" charset="0"/>
              </a:rPr>
              <a:t>Capillary Electrophoresis Instrumentation </a:t>
            </a:r>
            <a:br>
              <a:rPr lang="en-US" b="1" dirty="0">
                <a:latin typeface="Sylfaen" panose="010A0502050306030303" pitchFamily="18" charset="0"/>
              </a:rPr>
            </a:br>
            <a:r>
              <a:rPr lang="en-US" b="1" dirty="0">
                <a:latin typeface="Sylfaen" panose="010A0502050306030303" pitchFamily="18" charset="0"/>
              </a:rPr>
              <a:t> </a:t>
            </a:r>
            <a:br>
              <a:rPr lang="en-US" dirty="0"/>
            </a:br>
            <a:endParaRPr lang="en-US" dirty="0">
              <a:latin typeface="Sylfaen" panose="010A0502050306030303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2417B6-5AAD-4A88-8A4D-C72D258085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33" r="3794" b="3111"/>
          <a:stretch/>
        </p:blipFill>
        <p:spPr>
          <a:xfrm>
            <a:off x="3968317" y="2148396"/>
            <a:ext cx="7910005" cy="40748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F96BFA-1B20-4AAB-AA9D-0FF5CD251D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477" r="30976" b="1333"/>
          <a:stretch>
            <a:fillRect/>
          </a:stretch>
        </p:blipFill>
        <p:spPr>
          <a:xfrm>
            <a:off x="313678" y="2148396"/>
            <a:ext cx="3022600" cy="413952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8236357-DA15-4977-AFEB-F4B1387C6BC9}"/>
              </a:ext>
            </a:extLst>
          </p:cNvPr>
          <p:cNvSpPr/>
          <p:nvPr/>
        </p:nvSpPr>
        <p:spPr>
          <a:xfrm>
            <a:off x="5125166" y="226380"/>
            <a:ext cx="68508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latin typeface="Sylfaen" panose="010A0502050306030303" pitchFamily="18" charset="0"/>
              </a:rPr>
              <a:t>Agilent 7100 Capillary Electrophoresis with Diode-Array Detector (DAD)</a:t>
            </a:r>
            <a:br>
              <a:rPr lang="en-US" sz="3600" dirty="0">
                <a:latin typeface="Sylfaen" panose="010A0502050306030303" pitchFamily="18" charset="0"/>
              </a:rPr>
            </a:br>
            <a:r>
              <a:rPr lang="en-US" sz="3600" b="1" dirty="0">
                <a:latin typeface="Sylfaen" panose="010A0502050306030303" pitchFamily="18" charset="0"/>
              </a:rPr>
              <a:t> </a:t>
            </a:r>
            <a:endParaRPr lang="en-US" sz="3600" dirty="0">
              <a:latin typeface="Sylfaen" panose="010A0502050306030303" pitchFamily="18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F63531D-2592-4A6A-8F91-69AB7AAA8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F170-011D-4183-88B6-55FD4E01C0A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215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07B1F-50D5-4474-A156-C83C2BE0F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965" y="2064887"/>
            <a:ext cx="5033638" cy="102093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Experimental Section</a:t>
            </a:r>
            <a:br>
              <a:rPr lang="en-US" b="1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1ABE2C-2620-4D4A-A2C1-EE55341CA540}"/>
              </a:ext>
            </a:extLst>
          </p:cNvPr>
          <p:cNvSpPr/>
          <p:nvPr/>
        </p:nvSpPr>
        <p:spPr>
          <a:xfrm>
            <a:off x="6096000" y="1188220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B1B1E"/>
                </a:solidFill>
                <a:effectLst/>
                <a:latin typeface="Inter"/>
              </a:rPr>
              <a:t>Capillary Electrophoresis Parameters:</a:t>
            </a:r>
            <a:endParaRPr lang="en-US" b="0" i="0" dirty="0">
              <a:solidFill>
                <a:srgbClr val="1B1B1E"/>
              </a:solidFill>
              <a:effectLst/>
              <a:latin typeface="Inter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B1B1E"/>
                </a:solidFill>
                <a:effectLst/>
                <a:latin typeface="Inter"/>
              </a:rPr>
              <a:t>Capillary:</a:t>
            </a:r>
            <a:r>
              <a:rPr lang="en-US" b="0" i="0" dirty="0">
                <a:solidFill>
                  <a:srgbClr val="1B1B1E"/>
                </a:solidFill>
                <a:effectLst/>
                <a:latin typeface="Inter"/>
              </a:rPr>
              <a:t> Bare fused-silica; 50 </a:t>
            </a:r>
            <a:r>
              <a:rPr lang="el-GR" b="0" i="0" dirty="0">
                <a:solidFill>
                  <a:srgbClr val="1B1B1E"/>
                </a:solidFill>
                <a:effectLst/>
                <a:latin typeface="Inter"/>
              </a:rPr>
              <a:t>μ</a:t>
            </a:r>
            <a:r>
              <a:rPr lang="en-US" b="0" i="0" dirty="0">
                <a:solidFill>
                  <a:srgbClr val="1B1B1E"/>
                </a:solidFill>
                <a:effectLst/>
                <a:latin typeface="Inter"/>
              </a:rPr>
              <a:t>m I.D., 375 </a:t>
            </a:r>
            <a:r>
              <a:rPr lang="el-GR" b="0" i="0" dirty="0">
                <a:solidFill>
                  <a:srgbClr val="1B1B1E"/>
                </a:solidFill>
                <a:effectLst/>
                <a:latin typeface="Inter"/>
              </a:rPr>
              <a:t>μ</a:t>
            </a:r>
            <a:r>
              <a:rPr lang="en-US" b="0" i="0" dirty="0">
                <a:solidFill>
                  <a:srgbClr val="1B1B1E"/>
                </a:solidFill>
                <a:effectLst/>
                <a:latin typeface="Inter"/>
              </a:rPr>
              <a:t>m O.D.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B1B1E"/>
                </a:solidFill>
                <a:effectLst/>
                <a:latin typeface="Inter"/>
              </a:rPr>
              <a:t>Length:</a:t>
            </a:r>
            <a:r>
              <a:rPr lang="en-US" b="0" i="0" dirty="0">
                <a:solidFill>
                  <a:srgbClr val="1B1B1E"/>
                </a:solidFill>
                <a:effectLst/>
                <a:latin typeface="Inter"/>
              </a:rPr>
              <a:t> 98.5 cm total length (90 cm effective length).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B1B1E"/>
                </a:solidFill>
                <a:effectLst/>
                <a:latin typeface="Inter"/>
              </a:rPr>
              <a:t>Temperature:</a:t>
            </a:r>
            <a:r>
              <a:rPr lang="en-US" b="0" i="0" dirty="0">
                <a:solidFill>
                  <a:srgbClr val="1B1B1E"/>
                </a:solidFill>
                <a:effectLst/>
                <a:latin typeface="Inter"/>
              </a:rPr>
              <a:t> 15 °C.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B1B1E"/>
                </a:solidFill>
                <a:effectLst/>
                <a:latin typeface="Inter"/>
              </a:rPr>
              <a:t>Voltage:</a:t>
            </a:r>
            <a:r>
              <a:rPr lang="en-US" b="0" i="0" dirty="0">
                <a:solidFill>
                  <a:srgbClr val="1B1B1E"/>
                </a:solidFill>
                <a:effectLst/>
                <a:latin typeface="Inter"/>
              </a:rPr>
              <a:t> +30 kV (Current: 65–70 </a:t>
            </a:r>
            <a:r>
              <a:rPr lang="el-GR" b="0" i="0" dirty="0">
                <a:solidFill>
                  <a:srgbClr val="1B1B1E"/>
                </a:solidFill>
                <a:effectLst/>
                <a:latin typeface="Inter"/>
              </a:rPr>
              <a:t>μ</a:t>
            </a:r>
            <a:r>
              <a:rPr lang="en-US" b="0" i="0" dirty="0">
                <a:solidFill>
                  <a:srgbClr val="1B1B1E"/>
                </a:solidFill>
                <a:effectLst/>
                <a:latin typeface="Inter"/>
              </a:rPr>
              <a:t>A).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B1B1E"/>
                </a:solidFill>
                <a:effectLst/>
                <a:latin typeface="Inter"/>
              </a:rPr>
              <a:t>Injection:</a:t>
            </a:r>
            <a:r>
              <a:rPr lang="en-US" b="0" i="0" noProof="1">
                <a:solidFill>
                  <a:srgbClr val="1B1B1E"/>
                </a:solidFill>
                <a:effectLst/>
                <a:latin typeface="Inter"/>
              </a:rPr>
              <a:t> Electrokinetic </a:t>
            </a:r>
            <a:r>
              <a:rPr lang="en-US" b="0" i="0" dirty="0">
                <a:solidFill>
                  <a:srgbClr val="1B1B1E"/>
                </a:solidFill>
                <a:effectLst/>
                <a:latin typeface="Inter"/>
              </a:rPr>
              <a:t>injection (30 kV for 10 s).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B1B1E"/>
                </a:solidFill>
                <a:effectLst/>
                <a:latin typeface="Inter"/>
              </a:rPr>
              <a:t>Detection:</a:t>
            </a:r>
            <a:r>
              <a:rPr lang="en-US" b="0" i="0" dirty="0">
                <a:solidFill>
                  <a:srgbClr val="1B1B1E"/>
                </a:solidFill>
                <a:effectLst/>
                <a:latin typeface="Inter"/>
              </a:rPr>
              <a:t> UV detection at 210 nm.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9BD836-C5FB-444C-9342-547CC239D71D}"/>
              </a:ext>
            </a:extLst>
          </p:cNvPr>
          <p:cNvSpPr/>
          <p:nvPr/>
        </p:nvSpPr>
        <p:spPr>
          <a:xfrm>
            <a:off x="6593150" y="4126727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B1B1E"/>
                </a:solidFill>
                <a:effectLst/>
                <a:latin typeface="Inter"/>
              </a:rPr>
              <a:t>Capillary Conditioning (Flushing):</a:t>
            </a:r>
            <a:endParaRPr lang="en-US" b="0" i="0" dirty="0">
              <a:solidFill>
                <a:srgbClr val="1B1B1E"/>
              </a:solidFill>
              <a:effectLst/>
              <a:latin typeface="Inter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B1B1E"/>
                </a:solidFill>
                <a:effectLst/>
                <a:latin typeface="Inter"/>
              </a:rPr>
              <a:t>Methanol – 10 min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B1B1E"/>
                </a:solidFill>
                <a:effectLst/>
                <a:latin typeface="Inter"/>
              </a:rPr>
              <a:t>Water – 5 min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B1B1E"/>
                </a:solidFill>
                <a:effectLst/>
                <a:latin typeface="Inter"/>
              </a:rPr>
              <a:t>0.1 M NaOH – 10 min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B1B1E"/>
                </a:solidFill>
                <a:effectLst/>
                <a:latin typeface="Inter"/>
              </a:rPr>
              <a:t>Water – 5 min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B1B1E"/>
                </a:solidFill>
                <a:effectLst/>
                <a:latin typeface="Inter"/>
              </a:rPr>
              <a:t>Separation Buffer – 15 min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B1B1E"/>
                </a:solidFill>
                <a:effectLst/>
                <a:latin typeface="Inter"/>
              </a:rPr>
              <a:t>Flushing Pressure:</a:t>
            </a:r>
            <a:r>
              <a:rPr lang="en-US" b="0" i="0" dirty="0">
                <a:solidFill>
                  <a:srgbClr val="1B1B1E"/>
                </a:solidFill>
                <a:effectLst/>
                <a:latin typeface="Inter"/>
              </a:rPr>
              <a:t> 1000 mbar.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E68C51-4940-4E0D-BF43-46218F6E2776}"/>
              </a:ext>
            </a:extLst>
          </p:cNvPr>
          <p:cNvSpPr/>
          <p:nvPr/>
        </p:nvSpPr>
        <p:spPr>
          <a:xfrm>
            <a:off x="230821" y="363845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B1B1E"/>
                </a:solidFill>
                <a:effectLst/>
                <a:latin typeface="Inter"/>
              </a:rPr>
              <a:t>Optimized Buffer for </a:t>
            </a:r>
            <a:r>
              <a:rPr lang="en-US" b="1" i="0" noProof="1">
                <a:solidFill>
                  <a:srgbClr val="1B1B1E"/>
                </a:solidFill>
                <a:effectLst/>
                <a:latin typeface="Inter"/>
              </a:rPr>
              <a:t>Isotomers</a:t>
            </a:r>
            <a:r>
              <a:rPr lang="en-US" b="1" noProof="1">
                <a:solidFill>
                  <a:srgbClr val="1B1B1E"/>
                </a:solidFill>
                <a:latin typeface="Inter"/>
              </a:rPr>
              <a:t> </a:t>
            </a:r>
            <a:r>
              <a:rPr lang="en-US" b="1" i="0" dirty="0">
                <a:solidFill>
                  <a:srgbClr val="1B1B1E"/>
                </a:solidFill>
                <a:effectLst/>
                <a:latin typeface="Inter"/>
              </a:rPr>
              <a:t>:</a:t>
            </a:r>
            <a:r>
              <a:rPr lang="en-US" b="0" i="0" dirty="0">
                <a:solidFill>
                  <a:srgbClr val="1B1B1E"/>
                </a:solidFill>
                <a:effectLst/>
                <a:latin typeface="Inter"/>
              </a:rPr>
              <a:t> 50 mM CHES buffer (pH 11.0).</a:t>
            </a:r>
            <a:endParaRPr lang="ka-GE" b="0" i="0" dirty="0">
              <a:solidFill>
                <a:srgbClr val="1B1B1E"/>
              </a:solidFill>
              <a:effectLst/>
              <a:latin typeface="Inter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059E830-33C8-4DDA-B5CA-88E24B9C7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F170-011D-4183-88B6-55FD4E01C0A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65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CAD0B-4D4D-446D-9183-0614550CE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222" y="99906"/>
            <a:ext cx="8933896" cy="1325563"/>
          </a:xfrm>
        </p:spPr>
        <p:txBody>
          <a:bodyPr/>
          <a:lstStyle/>
          <a:p>
            <a:pPr algn="ctr"/>
            <a:r>
              <a:rPr lang="en-US" b="1" u="sng" dirty="0">
                <a:latin typeface="Sylfaen" panose="010A0502050306030303" pitchFamily="18" charset="0"/>
              </a:rPr>
              <a:t>First Baseline Separation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493025-FB15-4DEC-8678-A18414440C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69" t="2087" r="3009" b="1958"/>
          <a:stretch/>
        </p:blipFill>
        <p:spPr>
          <a:xfrm>
            <a:off x="6454065" y="1425469"/>
            <a:ext cx="4873841" cy="487707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F67B916-23A0-4114-A6CE-4887DC3C5EF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0365" y="1182948"/>
                <a:ext cx="5437571" cy="5362113"/>
              </a:xfrm>
            </p:spPr>
            <p:txBody>
              <a:bodyPr>
                <a:normAutofit lnSpcReduction="10000"/>
              </a:bodyPr>
              <a:lstStyle/>
              <a:p>
                <a:endParaRPr lang="en-US" sz="1800" dirty="0">
                  <a:latin typeface="Sylfaen" panose="010A0502050306030303" pitchFamily="18" charset="0"/>
                </a:endParaRPr>
              </a:p>
              <a:p>
                <a:r>
                  <a:rPr lang="en-US" sz="1600" b="1" dirty="0">
                    <a:latin typeface="Sylfaen" panose="010A0502050306030303" pitchFamily="18" charset="0"/>
                  </a:rPr>
                  <a:t>Experimental Breakthrough:</a:t>
                </a:r>
                <a:r>
                  <a:rPr lang="en-US" sz="1600" dirty="0">
                    <a:latin typeface="Sylfaen" panose="010A0502050306030303" pitchFamily="18" charset="0"/>
                  </a:rPr>
                  <a:t> Achievement of complete baseline resolution</a:t>
                </a:r>
                <a:r>
                  <a:rPr lang="ka-GE" sz="1600" dirty="0">
                    <a:latin typeface="Sylfaen" panose="010A0502050306030303" pitchFamily="18" charset="0"/>
                  </a:rPr>
                  <a:t> (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1600" i="1" dirty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ka-GE" sz="1600" b="0" i="1" dirty="0" smtClean="0">
                        <a:latin typeface="Cambria Math" panose="02040503050406030204" pitchFamily="18" charset="0"/>
                      </a:rPr>
                      <m:t>&gt;1.5)</m:t>
                    </m:r>
                    <m:r>
                      <m:rPr>
                        <m:nor/>
                      </m:rPr>
                      <a:rPr lang="en-US" sz="1600">
                        <a:latin typeface="Sylfaen" panose="010A0502050306030303" pitchFamily="18" charset="0"/>
                      </a:rPr>
                      <m:t>for</m:t>
                    </m:r>
                    <m:r>
                      <m:rPr>
                        <m:nor/>
                      </m:rPr>
                      <a:rPr lang="en-US" sz="1600">
                        <a:latin typeface="Sylfaen" panose="010A0502050306030303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1600">
                        <a:latin typeface="Sylfaen" panose="010A0502050306030303" pitchFamily="18" charset="0"/>
                      </a:rPr>
                      <m:t>methamphetamine</m:t>
                    </m:r>
                    <m:r>
                      <m:rPr>
                        <m:nor/>
                      </m:rPr>
                      <a:rPr lang="en-US" sz="1600">
                        <a:latin typeface="Sylfaen" panose="010A0502050306030303" pitchFamily="18" charset="0"/>
                      </a:rPr>
                      <m:t> (</m:t>
                    </m:r>
                    <m:r>
                      <m:rPr>
                        <m:nor/>
                      </m:rPr>
                      <a:rPr lang="en-US" sz="1600">
                        <a:latin typeface="Sylfaen" panose="010A0502050306030303" pitchFamily="18" charset="0"/>
                      </a:rPr>
                      <m:t>MET</m:t>
                    </m:r>
                    <m:r>
                      <m:rPr>
                        <m:nor/>
                      </m:rPr>
                      <a:rPr lang="en-US" sz="1600">
                        <a:latin typeface="Sylfaen" panose="010A0502050306030303" pitchFamily="18" charset="0"/>
                      </a:rPr>
                      <m:t>) </m:t>
                    </m:r>
                    <m:r>
                      <m:rPr>
                        <m:nor/>
                      </m:rPr>
                      <a:rPr lang="en-US" sz="1600">
                        <a:latin typeface="Sylfaen" panose="010A0502050306030303" pitchFamily="18" charset="0"/>
                      </a:rPr>
                      <m:t>isotopomers</m:t>
                    </m:r>
                    <m:r>
                      <m:rPr>
                        <m:nor/>
                      </m:rPr>
                      <a:rPr lang="en-US" sz="1600">
                        <a:latin typeface="Sylfaen" panose="010A0502050306030303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1600">
                        <a:latin typeface="Sylfaen" panose="010A0502050306030303" pitchFamily="18" charset="0"/>
                      </a:rPr>
                      <m:t>with</m:t>
                    </m:r>
                    <m:r>
                      <m:rPr>
                        <m:nor/>
                      </m:rPr>
                      <a:rPr lang="en-US" sz="1600">
                        <a:latin typeface="Sylfaen" panose="010A0502050306030303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1600">
                        <a:latin typeface="Sylfaen" panose="010A0502050306030303" pitchFamily="18" charset="0"/>
                      </a:rPr>
                      <m:t>identical</m:t>
                    </m:r>
                    <m:r>
                      <m:rPr>
                        <m:nor/>
                      </m:rPr>
                      <a:rPr lang="en-US" sz="1600">
                        <a:latin typeface="Sylfaen" panose="010A0502050306030303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1600">
                        <a:latin typeface="Sylfaen" panose="010A0502050306030303" pitchFamily="18" charset="0"/>
                      </a:rPr>
                      <m:t>molecular</m:t>
                    </m:r>
                    <m:r>
                      <m:rPr>
                        <m:nor/>
                      </m:rPr>
                      <a:rPr lang="en-US" sz="1600">
                        <a:latin typeface="Sylfaen" panose="010A0502050306030303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1600">
                        <a:latin typeface="Sylfaen" panose="010A0502050306030303" pitchFamily="18" charset="0"/>
                      </a:rPr>
                      <m:t>mass</m:t>
                    </m:r>
                    <m:r>
                      <m:rPr>
                        <m:nor/>
                      </m:rPr>
                      <a:rPr lang="en-US" sz="1600">
                        <a:latin typeface="Sylfaen" panose="010A0502050306030303" pitchFamily="18" charset="0"/>
                      </a:rPr>
                      <m:t>.</m:t>
                    </m:r>
                  </m:oMath>
                </a14:m>
                <a:endParaRPr lang="ka-GE" sz="1600" dirty="0">
                  <a:latin typeface="Sylfaen" panose="010A0502050306030303" pitchFamily="18" charset="0"/>
                </a:endParaRPr>
              </a:p>
              <a:p>
                <a:r>
                  <a:rPr lang="en-US" sz="1600" b="1" dirty="0">
                    <a:latin typeface="Sylfaen" panose="010A0502050306030303" pitchFamily="18" charset="0"/>
                  </a:rPr>
                  <a:t>Separation Mechanism:</a:t>
                </a:r>
                <a:r>
                  <a:rPr lang="en-US" sz="1600" dirty="0">
                    <a:latin typeface="Sylfaen" panose="010A0502050306030303" pitchFamily="18" charset="0"/>
                  </a:rPr>
                  <a:t> The differentiation is based on </a:t>
                </a:r>
                <a:r>
                  <a:rPr lang="en-US" sz="1600" b="1" dirty="0">
                    <a:latin typeface="Sylfaen" panose="010A0502050306030303" pitchFamily="18" charset="0"/>
                  </a:rPr>
                  <a:t>position-specific isotope effects</a:t>
                </a:r>
                <a:r>
                  <a:rPr lang="en-US" sz="1600" dirty="0">
                    <a:latin typeface="Sylfaen" panose="010A0502050306030303" pitchFamily="18" charset="0"/>
                  </a:rPr>
                  <a:t>, leveraging minute shifts in</a:t>
                </a:r>
                <a:r>
                  <a:rPr lang="ka-GE" sz="1600" dirty="0">
                    <a:latin typeface="Sylfaen" panose="010A0502050306030303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𝑝</m:t>
                    </m:r>
                    <m:sSub>
                      <m:sSubPr>
                        <m:ctrlPr>
                          <a:rPr lang="en-US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1600" i="1" dirty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ka-GE" sz="1600" dirty="0">
                    <a:latin typeface="Sylfaen" panose="010A0502050306030303" pitchFamily="18" charset="0"/>
                  </a:rPr>
                  <a:t> </a:t>
                </a:r>
                <a:r>
                  <a:rPr lang="en-US" sz="1600" dirty="0">
                    <a:latin typeface="Sylfaen" panose="010A0502050306030303" pitchFamily="18" charset="0"/>
                  </a:rPr>
                  <a:t>values (approximately 0.01 units).</a:t>
                </a:r>
                <a:endParaRPr lang="ka-GE" sz="1600" dirty="0">
                  <a:latin typeface="Sylfaen" panose="010A0502050306030303" pitchFamily="18" charset="0"/>
                </a:endParaRPr>
              </a:p>
              <a:p>
                <a:r>
                  <a:rPr lang="en-US" sz="1600" b="1" dirty="0">
                    <a:latin typeface="Sylfaen" panose="010A0502050306030303" pitchFamily="18" charset="0"/>
                  </a:rPr>
                  <a:t>Method Efficiency:</a:t>
                </a:r>
                <a:endParaRPr lang="en-US" sz="1600" dirty="0">
                  <a:latin typeface="Sylfaen" panose="010A0502050306030303" pitchFamily="18" charset="0"/>
                </a:endParaRPr>
              </a:p>
              <a:p>
                <a:pPr lvl="1"/>
                <a:r>
                  <a:rPr lang="en-US" sz="1600" b="1" dirty="0">
                    <a:latin typeface="Sylfaen" panose="010A0502050306030303" pitchFamily="18" charset="0"/>
                  </a:rPr>
                  <a:t>High Performance:</a:t>
                </a:r>
                <a:r>
                  <a:rPr lang="en-US" sz="1600" dirty="0">
                    <a:latin typeface="Sylfaen" panose="010A0502050306030303" pitchFamily="18" charset="0"/>
                  </a:rPr>
                  <a:t> Separation efficiency exceeding </a:t>
                </a:r>
                <a:r>
                  <a:rPr lang="en-US" sz="1600" b="1" dirty="0">
                    <a:latin typeface="Sylfaen" panose="010A0502050306030303" pitchFamily="18" charset="0"/>
                  </a:rPr>
                  <a:t>310,000 theoretical plates per meter</a:t>
                </a:r>
                <a:r>
                  <a:rPr lang="en-US" sz="1600" dirty="0">
                    <a:latin typeface="Sylfaen" panose="010A0502050306030303" pitchFamily="18" charset="0"/>
                  </a:rPr>
                  <a:t>.</a:t>
                </a:r>
              </a:p>
              <a:p>
                <a:pPr lvl="1"/>
                <a:r>
                  <a:rPr lang="en-US" sz="1600" b="1" dirty="0">
                    <a:latin typeface="Sylfaen" panose="010A0502050306030303" pitchFamily="18" charset="0"/>
                  </a:rPr>
                  <a:t>Migration Profile:</a:t>
                </a:r>
                <a:r>
                  <a:rPr lang="en-US" sz="1600" dirty="0">
                    <a:latin typeface="Sylfaen" panose="010A0502050306030303" pitchFamily="18" charset="0"/>
                  </a:rPr>
                  <a:t> Clear temporal distinction with migration times of 21.64 min (aliphatic) and 22.45 min (aromatic).</a:t>
                </a:r>
              </a:p>
              <a:p>
                <a:r>
                  <a:rPr lang="en-US" sz="1600" b="1" dirty="0">
                    <a:latin typeface="Sylfaen" panose="010A0502050306030303" pitchFamily="18" charset="0"/>
                  </a:rPr>
                  <a:t>Optimized System:</a:t>
                </a:r>
                <a:r>
                  <a:rPr lang="en-US" sz="1600" dirty="0">
                    <a:latin typeface="Sylfaen" panose="010A0502050306030303" pitchFamily="18" charset="0"/>
                  </a:rPr>
                  <a:t> The separation was finalized using a 50 mM CHES buffer at pH 11.0, utilizing</a:t>
                </a:r>
                <a:r>
                  <a:rPr lang="ka-GE" sz="1600" dirty="0">
                    <a:latin typeface="Sylfaen" panose="010A0502050306030303" pitchFamily="18" charset="0"/>
                  </a:rPr>
                  <a:t> </a:t>
                </a:r>
                <a:r>
                  <a:rPr lang="en-US" sz="1600" i="1" dirty="0">
                    <a:latin typeface="Sylfaen" panose="010A0502050306030303" pitchFamily="18" charset="0"/>
                  </a:rPr>
                  <a:t>TMA</a:t>
                </a:r>
                <a:r>
                  <a:rPr lang="ka-GE" sz="1600" i="1" dirty="0">
                    <a:latin typeface="Sylfaen" panose="010A0502050306030303" pitchFamily="18" charset="0"/>
                  </a:rPr>
                  <a:t> -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𝛽</m:t>
                    </m:r>
                    <m:r>
                      <m:rPr>
                        <m:nor/>
                      </m:rPr>
                      <a:rPr lang="en-US" sz="1600" b="1">
                        <a:latin typeface="Sylfaen" panose="010A0502050306030303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1600" b="1">
                        <a:latin typeface="Sylfaen" panose="010A0502050306030303" pitchFamily="18" charset="0"/>
                      </a:rPr>
                      <m:t>CD</m:t>
                    </m:r>
                    <m:r>
                      <m:rPr>
                        <m:nor/>
                      </m:rPr>
                      <a:rPr lang="en-US" sz="1600">
                        <a:latin typeface="Sylfaen" panose="010A0502050306030303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1600">
                        <a:latin typeface="Sylfaen" panose="010A0502050306030303" pitchFamily="18" charset="0"/>
                      </a:rPr>
                      <m:t>for</m:t>
                    </m:r>
                    <m:r>
                      <m:rPr>
                        <m:nor/>
                      </m:rPr>
                      <a:rPr lang="en-US" sz="1600">
                        <a:latin typeface="Sylfaen" panose="010A0502050306030303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1600">
                        <a:latin typeface="Sylfaen" panose="010A0502050306030303" pitchFamily="18" charset="0"/>
                      </a:rPr>
                      <m:t>precise</m:t>
                    </m:r>
                    <m:r>
                      <m:rPr>
                        <m:nor/>
                      </m:rPr>
                      <a:rPr lang="en-US" sz="1600">
                        <a:latin typeface="Sylfaen" panose="010A0502050306030303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1600">
                        <a:latin typeface="Sylfaen" panose="010A0502050306030303" pitchFamily="18" charset="0"/>
                      </a:rPr>
                      <m:t>electroosmotic</m:t>
                    </m:r>
                    <m:r>
                      <m:rPr>
                        <m:nor/>
                      </m:rPr>
                      <a:rPr lang="en-US" sz="1600">
                        <a:latin typeface="Sylfaen" panose="010A0502050306030303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1600">
                        <a:latin typeface="Sylfaen" panose="010A0502050306030303" pitchFamily="18" charset="0"/>
                      </a:rPr>
                      <m:t>flow</m:t>
                    </m:r>
                    <m:r>
                      <m:rPr>
                        <m:nor/>
                      </m:rPr>
                      <a:rPr lang="en-US" sz="1600">
                        <a:latin typeface="Sylfaen" panose="010A0502050306030303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1600">
                        <a:latin typeface="Sylfaen" panose="010A0502050306030303" pitchFamily="18" charset="0"/>
                      </a:rPr>
                      <m:t>control</m:t>
                    </m:r>
                    <m:r>
                      <m:rPr>
                        <m:nor/>
                      </m:rPr>
                      <a:rPr lang="en-US" sz="1600">
                        <a:latin typeface="Sylfaen" panose="010A0502050306030303" pitchFamily="18" charset="0"/>
                      </a:rPr>
                      <m:t>.</m:t>
                    </m:r>
                  </m:oMath>
                </a14:m>
                <a:endParaRPr lang="en-US" sz="1600" i="1" dirty="0">
                  <a:latin typeface="Sylfaen" panose="010A0502050306030303" pitchFamily="18" charset="0"/>
                </a:endParaRPr>
              </a:p>
              <a:p>
                <a:r>
                  <a:rPr lang="en-US" sz="1800" b="1" dirty="0">
                    <a:latin typeface="Sylfaen" panose="010A0502050306030303" pitchFamily="18" charset="0"/>
                  </a:rPr>
                  <a:t>Conclusion:</a:t>
                </a:r>
                <a:r>
                  <a:rPr lang="en-US" sz="1800" i="1" dirty="0">
                    <a:latin typeface="Sylfaen" panose="010A0502050306030303" pitchFamily="18" charset="0"/>
                  </a:rPr>
                  <a:t> </a:t>
                </a:r>
                <a:r>
                  <a:rPr lang="en-US" sz="1800" dirty="0">
                    <a:latin typeface="Sylfaen" panose="010A0502050306030303" pitchFamily="18" charset="0"/>
                  </a:rPr>
                  <a:t>This demonstrates the superior sensitivity of capillary electrophoresis in distinguishing between species based solely on the internal localization of isotopes.</a:t>
                </a:r>
              </a:p>
              <a:p>
                <a:endParaRPr lang="en-US" sz="1800" i="1" dirty="0">
                  <a:latin typeface="Sylfaen" panose="010A0502050306030303" pitchFamily="18" charset="0"/>
                </a:endParaRPr>
              </a:p>
              <a:p>
                <a:endParaRPr lang="en-US" sz="1800" dirty="0">
                  <a:latin typeface="Sylfaen" panose="010A0502050306030303" pitchFamily="18" charset="0"/>
                </a:endParaRPr>
              </a:p>
              <a:p>
                <a:endParaRPr lang="en-US" sz="1800" dirty="0">
                  <a:latin typeface="Sylfaen" panose="010A0502050306030303" pitchFamily="18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0F67B916-23A0-4114-A6CE-4887DC3C5EF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0365" y="1182948"/>
                <a:ext cx="5437571" cy="5362113"/>
              </a:xfrm>
              <a:blipFill>
                <a:blip r:embed="rId3"/>
                <a:stretch>
                  <a:fillRect l="-673" r="-15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E57F32A-600F-4CC4-95A3-D454FD0A26DC}"/>
              </a:ext>
            </a:extLst>
          </p:cNvPr>
          <p:cNvSpPr txBox="1">
            <a:spLocks/>
          </p:cNvSpPr>
          <p:nvPr/>
        </p:nvSpPr>
        <p:spPr>
          <a:xfrm>
            <a:off x="990600" y="19780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6BD493-3C57-4028-BB11-318F474EB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F170-011D-4183-88B6-55FD4E01C0A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553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515803C-E861-4563-BB71-B6E13B7E65E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924419"/>
                <a:ext cx="10515600" cy="744583"/>
              </a:xfrm>
            </p:spPr>
            <p:txBody>
              <a:bodyPr>
                <a:normAutofit fontScale="90000"/>
              </a:bodyPr>
              <a:lstStyle/>
              <a:p>
                <a:pPr algn="ctr"/>
                <a:r>
                  <a:rPr lang="en-US" b="1" dirty="0">
                    <a:latin typeface="Sylfaen" panose="010A0502050306030303" pitchFamily="18" charset="0"/>
                  </a:rPr>
                  <a:t>The Role of</a:t>
                </a:r>
                <a:r>
                  <a:rPr lang="ka-GE" b="1" dirty="0">
                    <a:latin typeface="Sylfaen" panose="010A0502050306030303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 dirty="0">
                        <a:latin typeface="Cambria Math" panose="02040503050406030204" pitchFamily="18" charset="0"/>
                      </a:rPr>
                      <m:t>𝒑</m:t>
                    </m:r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  <m:sub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𝒂</m:t>
                        </m:r>
                      </m:sub>
                    </m:sSub>
                  </m:oMath>
                </a14:m>
                <a:r>
                  <a:rPr lang="ka-GE" b="1" dirty="0">
                    <a:latin typeface="Sylfaen" panose="010A0502050306030303" pitchFamily="18" charset="0"/>
                  </a:rPr>
                  <a:t> </a:t>
                </a:r>
                <a:r>
                  <a:rPr lang="en-US" b="1" dirty="0">
                    <a:latin typeface="Sylfaen" panose="010A0502050306030303" pitchFamily="18" charset="0"/>
                  </a:rPr>
                  <a:t>in the Separation Mechanism</a:t>
                </a:r>
                <a:br>
                  <a:rPr lang="en-US" b="1" dirty="0"/>
                </a:br>
                <a:r>
                  <a:rPr lang="ka-GE" b="1" dirty="0"/>
                  <a:t> </a:t>
                </a:r>
                <a:br>
                  <a:rPr lang="en-US" b="1" dirty="0"/>
                </a:br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515803C-E861-4563-BB71-B6E13B7E65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924419"/>
                <a:ext cx="10515600" cy="744583"/>
              </a:xfrm>
              <a:blipFill>
                <a:blip r:embed="rId2"/>
                <a:stretch>
                  <a:fillRect t="-88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03AE300-4F67-4764-9FA4-CF1324708F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15658" y="1876208"/>
            <a:ext cx="5106113" cy="31055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8DA5C66-2EA9-4D34-AA01-AD95EDB6BF55}"/>
                  </a:ext>
                </a:extLst>
              </p:cNvPr>
              <p:cNvSpPr/>
              <p:nvPr/>
            </p:nvSpPr>
            <p:spPr>
              <a:xfrm>
                <a:off x="6181064" y="2063603"/>
                <a:ext cx="5495278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i="0" dirty="0">
                    <a:solidFill>
                      <a:srgbClr val="1B1B1E"/>
                    </a:solidFill>
                    <a:effectLst/>
                    <a:latin typeface="Inter"/>
                  </a:rPr>
                  <a:t>The separation of </a:t>
                </a:r>
                <a:r>
                  <a:rPr lang="en-US" b="1" i="0" noProof="1">
                    <a:solidFill>
                      <a:srgbClr val="1B1B1E"/>
                    </a:solidFill>
                    <a:effectLst/>
                    <a:latin typeface="Inter"/>
                  </a:rPr>
                  <a:t>isotopomers</a:t>
                </a:r>
                <a:r>
                  <a:rPr lang="en-US" b="1" i="0" dirty="0">
                    <a:solidFill>
                      <a:srgbClr val="1B1B1E"/>
                    </a:solidFill>
                    <a:effectLst/>
                    <a:latin typeface="Inter"/>
                  </a:rPr>
                  <a:t> is driven by minute</a:t>
                </a:r>
                <a:r>
                  <a:rPr lang="ka-GE" b="1" i="0" dirty="0">
                    <a:solidFill>
                      <a:srgbClr val="1B1B1E"/>
                    </a:solidFill>
                    <a:effectLst/>
                    <a:latin typeface="Inter"/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 dirty="0">
                        <a:latin typeface="Cambria Math" panose="02040503050406030204" pitchFamily="18" charset="0"/>
                      </a:rPr>
                      <m:t>𝒑</m:t>
                    </m:r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  <m:sub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𝒂</m:t>
                        </m:r>
                      </m:sub>
                    </m:sSub>
                  </m:oMath>
                </a14:m>
                <a:r>
                  <a:rPr lang="ka-GE" b="1" i="0" dirty="0">
                    <a:solidFill>
                      <a:srgbClr val="1B1B1E"/>
                    </a:solidFill>
                    <a:effectLst/>
                    <a:latin typeface="Inter"/>
                  </a:rPr>
                  <a:t> </a:t>
                </a:r>
                <a:r>
                  <a:rPr lang="en-US" b="1" dirty="0"/>
                  <a:t>induced by position-specific deuterium substitution.</a:t>
                </a:r>
                <a:r>
                  <a:rPr lang="ka-GE" b="1" i="0" dirty="0">
                    <a:solidFill>
                      <a:srgbClr val="1B1B1E"/>
                    </a:solidFill>
                    <a:effectLst/>
                    <a:latin typeface="Inter"/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8DA5C66-2EA9-4D34-AA01-AD95EDB6BF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1064" y="2063603"/>
                <a:ext cx="5495278" cy="646331"/>
              </a:xfrm>
              <a:prstGeom prst="rect">
                <a:avLst/>
              </a:prstGeom>
              <a:blipFill>
                <a:blip r:embed="rId4"/>
                <a:stretch>
                  <a:fillRect l="-999" t="-5660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D3738641-382F-4543-A2C6-DB339C8460A4}"/>
              </a:ext>
            </a:extLst>
          </p:cNvPr>
          <p:cNvSpPr/>
          <p:nvPr/>
        </p:nvSpPr>
        <p:spPr>
          <a:xfrm>
            <a:off x="5817833" y="375883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i="0" dirty="0">
                <a:solidFill>
                  <a:srgbClr val="1B1B1E"/>
                </a:solidFill>
                <a:effectLst/>
                <a:latin typeface="Inter"/>
              </a:rPr>
              <a:t>Deuterium atoms located on the aromatic ring increase basicity</a:t>
            </a:r>
            <a:r>
              <a:rPr lang="ka-GE" b="1" i="0" dirty="0">
                <a:solidFill>
                  <a:srgbClr val="1B1B1E"/>
                </a:solidFill>
                <a:effectLst/>
                <a:latin typeface="Inter"/>
              </a:rPr>
              <a:t> </a:t>
            </a:r>
            <a:r>
              <a:rPr lang="en-US" b="1" dirty="0"/>
              <a:t>more significantly than those on the aliphatic chain, resulting in distinct migration profiles.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96EEF05-E456-462D-8406-3F5D61B93F9F}"/>
                  </a:ext>
                </a:extLst>
              </p:cNvPr>
              <p:cNvSpPr/>
              <p:nvPr/>
            </p:nvSpPr>
            <p:spPr>
              <a:xfrm>
                <a:off x="877779" y="5723093"/>
                <a:ext cx="10436441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i="0" dirty="0">
                    <a:solidFill>
                      <a:srgbClr val="1B1B1E"/>
                    </a:solidFill>
                    <a:effectLst/>
                    <a:latin typeface="Inter"/>
                  </a:rPr>
                  <a:t>This isotopic</a:t>
                </a:r>
                <a:r>
                  <a:rPr lang="ka-GE" b="1" i="0" dirty="0">
                    <a:solidFill>
                      <a:srgbClr val="1B1B1E"/>
                    </a:solidFill>
                    <a:effectLst/>
                    <a:latin typeface="Inter"/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𝒑</m:t>
                    </m:r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  <m:sub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𝒂</m:t>
                        </m:r>
                      </m:sub>
                    </m:sSub>
                  </m:oMath>
                </a14:m>
                <a:r>
                  <a:rPr lang="ka-GE" b="1" i="0" dirty="0">
                    <a:solidFill>
                      <a:srgbClr val="1B1B1E"/>
                    </a:solidFill>
                    <a:effectLst/>
                    <a:latin typeface="Inter"/>
                  </a:rPr>
                  <a:t> </a:t>
                </a:r>
                <a:r>
                  <a:rPr lang="en-US" b="1" dirty="0"/>
                  <a:t> shift is effectively leveraged at an optimal pH of 11.0, where partial deprotonation creates the necessary difference in effective mobility.</a:t>
                </a:r>
                <a:r>
                  <a:rPr lang="ka-GE" b="1" i="0" dirty="0">
                    <a:solidFill>
                      <a:srgbClr val="1B1B1E"/>
                    </a:solidFill>
                    <a:effectLst/>
                    <a:latin typeface="Inter"/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96EEF05-E456-462D-8406-3F5D61B93F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779" y="5723093"/>
                <a:ext cx="10436441" cy="646331"/>
              </a:xfrm>
              <a:prstGeom prst="rect">
                <a:avLst/>
              </a:prstGeom>
              <a:blipFill>
                <a:blip r:embed="rId5"/>
                <a:stretch>
                  <a:fillRect l="-526" t="-5660" r="-759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E00C64-B948-4114-B2E6-3561D5EFC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F170-011D-4183-88B6-55FD4E01C0A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10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40E9D-E23F-4E8B-9B01-20DDD6970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6496" y="435705"/>
            <a:ext cx="6545461" cy="94402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latin typeface="Sylfaen" panose="010A0502050306030303" pitchFamily="18" charset="0"/>
              </a:rPr>
              <a:t>Electrophoretic separation of AMP and MET </a:t>
            </a:r>
            <a:r>
              <a:rPr lang="en-US" sz="3200" b="1" noProof="1">
                <a:latin typeface="Sylfaen" panose="010A0502050306030303" pitchFamily="18" charset="0"/>
              </a:rPr>
              <a:t>isotopomers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BC213A-1AFF-4891-B9CE-301C50A126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028" r="17631"/>
          <a:stretch/>
        </p:blipFill>
        <p:spPr>
          <a:xfrm>
            <a:off x="1597979" y="1560013"/>
            <a:ext cx="8753384" cy="38581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86887AF-E10E-460D-BDEA-6AE11EF7BCCD}"/>
                  </a:ext>
                </a:extLst>
              </p:cNvPr>
              <p:cNvSpPr/>
              <p:nvPr/>
            </p:nvSpPr>
            <p:spPr>
              <a:xfrm>
                <a:off x="334733" y="5598460"/>
                <a:ext cx="1098429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0" i="0" dirty="0">
                    <a:solidFill>
                      <a:srgbClr val="1B1B1E"/>
                    </a:solidFill>
                    <a:effectLst/>
                    <a:latin typeface="Inter"/>
                  </a:rPr>
                  <a:t>The capillary electrophoresis method provides sensitivity to</a:t>
                </a:r>
                <a:r>
                  <a:rPr lang="ka-GE" b="0" i="0" dirty="0">
                    <a:solidFill>
                      <a:srgbClr val="1B1B1E"/>
                    </a:solidFill>
                    <a:effectLst/>
                    <a:latin typeface="Inter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𝑝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ka-GE" b="0" i="0" dirty="0">
                    <a:solidFill>
                      <a:srgbClr val="1B1B1E"/>
                    </a:solidFill>
                    <a:effectLst/>
                    <a:latin typeface="Inter"/>
                  </a:rPr>
                  <a:t> </a:t>
                </a:r>
                <a:r>
                  <a:rPr lang="en-US" dirty="0"/>
                  <a:t>differences (0.01 units) comparable to advanced NMR spectroscopy, but requires </a:t>
                </a:r>
                <a:r>
                  <a:rPr lang="en-US" b="1" dirty="0"/>
                  <a:t>one to two orders of magnitude less sample</a:t>
                </a:r>
                <a:r>
                  <a:rPr lang="ka-GE" b="0" i="0" dirty="0">
                    <a:solidFill>
                      <a:srgbClr val="1B1B1E"/>
                    </a:solidFill>
                    <a:effectLst/>
                    <a:latin typeface="Inter"/>
                  </a:rPr>
                  <a:t>  </a:t>
                </a:r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86887AF-E10E-460D-BDEA-6AE11EF7BC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33" y="5598460"/>
                <a:ext cx="10984296" cy="646331"/>
              </a:xfrm>
              <a:prstGeom prst="rect">
                <a:avLst/>
              </a:prstGeom>
              <a:blipFill>
                <a:blip r:embed="rId3"/>
                <a:stretch>
                  <a:fillRect l="-499" t="-471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AD83C6-97B4-4CD9-8E0E-B52595E2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F170-011D-4183-88B6-55FD4E01C0A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274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F5EEF-9BA1-4222-B3A8-65AEC5136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594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b="1" dirty="0">
                <a:latin typeface="Sylfaen" panose="010A0502050306030303" pitchFamily="18" charset="0"/>
              </a:rPr>
              <a:t>Conclusions</a:t>
            </a:r>
            <a:br>
              <a:rPr lang="en-US" b="1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C1870AE-DD17-44AB-9A19-55A3D26F886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/>
                  <a:t>First Demonstration:</a:t>
                </a:r>
                <a:r>
                  <a:rPr lang="en-US" dirty="0"/>
                  <a:t> The study provides the first-ever baseline separation of </a:t>
                </a:r>
                <a:r>
                  <a:rPr lang="en-US" noProof="1"/>
                  <a:t>isotopomers</a:t>
                </a:r>
                <a:r>
                  <a:rPr lang="en-US" dirty="0"/>
                  <a:t> based on an </a:t>
                </a:r>
                <a:r>
                  <a:rPr lang="en-US" noProof="1"/>
                  <a:t>electrokinetic</a:t>
                </a:r>
                <a:r>
                  <a:rPr lang="en-US" dirty="0"/>
                  <a:t> migration mechanism.</a:t>
                </a:r>
              </a:p>
              <a:p>
                <a:r>
                  <a:rPr lang="en-US" b="1" dirty="0"/>
                  <a:t>Structural Insight:</a:t>
                </a:r>
                <a:r>
                  <a:rPr lang="en-US" dirty="0"/>
                  <a:t> It is proven that the isotope effect on</a:t>
                </a:r>
                <a:r>
                  <a:rPr lang="ka-GE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ka-GE" b="0" i="0" dirty="0">
                    <a:solidFill>
                      <a:srgbClr val="1B1B1E"/>
                    </a:solidFill>
                    <a:effectLst/>
                    <a:latin typeface="Inter"/>
                  </a:rPr>
                  <a:t> </a:t>
                </a:r>
                <a:r>
                  <a:rPr lang="en-US" dirty="0"/>
                  <a:t>depends directly on the molecular position of the deuterium substitution.</a:t>
                </a:r>
                <a:endParaRPr lang="ka-GE" dirty="0"/>
              </a:p>
              <a:p>
                <a:r>
                  <a:rPr lang="en-US" b="1" dirty="0"/>
                  <a:t>High Performance:</a:t>
                </a:r>
                <a:r>
                  <a:rPr lang="en-US" dirty="0"/>
                  <a:t> Separation efficiency exceeded </a:t>
                </a:r>
                <a:r>
                  <a:rPr lang="en-US" b="1" dirty="0"/>
                  <a:t>300,000 theoretical plates per meter</a:t>
                </a:r>
                <a:r>
                  <a:rPr lang="en-US" dirty="0"/>
                  <a:t>, ensuring high resolution</a:t>
                </a:r>
                <a:r>
                  <a:rPr lang="ka-GE" dirty="0"/>
                  <a:t>.</a:t>
                </a:r>
              </a:p>
              <a:p>
                <a:r>
                  <a:rPr lang="en-US" b="1" dirty="0"/>
                  <a:t>Future Impact: </a:t>
                </a:r>
                <a:r>
                  <a:rPr lang="en-US" dirty="0"/>
                  <a:t>This method serves as a powerful tool for pharmaceutical analysis, forensic toxicology, and the study of fundamental non-covalent interactions.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C1870AE-DD17-44AB-9A19-55A3D26F886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1565" b="-3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C9ADD2-F1B7-46CE-BAF0-C7211B81A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0F170-011D-4183-88B6-55FD4E01C0A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467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1D2D6-0166-4D12-B970-08C8B63E7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54" y="2433622"/>
            <a:ext cx="10515600" cy="1325563"/>
          </a:xfrm>
        </p:spPr>
        <p:txBody>
          <a:bodyPr/>
          <a:lstStyle/>
          <a:p>
            <a:pPr algn="ctr"/>
            <a:r>
              <a:rPr lang="en-US" b="1" i="1" dirty="0">
                <a:latin typeface="Sylfaen" panose="010A0502050306030303" pitchFamily="18" charset="0"/>
              </a:rPr>
              <a:t>Thank you for your attention</a:t>
            </a:r>
          </a:p>
        </p:txBody>
      </p:sp>
    </p:spTree>
    <p:extLst>
      <p:ext uri="{BB962C8B-B14F-4D97-AF65-F5344CB8AC3E}">
        <p14:creationId xmlns:p14="http://schemas.microsoft.com/office/powerpoint/2010/main" val="2580314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635</Words>
  <Application>Microsoft Office PowerPoint</Application>
  <PresentationFormat>Widescreen</PresentationFormat>
  <Paragraphs>70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Inter</vt:lpstr>
      <vt:lpstr>Sylfaen</vt:lpstr>
      <vt:lpstr>Office Theme</vt:lpstr>
      <vt:lpstr>First Baseline Separation of Isotopomers by Capillary Electrophoresis</vt:lpstr>
      <vt:lpstr>Research Relevance and Methodological Novelty</vt:lpstr>
      <vt:lpstr>Research Goals and Objectives</vt:lpstr>
      <vt:lpstr>ISOTOPOMERS</vt:lpstr>
      <vt:lpstr>Capillary Electrophoresis Instrumentation    </vt:lpstr>
      <vt:lpstr>Experimental Section  </vt:lpstr>
      <vt:lpstr>First Baseline Separation</vt:lpstr>
      <vt:lpstr>The Role of pk_a in the Separation Mechanism   </vt:lpstr>
      <vt:lpstr>Electrophoretic separation of AMP and MET isotopomers</vt:lpstr>
      <vt:lpstr>Conclusions </vt:lpstr>
      <vt:lpstr>Thank you for your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ანა კუნჭულია</dc:creator>
  <cp:lastModifiedBy>ანა კუნჭულია</cp:lastModifiedBy>
  <cp:revision>2</cp:revision>
  <dcterms:created xsi:type="dcterms:W3CDTF">2026-09-03T23:08:42Z</dcterms:created>
  <dcterms:modified xsi:type="dcterms:W3CDTF">2026-09-09T07:41:36Z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dd2b3a5-926f-4111-8eea-9c5318b8762f_Enabled">
    <vt:lpwstr>true</vt:lpwstr>
  </property>
  <property fmtid="{D5CDD505-2E9C-101B-9397-08002B2CF9AE}" pid="3" name="MSIP_Label_cdd2b3a5-926f-4111-8eea-9c5318b8762f_SetDate">
    <vt:lpwstr>2026-09-03T23:08:42Z</vt:lpwstr>
  </property>
  <property fmtid="{D5CDD505-2E9C-101B-9397-08002B2CF9AE}" pid="4" name="MSIP_Label_cdd2b3a5-926f-4111-8eea-9c5318b8762f_Method">
    <vt:lpwstr>Standard</vt:lpwstr>
  </property>
  <property fmtid="{D5CDD505-2E9C-101B-9397-08002B2CF9AE}" pid="5" name="MSIP_Label_cdd2b3a5-926f-4111-8eea-9c5318b8762f_Name">
    <vt:lpwstr>defa4170-0d19-0005-0004-bc88714345d2</vt:lpwstr>
  </property>
  <property fmtid="{D5CDD505-2E9C-101B-9397-08002B2CF9AE}" pid="6" name="MSIP_Label_cdd2b3a5-926f-4111-8eea-9c5318b8762f_SiteId">
    <vt:lpwstr>61d2e93c-423d-43b4-8f23-1580c2341952</vt:lpwstr>
  </property>
  <property fmtid="{D5CDD505-2E9C-101B-9397-08002B2CF9AE}" pid="7" name="MSIP_Label_cdd2b3a5-926f-4111-8eea-9c5318b8762f_ActionId">
    <vt:lpwstr>1b910390-a380-408f-98a7-0000948c729c</vt:lpwstr>
  </property>
  <property fmtid="{D5CDD505-2E9C-101B-9397-08002B2CF9AE}" pid="8" name="MSIP_Label_cdd2b3a5-926f-4111-8eea-9c5318b8762f_ContentBits">
    <vt:lpwstr>0</vt:lpwstr>
  </property>
</Properties>
</file>