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ppm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5E2D20-29C4-40B2-A642-EFD10D49C2FF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D871E-CF27-44BE-A7CD-7BE285D5AE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531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16B0C-0AC2-470D-BF26-A266F99EA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99F0A7-6850-4A78-997E-613BC0695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CE5041-3F9D-46E7-86BA-B709DC391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2110B-9419-4570-A8B5-E990BA1E8D30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3DDF0-ED7C-42B4-8F2C-3A28B8112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67264-D84F-41BF-8553-0A4630549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8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A9720-6869-44DE-8672-52B22CBDF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723D95-AC68-4327-AC95-6ED02CA79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AB152-59DA-4871-BAE3-6DE5DA1B7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C9E98-FC68-4079-9832-7FF41A5A81E4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E5545-7205-4F74-B918-C118231AE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F79AB2-168A-4502-BDB7-9AB2B45B4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1402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8C8A3-594A-4B66-8612-86ED2347F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863DC-8200-4173-A3D3-7086EB9A8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217B0-48C9-49F8-942B-C9E1FF4A6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75A6B-824A-4C81-B85A-C97632098C05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62C5C-9E70-4795-BD42-901B47C98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EB73E-73AB-4547-8187-63BB03846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741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D9782-F26D-4231-8610-AC79E9B65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F85CE-2659-4266-A91D-6BDD8A2C9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7D05AC-F930-425A-B8E7-98B182BABF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D28B7A-F1FC-41D4-A852-E73805A66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8C404-1B0F-437B-B211-5CFFE73B6872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54A906-DBAA-41DF-AB98-5DEF90455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502514-8D0A-440B-AD8A-60B61255C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66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97847-D465-4E57-B612-D0EFB69E8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2B4A2C-4F7E-4340-B65C-D2CCEB6CD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6CEDA8-9A30-4481-9765-9838AB7B8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08F8CE-F95D-4A56-814A-A625C83168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012EAC-5FCD-4FFD-86E7-52CF4DEE9A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3F599C-3516-42D2-9566-E2B9FE3E3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E1308-1BDA-443D-B462-56FF59CE847B}" type="datetime1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F68681-1DCE-4036-9990-B61AFD171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CC7D6-82D1-4B8E-A54E-5847294D43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08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DB0F9-D795-4CDA-8FC6-4B50BA5FF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4902DC-43F6-4AE1-823F-00863460B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216464-5CFC-42F9-AF5E-07C24649EB01}" type="datetime1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9D83DF-F3B6-4707-88F8-B6B5AB2F7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7D5449-D179-48C0-804F-07F4BBDA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44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B01936-E5B5-465C-A6EC-C11C13691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BBE9B-AD18-426F-A933-10E7B359A75E}" type="datetime1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23154F-1305-4082-A720-971BCA3A6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F8A29A-6D4B-4EAD-8609-DE22E0982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07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BB91B-BD60-4ABB-8BA3-AC56FD272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AE28E-0DF5-42AD-AED1-1B5B6099A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F7E7FE-C942-45BE-BB2C-6B74DE22D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47732-28DF-4530-839D-A53B4D4B1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85468-D144-4CAA-A7C7-AC4B687FA78A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12B99-6D2F-4D8C-9BA9-DFD17F50E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51DF21-985A-4D3C-A810-06E521A7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84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F8394-67B4-4C20-8589-717F86C35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F925E-8F46-48A4-B3CF-DA15B2043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CB0DE-59F7-46DD-9161-0F01B47C01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7B0431-9B39-4F77-95F9-AAFAA496C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97F59-4BAD-44E9-B002-696ED6E588F5}" type="datetime1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481B3-4C7E-4139-9C44-EDC6CECBC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E1D68A-A38A-4022-9F1F-BCB9BB30D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733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44A05-89FC-4458-841C-E542E0D71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925E4D-1434-4894-84E9-61E5D21066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FBE8AE-5F24-4A48-A4E6-375194D5C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7B9EE-B2D2-4897-9179-377BDD6BD284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ACB12-C28C-4933-A3EF-86EABA34C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84DC42-2666-406F-ACAD-A8C768FF8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09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0E6870-DE30-46B5-B33B-9AE5B335D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8D93C-962C-4EBD-88F4-D680A2ADB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405FD-CCF0-4AF4-9B17-1CDA21FE4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6403-8AB8-4049-9DC1-BC286C701EF5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A31D9-A4D4-4D6B-A47F-4E9D4B4BE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4DB19-2D4C-420C-97C1-C163960FB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301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33EE2E-B75A-4B26-ABB6-91ECB34CC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5DC85-A31F-48DD-9C49-3861C02AB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F63C9C-3B06-4847-98D3-72613C21DF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16ABE7-AD5E-4831-A881-793963930A18}" type="datetime1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3D67C-482D-46F2-B8EF-50E5767738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5B63AB-D5A7-469B-B90E-BF5C811410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76332-F638-47DC-95F1-74AB3E43F8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673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11" Type="http://schemas.openxmlformats.org/officeDocument/2006/relationships/image" Target="../media/image14.png"/><Relationship Id="rId5" Type="http://schemas.openxmlformats.org/officeDocument/2006/relationships/image" Target="../media/image8.ppm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BAC5F-132B-44FD-B0CB-4FC1355918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14118"/>
            <a:ext cx="9144000" cy="1097054"/>
          </a:xfrm>
        </p:spPr>
        <p:txBody>
          <a:bodyPr>
            <a:normAutofit fontScale="90000"/>
          </a:bodyPr>
          <a:lstStyle/>
          <a:p>
            <a:r>
              <a:rPr lang="en-US" sz="4000" b="1" i="1" dirty="0">
                <a:latin typeface="Sylfaen" panose="010A0502050306030303" pitchFamily="18" charset="0"/>
              </a:rPr>
              <a:t>Separation of Deuterated </a:t>
            </a:r>
            <a:r>
              <a:rPr lang="en-US" sz="4000" b="1" i="1" dirty="0" err="1">
                <a:latin typeface="Sylfaen" panose="010A0502050306030303" pitchFamily="18" charset="0"/>
              </a:rPr>
              <a:t>Isotopologues</a:t>
            </a:r>
            <a:r>
              <a:rPr lang="en-US" sz="4000" b="1" i="1" dirty="0">
                <a:latin typeface="Sylfaen" panose="010A0502050306030303" pitchFamily="18" charset="0"/>
              </a:rPr>
              <a:t> by Capillary Electrophoresis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7E4599-D9B1-4FF7-8F95-BA0C1B134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4101" y="2966747"/>
            <a:ext cx="9144000" cy="1655762"/>
          </a:xfrm>
        </p:spPr>
        <p:txBody>
          <a:bodyPr>
            <a:normAutofit lnSpcReduction="10000"/>
          </a:bodyPr>
          <a:lstStyle/>
          <a:p>
            <a:r>
              <a:rPr lang="en-US" altLang="en-US" b="1" dirty="0">
                <a:latin typeface="Sylfaen" panose="010A0502050306030303" charset="0"/>
                <a:cs typeface="Sylfaen" panose="010A0502050306030303" charset="0"/>
              </a:rPr>
              <a:t>Prepared by : Ana </a:t>
            </a:r>
            <a:r>
              <a:rPr lang="en-US" altLang="en-US" b="1" dirty="0" err="1">
                <a:latin typeface="Sylfaen" panose="010A0502050306030303" charset="0"/>
                <a:cs typeface="Sylfaen" panose="010A0502050306030303" charset="0"/>
              </a:rPr>
              <a:t>Kuntchulia</a:t>
            </a:r>
            <a:endParaRPr lang="en-US" altLang="en-US" b="1" dirty="0">
              <a:latin typeface="Sylfaen" panose="010A0502050306030303" charset="0"/>
              <a:cs typeface="Sylfaen" panose="010A0502050306030303" charset="0"/>
            </a:endParaRPr>
          </a:p>
          <a:p>
            <a:r>
              <a:rPr lang="en-US" altLang="en-US" b="1" dirty="0" err="1">
                <a:latin typeface="Sylfaen" panose="010A0502050306030303" charset="0"/>
                <a:cs typeface="Sylfaen" panose="010A0502050306030303" charset="0"/>
              </a:rPr>
              <a:t>Ivane</a:t>
            </a:r>
            <a:r>
              <a:rPr lang="en-US" altLang="en-US" b="1" dirty="0">
                <a:latin typeface="Sylfaen" panose="010A0502050306030303" charset="0"/>
                <a:cs typeface="Sylfaen" panose="010A0502050306030303" charset="0"/>
              </a:rPr>
              <a:t> Javakhishvili Tbilisi State University</a:t>
            </a:r>
          </a:p>
          <a:p>
            <a:endParaRPr lang="en-US" altLang="en-US" b="1" dirty="0">
              <a:latin typeface="Sylfaen" panose="010A0502050306030303" charset="0"/>
              <a:cs typeface="Sylfaen" panose="010A0502050306030303" charset="0"/>
            </a:endParaRPr>
          </a:p>
          <a:p>
            <a:r>
              <a:rPr lang="en-US" altLang="en-US" b="1" dirty="0">
                <a:latin typeface="Sylfaen" panose="010A0502050306030303" charset="0"/>
                <a:cs typeface="Sylfaen" panose="010A0502050306030303" charset="0"/>
              </a:rPr>
              <a:t>Supervisor: Academician </a:t>
            </a:r>
            <a:r>
              <a:rPr lang="en-US" altLang="en-US" b="1" dirty="0" err="1">
                <a:latin typeface="Sylfaen" panose="010A0502050306030303" charset="0"/>
                <a:cs typeface="Sylfaen" panose="010A0502050306030303" charset="0"/>
              </a:rPr>
              <a:t>Bezhan</a:t>
            </a:r>
            <a:r>
              <a:rPr lang="en-US" altLang="en-US" b="1" dirty="0">
                <a:latin typeface="Sylfaen" panose="010A0502050306030303" charset="0"/>
                <a:cs typeface="Sylfaen" panose="010A0502050306030303" charset="0"/>
              </a:rPr>
              <a:t> </a:t>
            </a:r>
            <a:r>
              <a:rPr lang="en-US" altLang="en-US" b="1" dirty="0" err="1">
                <a:latin typeface="Sylfaen" panose="010A0502050306030303" charset="0"/>
                <a:cs typeface="Sylfaen" panose="010A0502050306030303" charset="0"/>
              </a:rPr>
              <a:t>Chankvetadze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4F44DC-6E83-4BE9-9E1A-7A34F446B8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9" y="5678085"/>
            <a:ext cx="1287262" cy="1027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E967A4B-2607-447A-97E6-05C039E6F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4078" y="5678085"/>
            <a:ext cx="2018935" cy="1027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6782D69-BBC4-4D5D-91DE-79AF499810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60" t="25595" r="7102" b="21313"/>
          <a:stretch/>
        </p:blipFill>
        <p:spPr>
          <a:xfrm>
            <a:off x="9873448" y="5906880"/>
            <a:ext cx="1908700" cy="89756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82A03A-E886-4CC1-A73F-B9DF9B1E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09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BFA99-9353-4AA2-9615-529927C4A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7267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Relevance of the Research and Methodological Novelty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A09A3F-37ED-456D-B1A1-1A62A3798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008" y="2837680"/>
            <a:ext cx="7471299" cy="300382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err="1"/>
              <a:t>Isotopologues</a:t>
            </a:r>
            <a:r>
              <a:rPr lang="en-US" b="1" dirty="0"/>
              <a:t> in Modern Analysis: Their Applications in Pharmaceutical and Biomedical Research</a:t>
            </a:r>
            <a:endParaRPr lang="en-US" dirty="0"/>
          </a:p>
          <a:p>
            <a:r>
              <a:rPr lang="en-US" b="1" dirty="0"/>
              <a:t>Key Areas of Application: Pharmacokinetics of Deuterated Drugs, Biomedical Diagnostics, and Doping Control</a:t>
            </a:r>
            <a:endParaRPr lang="en-US" dirty="0"/>
          </a:p>
          <a:p>
            <a:r>
              <a:rPr lang="en-US" b="1" dirty="0"/>
              <a:t>Research Novelty: </a:t>
            </a:r>
            <a:r>
              <a:rPr lang="en-US" b="1" dirty="0" err="1"/>
              <a:t>Electrokinetic</a:t>
            </a:r>
            <a:r>
              <a:rPr lang="en-US" b="1" dirty="0"/>
              <a:t> Separation of </a:t>
            </a:r>
            <a:r>
              <a:rPr lang="en-US" b="1" dirty="0" err="1"/>
              <a:t>Isotopologues</a:t>
            </a:r>
            <a:r>
              <a:rPr lang="en-US" b="1" dirty="0"/>
              <a:t> – Demonstrating Method Efficiency Using Weak Base Compounds</a:t>
            </a:r>
          </a:p>
          <a:p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4BB4267-6615-49EE-B507-261F164DE5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" r="2884" b="-3"/>
          <a:stretch>
            <a:fillRect/>
          </a:stretch>
        </p:blipFill>
        <p:spPr>
          <a:xfrm>
            <a:off x="7656804" y="2112830"/>
            <a:ext cx="3941064" cy="409651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A52F8-BC17-4D21-814D-2E9405039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511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7546C-71F3-4E60-9C8C-957BEEDC7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743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Sylfaen" panose="010A0502050306030303" pitchFamily="18" charset="0"/>
              </a:rPr>
              <a:t>Research Aims and Objectives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DC93B8-9873-4716-8314-36DA0E040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631" y="2979722"/>
            <a:ext cx="10515600" cy="2053917"/>
          </a:xfrm>
        </p:spPr>
        <p:txBody>
          <a:bodyPr/>
          <a:lstStyle/>
          <a:p>
            <a:r>
              <a:rPr lang="en-US" b="1" dirty="0"/>
              <a:t>Investigation of the </a:t>
            </a:r>
            <a:r>
              <a:rPr lang="en-US" b="1" dirty="0" err="1"/>
              <a:t>electrokinetic</a:t>
            </a:r>
            <a:r>
              <a:rPr lang="en-US" b="1" dirty="0"/>
              <a:t> separation of weak-base </a:t>
            </a:r>
            <a:r>
              <a:rPr lang="en-US" b="1" dirty="0" err="1"/>
              <a:t>isotopologues</a:t>
            </a:r>
            <a:r>
              <a:rPr lang="en-US" b="1" dirty="0"/>
              <a:t> in capillary electrophoresis.</a:t>
            </a:r>
            <a:endParaRPr lang="en-US" dirty="0"/>
          </a:p>
          <a:p>
            <a:r>
              <a:rPr lang="en-US" b="1" dirty="0"/>
              <a:t>Optimization of the pH range and buffer systems, and evaluation of the impact of additives.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B4E642-16B8-457E-AACD-CA1EC52F0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899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95FF7-19DF-4942-BE71-CA2896A33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6229"/>
            <a:ext cx="10569606" cy="550415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latin typeface="Sylfaen" panose="010A0502050306030303" pitchFamily="18" charset="0"/>
              </a:rPr>
              <a:t>Isotopes and </a:t>
            </a:r>
            <a:r>
              <a:rPr lang="en-US" sz="3200" b="1" dirty="0" err="1">
                <a:latin typeface="Sylfaen" panose="010A0502050306030303" pitchFamily="18" charset="0"/>
              </a:rPr>
              <a:t>Isotopologues</a:t>
            </a:r>
            <a:endParaRPr lang="en-US" sz="3200" dirty="0">
              <a:latin typeface="Sylfaen" panose="010A0502050306030303" pitchFamily="18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BFEB3221-FE72-43AE-B5F7-597B74D5E9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5882" r="36592" b="3009"/>
          <a:stretch>
            <a:fillRect/>
          </a:stretch>
        </p:blipFill>
        <p:spPr>
          <a:xfrm>
            <a:off x="158567" y="1244852"/>
            <a:ext cx="1728464" cy="85323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6042C4-1872-437D-B06A-30F2DDAFD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5417" y="992832"/>
            <a:ext cx="2032880" cy="14600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9AEC25-1B0D-4481-95F6-12DD38E6F2D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r="477" b="27773"/>
          <a:stretch>
            <a:fillRect/>
          </a:stretch>
        </p:blipFill>
        <p:spPr>
          <a:xfrm>
            <a:off x="4776682" y="1244852"/>
            <a:ext cx="1934835" cy="1001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1F4BE48-9DF1-4227-8274-830E4C4AFD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05" t="47298" r="-196" b="14247"/>
          <a:stretch>
            <a:fillRect/>
          </a:stretch>
        </p:blipFill>
        <p:spPr>
          <a:xfrm>
            <a:off x="7139902" y="1382706"/>
            <a:ext cx="1934835" cy="10701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CBADDC-2D57-452B-924F-9936E1A9E1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4442" y="1128811"/>
            <a:ext cx="2553666" cy="107018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006E00-170C-48F7-8419-DBDB1708A2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46" y="3113514"/>
            <a:ext cx="2631440" cy="16528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3520E8-5623-4662-84ED-5E33D4ABD5A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7289"/>
          <a:stretch>
            <a:fillRect/>
          </a:stretch>
        </p:blipFill>
        <p:spPr>
          <a:xfrm>
            <a:off x="2631440" y="3147239"/>
            <a:ext cx="2303058" cy="165287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904D60-3047-4BD6-9737-010B97C79E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769" y="2969539"/>
            <a:ext cx="2165657" cy="20480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92894F-BC67-415D-A5D3-557009D4E8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74737" y="2969539"/>
            <a:ext cx="2558674" cy="19516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608634-F7E3-4D21-8CD3-AB8C8FA6BD7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b="5589"/>
          <a:stretch>
            <a:fillRect/>
          </a:stretch>
        </p:blipFill>
        <p:spPr>
          <a:xfrm>
            <a:off x="346127" y="5110680"/>
            <a:ext cx="3081807" cy="11987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6E514B-0FC4-40BD-B789-189ACDEE8AB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3234" b="5069"/>
          <a:stretch>
            <a:fillRect/>
          </a:stretch>
        </p:blipFill>
        <p:spPr>
          <a:xfrm>
            <a:off x="3987801" y="5109830"/>
            <a:ext cx="3584372" cy="118434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E0EF169-90A4-4DC6-84CF-5E31D24F0E9B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80" b="22630"/>
          <a:stretch>
            <a:fillRect/>
          </a:stretch>
        </p:blipFill>
        <p:spPr>
          <a:xfrm>
            <a:off x="8883540" y="5017725"/>
            <a:ext cx="2629343" cy="136855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A6F3AF61-8FB2-46A1-90BC-68C45DCE9F6E}"/>
              </a:ext>
            </a:extLst>
          </p:cNvPr>
          <p:cNvSpPr/>
          <p:nvPr/>
        </p:nvSpPr>
        <p:spPr>
          <a:xfrm>
            <a:off x="2289513" y="2028678"/>
            <a:ext cx="2198678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latin typeface="Sylfaen" panose="010A0502050306030303" pitchFamily="18" charset="0"/>
              </a:rPr>
              <a:t>3,4-Methylenedioxyamphetamine (MDA)</a:t>
            </a:r>
            <a:endParaRPr lang="en-US" sz="1200" dirty="0">
              <a:latin typeface="Sylfaen" panose="010A0502050306030303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64A1C65-4670-4B7C-88E5-56658CA7BAA8}"/>
              </a:ext>
            </a:extLst>
          </p:cNvPr>
          <p:cNvSpPr/>
          <p:nvPr/>
        </p:nvSpPr>
        <p:spPr>
          <a:xfrm>
            <a:off x="4549988" y="2282017"/>
            <a:ext cx="2479827" cy="4924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1B1B1E"/>
                </a:solidFill>
                <a:latin typeface="Sylfaen" panose="010A0502050306030303" pitchFamily="18" charset="0"/>
              </a:rPr>
              <a:t>3,4</a:t>
            </a:r>
            <a:r>
              <a:rPr lang="en-US" sz="1200" b="1" dirty="0">
                <a:solidFill>
                  <a:srgbClr val="1B1B1E"/>
                </a:solidFill>
                <a:latin typeface="Sylfaen" panose="010A0502050306030303" pitchFamily="18" charset="0"/>
              </a:rPr>
              <a:t>-Methylenedioxyamphetamine-d5 (MDA-d5)</a:t>
            </a:r>
            <a:endParaRPr lang="en-US" sz="1200" dirty="0">
              <a:latin typeface="Sylfaen" panose="010A0502050306030303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13B2EA-3087-4EE7-95C8-A4FEBD625E6A}"/>
              </a:ext>
            </a:extLst>
          </p:cNvPr>
          <p:cNvSpPr/>
          <p:nvPr/>
        </p:nvSpPr>
        <p:spPr>
          <a:xfrm>
            <a:off x="7148785" y="2276151"/>
            <a:ext cx="216565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1B1B1E"/>
                </a:solidFill>
                <a:latin typeface="Sylfaen" panose="010A0502050306030303" pitchFamily="18" charset="0"/>
              </a:rPr>
              <a:t>3,4-Methylenedioxyamphetamine-d5 (MDA-d5)</a:t>
            </a:r>
            <a:endParaRPr lang="en-US" sz="1200" dirty="0">
              <a:latin typeface="Sylfaen" panose="010A0502050306030303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E5A27F7-8529-4CBC-8B61-003840DA08A9}"/>
              </a:ext>
            </a:extLst>
          </p:cNvPr>
          <p:cNvSpPr/>
          <p:nvPr/>
        </p:nvSpPr>
        <p:spPr>
          <a:xfrm>
            <a:off x="9323326" y="2183818"/>
            <a:ext cx="278095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1B1B1E"/>
                </a:solidFill>
                <a:latin typeface="Sylfaen" panose="010A0502050306030303" pitchFamily="18" charset="0"/>
              </a:rPr>
              <a:t>3,4-Methylenedioxymethamphetamine-d5 (MDMA-d5)</a:t>
            </a:r>
            <a:endParaRPr lang="en-US" sz="1400" dirty="0">
              <a:latin typeface="Sylfaen" panose="010A0502050306030303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852501F-64D3-4AED-A8E0-82903DEA0901}"/>
              </a:ext>
            </a:extLst>
          </p:cNvPr>
          <p:cNvSpPr/>
          <p:nvPr/>
        </p:nvSpPr>
        <p:spPr>
          <a:xfrm>
            <a:off x="4797500" y="6404580"/>
            <a:ext cx="23512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1B1B1E"/>
                </a:solidFill>
                <a:latin typeface="Inter"/>
              </a:rPr>
              <a:t>Methamphetamine-d5</a:t>
            </a:r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5E5978-8BF0-4ABD-8FAB-10E060EE434B}"/>
              </a:ext>
            </a:extLst>
          </p:cNvPr>
          <p:cNvSpPr/>
          <p:nvPr/>
        </p:nvSpPr>
        <p:spPr>
          <a:xfrm>
            <a:off x="9074737" y="6404580"/>
            <a:ext cx="2468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1B1B1E"/>
                </a:solidFill>
                <a:latin typeface="Inter"/>
              </a:rPr>
              <a:t>Methamphetamine-d14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9AD914-6676-4290-A06F-5DE6C8DBD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99804" y="6386282"/>
            <a:ext cx="2468304" cy="365125"/>
          </a:xfrm>
        </p:spPr>
        <p:txBody>
          <a:bodyPr/>
          <a:lstStyle/>
          <a:p>
            <a:fld id="{28176332-F638-47DC-95F1-74AB3E43F88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526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4F724-92B7-4F7D-8A19-4AE6AC5FB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524" y="382880"/>
            <a:ext cx="4000130" cy="132556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Sylfaen" panose="010A0502050306030303" pitchFamily="18" charset="0"/>
              </a:rPr>
              <a:t>Capillary Electrophoresis Instrumentation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867FA8-3EE8-4E58-AB8C-418C78B354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477" r="30976" b="1333"/>
          <a:stretch>
            <a:fillRect/>
          </a:stretch>
        </p:blipFill>
        <p:spPr>
          <a:xfrm>
            <a:off x="304800" y="2148396"/>
            <a:ext cx="3022600" cy="413952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8EFB13A-4FF8-48F5-88BD-4E0B2A1528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33" r="3794" b="3111"/>
          <a:stretch/>
        </p:blipFill>
        <p:spPr>
          <a:xfrm>
            <a:off x="3977195" y="2180733"/>
            <a:ext cx="7910005" cy="4074852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11B91D2-2F3D-4AAF-99E3-3A4BAF1E2F0E}"/>
              </a:ext>
            </a:extLst>
          </p:cNvPr>
          <p:cNvSpPr/>
          <p:nvPr/>
        </p:nvSpPr>
        <p:spPr>
          <a:xfrm>
            <a:off x="5329562" y="260831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>
                <a:latin typeface="Sylfaen" panose="010A0502050306030303" pitchFamily="18" charset="0"/>
              </a:rPr>
              <a:t>Agilent 7100 Capillary Electrophoresis with Diode-Array Detector (DAD)</a:t>
            </a:r>
            <a:endParaRPr lang="en-US" sz="32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3DC825-C8A0-4AF8-87E4-53963BBAD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570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35988-8B9C-480F-AC9A-0D7158468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2173" y="249716"/>
            <a:ext cx="5376169" cy="1325563"/>
          </a:xfrm>
        </p:spPr>
        <p:txBody>
          <a:bodyPr/>
          <a:lstStyle/>
          <a:p>
            <a:r>
              <a:rPr lang="en-US" b="1" dirty="0"/>
              <a:t>Experimental Section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5BAD2E-2A94-477F-92B1-7549AF42560A}"/>
                  </a:ext>
                </a:extLst>
              </p:cNvPr>
              <p:cNvSpPr/>
              <p:nvPr/>
            </p:nvSpPr>
            <p:spPr>
              <a:xfrm>
                <a:off x="390618" y="1655193"/>
                <a:ext cx="10706471" cy="369331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Experimental Parameters</a:t>
                </a:r>
              </a:p>
              <a:p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1. Capillary Parameters</a:t>
                </a:r>
              </a:p>
              <a:p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  </a:t>
                </a:r>
                <a:r>
                  <a:rPr lang="en-US" dirty="0">
                    <a:solidFill>
                      <a:srgbClr val="1B1B1E"/>
                    </a:solidFill>
                    <a:latin typeface="Inter"/>
                  </a:rPr>
                  <a:t>Inner Diameter (ID): </a:t>
                </a:r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50 </a:t>
                </a:r>
                <a:r>
                  <a:rPr lang="el-GR" b="1" dirty="0">
                    <a:solidFill>
                      <a:srgbClr val="1B1B1E"/>
                    </a:solidFill>
                    <a:latin typeface="Inter"/>
                  </a:rPr>
                  <a:t>μ</a:t>
                </a:r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m</a:t>
                </a:r>
                <a:r>
                  <a:rPr lang="en-US" dirty="0">
                    <a:solidFill>
                      <a:srgbClr val="1B1B1E"/>
                    </a:solidFill>
                    <a:latin typeface="Inter"/>
                  </a:rPr>
                  <a:t>; Outer Diameter (OD): </a:t>
                </a:r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375 </a:t>
                </a:r>
                <a:r>
                  <a:rPr lang="el-GR" b="1" dirty="0">
                    <a:solidFill>
                      <a:srgbClr val="1B1B1E"/>
                    </a:solidFill>
                    <a:latin typeface="Inter"/>
                  </a:rPr>
                  <a:t>μ</a:t>
                </a:r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m</a:t>
                </a:r>
                <a:endParaRPr lang="en-US" dirty="0">
                  <a:solidFill>
                    <a:srgbClr val="1B1B1E"/>
                  </a:solidFill>
                  <a:latin typeface="Inter"/>
                </a:endParaRPr>
              </a:p>
              <a:p>
                <a:r>
                  <a:rPr lang="en-US" dirty="0"/>
                  <a:t> Total Length (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: </a:t>
                </a:r>
                <a:r>
                  <a:rPr lang="en-US" b="1" dirty="0"/>
                  <a:t>98.5 cm</a:t>
                </a:r>
                <a:r>
                  <a:rPr lang="en-US" dirty="0"/>
                  <a:t>; Effective Length  (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eff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: </a:t>
                </a:r>
                <a:r>
                  <a:rPr lang="en-US" b="1" dirty="0"/>
                  <a:t>90 cm </a:t>
                </a:r>
              </a:p>
              <a:p>
                <a:r>
                  <a:rPr lang="it-IT" dirty="0"/>
                  <a:t>  Capillary Cassette Temperature: </a:t>
                </a:r>
                <a:r>
                  <a:rPr lang="it-IT" b="1" dirty="0"/>
                  <a:t>15°C</a:t>
                </a:r>
                <a:endParaRPr lang="it-IT" dirty="0"/>
              </a:p>
              <a:p>
                <a:r>
                  <a:rPr lang="en-US" b="1" dirty="0"/>
                  <a:t> 2. Voltage and Current:</a:t>
                </a:r>
                <a:endParaRPr lang="en-US" dirty="0"/>
              </a:p>
              <a:p>
                <a:pPr lvl="1"/>
                <a:r>
                  <a:rPr lang="en-US" dirty="0"/>
                  <a:t>Applied Voltage: </a:t>
                </a:r>
                <a:r>
                  <a:rPr lang="en-US" b="1" dirty="0"/>
                  <a:t>+30 kV</a:t>
                </a:r>
                <a:endParaRPr lang="en-US" dirty="0"/>
              </a:p>
              <a:p>
                <a:pPr lvl="1"/>
                <a:r>
                  <a:rPr lang="en-US" dirty="0"/>
                  <a:t>Operating Current: </a:t>
                </a:r>
                <a:r>
                  <a:rPr lang="en-US" b="1" dirty="0"/>
                  <a:t>65–70 </a:t>
                </a:r>
                <a:r>
                  <a:rPr lang="el-GR" b="1" dirty="0"/>
                  <a:t>μ</a:t>
                </a:r>
                <a:r>
                  <a:rPr lang="en-US" b="1" dirty="0"/>
                  <a:t>A</a:t>
                </a:r>
                <a:endParaRPr lang="en-US" dirty="0"/>
              </a:p>
              <a:p>
                <a:r>
                  <a:rPr lang="en-US" b="1" dirty="0"/>
                  <a:t> 3. Sample Injection:</a:t>
                </a:r>
                <a:endParaRPr lang="en-US" dirty="0"/>
              </a:p>
              <a:p>
                <a:pPr lvl="1"/>
                <a:r>
                  <a:rPr lang="en-US" b="1" dirty="0" err="1"/>
                  <a:t>Electrokinetic</a:t>
                </a:r>
                <a:r>
                  <a:rPr lang="en-US" b="1" dirty="0"/>
                  <a:t> injection</a:t>
                </a:r>
                <a:r>
                  <a:rPr lang="en-US" dirty="0"/>
                  <a:t> at </a:t>
                </a:r>
                <a:r>
                  <a:rPr lang="en-US" b="1" dirty="0"/>
                  <a:t>30 kV</a:t>
                </a:r>
                <a:r>
                  <a:rPr lang="en-US" dirty="0"/>
                  <a:t> for </a:t>
                </a:r>
                <a:r>
                  <a:rPr lang="en-US" b="1" dirty="0"/>
                  <a:t>10 seconds</a:t>
                </a:r>
                <a:endParaRPr lang="en-US" dirty="0"/>
              </a:p>
              <a:p>
                <a:r>
                  <a:rPr lang="en-US" b="1" dirty="0"/>
                  <a:t> 4. Detection:</a:t>
                </a:r>
                <a:endParaRPr lang="en-US" dirty="0"/>
              </a:p>
              <a:p>
                <a:pPr lvl="1"/>
                <a:r>
                  <a:rPr lang="en-US" b="1" dirty="0"/>
                  <a:t>UV detection</a:t>
                </a:r>
                <a:r>
                  <a:rPr lang="en-US" dirty="0"/>
                  <a:t> at </a:t>
                </a:r>
                <a:r>
                  <a:rPr lang="en-US" b="1" dirty="0"/>
                  <a:t>210 nm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F5BAD2E-2A94-477F-92B1-7549AF4256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618" y="1655193"/>
                <a:ext cx="10706471" cy="3693319"/>
              </a:xfrm>
              <a:prstGeom prst="rect">
                <a:avLst/>
              </a:prstGeom>
              <a:blipFill>
                <a:blip r:embed="rId2"/>
                <a:stretch>
                  <a:fillRect l="-456" t="-9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D0A2C5D-4C92-46A8-976B-9A30E75F0507}"/>
                  </a:ext>
                </a:extLst>
              </p:cNvPr>
              <p:cNvSpPr/>
              <p:nvPr/>
            </p:nvSpPr>
            <p:spPr>
              <a:xfrm>
                <a:off x="7038529" y="3661585"/>
                <a:ext cx="4955203" cy="23421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Capillary Conditioning (Pre-treatment):</a:t>
                </a:r>
              </a:p>
              <a:p>
                <a:r>
                  <a:rPr lang="en-US" b="1" dirty="0"/>
                  <a:t>Methanol</a:t>
                </a:r>
                <a:r>
                  <a:rPr lang="en-US" dirty="0"/>
                  <a:t> rinse – </a:t>
                </a:r>
                <a:r>
                  <a:rPr lang="en-US" b="1" dirty="0"/>
                  <a:t>10 min</a:t>
                </a:r>
                <a:endParaRPr lang="en-US" dirty="0"/>
              </a:p>
              <a:p>
                <a:r>
                  <a:rPr lang="en-US" b="1" dirty="0"/>
                  <a:t>Water</a:t>
                </a:r>
                <a:r>
                  <a:rPr lang="en-US" dirty="0"/>
                  <a:t> (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m:rPr>
                        <m:nor/>
                      </m:rPr>
                      <a:rPr lang="en-US"/>
                      <m:t>rinse</m:t>
                    </m:r>
                    <m:r>
                      <m:rPr>
                        <m:nor/>
                      </m:rPr>
                      <a:rPr lang="en-US"/>
                      <m:t> – </m:t>
                    </m:r>
                    <m:r>
                      <m:rPr>
                        <m:nor/>
                      </m:rPr>
                      <a:rPr lang="en-US" b="1"/>
                      <m:t>5 </m:t>
                    </m:r>
                    <m:r>
                      <m:rPr>
                        <m:nor/>
                      </m:rPr>
                      <a:rPr lang="en-US" b="1"/>
                      <m:t>min</m:t>
                    </m:r>
                  </m:oMath>
                </a14:m>
                <a:endParaRPr lang="en-US" b="1" i="0" dirty="0">
                  <a:solidFill>
                    <a:srgbClr val="1B1B1E"/>
                  </a:solidFill>
                  <a:effectLst/>
                  <a:latin typeface="Inter"/>
                </a:endParaRPr>
              </a:p>
              <a:p>
                <a:r>
                  <a:rPr lang="en-US" b="1" dirty="0"/>
                  <a:t>0.1M NaOH</a:t>
                </a:r>
                <a:r>
                  <a:rPr lang="en-US" dirty="0"/>
                  <a:t> rinse – </a:t>
                </a:r>
                <a:r>
                  <a:rPr lang="en-US" b="1" dirty="0"/>
                  <a:t>10 min</a:t>
                </a:r>
                <a:endParaRPr lang="en-US" dirty="0"/>
              </a:p>
              <a:p>
                <a:r>
                  <a:rPr lang="en-US" b="1" dirty="0"/>
                  <a:t>Water</a:t>
                </a:r>
                <a:r>
                  <a:rPr lang="en-US" dirty="0"/>
                  <a:t>  (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b="1" i="0" dirty="0">
                    <a:solidFill>
                      <a:srgbClr val="1B1B1E"/>
                    </a:solidFill>
                    <a:effectLst/>
                    <a:latin typeface="Inter"/>
                  </a:rPr>
                  <a:t> </a:t>
                </a:r>
                <a:r>
                  <a:rPr lang="en-US" dirty="0"/>
                  <a:t>rinse – </a:t>
                </a:r>
                <a:r>
                  <a:rPr lang="en-US" b="1" dirty="0"/>
                  <a:t>5 min</a:t>
                </a:r>
              </a:p>
              <a:p>
                <a:r>
                  <a:rPr lang="en-US" b="1" dirty="0"/>
                  <a:t>Run Buffer</a:t>
                </a:r>
                <a:r>
                  <a:rPr lang="en-US" dirty="0"/>
                  <a:t> (Background Electrolyte) rinse – </a:t>
                </a:r>
                <a:r>
                  <a:rPr lang="en-US" b="1" dirty="0"/>
                  <a:t>15 min</a:t>
                </a:r>
                <a:endParaRPr lang="en-US" dirty="0"/>
              </a:p>
              <a:p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Rinsing Pressure: 1000 mbar</a:t>
                </a:r>
              </a:p>
              <a:p>
                <a:endParaRPr lang="en-US" b="1" i="0" dirty="0">
                  <a:solidFill>
                    <a:srgbClr val="1B1B1E"/>
                  </a:solidFill>
                  <a:effectLst/>
                  <a:latin typeface="Inter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D0A2C5D-4C92-46A8-976B-9A30E75F05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529" y="3661585"/>
                <a:ext cx="4955203" cy="2342116"/>
              </a:xfrm>
              <a:prstGeom prst="rect">
                <a:avLst/>
              </a:prstGeom>
              <a:blipFill>
                <a:blip r:embed="rId3"/>
                <a:stretch>
                  <a:fillRect l="-1108" t="-1563" r="-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42CAA6-F8B5-46B7-8A83-320E553FB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02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72DF4-AA27-49B5-9EDB-03824D05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7370"/>
            <a:ext cx="10515600" cy="60254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latin typeface="Sylfaen" panose="010A0502050306030303" pitchFamily="18" charset="0"/>
              </a:rPr>
              <a:t>Results and Discussion</a:t>
            </a:r>
            <a:endParaRPr lang="en-US" sz="3600" dirty="0">
              <a:latin typeface="Sylfaen" panose="010A0502050306030303" pitchFamily="18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060D3032-2C36-4075-BC5A-A5ECD486AB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1120" y="1413938"/>
            <a:ext cx="8220697" cy="23715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8FCD2E-A835-4E83-85B7-B3647552B4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8892"/>
          <a:stretch>
            <a:fillRect/>
          </a:stretch>
        </p:blipFill>
        <p:spPr>
          <a:xfrm>
            <a:off x="3881120" y="4046830"/>
            <a:ext cx="8220696" cy="2463800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F22B55F-74F7-49F3-BB88-3DDF9B989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5468650"/>
              </p:ext>
            </p:extLst>
          </p:nvPr>
        </p:nvGraphicFramePr>
        <p:xfrm>
          <a:off x="197084" y="1686947"/>
          <a:ext cx="3515360" cy="1557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38">
                  <a:extLst>
                    <a:ext uri="{9D8B030D-6E8A-4147-A177-3AD203B41FA5}">
                      <a16:colId xmlns:a16="http://schemas.microsoft.com/office/drawing/2014/main" val="1921532558"/>
                    </a:ext>
                  </a:extLst>
                </a:gridCol>
                <a:gridCol w="1580022">
                  <a:extLst>
                    <a:ext uri="{9D8B030D-6E8A-4147-A177-3AD203B41FA5}">
                      <a16:colId xmlns:a16="http://schemas.microsoft.com/office/drawing/2014/main" val="3345317027"/>
                    </a:ext>
                  </a:extLst>
                </a:gridCol>
              </a:tblGrid>
              <a:tr h="1188620"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Migration time (t) minutes</a:t>
                      </a:r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theoretical plates (N)</a:t>
                      </a:r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713282"/>
                  </a:ext>
                </a:extLst>
              </a:tr>
              <a:tr h="368400">
                <a:tc>
                  <a:txBody>
                    <a:bodyPr/>
                    <a:lstStyle/>
                    <a:p>
                      <a:r>
                        <a:rPr lang="ka-GE" dirty="0"/>
                        <a:t>7,886 </a:t>
                      </a:r>
                      <a:r>
                        <a:rPr lang="en-US" dirty="0"/>
                        <a:t>min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dirty="0"/>
                        <a:t>26634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48942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B6C1867-810B-430E-B781-066C0F3BCE41}"/>
              </a:ext>
            </a:extLst>
          </p:cNvPr>
          <p:cNvSpPr/>
          <p:nvPr/>
        </p:nvSpPr>
        <p:spPr>
          <a:xfrm>
            <a:off x="262168" y="3281900"/>
            <a:ext cx="3280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1B1B1E"/>
                </a:solidFill>
                <a:latin typeface="Inter"/>
              </a:rPr>
              <a:t>Amphetamine, amphetamine-d5</a:t>
            </a:r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4CB460B-C421-4490-8CB6-31788BEAA8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696277"/>
              </p:ext>
            </p:extLst>
          </p:nvPr>
        </p:nvGraphicFramePr>
        <p:xfrm>
          <a:off x="197084" y="3963248"/>
          <a:ext cx="3515360" cy="1645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7680">
                  <a:extLst>
                    <a:ext uri="{9D8B030D-6E8A-4147-A177-3AD203B41FA5}">
                      <a16:colId xmlns:a16="http://schemas.microsoft.com/office/drawing/2014/main" val="1797546331"/>
                    </a:ext>
                  </a:extLst>
                </a:gridCol>
                <a:gridCol w="1757680">
                  <a:extLst>
                    <a:ext uri="{9D8B030D-6E8A-4147-A177-3AD203B41FA5}">
                      <a16:colId xmlns:a16="http://schemas.microsoft.com/office/drawing/2014/main" val="291854286"/>
                    </a:ext>
                  </a:extLst>
                </a:gridCol>
              </a:tblGrid>
              <a:tr h="5791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Migration time (t) minutes</a:t>
                      </a:r>
                      <a:endParaRPr lang="en-GB" sz="1400" dirty="0"/>
                    </a:p>
                    <a:p>
                      <a:endParaRPr lang="en-GB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theoretical plates (N)</a:t>
                      </a:r>
                      <a:endParaRPr lang="en-GB" sz="1400" dirty="0"/>
                    </a:p>
                    <a:p>
                      <a:endParaRPr lang="en-GB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991307"/>
                  </a:ext>
                </a:extLst>
              </a:tr>
              <a:tr h="579158">
                <a:tc>
                  <a:txBody>
                    <a:bodyPr/>
                    <a:lstStyle/>
                    <a:p>
                      <a:r>
                        <a:rPr lang="en-US" dirty="0"/>
                        <a:t>9,995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120494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019057"/>
                  </a:ext>
                </a:extLst>
              </a:tr>
            </a:tbl>
          </a:graphicData>
        </a:graphic>
      </p:graphicFrame>
      <p:sp>
        <p:nvSpPr>
          <p:cNvPr id="11" name="Rectangle 10">
            <a:extLst>
              <a:ext uri="{FF2B5EF4-FFF2-40B4-BE49-F238E27FC236}">
                <a16:creationId xmlns:a16="http://schemas.microsoft.com/office/drawing/2014/main" id="{D61D7C7D-47AA-4245-8B08-BBC5581A3176}"/>
              </a:ext>
            </a:extLst>
          </p:cNvPr>
          <p:cNvSpPr/>
          <p:nvPr/>
        </p:nvSpPr>
        <p:spPr>
          <a:xfrm>
            <a:off x="92279" y="5682156"/>
            <a:ext cx="36201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1B1B1E"/>
                </a:solidFill>
                <a:latin typeface="Inter"/>
              </a:rPr>
              <a:t>Methamphetamine</a:t>
            </a:r>
            <a:r>
              <a:rPr lang="en-US" dirty="0"/>
              <a:t>,</a:t>
            </a:r>
            <a:r>
              <a:rPr lang="en-US" b="1" dirty="0">
                <a:solidFill>
                  <a:srgbClr val="1B1B1E"/>
                </a:solidFill>
                <a:latin typeface="Inter"/>
              </a:rPr>
              <a:t>Methamphetamine-d5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216BBD-8E6A-425D-9BDF-4FEDD8969260}"/>
              </a:ext>
            </a:extLst>
          </p:cNvPr>
          <p:cNvSpPr/>
          <p:nvPr/>
        </p:nvSpPr>
        <p:spPr>
          <a:xfrm>
            <a:off x="4734852" y="1686947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1B1B1E"/>
                </a:solidFill>
                <a:latin typeface="Inter"/>
              </a:rPr>
              <a:t>pH 4.8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312768-BBF8-4A26-9CB6-7DA7F9200853}"/>
              </a:ext>
            </a:extLst>
          </p:cNvPr>
          <p:cNvSpPr/>
          <p:nvPr/>
        </p:nvSpPr>
        <p:spPr>
          <a:xfrm>
            <a:off x="4734853" y="4416895"/>
            <a:ext cx="8018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1B1B1E"/>
                </a:solidFill>
                <a:latin typeface="Inter"/>
              </a:rPr>
              <a:t>pH 4.8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F3E18E5-20F3-4E2D-9A0C-DA0F81ED8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1583"/>
            <a:ext cx="2743200" cy="365125"/>
          </a:xfrm>
        </p:spPr>
        <p:txBody>
          <a:bodyPr/>
          <a:lstStyle/>
          <a:p>
            <a:fld id="{28176332-F638-47DC-95F1-74AB3E43F88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41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CC4FB-7184-434C-B080-D00BD402C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Sylfaen" panose="010A0502050306030303" pitchFamily="18" charset="0"/>
              </a:rPr>
              <a:t>Attempt to separate methadone and methadone-D3</a:t>
            </a:r>
            <a:endParaRPr lang="en-US" dirty="0">
              <a:latin typeface="Sylfaen" panose="010A0502050306030303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85E45FA-F324-4063-83A9-CF13922C14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780376"/>
              </p:ext>
            </p:extLst>
          </p:nvPr>
        </p:nvGraphicFramePr>
        <p:xfrm>
          <a:off x="557198" y="2373948"/>
          <a:ext cx="4064000" cy="1559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9811275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776717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Migration time (t) minutes</a:t>
                      </a:r>
                      <a:endParaRPr lang="en-GB" sz="1600" dirty="0"/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theoretical plates (N)</a:t>
                      </a:r>
                      <a:endParaRPr lang="en-GB" sz="1600" dirty="0"/>
                    </a:p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504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9,50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dirty="0"/>
                        <a:t>225 556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379874"/>
                  </a:ext>
                </a:extLst>
              </a:tr>
            </a:tbl>
          </a:graphicData>
        </a:graphic>
      </p:graphicFrame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447397-65ED-4703-846B-DF89E9FF18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02664" y="2489357"/>
            <a:ext cx="6045689" cy="3734752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7ADD4D-F574-4704-89D1-D75B20145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077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33B7B-7D59-4918-8E4F-4BE08BBEE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36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>
                <a:latin typeface="Sylfaen" panose="010A0502050306030303" pitchFamily="18" charset="0"/>
              </a:rPr>
              <a:t>Role of acid-base equilibrium in separation (</a:t>
            </a:r>
            <a:r>
              <a:rPr lang="en-US" sz="2400" b="1" dirty="0" err="1">
                <a:latin typeface="Sylfaen" panose="010A0502050306030303" pitchFamily="18" charset="0"/>
              </a:rPr>
              <a:t>pKa</a:t>
            </a:r>
            <a:r>
              <a:rPr lang="en-US" sz="2400" b="1" dirty="0">
                <a:latin typeface="Sylfaen" panose="010A0502050306030303" pitchFamily="18" charset="0"/>
              </a:rPr>
              <a:t>)</a:t>
            </a:r>
            <a:endParaRPr lang="en-US" sz="2400" dirty="0">
              <a:latin typeface="Sylfaen" panose="010A0502050306030303" pitchFamily="18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70C8DEE-8315-4584-B35C-4E3508D37C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671" y="1099083"/>
            <a:ext cx="8090329" cy="25889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7DB820-89A0-474D-ACDF-9B4F2A0E74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1671" y="3828283"/>
            <a:ext cx="8090329" cy="2588905"/>
          </a:xfrm>
          <a:prstGeom prst="rect">
            <a:avLst/>
          </a:prstGeo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05D25FA-2F45-4C38-B5FA-DCD9A7DDB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817144"/>
              </p:ext>
            </p:extLst>
          </p:nvPr>
        </p:nvGraphicFramePr>
        <p:xfrm>
          <a:off x="97850" y="1099083"/>
          <a:ext cx="3716165" cy="164109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26201">
                  <a:extLst>
                    <a:ext uri="{9D8B030D-6E8A-4147-A177-3AD203B41FA5}">
                      <a16:colId xmlns:a16="http://schemas.microsoft.com/office/drawing/2014/main" val="2582868533"/>
                    </a:ext>
                  </a:extLst>
                </a:gridCol>
                <a:gridCol w="1226201">
                  <a:extLst>
                    <a:ext uri="{9D8B030D-6E8A-4147-A177-3AD203B41FA5}">
                      <a16:colId xmlns:a16="http://schemas.microsoft.com/office/drawing/2014/main" val="60488302"/>
                    </a:ext>
                  </a:extLst>
                </a:gridCol>
                <a:gridCol w="1263763">
                  <a:extLst>
                    <a:ext uri="{9D8B030D-6E8A-4147-A177-3AD203B41FA5}">
                      <a16:colId xmlns:a16="http://schemas.microsoft.com/office/drawing/2014/main" val="277873877"/>
                    </a:ext>
                  </a:extLst>
                </a:gridCol>
              </a:tblGrid>
              <a:tr h="11755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Migration time (t) minutes</a:t>
                      </a:r>
                      <a:endParaRPr lang="en-GB" sz="1200" dirty="0"/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theoretical plates (N)</a:t>
                      </a:r>
                      <a:endParaRPr lang="en-GB" sz="1200" dirty="0"/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Resolution</a:t>
                      </a:r>
                      <a:endParaRPr lang="en-US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dirty="0"/>
                        <a:t>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882963"/>
                  </a:ext>
                </a:extLst>
              </a:tr>
              <a:tr h="465509">
                <a:tc>
                  <a:txBody>
                    <a:bodyPr/>
                    <a:lstStyle/>
                    <a:p>
                      <a:r>
                        <a:rPr lang="en-GB" sz="1400" dirty="0"/>
                        <a:t>11,892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521 2791</a:t>
                      </a:r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3</a:t>
                      </a:r>
                      <a:r>
                        <a:rPr lang="en-US" sz="1400" dirty="0"/>
                        <a:t>.</a:t>
                      </a:r>
                      <a:r>
                        <a:rPr lang="ka-GE" sz="1400" dirty="0"/>
                        <a:t>21</a:t>
                      </a:r>
                      <a:endParaRPr lang="en-GB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167230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8AEE8EF-96F1-421C-8F84-D1E696D60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0493414"/>
              </p:ext>
            </p:extLst>
          </p:nvPr>
        </p:nvGraphicFramePr>
        <p:xfrm>
          <a:off x="97849" y="2630911"/>
          <a:ext cx="3716166" cy="39676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38722">
                  <a:extLst>
                    <a:ext uri="{9D8B030D-6E8A-4147-A177-3AD203B41FA5}">
                      <a16:colId xmlns:a16="http://schemas.microsoft.com/office/drawing/2014/main" val="3513979281"/>
                    </a:ext>
                  </a:extLst>
                </a:gridCol>
                <a:gridCol w="1238722">
                  <a:extLst>
                    <a:ext uri="{9D8B030D-6E8A-4147-A177-3AD203B41FA5}">
                      <a16:colId xmlns:a16="http://schemas.microsoft.com/office/drawing/2014/main" val="1961816108"/>
                    </a:ext>
                  </a:extLst>
                </a:gridCol>
                <a:gridCol w="1238722">
                  <a:extLst>
                    <a:ext uri="{9D8B030D-6E8A-4147-A177-3AD203B41FA5}">
                      <a16:colId xmlns:a16="http://schemas.microsoft.com/office/drawing/2014/main" val="1097615008"/>
                    </a:ext>
                  </a:extLst>
                </a:gridCol>
              </a:tblGrid>
              <a:tr h="396769">
                <a:tc>
                  <a:txBody>
                    <a:bodyPr/>
                    <a:lstStyle/>
                    <a:p>
                      <a:r>
                        <a:rPr lang="ka-GE" sz="1400" b="0" dirty="0"/>
                        <a:t>12, 139 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a-GE" sz="1400" b="0" dirty="0"/>
                        <a:t> 304 046</a:t>
                      </a:r>
                      <a:endParaRPr lang="en-GB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4079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64AACFF-DE19-46DC-A7A6-9612B5CB7E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264013"/>
              </p:ext>
            </p:extLst>
          </p:nvPr>
        </p:nvGraphicFramePr>
        <p:xfrm>
          <a:off x="97849" y="4035034"/>
          <a:ext cx="3716166" cy="204885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38722">
                  <a:extLst>
                    <a:ext uri="{9D8B030D-6E8A-4147-A177-3AD203B41FA5}">
                      <a16:colId xmlns:a16="http://schemas.microsoft.com/office/drawing/2014/main" val="3505227597"/>
                    </a:ext>
                  </a:extLst>
                </a:gridCol>
                <a:gridCol w="1238722">
                  <a:extLst>
                    <a:ext uri="{9D8B030D-6E8A-4147-A177-3AD203B41FA5}">
                      <a16:colId xmlns:a16="http://schemas.microsoft.com/office/drawing/2014/main" val="1945494408"/>
                    </a:ext>
                  </a:extLst>
                </a:gridCol>
                <a:gridCol w="1238722">
                  <a:extLst>
                    <a:ext uri="{9D8B030D-6E8A-4147-A177-3AD203B41FA5}">
                      <a16:colId xmlns:a16="http://schemas.microsoft.com/office/drawing/2014/main" val="2987752806"/>
                    </a:ext>
                  </a:extLst>
                </a:gridCol>
              </a:tblGrid>
              <a:tr h="10014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Migration time (t) minutes</a:t>
                      </a:r>
                      <a:endParaRPr lang="en-GB" sz="1200" dirty="0"/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theoretical plates (N)</a:t>
                      </a:r>
                      <a:endParaRPr lang="en-GB" sz="1200" dirty="0"/>
                    </a:p>
                    <a:p>
                      <a:endParaRPr lang="en-GB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Resolution</a:t>
                      </a:r>
                      <a:endParaRPr lang="en-US" sz="18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400" dirty="0"/>
                        <a:t>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169282"/>
                  </a:ext>
                </a:extLst>
              </a:tr>
              <a:tr h="523711">
                <a:tc>
                  <a:txBody>
                    <a:bodyPr/>
                    <a:lstStyle/>
                    <a:p>
                      <a:r>
                        <a:rPr lang="en-GB" sz="1400" dirty="0"/>
                        <a:t>14.324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568 314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1.21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411598"/>
                  </a:ext>
                </a:extLst>
              </a:tr>
              <a:tr h="523711">
                <a:tc>
                  <a:txBody>
                    <a:bodyPr/>
                    <a:lstStyle/>
                    <a:p>
                      <a:r>
                        <a:rPr lang="en-GB" sz="1400" dirty="0"/>
                        <a:t>14.422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445 944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48636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6B688BA2-5ED7-4BA8-A5EB-D39E6B30293D}"/>
              </a:ext>
            </a:extLst>
          </p:cNvPr>
          <p:cNvSpPr/>
          <p:nvPr/>
        </p:nvSpPr>
        <p:spPr>
          <a:xfrm>
            <a:off x="5066031" y="1610183"/>
            <a:ext cx="1035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1B1B1E"/>
                </a:solidFill>
                <a:latin typeface="Inter"/>
              </a:rPr>
              <a:t>pH 11.72</a:t>
            </a:r>
            <a:endParaRPr lang="en-US" b="0" i="0" dirty="0">
              <a:solidFill>
                <a:srgbClr val="1B1B1E"/>
              </a:solidFill>
              <a:effectLst/>
              <a:latin typeface="Inter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69D0B86-CEA0-4688-9575-8228C411F9CF}"/>
              </a:ext>
            </a:extLst>
          </p:cNvPr>
          <p:cNvSpPr/>
          <p:nvPr/>
        </p:nvSpPr>
        <p:spPr>
          <a:xfrm>
            <a:off x="5066031" y="4225671"/>
            <a:ext cx="1035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1B1B1E"/>
                </a:solidFill>
                <a:latin typeface="Inter"/>
              </a:rPr>
              <a:t>pH 11.72</a:t>
            </a:r>
            <a:endParaRPr lang="en-US" b="0" i="0" dirty="0">
              <a:solidFill>
                <a:srgbClr val="1B1B1E"/>
              </a:solidFill>
              <a:effectLst/>
              <a:latin typeface="Inter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F83CF37-FCD5-4D93-B424-B5C71FFF4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2743200" cy="365125"/>
          </a:xfrm>
        </p:spPr>
        <p:txBody>
          <a:bodyPr/>
          <a:lstStyle/>
          <a:p>
            <a:fld id="{28176332-F638-47DC-95F1-74AB3E43F88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543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729C07-60D9-40B6-8FC7-F0343D419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 </a:t>
            </a:r>
            <a:r>
              <a:rPr lang="en-US" b="1" dirty="0">
                <a:latin typeface="Sylfaen" panose="010A0502050306030303" pitchFamily="18" charset="0"/>
              </a:rPr>
              <a:t>Study of the addition of  </a:t>
            </a:r>
            <a:r>
              <a:rPr lang="en-GB" b="1" dirty="0">
                <a:latin typeface="Sylfaen" panose="010A0502050306030303" pitchFamily="18" charset="0"/>
              </a:rPr>
              <a:t>TMA-</a:t>
            </a:r>
            <a:r>
              <a:rPr lang="el-GR" b="1" dirty="0">
                <a:latin typeface="Sylfaen" panose="010A0502050306030303" pitchFamily="18" charset="0"/>
              </a:rPr>
              <a:t>β</a:t>
            </a:r>
            <a:r>
              <a:rPr lang="en-GB" b="1" dirty="0">
                <a:latin typeface="Sylfaen" panose="010A0502050306030303" pitchFamily="18" charset="0"/>
              </a:rPr>
              <a:t>-CD</a:t>
            </a:r>
            <a:endParaRPr lang="en-US" dirty="0">
              <a:latin typeface="Sylfaen" panose="010A0502050306030303" pitchFamily="18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8E49F48C-1416-4D37-88E9-912092D59C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9" t="11563" r="4934"/>
          <a:stretch/>
        </p:blipFill>
        <p:spPr>
          <a:xfrm>
            <a:off x="3568824" y="1411549"/>
            <a:ext cx="8549196" cy="3222596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C41F226-BFC3-4643-BA30-496310B5B8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580374"/>
              </p:ext>
            </p:extLst>
          </p:nvPr>
        </p:nvGraphicFramePr>
        <p:xfrm>
          <a:off x="966775" y="4748245"/>
          <a:ext cx="3965676" cy="1859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21892">
                  <a:extLst>
                    <a:ext uri="{9D8B030D-6E8A-4147-A177-3AD203B41FA5}">
                      <a16:colId xmlns:a16="http://schemas.microsoft.com/office/drawing/2014/main" val="2466935512"/>
                    </a:ext>
                  </a:extLst>
                </a:gridCol>
                <a:gridCol w="1321892">
                  <a:extLst>
                    <a:ext uri="{9D8B030D-6E8A-4147-A177-3AD203B41FA5}">
                      <a16:colId xmlns:a16="http://schemas.microsoft.com/office/drawing/2014/main" val="2961820836"/>
                    </a:ext>
                  </a:extLst>
                </a:gridCol>
                <a:gridCol w="1321892">
                  <a:extLst>
                    <a:ext uri="{9D8B030D-6E8A-4147-A177-3AD203B41FA5}">
                      <a16:colId xmlns:a16="http://schemas.microsoft.com/office/drawing/2014/main" val="4067847949"/>
                    </a:ext>
                  </a:extLst>
                </a:gridCol>
              </a:tblGrid>
              <a:tr h="79361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Migration time (t) minutes</a:t>
                      </a:r>
                      <a:endParaRPr lang="en-GB" sz="1200" dirty="0"/>
                    </a:p>
                    <a:p>
                      <a:endParaRPr lang="en-GB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theoretical plates (N)</a:t>
                      </a:r>
                      <a:endParaRPr lang="en-GB" sz="1200" dirty="0"/>
                    </a:p>
                    <a:p>
                      <a:endParaRPr lang="en-GB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Resolution</a:t>
                      </a:r>
                      <a:endParaRPr lang="en-US" sz="14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a-GE" sz="1400" dirty="0"/>
                        <a:t>(</a:t>
                      </a:r>
                      <a:r>
                        <a:rPr lang="en-US" sz="1400" dirty="0"/>
                        <a:t>Rs)</a:t>
                      </a:r>
                      <a:endParaRPr lang="en-GB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067643"/>
                  </a:ext>
                </a:extLst>
              </a:tr>
              <a:tr h="298954">
                <a:tc>
                  <a:txBody>
                    <a:bodyPr/>
                    <a:lstStyle/>
                    <a:p>
                      <a:r>
                        <a:rPr lang="en-US" sz="1400" dirty="0"/>
                        <a:t>10.26 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857 493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0,9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918364"/>
                  </a:ext>
                </a:extLst>
              </a:tr>
              <a:tr h="298954">
                <a:tc>
                  <a:txBody>
                    <a:bodyPr/>
                    <a:lstStyle/>
                    <a:p>
                      <a:r>
                        <a:rPr lang="ka-GE" sz="1400" dirty="0"/>
                        <a:t>10.32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387 623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2,63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2377413"/>
                  </a:ext>
                </a:extLst>
              </a:tr>
              <a:tr h="298954">
                <a:tc>
                  <a:txBody>
                    <a:bodyPr/>
                    <a:lstStyle/>
                    <a:p>
                      <a:r>
                        <a:rPr lang="ka-GE" sz="1400" dirty="0"/>
                        <a:t>10.52 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262 096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66099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49861D0-692A-498E-9C28-43739BC3D2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419881"/>
              </p:ext>
            </p:extLst>
          </p:nvPr>
        </p:nvGraphicFramePr>
        <p:xfrm>
          <a:off x="6525820" y="4748245"/>
          <a:ext cx="3877188" cy="1859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292396">
                  <a:extLst>
                    <a:ext uri="{9D8B030D-6E8A-4147-A177-3AD203B41FA5}">
                      <a16:colId xmlns:a16="http://schemas.microsoft.com/office/drawing/2014/main" val="1774079273"/>
                    </a:ext>
                  </a:extLst>
                </a:gridCol>
                <a:gridCol w="1292396">
                  <a:extLst>
                    <a:ext uri="{9D8B030D-6E8A-4147-A177-3AD203B41FA5}">
                      <a16:colId xmlns:a16="http://schemas.microsoft.com/office/drawing/2014/main" val="1768527651"/>
                    </a:ext>
                  </a:extLst>
                </a:gridCol>
                <a:gridCol w="1292396">
                  <a:extLst>
                    <a:ext uri="{9D8B030D-6E8A-4147-A177-3AD203B41FA5}">
                      <a16:colId xmlns:a16="http://schemas.microsoft.com/office/drawing/2014/main" val="3075755098"/>
                    </a:ext>
                  </a:extLst>
                </a:gridCol>
              </a:tblGrid>
              <a:tr h="76645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Migration time (t) minutes</a:t>
                      </a:r>
                      <a:endParaRPr lang="en-GB" sz="1200" dirty="0"/>
                    </a:p>
                    <a:p>
                      <a:endParaRPr lang="en-GB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theoretical plates (N)</a:t>
                      </a:r>
                      <a:endParaRPr lang="en-GB" sz="1200" dirty="0"/>
                    </a:p>
                    <a:p>
                      <a:endParaRPr lang="en-GB" sz="1400" dirty="0"/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Resolution</a:t>
                      </a:r>
                      <a:endParaRPr lang="en-US" sz="14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a-GE" sz="1400" dirty="0"/>
                        <a:t>(</a:t>
                      </a:r>
                      <a:r>
                        <a:rPr lang="en-GB" sz="1400" dirty="0"/>
                        <a:t>Rs)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947025"/>
                  </a:ext>
                </a:extLst>
              </a:tr>
              <a:tr h="300813">
                <a:tc>
                  <a:txBody>
                    <a:bodyPr/>
                    <a:lstStyle/>
                    <a:p>
                      <a:r>
                        <a:rPr lang="ka-GE" sz="1400" dirty="0"/>
                        <a:t>20.12 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192 814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1,55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521952"/>
                  </a:ext>
                </a:extLst>
              </a:tr>
              <a:tr h="300813">
                <a:tc>
                  <a:txBody>
                    <a:bodyPr/>
                    <a:lstStyle/>
                    <a:p>
                      <a:r>
                        <a:rPr lang="ka-GE" sz="1400" dirty="0"/>
                        <a:t>22.47 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264 360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4,74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9550012"/>
                  </a:ext>
                </a:extLst>
              </a:tr>
              <a:tr h="300813">
                <a:tc>
                  <a:txBody>
                    <a:bodyPr/>
                    <a:lstStyle/>
                    <a:p>
                      <a:r>
                        <a:rPr lang="ka-GE" sz="1400" dirty="0"/>
                        <a:t>23.56 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189 891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364764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320A60CE-FD75-43F6-B8FA-5B0352E5F4BC}"/>
              </a:ext>
            </a:extLst>
          </p:cNvPr>
          <p:cNvSpPr/>
          <p:nvPr/>
        </p:nvSpPr>
        <p:spPr>
          <a:xfrm>
            <a:off x="239529" y="2528826"/>
            <a:ext cx="31153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1B1B1E"/>
                </a:solidFill>
                <a:latin typeface="Inter"/>
              </a:rPr>
              <a:t>Borate buffer 50 mM, pH 11.0</a:t>
            </a:r>
            <a:endParaRPr lang="en-US" b="0" i="0" dirty="0">
              <a:solidFill>
                <a:srgbClr val="1B1B1E"/>
              </a:solidFill>
              <a:effectLst/>
              <a:latin typeface="Inter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312759D-AB50-4FFC-9015-BFCE15FB8A95}"/>
                  </a:ext>
                </a:extLst>
              </p:cNvPr>
              <p:cNvSpPr/>
              <p:nvPr/>
            </p:nvSpPr>
            <p:spPr>
              <a:xfrm>
                <a:off x="356947" y="2898158"/>
                <a:ext cx="321187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Borate buffer + 0.025 </a:t>
                </a:r>
                <a:r>
                  <a:rPr lang="en-US" b="1" dirty="0" err="1">
                    <a:solidFill>
                      <a:srgbClr val="1B1B1E"/>
                    </a:solidFill>
                    <a:latin typeface="Inter"/>
                  </a:rPr>
                  <a:t>mg·m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rgbClr val="1B1B1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1B1B1E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b="1" i="1">
                            <a:solidFill>
                              <a:srgbClr val="1B1B1E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1B1B1E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m:rPr>
                        <m:nor/>
                      </m:rPr>
                      <a:rPr lang="en-GB" b="1" dirty="0"/>
                      <m:t>TMA</m:t>
                    </m:r>
                    <m:r>
                      <m:rPr>
                        <m:nor/>
                      </m:rPr>
                      <a:rPr lang="en-GB" b="1" dirty="0"/>
                      <m:t>−</m:t>
                    </m:r>
                    <m:r>
                      <m:rPr>
                        <m:nor/>
                      </m:rPr>
                      <a:rPr lang="el-GR" b="1" dirty="0"/>
                      <m:t>β</m:t>
                    </m:r>
                    <m:r>
                      <m:rPr>
                        <m:nor/>
                      </m:rPr>
                      <a:rPr lang="en-GB" b="1" dirty="0"/>
                      <m:t>−</m:t>
                    </m:r>
                    <m:r>
                      <m:rPr>
                        <m:nor/>
                      </m:rPr>
                      <a:rPr lang="en-GB" b="1" dirty="0"/>
                      <m:t>CD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312759D-AB50-4FFC-9015-BFCE15FB8A9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947" y="2898158"/>
                <a:ext cx="3211877" cy="646331"/>
              </a:xfrm>
              <a:prstGeom prst="rect">
                <a:avLst/>
              </a:prstGeom>
              <a:blipFill>
                <a:blip r:embed="rId3"/>
                <a:stretch>
                  <a:fillRect l="-1711" t="-4717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97E5B7-B44A-4E6D-B8FF-116206907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4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7302E-2C3A-4734-85BD-FF7492B43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latin typeface="Sylfaen" panose="010A0502050306030303" pitchFamily="18" charset="0"/>
              </a:rPr>
              <a:t>Study of the use of CHES buffer</a:t>
            </a:r>
            <a:endParaRPr lang="en-US" dirty="0">
              <a:latin typeface="Sylfaen" panose="010A0502050306030303" pitchFamily="18" charset="0"/>
            </a:endParaRP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30CEA635-820B-4BFF-9025-46D28794F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3" r="6470"/>
          <a:stretch/>
        </p:blipFill>
        <p:spPr>
          <a:xfrm>
            <a:off x="4607512" y="1432591"/>
            <a:ext cx="7448365" cy="4351338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B96D3D2-011C-48C7-BA05-0BFA5E56C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0241713"/>
              </p:ext>
            </p:extLst>
          </p:nvPr>
        </p:nvGraphicFramePr>
        <p:xfrm>
          <a:off x="363984" y="1865122"/>
          <a:ext cx="4034758" cy="2085546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317288">
                  <a:extLst>
                    <a:ext uri="{9D8B030D-6E8A-4147-A177-3AD203B41FA5}">
                      <a16:colId xmlns:a16="http://schemas.microsoft.com/office/drawing/2014/main" val="2576833213"/>
                    </a:ext>
                  </a:extLst>
                </a:gridCol>
                <a:gridCol w="1358735">
                  <a:extLst>
                    <a:ext uri="{9D8B030D-6E8A-4147-A177-3AD203B41FA5}">
                      <a16:colId xmlns:a16="http://schemas.microsoft.com/office/drawing/2014/main" val="2062221213"/>
                    </a:ext>
                  </a:extLst>
                </a:gridCol>
                <a:gridCol w="1358735">
                  <a:extLst>
                    <a:ext uri="{9D8B030D-6E8A-4147-A177-3AD203B41FA5}">
                      <a16:colId xmlns:a16="http://schemas.microsoft.com/office/drawing/2014/main" val="2022239583"/>
                    </a:ext>
                  </a:extLst>
                </a:gridCol>
              </a:tblGrid>
              <a:tr h="3802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Migration time (t) minutes</a:t>
                      </a:r>
                      <a:endParaRPr lang="en-GB" sz="12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Number of theoretical plates (N)</a:t>
                      </a:r>
                      <a:endParaRPr lang="en-GB" sz="1200" dirty="0"/>
                    </a:p>
                    <a:p>
                      <a:endParaRPr lang="en-GB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Resolution</a:t>
                      </a:r>
                      <a:endParaRPr lang="en-US" sz="1400" b="0" i="0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ka-GE" sz="1400" dirty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en-US" sz="1400" dirty="0">
                          <a:solidFill>
                            <a:schemeClr val="bg1"/>
                          </a:solidFill>
                        </a:rPr>
                        <a:t>Rs)</a:t>
                      </a:r>
                      <a:endParaRPr lang="en-GB" sz="1400" dirty="0">
                        <a:solidFill>
                          <a:schemeClr val="bg1"/>
                        </a:solidFill>
                      </a:endParaRPr>
                    </a:p>
                    <a:p>
                      <a:endParaRPr lang="en-GB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5661727"/>
                  </a:ext>
                </a:extLst>
              </a:tr>
              <a:tr h="380222">
                <a:tc>
                  <a:txBody>
                    <a:bodyPr/>
                    <a:lstStyle/>
                    <a:p>
                      <a:r>
                        <a:rPr lang="en-GB" sz="1400" dirty="0"/>
                        <a:t>20.29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476 459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1.71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18973"/>
                  </a:ext>
                </a:extLst>
              </a:tr>
              <a:tr h="380222">
                <a:tc>
                  <a:txBody>
                    <a:bodyPr/>
                    <a:lstStyle/>
                    <a:p>
                      <a:r>
                        <a:rPr lang="ka-GE" sz="1400" dirty="0"/>
                        <a:t>20.50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475 561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4.83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157183"/>
                  </a:ext>
                </a:extLst>
              </a:tr>
              <a:tr h="380222">
                <a:tc>
                  <a:txBody>
                    <a:bodyPr/>
                    <a:lstStyle/>
                    <a:p>
                      <a:r>
                        <a:rPr lang="ka-GE" sz="1400" dirty="0"/>
                        <a:t>21.12 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a-GE" sz="1400" dirty="0"/>
                        <a:t>467 088</a:t>
                      </a:r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14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21366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5FBEBF-6CE1-438C-9AF3-A0F8B7DF8026}"/>
                  </a:ext>
                </a:extLst>
              </p:cNvPr>
              <p:cNvSpPr/>
              <p:nvPr/>
            </p:nvSpPr>
            <p:spPr>
              <a:xfrm>
                <a:off x="838200" y="4762415"/>
                <a:ext cx="353350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1B1B1E"/>
                    </a:solidFill>
                    <a:latin typeface="Inter"/>
                  </a:rPr>
                  <a:t>50 mM CHES buffer, pH 11.0, with 0.025 mg· ·m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>
                            <a:solidFill>
                              <a:srgbClr val="1B1B1E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>
                            <a:solidFill>
                              <a:srgbClr val="1B1B1E"/>
                            </a:solidFill>
                            <a:latin typeface="Cambria Math" panose="02040503050406030204" pitchFamily="18" charset="0"/>
                          </a:rPr>
                          <m:t>𝐋</m:t>
                        </m:r>
                      </m:e>
                      <m:sup>
                        <m:r>
                          <a:rPr lang="en-US" b="1" i="0">
                            <a:solidFill>
                              <a:srgbClr val="1B1B1E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0">
                            <a:solidFill>
                              <a:srgbClr val="1B1B1E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m:rPr>
                        <m:nor/>
                      </m:rPr>
                      <a:rPr lang="en-GB" b="1" dirty="0"/>
                      <m:t>TMA</m:t>
                    </m:r>
                    <m:r>
                      <m:rPr>
                        <m:nor/>
                      </m:rPr>
                      <a:rPr lang="en-GB" b="1" dirty="0"/>
                      <m:t>−</m:t>
                    </m:r>
                    <m:r>
                      <m:rPr>
                        <m:nor/>
                      </m:rPr>
                      <a:rPr lang="el-GR" b="1" dirty="0"/>
                      <m:t>β</m:t>
                    </m:r>
                    <m:r>
                      <m:rPr>
                        <m:nor/>
                      </m:rPr>
                      <a:rPr lang="en-GB" b="1" dirty="0"/>
                      <m:t>−</m:t>
                    </m:r>
                    <m:r>
                      <m:rPr>
                        <m:nor/>
                      </m:rPr>
                      <a:rPr lang="en-GB" b="1" dirty="0"/>
                      <m:t>CD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CF5FBEBF-6CE1-438C-9AF3-A0F8B7DF80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4762415"/>
                <a:ext cx="3533503" cy="646331"/>
              </a:xfrm>
              <a:prstGeom prst="rect">
                <a:avLst/>
              </a:prstGeom>
              <a:blipFill>
                <a:blip r:embed="rId3"/>
                <a:stretch>
                  <a:fillRect l="-1554" t="-4717" b="-150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C2B39B-40C3-4160-8AF8-323A8A6F0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463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0B545-C8D5-48EC-B9A0-BBEB5CBF0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668" y="39175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latin typeface="Sylfaen" panose="010A0502050306030303" pitchFamily="18" charset="0"/>
              </a:rPr>
              <a:t>Conclusion</a:t>
            </a:r>
            <a:endParaRPr lang="en-US" dirty="0">
              <a:latin typeface="Sylfaen" panose="010A0502050306030303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0BE142-430C-4493-83FF-34D617F13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8356"/>
            <a:ext cx="10515600" cy="3456589"/>
          </a:xfrm>
        </p:spPr>
        <p:txBody>
          <a:bodyPr/>
          <a:lstStyle/>
          <a:p>
            <a:r>
              <a:rPr lang="en-US" b="1" dirty="0"/>
              <a:t>Capillary electrophoresis allows for the reliable estimation of very small differences in </a:t>
            </a:r>
            <a:r>
              <a:rPr lang="en-US" b="1" dirty="0" err="1"/>
              <a:t>pKa</a:t>
            </a:r>
            <a:r>
              <a:rPr lang="en-US" b="1" dirty="0"/>
              <a:t>.</a:t>
            </a:r>
          </a:p>
          <a:p>
            <a:r>
              <a:rPr lang="en-US" b="1" dirty="0"/>
              <a:t>It has been shown that under standard capillary electrophoresis conditions, with appropriate optimization (electroosmotic flow, pH), the separation of </a:t>
            </a:r>
            <a:r>
              <a:rPr lang="en-US" b="1" dirty="0" err="1"/>
              <a:t>isotopologues</a:t>
            </a:r>
            <a:r>
              <a:rPr lang="en-US" b="1" dirty="0"/>
              <a:t> is possible.</a:t>
            </a:r>
            <a:endParaRPr lang="en-US" dirty="0"/>
          </a:p>
          <a:p>
            <a:r>
              <a:rPr lang="en-US" b="1" dirty="0"/>
              <a:t>Thus, capillary electrophoresis is an effective and sensitive tool for studying isotope effects and detecting minute differences in </a:t>
            </a:r>
            <a:r>
              <a:rPr lang="en-US" b="1" dirty="0" err="1"/>
              <a:t>pKa</a:t>
            </a:r>
            <a:r>
              <a:rPr lang="en-US" b="1" dirty="0"/>
              <a:t>.</a:t>
            </a:r>
            <a:endParaRPr lang="en-US" dirty="0"/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045AF-F3B1-47F3-8500-BD5B27A21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76332-F638-47DC-95F1-74AB3E43F88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0484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736E0-3F94-42B9-80EC-4DD912A1D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1377"/>
            <a:ext cx="10515600" cy="1325563"/>
          </a:xfrm>
        </p:spPr>
        <p:txBody>
          <a:bodyPr/>
          <a:lstStyle/>
          <a:p>
            <a:pPr algn="ctr"/>
            <a:r>
              <a:rPr lang="en-US" b="1" i="1" dirty="0">
                <a:latin typeface="Sylfaen" panose="010A0502050306030303" pitchFamily="18" charset="0"/>
              </a:rPr>
              <a:t>Thank you for your attention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470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</TotalTime>
  <Words>631</Words>
  <Application>Microsoft Office PowerPoint</Application>
  <PresentationFormat>Widescreen</PresentationFormat>
  <Paragraphs>138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Inter</vt:lpstr>
      <vt:lpstr>Sylfaen</vt:lpstr>
      <vt:lpstr>Office Theme</vt:lpstr>
      <vt:lpstr>Separation of Deuterated Isotopologues by Capillary Electrophoresis</vt:lpstr>
      <vt:lpstr>Relevance of the Research and Methodological Novelty</vt:lpstr>
      <vt:lpstr>Research Aims and Objectives</vt:lpstr>
      <vt:lpstr>Isotopes and Isotopologues</vt:lpstr>
      <vt:lpstr>Capillary Electrophoresis Instrumentation</vt:lpstr>
      <vt:lpstr>Experimental Section</vt:lpstr>
      <vt:lpstr>Results and Discussion</vt:lpstr>
      <vt:lpstr>Attempt to separate methadone and methadone-D3</vt:lpstr>
      <vt:lpstr>Role of acid-base equilibrium in separation (pKa)</vt:lpstr>
      <vt:lpstr> Study of the addition of  TMA-β-CD</vt:lpstr>
      <vt:lpstr>Study of the use of CHES buffer</vt:lpstr>
      <vt:lpstr>Conclusion</vt:lpstr>
      <vt:lpstr>Thank you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Separation of Deuterated Isotopologues by Capillary Electrophoresis</dc:title>
  <dc:creator>ანა კუნჭულია</dc:creator>
  <cp:lastModifiedBy>ანა კუნჭულია</cp:lastModifiedBy>
  <cp:revision>5</cp:revision>
  <dcterms:created xsi:type="dcterms:W3CDTF">2026-09-03T05:46:54Z</dcterms:created>
  <dcterms:modified xsi:type="dcterms:W3CDTF">2026-09-09T07:45:47Z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dd2b3a5-926f-4111-8eea-9c5318b8762f_Enabled">
    <vt:lpwstr>true</vt:lpwstr>
  </property>
  <property fmtid="{D5CDD505-2E9C-101B-9397-08002B2CF9AE}" pid="3" name="MSIP_Label_cdd2b3a5-926f-4111-8eea-9c5318b8762f_SetDate">
    <vt:lpwstr>2026-09-03T05:46:54Z</vt:lpwstr>
  </property>
  <property fmtid="{D5CDD505-2E9C-101B-9397-08002B2CF9AE}" pid="4" name="MSIP_Label_cdd2b3a5-926f-4111-8eea-9c5318b8762f_Method">
    <vt:lpwstr>Standard</vt:lpwstr>
  </property>
  <property fmtid="{D5CDD505-2E9C-101B-9397-08002B2CF9AE}" pid="5" name="MSIP_Label_cdd2b3a5-926f-4111-8eea-9c5318b8762f_Name">
    <vt:lpwstr>defa4170-0d19-0005-0004-bc88714345d2</vt:lpwstr>
  </property>
  <property fmtid="{D5CDD505-2E9C-101B-9397-08002B2CF9AE}" pid="6" name="MSIP_Label_cdd2b3a5-926f-4111-8eea-9c5318b8762f_SiteId">
    <vt:lpwstr>61d2e93c-423d-43b4-8f23-1580c2341952</vt:lpwstr>
  </property>
  <property fmtid="{D5CDD505-2E9C-101B-9397-08002B2CF9AE}" pid="7" name="MSIP_Label_cdd2b3a5-926f-4111-8eea-9c5318b8762f_ActionId">
    <vt:lpwstr>11d1cf61-023b-438a-85a9-0000e4949d19</vt:lpwstr>
  </property>
  <property fmtid="{D5CDD505-2E9C-101B-9397-08002B2CF9AE}" pid="8" name="MSIP_Label_cdd2b3a5-926f-4111-8eea-9c5318b8762f_ContentBits">
    <vt:lpwstr>0</vt:lpwstr>
  </property>
</Properties>
</file>