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82" r:id="rId2"/>
    <p:sldId id="276" r:id="rId3"/>
    <p:sldId id="279" r:id="rId4"/>
    <p:sldId id="258" r:id="rId5"/>
    <p:sldId id="259" r:id="rId6"/>
    <p:sldId id="260" r:id="rId7"/>
    <p:sldId id="261" r:id="rId8"/>
    <p:sldId id="262" r:id="rId9"/>
    <p:sldId id="263" r:id="rId10"/>
    <p:sldId id="277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95196" autoAdjust="0"/>
  </p:normalViewPr>
  <p:slideViewPr>
    <p:cSldViewPr snapToGrid="0" snapToObjects="1">
      <p:cViewPr varScale="1">
        <p:scale>
          <a:sx n="85" d="100"/>
          <a:sy n="85" d="100"/>
        </p:scale>
        <p:origin x="55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a-G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A5DFDF-3FBB-4AEE-8DEE-9DF97E8974F7}" type="datetimeFigureOut">
              <a:rPr lang="ka-GE" smtClean="0"/>
              <a:t>20.08.2026</a:t>
            </a:fld>
            <a:endParaRPr lang="ka-G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a-G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ka-G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a-G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5A3FFB-D6A1-4338-A1F2-A0EDE0104928}" type="slidenum">
              <a:rPr lang="ka-GE" smtClean="0"/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1900610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A3FFB-D6A1-4338-A1F2-A0EDE0104928}" type="slidenum">
              <a:rPr lang="ka-GE" smtClean="0"/>
              <a:t>2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2032097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A3FFB-D6A1-4338-A1F2-A0EDE0104928}" type="slidenum">
              <a:rPr lang="ka-GE" smtClean="0"/>
              <a:t>8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199780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A3FFB-D6A1-4338-A1F2-A0EDE0104928}" type="slidenum">
              <a:rPr lang="ka-GE" smtClean="0"/>
              <a:t>10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1837241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3FC2D-72A8-0EC8-3233-D6732F5B2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CE2B13D-CFAB-AC4E-971D-BC3734225C06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26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05968A-888B-F076-93C8-7082FAEA12FA}"/>
              </a:ext>
            </a:extLst>
          </p:cNvPr>
          <p:cNvSpPr txBox="1"/>
          <p:nvPr/>
        </p:nvSpPr>
        <p:spPr>
          <a:xfrm>
            <a:off x="1095375" y="1390798"/>
            <a:ext cx="1000125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 dirty="0">
                <a:solidFill>
                  <a:srgbClr val="38BDF8"/>
                </a:solidFill>
                <a:latin typeface="Sylfaen" panose="010A0502050306030303" pitchFamily="18" charset="0"/>
              </a:rPr>
              <a:t>ENVIRONMENTAL RESEARCH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C19D1D-CE84-08D2-9D2A-D7EF64D096B0}"/>
              </a:ext>
            </a:extLst>
          </p:cNvPr>
          <p:cNvSpPr txBox="1"/>
          <p:nvPr/>
        </p:nvSpPr>
        <p:spPr>
          <a:xfrm>
            <a:off x="1095222" y="1781324"/>
            <a:ext cx="10001250" cy="14629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sz="4800" b="1" i="0" u="none" dirty="0">
                <a:solidFill>
                  <a:srgbClr val="F8FAFC"/>
                </a:solidFill>
                <a:latin typeface="Sylfaen" panose="010A0502050306030303" pitchFamily="18" charset="0"/>
              </a:rPr>
              <a:t>Environmental Quality Assessment of Soils and Waters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B5BB79-FEA9-A388-12E3-4FEB078DA3D9}"/>
              </a:ext>
            </a:extLst>
          </p:cNvPr>
          <p:cNvSpPr txBox="1"/>
          <p:nvPr/>
        </p:nvSpPr>
        <p:spPr>
          <a:xfrm>
            <a:off x="2286000" y="3530054"/>
            <a:ext cx="7620000" cy="7465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sz="2100" b="0" i="0" u="none" dirty="0">
                <a:solidFill>
                  <a:srgbClr val="CBD5E1"/>
                </a:solidFill>
                <a:latin typeface="Sylfaen" panose="010A0502050306030303" pitchFamily="18" charset="0"/>
              </a:rPr>
              <a:t>Through Heavy Metal Analysis Using MP-AES:</a:t>
            </a:r>
            <a:r>
              <a:rPr dirty="0">
                <a:latin typeface="Sylfaen" panose="010A0502050306030303" pitchFamily="18" charset="0"/>
              </a:rPr>
              <a:t>
</a:t>
            </a:r>
            <a:r>
              <a:rPr sz="2100" b="0" i="0" u="none" dirty="0">
                <a:solidFill>
                  <a:srgbClr val="CBD5E1"/>
                </a:solidFill>
                <a:latin typeface="Sylfaen" panose="010A0502050306030303" pitchFamily="18" charset="0"/>
              </a:rPr>
              <a:t> A Case Study from Selected Areas of Western Georgia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C8D331-6C51-1CE9-9835-14665D2CB068}"/>
              </a:ext>
            </a:extLst>
          </p:cNvPr>
          <p:cNvSpPr txBox="1"/>
          <p:nvPr/>
        </p:nvSpPr>
        <p:spPr>
          <a:xfrm>
            <a:off x="1333500" y="4848076"/>
            <a:ext cx="9525000" cy="2746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1" i="0" u="none" dirty="0">
                <a:solidFill>
                  <a:srgbClr val="CBD5E1"/>
                </a:solidFill>
                <a:latin typeface="Sylfaen" panose="010A0502050306030303" pitchFamily="18" charset="0"/>
              </a:rPr>
              <a:t>Researchers</a:t>
            </a:r>
            <a:r>
              <a:rPr sz="1500" b="1" i="0" u="none" dirty="0">
                <a:solidFill>
                  <a:srgbClr val="CBD5E1"/>
                </a:solidFill>
                <a:latin typeface="DM Sans"/>
              </a:rPr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2D5E6B-C5E5-AC25-25CA-5201AA8CB2C5}"/>
              </a:ext>
            </a:extLst>
          </p:cNvPr>
          <p:cNvSpPr txBox="1"/>
          <p:nvPr/>
        </p:nvSpPr>
        <p:spPr>
          <a:xfrm>
            <a:off x="1333500" y="5181451"/>
            <a:ext cx="9525000" cy="2746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 dirty="0">
                <a:solidFill>
                  <a:srgbClr val="CBD5E1"/>
                </a:solidFill>
                <a:latin typeface="Sylfaen" panose="010A0502050306030303" pitchFamily="18" charset="0"/>
              </a:rPr>
              <a:t>Ana </a:t>
            </a:r>
            <a:r>
              <a:rPr sz="1500" b="0" i="0" u="none" dirty="0" err="1">
                <a:solidFill>
                  <a:srgbClr val="CBD5E1"/>
                </a:solidFill>
                <a:latin typeface="Sylfaen" panose="010A0502050306030303" pitchFamily="18" charset="0"/>
              </a:rPr>
              <a:t>Gabedava</a:t>
            </a:r>
            <a:r>
              <a:rPr sz="1500" b="0" i="0" u="none" dirty="0">
                <a:solidFill>
                  <a:srgbClr val="CBD5E1"/>
                </a:solidFill>
                <a:latin typeface="Sylfaen" panose="010A0502050306030303" pitchFamily="18" charset="0"/>
              </a:rPr>
              <a:t> &amp; Nino </a:t>
            </a:r>
            <a:r>
              <a:rPr sz="1500" b="0" i="0" u="none" dirty="0" err="1">
                <a:solidFill>
                  <a:srgbClr val="CBD5E1"/>
                </a:solidFill>
                <a:latin typeface="Sylfaen" panose="010A0502050306030303" pitchFamily="18" charset="0"/>
              </a:rPr>
              <a:t>Takaishvili</a:t>
            </a:r>
            <a:endParaRPr sz="1500" b="0" i="0" u="none" dirty="0">
              <a:solidFill>
                <a:srgbClr val="CBD5E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74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76F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93807"/>
            <a:ext cx="4114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276FA4"/>
                </a:solidFill>
                <a:latin typeface="Noto Sans Georgian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4880" y="-176401"/>
            <a:ext cx="10439400" cy="13849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endParaRPr lang="en-US" sz="2800" b="1" dirty="0">
              <a:solidFill>
                <a:srgbClr val="192A24"/>
              </a:solidFill>
              <a:latin typeface="Aptos Display"/>
            </a:endParaRPr>
          </a:p>
          <a:p>
            <a:r>
              <a:rPr lang="en-US" sz="2800" b="1" dirty="0">
                <a:solidFill>
                  <a:srgbClr val="192A24"/>
                </a:solidFill>
                <a:latin typeface="Sylfaen" panose="010A0502050306030303" pitchFamily="18" charset="0"/>
              </a:rPr>
              <a:t>Research Aim and Context</a:t>
            </a:r>
            <a:endParaRPr lang="en-US" sz="2800" b="1" dirty="0">
              <a:solidFill>
                <a:srgbClr val="263039"/>
              </a:solidFill>
              <a:latin typeface="Sylfaen" panose="010A0502050306030303" pitchFamily="18" charset="0"/>
            </a:endParaRPr>
          </a:p>
          <a:p>
            <a:pPr algn="l"/>
            <a:endParaRPr sz="2800" b="1" dirty="0">
              <a:solidFill>
                <a:srgbClr val="263039"/>
              </a:solidFill>
              <a:latin typeface="Noto Sans Georgi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5840" y="649417"/>
            <a:ext cx="10241280" cy="42319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200" dirty="0">
                <a:latin typeface="Sylfaen" panose="010A0502050306030303" pitchFamily="18" charset="0"/>
              </a:rPr>
              <a:t>Two Related Environmental Datasets</a:t>
            </a:r>
          </a:p>
          <a:p>
            <a:pPr algn="l"/>
            <a:endParaRPr sz="950" b="0" dirty="0">
              <a:solidFill>
                <a:srgbClr val="677480"/>
              </a:solidFill>
              <a:latin typeface="Noto Sans Georgi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" y="896112"/>
            <a:ext cx="10972800" cy="10972"/>
          </a:xfrm>
          <a:prstGeom prst="rect">
            <a:avLst/>
          </a:prstGeom>
          <a:solidFill>
            <a:srgbClr val="D8E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602128" y="1253511"/>
            <a:ext cx="338328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8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602128" y="1253511"/>
            <a:ext cx="3383280" cy="45719"/>
          </a:xfrm>
          <a:prstGeom prst="rect">
            <a:avLst/>
          </a:prstGeom>
          <a:solidFill>
            <a:srgbClr val="276F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30728" y="1487796"/>
            <a:ext cx="283464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000" b="1" dirty="0">
                <a:solidFill>
                  <a:srgbClr val="276FA4"/>
                </a:solidFill>
                <a:latin typeface="Sylfaen" panose="010A0502050306030303" pitchFamily="18" charset="0"/>
              </a:rPr>
              <a:t>Water</a:t>
            </a:r>
            <a:endParaRPr sz="2000" b="1" dirty="0">
              <a:solidFill>
                <a:srgbClr val="276FA4"/>
              </a:solidFill>
              <a:latin typeface="Sylfaen" panose="010A0502050306030303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602128" y="3936232"/>
            <a:ext cx="338328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8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Rectangle 11"/>
          <p:cNvSpPr/>
          <p:nvPr/>
        </p:nvSpPr>
        <p:spPr>
          <a:xfrm>
            <a:off x="6602128" y="3936232"/>
            <a:ext cx="3383280" cy="45719"/>
          </a:xfrm>
          <a:prstGeom prst="rect">
            <a:avLst/>
          </a:prstGeom>
          <a:solidFill>
            <a:srgbClr val="2A89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830728" y="4170517"/>
            <a:ext cx="283464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000" b="1" dirty="0">
                <a:solidFill>
                  <a:srgbClr val="2A8985"/>
                </a:solidFill>
                <a:latin typeface="Sylfaen" panose="010A0502050306030303" pitchFamily="18" charset="0"/>
              </a:rPr>
              <a:t>Soil</a:t>
            </a:r>
            <a:endParaRPr sz="2000" b="1" dirty="0">
              <a:solidFill>
                <a:srgbClr val="2A8985"/>
              </a:solidFill>
              <a:latin typeface="Sylfaen" panose="010A0502050306030303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641508" y="3936232"/>
            <a:ext cx="338328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8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641508" y="3936232"/>
            <a:ext cx="3383280" cy="45719"/>
          </a:xfrm>
          <a:prstGeom prst="rect">
            <a:avLst/>
          </a:prstGeom>
          <a:solidFill>
            <a:srgbClr val="4A89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870108" y="4170517"/>
            <a:ext cx="283464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000" b="1" dirty="0">
                <a:solidFill>
                  <a:srgbClr val="4A895D"/>
                </a:solidFill>
                <a:latin typeface="Sylfaen" panose="010A0502050306030303" pitchFamily="18" charset="0"/>
              </a:rPr>
              <a:t>Analysis</a:t>
            </a:r>
            <a:endParaRPr sz="2000" b="1" dirty="0">
              <a:solidFill>
                <a:srgbClr val="4A895D"/>
              </a:solidFill>
              <a:latin typeface="Sylfaen" panose="010A05020503060303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70108" y="4823753"/>
            <a:ext cx="2834640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600" dirty="0">
                <a:latin typeface="Sylfaen" panose="010A0502050306030303" pitchFamily="18" charset="0"/>
              </a:rPr>
              <a:t>Physicochemical parameters, heavy metals, and major elements</a:t>
            </a:r>
            <a:endParaRPr sz="1600" b="0" dirty="0">
              <a:solidFill>
                <a:srgbClr val="263039"/>
              </a:solidFill>
              <a:latin typeface="Sylfaen" panose="010A0502050306030303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064240" y="6411950"/>
            <a:ext cx="502920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ka-GE" sz="800" b="1" dirty="0">
                <a:solidFill>
                  <a:srgbClr val="677480"/>
                </a:solidFill>
                <a:latin typeface="Noto Sans Georgian"/>
              </a:rPr>
              <a:t>2</a:t>
            </a:r>
            <a:endParaRPr sz="800" b="1" dirty="0">
              <a:solidFill>
                <a:srgbClr val="677480"/>
              </a:solidFill>
              <a:latin typeface="Noto Sans Georgian"/>
            </a:endParaRPr>
          </a:p>
        </p:txBody>
      </p:sp>
      <p:sp>
        <p:nvSpPr>
          <p:cNvPr id="24" name="Rounded Rectangle 14">
            <a:extLst>
              <a:ext uri="{FF2B5EF4-FFF2-40B4-BE49-F238E27FC236}">
                <a16:creationId xmlns:a16="http://schemas.microsoft.com/office/drawing/2014/main" id="{0B320686-4471-F6C8-E718-F16E94B9084A}"/>
              </a:ext>
            </a:extLst>
          </p:cNvPr>
          <p:cNvSpPr/>
          <p:nvPr/>
        </p:nvSpPr>
        <p:spPr>
          <a:xfrm>
            <a:off x="1641508" y="1245412"/>
            <a:ext cx="338328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8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5D1349D-537B-8EDF-7CE8-1038D6C3DE6A}"/>
              </a:ext>
            </a:extLst>
          </p:cNvPr>
          <p:cNvSpPr/>
          <p:nvPr/>
        </p:nvSpPr>
        <p:spPr>
          <a:xfrm>
            <a:off x="1641508" y="1245411"/>
            <a:ext cx="3383280" cy="5381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0DD142C-73B2-171C-9E7B-03686E43BAFF}"/>
              </a:ext>
            </a:extLst>
          </p:cNvPr>
          <p:cNvSpPr txBox="1"/>
          <p:nvPr/>
        </p:nvSpPr>
        <p:spPr>
          <a:xfrm>
            <a:off x="1870108" y="1479697"/>
            <a:ext cx="283464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Sylfaen" panose="010A0502050306030303" pitchFamily="18" charset="0"/>
              </a:rPr>
              <a:t>Main Objective</a:t>
            </a:r>
            <a:endParaRPr sz="2000" b="1" dirty="0">
              <a:solidFill>
                <a:schemeClr val="accent3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859BB7F-861E-5804-FF31-DE78BB76779D}"/>
              </a:ext>
            </a:extLst>
          </p:cNvPr>
          <p:cNvSpPr txBox="1"/>
          <p:nvPr/>
        </p:nvSpPr>
        <p:spPr>
          <a:xfrm>
            <a:off x="1870108" y="1409659"/>
            <a:ext cx="2834640" cy="227754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endParaRPr lang="en-US" sz="1600" dirty="0">
              <a:latin typeface="Sylfaen" panose="010A0502050306030303" pitchFamily="18" charset="0"/>
            </a:endParaRPr>
          </a:p>
          <a:p>
            <a:pPr algn="ctr"/>
            <a:endParaRPr lang="en-US" sz="1600" dirty="0">
              <a:latin typeface="Sylfaen" panose="010A0502050306030303" pitchFamily="18" charset="0"/>
            </a:endParaRPr>
          </a:p>
          <a:p>
            <a:pPr algn="ctr"/>
            <a:r>
              <a:rPr lang="en-US" sz="1600" dirty="0">
                <a:latin typeface="Sylfaen" panose="010A0502050306030303" pitchFamily="18" charset="0"/>
              </a:rPr>
              <a:t>Assessment of the main chemical parameters of soils and waters in Ozurgeti Municipality and identification of elements of concern</a:t>
            </a:r>
            <a:endParaRPr lang="en-US" sz="1600" dirty="0">
              <a:solidFill>
                <a:srgbClr val="263039"/>
              </a:solidFill>
              <a:latin typeface="Sylfaen" panose="010A0502050306030303" pitchFamily="18" charset="0"/>
            </a:endParaRPr>
          </a:p>
          <a:p>
            <a:endParaRPr sz="1400" b="0" dirty="0">
              <a:solidFill>
                <a:srgbClr val="263039"/>
              </a:solidFill>
              <a:latin typeface="Noto Sans Georgian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AF3E961-1BE1-7C66-FBC0-09EB485E2652}"/>
              </a:ext>
            </a:extLst>
          </p:cNvPr>
          <p:cNvSpPr txBox="1"/>
          <p:nvPr/>
        </p:nvSpPr>
        <p:spPr>
          <a:xfrm>
            <a:off x="6689558" y="11710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a-GE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386FCA-EFA3-E7E8-99A4-5C3EA27899E8}"/>
              </a:ext>
            </a:extLst>
          </p:cNvPr>
          <p:cNvSpPr txBox="1"/>
          <p:nvPr/>
        </p:nvSpPr>
        <p:spPr>
          <a:xfrm>
            <a:off x="6876448" y="4668602"/>
            <a:ext cx="2834640" cy="13234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600" dirty="0">
                <a:latin typeface="Sylfaen" panose="010A0502050306030303" pitchFamily="18" charset="0"/>
              </a:rPr>
              <a:t>10 soil samples from Ozurgeti Municipality, collected from different locations and 0–30 / 30–60 cm layers</a:t>
            </a:r>
          </a:p>
          <a:p>
            <a:pPr algn="l"/>
            <a:endParaRPr sz="1600" b="0" dirty="0">
              <a:solidFill>
                <a:srgbClr val="263039"/>
              </a:solidFill>
              <a:latin typeface="Noto Sans Georgian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F095B8B-15D0-2D6F-70E3-08EB51FB45D8}"/>
              </a:ext>
            </a:extLst>
          </p:cNvPr>
          <p:cNvSpPr txBox="1"/>
          <p:nvPr/>
        </p:nvSpPr>
        <p:spPr>
          <a:xfrm>
            <a:off x="6876448" y="1950458"/>
            <a:ext cx="2834640" cy="129266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600" dirty="0">
                <a:latin typeface="Sylfaen" panose="010A0502050306030303" pitchFamily="18" charset="0"/>
              </a:rPr>
              <a:t>10 water samples from Ozurgeti Municipality — river, spring, well, and sulfur water</a:t>
            </a:r>
          </a:p>
          <a:p>
            <a:pPr algn="l"/>
            <a:endParaRPr sz="1400" b="0" dirty="0">
              <a:solidFill>
                <a:srgbClr val="263039"/>
              </a:solidFill>
              <a:latin typeface="Noto Sans Georgian"/>
            </a:endParaRPr>
          </a:p>
        </p:txBody>
      </p:sp>
    </p:spTree>
    <p:extLst>
      <p:ext uri="{BB962C8B-B14F-4D97-AF65-F5344CB8AC3E}">
        <p14:creationId xmlns:p14="http://schemas.microsoft.com/office/powerpoint/2010/main" val="2344695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B6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75519"/>
            <a:ext cx="4114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ka-GE" sz="1100" b="1" dirty="0">
                <a:solidFill>
                  <a:srgbClr val="2B6791"/>
                </a:solidFill>
                <a:latin typeface="Noto Sans Georgian"/>
              </a:rPr>
              <a:t>03</a:t>
            </a:r>
            <a:endParaRPr sz="1100" b="1" dirty="0">
              <a:solidFill>
                <a:srgbClr val="2B6791"/>
              </a:solidFill>
              <a:latin typeface="Noto Sans Georgi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" y="886968"/>
            <a:ext cx="10972800" cy="10972"/>
          </a:xfrm>
          <a:prstGeom prst="rect">
            <a:avLst/>
          </a:prstGeom>
          <a:solidFill>
            <a:srgbClr val="D6D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064240" y="6411950"/>
            <a:ext cx="502920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ka-GE" sz="800" b="1" dirty="0">
                <a:solidFill>
                  <a:srgbClr val="697680"/>
                </a:solidFill>
                <a:latin typeface="Noto Sans Georgian"/>
              </a:rPr>
              <a:t>3</a:t>
            </a:r>
            <a:endParaRPr sz="800" b="1" dirty="0">
              <a:solidFill>
                <a:srgbClr val="697680"/>
              </a:solidFill>
              <a:latin typeface="Noto Sans Georgian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29D9AB-C1F6-2306-7393-2C8F2B66E80E}"/>
              </a:ext>
            </a:extLst>
          </p:cNvPr>
          <p:cNvSpPr txBox="1"/>
          <p:nvPr/>
        </p:nvSpPr>
        <p:spPr>
          <a:xfrm>
            <a:off x="1097280" y="105156"/>
            <a:ext cx="351089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B3C"/>
                </a:solidFill>
                <a:latin typeface="Aptos Display"/>
              </a:defRPr>
            </a:pPr>
            <a:r>
              <a:rPr dirty="0">
                <a:latin typeface="Sylfaen" panose="010A0502050306030303" pitchFamily="18" charset="0"/>
              </a:rPr>
              <a:t>Agilent 4210 MP-AES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C22724-D19C-0F59-8599-3BED69D7DC5D}"/>
              </a:ext>
            </a:extLst>
          </p:cNvPr>
          <p:cNvSpPr txBox="1"/>
          <p:nvPr/>
        </p:nvSpPr>
        <p:spPr>
          <a:xfrm>
            <a:off x="1097280" y="512572"/>
            <a:ext cx="221887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46E78"/>
                </a:solidFill>
                <a:latin typeface="Aptos"/>
              </a:defRPr>
            </a:pPr>
            <a:r>
              <a:rPr sz="1200" dirty="0">
                <a:latin typeface="Sylfaen" panose="010A0502050306030303" pitchFamily="18" charset="0"/>
              </a:rPr>
              <a:t>The analytical core of the study</a:t>
            </a:r>
          </a:p>
        </p:txBody>
      </p:sp>
      <p:sp>
        <p:nvSpPr>
          <p:cNvPr id="17" name="Rounded Rectangle 3">
            <a:extLst>
              <a:ext uri="{FF2B5EF4-FFF2-40B4-BE49-F238E27FC236}">
                <a16:creationId xmlns:a16="http://schemas.microsoft.com/office/drawing/2014/main" id="{D51818E8-83D5-B8C9-3139-F43DEBA64D0E}"/>
              </a:ext>
            </a:extLst>
          </p:cNvPr>
          <p:cNvSpPr/>
          <p:nvPr/>
        </p:nvSpPr>
        <p:spPr>
          <a:xfrm>
            <a:off x="640080" y="1508760"/>
            <a:ext cx="5486400" cy="4251960"/>
          </a:xfrm>
          <a:prstGeom prst="roundRect">
            <a:avLst/>
          </a:prstGeom>
          <a:solidFill>
            <a:srgbClr val="F6F9FB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E10370-DFA3-2103-A56A-658DE0078DCB}"/>
              </a:ext>
            </a:extLst>
          </p:cNvPr>
          <p:cNvSpPr txBox="1"/>
          <p:nvPr/>
        </p:nvSpPr>
        <p:spPr>
          <a:xfrm>
            <a:off x="914400" y="1730076"/>
            <a:ext cx="5126892" cy="3870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182B3C"/>
                </a:solidFill>
                <a:latin typeface="Aptos Display"/>
              </a:defRPr>
            </a:pPr>
            <a:r>
              <a:rPr dirty="0">
                <a:latin typeface="Sylfaen" panose="010A0502050306030303" pitchFamily="18" charset="0"/>
              </a:rPr>
              <a:t>Microwave Plasma–Atomic Emission Spectroscopy</a:t>
            </a:r>
          </a:p>
          <a:p>
            <a:pPr>
              <a:spcAft>
                <a:spcPts val="500"/>
              </a:spcAft>
            </a:pPr>
            <a:endParaRPr lang="en-US" dirty="0"/>
          </a:p>
          <a:p>
            <a:pPr>
              <a:spcAft>
                <a:spcPts val="500"/>
              </a:spcAft>
            </a:pPr>
            <a:endParaRPr lang="en-US" dirty="0"/>
          </a:p>
          <a:p>
            <a:pPr>
              <a:spcAft>
                <a:spcPts val="500"/>
              </a:spcAft>
            </a:pPr>
            <a:endParaRPr lang="en-US" dirty="0"/>
          </a:p>
          <a:p>
            <a:pPr>
              <a:spcAft>
                <a:spcPts val="500"/>
              </a:spcAft>
            </a:pPr>
            <a:endParaRPr lang="en-US" dirty="0"/>
          </a:p>
          <a:p>
            <a:pPr>
              <a:spcAft>
                <a:spcPts val="500"/>
              </a:spcAft>
            </a:pPr>
            <a:endParaRPr lang="en-US" dirty="0"/>
          </a:p>
          <a:p>
            <a:pPr>
              <a:spcAft>
                <a:spcPts val="500"/>
              </a:spcAft>
            </a:pPr>
            <a:endParaRPr dirty="0"/>
          </a:p>
          <a:p>
            <a:pPr>
              <a:defRPr sz="1400" b="1">
                <a:solidFill>
                  <a:srgbClr val="3091A5"/>
                </a:solidFill>
                <a:latin typeface="Aptos"/>
              </a:defRPr>
            </a:pPr>
            <a:r>
              <a:rPr sz="1400" dirty="0">
                <a:latin typeface="Sylfaen" panose="010A0502050306030303" pitchFamily="18" charset="0"/>
              </a:rPr>
              <a:t>Why it matters in this study</a:t>
            </a:r>
          </a:p>
          <a:p>
            <a:pPr marL="171450" indent="-171450">
              <a:spcAft>
                <a:spcPts val="500"/>
              </a:spcAft>
              <a:buFont typeface="Arial" panose="020B0604020202020204" pitchFamily="34" charset="0"/>
              <a:buChar char="•"/>
              <a:defRPr sz="1200">
                <a:solidFill>
                  <a:srgbClr val="232A32"/>
                </a:solidFill>
                <a:latin typeface="Aptos"/>
              </a:defRPr>
            </a:pPr>
            <a:r>
              <a:rPr sz="1400" dirty="0">
                <a:latin typeface="Sylfaen" panose="010A0502050306030303" pitchFamily="18" charset="0"/>
              </a:rPr>
              <a:t>Multi-</a:t>
            </a:r>
            <a:r>
              <a:rPr lang="en-US" sz="1400" dirty="0">
                <a:latin typeface="Sylfaen" panose="010A0502050306030303" pitchFamily="18" charset="0"/>
              </a:rPr>
              <a:t>E</a:t>
            </a:r>
            <a:r>
              <a:rPr sz="1400" dirty="0">
                <a:latin typeface="Sylfaen" panose="010A0502050306030303" pitchFamily="18" charset="0"/>
              </a:rPr>
              <a:t>lement quantitative analysis</a:t>
            </a:r>
          </a:p>
          <a:p>
            <a:pPr marL="171450" indent="-171450">
              <a:spcAft>
                <a:spcPts val="500"/>
              </a:spcAft>
              <a:buFont typeface="Arial" panose="020B0604020202020204" pitchFamily="34" charset="0"/>
              <a:buChar char="•"/>
              <a:defRPr sz="1200">
                <a:solidFill>
                  <a:srgbClr val="232A32"/>
                </a:solidFill>
                <a:latin typeface="Aptos"/>
              </a:defRPr>
            </a:pPr>
            <a:r>
              <a:rPr lang="en-US" sz="1400" dirty="0">
                <a:latin typeface="Sylfaen" panose="010A0502050306030303" pitchFamily="18" charset="0"/>
              </a:rPr>
              <a:t>Safety</a:t>
            </a:r>
          </a:p>
          <a:p>
            <a:pPr marL="171450" indent="-171450">
              <a:spcAft>
                <a:spcPts val="500"/>
              </a:spcAft>
              <a:buFont typeface="Arial" panose="020B0604020202020204" pitchFamily="34" charset="0"/>
              <a:buChar char="•"/>
              <a:defRPr sz="1200">
                <a:solidFill>
                  <a:srgbClr val="232A32"/>
                </a:solidFill>
                <a:latin typeface="Aptos"/>
              </a:defRPr>
            </a:pPr>
            <a:r>
              <a:rPr lang="en-US" sz="1400" dirty="0">
                <a:latin typeface="Sylfaen" panose="010A0502050306030303" pitchFamily="18" charset="0"/>
              </a:rPr>
              <a:t>Simplicity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Sylfaen" panose="010A0502050306030303" pitchFamily="18" charset="0"/>
              </a:rPr>
              <a:t>High sensitivity</a:t>
            </a:r>
          </a:p>
          <a:p>
            <a:pPr>
              <a:spcAft>
                <a:spcPts val="500"/>
              </a:spcAft>
              <a:defRPr sz="1200">
                <a:solidFill>
                  <a:srgbClr val="232A32"/>
                </a:solidFill>
                <a:latin typeface="Aptos"/>
              </a:defRPr>
            </a:pPr>
            <a:endParaRPr dirty="0"/>
          </a:p>
        </p:txBody>
      </p:sp>
      <p:sp>
        <p:nvSpPr>
          <p:cNvPr id="21" name="Rounded Rectangle 5">
            <a:extLst>
              <a:ext uri="{FF2B5EF4-FFF2-40B4-BE49-F238E27FC236}">
                <a16:creationId xmlns:a16="http://schemas.microsoft.com/office/drawing/2014/main" id="{4229BF66-6F8D-EC41-D58D-3064084E3C69}"/>
              </a:ext>
            </a:extLst>
          </p:cNvPr>
          <p:cNvSpPr/>
          <p:nvPr/>
        </p:nvSpPr>
        <p:spPr>
          <a:xfrm>
            <a:off x="6629400" y="1508760"/>
            <a:ext cx="4892040" cy="3611880"/>
          </a:xfrm>
          <a:prstGeom prst="roundRect">
            <a:avLst/>
          </a:prstGeom>
          <a:solidFill>
            <a:srgbClr val="F6F9FB"/>
          </a:solidFill>
          <a:ln>
            <a:solidFill>
              <a:srgbClr val="CD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182B3C"/>
                </a:solidFill>
                <a:latin typeface="Aptos Display"/>
              </a:defRPr>
            </a:pPr>
            <a:endParaRPr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18BDC3-B3FB-7C94-5E95-298AD894CD10}"/>
              </a:ext>
            </a:extLst>
          </p:cNvPr>
          <p:cNvSpPr/>
          <p:nvPr/>
        </p:nvSpPr>
        <p:spPr>
          <a:xfrm>
            <a:off x="6629400" y="5440680"/>
            <a:ext cx="4892040" cy="36576"/>
          </a:xfrm>
          <a:prstGeom prst="rect">
            <a:avLst/>
          </a:prstGeom>
          <a:solidFill>
            <a:srgbClr val="3091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B24F50-0CAC-2379-8348-78E181E07749}"/>
              </a:ext>
            </a:extLst>
          </p:cNvPr>
          <p:cNvSpPr txBox="1"/>
          <p:nvPr/>
        </p:nvSpPr>
        <p:spPr>
          <a:xfrm>
            <a:off x="6924030" y="5596128"/>
            <a:ext cx="430278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182B3C"/>
                </a:solidFill>
                <a:latin typeface="Aptos"/>
              </a:defRPr>
            </a:pPr>
            <a:r>
              <a:rPr lang="en-US" sz="1400" dirty="0">
                <a:latin typeface="Sylfaen" panose="010A0502050306030303" pitchFamily="18" charset="0"/>
              </a:rPr>
              <a:t>Environmental</a:t>
            </a:r>
            <a:r>
              <a:rPr lang="ka-GE" sz="1400" dirty="0">
                <a:latin typeface="Sylfaen" panose="010A0502050306030303" pitchFamily="18" charset="0"/>
              </a:rPr>
              <a:t> </a:t>
            </a:r>
            <a:r>
              <a:rPr sz="1400" dirty="0">
                <a:latin typeface="Sylfaen" panose="010A0502050306030303" pitchFamily="18" charset="0"/>
              </a:rPr>
              <a:t>sample</a:t>
            </a:r>
            <a:r>
              <a:rPr lang="en-US" sz="1400" dirty="0">
                <a:latin typeface="Sylfaen" panose="010A0502050306030303" pitchFamily="18" charset="0"/>
              </a:rPr>
              <a:t>s</a:t>
            </a:r>
            <a:r>
              <a:rPr sz="1400" dirty="0">
                <a:latin typeface="Sylfaen" panose="010A0502050306030303" pitchFamily="18" charset="0"/>
              </a:rPr>
              <a:t> → </a:t>
            </a:r>
            <a:r>
              <a:rPr lang="en-US" sz="1400" dirty="0">
                <a:latin typeface="Sylfaen" panose="010A0502050306030303" pitchFamily="18" charset="0"/>
              </a:rPr>
              <a:t>quantitative</a:t>
            </a:r>
            <a:r>
              <a:rPr lang="ka-GE" sz="1400" dirty="0">
                <a:latin typeface="Sylfaen" panose="010A0502050306030303" pitchFamily="18" charset="0"/>
              </a:rPr>
              <a:t> </a:t>
            </a:r>
            <a:r>
              <a:rPr lang="en-US" sz="1400" dirty="0">
                <a:latin typeface="Sylfaen" panose="010A0502050306030303" pitchFamily="18" charset="0"/>
              </a:rPr>
              <a:t>elemental data</a:t>
            </a:r>
            <a:r>
              <a:rPr sz="1400" dirty="0">
                <a:latin typeface="Sylfaen" panose="010A0502050306030303" pitchFamily="18" charset="0"/>
              </a:rPr>
              <a:t>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F7E46B9-709C-51BE-9CA7-2D0C09AE3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385" y="2000771"/>
            <a:ext cx="4785775" cy="2781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B4D67F-DF3E-6534-66CD-2A4B0685F0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092" y="2127742"/>
            <a:ext cx="4222376" cy="186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403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B6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75519"/>
            <a:ext cx="4114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2B6791"/>
                </a:solidFill>
                <a:latin typeface="Noto Sans Georgian"/>
              </a:rPr>
              <a:t>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73418"/>
            <a:ext cx="10515600" cy="9079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2500" b="1" dirty="0">
                <a:solidFill>
                  <a:srgbClr val="26313A"/>
                </a:solidFill>
                <a:latin typeface="Noto Sans Georgian"/>
              </a:rPr>
              <a:t> </a:t>
            </a:r>
            <a:r>
              <a:rPr lang="en-US" sz="2800" b="1" dirty="0">
                <a:solidFill>
                  <a:srgbClr val="192A24"/>
                </a:solidFill>
                <a:latin typeface="Sylfaen" panose="010A0502050306030303" pitchFamily="18" charset="0"/>
              </a:rPr>
              <a:t>Spatial Overview of Soil Samples</a:t>
            </a:r>
          </a:p>
          <a:p>
            <a:pPr algn="l"/>
            <a:endParaRPr sz="2500" b="1" dirty="0">
              <a:solidFill>
                <a:srgbClr val="26313A"/>
              </a:solidFill>
              <a:latin typeface="Noto Sans Georgi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5840" y="579291"/>
            <a:ext cx="10210646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1200" dirty="0">
                <a:solidFill>
                  <a:srgbClr val="697680"/>
                </a:solidFill>
                <a:latin typeface="Sylfaen" panose="010A0502050306030303" pitchFamily="18" charset="0"/>
              </a:rPr>
              <a:t>Sample locations, depth and sampling time</a:t>
            </a:r>
            <a:endParaRPr sz="1200" b="0" dirty="0">
              <a:solidFill>
                <a:srgbClr val="697680"/>
              </a:solidFill>
              <a:latin typeface="Sylfaen" panose="010A050205030603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" y="886968"/>
            <a:ext cx="10972800" cy="10972"/>
          </a:xfrm>
          <a:prstGeom prst="rect">
            <a:avLst/>
          </a:prstGeom>
          <a:solidFill>
            <a:srgbClr val="D6D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554619"/>
              </p:ext>
            </p:extLst>
          </p:nvPr>
        </p:nvGraphicFramePr>
        <p:xfrm>
          <a:off x="594360" y="1143000"/>
          <a:ext cx="1097280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№</a:t>
                      </a:r>
                      <a:endParaRPr sz="1800" b="1" dirty="0">
                        <a:solidFill>
                          <a:srgbClr val="FFFFFF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Location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Depth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Date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Ozurgeti,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v</a:t>
                      </a:r>
                      <a:r>
                        <a:rPr lang="ka-GE" sz="1800" dirty="0">
                          <a:latin typeface="Sylfaen" panose="010A0502050306030303" pitchFamily="18" charset="0"/>
                        </a:rPr>
                        <a:t>e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g</a:t>
                      </a:r>
                      <a:r>
                        <a:rPr lang="ka-GE" sz="1800" dirty="0" err="1">
                          <a:latin typeface="Sylfaen" panose="010A0502050306030303" pitchFamily="18" charset="0"/>
                        </a:rPr>
                        <a:t>etable</a:t>
                      </a:r>
                      <a:r>
                        <a:rPr lang="ka-GE" sz="18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ka-GE" sz="1800" dirty="0" err="1">
                          <a:latin typeface="Sylfaen" panose="010A0502050306030303" pitchFamily="18" charset="0"/>
                        </a:rPr>
                        <a:t>garden</a:t>
                      </a:r>
                      <a:endParaRPr sz="1800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0–30 cm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2025 May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ka-GE"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2</a:t>
                      </a:r>
                      <a:endParaRPr sz="1800" b="1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Ozurgeti,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v</a:t>
                      </a:r>
                      <a:r>
                        <a:rPr lang="ka-GE" sz="1800" dirty="0" err="1">
                          <a:latin typeface="Sylfaen" panose="010A0502050306030303" pitchFamily="18" charset="0"/>
                        </a:rPr>
                        <a:t>egetable</a:t>
                      </a:r>
                      <a:r>
                        <a:rPr lang="ka-GE" sz="18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ka-GE" sz="1800" dirty="0" err="1">
                          <a:latin typeface="Sylfaen" panose="010A0502050306030303" pitchFamily="18" charset="0"/>
                        </a:rPr>
                        <a:t>garden</a:t>
                      </a:r>
                      <a:endParaRPr sz="1800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30–60 cm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latin typeface="Sylfaen" panose="010A0502050306030303" pitchFamily="18" charset="0"/>
                        </a:rPr>
                        <a:t>2025 March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Ozurgeti, </a:t>
                      </a:r>
                      <a:r>
                        <a:rPr lang="ka-GE" sz="1800" b="0" dirty="0" err="1">
                          <a:latin typeface="Sylfaen" panose="010A0502050306030303" pitchFamily="18" charset="0"/>
                        </a:rPr>
                        <a:t>cornfield</a:t>
                      </a:r>
                      <a:endParaRPr sz="1800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latin typeface="Sylfaen" panose="010A0502050306030303" pitchFamily="18" charset="0"/>
                        </a:rPr>
                        <a:t>0–30 cm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latin typeface="Sylfaen" panose="010A0502050306030303" pitchFamily="18" charset="0"/>
                        </a:rPr>
                        <a:t>2025 March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4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Ozurgeti, </a:t>
                      </a:r>
                      <a:r>
                        <a:rPr lang="ka-GE" sz="1800" b="0" dirty="0" err="1">
                          <a:latin typeface="Sylfaen" panose="010A0502050306030303" pitchFamily="18" charset="0"/>
                        </a:rPr>
                        <a:t>cornfield</a:t>
                      </a:r>
                      <a:endParaRPr sz="1800" b="0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latin typeface="Sylfaen" panose="010A0502050306030303" pitchFamily="18" charset="0"/>
                        </a:rPr>
                        <a:t>30–60 cm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2025 March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5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Ozurgeti,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Hazelnut orchard</a:t>
                      </a:r>
                      <a:endParaRPr sz="1800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latin typeface="Sylfaen" panose="010A0502050306030303" pitchFamily="18" charset="0"/>
                        </a:rPr>
                        <a:t>0–30 cm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2025 March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Ozurgeti,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Hazelnut orchard</a:t>
                      </a:r>
                      <a:endParaRPr sz="1800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latin typeface="Sylfaen" panose="010A0502050306030303" pitchFamily="18" charset="0"/>
                        </a:rPr>
                        <a:t>30–60 cm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2025 March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Village Meria,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Hazelnut orchard</a:t>
                      </a:r>
                      <a:endParaRPr sz="1800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latin typeface="Sylfaen" panose="010A0502050306030303" pitchFamily="18" charset="0"/>
                        </a:rPr>
                        <a:t>0–30 cm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2025 March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ka-GE"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8</a:t>
                      </a:r>
                      <a:endParaRPr sz="1800" b="1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Village Meria,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Hazelnut orchard</a:t>
                      </a:r>
                      <a:endParaRPr sz="1800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latin typeface="Sylfaen" panose="010A0502050306030303" pitchFamily="18" charset="0"/>
                        </a:rPr>
                        <a:t>30–60 cm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2025 March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Village </a:t>
                      </a:r>
                      <a:r>
                        <a:rPr sz="1800" dirty="0" err="1">
                          <a:latin typeface="Sylfaen" panose="010A0502050306030303" pitchFamily="18" charset="0"/>
                        </a:rPr>
                        <a:t>Likhаuri</a:t>
                      </a:r>
                      <a:r>
                        <a:rPr sz="1800" dirty="0">
                          <a:latin typeface="Sylfaen" panose="010A0502050306030303" pitchFamily="18" charset="0"/>
                        </a:rPr>
                        <a:t>, Citrus orchard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latin typeface="Sylfaen" panose="010A0502050306030303" pitchFamily="18" charset="0"/>
                        </a:rPr>
                        <a:t>0–30 cm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2025 March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10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Village </a:t>
                      </a:r>
                      <a:r>
                        <a:rPr sz="1800" dirty="0" err="1">
                          <a:latin typeface="Sylfaen" panose="010A0502050306030303" pitchFamily="18" charset="0"/>
                        </a:rPr>
                        <a:t>Likhаuri</a:t>
                      </a:r>
                      <a:r>
                        <a:rPr sz="1800" dirty="0">
                          <a:latin typeface="Sylfaen" panose="010A0502050306030303" pitchFamily="18" charset="0"/>
                        </a:rPr>
                        <a:t>, Citrus orchard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30–60 cm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2025 March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914400" y="5833872"/>
            <a:ext cx="10332720" cy="411480"/>
          </a:xfrm>
          <a:prstGeom prst="roundRect">
            <a:avLst/>
          </a:prstGeom>
          <a:solidFill>
            <a:srgbClr val="E8F1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064240" y="6411950"/>
            <a:ext cx="502920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ka-GE" sz="800" b="1" dirty="0">
                <a:solidFill>
                  <a:srgbClr val="697680"/>
                </a:solidFill>
                <a:latin typeface="Noto Sans Georgian"/>
              </a:rPr>
              <a:t>4</a:t>
            </a:r>
            <a:endParaRPr sz="800" b="1" dirty="0">
              <a:solidFill>
                <a:srgbClr val="697680"/>
              </a:solidFill>
              <a:latin typeface="Noto Sans Georgian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2342B5-F766-180A-4404-7552EA6AC432}"/>
              </a:ext>
            </a:extLst>
          </p:cNvPr>
          <p:cNvSpPr txBox="1"/>
          <p:nvPr/>
        </p:nvSpPr>
        <p:spPr>
          <a:xfrm>
            <a:off x="1051560" y="5887397"/>
            <a:ext cx="1005840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dirty="0">
                <a:latin typeface="Sylfaen" panose="010A0502050306030303" pitchFamily="18" charset="0"/>
              </a:rPr>
              <a:t>10 samples  •  5 main locations  •  two depth layers</a:t>
            </a:r>
            <a:endParaRPr sz="1200" b="1" dirty="0">
              <a:solidFill>
                <a:srgbClr val="122638"/>
              </a:solidFill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B6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75519"/>
            <a:ext cx="4114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2B6791"/>
                </a:solidFill>
                <a:latin typeface="Noto Sans Georgian"/>
              </a:rPr>
              <a:t>0</a:t>
            </a:r>
            <a:r>
              <a:rPr lang="en-US" sz="1100" b="1" dirty="0">
                <a:solidFill>
                  <a:srgbClr val="2B6791"/>
                </a:solidFill>
                <a:latin typeface="Noto Sans Georgian"/>
              </a:rPr>
              <a:t>5</a:t>
            </a:r>
            <a:endParaRPr sz="1100" b="1" dirty="0">
              <a:solidFill>
                <a:srgbClr val="2B6791"/>
              </a:solidFill>
              <a:latin typeface="Noto Sans Georgi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7280" y="506152"/>
            <a:ext cx="102412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1200" dirty="0">
                <a:solidFill>
                  <a:srgbClr val="697680"/>
                </a:solidFill>
                <a:latin typeface="Sylfaen" panose="010A0502050306030303" pitchFamily="18" charset="0"/>
              </a:rPr>
              <a:t>Moisture,</a:t>
            </a:r>
            <a:r>
              <a:rPr sz="1200" b="0" dirty="0">
                <a:solidFill>
                  <a:srgbClr val="697680"/>
                </a:solidFill>
                <a:latin typeface="Sylfaen" panose="010A0502050306030303" pitchFamily="18" charset="0"/>
              </a:rPr>
              <a:t> pH </a:t>
            </a:r>
            <a:r>
              <a:rPr lang="en-US" sz="1200" dirty="0">
                <a:solidFill>
                  <a:srgbClr val="697680"/>
                </a:solidFill>
                <a:latin typeface="Sylfaen" panose="010A0502050306030303" pitchFamily="18" charset="0"/>
              </a:rPr>
              <a:t>and</a:t>
            </a:r>
            <a:r>
              <a:rPr sz="1200" b="0" dirty="0">
                <a:solidFill>
                  <a:srgbClr val="697680"/>
                </a:solidFill>
                <a:latin typeface="Sylfaen" panose="010A0502050306030303" pitchFamily="18" charset="0"/>
              </a:rPr>
              <a:t> CaCO</a:t>
            </a:r>
            <a:r>
              <a:rPr sz="1400" b="0" baseline="-25000" dirty="0">
                <a:solidFill>
                  <a:srgbClr val="697680"/>
                </a:solidFill>
                <a:latin typeface="Sylfaen" panose="010A0502050306030303" pitchFamily="18" charset="0"/>
              </a:rPr>
              <a:t>3</a:t>
            </a:r>
            <a:endParaRPr sz="1200" b="0" baseline="-25000" dirty="0">
              <a:solidFill>
                <a:srgbClr val="697680"/>
              </a:solidFill>
              <a:latin typeface="Sylfaen" panose="010A050205030603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" y="886968"/>
            <a:ext cx="10972800" cy="10972"/>
          </a:xfrm>
          <a:prstGeom prst="rect">
            <a:avLst/>
          </a:prstGeom>
          <a:solidFill>
            <a:srgbClr val="D6D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222518"/>
              </p:ext>
            </p:extLst>
          </p:nvPr>
        </p:nvGraphicFramePr>
        <p:xfrm>
          <a:off x="640080" y="1143000"/>
          <a:ext cx="10972800" cy="46717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16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№</a:t>
                      </a:r>
                      <a:endParaRPr lang="en-US" sz="1800" b="1" dirty="0">
                        <a:solidFill>
                          <a:srgbClr val="FFFFFF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sz="1800" b="1" dirty="0">
                        <a:solidFill>
                          <a:srgbClr val="FFFFFF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Moisture %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pH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CaCO</a:t>
                      </a:r>
                      <a:r>
                        <a:rPr sz="1800" baseline="-25000" dirty="0">
                          <a:latin typeface="Sylfaen" panose="010A0502050306030303" pitchFamily="18" charset="0"/>
                        </a:rPr>
                        <a:t>3</a:t>
                      </a:r>
                      <a:r>
                        <a:rPr sz="1800" dirty="0">
                          <a:latin typeface="Sylfaen" panose="010A0502050306030303" pitchFamily="18" charset="0"/>
                        </a:rPr>
                        <a:t> mg/g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8.90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6.90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14.40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2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9.45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6.65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12.20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8.17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6.57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10.30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4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9.13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6.52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10.70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5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7.94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6.48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10.90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7.95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6.65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12.10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5.32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6.75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8.70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8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5.45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6.54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10.10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7.75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6.83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3170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10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6.91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6.53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10.00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94360" y="5944939"/>
            <a:ext cx="2560320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D6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24840" y="5944939"/>
            <a:ext cx="114300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1200" b="1" dirty="0">
                <a:solidFill>
                  <a:srgbClr val="697680"/>
                </a:solidFill>
                <a:latin typeface="Sylfaen" panose="010A0502050306030303" pitchFamily="18" charset="0"/>
              </a:rPr>
              <a:t>Mean</a:t>
            </a:r>
            <a:r>
              <a:rPr sz="1200" b="1" dirty="0">
                <a:solidFill>
                  <a:srgbClr val="697680"/>
                </a:solidFill>
                <a:latin typeface="Sylfaen" panose="010A0502050306030303" pitchFamily="18" charset="0"/>
              </a:rPr>
              <a:t> pH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0" y="5957316"/>
            <a:ext cx="118872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 dirty="0">
                <a:solidFill>
                  <a:srgbClr val="2B6791"/>
                </a:solidFill>
                <a:latin typeface="Sylfaen" panose="010A0502050306030303" pitchFamily="18" charset="0"/>
              </a:rPr>
              <a:t>6.64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10712" y="5944939"/>
            <a:ext cx="2560320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D6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520439" y="5971032"/>
            <a:ext cx="1331429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1200" b="1" dirty="0">
                <a:solidFill>
                  <a:srgbClr val="697680"/>
                </a:solidFill>
                <a:latin typeface="Sylfaen" panose="010A0502050306030303" pitchFamily="18" charset="0"/>
              </a:rPr>
              <a:t>Mean moisture</a:t>
            </a:r>
            <a:endParaRPr sz="1200" b="1" dirty="0">
              <a:solidFill>
                <a:srgbClr val="697680"/>
              </a:solidFill>
              <a:latin typeface="Sylfaen" panose="010A05020503060303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5152" y="5957316"/>
            <a:ext cx="118872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35847D"/>
                </a:solidFill>
                <a:latin typeface="Sylfaen" panose="010A0502050306030303" pitchFamily="18" charset="0"/>
              </a:rPr>
              <a:t>7.70</a:t>
            </a:r>
            <a:r>
              <a:rPr lang="en-US" sz="1200" b="1">
                <a:solidFill>
                  <a:srgbClr val="35847D"/>
                </a:solidFill>
                <a:latin typeface="Sylfaen" panose="010A0502050306030303" pitchFamily="18" charset="0"/>
              </a:rPr>
              <a:t> </a:t>
            </a:r>
            <a:r>
              <a:rPr sz="1200" b="1">
                <a:solidFill>
                  <a:srgbClr val="35847D"/>
                </a:solidFill>
                <a:latin typeface="Sylfaen" panose="010A0502050306030303" pitchFamily="18" charset="0"/>
              </a:rPr>
              <a:t>%</a:t>
            </a:r>
            <a:endParaRPr sz="1200" b="1" dirty="0">
              <a:solidFill>
                <a:srgbClr val="35847D"/>
              </a:solidFill>
              <a:latin typeface="Sylfaen" panose="010A0502050306030303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227064" y="5944939"/>
            <a:ext cx="2560320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D6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36792" y="5971032"/>
            <a:ext cx="114300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dirty="0">
                <a:solidFill>
                  <a:srgbClr val="697680"/>
                </a:solidFill>
                <a:latin typeface="Sylfaen" panose="010A0502050306030303" pitchFamily="18" charset="0"/>
              </a:rPr>
              <a:t>pH </a:t>
            </a:r>
            <a:r>
              <a:rPr lang="en-US" sz="1200" b="1" dirty="0">
                <a:solidFill>
                  <a:srgbClr val="697680"/>
                </a:solidFill>
                <a:latin typeface="Sylfaen" panose="010A0502050306030303" pitchFamily="18" charset="0"/>
              </a:rPr>
              <a:t>range</a:t>
            </a:r>
            <a:endParaRPr sz="1200" b="1" dirty="0">
              <a:solidFill>
                <a:srgbClr val="697680"/>
              </a:solidFill>
              <a:latin typeface="Sylfaen" panose="010A05020503060303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61504" y="5957316"/>
            <a:ext cx="118872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 dirty="0">
                <a:solidFill>
                  <a:srgbClr val="538B5E"/>
                </a:solidFill>
                <a:latin typeface="Sylfaen" panose="010A0502050306030303" pitchFamily="18" charset="0"/>
              </a:rPr>
              <a:t>6.48–6.90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43416" y="5944939"/>
            <a:ext cx="2560320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D6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53144" y="5971032"/>
            <a:ext cx="114300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dirty="0">
                <a:solidFill>
                  <a:srgbClr val="697680"/>
                </a:solidFill>
                <a:latin typeface="Sylfaen" panose="010A0502050306030303" pitchFamily="18" charset="0"/>
              </a:rPr>
              <a:t>CaCO3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277856" y="5957316"/>
            <a:ext cx="118872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 dirty="0">
                <a:solidFill>
                  <a:srgbClr val="B88F3E"/>
                </a:solidFill>
                <a:latin typeface="Sylfaen" panose="010A0502050306030303" pitchFamily="18" charset="0"/>
              </a:rPr>
              <a:t>1</a:t>
            </a:r>
            <a:r>
              <a:rPr lang="en-US" sz="1200" b="1" dirty="0">
                <a:solidFill>
                  <a:srgbClr val="B88F3E"/>
                </a:solidFill>
                <a:latin typeface="Sylfaen" panose="010A0502050306030303" pitchFamily="18" charset="0"/>
              </a:rPr>
              <a:t>.0-1.4 %</a:t>
            </a:r>
            <a:endParaRPr sz="1200" b="1" dirty="0">
              <a:solidFill>
                <a:srgbClr val="B88F3E"/>
              </a:solidFill>
              <a:latin typeface="Sylfaen" panose="010A0502050306030303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064240" y="6411950"/>
            <a:ext cx="502920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800" b="1" dirty="0">
                <a:solidFill>
                  <a:srgbClr val="697680"/>
                </a:solidFill>
                <a:latin typeface="Noto Sans Georgian"/>
              </a:rPr>
              <a:t>5</a:t>
            </a:r>
            <a:endParaRPr sz="800" b="1" dirty="0">
              <a:solidFill>
                <a:srgbClr val="697680"/>
              </a:solidFill>
              <a:latin typeface="Noto Sans Georgian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29D3899-50FE-DEEE-1332-92A415245BD1}"/>
              </a:ext>
            </a:extLst>
          </p:cNvPr>
          <p:cNvSpPr txBox="1"/>
          <p:nvPr/>
        </p:nvSpPr>
        <p:spPr>
          <a:xfrm>
            <a:off x="1097280" y="44714"/>
            <a:ext cx="1033272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 dirty="0">
                <a:solidFill>
                  <a:srgbClr val="192A24"/>
                </a:solidFill>
                <a:latin typeface="Aptos Display"/>
              </a:rPr>
              <a:t> </a:t>
            </a:r>
            <a:r>
              <a:rPr sz="2800" b="1" dirty="0">
                <a:solidFill>
                  <a:srgbClr val="192A24"/>
                </a:solidFill>
                <a:latin typeface="Sylfaen" panose="010A0502050306030303" pitchFamily="18" charset="0"/>
              </a:rPr>
              <a:t>Soil Parameters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B6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75519"/>
            <a:ext cx="4114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2B6791"/>
                </a:solidFill>
                <a:latin typeface="Noto Sans Georgian"/>
              </a:rPr>
              <a:t>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714"/>
            <a:ext cx="1033272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2800" b="1" dirty="0">
                <a:solidFill>
                  <a:srgbClr val="26313A"/>
                </a:solidFill>
                <a:latin typeface="Sylfaen" panose="010A0502050306030303" pitchFamily="18" charset="0"/>
              </a:rPr>
              <a:t>Soil</a:t>
            </a:r>
            <a:r>
              <a:rPr sz="2800" b="1" dirty="0">
                <a:solidFill>
                  <a:srgbClr val="26313A"/>
                </a:solidFill>
                <a:latin typeface="Sylfaen" panose="010A0502050306030303" pitchFamily="18" charset="0"/>
              </a:rPr>
              <a:t> pH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506152"/>
            <a:ext cx="102412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1200" b="0" dirty="0">
                <a:solidFill>
                  <a:srgbClr val="697680"/>
                </a:solidFill>
                <a:latin typeface="Sylfaen" panose="010A0502050306030303" pitchFamily="18" charset="0"/>
              </a:rPr>
              <a:t>Comparison of pH among samples</a:t>
            </a:r>
            <a:endParaRPr sz="1200" b="0" dirty="0">
              <a:solidFill>
                <a:srgbClr val="697680"/>
              </a:solidFill>
              <a:latin typeface="Sylfaen" panose="010A050205030603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" y="886968"/>
            <a:ext cx="10972800" cy="10972"/>
          </a:xfrm>
          <a:prstGeom prst="rect">
            <a:avLst/>
          </a:prstGeom>
          <a:solidFill>
            <a:srgbClr val="D6D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2286000" y="6126480"/>
            <a:ext cx="8046720" cy="630936"/>
          </a:xfrm>
          <a:prstGeom prst="roundRect">
            <a:avLst/>
          </a:prstGeom>
          <a:solidFill>
            <a:srgbClr val="E8F4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064240" y="6411950"/>
            <a:ext cx="502920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ka-GE" sz="800" b="1" dirty="0">
                <a:solidFill>
                  <a:srgbClr val="697680"/>
                </a:solidFill>
                <a:latin typeface="Noto Sans Georgian"/>
              </a:rPr>
              <a:t>6</a:t>
            </a:r>
            <a:endParaRPr sz="800" b="1" dirty="0">
              <a:solidFill>
                <a:srgbClr val="697680"/>
              </a:solidFill>
              <a:latin typeface="Noto Sans Georgian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51EB82C-9D2E-23D9-2C63-69A5EEF5E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" y="1053493"/>
            <a:ext cx="11049000" cy="48920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5D501B-7B5D-2C63-5372-5F107400F2B0}"/>
              </a:ext>
            </a:extLst>
          </p:cNvPr>
          <p:cNvSpPr txBox="1"/>
          <p:nvPr/>
        </p:nvSpPr>
        <p:spPr>
          <a:xfrm>
            <a:off x="3548186" y="6161104"/>
            <a:ext cx="5666152" cy="60785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1200" b="1" dirty="0">
                <a:latin typeface="Sylfaen" panose="010A0502050306030303" pitchFamily="18" charset="0"/>
              </a:rPr>
              <a:t>Interpretation: slightly acidic / nearly neutral reaction</a:t>
            </a:r>
            <a:endParaRPr sz="1200" b="1" dirty="0">
              <a:solidFill>
                <a:srgbClr val="13273A"/>
              </a:solidFill>
              <a:latin typeface="Sylfaen" panose="010A0502050306030303" pitchFamily="18" charset="0"/>
            </a:endParaRPr>
          </a:p>
          <a:p>
            <a:pPr algn="ctr"/>
            <a:r>
              <a:rPr sz="1200" b="1" dirty="0">
                <a:latin typeface="Sylfaen" panose="010A0502050306030303" pitchFamily="18" charset="0"/>
              </a:rPr>
              <a:t>pH ranges from 6.5–6.9 in all samples</a:t>
            </a:r>
          </a:p>
          <a:p>
            <a:endParaRPr sz="950" b="1" dirty="0">
              <a:latin typeface="Apto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B6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75519"/>
            <a:ext cx="4114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2B6791"/>
                </a:solidFill>
                <a:latin typeface="Noto Sans Georgian"/>
              </a:rP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506152"/>
            <a:ext cx="102412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1200" dirty="0">
                <a:solidFill>
                  <a:srgbClr val="697680"/>
                </a:solidFill>
                <a:latin typeface="Sylfaen" panose="010A0502050306030303" pitchFamily="18" charset="0"/>
              </a:rPr>
              <a:t>Variation in moisture among samples</a:t>
            </a:r>
            <a:endParaRPr sz="1200" b="0" dirty="0">
              <a:solidFill>
                <a:srgbClr val="697680"/>
              </a:solidFill>
              <a:latin typeface="Sylfaen" panose="010A050205030603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" y="886968"/>
            <a:ext cx="10972800" cy="10972"/>
          </a:xfrm>
          <a:prstGeom prst="rect">
            <a:avLst/>
          </a:prstGeom>
          <a:solidFill>
            <a:srgbClr val="D6D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94360" y="6437376"/>
            <a:ext cx="50292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50" b="1">
                <a:solidFill>
                  <a:srgbClr val="697680"/>
                </a:solidFill>
                <a:latin typeface="Noto Sans Georgian"/>
              </a:rPr>
              <a:t>OZURGETI  •  ENVIRONMENTAL RESEARCH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64240" y="6411950"/>
            <a:ext cx="502920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 dirty="0">
                <a:solidFill>
                  <a:srgbClr val="697680"/>
                </a:solidFill>
                <a:latin typeface="Noto Sans Georgian"/>
              </a:rPr>
              <a:t>7</a:t>
            </a:r>
          </a:p>
        </p:txBody>
      </p:sp>
      <p:sp>
        <p:nvSpPr>
          <p:cNvPr id="16" name="Rounded Rectangle 7">
            <a:extLst>
              <a:ext uri="{FF2B5EF4-FFF2-40B4-BE49-F238E27FC236}">
                <a16:creationId xmlns:a16="http://schemas.microsoft.com/office/drawing/2014/main" id="{31A62A70-637D-23FC-B540-B4F61C3D55F5}"/>
              </a:ext>
            </a:extLst>
          </p:cNvPr>
          <p:cNvSpPr/>
          <p:nvPr/>
        </p:nvSpPr>
        <p:spPr>
          <a:xfrm>
            <a:off x="624840" y="6172200"/>
            <a:ext cx="512064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D8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8" name="Rounded Rectangle 9">
            <a:extLst>
              <a:ext uri="{FF2B5EF4-FFF2-40B4-BE49-F238E27FC236}">
                <a16:creationId xmlns:a16="http://schemas.microsoft.com/office/drawing/2014/main" id="{5DD1768D-38FF-6B52-8E7E-66B8E16F9554}"/>
              </a:ext>
            </a:extLst>
          </p:cNvPr>
          <p:cNvSpPr/>
          <p:nvPr/>
        </p:nvSpPr>
        <p:spPr>
          <a:xfrm>
            <a:off x="6240780" y="6172200"/>
            <a:ext cx="5074920" cy="548640"/>
          </a:xfrm>
          <a:prstGeom prst="roundRect">
            <a:avLst/>
          </a:prstGeom>
          <a:solidFill>
            <a:srgbClr val="FFFFFF"/>
          </a:solidFill>
          <a:ln>
            <a:solidFill>
              <a:srgbClr val="D8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C9BC60-A158-550F-EBD3-B2EC5E69F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" y="1044243"/>
            <a:ext cx="10713720" cy="48487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A8E8EE-2A47-6288-CD0D-0F392C5BAA92}"/>
              </a:ext>
            </a:extLst>
          </p:cNvPr>
          <p:cNvSpPr txBox="1"/>
          <p:nvPr/>
        </p:nvSpPr>
        <p:spPr>
          <a:xfrm>
            <a:off x="1097280" y="44714"/>
            <a:ext cx="1033272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 dirty="0">
                <a:solidFill>
                  <a:srgbClr val="192A24"/>
                </a:solidFill>
                <a:latin typeface="Sylfaen" panose="010A0502050306030303" pitchFamily="18" charset="0"/>
              </a:rPr>
              <a:t>Soil Moisture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4D0E39-728F-13DE-E9E4-6B9DE7A2C7D1}"/>
              </a:ext>
            </a:extLst>
          </p:cNvPr>
          <p:cNvSpPr txBox="1"/>
          <p:nvPr/>
        </p:nvSpPr>
        <p:spPr>
          <a:xfrm>
            <a:off x="472440" y="6278916"/>
            <a:ext cx="475488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dirty="0">
                <a:latin typeface="Sylfaen" panose="010A0502050306030303" pitchFamily="18" charset="0"/>
              </a:rPr>
              <a:t>Maximum: Sample 2 — 9.45</a:t>
            </a:r>
            <a:r>
              <a:rPr lang="en-US" sz="1400" b="1" dirty="0">
                <a:latin typeface="Sylfaen" panose="010A0502050306030303" pitchFamily="18" charset="0"/>
              </a:rPr>
              <a:t> </a:t>
            </a:r>
            <a:r>
              <a:rPr sz="1400" b="1" dirty="0">
                <a:latin typeface="Sylfaen" panose="010A0502050306030303" pitchFamily="18" charset="0"/>
              </a:rPr>
              <a:t>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32A4B6-C371-18DB-2376-F4A211BDF59A}"/>
              </a:ext>
            </a:extLst>
          </p:cNvPr>
          <p:cNvSpPr txBox="1"/>
          <p:nvPr/>
        </p:nvSpPr>
        <p:spPr>
          <a:xfrm>
            <a:off x="6286500" y="6312409"/>
            <a:ext cx="475488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dirty="0">
                <a:latin typeface="Sylfaen" panose="010A0502050306030303" pitchFamily="18" charset="0"/>
              </a:rPr>
              <a:t>Minimum: Sample 7 — 5.32</a:t>
            </a:r>
            <a:r>
              <a:rPr lang="en-US" sz="1400" b="1" dirty="0">
                <a:latin typeface="Sylfaen" panose="010A0502050306030303" pitchFamily="18" charset="0"/>
              </a:rPr>
              <a:t> </a:t>
            </a:r>
            <a:r>
              <a:rPr sz="1400" b="1" dirty="0">
                <a:latin typeface="Sylfaen" panose="010A0502050306030303" pitchFamily="18" charset="0"/>
              </a:rPr>
              <a:t>%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B6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75519"/>
            <a:ext cx="4114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2B6791"/>
                </a:solidFill>
                <a:latin typeface="Noto Sans Georgian"/>
              </a:rPr>
              <a:t>0</a:t>
            </a:r>
            <a:r>
              <a:rPr lang="en-US" sz="1100" b="1" dirty="0">
                <a:solidFill>
                  <a:srgbClr val="2B6791"/>
                </a:solidFill>
                <a:latin typeface="Noto Sans Georgian"/>
              </a:rPr>
              <a:t>8</a:t>
            </a:r>
            <a:endParaRPr sz="1100" b="1" dirty="0">
              <a:solidFill>
                <a:srgbClr val="2B6791"/>
              </a:solidFill>
              <a:latin typeface="Noto Sans Georgi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7280" y="433055"/>
            <a:ext cx="10241280" cy="42319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200" dirty="0">
                <a:solidFill>
                  <a:srgbClr val="677480"/>
                </a:solidFill>
                <a:latin typeface="Sylfaen" panose="010A0502050306030303" pitchFamily="18" charset="0"/>
              </a:rPr>
              <a:t>MP-AES analysis results, mg/kg, g/kg</a:t>
            </a:r>
            <a:endParaRPr lang="ka-GE" sz="1200" dirty="0">
              <a:solidFill>
                <a:srgbClr val="677480"/>
              </a:solidFill>
              <a:latin typeface="Sylfaen" panose="010A0502050306030303" pitchFamily="18" charset="0"/>
            </a:endParaRPr>
          </a:p>
          <a:p>
            <a:pPr algn="l"/>
            <a:endParaRPr sz="950" b="0" dirty="0">
              <a:solidFill>
                <a:srgbClr val="697680"/>
              </a:solidFill>
              <a:latin typeface="Noto Sans Georgi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" y="748270"/>
            <a:ext cx="10972800" cy="10972"/>
          </a:xfrm>
          <a:prstGeom prst="rect">
            <a:avLst/>
          </a:prstGeom>
          <a:solidFill>
            <a:srgbClr val="D6D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648264" y="6624693"/>
            <a:ext cx="502920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800" b="1" dirty="0">
                <a:solidFill>
                  <a:srgbClr val="697680"/>
                </a:solidFill>
                <a:latin typeface="Noto Sans Georgian"/>
              </a:rPr>
              <a:t>8</a:t>
            </a:r>
            <a:endParaRPr sz="800" b="1" dirty="0">
              <a:solidFill>
                <a:srgbClr val="697680"/>
              </a:solidFill>
              <a:latin typeface="Noto Sans Georgian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AC5089A-723A-B3D2-58DE-A8AFCC5915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194797"/>
              </p:ext>
            </p:extLst>
          </p:nvPr>
        </p:nvGraphicFramePr>
        <p:xfrm>
          <a:off x="594360" y="886188"/>
          <a:ext cx="10972800" cy="5632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>
                  <a:extLst>
                    <a:ext uri="{9D8B030D-6E8A-4147-A177-3AD203B41FA5}">
                      <a16:colId xmlns:a16="http://schemas.microsoft.com/office/drawing/2014/main" val="3446292527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522081008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893529168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1850067593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32551202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4110992278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3770305348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1153750329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3558955958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3151527192"/>
                    </a:ext>
                  </a:extLst>
                </a:gridCol>
              </a:tblGrid>
              <a:tr h="253104"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№</a:t>
                      </a:r>
                      <a:endParaRPr lang="en-US" sz="1400" b="1" dirty="0">
                        <a:solidFill>
                          <a:srgbClr val="FFFFFF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sz="1400" b="1" dirty="0">
                        <a:solidFill>
                          <a:srgbClr val="FFFFFF"/>
                        </a:solidFill>
                        <a:latin typeface="Sylfaen" panose="010A0502050306030303" pitchFamily="18" charset="0"/>
                      </a:endParaRPr>
                    </a:p>
                  </a:txBody>
                  <a:tcPr anchor="ctr">
                    <a:solidFill>
                      <a:srgbClr val="122638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mg/kg</a:t>
                      </a:r>
                      <a:endParaRPr sz="1400" b="1" dirty="0">
                        <a:solidFill>
                          <a:srgbClr val="FFFFFF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730" b="1" dirty="0">
                        <a:solidFill>
                          <a:srgbClr val="FFFFFF"/>
                        </a:solidFill>
                        <a:latin typeface="Noto Sans Georgian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730" b="1" dirty="0">
                        <a:solidFill>
                          <a:srgbClr val="FFFFFF"/>
                        </a:solidFill>
                        <a:latin typeface="Noto Sans Georgian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730" b="1" dirty="0">
                        <a:solidFill>
                          <a:srgbClr val="FFFFFF"/>
                        </a:solidFill>
                        <a:latin typeface="Noto Sans Georgian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730" b="1" dirty="0">
                        <a:solidFill>
                          <a:srgbClr val="FFFFFF"/>
                        </a:solidFill>
                        <a:latin typeface="Noto Sans Georgian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730" b="1" dirty="0">
                        <a:solidFill>
                          <a:srgbClr val="FFFFFF"/>
                        </a:solidFill>
                        <a:latin typeface="Noto Sans Georgian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730" b="1" dirty="0">
                        <a:solidFill>
                          <a:srgbClr val="FFFFFF"/>
                        </a:solidFill>
                        <a:latin typeface="Noto Sans Georgian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730" b="1" dirty="0">
                        <a:solidFill>
                          <a:srgbClr val="FFFFFF"/>
                        </a:solidFill>
                        <a:latin typeface="Noto Sans Georgian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g/kg</a:t>
                      </a:r>
                      <a:endParaRPr sz="1400" b="1" dirty="0">
                        <a:solidFill>
                          <a:srgbClr val="FFFFFF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795842"/>
                  </a:ext>
                </a:extLst>
              </a:tr>
              <a:tr h="267992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Cd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Pb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Zn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Cu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Ni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Cr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Sb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Mn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Fe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740945"/>
                  </a:ext>
                </a:extLst>
              </a:tr>
              <a:tr h="341424">
                <a:tc>
                  <a:txBody>
                    <a:bodyPr/>
                    <a:lstStyle/>
                    <a:p>
                      <a:pPr algn="ctr"/>
                      <a:r>
                        <a:rPr sz="12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47.00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194.9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177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5.00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1117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75.10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197217"/>
                  </a:ext>
                </a:extLst>
              </a:tr>
              <a:tr h="341424">
                <a:tc>
                  <a:txBody>
                    <a:bodyPr/>
                    <a:lstStyle/>
                    <a:p>
                      <a:pPr algn="ctr"/>
                      <a:r>
                        <a:rPr sz="12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2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1.00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16.00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150.2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116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10.00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115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78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984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78.50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901072"/>
                  </a:ext>
                </a:extLst>
              </a:tr>
              <a:tr h="446654">
                <a:tc>
                  <a:txBody>
                    <a:bodyPr/>
                    <a:lstStyle/>
                    <a:p>
                      <a:pPr algn="ctr"/>
                      <a:r>
                        <a:rPr sz="12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</a:p>
                    <a:p>
                      <a:pPr algn="ctr"/>
                      <a:endParaRPr sz="1200" b="0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56.00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125.7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6.00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939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79.70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0634544"/>
                  </a:ext>
                </a:extLst>
              </a:tr>
              <a:tr h="446654">
                <a:tc>
                  <a:txBody>
                    <a:bodyPr/>
                    <a:lstStyle/>
                    <a:p>
                      <a:pPr algn="ctr"/>
                      <a:r>
                        <a:rPr sz="12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4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</a:p>
                    <a:p>
                      <a:pPr algn="ctr"/>
                      <a:endParaRPr sz="1200" b="0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</a:p>
                    <a:p>
                      <a:pPr algn="ctr"/>
                      <a:endParaRPr sz="1200" b="0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107.6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65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9.00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132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76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990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82.00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321580"/>
                  </a:ext>
                </a:extLst>
              </a:tr>
              <a:tr h="446654">
                <a:tc>
                  <a:txBody>
                    <a:bodyPr/>
                    <a:lstStyle/>
                    <a:p>
                      <a:pPr algn="ctr"/>
                      <a:r>
                        <a:rPr sz="12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5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</a:p>
                    <a:p>
                      <a:pPr algn="ctr"/>
                      <a:endParaRPr sz="1200" b="0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16.00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143.0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8.00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1047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82.30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799106"/>
                  </a:ext>
                </a:extLst>
              </a:tr>
              <a:tr h="446654">
                <a:tc>
                  <a:txBody>
                    <a:bodyPr/>
                    <a:lstStyle/>
                    <a:p>
                      <a:pPr algn="ctr"/>
                      <a:r>
                        <a:rPr sz="12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1.00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</a:p>
                    <a:p>
                      <a:pPr algn="ctr"/>
                      <a:endParaRPr sz="1200" b="0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101.0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56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12.00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121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76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945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90.40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921213"/>
                  </a:ext>
                </a:extLst>
              </a:tr>
              <a:tr h="446654">
                <a:tc>
                  <a:txBody>
                    <a:bodyPr/>
                    <a:lstStyle/>
                    <a:p>
                      <a:pPr algn="ctr"/>
                      <a:r>
                        <a:rPr sz="12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</a:p>
                    <a:p>
                      <a:pPr algn="ctr"/>
                      <a:endParaRPr sz="1200" b="0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</a:p>
                    <a:p>
                      <a:pPr algn="ctr"/>
                      <a:endParaRPr sz="1200" b="0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86.10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57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53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642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95.40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797473"/>
                  </a:ext>
                </a:extLst>
              </a:tr>
              <a:tr h="446654">
                <a:tc>
                  <a:txBody>
                    <a:bodyPr/>
                    <a:lstStyle/>
                    <a:p>
                      <a:pPr algn="ctr"/>
                      <a:r>
                        <a:rPr sz="12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8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</a:p>
                    <a:p>
                      <a:pPr algn="ctr"/>
                      <a:endParaRPr sz="1200" b="0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</a:p>
                    <a:p>
                      <a:pPr algn="ctr"/>
                      <a:endParaRPr sz="1200" b="0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76.60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53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313A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120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66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753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90.90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847771"/>
                  </a:ext>
                </a:extLst>
              </a:tr>
              <a:tr h="446654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1.00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</a:p>
                    <a:p>
                      <a:pPr algn="ctr"/>
                      <a:endParaRPr sz="1200" b="0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131.6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105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313A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49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850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91.50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268482"/>
                  </a:ext>
                </a:extLst>
              </a:tr>
              <a:tr h="446654">
                <a:tc>
                  <a:txBody>
                    <a:bodyPr/>
                    <a:lstStyle/>
                    <a:p>
                      <a:pPr algn="ctr"/>
                      <a:r>
                        <a:rPr sz="12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10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1.00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</a:p>
                    <a:p>
                      <a:pPr algn="ctr"/>
                      <a:endParaRPr sz="1200" b="0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84.60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72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89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62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580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42.50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496762"/>
                  </a:ext>
                </a:extLst>
              </a:tr>
              <a:tr h="3414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200" b="0" kern="100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MPC (pH&lt;7)</a:t>
                      </a:r>
                      <a:endParaRPr lang="ka-GE" sz="1200" b="0" kern="1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ka-GE" sz="1200" kern="100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1-1.5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ka-GE" sz="1200" kern="1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ka-GE" sz="1200" kern="100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150-200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</a:t>
                      </a:r>
                      <a:endParaRPr lang="ka-GE" sz="1200" kern="1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ka-GE" sz="1200" kern="1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ka-GE" sz="1200" kern="1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ka-GE" sz="1200" kern="1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2500</a:t>
                      </a:r>
                      <a:endParaRPr lang="ka-GE" sz="1200" kern="1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ka-GE" sz="1200" kern="1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580879"/>
                  </a:ext>
                </a:extLst>
              </a:tr>
              <a:tr h="3414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200" b="0" kern="100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PLC</a:t>
                      </a:r>
                      <a:r>
                        <a:rPr lang="ka-GE" sz="1200" b="0" kern="100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kern="100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(pH</a:t>
                      </a:r>
                      <a:r>
                        <a:rPr lang="ka-GE" sz="1200" b="0" kern="100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&gt;6.5</a:t>
                      </a:r>
                      <a:r>
                        <a:rPr lang="en-US" sz="1200" b="0" kern="100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ka-GE" sz="1200" b="0" kern="1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ka-GE" sz="1200" kern="100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0.4-0.5</a:t>
                      </a:r>
                    </a:p>
                  </a:txBody>
                  <a:tcPr marL="68580" marR="68580" marT="0" marB="0"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ka-GE" sz="1200" kern="100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40-50</a:t>
                      </a:r>
                    </a:p>
                  </a:txBody>
                  <a:tcPr marL="68580" marR="68580" marT="0" marB="0"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ka-GE" sz="1200" kern="100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80-150</a:t>
                      </a:r>
                    </a:p>
                  </a:txBody>
                  <a:tcPr marL="68580" marR="68580" marT="0" marB="0"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ka-GE" sz="1200" kern="100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60-80</a:t>
                      </a:r>
                    </a:p>
                  </a:txBody>
                  <a:tcPr marL="68580" marR="68580" marT="0" marB="0"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ka-GE" sz="1200" kern="100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60-80</a:t>
                      </a:r>
                    </a:p>
                  </a:txBody>
                  <a:tcPr marL="68580" marR="68580" marT="0" marB="0"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ka-GE" sz="1200" kern="100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50-60</a:t>
                      </a:r>
                    </a:p>
                  </a:txBody>
                  <a:tcPr marL="68580" marR="68580" marT="0" marB="0"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2-4</a:t>
                      </a:r>
                      <a:endParaRPr lang="ka-GE" sz="1200" kern="1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ka-GE" sz="1200" kern="100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1200-1300</a:t>
                      </a:r>
                    </a:p>
                  </a:txBody>
                  <a:tcPr marL="68580" marR="68580" marT="0" marB="0"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ka-GE" sz="1200" kern="1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66475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2319D09-BFCE-BA89-4423-23E57A8C3A69}"/>
              </a:ext>
            </a:extLst>
          </p:cNvPr>
          <p:cNvSpPr txBox="1"/>
          <p:nvPr/>
        </p:nvSpPr>
        <p:spPr>
          <a:xfrm>
            <a:off x="1097280" y="44714"/>
            <a:ext cx="1033272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 dirty="0">
                <a:solidFill>
                  <a:srgbClr val="192A24"/>
                </a:solidFill>
                <a:latin typeface="Sylfaen" panose="010A0502050306030303" pitchFamily="18" charset="0"/>
              </a:rPr>
              <a:t>Heavy Metals in Soil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1C51B9-8E12-1E7A-6A59-C13CA847B5FC}"/>
              </a:ext>
            </a:extLst>
          </p:cNvPr>
          <p:cNvSpPr txBox="1"/>
          <p:nvPr/>
        </p:nvSpPr>
        <p:spPr>
          <a:xfrm>
            <a:off x="571500" y="6492060"/>
            <a:ext cx="11049000" cy="1973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200" b="0" i="0" u="none" dirty="0">
                <a:solidFill>
                  <a:srgbClr val="475569"/>
                </a:solidFill>
                <a:latin typeface="Sylfaen" panose="010A0502050306030303" pitchFamily="18" charset="0"/>
              </a:rPr>
              <a:t>* &lt; DL (Below Detection Limit)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B6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75519"/>
            <a:ext cx="4114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2B6791"/>
                </a:solidFill>
                <a:latin typeface="Noto Sans Georgian"/>
              </a:rPr>
              <a:t>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506152"/>
            <a:ext cx="102412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1200" dirty="0">
                <a:solidFill>
                  <a:srgbClr val="697680"/>
                </a:solidFill>
                <a:latin typeface="Sylfaen" panose="010A0502050306030303" pitchFamily="18" charset="0"/>
              </a:rPr>
              <a:t>One of the most notable indicators in the soil dataset</a:t>
            </a:r>
            <a:endParaRPr sz="1200" b="0" dirty="0">
              <a:solidFill>
                <a:srgbClr val="697680"/>
              </a:solidFill>
              <a:latin typeface="Sylfaen" panose="010A050205030603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" y="886968"/>
            <a:ext cx="10972800" cy="10972"/>
          </a:xfrm>
          <a:prstGeom prst="rect">
            <a:avLst/>
          </a:prstGeom>
          <a:solidFill>
            <a:srgbClr val="D6D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001000" y="1508760"/>
            <a:ext cx="329184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D6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0" y="1720632"/>
            <a:ext cx="283464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400" b="1" dirty="0">
                <a:solidFill>
                  <a:srgbClr val="697680"/>
                </a:solidFill>
                <a:latin typeface="Sylfaen" panose="010A0502050306030303" pitchFamily="18" charset="0"/>
              </a:rPr>
              <a:t>Highest value </a:t>
            </a:r>
            <a:endParaRPr sz="1400" b="1" dirty="0">
              <a:solidFill>
                <a:srgbClr val="697680"/>
              </a:solidFill>
              <a:latin typeface="Sylfaen" panose="010A05020503060303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29600" y="2116277"/>
            <a:ext cx="2834640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dirty="0">
                <a:solidFill>
                  <a:srgbClr val="2B6791"/>
                </a:solidFill>
                <a:latin typeface="Sylfaen" panose="010A0502050306030303" pitchFamily="18" charset="0"/>
              </a:rPr>
              <a:t>132 mg/kg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2554409"/>
            <a:ext cx="283464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200" b="1" dirty="0">
                <a:solidFill>
                  <a:srgbClr val="122638"/>
                </a:solidFill>
                <a:latin typeface="Sylfaen" panose="010A0502050306030303" pitchFamily="18" charset="0"/>
              </a:rPr>
              <a:t>sample</a:t>
            </a:r>
            <a:r>
              <a:rPr sz="1200" b="1" dirty="0">
                <a:solidFill>
                  <a:srgbClr val="122638"/>
                </a:solidFill>
                <a:latin typeface="Sylfaen" panose="010A0502050306030303" pitchFamily="18" charset="0"/>
              </a:rPr>
              <a:t> 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64240" y="6411950"/>
            <a:ext cx="502920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 dirty="0">
                <a:solidFill>
                  <a:srgbClr val="697680"/>
                </a:solidFill>
                <a:latin typeface="Noto Sans Georgian"/>
              </a:rPr>
              <a:t>9</a:t>
            </a:r>
          </a:p>
        </p:txBody>
      </p:sp>
      <p:sp>
        <p:nvSpPr>
          <p:cNvPr id="18" name="Rounded Rectangle 7">
            <a:extLst>
              <a:ext uri="{FF2B5EF4-FFF2-40B4-BE49-F238E27FC236}">
                <a16:creationId xmlns:a16="http://schemas.microsoft.com/office/drawing/2014/main" id="{BD924FC4-439A-4076-1DC3-364A8AFDA308}"/>
              </a:ext>
            </a:extLst>
          </p:cNvPr>
          <p:cNvSpPr/>
          <p:nvPr/>
        </p:nvSpPr>
        <p:spPr>
          <a:xfrm>
            <a:off x="8001000" y="3182112"/>
            <a:ext cx="3337560" cy="1133856"/>
          </a:xfrm>
          <a:prstGeom prst="roundRect">
            <a:avLst/>
          </a:prstGeom>
          <a:solidFill>
            <a:srgbClr val="FFFFFF"/>
          </a:solidFill>
          <a:ln>
            <a:solidFill>
              <a:srgbClr val="D8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11">
            <a:extLst>
              <a:ext uri="{FF2B5EF4-FFF2-40B4-BE49-F238E27FC236}">
                <a16:creationId xmlns:a16="http://schemas.microsoft.com/office/drawing/2014/main" id="{FC7B6D90-24A7-2202-0FC0-0043B1C0C130}"/>
              </a:ext>
            </a:extLst>
          </p:cNvPr>
          <p:cNvSpPr/>
          <p:nvPr/>
        </p:nvSpPr>
        <p:spPr>
          <a:xfrm>
            <a:off x="8001000" y="4517136"/>
            <a:ext cx="3337560" cy="1277530"/>
          </a:xfrm>
          <a:prstGeom prst="roundRect">
            <a:avLst/>
          </a:prstGeom>
          <a:solidFill>
            <a:srgbClr val="FFFFFF"/>
          </a:solidFill>
          <a:ln>
            <a:solidFill>
              <a:srgbClr val="D8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6722B8-103F-8997-1479-0C34132F1CCA}"/>
              </a:ext>
            </a:extLst>
          </p:cNvPr>
          <p:cNvSpPr txBox="1"/>
          <p:nvPr/>
        </p:nvSpPr>
        <p:spPr>
          <a:xfrm>
            <a:off x="7955280" y="3341202"/>
            <a:ext cx="3291840" cy="815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400" b="1" dirty="0">
                <a:solidFill>
                  <a:srgbClr val="0E2334"/>
                </a:solidFill>
                <a:latin typeface="Sylfaen" panose="010A0502050306030303" pitchFamily="18" charset="0"/>
              </a:rPr>
              <a:t>Mean</a:t>
            </a:r>
            <a:endParaRPr lang="ka-GE" sz="1400" b="1" dirty="0">
              <a:solidFill>
                <a:srgbClr val="0E2334"/>
              </a:solidFill>
              <a:latin typeface="Sylfaen" panose="010A0502050306030303" pitchFamily="18" charset="0"/>
            </a:endParaRPr>
          </a:p>
          <a:p>
            <a:pPr algn="ctr"/>
            <a:endParaRPr lang="en-US" sz="1100" b="1" dirty="0">
              <a:solidFill>
                <a:srgbClr val="0E2334"/>
              </a:solidFill>
              <a:latin typeface="Noto Sans Georgian"/>
            </a:endParaRPr>
          </a:p>
          <a:p>
            <a:pPr algn="ctr"/>
            <a:r>
              <a:rPr lang="ka-GE" sz="1000" b="1" dirty="0">
                <a:solidFill>
                  <a:srgbClr val="0E2334"/>
                </a:solidFill>
                <a:latin typeface="Noto Sans Georgian"/>
              </a:rPr>
              <a:t>  </a:t>
            </a:r>
            <a:r>
              <a:rPr lang="ka-GE" sz="2200" b="1" dirty="0">
                <a:solidFill>
                  <a:srgbClr val="0E2334"/>
                </a:solidFill>
                <a:latin typeface="Sylfaen" panose="010A0502050306030303" pitchFamily="18" charset="0"/>
              </a:rPr>
              <a:t>115.5 </a:t>
            </a:r>
            <a:r>
              <a:rPr lang="en-US" sz="2200" b="1" dirty="0">
                <a:solidFill>
                  <a:srgbClr val="0E2334"/>
                </a:solidFill>
                <a:latin typeface="Sylfaen" panose="010A0502050306030303" pitchFamily="18" charset="0"/>
              </a:rPr>
              <a:t>mg/kg</a:t>
            </a:r>
            <a:endParaRPr sz="2200" b="1" dirty="0">
              <a:solidFill>
                <a:srgbClr val="0E2334"/>
              </a:solidFill>
              <a:latin typeface="Sylfaen" panose="010A0502050306030303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F56FCF-0ECF-76F5-7974-2353E3C42F0B}"/>
              </a:ext>
            </a:extLst>
          </p:cNvPr>
          <p:cNvSpPr txBox="1"/>
          <p:nvPr/>
        </p:nvSpPr>
        <p:spPr>
          <a:xfrm>
            <a:off x="8001000" y="4570436"/>
            <a:ext cx="3108960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400" b="1" dirty="0">
                <a:latin typeface="Sylfaen" panose="010A0502050306030303" pitchFamily="18" charset="0"/>
              </a:rPr>
              <a:t>Minimum</a:t>
            </a:r>
            <a:endParaRPr sz="1400" b="1" dirty="0">
              <a:latin typeface="Sylfaen" panose="010A0502050306030303" pitchFamily="18" charset="0"/>
            </a:endParaRPr>
          </a:p>
          <a:p>
            <a:pPr algn="ctr"/>
            <a:endParaRPr lang="ka-GE" sz="1000" b="1" dirty="0">
              <a:latin typeface="Noto Sans Georgian"/>
            </a:endParaRPr>
          </a:p>
          <a:p>
            <a:pPr algn="ctr"/>
            <a:endParaRPr sz="1000" b="1" dirty="0">
              <a:latin typeface="Noto Sans Georgian"/>
            </a:endParaRPr>
          </a:p>
          <a:p>
            <a:pPr algn="ctr"/>
            <a:r>
              <a:rPr sz="1000" b="1" dirty="0">
                <a:latin typeface="Noto Sans Georgian"/>
              </a:rPr>
              <a:t> </a:t>
            </a:r>
            <a:r>
              <a:rPr sz="2200" b="1" dirty="0">
                <a:latin typeface="Sylfaen" panose="010A0502050306030303" pitchFamily="18" charset="0"/>
              </a:rPr>
              <a:t>89.0 mg/kg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A110BF8-B1EC-4C32-409A-9275C40B1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162515"/>
            <a:ext cx="7131600" cy="477320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F168B63-289E-D50A-201D-206D6214C3AA}"/>
              </a:ext>
            </a:extLst>
          </p:cNvPr>
          <p:cNvSpPr txBox="1"/>
          <p:nvPr/>
        </p:nvSpPr>
        <p:spPr>
          <a:xfrm>
            <a:off x="8252460" y="5541867"/>
            <a:ext cx="283464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200" b="1" dirty="0">
                <a:solidFill>
                  <a:srgbClr val="122638"/>
                </a:solidFill>
                <a:latin typeface="Sylfaen" panose="010A0502050306030303" pitchFamily="18" charset="0"/>
              </a:rPr>
              <a:t>sample</a:t>
            </a:r>
            <a:r>
              <a:rPr sz="1200" b="1" dirty="0">
                <a:solidFill>
                  <a:srgbClr val="122638"/>
                </a:solidFill>
                <a:latin typeface="Sylfaen" panose="010A0502050306030303" pitchFamily="18" charset="0"/>
              </a:rPr>
              <a:t> </a:t>
            </a:r>
            <a:r>
              <a:rPr lang="en-US" sz="1200" b="1" dirty="0">
                <a:solidFill>
                  <a:srgbClr val="122638"/>
                </a:solidFill>
                <a:latin typeface="Sylfaen" panose="010A0502050306030303" pitchFamily="18" charset="0"/>
              </a:rPr>
              <a:t>10</a:t>
            </a:r>
            <a:endParaRPr sz="1200" b="1" dirty="0">
              <a:solidFill>
                <a:srgbClr val="122638"/>
              </a:solidFill>
              <a:latin typeface="Sylfaen" panose="010A0502050306030303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8676EA-DF2B-0B23-F9C2-5C35586E40AD}"/>
              </a:ext>
            </a:extLst>
          </p:cNvPr>
          <p:cNvSpPr txBox="1"/>
          <p:nvPr/>
        </p:nvSpPr>
        <p:spPr>
          <a:xfrm>
            <a:off x="1097280" y="44714"/>
            <a:ext cx="1033272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 dirty="0">
                <a:solidFill>
                  <a:srgbClr val="192A24"/>
                </a:solidFill>
                <a:latin typeface="Sylfaen" panose="010A0502050306030303" pitchFamily="18" charset="0"/>
              </a:rPr>
              <a:t>Spatial Variation of Chromium (Cr)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B6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75519"/>
            <a:ext cx="4114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2B6791"/>
                </a:solidFill>
                <a:latin typeface="Noto Sans Georgian"/>
              </a:rPr>
              <a:t>10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886968"/>
            <a:ext cx="10972800" cy="10972"/>
          </a:xfrm>
          <a:prstGeom prst="rect">
            <a:avLst/>
          </a:prstGeom>
          <a:solidFill>
            <a:srgbClr val="D6D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1064240" y="6411950"/>
            <a:ext cx="502920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 dirty="0">
                <a:solidFill>
                  <a:srgbClr val="697680"/>
                </a:solidFill>
                <a:latin typeface="Noto Sans Georgian"/>
              </a:rPr>
              <a:t>10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0FEAAC5D-6BEF-0EC2-ED4D-51633EE783C2}"/>
              </a:ext>
            </a:extLst>
          </p:cNvPr>
          <p:cNvSpPr/>
          <p:nvPr/>
        </p:nvSpPr>
        <p:spPr>
          <a:xfrm>
            <a:off x="9265920" y="237744"/>
            <a:ext cx="1358088" cy="438912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1100" b="1" dirty="0">
                <a:solidFill>
                  <a:srgbClr val="FFFFFF"/>
                </a:solidFill>
                <a:latin typeface="Aptos"/>
              </a:rPr>
              <a:t>KEY </a:t>
            </a: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7F23A0B9-4C57-AA39-0B3E-6A63FE2411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48087"/>
              </p:ext>
            </p:extLst>
          </p:nvPr>
        </p:nvGraphicFramePr>
        <p:xfrm>
          <a:off x="7558838" y="1499615"/>
          <a:ext cx="3912944" cy="3850306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306626">
                  <a:extLst>
                    <a:ext uri="{9D8B030D-6E8A-4147-A177-3AD203B41FA5}">
                      <a16:colId xmlns:a16="http://schemas.microsoft.com/office/drawing/2014/main" val="1080591631"/>
                    </a:ext>
                  </a:extLst>
                </a:gridCol>
                <a:gridCol w="1302955">
                  <a:extLst>
                    <a:ext uri="{9D8B030D-6E8A-4147-A177-3AD203B41FA5}">
                      <a16:colId xmlns:a16="http://schemas.microsoft.com/office/drawing/2014/main" val="2229046014"/>
                    </a:ext>
                  </a:extLst>
                </a:gridCol>
                <a:gridCol w="1303363">
                  <a:extLst>
                    <a:ext uri="{9D8B030D-6E8A-4147-A177-3AD203B41FA5}">
                      <a16:colId xmlns:a16="http://schemas.microsoft.com/office/drawing/2014/main" val="98694842"/>
                    </a:ext>
                  </a:extLst>
                </a:gridCol>
              </a:tblGrid>
              <a:tr h="649375">
                <a:tc>
                  <a:txBody>
                    <a:bodyPr/>
                    <a:lstStyle/>
                    <a:p>
                      <a:pPr algn="ctr"/>
                      <a:r>
                        <a:rPr sz="14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Location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Sb in soil mg/kg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Sb in water mg/L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677579"/>
                  </a:ext>
                </a:extLst>
              </a:tr>
              <a:tr h="1066977">
                <a:tc>
                  <a:txBody>
                    <a:bodyPr/>
                    <a:lstStyle/>
                    <a:p>
                      <a:pPr algn="ctr"/>
                      <a:r>
                        <a:rPr sz="1400" dirty="0" err="1">
                          <a:latin typeface="Sylfaen" panose="010A0502050306030303" pitchFamily="18" charset="0"/>
                        </a:rPr>
                        <a:t>Likhаuri</a:t>
                      </a:r>
                      <a:endParaRPr sz="1400" dirty="0">
                        <a:latin typeface="Sylfaen" panose="010A0502050306030303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29845" algn="ctr">
                        <a:lnSpc>
                          <a:spcPct val="103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ka-GE" sz="1400" kern="0" dirty="0">
                          <a:effectLst/>
                          <a:latin typeface="Sylfaen" panose="010A0502050306030303" pitchFamily="18" charset="0"/>
                        </a:rPr>
                        <a:t>49 (0–30 </a:t>
                      </a:r>
                      <a:r>
                        <a:rPr lang="en-US" sz="1400" kern="0" dirty="0">
                          <a:effectLst/>
                          <a:latin typeface="Sylfaen" panose="010A0502050306030303" pitchFamily="18" charset="0"/>
                        </a:rPr>
                        <a:t>cm</a:t>
                      </a:r>
                      <a:r>
                        <a:rPr lang="ka-GE" sz="1400" kern="0" dirty="0">
                          <a:effectLst/>
                          <a:latin typeface="Sylfaen" panose="010A0502050306030303" pitchFamily="18" charset="0"/>
                        </a:rPr>
                        <a:t>)</a:t>
                      </a:r>
                      <a:endParaRPr lang="ka-GE" sz="1400" kern="100" dirty="0">
                        <a:effectLst/>
                        <a:latin typeface="Sylfaen" panose="010A0502050306030303" pitchFamily="18" charset="0"/>
                      </a:endParaRPr>
                    </a:p>
                    <a:p>
                      <a:pPr marL="57150" marR="29845" algn="ctr">
                        <a:lnSpc>
                          <a:spcPct val="103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ka-GE" sz="1400" kern="0" dirty="0">
                          <a:effectLst/>
                          <a:latin typeface="Sylfaen" panose="010A0502050306030303" pitchFamily="18" charset="0"/>
                        </a:rPr>
                        <a:t>62 (30–60 </a:t>
                      </a:r>
                      <a:r>
                        <a:rPr lang="en-US" sz="1400" kern="0" dirty="0">
                          <a:effectLst/>
                          <a:latin typeface="Sylfaen" panose="010A0502050306030303" pitchFamily="18" charset="0"/>
                        </a:rPr>
                        <a:t>cm</a:t>
                      </a:r>
                      <a:r>
                        <a:rPr lang="ka-GE" sz="1400" kern="0" dirty="0">
                          <a:effectLst/>
                          <a:latin typeface="Sylfaen" panose="010A0502050306030303" pitchFamily="18" charset="0"/>
                        </a:rPr>
                        <a:t>)</a:t>
                      </a:r>
                      <a:endParaRPr lang="ka-GE" sz="1400" kern="1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29845" algn="ctr">
                        <a:lnSpc>
                          <a:spcPct val="103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ka-GE" sz="1400" kern="0" dirty="0">
                          <a:effectLst/>
                          <a:latin typeface="Sylfaen" panose="010A0502050306030303" pitchFamily="18" charset="0"/>
                        </a:rPr>
                        <a:t>0.15</a:t>
                      </a:r>
                      <a:endParaRPr lang="ka-GE" sz="1400" kern="1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830118"/>
                  </a:ext>
                </a:extLst>
              </a:tr>
              <a:tr h="1066977">
                <a:tc>
                  <a:txBody>
                    <a:bodyPr/>
                    <a:lstStyle/>
                    <a:p>
                      <a:pPr algn="ctr"/>
                      <a:r>
                        <a:rPr sz="1400" dirty="0">
                          <a:latin typeface="Sylfaen" panose="010A0502050306030303" pitchFamily="18" charset="0"/>
                        </a:rPr>
                        <a:t>Meria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29845" algn="ctr">
                        <a:lnSpc>
                          <a:spcPct val="103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ka-GE" sz="1400" kern="0" dirty="0">
                          <a:effectLst/>
                          <a:latin typeface="Sylfaen" panose="010A0502050306030303" pitchFamily="18" charset="0"/>
                        </a:rPr>
                        <a:t>53 (0–30 </a:t>
                      </a:r>
                      <a:r>
                        <a:rPr lang="en-US" sz="1400" kern="0" dirty="0">
                          <a:effectLst/>
                          <a:latin typeface="Sylfaen" panose="010A0502050306030303" pitchFamily="18" charset="0"/>
                        </a:rPr>
                        <a:t>cm</a:t>
                      </a:r>
                      <a:r>
                        <a:rPr lang="ka-GE" sz="1400" kern="0" dirty="0">
                          <a:effectLst/>
                          <a:latin typeface="Sylfaen" panose="010A0502050306030303" pitchFamily="18" charset="0"/>
                        </a:rPr>
                        <a:t>)</a:t>
                      </a:r>
                      <a:endParaRPr lang="ka-GE" sz="1400" kern="100" dirty="0">
                        <a:effectLst/>
                        <a:latin typeface="Sylfaen" panose="010A0502050306030303" pitchFamily="18" charset="0"/>
                      </a:endParaRPr>
                    </a:p>
                    <a:p>
                      <a:pPr marL="57150" marR="29845" algn="ctr">
                        <a:lnSpc>
                          <a:spcPct val="103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ka-GE" sz="1400" kern="0" dirty="0">
                          <a:effectLst/>
                          <a:latin typeface="Sylfaen" panose="010A0502050306030303" pitchFamily="18" charset="0"/>
                        </a:rPr>
                        <a:t>66 (30–60 </a:t>
                      </a:r>
                      <a:r>
                        <a:rPr lang="en-US" sz="1400" kern="0" dirty="0">
                          <a:effectLst/>
                          <a:latin typeface="Sylfaen" panose="010A0502050306030303" pitchFamily="18" charset="0"/>
                        </a:rPr>
                        <a:t>cm</a:t>
                      </a:r>
                      <a:r>
                        <a:rPr lang="ka-GE" sz="1400" kern="0" dirty="0">
                          <a:effectLst/>
                          <a:latin typeface="Sylfaen" panose="010A0502050306030303" pitchFamily="18" charset="0"/>
                        </a:rPr>
                        <a:t>)</a:t>
                      </a:r>
                      <a:endParaRPr lang="ka-GE" sz="1400" kern="1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29845" algn="ctr">
                        <a:lnSpc>
                          <a:spcPct val="103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ka-GE" sz="1400" kern="0" dirty="0">
                          <a:effectLst/>
                          <a:latin typeface="Sylfaen" panose="010A0502050306030303" pitchFamily="18" charset="0"/>
                        </a:rPr>
                        <a:t>0.08</a:t>
                      </a:r>
                      <a:endParaRPr lang="ka-GE" sz="1400" kern="1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968404"/>
                  </a:ext>
                </a:extLst>
              </a:tr>
              <a:tr h="1066977">
                <a:tc>
                  <a:txBody>
                    <a:bodyPr/>
                    <a:lstStyle/>
                    <a:p>
                      <a:pPr algn="ctr"/>
                      <a:r>
                        <a:rPr sz="1400" dirty="0">
                          <a:latin typeface="Sylfaen" panose="010A0502050306030303" pitchFamily="18" charset="0"/>
                        </a:rPr>
                        <a:t>Ozurgeti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29845" algn="ctr">
                        <a:lnSpc>
                          <a:spcPct val="103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ka-GE" sz="1400" kern="0" dirty="0">
                          <a:effectLst/>
                          <a:latin typeface="Sylfaen" panose="010A0502050306030303" pitchFamily="18" charset="0"/>
                        </a:rPr>
                        <a:t>63 (0–30 </a:t>
                      </a:r>
                      <a:r>
                        <a:rPr lang="en-US" sz="1400" kern="0" dirty="0">
                          <a:effectLst/>
                          <a:latin typeface="Sylfaen" panose="010A0502050306030303" pitchFamily="18" charset="0"/>
                        </a:rPr>
                        <a:t>cm</a:t>
                      </a:r>
                      <a:r>
                        <a:rPr lang="ka-GE" sz="1400" kern="0" dirty="0">
                          <a:effectLst/>
                          <a:latin typeface="Sylfaen" panose="010A0502050306030303" pitchFamily="18" charset="0"/>
                        </a:rPr>
                        <a:t>)</a:t>
                      </a:r>
                      <a:endParaRPr lang="ka-GE" sz="1400" kern="100" dirty="0">
                        <a:effectLst/>
                        <a:latin typeface="Sylfaen" panose="010A0502050306030303" pitchFamily="18" charset="0"/>
                      </a:endParaRPr>
                    </a:p>
                    <a:p>
                      <a:pPr marL="57150" marR="29845" algn="ctr">
                        <a:lnSpc>
                          <a:spcPct val="103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ka-GE" sz="1400" kern="0" dirty="0">
                          <a:effectLst/>
                          <a:latin typeface="Sylfaen" panose="010A0502050306030303" pitchFamily="18" charset="0"/>
                        </a:rPr>
                        <a:t>78 (30–60 </a:t>
                      </a:r>
                      <a:r>
                        <a:rPr lang="en-US" sz="1400" kern="0" dirty="0">
                          <a:effectLst/>
                          <a:latin typeface="Sylfaen" panose="010A0502050306030303" pitchFamily="18" charset="0"/>
                        </a:rPr>
                        <a:t>cm</a:t>
                      </a:r>
                      <a:r>
                        <a:rPr lang="ka-GE" sz="1400" kern="0" dirty="0">
                          <a:effectLst/>
                          <a:latin typeface="Sylfaen" panose="010A0502050306030303" pitchFamily="18" charset="0"/>
                        </a:rPr>
                        <a:t>)</a:t>
                      </a:r>
                      <a:endParaRPr lang="ka-GE" sz="1400" kern="1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29845" algn="ctr">
                        <a:lnSpc>
                          <a:spcPct val="103000"/>
                        </a:lnSpc>
                        <a:spcAft>
                          <a:spcPts val="25"/>
                        </a:spcAft>
                        <a:buNone/>
                      </a:pPr>
                      <a:r>
                        <a:rPr lang="ka-GE" sz="1400" kern="0" dirty="0">
                          <a:effectLst/>
                          <a:latin typeface="Sylfaen" panose="010A0502050306030303" pitchFamily="18" charset="0"/>
                        </a:rPr>
                        <a:t>0.10</a:t>
                      </a:r>
                      <a:endParaRPr lang="ka-GE" sz="1400" kern="1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447304"/>
                  </a:ext>
                </a:extLst>
              </a:tr>
            </a:tbl>
          </a:graphicData>
        </a:graphic>
      </p:graphicFrame>
      <p:sp>
        <p:nvSpPr>
          <p:cNvPr id="44" name="Rounded Rectangle 28">
            <a:extLst>
              <a:ext uri="{FF2B5EF4-FFF2-40B4-BE49-F238E27FC236}">
                <a16:creationId xmlns:a16="http://schemas.microsoft.com/office/drawing/2014/main" id="{73EC797F-28C2-281D-8E92-10EF66FD87F3}"/>
              </a:ext>
            </a:extLst>
          </p:cNvPr>
          <p:cNvSpPr/>
          <p:nvPr/>
        </p:nvSpPr>
        <p:spPr>
          <a:xfrm>
            <a:off x="1981200" y="5971031"/>
            <a:ext cx="7874000" cy="6048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8890">
            <a:solidFill>
              <a:srgbClr val="B4CD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8" name="TextBox 32">
            <a:extLst>
              <a:ext uri="{FF2B5EF4-FFF2-40B4-BE49-F238E27FC236}">
                <a16:creationId xmlns:a16="http://schemas.microsoft.com/office/drawing/2014/main" id="{84E2D220-B01C-6C31-C0C8-371DE42BD964}"/>
              </a:ext>
            </a:extLst>
          </p:cNvPr>
          <p:cNvSpPr txBox="1"/>
          <p:nvPr/>
        </p:nvSpPr>
        <p:spPr>
          <a:xfrm rot="10800000" flipV="1">
            <a:off x="2263600" y="6138635"/>
            <a:ext cx="1229871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300" b="1">
                <a:solidFill>
                  <a:srgbClr val="378552"/>
                </a:solidFill>
                <a:latin typeface="Noto Sans Georgian"/>
              </a:defRPr>
            </a:pPr>
            <a:r>
              <a:rPr sz="1400" dirty="0">
                <a:solidFill>
                  <a:schemeClr val="tx2">
                    <a:lumMod val="50000"/>
                  </a:schemeClr>
                </a:solidFill>
                <a:latin typeface="Sylfaen" panose="010A0502050306030303" pitchFamily="18" charset="0"/>
              </a:rPr>
              <a:t>KEY FINDING</a:t>
            </a:r>
          </a:p>
        </p:txBody>
      </p:sp>
      <p:cxnSp>
        <p:nvCxnSpPr>
          <p:cNvPr id="50" name="Connector 34">
            <a:extLst>
              <a:ext uri="{FF2B5EF4-FFF2-40B4-BE49-F238E27FC236}">
                <a16:creationId xmlns:a16="http://schemas.microsoft.com/office/drawing/2014/main" id="{C7FD22EE-02A0-0462-94BC-2408CB852E31}"/>
              </a:ext>
            </a:extLst>
          </p:cNvPr>
          <p:cNvCxnSpPr>
            <a:cxnSpLocks/>
          </p:cNvCxnSpPr>
          <p:nvPr/>
        </p:nvCxnSpPr>
        <p:spPr>
          <a:xfrm>
            <a:off x="4112554" y="6050639"/>
            <a:ext cx="0" cy="469033"/>
          </a:xfrm>
          <a:prstGeom prst="line">
            <a:avLst/>
          </a:prstGeom>
          <a:ln w="12700">
            <a:solidFill>
              <a:srgbClr val="96AF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40">
            <a:extLst>
              <a:ext uri="{FF2B5EF4-FFF2-40B4-BE49-F238E27FC236}">
                <a16:creationId xmlns:a16="http://schemas.microsoft.com/office/drawing/2014/main" id="{44E53F61-D5A1-18C6-72CF-18027E1A9AA8}"/>
              </a:ext>
            </a:extLst>
          </p:cNvPr>
          <p:cNvCxnSpPr>
            <a:cxnSpLocks/>
          </p:cNvCxnSpPr>
          <p:nvPr/>
        </p:nvCxnSpPr>
        <p:spPr>
          <a:xfrm>
            <a:off x="7754960" y="6050639"/>
            <a:ext cx="0" cy="469033"/>
          </a:xfrm>
          <a:prstGeom prst="line">
            <a:avLst/>
          </a:prstGeom>
          <a:ln w="12700">
            <a:solidFill>
              <a:srgbClr val="96AF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8A85B2F9-A826-4972-AF72-E3050AEDE0BB}"/>
              </a:ext>
            </a:extLst>
          </p:cNvPr>
          <p:cNvSpPr txBox="1"/>
          <p:nvPr/>
        </p:nvSpPr>
        <p:spPr>
          <a:xfrm>
            <a:off x="4112554" y="6134951"/>
            <a:ext cx="3642406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ka-GE" sz="1400" b="1" dirty="0">
                <a:latin typeface="Sylfaen" panose="010A0502050306030303" pitchFamily="18" charset="0"/>
              </a:rPr>
              <a:t>49-78 </a:t>
            </a:r>
            <a:r>
              <a:rPr lang="en-US" sz="1400" b="1" dirty="0">
                <a:latin typeface="Sylfaen" panose="010A0502050306030303" pitchFamily="18" charset="0"/>
              </a:rPr>
              <a:t> </a:t>
            </a:r>
            <a:r>
              <a:rPr lang="en-US" sz="1400" b="1" dirty="0">
                <a:solidFill>
                  <a:schemeClr val="tx2">
                    <a:lumMod val="50000"/>
                  </a:schemeClr>
                </a:solidFill>
                <a:latin typeface="Sylfaen" panose="010A0502050306030303" pitchFamily="18" charset="0"/>
              </a:rPr>
              <a:t>mg/kg</a:t>
            </a:r>
            <a:endParaRPr lang="ka-GE" sz="1400" dirty="0">
              <a:solidFill>
                <a:schemeClr val="tx2">
                  <a:lumMod val="50000"/>
                </a:schemeClr>
              </a:solidFill>
              <a:latin typeface="Sylfaen" panose="010A0502050306030303" pitchFamily="18" charset="0"/>
            </a:endParaRPr>
          </a:p>
          <a:p>
            <a:pPr algn="ctr"/>
            <a:endParaRPr sz="1600" b="1" dirty="0">
              <a:latin typeface="Noto Sans Georgian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046464-AC90-23D8-717D-7430F8A9C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093320"/>
            <a:ext cx="6828416" cy="4532993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B17CD44D-2AA2-791D-C37F-7EF6B775E390}"/>
              </a:ext>
            </a:extLst>
          </p:cNvPr>
          <p:cNvSpPr txBox="1"/>
          <p:nvPr/>
        </p:nvSpPr>
        <p:spPr>
          <a:xfrm>
            <a:off x="1005840" y="143759"/>
            <a:ext cx="7520007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2700" b="1">
                <a:solidFill>
                  <a:srgbClr val="23372A"/>
                </a:solidFill>
                <a:latin typeface="Noto Sans"/>
              </a:defRPr>
            </a:pPr>
            <a:r>
              <a:rPr sz="2400" b="1" dirty="0">
                <a:solidFill>
                  <a:srgbClr val="192A24"/>
                </a:solidFill>
                <a:latin typeface="Sylfaen" panose="010A0502050306030303" pitchFamily="18" charset="0"/>
              </a:rPr>
              <a:t>Antimony (Sb) — One of the Main Findings of the Study</a:t>
            </a:r>
          </a:p>
          <a:p>
            <a:endParaRPr sz="2400" b="1" dirty="0">
              <a:solidFill>
                <a:srgbClr val="192A24"/>
              </a:solidFill>
              <a:latin typeface="Aptos Display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C0B37F-CFFA-D59B-5CE3-2663662451A1}"/>
              </a:ext>
            </a:extLst>
          </p:cNvPr>
          <p:cNvSpPr txBox="1"/>
          <p:nvPr/>
        </p:nvSpPr>
        <p:spPr>
          <a:xfrm>
            <a:off x="7951083" y="6028899"/>
            <a:ext cx="183837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400" b="1" dirty="0">
                <a:latin typeface="Sylfaen" panose="010A0502050306030303" pitchFamily="18" charset="0"/>
              </a:rPr>
              <a:t>Exceedance: 12–20</a:t>
            </a:r>
            <a:r>
              <a:rPr lang="ka-GE" sz="1400" b="1" dirty="0">
                <a:latin typeface="Sylfaen" panose="010A0502050306030303" pitchFamily="18" charset="0"/>
              </a:rPr>
              <a:t> </a:t>
            </a:r>
            <a:r>
              <a:rPr lang="en-US" sz="1400" b="1" dirty="0">
                <a:latin typeface="Sylfaen" panose="010A0502050306030303" pitchFamily="18" charset="0"/>
              </a:rPr>
              <a:t>times the MPC</a:t>
            </a:r>
            <a:endParaRPr sz="1400" b="1" i="0" u="none" dirty="0">
              <a:solidFill>
                <a:schemeClr val="tx2">
                  <a:lumMod val="50000"/>
                </a:schemeClr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632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B6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75519"/>
            <a:ext cx="4114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2B6791"/>
                </a:solidFill>
                <a:latin typeface="Noto Sans Georgian"/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506152"/>
            <a:ext cx="102412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 dirty="0">
                <a:solidFill>
                  <a:srgbClr val="697680"/>
                </a:solidFill>
                <a:latin typeface="Sylfaen" panose="010A0502050306030303" pitchFamily="18" charset="0"/>
              </a:rPr>
              <a:t>Li, K, Na, Ca </a:t>
            </a:r>
            <a:r>
              <a:rPr lang="en-US" sz="1200" dirty="0">
                <a:solidFill>
                  <a:srgbClr val="697680"/>
                </a:solidFill>
                <a:latin typeface="Sylfaen" panose="010A0502050306030303" pitchFamily="18" charset="0"/>
              </a:rPr>
              <a:t>and</a:t>
            </a:r>
            <a:r>
              <a:rPr sz="1200" b="0" dirty="0">
                <a:solidFill>
                  <a:srgbClr val="697680"/>
                </a:solidFill>
                <a:latin typeface="Sylfaen" panose="010A0502050306030303" pitchFamily="18" charset="0"/>
              </a:rPr>
              <a:t> Mg — </a:t>
            </a:r>
            <a:r>
              <a:rPr lang="en-US" sz="1200" dirty="0">
                <a:solidFill>
                  <a:srgbClr val="697680"/>
                </a:solidFill>
                <a:latin typeface="Sylfaen" panose="010A0502050306030303" pitchFamily="18" charset="0"/>
              </a:rPr>
              <a:t>quantitative comparison</a:t>
            </a:r>
            <a:endParaRPr sz="1200" b="0" dirty="0">
              <a:solidFill>
                <a:srgbClr val="697680"/>
              </a:solidFill>
              <a:latin typeface="Sylfaen" panose="010A050205030603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" y="886968"/>
            <a:ext cx="10972800" cy="10972"/>
          </a:xfrm>
          <a:prstGeom prst="rect">
            <a:avLst/>
          </a:prstGeom>
          <a:solidFill>
            <a:srgbClr val="D6D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235708"/>
              </p:ext>
            </p:extLst>
          </p:nvPr>
        </p:nvGraphicFramePr>
        <p:xfrm>
          <a:off x="594360" y="1143000"/>
          <a:ext cx="10972800" cy="4838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3167"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№</a:t>
                      </a:r>
                      <a:endParaRPr lang="en-US" sz="1400" b="1" dirty="0">
                        <a:solidFill>
                          <a:srgbClr val="FFFFFF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sz="1400" b="1" dirty="0">
                        <a:solidFill>
                          <a:srgbClr val="FFFFFF"/>
                        </a:solidFill>
                        <a:latin typeface="Sylfaen" panose="010A0502050306030303" pitchFamily="18" charset="0"/>
                      </a:endParaRPr>
                    </a:p>
                  </a:txBody>
                  <a:tcPr anchor="ctr">
                    <a:solidFill>
                      <a:srgbClr val="122638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mg/kg</a:t>
                      </a:r>
                      <a:endParaRPr sz="1400" b="1" dirty="0">
                        <a:solidFill>
                          <a:srgbClr val="FFFFFF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900" b="1" dirty="0">
                        <a:solidFill>
                          <a:srgbClr val="FFFFFF"/>
                        </a:solidFill>
                        <a:latin typeface="Noto Sans Georgian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900" b="1" dirty="0">
                        <a:solidFill>
                          <a:srgbClr val="FFFFFF"/>
                        </a:solidFill>
                        <a:latin typeface="Noto Sans Georgian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900" b="1" dirty="0">
                        <a:solidFill>
                          <a:srgbClr val="FFFFFF"/>
                        </a:solidFill>
                        <a:latin typeface="Noto Sans Georgian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900" b="1" dirty="0">
                        <a:solidFill>
                          <a:srgbClr val="FFFFFF"/>
                        </a:solidFill>
                        <a:latin typeface="Noto Sans Georgian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4135857"/>
                  </a:ext>
                </a:extLst>
              </a:tr>
              <a:tr h="403167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Li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K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Na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Ca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Mg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3547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3120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4709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9142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2</a:t>
                      </a:r>
                      <a:endParaRPr sz="1400" b="1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12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3422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1900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989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5104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</a:t>
                      </a:r>
                      <a:endParaRPr sz="1400" b="1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3635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2330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870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4809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4</a:t>
                      </a:r>
                      <a:endParaRPr sz="1400" b="1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8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3262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2610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2795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10259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5</a:t>
                      </a:r>
                      <a:endParaRPr sz="1400" b="1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3288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1940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3512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10479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</a:t>
                      </a:r>
                      <a:endParaRPr sz="1400" b="1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3215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1980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3308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9673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</a:t>
                      </a:r>
                      <a:endParaRPr sz="1400" b="1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2929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2070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3378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9895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8</a:t>
                      </a:r>
                      <a:endParaRPr sz="1400" b="1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8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3025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2140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2754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10519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3764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1860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2741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10571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317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10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8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3622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1490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2727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10562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670560" y="6085333"/>
            <a:ext cx="1051560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6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064240" y="6411950"/>
            <a:ext cx="502920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 dirty="0">
                <a:solidFill>
                  <a:srgbClr val="697680"/>
                </a:solidFill>
                <a:latin typeface="Noto Sans Georgian"/>
              </a:rPr>
              <a:t>11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C188EC-6545-3589-2854-5EB072A09A31}"/>
              </a:ext>
            </a:extLst>
          </p:cNvPr>
          <p:cNvSpPr txBox="1"/>
          <p:nvPr/>
        </p:nvSpPr>
        <p:spPr>
          <a:xfrm>
            <a:off x="1097280" y="44714"/>
            <a:ext cx="1033272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 dirty="0">
                <a:solidFill>
                  <a:srgbClr val="192A24"/>
                </a:solidFill>
                <a:latin typeface="Sylfaen" panose="010A0502050306030303" pitchFamily="18" charset="0"/>
              </a:rPr>
              <a:t>Major Elements in Soil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E02C90-BDF7-A672-2521-1BF01A3166EB}"/>
              </a:ext>
            </a:extLst>
          </p:cNvPr>
          <p:cNvSpPr txBox="1"/>
          <p:nvPr/>
        </p:nvSpPr>
        <p:spPr>
          <a:xfrm>
            <a:off x="853440" y="6166819"/>
            <a:ext cx="1014984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dirty="0">
                <a:latin typeface="Sylfaen" panose="010A0502050306030303" pitchFamily="18" charset="0"/>
              </a:rPr>
              <a:t>Ca and Mg values show particularly pronounced differences among samples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B6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75519"/>
            <a:ext cx="4114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2B6791"/>
                </a:solidFill>
                <a:latin typeface="Noto Sans Georgian"/>
              </a:rPr>
              <a:t>1</a:t>
            </a:r>
            <a:r>
              <a:rPr lang="en-US" sz="1100" b="1" dirty="0">
                <a:solidFill>
                  <a:srgbClr val="2B6791"/>
                </a:solidFill>
                <a:latin typeface="Noto Sans Georgian"/>
              </a:rPr>
              <a:t>2</a:t>
            </a:r>
            <a:endParaRPr sz="1100" b="1" dirty="0">
              <a:solidFill>
                <a:srgbClr val="2B6791"/>
              </a:solidFill>
              <a:latin typeface="Noto Sans Georgi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7280" y="506152"/>
            <a:ext cx="102412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1200" dirty="0">
                <a:solidFill>
                  <a:srgbClr val="697680"/>
                </a:solidFill>
                <a:latin typeface="Sylfaen" panose="010A0502050306030303" pitchFamily="18" charset="0"/>
              </a:rPr>
              <a:t>Main conclusions from the numerical data</a:t>
            </a:r>
            <a:endParaRPr sz="1200" b="0" dirty="0">
              <a:solidFill>
                <a:srgbClr val="697680"/>
              </a:solidFill>
              <a:latin typeface="Sylfaen" panose="010A050205030603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" y="886968"/>
            <a:ext cx="10972800" cy="10972"/>
          </a:xfrm>
          <a:prstGeom prst="rect">
            <a:avLst/>
          </a:prstGeom>
          <a:solidFill>
            <a:srgbClr val="D6D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1064240" y="6411950"/>
            <a:ext cx="502920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 dirty="0">
                <a:solidFill>
                  <a:srgbClr val="697680"/>
                </a:solidFill>
                <a:latin typeface="Noto Sans Georgian"/>
              </a:rPr>
              <a:t>1</a:t>
            </a:r>
            <a:r>
              <a:rPr lang="en-US" sz="800" b="1" dirty="0">
                <a:solidFill>
                  <a:srgbClr val="697680"/>
                </a:solidFill>
                <a:latin typeface="Noto Sans Georgian"/>
              </a:rPr>
              <a:t>2</a:t>
            </a:r>
            <a:endParaRPr sz="800" b="1" dirty="0">
              <a:solidFill>
                <a:srgbClr val="697680"/>
              </a:solidFill>
              <a:latin typeface="Noto Sans Georgian"/>
            </a:endParaRPr>
          </a:p>
        </p:txBody>
      </p:sp>
      <p:sp>
        <p:nvSpPr>
          <p:cNvPr id="70" name="Rounded Rectangle 6">
            <a:extLst>
              <a:ext uri="{FF2B5EF4-FFF2-40B4-BE49-F238E27FC236}">
                <a16:creationId xmlns:a16="http://schemas.microsoft.com/office/drawing/2014/main" id="{5469773D-5BDC-DCEF-4711-10C701B1C7E4}"/>
              </a:ext>
            </a:extLst>
          </p:cNvPr>
          <p:cNvSpPr/>
          <p:nvPr/>
        </p:nvSpPr>
        <p:spPr>
          <a:xfrm>
            <a:off x="822960" y="1234440"/>
            <a:ext cx="1051560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D8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1E77B2B-1C71-8CDA-E214-09BAB515FEFF}"/>
              </a:ext>
            </a:extLst>
          </p:cNvPr>
          <p:cNvSpPr txBox="1"/>
          <p:nvPr/>
        </p:nvSpPr>
        <p:spPr>
          <a:xfrm>
            <a:off x="1051560" y="1359444"/>
            <a:ext cx="41148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 dirty="0">
                <a:solidFill>
                  <a:srgbClr val="2770A6"/>
                </a:solidFill>
                <a:latin typeface="Sylfaen" panose="010A0502050306030303" pitchFamily="18" charset="0"/>
              </a:rPr>
              <a:t>01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1D1513D-67E8-A32D-620F-C595D3F62692}"/>
              </a:ext>
            </a:extLst>
          </p:cNvPr>
          <p:cNvSpPr txBox="1"/>
          <p:nvPr/>
        </p:nvSpPr>
        <p:spPr>
          <a:xfrm>
            <a:off x="1668780" y="1332391"/>
            <a:ext cx="18288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dirty="0">
                <a:solidFill>
                  <a:srgbClr val="0E2334"/>
                </a:solidFill>
                <a:latin typeface="Sylfaen" panose="010A0502050306030303" pitchFamily="18" charset="0"/>
              </a:rPr>
              <a:t>pH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174FC80-AEF8-0DA5-99F3-AE9C9E69A30B}"/>
              </a:ext>
            </a:extLst>
          </p:cNvPr>
          <p:cNvSpPr txBox="1"/>
          <p:nvPr/>
        </p:nvSpPr>
        <p:spPr>
          <a:xfrm>
            <a:off x="3657600" y="1312052"/>
            <a:ext cx="71323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dirty="0">
                <a:solidFill>
                  <a:srgbClr val="24303A"/>
                </a:solidFill>
                <a:latin typeface="Sylfaen" panose="010A0502050306030303" pitchFamily="18" charset="0"/>
              </a:rPr>
              <a:t>6.5–6.9</a:t>
            </a:r>
          </a:p>
        </p:txBody>
      </p:sp>
      <p:sp>
        <p:nvSpPr>
          <p:cNvPr id="78" name="Rounded Rectangle 10">
            <a:extLst>
              <a:ext uri="{FF2B5EF4-FFF2-40B4-BE49-F238E27FC236}">
                <a16:creationId xmlns:a16="http://schemas.microsoft.com/office/drawing/2014/main" id="{02ACC2A3-862C-7808-6198-E3D990429911}"/>
              </a:ext>
            </a:extLst>
          </p:cNvPr>
          <p:cNvSpPr/>
          <p:nvPr/>
        </p:nvSpPr>
        <p:spPr>
          <a:xfrm>
            <a:off x="822960" y="2238721"/>
            <a:ext cx="1051560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D8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66E6941-587F-8386-9302-887B156A7BD5}"/>
              </a:ext>
            </a:extLst>
          </p:cNvPr>
          <p:cNvSpPr txBox="1"/>
          <p:nvPr/>
        </p:nvSpPr>
        <p:spPr>
          <a:xfrm>
            <a:off x="1051560" y="2273844"/>
            <a:ext cx="41148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 dirty="0">
                <a:solidFill>
                  <a:srgbClr val="2D8B82"/>
                </a:solidFill>
                <a:latin typeface="Sylfaen" panose="010A0502050306030303" pitchFamily="18" charset="0"/>
              </a:rPr>
              <a:t>02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8F8AC4A-A654-6D9E-6D45-AE34AD2DA504}"/>
              </a:ext>
            </a:extLst>
          </p:cNvPr>
          <p:cNvSpPr txBox="1"/>
          <p:nvPr/>
        </p:nvSpPr>
        <p:spPr>
          <a:xfrm>
            <a:off x="1565910" y="2275864"/>
            <a:ext cx="18288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1600" b="1" dirty="0">
                <a:solidFill>
                  <a:srgbClr val="0E2334"/>
                </a:solidFill>
                <a:latin typeface="Sylfaen" panose="010A0502050306030303" pitchFamily="18" charset="0"/>
              </a:rPr>
              <a:t>Moisture</a:t>
            </a:r>
            <a:endParaRPr sz="1600" b="1" dirty="0">
              <a:solidFill>
                <a:srgbClr val="0E2334"/>
              </a:solidFill>
              <a:latin typeface="Sylfaen" panose="010A0502050306030303" pitchFamily="18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A1BA2CA-6D23-24A9-D78A-EA44D911E976}"/>
              </a:ext>
            </a:extLst>
          </p:cNvPr>
          <p:cNvSpPr txBox="1"/>
          <p:nvPr/>
        </p:nvSpPr>
        <p:spPr>
          <a:xfrm>
            <a:off x="7104186" y="2304842"/>
            <a:ext cx="127390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dirty="0">
                <a:solidFill>
                  <a:srgbClr val="24303A"/>
                </a:solidFill>
                <a:latin typeface="Sylfaen" panose="010A0502050306030303" pitchFamily="18" charset="0"/>
              </a:rPr>
              <a:t>5.32–9.45</a:t>
            </a:r>
            <a:r>
              <a:rPr lang="en-US" sz="1600" b="1" dirty="0">
                <a:solidFill>
                  <a:srgbClr val="24303A"/>
                </a:solidFill>
                <a:latin typeface="Sylfaen" panose="010A0502050306030303" pitchFamily="18" charset="0"/>
              </a:rPr>
              <a:t> %</a:t>
            </a:r>
            <a:endParaRPr sz="1600" b="1" dirty="0">
              <a:solidFill>
                <a:srgbClr val="24303A"/>
              </a:solidFill>
              <a:latin typeface="Sylfaen" panose="010A0502050306030303" pitchFamily="18" charset="0"/>
            </a:endParaRPr>
          </a:p>
          <a:p>
            <a:pPr algn="l"/>
            <a:endParaRPr sz="1200" b="1" dirty="0">
              <a:solidFill>
                <a:srgbClr val="24303A"/>
              </a:solidFill>
              <a:latin typeface="Noto Sans Georgian"/>
            </a:endParaRPr>
          </a:p>
        </p:txBody>
      </p:sp>
      <p:sp>
        <p:nvSpPr>
          <p:cNvPr id="86" name="Rounded Rectangle 14">
            <a:extLst>
              <a:ext uri="{FF2B5EF4-FFF2-40B4-BE49-F238E27FC236}">
                <a16:creationId xmlns:a16="http://schemas.microsoft.com/office/drawing/2014/main" id="{C58E20F5-2C39-1912-EB32-54997AEE4F25}"/>
              </a:ext>
            </a:extLst>
          </p:cNvPr>
          <p:cNvSpPr/>
          <p:nvPr/>
        </p:nvSpPr>
        <p:spPr>
          <a:xfrm>
            <a:off x="822960" y="3063240"/>
            <a:ext cx="1051560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D8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8D03E00-B140-9F7B-7512-449B1ADEC7D6}"/>
              </a:ext>
            </a:extLst>
          </p:cNvPr>
          <p:cNvSpPr txBox="1"/>
          <p:nvPr/>
        </p:nvSpPr>
        <p:spPr>
          <a:xfrm>
            <a:off x="1051560" y="3188244"/>
            <a:ext cx="41148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 dirty="0">
                <a:solidFill>
                  <a:srgbClr val="B94C4C"/>
                </a:solidFill>
                <a:latin typeface="Sylfaen" panose="010A0502050306030303" pitchFamily="18" charset="0"/>
              </a:rPr>
              <a:t>03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73B2DE4-6B62-25FD-BBD7-F5FA3B73D561}"/>
              </a:ext>
            </a:extLst>
          </p:cNvPr>
          <p:cNvSpPr txBox="1"/>
          <p:nvPr/>
        </p:nvSpPr>
        <p:spPr>
          <a:xfrm>
            <a:off x="1691640" y="3082975"/>
            <a:ext cx="18288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dirty="0">
                <a:solidFill>
                  <a:srgbClr val="0E2334"/>
                </a:solidFill>
                <a:latin typeface="Sylfaen" panose="010A0502050306030303" pitchFamily="18" charset="0"/>
              </a:rPr>
              <a:t>Cr</a:t>
            </a:r>
          </a:p>
        </p:txBody>
      </p:sp>
      <p:sp>
        <p:nvSpPr>
          <p:cNvPr id="94" name="Rounded Rectangle 18">
            <a:extLst>
              <a:ext uri="{FF2B5EF4-FFF2-40B4-BE49-F238E27FC236}">
                <a16:creationId xmlns:a16="http://schemas.microsoft.com/office/drawing/2014/main" id="{6E770221-01CD-CDBC-CBA1-DDB07CA1FF00}"/>
              </a:ext>
            </a:extLst>
          </p:cNvPr>
          <p:cNvSpPr/>
          <p:nvPr/>
        </p:nvSpPr>
        <p:spPr>
          <a:xfrm>
            <a:off x="822960" y="3977639"/>
            <a:ext cx="1051560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D8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2AF5C0F4-ACE8-4951-9CEE-0BF77A260812}"/>
              </a:ext>
            </a:extLst>
          </p:cNvPr>
          <p:cNvSpPr txBox="1"/>
          <p:nvPr/>
        </p:nvSpPr>
        <p:spPr>
          <a:xfrm>
            <a:off x="1051560" y="4102643"/>
            <a:ext cx="41148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 dirty="0">
                <a:solidFill>
                  <a:srgbClr val="C99E43"/>
                </a:solidFill>
                <a:latin typeface="Sylfaen" panose="010A0502050306030303" pitchFamily="18" charset="0"/>
              </a:rPr>
              <a:t>04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FF89FB1D-18E4-D173-F5E3-476FAEF65111}"/>
              </a:ext>
            </a:extLst>
          </p:cNvPr>
          <p:cNvSpPr txBox="1"/>
          <p:nvPr/>
        </p:nvSpPr>
        <p:spPr>
          <a:xfrm>
            <a:off x="1691640" y="4046108"/>
            <a:ext cx="18288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dirty="0">
                <a:solidFill>
                  <a:srgbClr val="0E2334"/>
                </a:solidFill>
                <a:latin typeface="Sylfaen" panose="010A0502050306030303" pitchFamily="18" charset="0"/>
              </a:rPr>
              <a:t>Fe</a:t>
            </a:r>
          </a:p>
        </p:txBody>
      </p:sp>
      <p:sp>
        <p:nvSpPr>
          <p:cNvPr id="102" name="Rounded Rectangle 22">
            <a:extLst>
              <a:ext uri="{FF2B5EF4-FFF2-40B4-BE49-F238E27FC236}">
                <a16:creationId xmlns:a16="http://schemas.microsoft.com/office/drawing/2014/main" id="{45690F42-FCF3-DE72-C1B9-9DD4D2A3C1A4}"/>
              </a:ext>
            </a:extLst>
          </p:cNvPr>
          <p:cNvSpPr/>
          <p:nvPr/>
        </p:nvSpPr>
        <p:spPr>
          <a:xfrm>
            <a:off x="822960" y="4892040"/>
            <a:ext cx="1051560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D8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60E15D3-027E-FAB3-26E1-A624D715BF7D}"/>
              </a:ext>
            </a:extLst>
          </p:cNvPr>
          <p:cNvSpPr txBox="1"/>
          <p:nvPr/>
        </p:nvSpPr>
        <p:spPr>
          <a:xfrm>
            <a:off x="1051560" y="5017043"/>
            <a:ext cx="41148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 dirty="0">
                <a:solidFill>
                  <a:srgbClr val="4B8E5C"/>
                </a:solidFill>
                <a:latin typeface="Sylfaen" panose="010A0502050306030303" pitchFamily="18" charset="0"/>
              </a:rPr>
              <a:t>05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A6424EC-05E6-0485-DA16-5B1E2E2DF82B}"/>
              </a:ext>
            </a:extLst>
          </p:cNvPr>
          <p:cNvSpPr txBox="1"/>
          <p:nvPr/>
        </p:nvSpPr>
        <p:spPr>
          <a:xfrm>
            <a:off x="1691640" y="4960508"/>
            <a:ext cx="18288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1600" b="1" dirty="0">
                <a:solidFill>
                  <a:srgbClr val="0E2334"/>
                </a:solidFill>
                <a:latin typeface="Sylfaen" panose="010A0502050306030303" pitchFamily="18" charset="0"/>
              </a:rPr>
              <a:t>Sb</a:t>
            </a:r>
            <a:endParaRPr sz="1600" b="1" dirty="0">
              <a:solidFill>
                <a:srgbClr val="0E2334"/>
              </a:solidFill>
              <a:latin typeface="Sylfaen" panose="010A0502050306030303" pitchFamily="18" charset="0"/>
            </a:endParaRPr>
          </a:p>
        </p:txBody>
      </p:sp>
      <p:sp>
        <p:nvSpPr>
          <p:cNvPr id="8" name="TextBox 25">
            <a:extLst>
              <a:ext uri="{FF2B5EF4-FFF2-40B4-BE49-F238E27FC236}">
                <a16:creationId xmlns:a16="http://schemas.microsoft.com/office/drawing/2014/main" id="{EAE1685B-6A83-9880-5918-E62813A453F1}"/>
              </a:ext>
            </a:extLst>
          </p:cNvPr>
          <p:cNvSpPr txBox="1"/>
          <p:nvPr/>
        </p:nvSpPr>
        <p:spPr>
          <a:xfrm>
            <a:off x="5882640" y="4077705"/>
            <a:ext cx="38862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b="1" dirty="0">
                <a:solidFill>
                  <a:srgbClr val="263039"/>
                </a:solidFill>
                <a:latin typeface="Noto Sans Georgian"/>
              </a:rPr>
              <a:t> </a:t>
            </a:r>
            <a:r>
              <a:rPr lang="en-US" sz="1600" b="1" dirty="0">
                <a:solidFill>
                  <a:srgbClr val="263039"/>
                </a:solidFill>
                <a:latin typeface="Sylfaen" panose="010A0502050306030303" pitchFamily="18" charset="0"/>
              </a:rPr>
              <a:t>Range </a:t>
            </a:r>
            <a:r>
              <a:rPr sz="1600" b="1" dirty="0">
                <a:solidFill>
                  <a:srgbClr val="263039"/>
                </a:solidFill>
                <a:latin typeface="Sylfaen" panose="010A0502050306030303" pitchFamily="18" charset="0"/>
              </a:rPr>
              <a:t>4.2-9.5 %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915278-E1F3-9BD9-5E54-C02653F192F5}"/>
              </a:ext>
            </a:extLst>
          </p:cNvPr>
          <p:cNvSpPr txBox="1"/>
          <p:nvPr/>
        </p:nvSpPr>
        <p:spPr>
          <a:xfrm>
            <a:off x="1097280" y="44714"/>
            <a:ext cx="1033272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 dirty="0">
                <a:solidFill>
                  <a:srgbClr val="192A24"/>
                </a:solidFill>
                <a:latin typeface="Sylfaen" panose="010A0502050306030303" pitchFamily="18" charset="0"/>
              </a:rPr>
              <a:t>Key Findings from Soil Analysis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BD9DC8-8871-4778-3447-F453D73AB168}"/>
              </a:ext>
            </a:extLst>
          </p:cNvPr>
          <p:cNvSpPr txBox="1"/>
          <p:nvPr/>
        </p:nvSpPr>
        <p:spPr>
          <a:xfrm>
            <a:off x="3497579" y="2325476"/>
            <a:ext cx="3364329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600" b="1" dirty="0">
                <a:latin typeface="Sylfaen" panose="010A0502050306030303" pitchFamily="18" charset="0"/>
              </a:rPr>
              <a:t>Slightly higher in some deeper layers</a:t>
            </a:r>
            <a:endParaRPr sz="1600" b="1" dirty="0">
              <a:solidFill>
                <a:srgbClr val="263039"/>
              </a:solidFill>
              <a:latin typeface="Sylfaen" panose="010A0502050306030303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5625180-D2A1-F81D-EA72-2643851B3F6E}"/>
              </a:ext>
            </a:extLst>
          </p:cNvPr>
          <p:cNvSpPr txBox="1"/>
          <p:nvPr/>
        </p:nvSpPr>
        <p:spPr>
          <a:xfrm>
            <a:off x="3497580" y="3153457"/>
            <a:ext cx="71323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dirty="0">
                <a:latin typeface="Sylfaen" panose="010A0502050306030303" pitchFamily="18" charset="0"/>
              </a:rPr>
              <a:t>High concentration, mean 115 mg/kg</a:t>
            </a:r>
            <a:endParaRPr sz="1600" b="1" dirty="0">
              <a:solidFill>
                <a:srgbClr val="24303A"/>
              </a:solidFill>
              <a:latin typeface="Sylfaen" panose="010A0502050306030303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72A2B0-208C-1AEC-A785-8EA944699992}"/>
              </a:ext>
            </a:extLst>
          </p:cNvPr>
          <p:cNvSpPr txBox="1"/>
          <p:nvPr/>
        </p:nvSpPr>
        <p:spPr>
          <a:xfrm>
            <a:off x="3520440" y="4077655"/>
            <a:ext cx="269748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dirty="0">
                <a:latin typeface="Sylfaen" panose="010A0502050306030303" pitchFamily="18" charset="0"/>
              </a:rPr>
              <a:t>High mass concentration</a:t>
            </a:r>
            <a:endParaRPr sz="1600" b="1" dirty="0">
              <a:solidFill>
                <a:srgbClr val="24303A"/>
              </a:solidFill>
              <a:latin typeface="Sylfaen" panose="010A05020503060303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4A247A-75E5-5970-7C3E-CA5F048DB012}"/>
              </a:ext>
            </a:extLst>
          </p:cNvPr>
          <p:cNvSpPr txBox="1"/>
          <p:nvPr/>
        </p:nvSpPr>
        <p:spPr>
          <a:xfrm>
            <a:off x="3521019" y="4960507"/>
            <a:ext cx="71323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600" b="1" dirty="0">
                <a:latin typeface="Sylfaen" panose="010A0502050306030303" pitchFamily="18" charset="0"/>
              </a:rPr>
              <a:t>Exceedance: 12–20 times the MPC</a:t>
            </a:r>
            <a:endParaRPr sz="1600" b="1" dirty="0">
              <a:solidFill>
                <a:srgbClr val="24303A"/>
              </a:solidFill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B6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75519"/>
            <a:ext cx="4114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2B6791"/>
                </a:solidFill>
                <a:latin typeface="Noto Sans Georgian"/>
              </a:rPr>
              <a:t>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506152"/>
            <a:ext cx="102412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1200" dirty="0">
                <a:solidFill>
                  <a:srgbClr val="697680"/>
                </a:solidFill>
                <a:latin typeface="Sylfaen" panose="010A0502050306030303" pitchFamily="18" charset="0"/>
              </a:rPr>
              <a:t>Different types of water in Ozurgeti Municipality</a:t>
            </a:r>
            <a:endParaRPr sz="1200" b="0" dirty="0">
              <a:solidFill>
                <a:srgbClr val="697680"/>
              </a:solidFill>
              <a:latin typeface="Sylfaen" panose="010A050205030603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" y="886968"/>
            <a:ext cx="10972800" cy="10972"/>
          </a:xfrm>
          <a:prstGeom prst="rect">
            <a:avLst/>
          </a:prstGeom>
          <a:solidFill>
            <a:srgbClr val="D6D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558391"/>
              </p:ext>
            </p:extLst>
          </p:nvPr>
        </p:nvGraphicFramePr>
        <p:xfrm>
          <a:off x="594360" y="1143000"/>
          <a:ext cx="10972800" cy="4796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5636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№</a:t>
                      </a:r>
                      <a:endParaRPr lang="en-US" sz="1800" b="1" dirty="0">
                        <a:solidFill>
                          <a:srgbClr val="FFFFFF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sz="1800" b="1" dirty="0">
                        <a:solidFill>
                          <a:srgbClr val="FFFFFF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Water type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Date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Village </a:t>
                      </a:r>
                      <a:r>
                        <a:rPr sz="1800" dirty="0" err="1">
                          <a:latin typeface="Sylfaen" panose="010A0502050306030303" pitchFamily="18" charset="0"/>
                        </a:rPr>
                        <a:t>Likhаuri</a:t>
                      </a:r>
                      <a:r>
                        <a:rPr sz="1800" dirty="0">
                          <a:latin typeface="Sylfaen" panose="010A0502050306030303" pitchFamily="18" charset="0"/>
                        </a:rPr>
                        <a:t>, Achi River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31.10.2025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2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Village </a:t>
                      </a:r>
                      <a:r>
                        <a:rPr sz="1800" dirty="0" err="1">
                          <a:latin typeface="Sylfaen" panose="010A0502050306030303" pitchFamily="18" charset="0"/>
                        </a:rPr>
                        <a:t>Konkchati</a:t>
                      </a:r>
                      <a:r>
                        <a:rPr sz="1800" dirty="0">
                          <a:latin typeface="Sylfaen" panose="010A0502050306030303" pitchFamily="18" charset="0"/>
                        </a:rPr>
                        <a:t>, spring water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31.10.2025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Village </a:t>
                      </a:r>
                      <a:r>
                        <a:rPr sz="1800" dirty="0" err="1">
                          <a:latin typeface="Sylfaen" panose="010A0502050306030303" pitchFamily="18" charset="0"/>
                        </a:rPr>
                        <a:t>Vakijvari</a:t>
                      </a:r>
                      <a:r>
                        <a:rPr sz="1800" dirty="0">
                          <a:latin typeface="Sylfaen" panose="010A0502050306030303" pitchFamily="18" charset="0"/>
                        </a:rPr>
                        <a:t>, well water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31.10.2025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4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Village </a:t>
                      </a:r>
                      <a:r>
                        <a:rPr sz="1800" dirty="0" err="1">
                          <a:latin typeface="Sylfaen" panose="010A0502050306030303" pitchFamily="18" charset="0"/>
                        </a:rPr>
                        <a:t>Silauri</a:t>
                      </a:r>
                      <a:r>
                        <a:rPr sz="1800" dirty="0">
                          <a:latin typeface="Sylfaen" panose="010A0502050306030303" pitchFamily="18" charset="0"/>
                        </a:rPr>
                        <a:t>, spring water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31.10.2025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5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Village </a:t>
                      </a:r>
                      <a:r>
                        <a:rPr sz="1800" dirty="0" err="1">
                          <a:latin typeface="Sylfaen" panose="010A0502050306030303" pitchFamily="18" charset="0"/>
                        </a:rPr>
                        <a:t>Tkhinvali</a:t>
                      </a:r>
                      <a:r>
                        <a:rPr sz="1800" dirty="0">
                          <a:latin typeface="Sylfaen" panose="010A0502050306030303" pitchFamily="18" charset="0"/>
                        </a:rPr>
                        <a:t>, sulfur water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31.10.2025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Village </a:t>
                      </a:r>
                      <a:r>
                        <a:rPr sz="1800" dirty="0" err="1">
                          <a:latin typeface="Sylfaen" panose="010A0502050306030303" pitchFamily="18" charset="0"/>
                        </a:rPr>
                        <a:t>Chanieti</a:t>
                      </a:r>
                      <a:r>
                        <a:rPr sz="1800" dirty="0">
                          <a:latin typeface="Sylfaen" panose="010A0502050306030303" pitchFamily="18" charset="0"/>
                        </a:rPr>
                        <a:t>, well water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31.10.2025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Village </a:t>
                      </a:r>
                      <a:r>
                        <a:rPr sz="1800" dirty="0" err="1">
                          <a:latin typeface="Sylfaen" panose="010A0502050306030303" pitchFamily="18" charset="0"/>
                        </a:rPr>
                        <a:t>Bakhvi</a:t>
                      </a:r>
                      <a:r>
                        <a:rPr sz="1800" dirty="0">
                          <a:latin typeface="Sylfaen" panose="010A0502050306030303" pitchFamily="18" charset="0"/>
                        </a:rPr>
                        <a:t>, well water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31.10.2025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8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Village </a:t>
                      </a:r>
                      <a:r>
                        <a:rPr sz="1800" dirty="0" err="1">
                          <a:latin typeface="Sylfaen" panose="010A0502050306030303" pitchFamily="18" charset="0"/>
                        </a:rPr>
                        <a:t>Makvaneti</a:t>
                      </a:r>
                      <a:r>
                        <a:rPr sz="1800" dirty="0">
                          <a:latin typeface="Sylfaen" panose="010A0502050306030303" pitchFamily="18" charset="0"/>
                        </a:rPr>
                        <a:t>, spring water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02.11.2025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Village Meria, spring water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31.10.2025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5640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10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City Ozurgeti, well water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01.11.2025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914400" y="6031808"/>
            <a:ext cx="10332720" cy="320040"/>
          </a:xfrm>
          <a:prstGeom prst="roundRect">
            <a:avLst/>
          </a:prstGeom>
          <a:solidFill>
            <a:srgbClr val="E8F4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44880" y="6082490"/>
            <a:ext cx="101650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200" b="1" dirty="0">
                <a:solidFill>
                  <a:srgbClr val="35847D"/>
                </a:solidFill>
                <a:latin typeface="Sylfaen" panose="010A0502050306030303" pitchFamily="18" charset="0"/>
              </a:rPr>
              <a:t>River</a:t>
            </a:r>
            <a:r>
              <a:rPr sz="1200" b="1" dirty="0">
                <a:solidFill>
                  <a:srgbClr val="35847D"/>
                </a:solidFill>
                <a:latin typeface="Sylfaen" panose="010A0502050306030303" pitchFamily="18" charset="0"/>
              </a:rPr>
              <a:t>  •  </a:t>
            </a:r>
            <a:r>
              <a:rPr lang="en-US" sz="1200" b="1" dirty="0">
                <a:solidFill>
                  <a:srgbClr val="35847D"/>
                </a:solidFill>
                <a:latin typeface="Sylfaen" panose="010A0502050306030303" pitchFamily="18" charset="0"/>
              </a:rPr>
              <a:t>Spring</a:t>
            </a:r>
            <a:r>
              <a:rPr sz="1200" b="1" dirty="0">
                <a:solidFill>
                  <a:srgbClr val="35847D"/>
                </a:solidFill>
                <a:latin typeface="Sylfaen" panose="010A0502050306030303" pitchFamily="18" charset="0"/>
              </a:rPr>
              <a:t>  •  </a:t>
            </a:r>
            <a:r>
              <a:rPr lang="en-US" sz="1200" b="1" dirty="0">
                <a:solidFill>
                  <a:srgbClr val="35847D"/>
                </a:solidFill>
                <a:latin typeface="Sylfaen" panose="010A0502050306030303" pitchFamily="18" charset="0"/>
              </a:rPr>
              <a:t>Well</a:t>
            </a:r>
            <a:r>
              <a:rPr sz="1200" b="1" dirty="0">
                <a:solidFill>
                  <a:srgbClr val="35847D"/>
                </a:solidFill>
                <a:latin typeface="Sylfaen" panose="010A0502050306030303" pitchFamily="18" charset="0"/>
              </a:rPr>
              <a:t>  •  </a:t>
            </a:r>
            <a:r>
              <a:rPr lang="en-US" sz="1200" b="1" dirty="0">
                <a:solidFill>
                  <a:srgbClr val="35847D"/>
                </a:solidFill>
                <a:latin typeface="Sylfaen" panose="010A0502050306030303" pitchFamily="18" charset="0"/>
              </a:rPr>
              <a:t>Sulfur water</a:t>
            </a:r>
            <a:endParaRPr sz="1200" b="1" dirty="0">
              <a:solidFill>
                <a:srgbClr val="35847D"/>
              </a:solidFill>
              <a:latin typeface="Sylfaen" panose="010A05020503060303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064240" y="6411950"/>
            <a:ext cx="502920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 dirty="0">
                <a:solidFill>
                  <a:srgbClr val="697680"/>
                </a:solidFill>
                <a:latin typeface="Noto Sans Georgian"/>
              </a:rPr>
              <a:t>13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3C9EFD-9303-0401-BA54-29719E6FA0E1}"/>
              </a:ext>
            </a:extLst>
          </p:cNvPr>
          <p:cNvSpPr txBox="1"/>
          <p:nvPr/>
        </p:nvSpPr>
        <p:spPr>
          <a:xfrm>
            <a:off x="1097280" y="67797"/>
            <a:ext cx="10332720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 dirty="0">
                <a:solidFill>
                  <a:srgbClr val="192A24"/>
                </a:solidFill>
                <a:latin typeface="Sylfaen" panose="010A0502050306030303" pitchFamily="18" charset="0"/>
              </a:rPr>
              <a:t>Water Samples</a:t>
            </a:r>
            <a:endParaRPr sz="2500" b="1" dirty="0">
              <a:solidFill>
                <a:srgbClr val="26313A"/>
              </a:solidFill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B6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75519"/>
            <a:ext cx="4114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2B6791"/>
                </a:solidFill>
                <a:latin typeface="Noto Sans Georgian"/>
              </a:rP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506152"/>
            <a:ext cx="102412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 dirty="0">
                <a:solidFill>
                  <a:srgbClr val="697680"/>
                </a:solidFill>
                <a:latin typeface="Sylfaen" panose="010A0502050306030303" pitchFamily="18" charset="0"/>
              </a:rPr>
              <a:t>pH, </a:t>
            </a:r>
            <a:r>
              <a:rPr lang="en-US" sz="1200" dirty="0">
                <a:solidFill>
                  <a:srgbClr val="697680"/>
                </a:solidFill>
                <a:latin typeface="Sylfaen" panose="010A0502050306030303" pitchFamily="18" charset="0"/>
              </a:rPr>
              <a:t>total and temporary hardness</a:t>
            </a:r>
            <a:endParaRPr sz="1200" b="0" dirty="0">
              <a:solidFill>
                <a:srgbClr val="697680"/>
              </a:solidFill>
              <a:latin typeface="Sylfaen" panose="010A050205030603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" y="886968"/>
            <a:ext cx="10972800" cy="10972"/>
          </a:xfrm>
          <a:prstGeom prst="rect">
            <a:avLst/>
          </a:prstGeom>
          <a:solidFill>
            <a:srgbClr val="D6D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384919"/>
              </p:ext>
            </p:extLst>
          </p:nvPr>
        </p:nvGraphicFramePr>
        <p:xfrm>
          <a:off x="502920" y="1061017"/>
          <a:ext cx="11155680" cy="5178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316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№</a:t>
                      </a:r>
                      <a:endParaRPr lang="en-US" sz="1800" b="1" dirty="0">
                        <a:solidFill>
                          <a:srgbClr val="FFFFFF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sz="1800" b="1" dirty="0">
                        <a:solidFill>
                          <a:srgbClr val="FFFFFF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800" b="1" kern="100" dirty="0">
                          <a:solidFill>
                            <a:schemeClr val="bg1"/>
                          </a:solidFill>
                          <a:effectLst/>
                          <a:latin typeface="Sylfaen" panose="010A0502050306030303" pitchFamily="18" charset="0"/>
                          <a:cs typeface="Times New Roman" panose="02020603050405020304" pitchFamily="18" charset="0"/>
                        </a:rPr>
                        <a:t>pH</a:t>
                      </a:r>
                      <a:endParaRPr lang="ka-GE" sz="1800" b="1" kern="100" dirty="0">
                        <a:solidFill>
                          <a:schemeClr val="bg1"/>
                        </a:solidFill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800" b="1" kern="100" dirty="0">
                          <a:solidFill>
                            <a:schemeClr val="bg1"/>
                          </a:solidFill>
                          <a:effectLst/>
                          <a:latin typeface="Sylfaen" panose="010A0502050306030303" pitchFamily="18" charset="0"/>
                          <a:cs typeface="Times New Roman" panose="02020603050405020304" pitchFamily="18" charset="0"/>
                        </a:rPr>
                        <a:t>Total  hardness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800" b="1" kern="100" dirty="0">
                          <a:solidFill>
                            <a:schemeClr val="bg1"/>
                          </a:solidFill>
                          <a:effectLst/>
                          <a:latin typeface="Sylfaen" panose="010A0502050306030303" pitchFamily="18" charset="0"/>
                          <a:cs typeface="Times New Roman" panose="02020603050405020304" pitchFamily="18" charset="0"/>
                        </a:rPr>
                        <a:t>mg-eq/L</a:t>
                      </a:r>
                      <a:endParaRPr lang="ka-GE" sz="1800" b="1" kern="100" dirty="0">
                        <a:solidFill>
                          <a:schemeClr val="bg1"/>
                        </a:solidFill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800" b="1" kern="100" dirty="0">
                          <a:solidFill>
                            <a:schemeClr val="bg1"/>
                          </a:solidFill>
                          <a:effectLst/>
                          <a:latin typeface="Sylfaen" panose="010A0502050306030303" pitchFamily="18" charset="0"/>
                          <a:cs typeface="Times New Roman" panose="02020603050405020304" pitchFamily="18" charset="0"/>
                        </a:rPr>
                        <a:t>Temporary hardness</a:t>
                      </a:r>
                      <a:endParaRPr lang="ka-GE" sz="1800" b="1" kern="100" dirty="0">
                        <a:solidFill>
                          <a:schemeClr val="bg1"/>
                        </a:solidFill>
                        <a:effectLst/>
                        <a:latin typeface="Sylfaen" panose="010A0502050306030303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800" b="1" kern="100" dirty="0">
                          <a:solidFill>
                            <a:schemeClr val="bg1"/>
                          </a:solidFill>
                          <a:effectLst/>
                          <a:latin typeface="Sylfaen" panose="010A0502050306030303" pitchFamily="18" charset="0"/>
                          <a:cs typeface="Times New Roman" panose="02020603050405020304" pitchFamily="18" charset="0"/>
                        </a:rPr>
                        <a:t>mg-eq/L</a:t>
                      </a:r>
                      <a:endParaRPr lang="ka-GE" sz="1800" b="1" kern="100" dirty="0">
                        <a:solidFill>
                          <a:schemeClr val="bg1"/>
                        </a:solidFill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Class</a:t>
                      </a:r>
                      <a:endParaRPr sz="1800" b="1" dirty="0">
                        <a:solidFill>
                          <a:srgbClr val="FFFFFF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7.68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0.63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0.56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Soft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2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7.21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4.08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3.72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latin typeface="Sylfaen" panose="010A0502050306030303" pitchFamily="18" charset="0"/>
                        </a:rPr>
                        <a:t>Hard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6.81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0.71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0.76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Soft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4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7.52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5.0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2.6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latin typeface="Sylfaen" panose="010A0502050306030303" pitchFamily="18" charset="0"/>
                        </a:rPr>
                        <a:t>Hard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5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7.75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0.43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0.96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Soft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6.11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0.38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0.32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latin typeface="Sylfaen" panose="010A0502050306030303" pitchFamily="18" charset="0"/>
                        </a:rPr>
                        <a:t>Soft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5.82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Soft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8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6.28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0.31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0.32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Soft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6.71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1.44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Soft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3170"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10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7.0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0.99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0.64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dirty="0">
                          <a:latin typeface="Sylfaen" panose="010A0502050306030303" pitchFamily="18" charset="0"/>
                        </a:rPr>
                        <a:t>Soft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3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 dirty="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MPC</a:t>
                      </a:r>
                      <a:endParaRPr lang="ka-GE" sz="1800" b="1" kern="100" dirty="0">
                        <a:effectLst/>
                        <a:latin typeface="Sylfaen" panose="010A050205030603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6-9</a:t>
                      </a:r>
                      <a:endParaRPr lang="ka-GE" sz="1800" kern="100">
                        <a:effectLst/>
                        <a:latin typeface="Sylfaen" panose="010A050205030603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7-10</a:t>
                      </a:r>
                      <a:endParaRPr lang="ka-GE" sz="1800" kern="100">
                        <a:effectLst/>
                        <a:latin typeface="Sylfaen" panose="010A050205030603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ka-GE" sz="1800" kern="100">
                        <a:effectLst/>
                        <a:latin typeface="Sylfaen" panose="010A050205030603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ka-GE" sz="1800" kern="100" dirty="0">
                        <a:effectLst/>
                        <a:latin typeface="Sylfaen" panose="010A050205030603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472952"/>
                  </a:ext>
                </a:extLst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02920" y="6380286"/>
            <a:ext cx="3394800" cy="385200"/>
          </a:xfrm>
          <a:prstGeom prst="roundRect">
            <a:avLst/>
          </a:prstGeom>
          <a:solidFill>
            <a:srgbClr val="E8F4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-131400" y="6354543"/>
            <a:ext cx="466344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200" b="1" dirty="0">
                <a:solidFill>
                  <a:srgbClr val="35847D"/>
                </a:solidFill>
                <a:latin typeface="Sylfaen" panose="010A0502050306030303" pitchFamily="18" charset="0"/>
              </a:rPr>
              <a:t>Soft water</a:t>
            </a:r>
            <a:r>
              <a:rPr sz="1200" b="1" dirty="0">
                <a:solidFill>
                  <a:srgbClr val="35847D"/>
                </a:solidFill>
                <a:latin typeface="Sylfaen" panose="010A0502050306030303" pitchFamily="18" charset="0"/>
              </a:rPr>
              <a:t>: 8 / 10 </a:t>
            </a:r>
            <a:r>
              <a:rPr lang="en-US" sz="1200" b="1" dirty="0">
                <a:solidFill>
                  <a:srgbClr val="35847D"/>
                </a:solidFill>
                <a:latin typeface="Sylfaen" panose="010A0502050306030303" pitchFamily="18" charset="0"/>
              </a:rPr>
              <a:t>sample</a:t>
            </a:r>
            <a:endParaRPr sz="1200" b="1" dirty="0">
              <a:solidFill>
                <a:srgbClr val="35847D"/>
              </a:solidFill>
              <a:latin typeface="Sylfaen" panose="010A0502050306030303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402549" y="6381438"/>
            <a:ext cx="3394800" cy="384048"/>
          </a:xfrm>
          <a:prstGeom prst="roundRect">
            <a:avLst/>
          </a:prstGeom>
          <a:solidFill>
            <a:srgbClr val="F8F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694097" y="6373553"/>
            <a:ext cx="466344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200" b="1" dirty="0">
                <a:solidFill>
                  <a:srgbClr val="B88F3E"/>
                </a:solidFill>
                <a:latin typeface="Sylfaen" panose="010A0502050306030303" pitchFamily="18" charset="0"/>
              </a:rPr>
              <a:t>Hard water</a:t>
            </a:r>
            <a:r>
              <a:rPr sz="1200" b="1" dirty="0">
                <a:solidFill>
                  <a:srgbClr val="B88F3E"/>
                </a:solidFill>
                <a:latin typeface="Sylfaen" panose="010A0502050306030303" pitchFamily="18" charset="0"/>
              </a:rPr>
              <a:t>: 2 / 10 </a:t>
            </a:r>
            <a:r>
              <a:rPr lang="en-US" sz="1200" b="1" dirty="0">
                <a:solidFill>
                  <a:srgbClr val="B88F3E"/>
                </a:solidFill>
                <a:latin typeface="Sylfaen" panose="010A0502050306030303" pitchFamily="18" charset="0"/>
              </a:rPr>
              <a:t>sample</a:t>
            </a:r>
            <a:endParaRPr sz="1200" b="1" dirty="0">
              <a:solidFill>
                <a:srgbClr val="B88F3E"/>
              </a:solidFill>
              <a:latin typeface="Sylfaen" panose="010A05020503060303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567160" y="6631542"/>
            <a:ext cx="502920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 dirty="0">
                <a:solidFill>
                  <a:srgbClr val="697680"/>
                </a:solidFill>
                <a:latin typeface="Noto Sans Georgian"/>
              </a:rPr>
              <a:t>14</a:t>
            </a:r>
          </a:p>
        </p:txBody>
      </p:sp>
      <p:sp>
        <p:nvSpPr>
          <p:cNvPr id="16" name="Rounded Rectangle 13">
            <a:extLst>
              <a:ext uri="{FF2B5EF4-FFF2-40B4-BE49-F238E27FC236}">
                <a16:creationId xmlns:a16="http://schemas.microsoft.com/office/drawing/2014/main" id="{0A3649E3-7BF5-017A-A38A-A891C5DAD072}"/>
              </a:ext>
            </a:extLst>
          </p:cNvPr>
          <p:cNvSpPr/>
          <p:nvPr/>
        </p:nvSpPr>
        <p:spPr>
          <a:xfrm>
            <a:off x="8203932" y="6372780"/>
            <a:ext cx="3363228" cy="385200"/>
          </a:xfrm>
          <a:prstGeom prst="roundRect">
            <a:avLst/>
          </a:prstGeom>
          <a:solidFill>
            <a:srgbClr val="FFFFFF"/>
          </a:solidFill>
          <a:ln>
            <a:solidFill>
              <a:srgbClr val="D8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48232AD-18CD-D98C-F762-605EB92D15D7}"/>
              </a:ext>
            </a:extLst>
          </p:cNvPr>
          <p:cNvSpPr txBox="1"/>
          <p:nvPr/>
        </p:nvSpPr>
        <p:spPr>
          <a:xfrm>
            <a:off x="8740006" y="6279335"/>
            <a:ext cx="215392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dirty="0">
                <a:solidFill>
                  <a:srgbClr val="2770A6"/>
                </a:solidFill>
                <a:latin typeface="Noto Sans Georgian"/>
              </a:rPr>
              <a:t> </a:t>
            </a:r>
            <a:r>
              <a:rPr lang="en-US" sz="1200" b="1" dirty="0">
                <a:solidFill>
                  <a:srgbClr val="2770A6"/>
                </a:solidFill>
                <a:latin typeface="Sylfaen" panose="010A0502050306030303" pitchFamily="18" charset="0"/>
              </a:rPr>
              <a:t>Mean</a:t>
            </a:r>
            <a:r>
              <a:rPr sz="1200" b="1" dirty="0">
                <a:solidFill>
                  <a:srgbClr val="2770A6"/>
                </a:solidFill>
                <a:latin typeface="Sylfaen" panose="010A0502050306030303" pitchFamily="18" charset="0"/>
              </a:rPr>
              <a:t> </a:t>
            </a:r>
            <a:r>
              <a:rPr lang="en-US" sz="1200" b="1" dirty="0">
                <a:solidFill>
                  <a:srgbClr val="2770A6"/>
                </a:solidFill>
                <a:latin typeface="Sylfaen" panose="010A0502050306030303" pitchFamily="18" charset="0"/>
              </a:rPr>
              <a:t>pH </a:t>
            </a:r>
            <a:r>
              <a:rPr sz="1200" b="1" dirty="0">
                <a:solidFill>
                  <a:srgbClr val="2770A6"/>
                </a:solidFill>
                <a:latin typeface="Sylfaen" panose="010A0502050306030303" pitchFamily="18" charset="0"/>
              </a:rPr>
              <a:t>6.89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9C514D-6C8C-8BFC-2BFF-9976F489105E}"/>
              </a:ext>
            </a:extLst>
          </p:cNvPr>
          <p:cNvSpPr txBox="1"/>
          <p:nvPr/>
        </p:nvSpPr>
        <p:spPr>
          <a:xfrm>
            <a:off x="1097280" y="44714"/>
            <a:ext cx="1033272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 dirty="0">
                <a:solidFill>
                  <a:srgbClr val="192A24"/>
                </a:solidFill>
                <a:latin typeface="Sylfaen" panose="010A0502050306030303" pitchFamily="18" charset="0"/>
              </a:rPr>
              <a:t>Key Water Parameters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B6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75519"/>
            <a:ext cx="4114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2B6791"/>
                </a:solidFill>
                <a:latin typeface="Noto Sans Georgian"/>
              </a:rPr>
              <a:t>1</a:t>
            </a:r>
            <a:r>
              <a:rPr lang="ka-GE" sz="1100" b="1" dirty="0">
                <a:solidFill>
                  <a:srgbClr val="2B6791"/>
                </a:solidFill>
                <a:latin typeface="Noto Sans Georgian"/>
              </a:rPr>
              <a:t>5</a:t>
            </a:r>
            <a:endParaRPr sz="1100" b="1" dirty="0">
              <a:solidFill>
                <a:srgbClr val="2B6791"/>
              </a:solidFill>
              <a:latin typeface="Noto Sans Georgi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7280" y="44714"/>
            <a:ext cx="1033272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2800" b="1" dirty="0">
                <a:solidFill>
                  <a:srgbClr val="26313A"/>
                </a:solidFill>
                <a:latin typeface="Sylfaen" panose="010A0502050306030303" pitchFamily="18" charset="0"/>
              </a:rPr>
              <a:t>Water pH Profile</a:t>
            </a:r>
            <a:endParaRPr sz="2800" b="1" dirty="0">
              <a:solidFill>
                <a:srgbClr val="26313A"/>
              </a:solidFill>
              <a:latin typeface="Sylfaen" panose="010A050205030603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7280" y="506152"/>
            <a:ext cx="102412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1200" dirty="0">
                <a:solidFill>
                  <a:srgbClr val="697680"/>
                </a:solidFill>
                <a:latin typeface="Sylfaen" panose="010A0502050306030303" pitchFamily="18" charset="0"/>
              </a:rPr>
              <a:t>Comparison of acid-base reaction among samples</a:t>
            </a:r>
            <a:endParaRPr sz="1200" b="0" dirty="0">
              <a:solidFill>
                <a:srgbClr val="697680"/>
              </a:solidFill>
              <a:latin typeface="Sylfaen" panose="010A050205030603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" y="886968"/>
            <a:ext cx="10972800" cy="10972"/>
          </a:xfrm>
          <a:prstGeom prst="rect">
            <a:avLst/>
          </a:prstGeom>
          <a:solidFill>
            <a:srgbClr val="D6D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water_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124712"/>
            <a:ext cx="10972800" cy="484632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097280" y="6146774"/>
            <a:ext cx="9966960" cy="530352"/>
          </a:xfrm>
          <a:prstGeom prst="roundRect">
            <a:avLst/>
          </a:prstGeom>
          <a:solidFill>
            <a:srgbClr val="FFFFFF"/>
          </a:solidFill>
          <a:ln>
            <a:solidFill>
              <a:srgbClr val="D6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064240" y="6411950"/>
            <a:ext cx="502920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 dirty="0">
                <a:solidFill>
                  <a:srgbClr val="697680"/>
                </a:solidFill>
                <a:latin typeface="Noto Sans Georgian"/>
              </a:rPr>
              <a:t>1</a:t>
            </a:r>
            <a:r>
              <a:rPr lang="ka-GE" sz="800" b="1" dirty="0">
                <a:solidFill>
                  <a:srgbClr val="697680"/>
                </a:solidFill>
                <a:latin typeface="Noto Sans Georgian"/>
              </a:rPr>
              <a:t>5</a:t>
            </a:r>
            <a:endParaRPr sz="800" b="1" dirty="0">
              <a:solidFill>
                <a:srgbClr val="697680"/>
              </a:solidFill>
              <a:latin typeface="Noto Sans Georgian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AF80F2-C656-5A7E-A81A-73AD3CBD269C}"/>
              </a:ext>
            </a:extLst>
          </p:cNvPr>
          <p:cNvSpPr txBox="1"/>
          <p:nvPr/>
        </p:nvSpPr>
        <p:spPr>
          <a:xfrm>
            <a:off x="1280160" y="6241447"/>
            <a:ext cx="960120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dirty="0">
                <a:latin typeface="Sylfaen" panose="010A0502050306030303" pitchFamily="18" charset="0"/>
              </a:rPr>
              <a:t>Minimum pH: 5.82 (Sample 7)   •   Maximum pH: 7.75 (Sample 5)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B6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75519"/>
            <a:ext cx="4114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2B6791"/>
                </a:solidFill>
                <a:latin typeface="Noto Sans Georgian"/>
              </a:rPr>
              <a:t>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714"/>
            <a:ext cx="1033272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2800" b="1" dirty="0">
                <a:solidFill>
                  <a:srgbClr val="26313A"/>
                </a:solidFill>
                <a:latin typeface="Sylfaen" panose="010A0502050306030303" pitchFamily="18" charset="0"/>
              </a:rPr>
              <a:t>Total Water Hardness</a:t>
            </a:r>
            <a:endParaRPr sz="2800" b="1" dirty="0">
              <a:solidFill>
                <a:srgbClr val="26313A"/>
              </a:solidFill>
              <a:latin typeface="Sylfaen" panose="010A050205030603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7280" y="506152"/>
            <a:ext cx="102412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1200" dirty="0">
                <a:solidFill>
                  <a:srgbClr val="697680"/>
                </a:solidFill>
                <a:latin typeface="Sylfaen" panose="010A0502050306030303" pitchFamily="18" charset="0"/>
              </a:rPr>
              <a:t>Comparison of hardness values across all samples</a:t>
            </a:r>
            <a:endParaRPr sz="1200" b="0" dirty="0">
              <a:solidFill>
                <a:srgbClr val="697680"/>
              </a:solidFill>
              <a:latin typeface="Sylfaen" panose="010A050205030603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" y="886968"/>
            <a:ext cx="10972800" cy="10972"/>
          </a:xfrm>
          <a:prstGeom prst="rect">
            <a:avLst/>
          </a:prstGeom>
          <a:solidFill>
            <a:srgbClr val="D6D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water_hardne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143000"/>
            <a:ext cx="10972800" cy="484632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935327" y="6071617"/>
            <a:ext cx="8321040" cy="530352"/>
          </a:xfrm>
          <a:prstGeom prst="roundRect">
            <a:avLst/>
          </a:prstGeom>
          <a:solidFill>
            <a:srgbClr val="E8F1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064240" y="6350395"/>
            <a:ext cx="5029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 dirty="0">
                <a:solidFill>
                  <a:srgbClr val="697680"/>
                </a:solidFill>
                <a:latin typeface="Noto Sans Georgian"/>
              </a:rPr>
              <a:t>16</a:t>
            </a:r>
          </a:p>
          <a:p>
            <a:pPr algn="r"/>
            <a:endParaRPr sz="800" b="1" dirty="0">
              <a:solidFill>
                <a:srgbClr val="697680"/>
              </a:solidFill>
              <a:latin typeface="Noto Sans Georgia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A9AC7D-513B-A598-9C9F-63B5CCADF0AC}"/>
              </a:ext>
            </a:extLst>
          </p:cNvPr>
          <p:cNvSpPr txBox="1"/>
          <p:nvPr/>
        </p:nvSpPr>
        <p:spPr>
          <a:xfrm>
            <a:off x="2103120" y="6184576"/>
            <a:ext cx="7955279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dirty="0">
                <a:latin typeface="Sylfaen" panose="010A0502050306030303" pitchFamily="18" charset="0"/>
              </a:rPr>
              <a:t>Highest total hardness: 5.00 m</a:t>
            </a:r>
            <a:r>
              <a:rPr lang="en-US" sz="1200" b="1" dirty="0">
                <a:latin typeface="Sylfaen" panose="010A0502050306030303" pitchFamily="18" charset="0"/>
              </a:rPr>
              <a:t>g-</a:t>
            </a:r>
            <a:r>
              <a:rPr sz="1200" b="1" dirty="0">
                <a:latin typeface="Sylfaen" panose="010A0502050306030303" pitchFamily="18" charset="0"/>
              </a:rPr>
              <a:t>eq/L — Sample 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B6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75519"/>
            <a:ext cx="4114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2B6791"/>
                </a:solidFill>
                <a:latin typeface="Noto Sans Georgian"/>
              </a:rPr>
              <a:t>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506152"/>
            <a:ext cx="102412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1200" dirty="0">
                <a:solidFill>
                  <a:srgbClr val="697680"/>
                </a:solidFill>
                <a:latin typeface="Sylfaen" panose="010A0502050306030303" pitchFamily="18" charset="0"/>
              </a:rPr>
              <a:t>Comparison of oxidation values among water samples</a:t>
            </a:r>
            <a:endParaRPr sz="1200" b="0" dirty="0">
              <a:solidFill>
                <a:srgbClr val="697680"/>
              </a:solidFill>
              <a:latin typeface="Sylfaen" panose="010A050205030603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" y="886968"/>
            <a:ext cx="10972800" cy="10972"/>
          </a:xfrm>
          <a:prstGeom prst="rect">
            <a:avLst/>
          </a:prstGeom>
          <a:solidFill>
            <a:srgbClr val="D6D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water_oxid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143000"/>
            <a:ext cx="10972800" cy="484632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920240" y="6071616"/>
            <a:ext cx="8321040" cy="530352"/>
          </a:xfrm>
          <a:prstGeom prst="roundRect">
            <a:avLst/>
          </a:prstGeom>
          <a:solidFill>
            <a:srgbClr val="E8F4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064240" y="6350395"/>
            <a:ext cx="5029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 dirty="0">
                <a:solidFill>
                  <a:srgbClr val="697680"/>
                </a:solidFill>
                <a:latin typeface="Noto Sans Georgian"/>
              </a:rPr>
              <a:t>17</a:t>
            </a:r>
          </a:p>
          <a:p>
            <a:pPr algn="r"/>
            <a:endParaRPr sz="800" b="1" dirty="0">
              <a:solidFill>
                <a:srgbClr val="697680"/>
              </a:solidFill>
              <a:latin typeface="Noto Sans Georgian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AEDEBE-3A3E-4086-0A3D-FFE8265BCC48}"/>
              </a:ext>
            </a:extLst>
          </p:cNvPr>
          <p:cNvSpPr txBox="1"/>
          <p:nvPr/>
        </p:nvSpPr>
        <p:spPr>
          <a:xfrm>
            <a:off x="1097280" y="44714"/>
            <a:ext cx="1033272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 dirty="0">
                <a:solidFill>
                  <a:srgbClr val="192A24"/>
                </a:solidFill>
                <a:latin typeface="Sylfaen" panose="010A0502050306030303" pitchFamily="18" charset="0"/>
              </a:rPr>
              <a:t>Permanganate Oxidation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432941-72BA-E6F5-8538-6D876C5C5100}"/>
              </a:ext>
            </a:extLst>
          </p:cNvPr>
          <p:cNvSpPr txBox="1"/>
          <p:nvPr/>
        </p:nvSpPr>
        <p:spPr>
          <a:xfrm>
            <a:off x="4236721" y="6030251"/>
            <a:ext cx="7955279" cy="6771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endParaRPr lang="en-US" sz="1000" b="1" dirty="0">
              <a:solidFill>
                <a:srgbClr val="13273A"/>
              </a:solidFill>
              <a:latin typeface="Noto Sans Georgian"/>
            </a:endParaRPr>
          </a:p>
          <a:p>
            <a:r>
              <a:rPr sz="1400" b="1" dirty="0">
                <a:latin typeface="Sylfaen" panose="010A0502050306030303" pitchFamily="18" charset="0"/>
              </a:rPr>
              <a:t>All samples are below the MPC of 3.0 mg O₂/L.</a:t>
            </a:r>
          </a:p>
          <a:p>
            <a:endParaRPr sz="1400" b="1" dirty="0">
              <a:latin typeface="Apto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B6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75519"/>
            <a:ext cx="4114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2B6791"/>
                </a:solidFill>
                <a:latin typeface="Noto Sans Georgian"/>
              </a:rPr>
              <a:t>1</a:t>
            </a:r>
            <a:r>
              <a:rPr lang="en-US" sz="1100" b="1" dirty="0">
                <a:solidFill>
                  <a:srgbClr val="2B6791"/>
                </a:solidFill>
                <a:latin typeface="Noto Sans Georgian"/>
              </a:rPr>
              <a:t>8</a:t>
            </a:r>
            <a:endParaRPr sz="1100" b="1" dirty="0">
              <a:solidFill>
                <a:srgbClr val="2B6791"/>
              </a:solidFill>
              <a:latin typeface="Noto Sans Georgi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7280" y="44714"/>
            <a:ext cx="1033272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2800" b="1" dirty="0">
                <a:solidFill>
                  <a:srgbClr val="26313A"/>
                </a:solidFill>
                <a:latin typeface="Sylfaen" panose="010A0502050306030303" pitchFamily="18" charset="0"/>
              </a:rPr>
              <a:t>Heavy Metals in Water</a:t>
            </a:r>
            <a:endParaRPr sz="2800" b="1" dirty="0">
              <a:solidFill>
                <a:srgbClr val="26313A"/>
              </a:solidFill>
              <a:latin typeface="Sylfaen" panose="010A050205030603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7280" y="506152"/>
            <a:ext cx="102412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 dirty="0">
                <a:solidFill>
                  <a:srgbClr val="697680"/>
                </a:solidFill>
                <a:latin typeface="Sylfaen" panose="010A0502050306030303" pitchFamily="18" charset="0"/>
              </a:rPr>
              <a:t>MP-AES — </a:t>
            </a:r>
            <a:r>
              <a:rPr lang="en-US" sz="1200" b="0" dirty="0">
                <a:solidFill>
                  <a:srgbClr val="697680"/>
                </a:solidFill>
                <a:latin typeface="Sylfaen" panose="010A0502050306030303" pitchFamily="18" charset="0"/>
              </a:rPr>
              <a:t>complete concentration table</a:t>
            </a:r>
            <a:endParaRPr sz="1200" b="0" dirty="0">
              <a:solidFill>
                <a:srgbClr val="697680"/>
              </a:solidFill>
              <a:latin typeface="Sylfaen" panose="010A050205030603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" y="765354"/>
            <a:ext cx="10972800" cy="10972"/>
          </a:xfrm>
          <a:prstGeom prst="rect">
            <a:avLst/>
          </a:prstGeom>
          <a:solidFill>
            <a:srgbClr val="D6D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40984"/>
              </p:ext>
            </p:extLst>
          </p:nvPr>
        </p:nvGraphicFramePr>
        <p:xfrm>
          <a:off x="594360" y="943537"/>
          <a:ext cx="10972800" cy="5543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1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1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15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15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15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15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155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155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155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1155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58366"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lt1"/>
                          </a:solidFill>
                          <a:effectLst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№</a:t>
                      </a:r>
                      <a:endParaRPr lang="en-US" sz="1400" b="1" dirty="0">
                        <a:solidFill>
                          <a:srgbClr val="FFFFFF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sz="1400" b="1" dirty="0">
                        <a:solidFill>
                          <a:srgbClr val="FFFFFF"/>
                        </a:solidFill>
                        <a:latin typeface="Sylfaen" panose="010A0502050306030303" pitchFamily="18" charset="0"/>
                      </a:endParaRPr>
                    </a:p>
                  </a:txBody>
                  <a:tcPr anchor="ctr">
                    <a:solidFill>
                      <a:srgbClr val="122638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mg/L</a:t>
                      </a:r>
                      <a:endParaRPr sz="1400" b="1" dirty="0">
                        <a:solidFill>
                          <a:srgbClr val="FFFFFF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720" b="1" dirty="0">
                        <a:solidFill>
                          <a:srgbClr val="FFFFFF"/>
                        </a:solidFill>
                        <a:latin typeface="Noto Sans Georgian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720" b="1" dirty="0">
                        <a:solidFill>
                          <a:srgbClr val="FFFFFF"/>
                        </a:solidFill>
                        <a:latin typeface="Noto Sans Georgian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720" b="1">
                        <a:solidFill>
                          <a:srgbClr val="FFFFFF"/>
                        </a:solidFill>
                        <a:latin typeface="Noto Sans Georgian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720" b="1" dirty="0">
                        <a:solidFill>
                          <a:srgbClr val="FFFFFF"/>
                        </a:solidFill>
                        <a:latin typeface="Noto Sans Georgian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720" b="1" dirty="0">
                        <a:solidFill>
                          <a:srgbClr val="FFFFFF"/>
                        </a:solidFill>
                        <a:latin typeface="Noto Sans Georgian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720" b="1" dirty="0">
                        <a:solidFill>
                          <a:srgbClr val="FFFFFF"/>
                        </a:solidFill>
                        <a:latin typeface="Noto Sans Georgian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720" b="1" dirty="0">
                        <a:solidFill>
                          <a:srgbClr val="FFFFFF"/>
                        </a:solidFill>
                        <a:latin typeface="Noto Sans Georgian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720" b="1" dirty="0">
                        <a:solidFill>
                          <a:srgbClr val="FFFFFF"/>
                        </a:solidFill>
                        <a:latin typeface="Noto Sans Georgian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720" b="1" dirty="0">
                        <a:solidFill>
                          <a:srgbClr val="FFFFFF"/>
                        </a:solidFill>
                        <a:latin typeface="Noto Sans Georgian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5512358"/>
                  </a:ext>
                </a:extLst>
              </a:tr>
              <a:tr h="358366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Cd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Pb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Zn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Cr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Cu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Mn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Fe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Sb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Co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Ni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741">
                <a:tc>
                  <a:txBody>
                    <a:bodyPr/>
                    <a:lstStyle/>
                    <a:p>
                      <a:pPr algn="ctr"/>
                      <a:r>
                        <a:rPr sz="12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  <a:endParaRPr sz="1200" b="0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</a:p>
                    <a:p>
                      <a:pPr algn="ctr"/>
                      <a:endParaRPr sz="1200" b="0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</a:p>
                    <a:p>
                      <a:pPr algn="ctr"/>
                      <a:endParaRPr sz="1200" b="0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313A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</a:p>
                    <a:p>
                      <a:pPr algn="ctr"/>
                      <a:endParaRPr sz="1200" b="0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366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2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313A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0.03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313A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0.01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313A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0.08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0.16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0.03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0.02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741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313A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313A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313A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</a:p>
                    <a:p>
                      <a:pPr algn="ctr"/>
                      <a:endParaRPr sz="1200" b="0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366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4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313A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0.01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0.01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0.02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0.07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0.01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0.01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366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5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313A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313A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3741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313A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313A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</a:p>
                    <a:p>
                      <a:pPr algn="ctr"/>
                      <a:endParaRPr sz="1200" b="0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0.09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0.04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0.11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0.02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0.01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8366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313A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313A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313A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0.42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8366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8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313A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313A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313A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0.01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0.01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0.11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0.09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0.03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0.01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3741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313A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313A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</a:p>
                    <a:p>
                      <a:pPr algn="ctr"/>
                      <a:endParaRPr sz="1200" b="0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3741">
                <a:tc>
                  <a:txBody>
                    <a:bodyPr/>
                    <a:lstStyle/>
                    <a:p>
                      <a:pPr algn="ctr"/>
                      <a:r>
                        <a:rPr sz="12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10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  <a:endParaRPr sz="1200" b="0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  <a:endParaRPr sz="1200" b="0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0.01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6313A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0.04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0.10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0.03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*</a:t>
                      </a:r>
                    </a:p>
                    <a:p>
                      <a:pPr algn="ctr"/>
                      <a:endParaRPr sz="1200" b="0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83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MPC</a:t>
                      </a:r>
                      <a:r>
                        <a:rPr lang="ka-GE" sz="1200" kern="100" dirty="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a-GE" sz="1200" kern="100" dirty="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0.003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a-GE" sz="1200" kern="10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a-GE" sz="1200" kern="100" dirty="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a-GE" sz="1200" kern="100" dirty="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a-GE" sz="1200" kern="100" dirty="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a-GE" sz="1200" kern="10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0.5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a-GE" sz="1200" kern="100" dirty="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0.3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a-GE" sz="1200" kern="100" dirty="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a-GE" sz="1200" kern="100" dirty="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a-GE" sz="1200" kern="100" dirty="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785591"/>
                  </a:ext>
                </a:extLst>
              </a:tr>
              <a:tr h="3583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WHO </a:t>
                      </a:r>
                      <a:endParaRPr lang="ka-GE" sz="1200" kern="100" dirty="0">
                        <a:effectLst/>
                        <a:latin typeface="Sylfaen" panose="010A050205030603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0.003</a:t>
                      </a:r>
                      <a:endParaRPr lang="ka-GE" sz="1200" kern="100">
                        <a:effectLst/>
                        <a:latin typeface="Sylfaen" panose="010A050205030603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ka-GE" sz="1200" kern="100">
                        <a:effectLst/>
                        <a:latin typeface="Sylfaen" panose="010A050205030603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ka-GE" sz="1200" kern="100">
                        <a:effectLst/>
                        <a:latin typeface="Sylfaen" panose="010A050205030603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ka-GE" sz="1200" kern="100">
                        <a:effectLst/>
                        <a:latin typeface="Sylfaen" panose="010A050205030603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ka-GE" sz="1200" kern="100" dirty="0">
                        <a:effectLst/>
                        <a:latin typeface="Sylfaen" panose="010A050205030603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0.08</a:t>
                      </a:r>
                      <a:endParaRPr lang="ka-GE" sz="1200" kern="100" dirty="0">
                        <a:effectLst/>
                        <a:latin typeface="Sylfaen" panose="010A050205030603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0.3</a:t>
                      </a:r>
                      <a:endParaRPr lang="ka-GE" sz="1200" kern="100" dirty="0">
                        <a:effectLst/>
                        <a:latin typeface="Sylfaen" panose="010A050205030603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ka-GE" sz="1200" kern="100" dirty="0">
                        <a:effectLst/>
                        <a:latin typeface="Sylfaen" panose="010A050205030603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ka-GE" sz="1200" kern="100" dirty="0">
                        <a:effectLst/>
                        <a:latin typeface="Sylfaen" panose="010A050205030603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Sylfaen" panose="010A0502050306030303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0.07</a:t>
                      </a:r>
                      <a:endParaRPr lang="ka-GE" sz="1200" kern="100" dirty="0">
                        <a:effectLst/>
                        <a:latin typeface="Sylfaen" panose="010A0502050306030303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0404894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460480" y="6518029"/>
            <a:ext cx="502920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 dirty="0">
                <a:solidFill>
                  <a:srgbClr val="697680"/>
                </a:solidFill>
                <a:latin typeface="Noto Sans Georgian"/>
              </a:rPr>
              <a:t>1</a:t>
            </a:r>
            <a:r>
              <a:rPr lang="en-US" sz="800" b="1" dirty="0">
                <a:solidFill>
                  <a:srgbClr val="697680"/>
                </a:solidFill>
                <a:latin typeface="Noto Sans Georgian"/>
              </a:rPr>
              <a:t>8</a:t>
            </a:r>
            <a:endParaRPr sz="800" b="1" dirty="0">
              <a:solidFill>
                <a:srgbClr val="697680"/>
              </a:solidFill>
              <a:latin typeface="Noto Sans Georgian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EEFC5D-F828-1F7F-1CDB-F4747D6A6141}"/>
              </a:ext>
            </a:extLst>
          </p:cNvPr>
          <p:cNvSpPr txBox="1"/>
          <p:nvPr/>
        </p:nvSpPr>
        <p:spPr>
          <a:xfrm>
            <a:off x="594360" y="6554734"/>
            <a:ext cx="11049000" cy="1973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 dirty="0">
                <a:solidFill>
                  <a:srgbClr val="475569"/>
                </a:solidFill>
                <a:latin typeface="DM Sans"/>
              </a:rPr>
              <a:t>* </a:t>
            </a:r>
            <a:r>
              <a:rPr sz="1200" b="0" i="0" u="none" dirty="0">
                <a:solidFill>
                  <a:srgbClr val="475569"/>
                </a:solidFill>
                <a:latin typeface="Sylfaen" panose="010A0502050306030303" pitchFamily="18" charset="0"/>
              </a:rPr>
              <a:t>&lt; DL (Below Detection Limit)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B6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75519"/>
            <a:ext cx="4114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2B6791"/>
                </a:solidFill>
                <a:latin typeface="Noto Sans Georgian"/>
              </a:rPr>
              <a:t>1</a:t>
            </a:r>
            <a:r>
              <a:rPr lang="en-US" sz="1100" b="1" dirty="0">
                <a:solidFill>
                  <a:srgbClr val="2B6791"/>
                </a:solidFill>
                <a:latin typeface="Noto Sans Georgian"/>
              </a:rPr>
              <a:t>9</a:t>
            </a:r>
            <a:endParaRPr sz="1100" b="1" dirty="0">
              <a:solidFill>
                <a:srgbClr val="2B6791"/>
              </a:solidFill>
              <a:latin typeface="Noto Sans Georgi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7280" y="506152"/>
            <a:ext cx="102412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1200" dirty="0">
                <a:solidFill>
                  <a:srgbClr val="697680"/>
                </a:solidFill>
                <a:latin typeface="Sylfaen" panose="010A0502050306030303" pitchFamily="18" charset="0"/>
              </a:rPr>
              <a:t>The most notable quantitative difference among samples</a:t>
            </a:r>
            <a:endParaRPr sz="1200" b="0" dirty="0">
              <a:solidFill>
                <a:srgbClr val="697680"/>
              </a:solidFill>
              <a:latin typeface="Sylfaen" panose="010A050205030603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" y="886968"/>
            <a:ext cx="10972800" cy="10972"/>
          </a:xfrm>
          <a:prstGeom prst="rect">
            <a:avLst/>
          </a:prstGeom>
          <a:solidFill>
            <a:srgbClr val="D6D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229600" y="1727085"/>
            <a:ext cx="30175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6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 dirty="0"/>
          </a:p>
        </p:txBody>
      </p:sp>
      <p:sp>
        <p:nvSpPr>
          <p:cNvPr id="12" name="Rounded Rectangle 11"/>
          <p:cNvSpPr/>
          <p:nvPr/>
        </p:nvSpPr>
        <p:spPr>
          <a:xfrm>
            <a:off x="8229600" y="3337560"/>
            <a:ext cx="3017520" cy="17373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064240" y="6411950"/>
            <a:ext cx="502920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 dirty="0">
                <a:solidFill>
                  <a:srgbClr val="697680"/>
                </a:solidFill>
                <a:latin typeface="Noto Sans Georgian"/>
              </a:rPr>
              <a:t>1</a:t>
            </a:r>
            <a:r>
              <a:rPr lang="en-US" sz="800" b="1" dirty="0">
                <a:solidFill>
                  <a:srgbClr val="697680"/>
                </a:solidFill>
                <a:latin typeface="Noto Sans Georgian"/>
              </a:rPr>
              <a:t>9</a:t>
            </a:r>
            <a:endParaRPr sz="800" b="1" dirty="0">
              <a:solidFill>
                <a:srgbClr val="697680"/>
              </a:solidFill>
              <a:latin typeface="Noto Sans Georgian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74D3BC8-EB29-24C0-1C5F-5370769213FA}"/>
              </a:ext>
            </a:extLst>
          </p:cNvPr>
          <p:cNvSpPr txBox="1"/>
          <p:nvPr/>
        </p:nvSpPr>
        <p:spPr>
          <a:xfrm>
            <a:off x="8412480" y="1849120"/>
            <a:ext cx="2499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400" dirty="0">
              <a:solidFill>
                <a:schemeClr val="accent1"/>
              </a:solidFill>
            </a:endParaRPr>
          </a:p>
          <a:p>
            <a:pPr algn="ctr"/>
            <a:r>
              <a:rPr lang="ka-GE" sz="2400" dirty="0">
                <a:solidFill>
                  <a:schemeClr val="accent1"/>
                </a:solidFill>
                <a:latin typeface="Sylfaen" panose="010A0502050306030303" pitchFamily="18" charset="0"/>
              </a:rPr>
              <a:t>3</a:t>
            </a:r>
            <a:r>
              <a:rPr lang="en-US" sz="2400" dirty="0">
                <a:solidFill>
                  <a:schemeClr val="accent1"/>
                </a:solidFill>
                <a:latin typeface="Sylfaen" panose="010A0502050306030303" pitchFamily="18" charset="0"/>
              </a:rPr>
              <a:t>x Exceedance</a:t>
            </a:r>
            <a:r>
              <a:rPr lang="ka-GE" sz="2400" dirty="0">
                <a:solidFill>
                  <a:schemeClr val="accent1"/>
                </a:solidFill>
                <a:latin typeface="Sylfaen" panose="010A0502050306030303" pitchFamily="18" charset="0"/>
              </a:rPr>
              <a:t>:</a:t>
            </a:r>
          </a:p>
          <a:p>
            <a:pPr algn="ctr"/>
            <a:endParaRPr lang="ka-GE" sz="1400" dirty="0">
              <a:latin typeface="Sylfaen" panose="010A0502050306030303" pitchFamily="18" charset="0"/>
            </a:endParaRPr>
          </a:p>
          <a:p>
            <a:pPr algn="ctr"/>
            <a:r>
              <a:rPr lang="en-US" sz="1200" dirty="0">
                <a:latin typeface="Sylfaen" panose="010A0502050306030303" pitchFamily="18" charset="0"/>
              </a:rPr>
              <a:t>sample</a:t>
            </a:r>
            <a:r>
              <a:rPr lang="ka-GE" sz="1200" dirty="0">
                <a:latin typeface="Sylfaen" panose="010A0502050306030303" pitchFamily="18" charset="0"/>
              </a:rPr>
              <a:t>: 2, 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B803723-2675-AC86-E3C6-CFCB2BA02896}"/>
              </a:ext>
            </a:extLst>
          </p:cNvPr>
          <p:cNvSpPr txBox="1"/>
          <p:nvPr/>
        </p:nvSpPr>
        <p:spPr>
          <a:xfrm>
            <a:off x="8625840" y="3439160"/>
            <a:ext cx="20523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Sylfaen" panose="010A0502050306030303" pitchFamily="18" charset="0"/>
              </a:rPr>
              <a:t>In Sample No. 4, the value is exactly at the limit, while lead was not detected at the other 7 locations</a:t>
            </a:r>
            <a:endParaRPr lang="ka-GE" sz="1600" dirty="0">
              <a:latin typeface="Sylfaen" panose="010A05020503060303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5D00BC-EA46-CC03-625C-F8241B5211D2}"/>
              </a:ext>
            </a:extLst>
          </p:cNvPr>
          <p:cNvSpPr txBox="1"/>
          <p:nvPr/>
        </p:nvSpPr>
        <p:spPr>
          <a:xfrm>
            <a:off x="1097280" y="44714"/>
            <a:ext cx="1033272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2800" b="1" dirty="0">
                <a:solidFill>
                  <a:srgbClr val="192A24"/>
                </a:solidFill>
                <a:latin typeface="Sylfaen" panose="010A0502050306030303" pitchFamily="18" charset="0"/>
              </a:rPr>
              <a:t>l</a:t>
            </a:r>
            <a:r>
              <a:rPr sz="2800" b="1" dirty="0">
                <a:solidFill>
                  <a:srgbClr val="192A24"/>
                </a:solidFill>
                <a:latin typeface="Sylfaen" panose="010A0502050306030303" pitchFamily="18" charset="0"/>
              </a:rPr>
              <a:t>ead (Pb) Concentration in Water</a:t>
            </a:r>
            <a:endParaRPr sz="2800" b="1" dirty="0">
              <a:solidFill>
                <a:srgbClr val="26313A"/>
              </a:solidFill>
              <a:latin typeface="Sylfaen" panose="010A0502050306030303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17D0353-B0C2-3E39-D289-AFB20F965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1" y="1228221"/>
            <a:ext cx="7291296" cy="4464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B6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75519"/>
            <a:ext cx="4114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2B6791"/>
                </a:solidFill>
                <a:latin typeface="Noto Sans Georgian"/>
              </a:rPr>
              <a:t>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506152"/>
            <a:ext cx="102412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200" b="0" dirty="0">
                <a:solidFill>
                  <a:srgbClr val="697680"/>
                </a:solidFill>
                <a:latin typeface="Sylfaen" panose="010A0502050306030303" pitchFamily="18" charset="0"/>
              </a:rPr>
              <a:t>K</a:t>
            </a:r>
            <a:r>
              <a:rPr lang="en-US" sz="1200" b="0" baseline="30000" dirty="0">
                <a:solidFill>
                  <a:srgbClr val="697680"/>
                </a:solidFill>
                <a:latin typeface="Sylfaen" panose="010A0502050306030303" pitchFamily="18" charset="0"/>
              </a:rPr>
              <a:t>+</a:t>
            </a:r>
            <a:r>
              <a:rPr sz="1200" b="0" dirty="0">
                <a:solidFill>
                  <a:srgbClr val="697680"/>
                </a:solidFill>
                <a:latin typeface="Sylfaen" panose="010A0502050306030303" pitchFamily="18" charset="0"/>
              </a:rPr>
              <a:t>, Na</a:t>
            </a:r>
            <a:r>
              <a:rPr lang="en-US" sz="1200" baseline="30000" dirty="0">
                <a:solidFill>
                  <a:srgbClr val="697680"/>
                </a:solidFill>
                <a:latin typeface="Sylfaen" panose="010A0502050306030303" pitchFamily="18" charset="0"/>
              </a:rPr>
              <a:t> +</a:t>
            </a:r>
            <a:r>
              <a:rPr sz="1200" b="0" dirty="0">
                <a:solidFill>
                  <a:srgbClr val="697680"/>
                </a:solidFill>
                <a:latin typeface="Sylfaen" panose="010A0502050306030303" pitchFamily="18" charset="0"/>
              </a:rPr>
              <a:t>, Ca²⁺ </a:t>
            </a:r>
            <a:r>
              <a:rPr lang="en-US" sz="1200" dirty="0">
                <a:solidFill>
                  <a:srgbClr val="697680"/>
                </a:solidFill>
                <a:latin typeface="Sylfaen" panose="010A0502050306030303" pitchFamily="18" charset="0"/>
              </a:rPr>
              <a:t>and </a:t>
            </a:r>
            <a:r>
              <a:rPr sz="1200" b="0" dirty="0">
                <a:solidFill>
                  <a:srgbClr val="697680"/>
                </a:solidFill>
                <a:latin typeface="Sylfaen" panose="010A0502050306030303" pitchFamily="18" charset="0"/>
              </a:rPr>
              <a:t> Mg²⁺ — </a:t>
            </a:r>
            <a:r>
              <a:rPr lang="en-US" sz="1200" dirty="0">
                <a:solidFill>
                  <a:srgbClr val="697680"/>
                </a:solidFill>
                <a:latin typeface="Sylfaen" panose="010A0502050306030303" pitchFamily="18" charset="0"/>
              </a:rPr>
              <a:t>an integrated chemical profile</a:t>
            </a:r>
            <a:endParaRPr sz="1200" b="0" dirty="0">
              <a:solidFill>
                <a:srgbClr val="697680"/>
              </a:solidFill>
              <a:latin typeface="Sylfaen" panose="010A050205030603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" y="886968"/>
            <a:ext cx="10972800" cy="10972"/>
          </a:xfrm>
          <a:prstGeom prst="rect">
            <a:avLst/>
          </a:prstGeom>
          <a:solidFill>
            <a:srgbClr val="D6D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118221"/>
              </p:ext>
            </p:extLst>
          </p:nvPr>
        </p:nvGraphicFramePr>
        <p:xfrm>
          <a:off x="594360" y="1143000"/>
          <a:ext cx="10972800" cy="4838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4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3167"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lt1"/>
                          </a:solidFill>
                          <a:effectLst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a</a:t>
                      </a:r>
                      <a:endParaRPr sz="1600" b="1" dirty="0">
                        <a:solidFill>
                          <a:srgbClr val="FFFFFF"/>
                        </a:solidFill>
                        <a:latin typeface="Sylfaen" panose="010A0502050306030303" pitchFamily="18" charset="0"/>
                      </a:endParaRPr>
                    </a:p>
                  </a:txBody>
                  <a:tcPr anchor="ctr">
                    <a:solidFill>
                      <a:srgbClr val="12263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mg/L</a:t>
                      </a:r>
                      <a:endParaRPr sz="1600" b="1" dirty="0">
                        <a:solidFill>
                          <a:srgbClr val="FFFFFF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900" b="1" dirty="0">
                        <a:solidFill>
                          <a:srgbClr val="FFFFFF"/>
                        </a:solidFill>
                        <a:latin typeface="Noto Sans Georgian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900" b="1" dirty="0">
                        <a:solidFill>
                          <a:srgbClr val="FFFFFF"/>
                        </a:solidFill>
                        <a:latin typeface="Noto Sans Georgian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sz="900" b="1" dirty="0">
                        <a:solidFill>
                          <a:srgbClr val="FFFFFF"/>
                        </a:solidFill>
                        <a:latin typeface="Noto Sans Georgian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0667868"/>
                  </a:ext>
                </a:extLst>
              </a:tr>
              <a:tr h="403167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K</a:t>
                      </a:r>
                      <a:r>
                        <a:rPr lang="en-US" sz="1600" b="1" baseline="30000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+</a:t>
                      </a:r>
                      <a:endParaRPr sz="1600" b="1" baseline="30000" dirty="0">
                        <a:solidFill>
                          <a:srgbClr val="FFFFFF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Na</a:t>
                      </a:r>
                      <a:r>
                        <a:rPr lang="en-US" sz="1600" b="1" baseline="30000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+</a:t>
                      </a:r>
                      <a:endParaRPr sz="1600" b="1" dirty="0">
                        <a:solidFill>
                          <a:srgbClr val="FFFFFF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Ca²</a:t>
                      </a:r>
                      <a:r>
                        <a:rPr lang="en-US" sz="1600" b="1" baseline="30000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+</a:t>
                      </a:r>
                      <a:endParaRPr sz="1600" b="1" baseline="30000" dirty="0">
                        <a:solidFill>
                          <a:srgbClr val="FFFFFF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12263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Mg²</a:t>
                      </a:r>
                      <a:r>
                        <a:rPr sz="1600" b="1" baseline="30000" dirty="0">
                          <a:solidFill>
                            <a:srgbClr val="FFFFFF"/>
                          </a:solidFill>
                          <a:latin typeface="Sylfaen" panose="010A0502050306030303" pitchFamily="18" charset="0"/>
                        </a:rPr>
                        <a:t>+</a:t>
                      </a:r>
                    </a:p>
                  </a:txBody>
                  <a:tcPr>
                    <a:solidFill>
                      <a:srgbClr val="1226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600" b="1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0.61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2.92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6.20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3.20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2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1.68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7.81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79.20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0.30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0.78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2.46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16.00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-0.90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4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1.48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14.28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40.00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7.50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5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1.31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7.4</a:t>
                      </a:r>
                      <a:endParaRPr sz="1600" b="0" dirty="0">
                        <a:solidFill>
                          <a:srgbClr val="26313A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0.60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3.70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4.10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6.80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0.40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2.35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3.30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4.40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1.40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8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3.68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5.58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2.40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1.90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3167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9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0.44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4.95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18.20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4.90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3170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10</a:t>
                      </a:r>
                    </a:p>
                  </a:txBody>
                  <a:tcPr>
                    <a:solidFill>
                      <a:srgbClr val="E8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7.41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5.91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14.00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dirty="0">
                          <a:solidFill>
                            <a:srgbClr val="26313A"/>
                          </a:solidFill>
                          <a:latin typeface="Sylfaen" panose="010A0502050306030303" pitchFamily="18" charset="0"/>
                        </a:rPr>
                        <a:t>2.90</a:t>
                      </a:r>
                    </a:p>
                  </a:txBody>
                  <a:tcPr>
                    <a:solidFill>
                      <a:srgbClr val="F1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731520" y="6072514"/>
            <a:ext cx="10332720" cy="684902"/>
          </a:xfrm>
          <a:prstGeom prst="roundRect">
            <a:avLst/>
          </a:prstGeom>
          <a:solidFill>
            <a:srgbClr val="E8F1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064240" y="6411950"/>
            <a:ext cx="502920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 dirty="0">
                <a:solidFill>
                  <a:srgbClr val="697680"/>
                </a:solidFill>
                <a:latin typeface="Noto Sans Georgian"/>
              </a:rPr>
              <a:t>20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F13DC8-0D76-2A8A-6145-7A8A59D2A1F9}"/>
              </a:ext>
            </a:extLst>
          </p:cNvPr>
          <p:cNvSpPr txBox="1"/>
          <p:nvPr/>
        </p:nvSpPr>
        <p:spPr>
          <a:xfrm>
            <a:off x="1097280" y="67797"/>
            <a:ext cx="10332720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 dirty="0">
                <a:solidFill>
                  <a:srgbClr val="192A24"/>
                </a:solidFill>
                <a:latin typeface="Sylfaen" panose="010A0502050306030303" pitchFamily="18" charset="0"/>
              </a:rPr>
              <a:t>Major Ions in Water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6F7643-FF11-855C-F913-DEDB02F90614}"/>
              </a:ext>
            </a:extLst>
          </p:cNvPr>
          <p:cNvSpPr txBox="1"/>
          <p:nvPr/>
        </p:nvSpPr>
        <p:spPr>
          <a:xfrm>
            <a:off x="914400" y="6167187"/>
            <a:ext cx="996696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dirty="0">
                <a:latin typeface="Sylfaen" panose="010A0502050306030303" pitchFamily="18" charset="0"/>
              </a:rPr>
              <a:t>Sample 2 is notable for its high Ca²⁺ value — 79.2 mg/L.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078A7C-9CD3-F869-693C-0A5638AFA72A}"/>
              </a:ext>
            </a:extLst>
          </p:cNvPr>
          <p:cNvSpPr txBox="1"/>
          <p:nvPr/>
        </p:nvSpPr>
        <p:spPr>
          <a:xfrm>
            <a:off x="914400" y="6446078"/>
            <a:ext cx="9537896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dirty="0">
                <a:latin typeface="Sylfaen" panose="010A0502050306030303" pitchFamily="18" charset="0"/>
              </a:rPr>
              <a:t>Maximum Na: 14.28 mg/L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2B6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75519"/>
            <a:ext cx="4114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2B6791"/>
                </a:solidFill>
                <a:latin typeface="Noto Sans Georgian"/>
              </a:rPr>
              <a:t>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506152"/>
            <a:ext cx="102412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1200" dirty="0">
                <a:solidFill>
                  <a:srgbClr val="697680"/>
                </a:solidFill>
                <a:latin typeface="Sylfaen" panose="010A0502050306030303" pitchFamily="18" charset="0"/>
              </a:rPr>
              <a:t>Combined interpretation of soil and water data</a:t>
            </a:r>
            <a:endParaRPr sz="1200" b="0" dirty="0">
              <a:solidFill>
                <a:srgbClr val="697680"/>
              </a:solidFill>
              <a:latin typeface="Sylfaen" panose="010A050205030603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" y="886968"/>
            <a:ext cx="10972800" cy="10972"/>
          </a:xfrm>
          <a:prstGeom prst="rect">
            <a:avLst/>
          </a:prstGeom>
          <a:solidFill>
            <a:srgbClr val="D6D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1064240" y="6411950"/>
            <a:ext cx="502920" cy="2154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 dirty="0">
                <a:solidFill>
                  <a:srgbClr val="697680"/>
                </a:solidFill>
                <a:latin typeface="Noto Sans Georgian"/>
              </a:rPr>
              <a:t>20</a:t>
            </a:r>
          </a:p>
        </p:txBody>
      </p:sp>
      <p:sp>
        <p:nvSpPr>
          <p:cNvPr id="93" name="TextBox 7">
            <a:extLst>
              <a:ext uri="{FF2B5EF4-FFF2-40B4-BE49-F238E27FC236}">
                <a16:creationId xmlns:a16="http://schemas.microsoft.com/office/drawing/2014/main" id="{E98EEAD2-E6EA-2BBE-5CB9-336D8B249A79}"/>
              </a:ext>
            </a:extLst>
          </p:cNvPr>
          <p:cNvSpPr txBox="1"/>
          <p:nvPr/>
        </p:nvSpPr>
        <p:spPr>
          <a:xfrm>
            <a:off x="984324" y="1243878"/>
            <a:ext cx="2002715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600" b="1" dirty="0">
                <a:solidFill>
                  <a:schemeClr val="accent3">
                    <a:lumMod val="75000"/>
                  </a:schemeClr>
                </a:solidFill>
                <a:latin typeface="Sylfaen" panose="010A0502050306030303" pitchFamily="18" charset="0"/>
              </a:rPr>
              <a:t>01</a:t>
            </a:r>
          </a:p>
        </p:txBody>
      </p:sp>
      <p:sp>
        <p:nvSpPr>
          <p:cNvPr id="94" name="TextBox 8">
            <a:extLst>
              <a:ext uri="{FF2B5EF4-FFF2-40B4-BE49-F238E27FC236}">
                <a16:creationId xmlns:a16="http://schemas.microsoft.com/office/drawing/2014/main" id="{1DF91C00-AC1A-9B35-34BB-F6138840B3E2}"/>
              </a:ext>
            </a:extLst>
          </p:cNvPr>
          <p:cNvSpPr txBox="1"/>
          <p:nvPr/>
        </p:nvSpPr>
        <p:spPr>
          <a:xfrm>
            <a:off x="1373393" y="1228489"/>
            <a:ext cx="13716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Sylfaen" panose="010A0502050306030303" pitchFamily="18" charset="0"/>
              </a:rPr>
              <a:t>Soil</a:t>
            </a:r>
            <a:endParaRPr sz="1600" b="1" dirty="0">
              <a:solidFill>
                <a:schemeClr val="accent3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  <p:sp>
        <p:nvSpPr>
          <p:cNvPr id="97" name="TextBox 11">
            <a:extLst>
              <a:ext uri="{FF2B5EF4-FFF2-40B4-BE49-F238E27FC236}">
                <a16:creationId xmlns:a16="http://schemas.microsoft.com/office/drawing/2014/main" id="{A54E8813-AFBF-8C31-3DC9-AB49D7DBE92C}"/>
              </a:ext>
            </a:extLst>
          </p:cNvPr>
          <p:cNvSpPr txBox="1"/>
          <p:nvPr/>
        </p:nvSpPr>
        <p:spPr>
          <a:xfrm>
            <a:off x="960120" y="4239231"/>
            <a:ext cx="41148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600" b="1" dirty="0">
                <a:solidFill>
                  <a:schemeClr val="accent1"/>
                </a:solidFill>
                <a:latin typeface="Sylfaen" panose="010A0502050306030303" pitchFamily="18" charset="0"/>
              </a:rPr>
              <a:t>02</a:t>
            </a:r>
          </a:p>
        </p:txBody>
      </p:sp>
      <p:sp>
        <p:nvSpPr>
          <p:cNvPr id="98" name="TextBox 12">
            <a:extLst>
              <a:ext uri="{FF2B5EF4-FFF2-40B4-BE49-F238E27FC236}">
                <a16:creationId xmlns:a16="http://schemas.microsoft.com/office/drawing/2014/main" id="{4D7A39E1-F1EA-88E1-0248-A5165DC6C337}"/>
              </a:ext>
            </a:extLst>
          </p:cNvPr>
          <p:cNvSpPr txBox="1"/>
          <p:nvPr/>
        </p:nvSpPr>
        <p:spPr>
          <a:xfrm>
            <a:off x="1381461" y="4239231"/>
            <a:ext cx="13716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b="1" dirty="0">
                <a:solidFill>
                  <a:schemeClr val="accent1"/>
                </a:solidFill>
                <a:latin typeface="Sylfaen" panose="010A0502050306030303" pitchFamily="18" charset="0"/>
              </a:rPr>
              <a:t>Water</a:t>
            </a:r>
            <a:endParaRPr sz="1600" b="1" dirty="0">
              <a:solidFill>
                <a:schemeClr val="accent1"/>
              </a:solidFill>
              <a:latin typeface="Sylfaen" panose="010A050205030603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34252A-62A3-F4C7-9233-3064BA6C605D}"/>
              </a:ext>
            </a:extLst>
          </p:cNvPr>
          <p:cNvSpPr txBox="1"/>
          <p:nvPr/>
        </p:nvSpPr>
        <p:spPr>
          <a:xfrm>
            <a:off x="1371600" y="1533909"/>
            <a:ext cx="97840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Sylfaen" panose="010A0502050306030303" pitchFamily="18" charset="0"/>
              </a:rPr>
              <a:t>pH (6.5–6.9) and </a:t>
            </a:r>
            <a:r>
              <a:rPr lang="en-US" dirty="0" err="1">
                <a:latin typeface="Sylfaen" panose="010A0502050306030303" pitchFamily="18" charset="0"/>
              </a:rPr>
              <a:t>CaCO</a:t>
            </a:r>
            <a:r>
              <a:rPr lang="en-US" dirty="0">
                <a:latin typeface="Sylfaen" panose="010A0502050306030303" pitchFamily="18" charset="0"/>
              </a:rPr>
              <a:t>₃ (10–14 mg/g) are consistent with a normal, slightly acidic / neutral environment</a:t>
            </a:r>
          </a:p>
          <a:p>
            <a:pPr algn="just"/>
            <a:endParaRPr lang="en-US" dirty="0">
              <a:latin typeface="Sylfaen" panose="010A0502050306030303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Sylfaen" panose="010A0502050306030303" pitchFamily="18" charset="0"/>
              </a:rPr>
              <a:t>Iron (Fe: 42.5–95.4 g/kg) and chromium (Cr: 115 mg/kg) concentrations are high, but remain within natural background variation</a:t>
            </a:r>
          </a:p>
          <a:p>
            <a:pPr algn="just"/>
            <a:endParaRPr lang="en-US" dirty="0">
              <a:latin typeface="Sylfaen" panose="010A0502050306030303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Sylfaen" panose="010A0502050306030303" pitchFamily="18" charset="0"/>
              </a:rPr>
              <a:t>(Sb): Antimony in soil reaches 49–78 mg/kg, significantly exceeding the maximum permissible concentration (MPC)</a:t>
            </a:r>
            <a:r>
              <a:rPr lang="ka-GE" dirty="0">
                <a:latin typeface="Sylfaen" panose="010A0502050306030303" pitchFamily="18" charset="0"/>
              </a:rPr>
              <a:t>. </a:t>
            </a:r>
            <a:r>
              <a:rPr lang="ka-GE" b="1" dirty="0" err="1">
                <a:latin typeface="Sylfaen" panose="010A0502050306030303" pitchFamily="18" charset="0"/>
              </a:rPr>
              <a:t>Potential</a:t>
            </a:r>
            <a:r>
              <a:rPr lang="ka-GE" b="1" dirty="0">
                <a:latin typeface="Sylfaen" panose="010A0502050306030303" pitchFamily="18" charset="0"/>
              </a:rPr>
              <a:t> </a:t>
            </a:r>
            <a:r>
              <a:rPr lang="ka-GE" b="1" dirty="0" err="1">
                <a:latin typeface="Sylfaen" panose="010A0502050306030303" pitchFamily="18" charset="0"/>
              </a:rPr>
              <a:t>Origins</a:t>
            </a:r>
            <a:r>
              <a:rPr lang="ka-GE" b="1" dirty="0">
                <a:latin typeface="Sylfaen" panose="010A0502050306030303" pitchFamily="18" charset="0"/>
              </a:rPr>
              <a:t>:</a:t>
            </a:r>
            <a:r>
              <a:rPr lang="ka-GE" dirty="0">
                <a:latin typeface="Sylfaen" panose="010A0502050306030303" pitchFamily="18" charset="0"/>
              </a:rPr>
              <a:t> </a:t>
            </a:r>
            <a:r>
              <a:rPr lang="ka-GE" dirty="0" err="1">
                <a:latin typeface="Sylfaen" panose="010A0502050306030303" pitchFamily="18" charset="0"/>
              </a:rPr>
              <a:t>Natural</a:t>
            </a:r>
            <a:r>
              <a:rPr lang="ka-GE" dirty="0">
                <a:latin typeface="Sylfaen" panose="010A0502050306030303" pitchFamily="18" charset="0"/>
              </a:rPr>
              <a:t> </a:t>
            </a:r>
            <a:r>
              <a:rPr lang="ka-GE" dirty="0" err="1">
                <a:latin typeface="Sylfaen" panose="010A0502050306030303" pitchFamily="18" charset="0"/>
              </a:rPr>
              <a:t>geochemical</a:t>
            </a:r>
            <a:r>
              <a:rPr lang="ka-GE" dirty="0">
                <a:latin typeface="Sylfaen" panose="010A0502050306030303" pitchFamily="18" charset="0"/>
              </a:rPr>
              <a:t> </a:t>
            </a:r>
            <a:r>
              <a:rPr lang="ka-GE" dirty="0" err="1">
                <a:latin typeface="Sylfaen" panose="010A0502050306030303" pitchFamily="18" charset="0"/>
              </a:rPr>
              <a:t>background</a:t>
            </a:r>
            <a:r>
              <a:rPr lang="ka-GE" dirty="0">
                <a:latin typeface="Sylfaen" panose="010A0502050306030303" pitchFamily="18" charset="0"/>
              </a:rPr>
              <a:t>, </a:t>
            </a:r>
            <a:r>
              <a:rPr lang="ka-GE" dirty="0" err="1">
                <a:latin typeface="Sylfaen" panose="010A0502050306030303" pitchFamily="18" charset="0"/>
              </a:rPr>
              <a:t>long-term</a:t>
            </a:r>
            <a:r>
              <a:rPr lang="ka-GE" dirty="0">
                <a:latin typeface="Sylfaen" panose="010A0502050306030303" pitchFamily="18" charset="0"/>
              </a:rPr>
              <a:t> </a:t>
            </a:r>
            <a:r>
              <a:rPr lang="ka-GE" dirty="0" err="1">
                <a:latin typeface="Sylfaen" panose="010A0502050306030303" pitchFamily="18" charset="0"/>
              </a:rPr>
              <a:t>environmental</a:t>
            </a:r>
            <a:r>
              <a:rPr lang="ka-GE" dirty="0">
                <a:latin typeface="Sylfaen" panose="010A0502050306030303" pitchFamily="18" charset="0"/>
              </a:rPr>
              <a:t> </a:t>
            </a:r>
            <a:r>
              <a:rPr lang="ka-GE" dirty="0" err="1">
                <a:latin typeface="Sylfaen" panose="010A0502050306030303" pitchFamily="18" charset="0"/>
              </a:rPr>
              <a:t>accumulation</a:t>
            </a:r>
            <a:r>
              <a:rPr lang="ka-GE" dirty="0">
                <a:latin typeface="Sylfaen" panose="010A0502050306030303" pitchFamily="18" charset="0"/>
              </a:rPr>
              <a:t>, </a:t>
            </a:r>
            <a:r>
              <a:rPr lang="ka-GE" dirty="0" err="1">
                <a:latin typeface="Sylfaen" panose="010A0502050306030303" pitchFamily="18" charset="0"/>
              </a:rPr>
              <a:t>or</a:t>
            </a:r>
            <a:r>
              <a:rPr lang="ka-GE" dirty="0">
                <a:latin typeface="Sylfaen" panose="010A0502050306030303" pitchFamily="18" charset="0"/>
              </a:rPr>
              <a:t> </a:t>
            </a:r>
            <a:r>
              <a:rPr lang="ka-GE" dirty="0" err="1">
                <a:latin typeface="Sylfaen" panose="010A0502050306030303" pitchFamily="18" charset="0"/>
              </a:rPr>
              <a:t>anthropogenic</a:t>
            </a:r>
            <a:r>
              <a:rPr lang="ka-GE" dirty="0">
                <a:latin typeface="Sylfaen" panose="010A0502050306030303" pitchFamily="18" charset="0"/>
              </a:rPr>
              <a:t> </a:t>
            </a:r>
            <a:r>
              <a:rPr lang="ka-GE" dirty="0" err="1">
                <a:latin typeface="Sylfaen" panose="010A0502050306030303" pitchFamily="18" charset="0"/>
              </a:rPr>
              <a:t>impact</a:t>
            </a:r>
            <a:r>
              <a:rPr lang="ka-GE" dirty="0">
                <a:latin typeface="Sylfaen" panose="010A0502050306030303" pitchFamily="18" charset="0"/>
              </a:rPr>
              <a:t>.</a:t>
            </a:r>
            <a:endParaRPr lang="en-US" dirty="0">
              <a:latin typeface="Sylfaen" panose="010A0502050306030303" pitchFamily="18" charset="0"/>
            </a:endParaRPr>
          </a:p>
          <a:p>
            <a:endParaRPr lang="ka-G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23ADA5-E0B7-D3D8-CEDA-D00DB598E171}"/>
              </a:ext>
            </a:extLst>
          </p:cNvPr>
          <p:cNvSpPr txBox="1"/>
          <p:nvPr/>
        </p:nvSpPr>
        <p:spPr>
          <a:xfrm>
            <a:off x="1371600" y="4697297"/>
            <a:ext cx="95989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Sylfaen" panose="010A0502050306030303" pitchFamily="18" charset="0"/>
              </a:rPr>
              <a:t>80% of the samples are soft, and permanganate oxidation is within the normal range at all locations (&lt; 3.0 mg O₂/L).</a:t>
            </a:r>
          </a:p>
          <a:p>
            <a:pPr algn="just"/>
            <a:endParaRPr lang="en-US" dirty="0">
              <a:latin typeface="Sylfaen" panose="010A0502050306030303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Sylfaen" panose="010A0502050306030303" pitchFamily="18" charset="0"/>
              </a:rPr>
              <a:t>(Pb): At 2 locations (village of </a:t>
            </a:r>
            <a:r>
              <a:rPr lang="en-US" dirty="0" err="1">
                <a:latin typeface="Sylfaen" panose="010A0502050306030303" pitchFamily="18" charset="0"/>
              </a:rPr>
              <a:t>Konchkati</a:t>
            </a:r>
            <a:r>
              <a:rPr lang="en-US" dirty="0">
                <a:latin typeface="Sylfaen" panose="010A0502050306030303" pitchFamily="18" charset="0"/>
              </a:rPr>
              <a:t> and </a:t>
            </a:r>
            <a:r>
              <a:rPr lang="en-US" dirty="0" err="1">
                <a:latin typeface="Sylfaen" panose="010A0502050306030303" pitchFamily="18" charset="0"/>
              </a:rPr>
              <a:t>Tkhinvali</a:t>
            </a:r>
            <a:r>
              <a:rPr lang="en-US" dirty="0">
                <a:latin typeface="Sylfaen" panose="010A0502050306030303" pitchFamily="18" charset="0"/>
              </a:rPr>
              <a:t>), the lead concentration is 0.03 mg/L, which is 3 times higher than the limit (0.01 mg/L)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a-G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14C760-D972-E431-D5CA-7051DFB14DC3}"/>
              </a:ext>
            </a:extLst>
          </p:cNvPr>
          <p:cNvSpPr txBox="1"/>
          <p:nvPr/>
        </p:nvSpPr>
        <p:spPr>
          <a:xfrm>
            <a:off x="1097280" y="44714"/>
            <a:ext cx="1033272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 dirty="0">
                <a:solidFill>
                  <a:srgbClr val="192A24"/>
                </a:solidFill>
                <a:latin typeface="Sylfaen" panose="010A0502050306030303" pitchFamily="18" charset="0"/>
              </a:rPr>
              <a:t>Integrated Conclusion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758AE4-D71E-FC57-8BBD-6DA1CC010AEA}"/>
              </a:ext>
            </a:extLst>
          </p:cNvPr>
          <p:cNvSpPr txBox="1"/>
          <p:nvPr/>
        </p:nvSpPr>
        <p:spPr>
          <a:xfrm>
            <a:off x="3491155" y="6335006"/>
            <a:ext cx="48947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a-GE" b="1" dirty="0" err="1">
                <a:latin typeface="Sylfaen" panose="010A0502050306030303" pitchFamily="18" charset="0"/>
              </a:rPr>
              <a:t>Overall</a:t>
            </a:r>
            <a:r>
              <a:rPr lang="ka-GE" b="1" dirty="0">
                <a:latin typeface="Sylfaen" panose="010A0502050306030303" pitchFamily="18" charset="0"/>
              </a:rPr>
              <a:t>:</a:t>
            </a:r>
            <a:r>
              <a:rPr lang="ka-GE" dirty="0">
                <a:latin typeface="Sylfaen" panose="010A0502050306030303" pitchFamily="18" charset="0"/>
              </a:rPr>
              <a:t> </a:t>
            </a:r>
            <a:r>
              <a:rPr lang="ka-GE" dirty="0" err="1">
                <a:latin typeface="Sylfaen" panose="010A0502050306030303" pitchFamily="18" charset="0"/>
              </a:rPr>
              <a:t>targeted</a:t>
            </a:r>
            <a:r>
              <a:rPr lang="ka-GE" dirty="0">
                <a:latin typeface="Sylfaen" panose="010A0502050306030303" pitchFamily="18" charset="0"/>
              </a:rPr>
              <a:t> </a:t>
            </a:r>
            <a:r>
              <a:rPr lang="ka-GE" dirty="0" err="1">
                <a:latin typeface="Sylfaen" panose="010A0502050306030303" pitchFamily="18" charset="0"/>
              </a:rPr>
              <a:t>monitoring</a:t>
            </a:r>
            <a:r>
              <a:rPr lang="ka-GE" dirty="0">
                <a:latin typeface="Sylfaen" panose="010A0502050306030303" pitchFamily="18" charset="0"/>
              </a:rPr>
              <a:t> </a:t>
            </a:r>
            <a:r>
              <a:rPr lang="ka-GE" dirty="0" err="1">
                <a:latin typeface="Sylfaen" panose="010A0502050306030303" pitchFamily="18" charset="0"/>
              </a:rPr>
              <a:t>is</a:t>
            </a:r>
            <a:r>
              <a:rPr lang="ka-GE" dirty="0">
                <a:latin typeface="Sylfaen" panose="010A0502050306030303" pitchFamily="18" charset="0"/>
              </a:rPr>
              <a:t> </a:t>
            </a:r>
            <a:r>
              <a:rPr lang="ka-GE" dirty="0" err="1">
                <a:latin typeface="Sylfaen" panose="010A0502050306030303" pitchFamily="18" charset="0"/>
              </a:rPr>
              <a:t>recommended</a:t>
            </a:r>
            <a:endParaRPr lang="ka-GE" dirty="0"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1226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3840480" y="3840480"/>
            <a:ext cx="4480560" cy="41148"/>
          </a:xfrm>
          <a:prstGeom prst="rect">
            <a:avLst/>
          </a:prstGeom>
          <a:solidFill>
            <a:srgbClr val="6EB8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E11D4D-D3CA-F213-A318-3C1B36AFE879}"/>
              </a:ext>
            </a:extLst>
          </p:cNvPr>
          <p:cNvSpPr txBox="1"/>
          <p:nvPr/>
        </p:nvSpPr>
        <p:spPr>
          <a:xfrm>
            <a:off x="-129540" y="1479530"/>
            <a:ext cx="12443460" cy="144655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 dirty="0">
                <a:solidFill>
                  <a:schemeClr val="bg1"/>
                </a:solidFill>
                <a:latin typeface="Sylfaen" panose="010A0502050306030303" pitchFamily="18" charset="0"/>
              </a:rPr>
              <a:t>Thank you</a:t>
            </a:r>
          </a:p>
          <a:p>
            <a:pPr algn="ctr"/>
            <a:r>
              <a:rPr sz="4400" b="1" dirty="0">
                <a:solidFill>
                  <a:schemeClr val="bg1"/>
                </a:solidFill>
                <a:latin typeface="Sylfaen" panose="010A0502050306030303" pitchFamily="18" charset="0"/>
              </a:rPr>
              <a:t>  for your attention</a:t>
            </a:r>
            <a:r>
              <a:rPr lang="en-US" sz="4400" b="1" dirty="0">
                <a:solidFill>
                  <a:schemeClr val="bg1"/>
                </a:solidFill>
                <a:latin typeface="Sylfaen" panose="010A0502050306030303" pitchFamily="18" charset="0"/>
              </a:rPr>
              <a:t>!</a:t>
            </a:r>
            <a:endParaRPr sz="4400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1176</TotalTime>
  <Words>1619</Words>
  <Application>Microsoft Office PowerPoint</Application>
  <PresentationFormat>Widescreen</PresentationFormat>
  <Paragraphs>785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DM Sans</vt:lpstr>
      <vt:lpstr>Noto Sans Georgian</vt:lpstr>
      <vt:lpstr>Sylfaen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ana gabedava</dc:creator>
  <cp:keywords/>
  <dc:description>generated using python-pptx</dc:description>
  <cp:lastModifiedBy>user</cp:lastModifiedBy>
  <cp:revision>83</cp:revision>
  <dcterms:created xsi:type="dcterms:W3CDTF">2013-01-27T09:14:16Z</dcterms:created>
  <dcterms:modified xsi:type="dcterms:W3CDTF">2026-08-20T11:47:23Z</dcterms:modified>
  <cp:category/>
</cp:coreProperties>
</file>