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11" r:id="rId2"/>
    <p:sldId id="309" r:id="rId3"/>
    <p:sldId id="307" r:id="rId4"/>
    <p:sldId id="308" r:id="rId5"/>
    <p:sldId id="283" r:id="rId6"/>
    <p:sldId id="286" r:id="rId7"/>
    <p:sldId id="287" r:id="rId8"/>
    <p:sldId id="288" r:id="rId9"/>
    <p:sldId id="292" r:id="rId10"/>
    <p:sldId id="293" r:id="rId11"/>
    <p:sldId id="298" r:id="rId12"/>
    <p:sldId id="295" r:id="rId13"/>
    <p:sldId id="297" r:id="rId14"/>
    <p:sldId id="272" r:id="rId15"/>
    <p:sldId id="276" r:id="rId16"/>
    <p:sldId id="280" r:id="rId17"/>
    <p:sldId id="306" r:id="rId18"/>
    <p:sldId id="305" r:id="rId19"/>
    <p:sldId id="302" r:id="rId20"/>
    <p:sldId id="31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22" autoAdjust="0"/>
    <p:restoredTop sz="79562" autoAdjust="0"/>
  </p:normalViewPr>
  <p:slideViewPr>
    <p:cSldViewPr snapToGrid="0">
      <p:cViewPr varScale="1">
        <p:scale>
          <a:sx n="90" d="100"/>
          <a:sy n="90" d="100"/>
        </p:scale>
        <p:origin x="11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43AFB-9130-489C-AF18-FC71B22DB3C8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46B4C-0B6F-4EDB-91E7-E44EBA988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29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190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45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52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20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BDD435-805C-4BC2-A949-08F6F53229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019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BDD435-805C-4BC2-A949-08F6F53229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86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196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8384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9457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869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3435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380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32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618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3118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0429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3757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046B4C-0B6F-4EDB-91E7-E44EBA988FC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146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8B6B-CF26-43F9-AC1D-D9E76FDAEE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35CE-949F-40FE-A6C8-B2AE8FA4A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1046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8B6B-CF26-43F9-AC1D-D9E76FDAEE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35CE-949F-40FE-A6C8-B2AE8FA4A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221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8B6B-CF26-43F9-AC1D-D9E76FDAEE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35CE-949F-40FE-A6C8-B2AE8FA4A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4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8B6B-CF26-43F9-AC1D-D9E76FDAEE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35CE-949F-40FE-A6C8-B2AE8FA4A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13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8B6B-CF26-43F9-AC1D-D9E76FDAEE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35CE-949F-40FE-A6C8-B2AE8FA4A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301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8B6B-CF26-43F9-AC1D-D9E76FDAEE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35CE-949F-40FE-A6C8-B2AE8FA4A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62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8B6B-CF26-43F9-AC1D-D9E76FDAEE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35CE-949F-40FE-A6C8-B2AE8FA4A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0570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8B6B-CF26-43F9-AC1D-D9E76FDAEE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35CE-949F-40FE-A6C8-B2AE8FA4A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71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8B6B-CF26-43F9-AC1D-D9E76FDAEE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35CE-949F-40FE-A6C8-B2AE8FA4A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69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8B6B-CF26-43F9-AC1D-D9E76FDAEE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35CE-949F-40FE-A6C8-B2AE8FA4A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048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C8B6B-CF26-43F9-AC1D-D9E76FDAEE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3F35CE-949F-40FE-A6C8-B2AE8FA4A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59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536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C8B6B-CF26-43F9-AC1D-D9E76FDAEED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F35CE-949F-40FE-A6C8-B2AE8FA4A6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87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12.emf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10" Type="http://schemas.openxmlformats.org/officeDocument/2006/relationships/image" Target="../media/image19.png"/><Relationship Id="rId4" Type="http://schemas.openxmlformats.org/officeDocument/2006/relationships/image" Target="../media/image13.emf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9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5.emf"/><Relationship Id="rId4" Type="http://schemas.openxmlformats.org/officeDocument/2006/relationships/image" Target="../media/image2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4.emf"/><Relationship Id="rId7" Type="http://schemas.openxmlformats.org/officeDocument/2006/relationships/image" Target="../media/image38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48.emf"/><Relationship Id="rId4" Type="http://schemas.openxmlformats.org/officeDocument/2006/relationships/image" Target="../media/image47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ompetition to promote the development of media literacy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66B2"/>
              </a:clrFrom>
              <a:clrTo>
                <a:srgbClr val="0066B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8311" y="-697000"/>
            <a:ext cx="8455378" cy="851174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A2EC49-22AA-4877-A095-87154162FD91}"/>
              </a:ext>
            </a:extLst>
          </p:cNvPr>
          <p:cNvSpPr txBox="1"/>
          <p:nvPr/>
        </p:nvSpPr>
        <p:spPr>
          <a:xfrm>
            <a:off x="0" y="0"/>
            <a:ext cx="12192000" cy="132556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A2EC49-22AA-4877-A095-87154162FD91}"/>
              </a:ext>
            </a:extLst>
          </p:cNvPr>
          <p:cNvSpPr txBox="1"/>
          <p:nvPr/>
        </p:nvSpPr>
        <p:spPr>
          <a:xfrm>
            <a:off x="0" y="5532437"/>
            <a:ext cx="12192000" cy="1325563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032" name="Picture 8" descr="tsu-logo-1 | GIP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4709" y="-440144"/>
            <a:ext cx="2164137" cy="2133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12622" y="5529986"/>
            <a:ext cx="7275689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lnSpc>
                <a:spcPct val="115000"/>
              </a:lnSpc>
            </a:pPr>
            <a:r>
              <a:rPr lang="en-US" sz="2400" b="1" u="sng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u="sng" dirty="0">
                <a:solidFill>
                  <a:schemeClr val="bg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Author: Ina </a:t>
            </a:r>
            <a:r>
              <a:rPr lang="en-US" sz="2400" b="1" u="sng" dirty="0" err="1">
                <a:solidFill>
                  <a:schemeClr val="bg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Pipia</a:t>
            </a:r>
            <a:r>
              <a:rPr lang="ka-GE" sz="2000" b="1" dirty="0">
                <a:solidFill>
                  <a:schemeClr val="bg1"/>
                </a:solidFill>
                <a:latin typeface="Sylfaen" panose="010A05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600" dirty="0">
              <a:solidFill>
                <a:schemeClr val="bg1"/>
              </a:solidFill>
              <a:effectLst/>
              <a:latin typeface="Sylfaen" panose="010A050205030603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33391" y="1765707"/>
            <a:ext cx="9588137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latin typeface="Sylfaen" panose="010A0502050306030303" pitchFamily="18" charset="0"/>
              </a:rPr>
              <a:t>ROLE OF FORMIC ACID IN THE ENANTIOSEPARATION OF NEW CHIRAL TELLURONIUM COMPLEXES USING HIGH-PERFORMANCE LIQUID CHROMATOGRAPHY</a:t>
            </a:r>
            <a:endParaRPr lang="en-US" sz="4000" dirty="0">
              <a:latin typeface="Sylfaen" panose="010A0502050306030303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1560458-E9DE-481F-A4B2-FD20089C47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991" y="163198"/>
            <a:ext cx="2018935" cy="8975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D3E0470-9091-444D-8CF3-8D7CF4350DF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9360" t="25595" r="7102" b="21313"/>
          <a:stretch/>
        </p:blipFill>
        <p:spPr>
          <a:xfrm>
            <a:off x="9895489" y="163198"/>
            <a:ext cx="1908700" cy="89756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AA8CEEF-A925-4436-9E36-41E5A647E76A}"/>
              </a:ext>
            </a:extLst>
          </p:cNvPr>
          <p:cNvSpPr/>
          <p:nvPr/>
        </p:nvSpPr>
        <p:spPr>
          <a:xfrm>
            <a:off x="2998036" y="6156995"/>
            <a:ext cx="61959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2400" b="1" u="sng" dirty="0">
                <a:solidFill>
                  <a:schemeClr val="bg1"/>
                </a:solidFill>
                <a:latin typeface="Sylfaen" panose="010A0502050306030303" charset="0"/>
                <a:cs typeface="Sylfaen" panose="010A0502050306030303" charset="0"/>
              </a:rPr>
              <a:t>Supervisor: Academician </a:t>
            </a:r>
            <a:r>
              <a:rPr lang="en-US" altLang="en-US" sz="2400" b="1" u="sng" dirty="0" err="1">
                <a:solidFill>
                  <a:schemeClr val="bg1"/>
                </a:solidFill>
                <a:latin typeface="Sylfaen" panose="010A0502050306030303" charset="0"/>
                <a:cs typeface="Sylfaen" panose="010A0502050306030303" charset="0"/>
              </a:rPr>
              <a:t>Bezhan</a:t>
            </a:r>
            <a:r>
              <a:rPr lang="en-US" altLang="en-US" sz="2400" b="1" u="sng" dirty="0">
                <a:solidFill>
                  <a:schemeClr val="bg1"/>
                </a:solidFill>
                <a:latin typeface="Sylfaen" panose="010A0502050306030303" charset="0"/>
                <a:cs typeface="Sylfaen" panose="010A0502050306030303" charset="0"/>
              </a:rPr>
              <a:t> </a:t>
            </a:r>
            <a:r>
              <a:rPr lang="en-US" altLang="en-US" sz="2400" b="1" u="sng" dirty="0" err="1">
                <a:solidFill>
                  <a:schemeClr val="bg1"/>
                </a:solidFill>
                <a:latin typeface="Sylfaen" panose="010A0502050306030303" charset="0"/>
                <a:cs typeface="Sylfaen" panose="010A0502050306030303" charset="0"/>
              </a:rPr>
              <a:t>Chankvetadze</a:t>
            </a:r>
            <a:endParaRPr lang="en-US" sz="2400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959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Sylfaen" panose="010A0502050306030303" pitchFamily="18" charset="0"/>
              </a:rPr>
              <a:t>Aim of the study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4223261"/>
            <a:ext cx="11201399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ylfaen" panose="010A0502050306030303" pitchFamily="18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altLang="en-US" sz="2000" dirty="0">
                <a:latin typeface="Sylfaen" panose="010A0502050306030303" pitchFamily="18" charset="0"/>
              </a:rPr>
              <a:t>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chieve HPLC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enantioseparation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 of newly synthesized chiral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telluronium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 complexes.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altLang="en-US" sz="2000" dirty="0">
                <a:latin typeface="Sylfaen" panose="010A0502050306030303" pitchFamily="18" charset="0"/>
              </a:rPr>
              <a:t>C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ompare LGR918 and LGR924, which share the same cation but contain different anions.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altLang="en-US" sz="2000" dirty="0">
                <a:latin typeface="Sylfaen" panose="010A0502050306030303" pitchFamily="18" charset="0"/>
              </a:rPr>
              <a:t>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nvestigate whether the observed species is the intact complex, the common cation, or 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formate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-associated species.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lang="en-US" altLang="en-US" sz="2000" dirty="0">
                <a:latin typeface="Sylfaen" panose="010A0502050306030303" pitchFamily="18" charset="0"/>
              </a:rPr>
              <a:t>E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valuate the influence of mobile-phase additives, especially formic acid, on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enantioseparation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. 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386839" y="1098810"/>
            <a:ext cx="3214687" cy="2894831"/>
            <a:chOff x="1488241" y="2252529"/>
            <a:chExt cx="3214687" cy="289483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F9A3EC9-F3F1-49D1-B644-C343EE749F6A}"/>
                </a:ext>
              </a:extLst>
            </p:cNvPr>
            <p:cNvSpPr/>
            <p:nvPr/>
          </p:nvSpPr>
          <p:spPr>
            <a:xfrm>
              <a:off x="2139732" y="4624140"/>
              <a:ext cx="141096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800" dirty="0">
                  <a:latin typeface="Sylfaen" panose="010A0502050306030303" pitchFamily="18" charset="0"/>
                </a:rPr>
                <a:t>LGR918</a:t>
              </a:r>
              <a:endParaRPr lang="en-US" sz="2800" dirty="0">
                <a:latin typeface="Sylfaen" panose="010A0502050306030303" pitchFamily="18" charset="0"/>
              </a:endParaRPr>
            </a:p>
          </p:txBody>
        </p:sp>
        <p:graphicFrame>
          <p:nvGraphicFramePr>
            <p:cNvPr id="7" name="Object 6">
              <a:extLst>
                <a:ext uri="{FF2B5EF4-FFF2-40B4-BE49-F238E27FC236}">
                  <a16:creationId xmlns:a16="http://schemas.microsoft.com/office/drawing/2014/main" id="{4A84CB1B-FFAA-0903-5BF5-E04B3D8057F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713756393"/>
                </p:ext>
              </p:extLst>
            </p:nvPr>
          </p:nvGraphicFramePr>
          <p:xfrm>
            <a:off x="1488241" y="2252529"/>
            <a:ext cx="3214687" cy="24701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6" name="CS ChemDraw Drawing" r:id="rId4" imgW="3215384" imgH="2470036" progId="ChemDraw.Document.6.0">
                    <p:embed/>
                  </p:oleObj>
                </mc:Choice>
                <mc:Fallback>
                  <p:oleObj name="CS ChemDraw Drawing" r:id="rId4" imgW="3215384" imgH="2470036" progId="ChemDraw.Document.6.0">
                    <p:embed/>
                    <p:pic>
                      <p:nvPicPr>
                        <p:cNvPr id="7" name="Object 6">
                          <a:extLst>
                            <a:ext uri="{FF2B5EF4-FFF2-40B4-BE49-F238E27FC236}">
                              <a16:creationId xmlns:a16="http://schemas.microsoft.com/office/drawing/2014/main" id="{4A84CB1B-FFAA-0903-5BF5-E04B3D8057F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1488241" y="2252529"/>
                          <a:ext cx="3214687" cy="24701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2A1A171-D348-6B4D-0C2B-1DBDB2AF0C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0014071"/>
              </p:ext>
            </p:extLst>
          </p:nvPr>
        </p:nvGraphicFramePr>
        <p:xfrm>
          <a:off x="5499858" y="965460"/>
          <a:ext cx="5543550" cy="260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CS ChemDraw Drawing" r:id="rId6" imgW="5543646" imgH="2602958" progId="ChemDraw.Document.6.0">
                  <p:embed/>
                </p:oleObj>
              </mc:Choice>
              <mc:Fallback>
                <p:oleObj name="CS ChemDraw Drawing" r:id="rId6" imgW="5543646" imgH="2602958" progId="ChemDraw.Document.6.0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02A1A171-D348-6B4D-0C2B-1DBDB2AF0C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99858" y="965460"/>
                        <a:ext cx="5543550" cy="2603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FF9A3EC9-F3F1-49D1-B644-C343EE749F6A}"/>
              </a:ext>
            </a:extLst>
          </p:cNvPr>
          <p:cNvSpPr/>
          <p:nvPr/>
        </p:nvSpPr>
        <p:spPr>
          <a:xfrm>
            <a:off x="7566151" y="3498774"/>
            <a:ext cx="14109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dirty="0">
                <a:latin typeface="Sylfaen" panose="010A0502050306030303" pitchFamily="18" charset="0"/>
              </a:rPr>
              <a:t>LGR924</a:t>
            </a:r>
            <a:endParaRPr lang="en-US" sz="2800" dirty="0">
              <a:latin typeface="Sylfaen" panose="010A0502050306030303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0350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4195E-8C0C-18A4-1FB6-9763054E1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22A080-98E6-96A8-D966-BCC3F329A7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095" t="4335" r="21190" b="6382"/>
          <a:stretch>
            <a:fillRect/>
          </a:stretch>
        </p:blipFill>
        <p:spPr>
          <a:xfrm>
            <a:off x="-1" y="715814"/>
            <a:ext cx="8564881" cy="61421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68C106-89CD-038A-9DF1-D7F78393DD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1875" y="715814"/>
            <a:ext cx="4571599" cy="202272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7DCC5AE-0F67-956C-975B-C224BD7394A5}"/>
              </a:ext>
            </a:extLst>
          </p:cNvPr>
          <p:cNvSpPr/>
          <p:nvPr/>
        </p:nvSpPr>
        <p:spPr>
          <a:xfrm>
            <a:off x="1570625" y="94488"/>
            <a:ext cx="90507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800" b="1" dirty="0">
                <a:latin typeface="Sylfaen" panose="010A0502050306030303" pitchFamily="18" charset="0"/>
              </a:rPr>
              <a:t>X-ray crystallography</a:t>
            </a:r>
            <a:r>
              <a:rPr lang="ka-GE" sz="2800" b="1" dirty="0">
                <a:latin typeface="Sylfaen" panose="010A0502050306030303" pitchFamily="18" charset="0"/>
              </a:rPr>
              <a:t> </a:t>
            </a:r>
            <a:r>
              <a:rPr lang="en-US" sz="2800" b="1" dirty="0">
                <a:latin typeface="Sylfaen" panose="010A0502050306030303" pitchFamily="18" charset="0"/>
              </a:rPr>
              <a:t>analysis of </a:t>
            </a:r>
            <a:r>
              <a:rPr lang="it-IT" sz="2800" b="1" i="1" dirty="0">
                <a:latin typeface="Sylfaen" panose="010A0502050306030303" pitchFamily="18" charset="0"/>
              </a:rPr>
              <a:t>Rac</a:t>
            </a:r>
            <a:r>
              <a:rPr lang="it-IT" sz="2800" b="1" dirty="0">
                <a:latin typeface="Sylfaen" panose="010A0502050306030303" pitchFamily="18" charset="0"/>
              </a:rPr>
              <a:t>-LGR924</a:t>
            </a:r>
            <a:r>
              <a:rPr lang="en-US" sz="2800" b="1" dirty="0">
                <a:latin typeface="Sylfaen" panose="010A0502050306030303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9694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C256F1-684E-6853-23D0-8A29418368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364" y="673608"/>
            <a:ext cx="3136392" cy="27553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BEAE0D6-CAC6-A3E0-051D-0B809E5AEB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316" t="15303" r="23429" b="23611"/>
          <a:stretch>
            <a:fillRect/>
          </a:stretch>
        </p:blipFill>
        <p:spPr bwMode="auto">
          <a:xfrm>
            <a:off x="681040" y="3588956"/>
            <a:ext cx="3136392" cy="301529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C319ABC-87E2-2554-2451-5582BE2969D8}"/>
              </a:ext>
            </a:extLst>
          </p:cNvPr>
          <p:cNvCxnSpPr/>
          <p:nvPr/>
        </p:nvCxnSpPr>
        <p:spPr>
          <a:xfrm flipH="1">
            <a:off x="1721915" y="2468615"/>
            <a:ext cx="298174" cy="40750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43A9EAA-9CED-8CAD-3B66-86734F5B0E15}"/>
              </a:ext>
            </a:extLst>
          </p:cNvPr>
          <p:cNvSpPr txBox="1"/>
          <p:nvPr/>
        </p:nvSpPr>
        <p:spPr>
          <a:xfrm>
            <a:off x="1308179" y="2876119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σ</a:t>
            </a:r>
            <a:r>
              <a:rPr lang="it-IT" dirty="0"/>
              <a:t>-hole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DDDAADA-3BD6-9DCA-7C8D-1DF2346D4406}"/>
              </a:ext>
            </a:extLst>
          </p:cNvPr>
          <p:cNvCxnSpPr>
            <a:cxnSpLocks/>
          </p:cNvCxnSpPr>
          <p:nvPr/>
        </p:nvCxnSpPr>
        <p:spPr>
          <a:xfrm>
            <a:off x="2497448" y="2274406"/>
            <a:ext cx="571794" cy="2803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091D84E-E212-CBE7-F1D5-96DD1058F120}"/>
              </a:ext>
            </a:extLst>
          </p:cNvPr>
          <p:cNvSpPr txBox="1"/>
          <p:nvPr/>
        </p:nvSpPr>
        <p:spPr>
          <a:xfrm>
            <a:off x="1285527" y="1386446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σ</a:t>
            </a:r>
            <a:r>
              <a:rPr lang="it-IT" dirty="0"/>
              <a:t>-hole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573131-5320-0D53-5C76-70F9676E990B}"/>
              </a:ext>
            </a:extLst>
          </p:cNvPr>
          <p:cNvSpPr txBox="1"/>
          <p:nvPr/>
        </p:nvSpPr>
        <p:spPr>
          <a:xfrm>
            <a:off x="3036026" y="2395999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σ</a:t>
            </a:r>
            <a:r>
              <a:rPr lang="it-IT" dirty="0"/>
              <a:t>-hole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772950" y="1334624"/>
            <a:ext cx="6752768" cy="4769708"/>
            <a:chOff x="5186685" y="174769"/>
            <a:chExt cx="6163012" cy="453403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A45A3DB-E993-94AB-F499-DD95278B20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-1" r="16911" b="3074"/>
            <a:stretch>
              <a:fillRect/>
            </a:stretch>
          </p:blipFill>
          <p:spPr bwMode="auto">
            <a:xfrm>
              <a:off x="5186685" y="174769"/>
              <a:ext cx="5036389" cy="4534038"/>
            </a:xfrm>
            <a:prstGeom prst="rect">
              <a:avLst/>
            </a:prstGeom>
            <a:ln w="952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0">
                    <a:custGeom>
                      <a:avLst/>
                      <a:gdLst/>
                      <a:ahLst/>
                      <a:cxnLst/>
                      <a:rect l="0" t="0" r="0" b="0"/>
                      <a:pathLst/>
                    </a:custGeom>
                    <ask:type/>
                  </ask:lineSketchStyleProps>
                </a:ext>
              </a:extLst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C7226934-0EAE-4679-CABE-3B244E1CECE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22533" y="768566"/>
              <a:ext cx="982347" cy="1120341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5F5FDE48-4CFE-069C-97C7-DD421687134E}"/>
                </a:ext>
              </a:extLst>
            </p:cNvPr>
            <p:cNvCxnSpPr>
              <a:cxnSpLocks/>
            </p:cNvCxnSpPr>
            <p:nvPr/>
          </p:nvCxnSpPr>
          <p:spPr>
            <a:xfrm>
              <a:off x="8280614" y="2792293"/>
              <a:ext cx="329986" cy="1382981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01F0DB85-783F-D1B2-C0B3-4C3B8E0C45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97080" y="1481403"/>
              <a:ext cx="1659253" cy="493643"/>
            </a:xfrm>
            <a:prstGeom prst="straightConnector1">
              <a:avLst/>
            </a:prstGeom>
            <a:ln w="19050" cap="flat" cmpd="sng" algn="ctr">
              <a:solidFill>
                <a:schemeClr val="dk1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8FAF908-DEAF-D265-5A0B-75E59F0EFED8}"/>
                </a:ext>
              </a:extLst>
            </p:cNvPr>
            <p:cNvSpPr txBox="1"/>
            <p:nvPr/>
          </p:nvSpPr>
          <p:spPr>
            <a:xfrm>
              <a:off x="6142015" y="399234"/>
              <a:ext cx="8274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/>
                <a:t>σ</a:t>
              </a:r>
              <a:r>
                <a:rPr lang="it-IT" dirty="0"/>
                <a:t>-hole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2A4EEBA-A5E9-D048-3B71-014D097D1B67}"/>
                </a:ext>
              </a:extLst>
            </p:cNvPr>
            <p:cNvSpPr txBox="1"/>
            <p:nvPr/>
          </p:nvSpPr>
          <p:spPr>
            <a:xfrm>
              <a:off x="10522226" y="1287194"/>
              <a:ext cx="8274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/>
                <a:t>σ</a:t>
              </a:r>
              <a:r>
                <a:rPr lang="it-IT" dirty="0"/>
                <a:t>-hole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E1C52B2-4FDA-D9FB-E8F4-CA9B1D8AEA95}"/>
                </a:ext>
              </a:extLst>
            </p:cNvPr>
            <p:cNvSpPr txBox="1"/>
            <p:nvPr/>
          </p:nvSpPr>
          <p:spPr>
            <a:xfrm>
              <a:off x="8196864" y="4162018"/>
              <a:ext cx="8274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dirty="0"/>
                <a:t>σ</a:t>
              </a:r>
              <a:r>
                <a:rPr lang="it-IT" dirty="0"/>
                <a:t>-hole</a:t>
              </a:r>
            </a:p>
          </p:txBody>
        </p:sp>
      </p:grpSp>
      <p:sp>
        <p:nvSpPr>
          <p:cNvPr id="4" name="Rectangle 3"/>
          <p:cNvSpPr/>
          <p:nvPr/>
        </p:nvSpPr>
        <p:spPr>
          <a:xfrm>
            <a:off x="1064419" y="6547170"/>
            <a:ext cx="2084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3D molecular model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5" name="Rectangle 4"/>
          <p:cNvSpPr/>
          <p:nvPr/>
        </p:nvSpPr>
        <p:spPr>
          <a:xfrm>
            <a:off x="5625025" y="6085505"/>
            <a:ext cx="3976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Molecular electrostatic potential surface</a:t>
            </a:r>
          </a:p>
        </p:txBody>
      </p:sp>
      <p:sp>
        <p:nvSpPr>
          <p:cNvPr id="9" name="Rectangle 8"/>
          <p:cNvSpPr/>
          <p:nvPr/>
        </p:nvSpPr>
        <p:spPr>
          <a:xfrm>
            <a:off x="363514" y="161349"/>
            <a:ext cx="99277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Sylfaen" panose="010A0502050306030303" pitchFamily="18" charset="0"/>
              </a:rPr>
              <a:t>Molecular Structure and σ-Hole Representation of the </a:t>
            </a:r>
            <a:r>
              <a:rPr lang="en-US" sz="2400" b="1" dirty="0" err="1">
                <a:latin typeface="Sylfaen" panose="010A0502050306030303" pitchFamily="18" charset="0"/>
              </a:rPr>
              <a:t>Telluronium</a:t>
            </a:r>
            <a:r>
              <a:rPr lang="en-US" sz="2400" b="1" dirty="0">
                <a:latin typeface="Sylfaen" panose="010A0502050306030303" pitchFamily="18" charset="0"/>
              </a:rPr>
              <a:t> Complex</a:t>
            </a:r>
          </a:p>
        </p:txBody>
      </p:sp>
    </p:spTree>
    <p:extLst>
      <p:ext uri="{BB962C8B-B14F-4D97-AF65-F5344CB8AC3E}">
        <p14:creationId xmlns:p14="http://schemas.microsoft.com/office/powerpoint/2010/main" val="3135292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12B4E64-A215-4A66-B78A-70B37A4BE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3862" y="883219"/>
            <a:ext cx="5741193" cy="167710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7409446-DC6F-4198-9B32-1F5019F6BC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83219"/>
            <a:ext cx="5497884" cy="167710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B88C2E3-AA92-4A8C-8559-EE4F6096A17C}"/>
              </a:ext>
            </a:extLst>
          </p:cNvPr>
          <p:cNvSpPr txBox="1"/>
          <p:nvPr/>
        </p:nvSpPr>
        <p:spPr>
          <a:xfrm>
            <a:off x="4622781" y="600891"/>
            <a:ext cx="2875299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>
                <a:latin typeface="Sylfaen" panose="010A0502050306030303" pitchFamily="18" charset="0"/>
              </a:rPr>
              <a:t>Mobile Phase: EtOH+0.1%FA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6D38B46-A43D-499B-A191-B72C9705D5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" y="2560320"/>
            <a:ext cx="5497885" cy="205604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83AB81C-4D7D-4E62-AE4C-1F15D2ECF5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" y="4627051"/>
            <a:ext cx="5497885" cy="185492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30277DB-A8B9-4B76-B268-93541B50C4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3863" y="2560319"/>
            <a:ext cx="5741191" cy="205604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BB3E28E-FBAC-4DBD-BD96-35675F6F97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13861" y="4637312"/>
            <a:ext cx="5741193" cy="185492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5EA5F93-F82D-4E80-81E1-81659F853F75}"/>
              </a:ext>
            </a:extLst>
          </p:cNvPr>
          <p:cNvSpPr txBox="1"/>
          <p:nvPr/>
        </p:nvSpPr>
        <p:spPr>
          <a:xfrm>
            <a:off x="4203566" y="2616546"/>
            <a:ext cx="3713728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>
                <a:latin typeface="Sylfaen" panose="010A0502050306030303" pitchFamily="18" charset="0"/>
              </a:rPr>
              <a:t>Mobile Phase: EtOH/Hex 30:70 +0.1%FA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05B76D4-F963-4FC1-B1DC-8AA9CB75DC44}"/>
              </a:ext>
            </a:extLst>
          </p:cNvPr>
          <p:cNvSpPr txBox="1"/>
          <p:nvPr/>
        </p:nvSpPr>
        <p:spPr>
          <a:xfrm>
            <a:off x="4300408" y="6093946"/>
            <a:ext cx="3713728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>
                <a:latin typeface="Sylfaen" panose="010A0502050306030303" pitchFamily="18" charset="0"/>
              </a:rPr>
              <a:t>Mobile Phase: EtOH/Hex 20:80 +0.1%FA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9473" y="44728"/>
            <a:ext cx="1924850" cy="19384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66187" y="44728"/>
            <a:ext cx="2788867" cy="1692632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B394A398-3B80-4ECB-8212-569A59E1F493}"/>
              </a:ext>
            </a:extLst>
          </p:cNvPr>
          <p:cNvSpPr txBox="1">
            <a:spLocks/>
          </p:cNvSpPr>
          <p:nvPr/>
        </p:nvSpPr>
        <p:spPr>
          <a:xfrm>
            <a:off x="899473" y="-2990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>
                <a:solidFill>
                  <a:srgbClr val="33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Effect of Hexane Content on the Enantioseparation</a:t>
            </a:r>
            <a:endParaRPr lang="en-US" sz="2400" b="1" dirty="0">
              <a:solidFill>
                <a:srgbClr val="33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8903" y="939445"/>
            <a:ext cx="47897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1.9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76420" y="2629294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13.0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52422" y="2650708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16.6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17174" y="4670588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21.8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22781" y="4862425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28.8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83688" y="960396"/>
            <a:ext cx="47897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1.8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96338" y="2667345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12.9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72340" y="2688759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16.6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38290" y="4615599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21.4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996672" y="4759475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27.5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0AF299F-53E7-1579-E35E-6AD41CB686D5}"/>
              </a:ext>
            </a:extLst>
          </p:cNvPr>
          <p:cNvSpPr txBox="1"/>
          <p:nvPr/>
        </p:nvSpPr>
        <p:spPr>
          <a:xfrm>
            <a:off x="4662502" y="2982290"/>
            <a:ext cx="2989539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u="sng" dirty="0">
                <a:latin typeface="Sylfaen" panose="010A0502050306030303" pitchFamily="18" charset="0"/>
              </a:rPr>
              <a:t>Chromatographic Conditions </a:t>
            </a:r>
            <a:r>
              <a:rPr lang="ka-GE" sz="1600" b="1" u="sng" dirty="0">
                <a:latin typeface="Sylfaen" panose="010A0502050306030303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ylfaen" panose="010A0502050306030303" pitchFamily="18" charset="0"/>
              </a:rPr>
              <a:t>Column-Cellulose-4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ylfaen" panose="010A0502050306030303" pitchFamily="18" charset="0"/>
              </a:rPr>
              <a:t>Injection Volume</a:t>
            </a:r>
            <a:r>
              <a:rPr lang="ka-GE" sz="1600" dirty="0">
                <a:latin typeface="Sylfaen" panose="010A0502050306030303" pitchFamily="18" charset="0"/>
              </a:rPr>
              <a:t>: 5</a:t>
            </a:r>
            <a:r>
              <a:rPr lang="en-US" sz="1600" dirty="0" err="1">
                <a:latin typeface="Sylfaen" panose="010A0502050306030303" pitchFamily="18" charset="0"/>
              </a:rPr>
              <a:t>mcL</a:t>
            </a:r>
            <a:endParaRPr lang="ka-GE" sz="1600" dirty="0">
              <a:latin typeface="Sylfaen" panose="010A050205030603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ylfaen" panose="010A0502050306030303" pitchFamily="18" charset="0"/>
              </a:rPr>
              <a:t>Flow Rate</a:t>
            </a:r>
            <a:r>
              <a:rPr lang="ka-GE" sz="1600" dirty="0">
                <a:latin typeface="Sylfaen" panose="010A0502050306030303" pitchFamily="18" charset="0"/>
              </a:rPr>
              <a:t>: 1</a:t>
            </a:r>
            <a:r>
              <a:rPr lang="en-US" sz="1600" dirty="0">
                <a:latin typeface="Sylfaen" panose="010A0502050306030303" pitchFamily="18" charset="0"/>
              </a:rPr>
              <a:t>mL/min</a:t>
            </a:r>
            <a:endParaRPr lang="ka-GE" sz="1600" dirty="0">
              <a:latin typeface="Sylfaen" panose="010A050205030603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Sylfaen" panose="010A0502050306030303" pitchFamily="18" charset="0"/>
              </a:rPr>
              <a:t>Wavelength</a:t>
            </a:r>
            <a:r>
              <a:rPr lang="ka-GE" sz="1600" dirty="0">
                <a:latin typeface="Sylfaen" panose="010A0502050306030303" pitchFamily="18" charset="0"/>
              </a:rPr>
              <a:t>: 254</a:t>
            </a:r>
            <a:r>
              <a:rPr lang="en-US" sz="1600" dirty="0">
                <a:latin typeface="Sylfaen" panose="010A0502050306030303" pitchFamily="18" charset="0"/>
              </a:rPr>
              <a:t>nm</a:t>
            </a:r>
            <a:endParaRPr lang="ka-GE" sz="1600" dirty="0"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174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CF58DEE-9B14-4DF1-8F9E-F88A78787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4868" y="736418"/>
            <a:ext cx="4900749" cy="811584"/>
          </a:xfrm>
        </p:spPr>
        <p:txBody>
          <a:bodyPr>
            <a:normAutofit/>
          </a:bodyPr>
          <a:lstStyle/>
          <a:p>
            <a:pPr algn="ctr"/>
            <a:r>
              <a:rPr lang="en-US" sz="2400" b="1" u="sng" dirty="0">
                <a:solidFill>
                  <a:srgbClr val="3366FF"/>
                </a:solidFill>
                <a:latin typeface="Sylfaen" panose="010A0502050306030303" pitchFamily="18" charset="0"/>
              </a:rPr>
              <a:t>Used mobile and stationary phases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D097DE-B2DE-481A-A868-08B72D114FD2}"/>
              </a:ext>
            </a:extLst>
          </p:cNvPr>
          <p:cNvSpPr/>
          <p:nvPr/>
        </p:nvSpPr>
        <p:spPr>
          <a:xfrm>
            <a:off x="1245849" y="1638467"/>
            <a:ext cx="25939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u="sng" dirty="0">
                <a:latin typeface="Sylfaen" panose="010A0502050306030303" pitchFamily="18" charset="0"/>
              </a:rPr>
              <a:t>Chiral Columns</a:t>
            </a:r>
            <a:r>
              <a:rPr lang="ka-GE" sz="2800" b="1" u="sng" dirty="0">
                <a:latin typeface="Sylfaen" panose="010A0502050306030303" pitchFamily="18" charset="0"/>
              </a:rPr>
              <a:t>:</a:t>
            </a:r>
            <a:endParaRPr lang="en-US" sz="2800" u="sng" dirty="0">
              <a:latin typeface="Sylfaen" panose="010A050205030603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62D9E9-AA4E-41C8-BF6D-3A9314A526F6}"/>
              </a:ext>
            </a:extLst>
          </p:cNvPr>
          <p:cNvSpPr/>
          <p:nvPr/>
        </p:nvSpPr>
        <p:spPr>
          <a:xfrm>
            <a:off x="1245849" y="2252152"/>
            <a:ext cx="264688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Lux-Cellulose-1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Lux-Cellulose-2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Lux-Cellulose-3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Lux-Cellulose-4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Lux-i-Cellulose-2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Lux-i-Cellulose-5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Lux-Amylose-1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Lux-Amylose-2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Lux-Amylose-3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Lux-i-Amylose-3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5F9CF74-CC79-46CE-BB93-0DD8C7E34ACC}"/>
              </a:ext>
            </a:extLst>
          </p:cNvPr>
          <p:cNvSpPr/>
          <p:nvPr/>
        </p:nvSpPr>
        <p:spPr>
          <a:xfrm>
            <a:off x="5114109" y="1548002"/>
            <a:ext cx="6096000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u="sng" dirty="0">
                <a:latin typeface="Sylfaen" panose="010A0502050306030303" pitchFamily="18" charset="0"/>
              </a:rPr>
              <a:t>Mobile Phases:</a:t>
            </a:r>
          </a:p>
          <a:p>
            <a:endParaRPr lang="en-US" sz="2400" dirty="0">
              <a:latin typeface="Sylfaen" panose="010A0502050306030303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Hexane : Ethanol (70:30)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Hexane : Ethanol (70:30)</a:t>
            </a:r>
            <a:r>
              <a:rPr lang="ka-GE" sz="2400" dirty="0">
                <a:latin typeface="Sylfaen" panose="010A0502050306030303" pitchFamily="18" charset="0"/>
              </a:rPr>
              <a:t> +0.1%</a:t>
            </a:r>
            <a:r>
              <a:rPr lang="en-US" sz="2400" dirty="0">
                <a:latin typeface="Sylfaen" panose="010A0502050306030303" pitchFamily="18" charset="0"/>
              </a:rPr>
              <a:t>FA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Hexane : Isopropanol (70:30) </a:t>
            </a:r>
            <a:r>
              <a:rPr lang="ka-GE" sz="2400" dirty="0">
                <a:latin typeface="Sylfaen" panose="010A0502050306030303" pitchFamily="18" charset="0"/>
              </a:rPr>
              <a:t>+0.1%</a:t>
            </a:r>
            <a:r>
              <a:rPr lang="en-US" sz="2400" dirty="0">
                <a:latin typeface="Sylfaen" panose="010A0502050306030303" pitchFamily="18" charset="0"/>
              </a:rPr>
              <a:t>DEA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Acetonitrile (ACN) </a:t>
            </a:r>
            <a:r>
              <a:rPr lang="ka-GE" sz="2400" dirty="0">
                <a:latin typeface="Sylfaen" panose="010A0502050306030303" pitchFamily="18" charset="0"/>
              </a:rPr>
              <a:t>+0.1%</a:t>
            </a:r>
            <a:r>
              <a:rPr lang="en-US" sz="2400" dirty="0">
                <a:latin typeface="Sylfaen" panose="010A0502050306030303" pitchFamily="18" charset="0"/>
              </a:rPr>
              <a:t>DEA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>
                <a:latin typeface="Sylfaen" panose="010A0502050306030303" pitchFamily="18" charset="0"/>
              </a:rPr>
              <a:t>Methanol (</a:t>
            </a:r>
            <a:r>
              <a:rPr lang="en-US" sz="2400" dirty="0" err="1">
                <a:latin typeface="Sylfaen" panose="010A0502050306030303" pitchFamily="18" charset="0"/>
              </a:rPr>
              <a:t>MeOH</a:t>
            </a:r>
            <a:r>
              <a:rPr lang="en-US" sz="2400" dirty="0">
                <a:latin typeface="Sylfaen" panose="010A0502050306030303" pitchFamily="18" charset="0"/>
              </a:rPr>
              <a:t>) </a:t>
            </a:r>
            <a:r>
              <a:rPr lang="ka-GE" sz="2400" dirty="0">
                <a:latin typeface="Sylfaen" panose="010A0502050306030303" pitchFamily="18" charset="0"/>
              </a:rPr>
              <a:t>+0.1%</a:t>
            </a:r>
            <a:r>
              <a:rPr lang="en-US" sz="2400" dirty="0">
                <a:latin typeface="Sylfaen" panose="010A0502050306030303" pitchFamily="18" charset="0"/>
              </a:rPr>
              <a:t>DEA</a:t>
            </a:r>
          </a:p>
        </p:txBody>
      </p:sp>
      <p:pic>
        <p:nvPicPr>
          <p:cNvPr id="1026" name="Picture 2" descr="Search Icon Vector Images – Browse 1,248,567 Stock Photos, Vectors, and  Video | Adobe Stock">
            <a:extLst>
              <a:ext uri="{FF2B5EF4-FFF2-40B4-BE49-F238E27FC236}">
                <a16:creationId xmlns:a16="http://schemas.microsoft.com/office/drawing/2014/main" id="{9CC84E48-A365-4FE0-99E2-4BE43117A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515" y="400084"/>
            <a:ext cx="694353" cy="672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33668" y="296758"/>
            <a:ext cx="35763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Sylfaen" panose="010A0502050306030303" pitchFamily="18" charset="0"/>
              </a:rPr>
              <a:t>Screening Stage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AF299F-53E7-1579-E35E-6AD41CB686D5}"/>
                  </a:ext>
                </a:extLst>
              </p:cNvPr>
              <p:cNvSpPr txBox="1"/>
              <p:nvPr/>
            </p:nvSpPr>
            <p:spPr>
              <a:xfrm>
                <a:off x="5114109" y="4465263"/>
                <a:ext cx="3344334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u="sng" dirty="0">
                    <a:latin typeface="Sylfaen" panose="010A0502050306030303" pitchFamily="18" charset="0"/>
                  </a:rPr>
                  <a:t>Chromatographic Conditions </a:t>
                </a:r>
                <a:r>
                  <a:rPr lang="ka-GE" b="1" u="sng" dirty="0">
                    <a:latin typeface="Sylfaen" panose="010A0502050306030303" pitchFamily="18" charset="0"/>
                  </a:rPr>
                  <a:t>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Sylfaen" panose="010A0502050306030303" pitchFamily="18" charset="0"/>
                  </a:rPr>
                  <a:t>Injection Volume</a:t>
                </a:r>
                <a:r>
                  <a:rPr lang="ka-GE" dirty="0">
                    <a:latin typeface="Sylfaen" panose="010A0502050306030303" pitchFamily="18" charset="0"/>
                  </a:rPr>
                  <a:t>: 5</a:t>
                </a:r>
                <a:r>
                  <a:rPr lang="en-US" dirty="0" err="1">
                    <a:latin typeface="Sylfaen" panose="010A0502050306030303" pitchFamily="18" charset="0"/>
                  </a:rPr>
                  <a:t>mcL</a:t>
                </a:r>
                <a:endParaRPr lang="ka-GE" dirty="0">
                  <a:latin typeface="Sylfaen" panose="010A0502050306030303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Sylfaen" panose="010A0502050306030303" pitchFamily="18" charset="0"/>
                  </a:rPr>
                  <a:t>Flow Rate</a:t>
                </a:r>
                <a:r>
                  <a:rPr lang="ka-GE" dirty="0">
                    <a:latin typeface="Sylfaen" panose="010A0502050306030303" pitchFamily="18" charset="0"/>
                  </a:rPr>
                  <a:t>: 1</a:t>
                </a:r>
                <a:r>
                  <a:rPr lang="en-US" dirty="0">
                    <a:latin typeface="Sylfaen" panose="010A0502050306030303" pitchFamily="18" charset="0"/>
                  </a:rPr>
                  <a:t>mL/min</a:t>
                </a:r>
                <a:endParaRPr lang="ka-GE" dirty="0">
                  <a:latin typeface="Sylfaen" panose="010A0502050306030303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Sylfaen" panose="010A0502050306030303" pitchFamily="18" charset="0"/>
                  </a:rPr>
                  <a:t>Wavelength</a:t>
                </a:r>
                <a:r>
                  <a:rPr lang="ka-GE" dirty="0">
                    <a:latin typeface="Sylfaen" panose="010A0502050306030303" pitchFamily="18" charset="0"/>
                  </a:rPr>
                  <a:t>: 254</a:t>
                </a:r>
                <a:r>
                  <a:rPr lang="en-US" dirty="0">
                    <a:latin typeface="Sylfaen" panose="010A0502050306030303" pitchFamily="18" charset="0"/>
                  </a:rPr>
                  <a:t>nm</a:t>
                </a:r>
                <a:endParaRPr lang="ka-GE" dirty="0">
                  <a:latin typeface="Sylfaen" panose="010A0502050306030303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Sylfaen" panose="010A0502050306030303" pitchFamily="18" charset="0"/>
                  </a:rPr>
                  <a:t>Temperature</a:t>
                </a:r>
                <a:r>
                  <a:rPr lang="ka-GE" dirty="0">
                    <a:latin typeface="Sylfaen" panose="010A0502050306030303" pitchFamily="18" charset="0"/>
                  </a:rPr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ka-GE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ka-GE" i="1" smtClean="0">
                            <a:latin typeface="Cambria Math" panose="02040503050406030204" pitchFamily="18" charset="0"/>
                          </a:rPr>
                          <m:t>20</m:t>
                        </m:r>
                      </m:e>
                      <m:sup>
                        <m:r>
                          <a:rPr lang="ka-GE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>
                    <a:latin typeface="Sylfaen" panose="010A0502050306030303" pitchFamily="18" charset="0"/>
                  </a:rPr>
                  <a:t>C</a:t>
                </a:r>
                <a:endParaRPr lang="ka-GE" dirty="0">
                  <a:latin typeface="Sylfaen" panose="010A0502050306030303" pitchFamily="18" charset="0"/>
                </a:endParaRPr>
              </a:p>
              <a:p>
                <a:endParaRPr lang="ka-GE" dirty="0">
                  <a:latin typeface="Sylfaen" panose="010A0502050306030303" pitchFamily="18" charset="0"/>
                </a:endParaRPr>
              </a:p>
              <a:p>
                <a:endParaRPr lang="en-US" dirty="0">
                  <a:latin typeface="Sylfaen" panose="010A0502050306030303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AF299F-53E7-1579-E35E-6AD41CB68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4109" y="4465263"/>
                <a:ext cx="3344334" cy="2031325"/>
              </a:xfrm>
              <a:prstGeom prst="rect">
                <a:avLst/>
              </a:prstGeom>
              <a:blipFill>
                <a:blip r:embed="rId4"/>
                <a:stretch>
                  <a:fillRect l="-1639" t="-1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8656480" y="4465263"/>
            <a:ext cx="25536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Sylfaen" panose="010A0502050306030303" pitchFamily="18" charset="0"/>
              </a:rPr>
              <a:t>Mobile Phase Additives: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ylfaen" panose="010A0502050306030303" pitchFamily="18" charset="0"/>
              </a:rPr>
              <a:t>DEA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ylfaen" panose="010A0502050306030303" pitchFamily="18" charset="0"/>
              </a:rPr>
              <a:t>NH4OH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ylfaen" panose="010A0502050306030303" pitchFamily="18" charset="0"/>
              </a:rPr>
              <a:t>Formic Acid (FA)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Sylfaen" panose="010A0502050306030303" pitchFamily="18" charset="0"/>
              </a:rPr>
              <a:t>Ammonium Acetate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7776" y="25429"/>
            <a:ext cx="2695951" cy="27150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7831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CD5CABC-CB01-4012-AE1A-DD4FA65B75A4}"/>
              </a:ext>
            </a:extLst>
          </p:cNvPr>
          <p:cNvSpPr txBox="1"/>
          <p:nvPr/>
        </p:nvSpPr>
        <p:spPr>
          <a:xfrm>
            <a:off x="319948" y="590686"/>
            <a:ext cx="2148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Cellulose-2</a:t>
            </a:r>
            <a:endParaRPr lang="tr-T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D5CABC-CB01-4012-AE1A-DD4FA65B75A4}"/>
              </a:ext>
            </a:extLst>
          </p:cNvPr>
          <p:cNvSpPr txBox="1"/>
          <p:nvPr/>
        </p:nvSpPr>
        <p:spPr>
          <a:xfrm>
            <a:off x="319948" y="2566620"/>
            <a:ext cx="2148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Cellulose-4</a:t>
            </a:r>
            <a:endParaRPr lang="tr-T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337E19-7408-8834-9264-7F07599AD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955793"/>
            <a:ext cx="7758110" cy="17196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3606BB-8A42-4B3C-89B3-D87456113C27}"/>
              </a:ext>
            </a:extLst>
          </p:cNvPr>
          <p:cNvSpPr txBox="1"/>
          <p:nvPr/>
        </p:nvSpPr>
        <p:spPr>
          <a:xfrm>
            <a:off x="319948" y="4762444"/>
            <a:ext cx="2148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i-Amylose-3</a:t>
            </a:r>
            <a:endParaRPr lang="tr-TR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6E03AC7-D8E0-445B-98BA-B0BECD4E55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18771"/>
            <a:ext cx="7758110" cy="16392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7C0B9F-4CA6-A0C0-0D65-E77FA4A302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290" y="969938"/>
            <a:ext cx="7772400" cy="163469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89680" y="969938"/>
            <a:ext cx="3968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Mobile Phase: Hex/</a:t>
            </a:r>
            <a:r>
              <a:rPr lang="en-US" b="1" dirty="0" err="1"/>
              <a:t>EtOH</a:t>
            </a:r>
            <a:r>
              <a:rPr lang="en-US" b="1" dirty="0"/>
              <a:t> 70/30+0.1%FA</a:t>
            </a:r>
          </a:p>
        </p:txBody>
      </p:sp>
      <p:sp>
        <p:nvSpPr>
          <p:cNvPr id="4" name="Rectangle 3"/>
          <p:cNvSpPr/>
          <p:nvPr/>
        </p:nvSpPr>
        <p:spPr>
          <a:xfrm>
            <a:off x="2848958" y="79154"/>
            <a:ext cx="64940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3366FF"/>
                </a:solidFill>
                <a:latin typeface="Sylfaen" panose="010A0502050306030303" pitchFamily="18" charset="0"/>
              </a:rPr>
              <a:t>Formic-acid-dependent </a:t>
            </a:r>
            <a:r>
              <a:rPr lang="en-US" sz="2800" b="1" dirty="0" err="1">
                <a:solidFill>
                  <a:srgbClr val="3366FF"/>
                </a:solidFill>
                <a:latin typeface="Sylfaen" panose="010A0502050306030303" pitchFamily="18" charset="0"/>
              </a:rPr>
              <a:t>enantioseparation</a:t>
            </a:r>
            <a:endParaRPr lang="en-US" sz="2800" b="1" dirty="0">
              <a:solidFill>
                <a:srgbClr val="3366FF"/>
              </a:solidFill>
              <a:latin typeface="Sylfaen" panose="010A050205030603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9472" y="837475"/>
            <a:ext cx="2695951" cy="271500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399519" y="628541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91228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01E4C5-CC70-3AED-4F67-3A237248E9ED}"/>
              </a:ext>
            </a:extLst>
          </p:cNvPr>
          <p:cNvSpPr txBox="1"/>
          <p:nvPr/>
        </p:nvSpPr>
        <p:spPr>
          <a:xfrm>
            <a:off x="8278201" y="5328453"/>
            <a:ext cx="33741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Sylfaen" panose="010A0502050306030303" pitchFamily="18" charset="0"/>
              </a:rPr>
              <a:t>Column: Cellulose-2</a:t>
            </a:r>
          </a:p>
          <a:p>
            <a:r>
              <a:rPr lang="en-US" sz="1600" dirty="0">
                <a:latin typeface="Sylfaen" panose="010A0502050306030303" pitchFamily="18" charset="0"/>
              </a:rPr>
              <a:t>Mobile Phase: </a:t>
            </a:r>
            <a:r>
              <a:rPr lang="en-US" sz="1600" b="1" dirty="0">
                <a:solidFill>
                  <a:srgbClr val="C00000"/>
                </a:solidFill>
                <a:latin typeface="Sylfaen" panose="010A0502050306030303" pitchFamily="18" charset="0"/>
              </a:rPr>
              <a:t>Hex/EtOH 70/30</a:t>
            </a:r>
          </a:p>
          <a:p>
            <a:r>
              <a:rPr lang="en-US" sz="1600" dirty="0">
                <a:latin typeface="Sylfaen" panose="010A0502050306030303" pitchFamily="18" charset="0"/>
              </a:rPr>
              <a:t>Flow Rate: 1mL/min</a:t>
            </a:r>
          </a:p>
          <a:p>
            <a:r>
              <a:rPr lang="en-US" sz="1600" dirty="0" err="1">
                <a:latin typeface="Sylfaen" panose="010A0502050306030303" pitchFamily="18" charset="0"/>
              </a:rPr>
              <a:t>Wavelenght</a:t>
            </a:r>
            <a:r>
              <a:rPr lang="en-US" sz="1600" dirty="0">
                <a:latin typeface="Sylfaen" panose="010A0502050306030303" pitchFamily="18" charset="0"/>
              </a:rPr>
              <a:t>: 254nm</a:t>
            </a:r>
          </a:p>
          <a:p>
            <a:r>
              <a:rPr lang="en-US" sz="1600" dirty="0" err="1">
                <a:latin typeface="Sylfaen" panose="010A0502050306030303" pitchFamily="18" charset="0"/>
              </a:rPr>
              <a:t>Inj.Volume</a:t>
            </a:r>
            <a:r>
              <a:rPr lang="en-US" sz="1600" dirty="0">
                <a:latin typeface="Sylfaen" panose="010A0502050306030303" pitchFamily="18" charset="0"/>
              </a:rPr>
              <a:t>: 5mcL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5AC0EE-B04A-D2AD-CEA1-1F0D66035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7733"/>
            <a:ext cx="7772400" cy="18027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7C0B9F-4CA6-A0C0-0D65-E77FA4A30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69697"/>
            <a:ext cx="7772400" cy="17312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7EF234-6300-1861-BC17-37F7A7CACCB4}"/>
              </a:ext>
            </a:extLst>
          </p:cNvPr>
          <p:cNvSpPr txBox="1"/>
          <p:nvPr/>
        </p:nvSpPr>
        <p:spPr>
          <a:xfrm>
            <a:off x="8278201" y="3298482"/>
            <a:ext cx="3828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Sylfaen" panose="010A0502050306030303" pitchFamily="18" charset="0"/>
              </a:rPr>
              <a:t>Column: Cellulose-2</a:t>
            </a:r>
          </a:p>
          <a:p>
            <a:r>
              <a:rPr lang="en-US" sz="1600" dirty="0">
                <a:latin typeface="Sylfaen" panose="010A0502050306030303" pitchFamily="18" charset="0"/>
              </a:rPr>
              <a:t>Mobile Phase: </a:t>
            </a:r>
            <a:r>
              <a:rPr lang="en-US" sz="1600" b="1" dirty="0">
                <a:solidFill>
                  <a:srgbClr val="C00000"/>
                </a:solidFill>
                <a:latin typeface="Sylfaen" panose="010A0502050306030303" pitchFamily="18" charset="0"/>
              </a:rPr>
              <a:t>Hex/EtOH 70/30+0.1%FA</a:t>
            </a:r>
          </a:p>
          <a:p>
            <a:r>
              <a:rPr lang="en-US" sz="1600" dirty="0">
                <a:latin typeface="Sylfaen" panose="010A0502050306030303" pitchFamily="18" charset="0"/>
              </a:rPr>
              <a:t>Flow Rate: 1mL/min</a:t>
            </a:r>
          </a:p>
          <a:p>
            <a:r>
              <a:rPr lang="en-US" sz="1600" dirty="0" err="1">
                <a:latin typeface="Sylfaen" panose="010A0502050306030303" pitchFamily="18" charset="0"/>
              </a:rPr>
              <a:t>Wavelenght</a:t>
            </a:r>
            <a:r>
              <a:rPr lang="en-US" sz="1600" dirty="0">
                <a:latin typeface="Sylfaen" panose="010A0502050306030303" pitchFamily="18" charset="0"/>
              </a:rPr>
              <a:t>: 254nm</a:t>
            </a:r>
          </a:p>
          <a:p>
            <a:r>
              <a:rPr lang="en-US" sz="1600" dirty="0" err="1">
                <a:latin typeface="Sylfaen" panose="010A0502050306030303" pitchFamily="18" charset="0"/>
              </a:rPr>
              <a:t>Inj.Volume</a:t>
            </a:r>
            <a:r>
              <a:rPr lang="en-US" sz="1600" dirty="0">
                <a:latin typeface="Sylfaen" panose="010A0502050306030303" pitchFamily="18" charset="0"/>
              </a:rPr>
              <a:t>: 5mcL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2F1585-908C-4434-BFF7-2FC7474B9769}"/>
              </a:ext>
            </a:extLst>
          </p:cNvPr>
          <p:cNvSpPr txBox="1"/>
          <p:nvPr/>
        </p:nvSpPr>
        <p:spPr>
          <a:xfrm>
            <a:off x="6464831" y="1765987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Spiked Sample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C38E57-EA38-3EEB-6878-1063C8A0C1AA}"/>
              </a:ext>
            </a:extLst>
          </p:cNvPr>
          <p:cNvSpPr txBox="1"/>
          <p:nvPr/>
        </p:nvSpPr>
        <p:spPr>
          <a:xfrm>
            <a:off x="6043764" y="1750598"/>
            <a:ext cx="2029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918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B46AFA5-1251-5B6D-8A84-AE0D963BE7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859383"/>
            <a:ext cx="7772400" cy="203780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C4E224C-46A5-67D5-4ECC-A91FB2BA4928}"/>
              </a:ext>
            </a:extLst>
          </p:cNvPr>
          <p:cNvSpPr txBox="1"/>
          <p:nvPr/>
        </p:nvSpPr>
        <p:spPr>
          <a:xfrm>
            <a:off x="6680194" y="5127697"/>
            <a:ext cx="1901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Racemate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C0BCD9-7578-C839-51A7-CFFD66D3BE8F}"/>
              </a:ext>
            </a:extLst>
          </p:cNvPr>
          <p:cNvSpPr txBox="1"/>
          <p:nvPr/>
        </p:nvSpPr>
        <p:spPr>
          <a:xfrm>
            <a:off x="6043764" y="5116377"/>
            <a:ext cx="641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918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01E4C5-CC70-3AED-4F67-3A237248E9ED}"/>
              </a:ext>
            </a:extLst>
          </p:cNvPr>
          <p:cNvSpPr txBox="1"/>
          <p:nvPr/>
        </p:nvSpPr>
        <p:spPr>
          <a:xfrm>
            <a:off x="8300139" y="1237733"/>
            <a:ext cx="3374136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Sylfaen" panose="010A0502050306030303" pitchFamily="18" charset="0"/>
              </a:rPr>
              <a:t>Column: Cellulose-2</a:t>
            </a:r>
          </a:p>
          <a:p>
            <a:r>
              <a:rPr lang="en-US" sz="1600" dirty="0">
                <a:latin typeface="Sylfaen" panose="010A0502050306030303" pitchFamily="18" charset="0"/>
              </a:rPr>
              <a:t>Mobile Phase: </a:t>
            </a:r>
            <a:r>
              <a:rPr lang="en-US" sz="1600" b="1" dirty="0">
                <a:solidFill>
                  <a:srgbClr val="C00000"/>
                </a:solidFill>
                <a:latin typeface="Sylfaen" panose="010A0502050306030303" pitchFamily="18" charset="0"/>
              </a:rPr>
              <a:t>Hex/EtOH 70/30</a:t>
            </a:r>
          </a:p>
          <a:p>
            <a:r>
              <a:rPr lang="en-US" sz="1600" dirty="0">
                <a:latin typeface="Sylfaen" panose="010A0502050306030303" pitchFamily="18" charset="0"/>
              </a:rPr>
              <a:t>Flow Rate: 1mL/min</a:t>
            </a:r>
          </a:p>
          <a:p>
            <a:r>
              <a:rPr lang="en-US" sz="1600" dirty="0" err="1">
                <a:latin typeface="Sylfaen" panose="010A0502050306030303" pitchFamily="18" charset="0"/>
              </a:rPr>
              <a:t>Wavelenght</a:t>
            </a:r>
            <a:r>
              <a:rPr lang="en-US" sz="1600" dirty="0">
                <a:latin typeface="Sylfaen" panose="010A0502050306030303" pitchFamily="18" charset="0"/>
              </a:rPr>
              <a:t>: 254nm</a:t>
            </a:r>
          </a:p>
          <a:p>
            <a:r>
              <a:rPr lang="en-US" sz="1600" dirty="0" err="1">
                <a:latin typeface="Sylfaen" panose="010A0502050306030303" pitchFamily="18" charset="0"/>
              </a:rPr>
              <a:t>Inj.Volume</a:t>
            </a:r>
            <a:r>
              <a:rPr lang="en-US" sz="1600" dirty="0">
                <a:latin typeface="Sylfaen" panose="010A0502050306030303" pitchFamily="18" charset="0"/>
              </a:rPr>
              <a:t>: 5mcL</a:t>
            </a:r>
          </a:p>
        </p:txBody>
      </p:sp>
      <p:sp>
        <p:nvSpPr>
          <p:cNvPr id="8" name="Rectangle 7"/>
          <p:cNvSpPr/>
          <p:nvPr/>
        </p:nvSpPr>
        <p:spPr>
          <a:xfrm>
            <a:off x="2417123" y="130218"/>
            <a:ext cx="76274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Effect of Prior Formic Acid Exposure on </a:t>
            </a:r>
            <a:r>
              <a:rPr lang="en-US" sz="2400" b="1" dirty="0" err="1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Enantioseparation</a:t>
            </a:r>
            <a:endParaRPr lang="en-US" sz="2400" b="1" dirty="0">
              <a:solidFill>
                <a:schemeClr val="accent5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709310" cy="172139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C2F1585-908C-4434-BFF7-2FC7474B9769}"/>
              </a:ext>
            </a:extLst>
          </p:cNvPr>
          <p:cNvSpPr txBox="1"/>
          <p:nvPr/>
        </p:nvSpPr>
        <p:spPr>
          <a:xfrm>
            <a:off x="6464831" y="3250856"/>
            <a:ext cx="2743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Spiked Sample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CC38E57-EA38-3EEB-6878-1063C8A0C1AA}"/>
              </a:ext>
            </a:extLst>
          </p:cNvPr>
          <p:cNvSpPr txBox="1"/>
          <p:nvPr/>
        </p:nvSpPr>
        <p:spPr>
          <a:xfrm>
            <a:off x="6043764" y="3235467"/>
            <a:ext cx="2029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918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A27DDF-2661-6A16-B86D-54EA206FAF81}"/>
              </a:ext>
            </a:extLst>
          </p:cNvPr>
          <p:cNvSpPr txBox="1"/>
          <p:nvPr/>
        </p:nvSpPr>
        <p:spPr>
          <a:xfrm>
            <a:off x="1495529" y="1252017"/>
            <a:ext cx="6276871" cy="338554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Sylfaen" panose="010A0502050306030303" pitchFamily="18" charset="0"/>
              </a:rPr>
              <a:t>This Analyze was performed before FA being introduced to the column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57419" y="1913175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10.2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44702" y="3366431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12.3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86200" y="3687542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15.3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770699" y="4891974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10.9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40808" y="5056569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13.5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63040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FC544B1-28C6-1B80-ECE6-7BC068DAF5E3}"/>
              </a:ext>
            </a:extLst>
          </p:cNvPr>
          <p:cNvSpPr txBox="1"/>
          <p:nvPr/>
        </p:nvSpPr>
        <p:spPr>
          <a:xfrm>
            <a:off x="2288216" y="402674"/>
            <a:ext cx="7220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Decrease Of </a:t>
            </a:r>
            <a:r>
              <a:rPr lang="en-US" sz="4000" dirty="0" err="1">
                <a:solidFill>
                  <a:schemeClr val="accent5">
                    <a:lumMod val="50000"/>
                  </a:schemeClr>
                </a:solidFill>
                <a:latin typeface="Sylfaen" panose="010A0502050306030303" pitchFamily="18" charset="0"/>
              </a:rPr>
              <a:t>Enantioseparation</a:t>
            </a:r>
            <a:endParaRPr lang="en-US" sz="4000" dirty="0">
              <a:solidFill>
                <a:schemeClr val="accent5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61815F-05A3-4E52-876C-6B376C207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8216" y="3679802"/>
            <a:ext cx="7712496" cy="24009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8216" y="6195496"/>
            <a:ext cx="6263456" cy="28315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100" b="1">
                <a:solidFill>
                  <a:srgbClr val="17365D"/>
                </a:solidFill>
                <a:latin typeface="Aptos"/>
              </a:defRPr>
            </a:pPr>
            <a:r>
              <a:rPr sz="1600" dirty="0">
                <a:latin typeface="Sylfaen" panose="010A0502050306030303" pitchFamily="18" charset="0"/>
              </a:rPr>
              <a:t>Column: Lux-Cellulose-2  |  Mobile phase: </a:t>
            </a:r>
            <a:r>
              <a:rPr lang="en-US" sz="1600" dirty="0">
                <a:latin typeface="Sylfaen" panose="010A0502050306030303" pitchFamily="18" charset="0"/>
              </a:rPr>
              <a:t>Hex/</a:t>
            </a:r>
            <a:r>
              <a:rPr lang="en-US" sz="1600" dirty="0" err="1">
                <a:latin typeface="Sylfaen" panose="010A0502050306030303" pitchFamily="18" charset="0"/>
              </a:rPr>
              <a:t>EtOH</a:t>
            </a:r>
            <a:r>
              <a:rPr lang="en-US" sz="1600" dirty="0">
                <a:latin typeface="Sylfaen" panose="010A0502050306030303" pitchFamily="18" charset="0"/>
              </a:rPr>
              <a:t> 70/30</a:t>
            </a:r>
            <a:r>
              <a:rPr sz="1600" dirty="0">
                <a:latin typeface="Sylfaen" panose="010A0502050306030303" pitchFamily="18" charset="0"/>
              </a:rPr>
              <a:t>+ 0.1% FA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867989" cy="1881190"/>
          </a:xfrm>
          <a:prstGeom prst="rect">
            <a:avLst/>
          </a:prstGeom>
        </p:spPr>
      </p:pic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591920" y="1318304"/>
            <a:ext cx="910508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Sylfaen" panose="010A05020503060303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The column was washed with isopropanol and methanol to reduce the possible formic-acid-conditioned state.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After switching back to Hexane/Ethanol 70:30 without formic acid, LGR918 was analyzed repeatedly.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Enantioseparation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Sylfaen" panose="010A0502050306030303" pitchFamily="18" charset="0"/>
              </a:rPr>
              <a:t> gradually decreased, suggesting that the formic-acid-related column effect was progressively lost.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40106" y="3773389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13.0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9035" y="3927277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16.6</a:t>
            </a:r>
          </a:p>
        </p:txBody>
      </p:sp>
    </p:spTree>
    <p:extLst>
      <p:ext uri="{BB962C8B-B14F-4D97-AF65-F5344CB8AC3E}">
        <p14:creationId xmlns:p14="http://schemas.microsoft.com/office/powerpoint/2010/main" val="185176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197F8D-DA0C-9A4A-EFB2-DC5EAE2E6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7153275" cy="18287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485D1CC-9026-D82E-27BB-54906DF2745C}"/>
              </a:ext>
            </a:extLst>
          </p:cNvPr>
          <p:cNvSpPr txBox="1"/>
          <p:nvPr/>
        </p:nvSpPr>
        <p:spPr>
          <a:xfrm>
            <a:off x="7979060" y="109726"/>
            <a:ext cx="3374136" cy="10772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Sylfaen" panose="010A0502050306030303" pitchFamily="18" charset="0"/>
              </a:rPr>
              <a:t>Column: Cellulose-2</a:t>
            </a:r>
          </a:p>
          <a:p>
            <a:r>
              <a:rPr lang="en-US" sz="1600" dirty="0">
                <a:latin typeface="Sylfaen" panose="010A0502050306030303" pitchFamily="18" charset="0"/>
              </a:rPr>
              <a:t>Mobile Phase: Hex/EtOH 70/30</a:t>
            </a:r>
          </a:p>
          <a:p>
            <a:r>
              <a:rPr lang="en-US" sz="1600" dirty="0">
                <a:latin typeface="Sylfaen" panose="010A0502050306030303" pitchFamily="18" charset="0"/>
              </a:rPr>
              <a:t>Flow Rate: 1mL/min</a:t>
            </a:r>
          </a:p>
          <a:p>
            <a:r>
              <a:rPr lang="en-US" sz="1600" dirty="0" err="1">
                <a:latin typeface="Sylfaen" panose="010A0502050306030303" pitchFamily="18" charset="0"/>
              </a:rPr>
              <a:t>Wavelenght</a:t>
            </a:r>
            <a:r>
              <a:rPr lang="en-US" sz="1600" dirty="0">
                <a:latin typeface="Sylfaen" panose="010A0502050306030303" pitchFamily="18" charset="0"/>
              </a:rPr>
              <a:t>: 254nm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B07F2E-52EA-07BA-D006-31F2319A377A}"/>
              </a:ext>
            </a:extLst>
          </p:cNvPr>
          <p:cNvSpPr txBox="1"/>
          <p:nvPr/>
        </p:nvSpPr>
        <p:spPr>
          <a:xfrm>
            <a:off x="361188" y="183783"/>
            <a:ext cx="694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918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2E4E40-7494-DBA5-94B8-80D5C2DC5E27}"/>
              </a:ext>
            </a:extLst>
          </p:cNvPr>
          <p:cNvSpPr txBox="1"/>
          <p:nvPr/>
        </p:nvSpPr>
        <p:spPr>
          <a:xfrm>
            <a:off x="5943600" y="260715"/>
            <a:ext cx="75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1347E1-3AA6-5984-CE55-8439A2548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28801"/>
            <a:ext cx="7153275" cy="1600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3545D5-937F-CDB1-3805-A19B78B9CCBD}"/>
              </a:ext>
            </a:extLst>
          </p:cNvPr>
          <p:cNvSpPr txBox="1"/>
          <p:nvPr/>
        </p:nvSpPr>
        <p:spPr>
          <a:xfrm>
            <a:off x="5943600" y="2058844"/>
            <a:ext cx="75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05F0463-D7F7-BE4C-2505-3000229F86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" y="3406698"/>
            <a:ext cx="7153275" cy="17282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7CD38CD-CB66-3338-476E-67B615149FD6}"/>
              </a:ext>
            </a:extLst>
          </p:cNvPr>
          <p:cNvSpPr txBox="1"/>
          <p:nvPr/>
        </p:nvSpPr>
        <p:spPr>
          <a:xfrm>
            <a:off x="5943600" y="3803228"/>
            <a:ext cx="75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3H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AAD717-5D15-F0F9-A100-48708FC664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92" y="5157216"/>
            <a:ext cx="7153275" cy="171335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3D26D27-E8A4-ABD1-7C7D-4FE528E42734}"/>
              </a:ext>
            </a:extLst>
          </p:cNvPr>
          <p:cNvSpPr txBox="1"/>
          <p:nvPr/>
        </p:nvSpPr>
        <p:spPr>
          <a:xfrm>
            <a:off x="5943600" y="5531443"/>
            <a:ext cx="75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4</a:t>
            </a:r>
            <a:r>
              <a:rPr lang="en-US">
                <a:solidFill>
                  <a:srgbClr val="FF0000"/>
                </a:solidFill>
              </a:rPr>
              <a:t>H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1473" y="1567481"/>
            <a:ext cx="1709310" cy="172139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20001" y="3979876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16.9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410529" y="3825988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17.8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46669" y="5686677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19.9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17165" y="474106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13.7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81917" y="166328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15.3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8571" y="2365224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15.9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99279" y="2154032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16.8</a:t>
            </a:r>
          </a:p>
        </p:txBody>
      </p:sp>
    </p:spTree>
    <p:extLst>
      <p:ext uri="{BB962C8B-B14F-4D97-AF65-F5344CB8AC3E}">
        <p14:creationId xmlns:p14="http://schemas.microsoft.com/office/powerpoint/2010/main" val="4266301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65C03D-2FBE-4B22-91F3-AE035BAF29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375" y="858628"/>
            <a:ext cx="5593081" cy="15432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F06C06-2AE3-4029-8F5E-883C8AAE29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1375" y="4504058"/>
            <a:ext cx="5593081" cy="155940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30B088-8303-4314-AA6D-CE0BF564EC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1375" y="2652863"/>
            <a:ext cx="5593081" cy="1555644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V="1">
            <a:off x="2796483" y="1810255"/>
            <a:ext cx="738909" cy="6188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593283" y="4999848"/>
            <a:ext cx="849746" cy="8005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0" y="0"/>
            <a:ext cx="12191695" cy="621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rgbClr val="3366FF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594360"/>
            <a:ext cx="12191695" cy="2743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633472" y="70438"/>
            <a:ext cx="7648889" cy="406265"/>
          </a:xfrm>
          <a:prstGeom prst="rect">
            <a:avLst/>
          </a:prstGeom>
          <a:noFill/>
        </p:spPr>
        <p:txBody>
          <a:bodyPr wrap="none" lIns="45720" tIns="18288" rIns="45720" bIns="18288">
            <a:spAutoFit/>
          </a:bodyPr>
          <a:lstStyle/>
          <a:p>
            <a:pPr>
              <a:defRPr sz="2000" b="1">
                <a:solidFill>
                  <a:srgbClr val="17365D"/>
                </a:solidFill>
                <a:latin typeface="Aptos"/>
              </a:defRPr>
            </a:pPr>
            <a:r>
              <a:rPr sz="2400" dirty="0">
                <a:solidFill>
                  <a:srgbClr val="3366FF"/>
                </a:solidFill>
                <a:latin typeface="Sylfaen" panose="010A0502050306030303" pitchFamily="18" charset="0"/>
              </a:rPr>
              <a:t>Low formic-acid concentration: time-dependent restoration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84629" y="1282496"/>
            <a:ext cx="2468880" cy="420624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97322" y="3387452"/>
            <a:ext cx="2243493" cy="17604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27432" tIns="18288" rIns="27432" bIns="18288">
            <a:spAutoFit/>
          </a:bodyPr>
          <a:lstStyle/>
          <a:p>
            <a:pPr>
              <a:defRPr sz="1100" b="0">
                <a:solidFill>
                  <a:srgbClr val="142337"/>
                </a:solidFill>
                <a:latin typeface="Aptos"/>
              </a:defRPr>
            </a:pPr>
            <a:r>
              <a:rPr sz="1600" dirty="0">
                <a:latin typeface="Sylfaen" panose="010A0502050306030303" pitchFamily="18" charset="0"/>
              </a:rPr>
              <a:t>Using 0.00125% FA, the first 918 injection did not reach baseline separation. After 924 was injected, a repeated 918 injection showed improved separation.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77951" y="606643"/>
            <a:ext cx="1828800" cy="28315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000" b="1">
                <a:solidFill>
                  <a:srgbClr val="142337"/>
                </a:solidFill>
                <a:latin typeface="Aptos"/>
              </a:defRPr>
            </a:pPr>
            <a:r>
              <a:rPr sz="1600" dirty="0">
                <a:latin typeface="Sylfaen" panose="010A0502050306030303" pitchFamily="18" charset="0"/>
              </a:rPr>
              <a:t>918 – 1st injection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77951" y="2367103"/>
            <a:ext cx="1371600" cy="28315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000" b="1">
                <a:solidFill>
                  <a:srgbClr val="142337"/>
                </a:solidFill>
                <a:latin typeface="Aptos"/>
              </a:defRPr>
            </a:pPr>
            <a:r>
              <a:rPr sz="1600" dirty="0">
                <a:latin typeface="Sylfaen" panose="010A0502050306030303" pitchFamily="18" charset="0"/>
              </a:rPr>
              <a:t>924 injection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44217" y="4218298"/>
            <a:ext cx="1828800" cy="283154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000" b="1">
                <a:solidFill>
                  <a:srgbClr val="142337"/>
                </a:solidFill>
                <a:latin typeface="Aptos"/>
              </a:defRPr>
            </a:pPr>
            <a:r>
              <a:rPr sz="1600">
                <a:latin typeface="Sylfaen" panose="010A0502050306030303" pitchFamily="18" charset="0"/>
              </a:rPr>
              <a:t>918 – 2nd injection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8401" y="765932"/>
            <a:ext cx="1641959" cy="1653563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02828" y="2818660"/>
            <a:ext cx="2788867" cy="16926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F7EF234-6300-1861-BC17-37F7A7CACCB4}"/>
              </a:ext>
            </a:extLst>
          </p:cNvPr>
          <p:cNvSpPr txBox="1"/>
          <p:nvPr/>
        </p:nvSpPr>
        <p:spPr>
          <a:xfrm>
            <a:off x="532611" y="1483925"/>
            <a:ext cx="2372913" cy="160043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u="sng" dirty="0">
                <a:latin typeface="Sylfaen" panose="010A0502050306030303" pitchFamily="18" charset="0"/>
              </a:rPr>
              <a:t>Chromatographic Conditions:</a:t>
            </a:r>
          </a:p>
          <a:p>
            <a:r>
              <a:rPr lang="en-US" sz="1400" dirty="0">
                <a:latin typeface="Sylfaen" panose="010A0502050306030303" pitchFamily="18" charset="0"/>
              </a:rPr>
              <a:t>Column: Cellulose-2</a:t>
            </a:r>
          </a:p>
          <a:p>
            <a:r>
              <a:rPr lang="en-US" sz="1400" dirty="0">
                <a:latin typeface="Sylfaen" panose="010A0502050306030303" pitchFamily="18" charset="0"/>
              </a:rPr>
              <a:t>Mobile Phase: Hex/</a:t>
            </a:r>
            <a:r>
              <a:rPr lang="en-US" sz="1400" dirty="0" err="1">
                <a:latin typeface="Sylfaen" panose="010A0502050306030303" pitchFamily="18" charset="0"/>
              </a:rPr>
              <a:t>EtOH</a:t>
            </a:r>
            <a:r>
              <a:rPr lang="en-US" sz="1400" dirty="0">
                <a:latin typeface="Sylfaen" panose="010A0502050306030303" pitchFamily="18" charset="0"/>
              </a:rPr>
              <a:t> 70/30+0.00125%FA</a:t>
            </a:r>
          </a:p>
          <a:p>
            <a:r>
              <a:rPr lang="en-US" sz="1400" dirty="0">
                <a:latin typeface="Sylfaen" panose="010A0502050306030303" pitchFamily="18" charset="0"/>
              </a:rPr>
              <a:t>Flow Rate: 1mL/min</a:t>
            </a:r>
          </a:p>
          <a:p>
            <a:r>
              <a:rPr lang="en-US" sz="1400" dirty="0" err="1">
                <a:latin typeface="Sylfaen" panose="010A0502050306030303" pitchFamily="18" charset="0"/>
              </a:rPr>
              <a:t>Wavelenght</a:t>
            </a:r>
            <a:r>
              <a:rPr lang="en-US" sz="1400" dirty="0">
                <a:latin typeface="Sylfaen" panose="010A0502050306030303" pitchFamily="18" charset="0"/>
              </a:rPr>
              <a:t>: 254nm</a:t>
            </a:r>
          </a:p>
          <a:p>
            <a:r>
              <a:rPr lang="en-US" sz="1400" dirty="0" err="1">
                <a:latin typeface="Sylfaen" panose="010A0502050306030303" pitchFamily="18" charset="0"/>
              </a:rPr>
              <a:t>Inj.Volume</a:t>
            </a:r>
            <a:r>
              <a:rPr lang="en-US" sz="1400" dirty="0">
                <a:latin typeface="Sylfaen" panose="010A0502050306030303" pitchFamily="18" charset="0"/>
              </a:rPr>
              <a:t>: 5mcL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96832" y="1082619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17.6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72834" y="1104033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19.4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63009" y="2517561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14.3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339011" y="2538975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16.9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663009" y="4376558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14.0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39011" y="4397972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16.8</a:t>
            </a:r>
          </a:p>
        </p:txBody>
      </p:sp>
    </p:spTree>
    <p:extLst>
      <p:ext uri="{BB962C8B-B14F-4D97-AF65-F5344CB8AC3E}">
        <p14:creationId xmlns:p14="http://schemas.microsoft.com/office/powerpoint/2010/main" val="3505060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76175" y="251297"/>
            <a:ext cx="765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Restoration Of The </a:t>
            </a:r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lfaen" panose="010A0502050306030303" pitchFamily="18" charset="0"/>
              </a:rPr>
              <a:t>Enantioseperation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lfaen" panose="010A0502050306030303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79B129-885F-44EC-971F-7BD18209F6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3380" y="4536070"/>
            <a:ext cx="7153275" cy="20208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F7EF234-6300-1861-BC17-37F7A7CACCB4}"/>
              </a:ext>
            </a:extLst>
          </p:cNvPr>
          <p:cNvSpPr txBox="1"/>
          <p:nvPr/>
        </p:nvSpPr>
        <p:spPr>
          <a:xfrm>
            <a:off x="7050734" y="4450520"/>
            <a:ext cx="3828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Sylfaen" panose="010A0502050306030303" pitchFamily="18" charset="0"/>
              </a:rPr>
              <a:t>Column: Cellulose-2</a:t>
            </a:r>
          </a:p>
          <a:p>
            <a:r>
              <a:rPr lang="en-US" sz="1600" dirty="0">
                <a:latin typeface="Sylfaen" panose="010A0502050306030303" pitchFamily="18" charset="0"/>
              </a:rPr>
              <a:t>Mobile Phase: </a:t>
            </a:r>
            <a:r>
              <a:rPr lang="en-US" sz="1600" b="1" dirty="0">
                <a:solidFill>
                  <a:srgbClr val="C00000"/>
                </a:solidFill>
                <a:latin typeface="Sylfaen" panose="010A0502050306030303" pitchFamily="18" charset="0"/>
              </a:rPr>
              <a:t>Hex/</a:t>
            </a:r>
            <a:r>
              <a:rPr lang="en-US" sz="1600" b="1" dirty="0" err="1">
                <a:solidFill>
                  <a:srgbClr val="C00000"/>
                </a:solidFill>
                <a:latin typeface="Sylfaen" panose="010A0502050306030303" pitchFamily="18" charset="0"/>
              </a:rPr>
              <a:t>EtOH</a:t>
            </a:r>
            <a:r>
              <a:rPr lang="en-US" sz="1600" b="1" dirty="0">
                <a:solidFill>
                  <a:srgbClr val="C00000"/>
                </a:solidFill>
                <a:latin typeface="Sylfaen" panose="010A0502050306030303" pitchFamily="18" charset="0"/>
              </a:rPr>
              <a:t> 70/30</a:t>
            </a:r>
          </a:p>
          <a:p>
            <a:r>
              <a:rPr lang="en-US" sz="1600" dirty="0">
                <a:latin typeface="Sylfaen" panose="010A0502050306030303" pitchFamily="18" charset="0"/>
              </a:rPr>
              <a:t>Flow Rate: 1mL/min</a:t>
            </a:r>
          </a:p>
          <a:p>
            <a:r>
              <a:rPr lang="en-US" sz="1600" dirty="0" err="1">
                <a:latin typeface="Sylfaen" panose="010A0502050306030303" pitchFamily="18" charset="0"/>
              </a:rPr>
              <a:t>Wavelenght</a:t>
            </a:r>
            <a:r>
              <a:rPr lang="en-US" sz="1600" dirty="0">
                <a:latin typeface="Sylfaen" panose="010A0502050306030303" pitchFamily="18" charset="0"/>
              </a:rPr>
              <a:t>: 254nm</a:t>
            </a:r>
          </a:p>
          <a:p>
            <a:r>
              <a:rPr lang="en-US" sz="1600" dirty="0" err="1">
                <a:latin typeface="Sylfaen" panose="010A0502050306030303" pitchFamily="18" charset="0"/>
              </a:rPr>
              <a:t>Inj.Volume</a:t>
            </a:r>
            <a:r>
              <a:rPr lang="en-US" sz="1600" dirty="0">
                <a:latin typeface="Sylfaen" panose="010A0502050306030303" pitchFamily="18" charset="0"/>
              </a:rPr>
              <a:t>: 5mcL</a:t>
            </a:r>
          </a:p>
        </p:txBody>
      </p:sp>
      <p:sp>
        <p:nvSpPr>
          <p:cNvPr id="8" name="Rectangle 7"/>
          <p:cNvSpPr/>
          <p:nvPr/>
        </p:nvSpPr>
        <p:spPr>
          <a:xfrm>
            <a:off x="2773380" y="4111966"/>
            <a:ext cx="6981783" cy="338554"/>
          </a:xfrm>
          <a:prstGeom prst="rect">
            <a:avLst/>
          </a:prstGeom>
          <a:ln>
            <a:solidFill>
              <a:srgbClr val="9900CC"/>
            </a:solidFill>
          </a:ln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The column was washed for 0.5 hours in hexane/ethanol (70/30) mobile phase.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3849173"/>
            <a:ext cx="12191695" cy="2743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2677886" y="1565184"/>
            <a:ext cx="6811571" cy="1931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500">
                <a:solidFill>
                  <a:srgbClr val="282828"/>
                </a:solidFill>
                <a:latin typeface="Aptos"/>
              </a:defRPr>
            </a:pPr>
            <a:r>
              <a:rPr lang="en-US" sz="1600" dirty="0">
                <a:latin typeface="Sylfaen" panose="010A0502050306030303" pitchFamily="18" charset="0"/>
              </a:rPr>
              <a:t>• Methanol washing was used to remove the FA-conditioned enantioselective state.</a:t>
            </a:r>
          </a:p>
          <a:p>
            <a:pPr>
              <a:spcAft>
                <a:spcPts val="300"/>
              </a:spcAft>
              <a:defRPr sz="1500">
                <a:solidFill>
                  <a:srgbClr val="282828"/>
                </a:solidFill>
                <a:latin typeface="Aptos"/>
              </a:defRPr>
            </a:pPr>
            <a:r>
              <a:rPr lang="en-US" sz="1600" dirty="0">
                <a:latin typeface="Sylfaen" panose="010A0502050306030303" pitchFamily="18" charset="0"/>
              </a:rPr>
              <a:t>• After washing, Hex/</a:t>
            </a:r>
            <a:r>
              <a:rPr lang="en-US" sz="1600" dirty="0" err="1">
                <a:latin typeface="Sylfaen" panose="010A0502050306030303" pitchFamily="18" charset="0"/>
              </a:rPr>
              <a:t>EtOH</a:t>
            </a:r>
            <a:r>
              <a:rPr lang="en-US" sz="1600" dirty="0">
                <a:latin typeface="Sylfaen" panose="010A0502050306030303" pitchFamily="18" charset="0"/>
              </a:rPr>
              <a:t> (70:30) was run and LGR918 was analyzed.</a:t>
            </a:r>
          </a:p>
          <a:p>
            <a:pPr>
              <a:spcAft>
                <a:spcPts val="300"/>
              </a:spcAft>
              <a:defRPr sz="1500">
                <a:solidFill>
                  <a:srgbClr val="282828"/>
                </a:solidFill>
                <a:latin typeface="Aptos"/>
              </a:defRPr>
            </a:pPr>
            <a:r>
              <a:rPr lang="en-US" sz="1600" dirty="0">
                <a:latin typeface="Sylfaen" panose="010A0502050306030303" pitchFamily="18" charset="0"/>
              </a:rPr>
              <a:t>• With longer methanol washing, retention time increased and peak shape broadened.</a:t>
            </a:r>
          </a:p>
          <a:p>
            <a:pPr>
              <a:spcAft>
                <a:spcPts val="300"/>
              </a:spcAft>
              <a:defRPr sz="1500">
                <a:solidFill>
                  <a:srgbClr val="282828"/>
                </a:solidFill>
                <a:latin typeface="Aptos"/>
              </a:defRPr>
            </a:pPr>
            <a:r>
              <a:rPr lang="en-US" sz="1600" dirty="0">
                <a:latin typeface="Sylfaen" panose="010A0502050306030303" pitchFamily="18" charset="0"/>
              </a:rPr>
              <a:t>• After switching to Hex/</a:t>
            </a:r>
            <a:r>
              <a:rPr lang="en-US" sz="1600" dirty="0" err="1">
                <a:latin typeface="Sylfaen" panose="010A0502050306030303" pitchFamily="18" charset="0"/>
              </a:rPr>
              <a:t>EtOH</a:t>
            </a:r>
            <a:r>
              <a:rPr lang="en-US" sz="1600" dirty="0">
                <a:latin typeface="Sylfaen" panose="010A0502050306030303" pitchFamily="18" charset="0"/>
              </a:rPr>
              <a:t> + 0.00125% FA, several injections/time were required to restore reproducible separation.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-1"/>
            <a:ext cx="2276175" cy="229226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12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95847" y="5396188"/>
            <a:ext cx="564752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/>
              <a:t>19.8</a:t>
            </a:r>
          </a:p>
        </p:txBody>
      </p:sp>
    </p:spTree>
    <p:extLst>
      <p:ext uri="{BB962C8B-B14F-4D97-AF65-F5344CB8AC3E}">
        <p14:creationId xmlns:p14="http://schemas.microsoft.com/office/powerpoint/2010/main" val="869941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5DF0CD-625D-4603-9F01-56543D956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7153275" cy="14421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20B239-99E0-41FA-8E1F-4738F2B1C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" y="1408524"/>
            <a:ext cx="7153275" cy="13350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7629EE-3F05-4BD3-BF71-5B36583564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" y="2743550"/>
            <a:ext cx="7153275" cy="12155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B24BDD6-F7AC-4083-9722-9B279570EB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3959113"/>
            <a:ext cx="7153275" cy="13350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5C5A8D5-FCFA-44F2-BFE7-6E33D8D21D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321480"/>
            <a:ext cx="7153275" cy="15179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F7EF234-6300-1861-BC17-37F7A7CACCB4}"/>
              </a:ext>
            </a:extLst>
          </p:cNvPr>
          <p:cNvSpPr txBox="1"/>
          <p:nvPr/>
        </p:nvSpPr>
        <p:spPr>
          <a:xfrm>
            <a:off x="8686649" y="2521059"/>
            <a:ext cx="3090257" cy="1815882"/>
          </a:xfrm>
          <a:prstGeom prst="rect">
            <a:avLst/>
          </a:prstGeom>
          <a:noFill/>
          <a:ln w="9525" cap="flat" cmpd="sng" algn="ctr">
            <a:solidFill>
              <a:schemeClr val="accent5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rtlCol="0">
            <a:spAutoFit/>
          </a:bodyPr>
          <a:lstStyle/>
          <a:p>
            <a:r>
              <a:rPr lang="en-US" sz="1600" b="1" u="sng" dirty="0">
                <a:latin typeface="Sylfaen" panose="010A0502050306030303" pitchFamily="18" charset="0"/>
              </a:rPr>
              <a:t>Chromatographic Conditions:</a:t>
            </a:r>
            <a:endParaRPr lang="en-US" sz="1600" dirty="0">
              <a:latin typeface="Sylfaen" panose="010A0502050306030303" pitchFamily="18" charset="0"/>
            </a:endParaRPr>
          </a:p>
          <a:p>
            <a:r>
              <a:rPr lang="en-US" sz="1600" dirty="0">
                <a:latin typeface="Sylfaen" panose="010A0502050306030303" pitchFamily="18" charset="0"/>
              </a:rPr>
              <a:t>Column: Cellulose-2</a:t>
            </a:r>
          </a:p>
          <a:p>
            <a:r>
              <a:rPr lang="en-US" sz="1600" dirty="0">
                <a:latin typeface="Sylfaen" panose="010A0502050306030303" pitchFamily="18" charset="0"/>
              </a:rPr>
              <a:t>Mobile Phase: </a:t>
            </a:r>
            <a:r>
              <a:rPr lang="en-US" sz="1600" b="1" dirty="0">
                <a:solidFill>
                  <a:schemeClr val="tx1"/>
                </a:solidFill>
                <a:latin typeface="Sylfaen" panose="010A0502050306030303" pitchFamily="18" charset="0"/>
              </a:rPr>
              <a:t>Hex/</a:t>
            </a:r>
            <a:r>
              <a:rPr lang="en-US" sz="1600" b="1" dirty="0" err="1">
                <a:solidFill>
                  <a:schemeClr val="tx1"/>
                </a:solidFill>
                <a:latin typeface="Sylfaen" panose="010A0502050306030303" pitchFamily="18" charset="0"/>
              </a:rPr>
              <a:t>EtOH</a:t>
            </a:r>
            <a:r>
              <a:rPr lang="en-US" sz="1600" b="1" dirty="0">
                <a:solidFill>
                  <a:schemeClr val="tx1"/>
                </a:solidFill>
                <a:latin typeface="Sylfaen" panose="010A0502050306030303" pitchFamily="18" charset="0"/>
              </a:rPr>
              <a:t> 70/30+0.00125%FA</a:t>
            </a:r>
          </a:p>
          <a:p>
            <a:r>
              <a:rPr lang="en-US" sz="1600" dirty="0">
                <a:latin typeface="Sylfaen" panose="010A0502050306030303" pitchFamily="18" charset="0"/>
              </a:rPr>
              <a:t>Flow Rate: 1mL/min</a:t>
            </a:r>
          </a:p>
          <a:p>
            <a:r>
              <a:rPr lang="en-US" sz="1600" dirty="0" err="1">
                <a:latin typeface="Sylfaen" panose="010A0502050306030303" pitchFamily="18" charset="0"/>
              </a:rPr>
              <a:t>Wavelenght</a:t>
            </a:r>
            <a:r>
              <a:rPr lang="en-US" sz="1600" dirty="0">
                <a:latin typeface="Sylfaen" panose="010A0502050306030303" pitchFamily="18" charset="0"/>
              </a:rPr>
              <a:t>: 254nm</a:t>
            </a:r>
          </a:p>
          <a:p>
            <a:r>
              <a:rPr lang="en-US" sz="1600" dirty="0" err="1">
                <a:latin typeface="Sylfaen" panose="010A0502050306030303" pitchFamily="18" charset="0"/>
              </a:rPr>
              <a:t>Inj.Volume</a:t>
            </a:r>
            <a:r>
              <a:rPr lang="en-US" sz="1600" dirty="0">
                <a:latin typeface="Sylfaen" panose="010A0502050306030303" pitchFamily="18" charset="0"/>
              </a:rPr>
              <a:t>: 5mcL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6998" y="-42785"/>
            <a:ext cx="6578083" cy="344710"/>
          </a:xfrm>
          <a:prstGeom prst="rect">
            <a:avLst/>
          </a:prstGeom>
          <a:noFill/>
        </p:spPr>
        <p:txBody>
          <a:bodyPr wrap="none" lIns="45720" tIns="18288" rIns="45720" bIns="18288">
            <a:spAutoFit/>
          </a:bodyPr>
          <a:lstStyle/>
          <a:p>
            <a:pPr>
              <a:defRPr sz="2000" b="1">
                <a:solidFill>
                  <a:srgbClr val="17365D"/>
                </a:solidFill>
                <a:latin typeface="Aptos"/>
              </a:defRPr>
            </a:pPr>
            <a:r>
              <a:rPr lang="en-US" sz="2000" b="1" u="sng" dirty="0">
                <a:solidFill>
                  <a:srgbClr val="3366FF"/>
                </a:solidFill>
                <a:latin typeface="Sylfaen" panose="010A0502050306030303" pitchFamily="18" charset="0"/>
              </a:rPr>
              <a:t>Restoration of </a:t>
            </a:r>
            <a:r>
              <a:rPr lang="en-US" sz="2000" b="1" u="sng" dirty="0" err="1">
                <a:solidFill>
                  <a:srgbClr val="3366FF"/>
                </a:solidFill>
                <a:latin typeface="Sylfaen" panose="010A0502050306030303" pitchFamily="18" charset="0"/>
              </a:rPr>
              <a:t>enantioseparation</a:t>
            </a:r>
            <a:r>
              <a:rPr lang="en-US" sz="2000" b="1" u="sng" dirty="0">
                <a:solidFill>
                  <a:srgbClr val="3366FF"/>
                </a:solidFill>
                <a:latin typeface="Sylfaen" panose="010A0502050306030303" pitchFamily="18" charset="0"/>
              </a:rPr>
              <a:t> with 0.00125% formic acid</a:t>
            </a:r>
            <a:endParaRPr lang="en-US" u="sng" dirty="0">
              <a:solidFill>
                <a:srgbClr val="3366FF"/>
              </a:solidFill>
              <a:latin typeface="Sylfaen" panose="010A0502050306030303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8405" y="134710"/>
            <a:ext cx="1838404" cy="18513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13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766277" y="635436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23.8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822055" y="1833424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18.1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98057" y="1854838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19.4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63409" y="2972002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14.9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39411" y="2993416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17.2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92437" y="4202654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14.1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68439" y="4224068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16.8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92437" y="5775357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14.1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68439" y="5796771"/>
            <a:ext cx="564752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/>
              <a:t>16.8</a:t>
            </a:r>
          </a:p>
        </p:txBody>
      </p:sp>
    </p:spTree>
    <p:extLst>
      <p:ext uri="{BB962C8B-B14F-4D97-AF65-F5344CB8AC3E}">
        <p14:creationId xmlns:p14="http://schemas.microsoft.com/office/powerpoint/2010/main" val="35741276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6EC1EE8-AD26-03D7-2E4C-1E184E67416A}"/>
              </a:ext>
            </a:extLst>
          </p:cNvPr>
          <p:cNvGrpSpPr/>
          <p:nvPr/>
        </p:nvGrpSpPr>
        <p:grpSpPr>
          <a:xfrm>
            <a:off x="87086" y="2506570"/>
            <a:ext cx="5563906" cy="3879731"/>
            <a:chOff x="980068" y="1311034"/>
            <a:chExt cx="9643779" cy="548794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1BEB51D-FE6D-C748-051C-F5D933D80C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0068" y="1311034"/>
              <a:ext cx="9643779" cy="548794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FD4D6DF-5BBE-7E80-0063-40222356B30C}"/>
                </a:ext>
              </a:extLst>
            </p:cNvPr>
            <p:cNvSpPr txBox="1"/>
            <p:nvPr/>
          </p:nvSpPr>
          <p:spPr>
            <a:xfrm>
              <a:off x="6723730" y="2385953"/>
              <a:ext cx="1493827" cy="641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5">
                      <a:lumMod val="50000"/>
                    </a:schemeClr>
                  </a:solidFill>
                </a:rPr>
                <a:t>924 I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7473BDE-ADEA-C6DE-B939-51D44F3F11AA}"/>
                </a:ext>
              </a:extLst>
            </p:cNvPr>
            <p:cNvSpPr txBox="1"/>
            <p:nvPr/>
          </p:nvSpPr>
          <p:spPr>
            <a:xfrm>
              <a:off x="6679343" y="1501899"/>
              <a:ext cx="2376595" cy="6413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924 II</a:t>
              </a:r>
            </a:p>
          </p:txBody>
        </p:sp>
      </p:grpSp>
      <p:sp>
        <p:nvSpPr>
          <p:cNvPr id="7" name="Text 0"/>
          <p:cNvSpPr/>
          <p:nvPr/>
        </p:nvSpPr>
        <p:spPr>
          <a:xfrm>
            <a:off x="502920" y="206871"/>
            <a:ext cx="11064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63B5C"/>
                </a:solidFill>
                <a:latin typeface="Sylfaen" panose="010A0502050306030303" pitchFamily="18" charset="0"/>
                <a:ea typeface="Arial" pitchFamily="34" charset="-122"/>
                <a:cs typeface="Arial" pitchFamily="34" charset="-120"/>
              </a:rPr>
              <a:t>CD spectra of enantiomeric fractions</a:t>
            </a:r>
            <a:endParaRPr lang="en-US" sz="2500" dirty="0">
              <a:latin typeface="Sylfaen" panose="010A0502050306030303" pitchFamily="18" charset="0"/>
            </a:endParaRPr>
          </a:p>
        </p:txBody>
      </p:sp>
      <p:sp>
        <p:nvSpPr>
          <p:cNvPr id="8" name="Text 1"/>
          <p:cNvSpPr/>
          <p:nvPr/>
        </p:nvSpPr>
        <p:spPr>
          <a:xfrm>
            <a:off x="530352" y="645783"/>
            <a:ext cx="1097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6B7280"/>
                </a:solidFill>
              </a:rPr>
              <a:t>CD gives chiral information beyond UV-DAD</a:t>
            </a:r>
            <a:endParaRPr lang="en-US" sz="950" dirty="0"/>
          </a:p>
        </p:txBody>
      </p:sp>
      <p:sp>
        <p:nvSpPr>
          <p:cNvPr id="9" name="Shape 2"/>
          <p:cNvSpPr/>
          <p:nvPr/>
        </p:nvSpPr>
        <p:spPr>
          <a:xfrm>
            <a:off x="502920" y="950976"/>
            <a:ext cx="11064240" cy="0"/>
          </a:xfrm>
          <a:prstGeom prst="line">
            <a:avLst/>
          </a:prstGeom>
          <a:noFill/>
          <a:ln w="12700">
            <a:solidFill>
              <a:srgbClr val="0B7285">
                <a:alpha val="7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590" y="1045971"/>
            <a:ext cx="2546684" cy="143505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14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BDD6052-7172-E6CC-3861-CB73EE0C8E46}"/>
              </a:ext>
            </a:extLst>
          </p:cNvPr>
          <p:cNvGrpSpPr/>
          <p:nvPr/>
        </p:nvGrpSpPr>
        <p:grpSpPr>
          <a:xfrm>
            <a:off x="5906152" y="2474010"/>
            <a:ext cx="5846064" cy="3944850"/>
            <a:chOff x="841591" y="1139651"/>
            <a:chExt cx="10339303" cy="571834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613DF98-FA3C-E133-7F64-D188240D0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41591" y="1139651"/>
              <a:ext cx="10339303" cy="571834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E27E592-54AB-B981-C7F9-81FCC3AF3688}"/>
                </a:ext>
              </a:extLst>
            </p:cNvPr>
            <p:cNvSpPr txBox="1"/>
            <p:nvPr/>
          </p:nvSpPr>
          <p:spPr>
            <a:xfrm>
              <a:off x="5612989" y="2146819"/>
              <a:ext cx="1299438" cy="535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2060"/>
                  </a:solidFill>
                </a:rPr>
                <a:t>918 I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C87DBAA-F9BC-60DE-19F7-8057DBD0DC88}"/>
                </a:ext>
              </a:extLst>
            </p:cNvPr>
            <p:cNvSpPr txBox="1"/>
            <p:nvPr/>
          </p:nvSpPr>
          <p:spPr>
            <a:xfrm>
              <a:off x="5612989" y="1412658"/>
              <a:ext cx="2632132" cy="535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accent6">
                      <a:lumMod val="50000"/>
                    </a:schemeClr>
                  </a:solidFill>
                </a:rPr>
                <a:t>918 II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1C09069-0DE8-1925-041E-2D6FAFA94D0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9270" b="5332"/>
          <a:stretch>
            <a:fillRect/>
          </a:stretch>
        </p:blipFill>
        <p:spPr>
          <a:xfrm>
            <a:off x="8366949" y="994690"/>
            <a:ext cx="1725318" cy="146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113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B107FB4-712C-3161-77F1-91DF14868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096" y="2577288"/>
            <a:ext cx="4623173" cy="18435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E99C1CA-4830-09D9-A4B1-19770AE87784}"/>
              </a:ext>
            </a:extLst>
          </p:cNvPr>
          <p:cNvSpPr txBox="1"/>
          <p:nvPr/>
        </p:nvSpPr>
        <p:spPr>
          <a:xfrm>
            <a:off x="2360965" y="2305446"/>
            <a:ext cx="1056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918 ACN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572ABF7-5FA2-FAEF-9487-4E97B0DC9640}"/>
              </a:ext>
            </a:extLst>
          </p:cNvPr>
          <p:cNvSpPr txBox="1"/>
          <p:nvPr/>
        </p:nvSpPr>
        <p:spPr>
          <a:xfrm>
            <a:off x="4184752" y="828808"/>
            <a:ext cx="3889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Agilent Technologies Cary 60 UV-VIS 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44145BC-FC05-8C98-3BE8-958B1E03E5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436" y="5011050"/>
            <a:ext cx="4832341" cy="184354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6EC68C2-51DF-DCAB-779C-BD9CD914F17A}"/>
              </a:ext>
            </a:extLst>
          </p:cNvPr>
          <p:cNvSpPr txBox="1"/>
          <p:nvPr/>
        </p:nvSpPr>
        <p:spPr>
          <a:xfrm>
            <a:off x="2360965" y="4472777"/>
            <a:ext cx="1352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918 ACN+FA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AD1669-A355-FB49-258D-CE4BBFECAA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0867" y="2613241"/>
            <a:ext cx="4623173" cy="184354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BC1193A-DA40-F4D7-C3D2-F97800D953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450" y="4996006"/>
            <a:ext cx="4710008" cy="184354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BADA51E-9019-0482-9086-474E04819EB8}"/>
              </a:ext>
            </a:extLst>
          </p:cNvPr>
          <p:cNvSpPr txBox="1"/>
          <p:nvPr/>
        </p:nvSpPr>
        <p:spPr>
          <a:xfrm>
            <a:off x="8397240" y="4508437"/>
            <a:ext cx="1644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924  ACN+FA</a:t>
            </a:r>
          </a:p>
        </p:txBody>
      </p:sp>
      <p:sp>
        <p:nvSpPr>
          <p:cNvPr id="2" name="Rectangle 1"/>
          <p:cNvSpPr/>
          <p:nvPr/>
        </p:nvSpPr>
        <p:spPr>
          <a:xfrm>
            <a:off x="2541959" y="212566"/>
            <a:ext cx="68611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Sylfaen" panose="010A0502050306030303" pitchFamily="18" charset="0"/>
              </a:rPr>
              <a:t>Effect of Formic Acid on UV-Visible Spectra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709310" cy="17213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03133" y="0"/>
            <a:ext cx="2788867" cy="16926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D44D1F4-F637-1A6B-8D64-DD511882C98D}"/>
              </a:ext>
            </a:extLst>
          </p:cNvPr>
          <p:cNvSpPr txBox="1"/>
          <p:nvPr/>
        </p:nvSpPr>
        <p:spPr>
          <a:xfrm>
            <a:off x="8667609" y="2305446"/>
            <a:ext cx="1103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924  ACN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97280" y="1814382"/>
            <a:ext cx="103477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Does the presence of formic acid alter the UV-visible absorption profile of LGR918 and LGR924?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16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99250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1FCE1880-9B7C-48DF-989E-2C48FF1215C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770" t="7320" r="10464" b="2854"/>
          <a:stretch/>
        </p:blipFill>
        <p:spPr>
          <a:xfrm>
            <a:off x="0" y="2913190"/>
            <a:ext cx="4222382" cy="3630647"/>
          </a:xfrm>
          <a:prstGeom prst="rect">
            <a:avLst/>
          </a:prstGeom>
        </p:spPr>
      </p:pic>
      <p:pic>
        <p:nvPicPr>
          <p:cNvPr id="6" name="Image 6">
            <a:extLst>
              <a:ext uri="{FF2B5EF4-FFF2-40B4-BE49-F238E27FC236}">
                <a16:creationId xmlns:a16="http://schemas.microsoft.com/office/drawing/2014/main" id="{875648FB-E508-428A-A24F-66A7CA22A90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770" t="7320" r="9897" b="3598"/>
          <a:stretch/>
        </p:blipFill>
        <p:spPr>
          <a:xfrm>
            <a:off x="4121483" y="2913190"/>
            <a:ext cx="3739251" cy="3630647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7221930" y="2452881"/>
            <a:ext cx="5099824" cy="4281857"/>
            <a:chOff x="2113963" y="725364"/>
            <a:chExt cx="7794967" cy="5951822"/>
          </a:xfrm>
        </p:grpSpPr>
        <p:pic>
          <p:nvPicPr>
            <p:cNvPr id="8" name="Image 4">
              <a:extLst>
                <a:ext uri="{FF2B5EF4-FFF2-40B4-BE49-F238E27FC236}">
                  <a16:creationId xmlns:a16="http://schemas.microsoft.com/office/drawing/2014/main" id="{BC3564D6-87FB-4DED-A6CF-6E791494BC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13963" y="725364"/>
              <a:ext cx="7794967" cy="5951822"/>
            </a:xfrm>
            <a:prstGeom prst="rect">
              <a:avLst/>
            </a:prstGeom>
          </p:spPr>
        </p:pic>
        <p:cxnSp>
          <p:nvCxnSpPr>
            <p:cNvPr id="10" name="Connecteur droit avec flèche 6">
              <a:extLst>
                <a:ext uri="{FF2B5EF4-FFF2-40B4-BE49-F238E27FC236}">
                  <a16:creationId xmlns:a16="http://schemas.microsoft.com/office/drawing/2014/main" id="{000EBC5B-9CFD-4A24-8114-8C776005340E}"/>
                </a:ext>
              </a:extLst>
            </p:cNvPr>
            <p:cNvCxnSpPr/>
            <p:nvPr/>
          </p:nvCxnSpPr>
          <p:spPr>
            <a:xfrm flipH="1">
              <a:off x="4149969" y="3894992"/>
              <a:ext cx="378069" cy="58908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ZoneTexte 7">
              <a:extLst>
                <a:ext uri="{FF2B5EF4-FFF2-40B4-BE49-F238E27FC236}">
                  <a16:creationId xmlns:a16="http://schemas.microsoft.com/office/drawing/2014/main" id="{CB8CDBB9-3BA5-47E9-A2F7-6BCA3D5152D9}"/>
                </a:ext>
              </a:extLst>
            </p:cNvPr>
            <p:cNvSpPr txBox="1"/>
            <p:nvPr/>
          </p:nvSpPr>
          <p:spPr>
            <a:xfrm>
              <a:off x="4484076" y="3552037"/>
              <a:ext cx="62645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/>
                <a:t>BArF</a:t>
              </a:r>
              <a:endParaRPr lang="fr-FR" dirty="0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619" y="992629"/>
            <a:ext cx="1907083" cy="192056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3978" y="1073513"/>
            <a:ext cx="3007455" cy="182529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0560" y="208683"/>
            <a:ext cx="106222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Sylfaen" panose="010A0502050306030303" pitchFamily="18" charset="0"/>
              </a:rPr>
              <a:t>UV-Vis Analysis of LGR918 and LGR924 Conducted in Strasbourg</a:t>
            </a:r>
            <a:endParaRPr lang="en-US" sz="2800" dirty="0">
              <a:latin typeface="Sylfaen" panose="010A05020503060303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17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695569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A67F31-2D9D-4C89-81A8-F45664BE3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467" y="980891"/>
            <a:ext cx="12192000" cy="584323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40488" y="335010"/>
            <a:ext cx="66062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Sylfaen" panose="010A0502050306030303" pitchFamily="18" charset="0"/>
              </a:rPr>
              <a:t>HPLC-DAD Analysis of LGR918 with Formic Acid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67921" y="4143888"/>
            <a:ext cx="1709310" cy="17213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19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848ADE-2D38-4D05-8212-6956FD1C1DF1}"/>
              </a:ext>
            </a:extLst>
          </p:cNvPr>
          <p:cNvSpPr txBox="1"/>
          <p:nvPr/>
        </p:nvSpPr>
        <p:spPr>
          <a:xfrm>
            <a:off x="2616926" y="1349323"/>
            <a:ext cx="2048256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00" dirty="0"/>
              <a:t>918</a:t>
            </a:r>
          </a:p>
          <a:p>
            <a:r>
              <a:rPr lang="en-GB" sz="1400" dirty="0"/>
              <a:t>New Cellulose-2 Column</a:t>
            </a:r>
          </a:p>
          <a:p>
            <a:r>
              <a:rPr lang="en-GB" sz="1400" dirty="0"/>
              <a:t>Hex/EtOH 70/30 + 0.1%</a:t>
            </a:r>
            <a:r>
              <a:rPr lang="ka-GE" sz="1400" dirty="0"/>
              <a:t> </a:t>
            </a:r>
            <a:r>
              <a:rPr lang="en-US" sz="1400" dirty="0"/>
              <a:t>FA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17591500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EAC918-069B-48BD-969D-B041E4A408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62072"/>
            <a:ext cx="12192000" cy="61959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ABB41C-4637-45C7-A073-A1DDB3E07056}"/>
              </a:ext>
            </a:extLst>
          </p:cNvPr>
          <p:cNvSpPr txBox="1"/>
          <p:nvPr/>
        </p:nvSpPr>
        <p:spPr>
          <a:xfrm>
            <a:off x="0" y="2573248"/>
            <a:ext cx="2048256" cy="73866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400" dirty="0"/>
              <a:t>918</a:t>
            </a:r>
          </a:p>
          <a:p>
            <a:r>
              <a:rPr lang="en-GB" sz="1400" dirty="0"/>
              <a:t>New Cellulose-2 Column</a:t>
            </a:r>
          </a:p>
          <a:p>
            <a:r>
              <a:rPr lang="en-GB" sz="1400" dirty="0"/>
              <a:t>Hex/EtOH 70/30 </a:t>
            </a:r>
            <a:endParaRPr lang="tr-TR" sz="1400" dirty="0"/>
          </a:p>
        </p:txBody>
      </p:sp>
      <p:sp>
        <p:nvSpPr>
          <p:cNvPr id="5" name="Rectangle 4"/>
          <p:cNvSpPr/>
          <p:nvPr/>
        </p:nvSpPr>
        <p:spPr>
          <a:xfrm>
            <a:off x="2688349" y="84991"/>
            <a:ext cx="71096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Sylfaen" panose="010A0502050306030303" pitchFamily="18" charset="0"/>
              </a:rPr>
              <a:t>HPLC-DAD Analysis of LGR918 without Formic Acid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2590" y="431240"/>
            <a:ext cx="1709310" cy="17213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18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7910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4220" y="1536051"/>
            <a:ext cx="120077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Sylfaen" panose="010A0502050306030303" pitchFamily="18" charset="0"/>
              </a:rPr>
              <a:t>• The optimal</a:t>
            </a:r>
            <a:r>
              <a:rPr lang="en-US" sz="2400" dirty="0"/>
              <a:t> enantioselective separation </a:t>
            </a:r>
            <a:r>
              <a:rPr lang="en-US" sz="2400" dirty="0">
                <a:latin typeface="Sylfaen" panose="010A0502050306030303" pitchFamily="18" charset="0"/>
              </a:rPr>
              <a:t>was achieved on a cellulose-based chiral column under normal-phase conditions using Hex/EtOH with formic acid.</a:t>
            </a:r>
          </a:p>
          <a:p>
            <a:endParaRPr lang="en-US" sz="2400" dirty="0">
              <a:latin typeface="Sylfaen" panose="010A0502050306030303" pitchFamily="18" charset="0"/>
            </a:endParaRPr>
          </a:p>
          <a:p>
            <a:r>
              <a:rPr lang="en-US" sz="2400" b="1" dirty="0">
                <a:latin typeface="Sylfaen" panose="010A0502050306030303" pitchFamily="18" charset="0"/>
              </a:rPr>
              <a:t>• </a:t>
            </a:r>
            <a:r>
              <a:rPr lang="en-US" sz="2400" dirty="0">
                <a:latin typeface="Sylfaen" panose="010A0502050306030303" pitchFamily="18" charset="0"/>
              </a:rPr>
              <a:t>Formic acid plays an important role in the separation, although column conditioning and residual acid effects may also influence the chromatographic behavior.</a:t>
            </a:r>
          </a:p>
          <a:p>
            <a:endParaRPr lang="en-US" sz="2400" dirty="0">
              <a:latin typeface="Sylfaen" panose="010A0502050306030303" pitchFamily="18" charset="0"/>
            </a:endParaRPr>
          </a:p>
          <a:p>
            <a:r>
              <a:rPr lang="en-US" sz="2400" dirty="0">
                <a:latin typeface="Sylfaen" panose="010A0502050306030303" pitchFamily="18" charset="0"/>
              </a:rPr>
              <a:t>• UV and HPLC-DAD spectra of LGR918 and LGR924 were similar, suggesting that the main UV-active species is associated with the common chiral telluronium cation.</a:t>
            </a:r>
          </a:p>
        </p:txBody>
      </p:sp>
      <p:sp>
        <p:nvSpPr>
          <p:cNvPr id="3" name="Rectangle 2"/>
          <p:cNvSpPr/>
          <p:nvPr/>
        </p:nvSpPr>
        <p:spPr>
          <a:xfrm>
            <a:off x="12344" y="269748"/>
            <a:ext cx="12191695" cy="621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7471" y="342971"/>
            <a:ext cx="3432991" cy="467820"/>
          </a:xfrm>
          <a:prstGeom prst="rect">
            <a:avLst/>
          </a:prstGeom>
          <a:noFill/>
        </p:spPr>
        <p:txBody>
          <a:bodyPr wrap="none" lIns="45720" tIns="18288" rIns="45720" bIns="18288">
            <a:spAutoFit/>
          </a:bodyPr>
          <a:lstStyle/>
          <a:p>
            <a:pPr>
              <a:defRPr sz="2000" b="1">
                <a:solidFill>
                  <a:srgbClr val="17365D"/>
                </a:solidFill>
                <a:latin typeface="Aptos"/>
              </a:defRPr>
            </a:pP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Sylfaen" panose="010A0502050306030303" pitchFamily="18" charset="0"/>
              </a:rPr>
              <a:t>Current Interpretation</a:t>
            </a:r>
            <a:endParaRPr sz="2800" dirty="0">
              <a:solidFill>
                <a:schemeClr val="tx2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051560"/>
            <a:ext cx="12191695" cy="2743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399519" y="6270171"/>
            <a:ext cx="705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a-GE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7830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9577" y="2952206"/>
            <a:ext cx="8177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  <a:latin typeface="Sylfaen" panose="010A0502050306030303" pitchFamily="18" charset="0"/>
              </a:rPr>
              <a:t>Thank you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4083886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2360</TotalTime>
  <Words>968</Words>
  <Application>Microsoft Office PowerPoint</Application>
  <PresentationFormat>Widescreen</PresentationFormat>
  <Paragraphs>238</Paragraphs>
  <Slides>20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Sylfaen</vt:lpstr>
      <vt:lpstr>Times New Roman</vt:lpstr>
      <vt:lpstr>Wingdings</vt:lpstr>
      <vt:lpstr>Office Theme</vt:lpstr>
      <vt:lpstr>CS ChemDraw Drawing</vt:lpstr>
      <vt:lpstr>PowerPoint Presentation</vt:lpstr>
      <vt:lpstr>Aim of the study</vt:lpstr>
      <vt:lpstr>PowerPoint Presentation</vt:lpstr>
      <vt:lpstr>PowerPoint Presentation</vt:lpstr>
      <vt:lpstr>PowerPoint Presentation</vt:lpstr>
      <vt:lpstr>Used mobile and stationary phases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DISPLAY</cp:lastModifiedBy>
  <cp:revision>97</cp:revision>
  <dcterms:created xsi:type="dcterms:W3CDTF">2026-05-19T03:26:57Z</dcterms:created>
  <dcterms:modified xsi:type="dcterms:W3CDTF">2026-09-09T12:04:07Z</dcterms:modified>
</cp:coreProperties>
</file>