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70" r:id="rId2"/>
    <p:sldId id="320" r:id="rId3"/>
    <p:sldId id="321" r:id="rId4"/>
    <p:sldId id="322" r:id="rId5"/>
    <p:sldId id="323" r:id="rId6"/>
    <p:sldId id="317" r:id="rId7"/>
    <p:sldId id="325" r:id="rId8"/>
    <p:sldId id="327" r:id="rId9"/>
    <p:sldId id="328" r:id="rId10"/>
    <p:sldId id="329" r:id="rId11"/>
    <p:sldId id="332" r:id="rId12"/>
    <p:sldId id="326" r:id="rId13"/>
    <p:sldId id="330" r:id="rId14"/>
    <p:sldId id="331" r:id="rId15"/>
    <p:sldId id="334" r:id="rId16"/>
    <p:sldId id="333" r:id="rId17"/>
    <p:sldId id="335" r:id="rId18"/>
    <p:sldId id="337" r:id="rId19"/>
    <p:sldId id="338" r:id="rId20"/>
    <p:sldId id="28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68" autoAdjust="0"/>
    <p:restoredTop sz="94660"/>
  </p:normalViewPr>
  <p:slideViewPr>
    <p:cSldViewPr showGuides="1">
      <p:cViewPr varScale="1">
        <p:scale>
          <a:sx n="63" d="100"/>
          <a:sy n="63" d="100"/>
        </p:scale>
        <p:origin x="692" y="56"/>
      </p:cViewPr>
      <p:guideLst>
        <p:guide orient="horz" pos="1026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CEB1C7-3CEB-41C0-967D-A5811A09D9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32" y="6423285"/>
            <a:ext cx="2304000" cy="1188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BABBA3-207B-428D-8CD0-97794373E0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7831BC-0764-4D94-B436-8046AD2DF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390AF7B-9835-4AEF-ADBF-224AF53FB4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32" y="6423285"/>
            <a:ext cx="2304000" cy="118800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532" y="6423285"/>
            <a:ext cx="2304000" cy="118800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349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532" y="6423285"/>
            <a:ext cx="2304000" cy="118800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813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43672" y="6366010"/>
            <a:ext cx="3528392" cy="221109"/>
          </a:xfrm>
        </p:spPr>
        <p:txBody>
          <a:bodyPr/>
          <a:lstStyle/>
          <a:p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9D9CA0-0D3A-430F-A273-E4F9DC8D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91744" y="6366010"/>
            <a:ext cx="259228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2024/09/12  </a:t>
            </a:r>
            <a:r>
              <a:rPr lang="en-GB" dirty="0"/>
              <a:t>GGSB 2026: Student and Collaboration Workshop</a:t>
            </a:r>
            <a:r>
              <a:rPr lang="de-DE" dirty="0"/>
              <a:t> Science Fest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1344" y="6366011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58AF006-3416-44FA-BBD1-BCE9F27A196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6424763"/>
            <a:ext cx="2304000" cy="117322"/>
          </a:xfrm>
          <a:prstGeom prst="rect">
            <a:avLst/>
          </a:prstGeom>
        </p:spPr>
      </p:pic>
      <p:pic>
        <p:nvPicPr>
          <p:cNvPr id="8" name="Picture 7" descr="A red and black logo&#10;&#10;Description automatically generated">
            <a:extLst>
              <a:ext uri="{FF2B5EF4-FFF2-40B4-BE49-F238E27FC236}">
                <a16:creationId xmlns:a16="http://schemas.microsoft.com/office/drawing/2014/main" id="{A8225790-306B-7936-FE9B-B5C4A7CCA02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183" y="6027734"/>
            <a:ext cx="1024795" cy="55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71" r:id="rId4"/>
    <p:sldLayoutId id="2147483662" r:id="rId5"/>
    <p:sldLayoutId id="2147483672" r:id="rId6"/>
    <p:sldLayoutId id="2147483673" r:id="rId7"/>
    <p:sldLayoutId id="2147483666" r:id="rId8"/>
    <p:sldLayoutId id="2147483667" r:id="rId9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em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4" descr="Ein Bild, das Flugzeug, Transport, Platane Flugzeug Hobel, Luftschiff enthält.&#10;&#10;Automatisch generierte Beschreibung">
            <a:extLst>
              <a:ext uri="{FF2B5EF4-FFF2-40B4-BE49-F238E27FC236}">
                <a16:creationId xmlns:a16="http://schemas.microsoft.com/office/drawing/2014/main" id="{C1BD8B11-87FA-8BC1-9625-CDA355FFAD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932"/>
          <a:stretch>
            <a:fillRect/>
          </a:stretch>
        </p:blipFill>
        <p:spPr bwMode="auto">
          <a:xfrm>
            <a:off x="371475" y="341313"/>
            <a:ext cx="11449050" cy="3087687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A64521-ED94-4240-8AD4-6C3D7A90E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9" y="3633688"/>
            <a:ext cx="10728324" cy="623404"/>
          </a:xfrm>
        </p:spPr>
        <p:txBody>
          <a:bodyPr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GB" sz="2500"/>
              <a:t> Study of climate system processes and air quality at FZJ</a:t>
            </a:r>
            <a:endParaRPr lang="de-DE" sz="250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693119F-69DD-4BF5-B78E-98C0144F5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7" y="4970822"/>
            <a:ext cx="10728325" cy="360000"/>
          </a:xfrm>
        </p:spPr>
        <p:txBody>
          <a:bodyPr anchor="t">
            <a:normAutofit/>
          </a:bodyPr>
          <a:lstStyle/>
          <a:p>
            <a:r>
              <a:rPr lang="de-DE" dirty="0"/>
              <a:t>2026/09/09  I  ROBERT WEGENER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CEC300A-FFAC-2726-80D1-3FE2ABB596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837" y="4185084"/>
            <a:ext cx="10728325" cy="727162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10E83B0-E651-8C23-23E2-FEA77EB02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532" y="6423285"/>
            <a:ext cx="2304000" cy="118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45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4A243-E780-47E7-6495-451944938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56DC-41CC-2883-59C8-EA407333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AIR POLUTION – A GLOBAL PERSPECTIVE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5D2CC-5F24-E84E-69BE-125B154350C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43672" y="6366010"/>
            <a:ext cx="3600399" cy="303349"/>
          </a:xfrm>
        </p:spPr>
        <p:txBody>
          <a:bodyPr/>
          <a:lstStyle/>
          <a:p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6A86C-6C32-1AF0-B438-E885060370D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171344" y="6366012"/>
            <a:ext cx="633897" cy="155494"/>
          </a:xfrm>
        </p:spPr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64DFB-807B-50F1-E5E2-2DF9CDA5D7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hteck 10">
            <a:extLst>
              <a:ext uri="{FF2B5EF4-FFF2-40B4-BE49-F238E27FC236}">
                <a16:creationId xmlns:a16="http://schemas.microsoft.com/office/drawing/2014/main" id="{E35AD3B6-C5BC-5134-1A86-1CBB534919D9}"/>
              </a:ext>
            </a:extLst>
          </p:cNvPr>
          <p:cNvSpPr/>
          <p:nvPr/>
        </p:nvSpPr>
        <p:spPr>
          <a:xfrm>
            <a:off x="384177" y="1037411"/>
            <a:ext cx="11423646" cy="4882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305FCC24-8036-CAD4-D4EB-134D0F57BA44}"/>
              </a:ext>
            </a:extLst>
          </p:cNvPr>
          <p:cNvSpPr txBox="1">
            <a:spLocks/>
          </p:cNvSpPr>
          <p:nvPr/>
        </p:nvSpPr>
        <p:spPr>
          <a:xfrm>
            <a:off x="358775" y="938786"/>
            <a:ext cx="8424672" cy="5099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Subline</a:t>
            </a:r>
            <a:endParaRPr lang="de-DE" dirty="0"/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A85B38E2-E7FF-D497-37E0-514AF221B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578310"/>
            <a:ext cx="8426450" cy="419066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4" descr="earth_big">
            <a:extLst>
              <a:ext uri="{FF2B5EF4-FFF2-40B4-BE49-F238E27FC236}">
                <a16:creationId xmlns:a16="http://schemas.microsoft.com/office/drawing/2014/main" id="{6C9B3AD1-B843-143F-C9DB-DD0F01CCA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292" y="1062365"/>
            <a:ext cx="4876574" cy="483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8">
            <a:extLst>
              <a:ext uri="{FF2B5EF4-FFF2-40B4-BE49-F238E27FC236}">
                <a16:creationId xmlns:a16="http://schemas.microsoft.com/office/drawing/2014/main" id="{19011214-4520-673C-69E1-5193207C0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4512" y="1315108"/>
            <a:ext cx="877887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CC0000"/>
              </a:buClr>
              <a:buSzPct val="120000"/>
              <a:buChar char="•"/>
              <a:defRPr sz="2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000" dirty="0">
                <a:solidFill>
                  <a:srgbClr val="000000"/>
                </a:solidFill>
              </a:rPr>
              <a:t>NASA</a:t>
            </a:r>
          </a:p>
        </p:txBody>
      </p:sp>
    </p:spTree>
    <p:extLst>
      <p:ext uri="{BB962C8B-B14F-4D97-AF65-F5344CB8AC3E}">
        <p14:creationId xmlns:p14="http://schemas.microsoft.com/office/powerpoint/2010/main" val="962757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44887-EB3E-FD79-33B8-7083D5298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A2D1-E4CF-1693-1031-D9C50956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AIR POLUTION – A GLOBAL PERSPECTIVE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A9D97-1AC3-EDDC-31B1-1F24DCA2027C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43672" y="6366010"/>
            <a:ext cx="3744415" cy="303349"/>
          </a:xfrm>
        </p:spPr>
        <p:txBody>
          <a:bodyPr/>
          <a:lstStyle/>
          <a:p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13C08C-FB2B-0FA4-1CCD-2CEFF87FCB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171344" y="6366012"/>
            <a:ext cx="633897" cy="155494"/>
          </a:xfrm>
        </p:spPr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136BAD-2EA9-1AF2-3D25-DDBC8714A2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hteck 10">
            <a:extLst>
              <a:ext uri="{FF2B5EF4-FFF2-40B4-BE49-F238E27FC236}">
                <a16:creationId xmlns:a16="http://schemas.microsoft.com/office/drawing/2014/main" id="{40272D2F-F00D-3A05-CD2B-D9F0343AECD7}"/>
              </a:ext>
            </a:extLst>
          </p:cNvPr>
          <p:cNvSpPr/>
          <p:nvPr/>
        </p:nvSpPr>
        <p:spPr>
          <a:xfrm>
            <a:off x="384177" y="1037411"/>
            <a:ext cx="11423646" cy="4882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AB68D084-614B-658E-A1E4-2762337ABD3F}"/>
              </a:ext>
            </a:extLst>
          </p:cNvPr>
          <p:cNvSpPr txBox="1">
            <a:spLocks/>
          </p:cNvSpPr>
          <p:nvPr/>
        </p:nvSpPr>
        <p:spPr>
          <a:xfrm>
            <a:off x="358775" y="938786"/>
            <a:ext cx="8424672" cy="5099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Subline</a:t>
            </a:r>
            <a:endParaRPr lang="de-DE" dirty="0"/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CD30BC11-1744-3F74-F20A-7E2B873BC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4512" y="1315108"/>
            <a:ext cx="877887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CC0000"/>
              </a:buClr>
              <a:buSzPct val="120000"/>
              <a:buChar char="•"/>
              <a:defRPr sz="2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000" dirty="0">
                <a:solidFill>
                  <a:srgbClr val="000000"/>
                </a:solidFill>
              </a:rPr>
              <a:t>NASA</a:t>
            </a:r>
          </a:p>
        </p:txBody>
      </p:sp>
      <p:sp>
        <p:nvSpPr>
          <p:cNvPr id="8" name="Rechteck 10">
            <a:extLst>
              <a:ext uri="{FF2B5EF4-FFF2-40B4-BE49-F238E27FC236}">
                <a16:creationId xmlns:a16="http://schemas.microsoft.com/office/drawing/2014/main" id="{374BB20F-FB70-15E1-78AC-E3E2B44F6BF9}"/>
              </a:ext>
            </a:extLst>
          </p:cNvPr>
          <p:cNvSpPr/>
          <p:nvPr/>
        </p:nvSpPr>
        <p:spPr>
          <a:xfrm>
            <a:off x="371474" y="1037411"/>
            <a:ext cx="7701546" cy="4882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74CF4576-56A7-86E4-8A5A-8692274C4F21}"/>
              </a:ext>
            </a:extLst>
          </p:cNvPr>
          <p:cNvSpPr txBox="1">
            <a:spLocks/>
          </p:cNvSpPr>
          <p:nvPr/>
        </p:nvSpPr>
        <p:spPr>
          <a:xfrm>
            <a:off x="550736" y="1095396"/>
            <a:ext cx="8424672" cy="5099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Subline</a:t>
            </a:r>
            <a:endParaRPr lang="de-DE" dirty="0"/>
          </a:p>
        </p:txBody>
      </p:sp>
      <p:pic>
        <p:nvPicPr>
          <p:cNvPr id="12" name="Picture 4" descr="PIA01321">
            <a:extLst>
              <a:ext uri="{FF2B5EF4-FFF2-40B4-BE49-F238E27FC236}">
                <a16:creationId xmlns:a16="http://schemas.microsoft.com/office/drawing/2014/main" id="{E4FEEBEB-BF00-EFC2-FCD9-C2D642C76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46" y="1037411"/>
            <a:ext cx="4754448" cy="474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>
            <a:extLst>
              <a:ext uri="{FF2B5EF4-FFF2-40B4-BE49-F238E27FC236}">
                <a16:creationId xmlns:a16="http://schemas.microsoft.com/office/drawing/2014/main" id="{F7B41DDC-62ED-B19E-5867-1E021D0DB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5746" y="4998763"/>
            <a:ext cx="1960640" cy="92333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CC0000"/>
              </a:buClr>
              <a:buSzPct val="120000"/>
              <a:buChar char="•"/>
              <a:defRPr sz="2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 dirty="0">
                <a:solidFill>
                  <a:srgbClr val="FFFFFF"/>
                </a:solidFill>
              </a:rPr>
              <a:t>NASA Space Shuttle Endeavour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B12E9862-D850-78C0-BAFB-E751B713B112}"/>
              </a:ext>
            </a:extLst>
          </p:cNvPr>
          <p:cNvGrpSpPr>
            <a:grpSpLocks/>
          </p:cNvGrpSpPr>
          <p:nvPr/>
        </p:nvGrpSpPr>
        <p:grpSpPr bwMode="auto">
          <a:xfrm>
            <a:off x="774719" y="1696682"/>
            <a:ext cx="1403926" cy="683399"/>
            <a:chOff x="898" y="709"/>
            <a:chExt cx="1561" cy="752"/>
          </a:xfrm>
        </p:grpSpPr>
        <p:grpSp>
          <p:nvGrpSpPr>
            <p:cNvPr id="16" name="Group 11">
              <a:extLst>
                <a:ext uri="{FF2B5EF4-FFF2-40B4-BE49-F238E27FC236}">
                  <a16:creationId xmlns:a16="http://schemas.microsoft.com/office/drawing/2014/main" id="{563F301D-5C06-303D-D131-276B68BDB959}"/>
                </a:ext>
              </a:extLst>
            </p:cNvPr>
            <p:cNvGrpSpPr>
              <a:grpSpLocks/>
            </p:cNvGrpSpPr>
            <p:nvPr/>
          </p:nvGrpSpPr>
          <p:grpSpPr bwMode="auto">
            <a:xfrm rot="-329043">
              <a:off x="2109" y="709"/>
              <a:ext cx="350" cy="752"/>
              <a:chOff x="1791" y="501"/>
              <a:chExt cx="350" cy="752"/>
            </a:xfrm>
          </p:grpSpPr>
          <p:sp>
            <p:nvSpPr>
              <p:cNvPr id="18" name="AutoShape 8">
                <a:extLst>
                  <a:ext uri="{FF2B5EF4-FFF2-40B4-BE49-F238E27FC236}">
                    <a16:creationId xmlns:a16="http://schemas.microsoft.com/office/drawing/2014/main" id="{0B6E2AC3-F19F-7263-AFAE-5DDBF5996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216939">
                <a:off x="1633" y="1003"/>
                <a:ext cx="408" cy="91"/>
              </a:xfrm>
              <a:prstGeom prst="rightArrow">
                <a:avLst>
                  <a:gd name="adj1" fmla="val 50000"/>
                  <a:gd name="adj2" fmla="val 112088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CC0000"/>
                  </a:buClr>
                  <a:buSzPct val="120000"/>
                  <a:buChar char="•"/>
                  <a:defRPr sz="2800">
                    <a:solidFill>
                      <a:schemeClr val="accent2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de-DE" altLang="de-DE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AutoShape 9">
                <a:extLst>
                  <a:ext uri="{FF2B5EF4-FFF2-40B4-BE49-F238E27FC236}">
                    <a16:creationId xmlns:a16="http://schemas.microsoft.com/office/drawing/2014/main" id="{B565DF5F-3511-8BF9-9B9C-3DB78010C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83061">
                <a:off x="1892" y="659"/>
                <a:ext cx="408" cy="91"/>
              </a:xfrm>
              <a:prstGeom prst="rightArrow">
                <a:avLst>
                  <a:gd name="adj1" fmla="val 50000"/>
                  <a:gd name="adj2" fmla="val 112088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CC0000"/>
                  </a:buClr>
                  <a:buSzPct val="120000"/>
                  <a:buChar char="•"/>
                  <a:defRPr sz="2800">
                    <a:solidFill>
                      <a:schemeClr val="accent2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de-DE" altLang="de-DE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A42E9101-B9BF-C760-078A-5AC3DD67E5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8" y="890"/>
              <a:ext cx="121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CC0000"/>
                </a:buClr>
                <a:buSzPct val="120000"/>
                <a:buChar char="•"/>
                <a:defRPr sz="2800">
                  <a:solidFill>
                    <a:schemeClr val="accent2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2400" dirty="0" err="1">
                  <a:solidFill>
                    <a:srgbClr val="FFFF00"/>
                  </a:solidFill>
                </a:rPr>
                <a:t>Atmosphere</a:t>
              </a:r>
              <a:r>
                <a:rPr lang="de-DE" altLang="de-DE" sz="2400" dirty="0">
                  <a:solidFill>
                    <a:srgbClr val="000000"/>
                  </a:solidFill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2400" dirty="0">
                  <a:solidFill>
                    <a:srgbClr val="FFFF00"/>
                  </a:solidFill>
                </a:rPr>
                <a:t>~ 100 km</a:t>
              </a:r>
            </a:p>
          </p:txBody>
        </p:sp>
      </p:grpSp>
      <p:grpSp>
        <p:nvGrpSpPr>
          <p:cNvPr id="20" name="Group 14">
            <a:extLst>
              <a:ext uri="{FF2B5EF4-FFF2-40B4-BE49-F238E27FC236}">
                <a16:creationId xmlns:a16="http://schemas.microsoft.com/office/drawing/2014/main" id="{D6377747-A56F-78AF-B49B-4ECF80121C2A}"/>
              </a:ext>
            </a:extLst>
          </p:cNvPr>
          <p:cNvGrpSpPr>
            <a:grpSpLocks/>
          </p:cNvGrpSpPr>
          <p:nvPr/>
        </p:nvGrpSpPr>
        <p:grpSpPr bwMode="auto">
          <a:xfrm>
            <a:off x="3971871" y="1037412"/>
            <a:ext cx="3565305" cy="1881076"/>
            <a:chOff x="3379" y="0"/>
            <a:chExt cx="2888" cy="1643"/>
          </a:xfrm>
        </p:grpSpPr>
        <p:sp>
          <p:nvSpPr>
            <p:cNvPr id="21" name="Line 10">
              <a:extLst>
                <a:ext uri="{FF2B5EF4-FFF2-40B4-BE49-F238E27FC236}">
                  <a16:creationId xmlns:a16="http://schemas.microsoft.com/office/drawing/2014/main" id="{B093A11A-849E-0689-7D7D-77B82B6EB8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0"/>
              <a:ext cx="862" cy="1643"/>
            </a:xfrm>
            <a:prstGeom prst="line">
              <a:avLst/>
            </a:prstGeom>
            <a:noFill/>
            <a:ln w="53975">
              <a:solidFill>
                <a:schemeClr val="accent2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13">
              <a:extLst>
                <a:ext uri="{FF2B5EF4-FFF2-40B4-BE49-F238E27FC236}">
                  <a16:creationId xmlns:a16="http://schemas.microsoft.com/office/drawing/2014/main" id="{2FDFCCB9-DFD9-5273-F4FF-A7E2B15CA0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0" y="130"/>
              <a:ext cx="1687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29019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CC0000"/>
                </a:buClr>
                <a:buSzPct val="120000"/>
                <a:buChar char="•"/>
                <a:defRPr sz="2800">
                  <a:solidFill>
                    <a:schemeClr val="accent2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e-DE" altLang="de-DE" sz="2400" b="1" dirty="0">
                  <a:solidFill>
                    <a:schemeClr val="bg1"/>
                  </a:solidFill>
                </a:rPr>
                <a:t>Earth Radius</a:t>
              </a:r>
              <a:br>
                <a:rPr lang="de-DE" altLang="de-DE" sz="2400" b="1" dirty="0">
                  <a:solidFill>
                    <a:schemeClr val="bg1"/>
                  </a:solidFill>
                </a:rPr>
              </a:br>
              <a:r>
                <a:rPr lang="de-DE" altLang="de-DE" sz="2400" b="1" dirty="0">
                  <a:solidFill>
                    <a:schemeClr val="bg1"/>
                  </a:solidFill>
                </a:rPr>
                <a:t>6370 km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93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E9FE4-794F-B238-3444-8A32E8792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E375E-83EF-1BEC-1F71-0E7B43B8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AIR POLUTION – A GLOBAL PERSPECTIVE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0B640-C12C-E694-29C4-E1A12644892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2999656" y="6366011"/>
            <a:ext cx="3250457" cy="152466"/>
          </a:xfrm>
        </p:spPr>
        <p:txBody>
          <a:bodyPr/>
          <a:lstStyle/>
          <a:p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DDF8C-A8C5-3ED5-9B27-5B489BA7DF4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171344" y="6366012"/>
            <a:ext cx="633897" cy="155494"/>
          </a:xfrm>
        </p:spPr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556330-6ACB-960A-79C8-79DE621F40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hteck 10">
            <a:extLst>
              <a:ext uri="{FF2B5EF4-FFF2-40B4-BE49-F238E27FC236}">
                <a16:creationId xmlns:a16="http://schemas.microsoft.com/office/drawing/2014/main" id="{F68337A1-EC74-1D91-09F4-E203B3A42610}"/>
              </a:ext>
            </a:extLst>
          </p:cNvPr>
          <p:cNvSpPr/>
          <p:nvPr/>
        </p:nvSpPr>
        <p:spPr>
          <a:xfrm>
            <a:off x="384177" y="1037411"/>
            <a:ext cx="11423646" cy="4882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BFAB44D0-8B97-F4C9-2B00-9FE501776AF7}"/>
              </a:ext>
            </a:extLst>
          </p:cNvPr>
          <p:cNvSpPr txBox="1">
            <a:spLocks/>
          </p:cNvSpPr>
          <p:nvPr/>
        </p:nvSpPr>
        <p:spPr>
          <a:xfrm>
            <a:off x="358775" y="938786"/>
            <a:ext cx="8424672" cy="5099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Subline</a:t>
            </a:r>
            <a:endParaRPr lang="de-DE" dirty="0"/>
          </a:p>
        </p:txBody>
      </p:sp>
      <p:sp>
        <p:nvSpPr>
          <p:cNvPr id="8" name="Rechteck 10">
            <a:extLst>
              <a:ext uri="{FF2B5EF4-FFF2-40B4-BE49-F238E27FC236}">
                <a16:creationId xmlns:a16="http://schemas.microsoft.com/office/drawing/2014/main" id="{AF78E4B0-6A75-A5D5-9476-DC959F5C7445}"/>
              </a:ext>
            </a:extLst>
          </p:cNvPr>
          <p:cNvSpPr/>
          <p:nvPr/>
        </p:nvSpPr>
        <p:spPr>
          <a:xfrm>
            <a:off x="371474" y="1037411"/>
            <a:ext cx="7701546" cy="48828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B89F695D-D49D-DE00-34C1-688B519D218C}"/>
              </a:ext>
            </a:extLst>
          </p:cNvPr>
          <p:cNvSpPr txBox="1">
            <a:spLocks/>
          </p:cNvSpPr>
          <p:nvPr/>
        </p:nvSpPr>
        <p:spPr>
          <a:xfrm>
            <a:off x="550736" y="1095396"/>
            <a:ext cx="8424672" cy="5099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Subline</a:t>
            </a:r>
            <a:endParaRPr lang="de-DE" dirty="0"/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B83B5E26-1FEA-7F3A-2418-70C9B01C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5746" y="4998763"/>
            <a:ext cx="1960640" cy="92333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CC0000"/>
              </a:buClr>
              <a:buSzPct val="120000"/>
              <a:buChar char="•"/>
              <a:defRPr sz="2800">
                <a:solidFill>
                  <a:schemeClr val="accent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 dirty="0">
                <a:solidFill>
                  <a:srgbClr val="FFFFFF"/>
                </a:solidFill>
              </a:rPr>
              <a:t>NASA Space Shuttle Endeavour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D9B4430-CCEF-F2B6-C643-8DD0B1451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980728"/>
            <a:ext cx="7056784" cy="519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feld 2">
            <a:extLst>
              <a:ext uri="{FF2B5EF4-FFF2-40B4-BE49-F238E27FC236}">
                <a16:creationId xmlns:a16="http://schemas.microsoft.com/office/drawing/2014/main" id="{6BA32978-B390-D766-1F58-099067D50570}"/>
              </a:ext>
            </a:extLst>
          </p:cNvPr>
          <p:cNvSpPr txBox="1"/>
          <p:nvPr/>
        </p:nvSpPr>
        <p:spPr>
          <a:xfrm>
            <a:off x="7995474" y="3450921"/>
            <a:ext cx="2904962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>
                <a:solidFill>
                  <a:schemeClr val="bg1"/>
                </a:solidFill>
              </a:rPr>
              <a:t>ICE-4: </a:t>
            </a:r>
            <a:r>
              <a:rPr lang="de-DE" sz="2400" dirty="0" err="1">
                <a:solidFill>
                  <a:schemeClr val="bg1"/>
                </a:solidFill>
              </a:rPr>
              <a:t>Stratosphere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6" name="Textfeld 4">
            <a:extLst>
              <a:ext uri="{FF2B5EF4-FFF2-40B4-BE49-F238E27FC236}">
                <a16:creationId xmlns:a16="http://schemas.microsoft.com/office/drawing/2014/main" id="{866E22A3-73EA-E558-4785-D71A08587A9C}"/>
              </a:ext>
            </a:extLst>
          </p:cNvPr>
          <p:cNvSpPr txBox="1"/>
          <p:nvPr/>
        </p:nvSpPr>
        <p:spPr>
          <a:xfrm>
            <a:off x="7995474" y="4653136"/>
            <a:ext cx="2871940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>
                <a:solidFill>
                  <a:schemeClr val="bg1"/>
                </a:solidFill>
              </a:rPr>
              <a:t>ICE-3: </a:t>
            </a:r>
            <a:r>
              <a:rPr lang="de-DE" sz="2400" dirty="0" err="1">
                <a:solidFill>
                  <a:schemeClr val="bg1"/>
                </a:solidFill>
              </a:rPr>
              <a:t>Troposphere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8" name="Textfeld 11">
            <a:extLst>
              <a:ext uri="{FF2B5EF4-FFF2-40B4-BE49-F238E27FC236}">
                <a16:creationId xmlns:a16="http://schemas.microsoft.com/office/drawing/2014/main" id="{CAC5C8F4-0496-6A80-2965-110E5680E627}"/>
              </a:ext>
            </a:extLst>
          </p:cNvPr>
          <p:cNvSpPr txBox="1"/>
          <p:nvPr/>
        </p:nvSpPr>
        <p:spPr>
          <a:xfrm>
            <a:off x="8000396" y="1916832"/>
            <a:ext cx="3332964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>
                <a:solidFill>
                  <a:schemeClr val="bg1"/>
                </a:solidFill>
              </a:rPr>
              <a:t>Institute </a:t>
            </a:r>
            <a:r>
              <a:rPr lang="de-DE" sz="2400" dirty="0" err="1">
                <a:solidFill>
                  <a:schemeClr val="bg1"/>
                </a:solidFill>
              </a:rPr>
              <a:t>of</a:t>
            </a:r>
            <a:r>
              <a:rPr lang="de-DE" sz="2400" dirty="0">
                <a:solidFill>
                  <a:schemeClr val="bg1"/>
                </a:solidFill>
              </a:rPr>
              <a:t> Climate and</a:t>
            </a:r>
          </a:p>
          <a:p>
            <a:pPr algn="l">
              <a:lnSpc>
                <a:spcPct val="95000"/>
              </a:lnSpc>
            </a:pPr>
            <a:r>
              <a:rPr lang="de-DE" sz="2400" dirty="0">
                <a:solidFill>
                  <a:schemeClr val="bg1"/>
                </a:solidFill>
              </a:rPr>
              <a:t>Energy Systems</a:t>
            </a:r>
          </a:p>
        </p:txBody>
      </p:sp>
    </p:spTree>
    <p:extLst>
      <p:ext uri="{BB962C8B-B14F-4D97-AF65-F5344CB8AC3E}">
        <p14:creationId xmlns:p14="http://schemas.microsoft.com/office/powerpoint/2010/main" val="394137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C126-294A-A2B7-3B26-C53CE7085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BCF8A-8BA3-2EFA-5FAE-AA682AC4C59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407C9F-DAB5-3000-8076-024DECD57E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EF6C87-FBBD-117C-12EE-5BFB85E1ED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hteck 10">
            <a:extLst>
              <a:ext uri="{FF2B5EF4-FFF2-40B4-BE49-F238E27FC236}">
                <a16:creationId xmlns:a16="http://schemas.microsoft.com/office/drawing/2014/main" id="{8EA7F9C8-EAD1-B29A-1B85-B8B5AA1045EE}"/>
              </a:ext>
            </a:extLst>
          </p:cNvPr>
          <p:cNvSpPr/>
          <p:nvPr/>
        </p:nvSpPr>
        <p:spPr>
          <a:xfrm>
            <a:off x="4310609" y="2808728"/>
            <a:ext cx="2406190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de-DE" sz="2200" b="1" dirty="0">
                <a:solidFill>
                  <a:schemeClr val="tx1"/>
                </a:solidFill>
              </a:rPr>
              <a:t>Understanding Air Quality and Climate Warming</a:t>
            </a:r>
          </a:p>
        </p:txBody>
      </p:sp>
      <p:sp>
        <p:nvSpPr>
          <p:cNvPr id="8" name="Rechteck 11">
            <a:extLst>
              <a:ext uri="{FF2B5EF4-FFF2-40B4-BE49-F238E27FC236}">
                <a16:creationId xmlns:a16="http://schemas.microsoft.com/office/drawing/2014/main" id="{819B4707-C836-5ABD-DB7C-D9A2B5AC9F0C}"/>
              </a:ext>
            </a:extLst>
          </p:cNvPr>
          <p:cNvSpPr/>
          <p:nvPr/>
        </p:nvSpPr>
        <p:spPr>
          <a:xfrm>
            <a:off x="1241179" y="797457"/>
            <a:ext cx="2484886" cy="1899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10000"/>
              </a:lnSpc>
            </a:pPr>
            <a:r>
              <a:rPr lang="de-DE" sz="1400" b="1" dirty="0">
                <a:solidFill>
                  <a:schemeClr val="tx1"/>
                </a:solidFill>
              </a:rPr>
              <a:t>Atmospheric Observations</a:t>
            </a:r>
          </a:p>
        </p:txBody>
      </p:sp>
      <p:cxnSp>
        <p:nvCxnSpPr>
          <p:cNvPr id="9" name="Gerader Verbinder 12">
            <a:extLst>
              <a:ext uri="{FF2B5EF4-FFF2-40B4-BE49-F238E27FC236}">
                <a16:creationId xmlns:a16="http://schemas.microsoft.com/office/drawing/2014/main" id="{8FEB0FCE-EB16-4946-0DB0-BE42B8444B10}"/>
              </a:ext>
            </a:extLst>
          </p:cNvPr>
          <p:cNvCxnSpPr>
            <a:cxnSpLocks/>
          </p:cNvCxnSpPr>
          <p:nvPr/>
        </p:nvCxnSpPr>
        <p:spPr>
          <a:xfrm>
            <a:off x="3772222" y="1988840"/>
            <a:ext cx="5753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37">
            <a:extLst>
              <a:ext uri="{FF2B5EF4-FFF2-40B4-BE49-F238E27FC236}">
                <a16:creationId xmlns:a16="http://schemas.microsoft.com/office/drawing/2014/main" id="{4DB8D688-F250-B6D6-0701-313626F59ED7}"/>
              </a:ext>
            </a:extLst>
          </p:cNvPr>
          <p:cNvGrpSpPr/>
          <p:nvPr/>
        </p:nvGrpSpPr>
        <p:grpSpPr>
          <a:xfrm>
            <a:off x="440704" y="3077351"/>
            <a:ext cx="3317060" cy="1704297"/>
            <a:chOff x="418090" y="2924944"/>
            <a:chExt cx="3317060" cy="1704297"/>
          </a:xfrm>
        </p:grpSpPr>
        <p:sp>
          <p:nvSpPr>
            <p:cNvPr id="11" name="Rechteck 13">
              <a:extLst>
                <a:ext uri="{FF2B5EF4-FFF2-40B4-BE49-F238E27FC236}">
                  <a16:creationId xmlns:a16="http://schemas.microsoft.com/office/drawing/2014/main" id="{7395E7DE-0CD9-0B9D-28C4-860FB355E3E7}"/>
                </a:ext>
              </a:extLst>
            </p:cNvPr>
            <p:cNvSpPr/>
            <p:nvPr/>
          </p:nvSpPr>
          <p:spPr>
            <a:xfrm>
              <a:off x="418090" y="2924944"/>
              <a:ext cx="2376960" cy="170429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10000"/>
                </a:lnSpc>
              </a:pPr>
              <a:r>
                <a:rPr lang="de-DE" sz="1400" b="1" dirty="0">
                  <a:solidFill>
                    <a:schemeClr val="tx1"/>
                  </a:solidFill>
                </a:rPr>
                <a:t>Simulation and Forecast</a:t>
              </a:r>
            </a:p>
          </p:txBody>
        </p:sp>
        <p:cxnSp>
          <p:nvCxnSpPr>
            <p:cNvPr id="12" name="Gerader Verbinder 14">
              <a:extLst>
                <a:ext uri="{FF2B5EF4-FFF2-40B4-BE49-F238E27FC236}">
                  <a16:creationId xmlns:a16="http://schemas.microsoft.com/office/drawing/2014/main" id="{FFD2C283-EF79-9F74-B3BC-7E21CA6BCC02}"/>
                </a:ext>
              </a:extLst>
            </p:cNvPr>
            <p:cNvCxnSpPr>
              <a:cxnSpLocks/>
            </p:cNvCxnSpPr>
            <p:nvPr/>
          </p:nvCxnSpPr>
          <p:spPr>
            <a:xfrm>
              <a:off x="2848187" y="3974128"/>
              <a:ext cx="88696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1" descr="co_bild">
              <a:extLst>
                <a:ext uri="{FF2B5EF4-FFF2-40B4-BE49-F238E27FC236}">
                  <a16:creationId xmlns:a16="http://schemas.microsoft.com/office/drawing/2014/main" id="{48CD05E8-65D3-FCE5-FDF0-25B443C40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54" t="10013" r="5754" b="5595"/>
            <a:stretch>
              <a:fillRect/>
            </a:stretch>
          </p:blipFill>
          <p:spPr bwMode="auto">
            <a:xfrm>
              <a:off x="490097" y="3242105"/>
              <a:ext cx="2225334" cy="1219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14">
            <a:extLst>
              <a:ext uri="{FF2B5EF4-FFF2-40B4-BE49-F238E27FC236}">
                <a16:creationId xmlns:a16="http://schemas.microsoft.com/office/drawing/2014/main" id="{FB18D957-F1D9-2894-DCCA-E385C9CB5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30" y="1088648"/>
            <a:ext cx="2233578" cy="152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uppieren 35">
            <a:extLst>
              <a:ext uri="{FF2B5EF4-FFF2-40B4-BE49-F238E27FC236}">
                <a16:creationId xmlns:a16="http://schemas.microsoft.com/office/drawing/2014/main" id="{DD9DA5C4-A1FC-799B-E0C7-51DEC9C979FE}"/>
              </a:ext>
            </a:extLst>
          </p:cNvPr>
          <p:cNvGrpSpPr/>
          <p:nvPr/>
        </p:nvGrpSpPr>
        <p:grpSpPr>
          <a:xfrm>
            <a:off x="6878208" y="971351"/>
            <a:ext cx="3950562" cy="2243064"/>
            <a:chOff x="7127278" y="885163"/>
            <a:chExt cx="3950562" cy="2243064"/>
          </a:xfrm>
        </p:grpSpPr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B8E3F8CC-56DD-1598-3429-CB67BE1DC70A}"/>
                </a:ext>
              </a:extLst>
            </p:cNvPr>
            <p:cNvSpPr/>
            <p:nvPr/>
          </p:nvSpPr>
          <p:spPr>
            <a:xfrm>
              <a:off x="7739675" y="885163"/>
              <a:ext cx="3338165" cy="22430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10000"/>
                </a:lnSpc>
              </a:pPr>
              <a:r>
                <a:rPr lang="de-DE" sz="1400" b="1" dirty="0" err="1">
                  <a:solidFill>
                    <a:schemeClr val="tx1"/>
                  </a:solidFill>
                </a:rPr>
                <a:t>Processes</a:t>
              </a:r>
              <a:r>
                <a:rPr lang="de-DE" sz="1400" b="1" dirty="0">
                  <a:solidFill>
                    <a:schemeClr val="tx1"/>
                  </a:solidFill>
                </a:rPr>
                <a:t> in Chamber Experiments</a:t>
              </a:r>
            </a:p>
          </p:txBody>
        </p:sp>
        <p:cxnSp>
          <p:nvCxnSpPr>
            <p:cNvPr id="17" name="Gerader Verbinder 18">
              <a:extLst>
                <a:ext uri="{FF2B5EF4-FFF2-40B4-BE49-F238E27FC236}">
                  <a16:creationId xmlns:a16="http://schemas.microsoft.com/office/drawing/2014/main" id="{BB0EAA8B-129E-69AD-077E-317128CE3A15}"/>
                </a:ext>
              </a:extLst>
            </p:cNvPr>
            <p:cNvCxnSpPr>
              <a:cxnSpLocks/>
            </p:cNvCxnSpPr>
            <p:nvPr/>
          </p:nvCxnSpPr>
          <p:spPr>
            <a:xfrm>
              <a:off x="7127278" y="2132856"/>
              <a:ext cx="58972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Grafik 23">
              <a:extLst>
                <a:ext uri="{FF2B5EF4-FFF2-40B4-BE49-F238E27FC236}">
                  <a16:creationId xmlns:a16="http://schemas.microsoft.com/office/drawing/2014/main" id="{944C8763-9DBD-BCD0-FB41-D52F53FD7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26899" y="1170357"/>
              <a:ext cx="2963715" cy="1858659"/>
            </a:xfrm>
            <a:prstGeom prst="rect">
              <a:avLst/>
            </a:prstGeom>
          </p:spPr>
        </p:pic>
      </p:grpSp>
      <p:grpSp>
        <p:nvGrpSpPr>
          <p:cNvPr id="19" name="Gruppieren 36">
            <a:extLst>
              <a:ext uri="{FF2B5EF4-FFF2-40B4-BE49-F238E27FC236}">
                <a16:creationId xmlns:a16="http://schemas.microsoft.com/office/drawing/2014/main" id="{C3EB3C9B-A4EF-FFA3-F18B-E80F6AE1F60C}"/>
              </a:ext>
            </a:extLst>
          </p:cNvPr>
          <p:cNvGrpSpPr/>
          <p:nvPr/>
        </p:nvGrpSpPr>
        <p:grpSpPr>
          <a:xfrm>
            <a:off x="2870801" y="5280968"/>
            <a:ext cx="2478176" cy="1550464"/>
            <a:chOff x="1991544" y="4725144"/>
            <a:chExt cx="2478176" cy="1550464"/>
          </a:xfrm>
        </p:grpSpPr>
        <p:cxnSp>
          <p:nvCxnSpPr>
            <p:cNvPr id="20" name="Gerader Verbinder 16">
              <a:extLst>
                <a:ext uri="{FF2B5EF4-FFF2-40B4-BE49-F238E27FC236}">
                  <a16:creationId xmlns:a16="http://schemas.microsoft.com/office/drawing/2014/main" id="{730F6447-5137-819E-0A85-C160299BF8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0133" y="4850010"/>
              <a:ext cx="369587" cy="3721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hteck 17">
              <a:extLst>
                <a:ext uri="{FF2B5EF4-FFF2-40B4-BE49-F238E27FC236}">
                  <a16:creationId xmlns:a16="http://schemas.microsoft.com/office/drawing/2014/main" id="{7569271B-925F-555D-B479-60B5B3AE121B}"/>
                </a:ext>
              </a:extLst>
            </p:cNvPr>
            <p:cNvSpPr/>
            <p:nvPr/>
          </p:nvSpPr>
          <p:spPr>
            <a:xfrm>
              <a:off x="1991544" y="4725144"/>
              <a:ext cx="1991516" cy="15504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10000"/>
                </a:lnSpc>
              </a:pPr>
              <a:r>
                <a:rPr lang="de-DE" sz="1400" b="1" dirty="0" err="1">
                  <a:solidFill>
                    <a:schemeClr val="tx1"/>
                  </a:solidFill>
                </a:rPr>
                <a:t>Reaction</a:t>
              </a:r>
              <a:r>
                <a:rPr lang="de-DE" sz="1400" b="1" dirty="0">
                  <a:solidFill>
                    <a:schemeClr val="tx1"/>
                  </a:solidFill>
                </a:rPr>
                <a:t> </a:t>
              </a:r>
              <a:r>
                <a:rPr lang="de-DE" sz="1400" b="1" dirty="0" err="1">
                  <a:solidFill>
                    <a:schemeClr val="tx1"/>
                  </a:solidFill>
                </a:rPr>
                <a:t>Kinetics</a:t>
              </a:r>
              <a:endParaRPr lang="de-DE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22" name="Grafik 25">
              <a:extLst>
                <a:ext uri="{FF2B5EF4-FFF2-40B4-BE49-F238E27FC236}">
                  <a16:creationId xmlns:a16="http://schemas.microsoft.com/office/drawing/2014/main" id="{767A16CD-F6AE-A798-7ECE-9ADF2DF96526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2054777" y="5022399"/>
              <a:ext cx="1872142" cy="1190424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3" name="Grafik 28">
            <a:extLst>
              <a:ext uri="{FF2B5EF4-FFF2-40B4-BE49-F238E27FC236}">
                <a16:creationId xmlns:a16="http://schemas.microsoft.com/office/drawing/2014/main" id="{26277895-CBB7-9714-BDE2-5A42B803EAF6}"/>
              </a:ext>
            </a:extLst>
          </p:cNvPr>
          <p:cNvSpPr/>
          <p:nvPr/>
        </p:nvSpPr>
        <p:spPr>
          <a:xfrm>
            <a:off x="3914453" y="1724512"/>
            <a:ext cx="1961859" cy="1131301"/>
          </a:xfrm>
          <a:custGeom>
            <a:avLst/>
            <a:gdLst>
              <a:gd name="connsiteX0" fmla="*/ 173705 w 1118646"/>
              <a:gd name="connsiteY0" fmla="*/ 491083 h 645064"/>
              <a:gd name="connsiteX1" fmla="*/ 216091 w 1118646"/>
              <a:gd name="connsiteY1" fmla="*/ 507085 h 645064"/>
              <a:gd name="connsiteX2" fmla="*/ 272574 w 1118646"/>
              <a:gd name="connsiteY2" fmla="*/ 632053 h 645064"/>
              <a:gd name="connsiteX3" fmla="*/ 301149 w 1118646"/>
              <a:gd name="connsiteY3" fmla="*/ 635101 h 645064"/>
              <a:gd name="connsiteX4" fmla="*/ 398209 w 1118646"/>
              <a:gd name="connsiteY4" fmla="*/ 516229 h 645064"/>
              <a:gd name="connsiteX5" fmla="*/ 983044 w 1118646"/>
              <a:gd name="connsiteY5" fmla="*/ 308012 h 645064"/>
              <a:gd name="connsiteX6" fmla="*/ 1021906 w 1118646"/>
              <a:gd name="connsiteY6" fmla="*/ 288962 h 645064"/>
              <a:gd name="connsiteX7" fmla="*/ 1107631 w 1118646"/>
              <a:gd name="connsiteY7" fmla="*/ 215429 h 645064"/>
              <a:gd name="connsiteX8" fmla="*/ 1110965 w 1118646"/>
              <a:gd name="connsiteY8" fmla="*/ 170281 h 645064"/>
              <a:gd name="connsiteX9" fmla="*/ 988473 w 1118646"/>
              <a:gd name="connsiteY9" fmla="*/ 27406 h 645064"/>
              <a:gd name="connsiteX10" fmla="*/ 957994 w 1118646"/>
              <a:gd name="connsiteY10" fmla="*/ 2546 h 645064"/>
              <a:gd name="connsiteX11" fmla="*/ 909702 w 1118646"/>
              <a:gd name="connsiteY11" fmla="*/ 1402 h 645064"/>
              <a:gd name="connsiteX12" fmla="*/ 510318 w 1118646"/>
              <a:gd name="connsiteY12" fmla="*/ 82079 h 645064"/>
              <a:gd name="connsiteX13" fmla="*/ 184277 w 1118646"/>
              <a:gd name="connsiteY13" fmla="*/ 301916 h 645064"/>
              <a:gd name="connsiteX14" fmla="*/ 3302 w 1118646"/>
              <a:gd name="connsiteY14" fmla="*/ 545661 h 645064"/>
              <a:gd name="connsiteX15" fmla="*/ 18352 w 1118646"/>
              <a:gd name="connsiteY15" fmla="*/ 561187 h 645064"/>
              <a:gd name="connsiteX16" fmla="*/ 173705 w 1118646"/>
              <a:gd name="connsiteY16" fmla="*/ 491083 h 64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8646" h="645064">
                <a:moveTo>
                  <a:pt x="173705" y="491083"/>
                </a:moveTo>
                <a:cubicBezTo>
                  <a:pt x="189831" y="483834"/>
                  <a:pt x="208776" y="490988"/>
                  <a:pt x="216091" y="507085"/>
                </a:cubicBezTo>
                <a:cubicBezTo>
                  <a:pt x="216091" y="507085"/>
                  <a:pt x="202851" y="477938"/>
                  <a:pt x="272574" y="632053"/>
                </a:cubicBezTo>
                <a:cubicBezTo>
                  <a:pt x="279813" y="648150"/>
                  <a:pt x="292672" y="649579"/>
                  <a:pt x="301149" y="635101"/>
                </a:cubicBezTo>
                <a:cubicBezTo>
                  <a:pt x="310674" y="613479"/>
                  <a:pt x="354204" y="560330"/>
                  <a:pt x="398209" y="516229"/>
                </a:cubicBezTo>
                <a:cubicBezTo>
                  <a:pt x="552304" y="363010"/>
                  <a:pt x="766788" y="286638"/>
                  <a:pt x="983044" y="308012"/>
                </a:cubicBezTo>
                <a:cubicBezTo>
                  <a:pt x="991045" y="308965"/>
                  <a:pt x="1008476" y="300392"/>
                  <a:pt x="1021906" y="288962"/>
                </a:cubicBezTo>
                <a:lnTo>
                  <a:pt x="1107631" y="215429"/>
                </a:lnTo>
                <a:cubicBezTo>
                  <a:pt x="1120976" y="203856"/>
                  <a:pt x="1122461" y="183683"/>
                  <a:pt x="1110965" y="170281"/>
                </a:cubicBezTo>
                <a:lnTo>
                  <a:pt x="988473" y="27406"/>
                </a:lnTo>
                <a:cubicBezTo>
                  <a:pt x="976948" y="13976"/>
                  <a:pt x="963232" y="2831"/>
                  <a:pt x="957994" y="2546"/>
                </a:cubicBezTo>
                <a:cubicBezTo>
                  <a:pt x="948469" y="1974"/>
                  <a:pt x="929419" y="1402"/>
                  <a:pt x="909702" y="1402"/>
                </a:cubicBezTo>
                <a:cubicBezTo>
                  <a:pt x="815690" y="-7551"/>
                  <a:pt x="636906" y="28549"/>
                  <a:pt x="510318" y="82079"/>
                </a:cubicBezTo>
                <a:cubicBezTo>
                  <a:pt x="424593" y="109321"/>
                  <a:pt x="278480" y="207714"/>
                  <a:pt x="184277" y="301916"/>
                </a:cubicBezTo>
                <a:cubicBezTo>
                  <a:pt x="104077" y="382117"/>
                  <a:pt x="38640" y="473366"/>
                  <a:pt x="3302" y="545661"/>
                </a:cubicBezTo>
                <a:cubicBezTo>
                  <a:pt x="-4508" y="561568"/>
                  <a:pt x="2255" y="568521"/>
                  <a:pt x="18352" y="561187"/>
                </a:cubicBezTo>
                <a:lnTo>
                  <a:pt x="173705" y="491083"/>
                </a:lnTo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4" name="Grafik 28">
            <a:extLst>
              <a:ext uri="{FF2B5EF4-FFF2-40B4-BE49-F238E27FC236}">
                <a16:creationId xmlns:a16="http://schemas.microsoft.com/office/drawing/2014/main" id="{573FED67-52C2-2703-A39F-5498D56A3AAF}"/>
              </a:ext>
            </a:extLst>
          </p:cNvPr>
          <p:cNvSpPr/>
          <p:nvPr/>
        </p:nvSpPr>
        <p:spPr>
          <a:xfrm>
            <a:off x="3706737" y="2731289"/>
            <a:ext cx="851902" cy="2039820"/>
          </a:xfrm>
          <a:custGeom>
            <a:avLst/>
            <a:gdLst>
              <a:gd name="connsiteX0" fmla="*/ 284714 w 485752"/>
              <a:gd name="connsiteY0" fmla="*/ 1002586 h 1163099"/>
              <a:gd name="connsiteX1" fmla="*/ 313289 w 485752"/>
              <a:gd name="connsiteY1" fmla="*/ 967629 h 1163099"/>
              <a:gd name="connsiteX2" fmla="*/ 469118 w 485752"/>
              <a:gd name="connsiteY2" fmla="*/ 952389 h 1163099"/>
              <a:gd name="connsiteX3" fmla="*/ 478643 w 485752"/>
              <a:gd name="connsiteY3" fmla="*/ 926005 h 1163099"/>
              <a:gd name="connsiteX4" fmla="*/ 303860 w 485752"/>
              <a:gd name="connsiteY4" fmla="*/ 453565 h 1163099"/>
              <a:gd name="connsiteX5" fmla="*/ 352342 w 485752"/>
              <a:gd name="connsiteY5" fmla="*/ 190103 h 1163099"/>
              <a:gd name="connsiteX6" fmla="*/ 352342 w 485752"/>
              <a:gd name="connsiteY6" fmla="*/ 131620 h 1163099"/>
              <a:gd name="connsiteX7" fmla="*/ 301669 w 485752"/>
              <a:gd name="connsiteY7" fmla="*/ 18939 h 1163099"/>
              <a:gd name="connsiteX8" fmla="*/ 259359 w 485752"/>
              <a:gd name="connsiteY8" fmla="*/ 2861 h 1163099"/>
              <a:gd name="connsiteX9" fmla="*/ 259187 w 485752"/>
              <a:gd name="connsiteY9" fmla="*/ 2937 h 1163099"/>
              <a:gd name="connsiteX10" fmla="*/ 97262 w 485752"/>
              <a:gd name="connsiteY10" fmla="*/ 76089 h 1163099"/>
              <a:gd name="connsiteX11" fmla="*/ 56686 w 485752"/>
              <a:gd name="connsiteY11" fmla="*/ 119237 h 1163099"/>
              <a:gd name="connsiteX12" fmla="*/ 1441 w 485752"/>
              <a:gd name="connsiteY12" fmla="*/ 453565 h 1163099"/>
              <a:gd name="connsiteX13" fmla="*/ 82118 w 485752"/>
              <a:gd name="connsiteY13" fmla="*/ 852948 h 1163099"/>
              <a:gd name="connsiteX14" fmla="*/ 278904 w 485752"/>
              <a:gd name="connsiteY14" fmla="*/ 1155938 h 1163099"/>
              <a:gd name="connsiteX15" fmla="*/ 298430 w 485752"/>
              <a:gd name="connsiteY15" fmla="*/ 1146413 h 1163099"/>
              <a:gd name="connsiteX16" fmla="*/ 284333 w 485752"/>
              <a:gd name="connsiteY16" fmla="*/ 1002300 h 116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5752" h="1163099">
                <a:moveTo>
                  <a:pt x="284714" y="1002586"/>
                </a:moveTo>
                <a:cubicBezTo>
                  <a:pt x="283047" y="985069"/>
                  <a:pt x="295792" y="969477"/>
                  <a:pt x="313289" y="967629"/>
                </a:cubicBezTo>
                <a:lnTo>
                  <a:pt x="469118" y="952389"/>
                </a:lnTo>
                <a:cubicBezTo>
                  <a:pt x="486739" y="950675"/>
                  <a:pt x="491216" y="938864"/>
                  <a:pt x="478643" y="926005"/>
                </a:cubicBezTo>
                <a:cubicBezTo>
                  <a:pt x="373868" y="814658"/>
                  <a:pt x="303860" y="639493"/>
                  <a:pt x="303860" y="453565"/>
                </a:cubicBezTo>
                <a:cubicBezTo>
                  <a:pt x="303860" y="351076"/>
                  <a:pt x="325100" y="251825"/>
                  <a:pt x="352342" y="190103"/>
                </a:cubicBezTo>
                <a:cubicBezTo>
                  <a:pt x="359628" y="171291"/>
                  <a:pt x="359628" y="150432"/>
                  <a:pt x="352342" y="131620"/>
                </a:cubicBezTo>
                <a:lnTo>
                  <a:pt x="301669" y="18939"/>
                </a:lnTo>
                <a:cubicBezTo>
                  <a:pt x="294430" y="2813"/>
                  <a:pt x="275485" y="-4388"/>
                  <a:pt x="259359" y="2861"/>
                </a:cubicBezTo>
                <a:cubicBezTo>
                  <a:pt x="259301" y="2880"/>
                  <a:pt x="259244" y="2908"/>
                  <a:pt x="259187" y="2937"/>
                </a:cubicBezTo>
                <a:lnTo>
                  <a:pt x="97262" y="76089"/>
                </a:lnTo>
                <a:cubicBezTo>
                  <a:pt x="79203" y="85405"/>
                  <a:pt x="64877" y="100635"/>
                  <a:pt x="56686" y="119237"/>
                </a:cubicBezTo>
                <a:cubicBezTo>
                  <a:pt x="23920" y="205439"/>
                  <a:pt x="1441" y="327835"/>
                  <a:pt x="1441" y="453565"/>
                </a:cubicBezTo>
                <a:cubicBezTo>
                  <a:pt x="-7608" y="547481"/>
                  <a:pt x="28587" y="726361"/>
                  <a:pt x="82118" y="852948"/>
                </a:cubicBezTo>
                <a:cubicBezTo>
                  <a:pt x="133743" y="974963"/>
                  <a:pt x="207562" y="1084501"/>
                  <a:pt x="278904" y="1155938"/>
                </a:cubicBezTo>
                <a:cubicBezTo>
                  <a:pt x="291382" y="1168416"/>
                  <a:pt x="300145" y="1164320"/>
                  <a:pt x="298430" y="1146413"/>
                </a:cubicBezTo>
                <a:cubicBezTo>
                  <a:pt x="281285" y="970487"/>
                  <a:pt x="284333" y="1002300"/>
                  <a:pt x="284333" y="1002300"/>
                </a:cubicBezTo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5" name="Grafik 28">
            <a:extLst>
              <a:ext uri="{FF2B5EF4-FFF2-40B4-BE49-F238E27FC236}">
                <a16:creationId xmlns:a16="http://schemas.microsoft.com/office/drawing/2014/main" id="{51A234D1-F1FE-993D-E719-572581B88CFE}"/>
              </a:ext>
            </a:extLst>
          </p:cNvPr>
          <p:cNvSpPr/>
          <p:nvPr/>
        </p:nvSpPr>
        <p:spPr>
          <a:xfrm>
            <a:off x="5800372" y="1754516"/>
            <a:ext cx="1453744" cy="1683680"/>
          </a:xfrm>
          <a:custGeom>
            <a:avLst/>
            <a:gdLst>
              <a:gd name="connsiteX0" fmla="*/ 127060 w 828920"/>
              <a:gd name="connsiteY0" fmla="*/ 159936 h 960029"/>
              <a:gd name="connsiteX1" fmla="*/ 123650 w 828920"/>
              <a:gd name="connsiteY1" fmla="*/ 205065 h 960029"/>
              <a:gd name="connsiteX2" fmla="*/ 123631 w 828920"/>
              <a:gd name="connsiteY2" fmla="*/ 205085 h 960029"/>
              <a:gd name="connsiteX3" fmla="*/ 28571 w 828920"/>
              <a:gd name="connsiteY3" fmla="*/ 286237 h 960029"/>
              <a:gd name="connsiteX4" fmla="*/ 35430 w 828920"/>
              <a:gd name="connsiteY4" fmla="*/ 314812 h 960029"/>
              <a:gd name="connsiteX5" fmla="*/ 345183 w 828920"/>
              <a:gd name="connsiteY5" fmla="*/ 498931 h 960029"/>
              <a:gd name="connsiteX6" fmla="*/ 536349 w 828920"/>
              <a:gd name="connsiteY6" fmla="*/ 834687 h 960029"/>
              <a:gd name="connsiteX7" fmla="*/ 570449 w 828920"/>
              <a:gd name="connsiteY7" fmla="*/ 882312 h 960029"/>
              <a:gd name="connsiteX8" fmla="*/ 696750 w 828920"/>
              <a:gd name="connsiteY8" fmla="*/ 955750 h 960029"/>
              <a:gd name="connsiteX9" fmla="*/ 740470 w 828920"/>
              <a:gd name="connsiteY9" fmla="*/ 944129 h 960029"/>
              <a:gd name="connsiteX10" fmla="*/ 818290 w 828920"/>
              <a:gd name="connsiteY10" fmla="*/ 810112 h 960029"/>
              <a:gd name="connsiteX11" fmla="*/ 827815 w 828920"/>
              <a:gd name="connsiteY11" fmla="*/ 752962 h 960029"/>
              <a:gd name="connsiteX12" fmla="*/ 779047 w 828920"/>
              <a:gd name="connsiteY12" fmla="*/ 610659 h 960029"/>
              <a:gd name="connsiteX13" fmla="*/ 559305 w 828920"/>
              <a:gd name="connsiteY13" fmla="*/ 284618 h 960029"/>
              <a:gd name="connsiteX14" fmla="*/ 233264 w 828920"/>
              <a:gd name="connsiteY14" fmla="*/ 64781 h 960029"/>
              <a:gd name="connsiteX15" fmla="*/ 17142 w 828920"/>
              <a:gd name="connsiteY15" fmla="*/ 487 h 960029"/>
              <a:gd name="connsiteX16" fmla="*/ 6379 w 828920"/>
              <a:gd name="connsiteY16" fmla="*/ 20109 h 960029"/>
              <a:gd name="connsiteX17" fmla="*/ 127060 w 828920"/>
              <a:gd name="connsiteY17" fmla="*/ 159936 h 96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28920" h="960029">
                <a:moveTo>
                  <a:pt x="127060" y="159936"/>
                </a:moveTo>
                <a:cubicBezTo>
                  <a:pt x="138586" y="173338"/>
                  <a:pt x="137052" y="193550"/>
                  <a:pt x="123650" y="205065"/>
                </a:cubicBezTo>
                <a:cubicBezTo>
                  <a:pt x="123641" y="205075"/>
                  <a:pt x="123641" y="205075"/>
                  <a:pt x="123631" y="205085"/>
                </a:cubicBezTo>
                <a:lnTo>
                  <a:pt x="28571" y="286237"/>
                </a:lnTo>
                <a:cubicBezTo>
                  <a:pt x="15141" y="297763"/>
                  <a:pt x="18189" y="310431"/>
                  <a:pt x="35430" y="314812"/>
                </a:cubicBezTo>
                <a:cubicBezTo>
                  <a:pt x="111058" y="321004"/>
                  <a:pt x="249742" y="403490"/>
                  <a:pt x="345183" y="498931"/>
                </a:cubicBezTo>
                <a:cubicBezTo>
                  <a:pt x="447195" y="600944"/>
                  <a:pt x="514918" y="727531"/>
                  <a:pt x="536349" y="834687"/>
                </a:cubicBezTo>
                <a:cubicBezTo>
                  <a:pt x="541388" y="854251"/>
                  <a:pt x="553552" y="871234"/>
                  <a:pt x="570449" y="882312"/>
                </a:cubicBezTo>
                <a:lnTo>
                  <a:pt x="696750" y="955750"/>
                </a:lnTo>
                <a:cubicBezTo>
                  <a:pt x="712029" y="964608"/>
                  <a:pt x="731602" y="959407"/>
                  <a:pt x="740470" y="944129"/>
                </a:cubicBezTo>
                <a:lnTo>
                  <a:pt x="818290" y="810112"/>
                </a:lnTo>
                <a:cubicBezTo>
                  <a:pt x="827634" y="792615"/>
                  <a:pt x="830977" y="772546"/>
                  <a:pt x="827815" y="752962"/>
                </a:cubicBezTo>
                <a:cubicBezTo>
                  <a:pt x="824480" y="730103"/>
                  <a:pt x="802668" y="666380"/>
                  <a:pt x="779047" y="610659"/>
                </a:cubicBezTo>
                <a:cubicBezTo>
                  <a:pt x="751900" y="524934"/>
                  <a:pt x="653507" y="378820"/>
                  <a:pt x="559305" y="284618"/>
                </a:cubicBezTo>
                <a:cubicBezTo>
                  <a:pt x="501393" y="214895"/>
                  <a:pt x="355469" y="116502"/>
                  <a:pt x="233264" y="64781"/>
                </a:cubicBezTo>
                <a:cubicBezTo>
                  <a:pt x="163931" y="35130"/>
                  <a:pt x="91408" y="13565"/>
                  <a:pt x="17142" y="487"/>
                </a:cubicBezTo>
                <a:cubicBezTo>
                  <a:pt x="-384" y="-2084"/>
                  <a:pt x="-5242" y="6679"/>
                  <a:pt x="6379" y="20109"/>
                </a:cubicBezTo>
                <a:lnTo>
                  <a:pt x="127060" y="159936"/>
                </a:lnTo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6" name="Grafik 28">
            <a:extLst>
              <a:ext uri="{FF2B5EF4-FFF2-40B4-BE49-F238E27FC236}">
                <a16:creationId xmlns:a16="http://schemas.microsoft.com/office/drawing/2014/main" id="{54745509-6B18-5CD1-9E4F-6BB45C73B3C0}"/>
              </a:ext>
            </a:extLst>
          </p:cNvPr>
          <p:cNvSpPr/>
          <p:nvPr/>
        </p:nvSpPr>
        <p:spPr>
          <a:xfrm>
            <a:off x="4330406" y="4505418"/>
            <a:ext cx="1962322" cy="823081"/>
          </a:xfrm>
          <a:custGeom>
            <a:avLst/>
            <a:gdLst>
              <a:gd name="connsiteX0" fmla="*/ 941513 w 1118910"/>
              <a:gd name="connsiteY0" fmla="*/ 305212 h 469318"/>
              <a:gd name="connsiteX1" fmla="*/ 920272 w 1118910"/>
              <a:gd name="connsiteY1" fmla="*/ 265112 h 469318"/>
              <a:gd name="connsiteX2" fmla="*/ 961230 w 1118910"/>
              <a:gd name="connsiteY2" fmla="*/ 131762 h 469318"/>
              <a:gd name="connsiteX3" fmla="*/ 941418 w 1118910"/>
              <a:gd name="connsiteY3" fmla="*/ 114331 h 469318"/>
              <a:gd name="connsiteX4" fmla="*/ 672050 w 1118910"/>
              <a:gd name="connsiteY4" fmla="*/ 165290 h 469318"/>
              <a:gd name="connsiteX5" fmla="*/ 232853 w 1118910"/>
              <a:gd name="connsiteY5" fmla="*/ 17557 h 469318"/>
              <a:gd name="connsiteX6" fmla="*/ 176465 w 1118910"/>
              <a:gd name="connsiteY6" fmla="*/ 127 h 469318"/>
              <a:gd name="connsiteX7" fmla="*/ 28827 w 1118910"/>
              <a:gd name="connsiteY7" fmla="*/ 14509 h 469318"/>
              <a:gd name="connsiteX8" fmla="*/ 252 w 1118910"/>
              <a:gd name="connsiteY8" fmla="*/ 49466 h 469318"/>
              <a:gd name="connsiteX9" fmla="*/ 15016 w 1118910"/>
              <a:gd name="connsiteY9" fmla="*/ 200437 h 469318"/>
              <a:gd name="connsiteX10" fmla="*/ 42734 w 1118910"/>
              <a:gd name="connsiteY10" fmla="*/ 252825 h 469318"/>
              <a:gd name="connsiteX11" fmla="*/ 272953 w 1118910"/>
              <a:gd name="connsiteY11" fmla="*/ 387318 h 469318"/>
              <a:gd name="connsiteX12" fmla="*/ 672336 w 1118910"/>
              <a:gd name="connsiteY12" fmla="*/ 467995 h 469318"/>
              <a:gd name="connsiteX13" fmla="*/ 1071720 w 1118910"/>
              <a:gd name="connsiteY13" fmla="*/ 387318 h 469318"/>
              <a:gd name="connsiteX14" fmla="*/ 1117630 w 1118910"/>
              <a:gd name="connsiteY14" fmla="*/ 366553 h 469318"/>
              <a:gd name="connsiteX15" fmla="*/ 1096008 w 1118910"/>
              <a:gd name="connsiteY15" fmla="*/ 352647 h 469318"/>
              <a:gd name="connsiteX16" fmla="*/ 941798 w 1118910"/>
              <a:gd name="connsiteY16" fmla="*/ 305022 h 469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18910" h="469318">
                <a:moveTo>
                  <a:pt x="941513" y="305212"/>
                </a:moveTo>
                <a:cubicBezTo>
                  <a:pt x="924577" y="300002"/>
                  <a:pt x="915071" y="282048"/>
                  <a:pt x="920272" y="265112"/>
                </a:cubicBezTo>
                <a:lnTo>
                  <a:pt x="961230" y="131762"/>
                </a:lnTo>
                <a:cubicBezTo>
                  <a:pt x="966373" y="114808"/>
                  <a:pt x="957515" y="106997"/>
                  <a:pt x="941418" y="114331"/>
                </a:cubicBezTo>
                <a:cubicBezTo>
                  <a:pt x="878076" y="142906"/>
                  <a:pt x="776731" y="165290"/>
                  <a:pt x="672050" y="165290"/>
                </a:cubicBezTo>
                <a:cubicBezTo>
                  <a:pt x="500601" y="165290"/>
                  <a:pt x="338199" y="105854"/>
                  <a:pt x="232853" y="17557"/>
                </a:cubicBezTo>
                <a:cubicBezTo>
                  <a:pt x="216641" y="5384"/>
                  <a:pt x="196715" y="-778"/>
                  <a:pt x="176465" y="127"/>
                </a:cubicBezTo>
                <a:lnTo>
                  <a:pt x="28827" y="14509"/>
                </a:lnTo>
                <a:cubicBezTo>
                  <a:pt x="11330" y="16367"/>
                  <a:pt x="-1414" y="31950"/>
                  <a:pt x="252" y="49466"/>
                </a:cubicBezTo>
                <a:cubicBezTo>
                  <a:pt x="252" y="49466"/>
                  <a:pt x="-2796" y="17557"/>
                  <a:pt x="15016" y="200437"/>
                </a:cubicBezTo>
                <a:cubicBezTo>
                  <a:pt x="18036" y="220545"/>
                  <a:pt x="27818" y="239014"/>
                  <a:pt x="42734" y="252825"/>
                </a:cubicBezTo>
                <a:cubicBezTo>
                  <a:pt x="77310" y="287972"/>
                  <a:pt x="180370" y="348075"/>
                  <a:pt x="272953" y="387318"/>
                </a:cubicBezTo>
                <a:cubicBezTo>
                  <a:pt x="399302" y="440801"/>
                  <a:pt x="535138" y="468242"/>
                  <a:pt x="672336" y="467995"/>
                </a:cubicBezTo>
                <a:cubicBezTo>
                  <a:pt x="766348" y="476948"/>
                  <a:pt x="945132" y="440848"/>
                  <a:pt x="1071720" y="387318"/>
                </a:cubicBezTo>
                <a:cubicBezTo>
                  <a:pt x="1090770" y="379412"/>
                  <a:pt x="1108677" y="371030"/>
                  <a:pt x="1117630" y="366553"/>
                </a:cubicBezTo>
                <a:cubicBezTo>
                  <a:pt x="1122679" y="364077"/>
                  <a:pt x="1112963" y="357886"/>
                  <a:pt x="1096008" y="352647"/>
                </a:cubicBezTo>
                <a:lnTo>
                  <a:pt x="941798" y="305022"/>
                </a:lnTo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7" name="Grafik 28">
            <a:extLst>
              <a:ext uri="{FF2B5EF4-FFF2-40B4-BE49-F238E27FC236}">
                <a16:creationId xmlns:a16="http://schemas.microsoft.com/office/drawing/2014/main" id="{CE6D64C6-80B3-9CC0-1249-B62FF401CCCE}"/>
              </a:ext>
            </a:extLst>
          </p:cNvPr>
          <p:cNvSpPr/>
          <p:nvPr/>
        </p:nvSpPr>
        <p:spPr>
          <a:xfrm>
            <a:off x="6083890" y="3324821"/>
            <a:ext cx="1224333" cy="1727358"/>
          </a:xfrm>
          <a:custGeom>
            <a:avLst/>
            <a:gdLst>
              <a:gd name="connsiteX0" fmla="*/ 602336 w 698111"/>
              <a:gd name="connsiteY0" fmla="*/ 137519 h 984934"/>
              <a:gd name="connsiteX1" fmla="*/ 558607 w 698111"/>
              <a:gd name="connsiteY1" fmla="*/ 149187 h 984934"/>
              <a:gd name="connsiteX2" fmla="*/ 558521 w 698111"/>
              <a:gd name="connsiteY2" fmla="*/ 149139 h 984934"/>
              <a:gd name="connsiteX3" fmla="*/ 420409 w 698111"/>
              <a:gd name="connsiteY3" fmla="*/ 68844 h 984934"/>
              <a:gd name="connsiteX4" fmla="*/ 393548 w 698111"/>
              <a:gd name="connsiteY4" fmla="*/ 63034 h 984934"/>
              <a:gd name="connsiteX5" fmla="*/ 395358 w 698111"/>
              <a:gd name="connsiteY5" fmla="*/ 115135 h 984934"/>
              <a:gd name="connsiteX6" fmla="*/ 183522 w 698111"/>
              <a:gd name="connsiteY6" fmla="*/ 626437 h 984934"/>
              <a:gd name="connsiteX7" fmla="*/ 75508 w 698111"/>
              <a:gd name="connsiteY7" fmla="*/ 716163 h 984934"/>
              <a:gd name="connsiteX8" fmla="*/ 42552 w 698111"/>
              <a:gd name="connsiteY8" fmla="*/ 761407 h 984934"/>
              <a:gd name="connsiteX9" fmla="*/ 1499 w 698111"/>
              <a:gd name="connsiteY9" fmla="*/ 895804 h 984934"/>
              <a:gd name="connsiteX10" fmla="*/ 22511 w 698111"/>
              <a:gd name="connsiteY10" fmla="*/ 935743 h 984934"/>
              <a:gd name="connsiteX11" fmla="*/ 22740 w 698111"/>
              <a:gd name="connsiteY11" fmla="*/ 935809 h 984934"/>
              <a:gd name="connsiteX12" fmla="*/ 175140 w 698111"/>
              <a:gd name="connsiteY12" fmla="*/ 982577 h 984934"/>
              <a:gd name="connsiteX13" fmla="*/ 233147 w 698111"/>
              <a:gd name="connsiteY13" fmla="*/ 975338 h 984934"/>
              <a:gd name="connsiteX14" fmla="*/ 397549 w 698111"/>
              <a:gd name="connsiteY14" fmla="*/ 841036 h 984934"/>
              <a:gd name="connsiteX15" fmla="*/ 617290 w 698111"/>
              <a:gd name="connsiteY15" fmla="*/ 514995 h 984934"/>
              <a:gd name="connsiteX16" fmla="*/ 698158 w 698111"/>
              <a:gd name="connsiteY16" fmla="*/ 114754 h 984934"/>
              <a:gd name="connsiteX17" fmla="*/ 692824 w 698111"/>
              <a:gd name="connsiteY17" fmla="*/ 7217 h 984934"/>
              <a:gd name="connsiteX18" fmla="*/ 673774 w 698111"/>
              <a:gd name="connsiteY18" fmla="*/ 13694 h 984934"/>
              <a:gd name="connsiteX19" fmla="*/ 602051 w 698111"/>
              <a:gd name="connsiteY19" fmla="*/ 137519 h 98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98111" h="984934">
                <a:moveTo>
                  <a:pt x="602336" y="137519"/>
                </a:moveTo>
                <a:cubicBezTo>
                  <a:pt x="593478" y="152816"/>
                  <a:pt x="573904" y="158046"/>
                  <a:pt x="558607" y="149187"/>
                </a:cubicBezTo>
                <a:cubicBezTo>
                  <a:pt x="558578" y="149168"/>
                  <a:pt x="558550" y="149159"/>
                  <a:pt x="558521" y="149139"/>
                </a:cubicBezTo>
                <a:lnTo>
                  <a:pt x="420409" y="68844"/>
                </a:lnTo>
                <a:cubicBezTo>
                  <a:pt x="405073" y="59890"/>
                  <a:pt x="393072" y="57319"/>
                  <a:pt x="393548" y="63034"/>
                </a:cubicBezTo>
                <a:cubicBezTo>
                  <a:pt x="394405" y="73321"/>
                  <a:pt x="395358" y="94180"/>
                  <a:pt x="395358" y="115135"/>
                </a:cubicBezTo>
                <a:cubicBezTo>
                  <a:pt x="414980" y="260963"/>
                  <a:pt x="320110" y="489849"/>
                  <a:pt x="183522" y="626437"/>
                </a:cubicBezTo>
                <a:cubicBezTo>
                  <a:pt x="150594" y="659870"/>
                  <a:pt x="114408" y="689922"/>
                  <a:pt x="75508" y="716163"/>
                </a:cubicBezTo>
                <a:cubicBezTo>
                  <a:pt x="60116" y="727479"/>
                  <a:pt x="48600" y="743281"/>
                  <a:pt x="42552" y="761407"/>
                </a:cubicBezTo>
                <a:lnTo>
                  <a:pt x="1499" y="895804"/>
                </a:lnTo>
                <a:cubicBezTo>
                  <a:pt x="-3730" y="912635"/>
                  <a:pt x="5681" y="930514"/>
                  <a:pt x="22511" y="935743"/>
                </a:cubicBezTo>
                <a:cubicBezTo>
                  <a:pt x="22588" y="935762"/>
                  <a:pt x="22664" y="935790"/>
                  <a:pt x="22740" y="935809"/>
                </a:cubicBezTo>
                <a:lnTo>
                  <a:pt x="175140" y="982577"/>
                </a:lnTo>
                <a:cubicBezTo>
                  <a:pt x="194704" y="987435"/>
                  <a:pt x="215374" y="984854"/>
                  <a:pt x="233147" y="975338"/>
                </a:cubicBezTo>
                <a:cubicBezTo>
                  <a:pt x="265723" y="959336"/>
                  <a:pt x="339351" y="899138"/>
                  <a:pt x="397549" y="841036"/>
                </a:cubicBezTo>
                <a:cubicBezTo>
                  <a:pt x="467272" y="783124"/>
                  <a:pt x="565665" y="637105"/>
                  <a:pt x="617290" y="514995"/>
                </a:cubicBezTo>
                <a:cubicBezTo>
                  <a:pt x="670992" y="388408"/>
                  <a:pt x="698501" y="252257"/>
                  <a:pt x="698158" y="114754"/>
                </a:cubicBezTo>
                <a:cubicBezTo>
                  <a:pt x="698301" y="78836"/>
                  <a:pt x="696519" y="42945"/>
                  <a:pt x="692824" y="7217"/>
                </a:cubicBezTo>
                <a:cubicBezTo>
                  <a:pt x="691395" y="-4499"/>
                  <a:pt x="683299" y="-1546"/>
                  <a:pt x="673774" y="13694"/>
                </a:cubicBezTo>
                <a:lnTo>
                  <a:pt x="602051" y="137519"/>
                </a:lnTo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grpSp>
        <p:nvGrpSpPr>
          <p:cNvPr id="28" name="Gruppieren 5">
            <a:extLst>
              <a:ext uri="{FF2B5EF4-FFF2-40B4-BE49-F238E27FC236}">
                <a16:creationId xmlns:a16="http://schemas.microsoft.com/office/drawing/2014/main" id="{940DB16D-16F1-A0D5-033D-9052A5D3AD15}"/>
              </a:ext>
            </a:extLst>
          </p:cNvPr>
          <p:cNvGrpSpPr/>
          <p:nvPr/>
        </p:nvGrpSpPr>
        <p:grpSpPr>
          <a:xfrm>
            <a:off x="6993911" y="3686024"/>
            <a:ext cx="5078752" cy="2119240"/>
            <a:chOff x="7104112" y="3562200"/>
            <a:chExt cx="4538149" cy="2119240"/>
          </a:xfrm>
        </p:grpSpPr>
        <p:cxnSp>
          <p:nvCxnSpPr>
            <p:cNvPr id="29" name="Gerader Verbinder 33">
              <a:extLst>
                <a:ext uri="{FF2B5EF4-FFF2-40B4-BE49-F238E27FC236}">
                  <a16:creationId xmlns:a16="http://schemas.microsoft.com/office/drawing/2014/main" id="{D8FC9BE9-BDA0-6AFD-798A-E49342583FF1}"/>
                </a:ext>
              </a:extLst>
            </p:cNvPr>
            <p:cNvCxnSpPr>
              <a:cxnSpLocks/>
            </p:cNvCxnSpPr>
            <p:nvPr/>
          </p:nvCxnSpPr>
          <p:spPr>
            <a:xfrm>
              <a:off x="7104112" y="4505418"/>
              <a:ext cx="87058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hteck 34">
              <a:extLst>
                <a:ext uri="{FF2B5EF4-FFF2-40B4-BE49-F238E27FC236}">
                  <a16:creationId xmlns:a16="http://schemas.microsoft.com/office/drawing/2014/main" id="{E1EB0635-BBBF-AF1B-FA67-2639D496068B}"/>
                </a:ext>
              </a:extLst>
            </p:cNvPr>
            <p:cNvSpPr/>
            <p:nvPr/>
          </p:nvSpPr>
          <p:spPr>
            <a:xfrm>
              <a:off x="8012598" y="3562200"/>
              <a:ext cx="3629663" cy="211924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lnSpc>
                  <a:spcPct val="110000"/>
                </a:lnSpc>
              </a:pPr>
              <a:r>
                <a:rPr lang="de-DE" sz="1400" b="1" dirty="0">
                  <a:solidFill>
                    <a:schemeClr val="tx1"/>
                  </a:solidFill>
                </a:rPr>
                <a:t>Quality Assurance / Instrument Development</a:t>
              </a:r>
            </a:p>
          </p:txBody>
        </p:sp>
        <p:pic>
          <p:nvPicPr>
            <p:cNvPr id="31" name="Grafik 4">
              <a:extLst>
                <a:ext uri="{FF2B5EF4-FFF2-40B4-BE49-F238E27FC236}">
                  <a16:creationId xmlns:a16="http://schemas.microsoft.com/office/drawing/2014/main" id="{A2CA3A3D-84E4-1B72-288A-0280665A9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38337" y="3880613"/>
              <a:ext cx="2474264" cy="17220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36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9EFB9-50B1-8272-AB21-AB7418BC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CA2C8-72C3-6392-144A-23FD7B7D26D5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43673" y="6366011"/>
            <a:ext cx="3106440" cy="155494"/>
          </a:xfrm>
        </p:spPr>
        <p:txBody>
          <a:bodyPr/>
          <a:lstStyle/>
          <a:p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B3E4C-738F-0608-CBFB-540307012B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171344" y="6366012"/>
            <a:ext cx="633897" cy="155494"/>
          </a:xfrm>
        </p:spPr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52C5D6-F71A-F50D-F974-019F5C54DE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EU-Infrastructure IAGOS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13AC5C-D64D-4C9C-8613-D8C4B766C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" y="1419741"/>
            <a:ext cx="5029984" cy="382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A60DB4-D8A5-4430-A5E5-6407B4F8F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344" y="2929819"/>
            <a:ext cx="8746014" cy="328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78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sun shining through clouds&#10;&#10;AI-generated content may be incorrect.">
            <a:extLst>
              <a:ext uri="{FF2B5EF4-FFF2-40B4-BE49-F238E27FC236}">
                <a16:creationId xmlns:a16="http://schemas.microsoft.com/office/drawing/2014/main" id="{A1A2D48B-6CC3-079B-15E6-344AAE17DAA8}"/>
              </a:ext>
            </a:extLst>
          </p:cNvPr>
          <p:cNvPicPr>
            <a:picLocks noGrp="1"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5" b="20035"/>
          <a:stretch>
            <a:fillRect/>
          </a:stretch>
        </p:blipFill>
        <p:spPr>
          <a:xfrm>
            <a:off x="313889" y="1230133"/>
            <a:ext cx="11449050" cy="3087687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0E7BB4-18CC-C303-DDD4-91AE42024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843E4-353C-41E8-9708-A410C2ECA10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E1AE8-B2B8-3E4F-8BCD-081755E182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1E1810-6FB5-4CE5-D9CF-197F83598E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Water </a:t>
            </a:r>
            <a:r>
              <a:rPr lang="de-DE" dirty="0" err="1"/>
              <a:t>vapour</a:t>
            </a:r>
            <a:r>
              <a:rPr lang="de-DE" dirty="0"/>
              <a:t> </a:t>
            </a:r>
            <a:r>
              <a:rPr lang="de-DE" dirty="0" err="1"/>
              <a:t>predictions</a:t>
            </a:r>
            <a:r>
              <a:rPr lang="de-DE" dirty="0"/>
              <a:t> to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radiative</a:t>
            </a:r>
            <a:r>
              <a:rPr lang="de-DE" dirty="0"/>
              <a:t> </a:t>
            </a:r>
            <a:r>
              <a:rPr lang="de-DE" dirty="0" err="1"/>
              <a:t>forcing</a:t>
            </a:r>
            <a:endParaRPr lang="en-GB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EE9AAC4-86B7-6C6D-2479-0AFE19750BFF}"/>
              </a:ext>
            </a:extLst>
          </p:cNvPr>
          <p:cNvGrpSpPr/>
          <p:nvPr/>
        </p:nvGrpSpPr>
        <p:grpSpPr>
          <a:xfrm>
            <a:off x="392065" y="1340768"/>
            <a:ext cx="5437596" cy="4337007"/>
            <a:chOff x="392065" y="1340768"/>
            <a:chExt cx="5437596" cy="4337007"/>
          </a:xfrm>
        </p:grpSpPr>
        <p:sp>
          <p:nvSpPr>
            <p:cNvPr id="9" name="Textfeld 36">
              <a:extLst>
                <a:ext uri="{FF2B5EF4-FFF2-40B4-BE49-F238E27FC236}">
                  <a16:creationId xmlns:a16="http://schemas.microsoft.com/office/drawing/2014/main" id="{18EB36BF-9682-7B36-24D7-CA57F3C7402A}"/>
                </a:ext>
              </a:extLst>
            </p:cNvPr>
            <p:cNvSpPr txBox="1"/>
            <p:nvPr/>
          </p:nvSpPr>
          <p:spPr>
            <a:xfrm>
              <a:off x="429061" y="4276366"/>
              <a:ext cx="5225556" cy="1401409"/>
            </a:xfrm>
            <a:prstGeom prst="rect">
              <a:avLst/>
            </a:prstGeom>
            <a:solidFill>
              <a:schemeClr val="bg2"/>
            </a:solidFill>
            <a:ln w="38100"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80876" indent="-380876">
                <a:lnSpc>
                  <a:spcPct val="95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GB" noProof="0" dirty="0"/>
                <a:t>Contrail cirrus doubles aviation CO</a:t>
              </a:r>
              <a:r>
                <a:rPr lang="en-GB" baseline="-25000" noProof="0" dirty="0"/>
                <a:t>2</a:t>
              </a:r>
              <a:r>
                <a:rPr lang="en-GB" noProof="0" dirty="0"/>
                <a:t> warming</a:t>
              </a:r>
            </a:p>
            <a:p>
              <a:pPr marL="380876" indent="-380876">
                <a:lnSpc>
                  <a:spcPct val="95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GB" noProof="0" dirty="0"/>
                <a:t>Aviation soot has a warming radiative impact</a:t>
              </a:r>
            </a:p>
            <a:p>
              <a:pPr marL="380876" indent="-380876">
                <a:lnSpc>
                  <a:spcPct val="95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GB" noProof="0" dirty="0"/>
                <a:t>Low confidence persists in the climate impact of aviation aerosol and contrail cirrus</a:t>
              </a:r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4FD7022-A4BE-3F05-2CFE-D8D4DF40FD71}"/>
                </a:ext>
              </a:extLst>
            </p:cNvPr>
            <p:cNvGrpSpPr/>
            <p:nvPr/>
          </p:nvGrpSpPr>
          <p:grpSpPr>
            <a:xfrm>
              <a:off x="392065" y="1340768"/>
              <a:ext cx="5437596" cy="2781149"/>
              <a:chOff x="514388" y="1392617"/>
              <a:chExt cx="5437596" cy="2781149"/>
            </a:xfrm>
          </p:grpSpPr>
          <p:grpSp>
            <p:nvGrpSpPr>
              <p:cNvPr id="11" name="Gruppieren 26">
                <a:extLst>
                  <a:ext uri="{FF2B5EF4-FFF2-40B4-BE49-F238E27FC236}">
                    <a16:creationId xmlns:a16="http://schemas.microsoft.com/office/drawing/2014/main" id="{B33377AA-995D-2DE9-179B-505EF5E773F2}"/>
                  </a:ext>
                </a:extLst>
              </p:cNvPr>
              <p:cNvGrpSpPr/>
              <p:nvPr/>
            </p:nvGrpSpPr>
            <p:grpSpPr>
              <a:xfrm>
                <a:off x="514388" y="1392617"/>
                <a:ext cx="5437596" cy="2452390"/>
                <a:chOff x="514388" y="1392617"/>
                <a:chExt cx="5437596" cy="2452390"/>
              </a:xfrm>
            </p:grpSpPr>
            <p:grpSp>
              <p:nvGrpSpPr>
                <p:cNvPr id="15" name="Gruppieren 11">
                  <a:extLst>
                    <a:ext uri="{FF2B5EF4-FFF2-40B4-BE49-F238E27FC236}">
                      <a16:creationId xmlns:a16="http://schemas.microsoft.com/office/drawing/2014/main" id="{AA06D7E7-E60B-8EC6-C87B-E3A5D6F1087F}"/>
                    </a:ext>
                  </a:extLst>
                </p:cNvPr>
                <p:cNvGrpSpPr/>
                <p:nvPr/>
              </p:nvGrpSpPr>
              <p:grpSpPr>
                <a:xfrm>
                  <a:off x="5194908" y="1445484"/>
                  <a:ext cx="757076" cy="2337856"/>
                  <a:chOff x="5231904" y="1445484"/>
                  <a:chExt cx="757076" cy="2337856"/>
                </a:xfrm>
              </p:grpSpPr>
              <p:sp>
                <p:nvSpPr>
                  <p:cNvPr id="21" name="TextBox 32">
                    <a:extLst>
                      <a:ext uri="{FF2B5EF4-FFF2-40B4-BE49-F238E27FC236}">
                        <a16:creationId xmlns:a16="http://schemas.microsoft.com/office/drawing/2014/main" id="{73447BE1-AB23-186D-87B0-15AFF39BDE36}"/>
                      </a:ext>
                    </a:extLst>
                  </p:cNvPr>
                  <p:cNvSpPr txBox="1"/>
                  <p:nvPr/>
                </p:nvSpPr>
                <p:spPr>
                  <a:xfrm>
                    <a:off x="5251407" y="1445484"/>
                    <a:ext cx="737573" cy="3993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/>
                      <a:t>Conf. levels</a:t>
                    </a:r>
                  </a:p>
                </p:txBody>
              </p:sp>
              <p:sp>
                <p:nvSpPr>
                  <p:cNvPr id="22" name="TextBox 33">
                    <a:extLst>
                      <a:ext uri="{FF2B5EF4-FFF2-40B4-BE49-F238E27FC236}">
                        <a16:creationId xmlns:a16="http://schemas.microsoft.com/office/drawing/2014/main" id="{1A3E39CA-EC1F-2B4C-3E76-055629D0B9C5}"/>
                      </a:ext>
                    </a:extLst>
                  </p:cNvPr>
                  <p:cNvSpPr txBox="1"/>
                  <p:nvPr/>
                </p:nvSpPr>
                <p:spPr>
                  <a:xfrm>
                    <a:off x="5231907" y="1944000"/>
                    <a:ext cx="737573" cy="24583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>
                        <a:solidFill>
                          <a:srgbClr val="FF0000"/>
                        </a:solidFill>
                      </a:rPr>
                      <a:t>low</a:t>
                    </a:r>
                  </a:p>
                </p:txBody>
              </p:sp>
              <p:sp>
                <p:nvSpPr>
                  <p:cNvPr id="23" name="TextBox 34">
                    <a:extLst>
                      <a:ext uri="{FF2B5EF4-FFF2-40B4-BE49-F238E27FC236}">
                        <a16:creationId xmlns:a16="http://schemas.microsoft.com/office/drawing/2014/main" id="{1B8987EF-F602-AFA9-EBEE-AEB31479C06C}"/>
                      </a:ext>
                    </a:extLst>
                  </p:cNvPr>
                  <p:cNvSpPr txBox="1"/>
                  <p:nvPr/>
                </p:nvSpPr>
                <p:spPr>
                  <a:xfrm>
                    <a:off x="5231906" y="3024000"/>
                    <a:ext cx="737573" cy="24583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>
                        <a:solidFill>
                          <a:srgbClr val="FF0000"/>
                        </a:solidFill>
                      </a:rPr>
                      <a:t>low</a:t>
                    </a:r>
                  </a:p>
                </p:txBody>
              </p:sp>
              <p:sp>
                <p:nvSpPr>
                  <p:cNvPr id="24" name="TextBox 35">
                    <a:extLst>
                      <a:ext uri="{FF2B5EF4-FFF2-40B4-BE49-F238E27FC236}">
                        <a16:creationId xmlns:a16="http://schemas.microsoft.com/office/drawing/2014/main" id="{AFC58524-A263-90AF-F791-B3834418F848}"/>
                      </a:ext>
                    </a:extLst>
                  </p:cNvPr>
                  <p:cNvSpPr txBox="1"/>
                  <p:nvPr/>
                </p:nvSpPr>
                <p:spPr>
                  <a:xfrm>
                    <a:off x="5231904" y="3384000"/>
                    <a:ext cx="737573" cy="39934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>
                        <a:solidFill>
                          <a:srgbClr val="FF0000"/>
                        </a:solidFill>
                      </a:rPr>
                      <a:t>very</a:t>
                    </a:r>
                  </a:p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>
                        <a:solidFill>
                          <a:srgbClr val="FF0000"/>
                        </a:solidFill>
                      </a:rPr>
                      <a:t>low</a:t>
                    </a:r>
                  </a:p>
                </p:txBody>
              </p:sp>
              <p:sp>
                <p:nvSpPr>
                  <p:cNvPr id="25" name="TextBox 36">
                    <a:extLst>
                      <a:ext uri="{FF2B5EF4-FFF2-40B4-BE49-F238E27FC236}">
                        <a16:creationId xmlns:a16="http://schemas.microsoft.com/office/drawing/2014/main" id="{87D9ED35-EC74-D43D-B0D0-141F5D0EF456}"/>
                      </a:ext>
                    </a:extLst>
                  </p:cNvPr>
                  <p:cNvSpPr txBox="1"/>
                  <p:nvPr/>
                </p:nvSpPr>
                <p:spPr>
                  <a:xfrm>
                    <a:off x="5231904" y="2321403"/>
                    <a:ext cx="737573" cy="24583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/>
                      <a:t>high</a:t>
                    </a:r>
                  </a:p>
                </p:txBody>
              </p:sp>
              <p:sp>
                <p:nvSpPr>
                  <p:cNvPr id="26" name="TextBox 37">
                    <a:extLst>
                      <a:ext uri="{FF2B5EF4-FFF2-40B4-BE49-F238E27FC236}">
                        <a16:creationId xmlns:a16="http://schemas.microsoft.com/office/drawing/2014/main" id="{8AEAD9EB-83D1-BC8E-03E9-6DCFF4524776}"/>
                      </a:ext>
                    </a:extLst>
                  </p:cNvPr>
                  <p:cNvSpPr txBox="1"/>
                  <p:nvPr/>
                </p:nvSpPr>
                <p:spPr>
                  <a:xfrm>
                    <a:off x="5231904" y="2700000"/>
                    <a:ext cx="737573" cy="24583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r>
                      <a:rPr lang="en-GB" sz="1050" b="1" dirty="0">
                        <a:solidFill>
                          <a:srgbClr val="FF0000"/>
                        </a:solidFill>
                      </a:rPr>
                      <a:t>low</a:t>
                    </a:r>
                  </a:p>
                </p:txBody>
              </p:sp>
            </p:grpSp>
            <p:grpSp>
              <p:nvGrpSpPr>
                <p:cNvPr id="16" name="Gruppieren 7">
                  <a:extLst>
                    <a:ext uri="{FF2B5EF4-FFF2-40B4-BE49-F238E27FC236}">
                      <a16:creationId xmlns:a16="http://schemas.microsoft.com/office/drawing/2014/main" id="{3C4A2F1A-C278-30E4-8291-A8CC5DCF26B3}"/>
                    </a:ext>
                  </a:extLst>
                </p:cNvPr>
                <p:cNvGrpSpPr/>
                <p:nvPr/>
              </p:nvGrpSpPr>
              <p:grpSpPr>
                <a:xfrm>
                  <a:off x="514388" y="1392617"/>
                  <a:ext cx="4897802" cy="2452390"/>
                  <a:chOff x="171949" y="1392617"/>
                  <a:chExt cx="4897802" cy="2452390"/>
                </a:xfrm>
              </p:grpSpPr>
              <p:pic>
                <p:nvPicPr>
                  <p:cNvPr id="17" name="Picture 16">
                    <a:extLst>
                      <a:ext uri="{FF2B5EF4-FFF2-40B4-BE49-F238E27FC236}">
                        <a16:creationId xmlns:a16="http://schemas.microsoft.com/office/drawing/2014/main" id="{722ED407-AF2B-F70F-3FE7-9829D906234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r="30737"/>
                  <a:stretch/>
                </p:blipFill>
                <p:spPr>
                  <a:xfrm>
                    <a:off x="171949" y="1392617"/>
                    <a:ext cx="4824337" cy="1224096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>
                    <a:extLst>
                      <a:ext uri="{FF2B5EF4-FFF2-40B4-BE49-F238E27FC236}">
                        <a16:creationId xmlns:a16="http://schemas.microsoft.com/office/drawing/2014/main" id="{CCFBEEB4-0F9B-FCD8-929F-7BBE0B925A7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rcRect r="29110"/>
                  <a:stretch/>
                </p:blipFill>
                <p:spPr>
                  <a:xfrm>
                    <a:off x="191543" y="2617550"/>
                    <a:ext cx="4824337" cy="1199176"/>
                  </a:xfrm>
                  <a:prstGeom prst="rect">
                    <a:avLst/>
                  </a:prstGeom>
                </p:spPr>
              </p:pic>
              <p:sp>
                <p:nvSpPr>
                  <p:cNvPr id="19" name="Rechteck 4">
                    <a:extLst>
                      <a:ext uri="{FF2B5EF4-FFF2-40B4-BE49-F238E27FC236}">
                        <a16:creationId xmlns:a16="http://schemas.microsoft.com/office/drawing/2014/main" id="{45AFD1C7-FB7E-EEE9-0476-2DADE10FE52B}"/>
                      </a:ext>
                    </a:extLst>
                  </p:cNvPr>
                  <p:cNvSpPr/>
                  <p:nvPr/>
                </p:nvSpPr>
                <p:spPr>
                  <a:xfrm>
                    <a:off x="4799856" y="1477061"/>
                    <a:ext cx="239239" cy="37129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endParaRPr lang="de-DE" sz="2400" dirty="0" err="1"/>
                  </a:p>
                </p:txBody>
              </p:sp>
              <p:sp>
                <p:nvSpPr>
                  <p:cNvPr id="20" name="Rechteck 6">
                    <a:extLst>
                      <a:ext uri="{FF2B5EF4-FFF2-40B4-BE49-F238E27FC236}">
                        <a16:creationId xmlns:a16="http://schemas.microsoft.com/office/drawing/2014/main" id="{5154C98A-807B-6AC0-D93A-49D27FD48454}"/>
                      </a:ext>
                    </a:extLst>
                  </p:cNvPr>
                  <p:cNvSpPr/>
                  <p:nvPr/>
                </p:nvSpPr>
                <p:spPr>
                  <a:xfrm>
                    <a:off x="4976397" y="1801097"/>
                    <a:ext cx="93354" cy="204391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</a:pPr>
                    <a:endParaRPr lang="de-DE" sz="2400" dirty="0" err="1"/>
                  </a:p>
                </p:txBody>
              </p:sp>
            </p:grp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C419F7A-2BE7-D329-36A0-BACE3E8E7C2B}"/>
                  </a:ext>
                </a:extLst>
              </p:cNvPr>
              <p:cNvCxnSpPr/>
              <p:nvPr/>
            </p:nvCxnSpPr>
            <p:spPr>
              <a:xfrm>
                <a:off x="3042000" y="3906000"/>
                <a:ext cx="3600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8A15FAD6-E4B0-4B49-B4C6-ACB4335C1A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581200" y="3906000"/>
                <a:ext cx="3600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9">
                <a:extLst>
                  <a:ext uri="{FF2B5EF4-FFF2-40B4-BE49-F238E27FC236}">
                    <a16:creationId xmlns:a16="http://schemas.microsoft.com/office/drawing/2014/main" id="{CBA715E4-5E30-D1B1-BC48-E0F724E71E2C}"/>
                  </a:ext>
                </a:extLst>
              </p:cNvPr>
              <p:cNvSpPr txBox="1"/>
              <p:nvPr/>
            </p:nvSpPr>
            <p:spPr>
              <a:xfrm>
                <a:off x="2979384" y="3906000"/>
                <a:ext cx="763351" cy="267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95000"/>
                  </a:lnSpc>
                </a:pPr>
                <a:r>
                  <a:rPr lang="en-US" sz="1200" dirty="0">
                    <a:solidFill>
                      <a:srgbClr val="FF0000"/>
                    </a:solidFill>
                  </a:rPr>
                  <a:t>warming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20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E0B4B-224E-1E9F-8B59-07A7E004E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D85D-0583-6745-7E94-8F1DB9BD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8490F-A784-5680-F785-572B1831420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C8EDED-274B-E786-2F03-E82CE98B97E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1E7D45F-020A-CF20-1C36-78F9237193CB}"/>
              </a:ext>
            </a:extLst>
          </p:cNvPr>
          <p:cNvSpPr/>
          <p:nvPr/>
        </p:nvSpPr>
        <p:spPr bwMode="auto">
          <a:xfrm>
            <a:off x="175221" y="852328"/>
            <a:ext cx="2867620" cy="5003392"/>
          </a:xfrm>
          <a:prstGeom prst="roundRect">
            <a:avLst>
              <a:gd name="adj" fmla="val 10476"/>
            </a:avLst>
          </a:prstGeom>
          <a:solidFill>
            <a:schemeClr val="bg1">
              <a:lumMod val="95000"/>
            </a:schemeClr>
          </a:solidFill>
          <a:ln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Picture 6" descr="A picture containing transport, aircraft, plane, airship&#10;&#10;Description automatically generated">
            <a:extLst>
              <a:ext uri="{FF2B5EF4-FFF2-40B4-BE49-F238E27FC236}">
                <a16:creationId xmlns:a16="http://schemas.microsoft.com/office/drawing/2014/main" id="{CD8C5863-ACD6-512B-CC9C-9580A9418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76327" y="1067225"/>
            <a:ext cx="2824899" cy="16178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285ABF-F06F-4F6D-8CAC-566071E8582C}"/>
              </a:ext>
            </a:extLst>
          </p:cNvPr>
          <p:cNvSpPr txBox="1"/>
          <p:nvPr/>
        </p:nvSpPr>
        <p:spPr bwMode="auto">
          <a:xfrm>
            <a:off x="723525" y="863373"/>
            <a:ext cx="1447832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rPr>
              <a:t>Zeppelin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9" name="Grafik 2">
            <a:extLst>
              <a:ext uri="{FF2B5EF4-FFF2-40B4-BE49-F238E27FC236}">
                <a16:creationId xmlns:a16="http://schemas.microsoft.com/office/drawing/2014/main" id="{6B2EEDB9-1BD0-E645-EB03-953F343A2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3115" y="2564004"/>
            <a:ext cx="2711831" cy="2464279"/>
          </a:xfrm>
          <a:prstGeom prst="rect">
            <a:avLst/>
          </a:prstGeom>
        </p:spPr>
      </p:pic>
      <p:sp>
        <p:nvSpPr>
          <p:cNvPr id="30" name="Textfeld 22">
            <a:extLst>
              <a:ext uri="{FF2B5EF4-FFF2-40B4-BE49-F238E27FC236}">
                <a16:creationId xmlns:a16="http://schemas.microsoft.com/office/drawing/2014/main" id="{C4A5F3E0-EE80-CD17-CABF-564E37645EA6}"/>
              </a:ext>
            </a:extLst>
          </p:cNvPr>
          <p:cNvSpPr txBox="1"/>
          <p:nvPr/>
        </p:nvSpPr>
        <p:spPr bwMode="auto">
          <a:xfrm>
            <a:off x="253115" y="5174063"/>
            <a:ext cx="2707166" cy="63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600" dirty="0"/>
              <a:t>Observation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air</a:t>
            </a:r>
            <a:r>
              <a:rPr lang="de-DE" sz="1600" dirty="0"/>
              <a:t> </a:t>
            </a:r>
            <a:r>
              <a:rPr lang="de-DE" sz="1600" dirty="0" err="1"/>
              <a:t>masses</a:t>
            </a:r>
            <a:r>
              <a:rPr lang="de-DE" sz="1600" dirty="0"/>
              <a:t> </a:t>
            </a:r>
            <a:r>
              <a:rPr lang="de-DE" sz="1600" dirty="0" err="1"/>
              <a:t>while</a:t>
            </a:r>
            <a:r>
              <a:rPr lang="de-DE" sz="1600" dirty="0"/>
              <a:t> </a:t>
            </a:r>
            <a:r>
              <a:rPr lang="de-DE" sz="1600" dirty="0" err="1"/>
              <a:t>chemical</a:t>
            </a:r>
            <a:r>
              <a:rPr lang="de-DE" sz="1600" dirty="0"/>
              <a:t> </a:t>
            </a:r>
            <a:r>
              <a:rPr lang="de-DE" sz="1600" dirty="0" err="1"/>
              <a:t>aging</a:t>
            </a:r>
            <a:endParaRPr lang="de-DE" sz="1600" dirty="0"/>
          </a:p>
        </p:txBody>
      </p:sp>
      <p:grpSp>
        <p:nvGrpSpPr>
          <p:cNvPr id="31" name="Gruppieren 38">
            <a:extLst>
              <a:ext uri="{FF2B5EF4-FFF2-40B4-BE49-F238E27FC236}">
                <a16:creationId xmlns:a16="http://schemas.microsoft.com/office/drawing/2014/main" id="{4F936D55-D1B9-E101-BCFD-09B3C8602BBB}"/>
              </a:ext>
            </a:extLst>
          </p:cNvPr>
          <p:cNvGrpSpPr/>
          <p:nvPr/>
        </p:nvGrpSpPr>
        <p:grpSpPr>
          <a:xfrm>
            <a:off x="3168824" y="836712"/>
            <a:ext cx="2927176" cy="5003392"/>
            <a:chOff x="3178168" y="925236"/>
            <a:chExt cx="2927176" cy="5003392"/>
          </a:xfrm>
        </p:grpSpPr>
        <p:sp>
          <p:nvSpPr>
            <p:cNvPr id="32" name="Rectangle: Rounded Corners 7">
              <a:extLst>
                <a:ext uri="{FF2B5EF4-FFF2-40B4-BE49-F238E27FC236}">
                  <a16:creationId xmlns:a16="http://schemas.microsoft.com/office/drawing/2014/main" id="{E8AAA05F-9825-13E4-D177-174153D5AFC2}"/>
                </a:ext>
              </a:extLst>
            </p:cNvPr>
            <p:cNvSpPr/>
            <p:nvPr/>
          </p:nvSpPr>
          <p:spPr bwMode="auto">
            <a:xfrm>
              <a:off x="3178168" y="925236"/>
              <a:ext cx="2867620" cy="5003392"/>
            </a:xfrm>
            <a:prstGeom prst="roundRect">
              <a:avLst>
                <a:gd name="adj" fmla="val 1047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23D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9019E63-009F-4A06-EDE5-052EE2C5E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A09899"/>
                </a:clrFrom>
                <a:clrTo>
                  <a:srgbClr val="A09899">
                    <a:alpha val="0"/>
                  </a:srgbClr>
                </a:clrTo>
              </a:clrChange>
            </a:blip>
            <a:stretch/>
          </p:blipFill>
          <p:spPr bwMode="auto">
            <a:xfrm>
              <a:off x="3552742" y="970645"/>
              <a:ext cx="2105159" cy="157978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C129D2B-E44F-CF6B-A531-3713C59C2EAF}"/>
                </a:ext>
              </a:extLst>
            </p:cNvPr>
            <p:cNvSpPr txBox="1"/>
            <p:nvPr/>
          </p:nvSpPr>
          <p:spPr bwMode="auto">
            <a:xfrm>
              <a:off x="3996716" y="929737"/>
              <a:ext cx="1007007" cy="443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rPr>
                <a:t>UAVs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C5083133-70B7-519A-27ED-E9E24D15238C}"/>
                </a:ext>
              </a:extLst>
            </p:cNvPr>
            <p:cNvGrpSpPr/>
            <p:nvPr/>
          </p:nvGrpSpPr>
          <p:grpSpPr>
            <a:xfrm>
              <a:off x="3549073" y="2652528"/>
              <a:ext cx="2168534" cy="2465155"/>
              <a:chOff x="3549073" y="2652528"/>
              <a:chExt cx="2168534" cy="2465155"/>
            </a:xfrm>
          </p:grpSpPr>
          <p:pic>
            <p:nvPicPr>
              <p:cNvPr id="37" name="Grafik 19">
                <a:extLst>
                  <a:ext uri="{FF2B5EF4-FFF2-40B4-BE49-F238E27FC236}">
                    <a16:creationId xmlns:a16="http://schemas.microsoft.com/office/drawing/2014/main" id="{F73B8BEE-07A2-FC3E-A5E4-7F2B39EC3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49073" y="2652528"/>
                <a:ext cx="2168534" cy="2465155"/>
              </a:xfrm>
              <a:prstGeom prst="rect">
                <a:avLst/>
              </a:prstGeom>
            </p:spPr>
          </p:pic>
          <p:sp>
            <p:nvSpPr>
              <p:cNvPr id="38" name="Rechteck 20">
                <a:extLst>
                  <a:ext uri="{FF2B5EF4-FFF2-40B4-BE49-F238E27FC236}">
                    <a16:creationId xmlns:a16="http://schemas.microsoft.com/office/drawing/2014/main" id="{E21A5898-FD11-9877-AB80-8705B91DC86E}"/>
                  </a:ext>
                </a:extLst>
              </p:cNvPr>
              <p:cNvSpPr/>
              <p:nvPr/>
            </p:nvSpPr>
            <p:spPr bwMode="auto">
              <a:xfrm>
                <a:off x="3657072" y="2679716"/>
                <a:ext cx="179234" cy="173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36" name="Textfeld 23">
              <a:extLst>
                <a:ext uri="{FF2B5EF4-FFF2-40B4-BE49-F238E27FC236}">
                  <a16:creationId xmlns:a16="http://schemas.microsoft.com/office/drawing/2014/main" id="{54D7D44E-68F6-E3D7-79DE-1F9C08AE2AF1}"/>
                </a:ext>
              </a:extLst>
            </p:cNvPr>
            <p:cNvSpPr txBox="1"/>
            <p:nvPr/>
          </p:nvSpPr>
          <p:spPr bwMode="auto">
            <a:xfrm>
              <a:off x="3398178" y="5246971"/>
              <a:ext cx="2707166" cy="630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de-DE" sz="1600" dirty="0"/>
                <a:t>Measurement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vertical</a:t>
              </a:r>
              <a:r>
                <a:rPr lang="de-DE" sz="1600" dirty="0"/>
                <a:t> </a:t>
              </a:r>
              <a:r>
                <a:rPr lang="de-DE" sz="1600" dirty="0" err="1"/>
                <a:t>profile</a:t>
              </a:r>
              <a:r>
                <a:rPr lang="de-DE" sz="1600" dirty="0"/>
                <a:t>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air</a:t>
              </a:r>
              <a:r>
                <a:rPr lang="de-DE" sz="1600" dirty="0"/>
                <a:t> </a:t>
              </a:r>
              <a:r>
                <a:rPr lang="de-DE" sz="1600" dirty="0" err="1"/>
                <a:t>pollutants</a:t>
              </a:r>
              <a:endParaRPr lang="de-DE" sz="1600" dirty="0"/>
            </a:p>
          </p:txBody>
        </p:sp>
      </p:grpSp>
      <p:grpSp>
        <p:nvGrpSpPr>
          <p:cNvPr id="39" name="Gruppieren 42">
            <a:extLst>
              <a:ext uri="{FF2B5EF4-FFF2-40B4-BE49-F238E27FC236}">
                <a16:creationId xmlns:a16="http://schemas.microsoft.com/office/drawing/2014/main" id="{B7F5B90B-C98A-1915-B14A-67E47F44A293}"/>
              </a:ext>
            </a:extLst>
          </p:cNvPr>
          <p:cNvGrpSpPr/>
          <p:nvPr/>
        </p:nvGrpSpPr>
        <p:grpSpPr>
          <a:xfrm>
            <a:off x="9197412" y="848603"/>
            <a:ext cx="2867620" cy="5011618"/>
            <a:chOff x="9197412" y="921511"/>
            <a:chExt cx="2867620" cy="5011618"/>
          </a:xfrm>
        </p:grpSpPr>
        <p:sp>
          <p:nvSpPr>
            <p:cNvPr id="40" name="Rectangle: Rounded Corners 7">
              <a:extLst>
                <a:ext uri="{FF2B5EF4-FFF2-40B4-BE49-F238E27FC236}">
                  <a16:creationId xmlns:a16="http://schemas.microsoft.com/office/drawing/2014/main" id="{DF4B658B-38B2-380E-1882-96615B57305A}"/>
                </a:ext>
              </a:extLst>
            </p:cNvPr>
            <p:cNvSpPr/>
            <p:nvPr/>
          </p:nvSpPr>
          <p:spPr bwMode="auto">
            <a:xfrm>
              <a:off x="9197412" y="929737"/>
              <a:ext cx="2867620" cy="5003392"/>
            </a:xfrm>
            <a:prstGeom prst="roundRect">
              <a:avLst>
                <a:gd name="adj" fmla="val 1047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23D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41" name="Picture 9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59B8E636-2660-FC94-4018-4D651BFED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1395" b="49152"/>
            <a:stretch/>
          </p:blipFill>
          <p:spPr bwMode="auto">
            <a:xfrm>
              <a:off x="9468139" y="1314497"/>
              <a:ext cx="2172826" cy="1212420"/>
            </a:xfrm>
            <a:prstGeom prst="rect">
              <a:avLst/>
            </a:prstGeom>
          </p:spPr>
        </p:pic>
        <p:sp>
          <p:nvSpPr>
            <p:cNvPr id="42" name="TextBox 29">
              <a:extLst>
                <a:ext uri="{FF2B5EF4-FFF2-40B4-BE49-F238E27FC236}">
                  <a16:creationId xmlns:a16="http://schemas.microsoft.com/office/drawing/2014/main" id="{4722E1ED-7A09-97C6-FE4B-3F7180731850}"/>
                </a:ext>
              </a:extLst>
            </p:cNvPr>
            <p:cNvSpPr txBox="1"/>
            <p:nvPr/>
          </p:nvSpPr>
          <p:spPr bwMode="auto">
            <a:xfrm>
              <a:off x="9991466" y="921511"/>
              <a:ext cx="1447832" cy="443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rPr>
                <a:t>MobiLab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43" name="Textfeld 37">
              <a:extLst>
                <a:ext uri="{FF2B5EF4-FFF2-40B4-BE49-F238E27FC236}">
                  <a16:creationId xmlns:a16="http://schemas.microsoft.com/office/drawing/2014/main" id="{B3DA9C04-1F29-9090-3855-EF4E389210DD}"/>
                </a:ext>
              </a:extLst>
            </p:cNvPr>
            <p:cNvSpPr txBox="1"/>
            <p:nvPr/>
          </p:nvSpPr>
          <p:spPr bwMode="auto">
            <a:xfrm>
              <a:off x="9309448" y="5246971"/>
              <a:ext cx="2728672" cy="630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de-DE" sz="1600" dirty="0"/>
                <a:t>Validation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local</a:t>
              </a:r>
              <a:r>
                <a:rPr lang="de-DE" sz="1600" dirty="0"/>
                <a:t> </a:t>
              </a:r>
              <a:r>
                <a:rPr lang="de-DE" sz="1600" dirty="0" err="1"/>
                <a:t>emissions</a:t>
              </a:r>
              <a:r>
                <a:rPr lang="de-DE" sz="1600" dirty="0"/>
                <a:t> </a:t>
              </a:r>
              <a:r>
                <a:rPr lang="de-DE" sz="1600" dirty="0" err="1"/>
                <a:t>sources</a:t>
              </a:r>
              <a:r>
                <a:rPr lang="de-DE" sz="1600" dirty="0"/>
                <a:t> / </a:t>
              </a:r>
              <a:r>
                <a:rPr lang="de-DE" sz="1600" dirty="0" err="1"/>
                <a:t>air</a:t>
              </a:r>
              <a:r>
                <a:rPr lang="de-DE" sz="1600" dirty="0"/>
                <a:t> </a:t>
              </a:r>
              <a:r>
                <a:rPr lang="de-DE" sz="1600" dirty="0" err="1"/>
                <a:t>quality</a:t>
              </a:r>
              <a:r>
                <a:rPr lang="de-DE" sz="1600" dirty="0"/>
                <a:t> </a:t>
              </a:r>
              <a:r>
                <a:rPr lang="de-DE" sz="1600" dirty="0" err="1"/>
                <a:t>model</a:t>
              </a:r>
              <a:r>
                <a:rPr lang="de-DE" sz="1600" dirty="0"/>
                <a:t> </a:t>
              </a:r>
            </a:p>
          </p:txBody>
        </p:sp>
        <p:pic>
          <p:nvPicPr>
            <p:cNvPr id="44" name="Picture 2">
              <a:extLst>
                <a:ext uri="{FF2B5EF4-FFF2-40B4-BE49-F238E27FC236}">
                  <a16:creationId xmlns:a16="http://schemas.microsoft.com/office/drawing/2014/main" id="{E2F73BD9-CC20-5D7D-B376-87128220FD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4"/>
            <a:stretch/>
          </p:blipFill>
          <p:spPr bwMode="auto">
            <a:xfrm>
              <a:off x="9422403" y="2636913"/>
              <a:ext cx="2453444" cy="2500062"/>
            </a:xfrm>
            <a:prstGeom prst="rect">
              <a:avLst/>
            </a:prstGeom>
            <a:solidFill>
              <a:srgbClr val="2D2D8A">
                <a:lumMod val="75000"/>
              </a:srgbClr>
            </a:solidFill>
            <a:ln>
              <a:noFill/>
            </a:ln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CC33786B-6213-137B-C2F6-D0D1048534ED}"/>
              </a:ext>
            </a:extLst>
          </p:cNvPr>
          <p:cNvGrpSpPr/>
          <p:nvPr/>
        </p:nvGrpSpPr>
        <p:grpSpPr>
          <a:xfrm>
            <a:off x="6183984" y="845626"/>
            <a:ext cx="2904171" cy="5010094"/>
            <a:chOff x="6183984" y="845626"/>
            <a:chExt cx="2904171" cy="5010094"/>
          </a:xfrm>
        </p:grpSpPr>
        <p:grpSp>
          <p:nvGrpSpPr>
            <p:cNvPr id="46" name="Gruppieren 39">
              <a:extLst>
                <a:ext uri="{FF2B5EF4-FFF2-40B4-BE49-F238E27FC236}">
                  <a16:creationId xmlns:a16="http://schemas.microsoft.com/office/drawing/2014/main" id="{63315887-0EED-413E-5F91-09213AAA1BD0}"/>
                </a:ext>
              </a:extLst>
            </p:cNvPr>
            <p:cNvGrpSpPr/>
            <p:nvPr/>
          </p:nvGrpSpPr>
          <p:grpSpPr>
            <a:xfrm>
              <a:off x="6183984" y="845626"/>
              <a:ext cx="2904171" cy="5010094"/>
              <a:chOff x="6183984" y="918534"/>
              <a:chExt cx="2904171" cy="5010094"/>
            </a:xfrm>
          </p:grpSpPr>
          <p:sp>
            <p:nvSpPr>
              <p:cNvPr id="48" name="Rectangle: Rounded Corners 7">
                <a:extLst>
                  <a:ext uri="{FF2B5EF4-FFF2-40B4-BE49-F238E27FC236}">
                    <a16:creationId xmlns:a16="http://schemas.microsoft.com/office/drawing/2014/main" id="{9B63C829-DB9A-3004-20E3-45EEF2397FC8}"/>
                  </a:ext>
                </a:extLst>
              </p:cNvPr>
              <p:cNvSpPr/>
              <p:nvPr/>
            </p:nvSpPr>
            <p:spPr bwMode="auto">
              <a:xfrm>
                <a:off x="6183984" y="925236"/>
                <a:ext cx="2867620" cy="5003392"/>
              </a:xfrm>
              <a:prstGeom prst="roundRect">
                <a:avLst>
                  <a:gd name="adj" fmla="val 10476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23D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  <p:pic>
            <p:nvPicPr>
              <p:cNvPr id="49" name="Picture 48" descr="A picture containing plane, transport, aircraft, jet&#10;&#10;Description automatically generated">
                <a:extLst>
                  <a:ext uri="{FF2B5EF4-FFF2-40B4-BE49-F238E27FC236}">
                    <a16:creationId xmlns:a16="http://schemas.microsoft.com/office/drawing/2014/main" id="{729961C9-1F2F-9311-B390-7851C78640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/>
            </p:blipFill>
            <p:spPr bwMode="auto">
              <a:xfrm>
                <a:off x="6335215" y="1174545"/>
                <a:ext cx="2680941" cy="1263135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11F34F0-3414-2956-3742-04DDE3597A03}"/>
                  </a:ext>
                </a:extLst>
              </p:cNvPr>
              <p:cNvSpPr txBox="1"/>
              <p:nvPr/>
            </p:nvSpPr>
            <p:spPr bwMode="auto">
              <a:xfrm>
                <a:off x="6835756" y="918534"/>
                <a:ext cx="1281120" cy="443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23D6B"/>
                    </a:solidFill>
                    <a:effectLst/>
                    <a:uLnTx/>
                    <a:uFillTx/>
                    <a:latin typeface="Arial"/>
                    <a:cs typeface="Arial"/>
                  </a:rPr>
                  <a:t>Aircraft</a:t>
                </a: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  <p:pic>
            <p:nvPicPr>
              <p:cNvPr id="51" name="Picture 6">
                <a:extLst>
                  <a:ext uri="{FF2B5EF4-FFF2-40B4-BE49-F238E27FC236}">
                    <a16:creationId xmlns:a16="http://schemas.microsoft.com/office/drawing/2014/main" id="{77F3673F-A356-009D-DA1F-384A4C0D61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20362" y="2355119"/>
                <a:ext cx="2545780" cy="2781855"/>
              </a:xfrm>
              <a:prstGeom prst="rect">
                <a:avLst/>
              </a:prstGeom>
            </p:spPr>
          </p:pic>
          <p:sp>
            <p:nvSpPr>
              <p:cNvPr id="52" name="Textfeld 33">
                <a:extLst>
                  <a:ext uri="{FF2B5EF4-FFF2-40B4-BE49-F238E27FC236}">
                    <a16:creationId xmlns:a16="http://schemas.microsoft.com/office/drawing/2014/main" id="{35ED9F41-16C9-CF77-2274-238C61A954C3}"/>
                  </a:ext>
                </a:extLst>
              </p:cNvPr>
              <p:cNvSpPr txBox="1"/>
              <p:nvPr/>
            </p:nvSpPr>
            <p:spPr bwMode="auto">
              <a:xfrm>
                <a:off x="6380989" y="5246971"/>
                <a:ext cx="2707166" cy="630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de-DE" sz="1600" dirty="0" err="1"/>
                  <a:t>Observations</a:t>
                </a:r>
                <a:r>
                  <a:rPr lang="de-DE" sz="1600" dirty="0"/>
                  <a:t> </a:t>
                </a:r>
                <a:r>
                  <a:rPr lang="de-DE" sz="1600" dirty="0" err="1"/>
                  <a:t>of</a:t>
                </a:r>
                <a:r>
                  <a:rPr lang="de-DE" sz="1600" dirty="0"/>
                  <a:t> </a:t>
                </a:r>
                <a:r>
                  <a:rPr lang="de-DE" sz="1600" dirty="0" err="1"/>
                  <a:t>pollutants</a:t>
                </a:r>
                <a:r>
                  <a:rPr lang="de-DE" sz="1600" dirty="0"/>
                  <a:t> in large </a:t>
                </a:r>
                <a:r>
                  <a:rPr lang="de-DE" sz="1600" dirty="0" err="1"/>
                  <a:t>areas</a:t>
                </a:r>
                <a:endParaRPr lang="de-DE" sz="1600" dirty="0"/>
              </a:p>
            </p:txBody>
          </p:sp>
        </p:grpSp>
        <p:sp>
          <p:nvSpPr>
            <p:cNvPr id="47" name="Rechteck 43">
              <a:extLst>
                <a:ext uri="{FF2B5EF4-FFF2-40B4-BE49-F238E27FC236}">
                  <a16:creationId xmlns:a16="http://schemas.microsoft.com/office/drawing/2014/main" id="{E8B03F49-9FE9-98BE-62AD-57906A55521E}"/>
                </a:ext>
              </a:extLst>
            </p:cNvPr>
            <p:cNvSpPr/>
            <p:nvPr/>
          </p:nvSpPr>
          <p:spPr bwMode="auto">
            <a:xfrm>
              <a:off x="6298664" y="2258927"/>
              <a:ext cx="2695702" cy="30507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2E6568-7D36-DBF1-C1C8-44AF042437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98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C6693-AF20-CC4E-5913-2DFF768F4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455D-0C12-44EA-8031-C7D3E608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05966-D72C-3912-2F9E-55A9D28C626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57DCE-E5A7-D614-AC82-D4605FDCEE7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BFA0CB00-DD3E-9903-279D-7A85580F1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11" y="813919"/>
            <a:ext cx="4155071" cy="5505469"/>
          </a:xfrm>
          <a:prstGeom prst="rect">
            <a:avLst/>
          </a:prstGeom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17935D17-1066-4738-7409-CF6385DFA5F2}"/>
              </a:ext>
            </a:extLst>
          </p:cNvPr>
          <p:cNvSpPr txBox="1"/>
          <p:nvPr/>
        </p:nvSpPr>
        <p:spPr>
          <a:xfrm>
            <a:off x="4689046" y="836712"/>
            <a:ext cx="5822965" cy="1477328"/>
          </a:xfrm>
          <a:prstGeom prst="rect">
            <a:avLst/>
          </a:prstGeom>
          <a:solidFill>
            <a:srgbClr val="B9D25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ACTRIS is a pan-European research infrastructure producing high-quality data and information on short-lived atmospheric constituents and on the processes leading to the variability of these constituents in natural and controlled atmospheres.</a:t>
            </a:r>
          </a:p>
        </p:txBody>
      </p:sp>
      <p:pic>
        <p:nvPicPr>
          <p:cNvPr id="16" name="Picture 9">
            <a:extLst>
              <a:ext uri="{FF2B5EF4-FFF2-40B4-BE49-F238E27FC236}">
                <a16:creationId xmlns:a16="http://schemas.microsoft.com/office/drawing/2014/main" id="{A34AA7A6-910E-BEC6-0BCF-F5E46844C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046" y="2441419"/>
            <a:ext cx="2758542" cy="158345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626A7551-7287-C4F3-B823-A4BB528FD5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185" y="4204268"/>
            <a:ext cx="2370617" cy="1550528"/>
          </a:xfrm>
          <a:prstGeom prst="roundRect">
            <a:avLst>
              <a:gd name="adj" fmla="val 4859"/>
            </a:avLst>
          </a:prstGeom>
          <a:ln>
            <a:noFill/>
          </a:ln>
          <a:effectLst/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7910BAD4-D5D8-2C56-CBA8-D891EEAD9CD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t="5934"/>
          <a:stretch/>
        </p:blipFill>
        <p:spPr>
          <a:xfrm>
            <a:off x="7224372" y="4204268"/>
            <a:ext cx="2453787" cy="1550528"/>
          </a:xfrm>
          <a:prstGeom prst="roundRect">
            <a:avLst>
              <a:gd name="adj" fmla="val 3682"/>
            </a:avLst>
          </a:prstGeom>
          <a:ln>
            <a:noFill/>
          </a:ln>
          <a:effectLst/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6226A9B9-3CAF-7634-3D81-A8CB570DAA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74"/>
          <a:stretch/>
        </p:blipFill>
        <p:spPr>
          <a:xfrm>
            <a:off x="4645513" y="4220292"/>
            <a:ext cx="2489833" cy="1550528"/>
          </a:xfrm>
          <a:prstGeom prst="roundRect">
            <a:avLst>
              <a:gd name="adj" fmla="val 2394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5246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692F3-E8E0-4EC8-5439-2756A4EE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9151-7B0B-E7D0-7197-D73BE918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980AD-EEEF-D296-D229-0FC1320C3F6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C0E2B-E90C-58E1-D033-189498B43C9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3" name="Rechteck 7">
            <a:extLst>
              <a:ext uri="{FF2B5EF4-FFF2-40B4-BE49-F238E27FC236}">
                <a16:creationId xmlns:a16="http://schemas.microsoft.com/office/drawing/2014/main" id="{11930A60-D35A-3942-0C6F-D56F4963A9F2}"/>
              </a:ext>
            </a:extLst>
          </p:cNvPr>
          <p:cNvSpPr/>
          <p:nvPr/>
        </p:nvSpPr>
        <p:spPr>
          <a:xfrm>
            <a:off x="191344" y="3573016"/>
            <a:ext cx="9433048" cy="25496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</a:pPr>
            <a:r>
              <a:rPr lang="pt-BR" dirty="0">
                <a:solidFill>
                  <a:schemeClr val="tx1"/>
                </a:solidFill>
              </a:rPr>
              <a:t>Calibration Centers in Jülich...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/>
                </a:solidFill>
              </a:rPr>
              <a:t>are responsible for nitrogen oxides, organic compounds and oxygenated organic compounds,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/>
                </a:solidFill>
              </a:rPr>
              <a:t>serves 30 </a:t>
            </a:r>
            <a:r>
              <a:rPr lang="pt-BR" dirty="0" err="1">
                <a:solidFill>
                  <a:schemeClr val="tx1"/>
                </a:solidFill>
              </a:rPr>
              <a:t>measurement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stations</a:t>
            </a:r>
            <a:r>
              <a:rPr lang="pt-BR" dirty="0">
                <a:solidFill>
                  <a:schemeClr val="tx1"/>
                </a:solidFill>
              </a:rPr>
              <a:t>, 11 chambers / </a:t>
            </a:r>
            <a:r>
              <a:rPr lang="pt-BR" dirty="0" err="1">
                <a:solidFill>
                  <a:schemeClr val="tx1"/>
                </a:solidFill>
              </a:rPr>
              <a:t>laboratories</a:t>
            </a:r>
            <a:r>
              <a:rPr lang="pt-BR" dirty="0">
                <a:solidFill>
                  <a:schemeClr val="tx1"/>
                </a:solidFill>
              </a:rPr>
              <a:t>, 3 mobile </a:t>
            </a:r>
            <a:r>
              <a:rPr lang="pt-BR" dirty="0" err="1">
                <a:solidFill>
                  <a:schemeClr val="tx1"/>
                </a:solidFill>
              </a:rPr>
              <a:t>platforms</a:t>
            </a:r>
            <a:r>
              <a:rPr lang="pt-BR" dirty="0">
                <a:solidFill>
                  <a:schemeClr val="tx1"/>
                </a:solidFill>
              </a:rPr>
              <a:t>,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  <a:buFont typeface="Wingdings" panose="05000000000000000000" pitchFamily="2" charset="2"/>
              <a:buChar char="§"/>
            </a:pPr>
            <a:r>
              <a:rPr lang="pt-BR" dirty="0" err="1">
                <a:solidFill>
                  <a:schemeClr val="tx1"/>
                </a:solidFill>
              </a:rPr>
              <a:t>offers</a:t>
            </a:r>
            <a:r>
              <a:rPr lang="pt-BR" dirty="0">
                <a:solidFill>
                  <a:schemeClr val="tx1"/>
                </a:solidFill>
              </a:rPr>
              <a:t> a </a:t>
            </a:r>
            <a:r>
              <a:rPr lang="pt-BR" dirty="0" err="1">
                <a:solidFill>
                  <a:schemeClr val="tx1"/>
                </a:solidFill>
              </a:rPr>
              <a:t>large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calibration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flow</a:t>
            </a:r>
            <a:r>
              <a:rPr lang="pt-BR" dirty="0">
                <a:solidFill>
                  <a:schemeClr val="tx1"/>
                </a:solidFill>
              </a:rPr>
              <a:t> tube,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  <a:buFont typeface="Wingdings" panose="05000000000000000000" pitchFamily="2" charset="2"/>
              <a:buChar char="§"/>
            </a:pPr>
            <a:r>
              <a:rPr lang="pt-BR" dirty="0" err="1">
                <a:solidFill>
                  <a:schemeClr val="tx1"/>
                </a:solidFill>
              </a:rPr>
              <a:t>provides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comparison</a:t>
            </a:r>
            <a:r>
              <a:rPr lang="pt-BR" dirty="0">
                <a:solidFill>
                  <a:schemeClr val="tx1"/>
                </a:solidFill>
              </a:rPr>
              <a:t> of measurements by a high number of instruments in experiments in the chamber.</a:t>
            </a:r>
          </a:p>
        </p:txBody>
      </p:sp>
      <p:pic>
        <p:nvPicPr>
          <p:cNvPr id="6" name="Grafik 9">
            <a:extLst>
              <a:ext uri="{FF2B5EF4-FFF2-40B4-BE49-F238E27FC236}">
                <a16:creationId xmlns:a16="http://schemas.microsoft.com/office/drawing/2014/main" id="{CA76A9FC-ED7E-9BB4-3A86-3D5256FC2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43" b="226"/>
          <a:stretch/>
        </p:blipFill>
        <p:spPr>
          <a:xfrm>
            <a:off x="191344" y="920350"/>
            <a:ext cx="4752528" cy="255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EE9EE9-CF63-FB3A-D096-B38D694F71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9" y="926721"/>
            <a:ext cx="4536504" cy="254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8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C0F9A-3086-4C57-7941-91B016832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1046-9927-199C-7FFA-46846E54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AB57B-6ABA-6DFF-CA32-31F8461E4B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609FF1-65CD-8C22-4DC1-A1613B11159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3" name="Rechteck 7">
            <a:extLst>
              <a:ext uri="{FF2B5EF4-FFF2-40B4-BE49-F238E27FC236}">
                <a16:creationId xmlns:a16="http://schemas.microsoft.com/office/drawing/2014/main" id="{31EAF3F5-4850-7071-8A94-42FF38FC4817}"/>
              </a:ext>
            </a:extLst>
          </p:cNvPr>
          <p:cNvSpPr/>
          <p:nvPr/>
        </p:nvSpPr>
        <p:spPr>
          <a:xfrm>
            <a:off x="191344" y="3573016"/>
            <a:ext cx="4144935" cy="25496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</a:pPr>
            <a:r>
              <a:rPr lang="pt-BR" dirty="0">
                <a:solidFill>
                  <a:schemeClr val="tx1"/>
                </a:solidFill>
              </a:rPr>
              <a:t>Measurements of stable isotopes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/>
                </a:solidFill>
              </a:rPr>
              <a:t>For source attribution</a:t>
            </a:r>
          </a:p>
          <a:p>
            <a:pPr marL="285750" indent="-285750">
              <a:lnSpc>
                <a:spcPct val="110000"/>
              </a:lnSpc>
              <a:spcAft>
                <a:spcPts val="400"/>
              </a:spcAft>
              <a:buClr>
                <a:srgbClr val="B9D25F"/>
              </a:buClr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/>
                </a:solidFill>
              </a:rPr>
              <a:t>To elucidate transport times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BFA5AA-F279-F1C6-6C4A-DB922C498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888806"/>
            <a:ext cx="3784895" cy="2714725"/>
          </a:xfrm>
          <a:prstGeom prst="rect">
            <a:avLst/>
          </a:prstGeom>
        </p:spPr>
      </p:pic>
      <p:sp>
        <p:nvSpPr>
          <p:cNvPr id="10" name="Rechteck 19">
            <a:extLst>
              <a:ext uri="{FF2B5EF4-FFF2-40B4-BE49-F238E27FC236}">
                <a16:creationId xmlns:a16="http://schemas.microsoft.com/office/drawing/2014/main" id="{56CE720F-D4C7-49B0-926C-3E9998BC5BB6}"/>
              </a:ext>
            </a:extLst>
          </p:cNvPr>
          <p:cNvSpPr/>
          <p:nvPr/>
        </p:nvSpPr>
        <p:spPr>
          <a:xfrm>
            <a:off x="445364" y="4811634"/>
            <a:ext cx="7594852" cy="14256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400" b="1" dirty="0">
                <a:solidFill>
                  <a:schemeClr val="tx1"/>
                </a:solidFill>
              </a:rPr>
              <a:t>Ana </a:t>
            </a:r>
            <a:r>
              <a:rPr lang="en-GB" sz="1400" b="1" dirty="0" err="1">
                <a:solidFill>
                  <a:schemeClr val="tx1"/>
                </a:solidFill>
              </a:rPr>
              <a:t>Kuntchulia</a:t>
            </a:r>
            <a:r>
              <a:rPr lang="en-GB" sz="1400" b="1" dirty="0">
                <a:solidFill>
                  <a:schemeClr val="tx1"/>
                </a:solidFill>
              </a:rPr>
              <a:t> (3-rd Year B. Sc. Student, TSU) “Separation of Deuterated </a:t>
            </a:r>
            <a:r>
              <a:rPr lang="en-GB" sz="1400" b="1" dirty="0" err="1">
                <a:solidFill>
                  <a:schemeClr val="tx1"/>
                </a:solidFill>
              </a:rPr>
              <a:t>Isotopologues</a:t>
            </a:r>
            <a:r>
              <a:rPr lang="en-GB" sz="1400" b="1" dirty="0">
                <a:solidFill>
                  <a:schemeClr val="tx1"/>
                </a:solidFill>
              </a:rPr>
              <a:t> by Capillary Electrophoresis”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400" b="1" dirty="0">
                <a:solidFill>
                  <a:schemeClr val="tx1"/>
                </a:solidFill>
              </a:rPr>
              <a:t>Nikoloz </a:t>
            </a:r>
            <a:r>
              <a:rPr lang="en-GB" sz="1400" b="1" dirty="0" err="1">
                <a:solidFill>
                  <a:schemeClr val="tx1"/>
                </a:solidFill>
              </a:rPr>
              <a:t>Gonitashvili</a:t>
            </a:r>
            <a:r>
              <a:rPr lang="en-GB" sz="1400" b="1" dirty="0">
                <a:solidFill>
                  <a:schemeClr val="tx1"/>
                </a:solidFill>
              </a:rPr>
              <a:t> (3-rd Year B. Sc. Student, TSU) “First Baseline Separation of </a:t>
            </a:r>
            <a:r>
              <a:rPr lang="en-GB" sz="1400" b="1" dirty="0" err="1">
                <a:solidFill>
                  <a:schemeClr val="tx1"/>
                </a:solidFill>
              </a:rPr>
              <a:t>Isotopomers</a:t>
            </a:r>
            <a:r>
              <a:rPr lang="en-GB" sz="1400" b="1" dirty="0">
                <a:solidFill>
                  <a:schemeClr val="tx1"/>
                </a:solidFill>
              </a:rPr>
              <a:t> by Capillary Electrophoresis”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3DA974-A15A-0808-898E-71E3F86F5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72" y="469085"/>
            <a:ext cx="5638190" cy="420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7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81388-452E-76D8-5796-5592E6DC2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6D82A-746C-9E12-AB82-753FADE5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F6384-F632-13D1-49EB-F1AE058B71D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B5F6B2-91BB-198D-5F1E-72582E81E4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F8C3E3-BAF4-F2A5-5C6B-8C4FFD2003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With budget </a:t>
            </a:r>
            <a:r>
              <a:rPr lang="de-DE" dirty="0" err="1"/>
              <a:t>sensors</a:t>
            </a:r>
            <a:endParaRPr lang="en-GB" dirty="0"/>
          </a:p>
        </p:txBody>
      </p:sp>
      <p:pic>
        <p:nvPicPr>
          <p:cNvPr id="7" name="Grafik 11">
            <a:extLst>
              <a:ext uri="{FF2B5EF4-FFF2-40B4-BE49-F238E27FC236}">
                <a16:creationId xmlns:a16="http://schemas.microsoft.com/office/drawing/2014/main" id="{0B2E9A7E-EA1F-C0B8-3402-2CA4551B7381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56" y="1492998"/>
            <a:ext cx="4320480" cy="2279504"/>
          </a:xfrm>
          <a:prstGeom prst="rect">
            <a:avLst/>
          </a:prstGeom>
          <a:noFill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43DB218-2EBB-8A57-307A-54F624A32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576" y="989736"/>
            <a:ext cx="2346357" cy="3159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Inhaltsplatzhalter 6">
            <a:extLst>
              <a:ext uri="{FF2B5EF4-FFF2-40B4-BE49-F238E27FC236}">
                <a16:creationId xmlns:a16="http://schemas.microsoft.com/office/drawing/2014/main" id="{F8F4C336-49AF-268A-A7DD-2BEB85925031}"/>
              </a:ext>
            </a:extLst>
          </p:cNvPr>
          <p:cNvSpPr txBox="1">
            <a:spLocks/>
          </p:cNvSpPr>
          <p:nvPr/>
        </p:nvSpPr>
        <p:spPr>
          <a:xfrm>
            <a:off x="466756" y="4056489"/>
            <a:ext cx="4420751" cy="6655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50" dirty="0"/>
              <a:t>Sensors for </a:t>
            </a:r>
            <a:r>
              <a:rPr lang="de-DE" sz="1650" dirty="0" err="1"/>
              <a:t>harmful</a:t>
            </a:r>
            <a:r>
              <a:rPr lang="de-DE" sz="1650" dirty="0"/>
              <a:t> </a:t>
            </a:r>
            <a:r>
              <a:rPr lang="de-DE" sz="1650" dirty="0" err="1"/>
              <a:t>gases</a:t>
            </a:r>
            <a:r>
              <a:rPr lang="de-DE" sz="1650" dirty="0"/>
              <a:t> (NO, NO</a:t>
            </a:r>
            <a:r>
              <a:rPr lang="de-DE" sz="1650" baseline="-25000" dirty="0"/>
              <a:t>2</a:t>
            </a:r>
            <a:r>
              <a:rPr lang="de-DE" sz="1650" dirty="0"/>
              <a:t>, CO, </a:t>
            </a:r>
            <a:r>
              <a:rPr lang="de-DE" sz="1650" dirty="0" err="1"/>
              <a:t>Ozone</a:t>
            </a:r>
            <a:r>
              <a:rPr lang="de-DE" sz="1650" dirty="0"/>
              <a:t>)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AE10FB5F-6952-DBC2-4BFB-9B8C6563A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024" y="1031304"/>
            <a:ext cx="1572203" cy="153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Grafik 2">
            <a:extLst>
              <a:ext uri="{FF2B5EF4-FFF2-40B4-BE49-F238E27FC236}">
                <a16:creationId xmlns:a16="http://schemas.microsoft.com/office/drawing/2014/main" id="{B6551731-3FB7-0280-5C55-D899B1A0E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490" y="4524751"/>
            <a:ext cx="1207102" cy="1199883"/>
          </a:xfrm>
          <a:prstGeom prst="ellipse">
            <a:avLst/>
          </a:prstGeom>
        </p:spPr>
      </p:pic>
      <p:pic>
        <p:nvPicPr>
          <p:cNvPr id="34" name="Grafik 11">
            <a:extLst>
              <a:ext uri="{FF2B5EF4-FFF2-40B4-BE49-F238E27FC236}">
                <a16:creationId xmlns:a16="http://schemas.microsoft.com/office/drawing/2014/main" id="{6D7382B9-109E-9521-362A-E104BF9B5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024" y="2697145"/>
            <a:ext cx="3816423" cy="1692130"/>
          </a:xfrm>
          <a:prstGeom prst="rect">
            <a:avLst/>
          </a:prstGeom>
        </p:spPr>
      </p:pic>
      <p:pic>
        <p:nvPicPr>
          <p:cNvPr id="36" name="Picture 7">
            <a:extLst>
              <a:ext uri="{FF2B5EF4-FFF2-40B4-BE49-F238E27FC236}">
                <a16:creationId xmlns:a16="http://schemas.microsoft.com/office/drawing/2014/main" id="{9BF4546F-622C-04DB-0594-E84A9A4EC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9336360" y="4618208"/>
            <a:ext cx="1012968" cy="101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hteck 19">
            <a:extLst>
              <a:ext uri="{FF2B5EF4-FFF2-40B4-BE49-F238E27FC236}">
                <a16:creationId xmlns:a16="http://schemas.microsoft.com/office/drawing/2014/main" id="{1D78CEC5-8741-F232-E516-A84347592635}"/>
              </a:ext>
            </a:extLst>
          </p:cNvPr>
          <p:cNvSpPr/>
          <p:nvPr/>
        </p:nvSpPr>
        <p:spPr>
          <a:xfrm>
            <a:off x="445364" y="4811634"/>
            <a:ext cx="7594852" cy="14256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400" b="1" dirty="0">
                <a:solidFill>
                  <a:schemeClr val="tx1"/>
                </a:solidFill>
              </a:rPr>
              <a:t>Kato </a:t>
            </a:r>
            <a:r>
              <a:rPr lang="en-GB" sz="1400" b="1" dirty="0" err="1">
                <a:solidFill>
                  <a:schemeClr val="tx1"/>
                </a:solidFill>
              </a:rPr>
              <a:t>Melikidze</a:t>
            </a:r>
            <a:r>
              <a:rPr lang="en-GB" sz="1400" b="1" dirty="0">
                <a:solidFill>
                  <a:schemeClr val="tx1"/>
                </a:solidFill>
              </a:rPr>
              <a:t> (Bachelor, ISU) "Integrating Low-Cost Air Quality Monitoring for Particulate Matter Assessment in Georgia“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400" b="1" dirty="0">
                <a:solidFill>
                  <a:schemeClr val="tx1"/>
                </a:solidFill>
              </a:rPr>
              <a:t>Luka </a:t>
            </a:r>
            <a:r>
              <a:rPr lang="en-GB" sz="1400" b="1" dirty="0" err="1">
                <a:solidFill>
                  <a:schemeClr val="tx1"/>
                </a:solidFill>
              </a:rPr>
              <a:t>Menabde</a:t>
            </a:r>
            <a:r>
              <a:rPr lang="en-GB" sz="1400" b="1" dirty="0">
                <a:solidFill>
                  <a:schemeClr val="tx1"/>
                </a:solidFill>
              </a:rPr>
              <a:t> (TSU)“Particulate matter contamination measurement in Tbilisi using traditional instruments and modern budget friendly sensors”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endParaRPr lang="en-GB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1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0F98E-F327-0860-F914-5A755880E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02DD-BA71-C61F-26CF-B64889EF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OBSERVATIONS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57162-D249-A7DB-0C07-72B10356975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400897-E997-5643-C832-9662624846B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7E0A0-7D93-A2BD-0C23-004496AEFD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Grafik 17">
            <a:extLst>
              <a:ext uri="{FF2B5EF4-FFF2-40B4-BE49-F238E27FC236}">
                <a16:creationId xmlns:a16="http://schemas.microsoft.com/office/drawing/2014/main" id="{474F9EC5-5B05-CED8-8080-93CB091F2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uppieren 4">
            <a:extLst>
              <a:ext uri="{FF2B5EF4-FFF2-40B4-BE49-F238E27FC236}">
                <a16:creationId xmlns:a16="http://schemas.microsoft.com/office/drawing/2014/main" id="{EA9BDA01-3AF6-DF55-3F8E-9F079643EF48}"/>
              </a:ext>
            </a:extLst>
          </p:cNvPr>
          <p:cNvGrpSpPr/>
          <p:nvPr/>
        </p:nvGrpSpPr>
        <p:grpSpPr>
          <a:xfrm>
            <a:off x="2279576" y="457528"/>
            <a:ext cx="5580509" cy="504056"/>
            <a:chOff x="371475" y="1628775"/>
            <a:chExt cx="5580509" cy="504056"/>
          </a:xfrm>
        </p:grpSpPr>
        <p:sp>
          <p:nvSpPr>
            <p:cNvPr id="11" name="Rechteck 6">
              <a:extLst>
                <a:ext uri="{FF2B5EF4-FFF2-40B4-BE49-F238E27FC236}">
                  <a16:creationId xmlns:a16="http://schemas.microsoft.com/office/drawing/2014/main" id="{28D88804-007D-0FC9-DC89-586ECD242172}"/>
                </a:ext>
              </a:extLst>
            </p:cNvPr>
            <p:cNvSpPr/>
            <p:nvPr/>
          </p:nvSpPr>
          <p:spPr>
            <a:xfrm>
              <a:off x="371475" y="1628775"/>
              <a:ext cx="5580509" cy="504056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r>
                <a:rPr lang="pt-BR" b="1" dirty="0">
                  <a:solidFill>
                    <a:srgbClr val="EB5F73"/>
                  </a:solidFill>
                </a:rPr>
                <a:t>Simulation of atmospheric processes </a:t>
              </a:r>
            </a:p>
          </p:txBody>
        </p:sp>
        <p:sp>
          <p:nvSpPr>
            <p:cNvPr id="12" name="Grafik 6">
              <a:extLst>
                <a:ext uri="{FF2B5EF4-FFF2-40B4-BE49-F238E27FC236}">
                  <a16:creationId xmlns:a16="http://schemas.microsoft.com/office/drawing/2014/main" id="{C213EB71-68B5-D3C3-E56A-2D45D50997E9}"/>
                </a:ext>
              </a:extLst>
            </p:cNvPr>
            <p:cNvSpPr/>
            <p:nvPr/>
          </p:nvSpPr>
          <p:spPr>
            <a:xfrm>
              <a:off x="489505" y="1711302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rgbClr val="B9D2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3" name="Gruppieren 5">
            <a:extLst>
              <a:ext uri="{FF2B5EF4-FFF2-40B4-BE49-F238E27FC236}">
                <a16:creationId xmlns:a16="http://schemas.microsoft.com/office/drawing/2014/main" id="{4A845334-0C13-C4E3-CFD2-993BDCCFCDFE}"/>
              </a:ext>
            </a:extLst>
          </p:cNvPr>
          <p:cNvGrpSpPr/>
          <p:nvPr/>
        </p:nvGrpSpPr>
        <p:grpSpPr>
          <a:xfrm>
            <a:off x="2279575" y="1827878"/>
            <a:ext cx="5580509" cy="504056"/>
            <a:chOff x="371475" y="2390580"/>
            <a:chExt cx="5580509" cy="504056"/>
          </a:xfrm>
        </p:grpSpPr>
        <p:sp>
          <p:nvSpPr>
            <p:cNvPr id="14" name="Rechteck 9">
              <a:extLst>
                <a:ext uri="{FF2B5EF4-FFF2-40B4-BE49-F238E27FC236}">
                  <a16:creationId xmlns:a16="http://schemas.microsoft.com/office/drawing/2014/main" id="{54D9D18B-1827-61A7-0EF1-4D1F63892C49}"/>
                </a:ext>
              </a:extLst>
            </p:cNvPr>
            <p:cNvSpPr/>
            <p:nvPr/>
          </p:nvSpPr>
          <p:spPr>
            <a:xfrm>
              <a:off x="371475" y="2390580"/>
              <a:ext cx="5580509" cy="504056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r>
                <a:rPr lang="pt-BR" b="1" dirty="0">
                  <a:solidFill>
                    <a:srgbClr val="EB5F73"/>
                  </a:solidFill>
                </a:rPr>
                <a:t>Access for users to chamber and data </a:t>
              </a:r>
            </a:p>
          </p:txBody>
        </p:sp>
        <p:sp>
          <p:nvSpPr>
            <p:cNvPr id="15" name="Grafik 6">
              <a:extLst>
                <a:ext uri="{FF2B5EF4-FFF2-40B4-BE49-F238E27FC236}">
                  <a16:creationId xmlns:a16="http://schemas.microsoft.com/office/drawing/2014/main" id="{A3EE226F-EED4-F115-B0D9-86B1BB27F9FB}"/>
                </a:ext>
              </a:extLst>
            </p:cNvPr>
            <p:cNvSpPr/>
            <p:nvPr/>
          </p:nvSpPr>
          <p:spPr>
            <a:xfrm>
              <a:off x="489505" y="2473107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rgbClr val="B9D2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grpSp>
        <p:nvGrpSpPr>
          <p:cNvPr id="16" name="Gruppieren 14">
            <a:extLst>
              <a:ext uri="{FF2B5EF4-FFF2-40B4-BE49-F238E27FC236}">
                <a16:creationId xmlns:a16="http://schemas.microsoft.com/office/drawing/2014/main" id="{862D8B71-A5C1-2EC4-3E92-545A48989CC3}"/>
              </a:ext>
            </a:extLst>
          </p:cNvPr>
          <p:cNvGrpSpPr/>
          <p:nvPr/>
        </p:nvGrpSpPr>
        <p:grpSpPr>
          <a:xfrm>
            <a:off x="2279575" y="1142703"/>
            <a:ext cx="5580509" cy="504056"/>
            <a:chOff x="371475" y="3914190"/>
            <a:chExt cx="11449050" cy="504056"/>
          </a:xfrm>
        </p:grpSpPr>
        <p:sp>
          <p:nvSpPr>
            <p:cNvPr id="17" name="Rechteck 15">
              <a:extLst>
                <a:ext uri="{FF2B5EF4-FFF2-40B4-BE49-F238E27FC236}">
                  <a16:creationId xmlns:a16="http://schemas.microsoft.com/office/drawing/2014/main" id="{D3F029DD-BCF0-DF81-0A56-CCE0809FEA4B}"/>
                </a:ext>
              </a:extLst>
            </p:cNvPr>
            <p:cNvSpPr/>
            <p:nvPr/>
          </p:nvSpPr>
          <p:spPr>
            <a:xfrm>
              <a:off x="371475" y="3914190"/>
              <a:ext cx="11449050" cy="504056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r>
                <a:rPr lang="pt-BR" b="1" dirty="0">
                  <a:solidFill>
                    <a:srgbClr val="EB5F73"/>
                  </a:solidFill>
                </a:rPr>
                <a:t>Quality assurance of instruments</a:t>
              </a:r>
            </a:p>
          </p:txBody>
        </p:sp>
        <p:sp>
          <p:nvSpPr>
            <p:cNvPr id="18" name="Grafik 6">
              <a:extLst>
                <a:ext uri="{FF2B5EF4-FFF2-40B4-BE49-F238E27FC236}">
                  <a16:creationId xmlns:a16="http://schemas.microsoft.com/office/drawing/2014/main" id="{4D60DAF9-86EF-745B-743C-C12DA444A6E1}"/>
                </a:ext>
              </a:extLst>
            </p:cNvPr>
            <p:cNvSpPr/>
            <p:nvPr/>
          </p:nvSpPr>
          <p:spPr>
            <a:xfrm>
              <a:off x="613627" y="3990575"/>
              <a:ext cx="348982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rgbClr val="B9D2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6236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86F5-4725-2274-AED2-A1CB8C7A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Chamber Experiments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29284-360A-070D-E551-313AE45F2B6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954CC-E7A9-9561-585B-6C4404B9941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4C23C6-B9A6-405B-C8D8-BAE95BDD7A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CF4015-E076-F36A-E4DA-914034C72070}"/>
              </a:ext>
            </a:extLst>
          </p:cNvPr>
          <p:cNvSpPr/>
          <p:nvPr/>
        </p:nvSpPr>
        <p:spPr bwMode="auto">
          <a:xfrm>
            <a:off x="191344" y="1081859"/>
            <a:ext cx="3584424" cy="4723405"/>
          </a:xfrm>
          <a:prstGeom prst="roundRect">
            <a:avLst>
              <a:gd name="adj" fmla="val 10476"/>
            </a:avLst>
          </a:prstGeom>
          <a:solidFill>
            <a:schemeClr val="bg1">
              <a:lumMod val="95000"/>
            </a:schemeClr>
          </a:solidFill>
          <a:ln>
            <a:solidFill>
              <a:srgbClr val="023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16E076-14D1-1DDC-2E5D-E42DA4627A4A}"/>
              </a:ext>
            </a:extLst>
          </p:cNvPr>
          <p:cNvSpPr txBox="1"/>
          <p:nvPr/>
        </p:nvSpPr>
        <p:spPr bwMode="auto">
          <a:xfrm>
            <a:off x="666294" y="1205030"/>
            <a:ext cx="2645276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rPr>
              <a:t>Outdoor SAPHIR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23D6B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Textfeld 22">
            <a:extLst>
              <a:ext uri="{FF2B5EF4-FFF2-40B4-BE49-F238E27FC236}">
                <a16:creationId xmlns:a16="http://schemas.microsoft.com/office/drawing/2014/main" id="{8B250AAE-906D-C608-E81E-0B49308E3A80}"/>
              </a:ext>
            </a:extLst>
          </p:cNvPr>
          <p:cNvSpPr txBox="1"/>
          <p:nvPr/>
        </p:nvSpPr>
        <p:spPr bwMode="auto">
          <a:xfrm>
            <a:off x="370287" y="4365104"/>
            <a:ext cx="3455113" cy="119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1600" dirty="0"/>
              <a:t>Chemical </a:t>
            </a:r>
            <a:r>
              <a:rPr lang="de-DE" sz="1600" dirty="0" err="1"/>
              <a:t>processes</a:t>
            </a:r>
            <a:r>
              <a:rPr lang="de-DE" sz="1600" dirty="0"/>
              <a:t> and </a:t>
            </a:r>
            <a:r>
              <a:rPr lang="de-DE" sz="1600" dirty="0" err="1"/>
              <a:t>formation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ozone</a:t>
            </a:r>
            <a:r>
              <a:rPr lang="de-DE" sz="1600" dirty="0"/>
              <a:t> / </a:t>
            </a:r>
            <a:r>
              <a:rPr lang="de-DE" sz="1600" dirty="0" err="1"/>
              <a:t>particles</a:t>
            </a:r>
            <a:r>
              <a:rPr lang="de-DE" sz="1600" dirty="0"/>
              <a:t> at </a:t>
            </a:r>
            <a:r>
              <a:rPr lang="de-DE" sz="1600" dirty="0" err="1"/>
              <a:t>today‘s</a:t>
            </a:r>
            <a:r>
              <a:rPr lang="de-DE" sz="1600" dirty="0"/>
              <a:t> and </a:t>
            </a:r>
            <a:r>
              <a:rPr lang="de-DE" sz="1600" dirty="0" err="1"/>
              <a:t>future‘s</a:t>
            </a:r>
            <a:r>
              <a:rPr lang="de-DE" sz="1600" dirty="0"/>
              <a:t> </a:t>
            </a:r>
            <a:r>
              <a:rPr lang="de-DE" sz="1600" dirty="0" err="1"/>
              <a:t>atmospheric</a:t>
            </a:r>
            <a:r>
              <a:rPr lang="de-DE" sz="1600" dirty="0"/>
              <a:t> </a:t>
            </a:r>
            <a:r>
              <a:rPr lang="de-DE" sz="1600" dirty="0" err="1"/>
              <a:t>conditions</a:t>
            </a:r>
            <a:r>
              <a:rPr lang="de-DE" sz="1600" dirty="0"/>
              <a:t> in </a:t>
            </a:r>
            <a:r>
              <a:rPr lang="de-DE" sz="1600" dirty="0" err="1"/>
              <a:t>day-long</a:t>
            </a:r>
            <a:r>
              <a:rPr lang="de-DE" sz="1600" dirty="0"/>
              <a:t> </a:t>
            </a:r>
            <a:r>
              <a:rPr lang="de-DE" sz="1600" dirty="0" err="1"/>
              <a:t>experiments</a:t>
            </a:r>
            <a:endParaRPr lang="de-DE" sz="1600" dirty="0"/>
          </a:p>
        </p:txBody>
      </p:sp>
      <p:pic>
        <p:nvPicPr>
          <p:cNvPr id="10" name="Grafik 1">
            <a:extLst>
              <a:ext uri="{FF2B5EF4-FFF2-40B4-BE49-F238E27FC236}">
                <a16:creationId xmlns:a16="http://schemas.microsoft.com/office/drawing/2014/main" id="{315FE270-EEF1-2928-EB0D-00BE3B61D2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/>
                    </a14:imgEffect>
                  </a14:imgLayer>
                </a14:imgProps>
              </a:ext>
            </a:extLst>
          </a:blip>
          <a:srcRect l="11990" r="6008"/>
          <a:stretch/>
        </p:blipFill>
        <p:spPr bwMode="auto">
          <a:xfrm>
            <a:off x="452581" y="1741593"/>
            <a:ext cx="3060000" cy="2340224"/>
          </a:xfrm>
          <a:prstGeom prst="rect">
            <a:avLst/>
          </a:prstGeom>
        </p:spPr>
      </p:pic>
      <p:grpSp>
        <p:nvGrpSpPr>
          <p:cNvPr id="11" name="Gruppieren 15">
            <a:extLst>
              <a:ext uri="{FF2B5EF4-FFF2-40B4-BE49-F238E27FC236}">
                <a16:creationId xmlns:a16="http://schemas.microsoft.com/office/drawing/2014/main" id="{E974EB34-CF13-6A58-A977-0BD02ACFC712}"/>
              </a:ext>
            </a:extLst>
          </p:cNvPr>
          <p:cNvGrpSpPr/>
          <p:nvPr/>
        </p:nvGrpSpPr>
        <p:grpSpPr>
          <a:xfrm>
            <a:off x="3982952" y="1081859"/>
            <a:ext cx="3584424" cy="4723405"/>
            <a:chOff x="3982952" y="1081859"/>
            <a:chExt cx="3584424" cy="4723405"/>
          </a:xfrm>
        </p:grpSpPr>
        <p:sp>
          <p:nvSpPr>
            <p:cNvPr id="12" name="Rectangle: Rounded Corners 7">
              <a:extLst>
                <a:ext uri="{FF2B5EF4-FFF2-40B4-BE49-F238E27FC236}">
                  <a16:creationId xmlns:a16="http://schemas.microsoft.com/office/drawing/2014/main" id="{749D44C6-4F54-E22B-9F9B-502A787FCBC2}"/>
                </a:ext>
              </a:extLst>
            </p:cNvPr>
            <p:cNvSpPr/>
            <p:nvPr/>
          </p:nvSpPr>
          <p:spPr bwMode="auto">
            <a:xfrm>
              <a:off x="3982952" y="1081859"/>
              <a:ext cx="3584424" cy="4723405"/>
            </a:xfrm>
            <a:prstGeom prst="roundRect">
              <a:avLst>
                <a:gd name="adj" fmla="val 1047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23D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B8A727-EDC9-A017-E216-C148B2094F7A}"/>
                </a:ext>
              </a:extLst>
            </p:cNvPr>
            <p:cNvSpPr txBox="1"/>
            <p:nvPr/>
          </p:nvSpPr>
          <p:spPr bwMode="auto">
            <a:xfrm>
              <a:off x="4583832" y="1185602"/>
              <a:ext cx="2271776" cy="443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rPr>
                <a:t>SAPHIR-</a:t>
              </a:r>
              <a:r>
                <a:rPr lang="en-US" sz="2400" b="1" kern="0" dirty="0">
                  <a:solidFill>
                    <a:srgbClr val="023D6B"/>
                  </a:solidFill>
                  <a:latin typeface="Arial"/>
                  <a:cs typeface="Arial"/>
                </a:rPr>
                <a:t>PLUS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4" name="Textfeld 23">
              <a:extLst>
                <a:ext uri="{FF2B5EF4-FFF2-40B4-BE49-F238E27FC236}">
                  <a16:creationId xmlns:a16="http://schemas.microsoft.com/office/drawing/2014/main" id="{5C909AB0-D3EF-03BA-2E56-72B506A5CBA8}"/>
                </a:ext>
              </a:extLst>
            </p:cNvPr>
            <p:cNvSpPr txBox="1"/>
            <p:nvPr/>
          </p:nvSpPr>
          <p:spPr bwMode="auto">
            <a:xfrm>
              <a:off x="4151784" y="4369194"/>
              <a:ext cx="3353673" cy="911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de-DE" sz="1600" dirty="0" err="1"/>
                <a:t>Using</a:t>
              </a:r>
              <a:r>
                <a:rPr lang="de-DE" sz="1600" dirty="0"/>
                <a:t> real plant </a:t>
              </a:r>
              <a:r>
                <a:rPr lang="de-DE" sz="1600" dirty="0" err="1"/>
                <a:t>emissions</a:t>
              </a:r>
              <a:r>
                <a:rPr lang="de-DE" sz="1600" dirty="0"/>
                <a:t> </a:t>
              </a:r>
              <a:r>
                <a:rPr lang="de-DE" sz="1600" dirty="0" err="1"/>
                <a:t>to</a:t>
              </a:r>
              <a:r>
                <a:rPr lang="de-DE" sz="1600" dirty="0"/>
                <a:t> </a:t>
              </a:r>
              <a:r>
                <a:rPr lang="de-DE" sz="1600" dirty="0" err="1"/>
                <a:t>investigate</a:t>
              </a:r>
              <a:r>
                <a:rPr lang="de-DE" sz="1600" dirty="0"/>
                <a:t> </a:t>
              </a:r>
              <a:r>
                <a:rPr lang="de-DE" sz="1600" dirty="0" err="1"/>
                <a:t>their</a:t>
              </a:r>
              <a:r>
                <a:rPr lang="de-DE" sz="1600" dirty="0"/>
                <a:t> </a:t>
              </a:r>
              <a:r>
                <a:rPr lang="de-DE" sz="1600" dirty="0" err="1"/>
                <a:t>chemical</a:t>
              </a:r>
              <a:r>
                <a:rPr lang="de-DE" sz="1600" dirty="0"/>
                <a:t> trans-formation and </a:t>
              </a:r>
              <a:r>
                <a:rPr lang="de-DE" sz="1600" dirty="0" err="1"/>
                <a:t>impact</a:t>
              </a:r>
              <a:r>
                <a:rPr lang="de-DE" sz="1600" dirty="0"/>
                <a:t> on </a:t>
              </a:r>
              <a:r>
                <a:rPr lang="de-DE" sz="1600" dirty="0" err="1"/>
                <a:t>air</a:t>
              </a:r>
              <a:r>
                <a:rPr lang="de-DE" sz="1600" dirty="0"/>
                <a:t> </a:t>
              </a:r>
              <a:r>
                <a:rPr lang="de-DE" sz="1600" dirty="0" err="1"/>
                <a:t>quality</a:t>
              </a:r>
              <a:r>
                <a:rPr lang="de-DE" sz="1600" dirty="0"/>
                <a:t> </a:t>
              </a:r>
            </a:p>
          </p:txBody>
        </p:sp>
        <p:pic>
          <p:nvPicPr>
            <p:cNvPr id="15" name="Grafik 8">
              <a:extLst>
                <a:ext uri="{FF2B5EF4-FFF2-40B4-BE49-F238E27FC236}">
                  <a16:creationId xmlns:a16="http://schemas.microsoft.com/office/drawing/2014/main" id="{E8B9499B-41E5-A3A2-138B-D2F8CBC2B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3791" y="1741593"/>
              <a:ext cx="3080397" cy="233657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B2FFB5-F910-69FA-5384-C9F409CACB80}"/>
              </a:ext>
            </a:extLst>
          </p:cNvPr>
          <p:cNvGrpSpPr/>
          <p:nvPr/>
        </p:nvGrpSpPr>
        <p:grpSpPr>
          <a:xfrm>
            <a:off x="7774560" y="1074165"/>
            <a:ext cx="3584424" cy="4731099"/>
            <a:chOff x="7774560" y="1074165"/>
            <a:chExt cx="3584424" cy="4731099"/>
          </a:xfrm>
        </p:grpSpPr>
        <p:grpSp>
          <p:nvGrpSpPr>
            <p:cNvPr id="16" name="Gruppieren 18">
              <a:extLst>
                <a:ext uri="{FF2B5EF4-FFF2-40B4-BE49-F238E27FC236}">
                  <a16:creationId xmlns:a16="http://schemas.microsoft.com/office/drawing/2014/main" id="{829CC4F1-A43B-B7FC-4277-1ED0BDC3B560}"/>
                </a:ext>
              </a:extLst>
            </p:cNvPr>
            <p:cNvGrpSpPr/>
            <p:nvPr/>
          </p:nvGrpSpPr>
          <p:grpSpPr>
            <a:xfrm>
              <a:off x="7774560" y="1074165"/>
              <a:ext cx="3584424" cy="4731099"/>
              <a:chOff x="7774560" y="1074165"/>
              <a:chExt cx="3584424" cy="4731099"/>
            </a:xfrm>
          </p:grpSpPr>
          <p:sp>
            <p:nvSpPr>
              <p:cNvPr id="17" name="Rectangle: Rounded Corners 7">
                <a:extLst>
                  <a:ext uri="{FF2B5EF4-FFF2-40B4-BE49-F238E27FC236}">
                    <a16:creationId xmlns:a16="http://schemas.microsoft.com/office/drawing/2014/main" id="{34BD720C-0606-F90B-696B-D82721F62707}"/>
                  </a:ext>
                </a:extLst>
              </p:cNvPr>
              <p:cNvSpPr/>
              <p:nvPr/>
            </p:nvSpPr>
            <p:spPr bwMode="auto">
              <a:xfrm>
                <a:off x="7774560" y="1074165"/>
                <a:ext cx="3584424" cy="4731099"/>
              </a:xfrm>
              <a:prstGeom prst="roundRect">
                <a:avLst>
                  <a:gd name="adj" fmla="val 10476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023D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93EAA78-0EA6-AF2F-4567-2C22C4B5D4C4}"/>
                  </a:ext>
                </a:extLst>
              </p:cNvPr>
              <p:cNvSpPr txBox="1"/>
              <p:nvPr/>
            </p:nvSpPr>
            <p:spPr bwMode="auto">
              <a:xfrm>
                <a:off x="7890143" y="1184926"/>
                <a:ext cx="3329758" cy="443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23D6B"/>
                    </a:solidFill>
                    <a:effectLst/>
                    <a:uLnTx/>
                    <a:uFillTx/>
                    <a:latin typeface="Arial"/>
                    <a:cs typeface="Arial"/>
                  </a:rPr>
                  <a:t>Indoor SAPHIR-STAR</a:t>
                </a: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endParaRPr>
              </a:p>
            </p:txBody>
          </p:sp>
          <p:sp>
            <p:nvSpPr>
              <p:cNvPr id="19" name="Textfeld 33">
                <a:extLst>
                  <a:ext uri="{FF2B5EF4-FFF2-40B4-BE49-F238E27FC236}">
                    <a16:creationId xmlns:a16="http://schemas.microsoft.com/office/drawing/2014/main" id="{775AB246-C993-96D6-BB9D-C32FAC6AA3F1}"/>
                  </a:ext>
                </a:extLst>
              </p:cNvPr>
              <p:cNvSpPr txBox="1"/>
              <p:nvPr/>
            </p:nvSpPr>
            <p:spPr bwMode="auto">
              <a:xfrm>
                <a:off x="7890143" y="4365104"/>
                <a:ext cx="3456384" cy="911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de-DE" sz="1600" dirty="0"/>
                  <a:t>Chemical </a:t>
                </a:r>
                <a:r>
                  <a:rPr lang="de-DE" sz="1600" dirty="0" err="1"/>
                  <a:t>processes</a:t>
                </a:r>
                <a:r>
                  <a:rPr lang="de-DE" sz="1600" dirty="0"/>
                  <a:t> and </a:t>
                </a:r>
                <a:r>
                  <a:rPr lang="de-DE" sz="1600" dirty="0" err="1"/>
                  <a:t>formation</a:t>
                </a:r>
                <a:r>
                  <a:rPr lang="de-DE" sz="1600" dirty="0"/>
                  <a:t> </a:t>
                </a:r>
                <a:r>
                  <a:rPr lang="de-DE" sz="1600" dirty="0" err="1"/>
                  <a:t>of</a:t>
                </a:r>
                <a:r>
                  <a:rPr lang="de-DE" sz="1600" dirty="0"/>
                  <a:t> </a:t>
                </a:r>
                <a:r>
                  <a:rPr lang="de-DE" sz="1600" dirty="0" err="1"/>
                  <a:t>ozone</a:t>
                </a:r>
                <a:r>
                  <a:rPr lang="de-DE" sz="1600" dirty="0"/>
                  <a:t> / </a:t>
                </a:r>
                <a:r>
                  <a:rPr lang="de-DE" sz="1600" dirty="0" err="1"/>
                  <a:t>particles</a:t>
                </a:r>
                <a:r>
                  <a:rPr lang="de-DE" sz="1600" dirty="0"/>
                  <a:t> in </a:t>
                </a:r>
                <a:r>
                  <a:rPr lang="de-DE" sz="1600" dirty="0" err="1"/>
                  <a:t>steady-state</a:t>
                </a:r>
                <a:r>
                  <a:rPr lang="de-DE" sz="1600" dirty="0"/>
                  <a:t> </a:t>
                </a:r>
                <a:r>
                  <a:rPr lang="de-DE" sz="1600" dirty="0" err="1"/>
                  <a:t>stirred</a:t>
                </a:r>
                <a:r>
                  <a:rPr lang="de-DE" sz="1600" dirty="0"/>
                  <a:t> </a:t>
                </a:r>
                <a:r>
                  <a:rPr lang="de-DE" sz="1600" dirty="0" err="1"/>
                  <a:t>reactor</a:t>
                </a:r>
                <a:endParaRPr lang="de-DE" sz="1600" dirty="0"/>
              </a:p>
            </p:txBody>
          </p:sp>
        </p:grpSp>
        <p:pic>
          <p:nvPicPr>
            <p:cNvPr id="20" name="Picture 19" descr="A large transparent container with purple light&#10;&#10;AI-generated content may be incorrect.">
              <a:extLst>
                <a:ext uri="{FF2B5EF4-FFF2-40B4-BE49-F238E27FC236}">
                  <a16:creationId xmlns:a16="http://schemas.microsoft.com/office/drawing/2014/main" id="{D8440735-A99B-CF33-B9D7-08CB1FA1A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93" r="5046"/>
            <a:stretch/>
          </p:blipFill>
          <p:spPr bwMode="auto">
            <a:xfrm>
              <a:off x="7968208" y="1741593"/>
              <a:ext cx="3246760" cy="2336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898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4D297-0088-1704-F67D-CEBFE67C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Reaction Kinetics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DEAB-4FA6-C940-2EEB-F4AA41DAA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8DDC8-C7D3-B55E-CE64-49BFBEC985F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2282E-EC7A-871D-4F7B-090698B674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6A97A7-6777-9570-DBBD-26F55931B8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65351CE-74C1-3787-C5DB-757A93C37CED}"/>
              </a:ext>
            </a:extLst>
          </p:cNvPr>
          <p:cNvGrpSpPr/>
          <p:nvPr/>
        </p:nvGrpSpPr>
        <p:grpSpPr>
          <a:xfrm>
            <a:off x="8235087" y="1002190"/>
            <a:ext cx="3736074" cy="4824536"/>
            <a:chOff x="8235087" y="1002190"/>
            <a:chExt cx="3736074" cy="482453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C41ED9A-7779-A61B-66C4-5F2E25C36459}"/>
                </a:ext>
              </a:extLst>
            </p:cNvPr>
            <p:cNvSpPr/>
            <p:nvPr/>
          </p:nvSpPr>
          <p:spPr bwMode="auto">
            <a:xfrm>
              <a:off x="8235087" y="1002190"/>
              <a:ext cx="3672408" cy="4824536"/>
            </a:xfrm>
            <a:prstGeom prst="roundRect">
              <a:avLst>
                <a:gd name="adj" fmla="val 1047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23D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B9068CA-BBD1-9296-9241-E71C7FD8C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10791" y="1811988"/>
              <a:ext cx="3029825" cy="2553116"/>
            </a:xfrm>
            <a:prstGeom prst="rect">
              <a:avLst/>
            </a:prstGeom>
          </p:spPr>
        </p:pic>
        <p:sp>
          <p:nvSpPr>
            <p:cNvPr id="24" name="Textfeld 22">
              <a:extLst>
                <a:ext uri="{FF2B5EF4-FFF2-40B4-BE49-F238E27FC236}">
                  <a16:creationId xmlns:a16="http://schemas.microsoft.com/office/drawing/2014/main" id="{1E875458-0286-1FCA-8E53-32E440CB38F5}"/>
                </a:ext>
              </a:extLst>
            </p:cNvPr>
            <p:cNvSpPr txBox="1"/>
            <p:nvPr/>
          </p:nvSpPr>
          <p:spPr bwMode="auto">
            <a:xfrm>
              <a:off x="8516048" y="4598899"/>
              <a:ext cx="3455113" cy="911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de-DE" sz="1600" dirty="0" err="1"/>
                <a:t>Theoretical</a:t>
              </a:r>
              <a:r>
                <a:rPr lang="de-DE" sz="1600" dirty="0"/>
                <a:t> </a:t>
              </a:r>
              <a:r>
                <a:rPr lang="de-DE" sz="1600" dirty="0" err="1"/>
                <a:t>calculations</a:t>
              </a:r>
              <a:r>
                <a:rPr lang="de-DE" sz="1600" dirty="0"/>
                <a:t>, </a:t>
              </a:r>
              <a:r>
                <a:rPr lang="de-DE" sz="1600" dirty="0" err="1"/>
                <a:t>kinetic</a:t>
              </a:r>
              <a:r>
                <a:rPr lang="de-DE" sz="1600" dirty="0"/>
                <a:t> </a:t>
              </a:r>
              <a:r>
                <a:rPr lang="de-DE" sz="1600" dirty="0" err="1"/>
                <a:t>studies</a:t>
              </a:r>
              <a:r>
                <a:rPr lang="de-DE" sz="1600" dirty="0"/>
                <a:t>, </a:t>
              </a:r>
              <a:r>
                <a:rPr lang="de-DE" sz="1600" dirty="0" err="1"/>
                <a:t>development</a:t>
              </a:r>
              <a:r>
                <a:rPr lang="de-DE" sz="1600" dirty="0"/>
                <a:t>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structure-activity</a:t>
              </a:r>
              <a:r>
                <a:rPr lang="de-DE" sz="1600" dirty="0"/>
                <a:t> </a:t>
              </a:r>
              <a:r>
                <a:rPr lang="de-DE" sz="1600" dirty="0" err="1"/>
                <a:t>relationships</a:t>
              </a:r>
              <a:r>
                <a:rPr lang="de-DE" sz="1600" dirty="0"/>
                <a:t> (SAR)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AD34F19-DC30-507C-95F0-4FF5B7E30287}"/>
                </a:ext>
              </a:extLst>
            </p:cNvPr>
            <p:cNvSpPr txBox="1"/>
            <p:nvPr/>
          </p:nvSpPr>
          <p:spPr bwMode="auto">
            <a:xfrm>
              <a:off x="8406412" y="1187186"/>
              <a:ext cx="3398687" cy="443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rPr>
                <a:t>Kinetic theory studies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7661745-994E-4F9E-64B6-7FA6516408EC}"/>
              </a:ext>
            </a:extLst>
          </p:cNvPr>
          <p:cNvGrpSpPr/>
          <p:nvPr/>
        </p:nvGrpSpPr>
        <p:grpSpPr>
          <a:xfrm>
            <a:off x="4342086" y="1016732"/>
            <a:ext cx="3696859" cy="4824536"/>
            <a:chOff x="4342086" y="1016732"/>
            <a:chExt cx="3696859" cy="482453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0087DD6-4CE1-53B2-796D-302BCD7DAFB3}"/>
                </a:ext>
              </a:extLst>
            </p:cNvPr>
            <p:cNvSpPr/>
            <p:nvPr/>
          </p:nvSpPr>
          <p:spPr bwMode="auto">
            <a:xfrm>
              <a:off x="4342086" y="1016732"/>
              <a:ext cx="3672408" cy="4824536"/>
            </a:xfrm>
            <a:prstGeom prst="roundRect">
              <a:avLst>
                <a:gd name="adj" fmla="val 1047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23D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709CA2C-4CEB-5646-B59B-F58266C2D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5840" y="1788021"/>
              <a:ext cx="3024336" cy="2577083"/>
            </a:xfrm>
            <a:prstGeom prst="rect">
              <a:avLst/>
            </a:prstGeom>
          </p:spPr>
        </p:pic>
        <p:sp>
          <p:nvSpPr>
            <p:cNvPr id="22" name="Textfeld 22">
              <a:extLst>
                <a:ext uri="{FF2B5EF4-FFF2-40B4-BE49-F238E27FC236}">
                  <a16:creationId xmlns:a16="http://schemas.microsoft.com/office/drawing/2014/main" id="{875A5160-DB85-FE08-4C1A-5AA68621CE7A}"/>
                </a:ext>
              </a:extLst>
            </p:cNvPr>
            <p:cNvSpPr txBox="1"/>
            <p:nvPr/>
          </p:nvSpPr>
          <p:spPr bwMode="auto">
            <a:xfrm>
              <a:off x="4583832" y="4598899"/>
              <a:ext cx="3455113" cy="911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de-DE" sz="1600" dirty="0" err="1"/>
                <a:t>Comparison</a:t>
              </a:r>
              <a:r>
                <a:rPr lang="de-DE" sz="1600" dirty="0"/>
                <a:t>, </a:t>
              </a:r>
              <a:r>
                <a:rPr lang="de-DE" sz="1600" dirty="0" err="1"/>
                <a:t>validation</a:t>
              </a:r>
              <a:r>
                <a:rPr lang="de-DE" sz="1600" dirty="0"/>
                <a:t>, and </a:t>
              </a:r>
              <a:r>
                <a:rPr lang="de-DE" sz="1600" dirty="0" err="1"/>
                <a:t>extension</a:t>
              </a:r>
              <a:r>
                <a:rPr lang="de-DE" sz="1600" dirty="0"/>
                <a:t>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chemical</a:t>
              </a:r>
              <a:r>
                <a:rPr lang="de-DE" sz="1600" dirty="0"/>
                <a:t> </a:t>
              </a:r>
              <a:r>
                <a:rPr lang="de-DE" sz="1600" dirty="0" err="1"/>
                <a:t>mechanims</a:t>
              </a:r>
              <a:r>
                <a:rPr lang="de-DE" sz="1600" dirty="0"/>
                <a:t> and </a:t>
              </a:r>
              <a:r>
                <a:rPr lang="de-DE" sz="1600" dirty="0" err="1"/>
                <a:t>calculations</a:t>
              </a:r>
              <a:endParaRPr lang="de-DE" sz="16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3846CC-9CB9-0DA1-2472-1D3F69464558}"/>
                </a:ext>
              </a:extLst>
            </p:cNvPr>
            <p:cNvSpPr txBox="1"/>
            <p:nvPr/>
          </p:nvSpPr>
          <p:spPr bwMode="auto">
            <a:xfrm>
              <a:off x="4611581" y="1195259"/>
              <a:ext cx="3140603" cy="443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rPr>
                <a:t>Model development 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EFDE746-46B0-03B2-A5C4-B7C431D92E64}"/>
              </a:ext>
            </a:extLst>
          </p:cNvPr>
          <p:cNvGrpSpPr/>
          <p:nvPr/>
        </p:nvGrpSpPr>
        <p:grpSpPr>
          <a:xfrm>
            <a:off x="394891" y="1016732"/>
            <a:ext cx="3684885" cy="4819955"/>
            <a:chOff x="394891" y="1016732"/>
            <a:chExt cx="3684885" cy="481995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52775C4-B158-4C44-4A9A-5E91EEB324D1}"/>
                </a:ext>
              </a:extLst>
            </p:cNvPr>
            <p:cNvSpPr/>
            <p:nvPr/>
          </p:nvSpPr>
          <p:spPr bwMode="auto">
            <a:xfrm>
              <a:off x="394891" y="1016732"/>
              <a:ext cx="3672408" cy="4819955"/>
            </a:xfrm>
            <a:prstGeom prst="roundRect">
              <a:avLst>
                <a:gd name="adj" fmla="val 10476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023D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E7C878-F156-C0DF-24A8-A58F0392A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388" y="1828134"/>
              <a:ext cx="3059740" cy="2583655"/>
            </a:xfrm>
            <a:prstGeom prst="rect">
              <a:avLst/>
            </a:prstGeom>
          </p:spPr>
        </p:pic>
        <p:sp>
          <p:nvSpPr>
            <p:cNvPr id="20" name="Textfeld 22">
              <a:extLst>
                <a:ext uri="{FF2B5EF4-FFF2-40B4-BE49-F238E27FC236}">
                  <a16:creationId xmlns:a16="http://schemas.microsoft.com/office/drawing/2014/main" id="{3F23824C-60BD-7AB8-7C5F-409BC243F4F4}"/>
                </a:ext>
              </a:extLst>
            </p:cNvPr>
            <p:cNvSpPr txBox="1"/>
            <p:nvPr/>
          </p:nvSpPr>
          <p:spPr bwMode="auto">
            <a:xfrm>
              <a:off x="624663" y="4598899"/>
              <a:ext cx="3455113" cy="911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de-DE" sz="1600" dirty="0"/>
                <a:t>Discovery and </a:t>
              </a:r>
              <a:r>
                <a:rPr lang="de-DE" sz="1600" dirty="0" err="1"/>
                <a:t>identification</a:t>
              </a:r>
              <a:r>
                <a:rPr lang="de-DE" sz="1600" dirty="0"/>
                <a:t>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pathways</a:t>
              </a:r>
              <a:r>
                <a:rPr lang="de-DE" sz="1600" dirty="0"/>
                <a:t> </a:t>
              </a:r>
              <a:r>
                <a:rPr lang="de-DE" sz="1600" dirty="0" err="1"/>
                <a:t>of</a:t>
              </a:r>
              <a:r>
                <a:rPr lang="de-DE" sz="1600" dirty="0"/>
                <a:t> </a:t>
              </a:r>
              <a:r>
                <a:rPr lang="de-DE" sz="1600" dirty="0" err="1"/>
                <a:t>atmospheric</a:t>
              </a:r>
              <a:r>
                <a:rPr lang="de-DE" sz="1600" dirty="0"/>
                <a:t> </a:t>
              </a:r>
              <a:r>
                <a:rPr lang="de-DE" sz="1600" dirty="0" err="1"/>
                <a:t>oxidation</a:t>
              </a:r>
              <a:r>
                <a:rPr lang="de-DE" sz="1600" dirty="0"/>
                <a:t> </a:t>
              </a:r>
              <a:r>
                <a:rPr lang="de-DE" sz="1600" dirty="0" err="1"/>
                <a:t>processes</a:t>
              </a:r>
              <a:endParaRPr lang="de-DE" sz="16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462E522-296E-DC5D-6501-1C067342BCD1}"/>
                </a:ext>
              </a:extLst>
            </p:cNvPr>
            <p:cNvSpPr txBox="1"/>
            <p:nvPr/>
          </p:nvSpPr>
          <p:spPr bwMode="auto">
            <a:xfrm>
              <a:off x="683201" y="1220647"/>
              <a:ext cx="3108543" cy="4431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23D6B"/>
                  </a:solidFill>
                  <a:effectLst/>
                  <a:uLnTx/>
                  <a:uFillTx/>
                  <a:latin typeface="Arial"/>
                  <a:cs typeface="Arial"/>
                </a:rPr>
                <a:t>Mechanistic studies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807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736A-8282-8675-2E02-FA809C65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Reaction Kinetics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17904-0779-7C62-1656-FED2C13CCBF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141525-F7CE-5546-4399-7418F8F4AC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5AA3F1-7DD1-4522-C37A-865DB14267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r>
              <a:rPr lang="de-DE" dirty="0"/>
              <a:t>: </a:t>
            </a:r>
            <a:r>
              <a:rPr lang="de-DE" dirty="0" err="1"/>
              <a:t>formation</a:t>
            </a:r>
            <a:r>
              <a:rPr lang="de-DE" dirty="0"/>
              <a:t> of </a:t>
            </a:r>
            <a:r>
              <a:rPr lang="de-DE" dirty="0" err="1"/>
              <a:t>highly</a:t>
            </a:r>
            <a:r>
              <a:rPr lang="de-DE" dirty="0"/>
              <a:t> </a:t>
            </a:r>
            <a:r>
              <a:rPr lang="de-DE" dirty="0" err="1"/>
              <a:t>oxidated</a:t>
            </a:r>
            <a:r>
              <a:rPr lang="de-DE" dirty="0"/>
              <a:t> </a:t>
            </a:r>
            <a:r>
              <a:rPr lang="de-DE" dirty="0" err="1"/>
              <a:t>molecules</a:t>
            </a:r>
            <a:r>
              <a:rPr lang="de-DE" dirty="0"/>
              <a:t> (HOMs)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biogenic</a:t>
            </a:r>
            <a:r>
              <a:rPr lang="de-DE" dirty="0"/>
              <a:t> RO</a:t>
            </a:r>
            <a:r>
              <a:rPr lang="de-DE" baseline="-25000" dirty="0"/>
              <a:t>2</a:t>
            </a:r>
          </a:p>
          <a:p>
            <a:endParaRPr lang="en-GB" dirty="0"/>
          </a:p>
        </p:txBody>
      </p:sp>
      <p:sp>
        <p:nvSpPr>
          <p:cNvPr id="7" name="Rechteck 9">
            <a:extLst>
              <a:ext uri="{FF2B5EF4-FFF2-40B4-BE49-F238E27FC236}">
                <a16:creationId xmlns:a16="http://schemas.microsoft.com/office/drawing/2014/main" id="{C21B1420-B6F1-E79C-0D3A-EBA7926B4B3B}"/>
              </a:ext>
            </a:extLst>
          </p:cNvPr>
          <p:cNvSpPr/>
          <p:nvPr/>
        </p:nvSpPr>
        <p:spPr>
          <a:xfrm>
            <a:off x="6073105" y="1341195"/>
            <a:ext cx="5948147" cy="42269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tIns="144000" bIns="144000"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pt-BR" b="1" dirty="0">
                <a:solidFill>
                  <a:schemeClr val="tx1"/>
                </a:solidFill>
              </a:rPr>
              <a:t>	</a:t>
            </a:r>
            <a:endParaRPr lang="pt-BR" dirty="0">
              <a:solidFill>
                <a:srgbClr val="00B050"/>
              </a:solidFill>
            </a:endParaRPr>
          </a:p>
        </p:txBody>
      </p:sp>
      <p:pic>
        <p:nvPicPr>
          <p:cNvPr id="8" name="Picture 7" descr="A graph with red and blue lines&#10;&#10;AI-generated content may be incorrect.">
            <a:extLst>
              <a:ext uri="{FF2B5EF4-FFF2-40B4-BE49-F238E27FC236}">
                <a16:creationId xmlns:a16="http://schemas.microsoft.com/office/drawing/2014/main" id="{75CC3FD1-FB77-AFE8-9F13-5A500969EB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69" y="1662307"/>
            <a:ext cx="3473530" cy="2472174"/>
          </a:xfrm>
          <a:prstGeom prst="rect">
            <a:avLst/>
          </a:prstGeom>
        </p:spPr>
      </p:pic>
      <p:sp>
        <p:nvSpPr>
          <p:cNvPr id="9" name="Rechteck 9">
            <a:extLst>
              <a:ext uri="{FF2B5EF4-FFF2-40B4-BE49-F238E27FC236}">
                <a16:creationId xmlns:a16="http://schemas.microsoft.com/office/drawing/2014/main" id="{620CDDCB-97F5-5DC6-9491-B4A36BB10C37}"/>
              </a:ext>
            </a:extLst>
          </p:cNvPr>
          <p:cNvSpPr/>
          <p:nvPr/>
        </p:nvSpPr>
        <p:spPr>
          <a:xfrm>
            <a:off x="208437" y="1362003"/>
            <a:ext cx="5665884" cy="42269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tIns="144000" bIns="144000"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pt-BR" b="1" dirty="0">
                <a:solidFill>
                  <a:schemeClr val="tx1"/>
                </a:solidFill>
              </a:rPr>
              <a:t>	</a:t>
            </a:r>
            <a:endParaRPr lang="pt-BR" dirty="0">
              <a:solidFill>
                <a:srgbClr val="00B050"/>
              </a:solidFill>
            </a:endParaRPr>
          </a:p>
        </p:txBody>
      </p:sp>
      <p:pic>
        <p:nvPicPr>
          <p:cNvPr id="10" name="Picture 9" descr="A diagram of red and blue dots&#10;&#10;AI-generated content may be incorrect.">
            <a:extLst>
              <a:ext uri="{FF2B5EF4-FFF2-40B4-BE49-F238E27FC236}">
                <a16:creationId xmlns:a16="http://schemas.microsoft.com/office/drawing/2014/main" id="{5FB4CD73-43A3-A202-18BB-EAAFD0AF23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2" b="3669"/>
          <a:stretch/>
        </p:blipFill>
        <p:spPr>
          <a:xfrm>
            <a:off x="269010" y="3373248"/>
            <a:ext cx="3061940" cy="2152046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59257622-A00D-433A-A049-1BC83881868E}"/>
              </a:ext>
            </a:extLst>
          </p:cNvPr>
          <p:cNvSpPr>
            <a:spLocks noGrp="1"/>
          </p:cNvSpPr>
          <p:nvPr/>
        </p:nvSpPr>
        <p:spPr>
          <a:xfrm>
            <a:off x="474304" y="2376778"/>
            <a:ext cx="11449049" cy="5099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200" baseline="-25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A90C2EB-754F-8F54-AD6C-4BB29E2C3D6A}"/>
              </a:ext>
            </a:extLst>
          </p:cNvPr>
          <p:cNvSpPr txBox="1"/>
          <p:nvPr/>
        </p:nvSpPr>
        <p:spPr>
          <a:xfrm>
            <a:off x="240284" y="1374773"/>
            <a:ext cx="5561841" cy="73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2200" b="1" dirty="0"/>
              <a:t>Theory</a:t>
            </a:r>
            <a:r>
              <a:rPr lang="en-US" sz="2200" dirty="0"/>
              <a:t>: Extensive SAR characterization of RO</a:t>
            </a:r>
            <a:r>
              <a:rPr lang="en-US" sz="2200" baseline="-25000" dirty="0"/>
              <a:t>2</a:t>
            </a:r>
            <a:r>
              <a:rPr lang="en-US" sz="2200" dirty="0"/>
              <a:t> autoxidation reaction rates and trends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6A112B79-53BE-AFB1-F8A0-2E9C35CB7AFD}"/>
              </a:ext>
            </a:extLst>
          </p:cNvPr>
          <p:cNvSpPr txBox="1"/>
          <p:nvPr/>
        </p:nvSpPr>
        <p:spPr>
          <a:xfrm>
            <a:off x="3423685" y="3747238"/>
            <a:ext cx="2507211" cy="170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2200" b="1" dirty="0"/>
              <a:t>Experiment</a:t>
            </a:r>
            <a:r>
              <a:rPr lang="en-US" sz="2200" dirty="0"/>
              <a:t>: Characterization of HOM “families“ following viable autoxidation paths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62EF7AF5-F755-A749-8958-4D36583D6FDC}"/>
              </a:ext>
            </a:extLst>
          </p:cNvPr>
          <p:cNvSpPr txBox="1"/>
          <p:nvPr/>
        </p:nvSpPr>
        <p:spPr>
          <a:xfrm>
            <a:off x="157172" y="5568102"/>
            <a:ext cx="1166529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5000"/>
              </a:lnSpc>
            </a:pPr>
            <a:r>
              <a:rPr lang="en-US" sz="1200" i="1" dirty="0" err="1">
                <a:solidFill>
                  <a:schemeClr val="tx2">
                    <a:lumMod val="75000"/>
                  </a:schemeClr>
                </a:solidFill>
              </a:rPr>
              <a:t>Nozière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 et al. </a:t>
            </a:r>
            <a:r>
              <a:rPr lang="en-US" sz="1200" i="1" dirty="0" err="1">
                <a:solidFill>
                  <a:schemeClr val="tx2">
                    <a:lumMod val="75000"/>
                  </a:schemeClr>
                </a:solidFill>
              </a:rPr>
              <a:t>Angew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. Chem. 2019 ; Vereecken et al. ACP 2020 ; Zhao et al. ACP 2021 ; Vereecken et al. PCCP 2021 ; Wu et al. ACP 2021 ; </a:t>
            </a:r>
            <a:br>
              <a:rPr lang="en-US" sz="1200" i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Shen et al. EST 2021 ; </a:t>
            </a:r>
            <a:r>
              <a:rPr lang="en-US" sz="1200" i="1" dirty="0" err="1">
                <a:solidFill>
                  <a:schemeClr val="tx2">
                    <a:lumMod val="75000"/>
                  </a:schemeClr>
                </a:solidFill>
              </a:rPr>
              <a:t>Tsiligiannis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 et al. GRL 2022 ; Guo et al. ACP 2022 ; Shen et al. Science Adv. 2022 ; Luo et al. ACP 2023, </a:t>
            </a:r>
            <a:r>
              <a:rPr lang="en-US" sz="1200" i="1" dirty="0" err="1">
                <a:solidFill>
                  <a:schemeClr val="tx2">
                    <a:lumMod val="75000"/>
                  </a:schemeClr>
                </a:solidFill>
              </a:rPr>
              <a:t>Nozière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 et al. PCCP 2024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DBAE52-4539-3976-8D08-D8E18777A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576" y="4814977"/>
            <a:ext cx="5659213" cy="702779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9A222BB7-602B-2AA6-05C3-DB8CFFBC3615}"/>
              </a:ext>
            </a:extLst>
          </p:cNvPr>
          <p:cNvSpPr txBox="1"/>
          <p:nvPr/>
        </p:nvSpPr>
        <p:spPr>
          <a:xfrm>
            <a:off x="6073105" y="4136186"/>
            <a:ext cx="5553235" cy="73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2200" b="1" dirty="0"/>
              <a:t>Theory</a:t>
            </a:r>
            <a:r>
              <a:rPr lang="en-US" sz="2200" dirty="0"/>
              <a:t>: autoxidation chain termination does not imply autoxidation stop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A9830E0A-CCF6-788E-408A-72A97E06FC5C}"/>
              </a:ext>
            </a:extLst>
          </p:cNvPr>
          <p:cNvSpPr txBox="1"/>
          <p:nvPr/>
        </p:nvSpPr>
        <p:spPr>
          <a:xfrm>
            <a:off x="6132049" y="1638460"/>
            <a:ext cx="2076636" cy="202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2200" b="1" dirty="0"/>
              <a:t>Experiment</a:t>
            </a:r>
            <a:r>
              <a:rPr lang="en-US" sz="2200" dirty="0"/>
              <a:t>: Alkoxy radical chemistry can sustain, even enhance, HOM formation.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DC0F1F34-8092-3115-41F6-53A2CD9F4D33}"/>
              </a:ext>
            </a:extLst>
          </p:cNvPr>
          <p:cNvSpPr txBox="1"/>
          <p:nvPr/>
        </p:nvSpPr>
        <p:spPr>
          <a:xfrm>
            <a:off x="9155190" y="3242945"/>
            <a:ext cx="216024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Increasing NO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620F5A3-4526-FFD8-2731-F9FD16DA973C}"/>
              </a:ext>
            </a:extLst>
          </p:cNvPr>
          <p:cNvCxnSpPr/>
          <p:nvPr/>
        </p:nvCxnSpPr>
        <p:spPr>
          <a:xfrm>
            <a:off x="9047178" y="3579157"/>
            <a:ext cx="2376264" cy="0"/>
          </a:xfrm>
          <a:prstGeom prst="straightConnector1">
            <a:avLst/>
          </a:prstGeom>
          <a:ln w="38100">
            <a:solidFill>
              <a:schemeClr val="accent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3">
            <a:extLst>
              <a:ext uri="{FF2B5EF4-FFF2-40B4-BE49-F238E27FC236}">
                <a16:creationId xmlns:a16="http://schemas.microsoft.com/office/drawing/2014/main" id="{670FF89F-6A9D-6941-CE29-5ACDDBB0BFCB}"/>
              </a:ext>
            </a:extLst>
          </p:cNvPr>
          <p:cNvSpPr txBox="1"/>
          <p:nvPr/>
        </p:nvSpPr>
        <p:spPr>
          <a:xfrm>
            <a:off x="10088264" y="2755432"/>
            <a:ext cx="1829525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dirty="0">
                <a:solidFill>
                  <a:srgbClr val="0070C0"/>
                </a:solidFill>
              </a:rPr>
              <a:t>RO</a:t>
            </a:r>
            <a:r>
              <a:rPr lang="en-US" baseline="-25000" dirty="0">
                <a:solidFill>
                  <a:srgbClr val="0070C0"/>
                </a:solidFill>
              </a:rPr>
              <a:t>2</a:t>
            </a:r>
            <a:r>
              <a:rPr lang="en-US" dirty="0">
                <a:solidFill>
                  <a:srgbClr val="0070C0"/>
                </a:solidFill>
              </a:rPr>
              <a:t>-only HOM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6920B22-AE12-E9CF-EFF2-D3FD22AD3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16" y="2020646"/>
            <a:ext cx="4549019" cy="729378"/>
          </a:xfrm>
          <a:prstGeom prst="rect">
            <a:avLst/>
          </a:prstGeom>
        </p:spPr>
      </p:pic>
      <p:pic>
        <p:nvPicPr>
          <p:cNvPr id="22" name="Picture 21" descr="A large transparent container with purple light&#10;&#10;AI-generated content may be incorrect.">
            <a:extLst>
              <a:ext uri="{FF2B5EF4-FFF2-40B4-BE49-F238E27FC236}">
                <a16:creationId xmlns:a16="http://schemas.microsoft.com/office/drawing/2014/main" id="{C8CB6165-7298-8D61-004B-55F3B43C52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964" y="846700"/>
            <a:ext cx="1373864" cy="772799"/>
          </a:xfrm>
          <a:prstGeom prst="rect">
            <a:avLst/>
          </a:prstGeom>
        </p:spPr>
      </p:pic>
      <p:sp>
        <p:nvSpPr>
          <p:cNvPr id="23" name="TextBox 6">
            <a:extLst>
              <a:ext uri="{FF2B5EF4-FFF2-40B4-BE49-F238E27FC236}">
                <a16:creationId xmlns:a16="http://schemas.microsoft.com/office/drawing/2014/main" id="{338D3512-ECF9-FD34-06EB-D4B0EF1EB3FC}"/>
              </a:ext>
            </a:extLst>
          </p:cNvPr>
          <p:cNvSpPr txBox="1"/>
          <p:nvPr/>
        </p:nvSpPr>
        <p:spPr>
          <a:xfrm>
            <a:off x="10739384" y="1355469"/>
            <a:ext cx="1217023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95000"/>
              </a:lnSpc>
            </a:pPr>
            <a:r>
              <a:rPr lang="en-US" sz="1200" dirty="0">
                <a:solidFill>
                  <a:schemeClr val="bg1"/>
                </a:solidFill>
              </a:rPr>
              <a:t>SAPHIR-STAR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203E64CB-9665-ECE7-86F4-242B45F6DC49}"/>
              </a:ext>
            </a:extLst>
          </p:cNvPr>
          <p:cNvSpPr txBox="1"/>
          <p:nvPr/>
        </p:nvSpPr>
        <p:spPr>
          <a:xfrm>
            <a:off x="823085" y="3664538"/>
            <a:ext cx="2590601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Successive O</a:t>
            </a:r>
            <a:r>
              <a:rPr lang="en-US" sz="1600" baseline="-2500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 addition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4B12F98-3622-EF81-AF42-3BA5F3AE32EB}"/>
              </a:ext>
            </a:extLst>
          </p:cNvPr>
          <p:cNvCxnSpPr>
            <a:cxnSpLocks/>
          </p:cNvCxnSpPr>
          <p:nvPr/>
        </p:nvCxnSpPr>
        <p:spPr>
          <a:xfrm flipV="1">
            <a:off x="838933" y="3983883"/>
            <a:ext cx="2279246" cy="802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9">
            <a:extLst>
              <a:ext uri="{FF2B5EF4-FFF2-40B4-BE49-F238E27FC236}">
                <a16:creationId xmlns:a16="http://schemas.microsoft.com/office/drawing/2014/main" id="{04287A27-1436-B345-1E05-31692B9EA8BB}"/>
              </a:ext>
            </a:extLst>
          </p:cNvPr>
          <p:cNvSpPr txBox="1"/>
          <p:nvPr/>
        </p:nvSpPr>
        <p:spPr>
          <a:xfrm rot="16200000">
            <a:off x="-597983" y="4174875"/>
            <a:ext cx="2129214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Different backbones</a:t>
            </a:r>
          </a:p>
        </p:txBody>
      </p:sp>
      <p:sp>
        <p:nvSpPr>
          <p:cNvPr id="27" name="TextBox 31">
            <a:extLst>
              <a:ext uri="{FF2B5EF4-FFF2-40B4-BE49-F238E27FC236}">
                <a16:creationId xmlns:a16="http://schemas.microsoft.com/office/drawing/2014/main" id="{11DD0E6D-FFB7-7DE9-9CAE-8EEEB2F84F9F}"/>
              </a:ext>
            </a:extLst>
          </p:cNvPr>
          <p:cNvSpPr txBox="1"/>
          <p:nvPr/>
        </p:nvSpPr>
        <p:spPr>
          <a:xfrm>
            <a:off x="2618873" y="5038978"/>
            <a:ext cx="72000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>
                <a:solidFill>
                  <a:srgbClr val="7030A0"/>
                </a:solidFill>
              </a:rPr>
              <a:t>Mass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044EFD4B-F632-726A-8A1A-71945AAC64B5}"/>
              </a:ext>
            </a:extLst>
          </p:cNvPr>
          <p:cNvSpPr txBox="1"/>
          <p:nvPr/>
        </p:nvSpPr>
        <p:spPr>
          <a:xfrm>
            <a:off x="9405863" y="2133531"/>
            <a:ext cx="2590601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Alkoxy-derived HOM</a:t>
            </a:r>
          </a:p>
        </p:txBody>
      </p:sp>
      <p:sp>
        <p:nvSpPr>
          <p:cNvPr id="29" name="TextBox 34">
            <a:extLst>
              <a:ext uri="{FF2B5EF4-FFF2-40B4-BE49-F238E27FC236}">
                <a16:creationId xmlns:a16="http://schemas.microsoft.com/office/drawing/2014/main" id="{FCC46040-BD0B-4A3C-E448-F2FA7B26F0EE}"/>
              </a:ext>
            </a:extLst>
          </p:cNvPr>
          <p:cNvSpPr txBox="1"/>
          <p:nvPr/>
        </p:nvSpPr>
        <p:spPr>
          <a:xfrm>
            <a:off x="8427466" y="1706893"/>
            <a:ext cx="47000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1.0</a:t>
            </a:r>
          </a:p>
        </p:txBody>
      </p:sp>
      <p:sp>
        <p:nvSpPr>
          <p:cNvPr id="30" name="TextBox 35">
            <a:extLst>
              <a:ext uri="{FF2B5EF4-FFF2-40B4-BE49-F238E27FC236}">
                <a16:creationId xmlns:a16="http://schemas.microsoft.com/office/drawing/2014/main" id="{322249B0-5EBB-C108-E92B-921FB435FE80}"/>
              </a:ext>
            </a:extLst>
          </p:cNvPr>
          <p:cNvSpPr txBox="1"/>
          <p:nvPr/>
        </p:nvSpPr>
        <p:spPr>
          <a:xfrm>
            <a:off x="8427466" y="2073402"/>
            <a:ext cx="47000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0.8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267837B8-C46A-536A-A142-7423DAAFD327}"/>
              </a:ext>
            </a:extLst>
          </p:cNvPr>
          <p:cNvSpPr txBox="1"/>
          <p:nvPr/>
        </p:nvSpPr>
        <p:spPr>
          <a:xfrm>
            <a:off x="8427466" y="2439911"/>
            <a:ext cx="47000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0.6</a:t>
            </a:r>
          </a:p>
        </p:txBody>
      </p:sp>
      <p:sp>
        <p:nvSpPr>
          <p:cNvPr id="32" name="TextBox 37">
            <a:extLst>
              <a:ext uri="{FF2B5EF4-FFF2-40B4-BE49-F238E27FC236}">
                <a16:creationId xmlns:a16="http://schemas.microsoft.com/office/drawing/2014/main" id="{51266CA3-196F-F5B0-43CC-5F3C8E070CD9}"/>
              </a:ext>
            </a:extLst>
          </p:cNvPr>
          <p:cNvSpPr txBox="1"/>
          <p:nvPr/>
        </p:nvSpPr>
        <p:spPr>
          <a:xfrm>
            <a:off x="8427466" y="2806420"/>
            <a:ext cx="47000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0.4</a:t>
            </a:r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EEDDD382-5E92-E5FA-1319-178E846CF357}"/>
              </a:ext>
            </a:extLst>
          </p:cNvPr>
          <p:cNvSpPr txBox="1"/>
          <p:nvPr/>
        </p:nvSpPr>
        <p:spPr>
          <a:xfrm>
            <a:off x="8427466" y="3172929"/>
            <a:ext cx="47000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0.2</a:t>
            </a:r>
          </a:p>
        </p:txBody>
      </p:sp>
      <p:sp>
        <p:nvSpPr>
          <p:cNvPr id="34" name="TextBox 39">
            <a:extLst>
              <a:ext uri="{FF2B5EF4-FFF2-40B4-BE49-F238E27FC236}">
                <a16:creationId xmlns:a16="http://schemas.microsoft.com/office/drawing/2014/main" id="{AB644DAB-8E41-EFCD-4F3F-E042B22E757C}"/>
              </a:ext>
            </a:extLst>
          </p:cNvPr>
          <p:cNvSpPr txBox="1"/>
          <p:nvPr/>
        </p:nvSpPr>
        <p:spPr>
          <a:xfrm>
            <a:off x="8427466" y="3539440"/>
            <a:ext cx="47000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0.0</a:t>
            </a:r>
          </a:p>
        </p:txBody>
      </p:sp>
      <p:sp>
        <p:nvSpPr>
          <p:cNvPr id="35" name="TextBox 40">
            <a:extLst>
              <a:ext uri="{FF2B5EF4-FFF2-40B4-BE49-F238E27FC236}">
                <a16:creationId xmlns:a16="http://schemas.microsoft.com/office/drawing/2014/main" id="{5B807419-E344-4C85-DF92-B14DDCFEC415}"/>
              </a:ext>
            </a:extLst>
          </p:cNvPr>
          <p:cNvSpPr txBox="1"/>
          <p:nvPr/>
        </p:nvSpPr>
        <p:spPr>
          <a:xfrm>
            <a:off x="8849722" y="3779522"/>
            <a:ext cx="298480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0</a:t>
            </a:r>
          </a:p>
        </p:txBody>
      </p:sp>
      <p:sp>
        <p:nvSpPr>
          <p:cNvPr id="36" name="TextBox 41">
            <a:extLst>
              <a:ext uri="{FF2B5EF4-FFF2-40B4-BE49-F238E27FC236}">
                <a16:creationId xmlns:a16="http://schemas.microsoft.com/office/drawing/2014/main" id="{3D3A1D1E-949F-613A-E46F-874ECBD8454D}"/>
              </a:ext>
            </a:extLst>
          </p:cNvPr>
          <p:cNvSpPr txBox="1"/>
          <p:nvPr/>
        </p:nvSpPr>
        <p:spPr>
          <a:xfrm>
            <a:off x="10257707" y="3779522"/>
            <a:ext cx="41229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40</a:t>
            </a:r>
          </a:p>
        </p:txBody>
      </p:sp>
      <p:sp>
        <p:nvSpPr>
          <p:cNvPr id="37" name="TextBox 43">
            <a:extLst>
              <a:ext uri="{FF2B5EF4-FFF2-40B4-BE49-F238E27FC236}">
                <a16:creationId xmlns:a16="http://schemas.microsoft.com/office/drawing/2014/main" id="{5C4701D1-4B85-43C1-5486-FAD779FE9EDB}"/>
              </a:ext>
            </a:extLst>
          </p:cNvPr>
          <p:cNvSpPr txBox="1"/>
          <p:nvPr/>
        </p:nvSpPr>
        <p:spPr>
          <a:xfrm>
            <a:off x="9513162" y="3788539"/>
            <a:ext cx="41229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20</a:t>
            </a:r>
          </a:p>
        </p:txBody>
      </p:sp>
      <p:sp>
        <p:nvSpPr>
          <p:cNvPr id="38" name="TextBox 44">
            <a:extLst>
              <a:ext uri="{FF2B5EF4-FFF2-40B4-BE49-F238E27FC236}">
                <a16:creationId xmlns:a16="http://schemas.microsoft.com/office/drawing/2014/main" id="{F8912E86-7904-EF27-8E89-F5653A6F60EE}"/>
              </a:ext>
            </a:extLst>
          </p:cNvPr>
          <p:cNvSpPr txBox="1"/>
          <p:nvPr/>
        </p:nvSpPr>
        <p:spPr>
          <a:xfrm>
            <a:off x="8897466" y="1722796"/>
            <a:ext cx="2488182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Normalized HOM fraction</a:t>
            </a:r>
          </a:p>
        </p:txBody>
      </p:sp>
      <p:sp>
        <p:nvSpPr>
          <p:cNvPr id="39" name="TextBox 45">
            <a:extLst>
              <a:ext uri="{FF2B5EF4-FFF2-40B4-BE49-F238E27FC236}">
                <a16:creationId xmlns:a16="http://schemas.microsoft.com/office/drawing/2014/main" id="{EE42FCBC-0A8F-C69F-0455-1C27FE7A2B15}"/>
              </a:ext>
            </a:extLst>
          </p:cNvPr>
          <p:cNvSpPr txBox="1"/>
          <p:nvPr/>
        </p:nvSpPr>
        <p:spPr>
          <a:xfrm>
            <a:off x="10815461" y="3783575"/>
            <a:ext cx="1007007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5000"/>
              </a:lnSpc>
            </a:pPr>
            <a:r>
              <a:rPr lang="en-US" sz="1600" dirty="0"/>
              <a:t>NO [ppb]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85C703E-658C-E4BD-A9B0-846B2873E7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326" y="2724762"/>
            <a:ext cx="4584233" cy="68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63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0EFAC-F9C1-D68B-53EB-75111594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SIMULATIONS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D6A27-76F5-C7DB-9BBD-B9CC16C652B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14C0E-2DA3-5700-BB06-E34B79CFA6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259736-D8AE-AAD4-7123-9885352EC2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FAA05C-B7A7-17D7-C6B0-501606F31B5D}"/>
              </a:ext>
            </a:extLst>
          </p:cNvPr>
          <p:cNvGrpSpPr/>
          <p:nvPr/>
        </p:nvGrpSpPr>
        <p:grpSpPr>
          <a:xfrm>
            <a:off x="906116" y="2829233"/>
            <a:ext cx="9275337" cy="1763455"/>
            <a:chOff x="1007198" y="1412776"/>
            <a:chExt cx="9275337" cy="1763455"/>
          </a:xfrm>
        </p:grpSpPr>
        <p:grpSp>
          <p:nvGrpSpPr>
            <p:cNvPr id="7" name="Group 4">
              <a:extLst>
                <a:ext uri="{FF2B5EF4-FFF2-40B4-BE49-F238E27FC236}">
                  <a16:creationId xmlns:a16="http://schemas.microsoft.com/office/drawing/2014/main" id="{08967B13-269D-9655-D77B-26032FACF21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07198" y="1412776"/>
              <a:ext cx="1773508" cy="1691018"/>
              <a:chOff x="227" y="2205"/>
              <a:chExt cx="997" cy="816"/>
            </a:xfrm>
          </p:grpSpPr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DFE6F878-0500-1380-D3D8-0B86E9B3569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7" y="2205"/>
                <a:ext cx="997" cy="81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80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</p:txBody>
          </p:sp>
          <p:pic>
            <p:nvPicPr>
              <p:cNvPr id="9" name="Picture 6">
                <a:extLst>
                  <a:ext uri="{FF2B5EF4-FFF2-40B4-BE49-F238E27FC236}">
                    <a16:creationId xmlns:a16="http://schemas.microsoft.com/office/drawing/2014/main" id="{B4147584-84D6-EF60-AFB8-3CE235DA20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" y="2227"/>
                <a:ext cx="816" cy="7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5BD9BC16-C3BA-A77E-B557-D7936953D8A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3024485" y="2529900"/>
              <a:ext cx="725805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Regional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scale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processes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 and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feedbacks</a:t>
              </a:r>
              <a:endParaRPr lang="de-DE" sz="1800" b="1" dirty="0">
                <a:solidFill>
                  <a:srgbClr val="023D6B"/>
                </a:solidFill>
                <a:latin typeface="Arial" charset="0"/>
                <a:cs typeface="+mn-cs"/>
              </a:endParaRPr>
            </a:p>
            <a:p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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Improvements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by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data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assimilation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methods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anose="05000000000000000000" pitchFamily="2" charset="2"/>
                </a:rPr>
                <a:t> </a:t>
              </a:r>
              <a:endParaRPr lang="de-DE" sz="1800" b="1" dirty="0">
                <a:solidFill>
                  <a:srgbClr val="023D6B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F1B34F8-DC01-8583-ABDD-D8B85AE1CD43}"/>
              </a:ext>
            </a:extLst>
          </p:cNvPr>
          <p:cNvGrpSpPr/>
          <p:nvPr/>
        </p:nvGrpSpPr>
        <p:grpSpPr>
          <a:xfrm>
            <a:off x="906116" y="1227959"/>
            <a:ext cx="9308554" cy="1476864"/>
            <a:chOff x="973981" y="4819187"/>
            <a:chExt cx="9308554" cy="1476864"/>
          </a:xfrm>
        </p:grpSpPr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994C20C3-1A4D-E051-51D9-BD27D95A4D3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73981" y="4819187"/>
              <a:ext cx="1797274" cy="1474099"/>
              <a:chOff x="340" y="1298"/>
              <a:chExt cx="997" cy="816"/>
            </a:xfrm>
          </p:grpSpPr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6A9BD236-0DA4-FBC1-EA83-7E10139F46F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40" y="1298"/>
                <a:ext cx="997" cy="81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 sz="180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</p:txBody>
          </p:sp>
          <p:pic>
            <p:nvPicPr>
              <p:cNvPr id="13" name="Picture 11" descr="co_bild">
                <a:extLst>
                  <a:ext uri="{FF2B5EF4-FFF2-40B4-BE49-F238E27FC236}">
                    <a16:creationId xmlns:a16="http://schemas.microsoft.com/office/drawing/2014/main" id="{DFA7CF33-76E6-FBD1-32B5-8A56635B34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4" t="10013" r="5754" b="5595"/>
              <a:stretch>
                <a:fillRect/>
              </a:stretch>
            </p:blipFill>
            <p:spPr bwMode="auto">
              <a:xfrm>
                <a:off x="372" y="1442"/>
                <a:ext cx="936" cy="5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33BEE858-7BE4-2D7D-5B6A-D51E599E9D4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830810" y="5926719"/>
              <a:ext cx="74517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Global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chemistry-climate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interactions</a:t>
              </a:r>
              <a:endParaRPr lang="de-DE" sz="1800" b="1" dirty="0">
                <a:solidFill>
                  <a:srgbClr val="023D6B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33489BC-C2CF-3517-66C9-490050CBFF66}"/>
              </a:ext>
            </a:extLst>
          </p:cNvPr>
          <p:cNvGrpSpPr/>
          <p:nvPr/>
        </p:nvGrpSpPr>
        <p:grpSpPr>
          <a:xfrm>
            <a:off x="906116" y="4717099"/>
            <a:ext cx="8446161" cy="1476091"/>
            <a:chOff x="1017644" y="3247312"/>
            <a:chExt cx="8446161" cy="147609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A652C70-F454-894D-9833-8A336EBB67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014"/>
            <a:stretch>
              <a:fillRect/>
            </a:stretch>
          </p:blipFill>
          <p:spPr bwMode="auto">
            <a:xfrm>
              <a:off x="1017644" y="3247312"/>
              <a:ext cx="1747459" cy="14283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 Box 15">
              <a:extLst>
                <a:ext uri="{FF2B5EF4-FFF2-40B4-BE49-F238E27FC236}">
                  <a16:creationId xmlns:a16="http://schemas.microsoft.com/office/drawing/2014/main" id="{7B8E64D8-99B6-EA6B-AD86-69D787C46CE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2892775" y="4077072"/>
              <a:ext cx="657103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Operational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forecasting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and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 </a:t>
              </a:r>
              <a:r>
                <a:rPr lang="en-US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chemistry / emission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analysis</a:t>
              </a:r>
              <a:endParaRPr lang="de-DE" sz="1800" dirty="0">
                <a:solidFill>
                  <a:srgbClr val="023D6B"/>
                </a:solidFill>
                <a:latin typeface="Arial" charset="0"/>
                <a:cs typeface="+mn-cs"/>
              </a:endParaRPr>
            </a:p>
            <a:p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  <a:sym typeface="Wingdings" pitchFamily="2" charset="2"/>
                </a:rPr>
                <a:t></a:t>
              </a:r>
              <a:r>
                <a:rPr lang="de-DE" sz="1800" dirty="0">
                  <a:solidFill>
                    <a:srgbClr val="023D6B"/>
                  </a:solidFill>
                  <a:latin typeface="Arial" charset="0"/>
                  <a:cs typeface="+mn-cs"/>
                  <a:sym typeface="Wingdings" pitchFamily="2" charset="2"/>
                </a:rPr>
                <a:t>  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Copernicus </a:t>
              </a:r>
              <a:r>
                <a:rPr lang="de-DE" sz="1800" b="1" dirty="0" err="1">
                  <a:solidFill>
                    <a:srgbClr val="023D6B"/>
                  </a:solidFill>
                  <a:latin typeface="Arial" charset="0"/>
                  <a:cs typeface="+mn-cs"/>
                </a:rPr>
                <a:t>Atmosphere</a:t>
              </a:r>
              <a:r>
                <a:rPr lang="de-DE" sz="1800" b="1" dirty="0">
                  <a:solidFill>
                    <a:srgbClr val="023D6B"/>
                  </a:solidFill>
                  <a:latin typeface="Arial" charset="0"/>
                  <a:cs typeface="+mn-cs"/>
                </a:rPr>
                <a:t> Monitoring Service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85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AFA00-B08E-C194-1E0E-B0C83B546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4B121-1CE0-1A11-B9D1-C4C43043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SIMULATIONS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42EC6-0457-574B-610D-A6ACB8EC8A8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A94DD-EF55-A6C3-3BEB-CDBE44E289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6D0D8D-1036-FE5C-0CD1-913C97B5F5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r>
              <a:rPr lang="de-DE" dirty="0"/>
              <a:t>: Formation of Formic Acid</a:t>
            </a:r>
            <a:endParaRPr lang="de-DE" baseline="-25000" dirty="0"/>
          </a:p>
          <a:p>
            <a:endParaRPr lang="en-GB" dirty="0"/>
          </a:p>
        </p:txBody>
      </p:sp>
      <p:grpSp>
        <p:nvGrpSpPr>
          <p:cNvPr id="3" name="Gruppieren 20">
            <a:extLst>
              <a:ext uri="{FF2B5EF4-FFF2-40B4-BE49-F238E27FC236}">
                <a16:creationId xmlns:a16="http://schemas.microsoft.com/office/drawing/2014/main" id="{6D4F98C5-3075-CBCB-5746-1E44AF723CCF}"/>
              </a:ext>
            </a:extLst>
          </p:cNvPr>
          <p:cNvGrpSpPr>
            <a:grpSpLocks noChangeAspect="1"/>
          </p:cNvGrpSpPr>
          <p:nvPr/>
        </p:nvGrpSpPr>
        <p:grpSpPr>
          <a:xfrm>
            <a:off x="5269266" y="1330503"/>
            <a:ext cx="5507254" cy="4222639"/>
            <a:chOff x="472520" y="989876"/>
            <a:chExt cx="8245454" cy="632213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88BCA9F-0A4D-7A59-4BCF-D139B01BA49E}"/>
                </a:ext>
              </a:extLst>
            </p:cNvPr>
            <p:cNvGrpSpPr/>
            <p:nvPr/>
          </p:nvGrpSpPr>
          <p:grpSpPr>
            <a:xfrm>
              <a:off x="472520" y="989876"/>
              <a:ext cx="8245454" cy="6322130"/>
              <a:chOff x="1973273" y="725446"/>
              <a:chExt cx="8245454" cy="6322130"/>
            </a:xfrm>
          </p:grpSpPr>
          <p:pic>
            <p:nvPicPr>
              <p:cNvPr id="46" name="Graphic 5">
                <a:extLst>
                  <a:ext uri="{FF2B5EF4-FFF2-40B4-BE49-F238E27FC236}">
                    <a16:creationId xmlns:a16="http://schemas.microsoft.com/office/drawing/2014/main" id="{97B1C2B8-EBDD-F715-C0C8-0C033E3A8A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973273" y="725446"/>
                <a:ext cx="8245454" cy="6322130"/>
              </a:xfrm>
              <a:prstGeom prst="rect">
                <a:avLst/>
              </a:prstGeom>
            </p:spPr>
          </p:pic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C0A95A9-E716-9117-3F08-5CE8ADBCF9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68119" y="1750947"/>
                <a:ext cx="0" cy="4371256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62AAE65-2533-D939-215D-2D60DD7489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0444" y="1750947"/>
                <a:ext cx="0" cy="4371256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16">
              <a:extLst>
                <a:ext uri="{FF2B5EF4-FFF2-40B4-BE49-F238E27FC236}">
                  <a16:creationId xmlns:a16="http://schemas.microsoft.com/office/drawing/2014/main" id="{E1DDB0D9-4897-00EA-4C5F-89EB6904D1EB}"/>
                </a:ext>
              </a:extLst>
            </p:cNvPr>
            <p:cNvSpPr txBox="1"/>
            <p:nvPr/>
          </p:nvSpPr>
          <p:spPr>
            <a:xfrm>
              <a:off x="2413688" y="5435151"/>
              <a:ext cx="1387790" cy="416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 b="1" dirty="0">
                  <a:solidFill>
                    <a:srgbClr val="C00000"/>
                  </a:solidFill>
                  <a:latin typeface="+mj-lt"/>
                  <a:ea typeface="Cambria" panose="02040503050406030204" pitchFamily="18" charset="0"/>
                </a:rPr>
                <a:t>HCOOH</a:t>
              </a:r>
              <a:r>
                <a:rPr lang="en-GB" sz="1600" b="1" baseline="-25000" dirty="0">
                  <a:solidFill>
                    <a:srgbClr val="C00000"/>
                  </a:solidFill>
                  <a:latin typeface="+mj-lt"/>
                  <a:ea typeface="Cambria" panose="02040503050406030204" pitchFamily="18" charset="0"/>
                </a:rPr>
                <a:t>(g)</a:t>
              </a:r>
            </a:p>
          </p:txBody>
        </p:sp>
        <p:sp>
          <p:nvSpPr>
            <p:cNvPr id="44" name="TextBox 19">
              <a:extLst>
                <a:ext uri="{FF2B5EF4-FFF2-40B4-BE49-F238E27FC236}">
                  <a16:creationId xmlns:a16="http://schemas.microsoft.com/office/drawing/2014/main" id="{2588FAF6-3AFF-29B6-8F10-646A827F1A9E}"/>
                </a:ext>
              </a:extLst>
            </p:cNvPr>
            <p:cNvSpPr txBox="1"/>
            <p:nvPr/>
          </p:nvSpPr>
          <p:spPr>
            <a:xfrm>
              <a:off x="2495246" y="4149533"/>
              <a:ext cx="1173182" cy="416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 b="1" dirty="0">
                  <a:latin typeface="+mj-lt"/>
                  <a:ea typeface="Cambria" panose="02040503050406030204" pitchFamily="18" charset="0"/>
                </a:rPr>
                <a:t>HCHO</a:t>
              </a:r>
              <a:r>
                <a:rPr lang="en-GB" sz="1400" b="1" baseline="-25000" dirty="0">
                  <a:latin typeface="+mj-lt"/>
                  <a:ea typeface="Cambria" panose="02040503050406030204" pitchFamily="18" charset="0"/>
                </a:rPr>
                <a:t>(g)</a:t>
              </a:r>
            </a:p>
          </p:txBody>
        </p:sp>
        <p:sp>
          <p:nvSpPr>
            <p:cNvPr id="45" name="TextBox 20">
              <a:extLst>
                <a:ext uri="{FF2B5EF4-FFF2-40B4-BE49-F238E27FC236}">
                  <a16:creationId xmlns:a16="http://schemas.microsoft.com/office/drawing/2014/main" id="{EC86E233-3167-CD41-245F-4E650BF81A2F}"/>
                </a:ext>
              </a:extLst>
            </p:cNvPr>
            <p:cNvSpPr txBox="1"/>
            <p:nvPr/>
          </p:nvSpPr>
          <p:spPr>
            <a:xfrm>
              <a:off x="2294626" y="2591509"/>
              <a:ext cx="1628409" cy="416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 b="1" dirty="0">
                  <a:solidFill>
                    <a:srgbClr val="0000FF"/>
                  </a:solidFill>
                  <a:latin typeface="+mj-lt"/>
                  <a:ea typeface="Cambria" panose="02040503050406030204" pitchFamily="18" charset="0"/>
                </a:rPr>
                <a:t>HOCH</a:t>
              </a:r>
              <a:r>
                <a:rPr lang="en-GB" sz="1400" b="1" baseline="-25000" dirty="0">
                  <a:solidFill>
                    <a:srgbClr val="0000FF"/>
                  </a:solidFill>
                  <a:latin typeface="+mj-lt"/>
                  <a:ea typeface="Cambria" panose="02040503050406030204" pitchFamily="18" charset="0"/>
                </a:rPr>
                <a:t>2</a:t>
              </a:r>
              <a:r>
                <a:rPr lang="en-GB" sz="1400" b="1" dirty="0">
                  <a:solidFill>
                    <a:srgbClr val="0000FF"/>
                  </a:solidFill>
                  <a:latin typeface="+mj-lt"/>
                  <a:ea typeface="Cambria" panose="02040503050406030204" pitchFamily="18" charset="0"/>
                </a:rPr>
                <a:t>OH</a:t>
              </a:r>
              <a:r>
                <a:rPr lang="en-GB" sz="1400" b="1" baseline="-25000" dirty="0">
                  <a:solidFill>
                    <a:srgbClr val="0000FF"/>
                  </a:solidFill>
                  <a:latin typeface="+mj-lt"/>
                  <a:ea typeface="Cambria" panose="02040503050406030204" pitchFamily="18" charset="0"/>
                </a:rPr>
                <a:t>(g)</a:t>
              </a:r>
            </a:p>
          </p:txBody>
        </p:sp>
      </p:grpSp>
      <p:sp>
        <p:nvSpPr>
          <p:cNvPr id="7" name="Rechteck 1519283139">
            <a:extLst>
              <a:ext uri="{FF2B5EF4-FFF2-40B4-BE49-F238E27FC236}">
                <a16:creationId xmlns:a16="http://schemas.microsoft.com/office/drawing/2014/main" id="{1D06FA0C-8BB6-16C6-C014-4BA97FE2570C}"/>
              </a:ext>
            </a:extLst>
          </p:cNvPr>
          <p:cNvSpPr/>
          <p:nvPr/>
        </p:nvSpPr>
        <p:spPr bwMode="auto">
          <a:xfrm>
            <a:off x="428647" y="1304858"/>
            <a:ext cx="3693600" cy="49151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8" name="Textfeld 118234553">
            <a:extLst>
              <a:ext uri="{FF2B5EF4-FFF2-40B4-BE49-F238E27FC236}">
                <a16:creationId xmlns:a16="http://schemas.microsoft.com/office/drawing/2014/main" id="{3441E305-38AC-4299-B8CB-037E9778C778}"/>
              </a:ext>
            </a:extLst>
          </p:cNvPr>
          <p:cNvSpPr txBox="1"/>
          <p:nvPr/>
        </p:nvSpPr>
        <p:spPr bwMode="auto">
          <a:xfrm>
            <a:off x="603843" y="1324830"/>
            <a:ext cx="3419474" cy="427509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b="1" dirty="0"/>
              <a:t>View </a:t>
            </a:r>
            <a:r>
              <a:rPr lang="de-DE" b="1" dirty="0" err="1"/>
              <a:t>from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4DF2EE-5FBA-A778-4886-892C94BB6D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5" t="4627" r="7447" b="49309"/>
          <a:stretch/>
        </p:blipFill>
        <p:spPr>
          <a:xfrm>
            <a:off x="487138" y="4038646"/>
            <a:ext cx="3220837" cy="2147185"/>
          </a:xfrm>
          <a:prstGeom prst="rect">
            <a:avLst/>
          </a:prstGeom>
        </p:spPr>
      </p:pic>
      <p:sp>
        <p:nvSpPr>
          <p:cNvPr id="10" name="TextBox 20">
            <a:extLst>
              <a:ext uri="{FF2B5EF4-FFF2-40B4-BE49-F238E27FC236}">
                <a16:creationId xmlns:a16="http://schemas.microsoft.com/office/drawing/2014/main" id="{CE83F9A4-FA7C-3DC3-8731-52C5584678D0}"/>
              </a:ext>
            </a:extLst>
          </p:cNvPr>
          <p:cNvSpPr txBox="1"/>
          <p:nvPr/>
        </p:nvSpPr>
        <p:spPr>
          <a:xfrm>
            <a:off x="904796" y="5539498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>
                <a:latin typeface="+mj-lt"/>
                <a:ea typeface="Cambria" panose="02040503050406030204" pitchFamily="18" charset="0"/>
              </a:rPr>
              <a:t>Model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CB8EC7-D7D6-E649-CF81-05CA89380B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8" r="53827" b="49227"/>
          <a:stretch/>
        </p:blipFill>
        <p:spPr>
          <a:xfrm>
            <a:off x="477557" y="1770395"/>
            <a:ext cx="3240000" cy="2194219"/>
          </a:xfrm>
          <a:prstGeom prst="rect">
            <a:avLst/>
          </a:prstGeom>
        </p:spPr>
      </p:pic>
      <p:sp>
        <p:nvSpPr>
          <p:cNvPr id="12" name="TextBox 20">
            <a:extLst>
              <a:ext uri="{FF2B5EF4-FFF2-40B4-BE49-F238E27FC236}">
                <a16:creationId xmlns:a16="http://schemas.microsoft.com/office/drawing/2014/main" id="{28E71717-6513-4703-5EA8-2172E16F6080}"/>
              </a:ext>
            </a:extLst>
          </p:cNvPr>
          <p:cNvSpPr txBox="1"/>
          <p:nvPr/>
        </p:nvSpPr>
        <p:spPr>
          <a:xfrm>
            <a:off x="827273" y="3316542"/>
            <a:ext cx="10695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>
                <a:latin typeface="+mj-lt"/>
                <a:ea typeface="Cambria" panose="02040503050406030204" pitchFamily="18" charset="0"/>
              </a:rPr>
              <a:t>Satellite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796346-315E-C9A2-8A89-29140B1836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07" t="12849" r="2711" b="9227"/>
          <a:stretch/>
        </p:blipFill>
        <p:spPr>
          <a:xfrm>
            <a:off x="3645909" y="1770395"/>
            <a:ext cx="422106" cy="4415436"/>
          </a:xfrm>
          <a:prstGeom prst="rect">
            <a:avLst/>
          </a:prstGeom>
        </p:spPr>
      </p:pic>
      <p:sp>
        <p:nvSpPr>
          <p:cNvPr id="15" name="Textfeld 5">
            <a:extLst>
              <a:ext uri="{FF2B5EF4-FFF2-40B4-BE49-F238E27FC236}">
                <a16:creationId xmlns:a16="http://schemas.microsoft.com/office/drawing/2014/main" id="{4886B717-9959-1CA3-AE79-1BCF08E1A398}"/>
              </a:ext>
            </a:extLst>
          </p:cNvPr>
          <p:cNvSpPr txBox="1"/>
          <p:nvPr/>
        </p:nvSpPr>
        <p:spPr>
          <a:xfrm>
            <a:off x="3717557" y="5553142"/>
            <a:ext cx="1800200" cy="764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de-DE" sz="1800" b="1" dirty="0">
                <a:solidFill>
                  <a:schemeClr val="tx1"/>
                </a:solidFill>
              </a:rPr>
              <a:t>HCOOH</a:t>
            </a:r>
            <a:endParaRPr lang="de-DE" dirty="0"/>
          </a:p>
          <a:p>
            <a:pPr algn="ctr">
              <a:lnSpc>
                <a:spcPct val="95000"/>
              </a:lnSpc>
            </a:pPr>
            <a:r>
              <a:rPr lang="de-DE" sz="1400" dirty="0">
                <a:solidFill>
                  <a:schemeClr val="tx1"/>
                </a:solidFill>
              </a:rPr>
              <a:t>total </a:t>
            </a:r>
            <a:r>
              <a:rPr lang="de-DE" sz="1400" dirty="0" err="1">
                <a:solidFill>
                  <a:schemeClr val="tx1"/>
                </a:solidFill>
              </a:rPr>
              <a:t>column</a:t>
            </a:r>
            <a:endParaRPr lang="de-DE" sz="1400" dirty="0"/>
          </a:p>
          <a:p>
            <a:pPr algn="ctr">
              <a:lnSpc>
                <a:spcPct val="95000"/>
              </a:lnSpc>
            </a:pPr>
            <a:r>
              <a:rPr lang="de-DE" sz="1400" dirty="0">
                <a:solidFill>
                  <a:schemeClr val="tx1"/>
                </a:solidFill>
              </a:rPr>
              <a:t>(10</a:t>
            </a:r>
            <a:r>
              <a:rPr lang="de-DE" sz="1400" baseline="30000" dirty="0">
                <a:solidFill>
                  <a:schemeClr val="tx1"/>
                </a:solidFill>
              </a:rPr>
              <a:t>15</a:t>
            </a:r>
            <a:r>
              <a:rPr lang="de-DE" sz="1400" dirty="0">
                <a:solidFill>
                  <a:schemeClr val="tx1"/>
                </a:solidFill>
              </a:rPr>
              <a:t> </a:t>
            </a:r>
            <a:r>
              <a:rPr lang="de-DE" sz="1400" dirty="0" err="1">
                <a:solidFill>
                  <a:schemeClr val="tx1"/>
                </a:solidFill>
              </a:rPr>
              <a:t>molec</a:t>
            </a:r>
            <a:r>
              <a:rPr lang="de-DE" sz="1400" dirty="0">
                <a:solidFill>
                  <a:schemeClr val="tx1"/>
                </a:solidFill>
              </a:rPr>
              <a:t> cm</a:t>
            </a:r>
            <a:r>
              <a:rPr lang="de-DE" sz="1400" baseline="30000" dirty="0">
                <a:solidFill>
                  <a:schemeClr val="tx1"/>
                </a:solidFill>
              </a:rPr>
              <a:t>-2</a:t>
            </a:r>
            <a:r>
              <a:rPr lang="de-DE" sz="14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6" name="Grafik 4">
            <a:extLst>
              <a:ext uri="{FF2B5EF4-FFF2-40B4-BE49-F238E27FC236}">
                <a16:creationId xmlns:a16="http://schemas.microsoft.com/office/drawing/2014/main" id="{76DB3DC8-F9CD-A18B-59A6-1E0885064F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441" t="5714" r="1117" b="35714"/>
          <a:stretch/>
        </p:blipFill>
        <p:spPr>
          <a:xfrm>
            <a:off x="5269266" y="1180498"/>
            <a:ext cx="5950139" cy="449700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BCE82D-6479-009F-78AB-1DE485AB53D9}"/>
              </a:ext>
            </a:extLst>
          </p:cNvPr>
          <p:cNvSpPr/>
          <p:nvPr/>
        </p:nvSpPr>
        <p:spPr>
          <a:xfrm>
            <a:off x="3552564" y="515226"/>
            <a:ext cx="180762" cy="168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A87CB2-5C47-CDE8-75CD-F2FEBF176190}"/>
              </a:ext>
            </a:extLst>
          </p:cNvPr>
          <p:cNvSpPr/>
          <p:nvPr/>
        </p:nvSpPr>
        <p:spPr>
          <a:xfrm>
            <a:off x="3536396" y="3024096"/>
            <a:ext cx="180762" cy="168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80E4A2-C1EB-AA41-9CB3-DC4BA1C9CA93}"/>
              </a:ext>
            </a:extLst>
          </p:cNvPr>
          <p:cNvSpPr/>
          <p:nvPr/>
        </p:nvSpPr>
        <p:spPr>
          <a:xfrm>
            <a:off x="6794916" y="491988"/>
            <a:ext cx="180762" cy="168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AB57D3-730A-BB0D-DB1A-80D2461F16B0}"/>
              </a:ext>
            </a:extLst>
          </p:cNvPr>
          <p:cNvSpPr/>
          <p:nvPr/>
        </p:nvSpPr>
        <p:spPr>
          <a:xfrm>
            <a:off x="6810430" y="3007902"/>
            <a:ext cx="180762" cy="168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3982CE-9DE7-35E8-9107-1632DF2F5954}"/>
              </a:ext>
            </a:extLst>
          </p:cNvPr>
          <p:cNvSpPr/>
          <p:nvPr/>
        </p:nvSpPr>
        <p:spPr>
          <a:xfrm>
            <a:off x="4993779" y="524193"/>
            <a:ext cx="453362" cy="1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FB0BC2B-D20C-A679-5228-2876E8F6FC10}"/>
              </a:ext>
            </a:extLst>
          </p:cNvPr>
          <p:cNvSpPr/>
          <p:nvPr/>
        </p:nvSpPr>
        <p:spPr>
          <a:xfrm>
            <a:off x="4942691" y="3052358"/>
            <a:ext cx="601459" cy="1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E0892DC-A024-1EA4-609C-54DE5E44C94D}"/>
              </a:ext>
            </a:extLst>
          </p:cNvPr>
          <p:cNvSpPr/>
          <p:nvPr/>
        </p:nvSpPr>
        <p:spPr>
          <a:xfrm>
            <a:off x="8186170" y="524193"/>
            <a:ext cx="640096" cy="1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0F42C39-A277-C24E-0DAC-75AE98DA4B66}"/>
              </a:ext>
            </a:extLst>
          </p:cNvPr>
          <p:cNvSpPr/>
          <p:nvPr/>
        </p:nvSpPr>
        <p:spPr>
          <a:xfrm>
            <a:off x="8161591" y="3061325"/>
            <a:ext cx="729347" cy="1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FE14FDA-912B-2CD8-0E8C-2F21189A3390}"/>
              </a:ext>
            </a:extLst>
          </p:cNvPr>
          <p:cNvSpPr/>
          <p:nvPr/>
        </p:nvSpPr>
        <p:spPr>
          <a:xfrm>
            <a:off x="6784392" y="5482787"/>
            <a:ext cx="180762" cy="168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A417CE-EA97-EEA2-3359-499F09360C50}"/>
              </a:ext>
            </a:extLst>
          </p:cNvPr>
          <p:cNvGrpSpPr/>
          <p:nvPr/>
        </p:nvGrpSpPr>
        <p:grpSpPr>
          <a:xfrm>
            <a:off x="5222981" y="1061523"/>
            <a:ext cx="6029776" cy="4734951"/>
            <a:chOff x="4674736" y="1070313"/>
            <a:chExt cx="6524165" cy="527167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ECDA55-9840-4522-374F-247B60208C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55" t="49685" r="7446"/>
            <a:stretch>
              <a:fillRect/>
            </a:stretch>
          </p:blipFill>
          <p:spPr>
            <a:xfrm>
              <a:off x="4674736" y="1070313"/>
              <a:ext cx="6524165" cy="5271676"/>
            </a:xfrm>
            <a:prstGeom prst="rect">
              <a:avLst/>
            </a:prstGeom>
          </p:spPr>
        </p:pic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3D7DC302-8F7D-128B-6026-CF0BBDBF665C}"/>
                </a:ext>
              </a:extLst>
            </p:cNvPr>
            <p:cNvSpPr txBox="1"/>
            <p:nvPr/>
          </p:nvSpPr>
          <p:spPr>
            <a:xfrm>
              <a:off x="9053833" y="1091459"/>
              <a:ext cx="187743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b="1" dirty="0">
                  <a:latin typeface="+mj-lt"/>
                  <a:ea typeface="Cambria" panose="02040503050406030204" pitchFamily="18" charset="0"/>
                </a:rPr>
                <a:t>Model (revised)</a:t>
              </a:r>
              <a:endParaRPr lang="en-GB" b="1" baseline="-25000" dirty="0">
                <a:latin typeface="+mj-lt"/>
                <a:ea typeface="Cambria" panose="02040503050406030204" pitchFamily="18" charset="0"/>
              </a:endParaRPr>
            </a:p>
          </p:txBody>
        </p:sp>
      </p:grpSp>
      <p:sp>
        <p:nvSpPr>
          <p:cNvPr id="33" name="Rechteck 19">
            <a:extLst>
              <a:ext uri="{FF2B5EF4-FFF2-40B4-BE49-F238E27FC236}">
                <a16:creationId xmlns:a16="http://schemas.microsoft.com/office/drawing/2014/main" id="{2CF29391-A644-2AFF-93FF-61728755B964}"/>
              </a:ext>
            </a:extLst>
          </p:cNvPr>
          <p:cNvSpPr/>
          <p:nvPr/>
        </p:nvSpPr>
        <p:spPr>
          <a:xfrm>
            <a:off x="4364165" y="4425577"/>
            <a:ext cx="7594852" cy="10761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1400" b="1" dirty="0">
                <a:solidFill>
                  <a:schemeClr val="tx1"/>
                </a:solidFill>
              </a:rPr>
              <a:t>Ina Pipia (3-rd Year B.Sc. Student, TSU) “Role of Formic Acid in the </a:t>
            </a:r>
            <a:r>
              <a:rPr lang="en-GB" sz="1400" b="1" dirty="0" err="1">
                <a:solidFill>
                  <a:schemeClr val="tx1"/>
                </a:solidFill>
              </a:rPr>
              <a:t>Enantioseparation</a:t>
            </a:r>
            <a:r>
              <a:rPr lang="en-GB" sz="1400" b="1" dirty="0">
                <a:solidFill>
                  <a:schemeClr val="tx1"/>
                </a:solidFill>
              </a:rPr>
              <a:t> of New Chiral Telluronium Complexes Using High-Performance Liquid Chromatography”</a:t>
            </a:r>
          </a:p>
        </p:txBody>
      </p:sp>
    </p:spTree>
    <p:extLst>
      <p:ext uri="{BB962C8B-B14F-4D97-AF65-F5344CB8AC3E}">
        <p14:creationId xmlns:p14="http://schemas.microsoft.com/office/powerpoint/2010/main" val="264064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281C9-4907-DDD4-4CDF-6E85FFB9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SIMULATIONS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8606D-F76C-E5D1-E4DF-6FF859008A5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1E95-358F-4423-6829-4ACEE6DF9B7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C5A2C0-25ED-6B98-3D9F-C9F4340B4F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Air Quality at Urban Scale</a:t>
            </a:r>
            <a:endParaRPr lang="en-GB" dirty="0"/>
          </a:p>
        </p:txBody>
      </p:sp>
      <p:sp>
        <p:nvSpPr>
          <p:cNvPr id="8" name="Rechteck 19">
            <a:extLst>
              <a:ext uri="{FF2B5EF4-FFF2-40B4-BE49-F238E27FC236}">
                <a16:creationId xmlns:a16="http://schemas.microsoft.com/office/drawing/2014/main" id="{253F0363-74B2-F4CB-8019-09B5B203F6C3}"/>
              </a:ext>
            </a:extLst>
          </p:cNvPr>
          <p:cNvSpPr/>
          <p:nvPr/>
        </p:nvSpPr>
        <p:spPr>
          <a:xfrm>
            <a:off x="8740442" y="2104814"/>
            <a:ext cx="3233298" cy="26923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Simulations at 2x2m grid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Main part of ozone production happens on main streets where RO</a:t>
            </a:r>
            <a:r>
              <a:rPr lang="en-GB" baseline="-25000" dirty="0">
                <a:solidFill>
                  <a:schemeClr val="tx1"/>
                </a:solidFill>
              </a:rPr>
              <a:t>x</a:t>
            </a:r>
            <a:r>
              <a:rPr lang="en-GB" dirty="0">
                <a:solidFill>
                  <a:schemeClr val="tx1"/>
                </a:solidFill>
              </a:rPr>
              <a:t> are advected to.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A significant part of ozone is produced in parks.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6E52C6-BAF5-03C3-00A2-2740502FD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97" r="19288"/>
          <a:stretch/>
        </p:blipFill>
        <p:spPr>
          <a:xfrm>
            <a:off x="3924473" y="1448780"/>
            <a:ext cx="4345917" cy="3515136"/>
          </a:xfrm>
          <a:prstGeom prst="rect">
            <a:avLst/>
          </a:prstGeom>
        </p:spPr>
      </p:pic>
      <p:pic>
        <p:nvPicPr>
          <p:cNvPr id="13" name="Picture 12" descr="A map of a city&#10;&#10;Description automatically generated">
            <a:extLst>
              <a:ext uri="{FF2B5EF4-FFF2-40B4-BE49-F238E27FC236}">
                <a16:creationId xmlns:a16="http://schemas.microsoft.com/office/drawing/2014/main" id="{AAC98B4D-F81D-83A5-DDD5-25B926E031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r="43301" b="2665"/>
          <a:stretch/>
        </p:blipFill>
        <p:spPr>
          <a:xfrm>
            <a:off x="81156" y="1340768"/>
            <a:ext cx="3902093" cy="3515137"/>
          </a:xfrm>
          <a:prstGeom prst="rect">
            <a:avLst/>
          </a:prstGeom>
        </p:spPr>
      </p:pic>
      <p:sp>
        <p:nvSpPr>
          <p:cNvPr id="15" name="Rechteck 5">
            <a:extLst>
              <a:ext uri="{FF2B5EF4-FFF2-40B4-BE49-F238E27FC236}">
                <a16:creationId xmlns:a16="http://schemas.microsoft.com/office/drawing/2014/main" id="{ECDAEE25-17CF-214E-BFA7-37628F18A7FC}"/>
              </a:ext>
            </a:extLst>
          </p:cNvPr>
          <p:cNvSpPr/>
          <p:nvPr/>
        </p:nvSpPr>
        <p:spPr>
          <a:xfrm>
            <a:off x="8207739" y="1448780"/>
            <a:ext cx="3744021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Results</a:t>
            </a:r>
          </a:p>
        </p:txBody>
      </p:sp>
      <p:sp>
        <p:nvSpPr>
          <p:cNvPr id="16" name="Grafik 6">
            <a:extLst>
              <a:ext uri="{FF2B5EF4-FFF2-40B4-BE49-F238E27FC236}">
                <a16:creationId xmlns:a16="http://schemas.microsoft.com/office/drawing/2014/main" id="{4FC383F0-615C-9170-D92F-2F5EF8CA4800}"/>
              </a:ext>
            </a:extLst>
          </p:cNvPr>
          <p:cNvSpPr/>
          <p:nvPr/>
        </p:nvSpPr>
        <p:spPr>
          <a:xfrm rot="5400000">
            <a:off x="834288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8B1097-5EE5-1530-1C3B-01F712A5CCF4}"/>
              </a:ext>
            </a:extLst>
          </p:cNvPr>
          <p:cNvSpPr txBox="1"/>
          <p:nvPr/>
        </p:nvSpPr>
        <p:spPr>
          <a:xfrm>
            <a:off x="623392" y="5004529"/>
            <a:ext cx="2616422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 err="1"/>
              <a:t>Ozone</a:t>
            </a:r>
            <a:r>
              <a:rPr lang="de-DE" sz="2400" dirty="0"/>
              <a:t> </a:t>
            </a:r>
            <a:r>
              <a:rPr lang="de-DE" sz="2400" dirty="0" err="1"/>
              <a:t>production</a:t>
            </a:r>
            <a:endParaRPr lang="en-GB" sz="2400" dirty="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623AD6-EA4C-0699-A6DB-7B94F0AB1208}"/>
              </a:ext>
            </a:extLst>
          </p:cNvPr>
          <p:cNvSpPr txBox="1"/>
          <p:nvPr/>
        </p:nvSpPr>
        <p:spPr>
          <a:xfrm>
            <a:off x="4776314" y="5062309"/>
            <a:ext cx="2371162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NO</a:t>
            </a:r>
            <a:r>
              <a:rPr lang="de-DE" sz="2400" baseline="-25000" dirty="0"/>
              <a:t>x </a:t>
            </a:r>
            <a:r>
              <a:rPr lang="de-DE" sz="2400" dirty="0"/>
              <a:t>(NO+NO</a:t>
            </a:r>
            <a:r>
              <a:rPr lang="de-DE" sz="2400" baseline="-25000" dirty="0"/>
              <a:t>2</a:t>
            </a:r>
            <a:r>
              <a:rPr lang="de-DE" sz="2400" dirty="0"/>
              <a:t>) </a:t>
            </a:r>
            <a:endParaRPr lang="en-GB" sz="2400" dirty="0" err="1"/>
          </a:p>
        </p:txBody>
      </p:sp>
    </p:spTree>
    <p:extLst>
      <p:ext uri="{BB962C8B-B14F-4D97-AF65-F5344CB8AC3E}">
        <p14:creationId xmlns:p14="http://schemas.microsoft.com/office/powerpoint/2010/main" val="1599433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https://www.fz-juelich.de/en/ice/ice-3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20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98210D-921E-545F-D618-0CAA23C3A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11" y="890066"/>
            <a:ext cx="9384541" cy="47965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B4FAC2-28B8-AC5B-F29A-D6C22E01072D}"/>
              </a:ext>
            </a:extLst>
          </p:cNvPr>
          <p:cNvSpPr txBox="1"/>
          <p:nvPr/>
        </p:nvSpPr>
        <p:spPr>
          <a:xfrm>
            <a:off x="4151784" y="4962303"/>
            <a:ext cx="6040308" cy="151426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 err="1"/>
              <a:t>Contacts</a:t>
            </a:r>
            <a:r>
              <a:rPr lang="de-DE" sz="2400" dirty="0"/>
              <a:t>: </a:t>
            </a:r>
          </a:p>
          <a:p>
            <a:pPr algn="l">
              <a:lnSpc>
                <a:spcPct val="95000"/>
              </a:lnSpc>
            </a:pPr>
            <a:r>
              <a:rPr lang="de-DE" sz="2400" dirty="0"/>
              <a:t>Robert Wegener (</a:t>
            </a:r>
            <a:r>
              <a:rPr lang="de-DE" sz="2400" dirty="0" err="1"/>
              <a:t>r,wegener@fz-juelich.de</a:t>
            </a:r>
            <a:r>
              <a:rPr lang="de-DE" sz="2400" dirty="0"/>
              <a:t>)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Giorgi Jibuti (giorgi.jibuti@tsu.ge)</a:t>
            </a:r>
            <a:endParaRPr lang="de-DE" sz="2400" dirty="0"/>
          </a:p>
          <a:p>
            <a:pPr algn="l">
              <a:lnSpc>
                <a:spcPct val="95000"/>
              </a:lnSpc>
            </a:pPr>
            <a:endParaRPr lang="en-GB" sz="2400" dirty="0" err="1"/>
          </a:p>
        </p:txBody>
      </p:sp>
    </p:spTree>
    <p:extLst>
      <p:ext uri="{BB962C8B-B14F-4D97-AF65-F5344CB8AC3E}">
        <p14:creationId xmlns:p14="http://schemas.microsoft.com/office/powerpoint/2010/main" val="1299205086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Benutzerdefiniert 292">
      <a:dk1>
        <a:sysClr val="windowText" lastClr="000000"/>
      </a:dk1>
      <a:lt1>
        <a:sysClr val="window" lastClr="FFFFFF"/>
      </a:lt1>
      <a:dk2>
        <a:srgbClr val="6D268E"/>
      </a:dk2>
      <a:lt2>
        <a:srgbClr val="EBEBEB"/>
      </a:lt2>
      <a:accent1>
        <a:srgbClr val="023D6B"/>
      </a:accent1>
      <a:accent2>
        <a:srgbClr val="ADBDE3"/>
      </a:accent2>
      <a:accent3>
        <a:srgbClr val="30A93B"/>
      </a:accent3>
      <a:accent4>
        <a:srgbClr val="FFE900"/>
      </a:accent4>
      <a:accent5>
        <a:srgbClr val="FF8C0C"/>
      </a:accent5>
      <a:accent6>
        <a:srgbClr val="DF0F44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ülich_PowerPoint_16x9.potx" id="{96E3BAF4-763A-4252-96EB-429A37E76C9B}" vid="{FC15072B-1A6B-4630-9ABB-3D2D56FD5EF8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Wegener20240913th_net4cities_Project</Template>
  <TotalTime>0</TotalTime>
  <Words>1012</Words>
  <Application>Microsoft Office PowerPoint</Application>
  <PresentationFormat>Widescreen</PresentationFormat>
  <Paragraphs>185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Jülich</vt:lpstr>
      <vt:lpstr> Study of climate system processes and air quality at FZJ</vt:lpstr>
      <vt:lpstr>AIR POLUTION – A GLOBAL PERSPECTIVE</vt:lpstr>
      <vt:lpstr>AIR POLUTION – A GLOBAL PERSPECTIVE</vt:lpstr>
      <vt:lpstr>AIR POLUTION – A GLOBAL PERSPECTIVE</vt:lpstr>
      <vt:lpstr>PowerPoint Presentation</vt:lpstr>
      <vt:lpstr>OBSERVATIONS</vt:lpstr>
      <vt:lpstr>OBSERVATIONS</vt:lpstr>
      <vt:lpstr>OBSERVATIONS</vt:lpstr>
      <vt:lpstr>OBSERVATIONS</vt:lpstr>
      <vt:lpstr>OBSERVATIONS</vt:lpstr>
      <vt:lpstr>OBSERVATIONS</vt:lpstr>
      <vt:lpstr>OBSERVATIONS</vt:lpstr>
      <vt:lpstr>OBSERVATIONS</vt:lpstr>
      <vt:lpstr>Chamber Experiments</vt:lpstr>
      <vt:lpstr>Reaction Kinetics </vt:lpstr>
      <vt:lpstr>Reaction Kinetics</vt:lpstr>
      <vt:lpstr>SIMULATIONS</vt:lpstr>
      <vt:lpstr>SIMULATIONS</vt:lpstr>
      <vt:lpstr>SIMULATIONS</vt:lpstr>
      <vt:lpstr>https://www.fz-juelich.de/en/ice/ice-3</vt:lpstr>
    </vt:vector>
  </TitlesOfParts>
  <Company>Forschungszentrum Jülich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Wegener, Robert</dc:creator>
  <cp:lastModifiedBy>Wegener, Robert</cp:lastModifiedBy>
  <cp:revision>17</cp:revision>
  <dcterms:created xsi:type="dcterms:W3CDTF">2024-08-29T05:48:38Z</dcterms:created>
  <dcterms:modified xsi:type="dcterms:W3CDTF">2026-09-09T06:24:28Z</dcterms:modified>
</cp:coreProperties>
</file>