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11.xml.rels" ContentType="application/vnd.openxmlformats-package.relationships+xml"/>
  <Override PartName="/ppt/notesSlides/_rels/notesSlide10.xml.rels" ContentType="application/vnd.openxmlformats-package.relationship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_rels/presentation.xml.rels" ContentType="application/vnd.openxmlformats-package.relationships+xml"/>
  <Override PartName="/ppt/media/image25.png" ContentType="image/png"/>
  <Override PartName="/ppt/media/image23.png" ContentType="image/png"/>
  <Override PartName="/ppt/media/image22.png" ContentType="image/png"/>
  <Override PartName="/ppt/media/image21.png" ContentType="image/png"/>
  <Override PartName="/ppt/media/image8.jpeg" ContentType="image/jpeg"/>
  <Override PartName="/ppt/media/image30.png" ContentType="image/png"/>
  <Override PartName="/ppt/media/image28.png" ContentType="image/png"/>
  <Override PartName="/ppt/media/image5.jpeg" ContentType="image/jpeg"/>
  <Override PartName="/ppt/media/image29.png" ContentType="image/png"/>
  <Override PartName="/ppt/media/image6.png" ContentType="image/png"/>
  <Override PartName="/ppt/media/image11.png" ContentType="image/png"/>
  <Override PartName="/ppt/media/image7.png" ContentType="image/png"/>
  <Override PartName="/ppt/media/image32.png" ContentType="image/png"/>
  <Override PartName="/ppt/media/image12.png" ContentType="image/png"/>
  <Override PartName="/ppt/media/image9.png" ContentType="image/png"/>
  <Override PartName="/ppt/media/image10.png" ContentType="image/png"/>
  <Override PartName="/ppt/media/image13.png" ContentType="image/png"/>
  <Override PartName="/ppt/media/image31.jpeg" ContentType="image/jpeg"/>
  <Override PartName="/ppt/media/image4.png" ContentType="image/png"/>
  <Override PartName="/ppt/media/image27.png" ContentType="image/png"/>
  <Override PartName="/ppt/media/image33.png" ContentType="image/png"/>
  <Override PartName="/ppt/media/image3.png" ContentType="image/png"/>
  <Override PartName="/ppt/media/image26.png" ContentType="image/png"/>
  <Override PartName="/ppt/media/image1.png" ContentType="image/png"/>
  <Override PartName="/ppt/media/image24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20.png" ContentType="image/png"/>
  <Override PartName="/ppt/media/image2.jpeg" ContentType="image/jpeg"/>
  <Override PartName="/ppt/media/image19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Avenir Next LT Pro"/>
              </a:rPr>
              <a:t>Click to move the slide</a:t>
            </a:r>
            <a:endParaRPr b="0" lang="en-US" sz="1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5728A6BD-6505-4E8D-83A4-813E1704B882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9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97" name="Slide Number Placeholder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8399B746-DB3F-40F7-B826-B0E98C00CD3D}" type="slidenum">
              <a:rPr b="0" lang="en-US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29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300" name="Slide Number Placeholder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AFBF0594-5808-4C88-8CD3-CEB03505CB19}" type="slidenum">
              <a:rPr b="0" lang="en-US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venir Next LT Pro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ctangle 1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" name="Picture 13" descr="A picture containing sitting&#10;&#10;Description automatically generated"/>
          <p:cNvPicPr/>
          <p:nvPr/>
        </p:nvPicPr>
        <p:blipFill>
          <a:blip r:embed="rId2">
            <a:alphaModFix amt="10000"/>
          </a:blip>
          <a:stretch/>
        </p:blipFill>
        <p:spPr>
          <a:xfrm>
            <a:off x="8534520" y="0"/>
            <a:ext cx="3654360" cy="457488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Sabon Next LT"/>
              </a:rPr>
              <a:t>Click to edit Master title style</a:t>
            </a:r>
            <a:endParaRPr b="0" lang="en-US" sz="44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/>
          </p:nvPr>
        </p:nvSpPr>
        <p:spPr>
          <a:xfrm>
            <a:off x="458640" y="641664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BB682289-B030-46EC-94DA-73CC676E4F40}" type="datetime1">
              <a:rPr b="0" lang="en-US" sz="900" spc="-1" strike="noStrike">
                <a:solidFill>
                  <a:srgbClr val="000000">
                    <a:alpha val="60000"/>
                  </a:srgbClr>
                </a:solidFill>
                <a:latin typeface="Avenir Next LT Pro"/>
              </a:rPr>
              <a:t>09/30/2026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/>
          </p:nvPr>
        </p:nvSpPr>
        <p:spPr>
          <a:xfrm>
            <a:off x="4038480" y="641664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/>
          </p:nvPr>
        </p:nvSpPr>
        <p:spPr>
          <a:xfrm>
            <a:off x="8990280" y="641664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D19E1D0B-A683-4297-84ED-5F50C3E60C06}" type="slidenum">
              <a:rPr b="0" lang="en-US" sz="900" spc="-1" strike="noStrike">
                <a:solidFill>
                  <a:srgbClr val="000000">
                    <a:alpha val="60000"/>
                  </a:srgbClr>
                </a:solidFill>
                <a:latin typeface="Avenir Next LT Pro"/>
              </a:rPr>
              <a:t>&lt;number&gt;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Avenir Next LT Pro"/>
              </a:rPr>
              <a:t>Click to edit the outline text format</a:t>
            </a:r>
            <a:endParaRPr b="0" lang="en-US" sz="2800" spc="-1" strike="noStrike">
              <a:solidFill>
                <a:srgbClr val="000000"/>
              </a:solidFill>
              <a:latin typeface="Avenir Next LT Pro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venir Next LT Pro"/>
              </a:rPr>
              <a:t>Second Outline Level</a:t>
            </a:r>
            <a:endParaRPr b="0" lang="en-US" sz="2000" spc="-1" strike="noStrike">
              <a:solidFill>
                <a:srgbClr val="000000"/>
              </a:solidFill>
              <a:latin typeface="Avenir Next LT Pro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venir Next LT Pro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venir Next LT Pro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venir Next LT Pro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venir Next LT Pro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venir Next LT Pro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venir Next LT Pro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venir Next LT Pro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venir Next LT Pro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venir Next LT Pro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venir Next LT Pro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image" Target="../media/image31.jpeg"/><Relationship Id="rId4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9"/>
          <p:cNvSpPr/>
          <p:nvPr/>
        </p:nvSpPr>
        <p:spPr>
          <a:xfrm>
            <a:off x="288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Rectangle 1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1" name="Picture 4" descr=""/>
          <p:cNvPicPr/>
          <p:nvPr/>
        </p:nvPicPr>
        <p:blipFill>
          <a:blip r:embed="rId1">
            <a:alphaModFix amt="60000"/>
          </a:blip>
          <a:srcRect l="0" t="24495" r="0" b="0"/>
          <a:stretch/>
        </p:blipFill>
        <p:spPr>
          <a:xfrm>
            <a:off x="-3240" y="1440"/>
            <a:ext cx="12188520" cy="6856200"/>
          </a:xfrm>
          <a:prstGeom prst="rect">
            <a:avLst/>
          </a:prstGeom>
          <a:ln w="0">
            <a:noFill/>
          </a:ln>
        </p:spPr>
      </p:pic>
      <p:grpSp>
        <p:nvGrpSpPr>
          <p:cNvPr id="52" name="Group 13"/>
          <p:cNvGrpSpPr/>
          <p:nvPr/>
        </p:nvGrpSpPr>
        <p:grpSpPr>
          <a:xfrm>
            <a:off x="6952320" y="360"/>
            <a:ext cx="5236560" cy="6857640"/>
            <a:chOff x="6952320" y="360"/>
            <a:chExt cx="5236560" cy="6857640"/>
          </a:xfrm>
        </p:grpSpPr>
        <p:pic>
          <p:nvPicPr>
            <p:cNvPr id="53" name="Picture 14" descr=""/>
            <p:cNvPicPr/>
            <p:nvPr/>
          </p:nvPicPr>
          <p:blipFill>
            <a:blip r:embed="rId2">
              <a:alphaModFix amt="20000"/>
            </a:blip>
            <a:stretch/>
          </p:blipFill>
          <p:spPr>
            <a:xfrm rot="10800000">
              <a:off x="6952320" y="0"/>
              <a:ext cx="5236560" cy="6165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4" name="Picture 15" descr=""/>
            <p:cNvPicPr/>
            <p:nvPr/>
          </p:nvPicPr>
          <p:blipFill>
            <a:blip r:embed="rId3">
              <a:alphaModFix amt="5000"/>
            </a:blip>
            <a:srcRect l="19152" t="0" r="0" b="19114"/>
            <a:stretch/>
          </p:blipFill>
          <p:spPr>
            <a:xfrm rot="16200000">
              <a:off x="7618320" y="2287800"/>
              <a:ext cx="4196880" cy="4943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5" name="Title 1"/>
          <p:cNvSpPr txBox="1"/>
          <p:nvPr/>
        </p:nvSpPr>
        <p:spPr>
          <a:xfrm>
            <a:off x="996120" y="744840"/>
            <a:ext cx="10189800" cy="31453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 algn="ctr">
              <a:lnSpc>
                <a:spcPct val="100000"/>
              </a:lnSpc>
            </a:pPr>
            <a:r>
              <a:rPr b="0" lang="en-US" sz="5200" spc="-1" strike="noStrike">
                <a:solidFill>
                  <a:srgbClr val="ffffff"/>
                </a:solidFill>
                <a:latin typeface="Sabon Next LT"/>
              </a:rPr>
              <a:t>STM</a:t>
            </a:r>
            <a:endParaRPr b="0" lang="en-US" sz="52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56" name="Subtitle 2"/>
          <p:cNvSpPr txBox="1"/>
          <p:nvPr/>
        </p:nvSpPr>
        <p:spPr>
          <a:xfrm>
            <a:off x="3954240" y="4011840"/>
            <a:ext cx="4273920" cy="45468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8000"/>
          </a:bodyPr>
          <a:p>
            <a:pPr algn="ctr"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Sabon Next LT"/>
              </a:rPr>
              <a:t>Scanning Tunneling Microscope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57" name="Subtitle 2"/>
          <p:cNvSpPr/>
          <p:nvPr/>
        </p:nvSpPr>
        <p:spPr>
          <a:xfrm>
            <a:off x="7920720" y="6155280"/>
            <a:ext cx="4273920" cy="45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 fontScale="98000"/>
          </a:bodyPr>
          <a:p>
            <a:pPr algn="ctr"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Sabon Next LT"/>
              </a:rPr>
              <a:t>Gabriel Gogishvili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9"/>
          <p:cNvSpPr/>
          <p:nvPr/>
        </p:nvSpPr>
        <p:spPr>
          <a:xfrm>
            <a:off x="288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9" name="Rectangle 1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0" name="Picture 4" descr=""/>
          <p:cNvPicPr/>
          <p:nvPr/>
        </p:nvPicPr>
        <p:blipFill>
          <a:blip r:embed="rId1">
            <a:alphaModFix amt="60000"/>
          </a:blip>
          <a:srcRect l="13851" t="24495" r="26690" b="0"/>
          <a:stretch/>
        </p:blipFill>
        <p:spPr>
          <a:xfrm>
            <a:off x="4943160" y="1440"/>
            <a:ext cx="7247160" cy="685620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grpSp>
        <p:nvGrpSpPr>
          <p:cNvPr id="61" name="Group 13"/>
          <p:cNvGrpSpPr/>
          <p:nvPr/>
        </p:nvGrpSpPr>
        <p:grpSpPr>
          <a:xfrm>
            <a:off x="6952320" y="360"/>
            <a:ext cx="5236560" cy="6857640"/>
            <a:chOff x="6952320" y="360"/>
            <a:chExt cx="5236560" cy="6857640"/>
          </a:xfrm>
        </p:grpSpPr>
        <p:pic>
          <p:nvPicPr>
            <p:cNvPr id="62" name="Picture 14" descr=""/>
            <p:cNvPicPr/>
            <p:nvPr/>
          </p:nvPicPr>
          <p:blipFill>
            <a:blip r:embed="rId2">
              <a:alphaModFix amt="20000"/>
            </a:blip>
            <a:stretch/>
          </p:blipFill>
          <p:spPr>
            <a:xfrm rot="10800000">
              <a:off x="6952320" y="0"/>
              <a:ext cx="5236560" cy="6165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3" name="Picture 15" descr=""/>
            <p:cNvPicPr/>
            <p:nvPr/>
          </p:nvPicPr>
          <p:blipFill>
            <a:blip r:embed="rId3">
              <a:alphaModFix amt="5000"/>
            </a:blip>
            <a:srcRect l="19152" t="0" r="0" b="19114"/>
            <a:stretch/>
          </p:blipFill>
          <p:spPr>
            <a:xfrm rot="16200000">
              <a:off x="7618320" y="2287800"/>
              <a:ext cx="4196880" cy="4943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64" name="Title 1"/>
          <p:cNvSpPr txBox="1"/>
          <p:nvPr/>
        </p:nvSpPr>
        <p:spPr>
          <a:xfrm>
            <a:off x="1420200" y="187200"/>
            <a:ext cx="1988280" cy="879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9000"/>
          </a:bodyPr>
          <a:p>
            <a:pPr algn="ctr">
              <a:lnSpc>
                <a:spcPct val="100000"/>
              </a:lnSpc>
            </a:pPr>
            <a:r>
              <a:rPr b="0" lang="en-US" sz="5200" spc="-1" strike="noStrike">
                <a:solidFill>
                  <a:srgbClr val="ffffff"/>
                </a:solidFill>
                <a:latin typeface="Sabon Next LT"/>
              </a:rPr>
              <a:t>STM</a:t>
            </a:r>
            <a:endParaRPr b="0" lang="en-US" sz="52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65" name="Subtitle 2"/>
          <p:cNvSpPr txBox="1"/>
          <p:nvPr/>
        </p:nvSpPr>
        <p:spPr>
          <a:xfrm>
            <a:off x="344160" y="1076040"/>
            <a:ext cx="4257000" cy="4885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algn="ctr"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Sabon Next LT"/>
              </a:rPr>
              <a:t>Scanning Tunneling Microscope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66" name="TextBox 3"/>
          <p:cNvSpPr/>
          <p:nvPr/>
        </p:nvSpPr>
        <p:spPr>
          <a:xfrm>
            <a:off x="452160" y="2249280"/>
            <a:ext cx="4326120" cy="260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343080" indent="-342720">
              <a:lnSpc>
                <a:spcPct val="150000"/>
              </a:lnSpc>
              <a:buClr>
                <a:srgbClr val="ffffff"/>
              </a:buClr>
              <a:buFont typeface="Arial"/>
              <a:buChar char="•"/>
            </a:pPr>
            <a:r>
              <a:rPr b="0" lang="en-US" sz="2200" spc="-1" strike="noStrike">
                <a:solidFill>
                  <a:srgbClr val="ffffff"/>
                </a:solidFill>
                <a:latin typeface="Sabon Next LT"/>
              </a:rPr>
              <a:t>Invented in 1981</a:t>
            </a:r>
            <a:endParaRPr b="0" lang="en-US" sz="2200" spc="-1" strike="noStrike">
              <a:latin typeface="Arial"/>
            </a:endParaRPr>
          </a:p>
          <a:p>
            <a:pPr marL="343080" indent="-342720">
              <a:lnSpc>
                <a:spcPct val="150000"/>
              </a:lnSpc>
              <a:buClr>
                <a:srgbClr val="ffffff"/>
              </a:buClr>
              <a:buFont typeface="Arial"/>
              <a:buChar char="•"/>
            </a:pPr>
            <a:r>
              <a:rPr b="0" lang="en-US" sz="2200" spc="-1" strike="noStrike">
                <a:solidFill>
                  <a:srgbClr val="ffffff"/>
                </a:solidFill>
                <a:latin typeface="Sabon Next LT"/>
              </a:rPr>
              <a:t>Nobel Prize in 1986</a:t>
            </a:r>
            <a:endParaRPr b="0" lang="en-US" sz="2200" spc="-1" strike="noStrike">
              <a:latin typeface="Arial"/>
            </a:endParaRPr>
          </a:p>
          <a:p>
            <a:pPr marL="343080" indent="-342720">
              <a:lnSpc>
                <a:spcPct val="150000"/>
              </a:lnSpc>
              <a:buClr>
                <a:srgbClr val="ffffff"/>
              </a:buClr>
              <a:buFont typeface="Arial"/>
              <a:buChar char="•"/>
            </a:pPr>
            <a:r>
              <a:rPr b="0" lang="en-US" sz="2200" spc="-1" strike="noStrike">
                <a:solidFill>
                  <a:srgbClr val="ffffff"/>
                </a:solidFill>
                <a:latin typeface="Sabon Next LT"/>
              </a:rPr>
              <a:t>Utilizing Quantum Tunneling</a:t>
            </a:r>
            <a:endParaRPr b="0" lang="en-US" sz="2200" spc="-1" strike="noStrike">
              <a:latin typeface="Arial"/>
            </a:endParaRPr>
          </a:p>
          <a:p>
            <a:pPr marL="343080" indent="-342720">
              <a:lnSpc>
                <a:spcPct val="150000"/>
              </a:lnSpc>
              <a:buClr>
                <a:srgbClr val="ffffff"/>
              </a:buClr>
              <a:buFont typeface="Arial"/>
              <a:buChar char="•"/>
            </a:pPr>
            <a:r>
              <a:rPr b="0" lang="en-US" sz="2200" spc="-1" strike="noStrike">
                <a:solidFill>
                  <a:srgbClr val="ffffff"/>
                </a:solidFill>
                <a:latin typeface="Sabon Next LT"/>
              </a:rPr>
              <a:t>Magnification of ~10</a:t>
            </a:r>
            <a:r>
              <a:rPr b="0" lang="en-US" sz="2200" spc="-1" strike="noStrike" baseline="30000">
                <a:solidFill>
                  <a:srgbClr val="ffffff"/>
                </a:solidFill>
                <a:latin typeface="Sabon Next LT"/>
              </a:rPr>
              <a:t>8</a:t>
            </a:r>
            <a:endParaRPr b="0" lang="en-US" sz="2200" spc="-1" strike="noStrike">
              <a:latin typeface="Arial"/>
            </a:endParaRPr>
          </a:p>
          <a:p>
            <a:pPr marL="343080" indent="-342720">
              <a:lnSpc>
                <a:spcPct val="150000"/>
              </a:lnSpc>
              <a:buClr>
                <a:srgbClr val="ffffff"/>
              </a:buClr>
              <a:buFont typeface="Arial"/>
              <a:buChar char="•"/>
            </a:pPr>
            <a:r>
              <a:rPr b="0" lang="en-US" sz="2200" spc="-1" strike="noStrike">
                <a:solidFill>
                  <a:srgbClr val="ffffff"/>
                </a:solidFill>
                <a:latin typeface="Sabon Next LT"/>
              </a:rPr>
              <a:t>Resolution of Individual Atoms</a:t>
            </a:r>
            <a:endParaRPr b="0" lang="en-US" sz="2200" spc="-1" strike="noStrike">
              <a:latin typeface="Arial"/>
            </a:endParaRPr>
          </a:p>
        </p:txBody>
      </p:sp>
    </p:spTree>
  </p:cSld>
  <p:transition spd="slow">
    <p:fade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" dur="500"/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" dur="500"/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" dur="500"/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7" dur="500"/>
                                        <p:tgtEl>
                                          <p:spTgt spid="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9"/>
          <p:cNvSpPr/>
          <p:nvPr/>
        </p:nvSpPr>
        <p:spPr>
          <a:xfrm>
            <a:off x="288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8" name="Rectangle 1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9" name="Picture 4" descr=""/>
          <p:cNvPicPr/>
          <p:nvPr/>
        </p:nvPicPr>
        <p:blipFill>
          <a:blip r:embed="rId1">
            <a:alphaModFix amt="60000"/>
          </a:blip>
          <a:srcRect l="13851" t="24495" r="26690" b="0"/>
          <a:stretch/>
        </p:blipFill>
        <p:spPr>
          <a:xfrm>
            <a:off x="12285000" y="1440"/>
            <a:ext cx="7247160" cy="685620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grpSp>
        <p:nvGrpSpPr>
          <p:cNvPr id="70" name="Group 13"/>
          <p:cNvGrpSpPr/>
          <p:nvPr/>
        </p:nvGrpSpPr>
        <p:grpSpPr>
          <a:xfrm>
            <a:off x="6952320" y="360"/>
            <a:ext cx="5236560" cy="6857640"/>
            <a:chOff x="6952320" y="360"/>
            <a:chExt cx="5236560" cy="6857640"/>
          </a:xfrm>
        </p:grpSpPr>
        <p:pic>
          <p:nvPicPr>
            <p:cNvPr id="71" name="Picture 14" descr=""/>
            <p:cNvPicPr/>
            <p:nvPr/>
          </p:nvPicPr>
          <p:blipFill>
            <a:blip r:embed="rId2">
              <a:alphaModFix amt="20000"/>
            </a:blip>
            <a:stretch/>
          </p:blipFill>
          <p:spPr>
            <a:xfrm rot="10800000">
              <a:off x="6952320" y="0"/>
              <a:ext cx="5236560" cy="6165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72" name="Picture 15" descr=""/>
            <p:cNvPicPr/>
            <p:nvPr/>
          </p:nvPicPr>
          <p:blipFill>
            <a:blip r:embed="rId3">
              <a:alphaModFix amt="5000"/>
            </a:blip>
            <a:srcRect l="19152" t="0" r="0" b="19114"/>
            <a:stretch/>
          </p:blipFill>
          <p:spPr>
            <a:xfrm rot="16200000">
              <a:off x="7618320" y="2287800"/>
              <a:ext cx="4196880" cy="4943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73" name="Title 1"/>
          <p:cNvSpPr txBox="1"/>
          <p:nvPr/>
        </p:nvSpPr>
        <p:spPr>
          <a:xfrm>
            <a:off x="1420200" y="187200"/>
            <a:ext cx="1988280" cy="879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9000"/>
          </a:bodyPr>
          <a:p>
            <a:pPr algn="ctr">
              <a:lnSpc>
                <a:spcPct val="100000"/>
              </a:lnSpc>
            </a:pPr>
            <a:r>
              <a:rPr b="0" lang="en-US" sz="5200" spc="-1" strike="noStrike">
                <a:solidFill>
                  <a:srgbClr val="ffffff"/>
                </a:solidFill>
                <a:latin typeface="Sabon Next LT"/>
              </a:rPr>
              <a:t>STM</a:t>
            </a:r>
            <a:endParaRPr b="0" lang="en-US" sz="52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74" name="Subtitle 2"/>
          <p:cNvSpPr txBox="1"/>
          <p:nvPr/>
        </p:nvSpPr>
        <p:spPr>
          <a:xfrm>
            <a:off x="344160" y="1076040"/>
            <a:ext cx="4257000" cy="4885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algn="ctr"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Sabon Next LT"/>
              </a:rPr>
              <a:t>Working Principle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75" name="Flowchart: Merge 17"/>
          <p:cNvSpPr/>
          <p:nvPr/>
        </p:nvSpPr>
        <p:spPr>
          <a:xfrm>
            <a:off x="8118000" y="-6081120"/>
            <a:ext cx="875160" cy="5602680"/>
          </a:xfrm>
          <a:prstGeom prst="flowChartMerge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</p:sp>
      <p:grpSp>
        <p:nvGrpSpPr>
          <p:cNvPr id="76" name="Group 27"/>
          <p:cNvGrpSpPr/>
          <p:nvPr/>
        </p:nvGrpSpPr>
        <p:grpSpPr>
          <a:xfrm>
            <a:off x="4883400" y="7062120"/>
            <a:ext cx="7305480" cy="1420200"/>
            <a:chOff x="4883400" y="7062120"/>
            <a:chExt cx="7305480" cy="1420200"/>
          </a:xfrm>
        </p:grpSpPr>
        <p:sp>
          <p:nvSpPr>
            <p:cNvPr id="77" name="Rectangle: Top Corners Rounded 18"/>
            <p:cNvSpPr/>
            <p:nvPr/>
          </p:nvSpPr>
          <p:spPr>
            <a:xfrm>
              <a:off x="4883400" y="7336080"/>
              <a:ext cx="1676520" cy="114624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78" name="Rectangle: Top Corners Rounded 22"/>
            <p:cNvSpPr/>
            <p:nvPr/>
          </p:nvSpPr>
          <p:spPr>
            <a:xfrm>
              <a:off x="6559920" y="7626600"/>
              <a:ext cx="1251720" cy="85572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79" name="Rectangle: Top Corners Rounded 24"/>
            <p:cNvSpPr/>
            <p:nvPr/>
          </p:nvSpPr>
          <p:spPr>
            <a:xfrm>
              <a:off x="7812000" y="7062120"/>
              <a:ext cx="2380680" cy="141984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80" name="Rectangle: Top Corners Rounded 26"/>
            <p:cNvSpPr/>
            <p:nvPr/>
          </p:nvSpPr>
          <p:spPr>
            <a:xfrm>
              <a:off x="10193040" y="7626600"/>
              <a:ext cx="1995840" cy="85572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81" name="TextBox 28"/>
          <p:cNvSpPr/>
          <p:nvPr/>
        </p:nvSpPr>
        <p:spPr>
          <a:xfrm>
            <a:off x="664200" y="2143440"/>
            <a:ext cx="3772800" cy="344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marL="285840" indent="-285480">
              <a:lnSpc>
                <a:spcPct val="200000"/>
              </a:lnSpc>
              <a:buClr>
                <a:srgbClr val="ffffff"/>
              </a:buClr>
              <a:buFont typeface="Arial"/>
              <a:buChar char="•"/>
            </a:pPr>
            <a:r>
              <a:rPr b="0" lang="en-US" sz="2200" spc="-1" strike="noStrike">
                <a:solidFill>
                  <a:srgbClr val="ffffff"/>
                </a:solidFill>
                <a:latin typeface="Sabon Next LT"/>
              </a:rPr>
              <a:t>Conductive Surfaces</a:t>
            </a:r>
            <a:endParaRPr b="0" lang="en-US" sz="2200" spc="-1" strike="noStrike">
              <a:latin typeface="Arial"/>
            </a:endParaRPr>
          </a:p>
          <a:p>
            <a:pPr marL="285840" indent="-285480">
              <a:lnSpc>
                <a:spcPct val="200000"/>
              </a:lnSpc>
              <a:buClr>
                <a:srgbClr val="ffffff"/>
              </a:buClr>
              <a:buFont typeface="Arial"/>
              <a:buChar char="•"/>
            </a:pPr>
            <a:r>
              <a:rPr b="0" lang="en-US" sz="2200" spc="-1" strike="noStrike">
                <a:solidFill>
                  <a:srgbClr val="ffffff"/>
                </a:solidFill>
                <a:latin typeface="Sabon Next LT"/>
              </a:rPr>
              <a:t>Ultra-Sharp Tip</a:t>
            </a:r>
            <a:endParaRPr b="0" lang="en-US" sz="2200" spc="-1" strike="noStrike">
              <a:latin typeface="Arial"/>
            </a:endParaRPr>
          </a:p>
          <a:p>
            <a:pPr marL="285840" indent="-285480">
              <a:lnSpc>
                <a:spcPct val="200000"/>
              </a:lnSpc>
              <a:buClr>
                <a:srgbClr val="ffffff"/>
              </a:buClr>
              <a:buFont typeface="Arial"/>
              <a:buChar char="•"/>
            </a:pPr>
            <a:r>
              <a:rPr b="0" lang="en-US" sz="2200" spc="-1" strike="noStrike">
                <a:solidFill>
                  <a:srgbClr val="ffffff"/>
                </a:solidFill>
                <a:latin typeface="Sabon Next LT"/>
              </a:rPr>
              <a:t>Scanning Over the Surface</a:t>
            </a:r>
            <a:endParaRPr b="0" lang="en-US" sz="2200" spc="-1" strike="noStrike">
              <a:latin typeface="Arial"/>
            </a:endParaRPr>
          </a:p>
          <a:p>
            <a:pPr marL="285840" indent="-285480">
              <a:lnSpc>
                <a:spcPct val="200000"/>
              </a:lnSpc>
              <a:buClr>
                <a:srgbClr val="ffffff"/>
              </a:buClr>
              <a:buFont typeface="Arial"/>
              <a:buChar char="•"/>
            </a:pPr>
            <a:r>
              <a:rPr b="0" lang="en-US" sz="2200" spc="-1" strike="noStrike">
                <a:solidFill>
                  <a:srgbClr val="ffffff"/>
                </a:solidFill>
                <a:latin typeface="Sabon Next LT"/>
              </a:rPr>
              <a:t>Measuring Tunneling Current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82" name="Straight Connector 30"/>
          <p:cNvSpPr/>
          <p:nvPr/>
        </p:nvSpPr>
        <p:spPr>
          <a:xfrm>
            <a:off x="8539560" y="4458600"/>
            <a:ext cx="360" cy="1542960"/>
          </a:xfrm>
          <a:prstGeom prst="line">
            <a:avLst/>
          </a:prstGeom>
          <a:ln w="19050">
            <a:solidFill>
              <a:srgbClr val="ffffff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</p:spTree>
  </p:cSld>
  <p:transition spd="slow">
    <p:fade/>
  </p:transition>
  <p:timing>
    <p:tnLst>
      <p:par>
        <p:cTn id="28" dur="indefinite" restart="never" nodeType="tmRoot">
          <p:childTnLst>
            <p:seq>
              <p:cTn id="29" dur="indefinite" nodeType="mainSeq">
                <p:childTnLst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nodeType="clickEffect" fill="hold" presetClass="path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52 0.07778 L 0.00352 -0.23426 E">
                                      <p:cBhvr>
                                        <p:cTn id="33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nodeType="withEffect" fill="hold" presetClass="entr" presetID="1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6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fill="hold" presetClass="path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1 -0.13727 L -0.00091 0.71088 E">
                                      <p:cBhvr>
                                        <p:cTn id="4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nodeType="withEffect" fill="hold" presetClass="entr" presetID="1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3" dur="500"/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nodeType="clickEffect" fill="hold" presetClass="path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0.71088 L -0.29323 0.71088 L 0.28933 0.71088 E">
                                      <p:cBhvr>
                                        <p:cTn id="47" dur="3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nodeType="withEffect" fill="hold" presetClass="entr" presetID="1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0" dur="500"/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nodeType="clickEffect" fill="hold" presetClass="path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828 0.71111 L -0.00143 0.71111 E">
                                      <p:cBhvr>
                                        <p:cTn id="54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nodeType="afterEffect" fill="hold" presetClass="entr" presetID="22" presetSubtype="4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5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nodeType="withEffect" fill="hold" presetClass="entr" presetID="1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1" dur="500"/>
                                        <p:tgtEl>
                                          <p:spTgt spid="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9"/>
          <p:cNvSpPr/>
          <p:nvPr/>
        </p:nvSpPr>
        <p:spPr>
          <a:xfrm>
            <a:off x="288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4" name="Rectangle 1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85" name="Group 13"/>
          <p:cNvGrpSpPr/>
          <p:nvPr/>
        </p:nvGrpSpPr>
        <p:grpSpPr>
          <a:xfrm>
            <a:off x="6952320" y="360"/>
            <a:ext cx="5236560" cy="6857640"/>
            <a:chOff x="6952320" y="360"/>
            <a:chExt cx="5236560" cy="6857640"/>
          </a:xfrm>
        </p:grpSpPr>
        <p:pic>
          <p:nvPicPr>
            <p:cNvPr id="86" name="Picture 14" descr=""/>
            <p:cNvPicPr/>
            <p:nvPr/>
          </p:nvPicPr>
          <p:blipFill>
            <a:blip r:embed="rId1">
              <a:alphaModFix amt="20000"/>
            </a:blip>
            <a:stretch/>
          </p:blipFill>
          <p:spPr>
            <a:xfrm rot="10800000">
              <a:off x="6952320" y="0"/>
              <a:ext cx="5236560" cy="6165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7" name="Picture 15" descr=""/>
            <p:cNvPicPr/>
            <p:nvPr/>
          </p:nvPicPr>
          <p:blipFill>
            <a:blip r:embed="rId2">
              <a:alphaModFix amt="5000"/>
            </a:blip>
            <a:srcRect l="19152" t="0" r="0" b="19114"/>
            <a:stretch/>
          </p:blipFill>
          <p:spPr>
            <a:xfrm rot="16200000">
              <a:off x="7618320" y="2287800"/>
              <a:ext cx="4196880" cy="4943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88" name="Title 1"/>
          <p:cNvSpPr txBox="1"/>
          <p:nvPr/>
        </p:nvSpPr>
        <p:spPr>
          <a:xfrm>
            <a:off x="1420200" y="187200"/>
            <a:ext cx="1988280" cy="879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9000"/>
          </a:bodyPr>
          <a:p>
            <a:pPr algn="ctr">
              <a:lnSpc>
                <a:spcPct val="100000"/>
              </a:lnSpc>
            </a:pPr>
            <a:r>
              <a:rPr b="0" lang="en-US" sz="5200" spc="-1" strike="noStrike">
                <a:solidFill>
                  <a:srgbClr val="ffffff"/>
                </a:solidFill>
                <a:latin typeface="Sabon Next LT"/>
              </a:rPr>
              <a:t>STM</a:t>
            </a:r>
            <a:endParaRPr b="0" lang="en-US" sz="52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89" name="Subtitle 2"/>
          <p:cNvSpPr txBox="1"/>
          <p:nvPr/>
        </p:nvSpPr>
        <p:spPr>
          <a:xfrm>
            <a:off x="344160" y="1076040"/>
            <a:ext cx="4257000" cy="4885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algn="ctr"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Sabon Next LT"/>
              </a:rPr>
              <a:t>Working Principle</a:t>
            </a:r>
            <a:endParaRPr b="0" lang="en-US" sz="2200" spc="-1" strike="noStrike">
              <a:latin typeface="Arial"/>
            </a:endParaRPr>
          </a:p>
        </p:txBody>
      </p:sp>
      <p:grpSp>
        <p:nvGrpSpPr>
          <p:cNvPr id="90" name="Group 21"/>
          <p:cNvGrpSpPr/>
          <p:nvPr/>
        </p:nvGrpSpPr>
        <p:grpSpPr>
          <a:xfrm>
            <a:off x="5234760" y="1748880"/>
            <a:ext cx="3493440" cy="3493440"/>
            <a:chOff x="5234760" y="1748880"/>
            <a:chExt cx="3493440" cy="3493440"/>
          </a:xfrm>
        </p:grpSpPr>
        <p:sp>
          <p:nvSpPr>
            <p:cNvPr id="91" name="Oval 3"/>
            <p:cNvSpPr/>
            <p:nvPr/>
          </p:nvSpPr>
          <p:spPr>
            <a:xfrm>
              <a:off x="5234760" y="1748880"/>
              <a:ext cx="3493440" cy="3493440"/>
            </a:xfrm>
            <a:prstGeom prst="ellipse">
              <a:avLst/>
            </a:prstGeom>
            <a:solidFill>
              <a:srgbClr val="ffcc00"/>
            </a:solid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92" name="Oval 6"/>
            <p:cNvSpPr/>
            <p:nvPr/>
          </p:nvSpPr>
          <p:spPr>
            <a:xfrm>
              <a:off x="5610960" y="2125080"/>
              <a:ext cx="2741400" cy="2741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ffff">
                  <a:lumMod val="95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93" name="Picture 20" descr=""/>
          <p:cNvPicPr/>
          <p:nvPr/>
        </p:nvPicPr>
        <p:blipFill>
          <a:blip r:embed="rId3"/>
          <a:stretch/>
        </p:blipFill>
        <p:spPr>
          <a:xfrm>
            <a:off x="564480" y="2465640"/>
            <a:ext cx="3699360" cy="369936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sp>
        <p:nvSpPr>
          <p:cNvPr id="94" name="Freeform: Shape 24"/>
          <p:cNvSpPr/>
          <p:nvPr/>
        </p:nvSpPr>
        <p:spPr>
          <a:xfrm>
            <a:off x="9570600" y="1748880"/>
            <a:ext cx="240840" cy="3493440"/>
          </a:xfrm>
          <a:custGeom>
            <a:avLst/>
            <a:gdLst/>
            <a:ahLst/>
            <a:rect l="l" t="t" r="r" b="b"/>
            <a:pathLst>
              <a:path w="241300" h="4533900">
                <a:moveTo>
                  <a:pt x="0" y="12700"/>
                </a:moveTo>
                <a:lnTo>
                  <a:pt x="0" y="4533900"/>
                </a:lnTo>
                <a:lnTo>
                  <a:pt x="241300" y="4533900"/>
                </a:lnTo>
                <a:lnTo>
                  <a:pt x="24130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5" name="Freeform: Shape 27"/>
          <p:cNvSpPr/>
          <p:nvPr/>
        </p:nvSpPr>
        <p:spPr>
          <a:xfrm>
            <a:off x="9811800" y="2011680"/>
            <a:ext cx="204480" cy="2967840"/>
          </a:xfrm>
          <a:custGeom>
            <a:avLst/>
            <a:gdLst/>
            <a:ahLst/>
            <a:rect l="l" t="t" r="r" b="b"/>
            <a:pathLst>
              <a:path w="241300" h="4533900">
                <a:moveTo>
                  <a:pt x="0" y="12700"/>
                </a:moveTo>
                <a:lnTo>
                  <a:pt x="0" y="4533900"/>
                </a:lnTo>
                <a:lnTo>
                  <a:pt x="241300" y="4533900"/>
                </a:lnTo>
                <a:lnTo>
                  <a:pt x="241300" y="0"/>
                </a:lnTo>
                <a:lnTo>
                  <a:pt x="0" y="127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rgbClr val="ffffff">
                <a:lumMod val="95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ransition spd="slow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9"/>
          <p:cNvSpPr/>
          <p:nvPr/>
        </p:nvSpPr>
        <p:spPr>
          <a:xfrm>
            <a:off x="288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7" name="Rectangle 1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98" name="Group 13"/>
          <p:cNvGrpSpPr/>
          <p:nvPr/>
        </p:nvGrpSpPr>
        <p:grpSpPr>
          <a:xfrm>
            <a:off x="6952320" y="360"/>
            <a:ext cx="5236560" cy="6857640"/>
            <a:chOff x="6952320" y="360"/>
            <a:chExt cx="5236560" cy="6857640"/>
          </a:xfrm>
        </p:grpSpPr>
        <p:pic>
          <p:nvPicPr>
            <p:cNvPr id="99" name="Picture 14" descr=""/>
            <p:cNvPicPr/>
            <p:nvPr/>
          </p:nvPicPr>
          <p:blipFill>
            <a:blip r:embed="rId1">
              <a:alphaModFix amt="20000"/>
            </a:blip>
            <a:stretch/>
          </p:blipFill>
          <p:spPr>
            <a:xfrm rot="10800000">
              <a:off x="6952320" y="0"/>
              <a:ext cx="5236560" cy="6165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0" name="Picture 15" descr=""/>
            <p:cNvPicPr/>
            <p:nvPr/>
          </p:nvPicPr>
          <p:blipFill>
            <a:blip r:embed="rId2">
              <a:alphaModFix amt="5000"/>
            </a:blip>
            <a:srcRect l="19152" t="0" r="0" b="19114"/>
            <a:stretch/>
          </p:blipFill>
          <p:spPr>
            <a:xfrm rot="16200000">
              <a:off x="7618320" y="2287800"/>
              <a:ext cx="4196880" cy="4943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01" name="Title 1"/>
          <p:cNvSpPr txBox="1"/>
          <p:nvPr/>
        </p:nvSpPr>
        <p:spPr>
          <a:xfrm>
            <a:off x="1420200" y="187200"/>
            <a:ext cx="1988280" cy="879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9000"/>
          </a:bodyPr>
          <a:p>
            <a:pPr algn="ctr">
              <a:lnSpc>
                <a:spcPct val="100000"/>
              </a:lnSpc>
            </a:pPr>
            <a:r>
              <a:rPr b="0" lang="en-US" sz="5200" spc="-1" strike="noStrike">
                <a:solidFill>
                  <a:srgbClr val="ffffff"/>
                </a:solidFill>
                <a:latin typeface="Sabon Next LT"/>
              </a:rPr>
              <a:t>STM</a:t>
            </a:r>
            <a:endParaRPr b="0" lang="en-US" sz="52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102" name="Subtitle 2"/>
          <p:cNvSpPr txBox="1"/>
          <p:nvPr/>
        </p:nvSpPr>
        <p:spPr>
          <a:xfrm>
            <a:off x="344160" y="1076040"/>
            <a:ext cx="4257000" cy="4885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algn="ctr"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Sabon Next LT"/>
              </a:rPr>
              <a:t>Working Principle</a:t>
            </a:r>
            <a:endParaRPr b="0" lang="en-US" sz="2200" spc="-1" strike="noStrike">
              <a:latin typeface="Arial"/>
            </a:endParaRPr>
          </a:p>
        </p:txBody>
      </p:sp>
      <p:grpSp>
        <p:nvGrpSpPr>
          <p:cNvPr id="103" name="Group 21"/>
          <p:cNvGrpSpPr/>
          <p:nvPr/>
        </p:nvGrpSpPr>
        <p:grpSpPr>
          <a:xfrm>
            <a:off x="5234760" y="1748880"/>
            <a:ext cx="3493440" cy="3493440"/>
            <a:chOff x="5234760" y="1748880"/>
            <a:chExt cx="3493440" cy="3493440"/>
          </a:xfrm>
        </p:grpSpPr>
        <p:sp>
          <p:nvSpPr>
            <p:cNvPr id="104" name="Oval 3"/>
            <p:cNvSpPr/>
            <p:nvPr/>
          </p:nvSpPr>
          <p:spPr>
            <a:xfrm>
              <a:off x="5234760" y="1748880"/>
              <a:ext cx="3493440" cy="3493440"/>
            </a:xfrm>
            <a:prstGeom prst="ellipse">
              <a:avLst/>
            </a:prstGeom>
            <a:solidFill>
              <a:srgbClr val="ffcc00"/>
            </a:solid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05" name="Oval 6"/>
            <p:cNvSpPr/>
            <p:nvPr/>
          </p:nvSpPr>
          <p:spPr>
            <a:xfrm>
              <a:off x="5610960" y="2125080"/>
              <a:ext cx="2741400" cy="2741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ffff">
                  <a:lumMod val="95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106" name="Picture 20" descr=""/>
          <p:cNvPicPr/>
          <p:nvPr/>
        </p:nvPicPr>
        <p:blipFill>
          <a:blip r:embed="rId3"/>
          <a:stretch/>
        </p:blipFill>
        <p:spPr>
          <a:xfrm>
            <a:off x="564480" y="2465640"/>
            <a:ext cx="3699360" cy="369936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sp>
        <p:nvSpPr>
          <p:cNvPr id="107" name="Plus Sign 25"/>
          <p:cNvSpPr/>
          <p:nvPr/>
        </p:nvSpPr>
        <p:spPr>
          <a:xfrm>
            <a:off x="4777560" y="1323360"/>
            <a:ext cx="914040" cy="914040"/>
          </a:xfrm>
          <a:prstGeom prst="mathPlus">
            <a:avLst>
              <a:gd name="adj1" fmla="val 23520"/>
            </a:avLst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8" name="Minus Sign 29"/>
          <p:cNvSpPr/>
          <p:nvPr/>
        </p:nvSpPr>
        <p:spPr>
          <a:xfrm>
            <a:off x="4777560" y="4866480"/>
            <a:ext cx="914040" cy="914040"/>
          </a:xfrm>
          <a:prstGeom prst="mathMinus">
            <a:avLst>
              <a:gd name="adj1" fmla="val 23520"/>
            </a:avLst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9" name="Freeform: Shape 27"/>
          <p:cNvSpPr/>
          <p:nvPr/>
        </p:nvSpPr>
        <p:spPr>
          <a:xfrm>
            <a:off x="9529200" y="1964880"/>
            <a:ext cx="526320" cy="3048480"/>
          </a:xfrm>
          <a:custGeom>
            <a:avLst/>
            <a:gdLst/>
            <a:ahLst/>
            <a:rect l="l" t="t" r="r" b="b"/>
            <a:pathLst>
              <a:path w="619834" h="4656990">
                <a:moveTo>
                  <a:pt x="229043" y="0"/>
                </a:moveTo>
                <a:cubicBezTo>
                  <a:pt x="7805" y="242282"/>
                  <a:pt x="0" y="1502189"/>
                  <a:pt x="0" y="2255722"/>
                </a:cubicBezTo>
                <a:cubicBezTo>
                  <a:pt x="0" y="3009255"/>
                  <a:pt x="72584" y="4169488"/>
                  <a:pt x="308771" y="4656990"/>
                </a:cubicBezTo>
                <a:lnTo>
                  <a:pt x="619834" y="4605260"/>
                </a:lnTo>
                <a:cubicBezTo>
                  <a:pt x="391475" y="3681289"/>
                  <a:pt x="303967" y="2998439"/>
                  <a:pt x="303967" y="2242789"/>
                </a:cubicBezTo>
                <a:cubicBezTo>
                  <a:pt x="303967" y="1487139"/>
                  <a:pt x="461238" y="554006"/>
                  <a:pt x="619834" y="71360"/>
                </a:cubicBezTo>
                <a:lnTo>
                  <a:pt x="229043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rgbClr val="ffffff">
                <a:lumMod val="95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0" name="Freeform: Shape 24"/>
          <p:cNvSpPr/>
          <p:nvPr/>
        </p:nvSpPr>
        <p:spPr>
          <a:xfrm>
            <a:off x="9326160" y="1758600"/>
            <a:ext cx="524520" cy="3483720"/>
          </a:xfrm>
          <a:custGeom>
            <a:avLst/>
            <a:gdLst/>
            <a:ahLst/>
            <a:rect l="l" t="t" r="r" b="b"/>
            <a:pathLst>
              <a:path w="524782" h="4521200">
                <a:moveTo>
                  <a:pt x="283482" y="0"/>
                </a:moveTo>
                <a:cubicBezTo>
                  <a:pt x="113468" y="705801"/>
                  <a:pt x="0" y="1414075"/>
                  <a:pt x="0" y="2167608"/>
                </a:cubicBezTo>
                <a:cubicBezTo>
                  <a:pt x="0" y="2921141"/>
                  <a:pt x="164268" y="4119779"/>
                  <a:pt x="283482" y="4521200"/>
                </a:cubicBezTo>
                <a:lnTo>
                  <a:pt x="524782" y="4521200"/>
                </a:lnTo>
                <a:cubicBezTo>
                  <a:pt x="397807" y="3887230"/>
                  <a:pt x="245533" y="2895792"/>
                  <a:pt x="245533" y="2140142"/>
                </a:cubicBezTo>
                <a:cubicBezTo>
                  <a:pt x="245533" y="1384492"/>
                  <a:pt x="431673" y="310115"/>
                  <a:pt x="503615" y="14767"/>
                </a:cubicBezTo>
                <a:lnTo>
                  <a:pt x="283482" y="0"/>
                </a:lnTo>
                <a:close/>
              </a:path>
            </a:pathLst>
          </a:cu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1" name="Connector: Elbow 5"/>
          <p:cNvSpPr/>
          <p:nvPr/>
        </p:nvSpPr>
        <p:spPr>
          <a:xfrm flipH="1" flipV="1" rot="5400000">
            <a:off x="5201640" y="4007520"/>
            <a:ext cx="1371240" cy="1279800"/>
          </a:xfrm>
          <a:prstGeom prst="bentConnector2">
            <a:avLst/>
          </a:prstGeom>
          <a:noFill/>
          <a:ln w="19050">
            <a:solidFill>
              <a:srgbClr val="ffffff">
                <a:lumMod val="65000"/>
              </a:srgbClr>
            </a:solidFill>
            <a:round/>
            <a:tailEnd len="med" type="arrow" w="med"/>
          </a:ln>
        </p:spPr>
        <p:style>
          <a:lnRef idx="0"/>
          <a:fillRef idx="0"/>
          <a:effectRef idx="0"/>
          <a:fontRef idx="minor"/>
        </p:style>
      </p:sp>
    </p:spTree>
  </p:cSld>
  <p:transition spd="slow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angle 9"/>
          <p:cNvSpPr/>
          <p:nvPr/>
        </p:nvSpPr>
        <p:spPr>
          <a:xfrm>
            <a:off x="288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3" name="Rectangle 1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14" name="Group 13"/>
          <p:cNvGrpSpPr/>
          <p:nvPr/>
        </p:nvGrpSpPr>
        <p:grpSpPr>
          <a:xfrm>
            <a:off x="6952320" y="360"/>
            <a:ext cx="5236560" cy="6857640"/>
            <a:chOff x="6952320" y="360"/>
            <a:chExt cx="5236560" cy="6857640"/>
          </a:xfrm>
        </p:grpSpPr>
        <p:pic>
          <p:nvPicPr>
            <p:cNvPr id="115" name="Picture 14" descr=""/>
            <p:cNvPicPr/>
            <p:nvPr/>
          </p:nvPicPr>
          <p:blipFill>
            <a:blip r:embed="rId1">
              <a:alphaModFix amt="20000"/>
            </a:blip>
            <a:stretch/>
          </p:blipFill>
          <p:spPr>
            <a:xfrm rot="10800000">
              <a:off x="6952320" y="0"/>
              <a:ext cx="5236560" cy="6165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16" name="Picture 15" descr=""/>
            <p:cNvPicPr/>
            <p:nvPr/>
          </p:nvPicPr>
          <p:blipFill>
            <a:blip r:embed="rId2">
              <a:alphaModFix amt="5000"/>
            </a:blip>
            <a:srcRect l="19152" t="0" r="0" b="19114"/>
            <a:stretch/>
          </p:blipFill>
          <p:spPr>
            <a:xfrm rot="16200000">
              <a:off x="7618320" y="2287800"/>
              <a:ext cx="4196880" cy="4943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17" name="Title 1"/>
          <p:cNvSpPr txBox="1"/>
          <p:nvPr/>
        </p:nvSpPr>
        <p:spPr>
          <a:xfrm>
            <a:off x="1420200" y="187200"/>
            <a:ext cx="1988280" cy="879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9000"/>
          </a:bodyPr>
          <a:p>
            <a:pPr algn="ctr">
              <a:lnSpc>
                <a:spcPct val="100000"/>
              </a:lnSpc>
            </a:pPr>
            <a:r>
              <a:rPr b="0" lang="en-US" sz="5200" spc="-1" strike="noStrike">
                <a:solidFill>
                  <a:srgbClr val="ffffff"/>
                </a:solidFill>
                <a:latin typeface="Sabon Next LT"/>
              </a:rPr>
              <a:t>STM</a:t>
            </a:r>
            <a:endParaRPr b="0" lang="en-US" sz="52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118" name="Subtitle 2"/>
          <p:cNvSpPr txBox="1"/>
          <p:nvPr/>
        </p:nvSpPr>
        <p:spPr>
          <a:xfrm>
            <a:off x="344160" y="1076040"/>
            <a:ext cx="4257000" cy="48852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p>
            <a:pPr algn="ctr">
              <a:lnSpc>
                <a:spcPct val="11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ffffff"/>
                </a:solidFill>
                <a:latin typeface="Sabon Next LT"/>
              </a:rPr>
              <a:t>Working Principle</a:t>
            </a:r>
            <a:endParaRPr b="0" lang="en-US" sz="2200" spc="-1" strike="noStrike">
              <a:latin typeface="Arial"/>
            </a:endParaRPr>
          </a:p>
        </p:txBody>
      </p:sp>
      <p:grpSp>
        <p:nvGrpSpPr>
          <p:cNvPr id="119" name="Group 21"/>
          <p:cNvGrpSpPr/>
          <p:nvPr/>
        </p:nvGrpSpPr>
        <p:grpSpPr>
          <a:xfrm>
            <a:off x="5240160" y="1748880"/>
            <a:ext cx="3493440" cy="3493440"/>
            <a:chOff x="5240160" y="1748880"/>
            <a:chExt cx="3493440" cy="3493440"/>
          </a:xfrm>
        </p:grpSpPr>
        <p:sp>
          <p:nvSpPr>
            <p:cNvPr id="120" name="Oval 3"/>
            <p:cNvSpPr/>
            <p:nvPr/>
          </p:nvSpPr>
          <p:spPr>
            <a:xfrm>
              <a:off x="5240160" y="1748880"/>
              <a:ext cx="3493440" cy="3493440"/>
            </a:xfrm>
            <a:prstGeom prst="ellipse">
              <a:avLst/>
            </a:prstGeom>
            <a:solidFill>
              <a:srgbClr val="ffcc00"/>
            </a:solidFill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21" name="Oval 6"/>
            <p:cNvSpPr/>
            <p:nvPr/>
          </p:nvSpPr>
          <p:spPr>
            <a:xfrm>
              <a:off x="5616360" y="2125080"/>
              <a:ext cx="2741400" cy="2741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ffffff">
                  <a:lumMod val="95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122" name="Picture 20" descr=""/>
          <p:cNvPicPr/>
          <p:nvPr/>
        </p:nvPicPr>
        <p:blipFill>
          <a:blip r:embed="rId3"/>
          <a:stretch/>
        </p:blipFill>
        <p:spPr>
          <a:xfrm>
            <a:off x="564480" y="2465640"/>
            <a:ext cx="3699360" cy="369936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sp>
        <p:nvSpPr>
          <p:cNvPr id="123" name="Freeform: Shape 24"/>
          <p:cNvSpPr/>
          <p:nvPr/>
        </p:nvSpPr>
        <p:spPr>
          <a:xfrm>
            <a:off x="9570600" y="1748880"/>
            <a:ext cx="240840" cy="3493440"/>
          </a:xfrm>
          <a:custGeom>
            <a:avLst/>
            <a:gdLst/>
            <a:ahLst/>
            <a:rect l="l" t="t" r="r" b="b"/>
            <a:pathLst>
              <a:path w="241300" h="4533900">
                <a:moveTo>
                  <a:pt x="0" y="12700"/>
                </a:moveTo>
                <a:lnTo>
                  <a:pt x="0" y="4533900"/>
                </a:lnTo>
                <a:lnTo>
                  <a:pt x="241300" y="4533900"/>
                </a:lnTo>
                <a:lnTo>
                  <a:pt x="24130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4" name="Freeform: Shape 27"/>
          <p:cNvSpPr/>
          <p:nvPr/>
        </p:nvSpPr>
        <p:spPr>
          <a:xfrm>
            <a:off x="9811800" y="2011680"/>
            <a:ext cx="204480" cy="2967840"/>
          </a:xfrm>
          <a:custGeom>
            <a:avLst/>
            <a:gdLst/>
            <a:ahLst/>
            <a:rect l="l" t="t" r="r" b="b"/>
            <a:pathLst>
              <a:path w="241300" h="4533900">
                <a:moveTo>
                  <a:pt x="0" y="12700"/>
                </a:moveTo>
                <a:lnTo>
                  <a:pt x="0" y="4533900"/>
                </a:lnTo>
                <a:lnTo>
                  <a:pt x="241300" y="4533900"/>
                </a:lnTo>
                <a:lnTo>
                  <a:pt x="241300" y="0"/>
                </a:lnTo>
                <a:lnTo>
                  <a:pt x="0" y="127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rgbClr val="ffffff">
                <a:lumMod val="95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5" name="Straight Connector 5"/>
          <p:cNvSpPr/>
          <p:nvPr/>
        </p:nvSpPr>
        <p:spPr>
          <a:xfrm>
            <a:off x="6986880" y="2124720"/>
            <a:ext cx="360" cy="2741760"/>
          </a:xfrm>
          <a:prstGeom prst="line">
            <a:avLst/>
          </a:prstGeom>
          <a:ln w="38100">
            <a:solidFill>
              <a:srgbClr val="758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6" name="Straight Connector 8"/>
          <p:cNvSpPr/>
          <p:nvPr/>
        </p:nvSpPr>
        <p:spPr>
          <a:xfrm flipH="1">
            <a:off x="5600160" y="3495600"/>
            <a:ext cx="2757600" cy="360"/>
          </a:xfrm>
          <a:prstGeom prst="line">
            <a:avLst/>
          </a:prstGeom>
          <a:ln w="38100">
            <a:solidFill>
              <a:srgbClr val="758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7" name="Picture 22" descr=""/>
          <p:cNvPicPr/>
          <p:nvPr/>
        </p:nvPicPr>
        <p:blipFill>
          <a:blip r:embed="rId4"/>
          <a:stretch/>
        </p:blipFill>
        <p:spPr>
          <a:xfrm>
            <a:off x="1549800" y="7120800"/>
            <a:ext cx="9339120" cy="261720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</p:spTree>
  </p:cSld>
  <p:transition spd="slow">
    <p:fade/>
  </p:transition>
  <p:timing>
    <p:tnLst>
      <p:par>
        <p:cTn id="62" dur="indefinite" restart="never" nodeType="tmRoot">
          <p:childTnLst>
            <p:seq>
              <p:cTn id="63" dur="indefinite" nodeType="mainSeq">
                <p:childTnLst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6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nodeType="withEffect" fill="hold" presetClass="entr" presetID="16" presetSubtype="2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Vertical)" transition="in">
                                      <p:cBhvr additive="repl">
                                        <p:cTn id="7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nodeType="clickEffect" fill="hold" presetClass="path" presetID="35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006 3.33333E-006 L -0.38073 -0.00324 E">
                                      <p:cBhvr>
                                        <p:cTn id="75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6" nodeType="withEffect" fill="hold" presetClass="path" presetID="63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>
                                      <p:cBhvr>
                                        <p:cTn id="77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8" nodeType="withEffect" fill="hold" presetClass="path" presetID="63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>
                                      <p:cBhvr>
                                        <p:cTn id="79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0" nodeType="withEffect" fill="hold" presetClass="path" presetID="64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006 -2.22222E-006 L 3.125E-006 -0.25 E">
                                      <p:cBhvr>
                                        <p:cTn id="81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2" nodeType="withEffect" fill="hold" presetClass="path" presetID="64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>
                                      <p:cBhvr>
                                        <p:cTn id="83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nodeType="withEffect" fill="hold" presetClass="path" presetID="64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>
                                      <p:cBhvr>
                                        <p:cTn id="85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nodeType="withEffect" fill="hold" presetClass="path" presetID="64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006 3.33333E-006 L -0.00847 -0.46459 E">
                                      <p:cBhvr>
                                        <p:cTn id="87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 9"/>
          <p:cNvSpPr/>
          <p:nvPr/>
        </p:nvSpPr>
        <p:spPr>
          <a:xfrm>
            <a:off x="288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9" name="Rectangle 1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0" name="Straight Connector 25"/>
          <p:cNvSpPr/>
          <p:nvPr/>
        </p:nvSpPr>
        <p:spPr>
          <a:xfrm flipH="1" flipV="1">
            <a:off x="5614920" y="1548720"/>
            <a:ext cx="5595480" cy="26280"/>
          </a:xfrm>
          <a:prstGeom prst="line">
            <a:avLst/>
          </a:prstGeom>
          <a:ln w="762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31" name="Group 13"/>
          <p:cNvGrpSpPr/>
          <p:nvPr/>
        </p:nvGrpSpPr>
        <p:grpSpPr>
          <a:xfrm>
            <a:off x="6952320" y="360"/>
            <a:ext cx="5236560" cy="6857640"/>
            <a:chOff x="6952320" y="360"/>
            <a:chExt cx="5236560" cy="6857640"/>
          </a:xfrm>
        </p:grpSpPr>
        <p:pic>
          <p:nvPicPr>
            <p:cNvPr id="132" name="Picture 14" descr=""/>
            <p:cNvPicPr/>
            <p:nvPr/>
          </p:nvPicPr>
          <p:blipFill>
            <a:blip r:embed="rId1">
              <a:alphaModFix amt="20000"/>
            </a:blip>
            <a:stretch/>
          </p:blipFill>
          <p:spPr>
            <a:xfrm rot="10800000">
              <a:off x="6952320" y="0"/>
              <a:ext cx="5236560" cy="6165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33" name="Picture 15" descr=""/>
            <p:cNvPicPr/>
            <p:nvPr/>
          </p:nvPicPr>
          <p:blipFill>
            <a:blip r:embed="rId2">
              <a:alphaModFix amt="5000"/>
            </a:blip>
            <a:srcRect l="19152" t="0" r="0" b="19114"/>
            <a:stretch/>
          </p:blipFill>
          <p:spPr>
            <a:xfrm rot="16200000">
              <a:off x="7618320" y="2287800"/>
              <a:ext cx="4196880" cy="4943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34" name="Straight Connector 28"/>
          <p:cNvSpPr/>
          <p:nvPr/>
        </p:nvSpPr>
        <p:spPr>
          <a:xfrm flipH="1" flipV="1">
            <a:off x="2348280" y="1873800"/>
            <a:ext cx="1619280" cy="13680"/>
          </a:xfrm>
          <a:prstGeom prst="line">
            <a:avLst/>
          </a:prstGeom>
          <a:ln w="762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5" name="Title 1"/>
          <p:cNvSpPr txBox="1"/>
          <p:nvPr/>
        </p:nvSpPr>
        <p:spPr>
          <a:xfrm>
            <a:off x="1420200" y="187200"/>
            <a:ext cx="3819600" cy="879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9000"/>
          </a:bodyPr>
          <a:p>
            <a:pPr algn="ctr">
              <a:lnSpc>
                <a:spcPct val="100000"/>
              </a:lnSpc>
            </a:pPr>
            <a:r>
              <a:rPr b="0" lang="en-US" sz="5200" spc="-1" strike="noStrike">
                <a:solidFill>
                  <a:srgbClr val="ffffff"/>
                </a:solidFill>
                <a:latin typeface="Sabon Next LT"/>
              </a:rPr>
              <a:t>Electronics</a:t>
            </a:r>
            <a:endParaRPr b="0" lang="en-US" sz="5200" spc="-1" strike="noStrike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136" name="Straight Connector 32"/>
          <p:cNvSpPr/>
          <p:nvPr/>
        </p:nvSpPr>
        <p:spPr>
          <a:xfrm flipV="1">
            <a:off x="1549440" y="2535840"/>
            <a:ext cx="360" cy="1343880"/>
          </a:xfrm>
          <a:prstGeom prst="line">
            <a:avLst/>
          </a:prstGeom>
          <a:ln w="762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37" name="Group 46"/>
          <p:cNvGrpSpPr/>
          <p:nvPr/>
        </p:nvGrpSpPr>
        <p:grpSpPr>
          <a:xfrm>
            <a:off x="7885800" y="2787840"/>
            <a:ext cx="2160000" cy="2160000"/>
            <a:chOff x="7885800" y="2787840"/>
            <a:chExt cx="2160000" cy="2160000"/>
          </a:xfrm>
        </p:grpSpPr>
        <p:grpSp>
          <p:nvGrpSpPr>
            <p:cNvPr id="138" name="Group 21"/>
            <p:cNvGrpSpPr/>
            <p:nvPr/>
          </p:nvGrpSpPr>
          <p:grpSpPr>
            <a:xfrm>
              <a:off x="7885800" y="2787840"/>
              <a:ext cx="2160000" cy="2160000"/>
              <a:chOff x="7885800" y="2787840"/>
              <a:chExt cx="2160000" cy="2160000"/>
            </a:xfrm>
          </p:grpSpPr>
          <p:sp>
            <p:nvSpPr>
              <p:cNvPr id="139" name="Oval 3"/>
              <p:cNvSpPr/>
              <p:nvPr/>
            </p:nvSpPr>
            <p:spPr>
              <a:xfrm>
                <a:off x="7885800" y="2787840"/>
                <a:ext cx="2160000" cy="2160000"/>
              </a:xfrm>
              <a:prstGeom prst="ellipse">
                <a:avLst/>
              </a:prstGeom>
              <a:solidFill>
                <a:srgbClr val="ffcc00"/>
              </a:solidFill>
              <a:ln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140" name="Oval 6"/>
              <p:cNvSpPr/>
              <p:nvPr/>
            </p:nvSpPr>
            <p:spPr>
              <a:xfrm>
                <a:off x="8118360" y="3020760"/>
                <a:ext cx="1694880" cy="169488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ffffff">
                    <a:lumMod val="95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sp>
          <p:nvSpPr>
            <p:cNvPr id="141" name="Straight Connector 5"/>
            <p:cNvSpPr/>
            <p:nvPr/>
          </p:nvSpPr>
          <p:spPr>
            <a:xfrm>
              <a:off x="8965800" y="3020400"/>
              <a:ext cx="360" cy="1695240"/>
            </a:xfrm>
            <a:prstGeom prst="line">
              <a:avLst/>
            </a:prstGeom>
            <a:ln w="38100">
              <a:solidFill>
                <a:srgbClr val="7584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42" name="Straight Connector 8"/>
            <p:cNvSpPr/>
            <p:nvPr/>
          </p:nvSpPr>
          <p:spPr>
            <a:xfrm flipH="1">
              <a:off x="8118000" y="3867840"/>
              <a:ext cx="1695240" cy="360"/>
            </a:xfrm>
            <a:prstGeom prst="line">
              <a:avLst/>
            </a:prstGeom>
            <a:ln w="38100">
              <a:solidFill>
                <a:srgbClr val="7584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143" name="Picture 22" descr=""/>
          <p:cNvPicPr/>
          <p:nvPr/>
        </p:nvPicPr>
        <p:blipFill>
          <a:blip r:embed="rId3"/>
          <a:stretch/>
        </p:blipFill>
        <p:spPr>
          <a:xfrm>
            <a:off x="1549800" y="7120800"/>
            <a:ext cx="9339120" cy="261720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sp>
        <p:nvSpPr>
          <p:cNvPr id="144" name="Straight Connector 37"/>
          <p:cNvSpPr/>
          <p:nvPr/>
        </p:nvSpPr>
        <p:spPr>
          <a:xfrm flipH="1" flipV="1">
            <a:off x="1967040" y="4795560"/>
            <a:ext cx="1619280" cy="13680"/>
          </a:xfrm>
          <a:prstGeom prst="line">
            <a:avLst/>
          </a:prstGeom>
          <a:ln w="762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5" name="Straight Connector 40"/>
          <p:cNvSpPr/>
          <p:nvPr/>
        </p:nvSpPr>
        <p:spPr>
          <a:xfrm flipH="1" flipV="1">
            <a:off x="4376160" y="4543200"/>
            <a:ext cx="1619280" cy="13680"/>
          </a:xfrm>
          <a:prstGeom prst="line">
            <a:avLst/>
          </a:prstGeom>
          <a:ln w="762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6" name="Straight Connector 47"/>
          <p:cNvSpPr/>
          <p:nvPr/>
        </p:nvSpPr>
        <p:spPr>
          <a:xfrm flipH="1" flipV="1">
            <a:off x="6708600" y="3492000"/>
            <a:ext cx="1619280" cy="13680"/>
          </a:xfrm>
          <a:prstGeom prst="line">
            <a:avLst/>
          </a:prstGeom>
          <a:ln w="762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7" name="Straight Connector 48"/>
          <p:cNvSpPr/>
          <p:nvPr/>
        </p:nvSpPr>
        <p:spPr>
          <a:xfrm flipH="1">
            <a:off x="6710040" y="4125960"/>
            <a:ext cx="1687680" cy="360"/>
          </a:xfrm>
          <a:prstGeom prst="line">
            <a:avLst/>
          </a:prstGeom>
          <a:ln w="762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8" name="Straight Connector 49"/>
          <p:cNvSpPr/>
          <p:nvPr/>
        </p:nvSpPr>
        <p:spPr>
          <a:xfrm flipH="1" flipV="1">
            <a:off x="6435720" y="2338200"/>
            <a:ext cx="3058200" cy="25920"/>
          </a:xfrm>
          <a:prstGeom prst="line">
            <a:avLst/>
          </a:prstGeom>
          <a:ln w="762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9" name="Straight Connector 51"/>
          <p:cNvSpPr/>
          <p:nvPr/>
        </p:nvSpPr>
        <p:spPr>
          <a:xfrm flipH="1" flipV="1">
            <a:off x="6435720" y="5141160"/>
            <a:ext cx="3058200" cy="25560"/>
          </a:xfrm>
          <a:prstGeom prst="line">
            <a:avLst/>
          </a:prstGeom>
          <a:ln w="762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0" name="Straight Connector 52"/>
          <p:cNvSpPr/>
          <p:nvPr/>
        </p:nvSpPr>
        <p:spPr>
          <a:xfrm flipV="1">
            <a:off x="6481080" y="4017240"/>
            <a:ext cx="360" cy="1136880"/>
          </a:xfrm>
          <a:prstGeom prst="line">
            <a:avLst/>
          </a:prstGeom>
          <a:ln w="762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1" name="Straight Connector 53"/>
          <p:cNvSpPr/>
          <p:nvPr/>
        </p:nvSpPr>
        <p:spPr>
          <a:xfrm flipV="1">
            <a:off x="6481080" y="2338200"/>
            <a:ext cx="360" cy="1136880"/>
          </a:xfrm>
          <a:prstGeom prst="line">
            <a:avLst/>
          </a:prstGeom>
          <a:ln w="762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2" name="Straight Connector 54"/>
          <p:cNvSpPr/>
          <p:nvPr/>
        </p:nvSpPr>
        <p:spPr>
          <a:xfrm flipV="1">
            <a:off x="9465120" y="2369160"/>
            <a:ext cx="360" cy="1136520"/>
          </a:xfrm>
          <a:prstGeom prst="line">
            <a:avLst/>
          </a:prstGeom>
          <a:ln w="762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3" name="Straight Connector 55"/>
          <p:cNvSpPr/>
          <p:nvPr/>
        </p:nvSpPr>
        <p:spPr>
          <a:xfrm flipV="1">
            <a:off x="9465120" y="4065840"/>
            <a:ext cx="360" cy="1136520"/>
          </a:xfrm>
          <a:prstGeom prst="line">
            <a:avLst/>
          </a:prstGeom>
          <a:ln w="762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4" name="Flowchart: Merge 17"/>
          <p:cNvSpPr/>
          <p:nvPr/>
        </p:nvSpPr>
        <p:spPr>
          <a:xfrm>
            <a:off x="10871640" y="-858240"/>
            <a:ext cx="875160" cy="5602680"/>
          </a:xfrm>
          <a:prstGeom prst="flowChartMerge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</p:sp>
      <p:grpSp>
        <p:nvGrpSpPr>
          <p:cNvPr id="155" name="Group 97"/>
          <p:cNvGrpSpPr/>
          <p:nvPr/>
        </p:nvGrpSpPr>
        <p:grpSpPr>
          <a:xfrm>
            <a:off x="3917520" y="1422720"/>
            <a:ext cx="1761120" cy="833040"/>
            <a:chOff x="3917520" y="1422720"/>
            <a:chExt cx="1761120" cy="833040"/>
          </a:xfrm>
        </p:grpSpPr>
        <p:sp>
          <p:nvSpPr>
            <p:cNvPr id="156" name="Rectangle 26"/>
            <p:cNvSpPr/>
            <p:nvPr/>
          </p:nvSpPr>
          <p:spPr>
            <a:xfrm>
              <a:off x="3917520" y="1422720"/>
              <a:ext cx="1761120" cy="8330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57" name="TextBox 58"/>
            <p:cNvSpPr/>
            <p:nvPr/>
          </p:nvSpPr>
          <p:spPr>
            <a:xfrm>
              <a:off x="4029480" y="1653120"/>
              <a:ext cx="1587600" cy="395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Sabon Next LT"/>
                </a:rPr>
                <a:t>Preamplifier</a:t>
              </a:r>
              <a:endParaRPr b="0" lang="en-US" sz="2000" spc="-1" strike="noStrike">
                <a:latin typeface="Arial"/>
              </a:endParaRPr>
            </a:p>
          </p:txBody>
        </p:sp>
      </p:grpSp>
      <p:sp>
        <p:nvSpPr>
          <p:cNvPr id="158" name="Straight Connector 67"/>
          <p:cNvSpPr/>
          <p:nvPr/>
        </p:nvSpPr>
        <p:spPr>
          <a:xfrm flipH="1" flipV="1">
            <a:off x="4448880" y="4241160"/>
            <a:ext cx="1619280" cy="13680"/>
          </a:xfrm>
          <a:prstGeom prst="line">
            <a:avLst/>
          </a:prstGeom>
          <a:ln w="762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9" name="Straight Connector 68"/>
          <p:cNvSpPr/>
          <p:nvPr/>
        </p:nvSpPr>
        <p:spPr>
          <a:xfrm flipH="1" flipV="1">
            <a:off x="4448880" y="3959280"/>
            <a:ext cx="1619280" cy="13680"/>
          </a:xfrm>
          <a:prstGeom prst="line">
            <a:avLst/>
          </a:prstGeom>
          <a:ln w="762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0" name="Straight Connector 69"/>
          <p:cNvSpPr/>
          <p:nvPr/>
        </p:nvSpPr>
        <p:spPr>
          <a:xfrm flipH="1" flipV="1">
            <a:off x="4311360" y="6063480"/>
            <a:ext cx="1619280" cy="13680"/>
          </a:xfrm>
          <a:prstGeom prst="line">
            <a:avLst/>
          </a:prstGeom>
          <a:ln w="762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1" name="Straight Connector 70"/>
          <p:cNvSpPr/>
          <p:nvPr/>
        </p:nvSpPr>
        <p:spPr>
          <a:xfrm flipV="1">
            <a:off x="4318560" y="4966200"/>
            <a:ext cx="360" cy="1136520"/>
          </a:xfrm>
          <a:prstGeom prst="line">
            <a:avLst/>
          </a:prstGeom>
          <a:ln w="762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62" name="Group 4"/>
          <p:cNvGrpSpPr/>
          <p:nvPr/>
        </p:nvGrpSpPr>
        <p:grpSpPr>
          <a:xfrm>
            <a:off x="4883400" y="5437800"/>
            <a:ext cx="7305480" cy="1419840"/>
            <a:chOff x="4883400" y="5437800"/>
            <a:chExt cx="7305480" cy="1419840"/>
          </a:xfrm>
        </p:grpSpPr>
        <p:sp>
          <p:nvSpPr>
            <p:cNvPr id="163" name="Rectangle: Top Corners Rounded 7"/>
            <p:cNvSpPr/>
            <p:nvPr/>
          </p:nvSpPr>
          <p:spPr>
            <a:xfrm>
              <a:off x="4883400" y="5711400"/>
              <a:ext cx="1676520" cy="114624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64" name="Rectangle: Top Corners Rounded 10"/>
            <p:cNvSpPr/>
            <p:nvPr/>
          </p:nvSpPr>
          <p:spPr>
            <a:xfrm>
              <a:off x="6559920" y="6001920"/>
              <a:ext cx="1251720" cy="85572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65" name="Rectangle: Top Corners Rounded 12"/>
            <p:cNvSpPr/>
            <p:nvPr/>
          </p:nvSpPr>
          <p:spPr>
            <a:xfrm>
              <a:off x="7812000" y="5437800"/>
              <a:ext cx="2380680" cy="141984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66" name="Rectangle: Top Corners Rounded 16"/>
            <p:cNvSpPr/>
            <p:nvPr/>
          </p:nvSpPr>
          <p:spPr>
            <a:xfrm>
              <a:off x="10193040" y="6001920"/>
              <a:ext cx="1995840" cy="85572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167" name="Straight Connector 59"/>
          <p:cNvSpPr/>
          <p:nvPr/>
        </p:nvSpPr>
        <p:spPr>
          <a:xfrm>
            <a:off x="11304000" y="4665960"/>
            <a:ext cx="360" cy="1543320"/>
          </a:xfrm>
          <a:prstGeom prst="line">
            <a:avLst/>
          </a:prstGeom>
          <a:ln w="19050">
            <a:solidFill>
              <a:srgbClr val="ffffff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</p:sp>
      <p:grpSp>
        <p:nvGrpSpPr>
          <p:cNvPr id="168" name="Group 98"/>
          <p:cNvGrpSpPr/>
          <p:nvPr/>
        </p:nvGrpSpPr>
        <p:grpSpPr>
          <a:xfrm>
            <a:off x="928440" y="1320480"/>
            <a:ext cx="1452240" cy="1273680"/>
            <a:chOff x="928440" y="1320480"/>
            <a:chExt cx="1452240" cy="1273680"/>
          </a:xfrm>
        </p:grpSpPr>
        <p:sp>
          <p:nvSpPr>
            <p:cNvPr id="169" name="Rectangle 30"/>
            <p:cNvSpPr/>
            <p:nvPr/>
          </p:nvSpPr>
          <p:spPr>
            <a:xfrm>
              <a:off x="928440" y="1320480"/>
              <a:ext cx="1452240" cy="1265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70" name="TextBox 60"/>
            <p:cNvSpPr/>
            <p:nvPr/>
          </p:nvSpPr>
          <p:spPr>
            <a:xfrm>
              <a:off x="1200600" y="1589400"/>
              <a:ext cx="828000" cy="1004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Sabon Next LT"/>
                </a:rPr>
                <a:t>16 Bit ADC</a:t>
              </a:r>
              <a:endParaRPr b="0" lang="en-US" sz="2000" spc="-1" strike="noStrike">
                <a:latin typeface="Arial"/>
              </a:endParaRPr>
            </a:p>
          </p:txBody>
        </p:sp>
      </p:grpSp>
      <p:grpSp>
        <p:nvGrpSpPr>
          <p:cNvPr id="171" name="Group 99"/>
          <p:cNvGrpSpPr/>
          <p:nvPr/>
        </p:nvGrpSpPr>
        <p:grpSpPr>
          <a:xfrm>
            <a:off x="654480" y="3880080"/>
            <a:ext cx="2038320" cy="1831320"/>
            <a:chOff x="654480" y="3880080"/>
            <a:chExt cx="2038320" cy="1831320"/>
          </a:xfrm>
        </p:grpSpPr>
        <p:sp>
          <p:nvSpPr>
            <p:cNvPr id="172" name="Rectangle 34"/>
            <p:cNvSpPr/>
            <p:nvPr/>
          </p:nvSpPr>
          <p:spPr>
            <a:xfrm>
              <a:off x="654480" y="3880080"/>
              <a:ext cx="1828440" cy="1831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73" name="TextBox 64"/>
            <p:cNvSpPr/>
            <p:nvPr/>
          </p:nvSpPr>
          <p:spPr>
            <a:xfrm>
              <a:off x="660240" y="4515840"/>
              <a:ext cx="2032560" cy="395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Sabon Next LT"/>
                </a:rPr>
                <a:t>Microcontroller</a:t>
              </a:r>
              <a:endParaRPr b="0" lang="en-US" sz="2000" spc="-1" strike="noStrike">
                <a:latin typeface="Arial"/>
              </a:endParaRPr>
            </a:p>
          </p:txBody>
        </p:sp>
      </p:grpSp>
      <p:sp>
        <p:nvSpPr>
          <p:cNvPr id="174" name="TextBox 75"/>
          <p:cNvSpPr/>
          <p:nvPr/>
        </p:nvSpPr>
        <p:spPr>
          <a:xfrm>
            <a:off x="8412840" y="6272280"/>
            <a:ext cx="1674000" cy="39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Sabon Next LT"/>
              </a:rPr>
              <a:t>Test Surface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75" name="TextBox 77"/>
          <p:cNvSpPr/>
          <p:nvPr/>
        </p:nvSpPr>
        <p:spPr>
          <a:xfrm>
            <a:off x="11027520" y="174240"/>
            <a:ext cx="553320" cy="395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000" spc="-1" strike="noStrike">
                <a:solidFill>
                  <a:srgbClr val="000000"/>
                </a:solidFill>
                <a:latin typeface="Sabon Next LT"/>
              </a:rPr>
              <a:t>Tip</a:t>
            </a:r>
            <a:endParaRPr b="0" lang="en-US" sz="2000" spc="-1" strike="noStrike">
              <a:latin typeface="Arial"/>
            </a:endParaRPr>
          </a:p>
        </p:txBody>
      </p:sp>
      <p:grpSp>
        <p:nvGrpSpPr>
          <p:cNvPr id="176" name="Group 100"/>
          <p:cNvGrpSpPr/>
          <p:nvPr/>
        </p:nvGrpSpPr>
        <p:grpSpPr>
          <a:xfrm>
            <a:off x="3107880" y="3838680"/>
            <a:ext cx="1604160" cy="1647720"/>
            <a:chOff x="3107880" y="3838680"/>
            <a:chExt cx="1604160" cy="1647720"/>
          </a:xfrm>
        </p:grpSpPr>
        <p:sp>
          <p:nvSpPr>
            <p:cNvPr id="177" name="Rectangle 36"/>
            <p:cNvSpPr/>
            <p:nvPr/>
          </p:nvSpPr>
          <p:spPr>
            <a:xfrm>
              <a:off x="3107880" y="3880080"/>
              <a:ext cx="1604160" cy="1606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78" name="TextBox 73"/>
            <p:cNvSpPr/>
            <p:nvPr/>
          </p:nvSpPr>
          <p:spPr>
            <a:xfrm>
              <a:off x="3528720" y="4329360"/>
              <a:ext cx="828000" cy="70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Sabon Next LT"/>
                </a:rPr>
                <a:t>4-Ch DAC</a:t>
              </a:r>
              <a:endParaRPr b="0" lang="en-US" sz="2000" spc="-1" strike="noStrike">
                <a:latin typeface="Arial"/>
              </a:endParaRPr>
            </a:p>
          </p:txBody>
        </p:sp>
        <p:sp>
          <p:nvSpPr>
            <p:cNvPr id="179" name="TextBox 80"/>
            <p:cNvSpPr/>
            <p:nvPr/>
          </p:nvSpPr>
          <p:spPr>
            <a:xfrm>
              <a:off x="4431960" y="3838680"/>
              <a:ext cx="249840" cy="25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100" spc="-1" strike="noStrike">
                  <a:solidFill>
                    <a:srgbClr val="000000"/>
                  </a:solidFill>
                  <a:latin typeface="Sabon Next LT"/>
                </a:rPr>
                <a:t>X</a:t>
              </a:r>
              <a:endParaRPr b="0" lang="en-US" sz="1100" spc="-1" strike="noStrike">
                <a:latin typeface="Arial"/>
              </a:endParaRPr>
            </a:p>
          </p:txBody>
        </p:sp>
        <p:sp>
          <p:nvSpPr>
            <p:cNvPr id="180" name="TextBox 84"/>
            <p:cNvSpPr/>
            <p:nvPr/>
          </p:nvSpPr>
          <p:spPr>
            <a:xfrm>
              <a:off x="4438440" y="4124160"/>
              <a:ext cx="249840" cy="25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100" spc="-1" strike="noStrike">
                  <a:solidFill>
                    <a:srgbClr val="000000"/>
                  </a:solidFill>
                  <a:latin typeface="Sabon Next LT"/>
                </a:rPr>
                <a:t>Y</a:t>
              </a:r>
              <a:endParaRPr b="0" lang="en-US" sz="1100" spc="-1" strike="noStrike">
                <a:latin typeface="Arial"/>
              </a:endParaRPr>
            </a:p>
          </p:txBody>
        </p:sp>
        <p:sp>
          <p:nvSpPr>
            <p:cNvPr id="181" name="TextBox 86"/>
            <p:cNvSpPr/>
            <p:nvPr/>
          </p:nvSpPr>
          <p:spPr>
            <a:xfrm>
              <a:off x="4432320" y="4410360"/>
              <a:ext cx="249840" cy="25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100" spc="-1" strike="noStrike">
                  <a:solidFill>
                    <a:srgbClr val="000000"/>
                  </a:solidFill>
                  <a:latin typeface="Sabon Next LT"/>
                </a:rPr>
                <a:t>Z</a:t>
              </a:r>
              <a:endParaRPr b="0" lang="en-US" sz="1100" spc="-1" strike="noStrike">
                <a:latin typeface="Arial"/>
              </a:endParaRPr>
            </a:p>
          </p:txBody>
        </p:sp>
        <p:sp>
          <p:nvSpPr>
            <p:cNvPr id="182" name="TextBox 88"/>
            <p:cNvSpPr/>
            <p:nvPr/>
          </p:nvSpPr>
          <p:spPr>
            <a:xfrm>
              <a:off x="4091760" y="5215680"/>
              <a:ext cx="568800" cy="25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100" spc="-1" strike="noStrike">
                  <a:solidFill>
                    <a:srgbClr val="000000"/>
                  </a:solidFill>
                  <a:latin typeface="Sabon Next LT"/>
                </a:rPr>
                <a:t>BIAS</a:t>
              </a:r>
              <a:endParaRPr b="0" lang="en-US" sz="1100" spc="-1" strike="noStrike">
                <a:latin typeface="Arial"/>
              </a:endParaRPr>
            </a:p>
          </p:txBody>
        </p:sp>
      </p:grpSp>
      <p:grpSp>
        <p:nvGrpSpPr>
          <p:cNvPr id="183" name="Group 101"/>
          <p:cNvGrpSpPr/>
          <p:nvPr/>
        </p:nvGrpSpPr>
        <p:grpSpPr>
          <a:xfrm>
            <a:off x="5346000" y="3100320"/>
            <a:ext cx="1736280" cy="1606320"/>
            <a:chOff x="5346000" y="3100320"/>
            <a:chExt cx="1736280" cy="1606320"/>
          </a:xfrm>
        </p:grpSpPr>
        <p:sp>
          <p:nvSpPr>
            <p:cNvPr id="184" name="Rectangle 39"/>
            <p:cNvSpPr/>
            <p:nvPr/>
          </p:nvSpPr>
          <p:spPr>
            <a:xfrm>
              <a:off x="5346000" y="3100320"/>
              <a:ext cx="1604160" cy="1606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85" name="TextBox 66"/>
            <p:cNvSpPr/>
            <p:nvPr/>
          </p:nvSpPr>
          <p:spPr>
            <a:xfrm>
              <a:off x="5403600" y="3643920"/>
              <a:ext cx="1678680" cy="395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Sabon Next LT"/>
                </a:rPr>
                <a:t>Piezo-Driver</a:t>
              </a:r>
              <a:endParaRPr b="0" lang="en-US" sz="2000" spc="-1" strike="noStrike">
                <a:latin typeface="Arial"/>
              </a:endParaRPr>
            </a:p>
          </p:txBody>
        </p:sp>
        <p:sp>
          <p:nvSpPr>
            <p:cNvPr id="186" name="TextBox 90"/>
            <p:cNvSpPr/>
            <p:nvPr/>
          </p:nvSpPr>
          <p:spPr>
            <a:xfrm>
              <a:off x="6272280" y="3127680"/>
              <a:ext cx="543240" cy="25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100" spc="-1" strike="noStrike">
                  <a:solidFill>
                    <a:srgbClr val="000000"/>
                  </a:solidFill>
                  <a:latin typeface="Sabon Next LT"/>
                </a:rPr>
                <a:t>Z+X</a:t>
              </a:r>
              <a:endParaRPr b="0" lang="en-US" sz="1100" spc="-1" strike="noStrike">
                <a:latin typeface="Arial"/>
              </a:endParaRPr>
            </a:p>
          </p:txBody>
        </p:sp>
        <p:sp>
          <p:nvSpPr>
            <p:cNvPr id="187" name="TextBox 92"/>
            <p:cNvSpPr/>
            <p:nvPr/>
          </p:nvSpPr>
          <p:spPr>
            <a:xfrm>
              <a:off x="6489720" y="3369600"/>
              <a:ext cx="543240" cy="25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100" spc="-1" strike="noStrike">
                  <a:solidFill>
                    <a:srgbClr val="000000"/>
                  </a:solidFill>
                  <a:latin typeface="Sabon Next LT"/>
                </a:rPr>
                <a:t>Z+Y</a:t>
              </a:r>
              <a:endParaRPr b="0" lang="en-US" sz="1100" spc="-1" strike="noStrike">
                <a:latin typeface="Arial"/>
              </a:endParaRPr>
            </a:p>
          </p:txBody>
        </p:sp>
        <p:sp>
          <p:nvSpPr>
            <p:cNvPr id="188" name="TextBox 94"/>
            <p:cNvSpPr/>
            <p:nvPr/>
          </p:nvSpPr>
          <p:spPr>
            <a:xfrm>
              <a:off x="6520320" y="4013640"/>
              <a:ext cx="543240" cy="25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100" spc="-1" strike="noStrike">
                  <a:solidFill>
                    <a:srgbClr val="000000"/>
                  </a:solidFill>
                  <a:latin typeface="Sabon Next LT"/>
                </a:rPr>
                <a:t>Z-X</a:t>
              </a:r>
              <a:endParaRPr b="0" lang="en-US" sz="1100" spc="-1" strike="noStrike">
                <a:latin typeface="Arial"/>
              </a:endParaRPr>
            </a:p>
          </p:txBody>
        </p:sp>
        <p:sp>
          <p:nvSpPr>
            <p:cNvPr id="189" name="TextBox 96"/>
            <p:cNvSpPr/>
            <p:nvPr/>
          </p:nvSpPr>
          <p:spPr>
            <a:xfrm>
              <a:off x="6280560" y="4402440"/>
              <a:ext cx="543240" cy="25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100" spc="-1" strike="noStrike">
                  <a:solidFill>
                    <a:srgbClr val="000000"/>
                  </a:solidFill>
                  <a:latin typeface="Sabon Next LT"/>
                </a:rPr>
                <a:t>Z-Y</a:t>
              </a:r>
              <a:endParaRPr b="0" lang="en-US" sz="1100" spc="-1" strike="noStrike">
                <a:latin typeface="Arial"/>
              </a:endParaRPr>
            </a:p>
          </p:txBody>
        </p:sp>
      </p:grpSp>
    </p:spTree>
  </p:cSld>
  <p:transition spd="slow">
    <p:fade/>
  </p:transition>
  <p:timing>
    <p:tnLst>
      <p:par>
        <p:cTn id="88" dur="indefinite" restart="never" nodeType="tmRoot">
          <p:childTnLst>
            <p:seq>
              <p:cTn id="89" dur="indefinite" nodeType="mainSeq">
                <p:childTnLst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nodeType="clickEffect" fill="hold" presetClass="entr" presetID="2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 additive="repl">
                                        <p:cTn id="94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nodeType="afterEffect" fill="hold" presetClass="entr" presetID="2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 additive="repl">
                                        <p:cTn id="9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nodeType="clickEffect" fill="hold" presetClass="entr" presetID="2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 additive="repl">
                                        <p:cTn id="10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nodeType="afterEffect" fill="hold" presetClass="entr" presetID="2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 additive="repl">
                                        <p:cTn id="10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nodeType="click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1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nodeType="after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116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nodeType="click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12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nodeType="after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12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nodeType="click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13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nodeType="with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13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nodeType="with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13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nodeType="with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13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nodeType="with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142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nodeType="after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14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15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nodeType="with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15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nodeType="with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15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nodeType="with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16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nodeType="with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16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00"/>
                            </p:stCondLst>
                            <p:childTnLst>
                              <p:par>
                                <p:cTn id="165" nodeType="after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16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nodeType="withEffect" fill="hold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170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000"/>
                            </p:stCondLst>
                            <p:childTnLst>
                              <p:par>
                                <p:cTn id="172" nodeType="afterEffect" fill="hold" presetClass="entr" presetID="2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 additive="repl">
                                        <p:cTn id="17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nodeType="with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17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9"/>
          <p:cNvSpPr/>
          <p:nvPr/>
        </p:nvSpPr>
        <p:spPr>
          <a:xfrm>
            <a:off x="288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1" name="Rectangle 1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92" name="Group 13"/>
          <p:cNvGrpSpPr/>
          <p:nvPr/>
        </p:nvGrpSpPr>
        <p:grpSpPr>
          <a:xfrm>
            <a:off x="6952320" y="360"/>
            <a:ext cx="5236560" cy="6857640"/>
            <a:chOff x="6952320" y="360"/>
            <a:chExt cx="5236560" cy="6857640"/>
          </a:xfrm>
        </p:grpSpPr>
        <p:pic>
          <p:nvPicPr>
            <p:cNvPr id="193" name="Picture 14" descr=""/>
            <p:cNvPicPr/>
            <p:nvPr/>
          </p:nvPicPr>
          <p:blipFill>
            <a:blip r:embed="rId1">
              <a:alphaModFix amt="20000"/>
            </a:blip>
            <a:stretch/>
          </p:blipFill>
          <p:spPr>
            <a:xfrm rot="10800000">
              <a:off x="6952320" y="0"/>
              <a:ext cx="5236560" cy="6165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94" name="Picture 15" descr=""/>
            <p:cNvPicPr/>
            <p:nvPr/>
          </p:nvPicPr>
          <p:blipFill>
            <a:blip r:embed="rId2">
              <a:alphaModFix amt="5000"/>
            </a:blip>
            <a:srcRect l="19152" t="0" r="0" b="19114"/>
            <a:stretch/>
          </p:blipFill>
          <p:spPr>
            <a:xfrm rot="16200000">
              <a:off x="7618320" y="2287800"/>
              <a:ext cx="4196880" cy="4943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95" name="Title 1"/>
          <p:cNvSpPr txBox="1"/>
          <p:nvPr/>
        </p:nvSpPr>
        <p:spPr>
          <a:xfrm>
            <a:off x="935640" y="217080"/>
            <a:ext cx="5365440" cy="879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9000"/>
          </a:bodyPr>
          <a:p>
            <a:pPr algn="ctr">
              <a:lnSpc>
                <a:spcPct val="100000"/>
              </a:lnSpc>
            </a:pPr>
            <a:r>
              <a:rPr b="0" lang="en-US" sz="5200" spc="-1" strike="noStrike">
                <a:solidFill>
                  <a:srgbClr val="ffffff"/>
                </a:solidFill>
                <a:latin typeface="Sabon Next LT"/>
              </a:rPr>
              <a:t>Electronics</a:t>
            </a:r>
            <a:endParaRPr b="0" lang="en-US" sz="5200" spc="-1" strike="noStrike">
              <a:solidFill>
                <a:srgbClr val="000000"/>
              </a:solidFill>
              <a:latin typeface="Avenir Next LT Pro"/>
            </a:endParaRPr>
          </a:p>
        </p:txBody>
      </p:sp>
      <p:grpSp>
        <p:nvGrpSpPr>
          <p:cNvPr id="196" name="Group 46"/>
          <p:cNvGrpSpPr/>
          <p:nvPr/>
        </p:nvGrpSpPr>
        <p:grpSpPr>
          <a:xfrm>
            <a:off x="12381840" y="4945320"/>
            <a:ext cx="2160000" cy="2160000"/>
            <a:chOff x="12381840" y="4945320"/>
            <a:chExt cx="2160000" cy="2160000"/>
          </a:xfrm>
        </p:grpSpPr>
        <p:grpSp>
          <p:nvGrpSpPr>
            <p:cNvPr id="197" name="Group 21"/>
            <p:cNvGrpSpPr/>
            <p:nvPr/>
          </p:nvGrpSpPr>
          <p:grpSpPr>
            <a:xfrm>
              <a:off x="12381840" y="4945320"/>
              <a:ext cx="2160000" cy="2160000"/>
              <a:chOff x="12381840" y="4945320"/>
              <a:chExt cx="2160000" cy="2160000"/>
            </a:xfrm>
          </p:grpSpPr>
          <p:sp>
            <p:nvSpPr>
              <p:cNvPr id="198" name="Oval 3"/>
              <p:cNvSpPr/>
              <p:nvPr/>
            </p:nvSpPr>
            <p:spPr>
              <a:xfrm>
                <a:off x="12381840" y="4945320"/>
                <a:ext cx="2160000" cy="2160000"/>
              </a:xfrm>
              <a:prstGeom prst="ellipse">
                <a:avLst/>
              </a:prstGeom>
              <a:solidFill>
                <a:srgbClr val="ffcc00"/>
              </a:solidFill>
              <a:ln>
                <a:solidFill>
                  <a:srgbClr val="ffcc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199" name="Oval 6"/>
              <p:cNvSpPr/>
              <p:nvPr/>
            </p:nvSpPr>
            <p:spPr>
              <a:xfrm>
                <a:off x="12614400" y="5177880"/>
                <a:ext cx="1694880" cy="169488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ffffff">
                    <a:lumMod val="95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sp>
          <p:nvSpPr>
            <p:cNvPr id="200" name="Straight Connector 5"/>
            <p:cNvSpPr/>
            <p:nvPr/>
          </p:nvSpPr>
          <p:spPr>
            <a:xfrm>
              <a:off x="13461840" y="5177520"/>
              <a:ext cx="360" cy="1695240"/>
            </a:xfrm>
            <a:prstGeom prst="line">
              <a:avLst/>
            </a:prstGeom>
            <a:ln w="38100">
              <a:solidFill>
                <a:srgbClr val="7584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01" name="Straight Connector 8"/>
            <p:cNvSpPr/>
            <p:nvPr/>
          </p:nvSpPr>
          <p:spPr>
            <a:xfrm flipH="1">
              <a:off x="12614400" y="6025320"/>
              <a:ext cx="1694880" cy="360"/>
            </a:xfrm>
            <a:prstGeom prst="line">
              <a:avLst/>
            </a:prstGeom>
            <a:ln w="38100">
              <a:solidFill>
                <a:srgbClr val="75846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grpSp>
        <p:nvGrpSpPr>
          <p:cNvPr id="202" name="Group 97"/>
          <p:cNvGrpSpPr/>
          <p:nvPr/>
        </p:nvGrpSpPr>
        <p:grpSpPr>
          <a:xfrm>
            <a:off x="-1846080" y="1424880"/>
            <a:ext cx="1761120" cy="833040"/>
            <a:chOff x="-1846080" y="1424880"/>
            <a:chExt cx="1761120" cy="833040"/>
          </a:xfrm>
        </p:grpSpPr>
        <p:sp>
          <p:nvSpPr>
            <p:cNvPr id="203" name="Rectangle 26"/>
            <p:cNvSpPr/>
            <p:nvPr/>
          </p:nvSpPr>
          <p:spPr>
            <a:xfrm>
              <a:off x="-1846080" y="1424880"/>
              <a:ext cx="1761120" cy="83304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04" name="TextBox 58"/>
            <p:cNvSpPr/>
            <p:nvPr/>
          </p:nvSpPr>
          <p:spPr>
            <a:xfrm>
              <a:off x="-1734120" y="1655280"/>
              <a:ext cx="1587600" cy="395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Sabon Next LT"/>
                </a:rPr>
                <a:t>Preamplifier</a:t>
              </a:r>
              <a:endParaRPr b="0" lang="en-US" sz="2000" spc="-1" strike="noStrike">
                <a:latin typeface="Arial"/>
              </a:endParaRPr>
            </a:p>
          </p:txBody>
        </p:sp>
      </p:grpSp>
      <p:grpSp>
        <p:nvGrpSpPr>
          <p:cNvPr id="205" name="Group 98"/>
          <p:cNvGrpSpPr/>
          <p:nvPr/>
        </p:nvGrpSpPr>
        <p:grpSpPr>
          <a:xfrm>
            <a:off x="-3298680" y="1281240"/>
            <a:ext cx="1452240" cy="1273680"/>
            <a:chOff x="-3298680" y="1281240"/>
            <a:chExt cx="1452240" cy="1273680"/>
          </a:xfrm>
        </p:grpSpPr>
        <p:sp>
          <p:nvSpPr>
            <p:cNvPr id="206" name="Rectangle 30"/>
            <p:cNvSpPr/>
            <p:nvPr/>
          </p:nvSpPr>
          <p:spPr>
            <a:xfrm>
              <a:off x="-3298680" y="1281240"/>
              <a:ext cx="1452240" cy="1265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07" name="TextBox 60"/>
            <p:cNvSpPr/>
            <p:nvPr/>
          </p:nvSpPr>
          <p:spPr>
            <a:xfrm>
              <a:off x="-3026160" y="1550160"/>
              <a:ext cx="828000" cy="1004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Sabon Next LT"/>
                </a:rPr>
                <a:t>16 Bit ADC</a:t>
              </a:r>
              <a:endParaRPr b="0" lang="en-US" sz="2000" spc="-1" strike="noStrike">
                <a:latin typeface="Arial"/>
              </a:endParaRPr>
            </a:p>
          </p:txBody>
        </p:sp>
      </p:grpSp>
      <p:grpSp>
        <p:nvGrpSpPr>
          <p:cNvPr id="208" name="Group 99"/>
          <p:cNvGrpSpPr/>
          <p:nvPr/>
        </p:nvGrpSpPr>
        <p:grpSpPr>
          <a:xfrm>
            <a:off x="-3517560" y="2922840"/>
            <a:ext cx="2038320" cy="1831320"/>
            <a:chOff x="-3517560" y="2922840"/>
            <a:chExt cx="2038320" cy="1831320"/>
          </a:xfrm>
        </p:grpSpPr>
        <p:sp>
          <p:nvSpPr>
            <p:cNvPr id="209" name="Rectangle 34"/>
            <p:cNvSpPr/>
            <p:nvPr/>
          </p:nvSpPr>
          <p:spPr>
            <a:xfrm>
              <a:off x="-3517560" y="2922840"/>
              <a:ext cx="1828440" cy="1831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0" name="TextBox 64"/>
            <p:cNvSpPr/>
            <p:nvPr/>
          </p:nvSpPr>
          <p:spPr>
            <a:xfrm>
              <a:off x="-3511800" y="3558600"/>
              <a:ext cx="2032560" cy="395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Sabon Next LT"/>
                </a:rPr>
                <a:t>Microcontroller</a:t>
              </a:r>
              <a:endParaRPr b="0" lang="en-US" sz="2000" spc="-1" strike="noStrike">
                <a:latin typeface="Arial"/>
              </a:endParaRPr>
            </a:p>
          </p:txBody>
        </p:sp>
      </p:grpSp>
      <p:grpSp>
        <p:nvGrpSpPr>
          <p:cNvPr id="211" name="Group 18"/>
          <p:cNvGrpSpPr/>
          <p:nvPr/>
        </p:nvGrpSpPr>
        <p:grpSpPr>
          <a:xfrm>
            <a:off x="5121360" y="6956280"/>
            <a:ext cx="7305480" cy="1420200"/>
            <a:chOff x="5121360" y="6956280"/>
            <a:chExt cx="7305480" cy="1420200"/>
          </a:xfrm>
        </p:grpSpPr>
        <p:grpSp>
          <p:nvGrpSpPr>
            <p:cNvPr id="212" name="Group 4"/>
            <p:cNvGrpSpPr/>
            <p:nvPr/>
          </p:nvGrpSpPr>
          <p:grpSpPr>
            <a:xfrm>
              <a:off x="5121360" y="6956280"/>
              <a:ext cx="7305480" cy="1420200"/>
              <a:chOff x="5121360" y="6956280"/>
              <a:chExt cx="7305480" cy="1420200"/>
            </a:xfrm>
          </p:grpSpPr>
          <p:sp>
            <p:nvSpPr>
              <p:cNvPr id="213" name="Rectangle: Top Corners Rounded 7"/>
              <p:cNvSpPr/>
              <p:nvPr/>
            </p:nvSpPr>
            <p:spPr>
              <a:xfrm>
                <a:off x="5121360" y="7230240"/>
                <a:ext cx="1676520" cy="114624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14" name="Rectangle: Top Corners Rounded 10"/>
              <p:cNvSpPr/>
              <p:nvPr/>
            </p:nvSpPr>
            <p:spPr>
              <a:xfrm>
                <a:off x="6797880" y="7520760"/>
                <a:ext cx="1251720" cy="85572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15" name="Rectangle: Top Corners Rounded 12"/>
              <p:cNvSpPr/>
              <p:nvPr/>
            </p:nvSpPr>
            <p:spPr>
              <a:xfrm>
                <a:off x="8049960" y="6956280"/>
                <a:ext cx="2380680" cy="141984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16" name="Rectangle: Top Corners Rounded 16"/>
              <p:cNvSpPr/>
              <p:nvPr/>
            </p:nvSpPr>
            <p:spPr>
              <a:xfrm>
                <a:off x="10431000" y="7520760"/>
                <a:ext cx="1995840" cy="85572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sp>
          <p:nvSpPr>
            <p:cNvPr id="217" name="TextBox 75"/>
            <p:cNvSpPr/>
            <p:nvPr/>
          </p:nvSpPr>
          <p:spPr>
            <a:xfrm>
              <a:off x="8650800" y="7791120"/>
              <a:ext cx="1674000" cy="395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Sabon Next LT"/>
                </a:rPr>
                <a:t>Test Surface</a:t>
              </a:r>
              <a:endParaRPr b="0" lang="en-US" sz="2000" spc="-1" strike="noStrike">
                <a:latin typeface="Arial"/>
              </a:endParaRPr>
            </a:p>
          </p:txBody>
        </p:sp>
      </p:grpSp>
      <p:grpSp>
        <p:nvGrpSpPr>
          <p:cNvPr id="218" name="Group 2"/>
          <p:cNvGrpSpPr/>
          <p:nvPr/>
        </p:nvGrpSpPr>
        <p:grpSpPr>
          <a:xfrm>
            <a:off x="12921480" y="-887400"/>
            <a:ext cx="875160" cy="5602680"/>
            <a:chOff x="12921480" y="-887400"/>
            <a:chExt cx="875160" cy="5602680"/>
          </a:xfrm>
        </p:grpSpPr>
        <p:sp>
          <p:nvSpPr>
            <p:cNvPr id="219" name="Flowchart: Merge 17"/>
            <p:cNvSpPr/>
            <p:nvPr/>
          </p:nvSpPr>
          <p:spPr>
            <a:xfrm>
              <a:off x="12921480" y="-887400"/>
              <a:ext cx="875160" cy="5602680"/>
            </a:xfrm>
            <a:prstGeom prst="flowChartMerge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/>
          </p:style>
        </p:sp>
        <p:sp>
          <p:nvSpPr>
            <p:cNvPr id="220" name="TextBox 77"/>
            <p:cNvSpPr/>
            <p:nvPr/>
          </p:nvSpPr>
          <p:spPr>
            <a:xfrm>
              <a:off x="13077000" y="145080"/>
              <a:ext cx="553320" cy="395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Sabon Next LT"/>
                </a:rPr>
                <a:t>Tip</a:t>
              </a:r>
              <a:endParaRPr b="0" lang="en-US" sz="2000" spc="-1" strike="noStrike">
                <a:latin typeface="Arial"/>
              </a:endParaRPr>
            </a:p>
          </p:txBody>
        </p:sp>
      </p:grpSp>
      <p:grpSp>
        <p:nvGrpSpPr>
          <p:cNvPr id="221" name="Group 100"/>
          <p:cNvGrpSpPr/>
          <p:nvPr/>
        </p:nvGrpSpPr>
        <p:grpSpPr>
          <a:xfrm>
            <a:off x="-1712880" y="2754360"/>
            <a:ext cx="1604160" cy="1647720"/>
            <a:chOff x="-1712880" y="2754360"/>
            <a:chExt cx="1604160" cy="1647720"/>
          </a:xfrm>
        </p:grpSpPr>
        <p:sp>
          <p:nvSpPr>
            <p:cNvPr id="222" name="Rectangle 36"/>
            <p:cNvSpPr/>
            <p:nvPr/>
          </p:nvSpPr>
          <p:spPr>
            <a:xfrm>
              <a:off x="-1712880" y="2795760"/>
              <a:ext cx="1604160" cy="1606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23" name="TextBox 73"/>
            <p:cNvSpPr/>
            <p:nvPr/>
          </p:nvSpPr>
          <p:spPr>
            <a:xfrm>
              <a:off x="-1292040" y="3245040"/>
              <a:ext cx="828000" cy="70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Sabon Next LT"/>
                </a:rPr>
                <a:t>4-Ch DAC</a:t>
              </a:r>
              <a:endParaRPr b="0" lang="en-US" sz="2000" spc="-1" strike="noStrike">
                <a:latin typeface="Arial"/>
              </a:endParaRPr>
            </a:p>
          </p:txBody>
        </p:sp>
        <p:sp>
          <p:nvSpPr>
            <p:cNvPr id="224" name="TextBox 80"/>
            <p:cNvSpPr/>
            <p:nvPr/>
          </p:nvSpPr>
          <p:spPr>
            <a:xfrm>
              <a:off x="-389160" y="2754360"/>
              <a:ext cx="249840" cy="25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100" spc="-1" strike="noStrike">
                  <a:solidFill>
                    <a:srgbClr val="000000"/>
                  </a:solidFill>
                  <a:latin typeface="Sabon Next LT"/>
                </a:rPr>
                <a:t>X</a:t>
              </a:r>
              <a:endParaRPr b="0" lang="en-US" sz="1100" spc="-1" strike="noStrike">
                <a:latin typeface="Arial"/>
              </a:endParaRPr>
            </a:p>
          </p:txBody>
        </p:sp>
        <p:sp>
          <p:nvSpPr>
            <p:cNvPr id="225" name="TextBox 84"/>
            <p:cNvSpPr/>
            <p:nvPr/>
          </p:nvSpPr>
          <p:spPr>
            <a:xfrm>
              <a:off x="-382320" y="3040200"/>
              <a:ext cx="249840" cy="25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100" spc="-1" strike="noStrike">
                  <a:solidFill>
                    <a:srgbClr val="000000"/>
                  </a:solidFill>
                  <a:latin typeface="Sabon Next LT"/>
                </a:rPr>
                <a:t>Y</a:t>
              </a:r>
              <a:endParaRPr b="0" lang="en-US" sz="1100" spc="-1" strike="noStrike">
                <a:latin typeface="Arial"/>
              </a:endParaRPr>
            </a:p>
          </p:txBody>
        </p:sp>
        <p:sp>
          <p:nvSpPr>
            <p:cNvPr id="226" name="TextBox 86"/>
            <p:cNvSpPr/>
            <p:nvPr/>
          </p:nvSpPr>
          <p:spPr>
            <a:xfrm>
              <a:off x="-388800" y="3326040"/>
              <a:ext cx="249840" cy="25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100" spc="-1" strike="noStrike">
                  <a:solidFill>
                    <a:srgbClr val="000000"/>
                  </a:solidFill>
                  <a:latin typeface="Sabon Next LT"/>
                </a:rPr>
                <a:t>Z</a:t>
              </a:r>
              <a:endParaRPr b="0" lang="en-US" sz="1100" spc="-1" strike="noStrike">
                <a:latin typeface="Arial"/>
              </a:endParaRPr>
            </a:p>
          </p:txBody>
        </p:sp>
        <p:sp>
          <p:nvSpPr>
            <p:cNvPr id="227" name="TextBox 88"/>
            <p:cNvSpPr/>
            <p:nvPr/>
          </p:nvSpPr>
          <p:spPr>
            <a:xfrm>
              <a:off x="-729000" y="4131360"/>
              <a:ext cx="568800" cy="25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100" spc="-1" strike="noStrike">
                  <a:solidFill>
                    <a:srgbClr val="000000"/>
                  </a:solidFill>
                  <a:latin typeface="Sabon Next LT"/>
                </a:rPr>
                <a:t>BIAS</a:t>
              </a:r>
              <a:endParaRPr b="0" lang="en-US" sz="1100" spc="-1" strike="noStrike">
                <a:latin typeface="Arial"/>
              </a:endParaRPr>
            </a:p>
          </p:txBody>
        </p:sp>
      </p:grpSp>
      <p:grpSp>
        <p:nvGrpSpPr>
          <p:cNvPr id="228" name="Group 101"/>
          <p:cNvGrpSpPr/>
          <p:nvPr/>
        </p:nvGrpSpPr>
        <p:grpSpPr>
          <a:xfrm>
            <a:off x="-2324520" y="4705200"/>
            <a:ext cx="1736280" cy="1606320"/>
            <a:chOff x="-2324520" y="4705200"/>
            <a:chExt cx="1736280" cy="1606320"/>
          </a:xfrm>
        </p:grpSpPr>
        <p:sp>
          <p:nvSpPr>
            <p:cNvPr id="229" name="Rectangle 39"/>
            <p:cNvSpPr/>
            <p:nvPr/>
          </p:nvSpPr>
          <p:spPr>
            <a:xfrm>
              <a:off x="-2324520" y="4705200"/>
              <a:ext cx="1604160" cy="160632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30" name="TextBox 66"/>
            <p:cNvSpPr/>
            <p:nvPr/>
          </p:nvSpPr>
          <p:spPr>
            <a:xfrm>
              <a:off x="-2266920" y="5248800"/>
              <a:ext cx="1678680" cy="395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2000" spc="-1" strike="noStrike">
                  <a:solidFill>
                    <a:srgbClr val="000000"/>
                  </a:solidFill>
                  <a:latin typeface="Sabon Next LT"/>
                </a:rPr>
                <a:t>Piezo-Driver</a:t>
              </a:r>
              <a:endParaRPr b="0" lang="en-US" sz="2000" spc="-1" strike="noStrike">
                <a:latin typeface="Arial"/>
              </a:endParaRPr>
            </a:p>
          </p:txBody>
        </p:sp>
        <p:sp>
          <p:nvSpPr>
            <p:cNvPr id="231" name="TextBox 90"/>
            <p:cNvSpPr/>
            <p:nvPr/>
          </p:nvSpPr>
          <p:spPr>
            <a:xfrm>
              <a:off x="-1398240" y="4732560"/>
              <a:ext cx="543240" cy="25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100" spc="-1" strike="noStrike">
                  <a:solidFill>
                    <a:srgbClr val="000000"/>
                  </a:solidFill>
                  <a:latin typeface="Sabon Next LT"/>
                </a:rPr>
                <a:t>Z+X</a:t>
              </a:r>
              <a:endParaRPr b="0" lang="en-US" sz="1100" spc="-1" strike="noStrike">
                <a:latin typeface="Arial"/>
              </a:endParaRPr>
            </a:p>
          </p:txBody>
        </p:sp>
        <p:sp>
          <p:nvSpPr>
            <p:cNvPr id="232" name="TextBox 92"/>
            <p:cNvSpPr/>
            <p:nvPr/>
          </p:nvSpPr>
          <p:spPr>
            <a:xfrm>
              <a:off x="-1180800" y="4974480"/>
              <a:ext cx="543240" cy="25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100" spc="-1" strike="noStrike">
                  <a:solidFill>
                    <a:srgbClr val="000000"/>
                  </a:solidFill>
                  <a:latin typeface="Sabon Next LT"/>
                </a:rPr>
                <a:t>Z+Y</a:t>
              </a:r>
              <a:endParaRPr b="0" lang="en-US" sz="1100" spc="-1" strike="noStrike">
                <a:latin typeface="Arial"/>
              </a:endParaRPr>
            </a:p>
          </p:txBody>
        </p:sp>
        <p:sp>
          <p:nvSpPr>
            <p:cNvPr id="233" name="TextBox 94"/>
            <p:cNvSpPr/>
            <p:nvPr/>
          </p:nvSpPr>
          <p:spPr>
            <a:xfrm>
              <a:off x="-1150200" y="5618520"/>
              <a:ext cx="543240" cy="25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100" spc="-1" strike="noStrike">
                  <a:solidFill>
                    <a:srgbClr val="000000"/>
                  </a:solidFill>
                  <a:latin typeface="Sabon Next LT"/>
                </a:rPr>
                <a:t>Z-X</a:t>
              </a:r>
              <a:endParaRPr b="0" lang="en-US" sz="1100" spc="-1" strike="noStrike">
                <a:latin typeface="Arial"/>
              </a:endParaRPr>
            </a:p>
          </p:txBody>
        </p:sp>
        <p:sp>
          <p:nvSpPr>
            <p:cNvPr id="234" name="TextBox 96"/>
            <p:cNvSpPr/>
            <p:nvPr/>
          </p:nvSpPr>
          <p:spPr>
            <a:xfrm>
              <a:off x="-1389960" y="6007320"/>
              <a:ext cx="543240" cy="258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>
              <a:spAutoFit/>
            </a:bodyPr>
            <a:p>
              <a:pPr>
                <a:lnSpc>
                  <a:spcPct val="100000"/>
                </a:lnSpc>
              </a:pPr>
              <a:r>
                <a:rPr b="0" lang="en-US" sz="1100" spc="-1" strike="noStrike">
                  <a:solidFill>
                    <a:srgbClr val="000000"/>
                  </a:solidFill>
                  <a:latin typeface="Sabon Next LT"/>
                </a:rPr>
                <a:t>Z-Y</a:t>
              </a:r>
              <a:endParaRPr b="0" lang="en-US" sz="1100" spc="-1" strike="noStrike">
                <a:latin typeface="Arial"/>
              </a:endParaRPr>
            </a:p>
          </p:txBody>
        </p:sp>
      </p:grpSp>
      <p:sp>
        <p:nvSpPr>
          <p:cNvPr id="235" name="Straight Connector 33"/>
          <p:cNvSpPr/>
          <p:nvPr/>
        </p:nvSpPr>
        <p:spPr>
          <a:xfrm>
            <a:off x="-242640" y="7350480"/>
            <a:ext cx="360" cy="3411720"/>
          </a:xfrm>
          <a:prstGeom prst="line">
            <a:avLst/>
          </a:prstGeom>
          <a:ln w="76200">
            <a:solidFill>
              <a:srgbClr val="ffffff">
                <a:lumMod val="85000"/>
                <a:alpha val="76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6" name="Straight Connector 38"/>
          <p:cNvSpPr/>
          <p:nvPr/>
        </p:nvSpPr>
        <p:spPr>
          <a:xfrm>
            <a:off x="1594080" y="7350480"/>
            <a:ext cx="360" cy="3411720"/>
          </a:xfrm>
          <a:prstGeom prst="line">
            <a:avLst/>
          </a:prstGeom>
          <a:ln w="76200">
            <a:solidFill>
              <a:srgbClr val="ffffff">
                <a:lumMod val="85000"/>
                <a:alpha val="76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7" name="Rectangle 29"/>
          <p:cNvSpPr/>
          <p:nvPr/>
        </p:nvSpPr>
        <p:spPr>
          <a:xfrm>
            <a:off x="-279720" y="10708920"/>
            <a:ext cx="1916640" cy="201960"/>
          </a:xfrm>
          <a:prstGeom prst="rect">
            <a:avLst/>
          </a:prstGeom>
          <a:solidFill>
            <a:schemeClr val="accent3"/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8" name="Rectangle 42"/>
          <p:cNvSpPr/>
          <p:nvPr/>
        </p:nvSpPr>
        <p:spPr>
          <a:xfrm>
            <a:off x="-569520" y="6911280"/>
            <a:ext cx="131040" cy="49687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ffff">
                <a:lumMod val="75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9" name="Rectangle 44"/>
          <p:cNvSpPr/>
          <p:nvPr/>
        </p:nvSpPr>
        <p:spPr>
          <a:xfrm>
            <a:off x="1837440" y="6914880"/>
            <a:ext cx="131040" cy="49687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ffff">
                <a:lumMod val="75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0" name="Rectangle 20"/>
          <p:cNvSpPr/>
          <p:nvPr/>
        </p:nvSpPr>
        <p:spPr>
          <a:xfrm>
            <a:off x="-702000" y="7212240"/>
            <a:ext cx="2791080" cy="201960"/>
          </a:xfrm>
          <a:prstGeom prst="rect">
            <a:avLst/>
          </a:prstGeom>
          <a:solidFill>
            <a:schemeClr val="accent3"/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1" name="Rectangle 24"/>
          <p:cNvSpPr/>
          <p:nvPr/>
        </p:nvSpPr>
        <p:spPr>
          <a:xfrm>
            <a:off x="-712800" y="11520000"/>
            <a:ext cx="2791080" cy="201960"/>
          </a:xfrm>
          <a:prstGeom prst="rect">
            <a:avLst/>
          </a:prstGeom>
          <a:solidFill>
            <a:schemeClr val="accent3"/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2" name="Rectangle 50"/>
          <p:cNvSpPr/>
          <p:nvPr/>
        </p:nvSpPr>
        <p:spPr>
          <a:xfrm>
            <a:off x="-281880" y="10891080"/>
            <a:ext cx="1916640" cy="2019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3" name="Rectangle 57"/>
          <p:cNvSpPr/>
          <p:nvPr/>
        </p:nvSpPr>
        <p:spPr>
          <a:xfrm>
            <a:off x="-281880" y="11323800"/>
            <a:ext cx="1916640" cy="2019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4" name="Rectangle 62"/>
          <p:cNvSpPr/>
          <p:nvPr/>
        </p:nvSpPr>
        <p:spPr>
          <a:xfrm>
            <a:off x="-82080" y="10492920"/>
            <a:ext cx="1517040" cy="201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5" name="Rectangle 65"/>
          <p:cNvSpPr/>
          <p:nvPr/>
        </p:nvSpPr>
        <p:spPr>
          <a:xfrm>
            <a:off x="-82440" y="10290600"/>
            <a:ext cx="1517040" cy="201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6" name="Rectangle 72"/>
          <p:cNvSpPr/>
          <p:nvPr/>
        </p:nvSpPr>
        <p:spPr>
          <a:xfrm>
            <a:off x="-82080" y="10088280"/>
            <a:ext cx="1517040" cy="201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7" name="Rectangle: Top Corners Rounded 74"/>
          <p:cNvSpPr/>
          <p:nvPr/>
        </p:nvSpPr>
        <p:spPr>
          <a:xfrm>
            <a:off x="250920" y="9491040"/>
            <a:ext cx="872640" cy="59796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8" name="TextBox 76"/>
          <p:cNvSpPr/>
          <p:nvPr/>
        </p:nvSpPr>
        <p:spPr>
          <a:xfrm>
            <a:off x="2041920" y="9457560"/>
            <a:ext cx="27172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ffffff"/>
                </a:solidFill>
                <a:latin typeface="Sabon Next LT"/>
              </a:rPr>
              <a:t>Actual Microscope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249" name="Straight Arrow Connector 79"/>
          <p:cNvSpPr/>
          <p:nvPr/>
        </p:nvSpPr>
        <p:spPr>
          <a:xfrm flipH="1" flipV="1">
            <a:off x="1212840" y="9687600"/>
            <a:ext cx="8938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150">
            <a:solidFill>
              <a:srgbClr val="ffffff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0" name="TextBox 82"/>
          <p:cNvSpPr/>
          <p:nvPr/>
        </p:nvSpPr>
        <p:spPr>
          <a:xfrm>
            <a:off x="2341800" y="11180520"/>
            <a:ext cx="233460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ffffff"/>
                </a:solidFill>
                <a:latin typeface="Sabon Next LT"/>
              </a:rPr>
              <a:t>Strong Magnets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251" name="Straight Arrow Connector 83"/>
          <p:cNvSpPr/>
          <p:nvPr/>
        </p:nvSpPr>
        <p:spPr>
          <a:xfrm flipH="1" flipV="1">
            <a:off x="1531800" y="11432520"/>
            <a:ext cx="8938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150">
            <a:solidFill>
              <a:srgbClr val="ffffff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2" name="TextBox 87"/>
          <p:cNvSpPr/>
          <p:nvPr/>
        </p:nvSpPr>
        <p:spPr>
          <a:xfrm>
            <a:off x="1996560" y="7791120"/>
            <a:ext cx="286020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ffffff"/>
                </a:solidFill>
                <a:latin typeface="Sabon Next LT"/>
              </a:rPr>
              <a:t>Suspension Springs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253" name="Straight Arrow Connector 89"/>
          <p:cNvSpPr/>
          <p:nvPr/>
        </p:nvSpPr>
        <p:spPr>
          <a:xfrm flipH="1" flipV="1">
            <a:off x="1605960" y="8638560"/>
            <a:ext cx="8938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150">
            <a:solidFill>
              <a:srgbClr val="ffffff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4" name="Straight Connector 93"/>
          <p:cNvSpPr/>
          <p:nvPr/>
        </p:nvSpPr>
        <p:spPr>
          <a:xfrm>
            <a:off x="2426400" y="8638920"/>
            <a:ext cx="360" cy="360"/>
          </a:xfrm>
          <a:prstGeom prst="line">
            <a:avLst/>
          </a:prstGeom>
          <a:ln>
            <a:solidFill>
              <a:srgbClr val="758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5" name="Straight Connector 103"/>
          <p:cNvSpPr/>
          <p:nvPr/>
        </p:nvSpPr>
        <p:spPr>
          <a:xfrm flipH="1" flipV="1">
            <a:off x="2458800" y="8252640"/>
            <a:ext cx="5040" cy="38628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56" name="Picture 23" descr=""/>
          <p:cNvPicPr/>
          <p:nvPr/>
        </p:nvPicPr>
        <p:blipFill>
          <a:blip r:embed="rId3"/>
          <a:stretch/>
        </p:blipFill>
        <p:spPr>
          <a:xfrm>
            <a:off x="626040" y="1076040"/>
            <a:ext cx="6162480" cy="3329640"/>
          </a:xfrm>
          <a:prstGeom prst="rect">
            <a:avLst/>
          </a:prstGeom>
          <a:ln w="0">
            <a:noFill/>
          </a:ln>
        </p:spPr>
      </p:pic>
      <p:pic>
        <p:nvPicPr>
          <p:cNvPr id="257" name="Picture 27" descr=""/>
          <p:cNvPicPr/>
          <p:nvPr/>
        </p:nvPicPr>
        <p:blipFill>
          <a:blip r:embed="rId4"/>
          <a:stretch/>
        </p:blipFill>
        <p:spPr>
          <a:xfrm>
            <a:off x="1660320" y="4370760"/>
            <a:ext cx="2990520" cy="2436840"/>
          </a:xfrm>
          <a:prstGeom prst="rect">
            <a:avLst/>
          </a:prstGeom>
          <a:ln w="0">
            <a:noFill/>
          </a:ln>
        </p:spPr>
      </p:pic>
      <p:pic>
        <p:nvPicPr>
          <p:cNvPr id="258" name="Picture 45" descr=""/>
          <p:cNvPicPr/>
          <p:nvPr/>
        </p:nvPicPr>
        <p:blipFill>
          <a:blip r:embed="rId5"/>
          <a:srcRect l="0" t="29132" r="0" b="28762"/>
          <a:stretch/>
        </p:blipFill>
        <p:spPr>
          <a:xfrm>
            <a:off x="7242480" y="1281240"/>
            <a:ext cx="3857400" cy="288684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</p:spTree>
  </p:cSld>
  <p:transition spd="slow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Rectangle 9"/>
          <p:cNvSpPr/>
          <p:nvPr/>
        </p:nvSpPr>
        <p:spPr>
          <a:xfrm>
            <a:off x="288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0" name="Rectangle 1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61" name="Group 13"/>
          <p:cNvGrpSpPr/>
          <p:nvPr/>
        </p:nvGrpSpPr>
        <p:grpSpPr>
          <a:xfrm>
            <a:off x="6952320" y="360"/>
            <a:ext cx="5236560" cy="6857640"/>
            <a:chOff x="6952320" y="360"/>
            <a:chExt cx="5236560" cy="6857640"/>
          </a:xfrm>
        </p:grpSpPr>
        <p:pic>
          <p:nvPicPr>
            <p:cNvPr id="262" name="Picture 14" descr=""/>
            <p:cNvPicPr/>
            <p:nvPr/>
          </p:nvPicPr>
          <p:blipFill>
            <a:blip r:embed="rId1">
              <a:alphaModFix amt="20000"/>
            </a:blip>
            <a:stretch/>
          </p:blipFill>
          <p:spPr>
            <a:xfrm rot="10800000">
              <a:off x="6952320" y="0"/>
              <a:ext cx="5236560" cy="61650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63" name="Picture 15" descr=""/>
            <p:cNvPicPr/>
            <p:nvPr/>
          </p:nvPicPr>
          <p:blipFill>
            <a:blip r:embed="rId2">
              <a:alphaModFix amt="5000"/>
            </a:blip>
            <a:srcRect l="19152" t="0" r="0" b="19114"/>
            <a:stretch/>
          </p:blipFill>
          <p:spPr>
            <a:xfrm rot="16200000">
              <a:off x="7618320" y="2287800"/>
              <a:ext cx="4196880" cy="4943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64" name="Title 1"/>
          <p:cNvSpPr txBox="1"/>
          <p:nvPr/>
        </p:nvSpPr>
        <p:spPr>
          <a:xfrm>
            <a:off x="935640" y="217080"/>
            <a:ext cx="5365440" cy="879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7000"/>
          </a:bodyPr>
          <a:p>
            <a:pPr algn="ctr">
              <a:lnSpc>
                <a:spcPct val="100000"/>
              </a:lnSpc>
            </a:pPr>
            <a:r>
              <a:rPr b="0" lang="en-US" sz="5200" spc="-1" strike="noStrike">
                <a:solidFill>
                  <a:srgbClr val="ffffff"/>
                </a:solidFill>
                <a:latin typeface="Sabon Next LT"/>
              </a:rPr>
              <a:t>Vibration Isolation</a:t>
            </a:r>
            <a:endParaRPr b="0" lang="en-US" sz="5200" spc="-1" strike="noStrike">
              <a:solidFill>
                <a:srgbClr val="000000"/>
              </a:solidFill>
              <a:latin typeface="Avenir Next LT Pro"/>
            </a:endParaRPr>
          </a:p>
        </p:txBody>
      </p:sp>
      <p:pic>
        <p:nvPicPr>
          <p:cNvPr id="265" name="Picture 19" descr=""/>
          <p:cNvPicPr/>
          <p:nvPr/>
        </p:nvPicPr>
        <p:blipFill>
          <a:blip r:embed="rId3"/>
          <a:stretch/>
        </p:blipFill>
        <p:spPr>
          <a:xfrm>
            <a:off x="7506360" y="233640"/>
            <a:ext cx="4260240" cy="639036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sp>
        <p:nvSpPr>
          <p:cNvPr id="266" name="Straight Connector 33"/>
          <p:cNvSpPr/>
          <p:nvPr/>
        </p:nvSpPr>
        <p:spPr>
          <a:xfrm>
            <a:off x="2605320" y="1793520"/>
            <a:ext cx="360" cy="3411360"/>
          </a:xfrm>
          <a:prstGeom prst="line">
            <a:avLst/>
          </a:prstGeom>
          <a:ln w="76200">
            <a:solidFill>
              <a:srgbClr val="ffffff">
                <a:lumMod val="85000"/>
                <a:alpha val="76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7" name="Straight Connector 38"/>
          <p:cNvSpPr/>
          <p:nvPr/>
        </p:nvSpPr>
        <p:spPr>
          <a:xfrm>
            <a:off x="4442400" y="1793520"/>
            <a:ext cx="360" cy="3411360"/>
          </a:xfrm>
          <a:prstGeom prst="line">
            <a:avLst/>
          </a:prstGeom>
          <a:ln w="76200">
            <a:solidFill>
              <a:srgbClr val="ffffff">
                <a:lumMod val="85000"/>
                <a:alpha val="76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8" name="Rectangle 29"/>
          <p:cNvSpPr/>
          <p:nvPr/>
        </p:nvSpPr>
        <p:spPr>
          <a:xfrm>
            <a:off x="2568600" y="5151960"/>
            <a:ext cx="1916640" cy="201960"/>
          </a:xfrm>
          <a:prstGeom prst="rect">
            <a:avLst/>
          </a:prstGeom>
          <a:solidFill>
            <a:schemeClr val="accent3"/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9" name="Rectangle 42"/>
          <p:cNvSpPr/>
          <p:nvPr/>
        </p:nvSpPr>
        <p:spPr>
          <a:xfrm>
            <a:off x="2278800" y="1354320"/>
            <a:ext cx="131040" cy="49687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ffff">
                <a:lumMod val="75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0" name="Rectangle 44"/>
          <p:cNvSpPr/>
          <p:nvPr/>
        </p:nvSpPr>
        <p:spPr>
          <a:xfrm>
            <a:off x="4685760" y="1357920"/>
            <a:ext cx="131040" cy="49687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ffff">
                <a:lumMod val="75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1" name="Rectangle 20"/>
          <p:cNvSpPr/>
          <p:nvPr/>
        </p:nvSpPr>
        <p:spPr>
          <a:xfrm>
            <a:off x="2146320" y="1655280"/>
            <a:ext cx="2791080" cy="201960"/>
          </a:xfrm>
          <a:prstGeom prst="rect">
            <a:avLst/>
          </a:prstGeom>
          <a:solidFill>
            <a:schemeClr val="accent3"/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2" name="Rectangle 24"/>
          <p:cNvSpPr/>
          <p:nvPr/>
        </p:nvSpPr>
        <p:spPr>
          <a:xfrm>
            <a:off x="2135520" y="5963040"/>
            <a:ext cx="2791080" cy="201960"/>
          </a:xfrm>
          <a:prstGeom prst="rect">
            <a:avLst/>
          </a:prstGeom>
          <a:solidFill>
            <a:schemeClr val="accent3"/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3" name="Rectangle 50"/>
          <p:cNvSpPr/>
          <p:nvPr/>
        </p:nvSpPr>
        <p:spPr>
          <a:xfrm>
            <a:off x="2566440" y="5334120"/>
            <a:ext cx="1916640" cy="2019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4" name="Rectangle 57"/>
          <p:cNvSpPr/>
          <p:nvPr/>
        </p:nvSpPr>
        <p:spPr>
          <a:xfrm>
            <a:off x="2566440" y="5766840"/>
            <a:ext cx="1916640" cy="2019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5" name="Rectangle 62"/>
          <p:cNvSpPr/>
          <p:nvPr/>
        </p:nvSpPr>
        <p:spPr>
          <a:xfrm>
            <a:off x="2766240" y="4935960"/>
            <a:ext cx="1517040" cy="201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6" name="Rectangle 65"/>
          <p:cNvSpPr/>
          <p:nvPr/>
        </p:nvSpPr>
        <p:spPr>
          <a:xfrm>
            <a:off x="2765880" y="4733640"/>
            <a:ext cx="1517040" cy="201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7" name="Rectangle 72"/>
          <p:cNvSpPr/>
          <p:nvPr/>
        </p:nvSpPr>
        <p:spPr>
          <a:xfrm>
            <a:off x="2766240" y="4531320"/>
            <a:ext cx="1517040" cy="2019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8" name="Rectangle: Top Corners Rounded 74"/>
          <p:cNvSpPr/>
          <p:nvPr/>
        </p:nvSpPr>
        <p:spPr>
          <a:xfrm>
            <a:off x="3099240" y="3934080"/>
            <a:ext cx="872640" cy="597960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solidFill>
              <a:srgbClr val="33392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9" name="TextBox 76"/>
          <p:cNvSpPr/>
          <p:nvPr/>
        </p:nvSpPr>
        <p:spPr>
          <a:xfrm>
            <a:off x="4890240" y="3900600"/>
            <a:ext cx="271728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ffffff"/>
                </a:solidFill>
                <a:latin typeface="Sabon Next LT"/>
              </a:rPr>
              <a:t>Actual Microscope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280" name="Straight Arrow Connector 79"/>
          <p:cNvSpPr/>
          <p:nvPr/>
        </p:nvSpPr>
        <p:spPr>
          <a:xfrm flipH="1" flipV="1">
            <a:off x="4061160" y="4130640"/>
            <a:ext cx="8938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150">
            <a:solidFill>
              <a:srgbClr val="ffffff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TextBox 82"/>
          <p:cNvSpPr/>
          <p:nvPr/>
        </p:nvSpPr>
        <p:spPr>
          <a:xfrm>
            <a:off x="5190120" y="5623560"/>
            <a:ext cx="233460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ffffff"/>
                </a:solidFill>
                <a:latin typeface="Sabon Next LT"/>
              </a:rPr>
              <a:t>Strong Magnets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282" name="Straight Arrow Connector 83"/>
          <p:cNvSpPr/>
          <p:nvPr/>
        </p:nvSpPr>
        <p:spPr>
          <a:xfrm flipH="1" flipV="1">
            <a:off x="4380120" y="5875200"/>
            <a:ext cx="8938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150">
            <a:solidFill>
              <a:srgbClr val="ffffff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87"/>
          <p:cNvSpPr/>
          <p:nvPr/>
        </p:nvSpPr>
        <p:spPr>
          <a:xfrm>
            <a:off x="4844880" y="2234160"/>
            <a:ext cx="2860200" cy="45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ffffff"/>
                </a:solidFill>
                <a:latin typeface="Sabon Next LT"/>
              </a:rPr>
              <a:t>Suspension Springs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284" name="Straight Arrow Connector 89"/>
          <p:cNvSpPr/>
          <p:nvPr/>
        </p:nvSpPr>
        <p:spPr>
          <a:xfrm flipH="1" flipV="1">
            <a:off x="4454280" y="3081600"/>
            <a:ext cx="8938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150">
            <a:solidFill>
              <a:srgbClr val="ffffff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5" name="Straight Connector 93"/>
          <p:cNvSpPr/>
          <p:nvPr/>
        </p:nvSpPr>
        <p:spPr>
          <a:xfrm>
            <a:off x="5274720" y="3081960"/>
            <a:ext cx="360" cy="360"/>
          </a:xfrm>
          <a:prstGeom prst="line">
            <a:avLst/>
          </a:prstGeom>
          <a:ln>
            <a:solidFill>
              <a:srgbClr val="7584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6" name="Straight Connector 103"/>
          <p:cNvSpPr/>
          <p:nvPr/>
        </p:nvSpPr>
        <p:spPr>
          <a:xfrm flipH="1" flipV="1">
            <a:off x="5307120" y="2695680"/>
            <a:ext cx="5040" cy="386280"/>
          </a:xfrm>
          <a:prstGeom prst="line">
            <a:avLst/>
          </a:prstGeom>
          <a:ln w="762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ransition spd="slow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Rectangle 32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8" name="Rectangle 22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89" name="Picture 3" descr=""/>
          <p:cNvPicPr/>
          <p:nvPr/>
        </p:nvPicPr>
        <p:blipFill>
          <a:blip r:embed="rId1"/>
          <a:srcRect l="0" t="5116" r="0" b="1539"/>
          <a:stretch/>
        </p:blipFill>
        <p:spPr>
          <a:xfrm>
            <a:off x="0" y="0"/>
            <a:ext cx="12191760" cy="6856200"/>
          </a:xfrm>
          <a:prstGeom prst="rect">
            <a:avLst/>
          </a:prstGeom>
          <a:ln w="0">
            <a:noFill/>
          </a:ln>
        </p:spPr>
      </p:pic>
      <p:sp>
        <p:nvSpPr>
          <p:cNvPr id="290" name="Title 1"/>
          <p:cNvSpPr txBox="1"/>
          <p:nvPr/>
        </p:nvSpPr>
        <p:spPr>
          <a:xfrm>
            <a:off x="389520" y="3068640"/>
            <a:ext cx="7530480" cy="31636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en-US" sz="5200" spc="-1" strike="noStrike">
                <a:solidFill>
                  <a:srgbClr val="ffffff"/>
                </a:solidFill>
                <a:latin typeface="Sabon Next LT"/>
              </a:rPr>
              <a:t>Software</a:t>
            </a:r>
            <a:endParaRPr b="0" lang="en-US" sz="5200" spc="-1" strike="noStrike">
              <a:solidFill>
                <a:srgbClr val="000000"/>
              </a:solidFill>
              <a:latin typeface="Avenir Next LT Pro"/>
            </a:endParaRPr>
          </a:p>
        </p:txBody>
      </p:sp>
    </p:spTree>
  </p:cSld>
  <p:transition spd="slow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Rectangle 32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2" name="Rectangle 22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93" name="Picture 3" descr=""/>
          <p:cNvPicPr/>
          <p:nvPr/>
        </p:nvPicPr>
        <p:blipFill>
          <a:blip r:embed="rId1"/>
          <a:srcRect l="0" t="5116" r="0" b="1539"/>
          <a:stretch/>
        </p:blipFill>
        <p:spPr>
          <a:xfrm rot="550200">
            <a:off x="7763400" y="7689960"/>
            <a:ext cx="9041040" cy="5084640"/>
          </a:xfrm>
          <a:prstGeom prst="rect">
            <a:avLst/>
          </a:prstGeom>
          <a:ln w="0">
            <a:noFill/>
          </a:ln>
        </p:spPr>
      </p:pic>
      <p:sp>
        <p:nvSpPr>
          <p:cNvPr id="294" name="Title 1"/>
          <p:cNvSpPr txBox="1"/>
          <p:nvPr/>
        </p:nvSpPr>
        <p:spPr>
          <a:xfrm>
            <a:off x="4302360" y="2942280"/>
            <a:ext cx="3583800" cy="9730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en-US" sz="5200" spc="-1" strike="noStrike">
                <a:solidFill>
                  <a:srgbClr val="ffffff"/>
                </a:solidFill>
                <a:latin typeface="Sabon Next LT"/>
              </a:rPr>
              <a:t>Thank You!</a:t>
            </a:r>
            <a:endParaRPr b="0" lang="en-US" sz="5200" spc="-1" strike="noStrike">
              <a:solidFill>
                <a:srgbClr val="000000"/>
              </a:solidFill>
              <a:latin typeface="Avenir Next LT Pro"/>
            </a:endParaRPr>
          </a:p>
        </p:txBody>
      </p:sp>
    </p:spTree>
  </p:cSld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770</TotalTime>
  <Application>LibreOffice/7.1.4.2$Linux_X86_64 LibreOffice_project/10$Build-2</Application>
  <AppVersion>15.0000</AppVersion>
  <Words>119</Words>
  <Paragraphs>65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2025-11-12T15:55:02Z</dcterms:created>
  <dc:creator>Gabriel Gogishvili</dc:creator>
  <dc:description/>
  <dc:language>en-US</dc:language>
  <cp:lastModifiedBy>Gabriel Gogishvili</cp:lastModifiedBy>
  <dcterms:modified xsi:type="dcterms:W3CDTF">2026-09-09T10:37:38Z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Widescreen</vt:lpwstr>
  </property>
  <property fmtid="{D5CDD505-2E9C-101B-9397-08002B2CF9AE}" pid="4" name="Slides">
    <vt:i4>11</vt:i4>
  </property>
</Properties>
</file>