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Slides/_rels/notesSlide9.xml.rels" ContentType="application/vnd.openxmlformats-package.relationships+xml"/>
  <Override PartName="/ppt/notesSlides/_rels/notesSlide13.xml.rels" ContentType="application/vnd.openxmlformats-package.relationships+xml"/>
  <Override PartName="/ppt/notesSlides/_rels/notesSlide6.xml.rels" ContentType="application/vnd.openxmlformats-package.relationships+xml"/>
  <Override PartName="/ppt/notesSlides/_rels/notesSlide8.xml.rels" ContentType="application/vnd.openxmlformats-package.relationships+xml"/>
  <Override PartName="/ppt/notesSlides/_rels/notesSlide2.xml.rels" ContentType="application/vnd.openxmlformats-package.relationships+xml"/>
  <Override PartName="/ppt/notesSlides/_rels/notesSlide7.xml.rels" ContentType="application/vnd.openxmlformats-package.relationships+xml"/>
  <Override PartName="/ppt/notesSlides/_rels/notesSlide1.xml.rels" ContentType="application/vnd.openxmlformats-package.relationships+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3.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_rels/slide5.xml.rels" ContentType="application/vnd.openxmlformats-package.relationships+xml"/>
  <Override PartName="/ppt/slides/_rels/slide2.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6858000" cy="12192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en-US" sz="1400" spc="-1" strike="noStrike">
                <a:solidFill>
                  <a:srgbClr val="000000"/>
                </a:solidFill>
                <a:latin typeface="Arial"/>
              </a:rPr>
              <a:t>Click to move the slide</a:t>
            </a:r>
            <a:endParaRPr b="0" lang="en-US" sz="1400" spc="-1" strike="noStrike">
              <a:solidFill>
                <a:srgbClr val="000000"/>
              </a:solidFill>
              <a:latin typeface="Arial"/>
            </a:endParaRPr>
          </a:p>
        </p:txBody>
      </p:sp>
      <p:sp>
        <p:nvSpPr>
          <p:cNvPr id="39" name="PlaceHolder 2"/>
          <p:cNvSpPr>
            <a:spLocks noGrp="1"/>
          </p:cNvSpPr>
          <p:nvPr>
            <p:ph type="body"/>
          </p:nvPr>
        </p:nvSpPr>
        <p:spPr>
          <a:xfrm>
            <a:off x="756000" y="5078520"/>
            <a:ext cx="6047640" cy="4811040"/>
          </a:xfrm>
          <a:prstGeom prst="rect">
            <a:avLst/>
          </a:prstGeom>
        </p:spPr>
        <p:txBody>
          <a:bodyPr lIns="0" rIns="0" tIns="0" bIns="0">
            <a:noAutofit/>
          </a:bodyPr>
          <a:p>
            <a:r>
              <a:rPr b="0" lang="en-US" sz="2000" spc="-1" strike="noStrike">
                <a:latin typeface="Arial"/>
              </a:rPr>
              <a:t>Click to edit the notes format</a:t>
            </a:r>
            <a:endParaRPr b="0" lang="en-US" sz="2000" spc="-1" strike="noStrike">
              <a:latin typeface="Arial"/>
            </a:endParaRPr>
          </a:p>
        </p:txBody>
      </p:sp>
      <p:sp>
        <p:nvSpPr>
          <p:cNvPr id="40" name="PlaceHolder 3"/>
          <p:cNvSpPr>
            <a:spLocks noGrp="1"/>
          </p:cNvSpPr>
          <p:nvPr>
            <p:ph type="hdr"/>
          </p:nvPr>
        </p:nvSpPr>
        <p:spPr>
          <a:xfrm>
            <a:off x="0" y="0"/>
            <a:ext cx="3280680" cy="534240"/>
          </a:xfrm>
          <a:prstGeom prst="rect">
            <a:avLst/>
          </a:prstGeom>
        </p:spPr>
        <p:txBody>
          <a:bodyPr lIns="0" rIns="0" tIns="0" bIns="0">
            <a:noAutofit/>
          </a:bodyPr>
          <a:p>
            <a:r>
              <a:rPr b="0" lang="en-US" sz="1400" spc="-1" strike="noStrike">
                <a:latin typeface="Times New Roman"/>
              </a:rPr>
              <a:t>&lt;header&gt;</a:t>
            </a:r>
            <a:endParaRPr b="0" lang="en-US" sz="1400" spc="-1" strike="noStrike">
              <a:latin typeface="Times New Roman"/>
            </a:endParaRPr>
          </a:p>
        </p:txBody>
      </p:sp>
      <p:sp>
        <p:nvSpPr>
          <p:cNvPr id="41" name="PlaceHolder 4"/>
          <p:cNvSpPr>
            <a:spLocks noGrp="1"/>
          </p:cNvSpPr>
          <p:nvPr>
            <p:ph type="dt"/>
          </p:nvPr>
        </p:nvSpPr>
        <p:spPr>
          <a:xfrm>
            <a:off x="4278960" y="0"/>
            <a:ext cx="3280680" cy="534240"/>
          </a:xfrm>
          <a:prstGeom prst="rect">
            <a:avLst/>
          </a:prstGeom>
        </p:spPr>
        <p:txBody>
          <a:bodyPr lIns="0" rIns="0" tIns="0" bIns="0">
            <a:noAutofit/>
          </a:bodyPr>
          <a:p>
            <a:pPr algn="r"/>
            <a:r>
              <a:rPr b="0" lang="en-US" sz="1400" spc="-1" strike="noStrike">
                <a:latin typeface="Times New Roman"/>
              </a:rPr>
              <a:t>&lt;date/time&gt;</a:t>
            </a:r>
            <a:endParaRPr b="0" lang="en-US" sz="1400" spc="-1" strike="noStrike">
              <a:latin typeface="Times New Roman"/>
            </a:endParaRPr>
          </a:p>
        </p:txBody>
      </p:sp>
      <p:sp>
        <p:nvSpPr>
          <p:cNvPr id="42" name="PlaceHolder 5"/>
          <p:cNvSpPr>
            <a:spLocks noGrp="1"/>
          </p:cNvSpPr>
          <p:nvPr>
            <p:ph type="ftr"/>
          </p:nvPr>
        </p:nvSpPr>
        <p:spPr>
          <a:xfrm>
            <a:off x="0" y="10157400"/>
            <a:ext cx="3280680" cy="534240"/>
          </a:xfrm>
          <a:prstGeom prst="rect">
            <a:avLst/>
          </a:prstGeom>
        </p:spPr>
        <p:txBody>
          <a:bodyPr lIns="0" rIns="0" tIns="0" bIns="0" anchor="b">
            <a:noAutofit/>
          </a:bodyPr>
          <a:p>
            <a:r>
              <a:rPr b="0" lang="en-US" sz="1400" spc="-1" strike="noStrike">
                <a:latin typeface="Times New Roman"/>
              </a:rPr>
              <a:t>&lt;footer&gt;</a:t>
            </a:r>
            <a:endParaRPr b="0" lang="en-US" sz="1400" spc="-1" strike="noStrike">
              <a:latin typeface="Times New Roman"/>
            </a:endParaRPr>
          </a:p>
        </p:txBody>
      </p:sp>
      <p:sp>
        <p:nvSpPr>
          <p:cNvPr id="43"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A1A82A39-F8DC-4044-B265-9ADE29E955A9}"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sldImg"/>
          </p:nvPr>
        </p:nvSpPr>
        <p:spPr>
          <a:xfrm>
            <a:off x="685800" y="1143000"/>
            <a:ext cx="5486040" cy="3085920"/>
          </a:xfrm>
          <a:prstGeom prst="rect">
            <a:avLst/>
          </a:prstGeom>
        </p:spPr>
      </p:sp>
      <p:sp>
        <p:nvSpPr>
          <p:cNvPr id="220"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"Hello everyone, my name is Georgios Konstantinos Lypiridis, and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today I'm presenting my junior project progress.</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My project is a twelve degree-of-freedom bipedal walking robot.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Twelve DOF means twelve independently driven joints — six per leg.</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 goal isn't just a robot that walks. Plenty of hobby robots do</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that with a fixed, pre-programmed motion. My goal is a platform that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can LEARN to walk — which is a much harder mechanical and electrical</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problem. It's the foundation for any complex movement these legs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might eventually do — dancing, kicking, exercising. It's this need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to learn that shaped almost every decision I'm going to show you.</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 designed the whole thing from scratch: the kinematics, every</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printed part, the power system, the control electronics. There's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hardly any open-source project at this scale — you either find the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thousand-dollar versions on social media, or something rudimentary</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and toy-like. Where I am right now: the design is complete,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electronics are working, all parts are printed, and I have one joint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fully assembled and moving, which I'll show you live in a few</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minutes."</a:t>
            </a:r>
            <a:endParaRPr b="0" lang="en-US" sz="1200" spc="-1" strike="noStrike">
              <a:latin typeface="Arial"/>
            </a:endParaRPr>
          </a:p>
          <a:p>
            <a:pPr>
              <a:lnSpc>
                <a:spcPct val="100000"/>
              </a:lnSpc>
              <a:tabLst>
                <a:tab algn="l" pos="0"/>
              </a:tabLst>
            </a:pPr>
            <a:endParaRPr b="0" lang="en-US" sz="1200" spc="-1" strike="noStrike">
              <a:latin typeface="Arial"/>
            </a:endParaRPr>
          </a:p>
        </p:txBody>
      </p:sp>
      <p:sp>
        <p:nvSpPr>
          <p:cNvPr id="221" name="Google Shape;14;p1: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85724C5D-FA26-469D-84C0-D32DEC7E3F97}"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sldImg"/>
          </p:nvPr>
        </p:nvSpPr>
        <p:spPr>
          <a:xfrm>
            <a:off x="685800" y="1143000"/>
            <a:ext cx="5486040" cy="3085920"/>
          </a:xfrm>
          <a:prstGeom prst="rect">
            <a:avLst/>
          </a:prstGeom>
        </p:spPr>
      </p:sp>
      <p:sp>
        <p:nvSpPr>
          <p:cNvPr id="223"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"Before I go into detail, I want to talk about the motivation behind this. Our society has adapted its environment to suit us. With the rise of technology, I believe we need to adapt robotics into humanoid form, so machines can benefit from the same human-friendly environment we already built for ourselves. That's why I decided to look into human anatomy as the starting point.</a:t>
            </a:r>
            <a:br/>
            <a:br/>
            <a:r>
              <a:rPr b="0" lang="en-US" sz="1200" spc="-1" strike="noStrike">
                <a:solidFill>
                  <a:srgbClr val="000000"/>
                </a:solidFill>
                <a:latin typeface="Calibri"/>
                <a:ea typeface="Calibri"/>
              </a:rPr>
              <a:t>A human leg has three joints: hip, knee, ankle. But 'joint' undersells it — the hip alone moves in three independent directions. You can swing your leg forward, swing it sideways, and rotate it inward or outward, all separately. That's three degrees of freedom in one joint.</a:t>
            </a:r>
            <a:br/>
            <a:br/>
            <a:r>
              <a:rPr b="0" lang="en-US" sz="1200" spc="-1" strike="noStrike">
                <a:solidFill>
                  <a:srgbClr val="000000"/>
                </a:solidFill>
                <a:latin typeface="Calibri"/>
                <a:ea typeface="Calibri"/>
              </a:rPr>
              <a:t>The ankle also technically moves in three directions, but here we hit our first restricted range of motion — try rotating your ankle side to side and you'll only get a few degrees, mostly from ligament give rather than real joint travel. The knee is worse — it has two restricted directions on top of its main bending motion.</a:t>
            </a:r>
            <a:br/>
            <a:br/>
            <a:r>
              <a:rPr b="0" lang="en-US" sz="1200" spc="-1" strike="noStrike">
                <a:solidFill>
                  <a:srgbClr val="000000"/>
                </a:solidFill>
                <a:latin typeface="Calibri"/>
                <a:ea typeface="Calibri"/>
              </a:rPr>
              <a:t>What this means for building a robot with human-like joints: the restricted directions aren't contributing meaningfully to movement, so I can leave them out. Three at the hip, one at the knee, two at the ankle. Six per leg, twelve total. That's not a number I picked — it's the minimum needed to place a foot anywhere it needs to go and orient it correctly on the ground. Fewer, and there are foot placements the leg physically cannot reach. More, and you're carrying weight and complexity for motion you can't use.</a:t>
            </a:r>
            <a:br/>
            <a:br/>
            <a:r>
              <a:rPr b="0" lang="en-US" sz="1200" spc="-1" strike="noStrike">
                <a:solidFill>
                  <a:srgbClr val="000000"/>
                </a:solidFill>
                <a:latin typeface="Calibri"/>
                <a:ea typeface="Calibri"/>
              </a:rPr>
              <a:t>So structurally, this robot mirrors the human leg almost exactly."</a:t>
            </a:r>
            <a:endParaRPr b="0" lang="en-US" sz="1200" spc="-1" strike="noStrike">
              <a:latin typeface="Arial"/>
            </a:endParaRPr>
          </a:p>
        </p:txBody>
      </p:sp>
      <p:sp>
        <p:nvSpPr>
          <p:cNvPr id="224" name="Google Shape;31;p2: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0575F67D-5657-464E-AD9F-8DD1501A46C7}"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sldImg"/>
          </p:nvPr>
        </p:nvSpPr>
        <p:spPr>
          <a:xfrm>
            <a:off x="685800" y="1143000"/>
            <a:ext cx="5486040" cy="3085920"/>
          </a:xfrm>
          <a:prstGeom prst="rect">
            <a:avLst/>
          </a:prstGeom>
        </p:spPr>
      </p:sp>
      <p:sp>
        <p:nvSpPr>
          <p:cNvPr id="226"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"Let's talk about the core control problem I'm solving.</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 robot standing on two feet is what's called an inverted pendulum.</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 normal pendulum — a clock pendulum — hangs below its pivot, and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gravity pulls it back to centre. That's stable. My robot is the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opposite: almost all its mass sits high up, and it touches the ground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only at two small points. Tip it slightly and gravity doesn't correct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it — gravity accelerates it further over.</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 calculated the required frequencies to make the control loop to function. and its 20-40 miliseocnds. That number comes back later,</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because it's what shaped my control electronics decisions — though</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not in the way you'd first guess, which I'll get to."</a:t>
            </a:r>
            <a:endParaRPr b="0" lang="en-US" sz="1200" spc="-1" strike="noStrike">
              <a:latin typeface="Arial"/>
            </a:endParaRPr>
          </a:p>
          <a:p>
            <a:pPr>
              <a:lnSpc>
                <a:spcPct val="100000"/>
              </a:lnSpc>
              <a:tabLst>
                <a:tab algn="l" pos="0"/>
              </a:tabLst>
            </a:pPr>
            <a:endParaRPr b="0" lang="en-US" sz="1200" spc="-1" strike="noStrike">
              <a:latin typeface="Arial"/>
            </a:endParaRPr>
          </a:p>
        </p:txBody>
      </p:sp>
      <p:sp>
        <p:nvSpPr>
          <p:cNvPr id="227" name="Google Shape;50;p3: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C3428BF9-D8AB-461E-8DF2-CB0E146BF951}"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sldImg"/>
          </p:nvPr>
        </p:nvSpPr>
        <p:spPr>
          <a:xfrm>
            <a:off x="685800" y="1143000"/>
            <a:ext cx="5486040" cy="3085920"/>
          </a:xfrm>
          <a:prstGeom prst="rect">
            <a:avLst/>
          </a:prstGeom>
        </p:spPr>
      </p:sp>
      <p:sp>
        <p:nvSpPr>
          <p:cNvPr id="229"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"This is the kinematic chain — six joints per leg, twelve in total, listed with their real heights above the ground in millimetres.</a:t>
            </a:r>
            <a:br/>
            <a:br/>
            <a:r>
              <a:rPr b="0" lang="en-US" sz="1200" spc="-1" strike="noStrike">
                <a:solidFill>
                  <a:srgbClr val="000000"/>
                </a:solidFill>
                <a:latin typeface="Calibri"/>
                <a:ea typeface="Calibri"/>
              </a:rPr>
              <a:t>From the bottom up: ankle roll, ankle pitch, knee, hip pitch, hip roll, and hip yaw.</a:t>
            </a:r>
            <a:br/>
            <a:br/>
            <a:r>
              <a:rPr b="0" lang="en-US" sz="1200" spc="-1" strike="noStrike">
                <a:solidFill>
                  <a:srgbClr val="000000"/>
                </a:solidFill>
                <a:latin typeface="Calibri"/>
                <a:ea typeface="Calibri"/>
              </a:rPr>
              <a:t>Six degrees of freedom per leg is the minimum for a general-purpose biped. Three at the hip gives you a spherical joint — the leg can point in any direction. One at the knee sets leg length. Two at the ankle </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orient the foot against the ground. Fewer than six and you lose the ability to place the foot arbitrarily; more than six and you're adding mass and complexity for redundancy you can't easily exploit.</a:t>
            </a:r>
            <a:br/>
            <a:br/>
            <a:endParaRPr b="0" lang="en-US" sz="1200" spc="-1" strike="noStrike">
              <a:latin typeface="Arial"/>
            </a:endParaRPr>
          </a:p>
        </p:txBody>
      </p:sp>
      <p:sp>
        <p:nvSpPr>
          <p:cNvPr id="230" name="Google Shape;67;p4: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55BAC61B-F637-4BD8-A0D3-6B40E571F8AD}"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sldImg"/>
          </p:nvPr>
        </p:nvSpPr>
        <p:spPr>
          <a:xfrm>
            <a:off x="685800" y="1143000"/>
            <a:ext cx="5486040" cy="3085920"/>
          </a:xfrm>
          <a:prstGeom prst="rect">
            <a:avLst/>
          </a:prstGeom>
        </p:spPr>
      </p:sp>
      <p:sp>
        <p:nvSpPr>
          <p:cNvPr id="232"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"Joint ordering is not arbitrary — it changes how hard the robot is to control.</a:t>
            </a:r>
            <a:br/>
            <a:br/>
            <a:r>
              <a:rPr b="0" lang="en-US" sz="1200" spc="-1" strike="noStrike">
                <a:solidFill>
                  <a:srgbClr val="000000"/>
                </a:solidFill>
                <a:latin typeface="Calibri"/>
                <a:ea typeface="Calibri"/>
              </a:rPr>
              <a:t>At the hip, reading outward from the body: yaw, then roll, then pitch. Pitch is closest to the thigh. The reason is that pitch is the primary walking axis — it's the one doing the big swings every step. By putting it last in the chain, its axis stays horizontal and perpendicular to the leg regardless of what yaw and roll are doing. That keeps forward-backward swing clean and decoupled from the other two. If you put pitch first, its axis would tilt whenever roll moved, and every walking motion would become a coordinated three-axis problem instead of a one-axis problem.</a:t>
            </a:r>
            <a:br/>
            <a:br/>
            <a:r>
              <a:rPr b="0" lang="en-US" sz="1200" spc="-1" strike="noStrike">
                <a:solidFill>
                  <a:srgbClr val="000000"/>
                </a:solidFill>
                <a:latin typeface="Calibri"/>
                <a:ea typeface="Calibri"/>
              </a:rPr>
              <a:t>At the ankle, roll is nearest the foot and pitch above it. Roll near the foot means the sole stays flat on the ground when the leg tilts sideways. </a:t>
            </a:r>
            <a:endParaRPr b="0" lang="en-US" sz="1200" spc="-1" strike="noStrike">
              <a:latin typeface="Arial"/>
            </a:endParaRPr>
          </a:p>
        </p:txBody>
      </p:sp>
      <p:sp>
        <p:nvSpPr>
          <p:cNvPr id="233" name="Google Shape;105;p5: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C4B038E5-9F2B-4B1A-90E7-7AB0A5494728}"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sldImg"/>
          </p:nvPr>
        </p:nvSpPr>
        <p:spPr>
          <a:xfrm>
            <a:off x="685800" y="1143000"/>
            <a:ext cx="5486040" cy="3085920"/>
          </a:xfrm>
          <a:prstGeom prst="rect">
            <a:avLst/>
          </a:prstGeom>
        </p:spPr>
      </p:sp>
      <p:sp>
        <p:nvSpPr>
          <p:cNvPr id="235"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endParaRPr b="0" lang="en-US" sz="2000" spc="-1" strike="noStrike">
              <a:latin typeface="Arial"/>
            </a:endParaRPr>
          </a:p>
          <a:p>
            <a:pPr>
              <a:lnSpc>
                <a:spcPct val="100000"/>
              </a:lnSpc>
              <a:tabLst>
                <a:tab algn="l" pos="0"/>
              </a:tabLst>
            </a:pPr>
            <a:r>
              <a:rPr b="0" lang="en-US" sz="1200" spc="-1" strike="noStrike">
                <a:solidFill>
                  <a:srgbClr val="000000"/>
                </a:solidFill>
                <a:latin typeface="Calibri"/>
                <a:ea typeface="Calibri"/>
              </a:rPr>
              <a:t>"The foot looks like the simplest part, but it's one of the most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important, because the foot defines the support polygon - the region</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on the ground where, as long as the robot's centre of mass stays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above it, the robot stays standing. Step outside that region and it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falls. So the foot's size is a direct trade-off: too small and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there's no balance margin at all; too large and the leg that's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mid-step catches on the ground and can't clear it. Mine is 120 by 70</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millimetres, sized for a robot this height.</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There are four pressure sensors, one under each corner. These are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analog force sensors, not on-off switches, which matters — it means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 can compute the centre of pressure, the exact point within the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foot where the weight is landing, as a weighted average of all four</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readings. That tells the robot not just that it's tipping, but which</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way and by how much."</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endParaRPr b="0" lang="en-US" sz="1200" spc="-1" strike="noStrike">
              <a:latin typeface="Arial"/>
            </a:endParaRPr>
          </a:p>
        </p:txBody>
      </p:sp>
      <p:sp>
        <p:nvSpPr>
          <p:cNvPr id="236" name="Google Shape;121;p6: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793417B9-B0A7-46E9-9F15-0B415508D4BA}"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sldImg"/>
          </p:nvPr>
        </p:nvSpPr>
        <p:spPr>
          <a:xfrm>
            <a:off x="685800" y="1143000"/>
            <a:ext cx="5486040" cy="3085920"/>
          </a:xfrm>
          <a:prstGeom prst="rect">
            <a:avLst/>
          </a:prstGeom>
        </p:spPr>
      </p:sp>
      <p:sp>
        <p:nvSpPr>
          <p:cNvPr id="238"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"I'm using three different servo models, and where each one goes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wasn't arbitrary — I calculated the torque at every joint and matched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 strongest servos to the highest-load positions.</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Ankle pitch turned out to be the single highest-load joint in the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whole robot, which might seem strange — what does that joint even do,</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lift the ankle a little bit? But look at the other leg: while it's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mid-step, the entire body load crushes down onto this one ankle. A</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very easy thing to overlook. So it gets my strongest servo, a 42</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kilogram-centimetre brushless unit, alongside the knee and hip pitch.</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events like these were all kept in mind in choosing the other servo placements as well</a:t>
            </a:r>
            <a:endParaRPr b="0" lang="en-US" sz="1200" spc="-1" strike="noStrike">
              <a:latin typeface="Arial"/>
            </a:endParaRPr>
          </a:p>
        </p:txBody>
      </p:sp>
      <p:sp>
        <p:nvSpPr>
          <p:cNvPr id="239" name="Google Shape;142;p7: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64FBBD7C-E1C5-4F72-8356-07D8F5E8F6E1}"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PlaceHolder 1"/>
          <p:cNvSpPr>
            <a:spLocks noGrp="1"/>
          </p:cNvSpPr>
          <p:nvPr>
            <p:ph type="sldImg"/>
          </p:nvPr>
        </p:nvSpPr>
        <p:spPr>
          <a:xfrm>
            <a:off x="685800" y="1143000"/>
            <a:ext cx="5486040" cy="3085920"/>
          </a:xfrm>
          <a:prstGeom prst="rect">
            <a:avLst/>
          </a:prstGeom>
        </p:spPr>
      </p:sp>
      <p:sp>
        <p:nvSpPr>
          <p:cNvPr id="241"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"My voltage situation is quite simple. My three servo types don't share a voltage. The brushless servos are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rated for 7.4 volts. My other servos are rated 6 volts, absolute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maximum. thats why i need a buck converter for those sets of servos.</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 also need a separate 5 volts through a</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third converter for the control electronics.</a:t>
            </a:r>
            <a:endParaRPr b="0" lang="en-US" sz="1200" spc="-1" strike="noStrike">
              <a:latin typeface="Arial"/>
            </a:endParaRPr>
          </a:p>
        </p:txBody>
      </p:sp>
      <p:sp>
        <p:nvSpPr>
          <p:cNvPr id="242" name="Google Shape;154;p8: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8871DAF6-303F-45C3-AA47-81E68F1CB3EA}"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sldImg"/>
          </p:nvPr>
        </p:nvSpPr>
        <p:spPr>
          <a:xfrm>
            <a:off x="685800" y="1143000"/>
            <a:ext cx="5486040" cy="3085920"/>
          </a:xfrm>
          <a:prstGeom prst="rect">
            <a:avLst/>
          </a:prstGeom>
        </p:spPr>
      </p:sp>
      <p:sp>
        <p:nvSpPr>
          <p:cNvPr id="244"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"Remember the twenty-to-forty-millisecond number from earlier? Here's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where it actually applies — and it's a little more subtle than one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number turning into one frequency.</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There are two different rates involved, and I want to be precise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about which is which. The first is the CONTROL LOOP rate — how often</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 software reads the sensors, decides on a correction, and issues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new joint targets. The physics sets a floor for that: inverting the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twenty-to-forty-millisecond budget gives roughly twenty-five to fifty</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updates per second as the minimum.</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The second is the PWM REFRESH rate — how often the driver board</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actually re-sends the pulse signal to the servo. This is a separate,</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faster process underneath the control loop, and it's the one I</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tested and tuned.</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Hobby servos are conventionally driven at fifty pulses per second</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I tested it and came to the conclusion that 300 Hz is the way to go.</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endParaRPr b="0" lang="en-US" sz="1200" spc="-1" strike="noStrike">
              <a:latin typeface="Arial"/>
            </a:endParaRPr>
          </a:p>
        </p:txBody>
      </p:sp>
      <p:sp>
        <p:nvSpPr>
          <p:cNvPr id="245" name="Google Shape;174;p9: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0296283F-BDD4-45A7-90E8-C8427767224D}"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PlaceHolder 1"/>
          <p:cNvSpPr>
            <a:spLocks noGrp="1"/>
          </p:cNvSpPr>
          <p:nvPr>
            <p:ph type="sldImg"/>
          </p:nvPr>
        </p:nvSpPr>
        <p:spPr>
          <a:xfrm>
            <a:off x="685800" y="1143000"/>
            <a:ext cx="5486040" cy="3085920"/>
          </a:xfrm>
          <a:prstGeom prst="rect">
            <a:avLst/>
          </a:prstGeom>
        </p:spPr>
      </p:sp>
      <p:sp>
        <p:nvSpPr>
          <p:cNvPr id="247"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for the 3d design i opted to make modules for each yaw, pitch or roll. since i reuse roll 3 times any mistakes in the cradles can fixed with editing the singular one</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Everything is PETG, not the more common PLA, because PLA slowly</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deforms under constant load at room temperature — a robot standing</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still for an hour would gradually sag at the knees.</a:t>
            </a:r>
            <a:endParaRPr b="0" lang="en-US" sz="1200" spc="-1" strike="noStrike">
              <a:latin typeface="Arial"/>
            </a:endParaRPr>
          </a:p>
        </p:txBody>
      </p:sp>
      <p:sp>
        <p:nvSpPr>
          <p:cNvPr id="248" name="Google Shape;187;p10: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22DAC171-C591-41EF-B43C-7410924AE322}"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sldImg"/>
          </p:nvPr>
        </p:nvSpPr>
        <p:spPr>
          <a:xfrm>
            <a:off x="685800" y="1143000"/>
            <a:ext cx="5486040" cy="3085920"/>
          </a:xfrm>
          <a:prstGeom prst="rect">
            <a:avLst/>
          </a:prstGeom>
        </p:spPr>
      </p:sp>
      <p:sp>
        <p:nvSpPr>
          <p:cNvPr id="250"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"I want to show you this working rather than just describe it — or</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at least a piece of it. This is the ankle roll joint: foot, servo,</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and the linkage that connects them, fully assembled. I'm going to</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send it a command from my laptop."</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demo</a:t>
            </a:r>
            <a:endParaRPr b="0" lang="en-US" sz="1200" spc="-1" strike="noStrike">
              <a:latin typeface="Arial"/>
            </a:endParaRPr>
          </a:p>
          <a:p>
            <a:pPr>
              <a:lnSpc>
                <a:spcPct val="100000"/>
              </a:lnSpc>
              <a:tabLst>
                <a:tab algn="l" pos="0"/>
              </a:tabLst>
            </a:pP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"What you're watching is the complete control path working end to</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end: a command leaves my laptop, goes through the microcontroller,</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through the driver board, and the servo responds. </a:t>
            </a:r>
            <a:endParaRPr b="0" lang="en-US" sz="1200" spc="-1" strike="noStrike">
              <a:latin typeface="Arial"/>
            </a:endParaRPr>
          </a:p>
        </p:txBody>
      </p:sp>
      <p:sp>
        <p:nvSpPr>
          <p:cNvPr id="251" name="Google Shape;208;p12: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AC76B674-9291-4DE8-8412-F95B54751BC8}"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sldImg"/>
          </p:nvPr>
        </p:nvSpPr>
        <p:spPr>
          <a:xfrm>
            <a:off x="685800" y="1143000"/>
            <a:ext cx="5486040" cy="3085920"/>
          </a:xfrm>
          <a:prstGeom prst="rect">
            <a:avLst/>
          </a:prstGeom>
        </p:spPr>
      </p:sp>
      <p:sp>
        <p:nvSpPr>
          <p:cNvPr id="253"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"Four stages from here.</a:t>
            </a:r>
            <a:br/>
            <a:br/>
            <a:r>
              <a:rPr b="0" lang="en-US" sz="1200" spc="-1" strike="noStrike">
                <a:solidFill>
                  <a:srgbClr val="000000"/>
                </a:solidFill>
                <a:latin typeface="Calibri"/>
                <a:ea typeface="Calibri"/>
              </a:rPr>
              <a:t>First, assemble. </a:t>
            </a:r>
            <a:br/>
            <a:r>
              <a:rPr b="0" lang="en-US" sz="1200" spc="-1" strike="noStrike">
                <a:solidFill>
                  <a:srgbClr val="000000"/>
                </a:solidFill>
                <a:latin typeface="Calibri"/>
                <a:ea typeface="Calibri"/>
              </a:rPr>
              <a:t>Second, calibrate.</a:t>
            </a:r>
            <a:br/>
            <a:r>
              <a:rPr b="0" lang="en-US" sz="1200" spc="-1" strike="noStrike">
                <a:solidFill>
                  <a:srgbClr val="000000"/>
                </a:solidFill>
                <a:latin typeface="Calibri"/>
                <a:ea typeface="Calibri"/>
              </a:rPr>
              <a:t>Third, a scripted gait.</a:t>
            </a:r>
            <a:br/>
            <a:r>
              <a:rPr b="0" lang="en-US" sz="1200" spc="-1" strike="noStrike">
                <a:solidFill>
                  <a:srgbClr val="000000"/>
                </a:solidFill>
                <a:latin typeface="Calibri"/>
                <a:ea typeface="Calibri"/>
              </a:rPr>
              <a:t>Fourth, learned locomotion. </a:t>
            </a:r>
            <a:br/>
            <a:br/>
            <a:br/>
            <a:r>
              <a:rPr b="0" lang="en-US" sz="1200" spc="-1" strike="noStrike">
                <a:solidFill>
                  <a:srgbClr val="000000"/>
                </a:solidFill>
                <a:latin typeface="Calibri"/>
                <a:ea typeface="Calibri"/>
              </a:rPr>
              <a:t>Right now my robot has no idea what angle its own joints are at. It commands a position and assumes the servo got there. Under load it won't have. That's roughly half of the observation data a learning policy needs, and it's missing.</a:t>
            </a:r>
            <a:br/>
            <a:br/>
            <a:r>
              <a:rPr b="0" lang="en-US" sz="1200" spc="-1" strike="noStrike">
                <a:solidFill>
                  <a:srgbClr val="000000"/>
                </a:solidFill>
                <a:latin typeface="Calibri"/>
                <a:ea typeface="Calibri"/>
              </a:rPr>
              <a:t>The fix is magnetic encoders — I'm using AS5048A modules. The mounting provisions are already designed into the printed parts at five of the six joints per leg </a:t>
            </a:r>
            <a:endParaRPr b="0" lang="en-US" sz="1200" spc="-1" strike="noStrike">
              <a:latin typeface="Arial"/>
            </a:endParaRPr>
          </a:p>
        </p:txBody>
      </p:sp>
      <p:sp>
        <p:nvSpPr>
          <p:cNvPr id="254" name="Google Shape;222;p13: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97AB8EE6-D1D4-495B-988B-02B3DCBFE95E}" type="slidenum">
              <a:rPr b="0" lang="en-US" sz="1400" spc="-1" strike="noStrike">
                <a:latin typeface="Times New Roman"/>
              </a:rPr>
              <a:t>&lt;number&gt;</a:t>
            </a:fld>
            <a:endParaRPr b="0" lang="en-US" sz="14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sldImg"/>
          </p:nvPr>
        </p:nvSpPr>
        <p:spPr>
          <a:xfrm>
            <a:off x="685800" y="1143000"/>
            <a:ext cx="5486040" cy="3085920"/>
          </a:xfrm>
          <a:prstGeom prst="rect">
            <a:avLst/>
          </a:prstGeom>
        </p:spPr>
      </p:sp>
      <p:sp>
        <p:nvSpPr>
          <p:cNvPr id="256" name="PlaceHolder 2"/>
          <p:cNvSpPr>
            <a:spLocks noGrp="1"/>
          </p:cNvSpPr>
          <p:nvPr>
            <p:ph type="body"/>
          </p:nvPr>
        </p:nvSpPr>
        <p:spPr>
          <a:xfrm>
            <a:off x="685800" y="4400640"/>
            <a:ext cx="5486040" cy="360036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"So, in conclusion: a twelve-degree-of-freedom leg architecture built</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by working backward from human anatomy, a power and control system</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sized against the real obstacles I ran into, and a build process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that caught its own mistakes along the way. Happy to take questions,</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or to let you look at the joint up close — though it's a bit of a</a:t>
            </a:r>
            <a:endParaRPr b="0" lang="en-US" sz="1200" spc="-1" strike="noStrike">
              <a:latin typeface="Arial"/>
            </a:endParaRPr>
          </a:p>
          <a:p>
            <a:pPr>
              <a:lnSpc>
                <a:spcPct val="100000"/>
              </a:lnSpc>
              <a:tabLst>
                <a:tab algn="l" pos="0"/>
              </a:tabLst>
            </a:pPr>
            <a:r>
              <a:rPr b="0" lang="en-US" sz="1200" spc="-1" strike="noStrike">
                <a:solidFill>
                  <a:srgbClr val="000000"/>
                </a:solidFill>
                <a:latin typeface="Calibri"/>
                <a:ea typeface="Calibri"/>
              </a:rPr>
              <a:t>prototype until the rest of the parts arrive."</a:t>
            </a:r>
            <a:endParaRPr b="0" lang="en-US" sz="1200" spc="-1" strike="noStrike">
              <a:latin typeface="Arial"/>
            </a:endParaRPr>
          </a:p>
          <a:p>
            <a:pPr>
              <a:lnSpc>
                <a:spcPct val="100000"/>
              </a:lnSpc>
              <a:tabLst>
                <a:tab algn="l" pos="0"/>
              </a:tabLst>
            </a:pPr>
            <a:endParaRPr b="0" lang="en-US" sz="1200" spc="-1" strike="noStrike">
              <a:latin typeface="Arial"/>
            </a:endParaRPr>
          </a:p>
          <a:p>
            <a:pPr marL="380880">
              <a:lnSpc>
                <a:spcPct val="115000"/>
              </a:lnSpc>
              <a:spcBef>
                <a:spcPts val="1199"/>
              </a:spcBef>
              <a:tabLst>
                <a:tab algn="l" pos="0"/>
              </a:tabLst>
            </a:pPr>
            <a:r>
              <a:rPr b="0" lang="en-US" sz="1100" spc="-1" strike="noStrike">
                <a:solidFill>
                  <a:srgbClr val="000000"/>
                </a:solidFill>
                <a:latin typeface="Arial"/>
                <a:ea typeface="Arial"/>
              </a:rPr>
              <a:t>The other major approach is supervised learning, and it needs labelled correct answers — example states paired with the correct action. Nobody has that for walking; there's no dataset of 'the right joint torque for every possible robot state.' Imitation learning is a middle ground — record a demonstration and copy it — but I'd need a working gait to record from in the first place, which is exactly what I don't have yet. And it tends to fail the moment the robot drifts even slightly off the recorded path, because it never saw that situation.</a:t>
            </a:r>
            <a:endParaRPr b="0" lang="en-US" sz="1100" spc="-1" strike="noStrike">
              <a:latin typeface="Arial"/>
            </a:endParaRPr>
          </a:p>
          <a:p>
            <a:pPr marL="380880">
              <a:lnSpc>
                <a:spcPct val="115000"/>
              </a:lnSpc>
              <a:spcBef>
                <a:spcPts val="1199"/>
              </a:spcBef>
              <a:tabLst>
                <a:tab algn="l" pos="0"/>
              </a:tabLst>
            </a:pPr>
            <a:r>
              <a:rPr b="0" lang="en-US" sz="1100" spc="-1" strike="noStrike">
                <a:solidFill>
                  <a:srgbClr val="000000"/>
                </a:solidFill>
                <a:latin typeface="Arial"/>
                <a:ea typeface="Arial"/>
              </a:rPr>
              <a:t>Reinforcement learning is the one that fits: it only needs a reward, like 'did you fall or not, how far did you move' — not a labelled correct answer. It discovers the strategy itself through trial and error. That also matches what walking actually is — a sequential problem where each action changes the next state, which is what RL is built around. Standard supervised learning assumes independent examples; it doesn't naturally model that feedback loop."</a:t>
            </a:r>
            <a:endParaRPr b="0" lang="en-US" sz="1100" spc="-1" strike="noStrike">
              <a:latin typeface="Arial"/>
            </a:endParaRPr>
          </a:p>
          <a:p>
            <a:pPr>
              <a:lnSpc>
                <a:spcPct val="115000"/>
              </a:lnSpc>
              <a:spcBef>
                <a:spcPts val="1400"/>
              </a:spcBef>
              <a:tabLst>
                <a:tab algn="l" pos="0"/>
              </a:tabLst>
            </a:pPr>
            <a:r>
              <a:rPr b="1" lang="en-US" sz="1300" spc="-1" strike="noStrike">
                <a:solidFill>
                  <a:srgbClr val="000000"/>
                </a:solidFill>
                <a:latin typeface="Arial"/>
                <a:ea typeface="Arial"/>
              </a:rPr>
              <a:t>If they narrow further — "why not imitation learning specifically, since it's simpler"</a:t>
            </a:r>
            <a:endParaRPr b="0" lang="en-US" sz="1300" spc="-1" strike="noStrike">
              <a:latin typeface="Arial"/>
            </a:endParaRPr>
          </a:p>
          <a:p>
            <a:pPr marL="380880">
              <a:lnSpc>
                <a:spcPct val="115000"/>
              </a:lnSpc>
              <a:spcBef>
                <a:spcPts val="1199"/>
              </a:spcBef>
              <a:tabLst>
                <a:tab algn="l" pos="0"/>
              </a:tabLst>
            </a:pPr>
            <a:r>
              <a:rPr b="0" lang="en-US" sz="1100" spc="-1" strike="noStrike">
                <a:solidFill>
                  <a:srgbClr val="000000"/>
                </a:solidFill>
                <a:latin typeface="Arial"/>
                <a:ea typeface="Arial"/>
              </a:rPr>
              <a:t>"It's simpler, and it's actually a reasonable phase-two option once I have a working gait to record. But it inherits the demonstration's limitations — if the demonstrated walk is a bit conservative, the policy stays conservative. RL can discover strategies a human demonstrator wouldn't have shown it."</a:t>
            </a:r>
            <a:endParaRPr b="0" lang="en-US" sz="1100" spc="-1" strike="noStrike">
              <a:latin typeface="Arial"/>
            </a:endParaRPr>
          </a:p>
          <a:p>
            <a:pPr>
              <a:lnSpc>
                <a:spcPct val="115000"/>
              </a:lnSpc>
              <a:spcBef>
                <a:spcPts val="1400"/>
              </a:spcBef>
              <a:tabLst>
                <a:tab algn="l" pos="0"/>
              </a:tabLst>
            </a:pPr>
            <a:r>
              <a:rPr b="1" lang="en-US" sz="1300" spc="-1" strike="noStrike">
                <a:solidFill>
                  <a:srgbClr val="000000"/>
                </a:solidFill>
                <a:latin typeface="Arial"/>
                <a:ea typeface="Arial"/>
              </a:rPr>
              <a:t>Same rule as before</a:t>
            </a:r>
            <a:endParaRPr b="0" lang="en-US" sz="1300" spc="-1" strike="noStrike">
              <a:latin typeface="Arial"/>
            </a:endParaRPr>
          </a:p>
          <a:p>
            <a:pPr>
              <a:lnSpc>
                <a:spcPct val="115000"/>
              </a:lnSpc>
              <a:spcBef>
                <a:spcPts val="1199"/>
              </a:spcBef>
              <a:tabLst>
                <a:tab algn="l" pos="0"/>
              </a:tabLst>
            </a:pPr>
            <a:r>
              <a:rPr b="0" lang="en-US" sz="1100" spc="-1" strike="noStrike">
                <a:solidFill>
                  <a:srgbClr val="000000"/>
                </a:solidFill>
                <a:latin typeface="Arial"/>
                <a:ea typeface="Arial"/>
              </a:rPr>
              <a:t>If it goes further than this, don't stretch:</a:t>
            </a:r>
            <a:endParaRPr b="0" lang="en-US" sz="1100" spc="-1" strike="noStrike">
              <a:latin typeface="Arial"/>
            </a:endParaRPr>
          </a:p>
          <a:p>
            <a:pPr marL="380880">
              <a:lnSpc>
                <a:spcPct val="115000"/>
              </a:lnSpc>
              <a:spcBef>
                <a:spcPts val="1199"/>
              </a:spcBef>
              <a:tabLst>
                <a:tab algn="l" pos="0"/>
              </a:tabLst>
            </a:pPr>
            <a:r>
              <a:rPr b="0" lang="en-US" sz="1100" spc="-1" strike="noStrike">
                <a:solidFill>
                  <a:srgbClr val="000000"/>
                </a:solidFill>
                <a:latin typeface="Arial"/>
                <a:ea typeface="Arial"/>
              </a:rPr>
              <a:t>"That's genuinely the next phase I haven't built out yet — happy to go deeper after, but I don't want to guess in front of you."</a:t>
            </a:r>
            <a:endParaRPr b="0" lang="en-US" sz="1100" spc="-1" strike="noStrike">
              <a:latin typeface="Arial"/>
            </a:endParaRPr>
          </a:p>
          <a:p>
            <a:pPr>
              <a:lnSpc>
                <a:spcPct val="100000"/>
              </a:lnSpc>
              <a:spcBef>
                <a:spcPts val="1199"/>
              </a:spcBef>
              <a:tabLst>
                <a:tab algn="l" pos="0"/>
              </a:tabLst>
            </a:pPr>
            <a:endParaRPr b="0" lang="en-US" sz="1100" spc="-1" strike="noStrike">
              <a:latin typeface="Arial"/>
            </a:endParaRPr>
          </a:p>
        </p:txBody>
      </p:sp>
      <p:sp>
        <p:nvSpPr>
          <p:cNvPr id="257" name="Google Shape;242;g3fa6dfca766_1_14: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DB938C9C-EE03-4741-A00A-EC6F681C5B73}" type="slidenum">
              <a:rPr b="0" lang="en-US" sz="1400" spc="-1" strike="noStrike">
                <a:latin typeface="Times New Roman"/>
              </a:rPr>
              <a:t>&lt;number&gt;</a:t>
            </a:fld>
            <a:endParaRPr b="0" lang="en-US" sz="14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1400" spc="-1" strike="noStrike">
              <a:solidFill>
                <a:srgbClr val="000000"/>
              </a:solidFill>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1400" spc="-1" strike="noStrike">
              <a:solidFill>
                <a:srgbClr val="000000"/>
              </a:solidFill>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1400" spc="-1" strike="noStrike">
              <a:solidFill>
                <a:srgbClr val="000000"/>
              </a:solidFill>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400" spc="-1" strike="noStrike">
              <a:solidFill>
                <a:srgbClr val="000000"/>
              </a:solidFill>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rIns="0" tIns="0" bIns="0" anchor="ctr">
            <a:noAutofit/>
          </a:bodyPr>
          <a:p>
            <a:r>
              <a:rPr b="0" lang="en-US" sz="1400" spc="-1" strike="noStrike">
                <a:solidFill>
                  <a:srgbClr val="000000"/>
                </a:solidFill>
                <a:latin typeface="Arial"/>
              </a:rPr>
              <a:t>Click to edit the title text format</a:t>
            </a:r>
            <a:endParaRPr b="0" lang="en-US" sz="1400" spc="-1" strike="noStrike">
              <a:solidFill>
                <a:srgbClr val="000000"/>
              </a:solidFill>
              <a:latin typeface="Arial"/>
            </a:endParaRPr>
          </a:p>
        </p:txBody>
      </p:sp>
      <p:sp>
        <p:nvSpPr>
          <p:cNvPr id="1"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2933"/>
        </a:solidFill>
      </p:bgPr>
    </p:bg>
    <p:spTree>
      <p:nvGrpSpPr>
        <p:cNvPr id="1" name=""/>
        <p:cNvGrpSpPr/>
        <p:nvPr/>
      </p:nvGrpSpPr>
      <p:grpSpPr>
        <a:xfrm>
          <a:off x="0" y="0"/>
          <a:ext cx="0" cy="0"/>
          <a:chOff x="0" y="0"/>
          <a:chExt cx="0" cy="0"/>
        </a:xfrm>
      </p:grpSpPr>
      <p:sp>
        <p:nvSpPr>
          <p:cNvPr id="44" name="Google Shape;16;p3"/>
          <p:cNvSpPr/>
          <p:nvPr/>
        </p:nvSpPr>
        <p:spPr>
          <a:xfrm>
            <a:off x="822960" y="1371600"/>
            <a:ext cx="3657240" cy="45684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400" spc="-1" strike="noStrike">
                <a:solidFill>
                  <a:srgbClr val="e8833a"/>
                </a:solidFill>
                <a:latin typeface="Calibri"/>
                <a:ea typeface="Calibri"/>
              </a:rPr>
              <a:t>OSC</a:t>
            </a:r>
            <a:endParaRPr b="0" lang="en-US" sz="1400" spc="-1" strike="noStrike">
              <a:latin typeface="Arial"/>
            </a:endParaRPr>
          </a:p>
        </p:txBody>
      </p:sp>
      <p:sp>
        <p:nvSpPr>
          <p:cNvPr id="45" name="Google Shape;17;p3"/>
          <p:cNvSpPr/>
          <p:nvPr/>
        </p:nvSpPr>
        <p:spPr>
          <a:xfrm>
            <a:off x="822960" y="1828800"/>
            <a:ext cx="7497720" cy="2011320"/>
          </a:xfrm>
          <a:prstGeom prst="rect">
            <a:avLst/>
          </a:prstGeom>
          <a:noFill/>
          <a:ln w="0">
            <a:noFill/>
          </a:ln>
        </p:spPr>
        <p:style>
          <a:lnRef idx="0"/>
          <a:fillRef idx="0"/>
          <a:effectRef idx="0"/>
          <a:fontRef idx="minor"/>
        </p:style>
        <p:txBody>
          <a:bodyPr lIns="0" rIns="0" tIns="0" bIns="0">
            <a:noAutofit/>
          </a:bodyPr>
          <a:p>
            <a:pPr>
              <a:lnSpc>
                <a:spcPct val="108000"/>
              </a:lnSpc>
              <a:tabLst>
                <a:tab algn="l" pos="0"/>
              </a:tabLst>
            </a:pPr>
            <a:r>
              <a:rPr b="1" lang="en-US" sz="4600" spc="-1" strike="noStrike">
                <a:solidFill>
                  <a:srgbClr val="ffffff"/>
                </a:solidFill>
                <a:latin typeface="Cambria"/>
                <a:ea typeface="Cambria"/>
              </a:rPr>
              <a:t>A 12-DOF Bipedal</a:t>
            </a:r>
            <a:endParaRPr b="0" lang="en-US" sz="4600" spc="-1" strike="noStrike">
              <a:latin typeface="Arial"/>
            </a:endParaRPr>
          </a:p>
          <a:p>
            <a:pPr>
              <a:lnSpc>
                <a:spcPct val="108000"/>
              </a:lnSpc>
              <a:tabLst>
                <a:tab algn="l" pos="0"/>
              </a:tabLst>
            </a:pPr>
            <a:r>
              <a:rPr b="1" lang="en-US" sz="4600" spc="-1" strike="noStrike">
                <a:solidFill>
                  <a:srgbClr val="ffffff"/>
                </a:solidFill>
                <a:latin typeface="Cambria"/>
                <a:ea typeface="Cambria"/>
              </a:rPr>
              <a:t>Walking Robot O.S.C.</a:t>
            </a:r>
            <a:endParaRPr b="0" lang="en-US" sz="4600" spc="-1" strike="noStrike">
              <a:latin typeface="Arial"/>
            </a:endParaRPr>
          </a:p>
        </p:txBody>
      </p:sp>
      <p:sp>
        <p:nvSpPr>
          <p:cNvPr id="46" name="Google Shape;18;p3"/>
          <p:cNvSpPr/>
          <p:nvPr/>
        </p:nvSpPr>
        <p:spPr>
          <a:xfrm>
            <a:off x="822960" y="3931920"/>
            <a:ext cx="7497720" cy="914040"/>
          </a:xfrm>
          <a:prstGeom prst="rect">
            <a:avLst/>
          </a:prstGeom>
          <a:noFill/>
          <a:ln w="0">
            <a:noFill/>
          </a:ln>
        </p:spPr>
        <p:style>
          <a:lnRef idx="0"/>
          <a:fillRef idx="0"/>
          <a:effectRef idx="0"/>
          <a:fontRef idx="minor"/>
        </p:style>
        <p:txBody>
          <a:bodyPr lIns="0" rIns="0" tIns="0" bIns="0">
            <a:noAutofit/>
          </a:bodyPr>
          <a:p>
            <a:pPr>
              <a:lnSpc>
                <a:spcPct val="160000"/>
              </a:lnSpc>
              <a:tabLst>
                <a:tab algn="l" pos="0"/>
              </a:tabLst>
            </a:pPr>
            <a:r>
              <a:rPr b="0" lang="en-US" sz="1500" spc="-1" strike="noStrike">
                <a:solidFill>
                  <a:srgbClr val="b0bcc7"/>
                </a:solidFill>
                <a:latin typeface="Calibri"/>
                <a:ea typeface="Calibri"/>
              </a:rPr>
              <a:t>Design, validation and construction of a printed humanoid platform</a:t>
            </a:r>
            <a:endParaRPr b="0" lang="en-US" sz="1500" spc="-1" strike="noStrike">
              <a:latin typeface="Arial"/>
            </a:endParaRPr>
          </a:p>
          <a:p>
            <a:pPr>
              <a:lnSpc>
                <a:spcPct val="160000"/>
              </a:lnSpc>
              <a:tabLst>
                <a:tab algn="l" pos="0"/>
              </a:tabLst>
            </a:pPr>
            <a:r>
              <a:rPr b="0" lang="en-US" sz="1500" spc="-1" strike="noStrike">
                <a:solidFill>
                  <a:srgbClr val="b0bcc7"/>
                </a:solidFill>
                <a:latin typeface="Calibri"/>
                <a:ea typeface="Calibri"/>
              </a:rPr>
              <a:t>intended for learned locomotion</a:t>
            </a:r>
            <a:endParaRPr b="0" lang="en-US" sz="1500" spc="-1" strike="noStrike">
              <a:latin typeface="Arial"/>
            </a:endParaRPr>
          </a:p>
        </p:txBody>
      </p:sp>
      <p:sp>
        <p:nvSpPr>
          <p:cNvPr id="47" name="Google Shape;19;p3"/>
          <p:cNvSpPr/>
          <p:nvPr/>
        </p:nvSpPr>
        <p:spPr>
          <a:xfrm>
            <a:off x="822960" y="5120640"/>
            <a:ext cx="20113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e8833a"/>
                </a:solidFill>
                <a:latin typeface="Cambria"/>
                <a:ea typeface="Cambria"/>
              </a:rPr>
              <a:t>440</a:t>
            </a:r>
            <a:endParaRPr b="0" lang="en-US" sz="3400" spc="-1" strike="noStrike">
              <a:latin typeface="Arial"/>
            </a:endParaRPr>
          </a:p>
        </p:txBody>
      </p:sp>
      <p:sp>
        <p:nvSpPr>
          <p:cNvPr id="48" name="Google Shape;20;p3"/>
          <p:cNvSpPr/>
          <p:nvPr/>
        </p:nvSpPr>
        <p:spPr>
          <a:xfrm>
            <a:off x="822960" y="5760720"/>
            <a:ext cx="201132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8a97a3"/>
                </a:solidFill>
                <a:latin typeface="Calibri"/>
                <a:ea typeface="Calibri"/>
              </a:rPr>
              <a:t>mm tall</a:t>
            </a:r>
            <a:endParaRPr b="0" lang="en-US" sz="1100" spc="-1" strike="noStrike">
              <a:latin typeface="Arial"/>
            </a:endParaRPr>
          </a:p>
        </p:txBody>
      </p:sp>
      <p:sp>
        <p:nvSpPr>
          <p:cNvPr id="49" name="Google Shape;21;p3"/>
          <p:cNvSpPr/>
          <p:nvPr/>
        </p:nvSpPr>
        <p:spPr>
          <a:xfrm>
            <a:off x="3017520" y="5120640"/>
            <a:ext cx="20113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e8833a"/>
                </a:solidFill>
                <a:latin typeface="Cambria"/>
                <a:ea typeface="Cambria"/>
              </a:rPr>
              <a:t>12</a:t>
            </a:r>
            <a:endParaRPr b="0" lang="en-US" sz="3400" spc="-1" strike="noStrike">
              <a:latin typeface="Arial"/>
            </a:endParaRPr>
          </a:p>
        </p:txBody>
      </p:sp>
      <p:sp>
        <p:nvSpPr>
          <p:cNvPr id="50" name="Google Shape;22;p3"/>
          <p:cNvSpPr/>
          <p:nvPr/>
        </p:nvSpPr>
        <p:spPr>
          <a:xfrm>
            <a:off x="3017520" y="5760720"/>
            <a:ext cx="201132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8a97a3"/>
                </a:solidFill>
                <a:latin typeface="Calibri"/>
                <a:ea typeface="Calibri"/>
              </a:rPr>
              <a:t>degrees of freedom</a:t>
            </a:r>
            <a:endParaRPr b="0" lang="en-US" sz="1100" spc="-1" strike="noStrike">
              <a:latin typeface="Arial"/>
            </a:endParaRPr>
          </a:p>
        </p:txBody>
      </p:sp>
      <p:sp>
        <p:nvSpPr>
          <p:cNvPr id="51" name="Google Shape;23;p3"/>
          <p:cNvSpPr/>
          <p:nvPr/>
        </p:nvSpPr>
        <p:spPr>
          <a:xfrm>
            <a:off x="5212080" y="5120640"/>
            <a:ext cx="20113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e8833a"/>
                </a:solidFill>
                <a:latin typeface="Cambria"/>
                <a:ea typeface="Cambria"/>
              </a:rPr>
              <a:t>~2.0</a:t>
            </a:r>
            <a:endParaRPr b="0" lang="en-US" sz="3400" spc="-1" strike="noStrike">
              <a:latin typeface="Arial"/>
            </a:endParaRPr>
          </a:p>
        </p:txBody>
      </p:sp>
      <p:sp>
        <p:nvSpPr>
          <p:cNvPr id="52" name="Google Shape;24;p3"/>
          <p:cNvSpPr/>
          <p:nvPr/>
        </p:nvSpPr>
        <p:spPr>
          <a:xfrm>
            <a:off x="5212080" y="5760720"/>
            <a:ext cx="201132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8a97a3"/>
                </a:solidFill>
                <a:latin typeface="Calibri"/>
                <a:ea typeface="Calibri"/>
              </a:rPr>
              <a:t>kg target mass</a:t>
            </a:r>
            <a:endParaRPr b="0" lang="en-US" sz="1100" spc="-1" strike="noStrike">
              <a:latin typeface="Arial"/>
            </a:endParaRPr>
          </a:p>
        </p:txBody>
      </p:sp>
      <p:sp>
        <p:nvSpPr>
          <p:cNvPr id="53" name="Google Shape;25;p3"/>
          <p:cNvSpPr/>
          <p:nvPr/>
        </p:nvSpPr>
        <p:spPr>
          <a:xfrm>
            <a:off x="8778240" y="1280160"/>
            <a:ext cx="2742840" cy="4480200"/>
          </a:xfrm>
          <a:prstGeom prst="roundRect">
            <a:avLst>
              <a:gd name="adj" fmla="val 3333"/>
            </a:avLst>
          </a:prstGeom>
          <a:solidFill>
            <a:srgbClr val="2c3a47"/>
          </a:solidFill>
          <a:ln w="12700">
            <a:solidFill>
              <a:srgbClr val="3e4c59"/>
            </a:solidFill>
            <a:round/>
          </a:ln>
        </p:spPr>
        <p:style>
          <a:lnRef idx="0"/>
          <a:fillRef idx="0"/>
          <a:effectRef idx="0"/>
          <a:fontRef idx="minor"/>
        </p:style>
      </p:sp>
      <p:sp>
        <p:nvSpPr>
          <p:cNvPr id="54" name="Google Shape;26;p3"/>
          <p:cNvSpPr/>
          <p:nvPr/>
        </p:nvSpPr>
        <p:spPr>
          <a:xfrm>
            <a:off x="8869680" y="3200400"/>
            <a:ext cx="2559960" cy="91404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0" lang="en-US" sz="1100" spc="-1" strike="noStrike">
                <a:solidFill>
                  <a:srgbClr val="7b8794"/>
                </a:solidFill>
                <a:latin typeface="Calibri"/>
                <a:ea typeface="Calibri"/>
              </a:rPr>
              <a:t>INSERT IMAGE:</a:t>
            </a:r>
            <a:endParaRPr b="0" lang="en-US" sz="1100" spc="-1" strike="noStrike">
              <a:latin typeface="Arial"/>
            </a:endParaRPr>
          </a:p>
          <a:p>
            <a:pPr algn="ctr">
              <a:lnSpc>
                <a:spcPct val="100000"/>
              </a:lnSpc>
              <a:tabLst>
                <a:tab algn="l" pos="0"/>
              </a:tabLst>
            </a:pPr>
            <a:r>
              <a:rPr b="0" lang="en-US" sz="1100" spc="-1" strike="noStrike">
                <a:solidFill>
                  <a:srgbClr val="7b8794"/>
                </a:solidFill>
                <a:latin typeface="Calibri"/>
                <a:ea typeface="Calibri"/>
              </a:rPr>
              <a:t>01_full_robot.png</a:t>
            </a:r>
            <a:endParaRPr b="0" lang="en-US" sz="1100" spc="-1" strike="noStrike">
              <a:latin typeface="Arial"/>
            </a:endParaRPr>
          </a:p>
          <a:p>
            <a:pPr algn="ctr">
              <a:lnSpc>
                <a:spcPct val="100000"/>
              </a:lnSpc>
              <a:tabLst>
                <a:tab algn="l" pos="0"/>
              </a:tabLst>
            </a:pPr>
            <a:r>
              <a:rPr b="0" lang="en-US" sz="1100" spc="-1" strike="noStrike">
                <a:solidFill>
                  <a:srgbClr val="7b8794"/>
                </a:solidFill>
                <a:latin typeface="Calibri"/>
                <a:ea typeface="Calibri"/>
              </a:rPr>
              <a:t>(Desktop/OSC_Screenshots)</a:t>
            </a:r>
            <a:endParaRPr b="0" lang="en-US" sz="1100" spc="-1" strike="noStrike">
              <a:latin typeface="Arial"/>
            </a:endParaRPr>
          </a:p>
        </p:txBody>
      </p:sp>
      <p:pic>
        <p:nvPicPr>
          <p:cNvPr id="55" name="Google Shape;27;p3" descr=""/>
          <p:cNvPicPr/>
          <p:nvPr/>
        </p:nvPicPr>
        <p:blipFill>
          <a:blip r:embed="rId1"/>
          <a:stretch/>
        </p:blipFill>
        <p:spPr>
          <a:xfrm>
            <a:off x="6571080" y="1280160"/>
            <a:ext cx="5396760" cy="448020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Google Shape;33;p4"/>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MOTIVATION</a:t>
            </a:r>
            <a:endParaRPr b="0" lang="en-US" sz="1200" spc="-1" strike="noStrike">
              <a:latin typeface="Arial"/>
            </a:endParaRPr>
          </a:p>
        </p:txBody>
      </p:sp>
      <p:sp>
        <p:nvSpPr>
          <p:cNvPr id="57" name="Google Shape;34;p4"/>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Why build it like a human leg</a:t>
            </a:r>
            <a:endParaRPr b="0" lang="en-US" sz="3400" spc="-1" strike="noStrike">
              <a:latin typeface="Arial"/>
            </a:endParaRPr>
          </a:p>
        </p:txBody>
      </p:sp>
      <p:sp>
        <p:nvSpPr>
          <p:cNvPr id="58" name="Google Shape;35;p4"/>
          <p:cNvSpPr/>
          <p:nvPr/>
        </p:nvSpPr>
        <p:spPr>
          <a:xfrm>
            <a:off x="685800" y="1691640"/>
            <a:ext cx="10835280" cy="1188360"/>
          </a:xfrm>
          <a:prstGeom prst="roundRect">
            <a:avLst>
              <a:gd name="adj" fmla="val 6154"/>
            </a:avLst>
          </a:prstGeom>
          <a:solidFill>
            <a:srgbClr val="fdf3ea"/>
          </a:solidFill>
          <a:ln w="12700">
            <a:solidFill>
              <a:srgbClr val="e4e7eb"/>
            </a:solidFill>
            <a:round/>
          </a:ln>
        </p:spPr>
        <p:style>
          <a:lnRef idx="0"/>
          <a:fillRef idx="0"/>
          <a:effectRef idx="0"/>
          <a:fontRef idx="minor"/>
        </p:style>
      </p:sp>
      <p:sp>
        <p:nvSpPr>
          <p:cNvPr id="59" name="Google Shape;36;p4"/>
          <p:cNvSpPr/>
          <p:nvPr/>
        </p:nvSpPr>
        <p:spPr>
          <a:xfrm>
            <a:off x="960120" y="1874520"/>
            <a:ext cx="10286640" cy="914040"/>
          </a:xfrm>
          <a:prstGeom prst="rect">
            <a:avLst/>
          </a:prstGeom>
          <a:noFill/>
          <a:ln w="0">
            <a:noFill/>
          </a:ln>
        </p:spPr>
        <p:style>
          <a:lnRef idx="0"/>
          <a:fillRef idx="0"/>
          <a:effectRef idx="0"/>
          <a:fontRef idx="minor"/>
        </p:style>
        <p:txBody>
          <a:bodyPr lIns="0" rIns="0" tIns="0" bIns="0">
            <a:noAutofit/>
          </a:bodyPr>
          <a:p>
            <a:pPr>
              <a:lnSpc>
                <a:spcPct val="135000"/>
              </a:lnSpc>
              <a:tabLst>
                <a:tab algn="l" pos="0"/>
              </a:tabLst>
            </a:pPr>
            <a:r>
              <a:rPr b="0" i="1" lang="en-US" sz="1400" spc="-1" strike="noStrike">
                <a:solidFill>
                  <a:srgbClr val="1f2933"/>
                </a:solidFill>
                <a:latin typeface="Calibri"/>
                <a:ea typeface="Calibri"/>
              </a:rPr>
              <a:t>Our environment is built for human bodies. If robots are going to work inside it — not around it — humanoid form is what lets them use the same stairs, doors, and tools we already built for ourselves.</a:t>
            </a:r>
            <a:endParaRPr b="0" lang="en-US" sz="1400" spc="-1" strike="noStrike">
              <a:latin typeface="Arial"/>
            </a:endParaRPr>
          </a:p>
        </p:txBody>
      </p:sp>
      <p:sp>
        <p:nvSpPr>
          <p:cNvPr id="60" name="Google Shape;37;p4"/>
          <p:cNvSpPr/>
          <p:nvPr/>
        </p:nvSpPr>
        <p:spPr>
          <a:xfrm>
            <a:off x="685800" y="3200400"/>
            <a:ext cx="10835280" cy="914040"/>
          </a:xfrm>
          <a:prstGeom prst="roundRect">
            <a:avLst>
              <a:gd name="adj" fmla="val 8000"/>
            </a:avLst>
          </a:prstGeom>
          <a:solidFill>
            <a:srgbClr val="f5f7fa"/>
          </a:solidFill>
          <a:ln w="12700">
            <a:solidFill>
              <a:srgbClr val="e4e7eb"/>
            </a:solidFill>
            <a:round/>
          </a:ln>
        </p:spPr>
        <p:style>
          <a:lnRef idx="0"/>
          <a:fillRef idx="0"/>
          <a:effectRef idx="0"/>
          <a:fontRef idx="minor"/>
        </p:style>
      </p:sp>
      <p:sp>
        <p:nvSpPr>
          <p:cNvPr id="61" name="Google Shape;38;p4"/>
          <p:cNvSpPr/>
          <p:nvPr/>
        </p:nvSpPr>
        <p:spPr>
          <a:xfrm>
            <a:off x="960120" y="3319200"/>
            <a:ext cx="274284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c1462f"/>
                </a:solidFill>
                <a:latin typeface="Cambria"/>
                <a:ea typeface="Cambria"/>
              </a:rPr>
              <a:t>Hip — 3 DOF</a:t>
            </a:r>
            <a:endParaRPr b="0" lang="en-US" sz="1600" spc="-1" strike="noStrike">
              <a:latin typeface="Arial"/>
            </a:endParaRPr>
          </a:p>
        </p:txBody>
      </p:sp>
      <p:sp>
        <p:nvSpPr>
          <p:cNvPr id="62" name="Google Shape;39;p4"/>
          <p:cNvSpPr/>
          <p:nvPr/>
        </p:nvSpPr>
        <p:spPr>
          <a:xfrm>
            <a:off x="3749040" y="3319200"/>
            <a:ext cx="7497720" cy="685440"/>
          </a:xfrm>
          <a:prstGeom prst="rect">
            <a:avLst/>
          </a:prstGeom>
          <a:noFill/>
          <a:ln w="0">
            <a:noFill/>
          </a:ln>
        </p:spPr>
        <p:style>
          <a:lnRef idx="0"/>
          <a:fillRef idx="0"/>
          <a:effectRef idx="0"/>
          <a:fontRef idx="minor"/>
        </p:style>
        <p:txBody>
          <a:bodyPr lIns="0" rIns="0" tIns="0" bIns="0">
            <a:noAutofit/>
          </a:bodyPr>
          <a:p>
            <a:pPr>
              <a:lnSpc>
                <a:spcPct val="136000"/>
              </a:lnSpc>
              <a:tabLst>
                <a:tab algn="l" pos="0"/>
              </a:tabLst>
            </a:pPr>
            <a:r>
              <a:rPr b="0" lang="en-US" sz="1250" spc="-1" strike="noStrike">
                <a:solidFill>
                  <a:srgbClr val="3e4c59"/>
                </a:solidFill>
                <a:latin typeface="Calibri"/>
                <a:ea typeface="Calibri"/>
              </a:rPr>
              <a:t>Swing forward/back, swing sideways, rotate in/out — all independent. A true ball-and-socket equivalent.</a:t>
            </a:r>
            <a:endParaRPr b="0" lang="en-US" sz="1250" spc="-1" strike="noStrike">
              <a:latin typeface="Arial"/>
            </a:endParaRPr>
          </a:p>
        </p:txBody>
      </p:sp>
      <p:sp>
        <p:nvSpPr>
          <p:cNvPr id="63" name="Google Shape;40;p4"/>
          <p:cNvSpPr/>
          <p:nvPr/>
        </p:nvSpPr>
        <p:spPr>
          <a:xfrm>
            <a:off x="685800" y="4251960"/>
            <a:ext cx="10835280" cy="914040"/>
          </a:xfrm>
          <a:prstGeom prst="roundRect">
            <a:avLst>
              <a:gd name="adj" fmla="val 8000"/>
            </a:avLst>
          </a:prstGeom>
          <a:solidFill>
            <a:srgbClr val="f5f7fa"/>
          </a:solidFill>
          <a:ln w="12700">
            <a:solidFill>
              <a:srgbClr val="e4e7eb"/>
            </a:solidFill>
            <a:round/>
          </a:ln>
        </p:spPr>
        <p:style>
          <a:lnRef idx="0"/>
          <a:fillRef idx="0"/>
          <a:effectRef idx="0"/>
          <a:fontRef idx="minor"/>
        </p:style>
      </p:sp>
      <p:sp>
        <p:nvSpPr>
          <p:cNvPr id="64" name="Google Shape;41;p4"/>
          <p:cNvSpPr/>
          <p:nvPr/>
        </p:nvSpPr>
        <p:spPr>
          <a:xfrm>
            <a:off x="960120" y="4370760"/>
            <a:ext cx="274284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e8833a"/>
                </a:solidFill>
                <a:latin typeface="Cambria"/>
                <a:ea typeface="Cambria"/>
              </a:rPr>
              <a:t>Knee — 1 DOF</a:t>
            </a:r>
            <a:endParaRPr b="0" lang="en-US" sz="1600" spc="-1" strike="noStrike">
              <a:latin typeface="Arial"/>
            </a:endParaRPr>
          </a:p>
        </p:txBody>
      </p:sp>
      <p:sp>
        <p:nvSpPr>
          <p:cNvPr id="65" name="Google Shape;42;p4"/>
          <p:cNvSpPr/>
          <p:nvPr/>
        </p:nvSpPr>
        <p:spPr>
          <a:xfrm>
            <a:off x="3749040" y="4370760"/>
            <a:ext cx="7497720" cy="685440"/>
          </a:xfrm>
          <a:prstGeom prst="rect">
            <a:avLst/>
          </a:prstGeom>
          <a:noFill/>
          <a:ln w="0">
            <a:noFill/>
          </a:ln>
        </p:spPr>
        <p:style>
          <a:lnRef idx="0"/>
          <a:fillRef idx="0"/>
          <a:effectRef idx="0"/>
          <a:fontRef idx="minor"/>
        </p:style>
        <p:txBody>
          <a:bodyPr lIns="0" rIns="0" tIns="0" bIns="0">
            <a:noAutofit/>
          </a:bodyPr>
          <a:p>
            <a:pPr>
              <a:lnSpc>
                <a:spcPct val="136000"/>
              </a:lnSpc>
              <a:tabLst>
                <a:tab algn="l" pos="0"/>
              </a:tabLst>
            </a:pPr>
            <a:r>
              <a:rPr b="0" lang="en-US" sz="1250" spc="-1" strike="noStrike">
                <a:solidFill>
                  <a:srgbClr val="3e4c59"/>
                </a:solidFill>
                <a:latin typeface="Calibri"/>
                <a:ea typeface="Calibri"/>
              </a:rPr>
              <a:t>Bends one way. Human knees have a few degrees of soft-tissue give in other directions — negligible for locomotion, so I built a pure hinge.</a:t>
            </a:r>
            <a:endParaRPr b="0" lang="en-US" sz="1250" spc="-1" strike="noStrike">
              <a:latin typeface="Arial"/>
            </a:endParaRPr>
          </a:p>
        </p:txBody>
      </p:sp>
      <p:sp>
        <p:nvSpPr>
          <p:cNvPr id="66" name="Google Shape;43;p4"/>
          <p:cNvSpPr/>
          <p:nvPr/>
        </p:nvSpPr>
        <p:spPr>
          <a:xfrm>
            <a:off x="685800" y="5303520"/>
            <a:ext cx="10835280" cy="914040"/>
          </a:xfrm>
          <a:prstGeom prst="roundRect">
            <a:avLst>
              <a:gd name="adj" fmla="val 8000"/>
            </a:avLst>
          </a:prstGeom>
          <a:solidFill>
            <a:srgbClr val="f5f7fa"/>
          </a:solidFill>
          <a:ln w="12700">
            <a:solidFill>
              <a:srgbClr val="e4e7eb"/>
            </a:solidFill>
            <a:round/>
          </a:ln>
        </p:spPr>
        <p:style>
          <a:lnRef idx="0"/>
          <a:fillRef idx="0"/>
          <a:effectRef idx="0"/>
          <a:fontRef idx="minor"/>
        </p:style>
      </p:sp>
      <p:sp>
        <p:nvSpPr>
          <p:cNvPr id="67" name="Google Shape;44;p4"/>
          <p:cNvSpPr/>
          <p:nvPr/>
        </p:nvSpPr>
        <p:spPr>
          <a:xfrm>
            <a:off x="960120" y="5422320"/>
            <a:ext cx="274284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2a9d8f"/>
                </a:solidFill>
                <a:latin typeface="Cambria"/>
                <a:ea typeface="Cambria"/>
              </a:rPr>
              <a:t>Ankle — 2 DOF (of 3)</a:t>
            </a:r>
            <a:endParaRPr b="0" lang="en-US" sz="1600" spc="-1" strike="noStrike">
              <a:latin typeface="Arial"/>
            </a:endParaRPr>
          </a:p>
        </p:txBody>
      </p:sp>
      <p:sp>
        <p:nvSpPr>
          <p:cNvPr id="68" name="Google Shape;45;p4"/>
          <p:cNvSpPr/>
          <p:nvPr/>
        </p:nvSpPr>
        <p:spPr>
          <a:xfrm>
            <a:off x="3749040" y="5422320"/>
            <a:ext cx="7497720" cy="685440"/>
          </a:xfrm>
          <a:prstGeom prst="rect">
            <a:avLst/>
          </a:prstGeom>
          <a:noFill/>
          <a:ln w="0">
            <a:noFill/>
          </a:ln>
        </p:spPr>
        <p:style>
          <a:lnRef idx="0"/>
          <a:fillRef idx="0"/>
          <a:effectRef idx="0"/>
          <a:fontRef idx="minor"/>
        </p:style>
        <p:txBody>
          <a:bodyPr lIns="0" rIns="0" tIns="0" bIns="0">
            <a:noAutofit/>
          </a:bodyPr>
          <a:p>
            <a:pPr>
              <a:lnSpc>
                <a:spcPct val="136000"/>
              </a:lnSpc>
              <a:tabLst>
                <a:tab algn="l" pos="0"/>
              </a:tabLst>
            </a:pPr>
            <a:r>
              <a:rPr b="0" lang="en-US" sz="1250" spc="-1" strike="noStrike">
                <a:solidFill>
                  <a:srgbClr val="3e4c59"/>
                </a:solidFill>
                <a:latin typeface="Calibri"/>
                <a:ea typeface="Calibri"/>
              </a:rPr>
              <a:t>Tilts fore-aft and side-to-side. The third anatomical direction — axial rotation — is only a few degrees in a real ankle, so I didn't actuate it.</a:t>
            </a:r>
            <a:endParaRPr b="0" lang="en-US" sz="1250" spc="-1" strike="noStrike">
              <a:latin typeface="Arial"/>
            </a:endParaRPr>
          </a:p>
        </p:txBody>
      </p:sp>
      <p:sp>
        <p:nvSpPr>
          <p:cNvPr id="69" name="Google Shape;46;p4"/>
          <p:cNvSpPr/>
          <p:nvPr/>
        </p:nvSpPr>
        <p:spPr>
          <a:xfrm>
            <a:off x="685800" y="6355080"/>
            <a:ext cx="108352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i="1" lang="en-US" sz="1250" spc="-1" strike="noStrike">
                <a:solidFill>
                  <a:srgbClr val="7b8794"/>
                </a:solidFill>
                <a:latin typeface="Calibri"/>
                <a:ea typeface="Calibri"/>
              </a:rPr>
              <a:t>3 + 1 + 2 = 6 per leg, 12 total — not a chosen number, the minimum for a foot to reach any position and orientation on the ground.</a:t>
            </a:r>
            <a:endParaRPr b="0" lang="en-US" sz="125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2933"/>
        </a:solidFill>
      </p:bgPr>
    </p:bg>
    <p:spTree>
      <p:nvGrpSpPr>
        <p:cNvPr id="1" name=""/>
        <p:cNvGrpSpPr/>
        <p:nvPr/>
      </p:nvGrpSpPr>
      <p:grpSpPr>
        <a:xfrm>
          <a:off x="0" y="0"/>
          <a:ext cx="0" cy="0"/>
          <a:chOff x="0" y="0"/>
          <a:chExt cx="0" cy="0"/>
        </a:xfrm>
      </p:grpSpPr>
      <p:sp>
        <p:nvSpPr>
          <p:cNvPr id="70" name="Google Shape;52;p5"/>
          <p:cNvSpPr/>
          <p:nvPr/>
        </p:nvSpPr>
        <p:spPr>
          <a:xfrm>
            <a:off x="640080" y="45720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THE CONTROL PROBLEM</a:t>
            </a:r>
            <a:endParaRPr b="0" lang="en-US" sz="1200" spc="-1" strike="noStrike">
              <a:latin typeface="Arial"/>
            </a:endParaRPr>
          </a:p>
        </p:txBody>
      </p:sp>
      <p:sp>
        <p:nvSpPr>
          <p:cNvPr id="71" name="Google Shape;53;p5"/>
          <p:cNvSpPr/>
          <p:nvPr/>
        </p:nvSpPr>
        <p:spPr>
          <a:xfrm>
            <a:off x="640080" y="777240"/>
            <a:ext cx="10881000" cy="7311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ffffff"/>
                </a:solidFill>
                <a:latin typeface="Cambria"/>
                <a:ea typeface="Cambria"/>
              </a:rPr>
              <a:t>Standing up is an unstable equilibrium</a:t>
            </a:r>
            <a:endParaRPr b="0" lang="en-US" sz="3200" spc="-1" strike="noStrike">
              <a:latin typeface="Arial"/>
            </a:endParaRPr>
          </a:p>
        </p:txBody>
      </p:sp>
      <p:sp>
        <p:nvSpPr>
          <p:cNvPr id="72" name="Google Shape;54;p5"/>
          <p:cNvSpPr/>
          <p:nvPr/>
        </p:nvSpPr>
        <p:spPr>
          <a:xfrm>
            <a:off x="685800" y="1691640"/>
            <a:ext cx="5120280" cy="1554120"/>
          </a:xfrm>
          <a:prstGeom prst="rect">
            <a:avLst/>
          </a:prstGeom>
          <a:noFill/>
          <a:ln w="0">
            <a:noFill/>
          </a:ln>
        </p:spPr>
        <p:style>
          <a:lnRef idx="0"/>
          <a:fillRef idx="0"/>
          <a:effectRef idx="0"/>
          <a:fontRef idx="minor"/>
        </p:style>
        <p:txBody>
          <a:bodyPr lIns="0" rIns="0" tIns="0" bIns="0">
            <a:noAutofit/>
          </a:bodyPr>
          <a:p>
            <a:pPr>
              <a:lnSpc>
                <a:spcPct val="142000"/>
              </a:lnSpc>
              <a:tabLst>
                <a:tab algn="l" pos="0"/>
              </a:tabLst>
            </a:pPr>
            <a:r>
              <a:rPr b="0" lang="en-US" sz="1400" spc="-1" strike="noStrike">
                <a:solidFill>
                  <a:srgbClr val="d3dce6"/>
                </a:solidFill>
                <a:latin typeface="Calibri"/>
                <a:ea typeface="Calibri"/>
              </a:rPr>
              <a:t>A clock pendulum hangs BELOW its pivot — gravity restores it to centre. This robot is the opposite: its mass sits high, resting on two small feet. Tip it, and gravity pushes it further over, not back.</a:t>
            </a:r>
            <a:endParaRPr b="0" lang="en-US" sz="1400" spc="-1" strike="noStrike">
              <a:latin typeface="Arial"/>
            </a:endParaRPr>
          </a:p>
        </p:txBody>
      </p:sp>
      <p:sp>
        <p:nvSpPr>
          <p:cNvPr id="73" name="Google Shape;55;p5"/>
          <p:cNvSpPr/>
          <p:nvPr/>
        </p:nvSpPr>
        <p:spPr>
          <a:xfrm>
            <a:off x="685800" y="3291840"/>
            <a:ext cx="5120280" cy="2742840"/>
          </a:xfrm>
          <a:prstGeom prst="roundRect">
            <a:avLst>
              <a:gd name="adj" fmla="val 3333"/>
            </a:avLst>
          </a:prstGeom>
          <a:solidFill>
            <a:srgbClr val="2c3a47"/>
          </a:solidFill>
          <a:ln w="12700">
            <a:solidFill>
              <a:srgbClr val="e8833a"/>
            </a:solidFill>
            <a:round/>
          </a:ln>
        </p:spPr>
        <p:style>
          <a:lnRef idx="0"/>
          <a:fillRef idx="0"/>
          <a:effectRef idx="0"/>
          <a:fontRef idx="minor"/>
        </p:style>
      </p:sp>
      <p:sp>
        <p:nvSpPr>
          <p:cNvPr id="74" name="Google Shape;56;p5"/>
          <p:cNvSpPr/>
          <p:nvPr/>
        </p:nvSpPr>
        <p:spPr>
          <a:xfrm>
            <a:off x="914400" y="3456360"/>
            <a:ext cx="4663080" cy="2923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50" spc="-1" strike="noStrike">
                <a:solidFill>
                  <a:srgbClr val="7b8794"/>
                </a:solidFill>
                <a:latin typeface="Calibri"/>
                <a:ea typeface="Calibri"/>
              </a:rPr>
              <a:t>Small-angle model (rod pivoting at the ankle):</a:t>
            </a:r>
            <a:endParaRPr b="0" lang="en-US" sz="1150" spc="-1" strike="noStrike">
              <a:latin typeface="Arial"/>
            </a:endParaRPr>
          </a:p>
        </p:txBody>
      </p:sp>
      <p:sp>
        <p:nvSpPr>
          <p:cNvPr id="75" name="Google Shape;57;p5"/>
          <p:cNvSpPr/>
          <p:nvPr/>
        </p:nvSpPr>
        <p:spPr>
          <a:xfrm>
            <a:off x="914400" y="3776400"/>
            <a:ext cx="46630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e8833a"/>
                </a:solidFill>
                <a:latin typeface="Consolas"/>
                <a:ea typeface="Consolas"/>
              </a:rPr>
              <a:t>θ`` = (g / L) * θ</a:t>
            </a:r>
            <a:endParaRPr b="0" lang="en-US" sz="1600" spc="-1" strike="noStrike">
              <a:latin typeface="Arial"/>
            </a:endParaRPr>
          </a:p>
        </p:txBody>
      </p:sp>
      <p:sp>
        <p:nvSpPr>
          <p:cNvPr id="76" name="Google Shape;58;p5"/>
          <p:cNvSpPr/>
          <p:nvPr/>
        </p:nvSpPr>
        <p:spPr>
          <a:xfrm>
            <a:off x="914400" y="4206240"/>
            <a:ext cx="4663080" cy="566640"/>
          </a:xfrm>
          <a:prstGeom prst="rect">
            <a:avLst/>
          </a:prstGeom>
          <a:noFill/>
          <a:ln w="0">
            <a:noFill/>
          </a:ln>
        </p:spPr>
        <p:style>
          <a:lnRef idx="0"/>
          <a:fillRef idx="0"/>
          <a:effectRef idx="0"/>
          <a:fontRef idx="minor"/>
        </p:style>
        <p:txBody>
          <a:bodyPr lIns="0" rIns="0" tIns="0" bIns="0">
            <a:noAutofit/>
          </a:bodyPr>
          <a:p>
            <a:pPr>
              <a:lnSpc>
                <a:spcPct val="130000"/>
              </a:lnSpc>
              <a:tabLst>
                <a:tab algn="l" pos="0"/>
              </a:tabLst>
            </a:pPr>
            <a:r>
              <a:rPr b="0" lang="en-US" sz="1150" spc="-1" strike="noStrike">
                <a:solidFill>
                  <a:srgbClr val="b0bcc7"/>
                </a:solidFill>
                <a:latin typeface="Calibri"/>
                <a:ea typeface="Calibri"/>
              </a:rPr>
              <a:t>Positive sign = unstable (a stable pendulum has a minus). Solution grows exponentially, timescale:</a:t>
            </a:r>
            <a:endParaRPr b="0" lang="en-US" sz="1150" spc="-1" strike="noStrike">
              <a:latin typeface="Arial"/>
            </a:endParaRPr>
          </a:p>
        </p:txBody>
      </p:sp>
      <p:sp>
        <p:nvSpPr>
          <p:cNvPr id="77" name="Google Shape;59;p5"/>
          <p:cNvSpPr/>
          <p:nvPr/>
        </p:nvSpPr>
        <p:spPr>
          <a:xfrm>
            <a:off x="914400" y="4827960"/>
            <a:ext cx="46630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2a9d8f"/>
                </a:solidFill>
                <a:latin typeface="Consolas"/>
                <a:ea typeface="Consolas"/>
              </a:rPr>
              <a:t>τ = √(L / g)  ~  0.19 s</a:t>
            </a:r>
            <a:endParaRPr b="0" lang="en-US" sz="1600" spc="-1" strike="noStrike">
              <a:latin typeface="Arial"/>
            </a:endParaRPr>
          </a:p>
        </p:txBody>
      </p:sp>
      <p:sp>
        <p:nvSpPr>
          <p:cNvPr id="78" name="Google Shape;60;p5"/>
          <p:cNvSpPr/>
          <p:nvPr/>
        </p:nvSpPr>
        <p:spPr>
          <a:xfrm>
            <a:off x="914400" y="5257800"/>
            <a:ext cx="466308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i="1" lang="en-US" sz="1050" spc="-1" strike="noStrike">
                <a:solidFill>
                  <a:srgbClr val="7b8794"/>
                </a:solidFill>
                <a:latin typeface="Calibri"/>
                <a:ea typeface="Calibri"/>
              </a:rPr>
              <a:t>for L (centre-of-mass height) ~ 0.35 m</a:t>
            </a:r>
            <a:endParaRPr b="0" lang="en-US" sz="1050" spc="-1" strike="noStrike">
              <a:latin typeface="Arial"/>
            </a:endParaRPr>
          </a:p>
        </p:txBody>
      </p:sp>
      <p:sp>
        <p:nvSpPr>
          <p:cNvPr id="79" name="Google Shape;61;p5"/>
          <p:cNvSpPr/>
          <p:nvPr/>
        </p:nvSpPr>
        <p:spPr>
          <a:xfrm>
            <a:off x="6172200" y="1691640"/>
            <a:ext cx="5348880" cy="4388760"/>
          </a:xfrm>
          <a:prstGeom prst="roundRect">
            <a:avLst>
              <a:gd name="adj" fmla="val 1667"/>
            </a:avLst>
          </a:prstGeom>
          <a:solidFill>
            <a:srgbClr val="2c3a47"/>
          </a:solidFill>
          <a:ln w="12700">
            <a:solidFill>
              <a:srgbClr val="e4e7eb"/>
            </a:solidFill>
            <a:round/>
          </a:ln>
        </p:spPr>
        <p:style>
          <a:lnRef idx="0"/>
          <a:fillRef idx="0"/>
          <a:effectRef idx="0"/>
          <a:fontRef idx="minor"/>
        </p:style>
      </p:sp>
      <p:sp>
        <p:nvSpPr>
          <p:cNvPr id="80" name="Google Shape;62;p5"/>
          <p:cNvSpPr/>
          <p:nvPr/>
        </p:nvSpPr>
        <p:spPr>
          <a:xfrm>
            <a:off x="6446520" y="1920240"/>
            <a:ext cx="475452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ffffff"/>
                </a:solidFill>
                <a:latin typeface="Cambria"/>
                <a:ea typeface="Cambria"/>
              </a:rPr>
              <a:t>What tau actually means</a:t>
            </a:r>
            <a:endParaRPr b="0" lang="en-US" sz="1700" spc="-1" strike="noStrike">
              <a:latin typeface="Arial"/>
            </a:endParaRPr>
          </a:p>
        </p:txBody>
      </p:sp>
      <p:sp>
        <p:nvSpPr>
          <p:cNvPr id="81" name="Google Shape;63;p5"/>
          <p:cNvSpPr/>
          <p:nvPr/>
        </p:nvSpPr>
        <p:spPr>
          <a:xfrm>
            <a:off x="6446520" y="2377440"/>
            <a:ext cx="4754520" cy="3565800"/>
          </a:xfrm>
          <a:prstGeom prst="rect">
            <a:avLst/>
          </a:prstGeom>
          <a:noFill/>
          <a:ln w="0">
            <a:noFill/>
          </a:ln>
        </p:spPr>
        <p:style>
          <a:lnRef idx="0"/>
          <a:fillRef idx="0"/>
          <a:effectRef idx="0"/>
          <a:fontRef idx="minor"/>
        </p:style>
        <p:txBody>
          <a:bodyPr lIns="0" rIns="0" tIns="0" bIns="0">
            <a:noAutofit/>
          </a:bodyPr>
          <a:p>
            <a:pPr marL="343080" indent="-342720">
              <a:lnSpc>
                <a:spcPct val="144000"/>
              </a:lnSpc>
              <a:buClr>
                <a:srgbClr val="d3dce6"/>
              </a:buClr>
              <a:buFont typeface="Calibri"/>
              <a:buChar char="•"/>
            </a:pPr>
            <a:r>
              <a:rPr b="0" lang="en-US" sz="1250" spc="-1" strike="noStrike">
                <a:solidFill>
                  <a:srgbClr val="d3dce6"/>
                </a:solidFill>
                <a:latin typeface="Calibri"/>
                <a:ea typeface="Calibri"/>
              </a:rPr>
              <a:t>Not "time until it falls" — it's the doubling time of the instability. Every ~190 ms, an uncorrected tilt grows by a factor of e (~2.7x).</a:t>
            </a:r>
            <a:endParaRPr b="0" lang="en-US" sz="1250" spc="-1" strike="noStrike">
              <a:latin typeface="Arial"/>
            </a:endParaRPr>
          </a:p>
          <a:p>
            <a:pPr marL="343080" indent="-342720">
              <a:lnSpc>
                <a:spcPct val="144000"/>
              </a:lnSpc>
              <a:spcBef>
                <a:spcPts val="1001"/>
              </a:spcBef>
              <a:buClr>
                <a:srgbClr val="d3dce6"/>
              </a:buClr>
              <a:buFont typeface="Calibri"/>
              <a:buChar char="•"/>
            </a:pPr>
            <a:r>
              <a:rPr b="0" lang="en-US" sz="1250" spc="-1" strike="noStrike">
                <a:solidFill>
                  <a:srgbClr val="d3dce6"/>
                </a:solidFill>
                <a:latin typeface="Calibri"/>
                <a:ea typeface="Calibri"/>
              </a:rPr>
              <a:t>Standard control practice: react 5-10x faster than the instability you're fighting, to leave margin for sensing, computation, and actuator lag.</a:t>
            </a:r>
            <a:endParaRPr b="0" lang="en-US" sz="1250" spc="-1" strike="noStrike">
              <a:latin typeface="Arial"/>
            </a:endParaRPr>
          </a:p>
          <a:p>
            <a:pPr marL="343080" indent="-342720">
              <a:lnSpc>
                <a:spcPct val="144000"/>
              </a:lnSpc>
              <a:spcBef>
                <a:spcPts val="1001"/>
              </a:spcBef>
              <a:buClr>
                <a:srgbClr val="d3dce6"/>
              </a:buClr>
              <a:buFont typeface="Calibri"/>
              <a:buChar char="•"/>
            </a:pPr>
            <a:r>
              <a:rPr b="0" lang="en-US" sz="1250" spc="-1" strike="noStrike">
                <a:solidFill>
                  <a:srgbClr val="d3dce6"/>
                </a:solidFill>
                <a:latin typeface="Calibri"/>
                <a:ea typeface="Calibri"/>
              </a:rPr>
              <a:t>tau / 5 to tau / 10  =  19-38 ms  -&gt;  a correction should reach the joints within roughly 20-40 ms.</a:t>
            </a:r>
            <a:endParaRPr b="0" lang="en-US" sz="1250" spc="-1" strike="noStrike">
              <a:latin typeface="Arial"/>
            </a:endParaRPr>
          </a:p>
          <a:p>
            <a:pPr marL="343080" indent="-342720">
              <a:lnSpc>
                <a:spcPct val="144000"/>
              </a:lnSpc>
              <a:spcBef>
                <a:spcPts val="1001"/>
              </a:spcBef>
              <a:buClr>
                <a:srgbClr val="d3dce6"/>
              </a:buClr>
              <a:buFont typeface="Calibri"/>
              <a:buChar char="•"/>
            </a:pPr>
            <a:r>
              <a:rPr b="0" lang="en-US" sz="1250" spc="-1" strike="noStrike">
                <a:solidFill>
                  <a:srgbClr val="d3dce6"/>
                </a:solidFill>
                <a:latin typeface="Calibri"/>
                <a:ea typeface="Calibri"/>
              </a:rPr>
              <a:t>This sets a MINIMUM required rate for the balance control loop — a separate question from how fast the servos themselves are driven, which is a resolution question I'll get to shortly.</a:t>
            </a:r>
            <a:endParaRPr b="0" lang="en-US" sz="125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Google Shape;69;p6"/>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ARCHITECTURE</a:t>
            </a:r>
            <a:endParaRPr b="0" lang="en-US" sz="1200" spc="-1" strike="noStrike">
              <a:latin typeface="Arial"/>
            </a:endParaRPr>
          </a:p>
        </p:txBody>
      </p:sp>
      <p:sp>
        <p:nvSpPr>
          <p:cNvPr id="83" name="Google Shape;70;p6"/>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Kinematic chain</a:t>
            </a:r>
            <a:endParaRPr b="0" lang="en-US" sz="3400" spc="-1" strike="noStrike">
              <a:latin typeface="Arial"/>
            </a:endParaRPr>
          </a:p>
        </p:txBody>
      </p:sp>
      <p:sp>
        <p:nvSpPr>
          <p:cNvPr id="84" name="Google Shape;71;p6"/>
          <p:cNvSpPr/>
          <p:nvPr/>
        </p:nvSpPr>
        <p:spPr>
          <a:xfrm>
            <a:off x="685800" y="1600200"/>
            <a:ext cx="2742840" cy="22824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900" spc="-1" strike="noStrike">
                <a:solidFill>
                  <a:srgbClr val="7b8794"/>
                </a:solidFill>
                <a:latin typeface="Calibri"/>
                <a:ea typeface="Calibri"/>
              </a:rPr>
              <a:t>HEIGHT ABOVE GROUND, MM</a:t>
            </a:r>
            <a:endParaRPr b="0" lang="en-US" sz="900" spc="-1" strike="noStrike">
              <a:latin typeface="Arial"/>
            </a:endParaRPr>
          </a:p>
        </p:txBody>
      </p:sp>
      <p:sp>
        <p:nvSpPr>
          <p:cNvPr id="85" name="Google Shape;72;p6"/>
          <p:cNvSpPr/>
          <p:nvPr/>
        </p:nvSpPr>
        <p:spPr>
          <a:xfrm>
            <a:off x="685800" y="1920240"/>
            <a:ext cx="1051200" cy="529920"/>
          </a:xfrm>
          <a:prstGeom prst="roundRect">
            <a:avLst>
              <a:gd name="adj" fmla="val 10345"/>
            </a:avLst>
          </a:prstGeom>
          <a:solidFill>
            <a:srgbClr val="c1462f"/>
          </a:solidFill>
          <a:ln w="12700">
            <a:solidFill>
              <a:srgbClr val="c1462f"/>
            </a:solidFill>
            <a:round/>
          </a:ln>
        </p:spPr>
        <p:style>
          <a:lnRef idx="0"/>
          <a:fillRef idx="0"/>
          <a:effectRef idx="0"/>
          <a:fontRef idx="minor"/>
        </p:style>
      </p:sp>
      <p:sp>
        <p:nvSpPr>
          <p:cNvPr id="86" name="Google Shape;73;p6"/>
          <p:cNvSpPr/>
          <p:nvPr/>
        </p:nvSpPr>
        <p:spPr>
          <a:xfrm>
            <a:off x="685800" y="202068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400.0</a:t>
            </a:r>
            <a:endParaRPr b="0" lang="en-US" sz="1500" spc="-1" strike="noStrike">
              <a:latin typeface="Arial"/>
            </a:endParaRPr>
          </a:p>
        </p:txBody>
      </p:sp>
      <p:sp>
        <p:nvSpPr>
          <p:cNvPr id="87" name="Google Shape;74;p6"/>
          <p:cNvSpPr/>
          <p:nvPr/>
        </p:nvSpPr>
        <p:spPr>
          <a:xfrm>
            <a:off x="1920240" y="193860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Hip yaw</a:t>
            </a:r>
            <a:endParaRPr b="0" lang="en-US" sz="1600" spc="-1" strike="noStrike">
              <a:latin typeface="Arial"/>
            </a:endParaRPr>
          </a:p>
        </p:txBody>
      </p:sp>
      <p:sp>
        <p:nvSpPr>
          <p:cNvPr id="88" name="Google Shape;75;p6"/>
          <p:cNvSpPr/>
          <p:nvPr/>
        </p:nvSpPr>
        <p:spPr>
          <a:xfrm>
            <a:off x="1920240" y="221292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Z — vertical   ·   leg rotates horizontally</a:t>
            </a:r>
            <a:endParaRPr b="0" lang="en-US" sz="1200" spc="-1" strike="noStrike">
              <a:latin typeface="Arial"/>
            </a:endParaRPr>
          </a:p>
        </p:txBody>
      </p:sp>
      <p:sp>
        <p:nvSpPr>
          <p:cNvPr id="89" name="Google Shape;76;p6"/>
          <p:cNvSpPr/>
          <p:nvPr/>
        </p:nvSpPr>
        <p:spPr>
          <a:xfrm>
            <a:off x="685800" y="2633400"/>
            <a:ext cx="1051200" cy="529920"/>
          </a:xfrm>
          <a:prstGeom prst="roundRect">
            <a:avLst>
              <a:gd name="adj" fmla="val 10345"/>
            </a:avLst>
          </a:prstGeom>
          <a:solidFill>
            <a:srgbClr val="e8833a"/>
          </a:solidFill>
          <a:ln w="12700">
            <a:solidFill>
              <a:srgbClr val="e8833a"/>
            </a:solidFill>
            <a:round/>
          </a:ln>
        </p:spPr>
        <p:style>
          <a:lnRef idx="0"/>
          <a:fillRef idx="0"/>
          <a:effectRef idx="0"/>
          <a:fontRef idx="minor"/>
        </p:style>
      </p:sp>
      <p:sp>
        <p:nvSpPr>
          <p:cNvPr id="90" name="Google Shape;77;p6"/>
          <p:cNvSpPr/>
          <p:nvPr/>
        </p:nvSpPr>
        <p:spPr>
          <a:xfrm>
            <a:off x="685800" y="273420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348.8</a:t>
            </a:r>
            <a:endParaRPr b="0" lang="en-US" sz="1500" spc="-1" strike="noStrike">
              <a:latin typeface="Arial"/>
            </a:endParaRPr>
          </a:p>
        </p:txBody>
      </p:sp>
      <p:sp>
        <p:nvSpPr>
          <p:cNvPr id="91" name="Google Shape;78;p6"/>
          <p:cNvSpPr/>
          <p:nvPr/>
        </p:nvSpPr>
        <p:spPr>
          <a:xfrm>
            <a:off x="1920240" y="265176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Hip roll</a:t>
            </a:r>
            <a:endParaRPr b="0" lang="en-US" sz="1600" spc="-1" strike="noStrike">
              <a:latin typeface="Arial"/>
            </a:endParaRPr>
          </a:p>
        </p:txBody>
      </p:sp>
      <p:sp>
        <p:nvSpPr>
          <p:cNvPr id="92" name="Google Shape;79;p6"/>
          <p:cNvSpPr/>
          <p:nvPr/>
        </p:nvSpPr>
        <p:spPr>
          <a:xfrm>
            <a:off x="1920240" y="292608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X — fore/aft   ·   leg spreads sideways</a:t>
            </a:r>
            <a:endParaRPr b="0" lang="en-US" sz="1200" spc="-1" strike="noStrike">
              <a:latin typeface="Arial"/>
            </a:endParaRPr>
          </a:p>
        </p:txBody>
      </p:sp>
      <p:sp>
        <p:nvSpPr>
          <p:cNvPr id="93" name="Google Shape;80;p6"/>
          <p:cNvSpPr/>
          <p:nvPr/>
        </p:nvSpPr>
        <p:spPr>
          <a:xfrm>
            <a:off x="685800" y="3346560"/>
            <a:ext cx="1051200" cy="529920"/>
          </a:xfrm>
          <a:prstGeom prst="roundRect">
            <a:avLst>
              <a:gd name="adj" fmla="val 10345"/>
            </a:avLst>
          </a:prstGeom>
          <a:solidFill>
            <a:srgbClr val="e8833a"/>
          </a:solidFill>
          <a:ln w="12700">
            <a:solidFill>
              <a:srgbClr val="e8833a"/>
            </a:solidFill>
            <a:round/>
          </a:ln>
        </p:spPr>
        <p:style>
          <a:lnRef idx="0"/>
          <a:fillRef idx="0"/>
          <a:effectRef idx="0"/>
          <a:fontRef idx="minor"/>
        </p:style>
      </p:sp>
      <p:sp>
        <p:nvSpPr>
          <p:cNvPr id="94" name="Google Shape;81;p6"/>
          <p:cNvSpPr/>
          <p:nvPr/>
        </p:nvSpPr>
        <p:spPr>
          <a:xfrm>
            <a:off x="685800" y="344736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296.4</a:t>
            </a:r>
            <a:endParaRPr b="0" lang="en-US" sz="1500" spc="-1" strike="noStrike">
              <a:latin typeface="Arial"/>
            </a:endParaRPr>
          </a:p>
        </p:txBody>
      </p:sp>
      <p:sp>
        <p:nvSpPr>
          <p:cNvPr id="95" name="Google Shape;82;p6"/>
          <p:cNvSpPr/>
          <p:nvPr/>
        </p:nvSpPr>
        <p:spPr>
          <a:xfrm>
            <a:off x="1920240" y="336492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Hip pitch</a:t>
            </a:r>
            <a:endParaRPr b="0" lang="en-US" sz="1600" spc="-1" strike="noStrike">
              <a:latin typeface="Arial"/>
            </a:endParaRPr>
          </a:p>
        </p:txBody>
      </p:sp>
      <p:sp>
        <p:nvSpPr>
          <p:cNvPr id="96" name="Google Shape;83;p6"/>
          <p:cNvSpPr/>
          <p:nvPr/>
        </p:nvSpPr>
        <p:spPr>
          <a:xfrm>
            <a:off x="1920240" y="363924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Y — lateral   ·   leg swings forward/back</a:t>
            </a:r>
            <a:endParaRPr b="0" lang="en-US" sz="1200" spc="-1" strike="noStrike">
              <a:latin typeface="Arial"/>
            </a:endParaRPr>
          </a:p>
        </p:txBody>
      </p:sp>
      <p:sp>
        <p:nvSpPr>
          <p:cNvPr id="97" name="Google Shape;84;p6"/>
          <p:cNvSpPr/>
          <p:nvPr/>
        </p:nvSpPr>
        <p:spPr>
          <a:xfrm>
            <a:off x="685800" y="4060080"/>
            <a:ext cx="1051200" cy="529920"/>
          </a:xfrm>
          <a:prstGeom prst="roundRect">
            <a:avLst>
              <a:gd name="adj" fmla="val 10345"/>
            </a:avLst>
          </a:prstGeom>
          <a:solidFill>
            <a:srgbClr val="2a9d8f"/>
          </a:solidFill>
          <a:ln w="12700">
            <a:solidFill>
              <a:srgbClr val="2a9d8f"/>
            </a:solidFill>
            <a:round/>
          </a:ln>
        </p:spPr>
        <p:style>
          <a:lnRef idx="0"/>
          <a:fillRef idx="0"/>
          <a:effectRef idx="0"/>
          <a:fontRef idx="minor"/>
        </p:style>
      </p:sp>
      <p:sp>
        <p:nvSpPr>
          <p:cNvPr id="98" name="Google Shape;85;p6"/>
          <p:cNvSpPr/>
          <p:nvPr/>
        </p:nvSpPr>
        <p:spPr>
          <a:xfrm>
            <a:off x="685800" y="416052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191.4</a:t>
            </a:r>
            <a:endParaRPr b="0" lang="en-US" sz="1500" spc="-1" strike="noStrike">
              <a:latin typeface="Arial"/>
            </a:endParaRPr>
          </a:p>
        </p:txBody>
      </p:sp>
      <p:sp>
        <p:nvSpPr>
          <p:cNvPr id="99" name="Google Shape;86;p6"/>
          <p:cNvSpPr/>
          <p:nvPr/>
        </p:nvSpPr>
        <p:spPr>
          <a:xfrm>
            <a:off x="1920240" y="407808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Knee</a:t>
            </a:r>
            <a:endParaRPr b="0" lang="en-US" sz="1600" spc="-1" strike="noStrike">
              <a:latin typeface="Arial"/>
            </a:endParaRPr>
          </a:p>
        </p:txBody>
      </p:sp>
      <p:sp>
        <p:nvSpPr>
          <p:cNvPr id="100" name="Google Shape;87;p6"/>
          <p:cNvSpPr/>
          <p:nvPr/>
        </p:nvSpPr>
        <p:spPr>
          <a:xfrm>
            <a:off x="1920240" y="435240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Y — lateral   ·   leg shortens</a:t>
            </a:r>
            <a:endParaRPr b="0" lang="en-US" sz="1200" spc="-1" strike="noStrike">
              <a:latin typeface="Arial"/>
            </a:endParaRPr>
          </a:p>
        </p:txBody>
      </p:sp>
      <p:sp>
        <p:nvSpPr>
          <p:cNvPr id="101" name="Google Shape;88;p6"/>
          <p:cNvSpPr/>
          <p:nvPr/>
        </p:nvSpPr>
        <p:spPr>
          <a:xfrm>
            <a:off x="685800" y="4773240"/>
            <a:ext cx="1051200" cy="529920"/>
          </a:xfrm>
          <a:prstGeom prst="roundRect">
            <a:avLst>
              <a:gd name="adj" fmla="val 10345"/>
            </a:avLst>
          </a:prstGeom>
          <a:solidFill>
            <a:srgbClr val="2a9d8f"/>
          </a:solidFill>
          <a:ln w="12700">
            <a:solidFill>
              <a:srgbClr val="2a9d8f"/>
            </a:solidFill>
            <a:round/>
          </a:ln>
        </p:spPr>
        <p:style>
          <a:lnRef idx="0"/>
          <a:fillRef idx="0"/>
          <a:effectRef idx="0"/>
          <a:fontRef idx="minor"/>
        </p:style>
      </p:sp>
      <p:sp>
        <p:nvSpPr>
          <p:cNvPr id="102" name="Google Shape;89;p6"/>
          <p:cNvSpPr/>
          <p:nvPr/>
        </p:nvSpPr>
        <p:spPr>
          <a:xfrm>
            <a:off x="685800" y="487368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86.4</a:t>
            </a:r>
            <a:endParaRPr b="0" lang="en-US" sz="1500" spc="-1" strike="noStrike">
              <a:latin typeface="Arial"/>
            </a:endParaRPr>
          </a:p>
        </p:txBody>
      </p:sp>
      <p:sp>
        <p:nvSpPr>
          <p:cNvPr id="103" name="Google Shape;90;p6"/>
          <p:cNvSpPr/>
          <p:nvPr/>
        </p:nvSpPr>
        <p:spPr>
          <a:xfrm>
            <a:off x="1920240" y="479160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Ankle pitch</a:t>
            </a:r>
            <a:endParaRPr b="0" lang="en-US" sz="1600" spc="-1" strike="noStrike">
              <a:latin typeface="Arial"/>
            </a:endParaRPr>
          </a:p>
        </p:txBody>
      </p:sp>
      <p:sp>
        <p:nvSpPr>
          <p:cNvPr id="104" name="Google Shape;91;p6"/>
          <p:cNvSpPr/>
          <p:nvPr/>
        </p:nvSpPr>
        <p:spPr>
          <a:xfrm>
            <a:off x="1920240" y="506592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Y — lateral   ·   foot tilts fore/aft</a:t>
            </a:r>
            <a:endParaRPr b="0" lang="en-US" sz="1200" spc="-1" strike="noStrike">
              <a:latin typeface="Arial"/>
            </a:endParaRPr>
          </a:p>
        </p:txBody>
      </p:sp>
      <p:sp>
        <p:nvSpPr>
          <p:cNvPr id="105" name="Google Shape;92;p6"/>
          <p:cNvSpPr/>
          <p:nvPr/>
        </p:nvSpPr>
        <p:spPr>
          <a:xfrm>
            <a:off x="685800" y="5486400"/>
            <a:ext cx="1051200" cy="529920"/>
          </a:xfrm>
          <a:prstGeom prst="roundRect">
            <a:avLst>
              <a:gd name="adj" fmla="val 10345"/>
            </a:avLst>
          </a:prstGeom>
          <a:solidFill>
            <a:srgbClr val="2a9d8f"/>
          </a:solidFill>
          <a:ln w="12700">
            <a:solidFill>
              <a:srgbClr val="2a9d8f"/>
            </a:solidFill>
            <a:round/>
          </a:ln>
        </p:spPr>
        <p:style>
          <a:lnRef idx="0"/>
          <a:fillRef idx="0"/>
          <a:effectRef idx="0"/>
          <a:fontRef idx="minor"/>
        </p:style>
      </p:sp>
      <p:sp>
        <p:nvSpPr>
          <p:cNvPr id="106" name="Google Shape;93;p6"/>
          <p:cNvSpPr/>
          <p:nvPr/>
        </p:nvSpPr>
        <p:spPr>
          <a:xfrm>
            <a:off x="685800" y="5586840"/>
            <a:ext cx="1051200" cy="32868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1500" spc="-1" strike="noStrike">
                <a:solidFill>
                  <a:srgbClr val="ffffff"/>
                </a:solidFill>
                <a:latin typeface="Cambria"/>
                <a:ea typeface="Cambria"/>
              </a:rPr>
              <a:t>24.8</a:t>
            </a:r>
            <a:endParaRPr b="0" lang="en-US" sz="1500" spc="-1" strike="noStrike">
              <a:latin typeface="Arial"/>
            </a:endParaRPr>
          </a:p>
        </p:txBody>
      </p:sp>
      <p:sp>
        <p:nvSpPr>
          <p:cNvPr id="107" name="Google Shape;94;p6"/>
          <p:cNvSpPr/>
          <p:nvPr/>
        </p:nvSpPr>
        <p:spPr>
          <a:xfrm>
            <a:off x="1920240" y="5504760"/>
            <a:ext cx="2102760" cy="310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600" spc="-1" strike="noStrike">
                <a:solidFill>
                  <a:srgbClr val="1f2933"/>
                </a:solidFill>
                <a:latin typeface="Cambria"/>
                <a:ea typeface="Cambria"/>
              </a:rPr>
              <a:t>Ankle roll</a:t>
            </a:r>
            <a:endParaRPr b="0" lang="en-US" sz="1600" spc="-1" strike="noStrike">
              <a:latin typeface="Arial"/>
            </a:endParaRPr>
          </a:p>
        </p:txBody>
      </p:sp>
      <p:sp>
        <p:nvSpPr>
          <p:cNvPr id="108" name="Google Shape;95;p6"/>
          <p:cNvSpPr/>
          <p:nvPr/>
        </p:nvSpPr>
        <p:spPr>
          <a:xfrm>
            <a:off x="1920240" y="5779080"/>
            <a:ext cx="475452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X — fore/aft   ·   foot tilts side to side</a:t>
            </a:r>
            <a:endParaRPr b="0" lang="en-US" sz="1200" spc="-1" strike="noStrike">
              <a:latin typeface="Arial"/>
            </a:endParaRPr>
          </a:p>
        </p:txBody>
      </p:sp>
      <p:sp>
        <p:nvSpPr>
          <p:cNvPr id="109" name="Google Shape;96;p6"/>
          <p:cNvSpPr/>
          <p:nvPr/>
        </p:nvSpPr>
        <p:spPr>
          <a:xfrm>
            <a:off x="7406640" y="1737360"/>
            <a:ext cx="4114440" cy="2285640"/>
          </a:xfrm>
          <a:prstGeom prst="roundRect">
            <a:avLst>
              <a:gd name="adj" fmla="val 3200"/>
            </a:avLst>
          </a:prstGeom>
          <a:solidFill>
            <a:srgbClr val="1f2933"/>
          </a:solidFill>
          <a:ln w="12700">
            <a:solidFill>
              <a:srgbClr val="e4e7eb"/>
            </a:solidFill>
            <a:round/>
          </a:ln>
        </p:spPr>
        <p:style>
          <a:lnRef idx="0"/>
          <a:fillRef idx="0"/>
          <a:effectRef idx="0"/>
          <a:fontRef idx="minor"/>
        </p:style>
      </p:sp>
      <p:sp>
        <p:nvSpPr>
          <p:cNvPr id="110" name="Google Shape;97;p6"/>
          <p:cNvSpPr/>
          <p:nvPr/>
        </p:nvSpPr>
        <p:spPr>
          <a:xfrm>
            <a:off x="7406640" y="4160520"/>
            <a:ext cx="4114440" cy="1965600"/>
          </a:xfrm>
          <a:prstGeom prst="roundRect">
            <a:avLst>
              <a:gd name="adj" fmla="val 3721"/>
            </a:avLst>
          </a:prstGeom>
          <a:solidFill>
            <a:srgbClr val="f5f7fa"/>
          </a:solidFill>
          <a:ln w="12700">
            <a:solidFill>
              <a:srgbClr val="e4e7eb"/>
            </a:solidFill>
            <a:round/>
          </a:ln>
        </p:spPr>
        <p:style>
          <a:lnRef idx="0"/>
          <a:fillRef idx="0"/>
          <a:effectRef idx="0"/>
          <a:fontRef idx="minor"/>
        </p:style>
      </p:sp>
      <p:sp>
        <p:nvSpPr>
          <p:cNvPr id="111" name="Google Shape;98;p6"/>
          <p:cNvSpPr/>
          <p:nvPr/>
        </p:nvSpPr>
        <p:spPr>
          <a:xfrm>
            <a:off x="7680960" y="4297680"/>
            <a:ext cx="356580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500" spc="-1" strike="noStrike">
                <a:solidFill>
                  <a:srgbClr val="1f2933"/>
                </a:solidFill>
                <a:latin typeface="Cambria"/>
                <a:ea typeface="Cambria"/>
              </a:rPr>
              <a:t>Link lengths</a:t>
            </a:r>
            <a:endParaRPr b="0" lang="en-US" sz="1500" spc="-1" strike="noStrike">
              <a:latin typeface="Arial"/>
            </a:endParaRPr>
          </a:p>
        </p:txBody>
      </p:sp>
      <p:sp>
        <p:nvSpPr>
          <p:cNvPr id="112" name="Google Shape;99;p6"/>
          <p:cNvSpPr/>
          <p:nvPr/>
        </p:nvSpPr>
        <p:spPr>
          <a:xfrm>
            <a:off x="7680960" y="4663440"/>
            <a:ext cx="3565800" cy="639720"/>
          </a:xfrm>
          <a:prstGeom prst="rect">
            <a:avLst/>
          </a:prstGeom>
          <a:noFill/>
          <a:ln w="0">
            <a:noFill/>
          </a:ln>
        </p:spPr>
        <p:style>
          <a:lnRef idx="0"/>
          <a:fillRef idx="0"/>
          <a:effectRef idx="0"/>
          <a:fontRef idx="minor"/>
        </p:style>
        <p:txBody>
          <a:bodyPr lIns="0" rIns="0" tIns="0" bIns="0">
            <a:noAutofit/>
          </a:bodyPr>
          <a:p>
            <a:pPr marL="343080" indent="-342720">
              <a:lnSpc>
                <a:spcPct val="130000"/>
              </a:lnSpc>
              <a:buClr>
                <a:srgbClr val="3e4c59"/>
              </a:buClr>
              <a:buFont typeface="Calibri"/>
              <a:buChar char="•"/>
            </a:pPr>
            <a:r>
              <a:rPr b="0" lang="en-US" sz="1150" spc="-1" strike="noStrike">
                <a:solidFill>
                  <a:srgbClr val="3e4c59"/>
                </a:solidFill>
                <a:latin typeface="Calibri"/>
                <a:ea typeface="Calibri"/>
              </a:rPr>
              <a:t>Shin 105mm  ·  Thigh 105mm</a:t>
            </a:r>
            <a:endParaRPr b="0" lang="en-US" sz="1150" spc="-1" strike="noStrike">
              <a:latin typeface="Arial"/>
            </a:endParaRPr>
          </a:p>
          <a:p>
            <a:pPr marL="343080" indent="-342720">
              <a:lnSpc>
                <a:spcPct val="130000"/>
              </a:lnSpc>
              <a:spcBef>
                <a:spcPts val="400"/>
              </a:spcBef>
              <a:buClr>
                <a:srgbClr val="3e4c59"/>
              </a:buClr>
              <a:buFont typeface="Calibri"/>
              <a:buChar char="•"/>
            </a:pPr>
            <a:r>
              <a:rPr b="0" lang="en-US" sz="1150" spc="-1" strike="noStrike">
                <a:solidFill>
                  <a:srgbClr val="3e4c59"/>
                </a:solidFill>
                <a:latin typeface="Calibri"/>
                <a:ea typeface="Calibri"/>
              </a:rPr>
              <a:t>Hip spacing 100mm  ·  Foot 120×70mm</a:t>
            </a:r>
            <a:endParaRPr b="0" lang="en-US" sz="1150" spc="-1" strike="noStrike">
              <a:latin typeface="Arial"/>
            </a:endParaRPr>
          </a:p>
        </p:txBody>
      </p:sp>
      <p:sp>
        <p:nvSpPr>
          <p:cNvPr id="113" name="Google Shape;100;p6"/>
          <p:cNvSpPr/>
          <p:nvPr/>
        </p:nvSpPr>
        <p:spPr>
          <a:xfrm>
            <a:off x="7680960" y="5349240"/>
            <a:ext cx="3565800" cy="731160"/>
          </a:xfrm>
          <a:prstGeom prst="rect">
            <a:avLst/>
          </a:prstGeom>
          <a:noFill/>
          <a:ln w="0">
            <a:noFill/>
          </a:ln>
        </p:spPr>
        <p:style>
          <a:lnRef idx="0"/>
          <a:fillRef idx="0"/>
          <a:effectRef idx="0"/>
          <a:fontRef idx="minor"/>
        </p:style>
        <p:txBody>
          <a:bodyPr lIns="0" rIns="0" tIns="0" bIns="0">
            <a:noAutofit/>
          </a:bodyPr>
          <a:p>
            <a:pPr>
              <a:lnSpc>
                <a:spcPct val="127000"/>
              </a:lnSpc>
              <a:tabLst>
                <a:tab algn="l" pos="0"/>
              </a:tabLst>
            </a:pPr>
            <a:r>
              <a:rPr b="0" i="1" lang="en-US" sz="1100" spc="-1" strike="noStrike">
                <a:solidFill>
                  <a:srgbClr val="3e4c59"/>
                </a:solidFill>
                <a:latin typeface="Calibri"/>
                <a:ea typeface="Calibri"/>
              </a:rPr>
              <a:t>Shortened from 120mm late in the design: bending deflection scales with length cubed, so 12% shorter bought 33% more stiffness.</a:t>
            </a:r>
            <a:endParaRPr b="0" lang="en-US" sz="1100" spc="-1" strike="noStrike">
              <a:latin typeface="Arial"/>
            </a:endParaRPr>
          </a:p>
        </p:txBody>
      </p:sp>
      <p:pic>
        <p:nvPicPr>
          <p:cNvPr id="114" name="Google Shape;101;p6" descr=""/>
          <p:cNvPicPr/>
          <p:nvPr/>
        </p:nvPicPr>
        <p:blipFill>
          <a:blip r:embed="rId1"/>
          <a:stretch/>
        </p:blipFill>
        <p:spPr>
          <a:xfrm>
            <a:off x="7277760" y="783360"/>
            <a:ext cx="4372560" cy="327924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Google Shape;107;p7"/>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DESIGN RATIONALE</a:t>
            </a:r>
            <a:endParaRPr b="0" lang="en-US" sz="1200" spc="-1" strike="noStrike">
              <a:latin typeface="Arial"/>
            </a:endParaRPr>
          </a:p>
        </p:txBody>
      </p:sp>
      <p:sp>
        <p:nvSpPr>
          <p:cNvPr id="116" name="Google Shape;108;p7"/>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Why the joints sit in that order</a:t>
            </a:r>
            <a:endParaRPr b="0" lang="en-US" sz="3400" spc="-1" strike="noStrike">
              <a:latin typeface="Arial"/>
            </a:endParaRPr>
          </a:p>
        </p:txBody>
      </p:sp>
      <p:sp>
        <p:nvSpPr>
          <p:cNvPr id="117" name="Google Shape;109;p7"/>
          <p:cNvSpPr/>
          <p:nvPr/>
        </p:nvSpPr>
        <p:spPr>
          <a:xfrm>
            <a:off x="685800" y="1691640"/>
            <a:ext cx="5120280" cy="2148480"/>
          </a:xfrm>
          <a:prstGeom prst="roundRect">
            <a:avLst>
              <a:gd name="adj" fmla="val 3404"/>
            </a:avLst>
          </a:prstGeom>
          <a:solidFill>
            <a:srgbClr val="f5f7fa"/>
          </a:solidFill>
          <a:ln w="12700">
            <a:solidFill>
              <a:srgbClr val="e4e7eb"/>
            </a:solidFill>
            <a:round/>
          </a:ln>
        </p:spPr>
        <p:style>
          <a:lnRef idx="0"/>
          <a:fillRef idx="0"/>
          <a:effectRef idx="0"/>
          <a:fontRef idx="minor"/>
        </p:style>
      </p:sp>
      <p:sp>
        <p:nvSpPr>
          <p:cNvPr id="118" name="Google Shape;110;p7"/>
          <p:cNvSpPr/>
          <p:nvPr/>
        </p:nvSpPr>
        <p:spPr>
          <a:xfrm>
            <a:off x="960120" y="1874520"/>
            <a:ext cx="457164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1f2933"/>
                </a:solidFill>
                <a:latin typeface="Cambria"/>
                <a:ea typeface="Cambria"/>
              </a:rPr>
              <a:t>Hip:  yaw → roll → pitch</a:t>
            </a:r>
            <a:endParaRPr b="0" lang="en-US" sz="1800" spc="-1" strike="noStrike">
              <a:latin typeface="Arial"/>
            </a:endParaRPr>
          </a:p>
        </p:txBody>
      </p:sp>
      <p:sp>
        <p:nvSpPr>
          <p:cNvPr id="119" name="Google Shape;111;p7"/>
          <p:cNvSpPr/>
          <p:nvPr/>
        </p:nvSpPr>
        <p:spPr>
          <a:xfrm>
            <a:off x="960120" y="2286000"/>
            <a:ext cx="4571640" cy="137124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3e4c59"/>
                </a:solidFill>
                <a:latin typeface="Calibri"/>
                <a:ea typeface="Calibri"/>
              </a:rPr>
              <a:t>Reading outward from the body. Pitch sits closest to the thigh because it is the primary walking axis — putting it last keeps its axis horizontal and perpendicular to the leg no matter what yaw and roll are doing. Sagittal swing then stays clean and decoupled.</a:t>
            </a:r>
            <a:endParaRPr b="0" lang="en-US" sz="1300" spc="-1" strike="noStrike">
              <a:latin typeface="Arial"/>
            </a:endParaRPr>
          </a:p>
        </p:txBody>
      </p:sp>
      <p:sp>
        <p:nvSpPr>
          <p:cNvPr id="120" name="Google Shape;112;p7"/>
          <p:cNvSpPr/>
          <p:nvPr/>
        </p:nvSpPr>
        <p:spPr>
          <a:xfrm>
            <a:off x="685800" y="3977640"/>
            <a:ext cx="5120280" cy="2102760"/>
          </a:xfrm>
          <a:prstGeom prst="roundRect">
            <a:avLst>
              <a:gd name="adj" fmla="val 3478"/>
            </a:avLst>
          </a:prstGeom>
          <a:solidFill>
            <a:srgbClr val="f5f7fa"/>
          </a:solidFill>
          <a:ln w="12700">
            <a:solidFill>
              <a:srgbClr val="e4e7eb"/>
            </a:solidFill>
            <a:round/>
          </a:ln>
        </p:spPr>
        <p:style>
          <a:lnRef idx="0"/>
          <a:fillRef idx="0"/>
          <a:effectRef idx="0"/>
          <a:fontRef idx="minor"/>
        </p:style>
      </p:sp>
      <p:sp>
        <p:nvSpPr>
          <p:cNvPr id="121" name="Google Shape;113;p7"/>
          <p:cNvSpPr/>
          <p:nvPr/>
        </p:nvSpPr>
        <p:spPr>
          <a:xfrm>
            <a:off x="960120" y="4160520"/>
            <a:ext cx="457164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1f2933"/>
                </a:solidFill>
                <a:latin typeface="Cambria"/>
                <a:ea typeface="Cambria"/>
              </a:rPr>
              <a:t>Ankle:  roll → pitch</a:t>
            </a:r>
            <a:endParaRPr b="0" lang="en-US" sz="1800" spc="-1" strike="noStrike">
              <a:latin typeface="Arial"/>
            </a:endParaRPr>
          </a:p>
        </p:txBody>
      </p:sp>
      <p:sp>
        <p:nvSpPr>
          <p:cNvPr id="122" name="Google Shape;114;p7"/>
          <p:cNvSpPr/>
          <p:nvPr/>
        </p:nvSpPr>
        <p:spPr>
          <a:xfrm>
            <a:off x="960120" y="4572000"/>
            <a:ext cx="4571640" cy="127980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3e4c59"/>
                </a:solidFill>
                <a:latin typeface="Calibri"/>
                <a:ea typeface="Calibri"/>
              </a:rPr>
              <a:t>Roll is nearest the foot so the foot stays flat on the ground when the leg tilts laterally. Pitch above it handles fore-aft lean, which is the axis that carries peak load during single support.</a:t>
            </a:r>
            <a:endParaRPr b="0" lang="en-US" sz="1300" spc="-1" strike="noStrike">
              <a:latin typeface="Arial"/>
            </a:endParaRPr>
          </a:p>
        </p:txBody>
      </p:sp>
      <p:sp>
        <p:nvSpPr>
          <p:cNvPr id="123" name="Google Shape;115;p7"/>
          <p:cNvSpPr/>
          <p:nvPr/>
        </p:nvSpPr>
        <p:spPr>
          <a:xfrm>
            <a:off x="6172200" y="1691640"/>
            <a:ext cx="5348880" cy="4388760"/>
          </a:xfrm>
          <a:prstGeom prst="roundRect">
            <a:avLst>
              <a:gd name="adj" fmla="val 1667"/>
            </a:avLst>
          </a:prstGeom>
          <a:solidFill>
            <a:srgbClr val="fdf3ea"/>
          </a:solidFill>
          <a:ln w="12700">
            <a:solidFill>
              <a:srgbClr val="e4e7eb"/>
            </a:solidFill>
            <a:round/>
          </a:ln>
        </p:spPr>
        <p:style>
          <a:lnRef idx="0"/>
          <a:fillRef idx="0"/>
          <a:effectRef idx="0"/>
          <a:fontRef idx="minor"/>
        </p:style>
      </p:sp>
      <p:sp>
        <p:nvSpPr>
          <p:cNvPr id="124" name="Google Shape;116;p7"/>
          <p:cNvSpPr/>
          <p:nvPr/>
        </p:nvSpPr>
        <p:spPr>
          <a:xfrm>
            <a:off x="6446520" y="1920240"/>
            <a:ext cx="475452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c1462f"/>
                </a:solidFill>
                <a:latin typeface="Cambria"/>
                <a:ea typeface="Cambria"/>
              </a:rPr>
              <a:t>An honest limitation</a:t>
            </a:r>
            <a:endParaRPr b="0" lang="en-US" sz="1800" spc="-1" strike="noStrike">
              <a:latin typeface="Arial"/>
            </a:endParaRPr>
          </a:p>
        </p:txBody>
      </p:sp>
      <p:sp>
        <p:nvSpPr>
          <p:cNvPr id="125" name="Google Shape;117;p7"/>
          <p:cNvSpPr/>
          <p:nvPr/>
        </p:nvSpPr>
        <p:spPr>
          <a:xfrm>
            <a:off x="6446520" y="2377440"/>
            <a:ext cx="4754520" cy="3474360"/>
          </a:xfrm>
          <a:prstGeom prst="rect">
            <a:avLst/>
          </a:prstGeom>
          <a:noFill/>
          <a:ln w="0">
            <a:noFill/>
          </a:ln>
        </p:spPr>
        <p:style>
          <a:lnRef idx="0"/>
          <a:fillRef idx="0"/>
          <a:effectRef idx="0"/>
          <a:fontRef idx="minor"/>
        </p:style>
        <p:txBody>
          <a:bodyPr lIns="0" rIns="0" tIns="0" bIns="0">
            <a:noAutofit/>
          </a:bodyPr>
          <a:p>
            <a:pPr marL="343080" indent="-342720">
              <a:lnSpc>
                <a:spcPct val="146000"/>
              </a:lnSpc>
              <a:buClr>
                <a:srgbClr val="3e4c59"/>
              </a:buClr>
              <a:buFont typeface="Calibri"/>
              <a:buChar char="•"/>
            </a:pPr>
            <a:r>
              <a:rPr b="0" lang="en-US" sz="1300" spc="-1" strike="noStrike">
                <a:solidFill>
                  <a:srgbClr val="3e4c59"/>
                </a:solidFill>
                <a:latin typeface="Calibri"/>
                <a:ea typeface="Calibri"/>
              </a:rPr>
              <a:t>On a human, the two ankle axes very nearly intersect. On this robot they are 62 mm apart, because each joint is a discrete servo block rather than a compact mechanism.</a:t>
            </a:r>
            <a:endParaRPr b="0" lang="en-US" sz="1300" spc="-1" strike="noStrike">
              <a:latin typeface="Arial"/>
            </a:endParaRPr>
          </a:p>
          <a:p>
            <a:pPr marL="343080" indent="-342720">
              <a:lnSpc>
                <a:spcPct val="146000"/>
              </a:lnSpc>
              <a:spcBef>
                <a:spcPts val="1001"/>
              </a:spcBef>
              <a:buClr>
                <a:srgbClr val="3e4c59"/>
              </a:buClr>
              <a:buFont typeface="Calibri"/>
              <a:buChar char="•"/>
            </a:pPr>
            <a:r>
              <a:rPr b="0" lang="en-US" sz="1300" spc="-1" strike="noStrike">
                <a:solidFill>
                  <a:srgbClr val="3e4c59"/>
                </a:solidFill>
                <a:latin typeface="Calibri"/>
                <a:ea typeface="Calibri"/>
              </a:rPr>
              <a:t>The same applies at the hip: the three axes do not meet at a point.</a:t>
            </a:r>
            <a:endParaRPr b="0" lang="en-US" sz="1300" spc="-1" strike="noStrike">
              <a:latin typeface="Arial"/>
            </a:endParaRPr>
          </a:p>
          <a:p>
            <a:pPr marL="343080" indent="-342720">
              <a:lnSpc>
                <a:spcPct val="146000"/>
              </a:lnSpc>
              <a:spcBef>
                <a:spcPts val="1001"/>
              </a:spcBef>
              <a:buClr>
                <a:srgbClr val="3e4c59"/>
              </a:buClr>
              <a:buFont typeface="Calibri"/>
              <a:buChar char="•"/>
            </a:pPr>
            <a:r>
              <a:rPr b="0" lang="en-US" sz="1300" spc="-1" strike="noStrike">
                <a:solidFill>
                  <a:srgbClr val="3e4c59"/>
                </a:solidFill>
                <a:latin typeface="Calibri"/>
                <a:ea typeface="Calibri"/>
              </a:rPr>
              <a:t>Consequence: the inverse kinematics has no closed-form solution and must be solved numerically, and the offsets add parasitic motion that the controller has to compensate.</a:t>
            </a:r>
            <a:endParaRPr b="0" lang="en-US" sz="1300" spc="-1" strike="noStrike">
              <a:latin typeface="Arial"/>
            </a:endParaRPr>
          </a:p>
          <a:p>
            <a:pPr marL="343080" indent="-342720">
              <a:lnSpc>
                <a:spcPct val="146000"/>
              </a:lnSpc>
              <a:spcBef>
                <a:spcPts val="1001"/>
              </a:spcBef>
              <a:buClr>
                <a:srgbClr val="3e4c59"/>
              </a:buClr>
              <a:buFont typeface="Calibri"/>
              <a:buChar char="•"/>
            </a:pPr>
            <a:r>
              <a:rPr b="0" lang="en-US" sz="1300" spc="-1" strike="noStrike">
                <a:solidFill>
                  <a:srgbClr val="3e4c59"/>
                </a:solidFill>
                <a:latin typeface="Calibri"/>
                <a:ea typeface="Calibri"/>
              </a:rPr>
              <a:t>This is the price of building from off-the-shelf servos instead of custom actuators. It is a real cost and I want to name it rather than hide it.</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6" name="Google Shape;123;p8"/>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SUBSYSTEM</a:t>
            </a:r>
            <a:endParaRPr b="0" lang="en-US" sz="1200" spc="-1" strike="noStrike">
              <a:latin typeface="Arial"/>
            </a:endParaRPr>
          </a:p>
        </p:txBody>
      </p:sp>
      <p:sp>
        <p:nvSpPr>
          <p:cNvPr id="127" name="Google Shape;124;p8"/>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The foot</a:t>
            </a:r>
            <a:endParaRPr b="0" lang="en-US" sz="3400" spc="-1" strike="noStrike">
              <a:latin typeface="Arial"/>
            </a:endParaRPr>
          </a:p>
        </p:txBody>
      </p:sp>
      <p:sp>
        <p:nvSpPr>
          <p:cNvPr id="128" name="Google Shape;125;p8"/>
          <p:cNvSpPr/>
          <p:nvPr/>
        </p:nvSpPr>
        <p:spPr>
          <a:xfrm>
            <a:off x="685800" y="1645920"/>
            <a:ext cx="6583320" cy="45684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400" spc="-1" strike="noStrike">
                <a:solidFill>
                  <a:srgbClr val="3e4c59"/>
                </a:solidFill>
                <a:latin typeface="Calibri"/>
                <a:ea typeface="Calibri"/>
              </a:rPr>
              <a:t>120 × 70 mm, 4 mm thick, with four force-sensitive resistors under the corners.</a:t>
            </a:r>
            <a:endParaRPr b="0" lang="en-US" sz="1400" spc="-1" strike="noStrike">
              <a:latin typeface="Arial"/>
            </a:endParaRPr>
          </a:p>
        </p:txBody>
      </p:sp>
      <p:sp>
        <p:nvSpPr>
          <p:cNvPr id="129" name="Google Shape;126;p8"/>
          <p:cNvSpPr/>
          <p:nvPr/>
        </p:nvSpPr>
        <p:spPr>
          <a:xfrm>
            <a:off x="822960" y="2377440"/>
            <a:ext cx="4023000" cy="2377080"/>
          </a:xfrm>
          <a:prstGeom prst="rect">
            <a:avLst/>
          </a:prstGeom>
          <a:solidFill>
            <a:srgbClr val="f5f7fa"/>
          </a:solidFill>
          <a:ln w="19050">
            <a:solidFill>
              <a:srgbClr val="3e4c59"/>
            </a:solidFill>
            <a:round/>
          </a:ln>
        </p:spPr>
        <p:style>
          <a:lnRef idx="0"/>
          <a:fillRef idx="0"/>
          <a:effectRef idx="0"/>
          <a:fontRef idx="minor"/>
        </p:style>
      </p:sp>
      <p:sp>
        <p:nvSpPr>
          <p:cNvPr id="130" name="Google Shape;127;p8"/>
          <p:cNvSpPr/>
          <p:nvPr/>
        </p:nvSpPr>
        <p:spPr>
          <a:xfrm>
            <a:off x="1088280" y="2597040"/>
            <a:ext cx="292320" cy="292320"/>
          </a:xfrm>
          <a:prstGeom prst="ellipse">
            <a:avLst/>
          </a:prstGeom>
          <a:solidFill>
            <a:srgbClr val="e8833a"/>
          </a:solidFill>
          <a:ln w="12700">
            <a:solidFill>
              <a:srgbClr val="e8833a"/>
            </a:solidFill>
            <a:round/>
          </a:ln>
        </p:spPr>
        <p:style>
          <a:lnRef idx="0"/>
          <a:fillRef idx="0"/>
          <a:effectRef idx="0"/>
          <a:fontRef idx="minor"/>
        </p:style>
      </p:sp>
      <p:sp>
        <p:nvSpPr>
          <p:cNvPr id="131" name="Google Shape;128;p8"/>
          <p:cNvSpPr/>
          <p:nvPr/>
        </p:nvSpPr>
        <p:spPr>
          <a:xfrm>
            <a:off x="3877200" y="2597040"/>
            <a:ext cx="292320" cy="292320"/>
          </a:xfrm>
          <a:prstGeom prst="ellipse">
            <a:avLst/>
          </a:prstGeom>
          <a:solidFill>
            <a:srgbClr val="e8833a"/>
          </a:solidFill>
          <a:ln w="12700">
            <a:solidFill>
              <a:srgbClr val="e8833a"/>
            </a:solidFill>
            <a:round/>
          </a:ln>
        </p:spPr>
        <p:style>
          <a:lnRef idx="0"/>
          <a:fillRef idx="0"/>
          <a:effectRef idx="0"/>
          <a:fontRef idx="minor"/>
        </p:style>
      </p:sp>
      <p:sp>
        <p:nvSpPr>
          <p:cNvPr id="132" name="Google Shape;129;p8"/>
          <p:cNvSpPr/>
          <p:nvPr/>
        </p:nvSpPr>
        <p:spPr>
          <a:xfrm>
            <a:off x="1088280" y="3877200"/>
            <a:ext cx="292320" cy="292320"/>
          </a:xfrm>
          <a:prstGeom prst="ellipse">
            <a:avLst/>
          </a:prstGeom>
          <a:solidFill>
            <a:srgbClr val="e8833a"/>
          </a:solidFill>
          <a:ln w="12700">
            <a:solidFill>
              <a:srgbClr val="e8833a"/>
            </a:solidFill>
            <a:round/>
          </a:ln>
        </p:spPr>
        <p:style>
          <a:lnRef idx="0"/>
          <a:fillRef idx="0"/>
          <a:effectRef idx="0"/>
          <a:fontRef idx="minor"/>
        </p:style>
      </p:sp>
      <p:sp>
        <p:nvSpPr>
          <p:cNvPr id="133" name="Google Shape;130;p8"/>
          <p:cNvSpPr/>
          <p:nvPr/>
        </p:nvSpPr>
        <p:spPr>
          <a:xfrm>
            <a:off x="3877200" y="3877200"/>
            <a:ext cx="292320" cy="292320"/>
          </a:xfrm>
          <a:prstGeom prst="ellipse">
            <a:avLst/>
          </a:prstGeom>
          <a:solidFill>
            <a:srgbClr val="e8833a"/>
          </a:solidFill>
          <a:ln w="12700">
            <a:solidFill>
              <a:srgbClr val="e8833a"/>
            </a:solidFill>
            <a:round/>
          </a:ln>
        </p:spPr>
        <p:style>
          <a:lnRef idx="0"/>
          <a:fillRef idx="0"/>
          <a:effectRef idx="0"/>
          <a:fontRef idx="minor"/>
        </p:style>
      </p:sp>
      <p:sp>
        <p:nvSpPr>
          <p:cNvPr id="134" name="Google Shape;131;p8"/>
          <p:cNvSpPr/>
          <p:nvPr/>
        </p:nvSpPr>
        <p:spPr>
          <a:xfrm>
            <a:off x="4224600" y="2597040"/>
            <a:ext cx="54828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000" spc="-1" strike="noStrike">
                <a:solidFill>
                  <a:srgbClr val="e8833a"/>
                </a:solidFill>
                <a:latin typeface="Calibri"/>
                <a:ea typeface="Calibri"/>
              </a:rPr>
              <a:t>FSR</a:t>
            </a:r>
            <a:endParaRPr b="0" lang="en-US" sz="1000" spc="-1" strike="noStrike">
              <a:latin typeface="Arial"/>
            </a:endParaRPr>
          </a:p>
        </p:txBody>
      </p:sp>
      <p:sp>
        <p:nvSpPr>
          <p:cNvPr id="135" name="Google Shape;132;p8"/>
          <p:cNvSpPr/>
          <p:nvPr/>
        </p:nvSpPr>
        <p:spPr>
          <a:xfrm>
            <a:off x="822960" y="4846320"/>
            <a:ext cx="4023000" cy="45684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i="1" lang="en-US" sz="1100" spc="-1" strike="noStrike">
                <a:solidFill>
                  <a:srgbClr val="7b8794"/>
                </a:solidFill>
                <a:latin typeface="Calibri"/>
                <a:ea typeface="Calibri"/>
              </a:rPr>
              <a:t>support polygon = the region the centre of mass must stay inside</a:t>
            </a:r>
            <a:endParaRPr b="0" lang="en-US" sz="1100" spc="-1" strike="noStrike">
              <a:latin typeface="Arial"/>
            </a:endParaRPr>
          </a:p>
        </p:txBody>
      </p:sp>
      <p:sp>
        <p:nvSpPr>
          <p:cNvPr id="136" name="Google Shape;133;p8"/>
          <p:cNvSpPr/>
          <p:nvPr/>
        </p:nvSpPr>
        <p:spPr>
          <a:xfrm>
            <a:off x="5577840" y="2148840"/>
            <a:ext cx="585180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Why this size</a:t>
            </a:r>
            <a:endParaRPr b="0" lang="en-US" sz="1700" spc="-1" strike="noStrike">
              <a:latin typeface="Arial"/>
            </a:endParaRPr>
          </a:p>
        </p:txBody>
      </p:sp>
      <p:sp>
        <p:nvSpPr>
          <p:cNvPr id="137" name="Google Shape;134;p8"/>
          <p:cNvSpPr/>
          <p:nvPr/>
        </p:nvSpPr>
        <p:spPr>
          <a:xfrm>
            <a:off x="5577840" y="2496240"/>
            <a:ext cx="5851800" cy="91404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3e4c59"/>
                </a:solidFill>
                <a:latin typeface="Calibri"/>
                <a:ea typeface="Calibri"/>
              </a:rPr>
              <a:t>The foot IS the support polygon. Too small and balance is impossible; too large and the swing leg catches on the ground and the robot cannot lift its own foot clear.</a:t>
            </a:r>
            <a:endParaRPr b="0" lang="en-US" sz="1300" spc="-1" strike="noStrike">
              <a:latin typeface="Arial"/>
            </a:endParaRPr>
          </a:p>
        </p:txBody>
      </p:sp>
      <p:sp>
        <p:nvSpPr>
          <p:cNvPr id="138" name="Google Shape;135;p8"/>
          <p:cNvSpPr/>
          <p:nvPr/>
        </p:nvSpPr>
        <p:spPr>
          <a:xfrm>
            <a:off x="5577840" y="3474720"/>
            <a:ext cx="585180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Why four sensors</a:t>
            </a:r>
            <a:endParaRPr b="0" lang="en-US" sz="1700" spc="-1" strike="noStrike">
              <a:latin typeface="Arial"/>
            </a:endParaRPr>
          </a:p>
        </p:txBody>
      </p:sp>
      <p:sp>
        <p:nvSpPr>
          <p:cNvPr id="139" name="Google Shape;136;p8"/>
          <p:cNvSpPr/>
          <p:nvPr/>
        </p:nvSpPr>
        <p:spPr>
          <a:xfrm>
            <a:off x="5577840" y="3822120"/>
            <a:ext cx="5851800" cy="91404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3e4c59"/>
                </a:solidFill>
                <a:latin typeface="Calibri"/>
                <a:ea typeface="Calibri"/>
              </a:rPr>
              <a:t>One sensor tells you a foot is loaded. Three or more let you compute centre of pressure — where the ground reaction force actually acts. That is the measured quantity ZMP balance control needs.</a:t>
            </a:r>
            <a:endParaRPr b="0" lang="en-US" sz="1300" spc="-1" strike="noStrike">
              <a:latin typeface="Arial"/>
            </a:endParaRPr>
          </a:p>
        </p:txBody>
      </p:sp>
      <p:sp>
        <p:nvSpPr>
          <p:cNvPr id="140" name="Google Shape;137;p8"/>
          <p:cNvSpPr/>
          <p:nvPr/>
        </p:nvSpPr>
        <p:spPr>
          <a:xfrm>
            <a:off x="5577840" y="4800600"/>
            <a:ext cx="585180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Load concentration</a:t>
            </a:r>
            <a:endParaRPr b="0" lang="en-US" sz="1700" spc="-1" strike="noStrike">
              <a:latin typeface="Arial"/>
            </a:endParaRPr>
          </a:p>
        </p:txBody>
      </p:sp>
      <p:sp>
        <p:nvSpPr>
          <p:cNvPr id="141" name="Google Shape;138;p8"/>
          <p:cNvSpPr/>
          <p:nvPr/>
        </p:nvSpPr>
        <p:spPr>
          <a:xfrm>
            <a:off x="5577840" y="5148000"/>
            <a:ext cx="5851800" cy="91404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3e4c59"/>
                </a:solidFill>
                <a:latin typeface="Calibri"/>
                <a:ea typeface="Calibri"/>
              </a:rPr>
              <a:t>Each FSR sits in a recess with a rigid 10 mm pad above it, so force lands inside the 12.7 mm active area instead of spreading across the whole plate. Without this the readings wander.</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2" name="Google Shape;144;p9"/>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ENGINEERING DECISION</a:t>
            </a:r>
            <a:endParaRPr b="0" lang="en-US" sz="1200" spc="-1" strike="noStrike">
              <a:latin typeface="Arial"/>
            </a:endParaRPr>
          </a:p>
        </p:txBody>
      </p:sp>
      <p:sp>
        <p:nvSpPr>
          <p:cNvPr id="143" name="Google Shape;145;p9"/>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Matching actuators to load</a:t>
            </a:r>
            <a:endParaRPr b="0" lang="en-US" sz="3400" spc="-1" strike="noStrike">
              <a:latin typeface="Arial"/>
            </a:endParaRPr>
          </a:p>
        </p:txBody>
      </p:sp>
      <p:pic>
        <p:nvPicPr>
          <p:cNvPr id="144" name="Google Shape;146;p9" descr=""/>
          <p:cNvPicPr/>
          <p:nvPr/>
        </p:nvPicPr>
        <p:blipFill>
          <a:blip r:embed="rId1"/>
          <a:stretch/>
        </p:blipFill>
        <p:spPr>
          <a:xfrm>
            <a:off x="640080" y="1737360"/>
            <a:ext cx="6491880" cy="4205880"/>
          </a:xfrm>
          <a:prstGeom prst="rect">
            <a:avLst/>
          </a:prstGeom>
          <a:ln w="0">
            <a:noFill/>
          </a:ln>
        </p:spPr>
      </p:pic>
      <p:sp>
        <p:nvSpPr>
          <p:cNvPr id="145" name="Google Shape;147;p9"/>
          <p:cNvSpPr/>
          <p:nvPr/>
        </p:nvSpPr>
        <p:spPr>
          <a:xfrm>
            <a:off x="7452360" y="1737360"/>
            <a:ext cx="4068720" cy="4205880"/>
          </a:xfrm>
          <a:prstGeom prst="roundRect">
            <a:avLst>
              <a:gd name="adj" fmla="val 1798"/>
            </a:avLst>
          </a:prstGeom>
          <a:solidFill>
            <a:srgbClr val="f5f7fa"/>
          </a:solidFill>
          <a:ln w="12700">
            <a:solidFill>
              <a:srgbClr val="e4e7eb"/>
            </a:solidFill>
            <a:round/>
          </a:ln>
        </p:spPr>
        <p:style>
          <a:lnRef idx="0"/>
          <a:fillRef idx="0"/>
          <a:effectRef idx="0"/>
          <a:fontRef idx="minor"/>
        </p:style>
      </p:sp>
      <p:sp>
        <p:nvSpPr>
          <p:cNvPr id="146" name="Google Shape;148;p9"/>
          <p:cNvSpPr/>
          <p:nvPr/>
        </p:nvSpPr>
        <p:spPr>
          <a:xfrm>
            <a:off x="7726680" y="1920240"/>
            <a:ext cx="356580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Three servo types</a:t>
            </a:r>
            <a:endParaRPr b="0" lang="en-US" sz="1700" spc="-1" strike="noStrike">
              <a:latin typeface="Arial"/>
            </a:endParaRPr>
          </a:p>
        </p:txBody>
      </p:sp>
      <p:sp>
        <p:nvSpPr>
          <p:cNvPr id="147" name="Google Shape;149;p9"/>
          <p:cNvSpPr/>
          <p:nvPr/>
        </p:nvSpPr>
        <p:spPr>
          <a:xfrm>
            <a:off x="7726680" y="2331720"/>
            <a:ext cx="3565800" cy="1737000"/>
          </a:xfrm>
          <a:prstGeom prst="rect">
            <a:avLst/>
          </a:prstGeom>
          <a:noFill/>
          <a:ln w="0">
            <a:noFill/>
          </a:ln>
        </p:spPr>
        <p:style>
          <a:lnRef idx="0"/>
          <a:fillRef idx="0"/>
          <a:effectRef idx="0"/>
          <a:fontRef idx="minor"/>
        </p:style>
        <p:txBody>
          <a:bodyPr lIns="0" rIns="0" tIns="0" bIns="0">
            <a:noAutofit/>
          </a:bodyPr>
          <a:p>
            <a:pPr marL="343080" indent="-342720">
              <a:lnSpc>
                <a:spcPct val="144000"/>
              </a:lnSpc>
              <a:buClr>
                <a:srgbClr val="3e4c59"/>
              </a:buClr>
              <a:buFont typeface="Calibri"/>
              <a:buChar char="•"/>
            </a:pPr>
            <a:r>
              <a:rPr b="0" lang="en-US" sz="1250" spc="-1" strike="noStrike">
                <a:solidFill>
                  <a:srgbClr val="3e4c59"/>
                </a:solidFill>
                <a:latin typeface="Calibri"/>
                <a:ea typeface="Calibri"/>
              </a:rPr>
              <a:t>QY3242BLS — 42 kg·cm brushless, 7.4 V. Ankle pitch, knee, hip pitch.</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PDI-6225MG — 25 kg·cm, 6 V max. Ankle roll, hip roll.</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DS3218MG — 20 kg·cm, 6 V. Hip yaw only.</a:t>
            </a:r>
            <a:endParaRPr b="0" lang="en-US" sz="1250" spc="-1" strike="noStrike">
              <a:latin typeface="Arial"/>
            </a:endParaRPr>
          </a:p>
        </p:txBody>
      </p:sp>
      <p:sp>
        <p:nvSpPr>
          <p:cNvPr id="148" name="Google Shape;150;p9"/>
          <p:cNvSpPr/>
          <p:nvPr/>
        </p:nvSpPr>
        <p:spPr>
          <a:xfrm>
            <a:off x="7726680" y="4206240"/>
            <a:ext cx="3565800" cy="1554120"/>
          </a:xfrm>
          <a:prstGeom prst="rect">
            <a:avLst/>
          </a:prstGeom>
          <a:noFill/>
          <a:ln w="0">
            <a:noFill/>
          </a:ln>
        </p:spPr>
        <p:style>
          <a:lnRef idx="0"/>
          <a:fillRef idx="0"/>
          <a:effectRef idx="0"/>
          <a:fontRef idx="minor"/>
        </p:style>
        <p:txBody>
          <a:bodyPr lIns="0" rIns="0" tIns="0" bIns="0">
            <a:noAutofit/>
          </a:bodyPr>
          <a:p>
            <a:pPr>
              <a:lnSpc>
                <a:spcPct val="144000"/>
              </a:lnSpc>
              <a:tabLst>
                <a:tab algn="l" pos="0"/>
              </a:tabLst>
            </a:pPr>
            <a:r>
              <a:rPr b="0" i="1" lang="en-US" sz="1250" spc="-1" strike="noStrike">
                <a:solidFill>
                  <a:srgbClr val="3e4c59"/>
                </a:solidFill>
                <a:latin typeface="Calibri"/>
                <a:ea typeface="Calibri"/>
              </a:rPr>
              <a:t>Hip yaw gets the weakest servo deliberately: its axis is vertical, so gravity exerts no moment on it at all. Its only load is inertial — about 0.5 kg·cm to swing the leg.</a:t>
            </a:r>
            <a:endParaRPr b="0" lang="en-US" sz="125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2933"/>
        </a:solidFill>
      </p:bgPr>
    </p:bg>
    <p:spTree>
      <p:nvGrpSpPr>
        <p:cNvPr id="1" name=""/>
        <p:cNvGrpSpPr/>
        <p:nvPr/>
      </p:nvGrpSpPr>
      <p:grpSpPr>
        <a:xfrm>
          <a:off x="0" y="0"/>
          <a:ext cx="0" cy="0"/>
          <a:chOff x="0" y="0"/>
          <a:chExt cx="0" cy="0"/>
        </a:xfrm>
      </p:grpSpPr>
      <p:sp>
        <p:nvSpPr>
          <p:cNvPr id="149" name="Google Shape;156;p10"/>
          <p:cNvSpPr/>
          <p:nvPr/>
        </p:nvSpPr>
        <p:spPr>
          <a:xfrm>
            <a:off x="640080" y="45720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POWER ARCHITECTURE</a:t>
            </a:r>
            <a:endParaRPr b="0" lang="en-US" sz="1200" spc="-1" strike="noStrike">
              <a:latin typeface="Arial"/>
            </a:endParaRPr>
          </a:p>
        </p:txBody>
      </p:sp>
      <p:sp>
        <p:nvSpPr>
          <p:cNvPr id="150" name="Google Shape;157;p10"/>
          <p:cNvSpPr/>
          <p:nvPr/>
        </p:nvSpPr>
        <p:spPr>
          <a:xfrm>
            <a:off x="640080" y="777240"/>
            <a:ext cx="10881000" cy="7311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ffffff"/>
                </a:solidFill>
                <a:latin typeface="Cambria"/>
                <a:ea typeface="Cambria"/>
              </a:rPr>
              <a:t>Three rails, because one would destroy seven servos</a:t>
            </a:r>
            <a:endParaRPr b="0" lang="en-US" sz="3200" spc="-1" strike="noStrike">
              <a:latin typeface="Arial"/>
            </a:endParaRPr>
          </a:p>
        </p:txBody>
      </p:sp>
      <p:sp>
        <p:nvSpPr>
          <p:cNvPr id="151" name="Google Shape;158;p10"/>
          <p:cNvSpPr/>
          <p:nvPr/>
        </p:nvSpPr>
        <p:spPr>
          <a:xfrm>
            <a:off x="685800" y="1920240"/>
            <a:ext cx="3382920" cy="2742840"/>
          </a:xfrm>
          <a:prstGeom prst="roundRect">
            <a:avLst>
              <a:gd name="adj" fmla="val 3333"/>
            </a:avLst>
          </a:prstGeom>
          <a:solidFill>
            <a:srgbClr val="2c3a47"/>
          </a:solidFill>
          <a:ln w="25400">
            <a:solidFill>
              <a:srgbClr val="e8833a"/>
            </a:solidFill>
            <a:round/>
          </a:ln>
        </p:spPr>
        <p:style>
          <a:lnRef idx="0"/>
          <a:fillRef idx="0"/>
          <a:effectRef idx="0"/>
          <a:fontRef idx="minor"/>
        </p:style>
      </p:sp>
      <p:sp>
        <p:nvSpPr>
          <p:cNvPr id="152" name="Google Shape;159;p10"/>
          <p:cNvSpPr/>
          <p:nvPr/>
        </p:nvSpPr>
        <p:spPr>
          <a:xfrm>
            <a:off x="914400" y="2148840"/>
            <a:ext cx="29257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e8833a"/>
                </a:solidFill>
                <a:latin typeface="Cambria"/>
                <a:ea typeface="Cambria"/>
              </a:rPr>
              <a:t>7.4 V</a:t>
            </a:r>
            <a:endParaRPr b="0" lang="en-US" sz="3200" spc="-1" strike="noStrike">
              <a:latin typeface="Arial"/>
            </a:endParaRPr>
          </a:p>
        </p:txBody>
      </p:sp>
      <p:sp>
        <p:nvSpPr>
          <p:cNvPr id="153" name="Google Shape;160;p10"/>
          <p:cNvSpPr/>
          <p:nvPr/>
        </p:nvSpPr>
        <p:spPr>
          <a:xfrm>
            <a:off x="914400" y="2788920"/>
            <a:ext cx="292572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7b8794"/>
                </a:solidFill>
                <a:latin typeface="Calibri"/>
                <a:ea typeface="Calibri"/>
              </a:rPr>
              <a:t>direct from battery</a:t>
            </a:r>
            <a:endParaRPr b="0" lang="en-US" sz="1100" spc="-1" strike="noStrike">
              <a:latin typeface="Arial"/>
            </a:endParaRPr>
          </a:p>
        </p:txBody>
      </p:sp>
      <p:sp>
        <p:nvSpPr>
          <p:cNvPr id="154" name="Google Shape;161;p10"/>
          <p:cNvSpPr/>
          <p:nvPr/>
        </p:nvSpPr>
        <p:spPr>
          <a:xfrm>
            <a:off x="914400" y="3291840"/>
            <a:ext cx="2925720" cy="109692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d3dce6"/>
                </a:solidFill>
                <a:latin typeface="Calibri"/>
                <a:ea typeface="Calibri"/>
              </a:rPr>
              <a:t>6 × QY3242BLS</a:t>
            </a:r>
            <a:endParaRPr b="0" lang="en-US" sz="1300" spc="-1" strike="noStrike">
              <a:latin typeface="Arial"/>
            </a:endParaRPr>
          </a:p>
          <a:p>
            <a:pPr>
              <a:lnSpc>
                <a:spcPct val="146000"/>
              </a:lnSpc>
              <a:tabLst>
                <a:tab algn="l" pos="0"/>
              </a:tabLst>
            </a:pPr>
            <a:r>
              <a:rPr b="0" lang="en-US" sz="1300" spc="-1" strike="noStrike">
                <a:solidFill>
                  <a:srgbClr val="d3dce6"/>
                </a:solidFill>
                <a:latin typeface="Calibri"/>
                <a:ea typeface="Calibri"/>
              </a:rPr>
              <a:t>brushless, HV rated</a:t>
            </a:r>
            <a:endParaRPr b="0" lang="en-US" sz="1300" spc="-1" strike="noStrike">
              <a:latin typeface="Arial"/>
            </a:endParaRPr>
          </a:p>
        </p:txBody>
      </p:sp>
      <p:sp>
        <p:nvSpPr>
          <p:cNvPr id="155" name="Google Shape;162;p10"/>
          <p:cNvSpPr/>
          <p:nvPr/>
        </p:nvSpPr>
        <p:spPr>
          <a:xfrm>
            <a:off x="4389120" y="1920240"/>
            <a:ext cx="3382920" cy="2742840"/>
          </a:xfrm>
          <a:prstGeom prst="roundRect">
            <a:avLst>
              <a:gd name="adj" fmla="val 3333"/>
            </a:avLst>
          </a:prstGeom>
          <a:solidFill>
            <a:srgbClr val="2c3a47"/>
          </a:solidFill>
          <a:ln w="25400">
            <a:solidFill>
              <a:srgbClr val="2a9d8f"/>
            </a:solidFill>
            <a:round/>
          </a:ln>
        </p:spPr>
        <p:style>
          <a:lnRef idx="0"/>
          <a:fillRef idx="0"/>
          <a:effectRef idx="0"/>
          <a:fontRef idx="minor"/>
        </p:style>
      </p:sp>
      <p:sp>
        <p:nvSpPr>
          <p:cNvPr id="156" name="Google Shape;163;p10"/>
          <p:cNvSpPr/>
          <p:nvPr/>
        </p:nvSpPr>
        <p:spPr>
          <a:xfrm>
            <a:off x="4617720" y="2148840"/>
            <a:ext cx="29257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2a9d8f"/>
                </a:solidFill>
                <a:latin typeface="Cambria"/>
                <a:ea typeface="Cambria"/>
              </a:rPr>
              <a:t>6.0 V</a:t>
            </a:r>
            <a:endParaRPr b="0" lang="en-US" sz="3200" spc="-1" strike="noStrike">
              <a:latin typeface="Arial"/>
            </a:endParaRPr>
          </a:p>
        </p:txBody>
      </p:sp>
      <p:sp>
        <p:nvSpPr>
          <p:cNvPr id="157" name="Google Shape;164;p10"/>
          <p:cNvSpPr/>
          <p:nvPr/>
        </p:nvSpPr>
        <p:spPr>
          <a:xfrm>
            <a:off x="4617720" y="2788920"/>
            <a:ext cx="292572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7b8794"/>
                </a:solidFill>
                <a:latin typeface="Calibri"/>
                <a:ea typeface="Calibri"/>
              </a:rPr>
              <a:t>via 15 A buck converter</a:t>
            </a:r>
            <a:endParaRPr b="0" lang="en-US" sz="1100" spc="-1" strike="noStrike">
              <a:latin typeface="Arial"/>
            </a:endParaRPr>
          </a:p>
        </p:txBody>
      </p:sp>
      <p:sp>
        <p:nvSpPr>
          <p:cNvPr id="158" name="Google Shape;165;p10"/>
          <p:cNvSpPr/>
          <p:nvPr/>
        </p:nvSpPr>
        <p:spPr>
          <a:xfrm>
            <a:off x="4617720" y="3291840"/>
            <a:ext cx="2925720" cy="109692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d3dce6"/>
                </a:solidFill>
                <a:latin typeface="Calibri"/>
                <a:ea typeface="Calibri"/>
              </a:rPr>
              <a:t>4 × PDI-6225MG</a:t>
            </a:r>
            <a:endParaRPr b="0" lang="en-US" sz="1300" spc="-1" strike="noStrike">
              <a:latin typeface="Arial"/>
            </a:endParaRPr>
          </a:p>
          <a:p>
            <a:pPr>
              <a:lnSpc>
                <a:spcPct val="146000"/>
              </a:lnSpc>
              <a:tabLst>
                <a:tab algn="l" pos="0"/>
              </a:tabLst>
            </a:pPr>
            <a:r>
              <a:rPr b="0" lang="en-US" sz="1300" spc="-1" strike="noStrike">
                <a:solidFill>
                  <a:srgbClr val="d3dce6"/>
                </a:solidFill>
                <a:latin typeface="Calibri"/>
                <a:ea typeface="Calibri"/>
              </a:rPr>
              <a:t>2 × DS3218MG</a:t>
            </a:r>
            <a:endParaRPr b="0" lang="en-US" sz="1300" spc="-1" strike="noStrike">
              <a:latin typeface="Arial"/>
            </a:endParaRPr>
          </a:p>
        </p:txBody>
      </p:sp>
      <p:sp>
        <p:nvSpPr>
          <p:cNvPr id="159" name="Google Shape;166;p10"/>
          <p:cNvSpPr/>
          <p:nvPr/>
        </p:nvSpPr>
        <p:spPr>
          <a:xfrm>
            <a:off x="8092440" y="1920240"/>
            <a:ext cx="3382920" cy="2742840"/>
          </a:xfrm>
          <a:prstGeom prst="roundRect">
            <a:avLst>
              <a:gd name="adj" fmla="val 3333"/>
            </a:avLst>
          </a:prstGeom>
          <a:solidFill>
            <a:srgbClr val="2c3a47"/>
          </a:solidFill>
          <a:ln w="25400">
            <a:solidFill>
              <a:srgbClr val="6c8ebf"/>
            </a:solidFill>
            <a:round/>
          </a:ln>
        </p:spPr>
        <p:style>
          <a:lnRef idx="0"/>
          <a:fillRef idx="0"/>
          <a:effectRef idx="0"/>
          <a:fontRef idx="minor"/>
        </p:style>
      </p:sp>
      <p:sp>
        <p:nvSpPr>
          <p:cNvPr id="160" name="Google Shape;167;p10"/>
          <p:cNvSpPr/>
          <p:nvPr/>
        </p:nvSpPr>
        <p:spPr>
          <a:xfrm>
            <a:off x="8321040" y="2148840"/>
            <a:ext cx="2925720" cy="6397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6c8ebf"/>
                </a:solidFill>
                <a:latin typeface="Cambria"/>
                <a:ea typeface="Cambria"/>
              </a:rPr>
              <a:t>5.0 V</a:t>
            </a:r>
            <a:endParaRPr b="0" lang="en-US" sz="3200" spc="-1" strike="noStrike">
              <a:latin typeface="Arial"/>
            </a:endParaRPr>
          </a:p>
        </p:txBody>
      </p:sp>
      <p:sp>
        <p:nvSpPr>
          <p:cNvPr id="161" name="Google Shape;168;p10"/>
          <p:cNvSpPr/>
          <p:nvPr/>
        </p:nvSpPr>
        <p:spPr>
          <a:xfrm>
            <a:off x="8321040" y="2788920"/>
            <a:ext cx="292572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100" spc="-1" strike="noStrike">
                <a:solidFill>
                  <a:srgbClr val="7b8794"/>
                </a:solidFill>
                <a:latin typeface="Calibri"/>
                <a:ea typeface="Calibri"/>
              </a:rPr>
              <a:t>via separate converter</a:t>
            </a:r>
            <a:endParaRPr b="0" lang="en-US" sz="1100" spc="-1" strike="noStrike">
              <a:latin typeface="Arial"/>
            </a:endParaRPr>
          </a:p>
        </p:txBody>
      </p:sp>
      <p:sp>
        <p:nvSpPr>
          <p:cNvPr id="162" name="Google Shape;169;p10"/>
          <p:cNvSpPr/>
          <p:nvPr/>
        </p:nvSpPr>
        <p:spPr>
          <a:xfrm>
            <a:off x="8321040" y="3291840"/>
            <a:ext cx="2925720" cy="109692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0" lang="en-US" sz="1300" spc="-1" strike="noStrike">
                <a:solidFill>
                  <a:srgbClr val="d3dce6"/>
                </a:solidFill>
                <a:latin typeface="Calibri"/>
                <a:ea typeface="Calibri"/>
              </a:rPr>
              <a:t>Teensy 4.1, IMU,</a:t>
            </a:r>
            <a:endParaRPr b="0" lang="en-US" sz="1300" spc="-1" strike="noStrike">
              <a:latin typeface="Arial"/>
            </a:endParaRPr>
          </a:p>
          <a:p>
            <a:pPr>
              <a:lnSpc>
                <a:spcPct val="146000"/>
              </a:lnSpc>
              <a:tabLst>
                <a:tab algn="l" pos="0"/>
              </a:tabLst>
            </a:pPr>
            <a:r>
              <a:rPr b="0" lang="en-US" sz="1300" spc="-1" strike="noStrike">
                <a:solidFill>
                  <a:srgbClr val="d3dce6"/>
                </a:solidFill>
                <a:latin typeface="Calibri"/>
                <a:ea typeface="Calibri"/>
              </a:rPr>
              <a:t>foot sensors</a:t>
            </a:r>
            <a:endParaRPr b="0" lang="en-US" sz="1300" spc="-1" strike="noStrike">
              <a:latin typeface="Arial"/>
            </a:endParaRPr>
          </a:p>
        </p:txBody>
      </p:sp>
      <p:sp>
        <p:nvSpPr>
          <p:cNvPr id="163" name="Google Shape;170;p10"/>
          <p:cNvSpPr/>
          <p:nvPr/>
        </p:nvSpPr>
        <p:spPr>
          <a:xfrm>
            <a:off x="685800" y="5029200"/>
            <a:ext cx="10835280" cy="1188360"/>
          </a:xfrm>
          <a:prstGeom prst="rect">
            <a:avLst/>
          </a:prstGeom>
          <a:noFill/>
          <a:ln w="0">
            <a:noFill/>
          </a:ln>
        </p:spPr>
        <p:style>
          <a:lnRef idx="0"/>
          <a:fillRef idx="0"/>
          <a:effectRef idx="0"/>
          <a:fontRef idx="minor"/>
        </p:style>
        <p:txBody>
          <a:bodyPr lIns="0" rIns="0" tIns="0" bIns="0">
            <a:noAutofit/>
          </a:bodyPr>
          <a:p>
            <a:pPr>
              <a:lnSpc>
                <a:spcPct val="148000"/>
              </a:lnSpc>
              <a:tabLst>
                <a:tab algn="l" pos="0"/>
              </a:tabLst>
            </a:pPr>
            <a:r>
              <a:rPr b="0" lang="en-US" sz="1350" spc="-1" strike="noStrike">
                <a:solidFill>
                  <a:srgbClr val="b0bcc7"/>
                </a:solidFill>
                <a:latin typeface="Calibri"/>
                <a:ea typeface="Calibri"/>
              </a:rPr>
              <a:t>The PDI servo is rated 6 V absolute maximum. A fully charged 2S pack sits at 8.4 V — 40 % over. A single shared rail would have destroyed five PDI and two DS units on first power-up. Logic is kept on its own converter so servo current spikes cannot brown out the microcontroller mid-step.</a:t>
            </a:r>
            <a:endParaRPr b="0" lang="en-US" sz="135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4" name="Google Shape;176;p11"/>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EXPERIMENT</a:t>
            </a:r>
            <a:endParaRPr b="0" lang="en-US" sz="1200" spc="-1" strike="noStrike">
              <a:latin typeface="Arial"/>
            </a:endParaRPr>
          </a:p>
        </p:txBody>
      </p:sp>
      <p:sp>
        <p:nvSpPr>
          <p:cNvPr id="165" name="Google Shape;177;p11"/>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Control resolution: a measured result</a:t>
            </a:r>
            <a:endParaRPr b="0" lang="en-US" sz="3400" spc="-1" strike="noStrike">
              <a:latin typeface="Arial"/>
            </a:endParaRPr>
          </a:p>
        </p:txBody>
      </p:sp>
      <p:pic>
        <p:nvPicPr>
          <p:cNvPr id="166" name="Google Shape;178;p11" descr=""/>
          <p:cNvPicPr/>
          <p:nvPr/>
        </p:nvPicPr>
        <p:blipFill>
          <a:blip r:embed="rId1"/>
          <a:stretch/>
        </p:blipFill>
        <p:spPr>
          <a:xfrm>
            <a:off x="640080" y="1783080"/>
            <a:ext cx="6583320" cy="4023000"/>
          </a:xfrm>
          <a:prstGeom prst="rect">
            <a:avLst/>
          </a:prstGeom>
          <a:ln w="0">
            <a:noFill/>
          </a:ln>
        </p:spPr>
      </p:pic>
      <p:sp>
        <p:nvSpPr>
          <p:cNvPr id="167" name="Google Shape;179;p11"/>
          <p:cNvSpPr/>
          <p:nvPr/>
        </p:nvSpPr>
        <p:spPr>
          <a:xfrm>
            <a:off x="7498080" y="1783080"/>
            <a:ext cx="4023000" cy="4023000"/>
          </a:xfrm>
          <a:prstGeom prst="roundRect">
            <a:avLst>
              <a:gd name="adj" fmla="val 1818"/>
            </a:avLst>
          </a:prstGeom>
          <a:solidFill>
            <a:srgbClr val="f5f7fa"/>
          </a:solidFill>
          <a:ln w="12700">
            <a:solidFill>
              <a:srgbClr val="e4e7eb"/>
            </a:solidFill>
            <a:round/>
          </a:ln>
        </p:spPr>
        <p:style>
          <a:lnRef idx="0"/>
          <a:fillRef idx="0"/>
          <a:effectRef idx="0"/>
          <a:fontRef idx="minor"/>
        </p:style>
      </p:sp>
      <p:sp>
        <p:nvSpPr>
          <p:cNvPr id="168" name="Google Shape;180;p11"/>
          <p:cNvSpPr/>
          <p:nvPr/>
        </p:nvSpPr>
        <p:spPr>
          <a:xfrm>
            <a:off x="7772400" y="1965960"/>
            <a:ext cx="352008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What I tested</a:t>
            </a:r>
            <a:endParaRPr b="0" lang="en-US" sz="1700" spc="-1" strike="noStrike">
              <a:latin typeface="Arial"/>
            </a:endParaRPr>
          </a:p>
        </p:txBody>
      </p:sp>
      <p:sp>
        <p:nvSpPr>
          <p:cNvPr id="169" name="Google Shape;181;p11"/>
          <p:cNvSpPr/>
          <p:nvPr/>
        </p:nvSpPr>
        <p:spPr>
          <a:xfrm>
            <a:off x="7772400" y="2377440"/>
            <a:ext cx="3520080" cy="1828440"/>
          </a:xfrm>
          <a:prstGeom prst="rect">
            <a:avLst/>
          </a:prstGeom>
          <a:noFill/>
          <a:ln w="0">
            <a:noFill/>
          </a:ln>
        </p:spPr>
        <p:style>
          <a:lnRef idx="0"/>
          <a:fillRef idx="0"/>
          <a:effectRef idx="0"/>
          <a:fontRef idx="minor"/>
        </p:style>
        <p:txBody>
          <a:bodyPr lIns="0" rIns="0" tIns="0" bIns="0">
            <a:noAutofit/>
          </a:bodyPr>
          <a:p>
            <a:pPr marL="343080" indent="-342720">
              <a:lnSpc>
                <a:spcPct val="144000"/>
              </a:lnSpc>
              <a:buClr>
                <a:srgbClr val="3e4c59"/>
              </a:buClr>
              <a:buFont typeface="Calibri"/>
              <a:buChar char="•"/>
            </a:pPr>
            <a:r>
              <a:rPr b="0" lang="en-US" sz="1250" spc="-1" strike="noStrike">
                <a:solidFill>
                  <a:srgbClr val="3e4c59"/>
                </a:solidFill>
                <a:latin typeface="Calibri"/>
                <a:ea typeface="Calibri"/>
              </a:rPr>
              <a:t>All three servo models, seven frame rates, 21 test points.</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At each rate: buzzing at rest, case temperature, full travel, step visibility.</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Only one failure — the PDI buzzed faintly at 333 Hz.</a:t>
            </a:r>
            <a:endParaRPr b="0" lang="en-US" sz="1250" spc="-1" strike="noStrike">
              <a:latin typeface="Arial"/>
            </a:endParaRPr>
          </a:p>
        </p:txBody>
      </p:sp>
      <p:sp>
        <p:nvSpPr>
          <p:cNvPr id="170" name="Google Shape;182;p11"/>
          <p:cNvSpPr/>
          <p:nvPr/>
        </p:nvSpPr>
        <p:spPr>
          <a:xfrm>
            <a:off x="7772400" y="4343400"/>
            <a:ext cx="3520080" cy="1279800"/>
          </a:xfrm>
          <a:prstGeom prst="roundRect">
            <a:avLst>
              <a:gd name="adj" fmla="val 5714"/>
            </a:avLst>
          </a:prstGeom>
          <a:solidFill>
            <a:srgbClr val="eaf6f4"/>
          </a:solidFill>
          <a:ln w="12700">
            <a:solidFill>
              <a:srgbClr val="2a9d8f"/>
            </a:solidFill>
            <a:round/>
          </a:ln>
        </p:spPr>
        <p:style>
          <a:lnRef idx="0"/>
          <a:fillRef idx="0"/>
          <a:effectRef idx="0"/>
          <a:fontRef idx="minor"/>
        </p:style>
      </p:sp>
      <p:sp>
        <p:nvSpPr>
          <p:cNvPr id="171" name="Google Shape;183;p11"/>
          <p:cNvSpPr/>
          <p:nvPr/>
        </p:nvSpPr>
        <p:spPr>
          <a:xfrm>
            <a:off x="7955280" y="4617720"/>
            <a:ext cx="3200040" cy="822600"/>
          </a:xfrm>
          <a:prstGeom prst="rect">
            <a:avLst/>
          </a:prstGeom>
          <a:noFill/>
          <a:ln w="0">
            <a:noFill/>
          </a:ln>
        </p:spPr>
        <p:style>
          <a:lnRef idx="0"/>
          <a:fillRef idx="0"/>
          <a:effectRef idx="0"/>
          <a:fontRef idx="minor"/>
        </p:style>
        <p:txBody>
          <a:bodyPr lIns="0" rIns="0" tIns="0" bIns="0">
            <a:noAutofit/>
          </a:bodyPr>
          <a:p>
            <a:pPr>
              <a:lnSpc>
                <a:spcPct val="146000"/>
              </a:lnSpc>
              <a:tabLst>
                <a:tab algn="l" pos="0"/>
              </a:tabLst>
            </a:pPr>
            <a:r>
              <a:rPr b="1" lang="en-US" sz="1500" spc="-1" strike="noStrike">
                <a:solidFill>
                  <a:srgbClr val="2a9d8f"/>
                </a:solidFill>
                <a:latin typeface="Cambria"/>
                <a:ea typeface="Cambria"/>
              </a:rPr>
              <a:t>Chosen: 300 Hz</a:t>
            </a:r>
            <a:endParaRPr b="0" lang="en-US" sz="1500" spc="-1" strike="noStrike">
              <a:latin typeface="Arial"/>
            </a:endParaRPr>
          </a:p>
          <a:p>
            <a:pPr>
              <a:lnSpc>
                <a:spcPct val="146000"/>
              </a:lnSpc>
              <a:tabLst>
                <a:tab algn="l" pos="0"/>
              </a:tabLst>
            </a:pPr>
            <a:r>
              <a:rPr b="1" lang="en-US" sz="1500" spc="-1" strike="noStrike">
                <a:solidFill>
                  <a:srgbClr val="2a9d8f"/>
                </a:solidFill>
                <a:latin typeface="Cambria"/>
                <a:ea typeface="Cambria"/>
              </a:rPr>
              <a:t>6.7× finer than the 50 Hz default</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2" name="Google Shape;189;p12"/>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DESIGN FOR MANUFACTURE</a:t>
            </a:r>
            <a:endParaRPr b="0" lang="en-US" sz="1200" spc="-1" strike="noStrike">
              <a:latin typeface="Arial"/>
            </a:endParaRPr>
          </a:p>
        </p:txBody>
      </p:sp>
      <p:sp>
        <p:nvSpPr>
          <p:cNvPr id="173" name="Google Shape;190;p12"/>
          <p:cNvSpPr/>
          <p:nvPr/>
        </p:nvSpPr>
        <p:spPr>
          <a:xfrm>
            <a:off x="640080" y="71316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Eleven parts, twenty-five assemblies</a:t>
            </a:r>
            <a:endParaRPr b="0" lang="en-US" sz="3400" spc="-1" strike="noStrike">
              <a:latin typeface="Arial"/>
            </a:endParaRPr>
          </a:p>
        </p:txBody>
      </p:sp>
      <p:sp>
        <p:nvSpPr>
          <p:cNvPr id="174" name="Google Shape;191;p12"/>
          <p:cNvSpPr/>
          <p:nvPr/>
        </p:nvSpPr>
        <p:spPr>
          <a:xfrm>
            <a:off x="685800" y="1737360"/>
            <a:ext cx="23770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4400" spc="-1" strike="noStrike">
                <a:solidFill>
                  <a:srgbClr val="e8833a"/>
                </a:solidFill>
                <a:latin typeface="Cambria"/>
                <a:ea typeface="Cambria"/>
              </a:rPr>
              <a:t>11</a:t>
            </a:r>
            <a:endParaRPr b="0" lang="en-US" sz="4400" spc="-1" strike="noStrike">
              <a:latin typeface="Arial"/>
            </a:endParaRPr>
          </a:p>
        </p:txBody>
      </p:sp>
      <p:sp>
        <p:nvSpPr>
          <p:cNvPr id="175" name="Google Shape;192;p12"/>
          <p:cNvSpPr/>
          <p:nvPr/>
        </p:nvSpPr>
        <p:spPr>
          <a:xfrm>
            <a:off x="685800" y="2514600"/>
            <a:ext cx="237708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unique printed parts</a:t>
            </a:r>
            <a:endParaRPr b="0" lang="en-US" sz="1200" spc="-1" strike="noStrike">
              <a:latin typeface="Arial"/>
            </a:endParaRPr>
          </a:p>
        </p:txBody>
      </p:sp>
      <p:sp>
        <p:nvSpPr>
          <p:cNvPr id="176" name="Google Shape;193;p12"/>
          <p:cNvSpPr/>
          <p:nvPr/>
        </p:nvSpPr>
        <p:spPr>
          <a:xfrm>
            <a:off x="3246120" y="1737360"/>
            <a:ext cx="23770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4400" spc="-1" strike="noStrike">
                <a:solidFill>
                  <a:srgbClr val="2a9d8f"/>
                </a:solidFill>
                <a:latin typeface="Cambria"/>
                <a:ea typeface="Cambria"/>
              </a:rPr>
              <a:t>25</a:t>
            </a:r>
            <a:endParaRPr b="0" lang="en-US" sz="4400" spc="-1" strike="noStrike">
              <a:latin typeface="Arial"/>
            </a:endParaRPr>
          </a:p>
        </p:txBody>
      </p:sp>
      <p:sp>
        <p:nvSpPr>
          <p:cNvPr id="177" name="Google Shape;194;p12"/>
          <p:cNvSpPr/>
          <p:nvPr/>
        </p:nvSpPr>
        <p:spPr>
          <a:xfrm>
            <a:off x="3246120" y="2514600"/>
            <a:ext cx="237708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total prints</a:t>
            </a:r>
            <a:endParaRPr b="0" lang="en-US" sz="1200" spc="-1" strike="noStrike">
              <a:latin typeface="Arial"/>
            </a:endParaRPr>
          </a:p>
        </p:txBody>
      </p:sp>
      <p:sp>
        <p:nvSpPr>
          <p:cNvPr id="178" name="Google Shape;195;p12"/>
          <p:cNvSpPr/>
          <p:nvPr/>
        </p:nvSpPr>
        <p:spPr>
          <a:xfrm>
            <a:off x="5806440" y="1737360"/>
            <a:ext cx="23770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4400" spc="-1" strike="noStrike">
                <a:solidFill>
                  <a:srgbClr val="3e4c59"/>
                </a:solidFill>
                <a:latin typeface="Cambria"/>
                <a:ea typeface="Cambria"/>
              </a:rPr>
              <a:t>606 g</a:t>
            </a:r>
            <a:endParaRPr b="0" lang="en-US" sz="4400" spc="-1" strike="noStrike">
              <a:latin typeface="Arial"/>
            </a:endParaRPr>
          </a:p>
        </p:txBody>
      </p:sp>
      <p:sp>
        <p:nvSpPr>
          <p:cNvPr id="179" name="Google Shape;196;p12"/>
          <p:cNvSpPr/>
          <p:nvPr/>
        </p:nvSpPr>
        <p:spPr>
          <a:xfrm>
            <a:off x="5806440" y="2514600"/>
            <a:ext cx="237708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PETG for the whole robot</a:t>
            </a:r>
            <a:endParaRPr b="0" lang="en-US" sz="1200" spc="-1" strike="noStrike">
              <a:latin typeface="Arial"/>
            </a:endParaRPr>
          </a:p>
        </p:txBody>
      </p:sp>
      <p:sp>
        <p:nvSpPr>
          <p:cNvPr id="180" name="Google Shape;197;p12"/>
          <p:cNvSpPr/>
          <p:nvPr/>
        </p:nvSpPr>
        <p:spPr>
          <a:xfrm>
            <a:off x="8366760" y="1737360"/>
            <a:ext cx="310860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4400" spc="-1" strike="noStrike">
                <a:solidFill>
                  <a:srgbClr val="1f2933"/>
                </a:solidFill>
                <a:latin typeface="Cambria"/>
                <a:ea typeface="Cambria"/>
              </a:rPr>
              <a:t>0</a:t>
            </a:r>
            <a:endParaRPr b="0" lang="en-US" sz="4400" spc="-1" strike="noStrike">
              <a:latin typeface="Arial"/>
            </a:endParaRPr>
          </a:p>
        </p:txBody>
      </p:sp>
      <p:sp>
        <p:nvSpPr>
          <p:cNvPr id="181" name="Google Shape;198;p12"/>
          <p:cNvSpPr/>
          <p:nvPr/>
        </p:nvSpPr>
        <p:spPr>
          <a:xfrm>
            <a:off x="8366760" y="2514600"/>
            <a:ext cx="310860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200" spc="-1" strike="noStrike">
                <a:solidFill>
                  <a:srgbClr val="3e4c59"/>
                </a:solidFill>
                <a:latin typeface="Calibri"/>
                <a:ea typeface="Calibri"/>
              </a:rPr>
              <a:t>structural parts bought</a:t>
            </a:r>
            <a:endParaRPr b="0" lang="en-US" sz="1200" spc="-1" strike="noStrike">
              <a:latin typeface="Arial"/>
            </a:endParaRPr>
          </a:p>
        </p:txBody>
      </p:sp>
      <p:sp>
        <p:nvSpPr>
          <p:cNvPr id="182" name="Google Shape;199;p12"/>
          <p:cNvSpPr/>
          <p:nvPr/>
        </p:nvSpPr>
        <p:spPr>
          <a:xfrm>
            <a:off x="685800" y="3383280"/>
            <a:ext cx="5303160" cy="2651400"/>
          </a:xfrm>
          <a:prstGeom prst="roundRect">
            <a:avLst>
              <a:gd name="adj" fmla="val 2759"/>
            </a:avLst>
          </a:prstGeom>
          <a:solidFill>
            <a:srgbClr val="f5f7fa"/>
          </a:solidFill>
          <a:ln w="12700">
            <a:solidFill>
              <a:srgbClr val="e4e7eb"/>
            </a:solidFill>
            <a:round/>
          </a:ln>
        </p:spPr>
        <p:style>
          <a:lnRef idx="0"/>
          <a:fillRef idx="0"/>
          <a:effectRef idx="0"/>
          <a:fontRef idx="minor"/>
        </p:style>
      </p:sp>
      <p:sp>
        <p:nvSpPr>
          <p:cNvPr id="183" name="Google Shape;200;p12"/>
          <p:cNvSpPr/>
          <p:nvPr/>
        </p:nvSpPr>
        <p:spPr>
          <a:xfrm>
            <a:off x="960120" y="3566160"/>
            <a:ext cx="475452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Reuse through symmetry</a:t>
            </a:r>
            <a:endParaRPr b="0" lang="en-US" sz="1700" spc="-1" strike="noStrike">
              <a:latin typeface="Arial"/>
            </a:endParaRPr>
          </a:p>
        </p:txBody>
      </p:sp>
      <p:sp>
        <p:nvSpPr>
          <p:cNvPr id="184" name="Google Shape;201;p12"/>
          <p:cNvSpPr/>
          <p:nvPr/>
        </p:nvSpPr>
        <p:spPr>
          <a:xfrm>
            <a:off x="960120" y="3977640"/>
            <a:ext cx="4754520" cy="1919880"/>
          </a:xfrm>
          <a:prstGeom prst="rect">
            <a:avLst/>
          </a:prstGeom>
          <a:noFill/>
          <a:ln w="0">
            <a:noFill/>
          </a:ln>
        </p:spPr>
        <p:style>
          <a:lnRef idx="0"/>
          <a:fillRef idx="0"/>
          <a:effectRef idx="0"/>
          <a:fontRef idx="minor"/>
        </p:style>
        <p:txBody>
          <a:bodyPr lIns="0" rIns="0" tIns="0" bIns="0">
            <a:noAutofit/>
          </a:bodyPr>
          <a:p>
            <a:pPr marL="343080" indent="-342720">
              <a:lnSpc>
                <a:spcPct val="144000"/>
              </a:lnSpc>
              <a:buClr>
                <a:srgbClr val="3e4c59"/>
              </a:buClr>
              <a:buFont typeface="Calibri"/>
              <a:buChar char="•"/>
            </a:pPr>
            <a:r>
              <a:rPr b="0" lang="en-US" sz="1250" spc="-1" strike="noStrike">
                <a:solidFill>
                  <a:srgbClr val="3e4c59"/>
                </a:solidFill>
                <a:latin typeface="Calibri"/>
                <a:ea typeface="Calibri"/>
              </a:rPr>
              <a:t>One servo cradle design serves ankle pitch, knee AND hip pitch — three joints, one part, printed six times.</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The shin and thigh are the same component instanced twice.</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Three parts came out symmetric about their own centreline, so one print serves both legs.</a:t>
            </a:r>
            <a:endParaRPr b="0" lang="en-US" sz="1250" spc="-1" strike="noStrike">
              <a:latin typeface="Arial"/>
            </a:endParaRPr>
          </a:p>
        </p:txBody>
      </p:sp>
      <p:sp>
        <p:nvSpPr>
          <p:cNvPr id="185" name="Google Shape;202;p12"/>
          <p:cNvSpPr/>
          <p:nvPr/>
        </p:nvSpPr>
        <p:spPr>
          <a:xfrm>
            <a:off x="6217920" y="3383280"/>
            <a:ext cx="5303160" cy="2651400"/>
          </a:xfrm>
          <a:prstGeom prst="roundRect">
            <a:avLst>
              <a:gd name="adj" fmla="val 2759"/>
            </a:avLst>
          </a:prstGeom>
          <a:solidFill>
            <a:srgbClr val="f5f7fa"/>
          </a:solidFill>
          <a:ln w="12700">
            <a:solidFill>
              <a:srgbClr val="e4e7eb"/>
            </a:solidFill>
            <a:round/>
          </a:ln>
        </p:spPr>
        <p:style>
          <a:lnRef idx="0"/>
          <a:fillRef idx="0"/>
          <a:effectRef idx="0"/>
          <a:fontRef idx="minor"/>
        </p:style>
      </p:sp>
      <p:sp>
        <p:nvSpPr>
          <p:cNvPr id="186" name="Google Shape;203;p12"/>
          <p:cNvSpPr/>
          <p:nvPr/>
        </p:nvSpPr>
        <p:spPr>
          <a:xfrm>
            <a:off x="6492240" y="3566160"/>
            <a:ext cx="4754520" cy="3196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700" spc="-1" strike="noStrike">
                <a:solidFill>
                  <a:srgbClr val="1f2933"/>
                </a:solidFill>
                <a:latin typeface="Cambria"/>
                <a:ea typeface="Cambria"/>
              </a:rPr>
              <a:t>Built for a real printer</a:t>
            </a:r>
            <a:endParaRPr b="0" lang="en-US" sz="1700" spc="-1" strike="noStrike">
              <a:latin typeface="Arial"/>
            </a:endParaRPr>
          </a:p>
        </p:txBody>
      </p:sp>
      <p:sp>
        <p:nvSpPr>
          <p:cNvPr id="187" name="Google Shape;204;p12"/>
          <p:cNvSpPr/>
          <p:nvPr/>
        </p:nvSpPr>
        <p:spPr>
          <a:xfrm>
            <a:off x="6492240" y="3977640"/>
            <a:ext cx="4754520" cy="1919880"/>
          </a:xfrm>
          <a:prstGeom prst="rect">
            <a:avLst/>
          </a:prstGeom>
          <a:noFill/>
          <a:ln w="0">
            <a:noFill/>
          </a:ln>
        </p:spPr>
        <p:style>
          <a:lnRef idx="0"/>
          <a:fillRef idx="0"/>
          <a:effectRef idx="0"/>
          <a:fontRef idx="minor"/>
        </p:style>
        <p:txBody>
          <a:bodyPr lIns="0" rIns="0" tIns="0" bIns="0">
            <a:noAutofit/>
          </a:bodyPr>
          <a:p>
            <a:pPr marL="343080" indent="-342720">
              <a:lnSpc>
                <a:spcPct val="144000"/>
              </a:lnSpc>
              <a:buClr>
                <a:srgbClr val="3e4c59"/>
              </a:buClr>
              <a:buFont typeface="Calibri"/>
              <a:buChar char="•"/>
            </a:pPr>
            <a:r>
              <a:rPr b="0" lang="en-US" sz="1250" spc="-1" strike="noStrike">
                <a:solidFill>
                  <a:srgbClr val="3e4c59"/>
                </a:solidFill>
                <a:latin typeface="Calibri"/>
                <a:ea typeface="Calibri"/>
              </a:rPr>
              <a:t>PETG, not PLA — PLA creeps under sustained load, so a robot standing still would slowly sag at the knees.</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Heat-set brass inserts at every joint, so parts survive repeated disassembly during tuning.</a:t>
            </a:r>
            <a:endParaRPr b="0" lang="en-US" sz="1250" spc="-1" strike="noStrike">
              <a:latin typeface="Arial"/>
            </a:endParaRPr>
          </a:p>
          <a:p>
            <a:pPr marL="343080" indent="-342720">
              <a:lnSpc>
                <a:spcPct val="144000"/>
              </a:lnSpc>
              <a:spcBef>
                <a:spcPts val="901"/>
              </a:spcBef>
              <a:buClr>
                <a:srgbClr val="3e4c59"/>
              </a:buClr>
              <a:buFont typeface="Calibri"/>
              <a:buChar char="•"/>
            </a:pPr>
            <a:r>
              <a:rPr b="0" lang="en-US" sz="1250" spc="-1" strike="noStrike">
                <a:solidFill>
                  <a:srgbClr val="3e4c59"/>
                </a:solidFill>
                <a:latin typeface="Calibri"/>
                <a:ea typeface="Calibri"/>
              </a:rPr>
              <a:t>Print orientation set per part so layer lines never run perpendicular to the main bending load.</a:t>
            </a:r>
            <a:endParaRPr b="0" lang="en-US" sz="125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88" name="Google Shape;210;p13" descr=""/>
          <p:cNvPicPr/>
          <p:nvPr/>
        </p:nvPicPr>
        <p:blipFill>
          <a:blip r:embed="rId1"/>
          <a:stretch/>
        </p:blipFill>
        <p:spPr>
          <a:xfrm>
            <a:off x="2264760" y="2102040"/>
            <a:ext cx="7662240" cy="5746680"/>
          </a:xfrm>
          <a:prstGeom prst="rect">
            <a:avLst/>
          </a:prstGeom>
          <a:ln w="0">
            <a:noFill/>
          </a:ln>
        </p:spPr>
      </p:pic>
      <p:sp>
        <p:nvSpPr>
          <p:cNvPr id="189" name="Google Shape;211;p13"/>
          <p:cNvSpPr/>
          <p:nvPr/>
        </p:nvSpPr>
        <p:spPr>
          <a:xfrm>
            <a:off x="640080" y="41148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STATUS</a:t>
            </a:r>
            <a:endParaRPr b="0" lang="en-US" sz="1200" spc="-1" strike="noStrike">
              <a:latin typeface="Arial"/>
            </a:endParaRPr>
          </a:p>
        </p:txBody>
      </p:sp>
      <p:sp>
        <p:nvSpPr>
          <p:cNvPr id="190" name="Google Shape;212;p13"/>
          <p:cNvSpPr/>
          <p:nvPr/>
        </p:nvSpPr>
        <p:spPr>
          <a:xfrm>
            <a:off x="655200" y="777240"/>
            <a:ext cx="10881000" cy="8226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400" spc="-1" strike="noStrike">
                <a:solidFill>
                  <a:srgbClr val="1f2933"/>
                </a:solidFill>
                <a:latin typeface="Cambria"/>
                <a:ea typeface="Cambria"/>
              </a:rPr>
              <a:t>Where the project stands today</a:t>
            </a:r>
            <a:endParaRPr b="0" lang="en-US" sz="3400" spc="-1" strike="noStrike">
              <a:latin typeface="Arial"/>
            </a:endParaRPr>
          </a:p>
        </p:txBody>
      </p:sp>
      <p:sp>
        <p:nvSpPr>
          <p:cNvPr id="191" name="Google Shape;213;p13"/>
          <p:cNvSpPr/>
          <p:nvPr/>
        </p:nvSpPr>
        <p:spPr>
          <a:xfrm>
            <a:off x="685800" y="1783080"/>
            <a:ext cx="5257440" cy="3062880"/>
          </a:xfrm>
          <a:prstGeom prst="roundRect">
            <a:avLst>
              <a:gd name="adj" fmla="val 2388"/>
            </a:avLst>
          </a:prstGeom>
          <a:solidFill>
            <a:srgbClr val="eaf6f4"/>
          </a:solidFill>
          <a:ln w="12700">
            <a:solidFill>
              <a:srgbClr val="e4e7eb"/>
            </a:solidFill>
            <a:round/>
          </a:ln>
        </p:spPr>
        <p:style>
          <a:lnRef idx="0"/>
          <a:fillRef idx="0"/>
          <a:effectRef idx="0"/>
          <a:fontRef idx="minor"/>
        </p:style>
      </p:sp>
      <p:sp>
        <p:nvSpPr>
          <p:cNvPr id="192" name="Google Shape;214;p13"/>
          <p:cNvSpPr/>
          <p:nvPr/>
        </p:nvSpPr>
        <p:spPr>
          <a:xfrm>
            <a:off x="960120" y="1965960"/>
            <a:ext cx="46630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900" spc="-1" strike="noStrike">
                <a:solidFill>
                  <a:srgbClr val="2a9d8f"/>
                </a:solidFill>
                <a:latin typeface="Cambria"/>
                <a:ea typeface="Cambria"/>
              </a:rPr>
              <a:t>Complete</a:t>
            </a:r>
            <a:endParaRPr b="0" lang="en-US" sz="1900" spc="-1" strike="noStrike">
              <a:latin typeface="Arial"/>
            </a:endParaRPr>
          </a:p>
        </p:txBody>
      </p:sp>
      <p:sp>
        <p:nvSpPr>
          <p:cNvPr id="193" name="Google Shape;215;p13"/>
          <p:cNvSpPr/>
          <p:nvPr/>
        </p:nvSpPr>
        <p:spPr>
          <a:xfrm>
            <a:off x="960120" y="2423160"/>
            <a:ext cx="4663080" cy="2331360"/>
          </a:xfrm>
          <a:prstGeom prst="rect">
            <a:avLst/>
          </a:prstGeom>
          <a:noFill/>
          <a:ln w="0">
            <a:noFill/>
          </a:ln>
        </p:spPr>
        <p:style>
          <a:lnRef idx="0"/>
          <a:fillRef idx="0"/>
          <a:effectRef idx="0"/>
          <a:fontRef idx="minor"/>
        </p:style>
        <p:txBody>
          <a:bodyPr lIns="0" rIns="0" tIns="0" bIns="0">
            <a:noAutofit/>
          </a:bodyPr>
          <a:p>
            <a:pPr marL="343080" indent="-342720">
              <a:lnSpc>
                <a:spcPct val="130000"/>
              </a:lnSpc>
              <a:buClr>
                <a:srgbClr val="3e4c59"/>
              </a:buClr>
              <a:buFont typeface="Calibri"/>
              <a:buChar char="•"/>
            </a:pPr>
            <a:r>
              <a:rPr b="0" lang="en-US" sz="1300" spc="-1" strike="noStrike">
                <a:solidFill>
                  <a:srgbClr val="3e4c59"/>
                </a:solidFill>
                <a:latin typeface="Calibri"/>
                <a:ea typeface="Calibri"/>
              </a:rPr>
              <a:t>Mechanical design complete, 12 DOF, both legs</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All 25 parts printed</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Servo characterisation complete — 21 test points</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Teensy + servo driver + IMU working together</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Ankle roll joint fully assembled and moving</a:t>
            </a:r>
            <a:endParaRPr b="0" lang="en-US" sz="1300" spc="-1" strike="noStrike">
              <a:latin typeface="Arial"/>
            </a:endParaRPr>
          </a:p>
        </p:txBody>
      </p:sp>
      <p:sp>
        <p:nvSpPr>
          <p:cNvPr id="194" name="Google Shape;216;p13"/>
          <p:cNvSpPr/>
          <p:nvPr/>
        </p:nvSpPr>
        <p:spPr>
          <a:xfrm>
            <a:off x="6263640" y="1783080"/>
            <a:ext cx="5257440" cy="3062880"/>
          </a:xfrm>
          <a:prstGeom prst="roundRect">
            <a:avLst>
              <a:gd name="adj" fmla="val 2388"/>
            </a:avLst>
          </a:prstGeom>
          <a:solidFill>
            <a:srgbClr val="f5f7fa"/>
          </a:solidFill>
          <a:ln w="12700">
            <a:solidFill>
              <a:srgbClr val="e4e7eb"/>
            </a:solidFill>
            <a:round/>
          </a:ln>
        </p:spPr>
        <p:style>
          <a:lnRef idx="0"/>
          <a:fillRef idx="0"/>
          <a:effectRef idx="0"/>
          <a:fontRef idx="minor"/>
        </p:style>
      </p:sp>
      <p:sp>
        <p:nvSpPr>
          <p:cNvPr id="195" name="Google Shape;217;p13"/>
          <p:cNvSpPr/>
          <p:nvPr/>
        </p:nvSpPr>
        <p:spPr>
          <a:xfrm>
            <a:off x="6537960" y="1965960"/>
            <a:ext cx="46630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900" spc="-1" strike="noStrike">
                <a:solidFill>
                  <a:srgbClr val="7b8794"/>
                </a:solidFill>
                <a:latin typeface="Cambria"/>
                <a:ea typeface="Cambria"/>
              </a:rPr>
              <a:t>Outstanding</a:t>
            </a:r>
            <a:endParaRPr b="0" lang="en-US" sz="1900" spc="-1" strike="noStrike">
              <a:latin typeface="Arial"/>
            </a:endParaRPr>
          </a:p>
        </p:txBody>
      </p:sp>
      <p:sp>
        <p:nvSpPr>
          <p:cNvPr id="196" name="Google Shape;218;p13"/>
          <p:cNvSpPr/>
          <p:nvPr/>
        </p:nvSpPr>
        <p:spPr>
          <a:xfrm>
            <a:off x="6537960" y="2423160"/>
            <a:ext cx="4663080" cy="2331360"/>
          </a:xfrm>
          <a:prstGeom prst="rect">
            <a:avLst/>
          </a:prstGeom>
          <a:noFill/>
          <a:ln w="0">
            <a:noFill/>
          </a:ln>
        </p:spPr>
        <p:style>
          <a:lnRef idx="0"/>
          <a:fillRef idx="0"/>
          <a:effectRef idx="0"/>
          <a:fontRef idx="minor"/>
        </p:style>
        <p:txBody>
          <a:bodyPr lIns="0" rIns="0" tIns="0" bIns="0">
            <a:noAutofit/>
          </a:bodyPr>
          <a:p>
            <a:pPr marL="343080" indent="-342720">
              <a:lnSpc>
                <a:spcPct val="130000"/>
              </a:lnSpc>
              <a:buClr>
                <a:srgbClr val="3e4c59"/>
              </a:buClr>
              <a:buFont typeface="Calibri"/>
              <a:buChar char="•"/>
            </a:pPr>
            <a:r>
              <a:rPr b="0" lang="en-US" sz="1300" spc="-1" strike="noStrike">
                <a:solidFill>
                  <a:srgbClr val="3e4c59"/>
                </a:solidFill>
                <a:latin typeface="Calibri"/>
                <a:ea typeface="Calibri"/>
              </a:rPr>
              <a:t>Assemble remaining joints</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Battery + magnetic encoders in transit</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Joint calibration and limit finding</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Scripted gait, then learned locomotion</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2933"/>
        </a:solidFill>
      </p:bgPr>
    </p:bg>
    <p:spTree>
      <p:nvGrpSpPr>
        <p:cNvPr id="1" name=""/>
        <p:cNvGrpSpPr/>
        <p:nvPr/>
      </p:nvGrpSpPr>
      <p:grpSpPr>
        <a:xfrm>
          <a:off x="0" y="0"/>
          <a:ext cx="0" cy="0"/>
          <a:chOff x="0" y="0"/>
          <a:chExt cx="0" cy="0"/>
        </a:xfrm>
      </p:grpSpPr>
      <p:sp>
        <p:nvSpPr>
          <p:cNvPr id="197" name="Google Shape;224;p14"/>
          <p:cNvSpPr/>
          <p:nvPr/>
        </p:nvSpPr>
        <p:spPr>
          <a:xfrm>
            <a:off x="640080" y="457200"/>
            <a:ext cx="7314840" cy="2739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200" spc="-1" strike="noStrike">
                <a:solidFill>
                  <a:srgbClr val="e8833a"/>
                </a:solidFill>
                <a:latin typeface="Calibri"/>
                <a:ea typeface="Calibri"/>
              </a:rPr>
              <a:t>WHAT COMES NEXT</a:t>
            </a:r>
            <a:endParaRPr b="0" lang="en-US" sz="1200" spc="-1" strike="noStrike">
              <a:latin typeface="Arial"/>
            </a:endParaRPr>
          </a:p>
        </p:txBody>
      </p:sp>
      <p:sp>
        <p:nvSpPr>
          <p:cNvPr id="198" name="Google Shape;225;p14"/>
          <p:cNvSpPr/>
          <p:nvPr/>
        </p:nvSpPr>
        <p:spPr>
          <a:xfrm>
            <a:off x="640080" y="777240"/>
            <a:ext cx="10881000" cy="73116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3200" spc="-1" strike="noStrike">
                <a:solidFill>
                  <a:srgbClr val="ffffff"/>
                </a:solidFill>
                <a:latin typeface="Cambria"/>
                <a:ea typeface="Cambria"/>
              </a:rPr>
              <a:t>From parts to learned locomotion</a:t>
            </a:r>
            <a:endParaRPr b="0" lang="en-US" sz="3200" spc="-1" strike="noStrike">
              <a:latin typeface="Arial"/>
            </a:endParaRPr>
          </a:p>
        </p:txBody>
      </p:sp>
      <p:sp>
        <p:nvSpPr>
          <p:cNvPr id="199" name="Google Shape;226;p14"/>
          <p:cNvSpPr/>
          <p:nvPr/>
        </p:nvSpPr>
        <p:spPr>
          <a:xfrm>
            <a:off x="685800" y="1828800"/>
            <a:ext cx="82260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2600" spc="-1" strike="noStrike">
                <a:solidFill>
                  <a:srgbClr val="e8833a"/>
                </a:solidFill>
                <a:latin typeface="Cambria"/>
                <a:ea typeface="Cambria"/>
              </a:rPr>
              <a:t>01</a:t>
            </a:r>
            <a:endParaRPr b="0" lang="en-US" sz="2600" spc="-1" strike="noStrike">
              <a:latin typeface="Arial"/>
            </a:endParaRPr>
          </a:p>
        </p:txBody>
      </p:sp>
      <p:sp>
        <p:nvSpPr>
          <p:cNvPr id="200" name="Google Shape;227;p14"/>
          <p:cNvSpPr/>
          <p:nvPr/>
        </p:nvSpPr>
        <p:spPr>
          <a:xfrm>
            <a:off x="1600200" y="1828800"/>
            <a:ext cx="2194200" cy="4111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ffffff"/>
                </a:solidFill>
                <a:latin typeface="Cambria"/>
                <a:ea typeface="Cambria"/>
              </a:rPr>
              <a:t>Assemble</a:t>
            </a:r>
            <a:endParaRPr b="0" lang="en-US" sz="1800" spc="-1" strike="noStrike">
              <a:latin typeface="Arial"/>
            </a:endParaRPr>
          </a:p>
        </p:txBody>
      </p:sp>
      <p:sp>
        <p:nvSpPr>
          <p:cNvPr id="201" name="Google Shape;228;p14"/>
          <p:cNvSpPr/>
          <p:nvPr/>
        </p:nvSpPr>
        <p:spPr>
          <a:xfrm>
            <a:off x="3886200" y="1828800"/>
            <a:ext cx="7589160" cy="868320"/>
          </a:xfrm>
          <a:prstGeom prst="rect">
            <a:avLst/>
          </a:prstGeom>
          <a:noFill/>
          <a:ln w="0">
            <a:noFill/>
          </a:ln>
        </p:spPr>
        <p:style>
          <a:lnRef idx="0"/>
          <a:fillRef idx="0"/>
          <a:effectRef idx="0"/>
          <a:fontRef idx="minor"/>
        </p:style>
        <p:txBody>
          <a:bodyPr lIns="0" rIns="0" tIns="0" bIns="0">
            <a:noAutofit/>
          </a:bodyPr>
          <a:p>
            <a:pPr>
              <a:lnSpc>
                <a:spcPct val="144000"/>
              </a:lnSpc>
              <a:tabLst>
                <a:tab algn="l" pos="0"/>
              </a:tabLst>
            </a:pPr>
            <a:r>
              <a:rPr b="0" lang="en-US" sz="1250" spc="-1" strike="noStrike">
                <a:solidFill>
                  <a:srgbClr val="b0bcc7"/>
                </a:solidFill>
                <a:latin typeface="Calibri"/>
                <a:ea typeface="Calibri"/>
              </a:rPr>
              <a:t>Heat-set inserts, servos into cradles, joints closed. Every servo centred before its horn goes on — the spline indexes every 14.4°, so a horn fitted carelessly gives a lopsided joint permanently.</a:t>
            </a:r>
            <a:endParaRPr b="0" lang="en-US" sz="1250" spc="-1" strike="noStrike">
              <a:latin typeface="Arial"/>
            </a:endParaRPr>
          </a:p>
        </p:txBody>
      </p:sp>
      <p:sp>
        <p:nvSpPr>
          <p:cNvPr id="202" name="Google Shape;229;p14"/>
          <p:cNvSpPr/>
          <p:nvPr/>
        </p:nvSpPr>
        <p:spPr>
          <a:xfrm>
            <a:off x="685800" y="2907720"/>
            <a:ext cx="82260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2600" spc="-1" strike="noStrike">
                <a:solidFill>
                  <a:srgbClr val="e8833a"/>
                </a:solidFill>
                <a:latin typeface="Cambria"/>
                <a:ea typeface="Cambria"/>
              </a:rPr>
              <a:t>02</a:t>
            </a:r>
            <a:endParaRPr b="0" lang="en-US" sz="2600" spc="-1" strike="noStrike">
              <a:latin typeface="Arial"/>
            </a:endParaRPr>
          </a:p>
        </p:txBody>
      </p:sp>
      <p:sp>
        <p:nvSpPr>
          <p:cNvPr id="203" name="Google Shape;230;p14"/>
          <p:cNvSpPr/>
          <p:nvPr/>
        </p:nvSpPr>
        <p:spPr>
          <a:xfrm>
            <a:off x="1600200" y="2907720"/>
            <a:ext cx="2194200" cy="4111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ffffff"/>
                </a:solidFill>
                <a:latin typeface="Cambria"/>
                <a:ea typeface="Cambria"/>
              </a:rPr>
              <a:t>Calibrate</a:t>
            </a:r>
            <a:endParaRPr b="0" lang="en-US" sz="1800" spc="-1" strike="noStrike">
              <a:latin typeface="Arial"/>
            </a:endParaRPr>
          </a:p>
        </p:txBody>
      </p:sp>
      <p:sp>
        <p:nvSpPr>
          <p:cNvPr id="204" name="Google Shape;231;p14"/>
          <p:cNvSpPr/>
          <p:nvPr/>
        </p:nvSpPr>
        <p:spPr>
          <a:xfrm>
            <a:off x="3886200" y="2907720"/>
            <a:ext cx="7589160" cy="868320"/>
          </a:xfrm>
          <a:prstGeom prst="rect">
            <a:avLst/>
          </a:prstGeom>
          <a:noFill/>
          <a:ln w="0">
            <a:noFill/>
          </a:ln>
        </p:spPr>
        <p:style>
          <a:lnRef idx="0"/>
          <a:fillRef idx="0"/>
          <a:effectRef idx="0"/>
          <a:fontRef idx="minor"/>
        </p:style>
        <p:txBody>
          <a:bodyPr lIns="0" rIns="0" tIns="0" bIns="0">
            <a:noAutofit/>
          </a:bodyPr>
          <a:p>
            <a:pPr>
              <a:lnSpc>
                <a:spcPct val="144000"/>
              </a:lnSpc>
              <a:tabLst>
                <a:tab algn="l" pos="0"/>
              </a:tabLst>
            </a:pPr>
            <a:r>
              <a:rPr b="0" lang="en-US" sz="1250" spc="-1" strike="noStrike">
                <a:solidFill>
                  <a:srgbClr val="b0bcc7"/>
                </a:solidFill>
                <a:latin typeface="Calibri"/>
                <a:ea typeface="Calibri"/>
              </a:rPr>
              <a:t>Find each joint's true neutral and its physical limits, and store them. This is what stops the robot breaking itself.</a:t>
            </a:r>
            <a:endParaRPr b="0" lang="en-US" sz="1250" spc="-1" strike="noStrike">
              <a:latin typeface="Arial"/>
            </a:endParaRPr>
          </a:p>
        </p:txBody>
      </p:sp>
      <p:sp>
        <p:nvSpPr>
          <p:cNvPr id="205" name="Google Shape;232;p14"/>
          <p:cNvSpPr/>
          <p:nvPr/>
        </p:nvSpPr>
        <p:spPr>
          <a:xfrm>
            <a:off x="685800" y="3986640"/>
            <a:ext cx="82260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2600" spc="-1" strike="noStrike">
                <a:solidFill>
                  <a:srgbClr val="e8833a"/>
                </a:solidFill>
                <a:latin typeface="Cambria"/>
                <a:ea typeface="Cambria"/>
              </a:rPr>
              <a:t>03</a:t>
            </a:r>
            <a:endParaRPr b="0" lang="en-US" sz="2600" spc="-1" strike="noStrike">
              <a:latin typeface="Arial"/>
            </a:endParaRPr>
          </a:p>
        </p:txBody>
      </p:sp>
      <p:sp>
        <p:nvSpPr>
          <p:cNvPr id="206" name="Google Shape;233;p14"/>
          <p:cNvSpPr/>
          <p:nvPr/>
        </p:nvSpPr>
        <p:spPr>
          <a:xfrm>
            <a:off x="1600200" y="3986640"/>
            <a:ext cx="2194200" cy="4111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ffffff"/>
                </a:solidFill>
                <a:latin typeface="Cambria"/>
                <a:ea typeface="Cambria"/>
              </a:rPr>
              <a:t>Scripted gait</a:t>
            </a:r>
            <a:endParaRPr b="0" lang="en-US" sz="1800" spc="-1" strike="noStrike">
              <a:latin typeface="Arial"/>
            </a:endParaRPr>
          </a:p>
        </p:txBody>
      </p:sp>
      <p:sp>
        <p:nvSpPr>
          <p:cNvPr id="207" name="Google Shape;234;p14"/>
          <p:cNvSpPr/>
          <p:nvPr/>
        </p:nvSpPr>
        <p:spPr>
          <a:xfrm>
            <a:off x="3886200" y="3986640"/>
            <a:ext cx="7589160" cy="868320"/>
          </a:xfrm>
          <a:prstGeom prst="rect">
            <a:avLst/>
          </a:prstGeom>
          <a:noFill/>
          <a:ln w="0">
            <a:noFill/>
          </a:ln>
        </p:spPr>
        <p:style>
          <a:lnRef idx="0"/>
          <a:fillRef idx="0"/>
          <a:effectRef idx="0"/>
          <a:fontRef idx="minor"/>
        </p:style>
        <p:txBody>
          <a:bodyPr lIns="0" rIns="0" tIns="0" bIns="0">
            <a:noAutofit/>
          </a:bodyPr>
          <a:p>
            <a:pPr>
              <a:lnSpc>
                <a:spcPct val="144000"/>
              </a:lnSpc>
              <a:tabLst>
                <a:tab algn="l" pos="0"/>
              </a:tabLst>
            </a:pPr>
            <a:r>
              <a:rPr b="0" lang="en-US" sz="1250" spc="-1" strike="noStrike">
                <a:solidFill>
                  <a:srgbClr val="b0bcc7"/>
                </a:solidFill>
                <a:latin typeface="Calibri"/>
                <a:ea typeface="Calibri"/>
              </a:rPr>
              <a:t>Static walk driven by the IMU and foot sensors. Proves the mechanics and gives a baseline to beat.</a:t>
            </a:r>
            <a:endParaRPr b="0" lang="en-US" sz="1250" spc="-1" strike="noStrike">
              <a:latin typeface="Arial"/>
            </a:endParaRPr>
          </a:p>
        </p:txBody>
      </p:sp>
      <p:sp>
        <p:nvSpPr>
          <p:cNvPr id="208" name="Google Shape;235;p14"/>
          <p:cNvSpPr/>
          <p:nvPr/>
        </p:nvSpPr>
        <p:spPr>
          <a:xfrm>
            <a:off x="685800" y="5065920"/>
            <a:ext cx="82260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2600" spc="-1" strike="noStrike">
                <a:solidFill>
                  <a:srgbClr val="e8833a"/>
                </a:solidFill>
                <a:latin typeface="Cambria"/>
                <a:ea typeface="Cambria"/>
              </a:rPr>
              <a:t>04</a:t>
            </a:r>
            <a:endParaRPr b="0" lang="en-US" sz="2600" spc="-1" strike="noStrike">
              <a:latin typeface="Arial"/>
            </a:endParaRPr>
          </a:p>
        </p:txBody>
      </p:sp>
      <p:sp>
        <p:nvSpPr>
          <p:cNvPr id="209" name="Google Shape;236;p14"/>
          <p:cNvSpPr/>
          <p:nvPr/>
        </p:nvSpPr>
        <p:spPr>
          <a:xfrm>
            <a:off x="1600200" y="5065920"/>
            <a:ext cx="2194200" cy="4111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800" spc="-1" strike="noStrike">
                <a:solidFill>
                  <a:srgbClr val="ffffff"/>
                </a:solidFill>
                <a:latin typeface="Cambria"/>
                <a:ea typeface="Cambria"/>
              </a:rPr>
              <a:t>Learned gait</a:t>
            </a:r>
            <a:endParaRPr b="0" lang="en-US" sz="1800" spc="-1" strike="noStrike">
              <a:latin typeface="Arial"/>
            </a:endParaRPr>
          </a:p>
        </p:txBody>
      </p:sp>
      <p:sp>
        <p:nvSpPr>
          <p:cNvPr id="210" name="Google Shape;237;p14"/>
          <p:cNvSpPr/>
          <p:nvPr/>
        </p:nvSpPr>
        <p:spPr>
          <a:xfrm>
            <a:off x="3886200" y="5065920"/>
            <a:ext cx="7589160" cy="868320"/>
          </a:xfrm>
          <a:prstGeom prst="rect">
            <a:avLst/>
          </a:prstGeom>
          <a:noFill/>
          <a:ln w="0">
            <a:noFill/>
          </a:ln>
        </p:spPr>
        <p:style>
          <a:lnRef idx="0"/>
          <a:fillRef idx="0"/>
          <a:effectRef idx="0"/>
          <a:fontRef idx="minor"/>
        </p:style>
        <p:txBody>
          <a:bodyPr lIns="0" rIns="0" tIns="0" bIns="0">
            <a:noAutofit/>
          </a:bodyPr>
          <a:p>
            <a:pPr>
              <a:lnSpc>
                <a:spcPct val="144000"/>
              </a:lnSpc>
              <a:tabLst>
                <a:tab algn="l" pos="0"/>
              </a:tabLst>
            </a:pPr>
            <a:r>
              <a:rPr b="0" lang="en-US" sz="1250" spc="-1" strike="noStrike">
                <a:solidFill>
                  <a:srgbClr val="b0bcc7"/>
                </a:solidFill>
                <a:latin typeface="Calibri"/>
                <a:ea typeface="Calibri"/>
              </a:rPr>
              <a:t>Add joint encoders, build an accurate simulation model, train a policy, transfer it to hardware.</a:t>
            </a:r>
            <a:endParaRPr b="0" lang="en-US" sz="1250" spc="-1" strike="noStrike">
              <a:latin typeface="Arial"/>
            </a:endParaRPr>
          </a:p>
        </p:txBody>
      </p:sp>
      <p:sp>
        <p:nvSpPr>
          <p:cNvPr id="211" name="Google Shape;238;p14"/>
          <p:cNvSpPr/>
          <p:nvPr/>
        </p:nvSpPr>
        <p:spPr>
          <a:xfrm>
            <a:off x="685800" y="6035040"/>
            <a:ext cx="10835280" cy="5482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i="1" lang="en-US" sz="1300" spc="-1" strike="noStrike">
                <a:solidFill>
                  <a:srgbClr val="e8833a"/>
                </a:solidFill>
                <a:latin typeface="Calibri"/>
                <a:ea typeface="Calibri"/>
              </a:rPr>
              <a:t>The hard part is not walking. It is sim-to-real transfer — and that needs joint position feedback the robot does not yet have.</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Google Shape;244;p15"/>
          <p:cNvSpPr/>
          <p:nvPr/>
        </p:nvSpPr>
        <p:spPr>
          <a:xfrm>
            <a:off x="-1971000" y="356400"/>
            <a:ext cx="5257440" cy="3062880"/>
          </a:xfrm>
          <a:prstGeom prst="roundRect">
            <a:avLst>
              <a:gd name="adj" fmla="val 2388"/>
            </a:avLst>
          </a:prstGeom>
          <a:solidFill>
            <a:srgbClr val="eaf6f4"/>
          </a:solidFill>
          <a:ln w="12700">
            <a:solidFill>
              <a:srgbClr val="e4e7eb"/>
            </a:solidFill>
            <a:round/>
          </a:ln>
        </p:spPr>
        <p:style>
          <a:lnRef idx="0"/>
          <a:fillRef idx="0"/>
          <a:effectRef idx="0"/>
          <a:fontRef idx="minor"/>
        </p:style>
      </p:sp>
      <p:sp>
        <p:nvSpPr>
          <p:cNvPr id="213" name="Google Shape;245;p15"/>
          <p:cNvSpPr/>
          <p:nvPr/>
        </p:nvSpPr>
        <p:spPr>
          <a:xfrm>
            <a:off x="5340240" y="356400"/>
            <a:ext cx="5257440" cy="3062880"/>
          </a:xfrm>
          <a:prstGeom prst="roundRect">
            <a:avLst>
              <a:gd name="adj" fmla="val 2388"/>
            </a:avLst>
          </a:prstGeom>
          <a:solidFill>
            <a:srgbClr val="eaf6f4"/>
          </a:solidFill>
          <a:ln w="12700">
            <a:solidFill>
              <a:srgbClr val="e4e7eb"/>
            </a:solidFill>
            <a:round/>
          </a:ln>
        </p:spPr>
        <p:style>
          <a:lnRef idx="0"/>
          <a:fillRef idx="0"/>
          <a:effectRef idx="0"/>
          <a:fontRef idx="minor"/>
        </p:style>
      </p:sp>
      <p:sp>
        <p:nvSpPr>
          <p:cNvPr id="214" name="Google Shape;246;p15"/>
          <p:cNvSpPr/>
          <p:nvPr/>
        </p:nvSpPr>
        <p:spPr>
          <a:xfrm>
            <a:off x="-1971000" y="4269600"/>
            <a:ext cx="12569040" cy="2072520"/>
          </a:xfrm>
          <a:prstGeom prst="roundRect">
            <a:avLst>
              <a:gd name="adj" fmla="val 2388"/>
            </a:avLst>
          </a:prstGeom>
          <a:solidFill>
            <a:srgbClr val="eaf6f4"/>
          </a:solidFill>
          <a:ln w="12700">
            <a:solidFill>
              <a:srgbClr val="e4e7eb"/>
            </a:solidFill>
            <a:round/>
          </a:ln>
        </p:spPr>
        <p:style>
          <a:lnRef idx="0"/>
          <a:fillRef idx="0"/>
          <a:effectRef idx="0"/>
          <a:fontRef idx="minor"/>
        </p:style>
      </p:sp>
      <p:sp>
        <p:nvSpPr>
          <p:cNvPr id="215" name="Google Shape;247;p15"/>
          <p:cNvSpPr/>
          <p:nvPr/>
        </p:nvSpPr>
        <p:spPr>
          <a:xfrm>
            <a:off x="-1674000" y="604800"/>
            <a:ext cx="466308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900" spc="-1" strike="noStrike">
                <a:solidFill>
                  <a:srgbClr val="2a9d8f"/>
                </a:solidFill>
                <a:latin typeface="Cambria"/>
                <a:ea typeface="Cambria"/>
              </a:rPr>
              <a:t>In Conclusion</a:t>
            </a:r>
            <a:endParaRPr b="0" lang="en-US" sz="1900" spc="-1" strike="noStrike">
              <a:latin typeface="Arial"/>
            </a:endParaRPr>
          </a:p>
        </p:txBody>
      </p:sp>
      <p:sp>
        <p:nvSpPr>
          <p:cNvPr id="216" name="Google Shape;248;p15"/>
          <p:cNvSpPr/>
          <p:nvPr/>
        </p:nvSpPr>
        <p:spPr>
          <a:xfrm>
            <a:off x="6645240" y="1705320"/>
            <a:ext cx="2779200" cy="36540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1900" spc="-1" strike="noStrike">
                <a:solidFill>
                  <a:srgbClr val="2a9d8f"/>
                </a:solidFill>
                <a:latin typeface="Cambria"/>
                <a:ea typeface="Cambria"/>
              </a:rPr>
              <a:t>Thank you for your time</a:t>
            </a:r>
            <a:endParaRPr b="0" lang="en-US" sz="1900" spc="-1" strike="noStrike">
              <a:latin typeface="Arial"/>
            </a:endParaRPr>
          </a:p>
        </p:txBody>
      </p:sp>
      <p:sp>
        <p:nvSpPr>
          <p:cNvPr id="217" name="Google Shape;249;p15"/>
          <p:cNvSpPr/>
          <p:nvPr/>
        </p:nvSpPr>
        <p:spPr>
          <a:xfrm>
            <a:off x="2589480" y="4821840"/>
            <a:ext cx="3447720" cy="96732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1" lang="en-US" sz="5000" spc="-1" strike="noStrike">
                <a:solidFill>
                  <a:srgbClr val="2a9d8f"/>
                </a:solidFill>
                <a:latin typeface="Cambria"/>
                <a:ea typeface="Cambria"/>
              </a:rPr>
              <a:t>Questions?</a:t>
            </a:r>
            <a:endParaRPr b="0" lang="en-US" sz="5000" spc="-1" strike="noStrike">
              <a:latin typeface="Arial"/>
            </a:endParaRPr>
          </a:p>
        </p:txBody>
      </p:sp>
      <p:sp>
        <p:nvSpPr>
          <p:cNvPr id="218" name="Google Shape;250;p15"/>
          <p:cNvSpPr/>
          <p:nvPr/>
        </p:nvSpPr>
        <p:spPr>
          <a:xfrm>
            <a:off x="-1674000" y="970560"/>
            <a:ext cx="4663080" cy="2331360"/>
          </a:xfrm>
          <a:prstGeom prst="rect">
            <a:avLst/>
          </a:prstGeom>
          <a:noFill/>
          <a:ln w="0">
            <a:noFill/>
          </a:ln>
        </p:spPr>
        <p:style>
          <a:lnRef idx="0"/>
          <a:fillRef idx="0"/>
          <a:effectRef idx="0"/>
          <a:fontRef idx="minor"/>
        </p:style>
        <p:txBody>
          <a:bodyPr lIns="0" rIns="0" tIns="0" bIns="0">
            <a:noAutofit/>
          </a:bodyPr>
          <a:p>
            <a:pPr marL="343080" indent="-342720">
              <a:lnSpc>
                <a:spcPct val="130000"/>
              </a:lnSpc>
              <a:buClr>
                <a:srgbClr val="3e4c59"/>
              </a:buClr>
              <a:buFont typeface="Calibri"/>
              <a:buChar char="•"/>
            </a:pPr>
            <a:r>
              <a:rPr b="0" lang="en-US" sz="1300" spc="-1" strike="noStrike">
                <a:solidFill>
                  <a:srgbClr val="3e4c59"/>
                </a:solidFill>
                <a:latin typeface="Calibri"/>
                <a:ea typeface="Calibri"/>
              </a:rPr>
              <a:t>Mechanical design complete, 12 DOF, both legs</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PETG printed parts</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Teensy and electronics working together</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Physical as of now: Ankle roll joint fully assembled and moving</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Reinforcement Learning on the way</a:t>
            </a:r>
            <a:endParaRPr b="0" lang="en-US" sz="1300" spc="-1" strike="noStrike">
              <a:latin typeface="Arial"/>
            </a:endParaRPr>
          </a:p>
          <a:p>
            <a:pPr marL="343080" indent="-342720">
              <a:lnSpc>
                <a:spcPct val="130000"/>
              </a:lnSpc>
              <a:spcBef>
                <a:spcPts val="901"/>
              </a:spcBef>
              <a:buClr>
                <a:srgbClr val="3e4c59"/>
              </a:buClr>
              <a:buFont typeface="Calibri"/>
              <a:buChar char="•"/>
            </a:pPr>
            <a:r>
              <a:rPr b="0" lang="en-US" sz="1300" spc="-1" strike="noStrike">
                <a:solidFill>
                  <a:srgbClr val="3e4c59"/>
                </a:solidFill>
                <a:latin typeface="Calibri"/>
                <a:ea typeface="Calibri"/>
              </a:rPr>
              <a:t>Full Assembly on the way</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LibreOffice/7.1.4.2$Linux_X86_64 LibreOffice_project/10$Build-2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cp:revision>0</cp:revision>
  <dc:subject/>
  <dc:title/>
</cp:coreProperties>
</file>