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" name="Shape 2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0:00–0:40. Introduce yourself and the team. One sentence: we built an end-to-end system that lets a paralysed patient answer clinically relevant questions by looking at flickering squares, and an AI turns 3–4 answers into a summary for the doctor. Today: the hardware, the software, and how we validate it.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" name="Shape 3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0:40–1:40. Establish the need and why SSVEP: it is the paradigm that works best in locked-in cohorts, needs no training, and the response is a clean spectral peak we can detect with very few electrodes. Then state the gap: cost and operator dependence. Our contribution is the integration: cheap hardware + adaptive dialogue.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3" name="Shape 6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1:40–2:30. Walk left to right. Emphasise the loop: unlike a speller, we ask few, high-value questions. Each answer conditions the next question; after 3–4 iterations the system emits a structured summary for the doctor. Mention that decoding and stimulus timing run in separate processes so Bluetooth I/O never drops a frame.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2:30–3:40. This is the schematic in words. Say the numbers confidently: gain 50 in the in-amp, 1 Hz high-pass, cascaded low-passes, ×40, level shift. Explain that the DRL is the part most hobby designs skip — it is what makes the signal usable in a 50 Hz environment. Mention safety framing: current-limited, battery-powered research prototype, not a certified device.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3:40–4:40. This slide earns credibility: you found your own problems. Reviewers will ask about saturation, noise and safety anyway — pre-empt them. Key sentence: 'The topology is right; the gain distribution and passband were wrong for SSVEP, and we corrected both before fabrication.' Do not oversell Rev. B as done if it is not.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4:40–5:40. Explain frame-locking: the display refresh is the clock, so each frequency is an integer number of frames. Note honestly that 8 Hz on a 60 Hz display rounds to 8 frames = 7.5 Hz actual, so Rev. B will move to 7.5 or 8.57 Hz or verify with a photodiode. Explain the two-process architecture — it is a real engineering decision. State that the decoding pipeline is validated on a commercial headset now, and the custom board will be substituted once its noise floor and CMRR are measured.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2" name="Shape 14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5:40–6:50. Give the algorithm its due: CCA finds the spatial combination of the three channels that best correlates with a sine/cosine template at each candidate frequency and its second harmonic; doing this in three sub-bands and weighting them is FBCCA. No training. The output per trial is a vote count; the winning option is fed to the LLM. Mention the confidence margin as the hook for asynchronous operation.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7" name="Shape 16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6:50–7:50. This is the novel part of the system — most SSVEP BCIs are spellers. Explain that the LLM's job is to compress the conversation: three well-chosen questions replace thirty spelled characters. Stress the guard-rails: strict schema, bounded label length, no diagnostic claims. Walk through the example quickly.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4" name="Shape 18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7:50–8:40. If you have measured numbers, put them here (noise floor, a PSD figure, an accuracy table). If not yet, present this as the protocol and be explicit about which stages are complete. Reviewers respect a clear plan more than a vague claim. Name the benchmarks you will compare against.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4" name="Shape 19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8:40–9:30. Owning limitations increases credibility. Then pivot to what makes Rev. B novel: a self-checking, stimulus-synchronised, asynchronous device rather than a bare amplifier. Keep each item to one sentence.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3" name="Shape 20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9:30–10:00. Three sentences, then stop. Anticipated questions: (1) noise floor and CMRR numbers; (2) how you avoid LLM hallucination — strict schema, no diagnosis, human clinician in the loop; (3) why not ADS1299 — cost, pedagogy, inspectability, and we treat it as the benchmark; (4) safety — battery, isolation, current limiting, not certified.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F3B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3"/>
          <p:cNvSpPr txBox="1"/>
          <p:nvPr/>
        </p:nvSpPr>
        <p:spPr>
          <a:xfrm>
            <a:off x="548640" y="1794510"/>
            <a:ext cx="8046719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3-Channel SSVEP Brain–Computer Interface with AI-Guided Adaptive Questioning for Non-Verbal Patients</a:t>
            </a:r>
          </a:p>
        </p:txBody>
      </p:sp>
      <p:sp>
        <p:nvSpPr>
          <p:cNvPr id="21" name="Text 4"/>
          <p:cNvSpPr txBox="1"/>
          <p:nvPr/>
        </p:nvSpPr>
        <p:spPr>
          <a:xfrm>
            <a:off x="548640" y="3220020"/>
            <a:ext cx="8046719" cy="417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DCE7EB"/>
                </a:solidFill>
              </a:defRPr>
            </a:lvl1pPr>
          </a:lstStyle>
          <a:p>
            <a:pPr/>
            <a:r>
              <a:t>Hardware front-end design · Frame-locked visual stimulation · Filter-bank CCA decoding · LLM-generated dialogue</a:t>
            </a:r>
          </a:p>
        </p:txBody>
      </p:sp>
      <p:sp>
        <p:nvSpPr>
          <p:cNvPr id="22" name="Text 5"/>
          <p:cNvSpPr txBox="1"/>
          <p:nvPr/>
        </p:nvSpPr>
        <p:spPr>
          <a:xfrm>
            <a:off x="548640" y="4287827"/>
            <a:ext cx="731520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F2A93B"/>
                </a:solidFill>
              </a:defRPr>
            </a:lvl1pPr>
          </a:lstStyle>
          <a:p>
            <a:pPr/>
            <a:r>
              <a:t>GGSB conference presentation  · Ana Kakniashvili, Anastasia Chikovani · September 2026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0"/>
          <p:cNvSpPr txBox="1"/>
          <p:nvPr/>
        </p:nvSpPr>
        <p:spPr>
          <a:xfrm>
            <a:off x="457200" y="384809"/>
            <a:ext cx="822960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Clinical motivation</a:t>
            </a:r>
          </a:p>
        </p:txBody>
      </p:sp>
      <p:sp>
        <p:nvSpPr>
          <p:cNvPr id="27" name="Text 1"/>
          <p:cNvSpPr txBox="1"/>
          <p:nvPr/>
        </p:nvSpPr>
        <p:spPr>
          <a:xfrm>
            <a:off x="457200" y="917886"/>
            <a:ext cx="82296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5E6B73"/>
                </a:solidFill>
              </a:defRPr>
            </a:lvl1pPr>
          </a:lstStyle>
          <a:p>
            <a:pPr/>
            <a:r>
              <a:t>Locked in and late stage ALS patients retain cognition and vision but lose all motor output</a:t>
            </a:r>
          </a:p>
        </p:txBody>
      </p:sp>
      <p:sp>
        <p:nvSpPr>
          <p:cNvPr id="28" name="Text 2"/>
          <p:cNvSpPr txBox="1"/>
          <p:nvPr/>
        </p:nvSpPr>
        <p:spPr>
          <a:xfrm>
            <a:off x="457199" y="1325879"/>
            <a:ext cx="5120642" cy="270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Char char="•"/>
              <a:defRPr sz="1300">
                <a:solidFill>
                  <a:srgbClr val="1B1F24"/>
                </a:solidFill>
              </a:defRPr>
            </a:pPr>
            <a:r>
              <a:t>Eye-tracking and switch-based AAC fail as ocular motility declines; EEG-based BCIs need no muscle control.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300">
                <a:solidFill>
                  <a:srgbClr val="1B1F24"/>
                </a:solidFill>
              </a:defRPr>
            </a:pPr>
            <a:r>
              <a:t>Steady-state visual evoked potentials (SSVEP): gazing at a stimulus flickering at f Hz produces a narrow-band occipital response at f and its harmonics strong SNR, no user training.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300">
                <a:solidFill>
                  <a:srgbClr val="1B1F24"/>
                </a:solidFill>
              </a:defRPr>
            </a:pPr>
            <a:r>
              <a:t>In 7 locked-in patients, all reached ≥70 % accuracy with SSVEP vs. 3 of 7 with P300, at lower workload (Combaz et al., 2013).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300">
                <a:solidFill>
                  <a:srgbClr val="1B1F24"/>
                </a:solidFill>
              </a:defRPr>
            </a:pPr>
            <a:r>
              <a:t>Calibration-free asynchronous SSVEP spelling has been shown in a locked-in ALS patient: &gt;90 % accuracy, 22 bits/min (Shi et al., 2020).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300">
                <a:solidFill>
                  <a:srgbClr val="1B1F24"/>
                </a:solidFill>
              </a:defRPr>
            </a:pPr>
            <a:r>
              <a:t>Gap: clinical systems cost hundreds to thousands of dollars and require an operator. We target a low cost, self guided device for bedside triage of patient needs.</a:t>
            </a:r>
          </a:p>
        </p:txBody>
      </p:sp>
      <p:sp>
        <p:nvSpPr>
          <p:cNvPr id="29" name="Shape 3"/>
          <p:cNvSpPr/>
          <p:nvPr/>
        </p:nvSpPr>
        <p:spPr>
          <a:xfrm>
            <a:off x="5943600" y="1325880"/>
            <a:ext cx="2743200" cy="3200401"/>
          </a:xfrm>
          <a:prstGeom prst="roundRect">
            <a:avLst>
              <a:gd name="adj" fmla="val 3333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" name="Text 4"/>
          <p:cNvSpPr txBox="1"/>
          <p:nvPr/>
        </p:nvSpPr>
        <p:spPr>
          <a:xfrm>
            <a:off x="5943600" y="1530350"/>
            <a:ext cx="2743200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000">
                <a:solidFill>
                  <a:srgbClr val="F2A93B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7 / 7</a:t>
            </a:r>
          </a:p>
        </p:txBody>
      </p:sp>
      <p:sp>
        <p:nvSpPr>
          <p:cNvPr id="31" name="Text 5"/>
          <p:cNvSpPr txBox="1"/>
          <p:nvPr/>
        </p:nvSpPr>
        <p:spPr>
          <a:xfrm>
            <a:off x="5943600" y="2227756"/>
            <a:ext cx="2743200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100">
                <a:solidFill>
                  <a:srgbClr val="EEF4F6"/>
                </a:solidFill>
              </a:defRPr>
            </a:lvl1pPr>
          </a:lstStyle>
          <a:p>
            <a:pPr/>
            <a:r>
              <a:t>locked-in patients ≥70 % with SSVEP (Combaz 2013)</a:t>
            </a:r>
          </a:p>
        </p:txBody>
      </p:sp>
      <p:sp>
        <p:nvSpPr>
          <p:cNvPr id="32" name="Text 6"/>
          <p:cNvSpPr txBox="1"/>
          <p:nvPr/>
        </p:nvSpPr>
        <p:spPr>
          <a:xfrm>
            <a:off x="5943600" y="2901950"/>
            <a:ext cx="2743200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000">
                <a:solidFill>
                  <a:srgbClr val="F2A93B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&gt;90 %</a:t>
            </a:r>
          </a:p>
        </p:txBody>
      </p:sp>
      <p:sp>
        <p:nvSpPr>
          <p:cNvPr id="33" name="Text 7"/>
          <p:cNvSpPr txBox="1"/>
          <p:nvPr/>
        </p:nvSpPr>
        <p:spPr>
          <a:xfrm>
            <a:off x="5943600" y="3681906"/>
            <a:ext cx="2743200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100">
                <a:solidFill>
                  <a:srgbClr val="EEF4F6"/>
                </a:solidFill>
              </a:defRPr>
            </a:lvl1pPr>
          </a:lstStyle>
          <a:p>
            <a:pPr/>
            <a:r>
              <a:t>free-spelling accuracy, locked-in ALS (Shi 2020)</a:t>
            </a:r>
          </a:p>
        </p:txBody>
      </p:sp>
      <p:sp>
        <p:nvSpPr>
          <p:cNvPr id="34" name="Text 8"/>
          <p:cNvSpPr txBox="1"/>
          <p:nvPr/>
        </p:nvSpPr>
        <p:spPr>
          <a:xfrm>
            <a:off x="457200" y="4851399"/>
            <a:ext cx="8229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5E6B73"/>
                </a:solidFill>
              </a:defRPr>
            </a:lvl1pPr>
          </a:lstStyle>
          <a:p>
            <a:pPr/>
            <a:r>
              <a:t>3-Channel SSVEP BCI for Patient Communication   ·  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0"/>
          <p:cNvSpPr txBox="1"/>
          <p:nvPr/>
        </p:nvSpPr>
        <p:spPr>
          <a:xfrm>
            <a:off x="457200" y="384809"/>
            <a:ext cx="822960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System architecture</a:t>
            </a:r>
          </a:p>
        </p:txBody>
      </p:sp>
      <p:sp>
        <p:nvSpPr>
          <p:cNvPr id="39" name="Text 1"/>
          <p:cNvSpPr txBox="1"/>
          <p:nvPr/>
        </p:nvSpPr>
        <p:spPr>
          <a:xfrm>
            <a:off x="457200" y="917886"/>
            <a:ext cx="82296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5E6B73"/>
                </a:solidFill>
              </a:defRPr>
            </a:lvl1pPr>
          </a:lstStyle>
          <a:p>
            <a:pPr/>
            <a:r>
              <a:t>Closed loop: stimulus → EEG → decoding → adaptive question → clinician summary</a:t>
            </a:r>
          </a:p>
        </p:txBody>
      </p:sp>
      <p:sp>
        <p:nvSpPr>
          <p:cNvPr id="40" name="Shape 2"/>
          <p:cNvSpPr/>
          <p:nvPr/>
        </p:nvSpPr>
        <p:spPr>
          <a:xfrm>
            <a:off x="457200" y="1554480"/>
            <a:ext cx="1417320" cy="822961"/>
          </a:xfrm>
          <a:prstGeom prst="roundRect">
            <a:avLst>
              <a:gd name="adj" fmla="val 8889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1" name="Text 3"/>
          <p:cNvSpPr txBox="1"/>
          <p:nvPr/>
        </p:nvSpPr>
        <p:spPr>
          <a:xfrm>
            <a:off x="457200" y="1731689"/>
            <a:ext cx="1417320" cy="468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Patient gazes at one of 3 flickering squares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8 / 10 / 12 Hz</a:t>
            </a:r>
          </a:p>
        </p:txBody>
      </p:sp>
      <p:sp>
        <p:nvSpPr>
          <p:cNvPr id="42" name="Shape 4"/>
          <p:cNvSpPr/>
          <p:nvPr/>
        </p:nvSpPr>
        <p:spPr>
          <a:xfrm>
            <a:off x="1920239" y="1865376"/>
            <a:ext cx="237745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" name="Shape 5"/>
          <p:cNvSpPr/>
          <p:nvPr/>
        </p:nvSpPr>
        <p:spPr>
          <a:xfrm>
            <a:off x="2203704" y="1554480"/>
            <a:ext cx="1417321" cy="822961"/>
          </a:xfrm>
          <a:prstGeom prst="roundRect">
            <a:avLst>
              <a:gd name="adj" fmla="val 8889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" name="Text 6"/>
          <p:cNvSpPr txBox="1"/>
          <p:nvPr/>
        </p:nvSpPr>
        <p:spPr>
          <a:xfrm>
            <a:off x="2203704" y="1731689"/>
            <a:ext cx="1417321" cy="468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3-ch occipital EEG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O1 · Oz · O2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analog front end</a:t>
            </a:r>
          </a:p>
        </p:txBody>
      </p:sp>
      <p:sp>
        <p:nvSpPr>
          <p:cNvPr id="45" name="Shape 7"/>
          <p:cNvSpPr/>
          <p:nvPr/>
        </p:nvSpPr>
        <p:spPr>
          <a:xfrm>
            <a:off x="3666744" y="1865376"/>
            <a:ext cx="237745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" name="Shape 8"/>
          <p:cNvSpPr/>
          <p:nvPr/>
        </p:nvSpPr>
        <p:spPr>
          <a:xfrm>
            <a:off x="3950208" y="1554480"/>
            <a:ext cx="1417321" cy="822961"/>
          </a:xfrm>
          <a:prstGeom prst="roundRect">
            <a:avLst>
              <a:gd name="adj" fmla="val 8889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" name="Text 9"/>
          <p:cNvSpPr txBox="1"/>
          <p:nvPr/>
        </p:nvSpPr>
        <p:spPr>
          <a:xfrm>
            <a:off x="3950208" y="1814239"/>
            <a:ext cx="1417321" cy="303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ADC 250 Hz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2-s epochs</a:t>
            </a:r>
          </a:p>
        </p:txBody>
      </p:sp>
      <p:sp>
        <p:nvSpPr>
          <p:cNvPr id="48" name="Shape 10"/>
          <p:cNvSpPr/>
          <p:nvPr/>
        </p:nvSpPr>
        <p:spPr>
          <a:xfrm>
            <a:off x="5413247" y="1865376"/>
            <a:ext cx="237745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9" name="Shape 11"/>
          <p:cNvSpPr/>
          <p:nvPr/>
        </p:nvSpPr>
        <p:spPr>
          <a:xfrm>
            <a:off x="5696711" y="1554480"/>
            <a:ext cx="1417321" cy="822961"/>
          </a:xfrm>
          <a:prstGeom prst="roundRect">
            <a:avLst>
              <a:gd name="adj" fmla="val 8889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0" name="Text 12"/>
          <p:cNvSpPr txBox="1"/>
          <p:nvPr/>
        </p:nvSpPr>
        <p:spPr>
          <a:xfrm>
            <a:off x="5696711" y="1731689"/>
            <a:ext cx="1417321" cy="468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FBCCA decoder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3 sub-bands · 2 harmonics · vote</a:t>
            </a:r>
          </a:p>
        </p:txBody>
      </p:sp>
      <p:sp>
        <p:nvSpPr>
          <p:cNvPr id="51" name="Shape 13"/>
          <p:cNvSpPr/>
          <p:nvPr/>
        </p:nvSpPr>
        <p:spPr>
          <a:xfrm>
            <a:off x="7159752" y="1865376"/>
            <a:ext cx="237745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" name="Shape 14"/>
          <p:cNvSpPr/>
          <p:nvPr/>
        </p:nvSpPr>
        <p:spPr>
          <a:xfrm>
            <a:off x="7443216" y="1554480"/>
            <a:ext cx="1417321" cy="822961"/>
          </a:xfrm>
          <a:prstGeom prst="roundRect">
            <a:avLst>
              <a:gd name="adj" fmla="val 8889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3" name="Text 15"/>
          <p:cNvSpPr txBox="1"/>
          <p:nvPr/>
        </p:nvSpPr>
        <p:spPr>
          <a:xfrm>
            <a:off x="7443216" y="1731689"/>
            <a:ext cx="1417321" cy="468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/>
            <a:r>
              <a:t>LLM generates next question + 3 options (JSON)</a:t>
            </a:r>
          </a:p>
        </p:txBody>
      </p:sp>
      <p:sp>
        <p:nvSpPr>
          <p:cNvPr id="54" name="Shape 16"/>
          <p:cNvSpPr/>
          <p:nvPr/>
        </p:nvSpPr>
        <p:spPr>
          <a:xfrm>
            <a:off x="7452359" y="2377439"/>
            <a:ext cx="1" cy="457201"/>
          </a:xfrm>
          <a:prstGeom prst="line">
            <a:avLst/>
          </a:prstGeom>
          <a:ln w="19050">
            <a:solidFill>
              <a:srgbClr val="F2A93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5" name="Shape 17"/>
          <p:cNvSpPr/>
          <p:nvPr/>
        </p:nvSpPr>
        <p:spPr>
          <a:xfrm>
            <a:off x="1142999" y="2834639"/>
            <a:ext cx="6309362" cy="1"/>
          </a:xfrm>
          <a:prstGeom prst="line">
            <a:avLst/>
          </a:prstGeom>
          <a:ln w="19050">
            <a:solidFill>
              <a:srgbClr val="F2A93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" name="Shape 18"/>
          <p:cNvSpPr/>
          <p:nvPr/>
        </p:nvSpPr>
        <p:spPr>
          <a:xfrm>
            <a:off x="1143000" y="2377439"/>
            <a:ext cx="0" cy="457201"/>
          </a:xfrm>
          <a:prstGeom prst="line">
            <a:avLst/>
          </a:prstGeom>
          <a:ln w="19050">
            <a:solidFill>
              <a:srgbClr val="F2A93B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57" name="Text 19"/>
          <p:cNvSpPr txBox="1"/>
          <p:nvPr/>
        </p:nvSpPr>
        <p:spPr>
          <a:xfrm>
            <a:off x="3657600" y="2930696"/>
            <a:ext cx="1463041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000">
                <a:solidFill>
                  <a:srgbClr val="F2A93B"/>
                </a:solidFill>
              </a:defRPr>
            </a:lvl1pPr>
          </a:lstStyle>
          <a:p>
            <a:pPr/>
            <a:r>
              <a:t>3–4 iterations</a:t>
            </a:r>
          </a:p>
        </p:txBody>
      </p:sp>
      <p:sp>
        <p:nvSpPr>
          <p:cNvPr id="58" name="Shape 20"/>
          <p:cNvSpPr/>
          <p:nvPr/>
        </p:nvSpPr>
        <p:spPr>
          <a:xfrm>
            <a:off x="3291840" y="3337559"/>
            <a:ext cx="2560321" cy="685801"/>
          </a:xfrm>
          <a:prstGeom prst="roundRect">
            <a:avLst>
              <a:gd name="adj" fmla="val 10667"/>
            </a:avLst>
          </a:prstGeom>
          <a:solidFill>
            <a:srgbClr val="F2A93B"/>
          </a:solidFill>
          <a:ln w="12700">
            <a:solidFill>
              <a:srgbClr val="F2A93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9" name="Text 21"/>
          <p:cNvSpPr txBox="1"/>
          <p:nvPr/>
        </p:nvSpPr>
        <p:spPr>
          <a:xfrm>
            <a:off x="3291840" y="3530140"/>
            <a:ext cx="2560321" cy="300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b="1" sz="1100">
                <a:solidFill>
                  <a:srgbClr val="1B1F24"/>
                </a:solidFill>
              </a:defRPr>
            </a:pPr>
            <a:r>
              <a:t>Structured report to clinician:</a:t>
            </a:r>
          </a:p>
          <a:p>
            <a:pPr algn="ctr">
              <a:defRPr b="1" sz="1100">
                <a:solidFill>
                  <a:srgbClr val="1B1F24"/>
                </a:solidFill>
              </a:defRPr>
            </a:pPr>
            <a:r>
              <a:t>needs, comfort state, urgency</a:t>
            </a:r>
          </a:p>
        </p:txBody>
      </p:sp>
      <p:sp>
        <p:nvSpPr>
          <p:cNvPr id="60" name="Text 22"/>
          <p:cNvSpPr txBox="1"/>
          <p:nvPr/>
        </p:nvSpPr>
        <p:spPr>
          <a:xfrm>
            <a:off x="457200" y="4285156"/>
            <a:ext cx="8229600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5E6B73"/>
                </a:solidFill>
              </a:defRPr>
            </a:lvl1pPr>
          </a:lstStyle>
          <a:p>
            <a:pPr/>
            <a:r>
              <a:t>Software stack: PsychoPy (stimulus, frame-locked) · isolated acquisition process · MATLAB/EEGLAB FBCCA via MATLAB Engine · Python orchestration · Gemini LLM with strict JSON schema</a:t>
            </a:r>
          </a:p>
        </p:txBody>
      </p:sp>
      <p:sp>
        <p:nvSpPr>
          <p:cNvPr id="61" name="Text 23"/>
          <p:cNvSpPr txBox="1"/>
          <p:nvPr/>
        </p:nvSpPr>
        <p:spPr>
          <a:xfrm>
            <a:off x="457200" y="4851399"/>
            <a:ext cx="8229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5E6B73"/>
                </a:solidFill>
              </a:defRPr>
            </a:lvl1pPr>
          </a:lstStyle>
          <a:p>
            <a:pPr/>
            <a:r>
              <a:t>3-Channel SSVEP BCI for Patient Communication   ·  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0"/>
          <p:cNvSpPr txBox="1"/>
          <p:nvPr/>
        </p:nvSpPr>
        <p:spPr>
          <a:xfrm>
            <a:off x="457200" y="384809"/>
            <a:ext cx="822960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Hardware: analog front end (per channel)</a:t>
            </a:r>
          </a:p>
        </p:txBody>
      </p:sp>
      <p:sp>
        <p:nvSpPr>
          <p:cNvPr id="66" name="Text 1"/>
          <p:cNvSpPr txBox="1"/>
          <p:nvPr/>
        </p:nvSpPr>
        <p:spPr>
          <a:xfrm>
            <a:off x="457200" y="917886"/>
            <a:ext cx="82296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5E6B73"/>
                </a:solidFill>
              </a:defRPr>
            </a:lvl1pPr>
          </a:lstStyle>
          <a:p>
            <a:pPr/>
            <a:r>
              <a:t>Instrumentation amplifier → high-pass → anti-alias low-pass → gain → level shift → ADC</a:t>
            </a:r>
          </a:p>
        </p:txBody>
      </p:sp>
      <p:sp>
        <p:nvSpPr>
          <p:cNvPr id="67" name="Shape 2"/>
          <p:cNvSpPr/>
          <p:nvPr/>
        </p:nvSpPr>
        <p:spPr>
          <a:xfrm>
            <a:off x="457200" y="1417319"/>
            <a:ext cx="1207009" cy="868681"/>
          </a:xfrm>
          <a:prstGeom prst="roundRect">
            <a:avLst>
              <a:gd name="adj" fmla="val 8421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8" name="Text 3"/>
          <p:cNvSpPr txBox="1"/>
          <p:nvPr/>
        </p:nvSpPr>
        <p:spPr>
          <a:xfrm>
            <a:off x="457200" y="1584238"/>
            <a:ext cx="1207009" cy="534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AD620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in-amp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Rg = 1 kΩ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G ≈ 50</a:t>
            </a:r>
          </a:p>
        </p:txBody>
      </p:sp>
      <p:sp>
        <p:nvSpPr>
          <p:cNvPr id="69" name="Shape 4"/>
          <p:cNvSpPr/>
          <p:nvPr/>
        </p:nvSpPr>
        <p:spPr>
          <a:xfrm>
            <a:off x="1682495" y="1755648"/>
            <a:ext cx="146305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0" name="Shape 5"/>
          <p:cNvSpPr/>
          <p:nvPr/>
        </p:nvSpPr>
        <p:spPr>
          <a:xfrm>
            <a:off x="1847088" y="1417319"/>
            <a:ext cx="1207009" cy="868681"/>
          </a:xfrm>
          <a:prstGeom prst="roundRect">
            <a:avLst>
              <a:gd name="adj" fmla="val 8421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1" name="Text 6"/>
          <p:cNvSpPr txBox="1"/>
          <p:nvPr/>
        </p:nvSpPr>
        <p:spPr>
          <a:xfrm>
            <a:off x="1847088" y="1584238"/>
            <a:ext cx="1207009" cy="534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Sallen-Key HPF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2nd order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1 µF · 160 kΩ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fc ≈ 1 Hz</a:t>
            </a:r>
          </a:p>
        </p:txBody>
      </p:sp>
      <p:sp>
        <p:nvSpPr>
          <p:cNvPr id="72" name="Shape 7"/>
          <p:cNvSpPr/>
          <p:nvPr/>
        </p:nvSpPr>
        <p:spPr>
          <a:xfrm>
            <a:off x="3072383" y="1755648"/>
            <a:ext cx="146305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3" name="Shape 8"/>
          <p:cNvSpPr/>
          <p:nvPr/>
        </p:nvSpPr>
        <p:spPr>
          <a:xfrm>
            <a:off x="3236976" y="1417319"/>
            <a:ext cx="1207009" cy="868681"/>
          </a:xfrm>
          <a:prstGeom prst="roundRect">
            <a:avLst>
              <a:gd name="adj" fmla="val 8421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4" name="Text 9"/>
          <p:cNvSpPr txBox="1"/>
          <p:nvPr/>
        </p:nvSpPr>
        <p:spPr>
          <a:xfrm>
            <a:off x="3236976" y="1654088"/>
            <a:ext cx="1207009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Sallen-Key LPF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47 kΩ · 117/100 nF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fc ≈ 31 Hz</a:t>
            </a:r>
          </a:p>
        </p:txBody>
      </p:sp>
      <p:sp>
        <p:nvSpPr>
          <p:cNvPr id="75" name="Shape 10"/>
          <p:cNvSpPr/>
          <p:nvPr/>
        </p:nvSpPr>
        <p:spPr>
          <a:xfrm>
            <a:off x="4462271" y="1755648"/>
            <a:ext cx="146305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6" name="Shape 11"/>
          <p:cNvSpPr/>
          <p:nvPr/>
        </p:nvSpPr>
        <p:spPr>
          <a:xfrm>
            <a:off x="4626864" y="1417319"/>
            <a:ext cx="1207009" cy="868681"/>
          </a:xfrm>
          <a:prstGeom prst="roundRect">
            <a:avLst>
              <a:gd name="adj" fmla="val 8421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7" name="Text 12"/>
          <p:cNvSpPr txBox="1"/>
          <p:nvPr/>
        </p:nvSpPr>
        <p:spPr>
          <a:xfrm>
            <a:off x="4626864" y="1654088"/>
            <a:ext cx="1207009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Sallen-Key LPF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51 kΩ · 150/22 nF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fc ≈ 54 Hz</a:t>
            </a:r>
          </a:p>
        </p:txBody>
      </p:sp>
      <p:sp>
        <p:nvSpPr>
          <p:cNvPr id="78" name="Shape 13"/>
          <p:cNvSpPr/>
          <p:nvPr/>
        </p:nvSpPr>
        <p:spPr>
          <a:xfrm>
            <a:off x="5852159" y="1755648"/>
            <a:ext cx="146305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9" name="Shape 14"/>
          <p:cNvSpPr/>
          <p:nvPr/>
        </p:nvSpPr>
        <p:spPr>
          <a:xfrm>
            <a:off x="6016752" y="1417319"/>
            <a:ext cx="1207009" cy="868681"/>
          </a:xfrm>
          <a:prstGeom prst="roundRect">
            <a:avLst>
              <a:gd name="adj" fmla="val 8421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0" name="Text 15"/>
          <p:cNvSpPr txBox="1"/>
          <p:nvPr/>
        </p:nvSpPr>
        <p:spPr>
          <a:xfrm>
            <a:off x="6016752" y="1654088"/>
            <a:ext cx="1207009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Gain stage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TL084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G ≈ 40</a:t>
            </a:r>
          </a:p>
        </p:txBody>
      </p:sp>
      <p:sp>
        <p:nvSpPr>
          <p:cNvPr id="81" name="Shape 16"/>
          <p:cNvSpPr/>
          <p:nvPr/>
        </p:nvSpPr>
        <p:spPr>
          <a:xfrm>
            <a:off x="7242047" y="1755648"/>
            <a:ext cx="146305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2" name="Shape 17"/>
          <p:cNvSpPr/>
          <p:nvPr/>
        </p:nvSpPr>
        <p:spPr>
          <a:xfrm>
            <a:off x="7406640" y="1417319"/>
            <a:ext cx="1207009" cy="868681"/>
          </a:xfrm>
          <a:prstGeom prst="roundRect">
            <a:avLst>
              <a:gd name="adj" fmla="val 8421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Text 18"/>
          <p:cNvSpPr txBox="1"/>
          <p:nvPr/>
        </p:nvSpPr>
        <p:spPr>
          <a:xfrm>
            <a:off x="7406640" y="1654088"/>
            <a:ext cx="1207009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AC couple + bias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10 µF · 100k/100k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to ADC</a:t>
            </a:r>
          </a:p>
        </p:txBody>
      </p:sp>
      <p:sp>
        <p:nvSpPr>
          <p:cNvPr id="84" name="Text 19"/>
          <p:cNvSpPr txBox="1"/>
          <p:nvPr/>
        </p:nvSpPr>
        <p:spPr>
          <a:xfrm>
            <a:off x="457200" y="2493186"/>
            <a:ext cx="8229600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5E6B73"/>
                </a:solidFill>
              </a:defRPr>
            </a:lvl1pPr>
          </a:lstStyle>
          <a:p>
            <a:pPr/>
            <a:r>
              <a:t>Total gain ≈ 2 000  ·  passband ≈ 1–30 Hz  ·  ±5 V dual supply  ·  three identical channels (U1/U3, U4/U6, U7/U9)</a:t>
            </a:r>
          </a:p>
        </p:txBody>
      </p:sp>
      <p:sp>
        <p:nvSpPr>
          <p:cNvPr id="85" name="Text 20"/>
          <p:cNvSpPr txBox="1"/>
          <p:nvPr/>
        </p:nvSpPr>
        <p:spPr>
          <a:xfrm>
            <a:off x="457199" y="2818130"/>
            <a:ext cx="3931922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Design rationale</a:t>
            </a:r>
          </a:p>
        </p:txBody>
      </p:sp>
      <p:sp>
        <p:nvSpPr>
          <p:cNvPr id="86" name="Text 21"/>
          <p:cNvSpPr txBox="1"/>
          <p:nvPr/>
        </p:nvSpPr>
        <p:spPr>
          <a:xfrm>
            <a:off x="457199" y="3108960"/>
            <a:ext cx="3931922" cy="1277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In-amp rejects the common-mode 50 Hz mains voltage on the body (AD620 CMRR ≥ 100 dB) and amplifies the µV differential EEG.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HPF removes electrode DC offset and drift; LPFs suppress EMG and alias energy before sampling.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Gain formula G = 1 + 49.4 kΩ / Rg; Sallen-Key fc = 1/(2πR√(C₁C₂)) — all values verified analytically.</a:t>
            </a:r>
          </a:p>
        </p:txBody>
      </p:sp>
      <p:sp>
        <p:nvSpPr>
          <p:cNvPr id="87" name="Shape 22"/>
          <p:cNvSpPr/>
          <p:nvPr/>
        </p:nvSpPr>
        <p:spPr>
          <a:xfrm>
            <a:off x="4663440" y="2788920"/>
            <a:ext cx="4023360" cy="1874521"/>
          </a:xfrm>
          <a:prstGeom prst="roundRect">
            <a:avLst>
              <a:gd name="adj" fmla="val 4878"/>
            </a:avLst>
          </a:prstGeom>
          <a:solidFill>
            <a:srgbClr val="EEF4F6"/>
          </a:solidFill>
          <a:ln w="12700">
            <a:solidFill>
              <a:srgbClr val="EEF4F6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8" name="Text 23"/>
          <p:cNvSpPr txBox="1"/>
          <p:nvPr/>
        </p:nvSpPr>
        <p:spPr>
          <a:xfrm>
            <a:off x="4846320" y="2915920"/>
            <a:ext cx="3657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Driven-right-leg (DRL) bias circuit</a:t>
            </a:r>
          </a:p>
        </p:txBody>
      </p:sp>
      <p:sp>
        <p:nvSpPr>
          <p:cNvPr id="89" name="Text 24"/>
          <p:cNvSpPr txBox="1"/>
          <p:nvPr/>
        </p:nvSpPr>
        <p:spPr>
          <a:xfrm>
            <a:off x="4846320" y="3200400"/>
            <a:ext cx="3657601" cy="1114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Common-mode voltage sensed via 470 kΩ network → inverting integrator (1 MΩ ‖ 1 nF) → reference electrode through 390 kΩ.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Negative feedback actively cancels mains pickup; raises effective CMRR by 20–40 dB (Winter &amp; Webster, 1983).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390 kΩ bounds patient auxiliary current to ≈13 µA at 5 V (IEC 60601-1: 10 µA CF / 100 µA BF).</a:t>
            </a:r>
          </a:p>
        </p:txBody>
      </p:sp>
      <p:sp>
        <p:nvSpPr>
          <p:cNvPr id="90" name="Text 25"/>
          <p:cNvSpPr txBox="1"/>
          <p:nvPr/>
        </p:nvSpPr>
        <p:spPr>
          <a:xfrm>
            <a:off x="457200" y="4851399"/>
            <a:ext cx="8229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5E6B73"/>
                </a:solidFill>
              </a:defRPr>
            </a:lvl1pPr>
          </a:lstStyle>
          <a:p>
            <a:pPr/>
            <a:r>
              <a:t>3-Channel SSVEP BCI for Patient Communication   ·  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 0"/>
          <p:cNvSpPr txBox="1"/>
          <p:nvPr/>
        </p:nvSpPr>
        <p:spPr>
          <a:xfrm>
            <a:off x="457200" y="384809"/>
            <a:ext cx="822960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Hardware: design review and revision plan</a:t>
            </a:r>
          </a:p>
        </p:txBody>
      </p:sp>
      <p:sp>
        <p:nvSpPr>
          <p:cNvPr id="95" name="Text 1"/>
          <p:cNvSpPr txBox="1"/>
          <p:nvPr/>
        </p:nvSpPr>
        <p:spPr>
          <a:xfrm>
            <a:off x="457200" y="917886"/>
            <a:ext cx="82296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5E6B73"/>
                </a:solidFill>
              </a:defRPr>
            </a:lvl1pPr>
          </a:lstStyle>
          <a:p>
            <a:pPr/>
            <a:r>
              <a:t>Quantitative review of the first schematic identified four corrections before fabrication</a:t>
            </a:r>
          </a:p>
        </p:txBody>
      </p:sp>
      <p:graphicFrame>
        <p:nvGraphicFramePr>
          <p:cNvPr id="96" name="Table 0"/>
          <p:cNvGraphicFramePr/>
          <p:nvPr/>
        </p:nvGraphicFramePr>
        <p:xfrm>
          <a:off x="457200" y="1325880"/>
          <a:ext cx="8229600" cy="230428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371600"/>
                <a:gridCol w="1554480"/>
                <a:gridCol w="2743200"/>
                <a:gridCol w="2560320"/>
              </a:tblGrid>
              <a:tr h="38404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000">
                          <a:solidFill>
                            <a:srgbClr val="FFFFFF"/>
                          </a:solidFill>
                        </a:rPr>
                        <a:t>Parameter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000">
                          <a:solidFill>
                            <a:srgbClr val="FFFFFF"/>
                          </a:solidFill>
                        </a:rPr>
                        <a:t>Rev. A (current)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000">
                          <a:solidFill>
                            <a:srgbClr val="FFFFFF"/>
                          </a:solidFill>
                        </a:rPr>
                        <a:t>Issue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000">
                          <a:solidFill>
                            <a:srgbClr val="FFFFFF"/>
                          </a:solidFill>
                        </a:rPr>
                        <a:t>Rev. B (planned)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0F3B4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First-stage gain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50 (Rg = 1 kΩ)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±300 mV electrode offset × 50 exceeds ±5 V rails → saturation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G ≈ 5–10 before HPF; gain ×100–400 after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Low-pass corner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≈31 Hz (effective)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Removes 2nd/3rd harmonics of 10–12 Hz targets used by FBCCA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fc ≈ 60–80 Hz analog; sharp digital filtering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ADC interface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Bias 2.5 V, ±5 V swing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3.3 V ADC mid-scale is 1.65 V; over-voltage risk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3.3 V rail-to-rail buffer at 1.65 V + clamps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Op-amp noise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TL084 (≈18–37 nV/√Hz)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Noise comparable to SSVEP amplitude (&lt;1 µV)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OPA4192 / OPA1644 (≈5 nV/√Hz)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Input protection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None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Patient safety and ESD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000">
                          <a:solidFill>
                            <a:srgbClr val="1B1F24"/>
                          </a:solidFill>
                        </a:rPr>
                        <a:t>10–47 kΩ series R + clamps; battery + BLE isolation</a:t>
                      </a:r>
                    </a:p>
                  </a:txBody>
                  <a:tcPr marL="45720" marR="45720" marT="45720" marB="45720" anchor="ctr" anchorCtr="0" horzOverflow="overflow">
                    <a:lnL>
                      <a:solidFill>
                        <a:srgbClr val="DCE7EB"/>
                      </a:solidFill>
                    </a:lnL>
                    <a:lnR>
                      <a:solidFill>
                        <a:srgbClr val="DCE7EB"/>
                      </a:solidFill>
                    </a:lnR>
                    <a:lnT>
                      <a:solidFill>
                        <a:srgbClr val="DCE7EB"/>
                      </a:solidFill>
                    </a:lnT>
                    <a:lnB>
                      <a:solidFill>
                        <a:srgbClr val="DCE7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7" name="Shape 2"/>
          <p:cNvSpPr/>
          <p:nvPr/>
        </p:nvSpPr>
        <p:spPr>
          <a:xfrm>
            <a:off x="457200" y="3931920"/>
            <a:ext cx="8229600" cy="685801"/>
          </a:xfrm>
          <a:prstGeom prst="roundRect">
            <a:avLst>
              <a:gd name="adj" fmla="val 13333"/>
            </a:avLst>
          </a:prstGeom>
          <a:solidFill>
            <a:srgbClr val="EEF4F6"/>
          </a:solidFill>
          <a:ln w="12700">
            <a:solidFill>
              <a:srgbClr val="EEF4F6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8" name="Text 3"/>
          <p:cNvSpPr txBox="1"/>
          <p:nvPr/>
        </p:nvSpPr>
        <p:spPr>
          <a:xfrm>
            <a:off x="640079" y="4042586"/>
            <a:ext cx="7863842" cy="464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0F3B4C"/>
                </a:solidFill>
              </a:defRPr>
            </a:pPr>
            <a:r>
              <a:t>Method: </a:t>
            </a:r>
            <a:r>
              <a:rPr b="0">
                <a:solidFill>
                  <a:srgbClr val="1B1F24"/>
                </a:solidFill>
              </a:rPr>
              <a:t>each stage recomputed analytically (gain, corner frequency, headroom); compared against AD620/AD8232 application notes and the OpenEEG ModularEEG reference design (in-amp G = 12 before HPF, total G ≈ 7 800). Corrections are being validated in simulation prior to Rev. B layout.</a:t>
            </a:r>
          </a:p>
        </p:txBody>
      </p:sp>
      <p:sp>
        <p:nvSpPr>
          <p:cNvPr id="99" name="Text 4"/>
          <p:cNvSpPr txBox="1"/>
          <p:nvPr/>
        </p:nvSpPr>
        <p:spPr>
          <a:xfrm>
            <a:off x="457200" y="4851399"/>
            <a:ext cx="8229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5E6B73"/>
                </a:solidFill>
              </a:defRPr>
            </a:lvl1pPr>
          </a:lstStyle>
          <a:p>
            <a:pPr/>
            <a:r>
              <a:t>3-Channel SSVEP BCI for Patient Communication   ·  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 0"/>
          <p:cNvSpPr txBox="1"/>
          <p:nvPr/>
        </p:nvSpPr>
        <p:spPr>
          <a:xfrm>
            <a:off x="457200" y="384809"/>
            <a:ext cx="822960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Software I: visual stimulation and acquisition</a:t>
            </a:r>
          </a:p>
        </p:txBody>
      </p:sp>
      <p:sp>
        <p:nvSpPr>
          <p:cNvPr id="104" name="Text 1"/>
          <p:cNvSpPr txBox="1"/>
          <p:nvPr/>
        </p:nvSpPr>
        <p:spPr>
          <a:xfrm>
            <a:off x="457200" y="917886"/>
            <a:ext cx="82296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5E6B73"/>
                </a:solidFill>
              </a:defRPr>
            </a:lvl1pPr>
          </a:lstStyle>
          <a:p>
            <a:pPr/>
            <a:r>
              <a:t>Frame-locked flicker in PsychoPy with hardware I/O isolated in a separate process</a:t>
            </a:r>
          </a:p>
        </p:txBody>
      </p:sp>
      <p:sp>
        <p:nvSpPr>
          <p:cNvPr id="105" name="Shape 2"/>
          <p:cNvSpPr/>
          <p:nvPr/>
        </p:nvSpPr>
        <p:spPr>
          <a:xfrm>
            <a:off x="457200" y="1371600"/>
            <a:ext cx="3840480" cy="2423161"/>
          </a:xfrm>
          <a:prstGeom prst="rect">
            <a:avLst/>
          </a:prstGeom>
          <a:solidFill>
            <a:srgbClr val="1B1F24"/>
          </a:solidFill>
          <a:ln w="12700">
            <a:solidFill>
              <a:srgbClr val="1B1F2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6" name="Shape 3"/>
          <p:cNvSpPr/>
          <p:nvPr/>
        </p:nvSpPr>
        <p:spPr>
          <a:xfrm>
            <a:off x="2103120" y="1508760"/>
            <a:ext cx="548641" cy="54864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7" name="Text 4"/>
          <p:cNvSpPr txBox="1"/>
          <p:nvPr/>
        </p:nvSpPr>
        <p:spPr>
          <a:xfrm>
            <a:off x="1737360" y="2135632"/>
            <a:ext cx="12801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/>
            <a:r>
              <a:t>A · 8 Hz</a:t>
            </a:r>
          </a:p>
        </p:txBody>
      </p:sp>
      <p:sp>
        <p:nvSpPr>
          <p:cNvPr id="108" name="Text 5"/>
          <p:cNvSpPr txBox="1"/>
          <p:nvPr/>
        </p:nvSpPr>
        <p:spPr>
          <a:xfrm>
            <a:off x="640079" y="2454954"/>
            <a:ext cx="3474722" cy="302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i="1" sz="1000">
                <a:solidFill>
                  <a:srgbClr val="F2A93B"/>
                </a:solidFill>
              </a:defRPr>
            </a:pPr>
            <a:r>
              <a:t>"I have called the nurse.</a:t>
            </a:r>
          </a:p>
          <a:p>
            <a:pPr algn="ctr">
              <a:defRPr i="1" sz="1000">
                <a:solidFill>
                  <a:srgbClr val="F2A93B"/>
                </a:solidFill>
              </a:defRPr>
            </a:pPr>
            <a:r>
              <a:t>What else can I do?"</a:t>
            </a:r>
          </a:p>
        </p:txBody>
      </p:sp>
      <p:sp>
        <p:nvSpPr>
          <p:cNvPr id="109" name="Shape 6"/>
          <p:cNvSpPr/>
          <p:nvPr/>
        </p:nvSpPr>
        <p:spPr>
          <a:xfrm>
            <a:off x="731519" y="3017520"/>
            <a:ext cx="548641" cy="54864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0" name="Text 7"/>
          <p:cNvSpPr txBox="1"/>
          <p:nvPr/>
        </p:nvSpPr>
        <p:spPr>
          <a:xfrm>
            <a:off x="1325880" y="3228339"/>
            <a:ext cx="914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/>
            <a:r>
              <a:t>B · 10 Hz</a:t>
            </a:r>
          </a:p>
        </p:txBody>
      </p:sp>
      <p:sp>
        <p:nvSpPr>
          <p:cNvPr id="111" name="Shape 8"/>
          <p:cNvSpPr/>
          <p:nvPr/>
        </p:nvSpPr>
        <p:spPr>
          <a:xfrm>
            <a:off x="3474720" y="3017520"/>
            <a:ext cx="548641" cy="548641"/>
          </a:xfrm>
          <a:prstGeom prst="rect">
            <a:avLst/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2" name="Text 9"/>
          <p:cNvSpPr txBox="1"/>
          <p:nvPr/>
        </p:nvSpPr>
        <p:spPr>
          <a:xfrm>
            <a:off x="2514600" y="3228339"/>
            <a:ext cx="9144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/>
            <a:r>
              <a:t>C · 12 Hz</a:t>
            </a:r>
          </a:p>
        </p:txBody>
      </p:sp>
      <p:sp>
        <p:nvSpPr>
          <p:cNvPr id="113" name="Text 10"/>
          <p:cNvSpPr txBox="1"/>
          <p:nvPr/>
        </p:nvSpPr>
        <p:spPr>
          <a:xfrm>
            <a:off x="457200" y="4009434"/>
            <a:ext cx="3840480" cy="302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5E6B73"/>
                </a:solidFill>
              </a:defRPr>
            </a:lvl1pPr>
          </a:lstStyle>
          <a:p>
            <a:pPr/>
            <a:r>
              <a:t>Screen layout: three 300 px squares at wide angular separation; AI prompt centred; option labels beneath each square.</a:t>
            </a:r>
          </a:p>
        </p:txBody>
      </p:sp>
      <p:sp>
        <p:nvSpPr>
          <p:cNvPr id="114" name="Text 11"/>
          <p:cNvSpPr txBox="1"/>
          <p:nvPr/>
        </p:nvSpPr>
        <p:spPr>
          <a:xfrm>
            <a:off x="4572000" y="1371599"/>
            <a:ext cx="4114800" cy="2509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Flicker is generated per frame: square on when (frame mod P) &lt; P/2, P = round(f_refresh / f). Exact integer periods (60 Hz → 6 and 5 frames for 10 and 12 Hz) give phase-stable square-wave stimulation.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Trial length 5 s per question; frequencies 8 / 10 / 12 Hz chosen ≥2 Hz apart, no mutual low-order harmonics, none coincident with 50 Hz sub-harmonics.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Acquisition runs in an isolated worker process (multiprocessing) so Bluetooth latency cannot cause dropped frames in the stimulus loop.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Current validation platform: g.tec Unicorn, 8 ch, 250 Hz; occipital PO7 / Oz / PO8 used → identical channel count to the custom board. Data streamed as float32, converted to BDF (MNE) for analysis.</a:t>
            </a:r>
          </a:p>
        </p:txBody>
      </p:sp>
      <p:sp>
        <p:nvSpPr>
          <p:cNvPr id="115" name="Text 12"/>
          <p:cNvSpPr txBox="1"/>
          <p:nvPr/>
        </p:nvSpPr>
        <p:spPr>
          <a:xfrm>
            <a:off x="457200" y="4851399"/>
            <a:ext cx="8229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5E6B73"/>
                </a:solidFill>
              </a:defRPr>
            </a:lvl1pPr>
          </a:lstStyle>
          <a:p>
            <a:pPr/>
            <a:r>
              <a:t>3-Channel SSVEP BCI for Patient Communication   ·  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 0"/>
          <p:cNvSpPr txBox="1"/>
          <p:nvPr/>
        </p:nvSpPr>
        <p:spPr>
          <a:xfrm>
            <a:off x="457200" y="384809"/>
            <a:ext cx="822960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Software II: filter-bank CCA decoding</a:t>
            </a:r>
          </a:p>
        </p:txBody>
      </p:sp>
      <p:sp>
        <p:nvSpPr>
          <p:cNvPr id="120" name="Text 1"/>
          <p:cNvSpPr txBox="1"/>
          <p:nvPr/>
        </p:nvSpPr>
        <p:spPr>
          <a:xfrm>
            <a:off x="457200" y="917886"/>
            <a:ext cx="82296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5E6B73"/>
                </a:solidFill>
              </a:defRPr>
            </a:lvl1pPr>
          </a:lstStyle>
          <a:p>
            <a:pPr/>
            <a:r>
              <a:t>Training-free target identification exploiting fundamental and harmonic responses (Chen et al., 2015)</a:t>
            </a:r>
          </a:p>
        </p:txBody>
      </p:sp>
      <p:sp>
        <p:nvSpPr>
          <p:cNvPr id="121" name="Shape 2"/>
          <p:cNvSpPr/>
          <p:nvPr/>
        </p:nvSpPr>
        <p:spPr>
          <a:xfrm>
            <a:off x="457200" y="1371600"/>
            <a:ext cx="1508761" cy="731520"/>
          </a:xfrm>
          <a:prstGeom prst="roundRect">
            <a:avLst>
              <a:gd name="adj" fmla="val 10000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2" name="Text 3"/>
          <p:cNvSpPr txBox="1"/>
          <p:nvPr/>
        </p:nvSpPr>
        <p:spPr>
          <a:xfrm>
            <a:off x="457200" y="1539788"/>
            <a:ext cx="1508761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Pre-processing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discard warm-up · 5–40 Hz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4th-order Butterworth</a:t>
            </a:r>
          </a:p>
        </p:txBody>
      </p:sp>
      <p:sp>
        <p:nvSpPr>
          <p:cNvPr id="123" name="Shape 4"/>
          <p:cNvSpPr/>
          <p:nvPr/>
        </p:nvSpPr>
        <p:spPr>
          <a:xfrm>
            <a:off x="2002535" y="1636776"/>
            <a:ext cx="201169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4" name="Shape 5"/>
          <p:cNvSpPr/>
          <p:nvPr/>
        </p:nvSpPr>
        <p:spPr>
          <a:xfrm>
            <a:off x="2240279" y="1371600"/>
            <a:ext cx="1508761" cy="731520"/>
          </a:xfrm>
          <a:prstGeom prst="roundRect">
            <a:avLst>
              <a:gd name="adj" fmla="val 10000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5" name="Text 6"/>
          <p:cNvSpPr txBox="1"/>
          <p:nvPr/>
        </p:nvSpPr>
        <p:spPr>
          <a:xfrm>
            <a:off x="2240279" y="1539788"/>
            <a:ext cx="1508761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Epoching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2-s windows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3 channels</a:t>
            </a:r>
          </a:p>
        </p:txBody>
      </p:sp>
      <p:sp>
        <p:nvSpPr>
          <p:cNvPr id="126" name="Shape 7"/>
          <p:cNvSpPr/>
          <p:nvPr/>
        </p:nvSpPr>
        <p:spPr>
          <a:xfrm>
            <a:off x="3785615" y="1636776"/>
            <a:ext cx="201169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7" name="Shape 8"/>
          <p:cNvSpPr/>
          <p:nvPr/>
        </p:nvSpPr>
        <p:spPr>
          <a:xfrm>
            <a:off x="4023359" y="1371600"/>
            <a:ext cx="1508761" cy="731520"/>
          </a:xfrm>
          <a:prstGeom prst="roundRect">
            <a:avLst>
              <a:gd name="adj" fmla="val 10000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8" name="Text 9"/>
          <p:cNvSpPr txBox="1"/>
          <p:nvPr/>
        </p:nvSpPr>
        <p:spPr>
          <a:xfrm>
            <a:off x="4023359" y="1609638"/>
            <a:ext cx="1508761" cy="25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Filter bank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5–15 · 15–25 · 25–40 Hz</a:t>
            </a:r>
          </a:p>
        </p:txBody>
      </p:sp>
      <p:sp>
        <p:nvSpPr>
          <p:cNvPr id="129" name="Shape 10"/>
          <p:cNvSpPr/>
          <p:nvPr/>
        </p:nvSpPr>
        <p:spPr>
          <a:xfrm>
            <a:off x="5568696" y="1636776"/>
            <a:ext cx="201169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0" name="Shape 11"/>
          <p:cNvSpPr/>
          <p:nvPr/>
        </p:nvSpPr>
        <p:spPr>
          <a:xfrm>
            <a:off x="5806440" y="1371600"/>
            <a:ext cx="1508761" cy="731520"/>
          </a:xfrm>
          <a:prstGeom prst="roundRect">
            <a:avLst>
              <a:gd name="adj" fmla="val 10000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1" name="Text 12"/>
          <p:cNvSpPr txBox="1"/>
          <p:nvPr/>
        </p:nvSpPr>
        <p:spPr>
          <a:xfrm>
            <a:off x="5806440" y="1539788"/>
            <a:ext cx="1508761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CCA per band vs.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sin/cos refs, h = 1,2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for 8, 10, 12 Hz</a:t>
            </a:r>
          </a:p>
        </p:txBody>
      </p:sp>
      <p:sp>
        <p:nvSpPr>
          <p:cNvPr id="132" name="Shape 13"/>
          <p:cNvSpPr/>
          <p:nvPr/>
        </p:nvSpPr>
        <p:spPr>
          <a:xfrm>
            <a:off x="7351776" y="1636776"/>
            <a:ext cx="201169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3" name="Shape 14"/>
          <p:cNvSpPr/>
          <p:nvPr/>
        </p:nvSpPr>
        <p:spPr>
          <a:xfrm>
            <a:off x="7589519" y="1371600"/>
            <a:ext cx="1508761" cy="731520"/>
          </a:xfrm>
          <a:prstGeom prst="roundRect">
            <a:avLst>
              <a:gd name="adj" fmla="val 10000"/>
            </a:avLst>
          </a:prstGeom>
          <a:solidFill>
            <a:srgbClr val="F2A93B"/>
          </a:solidFill>
          <a:ln w="12700">
            <a:solidFill>
              <a:srgbClr val="F2A93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4" name="Text 15"/>
          <p:cNvSpPr txBox="1"/>
          <p:nvPr/>
        </p:nvSpPr>
        <p:spPr>
          <a:xfrm>
            <a:off x="7589519" y="1539788"/>
            <a:ext cx="1508761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b="1" sz="900">
                <a:solidFill>
                  <a:srgbClr val="1B1F24"/>
                </a:solidFill>
              </a:defRPr>
            </a:pPr>
            <a:r>
              <a:t>Weighted sum</a:t>
            </a:r>
          </a:p>
          <a:p>
            <a:pPr algn="ctr">
              <a:defRPr b="1" sz="900">
                <a:solidFill>
                  <a:srgbClr val="1B1F24"/>
                </a:solidFill>
              </a:defRPr>
            </a:pPr>
            <a:r>
              <a:t>ρ = Σ w_k ρ_k</a:t>
            </a:r>
          </a:p>
          <a:p>
            <a:pPr algn="ctr">
              <a:defRPr b="1" sz="900">
                <a:solidFill>
                  <a:srgbClr val="1B1F24"/>
                </a:solidFill>
              </a:defRPr>
            </a:pPr>
            <a:r>
              <a:t>argmax → vote</a:t>
            </a:r>
          </a:p>
        </p:txBody>
      </p:sp>
      <p:sp>
        <p:nvSpPr>
          <p:cNvPr id="135" name="Shape 16"/>
          <p:cNvSpPr/>
          <p:nvPr/>
        </p:nvSpPr>
        <p:spPr>
          <a:xfrm>
            <a:off x="457200" y="2331720"/>
            <a:ext cx="4023360" cy="2286001"/>
          </a:xfrm>
          <a:prstGeom prst="roundRect">
            <a:avLst>
              <a:gd name="adj" fmla="val 4000"/>
            </a:avLst>
          </a:prstGeom>
          <a:solidFill>
            <a:srgbClr val="EEF4F6"/>
          </a:solidFill>
          <a:ln w="12700">
            <a:solidFill>
              <a:srgbClr val="EEF4F6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6" name="Text 17"/>
          <p:cNvSpPr txBox="1"/>
          <p:nvPr/>
        </p:nvSpPr>
        <p:spPr>
          <a:xfrm>
            <a:off x="640080" y="2458720"/>
            <a:ext cx="3657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Formulation</a:t>
            </a:r>
          </a:p>
        </p:txBody>
      </p:sp>
      <p:sp>
        <p:nvSpPr>
          <p:cNvPr id="137" name="Text 18"/>
          <p:cNvSpPr txBox="1"/>
          <p:nvPr/>
        </p:nvSpPr>
        <p:spPr>
          <a:xfrm>
            <a:off x="640080" y="2743200"/>
            <a:ext cx="3657601" cy="1711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400"/>
              </a:spcBef>
              <a:defRPr sz="1000">
                <a:solidFill>
                  <a:srgbClr val="1B1F24"/>
                </a:solidFill>
              </a:defRPr>
            </a:pPr>
            <a:r>
              <a:t>Reference set for target f:  Y_f = [sin(2πft), cos(2πft), sin(4πft), cos(4πft)]ᵀ</a:t>
            </a:r>
          </a:p>
          <a:p>
            <a:pPr>
              <a:spcBef>
                <a:spcPts val="400"/>
              </a:spcBef>
              <a:defRPr sz="1000">
                <a:solidFill>
                  <a:srgbClr val="1B1F24"/>
                </a:solidFill>
              </a:defRPr>
            </a:pPr>
            <a:r>
              <a:t>Sub-band k:  ρ_k(f) = max corr( Wₓᵀ X_k , W_yᵀ Y_f )</a:t>
            </a:r>
          </a:p>
          <a:p>
            <a:pPr>
              <a:spcBef>
                <a:spcPts val="400"/>
              </a:spcBef>
              <a:defRPr sz="1000">
                <a:solidFill>
                  <a:srgbClr val="1B1F24"/>
                </a:solidFill>
              </a:defRPr>
            </a:pPr>
            <a:r>
              <a:t>Fusion:  ρ(f) = Σ_k w_k · ρ_k(f),   w_k = k⁻¹  (k = 1…3)</a:t>
            </a:r>
          </a:p>
          <a:p>
            <a:pPr>
              <a:spcBef>
                <a:spcPts val="400"/>
              </a:spcBef>
              <a:defRPr sz="1000">
                <a:solidFill>
                  <a:srgbClr val="1B1F24"/>
                </a:solidFill>
              </a:defRPr>
            </a:pPr>
            <a:r>
              <a:t>Decision per epoch:  f̂ = argmax_f ρ(f);  trial decision = majority vote over epochs</a:t>
            </a:r>
          </a:p>
          <a:p>
            <a:pPr>
              <a:spcBef>
                <a:spcPts val="400"/>
              </a:spcBef>
              <a:defRPr sz="1000"/>
            </a:pPr>
          </a:p>
          <a:p>
            <a:pPr>
              <a:spcBef>
                <a:spcPts val="400"/>
              </a:spcBef>
              <a:defRPr i="1" sz="1000">
                <a:solidFill>
                  <a:srgbClr val="5E6B73"/>
                </a:solidFill>
              </a:defRPr>
            </a:pPr>
            <a:r>
              <a:t>Spatial filters Wₓ are learned per epoch from the data — no calibration session, robust to inter-subject variability.</a:t>
            </a:r>
          </a:p>
        </p:txBody>
      </p:sp>
      <p:sp>
        <p:nvSpPr>
          <p:cNvPr id="138" name="Text 19"/>
          <p:cNvSpPr txBox="1"/>
          <p:nvPr/>
        </p:nvSpPr>
        <p:spPr>
          <a:xfrm>
            <a:off x="4754879" y="2413000"/>
            <a:ext cx="393192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Why filter-bank CCA</a:t>
            </a:r>
          </a:p>
        </p:txBody>
      </p:sp>
      <p:sp>
        <p:nvSpPr>
          <p:cNvPr id="139" name="Text 20"/>
          <p:cNvSpPr txBox="1"/>
          <p:nvPr/>
        </p:nvSpPr>
        <p:spPr>
          <a:xfrm>
            <a:off x="4754879" y="2697479"/>
            <a:ext cx="3931921" cy="1851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Harmonic sub-bands add discriminative SNR; FBCCA outperforms plain CCA and reached 151 bits/min online in a 40-target speller (Chen 2015).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Three targets and 2-s epochs give a low-complexity classifier suited to bedside use and to on-device execution in future revisions.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Vote count per target [n₈, n₁₀, n₁₂] is returned to Python; margin between top two counts serves as a confidence measure for an idle / 'repeat question' state.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Implementation: MATLAB + EEGLAB (canoncorr), called from Python via MATLAB Engine; Welch PSD inspected per trial.</a:t>
            </a:r>
          </a:p>
        </p:txBody>
      </p:sp>
      <p:sp>
        <p:nvSpPr>
          <p:cNvPr id="140" name="Text 21"/>
          <p:cNvSpPr txBox="1"/>
          <p:nvPr/>
        </p:nvSpPr>
        <p:spPr>
          <a:xfrm>
            <a:off x="457200" y="4851399"/>
            <a:ext cx="8229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5E6B73"/>
                </a:solidFill>
              </a:defRPr>
            </a:lvl1pPr>
          </a:lstStyle>
          <a:p>
            <a:pPr/>
            <a:r>
              <a:t>3-Channel SSVEP BCI for Patient Communication   ·  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 0"/>
          <p:cNvSpPr txBox="1"/>
          <p:nvPr/>
        </p:nvSpPr>
        <p:spPr>
          <a:xfrm>
            <a:off x="457200" y="384809"/>
            <a:ext cx="822960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Software III: LLM-guided adaptive dialogue</a:t>
            </a:r>
          </a:p>
        </p:txBody>
      </p:sp>
      <p:sp>
        <p:nvSpPr>
          <p:cNvPr id="145" name="Text 1"/>
          <p:cNvSpPr txBox="1"/>
          <p:nvPr/>
        </p:nvSpPr>
        <p:spPr>
          <a:xfrm>
            <a:off x="457200" y="917886"/>
            <a:ext cx="82296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5E6B73"/>
                </a:solidFill>
              </a:defRPr>
            </a:lvl1pPr>
          </a:lstStyle>
          <a:p>
            <a:pPr/>
            <a:r>
              <a:t>Each decoded answer conditions the next question the loop terminates when needs are resolved</a:t>
            </a:r>
          </a:p>
        </p:txBody>
      </p:sp>
      <p:sp>
        <p:nvSpPr>
          <p:cNvPr id="146" name="Shape 2"/>
          <p:cNvSpPr/>
          <p:nvPr/>
        </p:nvSpPr>
        <p:spPr>
          <a:xfrm>
            <a:off x="457200" y="1371600"/>
            <a:ext cx="1554481" cy="731520"/>
          </a:xfrm>
          <a:prstGeom prst="roundRect">
            <a:avLst>
              <a:gd name="adj" fmla="val 10000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7" name="Text 3"/>
          <p:cNvSpPr txBox="1"/>
          <p:nvPr/>
        </p:nvSpPr>
        <p:spPr>
          <a:xfrm>
            <a:off x="457200" y="1539788"/>
            <a:ext cx="1554481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Context prompt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"What is the patient's primary complaint?"</a:t>
            </a:r>
          </a:p>
        </p:txBody>
      </p:sp>
      <p:sp>
        <p:nvSpPr>
          <p:cNvPr id="148" name="Shape 4"/>
          <p:cNvSpPr/>
          <p:nvPr/>
        </p:nvSpPr>
        <p:spPr>
          <a:xfrm>
            <a:off x="2048255" y="1636776"/>
            <a:ext cx="201169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9" name="Shape 5"/>
          <p:cNvSpPr/>
          <p:nvPr/>
        </p:nvSpPr>
        <p:spPr>
          <a:xfrm>
            <a:off x="2286000" y="1371600"/>
            <a:ext cx="1554481" cy="731520"/>
          </a:xfrm>
          <a:prstGeom prst="roundRect">
            <a:avLst>
              <a:gd name="adj" fmla="val 10000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0" name="Text 6"/>
          <p:cNvSpPr txBox="1"/>
          <p:nvPr/>
        </p:nvSpPr>
        <p:spPr>
          <a:xfrm>
            <a:off x="2286000" y="1539788"/>
            <a:ext cx="1554481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LLM (Gemini)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strict JSON: display_text,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3 options, is_finished</a:t>
            </a:r>
          </a:p>
        </p:txBody>
      </p:sp>
      <p:sp>
        <p:nvSpPr>
          <p:cNvPr id="151" name="Shape 7"/>
          <p:cNvSpPr/>
          <p:nvPr/>
        </p:nvSpPr>
        <p:spPr>
          <a:xfrm>
            <a:off x="3877055" y="1636776"/>
            <a:ext cx="201169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2" name="Shape 8"/>
          <p:cNvSpPr/>
          <p:nvPr/>
        </p:nvSpPr>
        <p:spPr>
          <a:xfrm>
            <a:off x="4114800" y="1371600"/>
            <a:ext cx="1554481" cy="731520"/>
          </a:xfrm>
          <a:prstGeom prst="roundRect">
            <a:avLst>
              <a:gd name="adj" fmla="val 10000"/>
            </a:avLst>
          </a:prstGeom>
          <a:solidFill>
            <a:srgbClr val="1C5D73"/>
          </a:solidFill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3" name="Text 9"/>
          <p:cNvSpPr txBox="1"/>
          <p:nvPr/>
        </p:nvSpPr>
        <p:spPr>
          <a:xfrm>
            <a:off x="4114800" y="1539788"/>
            <a:ext cx="1554481" cy="3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Render options as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flicker labels;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5-s SSVEP trial</a:t>
            </a:r>
          </a:p>
        </p:txBody>
      </p:sp>
      <p:sp>
        <p:nvSpPr>
          <p:cNvPr id="154" name="Shape 10"/>
          <p:cNvSpPr/>
          <p:nvPr/>
        </p:nvSpPr>
        <p:spPr>
          <a:xfrm>
            <a:off x="5705855" y="1636776"/>
            <a:ext cx="201169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5" name="Shape 11"/>
          <p:cNvSpPr/>
          <p:nvPr/>
        </p:nvSpPr>
        <p:spPr>
          <a:xfrm>
            <a:off x="5943600" y="1371600"/>
            <a:ext cx="1554481" cy="731520"/>
          </a:xfrm>
          <a:prstGeom prst="roundRect">
            <a:avLst>
              <a:gd name="adj" fmla="val 10000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6" name="Text 12"/>
          <p:cNvSpPr txBox="1"/>
          <p:nvPr/>
        </p:nvSpPr>
        <p:spPr>
          <a:xfrm>
            <a:off x="5943600" y="1609638"/>
            <a:ext cx="1554481" cy="25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FBCCA → chosen option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t>appended to context</a:t>
            </a:r>
          </a:p>
        </p:txBody>
      </p:sp>
      <p:sp>
        <p:nvSpPr>
          <p:cNvPr id="157" name="Shape 13"/>
          <p:cNvSpPr/>
          <p:nvPr/>
        </p:nvSpPr>
        <p:spPr>
          <a:xfrm>
            <a:off x="7534656" y="1636776"/>
            <a:ext cx="201169" cy="2011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CE7EB"/>
          </a:solidFill>
          <a:ln w="12700">
            <a:solidFill>
              <a:srgbClr val="DC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8" name="Shape 14"/>
          <p:cNvSpPr/>
          <p:nvPr/>
        </p:nvSpPr>
        <p:spPr>
          <a:xfrm>
            <a:off x="7772400" y="1371600"/>
            <a:ext cx="1554481" cy="731520"/>
          </a:xfrm>
          <a:prstGeom prst="roundRect">
            <a:avLst>
              <a:gd name="adj" fmla="val 10000"/>
            </a:avLst>
          </a:prstGeom>
          <a:solidFill>
            <a:srgbClr val="F2A93B"/>
          </a:solidFill>
          <a:ln w="12700">
            <a:solidFill>
              <a:srgbClr val="F2A93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9" name="Text 15"/>
          <p:cNvSpPr txBox="1"/>
          <p:nvPr/>
        </p:nvSpPr>
        <p:spPr>
          <a:xfrm>
            <a:off x="7772400" y="1609638"/>
            <a:ext cx="1554481" cy="25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" tIns="635" rIns="635" bIns="635" anchor="ctr">
            <a:spAutoFit/>
          </a:bodyPr>
          <a:lstStyle/>
          <a:p>
            <a:pPr algn="ctr">
              <a:defRPr b="1" sz="900">
                <a:solidFill>
                  <a:srgbClr val="1B1F24"/>
                </a:solidFill>
              </a:defRPr>
            </a:pPr>
            <a:r>
              <a:t>is_finished → summary</a:t>
            </a:r>
          </a:p>
          <a:p>
            <a:pPr algn="ctr">
              <a:defRPr b="1" sz="900">
                <a:solidFill>
                  <a:srgbClr val="1B1F24"/>
                </a:solidFill>
              </a:defRPr>
            </a:pPr>
            <a:r>
              <a:t>for clinician</a:t>
            </a:r>
          </a:p>
        </p:txBody>
      </p:sp>
      <p:sp>
        <p:nvSpPr>
          <p:cNvPr id="160" name="Shape 16"/>
          <p:cNvSpPr/>
          <p:nvPr/>
        </p:nvSpPr>
        <p:spPr>
          <a:xfrm>
            <a:off x="457200" y="2331720"/>
            <a:ext cx="4206241" cy="2286001"/>
          </a:xfrm>
          <a:prstGeom prst="roundRect">
            <a:avLst>
              <a:gd name="adj" fmla="val 4000"/>
            </a:avLst>
          </a:prstGeom>
          <a:solidFill>
            <a:srgbClr val="1B1F24"/>
          </a:solidFill>
          <a:ln w="12700">
            <a:solidFill>
              <a:srgbClr val="1B1F2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1" name="Text 17"/>
          <p:cNvSpPr txBox="1"/>
          <p:nvPr/>
        </p:nvSpPr>
        <p:spPr>
          <a:xfrm>
            <a:off x="640080" y="2465070"/>
            <a:ext cx="3840480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F2A93B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Example session (3 iterations)</a:t>
            </a:r>
          </a:p>
        </p:txBody>
      </p:sp>
      <p:sp>
        <p:nvSpPr>
          <p:cNvPr id="162" name="Text 18"/>
          <p:cNvSpPr txBox="1"/>
          <p:nvPr/>
        </p:nvSpPr>
        <p:spPr>
          <a:xfrm>
            <a:off x="640080" y="2743200"/>
            <a:ext cx="3840480" cy="1356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300"/>
              </a:spcBef>
              <a:defRPr b="1" sz="1000">
                <a:solidFill>
                  <a:srgbClr val="F2A93B"/>
                </a:solidFill>
              </a:defRPr>
            </a:pPr>
            <a:r>
              <a:t>Q1  </a:t>
            </a:r>
            <a:r>
              <a:rPr b="0">
                <a:solidFill>
                  <a:srgbClr val="FFFFFF"/>
                </a:solidFill>
              </a:rPr>
              <a:t>"What do you need?"  →  Pain · Water · Nurse</a:t>
            </a:r>
          </a:p>
          <a:p>
            <a:pPr>
              <a:spcBef>
                <a:spcPts val="300"/>
              </a:spcBef>
              <a:defRPr b="1" sz="1000">
                <a:solidFill>
                  <a:srgbClr val="DCE7EB"/>
                </a:solidFill>
              </a:defRPr>
            </a:pPr>
            <a:r>
              <a:t>A1  </a:t>
            </a:r>
            <a:r>
              <a:rPr b="0"/>
              <a:t>Pain  (12 Hz, 2 of 2 epochs)</a:t>
            </a:r>
          </a:p>
          <a:p>
            <a:pPr>
              <a:spcBef>
                <a:spcPts val="300"/>
              </a:spcBef>
              <a:defRPr b="1" sz="1000">
                <a:solidFill>
                  <a:srgbClr val="F2A93B"/>
                </a:solidFill>
              </a:defRPr>
            </a:pPr>
            <a:r>
              <a:t>Q2  </a:t>
            </a:r>
            <a:r>
              <a:rPr b="0">
                <a:solidFill>
                  <a:srgbClr val="FFFFFF"/>
                </a:solidFill>
              </a:rPr>
              <a:t>"I have alerted the nurse. Where is the pain?"  →  Head · Chest · Back</a:t>
            </a:r>
          </a:p>
          <a:p>
            <a:pPr>
              <a:spcBef>
                <a:spcPts val="300"/>
              </a:spcBef>
              <a:defRPr b="1" sz="1000">
                <a:solidFill>
                  <a:srgbClr val="DCE7EB"/>
                </a:solidFill>
              </a:defRPr>
            </a:pPr>
            <a:r>
              <a:t>A2  </a:t>
            </a:r>
            <a:r>
              <a:rPr b="0"/>
              <a:t>Chest  (10 Hz)</a:t>
            </a:r>
          </a:p>
          <a:p>
            <a:pPr>
              <a:spcBef>
                <a:spcPts val="300"/>
              </a:spcBef>
              <a:defRPr b="1" sz="1000">
                <a:solidFill>
                  <a:srgbClr val="F2A93B"/>
                </a:solidFill>
              </a:defRPr>
            </a:pPr>
            <a:r>
              <a:t>Q3  </a:t>
            </a:r>
            <a:r>
              <a:rPr b="0">
                <a:solidFill>
                  <a:srgbClr val="FFFFFF"/>
                </a:solidFill>
              </a:rPr>
              <a:t>"Is it hard to breathe?"  →  Yes · No · Unsure</a:t>
            </a:r>
          </a:p>
          <a:p>
            <a:pPr>
              <a:spcBef>
                <a:spcPts val="300"/>
              </a:spcBef>
              <a:defRPr b="1" sz="1000">
                <a:solidFill>
                  <a:srgbClr val="DCE7EB"/>
                </a:solidFill>
              </a:defRPr>
            </a:pPr>
            <a:r>
              <a:t>A3  </a:t>
            </a:r>
            <a:r>
              <a:rPr b="0"/>
              <a:t>Yes  (8 Hz)   →  is_finished = true</a:t>
            </a:r>
          </a:p>
          <a:p>
            <a:pPr>
              <a:spcBef>
                <a:spcPts val="300"/>
              </a:spcBef>
              <a:defRPr b="1" sz="1000">
                <a:solidFill>
                  <a:srgbClr val="F2A93B"/>
                </a:solidFill>
              </a:defRPr>
            </a:pPr>
            <a:r>
              <a:t>Report: </a:t>
            </a:r>
            <a:r>
              <a:rPr b="0" i="1">
                <a:solidFill>
                  <a:srgbClr val="FFFFFF"/>
                </a:solidFill>
              </a:rPr>
              <a:t>chest pain with dyspnoea; urgent clinical review recommended.</a:t>
            </a:r>
          </a:p>
        </p:txBody>
      </p:sp>
      <p:sp>
        <p:nvSpPr>
          <p:cNvPr id="163" name="Text 19"/>
          <p:cNvSpPr txBox="1"/>
          <p:nvPr/>
        </p:nvSpPr>
        <p:spPr>
          <a:xfrm>
            <a:off x="4937759" y="2413000"/>
            <a:ext cx="374904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Design constraints</a:t>
            </a:r>
          </a:p>
        </p:txBody>
      </p:sp>
      <p:sp>
        <p:nvSpPr>
          <p:cNvPr id="164" name="Text 20"/>
          <p:cNvSpPr txBox="1"/>
          <p:nvPr/>
        </p:nvSpPr>
        <p:spPr>
          <a:xfrm>
            <a:off x="4937759" y="2697479"/>
            <a:ext cx="3749041" cy="1686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Structured output enforced (response_mime_type = application/json) and validated; labels truncated to ≤20 characters, display text ≤12 words, exactly 3 options.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Retry logic and a fallback question guarantee the interface never blocks on a model error.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Options are mapped to fixed frequencies A/B/C so the patient learns a stable spatial layout.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Final summary is decision support only: it lists reported symptoms and the answer path; it does not diagnose.</a:t>
            </a:r>
          </a:p>
        </p:txBody>
      </p:sp>
      <p:sp>
        <p:nvSpPr>
          <p:cNvPr id="165" name="Text 21"/>
          <p:cNvSpPr txBox="1"/>
          <p:nvPr/>
        </p:nvSpPr>
        <p:spPr>
          <a:xfrm>
            <a:off x="457200" y="4851399"/>
            <a:ext cx="8229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5E6B73"/>
                </a:solidFill>
              </a:defRPr>
            </a:lvl1pPr>
          </a:lstStyle>
          <a:p>
            <a:pPr/>
            <a:r>
              <a:t>3-Channel SSVEP BCI for Patient Communication   ·   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0"/>
          <p:cNvSpPr txBox="1"/>
          <p:nvPr/>
        </p:nvSpPr>
        <p:spPr>
          <a:xfrm>
            <a:off x="457200" y="384809"/>
            <a:ext cx="822960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Validation protocol and metrics</a:t>
            </a:r>
          </a:p>
        </p:txBody>
      </p:sp>
      <p:sp>
        <p:nvSpPr>
          <p:cNvPr id="170" name="Text 1"/>
          <p:cNvSpPr txBox="1"/>
          <p:nvPr/>
        </p:nvSpPr>
        <p:spPr>
          <a:xfrm>
            <a:off x="457200" y="917886"/>
            <a:ext cx="82296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5E6B73"/>
                </a:solidFill>
              </a:defRPr>
            </a:lvl1pPr>
          </a:lstStyle>
          <a:p>
            <a:pPr/>
            <a:r>
              <a:t>Bench characterisation of the front end, then physiological and closed-loop evaluation</a:t>
            </a:r>
          </a:p>
        </p:txBody>
      </p:sp>
      <p:sp>
        <p:nvSpPr>
          <p:cNvPr id="171" name="Shape 2"/>
          <p:cNvSpPr/>
          <p:nvPr/>
        </p:nvSpPr>
        <p:spPr>
          <a:xfrm>
            <a:off x="457200" y="1371600"/>
            <a:ext cx="2651761" cy="2103121"/>
          </a:xfrm>
          <a:prstGeom prst="roundRect">
            <a:avLst>
              <a:gd name="adj" fmla="val 4348"/>
            </a:avLst>
          </a:prstGeom>
          <a:solidFill>
            <a:srgbClr val="EEF4F6"/>
          </a:solidFill>
          <a:ln w="12700">
            <a:solidFill>
              <a:srgbClr val="EEF4F6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2" name="Text 3"/>
          <p:cNvSpPr txBox="1"/>
          <p:nvPr/>
        </p:nvSpPr>
        <p:spPr>
          <a:xfrm>
            <a:off x="640080" y="1521459"/>
            <a:ext cx="2286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1 · Bench</a:t>
            </a:r>
          </a:p>
        </p:txBody>
      </p:sp>
      <p:sp>
        <p:nvSpPr>
          <p:cNvPr id="173" name="Text 4"/>
          <p:cNvSpPr txBox="1"/>
          <p:nvPr/>
        </p:nvSpPr>
        <p:spPr>
          <a:xfrm>
            <a:off x="640080" y="1828800"/>
            <a:ext cx="2286001" cy="924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5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Input-referred noise (shorted inputs), µVrms, 0.5–100 Hz</a:t>
            </a:r>
          </a:p>
          <a:p>
            <a:pPr marL="342900" indent="-342900">
              <a:spcBef>
                <a:spcPts val="5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Gain and −3 dB corners vs. design (signal generator + attenuator)</a:t>
            </a:r>
          </a:p>
          <a:p>
            <a:pPr marL="342900" indent="-342900">
              <a:spcBef>
                <a:spcPts val="5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CMRR at 50 Hz with DRL on / off</a:t>
            </a:r>
          </a:p>
        </p:txBody>
      </p:sp>
      <p:sp>
        <p:nvSpPr>
          <p:cNvPr id="174" name="Shape 5"/>
          <p:cNvSpPr/>
          <p:nvPr/>
        </p:nvSpPr>
        <p:spPr>
          <a:xfrm>
            <a:off x="3246120" y="1371600"/>
            <a:ext cx="2651761" cy="2103121"/>
          </a:xfrm>
          <a:prstGeom prst="roundRect">
            <a:avLst>
              <a:gd name="adj" fmla="val 4348"/>
            </a:avLst>
          </a:prstGeom>
          <a:solidFill>
            <a:srgbClr val="0F3B4C"/>
          </a:solidFill>
          <a:ln w="12700">
            <a:solidFill>
              <a:srgbClr val="0F3B4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5" name="Text 6"/>
          <p:cNvSpPr txBox="1"/>
          <p:nvPr/>
        </p:nvSpPr>
        <p:spPr>
          <a:xfrm>
            <a:off x="3429000" y="1521459"/>
            <a:ext cx="228600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F2A93B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2 · Physiological</a:t>
            </a:r>
          </a:p>
        </p:txBody>
      </p:sp>
      <p:sp>
        <p:nvSpPr>
          <p:cNvPr id="176" name="Text 7"/>
          <p:cNvSpPr txBox="1"/>
          <p:nvPr/>
        </p:nvSpPr>
        <p:spPr>
          <a:xfrm>
            <a:off x="3429000" y="1828800"/>
            <a:ext cx="2286000" cy="924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500"/>
              </a:spcBef>
              <a:buSzPct val="100000"/>
              <a:buChar char="•"/>
              <a:defRPr sz="1000">
                <a:solidFill>
                  <a:srgbClr val="FFFFFF"/>
                </a:solidFill>
              </a:defRPr>
            </a:pPr>
            <a:r>
              <a:t>Eyes-closed alpha blocking at Oz (8–13 Hz)</a:t>
            </a:r>
          </a:p>
          <a:p>
            <a:pPr marL="342900" indent="-342900">
              <a:spcBef>
                <a:spcPts val="500"/>
              </a:spcBef>
              <a:buSzPct val="100000"/>
              <a:buChar char="•"/>
              <a:defRPr sz="1000">
                <a:solidFill>
                  <a:srgbClr val="FFFFFF"/>
                </a:solidFill>
              </a:defRPr>
            </a:pPr>
            <a:r>
              <a:t>Welch PSD peak at each stimulus frequency and 2nd harmonic</a:t>
            </a:r>
          </a:p>
          <a:p>
            <a:pPr marL="342900" indent="-342900">
              <a:spcBef>
                <a:spcPts val="500"/>
              </a:spcBef>
              <a:buSzPct val="100000"/>
              <a:buChar char="•"/>
              <a:defRPr sz="1000">
                <a:solidFill>
                  <a:srgbClr val="FFFFFF"/>
                </a:solidFill>
              </a:defRPr>
            </a:pPr>
            <a:r>
              <a:t>SNR of SSVEP vs. neighbouring bins</a:t>
            </a:r>
          </a:p>
        </p:txBody>
      </p:sp>
      <p:sp>
        <p:nvSpPr>
          <p:cNvPr id="177" name="Shape 8"/>
          <p:cNvSpPr/>
          <p:nvPr/>
        </p:nvSpPr>
        <p:spPr>
          <a:xfrm>
            <a:off x="6035040" y="1371600"/>
            <a:ext cx="2651761" cy="2103121"/>
          </a:xfrm>
          <a:prstGeom prst="roundRect">
            <a:avLst>
              <a:gd name="adj" fmla="val 4348"/>
            </a:avLst>
          </a:prstGeom>
          <a:solidFill>
            <a:srgbClr val="EEF4F6"/>
          </a:solidFill>
          <a:ln w="12700">
            <a:solidFill>
              <a:srgbClr val="EEF4F6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8" name="Text 9"/>
          <p:cNvSpPr txBox="1"/>
          <p:nvPr/>
        </p:nvSpPr>
        <p:spPr>
          <a:xfrm>
            <a:off x="6217920" y="1521459"/>
            <a:ext cx="2286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3 · Closed loop</a:t>
            </a:r>
          </a:p>
        </p:txBody>
      </p:sp>
      <p:sp>
        <p:nvSpPr>
          <p:cNvPr id="179" name="Text 10"/>
          <p:cNvSpPr txBox="1"/>
          <p:nvPr/>
        </p:nvSpPr>
        <p:spPr>
          <a:xfrm>
            <a:off x="6217920" y="1828800"/>
            <a:ext cx="2286001" cy="924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5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Offline accuracy and ITR (bits/min) across subjects and epoch lengths</a:t>
            </a:r>
          </a:p>
          <a:p>
            <a:pPr marL="342900" indent="-342900">
              <a:spcBef>
                <a:spcPts val="5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Confusion matrix incl. idle state</a:t>
            </a:r>
          </a:p>
          <a:p>
            <a:pPr marL="342900" indent="-342900">
              <a:spcBef>
                <a:spcPts val="500"/>
              </a:spcBef>
              <a:buSzPct val="100000"/>
              <a:buChar char="•"/>
              <a:defRPr sz="1000">
                <a:solidFill>
                  <a:srgbClr val="1B1F24"/>
                </a:solidFill>
              </a:defRPr>
            </a:pPr>
            <a:r>
              <a:t>End-to-end task success: correct 3-question path</a:t>
            </a:r>
          </a:p>
        </p:txBody>
      </p:sp>
      <p:sp>
        <p:nvSpPr>
          <p:cNvPr id="180" name="Text 11"/>
          <p:cNvSpPr txBox="1"/>
          <p:nvPr/>
        </p:nvSpPr>
        <p:spPr>
          <a:xfrm>
            <a:off x="457200" y="3699509"/>
            <a:ext cx="8229600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Reference points from the literature</a:t>
            </a:r>
          </a:p>
        </p:txBody>
      </p:sp>
      <p:sp>
        <p:nvSpPr>
          <p:cNvPr id="181" name="Text 12"/>
          <p:cNvSpPr txBox="1"/>
          <p:nvPr/>
        </p:nvSpPr>
        <p:spPr>
          <a:xfrm>
            <a:off x="457200" y="4125136"/>
            <a:ext cx="8229600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1B1F24"/>
                </a:solidFill>
              </a:defRPr>
            </a:lvl1pPr>
          </a:lstStyle>
          <a:p>
            <a:pPr/>
            <a:r>
              <a:t>Low-cost 2-channel ESP32 SSVEP BCI: 95.6 ± 3.7 % accuracy, 102 bits/min (Teversham et al., 2022) · ADS1298-class front ends: ≈0.5 µVrms input noise · target for this device: &lt;2 µVrms, &gt;85 % 3-class accuracy at 2 s, ITR reported with 95 % CI.</a:t>
            </a:r>
          </a:p>
        </p:txBody>
      </p:sp>
      <p:sp>
        <p:nvSpPr>
          <p:cNvPr id="182" name="Text 13"/>
          <p:cNvSpPr txBox="1"/>
          <p:nvPr/>
        </p:nvSpPr>
        <p:spPr>
          <a:xfrm>
            <a:off x="457200" y="4851399"/>
            <a:ext cx="8229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5E6B73"/>
                </a:solidFill>
              </a:defRPr>
            </a:lvl1pPr>
          </a:lstStyle>
          <a:p>
            <a:pPr/>
            <a:r>
              <a:t>3-Channel SSVEP BCI for Patient Communication   ·   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 0"/>
          <p:cNvSpPr txBox="1"/>
          <p:nvPr/>
        </p:nvSpPr>
        <p:spPr>
          <a:xfrm>
            <a:off x="457200" y="384809"/>
            <a:ext cx="822960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0F3B4C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Limitations and next steps</a:t>
            </a:r>
          </a:p>
        </p:txBody>
      </p:sp>
      <p:sp>
        <p:nvSpPr>
          <p:cNvPr id="187" name="Text 1"/>
          <p:cNvSpPr txBox="1"/>
          <p:nvPr/>
        </p:nvSpPr>
        <p:spPr>
          <a:xfrm>
            <a:off x="457200" y="917886"/>
            <a:ext cx="82296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5E6B73"/>
                </a:solidFill>
              </a:defRPr>
            </a:lvl1pPr>
          </a:lstStyle>
          <a:p>
            <a:pPr/>
            <a:r>
              <a:t>Known constraints of Rev. A and the features planned to differentiate Rev. B</a:t>
            </a:r>
          </a:p>
        </p:txBody>
      </p:sp>
      <p:sp>
        <p:nvSpPr>
          <p:cNvPr id="188" name="Text 2"/>
          <p:cNvSpPr txBox="1"/>
          <p:nvPr/>
        </p:nvSpPr>
        <p:spPr>
          <a:xfrm>
            <a:off x="457199" y="1361440"/>
            <a:ext cx="3931922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C0392B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Current limitations</a:t>
            </a:r>
          </a:p>
        </p:txBody>
      </p:sp>
      <p:sp>
        <p:nvSpPr>
          <p:cNvPr id="189" name="Text 3"/>
          <p:cNvSpPr txBox="1"/>
          <p:nvPr/>
        </p:nvSpPr>
        <p:spPr>
          <a:xfrm>
            <a:off x="457199" y="1645920"/>
            <a:ext cx="3931922" cy="19249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12-bit MCU ADC limits resolution (~0.4 µV/LSB at G = 2 000); 24-bit ΔΣ (ADS131M04) planned.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Display-locked stimulation quantises frequencies to divisors of the refresh rate (8 Hz → 7.5 Hz at 60 Hz).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Decoding depends on a MATLAB Engine bridge; on-device or Python-native FBCCA needed for portability.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Evaluation so far on healthy volunteers with a commercial headset; no patient data yet.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Research prototype: not IEC 60601-1 certified; battery operation and isolation required for any human use.</a:t>
            </a:r>
          </a:p>
        </p:txBody>
      </p:sp>
      <p:sp>
        <p:nvSpPr>
          <p:cNvPr id="190" name="Text 4"/>
          <p:cNvSpPr txBox="1"/>
          <p:nvPr/>
        </p:nvSpPr>
        <p:spPr>
          <a:xfrm>
            <a:off x="4754879" y="1361440"/>
            <a:ext cx="393192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2E7D5B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Planned innovations</a:t>
            </a:r>
          </a:p>
        </p:txBody>
      </p:sp>
      <p:sp>
        <p:nvSpPr>
          <p:cNvPr id="191" name="Text 5"/>
          <p:cNvSpPr txBox="1"/>
          <p:nvPr/>
        </p:nvSpPr>
        <p:spPr>
          <a:xfrm>
            <a:off x="4754879" y="1645920"/>
            <a:ext cx="3931921" cy="19249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Onboard µV self-test signal: device verifies its own gain and noise floor at start-up.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Electrode-contact quality readout via low-current AC injection and lock-in demodulation.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Photodiode stimulus-sync channel: true flicker phase, frame-drop rejection, phase-coded targets.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EOG blink channel as volitional confirm / cancel to reduce false selections.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100">
                <a:solidFill>
                  <a:srgbClr val="1B1F24"/>
                </a:solidFill>
              </a:defRPr>
            </a:pPr>
            <a:r>
              <a:t>Confidence-thresholded asynchronous decoding: explicit 'no answer' state drives re-prompting.</a:t>
            </a:r>
          </a:p>
        </p:txBody>
      </p:sp>
      <p:sp>
        <p:nvSpPr>
          <p:cNvPr id="192" name="Text 6"/>
          <p:cNvSpPr txBox="1"/>
          <p:nvPr/>
        </p:nvSpPr>
        <p:spPr>
          <a:xfrm>
            <a:off x="457200" y="4851399"/>
            <a:ext cx="8229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900">
                <a:solidFill>
                  <a:srgbClr val="5E6B73"/>
                </a:solidFill>
              </a:defRPr>
            </a:lvl1pPr>
          </a:lstStyle>
          <a:p>
            <a:pPr/>
            <a:r>
              <a:t>3-Channel SSVEP BCI for Patient Communication   ·   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F3B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 0"/>
          <p:cNvSpPr txBox="1"/>
          <p:nvPr/>
        </p:nvSpPr>
        <p:spPr>
          <a:xfrm>
            <a:off x="548640" y="502919"/>
            <a:ext cx="80467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00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Conclusion</a:t>
            </a:r>
          </a:p>
        </p:txBody>
      </p:sp>
      <p:sp>
        <p:nvSpPr>
          <p:cNvPr id="197" name="Text 1"/>
          <p:cNvSpPr txBox="1"/>
          <p:nvPr/>
        </p:nvSpPr>
        <p:spPr>
          <a:xfrm>
            <a:off x="548640" y="1188719"/>
            <a:ext cx="8046719" cy="1484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buSzPct val="100000"/>
              <a:buChar char="•"/>
              <a:defRPr sz="1400">
                <a:solidFill>
                  <a:srgbClr val="FFFFFF"/>
                </a:solidFill>
              </a:defRPr>
            </a:pPr>
            <a:r>
              <a:t>An end-to-end SSVEP communication system: 3-channel analog front end with DRL, frame-locked stimulation, training-free FBCCA decoding, and LLM-generated adaptive questioning with a structured clinician report.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400">
                <a:solidFill>
                  <a:srgbClr val="FFFFFF"/>
                </a:solidFill>
              </a:defRPr>
            </a:pPr>
            <a:r>
              <a:t>Quantitative self-review corrected gain distribution, passband and ADC interfacing before fabrication.</a:t>
            </a:r>
          </a:p>
          <a:p>
            <a:pPr marL="342900" indent="-342900">
              <a:spcBef>
                <a:spcPts val="600"/>
              </a:spcBef>
              <a:buSzPct val="100000"/>
              <a:buChar char="•"/>
              <a:defRPr sz="1400">
                <a:solidFill>
                  <a:srgbClr val="FFFFFF"/>
                </a:solidFill>
              </a:defRPr>
            </a:pPr>
            <a:r>
              <a:t>Positioned between hobby boards and clinical systems: inspectable discrete design, sub-$50 BOM target, few high-value questions instead of spelling.</a:t>
            </a:r>
          </a:p>
        </p:txBody>
      </p:sp>
      <p:sp>
        <p:nvSpPr>
          <p:cNvPr id="198" name="Shape 2"/>
          <p:cNvSpPr/>
          <p:nvPr/>
        </p:nvSpPr>
        <p:spPr>
          <a:xfrm>
            <a:off x="548640" y="3154679"/>
            <a:ext cx="8046719" cy="1"/>
          </a:xfrm>
          <a:prstGeom prst="line">
            <a:avLst/>
          </a:prstGeom>
          <a:ln w="12700">
            <a:solidFill>
              <a:srgbClr val="1C5D7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99" name="Text 3"/>
          <p:cNvSpPr txBox="1"/>
          <p:nvPr/>
        </p:nvSpPr>
        <p:spPr>
          <a:xfrm>
            <a:off x="548640" y="3327400"/>
            <a:ext cx="8046719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F2A93B"/>
                </a:solidFill>
                <a:latin typeface="Cambria Bold"/>
                <a:ea typeface="Cambria Bold"/>
                <a:cs typeface="Cambria Bold"/>
                <a:sym typeface="Cambria Bold"/>
              </a:defRPr>
            </a:lvl1pPr>
          </a:lstStyle>
          <a:p>
            <a:pPr/>
            <a:r>
              <a:t>Key references</a:t>
            </a:r>
          </a:p>
        </p:txBody>
      </p:sp>
      <p:sp>
        <p:nvSpPr>
          <p:cNvPr id="200" name="Text 4"/>
          <p:cNvSpPr txBox="1"/>
          <p:nvPr/>
        </p:nvSpPr>
        <p:spPr>
          <a:xfrm>
            <a:off x="548640" y="3741464"/>
            <a:ext cx="8046719" cy="746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spcBef>
                <a:spcPts val="300"/>
              </a:spcBef>
              <a:defRPr sz="1000">
                <a:solidFill>
                  <a:srgbClr val="DCE7EB"/>
                </a:solidFill>
              </a:defRPr>
            </a:pPr>
            <a:r>
              <a:t>Combaz A. et al. (2013) PLoS ONE 8(9): e73691 · Shi N. et al. (2020) J. Neurorestoratology 8(1): 40–52</a:t>
            </a:r>
          </a:p>
          <a:p>
            <a:pPr>
              <a:spcBef>
                <a:spcPts val="300"/>
              </a:spcBef>
              <a:defRPr sz="1000">
                <a:solidFill>
                  <a:srgbClr val="DCE7EB"/>
                </a:solidFill>
              </a:defRPr>
            </a:pPr>
            <a:r>
              <a:t>Lin Z. et al. (2006) IEEE TBME 53(12): 2610–2614 · Chen X. et al. (2015) J. Neural Eng. 12(4): 046008</a:t>
            </a:r>
          </a:p>
          <a:p>
            <a:pPr>
              <a:spcBef>
                <a:spcPts val="300"/>
              </a:spcBef>
              <a:defRPr sz="1000">
                <a:solidFill>
                  <a:srgbClr val="DCE7EB"/>
                </a:solidFill>
              </a:defRPr>
            </a:pPr>
            <a:r>
              <a:t>Teversham J. et al. (2022) IEEE EMBC, 208–213 · Winter B.B. &amp; Webster J.G. (1983) IEEE TBME 30(1): 62–66</a:t>
            </a:r>
          </a:p>
          <a:p>
            <a:pPr>
              <a:spcBef>
                <a:spcPts val="300"/>
              </a:spcBef>
              <a:defRPr sz="1000">
                <a:solidFill>
                  <a:srgbClr val="DCE7EB"/>
                </a:solidFill>
              </a:defRPr>
            </a:pPr>
            <a:r>
              <a:t>Okahara Y. et al. (2018) Sci. Rep. 8: 16787 · OpenEEG ModularEEG design documentation</a:t>
            </a:r>
          </a:p>
        </p:txBody>
      </p:sp>
      <p:sp>
        <p:nvSpPr>
          <p:cNvPr id="201" name="Text 5"/>
          <p:cNvSpPr txBox="1"/>
          <p:nvPr/>
        </p:nvSpPr>
        <p:spPr>
          <a:xfrm>
            <a:off x="548640" y="4699307"/>
            <a:ext cx="8046719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F2A93B"/>
                </a:solidFill>
              </a:defRPr>
            </a:lvl1pPr>
          </a:lstStyle>
          <a:p>
            <a:pPr/>
            <a:r>
              <a:t>Thank you — questions welcome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