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18"/>
  </p:notesMasterIdLst>
  <p:sldIdLst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3" r:id="rId14"/>
    <p:sldId id="275" r:id="rId15"/>
    <p:sldId id="281" r:id="rId16"/>
    <p:sldId id="282" r:id="rId17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51"/>
    <p:restoredTop sz="81894" autoAdjust="0"/>
  </p:normalViewPr>
  <p:slideViewPr>
    <p:cSldViewPr snapToGrid="0" snapToObjects="1">
      <p:cViewPr varScale="1">
        <p:scale>
          <a:sx n="101" d="100"/>
          <a:sy n="101" d="100"/>
        </p:scale>
        <p:origin x="256" y="192"/>
      </p:cViewPr>
      <p:guideLst/>
    </p:cSldViewPr>
  </p:slideViewPr>
  <p:notesTextViewPr>
    <p:cViewPr>
      <p:scale>
        <a:sx n="145" d="100"/>
        <a:sy n="14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5337D-421C-904A-AE18-D6C457B3D0B8}" type="datetimeFigureOut">
              <a:rPr lang="en-DE" smtClean="0"/>
              <a:t>10/3/26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A79F9-BF4D-C54E-BFB5-C03D9B26BFD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4362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A79F9-BF4D-C54E-BFB5-C03D9B26BFD7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3944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This equation describes the MRI reconstruction problem.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𝑦</a:t>
                </a:r>
                <a:r>
                  <a:rPr lang="en-GB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lang="en-US" dirty="0"/>
                  <a:t>is the measured k-space data, and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𝑥</a:t>
                </a:r>
                <a:r>
                  <a:rPr lang="en-US" dirty="0"/>
                  <a:t> is the unknown image we want to recover.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𝑃</a:t>
                </a:r>
                <a:r>
                  <a:rPr lang="en-US" dirty="0"/>
                  <a:t> represents the </a:t>
                </a:r>
                <a:r>
                  <a:rPr lang="en-US" b="1" dirty="0"/>
                  <a:t>sampled locations</a:t>
                </a:r>
                <a:r>
                  <a:rPr lang="en-US" dirty="0"/>
                  <a:t>,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𝐹</a:t>
                </a:r>
                <a:r>
                  <a:rPr lang="en-US" dirty="0"/>
                  <a:t> the Fourier encoding,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𝑆</a:t>
                </a:r>
                <a:r>
                  <a:rPr lang="en-GB" sz="1200" b="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  <a:r>
                  <a:rPr lang="en-US" dirty="0"/>
                  <a:t>the coil sensitivity, and 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𝑛</a:t>
                </a:r>
                <a:r>
                  <a:rPr lang="en-US" dirty="0"/>
                  <a:t> represents noise and model errors. Because the data can be noisy or incomplete, reconstruction has to estimate the most plausible image that is consistent with the measurements.</a:t>
                </a:r>
                <a:endParaRPr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414E-8CAE-8445-93C9-44A5E1001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0719E-7991-4B4D-902D-115D7C79D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20949-0144-F642-94D3-BCB60C2D7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177C0-A482-8540-A186-F7C5994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04233-290B-0E41-9BD0-A6AA1D95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2286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BAF68-D1FC-6043-8654-65DB49406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62F92-E686-F546-AEBA-1A411D552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BB8BF-5C36-5F41-8DCB-B9431B6E9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20F6E-8D5A-4648-899F-F71269A97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9C760-C8C2-D24F-A2B2-A9B09CF3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3976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046A4-8B44-6A49-8052-BC69768F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7EA37-2003-674C-92C1-6D8347DDA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D2602-CA16-9640-BF70-E4239C4B2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36F5E-01B1-D849-B8CA-CE10A355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56EAB-A8EC-A041-8BD3-29BD4570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7083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A3E79-68A9-AB4B-A81F-E14F83095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9F658-43D0-214F-B689-ED05B7EAC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07292-20D1-0247-9454-D606F0F91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978C69-9DBB-944E-841A-06A988DD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81773E-0717-8042-8078-1C1DD0DDB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FA510-C5AE-4845-8896-0807E3C6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0056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12A0F-590F-5F48-B811-CB8DFCBF7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8154B-8FC0-6A42-922A-8094AC1B6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7916A-EADF-254D-82A8-A9CCD1C73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627F8-0E4F-D144-BD61-0A472C915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C50D6F-A344-E54A-ABCA-F1D9E1A51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BD6D62-30A7-824E-979C-4F28574C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232363-A980-7F44-B501-31AFD0C3E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EA515D-97E1-5F45-ADCD-466CD9502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496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3F0C8-4E95-2144-BE6F-A9FE8DFBF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562342-F4ED-7E49-8AE1-96C12B0F5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AA099-1AA8-4849-8E3D-FF9B5B98F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3FE9FF-FC3A-474E-8005-A0FBC91B6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67058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76DB03-FA97-5746-A074-3208D0E41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C10C3D-C09D-8747-9CA3-109780FE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13986-587E-FF43-A676-677C58631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9078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6FE0-4787-6044-B630-B92308DB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AD2D4-0ACD-384A-846D-6E3A1026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C3A86-C2DA-2B47-86CD-963B2DF59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A56C3-FDB9-9947-A156-EE9E3E40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2AB188-B5E1-2D44-867B-9883FEAB4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1CE04E-2BC7-EE4C-B736-363BBA7D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1460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39D9A-6D0B-0E4E-9A9F-8907F918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DEB10F-9FED-2E4B-A075-61EB89A1A4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DCBB7-2CD5-3A49-9C83-9087F0CC4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34181-C543-4B41-A155-995933612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C2221-A9D0-3D42-ACC3-8BC344CCD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C5FA9-4608-DD4C-8D9A-C99C69C8C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18697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A4D65-2F8A-F548-8DA1-86966103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69EC46-8EEC-9E4D-B401-BA861A247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058BB-3723-FC4A-874F-63B881020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5E321-049E-4F40-8B32-276CB7CA6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B4F99-1A12-474B-A93A-E74DAF09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995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0BEE2A-09EE-AE43-B04F-F8EBA6660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1E126-6E84-F34F-88E1-8FC6951F4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3ACD6-4DC5-6B44-A349-62461520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6F761-D745-D740-A6C3-CA0EBE336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E6ADD-7103-8E4E-802F-329AB3968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53825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7" y="6005353"/>
            <a:ext cx="1881980" cy="54885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4D89809C-5794-9141-8261-A432FE523E15}"/>
              </a:ext>
            </a:extLst>
          </p:cNvPr>
          <p:cNvSpPr txBox="1"/>
          <p:nvPr userDrawn="1"/>
        </p:nvSpPr>
        <p:spPr>
          <a:xfrm>
            <a:off x="371365" y="6378811"/>
            <a:ext cx="3086993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67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INM-4: </a:t>
            </a:r>
            <a:r>
              <a:rPr lang="de-DE" sz="1067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Imaging </a:t>
            </a:r>
            <a:r>
              <a:rPr lang="de-DE" sz="1067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</a:t>
            </a:r>
            <a:endParaRPr lang="en-GB" sz="1067" b="1" dirty="0">
              <a:solidFill>
                <a:schemeClr val="tx2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B21B42-BC27-AF49-B3E9-A016202B49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9532" y="315916"/>
            <a:ext cx="11461104" cy="318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12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6">
          <p15:clr>
            <a:srgbClr val="FBAE40"/>
          </p15:clr>
        </p15:guide>
        <p15:guide id="2" pos="541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098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B904B5-5ACA-4049-B8F8-AEBDF44F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A3154-E29D-0E49-8E18-01BDC836B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2D6CE-6811-C04D-8D2D-B2A45CB04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B8D5B-2AEE-7244-A566-D863CA9E9AA4}" type="datetimeFigureOut">
              <a:rPr lang="en-DE" smtClean="0"/>
              <a:t>10/3/26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D9EAF-3DEA-3A48-B0E0-C03872BF0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23EC4-8FFF-5B40-9F0B-8E9BBD9FD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2422B-4BC8-9247-9F62-E099E61ADBD9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3553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63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38/s41598-021-87482-7" TargetMode="External"/><Relationship Id="rId3" Type="http://schemas.openxmlformats.org/officeDocument/2006/relationships/hyperlink" Target="https://www.nibib.nih.gov/science-education/science-topics/magnetic-resonance-imaging-mri" TargetMode="External"/><Relationship Id="rId7" Type="http://schemas.openxmlformats.org/officeDocument/2006/relationships/hyperlink" Target="https://doi.org/10.1038/s41597-023-02181-4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oi.org/10.1109/TIP.2003.819861" TargetMode="External"/><Relationship Id="rId5" Type="http://schemas.openxmlformats.org/officeDocument/2006/relationships/hyperlink" Target="https://arxiv.org/abs/1811.08839" TargetMode="External"/><Relationship Id="rId4" Type="http://schemas.openxmlformats.org/officeDocument/2006/relationships/hyperlink" Target="https://doi.org/10.1002/mrm.28378" TargetMode="External"/><Relationship Id="rId9" Type="http://schemas.openxmlformats.org/officeDocument/2006/relationships/hyperlink" Target="https://doi.org/10.1038/s41467-021-25441-6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3" descr="Grafik 3">
            <a:extLst>
              <a:ext uri="{FF2B5EF4-FFF2-40B4-BE49-F238E27FC236}">
                <a16:creationId xmlns:a16="http://schemas.microsoft.com/office/drawing/2014/main" id="{69CD447D-6735-3E4A-95B6-57D6E8DB28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870" r="459" b="31841"/>
          <a:stretch>
            <a:fillRect/>
          </a:stretch>
        </p:blipFill>
        <p:spPr>
          <a:xfrm>
            <a:off x="353418" y="331787"/>
            <a:ext cx="11503223" cy="3183543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AB914AAF-09E0-1741-A174-8DF38C4608F6}"/>
              </a:ext>
            </a:extLst>
          </p:cNvPr>
          <p:cNvSpPr txBox="1"/>
          <p:nvPr/>
        </p:nvSpPr>
        <p:spPr>
          <a:xfrm>
            <a:off x="353418" y="3667226"/>
            <a:ext cx="11838582" cy="3911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defTabSz="914400">
              <a:lnSpc>
                <a:spcPts val="2800"/>
              </a:lnSpc>
              <a:defRPr sz="2800" b="1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US" sz="3600" cap="all" dirty="0">
                <a:solidFill>
                  <a:schemeClr val="tx2"/>
                </a:solidFill>
              </a:rPr>
              <a:t>AI for Image Reconstruction in Low-Field MRI</a:t>
            </a:r>
          </a:p>
        </p:txBody>
      </p:sp>
      <p:sp>
        <p:nvSpPr>
          <p:cNvPr id="24" name="Untertitel 2">
            <a:extLst>
              <a:ext uri="{FF2B5EF4-FFF2-40B4-BE49-F238E27FC236}">
                <a16:creationId xmlns:a16="http://schemas.microsoft.com/office/drawing/2014/main" id="{E5F27F50-E76A-B24A-A535-2C7294CBEFDD}"/>
              </a:ext>
            </a:extLst>
          </p:cNvPr>
          <p:cNvSpPr txBox="1"/>
          <p:nvPr/>
        </p:nvSpPr>
        <p:spPr>
          <a:xfrm>
            <a:off x="1474635" y="4981149"/>
            <a:ext cx="4621365" cy="1128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>
            <a:spAutoFit/>
          </a:bodyPr>
          <a:lstStyle/>
          <a:p>
            <a:pPr defTabSz="1219170">
              <a:lnSpc>
                <a:spcPts val="2240"/>
              </a:lnSpc>
              <a:defRPr sz="1200">
                <a:solidFill>
                  <a:srgbClr val="FFFFFF"/>
                </a:solidFill>
              </a:defRPr>
            </a:pPr>
            <a:r>
              <a:rPr sz="1867" b="1" dirty="0">
                <a:solidFill>
                  <a:schemeClr val="tx2"/>
                </a:solidFill>
              </a:rPr>
              <a:t>N. Jon Shah</a:t>
            </a:r>
            <a:r>
              <a:rPr lang="en-US" sz="1867" b="1" dirty="0">
                <a:solidFill>
                  <a:schemeClr val="tx2"/>
                </a:solidFill>
              </a:rPr>
              <a:t>, Director</a:t>
            </a:r>
            <a:r>
              <a:rPr sz="1867" b="1" dirty="0">
                <a:solidFill>
                  <a:schemeClr val="tx2"/>
                </a:solidFill>
              </a:rPr>
              <a:t> </a:t>
            </a:r>
          </a:p>
          <a:p>
            <a:pPr defTabSz="1219170">
              <a:lnSpc>
                <a:spcPts val="2240"/>
              </a:lnSpc>
              <a:defRPr sz="1200">
                <a:solidFill>
                  <a:srgbClr val="FFFFFF"/>
                </a:solidFill>
              </a:defRPr>
            </a:pPr>
            <a:r>
              <a:rPr lang="en-GB" sz="1867" dirty="0">
                <a:solidFill>
                  <a:schemeClr val="tx2"/>
                </a:solidFill>
              </a:rPr>
              <a:t>Institute of Neuroscience and Medicine - 4</a:t>
            </a:r>
            <a:endParaRPr lang="de-DE" sz="1867" dirty="0">
              <a:solidFill>
                <a:schemeClr val="tx2"/>
              </a:solidFill>
            </a:endParaRPr>
          </a:p>
          <a:p>
            <a:pPr defTabSz="1219170">
              <a:lnSpc>
                <a:spcPts val="2240"/>
              </a:lnSpc>
              <a:defRPr sz="1200">
                <a:solidFill>
                  <a:srgbClr val="FFFFFF"/>
                </a:solidFill>
              </a:defRPr>
            </a:pPr>
            <a:r>
              <a:rPr lang="en-GB" sz="1867" b="1" dirty="0" err="1">
                <a:solidFill>
                  <a:schemeClr val="tx2"/>
                </a:solidFill>
              </a:rPr>
              <a:t>Forschungszentrum</a:t>
            </a:r>
            <a:r>
              <a:rPr lang="en-GB" sz="1867" b="1" dirty="0">
                <a:solidFill>
                  <a:schemeClr val="tx2"/>
                </a:solidFill>
              </a:rPr>
              <a:t> </a:t>
            </a:r>
            <a:r>
              <a:rPr lang="en-GB" sz="1867" b="1" dirty="0" err="1">
                <a:solidFill>
                  <a:schemeClr val="tx2"/>
                </a:solidFill>
              </a:rPr>
              <a:t>Jülich</a:t>
            </a:r>
            <a:r>
              <a:rPr lang="en-GB" sz="1867" b="1" dirty="0">
                <a:solidFill>
                  <a:schemeClr val="tx2"/>
                </a:solidFill>
              </a:rPr>
              <a:t> GmbH </a:t>
            </a:r>
            <a:r>
              <a:rPr lang="en-GB" sz="1867" dirty="0">
                <a:solidFill>
                  <a:schemeClr val="tx2"/>
                </a:solidFill>
              </a:rPr>
              <a:t>	</a:t>
            </a:r>
            <a:endParaRPr sz="1867" dirty="0">
              <a:solidFill>
                <a:schemeClr val="tx2"/>
              </a:solidFill>
            </a:endParaRPr>
          </a:p>
          <a:p>
            <a:pPr defTabSz="1219170">
              <a:lnSpc>
                <a:spcPts val="2240"/>
              </a:lnSpc>
              <a:defRPr sz="1200">
                <a:solidFill>
                  <a:srgbClr val="FFFFFF"/>
                </a:solidFill>
              </a:defRPr>
            </a:pPr>
            <a:r>
              <a:rPr lang="en-GB" sz="1867" dirty="0">
                <a:solidFill>
                  <a:schemeClr val="tx2"/>
                </a:solidFill>
              </a:rPr>
              <a:t>Jülich, Germany</a:t>
            </a:r>
            <a:endParaRPr sz="1867" dirty="0">
              <a:solidFill>
                <a:schemeClr val="tx2"/>
              </a:solidFill>
            </a:endParaRPr>
          </a:p>
        </p:txBody>
      </p:sp>
      <p:sp>
        <p:nvSpPr>
          <p:cNvPr id="25" name="Untertitel 2">
            <a:extLst>
              <a:ext uri="{FF2B5EF4-FFF2-40B4-BE49-F238E27FC236}">
                <a16:creationId xmlns:a16="http://schemas.microsoft.com/office/drawing/2014/main" id="{98AD6210-A808-D440-BB69-EF5A4E04B251}"/>
              </a:ext>
            </a:extLst>
          </p:cNvPr>
          <p:cNvSpPr txBox="1"/>
          <p:nvPr/>
        </p:nvSpPr>
        <p:spPr>
          <a:xfrm>
            <a:off x="6792420" y="4981149"/>
            <a:ext cx="4621365" cy="1128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>
            <a:spAutoFit/>
          </a:bodyPr>
          <a:lstStyle/>
          <a:p>
            <a:pPr defTabSz="1219170">
              <a:lnSpc>
                <a:spcPts val="2240"/>
              </a:lnSpc>
              <a:defRPr sz="1200">
                <a:solidFill>
                  <a:srgbClr val="FFFFFF"/>
                </a:solidFill>
              </a:defRPr>
            </a:pPr>
            <a:r>
              <a:rPr sz="1867" dirty="0">
                <a:solidFill>
                  <a:schemeClr val="tx2"/>
                </a:solidFill>
              </a:rPr>
              <a:t>Professor of MRI Physic</a:t>
            </a:r>
            <a:r>
              <a:rPr lang="en-US" sz="1867" dirty="0">
                <a:solidFill>
                  <a:schemeClr val="tx2"/>
                </a:solidFill>
              </a:rPr>
              <a:t>s</a:t>
            </a:r>
          </a:p>
          <a:p>
            <a:pPr defTabSz="1219170">
              <a:lnSpc>
                <a:spcPts val="2240"/>
              </a:lnSpc>
              <a:defRPr sz="1200">
                <a:solidFill>
                  <a:srgbClr val="FFFFFF"/>
                </a:solidFill>
              </a:defRPr>
            </a:pPr>
            <a:r>
              <a:rPr sz="1867" dirty="0">
                <a:solidFill>
                  <a:schemeClr val="tx2"/>
                </a:solidFill>
              </a:rPr>
              <a:t>Department of Neurology</a:t>
            </a:r>
            <a:br>
              <a:rPr lang="en-GB" sz="1867" dirty="0">
                <a:solidFill>
                  <a:schemeClr val="tx2"/>
                </a:solidFill>
              </a:rPr>
            </a:br>
            <a:r>
              <a:rPr sz="1867" b="1" dirty="0" err="1">
                <a:solidFill>
                  <a:schemeClr val="tx2"/>
                </a:solidFill>
              </a:rPr>
              <a:t>Universitätsklinikum</a:t>
            </a:r>
            <a:r>
              <a:rPr sz="1867" b="1" dirty="0">
                <a:solidFill>
                  <a:schemeClr val="tx2"/>
                </a:solidFill>
              </a:rPr>
              <a:t> Aachen </a:t>
            </a:r>
            <a:br>
              <a:rPr lang="en-US" sz="1867">
                <a:solidFill>
                  <a:schemeClr val="tx2"/>
                </a:solidFill>
              </a:rPr>
            </a:br>
            <a:r>
              <a:rPr lang="en-US" sz="1867">
                <a:solidFill>
                  <a:schemeClr val="tx2"/>
                </a:solidFill>
              </a:rPr>
              <a:t>Aachen</a:t>
            </a:r>
            <a:r>
              <a:rPr lang="en-GB" sz="1867">
                <a:solidFill>
                  <a:schemeClr val="tx2"/>
                </a:solidFill>
              </a:rPr>
              <a:t>, Germany</a:t>
            </a:r>
            <a:endParaRPr sz="1867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748F83-BBE3-D21A-9F15-0F45A19F61E3}"/>
              </a:ext>
            </a:extLst>
          </p:cNvPr>
          <p:cNvSpPr txBox="1"/>
          <p:nvPr/>
        </p:nvSpPr>
        <p:spPr>
          <a:xfrm>
            <a:off x="280284" y="4411242"/>
            <a:ext cx="331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Presenter: Zaheer Abbas</a:t>
            </a:r>
          </a:p>
        </p:txBody>
      </p:sp>
    </p:spTree>
    <p:extLst>
      <p:ext uri="{BB962C8B-B14F-4D97-AF65-F5344CB8AC3E}">
        <p14:creationId xmlns:p14="http://schemas.microsoft.com/office/powerpoint/2010/main" val="417045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48BDF8-5BAA-4999-8289-743E2F42ED2D}"/>
              </a:ext>
            </a:extLst>
          </p:cNvPr>
          <p:cNvSpPr>
            <a:spLocks noGrp="1"/>
          </p:cNvSpPr>
          <p:nvPr/>
        </p:nvSpPr>
        <p:spPr>
          <a:xfrm>
            <a:off x="304800" y="76200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lvl="0"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lang="en-PK" sz="2625" b="1" dirty="0">
                <a:solidFill>
                  <a:srgbClr val="0D1726"/>
                </a:solidFill>
                <a:latin typeface="Aptos"/>
              </a:rPr>
              <a:t>Why Does Low-Field MRI Need AI?</a:t>
            </a:r>
            <a:endParaRPr kumimoji="0" sz="2625" b="1" i="0" u="none" strike="noStrike" kern="1200" cap="none" spc="0" normalizeH="0" baseline="0" noProof="0" dirty="0">
              <a:ln>
                <a:noFill/>
              </a:ln>
              <a:solidFill>
                <a:srgbClr val="0D1726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8E9B4-280A-4EAE-90BC-81C1B07F303B}"/>
              </a:ext>
            </a:extLst>
          </p:cNvPr>
          <p:cNvSpPr>
            <a:spLocks noGrp="1"/>
          </p:cNvSpPr>
          <p:nvPr/>
        </p:nvSpPr>
        <p:spPr>
          <a:xfrm>
            <a:off x="406908" y="619125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4B0EA-C154-4BBE-B785-8BB2A1563E06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65B5EBF-D9F8-4B12-86B9-F9486FC38BB3}"/>
              </a:ext>
            </a:extLst>
          </p:cNvPr>
          <p:cNvSpPr>
            <a:spLocks noGrp="1"/>
          </p:cNvSpPr>
          <p:nvPr/>
        </p:nvSpPr>
        <p:spPr>
          <a:xfrm>
            <a:off x="60443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4D92A4-8696-425C-B9D4-D4AF25E3D02A}"/>
              </a:ext>
            </a:extLst>
          </p:cNvPr>
          <p:cNvSpPr>
            <a:spLocks noGrp="1"/>
          </p:cNvSpPr>
          <p:nvPr/>
        </p:nvSpPr>
        <p:spPr>
          <a:xfrm>
            <a:off x="966386" y="1107567"/>
            <a:ext cx="523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2325" b="1" dirty="0">
                <a:solidFill>
                  <a:srgbClr val="0F766E"/>
                </a:solidFill>
                <a:latin typeface="Apto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18B72F-E386-43F1-9888-F508A5BF13C8}"/>
              </a:ext>
            </a:extLst>
          </p:cNvPr>
          <p:cNvSpPr>
            <a:spLocks noGrp="1"/>
          </p:cNvSpPr>
          <p:nvPr/>
        </p:nvSpPr>
        <p:spPr>
          <a:xfrm>
            <a:off x="966386" y="1698117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87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Signal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97C848-3F6A-4BF8-93E9-25E616CACDC3}"/>
              </a:ext>
            </a:extLst>
          </p:cNvPr>
          <p:cNvSpPr>
            <a:spLocks noGrp="1"/>
          </p:cNvSpPr>
          <p:nvPr/>
        </p:nvSpPr>
        <p:spPr>
          <a:xfrm>
            <a:off x="966386" y="2174367"/>
            <a:ext cx="1952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What receiver coils actually measure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78CF1C6-9A0A-41EF-A3AE-E165ADB42408}"/>
              </a:ext>
            </a:extLst>
          </p:cNvPr>
          <p:cNvSpPr>
            <a:spLocks noGrp="1"/>
          </p:cNvSpPr>
          <p:nvPr/>
        </p:nvSpPr>
        <p:spPr>
          <a:xfrm>
            <a:off x="340478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858E4F-7001-4CCF-A69C-7878B293E168}"/>
              </a:ext>
            </a:extLst>
          </p:cNvPr>
          <p:cNvSpPr>
            <a:spLocks noGrp="1"/>
          </p:cNvSpPr>
          <p:nvPr/>
        </p:nvSpPr>
        <p:spPr>
          <a:xfrm>
            <a:off x="3766736" y="1107567"/>
            <a:ext cx="523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325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2325" b="1" dirty="0">
                <a:solidFill>
                  <a:srgbClr val="0F766E"/>
                </a:solidFill>
                <a:latin typeface="Aptos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54CEC0-94ED-4BA8-9027-77FBB738868F}"/>
              </a:ext>
            </a:extLst>
          </p:cNvPr>
          <p:cNvSpPr>
            <a:spLocks noGrp="1"/>
          </p:cNvSpPr>
          <p:nvPr/>
        </p:nvSpPr>
        <p:spPr>
          <a:xfrm>
            <a:off x="3766736" y="1698117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Encoding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0AB077-B906-4740-9FB8-0CA10E1FB391}"/>
              </a:ext>
            </a:extLst>
          </p:cNvPr>
          <p:cNvSpPr>
            <a:spLocks noGrp="1"/>
          </p:cNvSpPr>
          <p:nvPr/>
        </p:nvSpPr>
        <p:spPr>
          <a:xfrm>
            <a:off x="3766736" y="2174367"/>
            <a:ext cx="1952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Why the data live in k-space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0964BBE-67C7-401E-A3DC-20C8A3131137}"/>
              </a:ext>
            </a:extLst>
          </p:cNvPr>
          <p:cNvSpPr>
            <a:spLocks noGrp="1"/>
          </p:cNvSpPr>
          <p:nvPr/>
        </p:nvSpPr>
        <p:spPr>
          <a:xfrm>
            <a:off x="620513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9C3C31-EAC2-420F-B1D8-C5588AFA99F3}"/>
              </a:ext>
            </a:extLst>
          </p:cNvPr>
          <p:cNvSpPr>
            <a:spLocks noGrp="1"/>
          </p:cNvSpPr>
          <p:nvPr/>
        </p:nvSpPr>
        <p:spPr>
          <a:xfrm>
            <a:off x="6567086" y="1107567"/>
            <a:ext cx="523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sz="2325" b="1" dirty="0">
                <a:solidFill>
                  <a:srgbClr val="0F766E"/>
                </a:solidFill>
                <a:latin typeface="Aptos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D0A9C5-D715-486F-8100-BC5CA777F332}"/>
              </a:ext>
            </a:extLst>
          </p:cNvPr>
          <p:cNvSpPr>
            <a:spLocks noGrp="1"/>
          </p:cNvSpPr>
          <p:nvPr/>
        </p:nvSpPr>
        <p:spPr>
          <a:xfrm>
            <a:off x="6567086" y="1698117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Reconstruction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FA5306-94FE-4BA7-BCF4-F26698FC03BF}"/>
              </a:ext>
            </a:extLst>
          </p:cNvPr>
          <p:cNvSpPr>
            <a:spLocks noGrp="1"/>
          </p:cNvSpPr>
          <p:nvPr/>
        </p:nvSpPr>
        <p:spPr>
          <a:xfrm>
            <a:off x="6567086" y="2174367"/>
            <a:ext cx="1952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How prior knowledge enters an estimate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C365AD8-B89F-400A-A976-F4371387D3F8}"/>
              </a:ext>
            </a:extLst>
          </p:cNvPr>
          <p:cNvSpPr>
            <a:spLocks noGrp="1"/>
          </p:cNvSpPr>
          <p:nvPr/>
        </p:nvSpPr>
        <p:spPr>
          <a:xfrm>
            <a:off x="900548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B485D5-73C0-4A94-92E1-4E632487E6E4}"/>
              </a:ext>
            </a:extLst>
          </p:cNvPr>
          <p:cNvSpPr>
            <a:spLocks noGrp="1"/>
          </p:cNvSpPr>
          <p:nvPr/>
        </p:nvSpPr>
        <p:spPr>
          <a:xfrm>
            <a:off x="9367436" y="1107567"/>
            <a:ext cx="523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0F766E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42E7168-ACB4-4D98-8C3E-83491F7626AC}"/>
              </a:ext>
            </a:extLst>
          </p:cNvPr>
          <p:cNvSpPr>
            <a:spLocks noGrp="1"/>
          </p:cNvSpPr>
          <p:nvPr/>
        </p:nvSpPr>
        <p:spPr>
          <a:xfrm>
            <a:off x="9367436" y="1698117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Validation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01BBEE-2600-48DA-92E3-78F6E105998E}"/>
              </a:ext>
            </a:extLst>
          </p:cNvPr>
          <p:cNvSpPr>
            <a:spLocks noGrp="1"/>
          </p:cNvSpPr>
          <p:nvPr/>
        </p:nvSpPr>
        <p:spPr>
          <a:xfrm>
            <a:off x="9367436" y="2174367"/>
            <a:ext cx="1952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How to detect unsupported detail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78117C-88B5-4CC2-B527-1AC4B3390CD3}"/>
              </a:ext>
            </a:extLst>
          </p:cNvPr>
          <p:cNvSpPr>
            <a:spLocks noGrp="1"/>
          </p:cNvSpPr>
          <p:nvPr/>
        </p:nvSpPr>
        <p:spPr>
          <a:xfrm>
            <a:off x="609600" y="5639278"/>
            <a:ext cx="1028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sz="2400" b="1" dirty="0">
                <a:solidFill>
                  <a:srgbClr val="0F766E"/>
                </a:solidFill>
                <a:latin typeface="Aptos"/>
              </a:rPr>
              <a:t>The goal is not an image that merely looks </a:t>
            </a:r>
            <a:r>
              <a:rPr sz="2400" b="1" dirty="0">
                <a:solidFill>
                  <a:srgbClr val="FF0000"/>
                </a:solidFill>
                <a:latin typeface="Aptos"/>
              </a:rPr>
              <a:t>clean</a:t>
            </a:r>
            <a:r>
              <a:rPr sz="2400" b="1" dirty="0">
                <a:solidFill>
                  <a:srgbClr val="0F766E"/>
                </a:solidFill>
                <a:latin typeface="Aptos"/>
              </a:rPr>
              <a:t>. It is an estimate that agrees with the acquired data and is </a:t>
            </a:r>
            <a:r>
              <a:rPr sz="2400" b="1" dirty="0">
                <a:solidFill>
                  <a:srgbClr val="FF0000"/>
                </a:solidFill>
                <a:latin typeface="Aptos"/>
              </a:rPr>
              <a:t>credible</a:t>
            </a:r>
            <a:r>
              <a:rPr sz="2400" b="1" dirty="0">
                <a:solidFill>
                  <a:srgbClr val="0F766E"/>
                </a:solidFill>
                <a:latin typeface="Aptos"/>
              </a:rPr>
              <a:t> for the clinical task.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38B469-5B86-2FF6-9C30-E88CC3CD8F02}"/>
              </a:ext>
            </a:extLst>
          </p:cNvPr>
          <p:cNvSpPr txBox="1"/>
          <p:nvPr/>
        </p:nvSpPr>
        <p:spPr>
          <a:xfrm>
            <a:off x="681528" y="3221100"/>
            <a:ext cx="106861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MRI does </a:t>
            </a:r>
            <a:r>
              <a:rPr lang="en-US" sz="2400" b="1" dirty="0"/>
              <a:t>not directly capture a visible image</a:t>
            </a:r>
            <a:r>
              <a:rPr lang="en-U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scanner measures weak </a:t>
            </a:r>
            <a:r>
              <a:rPr lang="en-US" sz="2400" b="1" dirty="0"/>
              <a:t>electromagnetic signals </a:t>
            </a:r>
            <a:r>
              <a:rPr lang="en-US" sz="2400" dirty="0"/>
              <a:t>from tissue.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Magnetic gradients </a:t>
            </a:r>
            <a:r>
              <a:rPr lang="en-US" sz="2400" b="1" dirty="0"/>
              <a:t>encode spatial location </a:t>
            </a:r>
            <a:r>
              <a:rPr lang="en-US" sz="2400" dirty="0"/>
              <a:t>in these signals.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raw measurements are stored in </a:t>
            </a:r>
            <a:r>
              <a:rPr lang="en-US" sz="2400" b="1" dirty="0"/>
              <a:t>k-space</a:t>
            </a:r>
            <a:r>
              <a:rPr lang="en-U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Reconstruction converts k-space into an MRI image.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low-field MRI, </a:t>
            </a:r>
            <a:r>
              <a:rPr lang="en-US" sz="2400" b="1" dirty="0"/>
              <a:t>weak signals </a:t>
            </a:r>
            <a:r>
              <a:rPr lang="en-US" sz="2400" dirty="0"/>
              <a:t>and </a:t>
            </a:r>
            <a:r>
              <a:rPr lang="en-US" sz="2400" b="1" dirty="0"/>
              <a:t>noise</a:t>
            </a:r>
            <a:r>
              <a:rPr lang="en-US" sz="2400" dirty="0"/>
              <a:t> make reconstruction difficult.</a:t>
            </a:r>
          </a:p>
        </p:txBody>
      </p:sp>
      <p:sp>
        <p:nvSpPr>
          <p:cNvPr id="25" name="Arrow: Right 7">
            <a:extLst>
              <a:ext uri="{FF2B5EF4-FFF2-40B4-BE49-F238E27FC236}">
                <a16:creationId xmlns:a16="http://schemas.microsoft.com/office/drawing/2014/main" id="{F8FAD361-0EB2-4114-CE7A-9DFBA224028E}"/>
              </a:ext>
            </a:extLst>
          </p:cNvPr>
          <p:cNvSpPr>
            <a:spLocks noGrp="1"/>
          </p:cNvSpPr>
          <p:nvPr/>
        </p:nvSpPr>
        <p:spPr>
          <a:xfrm>
            <a:off x="3070632" y="1707552"/>
            <a:ext cx="323850" cy="22860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Arrow: Right 11">
            <a:extLst>
              <a:ext uri="{FF2B5EF4-FFF2-40B4-BE49-F238E27FC236}">
                <a16:creationId xmlns:a16="http://schemas.microsoft.com/office/drawing/2014/main" id="{9DAADA04-AC77-6B2F-BB37-F125E3E422E0}"/>
              </a:ext>
            </a:extLst>
          </p:cNvPr>
          <p:cNvSpPr>
            <a:spLocks noGrp="1"/>
          </p:cNvSpPr>
          <p:nvPr/>
        </p:nvSpPr>
        <p:spPr>
          <a:xfrm>
            <a:off x="5876316" y="1707552"/>
            <a:ext cx="323850" cy="22860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8" name="Arrow: Right 15">
            <a:extLst>
              <a:ext uri="{FF2B5EF4-FFF2-40B4-BE49-F238E27FC236}">
                <a16:creationId xmlns:a16="http://schemas.microsoft.com/office/drawing/2014/main" id="{40550CB6-F880-DFA7-33A5-AB1C4AD3E1AA}"/>
              </a:ext>
            </a:extLst>
          </p:cNvPr>
          <p:cNvSpPr>
            <a:spLocks noGrp="1"/>
          </p:cNvSpPr>
          <p:nvPr/>
        </p:nvSpPr>
        <p:spPr>
          <a:xfrm>
            <a:off x="8669808" y="1707552"/>
            <a:ext cx="323850" cy="22860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9955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4">
            <a:extLst>
              <a:ext uri="{FF2B5EF4-FFF2-40B4-BE49-F238E27FC236}">
                <a16:creationId xmlns:a16="http://schemas.microsoft.com/office/drawing/2014/main" id="{F93A8566-1743-4D43-F4AB-A84FD02F3D38}"/>
              </a:ext>
            </a:extLst>
          </p:cNvPr>
          <p:cNvSpPr>
            <a:spLocks noGrp="1"/>
          </p:cNvSpPr>
          <p:nvPr/>
        </p:nvSpPr>
        <p:spPr>
          <a:xfrm>
            <a:off x="60443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Rectangle: Rounded Corners 9">
            <a:extLst>
              <a:ext uri="{FF2B5EF4-FFF2-40B4-BE49-F238E27FC236}">
                <a16:creationId xmlns:a16="http://schemas.microsoft.com/office/drawing/2014/main" id="{F0B1239A-5D99-6907-DFE2-28FB17B3300D}"/>
              </a:ext>
            </a:extLst>
          </p:cNvPr>
          <p:cNvSpPr>
            <a:spLocks noGrp="1"/>
          </p:cNvSpPr>
          <p:nvPr/>
        </p:nvSpPr>
        <p:spPr>
          <a:xfrm>
            <a:off x="340478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4C35CFE7-26B7-9786-F3D3-0CE52D5CB645}"/>
              </a:ext>
            </a:extLst>
          </p:cNvPr>
          <p:cNvSpPr>
            <a:spLocks noGrp="1"/>
          </p:cNvSpPr>
          <p:nvPr/>
        </p:nvSpPr>
        <p:spPr>
          <a:xfrm>
            <a:off x="620513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Rectangle: Rounded Corners 19">
            <a:extLst>
              <a:ext uri="{FF2B5EF4-FFF2-40B4-BE49-F238E27FC236}">
                <a16:creationId xmlns:a16="http://schemas.microsoft.com/office/drawing/2014/main" id="{2336D342-D99C-B0CB-A5EB-D77AC900AB84}"/>
              </a:ext>
            </a:extLst>
          </p:cNvPr>
          <p:cNvSpPr>
            <a:spLocks noGrp="1"/>
          </p:cNvSpPr>
          <p:nvPr/>
        </p:nvSpPr>
        <p:spPr>
          <a:xfrm>
            <a:off x="9005481" y="888492"/>
            <a:ext cx="2457450" cy="2095500"/>
          </a:xfrm>
          <a:prstGeom prst="roundRect">
            <a:avLst>
              <a:gd name="adj" fmla="val 8182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1D14E1-4998-4877-ACB3-6E9EA971852F}"/>
              </a:ext>
            </a:extLst>
          </p:cNvPr>
          <p:cNvSpPr>
            <a:spLocks noGrp="1"/>
          </p:cNvSpPr>
          <p:nvPr/>
        </p:nvSpPr>
        <p:spPr>
          <a:xfrm>
            <a:off x="340995" y="89762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lang="en-GB" sz="2625" b="1" dirty="0">
                <a:solidFill>
                  <a:srgbClr val="0D1726"/>
                </a:solidFill>
                <a:latin typeface="Aptos"/>
                <a:ea typeface="Aptos"/>
                <a:cs typeface="Aptos"/>
              </a:rPr>
              <a:t>T</a:t>
            </a: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issue signal → encoded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228A15-5897-444C-A95C-0BC1CEFBE270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E1D2B-47AD-4969-9959-F0CBFB40D4E9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47F81E-0925-4588-AB2B-830715568867}"/>
              </a:ext>
            </a:extLst>
          </p:cNvPr>
          <p:cNvSpPr>
            <a:spLocks noGrp="1"/>
          </p:cNvSpPr>
          <p:nvPr/>
        </p:nvSpPr>
        <p:spPr>
          <a:xfrm>
            <a:off x="801396" y="1250352"/>
            <a:ext cx="1952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sz="1875" b="1" dirty="0" err="1">
                <a:solidFill>
                  <a:srgbClr val="0D1726"/>
                </a:solidFill>
                <a:latin typeface="Aptos"/>
              </a:rPr>
              <a:t>Magnetisation</a:t>
            </a:r>
            <a:endParaRPr sz="1875" b="1" dirty="0">
              <a:solidFill>
                <a:srgbClr val="0D1726"/>
              </a:solidFill>
              <a:latin typeface="Apto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D53F5-C67A-485E-84DA-A4EFD27EC5D7}"/>
              </a:ext>
            </a:extLst>
          </p:cNvPr>
          <p:cNvSpPr>
            <a:spLocks noGrp="1"/>
          </p:cNvSpPr>
          <p:nvPr/>
        </p:nvSpPr>
        <p:spPr>
          <a:xfrm>
            <a:off x="801396" y="2054643"/>
            <a:ext cx="1952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B0 aligns spins; an RF pulse perturbs the net </a:t>
            </a:r>
            <a:r>
              <a:rPr kumimoji="0" sz="1275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magnetisation</a:t>
            </a: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B9BFF3D-190E-485B-94DB-B39161A35E54}"/>
              </a:ext>
            </a:extLst>
          </p:cNvPr>
          <p:cNvSpPr>
            <a:spLocks noGrp="1"/>
          </p:cNvSpPr>
          <p:nvPr/>
        </p:nvSpPr>
        <p:spPr>
          <a:xfrm>
            <a:off x="3070632" y="1707552"/>
            <a:ext cx="323850" cy="22860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2A1DE-CDF7-4CC6-ACC2-FB58A75BA931}"/>
              </a:ext>
            </a:extLst>
          </p:cNvPr>
          <p:cNvSpPr>
            <a:spLocks noGrp="1"/>
          </p:cNvSpPr>
          <p:nvPr/>
        </p:nvSpPr>
        <p:spPr>
          <a:xfrm>
            <a:off x="3582696" y="1250352"/>
            <a:ext cx="1952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65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sz="1875" b="1" dirty="0">
                <a:solidFill>
                  <a:srgbClr val="0D1726"/>
                </a:solidFill>
                <a:latin typeface="Aptos"/>
              </a:rPr>
              <a:t>Coils sense signal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909705-458F-441E-AACB-0CD5EF2E27D1}"/>
              </a:ext>
            </a:extLst>
          </p:cNvPr>
          <p:cNvSpPr>
            <a:spLocks noGrp="1"/>
          </p:cNvSpPr>
          <p:nvPr/>
        </p:nvSpPr>
        <p:spPr>
          <a:xfrm>
            <a:off x="3582696" y="2054643"/>
            <a:ext cx="1952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Relaxing spins induce a small, time-varying voltage.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6CFBD68-775E-49A1-98E3-6888F96F2A2A}"/>
              </a:ext>
            </a:extLst>
          </p:cNvPr>
          <p:cNvSpPr>
            <a:spLocks noGrp="1"/>
          </p:cNvSpPr>
          <p:nvPr/>
        </p:nvSpPr>
        <p:spPr>
          <a:xfrm>
            <a:off x="5876316" y="1707552"/>
            <a:ext cx="323850" cy="22860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1A8C0-4260-4F27-A4ED-C02A4DA318CB}"/>
              </a:ext>
            </a:extLst>
          </p:cNvPr>
          <p:cNvSpPr>
            <a:spLocks noGrp="1"/>
          </p:cNvSpPr>
          <p:nvPr/>
        </p:nvSpPr>
        <p:spPr>
          <a:xfrm>
            <a:off x="6363996" y="1250352"/>
            <a:ext cx="1952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sz="1875" b="1" dirty="0">
                <a:solidFill>
                  <a:srgbClr val="0D1726"/>
                </a:solidFill>
                <a:latin typeface="Aptos"/>
              </a:rPr>
              <a:t>Gradients encode location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0332F2-E3E5-447E-977E-032620C93D05}"/>
              </a:ext>
            </a:extLst>
          </p:cNvPr>
          <p:cNvSpPr>
            <a:spLocks noGrp="1"/>
          </p:cNvSpPr>
          <p:nvPr/>
        </p:nvSpPr>
        <p:spPr>
          <a:xfrm>
            <a:off x="6363996" y="2054643"/>
            <a:ext cx="1952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Frequency and phase vary with spatial position.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9203A7E-D80B-419F-B838-0DAC041B7E26}"/>
              </a:ext>
            </a:extLst>
          </p:cNvPr>
          <p:cNvSpPr>
            <a:spLocks noGrp="1"/>
          </p:cNvSpPr>
          <p:nvPr/>
        </p:nvSpPr>
        <p:spPr>
          <a:xfrm>
            <a:off x="8657616" y="1707552"/>
            <a:ext cx="323850" cy="22860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BFACA3-BA9F-4715-A5A6-706C1DFA25BF}"/>
              </a:ext>
            </a:extLst>
          </p:cNvPr>
          <p:cNvSpPr>
            <a:spLocks noGrp="1"/>
          </p:cNvSpPr>
          <p:nvPr/>
        </p:nvSpPr>
        <p:spPr>
          <a:xfrm>
            <a:off x="9145296" y="1250352"/>
            <a:ext cx="1952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65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sz="1875" b="1" dirty="0">
                <a:solidFill>
                  <a:srgbClr val="0D1726"/>
                </a:solidFill>
                <a:latin typeface="Aptos"/>
              </a:rPr>
              <a:t>Model-based reconstruction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E736DB-0912-4070-8845-C2A0C275F06D}"/>
              </a:ext>
            </a:extLst>
          </p:cNvPr>
          <p:cNvSpPr>
            <a:spLocks noGrp="1"/>
          </p:cNvSpPr>
          <p:nvPr/>
        </p:nvSpPr>
        <p:spPr>
          <a:xfrm>
            <a:off x="9145296" y="2054643"/>
            <a:ext cx="1952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Invert the encoding model to estimate tissue contrast.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96610E-7F5E-BC09-69F1-607C4E442D31}"/>
              </a:ext>
            </a:extLst>
          </p:cNvPr>
          <p:cNvSpPr txBox="1"/>
          <p:nvPr/>
        </p:nvSpPr>
        <p:spPr>
          <a:xfrm>
            <a:off x="631228" y="2905786"/>
            <a:ext cx="11091366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The human body contains many hydrogen atoms, especially in water and fat.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A magnetic field aligns the hydrogen spins inside the body.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A radio-frequency pulse temporarily disturbs these aligned spins.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When the pulse stops, the spins return to their original state.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During this relaxation, they produce weak electromagnetic signals.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Receiver coils capture these signals, while gradients encode their location.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400" dirty="0"/>
              <a:t>The encoded data are stored in k-space and reconstructed into an MRI image. </a:t>
            </a:r>
          </a:p>
        </p:txBody>
      </p:sp>
    </p:spTree>
    <p:extLst>
      <p:ext uri="{BB962C8B-B14F-4D97-AF65-F5344CB8AC3E}">
        <p14:creationId xmlns:p14="http://schemas.microsoft.com/office/powerpoint/2010/main" val="25512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B5444-0EFD-4600-8EAC-9BBE3189F26A}"/>
              </a:ext>
            </a:extLst>
          </p:cNvPr>
          <p:cNvSpPr>
            <a:spLocks noGrp="1"/>
          </p:cNvSpPr>
          <p:nvPr/>
        </p:nvSpPr>
        <p:spPr>
          <a:xfrm>
            <a:off x="406527" y="65318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k-space is a frequency map—not a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3B287B-D617-470C-9230-D59E7B3500E9}"/>
              </a:ext>
            </a:extLst>
          </p:cNvPr>
          <p:cNvSpPr>
            <a:spLocks noGrp="1"/>
          </p:cNvSpPr>
          <p:nvPr/>
        </p:nvSpPr>
        <p:spPr>
          <a:xfrm>
            <a:off x="418719" y="617768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1C3EEB-0E91-4FFD-9AC0-8AF7C0B1C8C1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F65E48A-2396-4C82-9B62-1A11304E263B}"/>
              </a:ext>
            </a:extLst>
          </p:cNvPr>
          <p:cNvSpPr>
            <a:spLocks noGrp="1"/>
          </p:cNvSpPr>
          <p:nvPr/>
        </p:nvSpPr>
        <p:spPr>
          <a:xfrm>
            <a:off x="903209" y="778283"/>
            <a:ext cx="3905250" cy="3179985"/>
          </a:xfrm>
          <a:prstGeom prst="roundRect">
            <a:avLst>
              <a:gd name="adj" fmla="val 3109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9947" y="750794"/>
            <a:ext cx="2714625" cy="27146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CA08F7-25E6-4532-8C5B-7CB943E89619}"/>
              </a:ext>
            </a:extLst>
          </p:cNvPr>
          <p:cNvSpPr>
            <a:spLocks noGrp="1"/>
          </p:cNvSpPr>
          <p:nvPr/>
        </p:nvSpPr>
        <p:spPr>
          <a:xfrm>
            <a:off x="903209" y="3355145"/>
            <a:ext cx="3905250" cy="5633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7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Each sample records a spatial-frequency component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5CE0A58-10DF-48B2-91CA-63E4E72397D9}"/>
              </a:ext>
            </a:extLst>
          </p:cNvPr>
          <p:cNvSpPr>
            <a:spLocks noGrp="1"/>
          </p:cNvSpPr>
          <p:nvPr/>
        </p:nvSpPr>
        <p:spPr>
          <a:xfrm>
            <a:off x="5244323" y="3203579"/>
            <a:ext cx="1809750" cy="47625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899BBA-C847-4ADC-BFA5-9E5DBCF384C2}"/>
              </a:ext>
            </a:extLst>
          </p:cNvPr>
          <p:cNvSpPr>
            <a:spLocks noGrp="1"/>
          </p:cNvSpPr>
          <p:nvPr/>
        </p:nvSpPr>
        <p:spPr>
          <a:xfrm>
            <a:off x="5339573" y="3587172"/>
            <a:ext cx="161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combine samples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with inverse FFT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8F07288-7D7D-458F-A5C3-65FFCE517E10}"/>
              </a:ext>
            </a:extLst>
          </p:cNvPr>
          <p:cNvSpPr>
            <a:spLocks noGrp="1"/>
          </p:cNvSpPr>
          <p:nvPr/>
        </p:nvSpPr>
        <p:spPr>
          <a:xfrm>
            <a:off x="7390115" y="747368"/>
            <a:ext cx="3909821" cy="3210900"/>
          </a:xfrm>
          <a:prstGeom prst="roundRect">
            <a:avLst>
              <a:gd name="adj" fmla="val 3109"/>
            </a:avLst>
          </a:prstGeom>
          <a:solidFill>
            <a:schemeClr val="tx1"/>
          </a:solidFill>
          <a:ln w="9525">
            <a:solidFill>
              <a:srgbClr val="07111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000000"/>
              </a:highlight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15323" y="799016"/>
            <a:ext cx="2615972" cy="28003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3FDF6E1-E0DC-459A-9E56-D6F2CE988D78}"/>
              </a:ext>
            </a:extLst>
          </p:cNvPr>
          <p:cNvSpPr>
            <a:spLocks noGrp="1"/>
          </p:cNvSpPr>
          <p:nvPr/>
        </p:nvSpPr>
        <p:spPr>
          <a:xfrm>
            <a:off x="7304042" y="3566822"/>
            <a:ext cx="4190967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kumimoji="0" lang="en-US" sz="15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R</a:t>
            </a:r>
            <a:r>
              <a:rPr kumimoji="0" sz="15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econstructed</a:t>
            </a:r>
            <a:r>
              <a:rPr kumimoji="0" lang="en-US" sz="15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</a:t>
            </a:r>
            <a:r>
              <a:rPr kumimoji="0" sz="157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image estimate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0550B2-96A6-4323-A081-733F81D1D18D}"/>
              </a:ext>
            </a:extLst>
          </p:cNvPr>
          <p:cNvSpPr>
            <a:spLocks noGrp="1"/>
          </p:cNvSpPr>
          <p:nvPr/>
        </p:nvSpPr>
        <p:spPr>
          <a:xfrm>
            <a:off x="7935333" y="4001002"/>
            <a:ext cx="2880503" cy="19743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Left: </a:t>
            </a:r>
            <a:r>
              <a:rPr kumimoji="0" sz="825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IngFrancesco</a:t>
            </a: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, Wikimedia Commons (CC BY-SA 3.0). Right: </a:t>
            </a:r>
            <a:r>
              <a:rPr kumimoji="0" sz="825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Asnaebsa</a:t>
            </a: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, Wikimedia Commons (CC BY-SA 4.0).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249D13-A8DD-A870-92C8-273AC32E0F28}"/>
              </a:ext>
            </a:extLst>
          </p:cNvPr>
          <p:cNvSpPr txBox="1"/>
          <p:nvPr/>
        </p:nvSpPr>
        <p:spPr>
          <a:xfrm>
            <a:off x="630609" y="4076064"/>
            <a:ext cx="943031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k-space is the raw data space used in MRI.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It does not look like a normal anatomical image.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Each point contains spatial-frequency information from the body.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The centre of k-space </a:t>
            </a:r>
            <a:r>
              <a:rPr lang="en-PK" sz="2400"/>
              <a:t>mainly controls </a:t>
            </a:r>
            <a:r>
              <a:rPr lang="en-PK" sz="2400" dirty="0"/>
              <a:t>image contrast and overall signal.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The outer regions </a:t>
            </a:r>
            <a:r>
              <a:rPr lang="en-PK" sz="2400"/>
              <a:t>contain fine details </a:t>
            </a:r>
            <a:r>
              <a:rPr lang="en-PK" sz="2400" dirty="0"/>
              <a:t>and sharp edges.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Missing or noisy k-space samples cause blur, artifacts, or loss of detail.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PK" sz="2400" dirty="0"/>
              <a:t>An inverse Fourier transform converts k-space data into an MRI image.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03C4BA-4ADE-D0B9-458B-4E1701F36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1366" y="989778"/>
            <a:ext cx="2352676" cy="219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60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9">
            <a:extLst>
              <a:ext uri="{FF2B5EF4-FFF2-40B4-BE49-F238E27FC236}">
                <a16:creationId xmlns:a16="http://schemas.microsoft.com/office/drawing/2014/main" id="{F3C8FAEB-6E6F-DB43-B7CB-75A867C612EE}"/>
              </a:ext>
            </a:extLst>
          </p:cNvPr>
          <p:cNvSpPr>
            <a:spLocks noGrp="1"/>
          </p:cNvSpPr>
          <p:nvPr/>
        </p:nvSpPr>
        <p:spPr>
          <a:xfrm>
            <a:off x="7124566" y="747368"/>
            <a:ext cx="4122168" cy="2496353"/>
          </a:xfrm>
          <a:prstGeom prst="roundRect">
            <a:avLst>
              <a:gd name="adj" fmla="val 3109"/>
            </a:avLst>
          </a:prstGeom>
          <a:solidFill>
            <a:schemeClr val="tx1"/>
          </a:solidFill>
          <a:ln w="9525">
            <a:solidFill>
              <a:srgbClr val="07111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000000"/>
              </a:highlight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7EAF3A-03DD-418E-A164-0C97A72B912D}"/>
              </a:ext>
            </a:extLst>
          </p:cNvPr>
          <p:cNvSpPr>
            <a:spLocks noGrp="1"/>
          </p:cNvSpPr>
          <p:nvPr/>
        </p:nvSpPr>
        <p:spPr>
          <a:xfrm>
            <a:off x="400050" y="58253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MRI reconstruction: a noisy, incomplete inverse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31B11-B4B0-49B5-AA74-4952E6B954BC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A826517-F177-4008-85ED-0EB1EE138C00}"/>
              </a:ext>
            </a:extLst>
          </p:cNvPr>
          <p:cNvSpPr>
            <a:spLocks noGrp="1"/>
          </p:cNvSpPr>
          <p:nvPr/>
        </p:nvSpPr>
        <p:spPr>
          <a:xfrm>
            <a:off x="759770" y="773972"/>
            <a:ext cx="4746939" cy="2428948"/>
          </a:xfrm>
          <a:prstGeom prst="roundRect">
            <a:avLst>
              <a:gd name="adj" fmla="val 5455"/>
            </a:avLst>
          </a:prstGeom>
          <a:solidFill>
            <a:srgbClr val="F0F7FF"/>
          </a:solidFill>
          <a:ln w="9525">
            <a:solidFill>
              <a:srgbClr val="B9DA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7079012-8EDF-4856-8F06-BBC32E003C3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113528" y="911683"/>
                <a:ext cx="4095750" cy="6858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3600" b="1">
                    <a:solidFill>
                      <a:srgbClr val="2563EB"/>
                    </a:solidFill>
                    <a:latin typeface="Aptos"/>
                    <a:ea typeface="Aptos"/>
                    <a:cs typeface="Aptos"/>
                  </a:defRPr>
                </a:pPr>
                <a14:m>
                  <m:oMathPara xmlns:m="http://schemas.openxmlformats.org/officeDocument/2006/math">
                    <m:oMath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𝒚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 = 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𝑷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 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𝑭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 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𝑺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 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𝒙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 + </m:t>
                      </m:r>
                      <m:r>
                        <a:rPr kumimoji="0" lang="en-PK" sz="3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2563EB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ptos"/>
                          <a:cs typeface="Aptos"/>
                        </a:rPr>
                        <m:t>𝒏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7079012-8EDF-4856-8F06-BBC32E003C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28" y="911683"/>
                <a:ext cx="4095750" cy="685800"/>
              </a:xfrm>
              <a:prstGeom prst="rect">
                <a:avLst/>
              </a:prstGeom>
              <a:blipFill>
                <a:blip r:embed="rId3"/>
                <a:stretch>
                  <a:fillRect t="-1852" b="-16667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7813EAD-E89B-44A9-A1CA-3B5061540FA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303756" y="1708041"/>
                <a:ext cx="3781697" cy="1340796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75" b="0">
                    <a:solidFill>
                      <a:srgbClr val="0D1726"/>
                    </a:solidFill>
                    <a:latin typeface="Aptos"/>
                    <a:ea typeface="Aptos"/>
                    <a:cs typeface="Aptos"/>
                  </a:defRPr>
                </a:pPr>
                <a14:m>
                  <m:oMath xmlns:m="http://schemas.openxmlformats.org/officeDocument/2006/math"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𝑦</m:t>
                    </m:r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:</m:t>
                    </m:r>
                  </m:oMath>
                </a14:m>
                <a:r>
                  <a:rPr kumimoji="0" sz="157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1726"/>
                    </a:solidFill>
                    <a:effectLst/>
                    <a:uLnTx/>
                    <a:uFillTx/>
                    <a:latin typeface="Aptos"/>
                    <a:ea typeface="Aptos"/>
                    <a:cs typeface="Aptos"/>
                  </a:rPr>
                  <a:t> acquired multi-coil k-space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75" b="0">
                    <a:solidFill>
                      <a:srgbClr val="0D1726"/>
                    </a:solidFill>
                    <a:latin typeface="Aptos"/>
                    <a:ea typeface="Aptos"/>
                    <a:cs typeface="Aptos"/>
                  </a:defRPr>
                </a:pPr>
                <a14:m>
                  <m:oMath xmlns:m="http://schemas.openxmlformats.org/officeDocument/2006/math"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𝑃</m:t>
                    </m:r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:</m:t>
                    </m:r>
                  </m:oMath>
                </a14:m>
                <a:r>
                  <a:rPr kumimoji="0" sz="157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1726"/>
                    </a:solidFill>
                    <a:effectLst/>
                    <a:uLnTx/>
                    <a:uFillTx/>
                    <a:latin typeface="Aptos"/>
                    <a:ea typeface="Aptos"/>
                    <a:cs typeface="Aptos"/>
                  </a:rPr>
                  <a:t> sampling mask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75" b="0">
                    <a:solidFill>
                      <a:srgbClr val="0D1726"/>
                    </a:solidFill>
                    <a:latin typeface="Aptos"/>
                    <a:ea typeface="Aptos"/>
                    <a:cs typeface="Aptos"/>
                  </a:defRPr>
                </a:pPr>
                <a14:m>
                  <m:oMath xmlns:m="http://schemas.openxmlformats.org/officeDocument/2006/math"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𝐹</m:t>
                    </m:r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,</m:t>
                    </m:r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𝑆</m:t>
                    </m:r>
                  </m:oMath>
                </a14:m>
                <a:r>
                  <a:rPr kumimoji="0" sz="157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1726"/>
                    </a:solidFill>
                    <a:effectLst/>
                    <a:uLnTx/>
                    <a:uFillTx/>
                    <a:latin typeface="Aptos"/>
                    <a:ea typeface="Aptos"/>
                    <a:cs typeface="Aptos"/>
                  </a:rPr>
                  <a:t>: Fourier + coil encoding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75" b="0">
                    <a:solidFill>
                      <a:srgbClr val="0D1726"/>
                    </a:solidFill>
                    <a:latin typeface="Aptos"/>
                    <a:ea typeface="Aptos"/>
                    <a:cs typeface="Aptos"/>
                  </a:defRPr>
                </a:pPr>
                <a14:m>
                  <m:oMath xmlns:m="http://schemas.openxmlformats.org/officeDocument/2006/math"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𝑥</m:t>
                    </m:r>
                  </m:oMath>
                </a14:m>
                <a:r>
                  <a:rPr kumimoji="0" sz="157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1726"/>
                    </a:solidFill>
                    <a:effectLst/>
                    <a:uLnTx/>
                    <a:uFillTx/>
                    <a:latin typeface="Aptos"/>
                    <a:ea typeface="Aptos"/>
                    <a:cs typeface="Aptos"/>
                  </a:rPr>
                  <a:t>: desired complex image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75" b="0">
                    <a:solidFill>
                      <a:srgbClr val="0D1726"/>
                    </a:solidFill>
                    <a:latin typeface="Aptos"/>
                    <a:ea typeface="Aptos"/>
                    <a:cs typeface="Aptos"/>
                  </a:defRPr>
                </a:pPr>
                <a14:m>
                  <m:oMath xmlns:m="http://schemas.openxmlformats.org/officeDocument/2006/math">
                    <m:r>
                      <a:rPr kumimoji="0" lang="en-PK" sz="157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D172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/>
                        <a:cs typeface="Aptos"/>
                      </a:rPr>
                      <m:t>𝑛</m:t>
                    </m:r>
                  </m:oMath>
                </a14:m>
                <a:r>
                  <a:rPr kumimoji="0" sz="157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1726"/>
                    </a:solidFill>
                    <a:effectLst/>
                    <a:uLnTx/>
                    <a:uFillTx/>
                    <a:latin typeface="Aptos"/>
                    <a:ea typeface="Aptos"/>
                    <a:cs typeface="Aptos"/>
                  </a:rPr>
                  <a:t>: noise and model error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7813EAD-E89B-44A9-A1CA-3B5061540F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756" y="1708041"/>
                <a:ext cx="3781697" cy="1340796"/>
              </a:xfrm>
              <a:prstGeom prst="rect">
                <a:avLst/>
              </a:prstGeom>
              <a:blipFill>
                <a:blip r:embed="rId4"/>
                <a:stretch>
                  <a:fillRect t="-1869" b="-93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AF413F-8C02-4CEA-83C7-4A4D084F4930}"/>
              </a:ext>
            </a:extLst>
          </p:cNvPr>
          <p:cNvSpPr>
            <a:spLocks noGrp="1"/>
          </p:cNvSpPr>
          <p:nvPr/>
        </p:nvSpPr>
        <p:spPr>
          <a:xfrm>
            <a:off x="7181334" y="912495"/>
            <a:ext cx="1714500" cy="1028700"/>
          </a:xfrm>
          <a:prstGeom prst="roundRect">
            <a:avLst>
              <a:gd name="adj" fmla="val 11111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B3019C-8ED9-4E6E-BB89-46A9925A7171}"/>
              </a:ext>
            </a:extLst>
          </p:cNvPr>
          <p:cNvSpPr>
            <a:spLocks noGrp="1"/>
          </p:cNvSpPr>
          <p:nvPr/>
        </p:nvSpPr>
        <p:spPr>
          <a:xfrm>
            <a:off x="9467334" y="912495"/>
            <a:ext cx="1714500" cy="1028700"/>
          </a:xfrm>
          <a:prstGeom prst="roundRect">
            <a:avLst>
              <a:gd name="adj" fmla="val 11111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80D3F71-ED66-433E-BAA3-84D0045E4F99}"/>
              </a:ext>
            </a:extLst>
          </p:cNvPr>
          <p:cNvSpPr>
            <a:spLocks noGrp="1"/>
          </p:cNvSpPr>
          <p:nvPr/>
        </p:nvSpPr>
        <p:spPr>
          <a:xfrm>
            <a:off x="8324333" y="2546551"/>
            <a:ext cx="2014129" cy="521693"/>
          </a:xfrm>
          <a:prstGeom prst="roundRect">
            <a:avLst>
              <a:gd name="adj" fmla="val 11111"/>
            </a:avLst>
          </a:prstGeom>
          <a:solidFill>
            <a:srgbClr val="E8F6F3"/>
          </a:solidFill>
          <a:ln w="9525">
            <a:solidFill>
              <a:srgbClr val="9DD8C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461447D-772A-4599-B7E8-9903CB42C38F}"/>
              </a:ext>
            </a:extLst>
          </p:cNvPr>
          <p:cNvSpPr>
            <a:spLocks noGrp="1"/>
          </p:cNvSpPr>
          <p:nvPr/>
        </p:nvSpPr>
        <p:spPr>
          <a:xfrm>
            <a:off x="8895834" y="1293495"/>
            <a:ext cx="514350" cy="24765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2798EE1-6CD3-48A3-BB46-D09B1DAC80F9}"/>
              </a:ext>
            </a:extLst>
          </p:cNvPr>
          <p:cNvSpPr>
            <a:spLocks noGrp="1"/>
          </p:cNvSpPr>
          <p:nvPr/>
        </p:nvSpPr>
        <p:spPr>
          <a:xfrm>
            <a:off x="9181584" y="1977225"/>
            <a:ext cx="247650" cy="43815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294F09-F281-4D34-AFD8-B41000B1B1E6}"/>
              </a:ext>
            </a:extLst>
          </p:cNvPr>
          <p:cNvSpPr>
            <a:spLocks noGrp="1"/>
          </p:cNvSpPr>
          <p:nvPr/>
        </p:nvSpPr>
        <p:spPr>
          <a:xfrm>
            <a:off x="7324209" y="1150620"/>
            <a:ext cx="142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acquired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k-space 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0D514B-C49F-4FA7-9379-2C7EFB8B10D4}"/>
              </a:ext>
            </a:extLst>
          </p:cNvPr>
          <p:cNvSpPr>
            <a:spLocks noGrp="1"/>
          </p:cNvSpPr>
          <p:nvPr/>
        </p:nvSpPr>
        <p:spPr>
          <a:xfrm>
            <a:off x="9667359" y="1226820"/>
            <a:ext cx="1314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inverse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problem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F522F1-B11A-418F-B8BD-A91C8F46B673}"/>
              </a:ext>
            </a:extLst>
          </p:cNvPr>
          <p:cNvSpPr>
            <a:spLocks noGrp="1"/>
          </p:cNvSpPr>
          <p:nvPr/>
        </p:nvSpPr>
        <p:spPr>
          <a:xfrm>
            <a:off x="8629134" y="2638806"/>
            <a:ext cx="1591764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F766E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estimate x̂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B34410-1D3C-410E-B9B0-1B679634F217}"/>
              </a:ext>
            </a:extLst>
          </p:cNvPr>
          <p:cNvSpPr>
            <a:spLocks noGrp="1"/>
          </p:cNvSpPr>
          <p:nvPr/>
        </p:nvSpPr>
        <p:spPr>
          <a:xfrm>
            <a:off x="638174" y="5973226"/>
            <a:ext cx="11411912" cy="6272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sz="2200" b="1" dirty="0">
                <a:solidFill>
                  <a:srgbClr val="0F766E"/>
                </a:solidFill>
                <a:latin typeface="Aptos"/>
              </a:rPr>
              <a:t>With missing samples or weak signal, more than one image can explain the data. Reconstruction chooses a plausible estimate using both data and prior assumptions</a:t>
            </a:r>
            <a:endParaRPr kumimoji="0" sz="2200" b="1" i="0" u="none" strike="noStrike" kern="1200" cap="none" spc="0" normalizeH="0" baseline="0" noProof="0" dirty="0">
              <a:ln>
                <a:noFill/>
              </a:ln>
              <a:solidFill>
                <a:srgbClr val="0D1726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8993AA-300C-449B-A35B-BB745C8F7AAF}"/>
              </a:ext>
            </a:extLst>
          </p:cNvPr>
          <p:cNvSpPr>
            <a:spLocks noGrp="1"/>
          </p:cNvSpPr>
          <p:nvPr/>
        </p:nvSpPr>
        <p:spPr>
          <a:xfrm>
            <a:off x="8832969" y="3312647"/>
            <a:ext cx="2901315" cy="3412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Conceptual formulation based on MRI reconstruction literature: </a:t>
            </a:r>
            <a:r>
              <a:rPr kumimoji="0" sz="825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Hammernik</a:t>
            </a: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et al. (2018); Aggarwal et al. (2019).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B959AB4-BEE9-E17A-1421-59796FC803D6}"/>
                  </a:ext>
                </a:extLst>
              </p:cNvPr>
              <p:cNvSpPr txBox="1"/>
              <p:nvPr/>
            </p:nvSpPr>
            <p:spPr>
              <a:xfrm>
                <a:off x="494034" y="3255920"/>
                <a:ext cx="11853688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PK" sz="2100" dirty="0"/>
                  <a:t>MRI scanners measure noisy and incomplete </a:t>
                </a:r>
                <a:r>
                  <a:rPr lang="en-PK" sz="2100" b="1"/>
                  <a:t>k-space data</a:t>
                </a:r>
                <a:r>
                  <a:rPr lang="en-PK" sz="2100"/>
                  <a:t>. </a:t>
                </a:r>
                <a:endParaRPr lang="en-PK" sz="2100" dirty="0"/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100" b="1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GB" sz="2100" dirty="0"/>
                  <a:t> </a:t>
                </a:r>
                <a:r>
                  <a:rPr lang="en-PK" sz="2100" dirty="0"/>
                  <a:t>is the acquired k-space measurement.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100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GB" sz="21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PK" sz="2100" dirty="0"/>
                  <a:t>is the unknown MRI image that must be estimated.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100" b="1">
                        <a:latin typeface="Cambria Math" panose="02040503050406030204" pitchFamily="18" charset="0"/>
                      </a:rPr>
                      <m:t>𝐏</m:t>
                    </m:r>
                    <m:r>
                      <a:rPr lang="en-GB" sz="21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PK" sz="2100" dirty="0"/>
                  <a:t>represents the sampled k-space locations.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100" b="1">
                        <a:latin typeface="Cambria Math" panose="02040503050406030204" pitchFamily="18" charset="0"/>
                      </a:rPr>
                      <m:t>𝐅</m:t>
                    </m:r>
                  </m:oMath>
                </a14:m>
                <a:r>
                  <a:rPr lang="en-GB" sz="2100" dirty="0"/>
                  <a:t> </a:t>
                </a:r>
                <a:r>
                  <a:rPr lang="en-PK" sz="2100" dirty="0"/>
                  <a:t>and </a:t>
                </a:r>
                <a14:m>
                  <m:oMath xmlns:m="http://schemas.openxmlformats.org/officeDocument/2006/math">
                    <m:r>
                      <a:rPr lang="en-PK" sz="2100" b="1">
                        <a:latin typeface="Cambria Math" panose="02040503050406030204" pitchFamily="18" charset="0"/>
                      </a:rPr>
                      <m:t>𝐒</m:t>
                    </m:r>
                    <m:r>
                      <a:rPr lang="en-GB" sz="21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PK" sz="2100" dirty="0"/>
                  <a:t>represent Fourier encoding and coil sensitivity.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100" b="1">
                        <a:latin typeface="Cambria Math" panose="02040503050406030204" pitchFamily="18" charset="0"/>
                      </a:rPr>
                      <m:t>𝐧</m:t>
                    </m:r>
                    <m:r>
                      <a:rPr lang="en-GB" sz="21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PK" sz="2100" dirty="0"/>
                  <a:t>represents measurement noise and system errors.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PK" sz="2100" dirty="0"/>
                  <a:t>Missing samples and noise make direct image recovery difficult.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GB" sz="2100" dirty="0"/>
                  <a:t>Reconstruction method must estimate an image that fits the measured data without boosting artefacts.</a:t>
                </a:r>
                <a:endParaRPr lang="en-PK" sz="21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B959AB4-BEE9-E17A-1421-59796FC80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34" y="3255920"/>
                <a:ext cx="11853688" cy="2677656"/>
              </a:xfrm>
              <a:prstGeom prst="rect">
                <a:avLst/>
              </a:prstGeom>
              <a:blipFill>
                <a:blip r:embed="rId5"/>
                <a:stretch>
                  <a:fillRect l="-428" t="-1415" b="-3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AF52207B-8091-A1F4-906A-230F5056A64E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65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7EAF3A-03DD-418E-A164-0C97A72B912D}"/>
              </a:ext>
            </a:extLst>
          </p:cNvPr>
          <p:cNvSpPr>
            <a:spLocks noGrp="1"/>
          </p:cNvSpPr>
          <p:nvPr/>
        </p:nvSpPr>
        <p:spPr>
          <a:xfrm>
            <a:off x="395012" y="61722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Before AI: solve an optimization problem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31B11-B4B0-49B5-AA74-4952E6B954BC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AF413F-8C02-4CEA-83C7-4A4D084F4930}"/>
              </a:ext>
            </a:extLst>
          </p:cNvPr>
          <p:cNvSpPr>
            <a:spLocks noGrp="1"/>
          </p:cNvSpPr>
          <p:nvPr/>
        </p:nvSpPr>
        <p:spPr>
          <a:xfrm>
            <a:off x="7296150" y="1045305"/>
            <a:ext cx="1714500" cy="1028700"/>
          </a:xfrm>
          <a:prstGeom prst="roundRect">
            <a:avLst>
              <a:gd name="adj" fmla="val 11111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B3019C-8ED9-4E6E-BB89-46A9925A7171}"/>
              </a:ext>
            </a:extLst>
          </p:cNvPr>
          <p:cNvSpPr>
            <a:spLocks noGrp="1"/>
          </p:cNvSpPr>
          <p:nvPr/>
        </p:nvSpPr>
        <p:spPr>
          <a:xfrm>
            <a:off x="9582150" y="1006113"/>
            <a:ext cx="1714500" cy="1028700"/>
          </a:xfrm>
          <a:prstGeom prst="roundRect">
            <a:avLst>
              <a:gd name="adj" fmla="val 11111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80D3F71-ED66-433E-BAA3-84D0045E4F99}"/>
              </a:ext>
            </a:extLst>
          </p:cNvPr>
          <p:cNvSpPr>
            <a:spLocks noGrp="1"/>
          </p:cNvSpPr>
          <p:nvPr/>
        </p:nvSpPr>
        <p:spPr>
          <a:xfrm>
            <a:off x="8439150" y="2676792"/>
            <a:ext cx="1714500" cy="676008"/>
          </a:xfrm>
          <a:prstGeom prst="roundRect">
            <a:avLst>
              <a:gd name="adj" fmla="val 11111"/>
            </a:avLst>
          </a:prstGeom>
          <a:solidFill>
            <a:srgbClr val="E8F6F3"/>
          </a:solidFill>
          <a:ln w="9525">
            <a:solidFill>
              <a:srgbClr val="9DD8C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461447D-772A-4599-B7E8-9903CB42C38F}"/>
              </a:ext>
            </a:extLst>
          </p:cNvPr>
          <p:cNvSpPr>
            <a:spLocks noGrp="1"/>
          </p:cNvSpPr>
          <p:nvPr/>
        </p:nvSpPr>
        <p:spPr>
          <a:xfrm>
            <a:off x="9010650" y="1387113"/>
            <a:ext cx="514350" cy="24765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2798EE1-6CD3-48A3-BB46-D09B1DAC80F9}"/>
              </a:ext>
            </a:extLst>
          </p:cNvPr>
          <p:cNvSpPr>
            <a:spLocks noGrp="1"/>
          </p:cNvSpPr>
          <p:nvPr/>
        </p:nvSpPr>
        <p:spPr>
          <a:xfrm>
            <a:off x="9296400" y="2179327"/>
            <a:ext cx="247650" cy="438150"/>
          </a:xfrm>
          <a:prstGeom prst="rightArrow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294F09-F281-4D34-AFD8-B41000B1B1E6}"/>
              </a:ext>
            </a:extLst>
          </p:cNvPr>
          <p:cNvSpPr>
            <a:spLocks noGrp="1"/>
          </p:cNvSpPr>
          <p:nvPr/>
        </p:nvSpPr>
        <p:spPr>
          <a:xfrm>
            <a:off x="7439025" y="1283430"/>
            <a:ext cx="1428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measured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data 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0D514B-C49F-4FA7-9379-2C7EFB8B10D4}"/>
              </a:ext>
            </a:extLst>
          </p:cNvPr>
          <p:cNvSpPr>
            <a:spLocks noGrp="1"/>
          </p:cNvSpPr>
          <p:nvPr/>
        </p:nvSpPr>
        <p:spPr>
          <a:xfrm>
            <a:off x="9782175" y="1320438"/>
            <a:ext cx="1314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fidelity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F522F1-B11A-418F-B8BD-A91C8F46B673}"/>
              </a:ext>
            </a:extLst>
          </p:cNvPr>
          <p:cNvSpPr>
            <a:spLocks noGrp="1"/>
          </p:cNvSpPr>
          <p:nvPr/>
        </p:nvSpPr>
        <p:spPr>
          <a:xfrm>
            <a:off x="8606790" y="2827841"/>
            <a:ext cx="14097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F766E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solution x̂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B34410-1D3C-410E-B9B0-1B679634F217}"/>
              </a:ext>
            </a:extLst>
          </p:cNvPr>
          <p:cNvSpPr>
            <a:spLocks noGrp="1"/>
          </p:cNvSpPr>
          <p:nvPr/>
        </p:nvSpPr>
        <p:spPr>
          <a:xfrm>
            <a:off x="680762" y="5739074"/>
            <a:ext cx="10615888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r>
              <a:rPr sz="2200" b="1" dirty="0">
                <a:solidFill>
                  <a:srgbClr val="0F766E"/>
                </a:solidFill>
                <a:latin typeface="Aptos"/>
              </a:rPr>
              <a:t>Classical methods are transparent and often reliable. Their limitation is that hand-designed priors may not capture complex anatomy or scan-specific noise.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8993AA-300C-449B-A35B-BB745C8F7AAF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Conceptual formulation based on MRI reconstruction literature: Hammernik et al. (2018); Aggarwal et al. (2019).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237F3B5-9E30-6A05-A569-687DFEA4B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716" y="1285531"/>
            <a:ext cx="4447077" cy="8858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C998198-64C4-00E3-B381-40EB24C846AF}"/>
                  </a:ext>
                </a:extLst>
              </p:cNvPr>
              <p:cNvSpPr txBox="1"/>
              <p:nvPr/>
            </p:nvSpPr>
            <p:spPr>
              <a:xfrm>
                <a:off x="643328" y="1980700"/>
                <a:ext cx="10653322" cy="3744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:r>
                  <a:rPr lang="en-PK" sz="2200" dirty="0"/>
                  <a:t>Classical MRI reconstruction uses mathematical </a:t>
                </a:r>
                <a:r>
                  <a:rPr lang="en-PK" sz="2200" b="1" dirty="0"/>
                  <a:t>optimization</a:t>
                </a:r>
                <a:r>
                  <a:rPr lang="en-PK" sz="2200" dirty="0"/>
                  <a:t>. </a:t>
                </a:r>
              </a:p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:r>
                  <a:rPr lang="en-PK" sz="2200" dirty="0"/>
                  <a:t>The </a:t>
                </a:r>
                <a:r>
                  <a:rPr lang="en-PK" sz="2200" b="1" dirty="0"/>
                  <a:t>first term </a:t>
                </a:r>
                <a:r>
                  <a:rPr lang="en-PK" sz="2200" dirty="0"/>
                  <a:t>measures agreement with acquired k-space data. </a:t>
                </a:r>
              </a:p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:r>
                  <a:rPr lang="en-PK" sz="2200" dirty="0"/>
                  <a:t>This is called the </a:t>
                </a:r>
                <a:r>
                  <a:rPr lang="en-PK" sz="2200" b="1" dirty="0"/>
                  <a:t>data-fidelity term</a:t>
                </a:r>
                <a:r>
                  <a:rPr lang="en-PK" sz="2200" dirty="0"/>
                  <a:t>. </a:t>
                </a:r>
              </a:p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200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PK" sz="2200" b="1" i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PK" sz="2200" b="1" i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GB" sz="2200" dirty="0"/>
                  <a:t> </a:t>
                </a:r>
                <a:r>
                  <a:rPr lang="en-PK" sz="2200" dirty="0"/>
                  <a:t>is a </a:t>
                </a:r>
                <a:r>
                  <a:rPr lang="en-PK" sz="2200" b="1" dirty="0"/>
                  <a:t>regularization</a:t>
                </a:r>
                <a:r>
                  <a:rPr lang="en-PK" sz="2200" dirty="0"/>
                  <a:t> term that reduces noise or artifacts. </a:t>
                </a:r>
              </a:p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:r>
                  <a:rPr lang="en-PK" sz="2200" dirty="0"/>
                  <a:t>Common regularization assumptions include </a:t>
                </a:r>
                <a:r>
                  <a:rPr lang="en-PK" sz="2200" b="1" dirty="0"/>
                  <a:t>smoothness</a:t>
                </a:r>
                <a:r>
                  <a:rPr lang="en-PK" sz="2200" dirty="0"/>
                  <a:t> and </a:t>
                </a:r>
                <a:r>
                  <a:rPr lang="en-PK" sz="2200" b="1" dirty="0"/>
                  <a:t>sparsity</a:t>
                </a:r>
                <a:r>
                  <a:rPr lang="en-PK" sz="2200" dirty="0"/>
                  <a:t>. </a:t>
                </a:r>
              </a:p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PK" sz="22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2200" dirty="0"/>
                  <a:t> </a:t>
                </a:r>
                <a:r>
                  <a:rPr lang="en-PK" sz="2200" dirty="0"/>
                  <a:t>controls the </a:t>
                </a:r>
                <a:r>
                  <a:rPr lang="en-PK" sz="2200" b="1" dirty="0"/>
                  <a:t>balance</a:t>
                </a:r>
                <a:r>
                  <a:rPr lang="en-PK" sz="2200" dirty="0"/>
                  <a:t> between measured data and prior assumptions. </a:t>
                </a:r>
              </a:p>
              <a:p>
                <a:pPr marL="342900" lvl="0" indent="-342900">
                  <a:lnSpc>
                    <a:spcPts val="3640"/>
                  </a:lnSpc>
                  <a:buFont typeface="Arial" panose="020B0604020202020204" pitchFamily="34" charset="0"/>
                  <a:buChar char="•"/>
                </a:pPr>
                <a:r>
                  <a:rPr lang="en-PK" sz="2200" dirty="0"/>
                  <a:t>These methods are transparent, but hand-designed priors may not model complex anatomy well.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C998198-64C4-00E3-B381-40EB24C84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28" y="1980700"/>
                <a:ext cx="10653322" cy="3744679"/>
              </a:xfrm>
              <a:prstGeom prst="rect">
                <a:avLst/>
              </a:prstGeom>
              <a:blipFill>
                <a:blip r:embed="rId4"/>
                <a:stretch>
                  <a:fillRect l="-595" b="-2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8CAAFED-7B1F-03DE-F2CC-4D1C019E4994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4368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728BCF-056E-4967-9144-A72BA370B9E4}"/>
              </a:ext>
            </a:extLst>
          </p:cNvPr>
          <p:cNvSpPr>
            <a:spLocks noGrp="1"/>
          </p:cNvSpPr>
          <p:nvPr/>
        </p:nvSpPr>
        <p:spPr>
          <a:xfrm>
            <a:off x="423763" y="62103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What “low field” means in practice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AC715B-A5CB-4AE4-8280-57EBBBF6E8C8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55D616-DA92-4BA7-894D-A4B2AB20C5D9}"/>
              </a:ext>
            </a:extLst>
          </p:cNvPr>
          <p:cNvSpPr>
            <a:spLocks noGrp="1"/>
          </p:cNvSpPr>
          <p:nvPr/>
        </p:nvSpPr>
        <p:spPr>
          <a:xfrm>
            <a:off x="591403" y="1065711"/>
            <a:ext cx="2324100" cy="1485900"/>
          </a:xfrm>
          <a:prstGeom prst="roundRect">
            <a:avLst>
              <a:gd name="adj" fmla="val 10256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C26793-1CB8-4B84-8981-078D6FBC9449}"/>
              </a:ext>
            </a:extLst>
          </p:cNvPr>
          <p:cNvSpPr>
            <a:spLocks noGrp="1"/>
          </p:cNvSpPr>
          <p:nvPr/>
        </p:nvSpPr>
        <p:spPr>
          <a:xfrm>
            <a:off x="1010503" y="1237161"/>
            <a:ext cx="1905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1D4ED8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>
                <a:ln>
                  <a:noFill/>
                </a:ln>
                <a:solidFill>
                  <a:srgbClr val="1D4ED8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3 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4652B7-F024-4626-AA02-86DED868F7CC}"/>
              </a:ext>
            </a:extLst>
          </p:cNvPr>
          <p:cNvSpPr>
            <a:spLocks noGrp="1"/>
          </p:cNvSpPr>
          <p:nvPr/>
        </p:nvSpPr>
        <p:spPr>
          <a:xfrm>
            <a:off x="1010503" y="1770561"/>
            <a:ext cx="190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high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high SNR, fast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87E862E-A6E1-438E-A54C-775568BC9698}"/>
              </a:ext>
            </a:extLst>
          </p:cNvPr>
          <p:cNvSpPr>
            <a:spLocks noGrp="1"/>
          </p:cNvSpPr>
          <p:nvPr/>
        </p:nvSpPr>
        <p:spPr>
          <a:xfrm>
            <a:off x="3506053" y="1027611"/>
            <a:ext cx="2324100" cy="1485900"/>
          </a:xfrm>
          <a:prstGeom prst="roundRect">
            <a:avLst>
              <a:gd name="adj" fmla="val 10256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F8E81A-26D9-410F-B81D-8C22CE9A0F58}"/>
              </a:ext>
            </a:extLst>
          </p:cNvPr>
          <p:cNvSpPr>
            <a:spLocks noGrp="1"/>
          </p:cNvSpPr>
          <p:nvPr/>
        </p:nvSpPr>
        <p:spPr>
          <a:xfrm>
            <a:off x="3696553" y="1237161"/>
            <a:ext cx="1905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1.5 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437F96-5F96-4F5A-BE92-0EF9E15451FA}"/>
              </a:ext>
            </a:extLst>
          </p:cNvPr>
          <p:cNvSpPr>
            <a:spLocks noGrp="1"/>
          </p:cNvSpPr>
          <p:nvPr/>
        </p:nvSpPr>
        <p:spPr>
          <a:xfrm>
            <a:off x="3696553" y="1770561"/>
            <a:ext cx="190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clinical baseline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broad sequence support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47BCF2-00DE-4E31-B7C6-4EAA598A91A2}"/>
              </a:ext>
            </a:extLst>
          </p:cNvPr>
          <p:cNvSpPr>
            <a:spLocks noGrp="1"/>
          </p:cNvSpPr>
          <p:nvPr/>
        </p:nvSpPr>
        <p:spPr>
          <a:xfrm>
            <a:off x="6192103" y="1027611"/>
            <a:ext cx="2324100" cy="1485900"/>
          </a:xfrm>
          <a:prstGeom prst="roundRect">
            <a:avLst>
              <a:gd name="adj" fmla="val 10256"/>
            </a:avLst>
          </a:prstGeom>
          <a:solidFill>
            <a:srgbClr val="E8F6F3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370677-FDED-4F10-BF52-5D1701933733}"/>
              </a:ext>
            </a:extLst>
          </p:cNvPr>
          <p:cNvSpPr>
            <a:spLocks noGrp="1"/>
          </p:cNvSpPr>
          <p:nvPr/>
        </p:nvSpPr>
        <p:spPr>
          <a:xfrm>
            <a:off x="6382603" y="1237161"/>
            <a:ext cx="1905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EA5E9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>
                <a:ln>
                  <a:noFill/>
                </a:ln>
                <a:solidFill>
                  <a:srgbClr val="0EA5E9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0.3 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36F7EF-2250-4F3F-9C1B-36DC160D6559}"/>
              </a:ext>
            </a:extLst>
          </p:cNvPr>
          <p:cNvSpPr>
            <a:spLocks noGrp="1"/>
          </p:cNvSpPr>
          <p:nvPr/>
        </p:nvSpPr>
        <p:spPr>
          <a:xfrm>
            <a:off x="6382603" y="1770561"/>
            <a:ext cx="190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low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lower signal; simpler siting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DAA512F-EF11-4C5A-938B-9B2312AB99E8}"/>
              </a:ext>
            </a:extLst>
          </p:cNvPr>
          <p:cNvSpPr>
            <a:spLocks noGrp="1"/>
          </p:cNvSpPr>
          <p:nvPr/>
        </p:nvSpPr>
        <p:spPr>
          <a:xfrm>
            <a:off x="8878153" y="1027611"/>
            <a:ext cx="2324100" cy="1485900"/>
          </a:xfrm>
          <a:prstGeom prst="roundRect">
            <a:avLst>
              <a:gd name="adj" fmla="val 10256"/>
            </a:avLst>
          </a:prstGeom>
          <a:solidFill>
            <a:srgbClr val="E8F6F3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7D9EDA-0976-4C9E-AABC-34A04E10FCBC}"/>
              </a:ext>
            </a:extLst>
          </p:cNvPr>
          <p:cNvSpPr>
            <a:spLocks noGrp="1"/>
          </p:cNvSpPr>
          <p:nvPr/>
        </p:nvSpPr>
        <p:spPr>
          <a:xfrm>
            <a:off x="9068653" y="1237161"/>
            <a:ext cx="1905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>
                <a:ln>
                  <a:noFill/>
                </a:ln>
                <a:solidFill>
                  <a:srgbClr val="0F766E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64–50 mT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C4AA5C-30DC-4D42-93BF-A4B446CC589D}"/>
              </a:ext>
            </a:extLst>
          </p:cNvPr>
          <p:cNvSpPr>
            <a:spLocks noGrp="1"/>
          </p:cNvSpPr>
          <p:nvPr/>
        </p:nvSpPr>
        <p:spPr>
          <a:xfrm>
            <a:off x="9068653" y="1770561"/>
            <a:ext cx="190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ultra-low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portable / point-of-care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F8C16F-DDCE-4860-A480-1DF2863D978E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Claim source: </a:t>
            </a:r>
            <a:r>
              <a:rPr kumimoji="0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Sarracanie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&amp; Salameh, Frontiers in Physics (2020); Lyu et al., Scientific Data (2023).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5F3691-6397-042A-BC79-440857E1D5B3}"/>
              </a:ext>
            </a:extLst>
          </p:cNvPr>
          <p:cNvSpPr txBox="1"/>
          <p:nvPr/>
        </p:nvSpPr>
        <p:spPr>
          <a:xfrm>
            <a:off x="591402" y="2669523"/>
            <a:ext cx="10832501" cy="3594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MRI magnetic field strength is measured in Tesla (T).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Most hospital MRI scanners operate at 1.5 T or 3 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Low-field MRI commonly refers to systems below 1 T.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Examples include 0.3 T systems and portable scanners around 50–64 </a:t>
            </a:r>
            <a:r>
              <a:rPr lang="en-US" sz="2200" dirty="0" err="1"/>
              <a:t>mT.</a:t>
            </a:r>
            <a:r>
              <a:rPr lang="en-US" sz="22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Lower field strength produces a weaker MRI signal and lower signal-to-noise ratio.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However, low-field scanners can be smaller, cheaper, and easier to install.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AI reconstruction can help improve image quality from weaker low-field measurements.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5462F6-D374-4B1E-8272-C6064258613A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694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0CD55D-F587-4C86-A89B-29C00432B2CE}"/>
              </a:ext>
            </a:extLst>
          </p:cNvPr>
          <p:cNvSpPr>
            <a:spLocks noGrp="1"/>
          </p:cNvSpPr>
          <p:nvPr/>
        </p:nvSpPr>
        <p:spPr>
          <a:xfrm>
            <a:off x="416427" y="56945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Why lower-field systems are attractive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90C4A2-2B74-4D9A-907E-73247A3C5199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08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7381" y="769670"/>
            <a:ext cx="7510820" cy="53186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CFC244-21A9-4D24-9136-1BF17002F44C}"/>
              </a:ext>
            </a:extLst>
          </p:cNvPr>
          <p:cNvSpPr>
            <a:spLocks noGrp="1"/>
          </p:cNvSpPr>
          <p:nvPr/>
        </p:nvSpPr>
        <p:spPr>
          <a:xfrm>
            <a:off x="548640" y="6182410"/>
            <a:ext cx="4429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Portable 64 </a:t>
            </a: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mT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MRI scanner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EE2028-052C-465B-BD3B-F4461CB401EF}"/>
              </a:ext>
            </a:extLst>
          </p:cNvPr>
          <p:cNvSpPr>
            <a:spLocks noGrp="1"/>
          </p:cNvSpPr>
          <p:nvPr/>
        </p:nvSpPr>
        <p:spPr>
          <a:xfrm>
            <a:off x="8027563" y="2205380"/>
            <a:ext cx="3429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Potential benefits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ADD0F4-2797-4568-A2E3-C7E7347AAEAF}"/>
              </a:ext>
            </a:extLst>
          </p:cNvPr>
          <p:cNvSpPr>
            <a:spLocks noGrp="1"/>
          </p:cNvSpPr>
          <p:nvPr/>
        </p:nvSpPr>
        <p:spPr>
          <a:xfrm>
            <a:off x="8027563" y="2776880"/>
            <a:ext cx="3786485" cy="438150"/>
          </a:xfrm>
          <a:prstGeom prst="roundRect">
            <a:avLst>
              <a:gd name="adj" fmla="val 21739"/>
            </a:avLst>
          </a:prstGeom>
          <a:solidFill>
            <a:srgbClr val="F0F7FF"/>
          </a:solidFill>
          <a:ln w="9525">
            <a:solidFill>
              <a:srgbClr val="B9DA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917EE2-89CA-4FCB-B6C3-39A68BC284A2}"/>
              </a:ext>
            </a:extLst>
          </p:cNvPr>
          <p:cNvSpPr>
            <a:spLocks noGrp="1"/>
          </p:cNvSpPr>
          <p:nvPr/>
        </p:nvSpPr>
        <p:spPr>
          <a:xfrm>
            <a:off x="8218063" y="289118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Can be sited nearer to patients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7818ED1-D386-42C4-A664-E77D9A6BDF00}"/>
              </a:ext>
            </a:extLst>
          </p:cNvPr>
          <p:cNvSpPr>
            <a:spLocks noGrp="1"/>
          </p:cNvSpPr>
          <p:nvPr/>
        </p:nvSpPr>
        <p:spPr>
          <a:xfrm>
            <a:off x="8027563" y="3405530"/>
            <a:ext cx="3786485" cy="438150"/>
          </a:xfrm>
          <a:prstGeom prst="roundRect">
            <a:avLst>
              <a:gd name="adj" fmla="val 21739"/>
            </a:avLst>
          </a:prstGeom>
          <a:solidFill>
            <a:srgbClr val="F0F7FF"/>
          </a:solidFill>
          <a:ln w="9525">
            <a:solidFill>
              <a:srgbClr val="B9DA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EC3856-5FE2-4CA3-BDDF-D10920B7FBAE}"/>
              </a:ext>
            </a:extLst>
          </p:cNvPr>
          <p:cNvSpPr>
            <a:spLocks noGrp="1"/>
          </p:cNvSpPr>
          <p:nvPr/>
        </p:nvSpPr>
        <p:spPr>
          <a:xfrm>
            <a:off x="8218063" y="351983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May reduce infrastructure demand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ABAB5AA-0A26-4C13-9397-6CB1CF1DE433}"/>
              </a:ext>
            </a:extLst>
          </p:cNvPr>
          <p:cNvSpPr>
            <a:spLocks noGrp="1"/>
          </p:cNvSpPr>
          <p:nvPr/>
        </p:nvSpPr>
        <p:spPr>
          <a:xfrm>
            <a:off x="8027563" y="4034180"/>
            <a:ext cx="3786485" cy="438150"/>
          </a:xfrm>
          <a:prstGeom prst="roundRect">
            <a:avLst>
              <a:gd name="adj" fmla="val 21739"/>
            </a:avLst>
          </a:prstGeom>
          <a:solidFill>
            <a:srgbClr val="F0F7FF"/>
          </a:solidFill>
          <a:ln w="9525">
            <a:solidFill>
              <a:srgbClr val="B9DA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74B973-2491-42E9-94D3-8056EAC289C9}"/>
              </a:ext>
            </a:extLst>
          </p:cNvPr>
          <p:cNvSpPr>
            <a:spLocks noGrp="1"/>
          </p:cNvSpPr>
          <p:nvPr/>
        </p:nvSpPr>
        <p:spPr>
          <a:xfrm>
            <a:off x="8218063" y="414848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425" b="0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Enables bedside / ICU investigation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FCA0D66-90DC-4C37-B821-BD5502BC5513}"/>
              </a:ext>
            </a:extLst>
          </p:cNvPr>
          <p:cNvSpPr>
            <a:spLocks noGrp="1"/>
          </p:cNvSpPr>
          <p:nvPr/>
        </p:nvSpPr>
        <p:spPr>
          <a:xfrm>
            <a:off x="8027563" y="4662830"/>
            <a:ext cx="3786485" cy="438150"/>
          </a:xfrm>
          <a:prstGeom prst="roundRect">
            <a:avLst>
              <a:gd name="adj" fmla="val 21739"/>
            </a:avLst>
          </a:prstGeom>
          <a:solidFill>
            <a:srgbClr val="F0F7FF"/>
          </a:solidFill>
          <a:ln w="9525">
            <a:solidFill>
              <a:srgbClr val="B9DA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56B1A3-16BB-4CE1-B44F-61183ADC99A2}"/>
              </a:ext>
            </a:extLst>
          </p:cNvPr>
          <p:cNvSpPr>
            <a:spLocks noGrp="1"/>
          </p:cNvSpPr>
          <p:nvPr/>
        </p:nvSpPr>
        <p:spPr>
          <a:xfrm>
            <a:off x="8218063" y="477713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Could expand research and access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A62E4A-D340-4089-845C-26DBA99A99A8}"/>
              </a:ext>
            </a:extLst>
          </p:cNvPr>
          <p:cNvSpPr>
            <a:spLocks noGrp="1"/>
          </p:cNvSpPr>
          <p:nvPr/>
        </p:nvSpPr>
        <p:spPr>
          <a:xfrm>
            <a:off x="667512" y="6525768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Figure: Sheth et al., Nature Communications (2021), Fig. 1, CC BY 4.0.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7C2C6F-45A3-ACD4-69CC-C9F8EA912639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4160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DED573-8F44-4A3F-9913-94434D50F61C}"/>
              </a:ext>
            </a:extLst>
          </p:cNvPr>
          <p:cNvSpPr>
            <a:spLocks noGrp="1"/>
          </p:cNvSpPr>
          <p:nvPr/>
        </p:nvSpPr>
        <p:spPr>
          <a:xfrm>
            <a:off x="422910" y="61722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lvl="0"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Why </a:t>
            </a:r>
            <a:r>
              <a:rPr lang="en-US" sz="2625" b="1" dirty="0">
                <a:solidFill>
                  <a:srgbClr val="0D1726"/>
                </a:solidFill>
                <a:latin typeface="Aptos"/>
                <a:ea typeface="Aptos"/>
                <a:cs typeface="Aptos"/>
              </a:rPr>
              <a:t>are low-field images</a:t>
            </a: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harder to reconstruct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852258-DECC-4A11-9F03-56BE67BCF39B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09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l="10" r="10"/>
          <a:stretch>
            <a:fillRect/>
          </a:stretch>
        </p:blipFill>
        <p:spPr>
          <a:xfrm>
            <a:off x="533400" y="981075"/>
            <a:ext cx="8267700" cy="46863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1F8696-22C2-4E22-8242-CFFA8D62BA8B}"/>
              </a:ext>
            </a:extLst>
          </p:cNvPr>
          <p:cNvSpPr>
            <a:spLocks noGrp="1"/>
          </p:cNvSpPr>
          <p:nvPr/>
        </p:nvSpPr>
        <p:spPr>
          <a:xfrm>
            <a:off x="8927915" y="985209"/>
            <a:ext cx="2987723" cy="4662985"/>
          </a:xfrm>
          <a:prstGeom prst="roundRect">
            <a:avLst>
              <a:gd name="adj" fmla="val 4469"/>
            </a:avLst>
          </a:prstGeom>
          <a:solidFill>
            <a:srgbClr val="FFF7ED"/>
          </a:solidFill>
          <a:ln w="9525">
            <a:solidFill>
              <a:srgbClr val="FED7A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202170-14D3-4449-9868-6BF353DCF65F}"/>
              </a:ext>
            </a:extLst>
          </p:cNvPr>
          <p:cNvSpPr>
            <a:spLocks noGrp="1"/>
          </p:cNvSpPr>
          <p:nvPr/>
        </p:nvSpPr>
        <p:spPr>
          <a:xfrm>
            <a:off x="9058138" y="1770086"/>
            <a:ext cx="2857500" cy="373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EA580C"/>
                </a:solidFill>
                <a:latin typeface="Aptos"/>
                <a:ea typeface="Aptos"/>
                <a:cs typeface="Aptos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Four interacting causes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EC1FDB-1533-4654-8B8B-4D1D521772C1}"/>
              </a:ext>
            </a:extLst>
          </p:cNvPr>
          <p:cNvSpPr>
            <a:spLocks noGrp="1"/>
          </p:cNvSpPr>
          <p:nvPr/>
        </p:nvSpPr>
        <p:spPr>
          <a:xfrm>
            <a:off x="9105763" y="2216908"/>
            <a:ext cx="2762250" cy="26812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Lower polarization → lower SNR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75" b="0" i="0" u="none" strike="noStrike" kern="1200" cap="none" spc="0" normalizeH="0" baseline="0" noProof="0" dirty="0">
              <a:ln>
                <a:noFill/>
              </a:ln>
              <a:solidFill>
                <a:srgbClr val="0D1726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Compensation: longer scans or larger voxels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75" b="0" i="0" u="none" strike="noStrike" kern="1200" cap="none" spc="0" normalizeH="0" baseline="0" noProof="0" dirty="0">
              <a:ln>
                <a:noFill/>
              </a:ln>
              <a:solidFill>
                <a:srgbClr val="0D1726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Reconstruction can amplify noise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75" b="0" i="0" u="none" strike="noStrike" kern="1200" cap="none" spc="0" normalizeH="0" baseline="0" noProof="0" dirty="0">
              <a:ln>
                <a:noFill/>
              </a:ln>
              <a:solidFill>
                <a:srgbClr val="0D1726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• Motion, coils and calibration add artifacts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7D4654-AC95-4AF9-9C6E-D6A8F68F4EE0}"/>
              </a:ext>
            </a:extLst>
          </p:cNvPr>
          <p:cNvSpPr>
            <a:spLocks noGrp="1"/>
          </p:cNvSpPr>
          <p:nvPr/>
        </p:nvSpPr>
        <p:spPr>
          <a:xfrm>
            <a:off x="533399" y="5553778"/>
            <a:ext cx="11004827" cy="5721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B91C1C"/>
                </a:solidFill>
                <a:latin typeface="Aptos"/>
                <a:ea typeface="Aptos"/>
                <a:cs typeface="Aptos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Important distinction: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Aptos"/>
                <a:cs typeface="Aptos"/>
              </a:rPr>
              <a:t>AI can denoise or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"/>
                <a:ea typeface="Aptos"/>
                <a:cs typeface="Aptos"/>
              </a:rPr>
              <a:t>regularise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Aptos"/>
                <a:cs typeface="Aptos"/>
              </a:rPr>
              <a:t> an estimate, but it cannot recover information that was never measured with certainty.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237454-9ADB-45CE-8980-404829A4408B}"/>
              </a:ext>
            </a:extLst>
          </p:cNvPr>
          <p:cNvSpPr>
            <a:spLocks noGrp="1"/>
          </p:cNvSpPr>
          <p:nvPr/>
        </p:nvSpPr>
        <p:spPr>
          <a:xfrm>
            <a:off x="533400" y="6571136"/>
            <a:ext cx="11125200" cy="2098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Figure: Lee et al., Scientific Reports (2023), Fig. 1, CC BY 4.0; low-field constraints: Lyu et al. (2023).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3E5CDC-9A98-1739-69BC-682895CAFF24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02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9402BD-7A72-4162-B775-80C55C8DBC6F}"/>
              </a:ext>
            </a:extLst>
          </p:cNvPr>
          <p:cNvSpPr>
            <a:spLocks noGrp="1"/>
          </p:cNvSpPr>
          <p:nvPr/>
        </p:nvSpPr>
        <p:spPr>
          <a:xfrm>
            <a:off x="424815" y="59817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lang="en-PK" sz="2625" b="1" dirty="0">
                <a:solidFill>
                  <a:srgbClr val="0D1726"/>
                </a:solidFill>
                <a:latin typeface="Aptos"/>
              </a:rPr>
              <a:t>Where AI Can Help in </a:t>
            </a:r>
            <a:r>
              <a:rPr lang="en-PK" sz="2625" b="1">
                <a:solidFill>
                  <a:srgbClr val="0D1726"/>
                </a:solidFill>
                <a:latin typeface="Aptos"/>
              </a:rPr>
              <a:t>MRI Reconstruction</a:t>
            </a:r>
            <a:endParaRPr lang="en-PK" sz="2625" b="1" dirty="0">
              <a:solidFill>
                <a:srgbClr val="0D1726"/>
              </a:solidFill>
              <a:latin typeface="Apto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85A74F-8431-44C7-98A7-A4CCC32DC511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F83DE1-ECE8-4EBD-B24A-2DC0B56BAC74}"/>
              </a:ext>
            </a:extLst>
          </p:cNvPr>
          <p:cNvSpPr>
            <a:spLocks noGrp="1"/>
          </p:cNvSpPr>
          <p:nvPr/>
        </p:nvSpPr>
        <p:spPr>
          <a:xfrm>
            <a:off x="914400" y="1019175"/>
            <a:ext cx="2381250" cy="1762125"/>
          </a:xfrm>
          <a:prstGeom prst="roundRect">
            <a:avLst>
              <a:gd name="adj" fmla="val 864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E2EE25-4398-40B2-BCF6-125557EBDBE0}"/>
              </a:ext>
            </a:extLst>
          </p:cNvPr>
          <p:cNvSpPr>
            <a:spLocks noGrp="1"/>
          </p:cNvSpPr>
          <p:nvPr/>
        </p:nvSpPr>
        <p:spPr>
          <a:xfrm>
            <a:off x="1085850" y="12668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Denoising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91CA1-9FAF-42C1-9BD0-06D9FF95D4D9}"/>
              </a:ext>
            </a:extLst>
          </p:cNvPr>
          <p:cNvSpPr>
            <a:spLocks noGrp="1"/>
          </p:cNvSpPr>
          <p:nvPr/>
        </p:nvSpPr>
        <p:spPr>
          <a:xfrm>
            <a:off x="1085850" y="188595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Remove random noise from the same sampling pattern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F1F5CC1-BCE7-4168-AAC2-F57D2C2042A1}"/>
              </a:ext>
            </a:extLst>
          </p:cNvPr>
          <p:cNvSpPr>
            <a:spLocks noGrp="1"/>
          </p:cNvSpPr>
          <p:nvPr/>
        </p:nvSpPr>
        <p:spPr>
          <a:xfrm>
            <a:off x="3676650" y="1019175"/>
            <a:ext cx="2381250" cy="1762125"/>
          </a:xfrm>
          <a:prstGeom prst="roundRect">
            <a:avLst>
              <a:gd name="adj" fmla="val 864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38FE73-2A07-404D-B491-3A7F33D71CE8}"/>
              </a:ext>
            </a:extLst>
          </p:cNvPr>
          <p:cNvSpPr>
            <a:spLocks noGrp="1"/>
          </p:cNvSpPr>
          <p:nvPr/>
        </p:nvSpPr>
        <p:spPr>
          <a:xfrm>
            <a:off x="3848100" y="12668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Accelerated reconstruction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A7DBC-D396-4431-A905-B6689F067D5C}"/>
              </a:ext>
            </a:extLst>
          </p:cNvPr>
          <p:cNvSpPr>
            <a:spLocks noGrp="1"/>
          </p:cNvSpPr>
          <p:nvPr/>
        </p:nvSpPr>
        <p:spPr>
          <a:xfrm>
            <a:off x="3848100" y="188595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Estimate an image from undersampled k-space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5B046B-6438-4502-A7E1-3682948CC887}"/>
              </a:ext>
            </a:extLst>
          </p:cNvPr>
          <p:cNvSpPr>
            <a:spLocks noGrp="1"/>
          </p:cNvSpPr>
          <p:nvPr/>
        </p:nvSpPr>
        <p:spPr>
          <a:xfrm>
            <a:off x="6438900" y="1019175"/>
            <a:ext cx="2381250" cy="1762125"/>
          </a:xfrm>
          <a:prstGeom prst="roundRect">
            <a:avLst>
              <a:gd name="adj" fmla="val 8649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PK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06B6C5-CAAA-43C8-B3EA-EBEED15487EC}"/>
              </a:ext>
            </a:extLst>
          </p:cNvPr>
          <p:cNvSpPr>
            <a:spLocks noGrp="1"/>
          </p:cNvSpPr>
          <p:nvPr/>
        </p:nvSpPr>
        <p:spPr>
          <a:xfrm>
            <a:off x="6610350" y="12668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Artifact correction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3B90F1-457A-4781-BA68-7CAF971E2B75}"/>
              </a:ext>
            </a:extLst>
          </p:cNvPr>
          <p:cNvSpPr>
            <a:spLocks noGrp="1"/>
          </p:cNvSpPr>
          <p:nvPr/>
        </p:nvSpPr>
        <p:spPr>
          <a:xfrm>
            <a:off x="6610350" y="188595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Model structured errors such as motion or aliasing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096D2B-664A-4352-91E5-9F81E96E2F59}"/>
              </a:ext>
            </a:extLst>
          </p:cNvPr>
          <p:cNvSpPr>
            <a:spLocks noGrp="1"/>
          </p:cNvSpPr>
          <p:nvPr/>
        </p:nvSpPr>
        <p:spPr>
          <a:xfrm>
            <a:off x="9201150" y="1019175"/>
            <a:ext cx="2381250" cy="1762125"/>
          </a:xfrm>
          <a:prstGeom prst="roundRect">
            <a:avLst>
              <a:gd name="adj" fmla="val 8649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A4F8BA-7722-4FF1-99AF-AD898CD47C89}"/>
              </a:ext>
            </a:extLst>
          </p:cNvPr>
          <p:cNvSpPr>
            <a:spLocks noGrp="1"/>
          </p:cNvSpPr>
          <p:nvPr/>
        </p:nvSpPr>
        <p:spPr>
          <a:xfrm>
            <a:off x="9372600" y="12668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Resolution recovery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FD2385-24D1-4952-BC16-8A1505B8390B}"/>
              </a:ext>
            </a:extLst>
          </p:cNvPr>
          <p:cNvSpPr>
            <a:spLocks noGrp="1"/>
          </p:cNvSpPr>
          <p:nvPr/>
        </p:nvSpPr>
        <p:spPr>
          <a:xfrm>
            <a:off x="9372600" y="188595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27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Improve detail only with measurement-aware constraints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F058F8-9409-4874-BD1A-F03C70543EB7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Conceptual taxonomy informed by Zhu et al. (2018) and Lyu et al. (2023).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88F5AE-FA03-8AC2-61F2-A427168A730C}"/>
              </a:ext>
            </a:extLst>
          </p:cNvPr>
          <p:cNvSpPr txBox="1"/>
          <p:nvPr/>
        </p:nvSpPr>
        <p:spPr>
          <a:xfrm>
            <a:off x="593820" y="2971978"/>
            <a:ext cx="10731405" cy="327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b="1" dirty="0"/>
              <a:t>Denoising:</a:t>
            </a:r>
            <a:r>
              <a:rPr lang="en-PK" sz="2000" dirty="0"/>
              <a:t> reduces random noise while preserving important anatomical structures.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b="1" dirty="0"/>
              <a:t>Accelerated reconstruction:</a:t>
            </a:r>
            <a:r>
              <a:rPr lang="en-PK" sz="2000" dirty="0"/>
              <a:t> estimates an image from fewer k-space measurements and can reduce scan time.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b="1" dirty="0"/>
              <a:t>Artifact correction:</a:t>
            </a:r>
            <a:r>
              <a:rPr lang="en-PK" sz="2000" dirty="0"/>
              <a:t> suppresses motion, aliasing, coil, and hardware-related artifacts.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b="1" dirty="0"/>
              <a:t>Resolution recovery:</a:t>
            </a:r>
            <a:r>
              <a:rPr lang="en-PK" sz="2000" dirty="0"/>
              <a:t> improves visible detail when supported by the acquired data.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dirty="0"/>
              <a:t>In low-field MRI, AI </a:t>
            </a:r>
            <a:r>
              <a:rPr lang="en-PK" sz="2000" b="1" dirty="0"/>
              <a:t>mainly helps reconstruct </a:t>
            </a:r>
            <a:r>
              <a:rPr lang="en-PK" sz="2000" dirty="0"/>
              <a:t>images from weak and noisy measurements.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dirty="0"/>
              <a:t>AI </a:t>
            </a:r>
            <a:r>
              <a:rPr lang="en-PK" sz="2000" dirty="0">
                <a:solidFill>
                  <a:srgbClr val="FF0000"/>
                </a:solidFill>
              </a:rPr>
              <a:t>output </a:t>
            </a:r>
            <a:r>
              <a:rPr lang="en-PK" sz="2000" dirty="0"/>
              <a:t>should</a:t>
            </a:r>
            <a:r>
              <a:rPr lang="en-PK" sz="2000" dirty="0">
                <a:solidFill>
                  <a:srgbClr val="FF0000"/>
                </a:solidFill>
              </a:rPr>
              <a:t> remain consistent with the measured k-space data</a:t>
            </a:r>
            <a:r>
              <a:rPr lang="en-PK" sz="2000" dirty="0"/>
              <a:t>, not only look visually </a:t>
            </a:r>
            <a:r>
              <a:rPr lang="en-PK" sz="2000"/>
              <a:t>clean.</a:t>
            </a:r>
            <a:endParaRPr lang="en-PK" sz="2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CA9013-5055-9CD4-CF8C-0484FD6D6E0F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2005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FF6655-727A-4ACE-BAC7-8AD07FDC9B32}"/>
              </a:ext>
            </a:extLst>
          </p:cNvPr>
          <p:cNvSpPr>
            <a:spLocks noGrp="1"/>
          </p:cNvSpPr>
          <p:nvPr/>
        </p:nvSpPr>
        <p:spPr>
          <a:xfrm>
            <a:off x="408756" y="62294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lvl="0"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lang="en-PK" sz="2625" b="1" dirty="0">
                <a:solidFill>
                  <a:srgbClr val="0D1726"/>
                </a:solidFill>
                <a:latin typeface="Aptos"/>
              </a:rPr>
              <a:t>U-Net for MRI Reconstruction</a:t>
            </a:r>
            <a:endParaRPr kumimoji="0" sz="2625" b="1" i="0" u="none" strike="noStrike" kern="1200" cap="none" spc="0" normalizeH="0" baseline="0" noProof="0" dirty="0">
              <a:ln>
                <a:noFill/>
              </a:ln>
              <a:solidFill>
                <a:srgbClr val="0D1726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7CE6C4-D40C-42F5-B69C-CE4E578D573B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11</a:t>
            </a:r>
          </a:p>
        </p:txBody>
      </p:sp>
      <p:pic>
        <p:nvPicPr>
          <p:cNvPr id="22" name="Picture 21" descr="GitHub - g2archie/UNet-MRI-Reconstruction · GitHub">
            <a:extLst>
              <a:ext uri="{FF2B5EF4-FFF2-40B4-BE49-F238E27FC236}">
                <a16:creationId xmlns:a16="http://schemas.microsoft.com/office/drawing/2014/main" id="{F5307F50-F78C-CD0E-4FD9-354A4DA17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5" y="1252751"/>
            <a:ext cx="6336461" cy="36590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116843E-CF50-62FA-D23A-31CBF11EE0A5}"/>
              </a:ext>
            </a:extLst>
          </p:cNvPr>
          <p:cNvSpPr txBox="1"/>
          <p:nvPr/>
        </p:nvSpPr>
        <p:spPr>
          <a:xfrm>
            <a:off x="304801" y="1063679"/>
            <a:ext cx="5181600" cy="373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dirty="0"/>
              <a:t>A U-Net is a convolutional neural network used for image reconstruction.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dirty="0"/>
              <a:t>It receives a noisy or </a:t>
            </a:r>
            <a:r>
              <a:rPr lang="en-PK" sz="2000" dirty="0" err="1"/>
              <a:t>undersampled</a:t>
            </a:r>
            <a:r>
              <a:rPr lang="en-PK" sz="2000" dirty="0"/>
              <a:t> MRI image as input.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dirty="0"/>
              <a:t>The </a:t>
            </a:r>
            <a:r>
              <a:rPr lang="en-PK" sz="2000" b="1" dirty="0"/>
              <a:t>encoder</a:t>
            </a:r>
            <a:r>
              <a:rPr lang="en-PK" sz="2000" dirty="0"/>
              <a:t> learns broad anatomical and contextual features.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dirty="0"/>
              <a:t>The </a:t>
            </a:r>
            <a:r>
              <a:rPr lang="en-PK" sz="2000" b="1" dirty="0"/>
              <a:t>bottleneck</a:t>
            </a:r>
            <a:r>
              <a:rPr lang="en-PK" sz="2000" dirty="0"/>
              <a:t> combines information from a large image region</a:t>
            </a:r>
            <a:r>
              <a:rPr lang="en-PK" sz="2000"/>
              <a:t>. </a:t>
            </a:r>
            <a:endParaRPr lang="en-PK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0AAAC-4A89-C0BA-76A5-3FDC80DC8777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AED6A1-A51F-C347-781F-EFDC8323386B}"/>
              </a:ext>
            </a:extLst>
          </p:cNvPr>
          <p:cNvSpPr txBox="1"/>
          <p:nvPr/>
        </p:nvSpPr>
        <p:spPr>
          <a:xfrm>
            <a:off x="279400" y="4722288"/>
            <a:ext cx="10807700" cy="142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/>
              <a:t>The </a:t>
            </a:r>
            <a:r>
              <a:rPr lang="en-PK" sz="2000" b="1"/>
              <a:t>decoder</a:t>
            </a:r>
            <a:r>
              <a:rPr lang="en-PK" sz="2000"/>
              <a:t> upsamples features to restore image resolution.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 b="1"/>
              <a:t>Skip connections</a:t>
            </a:r>
            <a:r>
              <a:rPr lang="en-PK" sz="2000"/>
              <a:t> transfer fine spatial details from </a:t>
            </a:r>
            <a:r>
              <a:rPr lang="en-US" sz="2000" dirty="0"/>
              <a:t>the encoder to the </a:t>
            </a:r>
            <a:r>
              <a:rPr lang="en-PK" sz="2000"/>
              <a:t>decoder.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000"/>
              <a:t>The output is a cleaner MRI image estimate that should still be checked against measured data. </a:t>
            </a:r>
            <a:endParaRPr lang="en-PK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52FBC0-C542-4EE9-8516-C4D50EB7C7EE}"/>
              </a:ext>
            </a:extLst>
          </p:cNvPr>
          <p:cNvSpPr>
            <a:spLocks noGrp="1"/>
          </p:cNvSpPr>
          <p:nvPr/>
        </p:nvSpPr>
        <p:spPr>
          <a:xfrm rot="10800000" flipV="1">
            <a:off x="6868491" y="4527366"/>
            <a:ext cx="2794000" cy="2349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Conceptual diagram; architecture idea based on U-Net-style MRI reconstruction methods and </a:t>
            </a:r>
            <a:r>
              <a:rPr kumimoji="0" sz="825" b="0" i="0" u="none" strike="noStrike" kern="1200" cap="none" spc="0" normalizeH="0" baseline="0" noProof="0" dirty="0" err="1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fastMRI</a:t>
            </a:r>
            <a:r>
              <a:rPr kumimoji="0" sz="825" b="0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literature.</a:t>
            </a:r>
          </a:p>
        </p:txBody>
      </p:sp>
    </p:spTree>
    <p:extLst>
      <p:ext uri="{BB962C8B-B14F-4D97-AF65-F5344CB8AC3E}">
        <p14:creationId xmlns:p14="http://schemas.microsoft.com/office/powerpoint/2010/main" val="22137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B8B4D4-7F2A-41C0-91BF-CA4F2F3EC656}"/>
              </a:ext>
            </a:extLst>
          </p:cNvPr>
          <p:cNvSpPr>
            <a:spLocks noGrp="1"/>
          </p:cNvSpPr>
          <p:nvPr/>
        </p:nvSpPr>
        <p:spPr>
          <a:xfrm>
            <a:off x="405748" y="61341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Case study 1: paired 0.3 T MRI denoising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6F7000-74E3-4B61-8C9D-A529FACE8EF4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17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071" y="704136"/>
            <a:ext cx="9435072" cy="57255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B94670-3AF8-4851-A202-E1D122401463}"/>
              </a:ext>
            </a:extLst>
          </p:cNvPr>
          <p:cNvSpPr>
            <a:spLocks noGrp="1"/>
          </p:cNvSpPr>
          <p:nvPr/>
        </p:nvSpPr>
        <p:spPr>
          <a:xfrm>
            <a:off x="9618899" y="1238250"/>
            <a:ext cx="2530798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A 0.3 T MRI scanner produces weaker signals than high-field MRI systems.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The low-field images therefore contain more visible noise and less clear detail.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Paired low-field and higher-quality MRI images can be used for supervised training.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Input: noisy 0.3 T MRI image.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Target: matched higher-quality reference MRI image.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The model learns to reduce noise while preserving brain structures and edges.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PK" sz="1400"/>
              <a:t>Results show clearer anatomical detail, but clinical validation is still necessary.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8AD184-55F6-45FE-94D8-325D3C7AEB02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Figure: Lyu et al., Scientific Data (2023), Fig. 6, CC BY 4.0.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39875C-79A8-A23B-E9B0-5323FDC94056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6633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1C1879-A66B-43C6-A67D-43DE757C829F}"/>
              </a:ext>
            </a:extLst>
          </p:cNvPr>
          <p:cNvSpPr>
            <a:spLocks noGrp="1"/>
          </p:cNvSpPr>
          <p:nvPr/>
        </p:nvSpPr>
        <p:spPr>
          <a:xfrm>
            <a:off x="396558" y="61341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How to quantify reconstruction quality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10821A-5FA4-4B3A-B649-86EDF63AF0A3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79B8D07-9DF3-4C2E-BB9E-DF089333C270}"/>
              </a:ext>
            </a:extLst>
          </p:cNvPr>
          <p:cNvSpPr>
            <a:spLocks noGrp="1"/>
          </p:cNvSpPr>
          <p:nvPr/>
        </p:nvSpPr>
        <p:spPr>
          <a:xfrm>
            <a:off x="495110" y="867059"/>
            <a:ext cx="3333750" cy="1809750"/>
          </a:xfrm>
          <a:prstGeom prst="roundRect">
            <a:avLst>
              <a:gd name="adj" fmla="val 9474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75451-1E71-499F-BD1D-82ACFB9DAD9F}"/>
              </a:ext>
            </a:extLst>
          </p:cNvPr>
          <p:cNvSpPr>
            <a:spLocks noGrp="1"/>
          </p:cNvSpPr>
          <p:nvPr/>
        </p:nvSpPr>
        <p:spPr>
          <a:xfrm>
            <a:off x="723710" y="1152809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2563EB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PSNR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6EED04-4976-40A1-8EF5-BFDB81E4EE2C}"/>
              </a:ext>
            </a:extLst>
          </p:cNvPr>
          <p:cNvSpPr>
            <a:spLocks noGrp="1"/>
          </p:cNvSpPr>
          <p:nvPr/>
        </p:nvSpPr>
        <p:spPr>
          <a:xfrm>
            <a:off x="723710" y="1800509"/>
            <a:ext cx="2428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Error magnitude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Higher is better; sensitive to pixel scale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B6EB5F-7A4B-4966-AB48-C0E05CEF14E0}"/>
              </a:ext>
            </a:extLst>
          </p:cNvPr>
          <p:cNvSpPr>
            <a:spLocks noGrp="1"/>
          </p:cNvSpPr>
          <p:nvPr/>
        </p:nvSpPr>
        <p:spPr>
          <a:xfrm>
            <a:off x="4305110" y="867059"/>
            <a:ext cx="3333750" cy="1809750"/>
          </a:xfrm>
          <a:prstGeom prst="roundRect">
            <a:avLst>
              <a:gd name="adj" fmla="val 9474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B12800-3195-48F1-BE43-49E516E01952}"/>
              </a:ext>
            </a:extLst>
          </p:cNvPr>
          <p:cNvSpPr>
            <a:spLocks noGrp="1"/>
          </p:cNvSpPr>
          <p:nvPr/>
        </p:nvSpPr>
        <p:spPr>
          <a:xfrm>
            <a:off x="4533710" y="1152809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0F766E"/>
                </a:solidFill>
                <a:latin typeface="Aptos"/>
                <a:ea typeface="Aptos"/>
                <a:cs typeface="Apto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0F766E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SSIM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6907F1-04CD-43F5-A6EA-99A7883F580B}"/>
              </a:ext>
            </a:extLst>
          </p:cNvPr>
          <p:cNvSpPr>
            <a:spLocks noGrp="1"/>
          </p:cNvSpPr>
          <p:nvPr/>
        </p:nvSpPr>
        <p:spPr>
          <a:xfrm>
            <a:off x="4533710" y="1800509"/>
            <a:ext cx="2428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Structural similarity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Higher is better; can miss subtle pathology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525EE0-123D-47DF-BCBE-E43C969097AA}"/>
              </a:ext>
            </a:extLst>
          </p:cNvPr>
          <p:cNvSpPr>
            <a:spLocks noGrp="1"/>
          </p:cNvSpPr>
          <p:nvPr/>
        </p:nvSpPr>
        <p:spPr>
          <a:xfrm>
            <a:off x="8115110" y="867059"/>
            <a:ext cx="3333750" cy="1809750"/>
          </a:xfrm>
          <a:prstGeom prst="roundRect">
            <a:avLst>
              <a:gd name="adj" fmla="val 9474"/>
            </a:avLst>
          </a:prstGeom>
          <a:solidFill>
            <a:srgbClr val="F4F7FA"/>
          </a:solidFill>
          <a:ln w="9525">
            <a:solidFill>
              <a:srgbClr val="B8C4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4EE753-4633-46B2-BD53-29B7191A4BF6}"/>
              </a:ext>
            </a:extLst>
          </p:cNvPr>
          <p:cNvSpPr>
            <a:spLocks noGrp="1"/>
          </p:cNvSpPr>
          <p:nvPr/>
        </p:nvSpPr>
        <p:spPr>
          <a:xfrm>
            <a:off x="8343710" y="1152809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EA580C"/>
                </a:solidFill>
                <a:latin typeface="Aptos"/>
                <a:ea typeface="Aptos"/>
                <a:cs typeface="Apto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NMSE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26A07-6B44-4A61-96F5-4ACBB31B16BF}"/>
              </a:ext>
            </a:extLst>
          </p:cNvPr>
          <p:cNvSpPr>
            <a:spLocks noGrp="1"/>
          </p:cNvSpPr>
          <p:nvPr/>
        </p:nvSpPr>
        <p:spPr>
          <a:xfrm>
            <a:off x="8343710" y="1800509"/>
            <a:ext cx="2428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Normalised squared error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Lower is better; depends on reference scaling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E374F9-65F1-493A-8092-A02EF23D9F5A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11125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0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825" b="0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Evaluation practices informed by fastMRI and reconstruction challenge literature.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63A7A0-8977-7A8C-4D41-85E12DA6A541}"/>
              </a:ext>
            </a:extLst>
          </p:cNvPr>
          <p:cNvSpPr txBox="1"/>
          <p:nvPr/>
        </p:nvSpPr>
        <p:spPr>
          <a:xfrm>
            <a:off x="863600" y="2808970"/>
            <a:ext cx="10795000" cy="3594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dirty="0"/>
              <a:t>The reconstructed image is compared with a high-quality reference image.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b="1" dirty="0"/>
              <a:t>PSNR</a:t>
            </a:r>
            <a:r>
              <a:rPr lang="en-PK" sz="2200" dirty="0"/>
              <a:t> measures pixel-level reconstruction error; higher is better.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b="1" dirty="0"/>
              <a:t>SSIM</a:t>
            </a:r>
            <a:r>
              <a:rPr lang="en-PK" sz="2200" dirty="0"/>
              <a:t> measures similarity in structure, contrast, and brightness; closer to 1 is better.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b="1" dirty="0"/>
              <a:t>NMSE</a:t>
            </a:r>
            <a:r>
              <a:rPr lang="en-PK" sz="2200" dirty="0"/>
              <a:t> measures normalized reconstruction error; lower is better.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dirty="0"/>
              <a:t>Visual inspection is needed to check fine anatomical structures and artifacts.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dirty="0"/>
              <a:t>High metric values do not always mean that pathology is preserved correctly.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PK" sz="2200" dirty="0"/>
              <a:t>Clinical or expert evaluation is essential before using AI reconstruction in practice.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40025D-49AA-095C-9A47-900DE3687343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078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076576-FE65-4400-BF41-49913DAACC07}"/>
              </a:ext>
            </a:extLst>
          </p:cNvPr>
          <p:cNvSpPr>
            <a:spLocks noGrp="1"/>
          </p:cNvSpPr>
          <p:nvPr/>
        </p:nvSpPr>
        <p:spPr>
          <a:xfrm>
            <a:off x="400380" y="64389"/>
            <a:ext cx="1047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25" b="1">
                <a:solidFill>
                  <a:srgbClr val="0D1726"/>
                </a:solidFill>
                <a:latin typeface="Aptos"/>
                <a:ea typeface="Aptos"/>
                <a:cs typeface="Aptos"/>
              </a:defRPr>
            </a:pPr>
            <a:r>
              <a:rPr kumimoji="0" sz="2625" b="1" i="0" u="none" strike="noStrike" kern="1200" cap="none" spc="0" normalizeH="0" baseline="0" noProof="0" dirty="0">
                <a:ln>
                  <a:noFill/>
                </a:ln>
                <a:solidFill>
                  <a:srgbClr val="0D1726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References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38D78C-A550-4AB1-9FBF-5327D4879302}"/>
              </a:ext>
            </a:extLst>
          </p:cNvPr>
          <p:cNvSpPr>
            <a:spLocks noGrp="1"/>
          </p:cNvSpPr>
          <p:nvPr/>
        </p:nvSpPr>
        <p:spPr>
          <a:xfrm>
            <a:off x="11087100" y="314325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FAEC91-10B3-8E95-D513-4D1EEE22F18C}"/>
              </a:ext>
            </a:extLst>
          </p:cNvPr>
          <p:cNvSpPr txBox="1"/>
          <p:nvPr/>
        </p:nvSpPr>
        <p:spPr>
          <a:xfrm>
            <a:off x="266700" y="723900"/>
            <a:ext cx="1177062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PK" sz="1600" dirty="0"/>
              <a:t>[1] National Institute of Biomedical Imaging and Bioengineering. </a:t>
            </a:r>
            <a:r>
              <a:rPr lang="en-PK" sz="1600" i="1" dirty="0"/>
              <a:t>Magnetic Resonance Imaging (MRI).</a:t>
            </a:r>
            <a:r>
              <a:rPr lang="en-PK" sz="1600" dirty="0"/>
              <a:t> </a:t>
            </a:r>
            <a:r>
              <a:rPr lang="en-PK" sz="1600" dirty="0">
                <a:hlinkClick r:id="rId3"/>
              </a:rPr>
              <a:t>https://www.nibib.nih.gov/science-education/science-topics/magnetic-resonance-imaging-mri</a:t>
            </a:r>
            <a:endParaRPr lang="en-PK" sz="1600" dirty="0"/>
          </a:p>
          <a:p>
            <a:pPr>
              <a:buNone/>
            </a:pPr>
            <a:r>
              <a:rPr lang="en-PK" sz="1600" dirty="0"/>
              <a:t>[2] </a:t>
            </a:r>
            <a:r>
              <a:rPr lang="en-PK" sz="1600" dirty="0" err="1"/>
              <a:t>Sarracanie</a:t>
            </a:r>
            <a:r>
              <a:rPr lang="en-PK" sz="1600" dirty="0"/>
              <a:t>, M., &amp; Salameh, N. (2020). Low-field MRI: How low can we go? </a:t>
            </a:r>
            <a:r>
              <a:rPr lang="en-PK" sz="1600" i="1" dirty="0"/>
              <a:t>Frontiers in Physics, 8</a:t>
            </a:r>
            <a:r>
              <a:rPr lang="en-PK" sz="1600" dirty="0"/>
              <a:t>, 172. https://doi.org/10.3389/fphy.2020.00172</a:t>
            </a:r>
          </a:p>
          <a:p>
            <a:pPr>
              <a:buNone/>
            </a:pPr>
            <a:r>
              <a:rPr lang="en-PK" sz="1600" dirty="0"/>
              <a:t>[3] Zhu, B., Liu, J. Z., Cauley, S. F., et al. (2018). Image reconstruction by domain-transform manifold learning. </a:t>
            </a:r>
            <a:r>
              <a:rPr lang="en-PK" sz="1600" i="1" dirty="0"/>
              <a:t>Nature, 555</a:t>
            </a:r>
            <a:r>
              <a:rPr lang="en-PK" sz="1600" dirty="0"/>
              <a:t>, 487–492. https://doi.org/10.1038/nature25988</a:t>
            </a:r>
          </a:p>
          <a:p>
            <a:pPr>
              <a:buNone/>
            </a:pPr>
            <a:r>
              <a:rPr lang="en-PK" sz="1600" dirty="0"/>
              <a:t>[4] </a:t>
            </a:r>
            <a:r>
              <a:rPr lang="en-PK" sz="1600" dirty="0" err="1"/>
              <a:t>Hammernik</a:t>
            </a:r>
            <a:r>
              <a:rPr lang="en-PK" sz="1600" dirty="0"/>
              <a:t>, K., </a:t>
            </a:r>
            <a:r>
              <a:rPr lang="en-PK" sz="1600" dirty="0" err="1"/>
              <a:t>Klatzer</a:t>
            </a:r>
            <a:r>
              <a:rPr lang="en-PK" sz="1600" dirty="0"/>
              <a:t>, T., Kobler, E., et al. (2018). Learning a variational network for reconstruction of accelerated MRI data. </a:t>
            </a:r>
            <a:r>
              <a:rPr lang="en-PK" sz="1600" i="1" dirty="0"/>
              <a:t>Magnetic Resonance in Medicine, 79</a:t>
            </a:r>
            <a:r>
              <a:rPr lang="en-PK" sz="1600" dirty="0"/>
              <a:t>(6), 3055–3071. https://doi.org/10.1002/mrm.26977</a:t>
            </a:r>
          </a:p>
          <a:p>
            <a:pPr>
              <a:buNone/>
            </a:pPr>
            <a:r>
              <a:rPr lang="en-PK" sz="1600" dirty="0"/>
              <a:t>[5] Aggarwal, H. K., Mani, M. P., &amp; Jacob, M. (2019). </a:t>
            </a:r>
            <a:r>
              <a:rPr lang="en-PK" sz="1600" dirty="0" err="1"/>
              <a:t>MoDL</a:t>
            </a:r>
            <a:r>
              <a:rPr lang="en-PK" sz="1600" dirty="0"/>
              <a:t>: Model-based deep learning architecture for inverse problems. </a:t>
            </a:r>
            <a:r>
              <a:rPr lang="en-PK" sz="1600" i="1" dirty="0"/>
              <a:t>IEEE Transactions on Medical Imaging, 38</a:t>
            </a:r>
            <a:r>
              <a:rPr lang="en-PK" sz="1600" dirty="0"/>
              <a:t>(2), 394–405. https://doi.org/10.1109/TMI.2018.2865356</a:t>
            </a:r>
          </a:p>
          <a:p>
            <a:pPr>
              <a:buNone/>
            </a:pPr>
            <a:r>
              <a:rPr lang="en-PK" sz="1600" dirty="0"/>
              <a:t>[6] Yaman, B., Hosseini, S. A. H., Moeller, S., et al. (2020). Self-supervised learning of physics-guided reconstruction neural networks without fully sampled reference data. </a:t>
            </a:r>
            <a:r>
              <a:rPr lang="en-PK" sz="1600" i="1" dirty="0"/>
              <a:t>Magnetic Resonance in Medicine, 84</a:t>
            </a:r>
            <a:r>
              <a:rPr lang="en-PK" sz="1600" dirty="0"/>
              <a:t>(6), 3172–3191. </a:t>
            </a:r>
            <a:r>
              <a:rPr lang="en-PK" sz="1600" dirty="0">
                <a:hlinkClick r:id="rId4"/>
              </a:rPr>
              <a:t>https://doi.org/10.1002/mrm.28378</a:t>
            </a:r>
            <a:endParaRPr lang="en-PK" sz="1600" dirty="0"/>
          </a:p>
          <a:p>
            <a:pPr>
              <a:buNone/>
            </a:pPr>
            <a:r>
              <a:rPr lang="en-PK" sz="1600" dirty="0"/>
              <a:t>[7] </a:t>
            </a:r>
            <a:r>
              <a:rPr lang="en-PK" sz="1600" dirty="0" err="1"/>
              <a:t>Zbontar</a:t>
            </a:r>
            <a:r>
              <a:rPr lang="en-PK" sz="1600" dirty="0"/>
              <a:t>, J., Knoll, F., Sriram, A., et al. (2018). </a:t>
            </a:r>
            <a:r>
              <a:rPr lang="en-PK" sz="1600" i="1" dirty="0" err="1"/>
              <a:t>fastMRI</a:t>
            </a:r>
            <a:r>
              <a:rPr lang="en-PK" sz="1600" i="1" dirty="0"/>
              <a:t>: An Open Dataset and Benchmarks for Accelerated MRI.</a:t>
            </a:r>
            <a:r>
              <a:rPr lang="en-PK" sz="1600" dirty="0"/>
              <a:t> arXiv:1811.08839. </a:t>
            </a:r>
            <a:r>
              <a:rPr lang="en-PK" sz="1600" dirty="0">
                <a:hlinkClick r:id="rId5"/>
              </a:rPr>
              <a:t>https://arxiv.org/abs/1811.08839</a:t>
            </a:r>
            <a:endParaRPr lang="en-PK" sz="1600" dirty="0"/>
          </a:p>
          <a:p>
            <a:pPr>
              <a:buNone/>
            </a:pPr>
            <a:r>
              <a:rPr lang="en-PK" sz="1600" dirty="0"/>
              <a:t>[8] Wang, Z., </a:t>
            </a:r>
            <a:r>
              <a:rPr lang="en-PK" sz="1600" dirty="0" err="1"/>
              <a:t>Bovik</a:t>
            </a:r>
            <a:r>
              <a:rPr lang="en-PK" sz="1600" dirty="0"/>
              <a:t>, A. C., Sheikh, H. R., &amp; Simoncelli, E. P. (2004). Image quality assessment: From error visibility to structural similarity. </a:t>
            </a:r>
            <a:r>
              <a:rPr lang="en-PK" sz="1600" i="1" dirty="0"/>
              <a:t>IEEE Transactions on Image Processing, 13</a:t>
            </a:r>
            <a:r>
              <a:rPr lang="en-PK" sz="1600" dirty="0"/>
              <a:t>(4), 600–612. </a:t>
            </a:r>
            <a:r>
              <a:rPr lang="en-PK" sz="1600" dirty="0">
                <a:hlinkClick r:id="rId6"/>
              </a:rPr>
              <a:t>https://doi.org/10.1109/TIP.2003.819861</a:t>
            </a:r>
            <a:endParaRPr lang="en-US" sz="1600" dirty="0"/>
          </a:p>
          <a:p>
            <a:r>
              <a:rPr lang="en-PK" sz="1600" dirty="0"/>
              <a:t>[9] Lyu, M., Mei, L., Huang, S., et al. (2023). M4Raw: A multi-contrast, multi-repetition, multi-channel MRI k-space dataset for low-field MRI research. </a:t>
            </a:r>
            <a:r>
              <a:rPr lang="en-PK" sz="1600" i="1" dirty="0"/>
              <a:t>Scientific Data, 10</a:t>
            </a:r>
            <a:r>
              <a:rPr lang="en-PK" sz="1600" dirty="0"/>
              <a:t>, 264. </a:t>
            </a:r>
            <a:r>
              <a:rPr lang="en-PK" sz="1600" dirty="0">
                <a:hlinkClick r:id="rId7"/>
              </a:rPr>
              <a:t>https://doi.org/10.1038/s41597-023-02181-4</a:t>
            </a:r>
            <a:endParaRPr lang="en-PK" sz="1600" dirty="0"/>
          </a:p>
          <a:p>
            <a:r>
              <a:rPr lang="en-PK" sz="1600" dirty="0"/>
              <a:t>[10] </a:t>
            </a:r>
            <a:r>
              <a:rPr lang="en-PK" sz="1600" dirty="0" err="1"/>
              <a:t>Koonjoo</a:t>
            </a:r>
            <a:r>
              <a:rPr lang="en-PK" sz="1600" dirty="0"/>
              <a:t>, N., Zhu, B., Bagnall, G. C., Bhutto, D., &amp; Rosen, M. S. (2021). Boosting the signal-to-noise of low-field MRI with deep learning image reconstruction. </a:t>
            </a:r>
            <a:r>
              <a:rPr lang="en-PK" sz="1600" i="1" dirty="0"/>
              <a:t>Scientific Reports, 11</a:t>
            </a:r>
            <a:r>
              <a:rPr lang="en-PK" sz="1600" dirty="0"/>
              <a:t>, 8248. </a:t>
            </a:r>
            <a:r>
              <a:rPr lang="en-PK" sz="1600" dirty="0">
                <a:hlinkClick r:id="rId8"/>
              </a:rPr>
              <a:t>https://doi.org/10.1038/s41598-021-87482-7</a:t>
            </a:r>
            <a:endParaRPr lang="en-PK" sz="1600" dirty="0"/>
          </a:p>
          <a:p>
            <a:r>
              <a:rPr lang="en-PK" sz="1600" dirty="0"/>
              <a:t>[11] Islam, K. T., Zhong, S., </a:t>
            </a:r>
            <a:r>
              <a:rPr lang="en-PK" sz="1600" dirty="0" err="1"/>
              <a:t>Zakavi</a:t>
            </a:r>
            <a:r>
              <a:rPr lang="en-PK" sz="1600" dirty="0"/>
              <a:t>, P., et al. (2023). Improving portable low-field MRI image quality through image-to-image translation using paired low- and high-field images. </a:t>
            </a:r>
            <a:r>
              <a:rPr lang="en-PK" sz="1600" i="1" dirty="0"/>
              <a:t>Scientific Reports, 13</a:t>
            </a:r>
            <a:r>
              <a:rPr lang="en-PK" sz="1600" dirty="0"/>
              <a:t>, 21183. https://doi.org/10.1038/s41598-023-48438-1</a:t>
            </a:r>
          </a:p>
          <a:p>
            <a:r>
              <a:rPr lang="en-PK" sz="1600" dirty="0"/>
              <a:t>[12] Mazurek, M. H., Cahn, B. A., Yuen, M. M., et al. (2021). Portable, bedside, low-field magnetic resonance imaging for evaluation of intracerebral </a:t>
            </a:r>
            <a:r>
              <a:rPr lang="en-PK" sz="1600" dirty="0" err="1"/>
              <a:t>hemorrhage</a:t>
            </a:r>
            <a:r>
              <a:rPr lang="en-PK" sz="1600" dirty="0"/>
              <a:t>. </a:t>
            </a:r>
            <a:r>
              <a:rPr lang="en-PK" sz="1600" i="1" dirty="0"/>
              <a:t>Nature Communications, 12</a:t>
            </a:r>
            <a:r>
              <a:rPr lang="en-PK" sz="1600" dirty="0"/>
              <a:t>, 5119. </a:t>
            </a:r>
            <a:r>
              <a:rPr lang="en-PK" sz="1600" dirty="0">
                <a:hlinkClick r:id="rId9"/>
              </a:rPr>
              <a:t>https://doi.org/10.1038</a:t>
            </a:r>
            <a:r>
              <a:rPr lang="en-PK" sz="1600">
                <a:hlinkClick r:id="rId9"/>
              </a:rPr>
              <a:t>/s41467-021-25441-6</a:t>
            </a:r>
            <a:endParaRPr lang="en-PK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61B2C1-1C94-03A1-3D10-01EBFB5E2682}"/>
              </a:ext>
            </a:extLst>
          </p:cNvPr>
          <p:cNvSpPr>
            <a:spLocks noGrp="1"/>
          </p:cNvSpPr>
          <p:nvPr/>
        </p:nvSpPr>
        <p:spPr>
          <a:xfrm>
            <a:off x="413027" y="615977"/>
            <a:ext cx="11125200" cy="19050"/>
          </a:xfrm>
          <a:prstGeom prst="rect">
            <a:avLst/>
          </a:prstGeom>
          <a:solidFill>
            <a:srgbClr val="2563EB"/>
          </a:solidFill>
          <a:ln w="9525">
            <a:solidFill>
              <a:srgbClr val="2563E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0996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F6FE73-1041-4C0D-BF2F-779E56DEA248}"/>
              </a:ext>
            </a:extLst>
          </p:cNvPr>
          <p:cNvSpPr>
            <a:spLocks noGrp="1"/>
          </p:cNvSpPr>
          <p:nvPr/>
        </p:nvSpPr>
        <p:spPr>
          <a:xfrm>
            <a:off x="533400" y="2000250"/>
            <a:ext cx="7143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kumimoji="0" sz="4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Questions?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9E4A55-9338-4C08-8BBE-3834C9193946}"/>
              </a:ext>
            </a:extLst>
          </p:cNvPr>
          <p:cNvSpPr>
            <a:spLocks noGrp="1"/>
          </p:cNvSpPr>
          <p:nvPr/>
        </p:nvSpPr>
        <p:spPr>
          <a:xfrm>
            <a:off x="571500" y="3048000"/>
            <a:ext cx="6667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1">
                <a:solidFill>
                  <a:srgbClr val="BAE6FD"/>
                </a:solidFill>
                <a:latin typeface="Aptos"/>
                <a:ea typeface="Aptos"/>
                <a:cs typeface="Aptos"/>
              </a:defRPr>
            </a:pPr>
            <a:r>
              <a:rPr kumimoji="0" sz="2250" b="1" i="0" u="none" strike="noStrike" kern="1200" cap="none" spc="0" normalizeH="0" baseline="0" noProof="0">
                <a:ln>
                  <a:noFill/>
                </a:ln>
                <a:solidFill>
                  <a:srgbClr val="BAE6F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What should an AI system prove before its reconstructed image is trusted?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2F1DAA-80F3-48E6-9338-1E7879598341}"/>
              </a:ext>
            </a:extLst>
          </p:cNvPr>
          <p:cNvSpPr>
            <a:spLocks noGrp="1"/>
          </p:cNvSpPr>
          <p:nvPr/>
        </p:nvSpPr>
        <p:spPr>
          <a:xfrm>
            <a:off x="571500" y="571500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3140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5585</TotalTime>
  <Words>2166</Words>
  <Application>Microsoft Macintosh PowerPoint</Application>
  <PresentationFormat>Widescreen</PresentationFormat>
  <Paragraphs>217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Cambria Math</vt:lpstr>
      <vt:lpstr>Office Theme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aging quantitative brain: a multiparametric qMRI study</dc:title>
  <dc:creator>Microsoft Office User</dc:creator>
  <cp:lastModifiedBy>Zaheer</cp:lastModifiedBy>
  <cp:revision>168</cp:revision>
  <dcterms:created xsi:type="dcterms:W3CDTF">2021-04-20T14:22:16Z</dcterms:created>
  <dcterms:modified xsi:type="dcterms:W3CDTF">2026-10-02T21:55:02Z</dcterms:modified>
</cp:coreProperties>
</file>