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Slides/_rels/notesSlide6.xml.rels" ContentType="application/vnd.openxmlformats-package.relationships+xml"/>
  <Override PartName="/ppt/notesSlides/_rels/notesSlide15.xml.rels" ContentType="application/vnd.openxmlformats-package.relationships+xml"/>
  <Override PartName="/ppt/notesSlides/_rels/notesSlide4.xml.rels" ContentType="application/vnd.openxmlformats-package.relationships+xml"/>
  <Override PartName="/ppt/notesSlides/_rels/notesSlide9.xml.rels" ContentType="application/vnd.openxmlformats-package.relationships+xml"/>
  <Override PartName="/ppt/notesSlides/_rels/notesSlide13.xml.rels" ContentType="application/vnd.openxmlformats-package.relationships+xml"/>
  <Override PartName="/ppt/notesSlides/_rels/notesSlide8.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7.xml.rels" ContentType="application/vnd.openxmlformats-package.relationships+xml"/>
  <Override PartName="/ppt/notesSlides/_rels/notesSlide16.xml.rels" ContentType="application/vnd.openxmlformats-package.relationships+xml"/>
  <Override PartName="/ppt/notesSlides/_rels/notesSlide5.xml.rels" ContentType="application/vnd.openxmlformats-package.relationships+xml"/>
  <Override PartName="/ppt/notesSlides/_rels/notesSlide12.xml.rels" ContentType="application/vnd.openxmlformats-package.relationships+xml"/>
  <Override PartName="/ppt/notesSlides/_rels/notesSlide2.xml.rels" ContentType="application/vnd.openxmlformats-package.relationships+xml"/>
  <Override PartName="/ppt/notesSlides/_rels/notesSlide11.xml.rels" ContentType="application/vnd.openxmlformats-package.relationships+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1.jpeg" ContentType="image/jpeg"/>
  <Override PartName="/ppt/media/image9.jpeg" ContentType="image/jpeg"/>
  <Override PartName="/ppt/media/image12.jpeg" ContentType="image/jpeg"/>
  <Override PartName="/ppt/media/image7.jpeg" ContentType="image/jpeg"/>
  <Override PartName="/ppt/media/image18.png" ContentType="image/png"/>
  <Override PartName="/ppt/media/image20.png" ContentType="image/png"/>
  <Override PartName="/ppt/media/image28.jpeg" ContentType="image/jpeg"/>
  <Override PartName="/ppt/media/image6.png" ContentType="image/png"/>
  <Override PartName="/ppt/media/image10.jpeg" ContentType="image/jpeg"/>
  <Override PartName="/ppt/media/image8.jpeg" ContentType="image/jpeg"/>
  <Override PartName="/ppt/media/image5.jpeg" ContentType="image/jpeg"/>
  <Override PartName="/ppt/media/image13.jpeg" ContentType="image/jpeg"/>
  <Override PartName="/ppt/media/image4.png" ContentType="image/png"/>
  <Override PartName="/ppt/media/image27.png" ContentType="image/png"/>
  <Override PartName="/ppt/media/image25.png" ContentType="image/png"/>
  <Override PartName="/ppt/media/image22.jpeg" ContentType="image/jpeg"/>
  <Override PartName="/ppt/media/image26.png" ContentType="image/png"/>
  <Override PartName="/ppt/media/image17.jpeg" ContentType="image/jpeg"/>
  <Override PartName="/ppt/media/image14.png" ContentType="image/png"/>
  <Override PartName="/ppt/media/image21.png" ContentType="image/png"/>
  <Override PartName="/ppt/media/image19.png" ContentType="image/png"/>
  <Override PartName="/ppt/media/image1.png" ContentType="image/png"/>
  <Override PartName="/ppt/media/image16.jpeg" ContentType="image/jpeg"/>
  <Override PartName="/ppt/media/image15.jpeg" ContentType="image/jpeg"/>
  <Override PartName="/ppt/media/image3.jpeg" ContentType="image/jpeg"/>
  <Override PartName="/ppt/media/image24.jpeg" ContentType="image/jpeg"/>
  <Override PartName="/ppt/media/image2.jpeg" ContentType="image/jpeg"/>
  <Override PartName="/ppt/media/image23.jpeg" ContentType="image/jpeg"/>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13.xml.rels" ContentType="application/vnd.openxmlformats-package.relationships+xml"/>
  <Override PartName="/ppt/slides/_rels/slide16.xml.rels" ContentType="application/vnd.openxmlformats-package.relationships+xml"/>
  <Override PartName="/ppt/slides/_rels/slide12.xml.rels" ContentType="application/vnd.openxmlformats-package.relationships+xml"/>
  <Override PartName="/ppt/slides/_rels/slide15.xml.rels" ContentType="application/vnd.openxmlformats-package.relationships+xml"/>
  <Override PartName="/ppt/slides/_rels/slide9.xml.rels" ContentType="application/vnd.openxmlformats-package.relationships+xml"/>
  <Override PartName="/ppt/slides/_rels/slide14.xml.rels" ContentType="application/vnd.openxmlformats-package.relationships+xml"/>
  <Override PartName="/ppt/slides/_rels/slide11.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12192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en-US" sz="1800" spc="-1" strike="noStrike">
                <a:solidFill>
                  <a:srgbClr val="000000"/>
                </a:solidFill>
                <a:latin typeface="Calibri"/>
              </a:rPr>
              <a:t>Click to move the slide</a:t>
            </a:r>
            <a:endParaRPr b="0" lang="en-US" sz="1800" spc="-1" strike="noStrike">
              <a:solidFill>
                <a:srgbClr val="000000"/>
              </a:solidFill>
              <a:latin typeface="Calibri"/>
            </a:endParaRPr>
          </a:p>
        </p:txBody>
      </p:sp>
      <p:sp>
        <p:nvSpPr>
          <p:cNvPr id="39" name="PlaceHolder 2"/>
          <p:cNvSpPr>
            <a:spLocks noGrp="1"/>
          </p:cNvSpPr>
          <p:nvPr>
            <p:ph type="body"/>
          </p:nvPr>
        </p:nvSpPr>
        <p:spPr>
          <a:xfrm>
            <a:off x="756000" y="5078520"/>
            <a:ext cx="6047640" cy="4811040"/>
          </a:xfrm>
          <a:prstGeom prst="rect">
            <a:avLst/>
          </a:prstGeom>
        </p:spPr>
        <p:txBody>
          <a:bodyPr lIns="0" rIns="0" tIns="0" bIns="0">
            <a:noAutofit/>
          </a:bodyPr>
          <a:p>
            <a:r>
              <a:rPr b="0" lang="en-US" sz="2000" spc="-1" strike="noStrike">
                <a:latin typeface="Arial"/>
              </a:rPr>
              <a:t>Click to edit the notes format</a:t>
            </a:r>
            <a:endParaRPr b="0" lang="en-US" sz="2000" spc="-1" strike="noStrike">
              <a:latin typeface="Arial"/>
            </a:endParaRPr>
          </a:p>
        </p:txBody>
      </p:sp>
      <p:sp>
        <p:nvSpPr>
          <p:cNvPr id="40" name="PlaceHolder 3"/>
          <p:cNvSpPr>
            <a:spLocks noGrp="1"/>
          </p:cNvSpPr>
          <p:nvPr>
            <p:ph type="hdr"/>
          </p:nvPr>
        </p:nvSpPr>
        <p:spPr>
          <a:xfrm>
            <a:off x="0" y="0"/>
            <a:ext cx="3280680" cy="534240"/>
          </a:xfrm>
          <a:prstGeom prst="rect">
            <a:avLst/>
          </a:prstGeom>
        </p:spPr>
        <p:txBody>
          <a:bodyPr lIns="0" rIns="0" tIns="0" bIns="0">
            <a:noAutofit/>
          </a:bodyPr>
          <a:p>
            <a:r>
              <a:rPr b="0" lang="en-US" sz="1400" spc="-1" strike="noStrike">
                <a:latin typeface="Times New Roman"/>
              </a:rPr>
              <a:t>&lt;header&gt;</a:t>
            </a:r>
            <a:endParaRPr b="0" lang="en-US" sz="1400" spc="-1" strike="noStrike">
              <a:latin typeface="Times New Roman"/>
            </a:endParaRPr>
          </a:p>
        </p:txBody>
      </p:sp>
      <p:sp>
        <p:nvSpPr>
          <p:cNvPr id="41" name="PlaceHolder 4"/>
          <p:cNvSpPr>
            <a:spLocks noGrp="1"/>
          </p:cNvSpPr>
          <p:nvPr>
            <p:ph type="dt"/>
          </p:nvPr>
        </p:nvSpPr>
        <p:spPr>
          <a:xfrm>
            <a:off x="4278960" y="0"/>
            <a:ext cx="3280680" cy="534240"/>
          </a:xfrm>
          <a:prstGeom prst="rect">
            <a:avLst/>
          </a:prstGeom>
        </p:spPr>
        <p:txBody>
          <a:bodyPr lIns="0" rIns="0" tIns="0" bIns="0">
            <a:noAutofit/>
          </a:bodyPr>
          <a:p>
            <a:pPr algn="r"/>
            <a:r>
              <a:rPr b="0" lang="en-US" sz="1400" spc="-1" strike="noStrike">
                <a:latin typeface="Times New Roman"/>
              </a:rPr>
              <a:t>&lt;date/time&gt;</a:t>
            </a:r>
            <a:endParaRPr b="0" lang="en-US" sz="1400" spc="-1" strike="noStrike">
              <a:latin typeface="Times New Roman"/>
            </a:endParaRPr>
          </a:p>
        </p:txBody>
      </p:sp>
      <p:sp>
        <p:nvSpPr>
          <p:cNvPr id="42" name="PlaceHolder 5"/>
          <p:cNvSpPr>
            <a:spLocks noGrp="1"/>
          </p:cNvSpPr>
          <p:nvPr>
            <p:ph type="ftr"/>
          </p:nvPr>
        </p:nvSpPr>
        <p:spPr>
          <a:xfrm>
            <a:off x="0" y="10157400"/>
            <a:ext cx="3280680" cy="534240"/>
          </a:xfrm>
          <a:prstGeom prst="rect">
            <a:avLst/>
          </a:prstGeom>
        </p:spPr>
        <p:txBody>
          <a:bodyPr lIns="0" rIns="0" tIns="0" bIns="0" anchor="b">
            <a:noAutofit/>
          </a:bodyPr>
          <a:p>
            <a:r>
              <a:rPr b="0" lang="en-US" sz="1400" spc="-1" strike="noStrike">
                <a:latin typeface="Times New Roman"/>
              </a:rPr>
              <a:t>&lt;footer&gt;</a:t>
            </a:r>
            <a:endParaRPr b="0" lang="en-US" sz="1400" spc="-1" strike="noStrike">
              <a:latin typeface="Times New Roman"/>
            </a:endParaRPr>
          </a:p>
        </p:txBody>
      </p:sp>
      <p:sp>
        <p:nvSpPr>
          <p:cNvPr id="43"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8567FC77-F776-45BB-AE50-FCF6C5195615}"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sldImg"/>
          </p:nvPr>
        </p:nvSpPr>
        <p:spPr>
          <a:xfrm>
            <a:off x="0" y="0"/>
            <a:ext cx="0" cy="0"/>
          </a:xfrm>
          <a:prstGeom prst="rect">
            <a:avLst/>
          </a:prstGeom>
        </p:spPr>
      </p:sp>
      <p:sp>
        <p:nvSpPr>
          <p:cNvPr id="176"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77"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47867BDD-27BC-42A5-9A47-1C6C0C7E74F7}"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sldImg"/>
          </p:nvPr>
        </p:nvSpPr>
        <p:spPr>
          <a:xfrm>
            <a:off x="0" y="0"/>
            <a:ext cx="0" cy="0"/>
          </a:xfrm>
          <a:prstGeom prst="rect">
            <a:avLst/>
          </a:prstGeom>
        </p:spPr>
      </p:sp>
      <p:sp>
        <p:nvSpPr>
          <p:cNvPr id="179"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80"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8ECD28B8-9911-4476-A795-48580C97EC50}"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type="sldImg"/>
          </p:nvPr>
        </p:nvSpPr>
        <p:spPr>
          <a:xfrm>
            <a:off x="0" y="0"/>
            <a:ext cx="0" cy="0"/>
          </a:xfrm>
          <a:prstGeom prst="rect">
            <a:avLst/>
          </a:prstGeom>
        </p:spPr>
      </p:sp>
      <p:sp>
        <p:nvSpPr>
          <p:cNvPr id="182"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83"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90C8776E-6A6E-4A8B-8E49-7ECC2D6484EE}"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sldImg"/>
          </p:nvPr>
        </p:nvSpPr>
        <p:spPr>
          <a:xfrm>
            <a:off x="0" y="0"/>
            <a:ext cx="0" cy="0"/>
          </a:xfrm>
          <a:prstGeom prst="rect">
            <a:avLst/>
          </a:prstGeom>
        </p:spPr>
      </p:sp>
      <p:sp>
        <p:nvSpPr>
          <p:cNvPr id="185"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86"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83CA0C95-2F4E-49F3-9EDA-D2F44AD0CC89}"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sldImg"/>
          </p:nvPr>
        </p:nvSpPr>
        <p:spPr>
          <a:xfrm>
            <a:off x="0" y="0"/>
            <a:ext cx="0" cy="0"/>
          </a:xfrm>
          <a:prstGeom prst="rect">
            <a:avLst/>
          </a:prstGeom>
        </p:spPr>
      </p:sp>
      <p:sp>
        <p:nvSpPr>
          <p:cNvPr id="188"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89"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27E51846-7F9C-4412-802A-25151F50CA2D}"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sldImg"/>
          </p:nvPr>
        </p:nvSpPr>
        <p:spPr>
          <a:xfrm>
            <a:off x="0" y="0"/>
            <a:ext cx="0" cy="0"/>
          </a:xfrm>
          <a:prstGeom prst="rect">
            <a:avLst/>
          </a:prstGeom>
        </p:spPr>
      </p:sp>
      <p:sp>
        <p:nvSpPr>
          <p:cNvPr id="191"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92"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B5BD4F96-A1BE-4364-A1CA-E253C0F2C0F6}"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sldImg"/>
          </p:nvPr>
        </p:nvSpPr>
        <p:spPr>
          <a:xfrm>
            <a:off x="0" y="0"/>
            <a:ext cx="0" cy="0"/>
          </a:xfrm>
          <a:prstGeom prst="rect">
            <a:avLst/>
          </a:prstGeom>
        </p:spPr>
      </p:sp>
      <p:sp>
        <p:nvSpPr>
          <p:cNvPr id="194"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95"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940B99FB-F6F1-42F2-8830-349D0C362F0C}"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sldImg"/>
          </p:nvPr>
        </p:nvSpPr>
        <p:spPr>
          <a:xfrm>
            <a:off x="0" y="0"/>
            <a:ext cx="0" cy="0"/>
          </a:xfrm>
          <a:prstGeom prst="rect">
            <a:avLst/>
          </a:prstGeom>
        </p:spPr>
      </p:sp>
      <p:sp>
        <p:nvSpPr>
          <p:cNvPr id="197"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198"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FA2F3C39-427E-4069-8077-92359FD16E60}"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0" y="0"/>
            <a:ext cx="0" cy="0"/>
          </a:xfrm>
          <a:prstGeom prst="rect">
            <a:avLst/>
          </a:prstGeom>
        </p:spPr>
      </p:sp>
      <p:sp>
        <p:nvSpPr>
          <p:cNvPr id="200"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01"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7E0540B5-0FB5-4411-9310-64B3D00E4EF9}"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PlaceHolder 1"/>
          <p:cNvSpPr>
            <a:spLocks noGrp="1"/>
          </p:cNvSpPr>
          <p:nvPr>
            <p:ph type="sldImg"/>
          </p:nvPr>
        </p:nvSpPr>
        <p:spPr>
          <a:xfrm>
            <a:off x="0" y="0"/>
            <a:ext cx="0" cy="0"/>
          </a:xfrm>
          <a:prstGeom prst="rect">
            <a:avLst/>
          </a:prstGeom>
        </p:spPr>
      </p:sp>
      <p:sp>
        <p:nvSpPr>
          <p:cNvPr id="203"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04"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645FD807-ED11-44A0-8A72-C1422BABC8D4}"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sldImg"/>
          </p:nvPr>
        </p:nvSpPr>
        <p:spPr>
          <a:xfrm>
            <a:off x="0" y="0"/>
            <a:ext cx="0" cy="0"/>
          </a:xfrm>
          <a:prstGeom prst="rect">
            <a:avLst/>
          </a:prstGeom>
        </p:spPr>
      </p:sp>
      <p:sp>
        <p:nvSpPr>
          <p:cNvPr id="206"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07"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8FE9EA16-494E-421A-9784-B7D74F1168B9}"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sldImg"/>
          </p:nvPr>
        </p:nvSpPr>
        <p:spPr>
          <a:xfrm>
            <a:off x="0" y="0"/>
            <a:ext cx="0" cy="0"/>
          </a:xfrm>
          <a:prstGeom prst="rect">
            <a:avLst/>
          </a:prstGeom>
        </p:spPr>
      </p:sp>
      <p:sp>
        <p:nvSpPr>
          <p:cNvPr id="209"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10"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975BD92B-23A4-4FBC-A107-462D3167B3A7}"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sldImg"/>
          </p:nvPr>
        </p:nvSpPr>
        <p:spPr>
          <a:xfrm>
            <a:off x="0" y="0"/>
            <a:ext cx="0" cy="0"/>
          </a:xfrm>
          <a:prstGeom prst="rect">
            <a:avLst/>
          </a:prstGeom>
        </p:spPr>
      </p:sp>
      <p:sp>
        <p:nvSpPr>
          <p:cNvPr id="212"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13"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7827BF05-673F-465D-A126-7D2C73B5A7F8}"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sldImg"/>
          </p:nvPr>
        </p:nvSpPr>
        <p:spPr>
          <a:xfrm>
            <a:off x="0" y="0"/>
            <a:ext cx="0" cy="0"/>
          </a:xfrm>
          <a:prstGeom prst="rect">
            <a:avLst/>
          </a:prstGeom>
        </p:spPr>
      </p:sp>
      <p:sp>
        <p:nvSpPr>
          <p:cNvPr id="215"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16"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1F8234F8-9C07-4293-8D79-3058D7744A14}"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sldImg"/>
          </p:nvPr>
        </p:nvSpPr>
        <p:spPr>
          <a:xfrm>
            <a:off x="0" y="0"/>
            <a:ext cx="0" cy="0"/>
          </a:xfrm>
          <a:prstGeom prst="rect">
            <a:avLst/>
          </a:prstGeom>
        </p:spPr>
      </p:sp>
      <p:sp>
        <p:nvSpPr>
          <p:cNvPr id="218"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19"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EB4A4FD4-DBBA-4D65-9CB4-D241DAE287BB}"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sldImg"/>
          </p:nvPr>
        </p:nvSpPr>
        <p:spPr>
          <a:xfrm>
            <a:off x="0" y="0"/>
            <a:ext cx="0" cy="0"/>
          </a:xfrm>
          <a:prstGeom prst="rect">
            <a:avLst/>
          </a:prstGeom>
        </p:spPr>
      </p:sp>
      <p:sp>
        <p:nvSpPr>
          <p:cNvPr id="221" name="PlaceHolder 2"/>
          <p:cNvSpPr>
            <a:spLocks noGrp="1"/>
          </p:cNvSpPr>
          <p:nvPr>
            <p:ph type="body"/>
          </p:nvPr>
        </p:nvSpPr>
        <p:spPr>
          <a:xfrm>
            <a:off x="0" y="0"/>
            <a:ext cx="0" cy="0"/>
          </a:xfrm>
          <a:prstGeom prst="rect">
            <a:avLst/>
          </a:prstGeom>
        </p:spPr>
        <p:txBody>
          <a:bodyPr lIns="90000" rIns="90000" tIns="45000" bIns="45000">
            <a:noAutofit/>
          </a:bodyPr>
          <a:p>
            <a:endParaRPr b="0" lang="en-US" sz="2000" spc="-1" strike="noStrike">
              <a:latin typeface="Arial"/>
            </a:endParaRPr>
          </a:p>
        </p:txBody>
      </p:sp>
      <p:sp>
        <p:nvSpPr>
          <p:cNvPr id="222" name="Slide Number Placeholder 3"/>
          <p:cNvSpPr txBox="1"/>
          <p:nvPr/>
        </p:nvSpPr>
        <p:spPr>
          <a:xfrm>
            <a:off x="0" y="0"/>
            <a:ext cx="0" cy="0"/>
          </a:xfrm>
          <a:prstGeom prst="rect">
            <a:avLst/>
          </a:prstGeom>
          <a:noFill/>
          <a:ln w="0">
            <a:noFill/>
          </a:ln>
        </p:spPr>
        <p:txBody>
          <a:bodyPr lIns="90000" rIns="90000" tIns="45000" bIns="45000">
            <a:noAutofit/>
          </a:bodyPr>
          <a:p>
            <a:pPr>
              <a:lnSpc>
                <a:spcPct val="100000"/>
              </a:lnSpc>
            </a:pPr>
            <a:fld id="{27627611-2814-4B5D-A539-292A7F40F266}" type="slidenum">
              <a:rPr b="0" lang="en-US" sz="1800" spc="-1" strike="noStrike">
                <a:solidFill>
                  <a:srgbClr val="000000"/>
                </a:solidFill>
                <a:latin typeface="+mn-lt"/>
                <a:ea typeface="+mn-ea"/>
              </a:rPr>
              <a:t>&lt;number&gt;</a:t>
            </a:fld>
            <a:endParaRPr b="0" lang="en-US" sz="18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5" name="PlaceHolder 2"/>
          <p:cNvSpPr>
            <a:spLocks noGrp="1"/>
          </p:cNvSpPr>
          <p:nvPr>
            <p:ph type="body"/>
          </p:nvPr>
        </p:nvSpPr>
        <p:spPr>
          <a:xfrm>
            <a:off x="609480" y="1604520"/>
            <a:ext cx="10972440" cy="397728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7"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8"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12"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13" name="PlaceHolder 3"/>
          <p:cNvSpPr>
            <a:spLocks noGrp="1"/>
          </p:cNvSpPr>
          <p:nvPr>
            <p:ph type="body"/>
          </p:nvPr>
        </p:nvSpPr>
        <p:spPr>
          <a:xfrm>
            <a:off x="6231960" y="1604520"/>
            <a:ext cx="535428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14"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16" name="PlaceHolder 2"/>
          <p:cNvSpPr>
            <a:spLocks noGrp="1"/>
          </p:cNvSpPr>
          <p:nvPr>
            <p:ph type="body"/>
          </p:nvPr>
        </p:nvSpPr>
        <p:spPr>
          <a:xfrm>
            <a:off x="609480" y="1604520"/>
            <a:ext cx="5354280" cy="3977280"/>
          </a:xfrm>
          <a:prstGeom prst="rect">
            <a:avLst/>
          </a:prstGeom>
        </p:spPr>
        <p:txBody>
          <a:bodyPr lIns="0" rIns="0" tIns="0" bIns="0">
            <a:normAutofit/>
          </a:bodyPr>
          <a:p>
            <a:endParaRPr b="0" lang="en-US" sz="3200" spc="-1" strike="noStrike">
              <a:solidFill>
                <a:srgbClr val="000000"/>
              </a:solidFill>
              <a:latin typeface="Calibri"/>
            </a:endParaRPr>
          </a:p>
        </p:txBody>
      </p:sp>
      <p:sp>
        <p:nvSpPr>
          <p:cNvPr id="17"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18" name="PlaceHolder 4"/>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20"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2" name="PlaceHolder 4"/>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24" name="PlaceHolder 2"/>
          <p:cNvSpPr>
            <a:spLocks noGrp="1"/>
          </p:cNvSpPr>
          <p:nvPr>
            <p:ph type="body"/>
          </p:nvPr>
        </p:nvSpPr>
        <p:spPr>
          <a:xfrm>
            <a:off x="609480" y="1604520"/>
            <a:ext cx="109724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5" name="PlaceHolder 3"/>
          <p:cNvSpPr>
            <a:spLocks noGrp="1"/>
          </p:cNvSpPr>
          <p:nvPr>
            <p:ph type="body"/>
          </p:nvPr>
        </p:nvSpPr>
        <p:spPr>
          <a:xfrm>
            <a:off x="609480" y="3682080"/>
            <a:ext cx="1097244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27" name="PlaceHolder 2"/>
          <p:cNvSpPr>
            <a:spLocks noGrp="1"/>
          </p:cNvSpPr>
          <p:nvPr>
            <p:ph type="body"/>
          </p:nvPr>
        </p:nvSpPr>
        <p:spPr>
          <a:xfrm>
            <a:off x="60948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8" name="PlaceHolder 3"/>
          <p:cNvSpPr>
            <a:spLocks noGrp="1"/>
          </p:cNvSpPr>
          <p:nvPr>
            <p:ph type="body"/>
          </p:nvPr>
        </p:nvSpPr>
        <p:spPr>
          <a:xfrm>
            <a:off x="6231960" y="160452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29" name="PlaceHolder 4"/>
          <p:cNvSpPr>
            <a:spLocks noGrp="1"/>
          </p:cNvSpPr>
          <p:nvPr>
            <p:ph type="body"/>
          </p:nvPr>
        </p:nvSpPr>
        <p:spPr>
          <a:xfrm>
            <a:off x="609480" y="368208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0" name="PlaceHolder 5"/>
          <p:cNvSpPr>
            <a:spLocks noGrp="1"/>
          </p:cNvSpPr>
          <p:nvPr>
            <p:ph type="body"/>
          </p:nvPr>
        </p:nvSpPr>
        <p:spPr>
          <a:xfrm>
            <a:off x="6231960" y="3682080"/>
            <a:ext cx="535428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en-US" sz="1800" spc="-1" strike="noStrike">
              <a:solidFill>
                <a:srgbClr val="000000"/>
              </a:solidFill>
              <a:latin typeface="Calibri"/>
            </a:endParaRPr>
          </a:p>
        </p:txBody>
      </p:sp>
      <p:sp>
        <p:nvSpPr>
          <p:cNvPr id="32" name="PlaceHolder 2"/>
          <p:cNvSpPr>
            <a:spLocks noGrp="1"/>
          </p:cNvSpPr>
          <p:nvPr>
            <p:ph type="body"/>
          </p:nvPr>
        </p:nvSpPr>
        <p:spPr>
          <a:xfrm>
            <a:off x="609480" y="160452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3" name="PlaceHolder 3"/>
          <p:cNvSpPr>
            <a:spLocks noGrp="1"/>
          </p:cNvSpPr>
          <p:nvPr>
            <p:ph type="body"/>
          </p:nvPr>
        </p:nvSpPr>
        <p:spPr>
          <a:xfrm>
            <a:off x="4319640" y="160452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4" name="PlaceHolder 4"/>
          <p:cNvSpPr>
            <a:spLocks noGrp="1"/>
          </p:cNvSpPr>
          <p:nvPr>
            <p:ph type="body"/>
          </p:nvPr>
        </p:nvSpPr>
        <p:spPr>
          <a:xfrm>
            <a:off x="8029800" y="160452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5" name="PlaceHolder 5"/>
          <p:cNvSpPr>
            <a:spLocks noGrp="1"/>
          </p:cNvSpPr>
          <p:nvPr>
            <p:ph type="body"/>
          </p:nvPr>
        </p:nvSpPr>
        <p:spPr>
          <a:xfrm>
            <a:off x="609480" y="368208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6" name="PlaceHolder 6"/>
          <p:cNvSpPr>
            <a:spLocks noGrp="1"/>
          </p:cNvSpPr>
          <p:nvPr>
            <p:ph type="body"/>
          </p:nvPr>
        </p:nvSpPr>
        <p:spPr>
          <a:xfrm>
            <a:off x="4319640" y="368208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
        <p:nvSpPr>
          <p:cNvPr id="37" name="PlaceHolder 7"/>
          <p:cNvSpPr>
            <a:spLocks noGrp="1"/>
          </p:cNvSpPr>
          <p:nvPr>
            <p:ph type="body"/>
          </p:nvPr>
        </p:nvSpPr>
        <p:spPr>
          <a:xfrm>
            <a:off x="8029800" y="3682080"/>
            <a:ext cx="3533040" cy="1896840"/>
          </a:xfrm>
          <a:prstGeom prst="rect">
            <a:avLst/>
          </a:prstGeom>
        </p:spPr>
        <p:txBody>
          <a:bodyPr lIns="0" rIns="0" tIns="0" bIns="0">
            <a:normAutofit/>
          </a:bodyPr>
          <a:p>
            <a:endParaRPr b="0" lang="en-US" sz="32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p:spPr>
        <p:txBody>
          <a:bodyPr lIns="0" rIns="0" tIns="0" bIns="0" anchor="ctr">
            <a:noAutofit/>
          </a:bodyPr>
          <a:p>
            <a:r>
              <a:rPr b="0" lang="en-US" sz="1800" spc="-1" strike="noStrike">
                <a:solidFill>
                  <a:srgbClr val="000000"/>
                </a:solidFill>
                <a:latin typeface="Calibri"/>
              </a:rPr>
              <a:t>Click to edit the title text format</a:t>
            </a:r>
            <a:endParaRPr b="0" lang="en-US" sz="1800" spc="-1" strike="noStrike">
              <a:solidFill>
                <a:srgbClr val="000000"/>
              </a:solidFill>
              <a:latin typeface="Calibri"/>
            </a:endParaRPr>
          </a:p>
        </p:txBody>
      </p:sp>
      <p:sp>
        <p:nvSpPr>
          <p:cNvPr id="1" name="PlaceHolder 2"/>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Calibri"/>
              </a:rPr>
              <a:t>Click to edit the outline text format</a:t>
            </a:r>
            <a:endParaRPr b="0" lang="en-US" sz="32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en-US" sz="2400" spc="-1" strike="noStrike">
                <a:solidFill>
                  <a:srgbClr val="000000"/>
                </a:solidFill>
                <a:latin typeface="Calibri"/>
              </a:rPr>
              <a:t>Second Outline Level</a:t>
            </a:r>
            <a:endParaRPr b="0" lang="en-US" sz="24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en-US" sz="2000" spc="-1" strike="noStrike">
                <a:solidFill>
                  <a:srgbClr val="000000"/>
                </a:solidFill>
                <a:latin typeface="Calibri"/>
              </a:rPr>
              <a:t>Third Outline Level</a:t>
            </a:r>
            <a:endParaRPr b="0" lang="en-US" sz="20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Calibri"/>
              </a:rPr>
              <a:t>Fourth Outline Level</a:t>
            </a:r>
            <a:endParaRPr b="0" lang="en-US" sz="20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slideLayout" Target="../slideLayouts/slideLayout1.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png"/><Relationship Id="rId3" Type="http://schemas.openxmlformats.org/officeDocument/2006/relationships/slideLayout" Target="../slideLayouts/slideLayout1.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slideLayout" Target="../slideLayouts/slideLayout1.xml"/><Relationship Id="rId6"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slideLayout" Target="../slideLayouts/slideLayout1.xml"/><Relationship Id="rId6"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slideLayout" Target="../slideLayouts/slideLayout1.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image" Target="../media/image23.jpeg"/><Relationship Id="rId3" Type="http://schemas.openxmlformats.org/officeDocument/2006/relationships/slideLayout" Target="../slideLayouts/slideLayout1.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1.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1.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1.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c1c28"/>
        </a:solidFill>
      </p:bgPr>
    </p:bg>
    <p:spTree>
      <p:nvGrpSpPr>
        <p:cNvPr id="1" name=""/>
        <p:cNvGrpSpPr/>
        <p:nvPr/>
      </p:nvGrpSpPr>
      <p:grpSpPr>
        <a:xfrm>
          <a:off x="0" y="0"/>
          <a:ext cx="0" cy="0"/>
          <a:chOff x="0" y="0"/>
          <a:chExt cx="0" cy="0"/>
        </a:xfrm>
      </p:grpSpPr>
      <p:sp>
        <p:nvSpPr>
          <p:cNvPr id="44" name="Shape 0"/>
          <p:cNvSpPr/>
          <p:nvPr/>
        </p:nvSpPr>
        <p:spPr>
          <a:xfrm>
            <a:off x="8778240" y="-1463040"/>
            <a:ext cx="5028840" cy="5028840"/>
          </a:xfrm>
          <a:prstGeom prst="ellipse">
            <a:avLst/>
          </a:prstGeom>
          <a:solidFill>
            <a:srgbClr val="3b1e54">
              <a:alpha val="65000"/>
            </a:srgbClr>
          </a:solidFill>
          <a:ln w="0">
            <a:noFill/>
          </a:ln>
        </p:spPr>
        <p:style>
          <a:lnRef idx="0"/>
          <a:fillRef idx="0"/>
          <a:effectRef idx="0"/>
          <a:fontRef idx="minor"/>
        </p:style>
      </p:sp>
      <p:sp>
        <p:nvSpPr>
          <p:cNvPr id="45" name="Shape 1"/>
          <p:cNvSpPr/>
          <p:nvPr/>
        </p:nvSpPr>
        <p:spPr>
          <a:xfrm>
            <a:off x="10424160" y="274320"/>
            <a:ext cx="2377080" cy="2377080"/>
          </a:xfrm>
          <a:prstGeom prst="ellipse">
            <a:avLst/>
          </a:prstGeom>
          <a:solidFill>
            <a:srgbClr val="ff6b35">
              <a:alpha val="55000"/>
            </a:srgbClr>
          </a:solidFill>
          <a:ln w="0">
            <a:noFill/>
          </a:ln>
        </p:spPr>
        <p:style>
          <a:lnRef idx="0"/>
          <a:fillRef idx="0"/>
          <a:effectRef idx="0"/>
          <a:fontRef idx="minor"/>
        </p:style>
      </p:sp>
      <p:sp>
        <p:nvSpPr>
          <p:cNvPr id="46" name="Text 2"/>
          <p:cNvSpPr/>
          <p:nvPr/>
        </p:nvSpPr>
        <p:spPr>
          <a:xfrm>
            <a:off x="436320" y="2043000"/>
            <a:ext cx="8777880" cy="1554120"/>
          </a:xfrm>
          <a:prstGeom prst="rect">
            <a:avLst/>
          </a:prstGeom>
          <a:noFill/>
          <a:ln w="0">
            <a:noFill/>
          </a:ln>
        </p:spPr>
        <p:style>
          <a:lnRef idx="0"/>
          <a:fillRef idx="0"/>
          <a:effectRef idx="0"/>
          <a:fontRef idx="minor"/>
        </p:style>
        <p:txBody>
          <a:bodyPr lIns="0" rIns="0" tIns="0" bIns="0">
            <a:noAutofit/>
          </a:bodyPr>
          <a:p>
            <a:pPr>
              <a:lnSpc>
                <a:spcPct val="108000"/>
              </a:lnSpc>
              <a:tabLst>
                <a:tab algn="l" pos="0"/>
              </a:tabLst>
            </a:pPr>
            <a:r>
              <a:rPr b="1" lang="en-US" sz="3800" spc="-1" strike="noStrike">
                <a:solidFill>
                  <a:srgbClr val="ffffff"/>
                </a:solidFill>
                <a:latin typeface="Cambria"/>
                <a:ea typeface="Cambria"/>
              </a:rPr>
              <a:t>Temperature monitoring of industrial and non-industrial equipment with a thermal camera</a:t>
            </a:r>
            <a:endParaRPr b="0" lang="en-US" sz="3800" spc="-1" strike="noStrike">
              <a:latin typeface="Arial"/>
            </a:endParaRPr>
          </a:p>
        </p:txBody>
      </p:sp>
      <p:sp>
        <p:nvSpPr>
          <p:cNvPr id="47" name="Text 3"/>
          <p:cNvSpPr/>
          <p:nvPr/>
        </p:nvSpPr>
        <p:spPr>
          <a:xfrm>
            <a:off x="436320" y="3989880"/>
            <a:ext cx="8046360" cy="731160"/>
          </a:xfrm>
          <a:prstGeom prst="rect">
            <a:avLst/>
          </a:prstGeom>
          <a:noFill/>
          <a:ln w="0">
            <a:noFill/>
          </a:ln>
        </p:spPr>
        <p:style>
          <a:lnRef idx="0"/>
          <a:fillRef idx="0"/>
          <a:effectRef idx="0"/>
          <a:fontRef idx="minor"/>
        </p:style>
        <p:txBody>
          <a:bodyPr lIns="0" rIns="0" tIns="0" bIns="0" anchor="ctr">
            <a:noAutofit/>
          </a:bodyPr>
          <a:p>
            <a:pPr>
              <a:lnSpc>
                <a:spcPct val="100000"/>
              </a:lnSpc>
            </a:pPr>
            <a:r>
              <a:rPr b="0" i="1" lang="en-US" sz="1600" spc="-1" strike="noStrike">
                <a:solidFill>
                  <a:srgbClr val="cadcfc"/>
                </a:solidFill>
                <a:latin typeface="Calibri"/>
                <a:ea typeface="Calibri"/>
              </a:rPr>
              <a:t>Giorgi</a:t>
            </a:r>
            <a:r>
              <a:rPr b="0" i="1" lang="ka-GE" sz="1600" spc="-1" strike="noStrike">
                <a:solidFill>
                  <a:srgbClr val="cadcfc"/>
                </a:solidFill>
                <a:latin typeface="Calibri"/>
                <a:ea typeface="Calibri"/>
              </a:rPr>
              <a:t> </a:t>
            </a:r>
            <a:r>
              <a:rPr b="0" i="1" lang="en-US" sz="1600" spc="-1" strike="noStrike">
                <a:solidFill>
                  <a:srgbClr val="cadcfc"/>
                </a:solidFill>
                <a:latin typeface="Calibri"/>
                <a:ea typeface="Calibri"/>
              </a:rPr>
              <a:t>Khmaladze, a student of the Master's Program in Computer and Automated Systems Engineering at the Georgian Agrarian University</a:t>
            </a:r>
            <a:endParaRPr b="0" lang="en-US" sz="1600" spc="-1" strike="noStrike">
              <a:latin typeface="Arial"/>
            </a:endParaRPr>
          </a:p>
        </p:txBody>
      </p:sp>
      <p:sp>
        <p:nvSpPr>
          <p:cNvPr id="48" name="Text 4"/>
          <p:cNvSpPr/>
          <p:nvPr/>
        </p:nvSpPr>
        <p:spPr>
          <a:xfrm>
            <a:off x="10946520" y="6400800"/>
            <a:ext cx="692280" cy="36540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0" lang="en-US" sz="2000" spc="-1" strike="noStrike">
                <a:solidFill>
                  <a:srgbClr val="9c9cb0"/>
                </a:solidFill>
                <a:latin typeface="Calibri"/>
                <a:ea typeface="Calibri"/>
              </a:rPr>
              <a:t>2026 </a:t>
            </a:r>
            <a:endParaRPr b="0" lang="en-US" sz="2000" spc="-1" strike="noStrike">
              <a:latin typeface="Arial"/>
            </a:endParaRPr>
          </a:p>
        </p:txBody>
      </p:sp>
      <p:pic>
        <p:nvPicPr>
          <p:cNvPr id="49" name="Picture 2" descr="აგრარული უნივერსიტეტი"/>
          <p:cNvPicPr/>
          <p:nvPr/>
        </p:nvPicPr>
        <p:blipFill>
          <a:blip r:embed="rId1"/>
          <a:stretch/>
        </p:blipFill>
        <p:spPr>
          <a:xfrm>
            <a:off x="5154840" y="4975560"/>
            <a:ext cx="1882080" cy="188208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Shape 0"/>
          <p:cNvSpPr/>
          <p:nvPr/>
        </p:nvSpPr>
        <p:spPr>
          <a:xfrm>
            <a:off x="375120" y="306000"/>
            <a:ext cx="566640" cy="566640"/>
          </a:xfrm>
          <a:prstGeom prst="ellipse">
            <a:avLst/>
          </a:prstGeom>
          <a:solidFill>
            <a:srgbClr val="ff6b35"/>
          </a:solidFill>
          <a:ln w="0">
            <a:noFill/>
          </a:ln>
        </p:spPr>
        <p:style>
          <a:lnRef idx="0"/>
          <a:fillRef idx="0"/>
          <a:effectRef idx="0"/>
          <a:fontRef idx="minor"/>
        </p:style>
      </p:sp>
      <p:sp>
        <p:nvSpPr>
          <p:cNvPr id="51" name="Text 1"/>
          <p:cNvSpPr/>
          <p:nvPr/>
        </p:nvSpPr>
        <p:spPr>
          <a:xfrm>
            <a:off x="1170720" y="30600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About Me </a:t>
            </a:r>
            <a:endParaRPr b="0" lang="en-US" sz="2800" spc="-1" strike="noStrike">
              <a:latin typeface="Arial"/>
            </a:endParaRPr>
          </a:p>
        </p:txBody>
      </p:sp>
      <p:sp>
        <p:nvSpPr>
          <p:cNvPr id="52" name="Rectangle: Rounded Corners 5"/>
          <p:cNvSpPr/>
          <p:nvPr/>
        </p:nvSpPr>
        <p:spPr>
          <a:xfrm>
            <a:off x="570240" y="1121040"/>
            <a:ext cx="10451160" cy="1460880"/>
          </a:xfrm>
          <a:prstGeom prst="roundRect">
            <a:avLst>
              <a:gd name="adj" fmla="val 16667"/>
            </a:avLst>
          </a:prstGeom>
          <a:noFill/>
          <a:ln w="28575">
            <a:solidFill>
              <a:srgbClr val="ed7d31"/>
            </a:solidFill>
          </a:ln>
        </p:spPr>
        <p:style>
          <a:lnRef idx="2">
            <a:schemeClr val="accent1">
              <a:shade val="15000"/>
            </a:schemeClr>
          </a:lnRef>
          <a:fillRef idx="1">
            <a:schemeClr val="accent1"/>
          </a:fillRef>
          <a:effectRef idx="0">
            <a:schemeClr val="accent1"/>
          </a:effectRef>
          <a:fontRef idx="minor"/>
        </p:style>
      </p:sp>
      <p:sp>
        <p:nvSpPr>
          <p:cNvPr id="53" name="TextBox 6"/>
          <p:cNvSpPr/>
          <p:nvPr/>
        </p:nvSpPr>
        <p:spPr>
          <a:xfrm>
            <a:off x="978480" y="1189800"/>
            <a:ext cx="10235160" cy="1310400"/>
          </a:xfrm>
          <a:prstGeom prst="rect">
            <a:avLst/>
          </a:prstGeom>
          <a:noFill/>
          <a:ln w="0">
            <a:noFill/>
          </a:ln>
        </p:spPr>
        <p:style>
          <a:lnRef idx="0"/>
          <a:fillRef idx="0"/>
          <a:effectRef idx="0"/>
          <a:fontRef idx="minor"/>
        </p:style>
        <p:txBody>
          <a:bodyPr lIns="90000" rIns="90000" tIns="45000" bIns="45000">
            <a:spAutoFit/>
          </a:bodyPr>
          <a:p>
            <a:pPr>
              <a:lnSpc>
                <a:spcPct val="100000"/>
              </a:lnSpc>
            </a:pPr>
            <a:r>
              <a:rPr b="1" lang="en-US" sz="2000" spc="-1" strike="noStrike">
                <a:solidFill>
                  <a:srgbClr val="000000"/>
                </a:solidFill>
                <a:latin typeface="Calibri"/>
              </a:rPr>
              <a:t>Giorgi Khmaladze</a:t>
            </a:r>
            <a:r>
              <a:rPr b="0" lang="en-US" sz="2000" spc="-1" strike="noStrike">
                <a:solidFill>
                  <a:srgbClr val="000000"/>
                </a:solidFill>
                <a:latin typeface="Calibri"/>
              </a:rPr>
              <a:t> – Completed a bachelor's degree in Computer and Automated Systems Engineering at the Georgian Agricultural University, and currently a student in the master's program of the same field at the same university. Working at APD Systems as an automation engineer.</a:t>
            </a:r>
            <a:endParaRPr b="0" lang="en-US" sz="2000" spc="-1" strike="noStrike">
              <a:latin typeface="Arial"/>
            </a:endParaRPr>
          </a:p>
        </p:txBody>
      </p:sp>
      <p:sp>
        <p:nvSpPr>
          <p:cNvPr id="54" name="Rectangle: Rounded Corners 7"/>
          <p:cNvSpPr/>
          <p:nvPr/>
        </p:nvSpPr>
        <p:spPr>
          <a:xfrm>
            <a:off x="570240" y="3048120"/>
            <a:ext cx="3499920" cy="3234600"/>
          </a:xfrm>
          <a:prstGeom prst="roundRect">
            <a:avLst>
              <a:gd name="adj" fmla="val 16667"/>
            </a:avLst>
          </a:prstGeom>
          <a:noFill/>
          <a:ln w="28575">
            <a:solidFill>
              <a:srgbClr val="ed7d31"/>
            </a:solidFill>
          </a:ln>
        </p:spPr>
        <p:style>
          <a:lnRef idx="2">
            <a:schemeClr val="accent1">
              <a:shade val="15000"/>
            </a:schemeClr>
          </a:lnRef>
          <a:fillRef idx="1">
            <a:schemeClr val="accent1"/>
          </a:fillRef>
          <a:effectRef idx="0">
            <a:schemeClr val="accent1"/>
          </a:effectRef>
          <a:fontRef idx="minor"/>
        </p:style>
      </p:sp>
      <p:sp>
        <p:nvSpPr>
          <p:cNvPr id="55" name="TextBox 8"/>
          <p:cNvSpPr/>
          <p:nvPr/>
        </p:nvSpPr>
        <p:spPr>
          <a:xfrm>
            <a:off x="796320" y="3175920"/>
            <a:ext cx="3273840" cy="2833920"/>
          </a:xfrm>
          <a:prstGeom prst="rect">
            <a:avLst/>
          </a:prstGeom>
          <a:noFill/>
          <a:ln w="0">
            <a:noFill/>
          </a:ln>
        </p:spPr>
        <p:style>
          <a:lnRef idx="0"/>
          <a:fillRef idx="0"/>
          <a:effectRef idx="0"/>
          <a:fontRef idx="minor"/>
        </p:style>
        <p:txBody>
          <a:bodyPr lIns="90000" rIns="90000" tIns="45000" bIns="45000">
            <a:spAutoFit/>
          </a:bodyPr>
          <a:p>
            <a:pPr algn="ctr">
              <a:lnSpc>
                <a:spcPct val="100000"/>
              </a:lnSpc>
            </a:pPr>
            <a:r>
              <a:rPr b="1" lang="en-US" sz="1800" spc="-1" strike="noStrike">
                <a:solidFill>
                  <a:srgbClr val="000000"/>
                </a:solidFill>
                <a:latin typeface="Calibri"/>
              </a:rPr>
              <a:t>About Job</a:t>
            </a:r>
            <a:endParaRPr b="0" lang="en-US" sz="1800" spc="-1" strike="noStrike">
              <a:latin typeface="Arial"/>
            </a:endParaRPr>
          </a:p>
          <a:p>
            <a:pPr>
              <a:lnSpc>
                <a:spcPct val="100000"/>
              </a:lnSpc>
            </a:pPr>
            <a:r>
              <a:rPr b="0" lang="en-US" sz="1800" spc="-1" strike="noStrike">
                <a:solidFill>
                  <a:srgbClr val="000000"/>
                </a:solidFill>
                <a:latin typeface="Calibri"/>
              </a:rPr>
              <a:t>I work as an automation engineer, where I plan, develop, and execute automated systems throughout Georgia and even internationally. I have worked on projects including hydroelectric power plants, large hotels, water pumping stations, industrial dispensers, and more.. </a:t>
            </a:r>
            <a:endParaRPr b="0" lang="en-US" sz="1800" spc="-1" strike="noStrike">
              <a:latin typeface="Arial"/>
            </a:endParaRPr>
          </a:p>
        </p:txBody>
      </p:sp>
      <p:sp>
        <p:nvSpPr>
          <p:cNvPr id="56" name="Rectangle: Rounded Corners 13"/>
          <p:cNvSpPr/>
          <p:nvPr/>
        </p:nvSpPr>
        <p:spPr>
          <a:xfrm>
            <a:off x="5019480" y="3048120"/>
            <a:ext cx="6002280" cy="3234600"/>
          </a:xfrm>
          <a:prstGeom prst="roundRect">
            <a:avLst>
              <a:gd name="adj" fmla="val 16667"/>
            </a:avLst>
          </a:prstGeom>
          <a:noFill/>
          <a:ln w="28575">
            <a:solidFill>
              <a:srgbClr val="ed7d31"/>
            </a:solidFill>
          </a:ln>
        </p:spPr>
        <p:style>
          <a:lnRef idx="2">
            <a:schemeClr val="accent1">
              <a:shade val="15000"/>
            </a:schemeClr>
          </a:lnRef>
          <a:fillRef idx="1">
            <a:schemeClr val="accent1"/>
          </a:fillRef>
          <a:effectRef idx="0">
            <a:schemeClr val="accent1"/>
          </a:effectRef>
          <a:fontRef idx="minor"/>
        </p:style>
      </p:sp>
      <p:sp>
        <p:nvSpPr>
          <p:cNvPr id="57" name="TextBox 15"/>
          <p:cNvSpPr/>
          <p:nvPr/>
        </p:nvSpPr>
        <p:spPr>
          <a:xfrm>
            <a:off x="5186520" y="3369240"/>
            <a:ext cx="5677920" cy="2285280"/>
          </a:xfrm>
          <a:prstGeom prst="rect">
            <a:avLst/>
          </a:prstGeom>
          <a:noFill/>
          <a:ln w="0">
            <a:noFill/>
          </a:ln>
        </p:spPr>
        <p:style>
          <a:lnRef idx="0"/>
          <a:fillRef idx="0"/>
          <a:effectRef idx="0"/>
          <a:fontRef idx="minor"/>
        </p:style>
        <p:txBody>
          <a:bodyPr lIns="90000" rIns="90000" tIns="45000" bIns="45000">
            <a:spAutoFit/>
          </a:bodyPr>
          <a:p>
            <a:pPr algn="ctr">
              <a:lnSpc>
                <a:spcPct val="100000"/>
              </a:lnSpc>
            </a:pPr>
            <a:r>
              <a:rPr b="1" lang="en-US" sz="1800" spc="-1" strike="noStrike">
                <a:solidFill>
                  <a:srgbClr val="000000"/>
                </a:solidFill>
                <a:latin typeface="Calibri"/>
              </a:rPr>
              <a:t>Technical Skills</a:t>
            </a:r>
            <a:endParaRPr b="0" lang="en-US" sz="1800" spc="-1" strike="noStrike">
              <a:latin typeface="Arial"/>
            </a:endParaRPr>
          </a:p>
          <a:p>
            <a:pPr>
              <a:lnSpc>
                <a:spcPct val="100000"/>
              </a:lnSpc>
            </a:pPr>
            <a:r>
              <a:rPr b="0" lang="en-US" sz="1800" spc="-1" strike="noStrike">
                <a:solidFill>
                  <a:srgbClr val="000000"/>
                </a:solidFill>
                <a:latin typeface="Calibri"/>
              </a:rPr>
              <a:t>Proficient in C programming, with additional experience in C++ and Python. Skilled in PCB design, having designed several boards for both university coursework and independent projects outside the university. Experienced with microcontrollers, having completed several projects involving them during university, such as video signal generator and Georgian alphabet projector.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Shape 0"/>
          <p:cNvSpPr/>
          <p:nvPr/>
        </p:nvSpPr>
        <p:spPr>
          <a:xfrm>
            <a:off x="375120" y="306000"/>
            <a:ext cx="566640" cy="566640"/>
          </a:xfrm>
          <a:prstGeom prst="ellipse">
            <a:avLst/>
          </a:prstGeom>
          <a:solidFill>
            <a:srgbClr val="ff6b35"/>
          </a:solidFill>
          <a:ln w="0">
            <a:noFill/>
          </a:ln>
        </p:spPr>
        <p:style>
          <a:lnRef idx="0"/>
          <a:fillRef idx="0"/>
          <a:effectRef idx="0"/>
          <a:fontRef idx="minor"/>
        </p:style>
      </p:sp>
      <p:sp>
        <p:nvSpPr>
          <p:cNvPr id="59" name="Text 1"/>
          <p:cNvSpPr/>
          <p:nvPr/>
        </p:nvSpPr>
        <p:spPr>
          <a:xfrm>
            <a:off x="1170720" y="30600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The Problem: Undetected Overheating</a:t>
            </a:r>
            <a:endParaRPr b="0" lang="en-US" sz="2800" spc="-1" strike="noStrike">
              <a:latin typeface="Arial"/>
            </a:endParaRPr>
          </a:p>
        </p:txBody>
      </p:sp>
      <p:pic>
        <p:nvPicPr>
          <p:cNvPr id="60" name="Picture 2" descr="&gt;&gt; Inspecting motor bearings and high-resistance connectors"/>
          <p:cNvPicPr/>
          <p:nvPr/>
        </p:nvPicPr>
        <p:blipFill>
          <a:blip r:embed="rId1"/>
          <a:srcRect l="52074" t="22742" r="0" b="23331"/>
          <a:stretch/>
        </p:blipFill>
        <p:spPr>
          <a:xfrm>
            <a:off x="658440" y="1123200"/>
            <a:ext cx="2704320" cy="2028600"/>
          </a:xfrm>
          <a:prstGeom prst="rect">
            <a:avLst/>
          </a:prstGeom>
          <a:ln w="0">
            <a:noFill/>
          </a:ln>
        </p:spPr>
      </p:pic>
      <p:pic>
        <p:nvPicPr>
          <p:cNvPr id="61" name="Picture 4" descr="Transformer Failures: Causes, Warning Signs, and Prevention |"/>
          <p:cNvPicPr/>
          <p:nvPr/>
        </p:nvPicPr>
        <p:blipFill>
          <a:blip r:embed="rId2"/>
          <a:stretch/>
        </p:blipFill>
        <p:spPr>
          <a:xfrm>
            <a:off x="4383000" y="1108800"/>
            <a:ext cx="2704320" cy="2028600"/>
          </a:xfrm>
          <a:prstGeom prst="rect">
            <a:avLst/>
          </a:prstGeom>
          <a:ln w="0">
            <a:noFill/>
          </a:ln>
        </p:spPr>
      </p:pic>
      <p:sp>
        <p:nvSpPr>
          <p:cNvPr id="62" name="Shape 3"/>
          <p:cNvSpPr/>
          <p:nvPr/>
        </p:nvSpPr>
        <p:spPr>
          <a:xfrm>
            <a:off x="8107560" y="1346040"/>
            <a:ext cx="3863520" cy="3583080"/>
          </a:xfrm>
          <a:prstGeom prst="roundRect">
            <a:avLst>
              <a:gd name="adj" fmla="val 2609"/>
            </a:avLst>
          </a:prstGeom>
          <a:solidFill>
            <a:srgbClr val="1c1c28"/>
          </a:solidFill>
          <a:ln w="0">
            <a:noFill/>
          </a:ln>
        </p:spPr>
        <p:style>
          <a:lnRef idx="0"/>
          <a:fillRef idx="0"/>
          <a:effectRef idx="0"/>
          <a:fontRef idx="minor"/>
        </p:style>
      </p:sp>
      <p:sp>
        <p:nvSpPr>
          <p:cNvPr id="63" name="Text 4"/>
          <p:cNvSpPr/>
          <p:nvPr/>
        </p:nvSpPr>
        <p:spPr>
          <a:xfrm>
            <a:off x="8107560" y="1803240"/>
            <a:ext cx="3863520" cy="8564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6400" spc="-1" strike="noStrike">
                <a:solidFill>
                  <a:srgbClr val="ff6b35"/>
                </a:solidFill>
                <a:latin typeface="Cambria"/>
                <a:ea typeface="Cambria"/>
              </a:rPr>
              <a:t>21%</a:t>
            </a:r>
            <a:endParaRPr b="0" lang="en-US" sz="6400" spc="-1" strike="noStrike">
              <a:latin typeface="Arial"/>
            </a:endParaRPr>
          </a:p>
        </p:txBody>
      </p:sp>
      <p:sp>
        <p:nvSpPr>
          <p:cNvPr id="64" name="Text 5"/>
          <p:cNvSpPr/>
          <p:nvPr/>
        </p:nvSpPr>
        <p:spPr>
          <a:xfrm>
            <a:off x="8360280" y="2809080"/>
            <a:ext cx="3245400" cy="11682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0" lang="en-US" sz="1400" spc="-1" strike="noStrike">
                <a:solidFill>
                  <a:srgbClr val="e4e4ec"/>
                </a:solidFill>
                <a:latin typeface="Calibri"/>
                <a:ea typeface="Calibri"/>
              </a:rPr>
              <a:t>of industrial structure fires involved electrical distribution, lighting and power-transfer equipment.</a:t>
            </a:r>
            <a:endParaRPr b="0" lang="en-US" sz="1400" spc="-1" strike="noStrike">
              <a:latin typeface="Arial"/>
            </a:endParaRPr>
          </a:p>
        </p:txBody>
      </p:sp>
      <p:sp>
        <p:nvSpPr>
          <p:cNvPr id="65" name="Text 6"/>
          <p:cNvSpPr/>
          <p:nvPr/>
        </p:nvSpPr>
        <p:spPr>
          <a:xfrm>
            <a:off x="8360280" y="4309560"/>
            <a:ext cx="3245400" cy="38916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0" i="1" lang="en-US" sz="1100" spc="-1" strike="noStrike">
                <a:solidFill>
                  <a:srgbClr val="9c9cb0"/>
                </a:solidFill>
                <a:latin typeface="Calibri"/>
                <a:ea typeface="Calibri"/>
              </a:rPr>
              <a:t>Source: National Fire Protection Association®</a:t>
            </a:r>
            <a:endParaRPr b="0" lang="en-US" sz="1100" spc="-1" strike="noStrike">
              <a:latin typeface="Arial"/>
            </a:endParaRPr>
          </a:p>
          <a:p>
            <a:pPr algn="ctr">
              <a:lnSpc>
                <a:spcPct val="100000"/>
              </a:lnSpc>
              <a:tabLst>
                <a:tab algn="l" pos="0"/>
              </a:tabLst>
            </a:pPr>
            <a:r>
              <a:rPr b="0" i="1" lang="en-US" sz="1100" spc="-1" strike="noStrike">
                <a:solidFill>
                  <a:srgbClr val="9c9cb0"/>
                </a:solidFill>
                <a:latin typeface="Calibri"/>
                <a:ea typeface="Calibri"/>
              </a:rPr>
              <a:t> </a:t>
            </a:r>
            <a:r>
              <a:rPr b="0" i="1" lang="en-US" sz="1100" spc="-1" strike="noStrike">
                <a:solidFill>
                  <a:srgbClr val="9c9cb0"/>
                </a:solidFill>
                <a:latin typeface="Calibri"/>
                <a:ea typeface="Calibri"/>
              </a:rPr>
              <a:t>(NFPA)</a:t>
            </a:r>
            <a:endParaRPr b="0" lang="en-US" sz="1100" spc="-1" strike="noStrike">
              <a:latin typeface="Arial"/>
            </a:endParaRPr>
          </a:p>
          <a:p>
            <a:pPr algn="ctr">
              <a:lnSpc>
                <a:spcPct val="100000"/>
              </a:lnSpc>
              <a:tabLst>
                <a:tab algn="l" pos="0"/>
              </a:tabLst>
            </a:pPr>
            <a:endParaRPr b="0" lang="en-US" sz="1100" spc="-1" strike="noStrike">
              <a:latin typeface="Arial"/>
            </a:endParaRPr>
          </a:p>
        </p:txBody>
      </p:sp>
      <p:pic>
        <p:nvPicPr>
          <p:cNvPr id="66" name="Picture 12" descr=""/>
          <p:cNvPicPr/>
          <p:nvPr/>
        </p:nvPicPr>
        <p:blipFill>
          <a:blip r:embed="rId3"/>
          <a:stretch/>
        </p:blipFill>
        <p:spPr>
          <a:xfrm>
            <a:off x="1170720" y="3281040"/>
            <a:ext cx="5577480" cy="330192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Shape 0"/>
          <p:cNvSpPr/>
          <p:nvPr/>
        </p:nvSpPr>
        <p:spPr>
          <a:xfrm>
            <a:off x="375120" y="306000"/>
            <a:ext cx="566640" cy="566640"/>
          </a:xfrm>
          <a:prstGeom prst="ellipse">
            <a:avLst/>
          </a:prstGeom>
          <a:solidFill>
            <a:srgbClr val="ff6b35"/>
          </a:solidFill>
          <a:ln w="0">
            <a:noFill/>
          </a:ln>
        </p:spPr>
        <p:style>
          <a:lnRef idx="0"/>
          <a:fillRef idx="0"/>
          <a:effectRef idx="0"/>
          <a:fontRef idx="minor"/>
        </p:style>
      </p:sp>
      <p:sp>
        <p:nvSpPr>
          <p:cNvPr id="68" name="Text 1"/>
          <p:cNvSpPr/>
          <p:nvPr/>
        </p:nvSpPr>
        <p:spPr>
          <a:xfrm>
            <a:off x="1170720" y="30600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000000"/>
                </a:solidFill>
                <a:latin typeface="Calibri"/>
              </a:rPr>
              <a:t>Why thermal monitoring?</a:t>
            </a:r>
            <a:endParaRPr b="0" lang="en-US" sz="2800" spc="-1" strike="noStrike">
              <a:latin typeface="Arial"/>
            </a:endParaRPr>
          </a:p>
        </p:txBody>
      </p:sp>
      <p:sp>
        <p:nvSpPr>
          <p:cNvPr id="69" name="Shape 3"/>
          <p:cNvSpPr/>
          <p:nvPr/>
        </p:nvSpPr>
        <p:spPr>
          <a:xfrm>
            <a:off x="7399800" y="1346040"/>
            <a:ext cx="4571640" cy="4205880"/>
          </a:xfrm>
          <a:prstGeom prst="roundRect">
            <a:avLst>
              <a:gd name="adj" fmla="val 2609"/>
            </a:avLst>
          </a:prstGeom>
          <a:solidFill>
            <a:srgbClr val="1c1c28"/>
          </a:solidFill>
          <a:ln w="0">
            <a:noFill/>
          </a:ln>
        </p:spPr>
        <p:style>
          <a:lnRef idx="0"/>
          <a:fillRef idx="0"/>
          <a:effectRef idx="0"/>
          <a:fontRef idx="minor"/>
        </p:style>
      </p:sp>
      <p:sp>
        <p:nvSpPr>
          <p:cNvPr id="70" name="Text 4"/>
          <p:cNvSpPr/>
          <p:nvPr/>
        </p:nvSpPr>
        <p:spPr>
          <a:xfrm>
            <a:off x="7399800" y="1803240"/>
            <a:ext cx="4571640" cy="100548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6400" spc="-1" strike="noStrike">
                <a:solidFill>
                  <a:srgbClr val="ff6b35"/>
                </a:solidFill>
                <a:latin typeface="Cambria"/>
                <a:ea typeface="Cambria"/>
              </a:rPr>
              <a:t>25-30%</a:t>
            </a:r>
            <a:endParaRPr b="0" lang="en-US" sz="6400" spc="-1" strike="noStrike">
              <a:latin typeface="Arial"/>
            </a:endParaRPr>
          </a:p>
        </p:txBody>
      </p:sp>
      <p:sp>
        <p:nvSpPr>
          <p:cNvPr id="71" name="Text 5"/>
          <p:cNvSpPr/>
          <p:nvPr/>
        </p:nvSpPr>
        <p:spPr>
          <a:xfrm>
            <a:off x="7765560" y="2854800"/>
            <a:ext cx="3840120" cy="13712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0" lang="en-US" sz="1300" spc="-1" strike="noStrike">
                <a:solidFill>
                  <a:srgbClr val="e4e4ec"/>
                </a:solidFill>
                <a:latin typeface="Calibri"/>
                <a:ea typeface="Calibri"/>
              </a:rPr>
              <a:t>of maintenance cost reduction reported in surveyed sectors adopting thermal-imaging-based predictive maintenance</a:t>
            </a:r>
            <a:endParaRPr b="0" lang="en-US" sz="1300" spc="-1" strike="noStrike">
              <a:latin typeface="Arial"/>
            </a:endParaRPr>
          </a:p>
        </p:txBody>
      </p:sp>
      <p:sp>
        <p:nvSpPr>
          <p:cNvPr id="72" name="Text 6"/>
          <p:cNvSpPr/>
          <p:nvPr/>
        </p:nvSpPr>
        <p:spPr>
          <a:xfrm>
            <a:off x="7765560" y="4820760"/>
            <a:ext cx="3840120" cy="4568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0" i="1" lang="en-US" sz="1000" spc="-1" strike="noStrike">
                <a:solidFill>
                  <a:srgbClr val="9c9cb0"/>
                </a:solidFill>
                <a:latin typeface="Calibri"/>
                <a:ea typeface="Calibri"/>
              </a:rPr>
              <a:t>Source: Fluke Corporation. Thermal Imaging in Preventive Maintenance Programs. Fluke.</a:t>
            </a:r>
            <a:endParaRPr b="0" lang="en-US" sz="1000" spc="-1" strike="noStrike">
              <a:latin typeface="Arial"/>
            </a:endParaRPr>
          </a:p>
        </p:txBody>
      </p:sp>
      <p:pic>
        <p:nvPicPr>
          <p:cNvPr id="73" name="Picture 6" descr="Technician performing infrared thermography inspection on industrial equipment"/>
          <p:cNvPicPr/>
          <p:nvPr/>
        </p:nvPicPr>
        <p:blipFill>
          <a:blip r:embed="rId1"/>
          <a:stretch/>
        </p:blipFill>
        <p:spPr>
          <a:xfrm>
            <a:off x="692640" y="1219680"/>
            <a:ext cx="3863520" cy="2173320"/>
          </a:xfrm>
          <a:prstGeom prst="rect">
            <a:avLst/>
          </a:prstGeom>
          <a:ln w="0">
            <a:noFill/>
          </a:ln>
        </p:spPr>
      </p:pic>
      <p:pic>
        <p:nvPicPr>
          <p:cNvPr id="74" name="Picture 4" descr=""/>
          <p:cNvPicPr/>
          <p:nvPr/>
        </p:nvPicPr>
        <p:blipFill>
          <a:blip r:embed="rId2"/>
          <a:stretch/>
        </p:blipFill>
        <p:spPr>
          <a:xfrm>
            <a:off x="813960" y="3823920"/>
            <a:ext cx="3621240" cy="246060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Shape 0"/>
          <p:cNvSpPr/>
          <p:nvPr/>
        </p:nvSpPr>
        <p:spPr>
          <a:xfrm>
            <a:off x="375120" y="306000"/>
            <a:ext cx="566640" cy="566640"/>
          </a:xfrm>
          <a:prstGeom prst="ellipse">
            <a:avLst/>
          </a:prstGeom>
          <a:solidFill>
            <a:srgbClr val="ff6b35"/>
          </a:solidFill>
          <a:ln w="0">
            <a:noFill/>
          </a:ln>
        </p:spPr>
        <p:style>
          <a:lnRef idx="0"/>
          <a:fillRef idx="0"/>
          <a:effectRef idx="0"/>
          <a:fontRef idx="minor"/>
        </p:style>
      </p:sp>
      <p:sp>
        <p:nvSpPr>
          <p:cNvPr id="76" name="Text 1"/>
          <p:cNvSpPr/>
          <p:nvPr/>
        </p:nvSpPr>
        <p:spPr>
          <a:xfrm>
            <a:off x="1170720" y="30600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000000"/>
                </a:solidFill>
                <a:latin typeface="Calibri"/>
              </a:rPr>
              <a:t>Why thermal monitoring?</a:t>
            </a:r>
            <a:endParaRPr b="0" lang="en-US" sz="2800" spc="-1" strike="noStrike">
              <a:latin typeface="Arial"/>
            </a:endParaRPr>
          </a:p>
        </p:txBody>
      </p:sp>
      <p:pic>
        <p:nvPicPr>
          <p:cNvPr id="77" name="Picture 9" descr=""/>
          <p:cNvPicPr/>
          <p:nvPr/>
        </p:nvPicPr>
        <p:blipFill>
          <a:blip r:embed="rId1"/>
          <a:stretch/>
        </p:blipFill>
        <p:spPr>
          <a:xfrm>
            <a:off x="143280" y="2084760"/>
            <a:ext cx="4390920" cy="2688120"/>
          </a:xfrm>
          <a:prstGeom prst="rect">
            <a:avLst/>
          </a:prstGeom>
          <a:ln w="0">
            <a:noFill/>
          </a:ln>
        </p:spPr>
      </p:pic>
      <p:pic>
        <p:nvPicPr>
          <p:cNvPr id="78" name="Picture 2" descr=""/>
          <p:cNvPicPr/>
          <p:nvPr/>
        </p:nvPicPr>
        <p:blipFill>
          <a:blip r:embed="rId2"/>
          <a:stretch/>
        </p:blipFill>
        <p:spPr>
          <a:xfrm>
            <a:off x="8294760" y="840240"/>
            <a:ext cx="3422160" cy="2095200"/>
          </a:xfrm>
          <a:prstGeom prst="rect">
            <a:avLst/>
          </a:prstGeom>
          <a:ln w="0">
            <a:noFill/>
          </a:ln>
        </p:spPr>
      </p:pic>
      <p:pic>
        <p:nvPicPr>
          <p:cNvPr id="79" name="Picture 10" descr=""/>
          <p:cNvPicPr/>
          <p:nvPr/>
        </p:nvPicPr>
        <p:blipFill>
          <a:blip r:embed="rId3"/>
          <a:stretch/>
        </p:blipFill>
        <p:spPr>
          <a:xfrm>
            <a:off x="8294760" y="4125960"/>
            <a:ext cx="3453480" cy="2114280"/>
          </a:xfrm>
          <a:prstGeom prst="rect">
            <a:avLst/>
          </a:prstGeom>
          <a:ln w="0">
            <a:noFill/>
          </a:ln>
        </p:spPr>
      </p:pic>
      <p:pic>
        <p:nvPicPr>
          <p:cNvPr id="80" name="Picture 12" descr=""/>
          <p:cNvPicPr/>
          <p:nvPr/>
        </p:nvPicPr>
        <p:blipFill>
          <a:blip r:embed="rId4"/>
          <a:stretch/>
        </p:blipFill>
        <p:spPr>
          <a:xfrm>
            <a:off x="4682160" y="1674720"/>
            <a:ext cx="2630880" cy="350820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81"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82" name="Text 1"/>
          <p:cNvSpPr/>
          <p:nvPr/>
        </p:nvSpPr>
        <p:spPr>
          <a:xfrm>
            <a:off x="134460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Existing Approaches &amp; Their Limitations</a:t>
            </a:r>
            <a:endParaRPr b="0" lang="en-US" sz="2800" spc="-1" strike="noStrike">
              <a:latin typeface="Arial"/>
            </a:endParaRPr>
          </a:p>
        </p:txBody>
      </p:sp>
      <p:sp>
        <p:nvSpPr>
          <p:cNvPr id="83" name="Shape 2"/>
          <p:cNvSpPr/>
          <p:nvPr/>
        </p:nvSpPr>
        <p:spPr>
          <a:xfrm>
            <a:off x="1082160" y="1645920"/>
            <a:ext cx="3245760" cy="4297320"/>
          </a:xfrm>
          <a:prstGeom prst="roundRect">
            <a:avLst>
              <a:gd name="adj" fmla="val 2817"/>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sp>
        <p:nvSpPr>
          <p:cNvPr id="84" name="Text 4"/>
          <p:cNvSpPr/>
          <p:nvPr/>
        </p:nvSpPr>
        <p:spPr>
          <a:xfrm>
            <a:off x="1265040" y="5486400"/>
            <a:ext cx="2880000" cy="4568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700" spc="-1" strike="noStrike">
                <a:solidFill>
                  <a:srgbClr val="232323"/>
                </a:solidFill>
                <a:latin typeface="Cambria"/>
                <a:ea typeface="Cambria"/>
              </a:rPr>
              <a:t>Contact Sensors</a:t>
            </a:r>
            <a:endParaRPr b="0" lang="en-US" sz="1700" spc="-1" strike="noStrike">
              <a:latin typeface="Arial"/>
            </a:endParaRPr>
          </a:p>
        </p:txBody>
      </p:sp>
      <p:sp>
        <p:nvSpPr>
          <p:cNvPr id="85" name="Shape 6"/>
          <p:cNvSpPr/>
          <p:nvPr/>
        </p:nvSpPr>
        <p:spPr>
          <a:xfrm>
            <a:off x="4648320" y="1645920"/>
            <a:ext cx="3245760" cy="4297320"/>
          </a:xfrm>
          <a:prstGeom prst="roundRect">
            <a:avLst>
              <a:gd name="adj" fmla="val 2817"/>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sp>
        <p:nvSpPr>
          <p:cNvPr id="86" name="Text 8"/>
          <p:cNvSpPr/>
          <p:nvPr/>
        </p:nvSpPr>
        <p:spPr>
          <a:xfrm>
            <a:off x="4815720" y="5548680"/>
            <a:ext cx="2880000" cy="4568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700" spc="-1" strike="noStrike">
                <a:solidFill>
                  <a:srgbClr val="232323"/>
                </a:solidFill>
                <a:latin typeface="Cambria"/>
                <a:ea typeface="Cambria"/>
              </a:rPr>
              <a:t>Handheld Inspection</a:t>
            </a:r>
            <a:endParaRPr b="0" lang="en-US" sz="1700" spc="-1" strike="noStrike">
              <a:latin typeface="Arial"/>
            </a:endParaRPr>
          </a:p>
        </p:txBody>
      </p:sp>
      <p:sp>
        <p:nvSpPr>
          <p:cNvPr id="87" name="Shape 10"/>
          <p:cNvSpPr/>
          <p:nvPr/>
        </p:nvSpPr>
        <p:spPr>
          <a:xfrm>
            <a:off x="8214480" y="1645920"/>
            <a:ext cx="3245760" cy="4297320"/>
          </a:xfrm>
          <a:prstGeom prst="roundRect">
            <a:avLst>
              <a:gd name="adj" fmla="val 2817"/>
            </a:avLst>
          </a:prstGeom>
          <a:solidFill>
            <a:srgbClr val="3b1e54"/>
          </a:solidFill>
          <a:ln w="12700">
            <a:solidFill>
              <a:srgbClr val="3b1e54"/>
            </a:solidFill>
            <a:round/>
          </a:ln>
        </p:spPr>
        <p:style>
          <a:lnRef idx="0"/>
          <a:fillRef idx="0"/>
          <a:effectRef idx="0"/>
          <a:fontRef idx="minor"/>
        </p:style>
      </p:sp>
      <p:sp>
        <p:nvSpPr>
          <p:cNvPr id="88" name="Shape 11"/>
          <p:cNvSpPr/>
          <p:nvPr/>
        </p:nvSpPr>
        <p:spPr>
          <a:xfrm>
            <a:off x="9554040" y="1965960"/>
            <a:ext cx="566640" cy="566640"/>
          </a:xfrm>
          <a:prstGeom prst="ellipse">
            <a:avLst/>
          </a:prstGeom>
          <a:solidFill>
            <a:srgbClr val="ff6b35"/>
          </a:solidFill>
          <a:ln w="0">
            <a:noFill/>
          </a:ln>
        </p:spPr>
        <p:style>
          <a:lnRef idx="0"/>
          <a:fillRef idx="0"/>
          <a:effectRef idx="0"/>
          <a:fontRef idx="minor"/>
        </p:style>
      </p:sp>
      <p:sp>
        <p:nvSpPr>
          <p:cNvPr id="89" name="Text 12"/>
          <p:cNvSpPr/>
          <p:nvPr/>
        </p:nvSpPr>
        <p:spPr>
          <a:xfrm>
            <a:off x="8397360" y="2743200"/>
            <a:ext cx="2880000" cy="45684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700" spc="-1" strike="noStrike">
                <a:solidFill>
                  <a:srgbClr val="ffffff"/>
                </a:solidFill>
                <a:latin typeface="Cambria"/>
                <a:ea typeface="Cambria"/>
              </a:rPr>
              <a:t>Proposed Approach</a:t>
            </a:r>
            <a:endParaRPr b="0" lang="en-US" sz="1700" spc="-1" strike="noStrike">
              <a:latin typeface="Arial"/>
            </a:endParaRPr>
          </a:p>
        </p:txBody>
      </p:sp>
      <p:sp>
        <p:nvSpPr>
          <p:cNvPr id="90" name="Text 13"/>
          <p:cNvSpPr/>
          <p:nvPr/>
        </p:nvSpPr>
        <p:spPr>
          <a:xfrm>
            <a:off x="8534520" y="3337560"/>
            <a:ext cx="2605680" cy="2377080"/>
          </a:xfrm>
          <a:prstGeom prst="rect">
            <a:avLst/>
          </a:prstGeom>
          <a:noFill/>
          <a:ln w="0">
            <a:noFill/>
          </a:ln>
        </p:spPr>
        <p:style>
          <a:lnRef idx="0"/>
          <a:fillRef idx="0"/>
          <a:effectRef idx="0"/>
          <a:fontRef idx="minor"/>
        </p:style>
        <p:txBody>
          <a:bodyPr lIns="0" rIns="0" tIns="0" bIns="0">
            <a:noAutofit/>
          </a:bodyPr>
          <a:p>
            <a:pPr marL="343080" indent="-342720">
              <a:lnSpc>
                <a:spcPct val="100000"/>
              </a:lnSpc>
              <a:spcAft>
                <a:spcPts val="1001"/>
              </a:spcAft>
              <a:buClr>
                <a:srgbClr val="f0e9f5"/>
              </a:buClr>
              <a:buFont typeface="Symbol" charset="2"/>
              <a:buChar char=""/>
            </a:pPr>
            <a:r>
              <a:rPr b="0" lang="en-US" sz="1800" spc="-1" strike="noStrike">
                <a:solidFill>
                  <a:srgbClr val="f0e9f5"/>
                </a:solidFill>
                <a:latin typeface="Calibri"/>
                <a:ea typeface="Calibri"/>
              </a:rPr>
              <a:t>Continuous, non-contact</a:t>
            </a:r>
            <a:endParaRPr b="0" lang="en-US" sz="1800" spc="-1" strike="noStrike">
              <a:latin typeface="Arial"/>
            </a:endParaRPr>
          </a:p>
          <a:p>
            <a:pPr marL="343080" indent="-342720">
              <a:lnSpc>
                <a:spcPct val="100000"/>
              </a:lnSpc>
              <a:spcAft>
                <a:spcPts val="1001"/>
              </a:spcAft>
              <a:buClr>
                <a:srgbClr val="f0e9f5"/>
              </a:buClr>
              <a:buFont typeface="Symbol" charset="2"/>
              <a:buChar char=""/>
            </a:pPr>
            <a:r>
              <a:rPr b="0" lang="en-US" sz="1800" spc="-1" strike="noStrike">
                <a:solidFill>
                  <a:srgbClr val="f0e9f5"/>
                </a:solidFill>
                <a:latin typeface="Calibri"/>
                <a:ea typeface="Calibri"/>
              </a:rPr>
              <a:t>Full-surface thermal coverage</a:t>
            </a:r>
            <a:endParaRPr b="0" lang="en-US" sz="1800" spc="-1" strike="noStrike">
              <a:latin typeface="Arial"/>
            </a:endParaRPr>
          </a:p>
          <a:p>
            <a:pPr marL="343080" indent="-342720">
              <a:lnSpc>
                <a:spcPct val="100000"/>
              </a:lnSpc>
              <a:spcAft>
                <a:spcPts val="1001"/>
              </a:spcAft>
              <a:buClr>
                <a:srgbClr val="f0e9f5"/>
              </a:buClr>
              <a:buFont typeface="Symbol" charset="2"/>
              <a:buChar char=""/>
            </a:pPr>
            <a:r>
              <a:rPr b="0" lang="en-US" sz="1800" spc="-1" strike="noStrike">
                <a:solidFill>
                  <a:srgbClr val="f0e9f5"/>
                </a:solidFill>
                <a:latin typeface="Calibri"/>
                <a:ea typeface="Calibri"/>
              </a:rPr>
              <a:t>Integrated into automation</a:t>
            </a:r>
            <a:endParaRPr b="0" lang="en-US" sz="1800" spc="-1" strike="noStrike">
              <a:latin typeface="Arial"/>
            </a:endParaRPr>
          </a:p>
        </p:txBody>
      </p:sp>
      <p:pic>
        <p:nvPicPr>
          <p:cNvPr id="91" name="Picture 2" descr="Contact Temperature Probe - CTP | Tramex Meters"/>
          <p:cNvPicPr/>
          <p:nvPr/>
        </p:nvPicPr>
        <p:blipFill>
          <a:blip r:embed="rId1"/>
          <a:stretch/>
        </p:blipFill>
        <p:spPr>
          <a:xfrm>
            <a:off x="1265040" y="1785600"/>
            <a:ext cx="2928600" cy="1643040"/>
          </a:xfrm>
          <a:prstGeom prst="rect">
            <a:avLst/>
          </a:prstGeom>
          <a:ln w="0">
            <a:noFill/>
          </a:ln>
        </p:spPr>
      </p:pic>
      <p:pic>
        <p:nvPicPr>
          <p:cNvPr id="92" name="Picture 4" descr="Contact Temperature Sensor Brass - ANDANTF3MS - ANDIVI"/>
          <p:cNvPicPr/>
          <p:nvPr/>
        </p:nvPicPr>
        <p:blipFill>
          <a:blip r:embed="rId2"/>
          <a:stretch/>
        </p:blipFill>
        <p:spPr>
          <a:xfrm>
            <a:off x="1335960" y="3200400"/>
            <a:ext cx="2314440" cy="2314440"/>
          </a:xfrm>
          <a:prstGeom prst="rect">
            <a:avLst/>
          </a:prstGeom>
          <a:ln w="0">
            <a:noFill/>
          </a:ln>
        </p:spPr>
      </p:pic>
      <p:pic>
        <p:nvPicPr>
          <p:cNvPr id="93" name="Picture 6" descr="How to Measure HVAC Temperatures Accurately with a Laser Thermometer | Fluke"/>
          <p:cNvPicPr/>
          <p:nvPr/>
        </p:nvPicPr>
        <p:blipFill>
          <a:blip r:embed="rId3"/>
          <a:stretch/>
        </p:blipFill>
        <p:spPr>
          <a:xfrm>
            <a:off x="4780800" y="2805120"/>
            <a:ext cx="2980800" cy="197928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94" name="Shape 2"/>
          <p:cNvSpPr/>
          <p:nvPr/>
        </p:nvSpPr>
        <p:spPr>
          <a:xfrm>
            <a:off x="9316800" y="2362320"/>
            <a:ext cx="2796120" cy="2590560"/>
          </a:xfrm>
          <a:prstGeom prst="roundRect">
            <a:avLst>
              <a:gd name="adj" fmla="val 5000"/>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sp>
        <p:nvSpPr>
          <p:cNvPr id="95" name="Shape 2"/>
          <p:cNvSpPr/>
          <p:nvPr/>
        </p:nvSpPr>
        <p:spPr>
          <a:xfrm>
            <a:off x="6320880" y="2362320"/>
            <a:ext cx="2796120" cy="2590560"/>
          </a:xfrm>
          <a:prstGeom prst="roundRect">
            <a:avLst>
              <a:gd name="adj" fmla="val 5000"/>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sp>
        <p:nvSpPr>
          <p:cNvPr id="96" name="Shape 2"/>
          <p:cNvSpPr/>
          <p:nvPr/>
        </p:nvSpPr>
        <p:spPr>
          <a:xfrm>
            <a:off x="3269160" y="2362320"/>
            <a:ext cx="2796120" cy="2590560"/>
          </a:xfrm>
          <a:prstGeom prst="roundRect">
            <a:avLst>
              <a:gd name="adj" fmla="val 5000"/>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sp>
        <p:nvSpPr>
          <p:cNvPr id="97"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98"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Proposed Idea — Concept Flow</a:t>
            </a:r>
            <a:endParaRPr b="0" lang="en-US" sz="2800" spc="-1" strike="noStrike">
              <a:latin typeface="Arial"/>
            </a:endParaRPr>
          </a:p>
        </p:txBody>
      </p:sp>
      <p:sp>
        <p:nvSpPr>
          <p:cNvPr id="99" name="Text 4"/>
          <p:cNvSpPr/>
          <p:nvPr/>
        </p:nvSpPr>
        <p:spPr>
          <a:xfrm>
            <a:off x="548280" y="5227200"/>
            <a:ext cx="2102760" cy="68544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2000" spc="-1" strike="noStrike">
                <a:solidFill>
                  <a:srgbClr val="232323"/>
                </a:solidFill>
                <a:latin typeface="Calibri"/>
                <a:ea typeface="Calibri"/>
              </a:rPr>
              <a:t>Thermal</a:t>
            </a:r>
            <a:endParaRPr b="0" lang="en-US" sz="2000" spc="-1" strike="noStrike">
              <a:latin typeface="Arial"/>
            </a:endParaRPr>
          </a:p>
          <a:p>
            <a:pPr algn="ctr">
              <a:lnSpc>
                <a:spcPct val="100000"/>
              </a:lnSpc>
              <a:tabLst>
                <a:tab algn="l" pos="0"/>
              </a:tabLst>
            </a:pPr>
            <a:r>
              <a:rPr b="1" lang="en-US" sz="2000" spc="-1" strike="noStrike">
                <a:solidFill>
                  <a:srgbClr val="232323"/>
                </a:solidFill>
                <a:latin typeface="Calibri"/>
                <a:ea typeface="Calibri"/>
              </a:rPr>
              <a:t>Camera</a:t>
            </a:r>
            <a:endParaRPr b="0" lang="en-US" sz="2000" spc="-1" strike="noStrike">
              <a:latin typeface="Arial"/>
            </a:endParaRPr>
          </a:p>
        </p:txBody>
      </p:sp>
      <p:sp>
        <p:nvSpPr>
          <p:cNvPr id="100" name="Text 5"/>
          <p:cNvSpPr/>
          <p:nvPr/>
        </p:nvSpPr>
        <p:spPr>
          <a:xfrm>
            <a:off x="3055320" y="3291840"/>
            <a:ext cx="502560" cy="731160"/>
          </a:xfrm>
          <a:prstGeom prst="rect">
            <a:avLst/>
          </a:prstGeom>
          <a:noFill/>
          <a:ln w="0">
            <a:noFill/>
          </a:ln>
        </p:spPr>
        <p:style>
          <a:lnRef idx="0"/>
          <a:fillRef idx="0"/>
          <a:effectRef idx="0"/>
          <a:fontRef idx="minor"/>
        </p:style>
      </p:sp>
      <p:sp>
        <p:nvSpPr>
          <p:cNvPr id="101" name="Text 8"/>
          <p:cNvSpPr/>
          <p:nvPr/>
        </p:nvSpPr>
        <p:spPr>
          <a:xfrm>
            <a:off x="3650040" y="5227200"/>
            <a:ext cx="2102760" cy="68544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2000" spc="-1" strike="noStrike">
                <a:solidFill>
                  <a:srgbClr val="232323"/>
                </a:solidFill>
                <a:latin typeface="Calibri"/>
                <a:ea typeface="Calibri"/>
              </a:rPr>
              <a:t>Region Of interest-Based</a:t>
            </a:r>
            <a:endParaRPr b="0" lang="en-US" sz="2000" spc="-1" strike="noStrike">
              <a:latin typeface="Arial"/>
            </a:endParaRPr>
          </a:p>
          <a:p>
            <a:pPr algn="ctr">
              <a:lnSpc>
                <a:spcPct val="100000"/>
              </a:lnSpc>
              <a:tabLst>
                <a:tab algn="l" pos="0"/>
              </a:tabLst>
            </a:pPr>
            <a:r>
              <a:rPr b="1" lang="en-US" sz="2000" spc="-1" strike="noStrike">
                <a:solidFill>
                  <a:srgbClr val="232323"/>
                </a:solidFill>
                <a:latin typeface="Calibri"/>
                <a:ea typeface="Calibri"/>
              </a:rPr>
              <a:t>Frame Capture</a:t>
            </a:r>
            <a:endParaRPr b="0" lang="en-US" sz="2000" spc="-1" strike="noStrike">
              <a:latin typeface="Arial"/>
            </a:endParaRPr>
          </a:p>
        </p:txBody>
      </p:sp>
      <p:sp>
        <p:nvSpPr>
          <p:cNvPr id="102" name="Text 9"/>
          <p:cNvSpPr/>
          <p:nvPr/>
        </p:nvSpPr>
        <p:spPr>
          <a:xfrm>
            <a:off x="5844240" y="3291840"/>
            <a:ext cx="502560" cy="731160"/>
          </a:xfrm>
          <a:prstGeom prst="rect">
            <a:avLst/>
          </a:prstGeom>
          <a:noFill/>
          <a:ln w="0">
            <a:noFill/>
          </a:ln>
        </p:spPr>
        <p:style>
          <a:lnRef idx="0"/>
          <a:fillRef idx="0"/>
          <a:effectRef idx="0"/>
          <a:fontRef idx="minor"/>
        </p:style>
      </p:sp>
      <p:sp>
        <p:nvSpPr>
          <p:cNvPr id="103" name="Text 12"/>
          <p:cNvSpPr/>
          <p:nvPr/>
        </p:nvSpPr>
        <p:spPr>
          <a:xfrm>
            <a:off x="6438600" y="5227200"/>
            <a:ext cx="2102760" cy="68544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2000" spc="-1" strike="noStrike">
                <a:solidFill>
                  <a:srgbClr val="232323"/>
                </a:solidFill>
                <a:latin typeface="Calibri"/>
                <a:ea typeface="Calibri"/>
              </a:rPr>
              <a:t>Adaptive</a:t>
            </a:r>
            <a:endParaRPr b="0" lang="en-US" sz="2000" spc="-1" strike="noStrike">
              <a:latin typeface="Arial"/>
            </a:endParaRPr>
          </a:p>
          <a:p>
            <a:pPr algn="ctr">
              <a:lnSpc>
                <a:spcPct val="100000"/>
              </a:lnSpc>
              <a:tabLst>
                <a:tab algn="l" pos="0"/>
              </a:tabLst>
            </a:pPr>
            <a:r>
              <a:rPr b="1" lang="en-US" sz="2000" spc="-1" strike="noStrike">
                <a:solidFill>
                  <a:srgbClr val="232323"/>
                </a:solidFill>
                <a:latin typeface="Calibri"/>
                <a:ea typeface="Calibri"/>
              </a:rPr>
              <a:t>Detection</a:t>
            </a:r>
            <a:endParaRPr b="0" lang="en-US" sz="2000" spc="-1" strike="noStrike">
              <a:latin typeface="Arial"/>
            </a:endParaRPr>
          </a:p>
        </p:txBody>
      </p:sp>
      <p:sp>
        <p:nvSpPr>
          <p:cNvPr id="104" name="Text 16"/>
          <p:cNvSpPr/>
          <p:nvPr/>
        </p:nvSpPr>
        <p:spPr>
          <a:xfrm>
            <a:off x="9663480" y="5227200"/>
            <a:ext cx="2102760" cy="685440"/>
          </a:xfrm>
          <a:prstGeom prst="rect">
            <a:avLst/>
          </a:prstGeom>
          <a:noFill/>
          <a:ln w="0">
            <a:noFill/>
          </a:ln>
        </p:spPr>
        <p:style>
          <a:lnRef idx="0"/>
          <a:fillRef idx="0"/>
          <a:effectRef idx="0"/>
          <a:fontRef idx="minor"/>
        </p:style>
        <p:txBody>
          <a:bodyPr lIns="0" rIns="0" tIns="0" bIns="0">
            <a:noAutofit/>
          </a:bodyPr>
          <a:p>
            <a:pPr algn="ctr">
              <a:lnSpc>
                <a:spcPct val="100000"/>
              </a:lnSpc>
              <a:tabLst>
                <a:tab algn="l" pos="0"/>
              </a:tabLst>
            </a:pPr>
            <a:r>
              <a:rPr b="1" lang="en-US" sz="2000" spc="-1" strike="noStrike">
                <a:solidFill>
                  <a:srgbClr val="232323"/>
                </a:solidFill>
                <a:latin typeface="Calibri"/>
                <a:ea typeface="Calibri"/>
              </a:rPr>
              <a:t>SCADA +</a:t>
            </a:r>
            <a:endParaRPr b="0" lang="en-US" sz="2000" spc="-1" strike="noStrike">
              <a:latin typeface="Arial"/>
            </a:endParaRPr>
          </a:p>
          <a:p>
            <a:pPr algn="ctr">
              <a:lnSpc>
                <a:spcPct val="100000"/>
              </a:lnSpc>
              <a:tabLst>
                <a:tab algn="l" pos="0"/>
              </a:tabLst>
            </a:pPr>
            <a:r>
              <a:rPr b="1" lang="en-US" sz="2000" spc="-1" strike="noStrike">
                <a:solidFill>
                  <a:srgbClr val="232323"/>
                </a:solidFill>
                <a:latin typeface="Calibri"/>
                <a:ea typeface="Calibri"/>
              </a:rPr>
              <a:t>PC App</a:t>
            </a:r>
            <a:endParaRPr b="0" lang="en-US" sz="2000" spc="-1" strike="noStrike">
              <a:latin typeface="Arial"/>
            </a:endParaRPr>
          </a:p>
        </p:txBody>
      </p:sp>
      <p:sp>
        <p:nvSpPr>
          <p:cNvPr id="105" name="AutoShape 2"/>
          <p:cNvSpPr/>
          <p:nvPr/>
        </p:nvSpPr>
        <p:spPr>
          <a:xfrm>
            <a:off x="5943600" y="3276720"/>
            <a:ext cx="304560" cy="304560"/>
          </a:xfrm>
          <a:prstGeom prst="rect">
            <a:avLst/>
          </a:prstGeom>
          <a:noFill/>
          <a:ln w="0">
            <a:noFill/>
          </a:ln>
        </p:spPr>
        <p:style>
          <a:lnRef idx="0"/>
          <a:fillRef idx="0"/>
          <a:effectRef idx="0"/>
          <a:fontRef idx="minor"/>
        </p:style>
      </p:sp>
      <p:pic>
        <p:nvPicPr>
          <p:cNvPr id="106" name="Picture 29" descr=""/>
          <p:cNvPicPr/>
          <p:nvPr/>
        </p:nvPicPr>
        <p:blipFill>
          <a:blip r:embed="rId1"/>
          <a:stretch/>
        </p:blipFill>
        <p:spPr>
          <a:xfrm>
            <a:off x="3257640" y="2362320"/>
            <a:ext cx="2807280" cy="2590560"/>
          </a:xfrm>
          <a:prstGeom prst="rect">
            <a:avLst/>
          </a:prstGeom>
          <a:ln w="0">
            <a:noFill/>
          </a:ln>
        </p:spPr>
      </p:pic>
      <p:pic>
        <p:nvPicPr>
          <p:cNvPr id="107" name="Picture 4" descr="Adaptive infrared camouflage | Nature Photonics"/>
          <p:cNvPicPr/>
          <p:nvPr/>
        </p:nvPicPr>
        <p:blipFill>
          <a:blip r:embed="rId2"/>
          <a:stretch/>
        </p:blipFill>
        <p:spPr>
          <a:xfrm>
            <a:off x="6332400" y="2362320"/>
            <a:ext cx="2784600" cy="2590560"/>
          </a:xfrm>
          <a:prstGeom prst="rect">
            <a:avLst/>
          </a:prstGeom>
          <a:ln w="0">
            <a:noFill/>
          </a:ln>
        </p:spPr>
      </p:pic>
      <p:pic>
        <p:nvPicPr>
          <p:cNvPr id="108" name="Picture 8" descr="Top SCADA System Features | Inductive Automation"/>
          <p:cNvPicPr/>
          <p:nvPr/>
        </p:nvPicPr>
        <p:blipFill>
          <a:blip r:embed="rId3"/>
          <a:stretch/>
        </p:blipFill>
        <p:spPr>
          <a:xfrm>
            <a:off x="9338400" y="2694240"/>
            <a:ext cx="2796120" cy="1926720"/>
          </a:xfrm>
          <a:prstGeom prst="rect">
            <a:avLst/>
          </a:prstGeom>
          <a:ln w="0">
            <a:noFill/>
          </a:ln>
        </p:spPr>
      </p:pic>
      <p:grpSp>
        <p:nvGrpSpPr>
          <p:cNvPr id="109" name="Group 5"/>
          <p:cNvGrpSpPr/>
          <p:nvPr/>
        </p:nvGrpSpPr>
        <p:grpSpPr>
          <a:xfrm>
            <a:off x="201600" y="2362320"/>
            <a:ext cx="2796120" cy="2590560"/>
            <a:chOff x="201600" y="2362320"/>
            <a:chExt cx="2796120" cy="2590560"/>
          </a:xfrm>
        </p:grpSpPr>
        <p:sp>
          <p:nvSpPr>
            <p:cNvPr id="110" name="Shape 2"/>
            <p:cNvSpPr/>
            <p:nvPr/>
          </p:nvSpPr>
          <p:spPr>
            <a:xfrm>
              <a:off x="201600" y="2362320"/>
              <a:ext cx="2796120" cy="2590560"/>
            </a:xfrm>
            <a:prstGeom prst="roundRect">
              <a:avLst>
                <a:gd name="adj" fmla="val 5000"/>
              </a:avLst>
            </a:prstGeom>
            <a:solidFill>
              <a:srgbClr val="ffffff"/>
            </a:solidFill>
            <a:ln w="12700">
              <a:solidFill>
                <a:srgbClr val="dddddd"/>
              </a:solidFill>
              <a:round/>
            </a:ln>
            <a:effectLst>
              <a:outerShdw algn="bl" blurRad="76320" dir="5400000" dist="25560" rotWithShape="0">
                <a:srgbClr val="000000">
                  <a:alpha val="12000"/>
                </a:srgbClr>
              </a:outerShdw>
            </a:effectLst>
          </p:spPr>
          <p:style>
            <a:lnRef idx="0"/>
            <a:fillRef idx="0"/>
            <a:effectRef idx="0"/>
            <a:fontRef idx="minor"/>
          </p:style>
        </p:sp>
        <p:pic>
          <p:nvPicPr>
            <p:cNvPr id="111" name="Picture 6" descr="Optris PI 08M Thermal Camera for Precise Laser Measurement"/>
            <p:cNvPicPr/>
            <p:nvPr/>
          </p:nvPicPr>
          <p:blipFill>
            <a:blip r:embed="rId4"/>
            <a:stretch/>
          </p:blipFill>
          <p:spPr>
            <a:xfrm>
              <a:off x="345240" y="2402640"/>
              <a:ext cx="2509200" cy="2509200"/>
            </a:xfrm>
            <a:prstGeom prst="rect">
              <a:avLst/>
            </a:prstGeom>
            <a:ln w="0">
              <a:noFill/>
            </a:ln>
          </p:spPr>
        </p:pic>
        <p:sp>
          <p:nvSpPr>
            <p:cNvPr id="112" name="Rectangle 2"/>
            <p:cNvSpPr/>
            <p:nvPr/>
          </p:nvSpPr>
          <p:spPr>
            <a:xfrm>
              <a:off x="2035440" y="2402640"/>
              <a:ext cx="697680" cy="457920"/>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p:style>
        </p:sp>
      </p:gr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13"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14"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System Architecture — Three Layers</a:t>
            </a:r>
            <a:endParaRPr b="0" lang="en-US" sz="2800" spc="-1" strike="noStrike">
              <a:latin typeface="Arial"/>
            </a:endParaRPr>
          </a:p>
        </p:txBody>
      </p:sp>
      <p:sp>
        <p:nvSpPr>
          <p:cNvPr id="115" name="Shape 2"/>
          <p:cNvSpPr/>
          <p:nvPr/>
        </p:nvSpPr>
        <p:spPr>
          <a:xfrm>
            <a:off x="548640" y="1691640"/>
            <a:ext cx="11094120" cy="1005480"/>
          </a:xfrm>
          <a:prstGeom prst="roundRect">
            <a:avLst>
              <a:gd name="adj" fmla="val 9091"/>
            </a:avLst>
          </a:prstGeom>
          <a:solidFill>
            <a:srgbClr val="ffffff"/>
          </a:solidFill>
          <a:ln w="12700">
            <a:solidFill>
              <a:srgbClr val="dddddd"/>
            </a:solidFill>
            <a:round/>
          </a:ln>
          <a:effectLst>
            <a:outerShdw algn="bl" blurRad="76320" dir="5400000" dist="25560" rotWithShape="0">
              <a:srgbClr val="000000">
                <a:alpha val="10000"/>
              </a:srgbClr>
            </a:outerShdw>
          </a:effectLst>
        </p:spPr>
        <p:style>
          <a:lnRef idx="0"/>
          <a:fillRef idx="0"/>
          <a:effectRef idx="0"/>
          <a:fontRef idx="minor"/>
        </p:style>
      </p:sp>
      <p:sp>
        <p:nvSpPr>
          <p:cNvPr id="116" name="Shape 3"/>
          <p:cNvSpPr/>
          <p:nvPr/>
        </p:nvSpPr>
        <p:spPr>
          <a:xfrm>
            <a:off x="822960" y="1911240"/>
            <a:ext cx="566640" cy="566640"/>
          </a:xfrm>
          <a:prstGeom prst="ellipse">
            <a:avLst/>
          </a:prstGeom>
          <a:solidFill>
            <a:srgbClr val="ff6b35"/>
          </a:solidFill>
          <a:ln w="0">
            <a:noFill/>
          </a:ln>
        </p:spPr>
        <p:style>
          <a:lnRef idx="0"/>
          <a:fillRef idx="0"/>
          <a:effectRef idx="0"/>
          <a:fontRef idx="minor"/>
        </p:style>
      </p:sp>
      <p:pic>
        <p:nvPicPr>
          <p:cNvPr id="117" name="Image 1" descr="preencoded.png"/>
          <p:cNvPicPr/>
          <p:nvPr/>
        </p:nvPicPr>
        <p:blipFill>
          <a:blip r:embed="rId1"/>
          <a:stretch/>
        </p:blipFill>
        <p:spPr>
          <a:xfrm>
            <a:off x="885240" y="1957320"/>
            <a:ext cx="441720" cy="441720"/>
          </a:xfrm>
          <a:prstGeom prst="rect">
            <a:avLst/>
          </a:prstGeom>
          <a:ln w="0">
            <a:noFill/>
          </a:ln>
        </p:spPr>
      </p:pic>
      <p:sp>
        <p:nvSpPr>
          <p:cNvPr id="118" name="Text 4"/>
          <p:cNvSpPr/>
          <p:nvPr/>
        </p:nvSpPr>
        <p:spPr>
          <a:xfrm>
            <a:off x="1691640" y="1801440"/>
            <a:ext cx="3657240" cy="36540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1700" spc="-1" strike="noStrike">
                <a:solidFill>
                  <a:srgbClr val="232323"/>
                </a:solidFill>
                <a:latin typeface="Cambria"/>
                <a:ea typeface="Cambria"/>
              </a:rPr>
              <a:t>Hardware Layer</a:t>
            </a:r>
            <a:endParaRPr b="0" lang="en-US" sz="1700" spc="-1" strike="noStrike">
              <a:latin typeface="Arial"/>
            </a:endParaRPr>
          </a:p>
        </p:txBody>
      </p:sp>
      <p:sp>
        <p:nvSpPr>
          <p:cNvPr id="119" name="Text 5"/>
          <p:cNvSpPr/>
          <p:nvPr/>
        </p:nvSpPr>
        <p:spPr>
          <a:xfrm>
            <a:off x="1691640" y="2167200"/>
            <a:ext cx="9631080" cy="411120"/>
          </a:xfrm>
          <a:prstGeom prst="rect">
            <a:avLst/>
          </a:prstGeom>
          <a:noFill/>
          <a:ln w="0">
            <a:noFill/>
          </a:ln>
        </p:spPr>
        <p:style>
          <a:lnRef idx="0"/>
          <a:fillRef idx="0"/>
          <a:effectRef idx="0"/>
          <a:fontRef idx="minor"/>
        </p:style>
        <p:txBody>
          <a:bodyPr lIns="0" rIns="0" tIns="0" bIns="0" anchor="ctr">
            <a:noAutofit/>
          </a:bodyPr>
          <a:p>
            <a:pPr>
              <a:lnSpc>
                <a:spcPct val="100000"/>
              </a:lnSpc>
            </a:pPr>
            <a:r>
              <a:rPr b="0" lang="en-US" sz="1400" spc="-1" strike="noStrike">
                <a:solidFill>
                  <a:srgbClr val="6b6b6b"/>
                </a:solidFill>
                <a:latin typeface="Calibri"/>
                <a:ea typeface="Calibri"/>
              </a:rPr>
              <a:t>FLIR Lepton 3.5 radiometric thermal camera, RaspBerry Pi 5 </a:t>
            </a:r>
            <a:endParaRPr b="0" lang="en-US" sz="1400" spc="-1" strike="noStrike">
              <a:latin typeface="Arial"/>
            </a:endParaRPr>
          </a:p>
        </p:txBody>
      </p:sp>
      <p:sp>
        <p:nvSpPr>
          <p:cNvPr id="120" name="Shape 6"/>
          <p:cNvSpPr/>
          <p:nvPr/>
        </p:nvSpPr>
        <p:spPr>
          <a:xfrm>
            <a:off x="548640" y="3246840"/>
            <a:ext cx="11094120" cy="1005480"/>
          </a:xfrm>
          <a:prstGeom prst="roundRect">
            <a:avLst>
              <a:gd name="adj" fmla="val 9091"/>
            </a:avLst>
          </a:prstGeom>
          <a:solidFill>
            <a:srgbClr val="ffffff"/>
          </a:solidFill>
          <a:ln w="12700">
            <a:solidFill>
              <a:srgbClr val="dddddd"/>
            </a:solidFill>
            <a:round/>
          </a:ln>
          <a:effectLst>
            <a:outerShdw algn="bl" blurRad="76320" dir="5400000" dist="25560" rotWithShape="0">
              <a:srgbClr val="000000">
                <a:alpha val="10000"/>
              </a:srgbClr>
            </a:outerShdw>
          </a:effectLst>
        </p:spPr>
        <p:style>
          <a:lnRef idx="0"/>
          <a:fillRef idx="0"/>
          <a:effectRef idx="0"/>
          <a:fontRef idx="minor"/>
        </p:style>
      </p:sp>
      <p:sp>
        <p:nvSpPr>
          <p:cNvPr id="121" name="Shape 7"/>
          <p:cNvSpPr/>
          <p:nvPr/>
        </p:nvSpPr>
        <p:spPr>
          <a:xfrm>
            <a:off x="822960" y="3466440"/>
            <a:ext cx="566640" cy="566640"/>
          </a:xfrm>
          <a:prstGeom prst="ellipse">
            <a:avLst/>
          </a:prstGeom>
          <a:solidFill>
            <a:srgbClr val="ff6b35"/>
          </a:solidFill>
          <a:ln w="0">
            <a:noFill/>
          </a:ln>
        </p:spPr>
        <p:style>
          <a:lnRef idx="0"/>
          <a:fillRef idx="0"/>
          <a:effectRef idx="0"/>
          <a:fontRef idx="minor"/>
        </p:style>
      </p:sp>
      <p:pic>
        <p:nvPicPr>
          <p:cNvPr id="122" name="Image 2" descr="preencoded.png"/>
          <p:cNvPicPr/>
          <p:nvPr/>
        </p:nvPicPr>
        <p:blipFill>
          <a:blip r:embed="rId2"/>
          <a:stretch/>
        </p:blipFill>
        <p:spPr>
          <a:xfrm>
            <a:off x="885240" y="3528720"/>
            <a:ext cx="441720" cy="441720"/>
          </a:xfrm>
          <a:prstGeom prst="rect">
            <a:avLst/>
          </a:prstGeom>
          <a:ln w="0">
            <a:noFill/>
          </a:ln>
        </p:spPr>
      </p:pic>
      <p:sp>
        <p:nvSpPr>
          <p:cNvPr id="123" name="Text 8"/>
          <p:cNvSpPr/>
          <p:nvPr/>
        </p:nvSpPr>
        <p:spPr>
          <a:xfrm>
            <a:off x="1691640" y="3356640"/>
            <a:ext cx="3657240" cy="36540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1700" spc="-1" strike="noStrike">
                <a:solidFill>
                  <a:srgbClr val="232323"/>
                </a:solidFill>
                <a:latin typeface="Cambria"/>
                <a:ea typeface="Cambria"/>
              </a:rPr>
              <a:t>Processing Layer</a:t>
            </a:r>
            <a:endParaRPr b="0" lang="en-US" sz="1700" spc="-1" strike="noStrike">
              <a:latin typeface="Arial"/>
            </a:endParaRPr>
          </a:p>
        </p:txBody>
      </p:sp>
      <p:sp>
        <p:nvSpPr>
          <p:cNvPr id="124" name="Text 9"/>
          <p:cNvSpPr/>
          <p:nvPr/>
        </p:nvSpPr>
        <p:spPr>
          <a:xfrm>
            <a:off x="1691640" y="3722400"/>
            <a:ext cx="9631080" cy="41112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0" lang="en-US" sz="1400" spc="-1" strike="noStrike">
                <a:solidFill>
                  <a:srgbClr val="6b6b6b"/>
                </a:solidFill>
                <a:latin typeface="Calibri"/>
                <a:ea typeface="Calibri"/>
              </a:rPr>
              <a:t>Adaptive baseline detection algorithm</a:t>
            </a:r>
            <a:endParaRPr b="0" lang="en-US" sz="1400" spc="-1" strike="noStrike">
              <a:latin typeface="Arial"/>
            </a:endParaRPr>
          </a:p>
        </p:txBody>
      </p:sp>
      <p:sp>
        <p:nvSpPr>
          <p:cNvPr id="125" name="Shape 10"/>
          <p:cNvSpPr/>
          <p:nvPr/>
        </p:nvSpPr>
        <p:spPr>
          <a:xfrm>
            <a:off x="548640" y="4786200"/>
            <a:ext cx="11094120" cy="1005480"/>
          </a:xfrm>
          <a:prstGeom prst="roundRect">
            <a:avLst>
              <a:gd name="adj" fmla="val 9091"/>
            </a:avLst>
          </a:prstGeom>
          <a:solidFill>
            <a:srgbClr val="ffffff"/>
          </a:solidFill>
          <a:ln w="12700">
            <a:solidFill>
              <a:srgbClr val="dddddd"/>
            </a:solidFill>
            <a:round/>
          </a:ln>
          <a:effectLst>
            <a:outerShdw algn="bl" blurRad="76320" dir="5400000" dist="25560" rotWithShape="0">
              <a:srgbClr val="000000">
                <a:alpha val="10000"/>
              </a:srgbClr>
            </a:outerShdw>
          </a:effectLst>
        </p:spPr>
        <p:style>
          <a:lnRef idx="0"/>
          <a:fillRef idx="0"/>
          <a:effectRef idx="0"/>
          <a:fontRef idx="minor"/>
        </p:style>
      </p:sp>
      <p:sp>
        <p:nvSpPr>
          <p:cNvPr id="126" name="Shape 11"/>
          <p:cNvSpPr/>
          <p:nvPr/>
        </p:nvSpPr>
        <p:spPr>
          <a:xfrm>
            <a:off x="822960" y="5005440"/>
            <a:ext cx="566640" cy="566640"/>
          </a:xfrm>
          <a:prstGeom prst="ellipse">
            <a:avLst/>
          </a:prstGeom>
          <a:solidFill>
            <a:srgbClr val="ff6b35"/>
          </a:solidFill>
          <a:ln w="0">
            <a:noFill/>
          </a:ln>
        </p:spPr>
        <p:style>
          <a:lnRef idx="0"/>
          <a:fillRef idx="0"/>
          <a:effectRef idx="0"/>
          <a:fontRef idx="minor"/>
        </p:style>
      </p:sp>
      <p:pic>
        <p:nvPicPr>
          <p:cNvPr id="127" name="Image 3" descr="preencoded.png"/>
          <p:cNvPicPr/>
          <p:nvPr/>
        </p:nvPicPr>
        <p:blipFill>
          <a:blip r:embed="rId3"/>
          <a:stretch/>
        </p:blipFill>
        <p:spPr>
          <a:xfrm>
            <a:off x="869400" y="5068080"/>
            <a:ext cx="441720" cy="441720"/>
          </a:xfrm>
          <a:prstGeom prst="rect">
            <a:avLst/>
          </a:prstGeom>
          <a:ln w="0">
            <a:noFill/>
          </a:ln>
        </p:spPr>
      </p:pic>
      <p:sp>
        <p:nvSpPr>
          <p:cNvPr id="128" name="Text 12"/>
          <p:cNvSpPr/>
          <p:nvPr/>
        </p:nvSpPr>
        <p:spPr>
          <a:xfrm>
            <a:off x="1691640" y="4896000"/>
            <a:ext cx="3657240" cy="36540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1700" spc="-1" strike="noStrike">
                <a:solidFill>
                  <a:srgbClr val="232323"/>
                </a:solidFill>
                <a:latin typeface="Cambria"/>
                <a:ea typeface="Cambria"/>
              </a:rPr>
              <a:t>Integration Layer</a:t>
            </a:r>
            <a:endParaRPr b="0" lang="en-US" sz="1700" spc="-1" strike="noStrike">
              <a:latin typeface="Arial"/>
            </a:endParaRPr>
          </a:p>
        </p:txBody>
      </p:sp>
      <p:sp>
        <p:nvSpPr>
          <p:cNvPr id="129" name="Text 13"/>
          <p:cNvSpPr/>
          <p:nvPr/>
        </p:nvSpPr>
        <p:spPr>
          <a:xfrm>
            <a:off x="1691640" y="5261760"/>
            <a:ext cx="9631080" cy="41112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0" lang="en-US" sz="1400" spc="-1" strike="noStrike">
                <a:solidFill>
                  <a:srgbClr val="6b6b6b"/>
                </a:solidFill>
                <a:latin typeface="Calibri"/>
                <a:ea typeface="Calibri"/>
              </a:rPr>
              <a:t>SCADA (OPC UA/Modbus) + PC application</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30"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31"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Hardware Layer – Camera (FLIR Lepton 3.5)</a:t>
            </a:r>
            <a:endParaRPr b="0" lang="en-US" sz="2800" spc="-1" strike="noStrike">
              <a:latin typeface="Arial"/>
            </a:endParaRPr>
          </a:p>
        </p:txBody>
      </p:sp>
      <p:sp>
        <p:nvSpPr>
          <p:cNvPr id="132" name="Text 2"/>
          <p:cNvSpPr/>
          <p:nvPr/>
        </p:nvSpPr>
        <p:spPr>
          <a:xfrm>
            <a:off x="5242680" y="2051640"/>
            <a:ext cx="6949080" cy="4571640"/>
          </a:xfrm>
          <a:prstGeom prst="rect">
            <a:avLst/>
          </a:prstGeom>
          <a:noFill/>
          <a:ln w="0">
            <a:noFill/>
          </a:ln>
        </p:spPr>
        <p:style>
          <a:lnRef idx="0"/>
          <a:fillRef idx="0"/>
          <a:effectRef idx="0"/>
          <a:fontRef idx="minor"/>
        </p:style>
        <p:txBody>
          <a:bodyPr lIns="0" rIns="0" tIns="0" bIns="0">
            <a:noAutofit/>
          </a:bodyPr>
          <a:p>
            <a:pPr marL="343080" indent="-342720">
              <a:lnSpc>
                <a:spcPct val="100000"/>
              </a:lnSpc>
              <a:spcAft>
                <a:spcPts val="1199"/>
              </a:spcAft>
              <a:buClr>
                <a:srgbClr val="232323"/>
              </a:buClr>
              <a:buFont typeface="Symbol" charset="2"/>
              <a:buChar char=""/>
            </a:pPr>
            <a:r>
              <a:rPr b="1" lang="en-US" sz="2000" spc="-1" strike="noStrike">
                <a:solidFill>
                  <a:srgbClr val="232323"/>
                </a:solidFill>
                <a:latin typeface="Calibri"/>
                <a:ea typeface="Calibri"/>
              </a:rPr>
              <a:t>Resolution: </a:t>
            </a:r>
            <a:r>
              <a:rPr b="0" lang="en-US" sz="2000" spc="-1" strike="noStrike">
                <a:solidFill>
                  <a:srgbClr val="232323"/>
                </a:solidFill>
                <a:latin typeface="Calibri"/>
                <a:ea typeface="Calibri"/>
              </a:rPr>
              <a:t>160 × 120 pixels.</a:t>
            </a:r>
            <a:endParaRPr b="0" lang="en-US" sz="2000" spc="-1" strike="noStrike">
              <a:latin typeface="Arial"/>
            </a:endParaRPr>
          </a:p>
          <a:p>
            <a:pPr marL="343080" indent="-342720">
              <a:lnSpc>
                <a:spcPct val="100000"/>
              </a:lnSpc>
              <a:spcAft>
                <a:spcPts val="1199"/>
              </a:spcAft>
              <a:buClr>
                <a:srgbClr val="232323"/>
              </a:buClr>
              <a:buFont typeface="Symbol" charset="2"/>
              <a:buChar char=""/>
            </a:pPr>
            <a:r>
              <a:rPr b="1" lang="en-US" sz="2000" spc="-1" strike="noStrike">
                <a:solidFill>
                  <a:srgbClr val="232323"/>
                </a:solidFill>
                <a:latin typeface="Calibri"/>
                <a:ea typeface="Calibri"/>
              </a:rPr>
              <a:t>Radiometry:</a:t>
            </a:r>
            <a:r>
              <a:rPr b="0" lang="en-US" sz="2000" spc="-1" strike="noStrike">
                <a:solidFill>
                  <a:srgbClr val="232323"/>
                </a:solidFill>
                <a:latin typeface="Calibri"/>
                <a:ea typeface="Calibri"/>
              </a:rPr>
              <a:t> Built-in radiometric capability that measures absolute temperature up to 400°C (752°F).</a:t>
            </a:r>
            <a:endParaRPr b="0" lang="en-US" sz="2000" spc="-1" strike="noStrike">
              <a:latin typeface="Arial"/>
            </a:endParaRPr>
          </a:p>
          <a:p>
            <a:pPr marL="343080" indent="-342720">
              <a:lnSpc>
                <a:spcPct val="100000"/>
              </a:lnSpc>
              <a:spcAft>
                <a:spcPts val="1199"/>
              </a:spcAft>
              <a:buClr>
                <a:srgbClr val="232323"/>
              </a:buClr>
              <a:buFont typeface="Symbol" charset="2"/>
              <a:buChar char=""/>
            </a:pPr>
            <a:r>
              <a:rPr b="1" lang="en-US" sz="2000" spc="-1" strike="noStrike">
                <a:solidFill>
                  <a:srgbClr val="232323"/>
                </a:solidFill>
                <a:latin typeface="Calibri"/>
                <a:ea typeface="Calibri"/>
              </a:rPr>
              <a:t>Thermal Sensitivity:</a:t>
            </a:r>
            <a:r>
              <a:rPr b="0" lang="en-US" sz="2000" spc="-1" strike="noStrike">
                <a:solidFill>
                  <a:srgbClr val="232323"/>
                </a:solidFill>
                <a:latin typeface="Calibri"/>
                <a:ea typeface="Calibri"/>
              </a:rPr>
              <a:t> Less than 50 mK (0.05°C).Field of View (FOV): 57° standard lens.</a:t>
            </a:r>
            <a:endParaRPr b="0" lang="en-US" sz="2000" spc="-1" strike="noStrike">
              <a:latin typeface="Arial"/>
            </a:endParaRPr>
          </a:p>
          <a:p>
            <a:pPr marL="343080" indent="-342720">
              <a:lnSpc>
                <a:spcPct val="100000"/>
              </a:lnSpc>
              <a:spcAft>
                <a:spcPts val="1199"/>
              </a:spcAft>
              <a:buClr>
                <a:srgbClr val="232323"/>
              </a:buClr>
              <a:buFont typeface="Symbol" charset="2"/>
              <a:buChar char=""/>
            </a:pPr>
            <a:r>
              <a:rPr b="1" lang="en-US" sz="2000" spc="-1" strike="noStrike">
                <a:solidFill>
                  <a:srgbClr val="232323"/>
                </a:solidFill>
                <a:latin typeface="Calibri"/>
                <a:ea typeface="Calibri"/>
              </a:rPr>
              <a:t>Interface:</a:t>
            </a:r>
            <a:r>
              <a:rPr b="0" lang="en-US" sz="2000" spc="-1" strike="noStrike">
                <a:solidFill>
                  <a:srgbClr val="232323"/>
                </a:solidFill>
                <a:latin typeface="Calibri"/>
                <a:ea typeface="Calibri"/>
              </a:rPr>
              <a:t> SPI video interface and I²C control interface.</a:t>
            </a:r>
            <a:endParaRPr b="0" lang="en-US" sz="2000" spc="-1" strike="noStrike">
              <a:latin typeface="Arial"/>
            </a:endParaRPr>
          </a:p>
          <a:p>
            <a:pPr marL="343080" indent="-342720">
              <a:lnSpc>
                <a:spcPct val="100000"/>
              </a:lnSpc>
              <a:spcAft>
                <a:spcPts val="1199"/>
              </a:spcAft>
              <a:buClr>
                <a:srgbClr val="232323"/>
              </a:buClr>
              <a:buFont typeface="Symbol" charset="2"/>
              <a:buChar char=""/>
            </a:pPr>
            <a:r>
              <a:rPr b="1" lang="en-US" sz="2000" spc="-1" strike="noStrike">
                <a:solidFill>
                  <a:srgbClr val="232323"/>
                </a:solidFill>
                <a:latin typeface="Calibri"/>
                <a:ea typeface="Calibri"/>
              </a:rPr>
              <a:t>Power Consumption:</a:t>
            </a:r>
            <a:r>
              <a:rPr b="0" lang="en-US" sz="2000" spc="-1" strike="noStrike">
                <a:solidFill>
                  <a:srgbClr val="232323"/>
                </a:solidFill>
                <a:latin typeface="Calibri"/>
                <a:ea typeface="Calibri"/>
              </a:rPr>
              <a:t> Approximately 140 mW during operation and 5 mW in standby.</a:t>
            </a:r>
            <a:endParaRPr b="0" lang="en-US" sz="2000" spc="-1" strike="noStrike">
              <a:latin typeface="Arial"/>
            </a:endParaRPr>
          </a:p>
        </p:txBody>
      </p:sp>
      <p:pic>
        <p:nvPicPr>
          <p:cNvPr id="133" name="Picture 4" descr="Lepton LWIR Micro Thermal Camera Module | Teledyne FLIR OEM"/>
          <p:cNvPicPr/>
          <p:nvPr/>
        </p:nvPicPr>
        <p:blipFill>
          <a:blip r:embed="rId1"/>
          <a:stretch/>
        </p:blipFill>
        <p:spPr>
          <a:xfrm>
            <a:off x="-252360" y="683280"/>
            <a:ext cx="5714640" cy="571464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34"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35" name="Text 1"/>
          <p:cNvSpPr/>
          <p:nvPr/>
        </p:nvSpPr>
        <p:spPr>
          <a:xfrm>
            <a:off x="134460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Region-of-Interest (ROI) Selection</a:t>
            </a:r>
            <a:endParaRPr b="0" lang="en-US" sz="2800" spc="-1" strike="noStrike">
              <a:latin typeface="Arial"/>
            </a:endParaRPr>
          </a:p>
        </p:txBody>
      </p:sp>
      <p:pic>
        <p:nvPicPr>
          <p:cNvPr id="136" name="Picture 4" descr="Understanding Region of Interest (RoI Pooling) - Blog by Kemal Erdem"/>
          <p:cNvPicPr/>
          <p:nvPr/>
        </p:nvPicPr>
        <p:blipFill>
          <a:blip r:embed="rId1"/>
          <a:stretch/>
        </p:blipFill>
        <p:spPr>
          <a:xfrm>
            <a:off x="759600" y="1455120"/>
            <a:ext cx="4734000" cy="4734000"/>
          </a:xfrm>
          <a:prstGeom prst="rect">
            <a:avLst/>
          </a:prstGeom>
          <a:ln w="0">
            <a:noFill/>
          </a:ln>
        </p:spPr>
      </p:pic>
      <p:pic>
        <p:nvPicPr>
          <p:cNvPr id="137" name="Picture 6" descr="Regions of Interest in Intel IPP"/>
          <p:cNvPicPr/>
          <p:nvPr/>
        </p:nvPicPr>
        <p:blipFill>
          <a:blip r:embed="rId2"/>
          <a:stretch/>
        </p:blipFill>
        <p:spPr>
          <a:xfrm>
            <a:off x="6426000" y="1714680"/>
            <a:ext cx="5370840" cy="342828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38"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39"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Detection Algorithm — Adaptive Baseline</a:t>
            </a:r>
            <a:endParaRPr b="0" lang="en-US" sz="2800" spc="-1" strike="noStrike">
              <a:latin typeface="Arial"/>
            </a:endParaRPr>
          </a:p>
        </p:txBody>
      </p:sp>
      <p:sp>
        <p:nvSpPr>
          <p:cNvPr id="140" name="Shape 2"/>
          <p:cNvSpPr/>
          <p:nvPr/>
        </p:nvSpPr>
        <p:spPr>
          <a:xfrm>
            <a:off x="293040" y="2610720"/>
            <a:ext cx="365400" cy="365400"/>
          </a:xfrm>
          <a:prstGeom prst="ellipse">
            <a:avLst/>
          </a:prstGeom>
          <a:solidFill>
            <a:srgbClr val="3b1e54"/>
          </a:solidFill>
          <a:ln w="0">
            <a:noFill/>
          </a:ln>
        </p:spPr>
        <p:style>
          <a:lnRef idx="0"/>
          <a:fillRef idx="0"/>
          <a:effectRef idx="0"/>
          <a:fontRef idx="minor"/>
        </p:style>
      </p:sp>
      <p:sp>
        <p:nvSpPr>
          <p:cNvPr id="141" name="Text 3"/>
          <p:cNvSpPr/>
          <p:nvPr/>
        </p:nvSpPr>
        <p:spPr>
          <a:xfrm>
            <a:off x="293040" y="2610720"/>
            <a:ext cx="365400" cy="3654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400" spc="-1" strike="noStrike">
                <a:solidFill>
                  <a:srgbClr val="ffffff"/>
                </a:solidFill>
                <a:latin typeface="Calibri"/>
                <a:ea typeface="Calibri"/>
              </a:rPr>
              <a:t>1</a:t>
            </a:r>
            <a:endParaRPr b="0" lang="en-US" sz="1400" spc="-1" strike="noStrike">
              <a:latin typeface="Arial"/>
            </a:endParaRPr>
          </a:p>
        </p:txBody>
      </p:sp>
      <p:sp>
        <p:nvSpPr>
          <p:cNvPr id="142" name="Text 4"/>
          <p:cNvSpPr/>
          <p:nvPr/>
        </p:nvSpPr>
        <p:spPr>
          <a:xfrm>
            <a:off x="841680" y="2583360"/>
            <a:ext cx="105454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500" spc="-1" strike="noStrike">
                <a:solidFill>
                  <a:srgbClr val="232323"/>
                </a:solidFill>
                <a:latin typeface="Calibri"/>
                <a:ea typeface="Calibri"/>
              </a:rPr>
              <a:t>Per-ROI max-pixel extraction (not average)</a:t>
            </a:r>
            <a:endParaRPr b="0" lang="en-US" sz="1500" spc="-1" strike="noStrike">
              <a:latin typeface="Arial"/>
            </a:endParaRPr>
          </a:p>
        </p:txBody>
      </p:sp>
      <p:sp>
        <p:nvSpPr>
          <p:cNvPr id="143" name="Shape 5"/>
          <p:cNvSpPr/>
          <p:nvPr/>
        </p:nvSpPr>
        <p:spPr>
          <a:xfrm>
            <a:off x="293040" y="3479400"/>
            <a:ext cx="365400" cy="365400"/>
          </a:xfrm>
          <a:prstGeom prst="ellipse">
            <a:avLst/>
          </a:prstGeom>
          <a:solidFill>
            <a:srgbClr val="3b1e54"/>
          </a:solidFill>
          <a:ln w="0">
            <a:noFill/>
          </a:ln>
        </p:spPr>
        <p:style>
          <a:lnRef idx="0"/>
          <a:fillRef idx="0"/>
          <a:effectRef idx="0"/>
          <a:fontRef idx="minor"/>
        </p:style>
      </p:sp>
      <p:sp>
        <p:nvSpPr>
          <p:cNvPr id="144" name="Text 6"/>
          <p:cNvSpPr/>
          <p:nvPr/>
        </p:nvSpPr>
        <p:spPr>
          <a:xfrm>
            <a:off x="293040" y="3479400"/>
            <a:ext cx="365400" cy="3654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400" spc="-1" strike="noStrike">
                <a:solidFill>
                  <a:srgbClr val="ffffff"/>
                </a:solidFill>
                <a:latin typeface="Calibri"/>
                <a:ea typeface="Calibri"/>
              </a:rPr>
              <a:t>2</a:t>
            </a:r>
            <a:endParaRPr b="0" lang="en-US" sz="1400" spc="-1" strike="noStrike">
              <a:latin typeface="Arial"/>
            </a:endParaRPr>
          </a:p>
        </p:txBody>
      </p:sp>
      <p:sp>
        <p:nvSpPr>
          <p:cNvPr id="145" name="Text 7"/>
          <p:cNvSpPr/>
          <p:nvPr/>
        </p:nvSpPr>
        <p:spPr>
          <a:xfrm>
            <a:off x="841680" y="3452040"/>
            <a:ext cx="105454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500" spc="-1" strike="noStrike">
                <a:solidFill>
                  <a:srgbClr val="232323"/>
                </a:solidFill>
                <a:latin typeface="Calibri"/>
                <a:ea typeface="Calibri"/>
              </a:rPr>
              <a:t>Noise filtering via connected-component analysis </a:t>
            </a:r>
            <a:endParaRPr b="0" lang="en-US" sz="1500" spc="-1" strike="noStrike">
              <a:latin typeface="Arial"/>
            </a:endParaRPr>
          </a:p>
        </p:txBody>
      </p:sp>
      <p:sp>
        <p:nvSpPr>
          <p:cNvPr id="146" name="Shape 8"/>
          <p:cNvSpPr/>
          <p:nvPr/>
        </p:nvSpPr>
        <p:spPr>
          <a:xfrm>
            <a:off x="293040" y="4348080"/>
            <a:ext cx="365400" cy="365400"/>
          </a:xfrm>
          <a:prstGeom prst="ellipse">
            <a:avLst/>
          </a:prstGeom>
          <a:solidFill>
            <a:srgbClr val="ff6b35"/>
          </a:solidFill>
          <a:ln w="0">
            <a:noFill/>
          </a:ln>
        </p:spPr>
        <p:style>
          <a:lnRef idx="0"/>
          <a:fillRef idx="0"/>
          <a:effectRef idx="0"/>
          <a:fontRef idx="minor"/>
        </p:style>
      </p:sp>
      <p:sp>
        <p:nvSpPr>
          <p:cNvPr id="147" name="Text 9"/>
          <p:cNvSpPr/>
          <p:nvPr/>
        </p:nvSpPr>
        <p:spPr>
          <a:xfrm>
            <a:off x="293040" y="4348080"/>
            <a:ext cx="365400" cy="3654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400" spc="-1" strike="noStrike">
                <a:solidFill>
                  <a:srgbClr val="ffffff"/>
                </a:solidFill>
                <a:latin typeface="Calibri"/>
                <a:ea typeface="Calibri"/>
              </a:rPr>
              <a:t>3</a:t>
            </a:r>
            <a:endParaRPr b="0" lang="en-US" sz="1400" spc="-1" strike="noStrike">
              <a:latin typeface="Arial"/>
            </a:endParaRPr>
          </a:p>
        </p:txBody>
      </p:sp>
      <p:sp>
        <p:nvSpPr>
          <p:cNvPr id="148" name="Text 10"/>
          <p:cNvSpPr/>
          <p:nvPr/>
        </p:nvSpPr>
        <p:spPr>
          <a:xfrm>
            <a:off x="841680" y="4320720"/>
            <a:ext cx="105454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500" spc="-1" strike="noStrike">
                <a:solidFill>
                  <a:srgbClr val="232323"/>
                </a:solidFill>
                <a:latin typeface="Calibri"/>
                <a:ea typeface="Calibri"/>
              </a:rPr>
              <a:t>Adaptive baseline: algorithm learns each ROI's normal temperature range over time</a:t>
            </a:r>
            <a:endParaRPr b="0" lang="en-US" sz="1500" spc="-1" strike="noStrike">
              <a:latin typeface="Arial"/>
            </a:endParaRPr>
          </a:p>
        </p:txBody>
      </p:sp>
      <p:sp>
        <p:nvSpPr>
          <p:cNvPr id="149" name="Shape 11"/>
          <p:cNvSpPr/>
          <p:nvPr/>
        </p:nvSpPr>
        <p:spPr>
          <a:xfrm>
            <a:off x="293040" y="5216760"/>
            <a:ext cx="365400" cy="365400"/>
          </a:xfrm>
          <a:prstGeom prst="ellipse">
            <a:avLst/>
          </a:prstGeom>
          <a:solidFill>
            <a:srgbClr val="3b1e54"/>
          </a:solidFill>
          <a:ln w="0">
            <a:noFill/>
          </a:ln>
        </p:spPr>
        <p:style>
          <a:lnRef idx="0"/>
          <a:fillRef idx="0"/>
          <a:effectRef idx="0"/>
          <a:fontRef idx="minor"/>
        </p:style>
      </p:sp>
      <p:sp>
        <p:nvSpPr>
          <p:cNvPr id="150" name="Text 12"/>
          <p:cNvSpPr/>
          <p:nvPr/>
        </p:nvSpPr>
        <p:spPr>
          <a:xfrm>
            <a:off x="293040" y="5216760"/>
            <a:ext cx="365400" cy="3654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400" spc="-1" strike="noStrike">
                <a:solidFill>
                  <a:srgbClr val="ffffff"/>
                </a:solidFill>
                <a:latin typeface="Calibri"/>
                <a:ea typeface="Calibri"/>
              </a:rPr>
              <a:t>4</a:t>
            </a:r>
            <a:endParaRPr b="0" lang="en-US" sz="1400" spc="-1" strike="noStrike">
              <a:latin typeface="Arial"/>
            </a:endParaRPr>
          </a:p>
        </p:txBody>
      </p:sp>
      <p:sp>
        <p:nvSpPr>
          <p:cNvPr id="151" name="Text 13"/>
          <p:cNvSpPr/>
          <p:nvPr/>
        </p:nvSpPr>
        <p:spPr>
          <a:xfrm>
            <a:off x="841680" y="5189400"/>
            <a:ext cx="105454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500" spc="-1" strike="noStrike">
                <a:solidFill>
                  <a:srgbClr val="232323"/>
                </a:solidFill>
                <a:latin typeface="Calibri"/>
                <a:ea typeface="Calibri"/>
              </a:rPr>
              <a:t>Alert triggered on significant deviation from the ROI's own learned baseline</a:t>
            </a:r>
            <a:endParaRPr b="0" lang="en-US" sz="1500" spc="-1" strike="noStrike">
              <a:latin typeface="Arial"/>
            </a:endParaRPr>
          </a:p>
        </p:txBody>
      </p:sp>
      <p:sp>
        <p:nvSpPr>
          <p:cNvPr id="152" name="Shape 14"/>
          <p:cNvSpPr/>
          <p:nvPr/>
        </p:nvSpPr>
        <p:spPr>
          <a:xfrm>
            <a:off x="293040" y="6085440"/>
            <a:ext cx="365400" cy="365400"/>
          </a:xfrm>
          <a:prstGeom prst="ellipse">
            <a:avLst/>
          </a:prstGeom>
          <a:solidFill>
            <a:srgbClr val="3b1e54"/>
          </a:solidFill>
          <a:ln w="0">
            <a:noFill/>
          </a:ln>
        </p:spPr>
        <p:style>
          <a:lnRef idx="0"/>
          <a:fillRef idx="0"/>
          <a:effectRef idx="0"/>
          <a:fontRef idx="minor"/>
        </p:style>
      </p:sp>
      <p:sp>
        <p:nvSpPr>
          <p:cNvPr id="153" name="Text 15"/>
          <p:cNvSpPr/>
          <p:nvPr/>
        </p:nvSpPr>
        <p:spPr>
          <a:xfrm>
            <a:off x="293040" y="6085440"/>
            <a:ext cx="365400" cy="36540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lang="en-US" sz="1400" spc="-1" strike="noStrike">
                <a:solidFill>
                  <a:srgbClr val="ffffff"/>
                </a:solidFill>
                <a:latin typeface="Calibri"/>
                <a:ea typeface="Calibri"/>
              </a:rPr>
              <a:t>5</a:t>
            </a:r>
            <a:endParaRPr b="0" lang="en-US" sz="1400" spc="-1" strike="noStrike">
              <a:latin typeface="Arial"/>
            </a:endParaRPr>
          </a:p>
        </p:txBody>
      </p:sp>
      <p:sp>
        <p:nvSpPr>
          <p:cNvPr id="154" name="Text 16"/>
          <p:cNvSpPr/>
          <p:nvPr/>
        </p:nvSpPr>
        <p:spPr>
          <a:xfrm>
            <a:off x="841680" y="6058080"/>
            <a:ext cx="10545480" cy="776880"/>
          </a:xfrm>
          <a:prstGeom prst="rect">
            <a:avLst/>
          </a:prstGeom>
          <a:noFill/>
          <a:ln w="0">
            <a:noFill/>
          </a:ln>
        </p:spPr>
        <p:style>
          <a:lnRef idx="0"/>
          <a:fillRef idx="0"/>
          <a:effectRef idx="0"/>
          <a:fontRef idx="minor"/>
        </p:style>
        <p:txBody>
          <a:bodyPr lIns="0" rIns="0" tIns="0" bIns="0">
            <a:noAutofit/>
          </a:bodyPr>
          <a:p>
            <a:pPr>
              <a:lnSpc>
                <a:spcPct val="100000"/>
              </a:lnSpc>
              <a:tabLst>
                <a:tab algn="l" pos="0"/>
              </a:tabLst>
            </a:pPr>
            <a:r>
              <a:rPr b="0" lang="en-US" sz="1500" spc="-1" strike="noStrike">
                <a:solidFill>
                  <a:srgbClr val="232323"/>
                </a:solidFill>
                <a:latin typeface="Calibri"/>
                <a:ea typeface="Calibri"/>
              </a:rPr>
              <a:t>Rate-of-rise tracking flags a developing trend as an early warning, before the threshold is crossed</a:t>
            </a:r>
            <a:endParaRPr b="0" lang="en-US" sz="1500" spc="-1" strike="noStrike">
              <a:latin typeface="Arial"/>
            </a:endParaRPr>
          </a:p>
        </p:txBody>
      </p:sp>
      <p:pic>
        <p:nvPicPr>
          <p:cNvPr id="155" name="Picture 6" descr="Hot-Spot, Thermo-Scanning at Electrical Substations"/>
          <p:cNvPicPr/>
          <p:nvPr/>
        </p:nvPicPr>
        <p:blipFill>
          <a:blip r:embed="rId1"/>
          <a:stretch/>
        </p:blipFill>
        <p:spPr>
          <a:xfrm>
            <a:off x="6354360" y="1027800"/>
            <a:ext cx="5640840" cy="317268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57"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PC/SCADA Integration</a:t>
            </a:r>
            <a:endParaRPr b="0" lang="en-US" sz="2800" spc="-1" strike="noStrike">
              <a:latin typeface="Arial"/>
            </a:endParaRPr>
          </a:p>
        </p:txBody>
      </p:sp>
      <p:grpSp>
        <p:nvGrpSpPr>
          <p:cNvPr id="158" name="Group 6"/>
          <p:cNvGrpSpPr/>
          <p:nvPr/>
        </p:nvGrpSpPr>
        <p:grpSpPr>
          <a:xfrm>
            <a:off x="1027800" y="1069920"/>
            <a:ext cx="10135800" cy="5675760"/>
            <a:chOff x="1027800" y="1069920"/>
            <a:chExt cx="10135800" cy="5675760"/>
          </a:xfrm>
        </p:grpSpPr>
        <p:pic>
          <p:nvPicPr>
            <p:cNvPr id="159" name="Picture 16" descr=""/>
            <p:cNvPicPr/>
            <p:nvPr/>
          </p:nvPicPr>
          <p:blipFill>
            <a:blip r:embed="rId1"/>
            <a:stretch/>
          </p:blipFill>
          <p:spPr>
            <a:xfrm>
              <a:off x="1027800" y="1069920"/>
              <a:ext cx="10135800" cy="5675760"/>
            </a:xfrm>
            <a:prstGeom prst="rect">
              <a:avLst/>
            </a:prstGeom>
            <a:ln w="0">
              <a:noFill/>
            </a:ln>
          </p:spPr>
        </p:pic>
        <p:sp>
          <p:nvSpPr>
            <p:cNvPr id="160" name="Rectangle 2"/>
            <p:cNvSpPr/>
            <p:nvPr/>
          </p:nvSpPr>
          <p:spPr>
            <a:xfrm>
              <a:off x="2625120" y="4503240"/>
              <a:ext cx="2133360" cy="166680"/>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p:style>
        </p:sp>
        <p:sp>
          <p:nvSpPr>
            <p:cNvPr id="161" name="Rectangle 5"/>
            <p:cNvSpPr/>
            <p:nvPr/>
          </p:nvSpPr>
          <p:spPr>
            <a:xfrm>
              <a:off x="7585560" y="4503240"/>
              <a:ext cx="2133360" cy="166680"/>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p:style>
        </p:sp>
      </p:gr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62"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63"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SCADA Integration</a:t>
            </a:r>
            <a:endParaRPr b="0" lang="en-US" sz="2800" spc="-1" strike="noStrike">
              <a:latin typeface="Arial"/>
            </a:endParaRPr>
          </a:p>
        </p:txBody>
      </p:sp>
      <p:sp>
        <p:nvSpPr>
          <p:cNvPr id="164" name="Text 2"/>
          <p:cNvSpPr/>
          <p:nvPr/>
        </p:nvSpPr>
        <p:spPr>
          <a:xfrm>
            <a:off x="6647400" y="2279160"/>
            <a:ext cx="5468040" cy="2299320"/>
          </a:xfrm>
          <a:prstGeom prst="rect">
            <a:avLst/>
          </a:prstGeom>
          <a:noFill/>
          <a:ln w="0">
            <a:noFill/>
          </a:ln>
        </p:spPr>
        <p:style>
          <a:lnRef idx="0"/>
          <a:fillRef idx="0"/>
          <a:effectRef idx="0"/>
          <a:fontRef idx="minor"/>
        </p:style>
        <p:txBody>
          <a:bodyPr lIns="0" rIns="0" tIns="0" bIns="0">
            <a:noAutofit/>
          </a:bodyPr>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Per-ROI temperature values published as standard SCADA tags (Modbus / OPC UA)</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SCADA handles alarms, trend logging, and integration with existing control logic</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Live/annotated(via RTSP server) thermal frame displayed on the HMI screen</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Operators see the same visual context as the PC app, without needing separate software</a:t>
            </a:r>
            <a:endParaRPr b="0" lang="en-US" sz="1500" spc="-1" strike="noStrike">
              <a:latin typeface="Arial"/>
            </a:endParaRPr>
          </a:p>
        </p:txBody>
      </p:sp>
      <p:pic>
        <p:nvPicPr>
          <p:cNvPr id="165" name="Picture 18" descr=""/>
          <p:cNvPicPr/>
          <p:nvPr/>
        </p:nvPicPr>
        <p:blipFill>
          <a:blip r:embed="rId1"/>
          <a:stretch/>
        </p:blipFill>
        <p:spPr>
          <a:xfrm>
            <a:off x="76320" y="1651680"/>
            <a:ext cx="6218640" cy="37310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3f1"/>
        </a:solidFill>
      </p:bgPr>
    </p:bg>
    <p:spTree>
      <p:nvGrpSpPr>
        <p:cNvPr id="1" name=""/>
        <p:cNvGrpSpPr/>
        <p:nvPr/>
      </p:nvGrpSpPr>
      <p:grpSpPr>
        <a:xfrm>
          <a:off x="0" y="0"/>
          <a:ext cx="0" cy="0"/>
          <a:chOff x="0" y="0"/>
          <a:chExt cx="0" cy="0"/>
        </a:xfrm>
      </p:grpSpPr>
      <p:sp>
        <p:nvSpPr>
          <p:cNvPr id="166"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67" name="Text 1"/>
          <p:cNvSpPr/>
          <p:nvPr/>
        </p:nvSpPr>
        <p:spPr>
          <a:xfrm>
            <a:off x="1344240" y="502920"/>
            <a:ext cx="10298520" cy="56664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lang="en-US" sz="2800" spc="-1" strike="noStrike">
                <a:solidFill>
                  <a:srgbClr val="232323"/>
                </a:solidFill>
                <a:latin typeface="Cambria"/>
                <a:ea typeface="Cambria"/>
              </a:rPr>
              <a:t>PC Application</a:t>
            </a:r>
            <a:endParaRPr b="0" lang="en-US" sz="2800" spc="-1" strike="noStrike">
              <a:latin typeface="Arial"/>
            </a:endParaRPr>
          </a:p>
        </p:txBody>
      </p:sp>
      <p:sp>
        <p:nvSpPr>
          <p:cNvPr id="168" name="Text 2"/>
          <p:cNvSpPr/>
          <p:nvPr/>
        </p:nvSpPr>
        <p:spPr>
          <a:xfrm>
            <a:off x="5671080" y="2151360"/>
            <a:ext cx="6382800" cy="2656440"/>
          </a:xfrm>
          <a:prstGeom prst="rect">
            <a:avLst/>
          </a:prstGeom>
          <a:noFill/>
          <a:ln w="0">
            <a:noFill/>
          </a:ln>
        </p:spPr>
        <p:style>
          <a:lnRef idx="0"/>
          <a:fillRef idx="0"/>
          <a:effectRef idx="0"/>
          <a:fontRef idx="minor"/>
        </p:style>
        <p:txBody>
          <a:bodyPr lIns="0" rIns="0" tIns="0" bIns="0">
            <a:noAutofit/>
          </a:bodyPr>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Live thermal view with ROI boxes drawn over the feed</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Temperature values displayed under/beside each highlighted ROI, updated in real time</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Historical trends per ROI, alert log, per-machine configuration</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Built in C </a:t>
            </a:r>
            <a:endParaRPr b="0" lang="en-US" sz="1500" spc="-1" strike="noStrike">
              <a:latin typeface="Arial"/>
            </a:endParaRPr>
          </a:p>
          <a:p>
            <a:pPr marL="343080" indent="-342720">
              <a:lnSpc>
                <a:spcPct val="100000"/>
              </a:lnSpc>
              <a:spcAft>
                <a:spcPts val="1199"/>
              </a:spcAft>
              <a:buClr>
                <a:srgbClr val="232323"/>
              </a:buClr>
              <a:buFont typeface="Symbol" charset="2"/>
              <a:buChar char=""/>
            </a:pPr>
            <a:r>
              <a:rPr b="1" lang="en-US" sz="1500" spc="-1" strike="noStrike">
                <a:solidFill>
                  <a:srgbClr val="232323"/>
                </a:solidFill>
                <a:latin typeface="Calibri"/>
                <a:ea typeface="Calibri"/>
              </a:rPr>
              <a:t>Target users: maintenance staff and engineers without SCADA access</a:t>
            </a:r>
            <a:endParaRPr b="0" lang="en-US" sz="1500" spc="-1" strike="noStrike">
              <a:latin typeface="Arial"/>
            </a:endParaRPr>
          </a:p>
        </p:txBody>
      </p:sp>
      <p:pic>
        <p:nvPicPr>
          <p:cNvPr id="169" name="Picture 5" descr=""/>
          <p:cNvPicPr/>
          <p:nvPr/>
        </p:nvPicPr>
        <p:blipFill>
          <a:blip r:embed="rId1"/>
          <a:stretch/>
        </p:blipFill>
        <p:spPr>
          <a:xfrm>
            <a:off x="284760" y="1554480"/>
            <a:ext cx="5299560" cy="387252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c1c28"/>
        </a:solidFill>
      </p:bgPr>
    </p:bg>
    <p:spTree>
      <p:nvGrpSpPr>
        <p:cNvPr id="1" name=""/>
        <p:cNvGrpSpPr/>
        <p:nvPr/>
      </p:nvGrpSpPr>
      <p:grpSpPr>
        <a:xfrm>
          <a:off x="0" y="0"/>
          <a:ext cx="0" cy="0"/>
          <a:chOff x="0" y="0"/>
          <a:chExt cx="0" cy="0"/>
        </a:xfrm>
      </p:grpSpPr>
      <p:sp>
        <p:nvSpPr>
          <p:cNvPr id="170" name="Shape 0"/>
          <p:cNvSpPr/>
          <p:nvPr/>
        </p:nvSpPr>
        <p:spPr>
          <a:xfrm>
            <a:off x="548640" y="502920"/>
            <a:ext cx="566640" cy="566640"/>
          </a:xfrm>
          <a:prstGeom prst="ellipse">
            <a:avLst/>
          </a:prstGeom>
          <a:solidFill>
            <a:srgbClr val="ff6b35"/>
          </a:solidFill>
          <a:ln w="0">
            <a:noFill/>
          </a:ln>
        </p:spPr>
        <p:style>
          <a:lnRef idx="0"/>
          <a:fillRef idx="0"/>
          <a:effectRef idx="0"/>
          <a:fontRef idx="minor"/>
        </p:style>
      </p:sp>
      <p:sp>
        <p:nvSpPr>
          <p:cNvPr id="171" name="Text 1"/>
          <p:cNvSpPr/>
          <p:nvPr/>
        </p:nvSpPr>
        <p:spPr>
          <a:xfrm>
            <a:off x="1344240" y="502920"/>
            <a:ext cx="8229240" cy="566640"/>
          </a:xfrm>
          <a:prstGeom prst="rect">
            <a:avLst/>
          </a:prstGeom>
          <a:noFill/>
          <a:ln w="0">
            <a:noFill/>
          </a:ln>
        </p:spPr>
        <p:style>
          <a:lnRef idx="0"/>
          <a:fillRef idx="0"/>
          <a:effectRef idx="0"/>
          <a:fontRef idx="minor"/>
        </p:style>
        <p:txBody>
          <a:bodyPr lIns="0" rIns="0" tIns="0" bIns="0" anchor="ctr">
            <a:noAutofit/>
          </a:bodyPr>
          <a:p>
            <a:pPr>
              <a:lnSpc>
                <a:spcPct val="100000"/>
              </a:lnSpc>
            </a:pPr>
            <a:r>
              <a:rPr b="1" lang="en-US" sz="2800" spc="-1" strike="noStrike">
                <a:solidFill>
                  <a:srgbClr val="ffffff"/>
                </a:solidFill>
                <a:latin typeface="Cambria"/>
                <a:ea typeface="Cambria"/>
              </a:rPr>
              <a:t>Summary &amp; Goals</a:t>
            </a:r>
            <a:endParaRPr b="0" lang="en-US" sz="2800" spc="-1" strike="noStrike">
              <a:latin typeface="Arial"/>
            </a:endParaRPr>
          </a:p>
        </p:txBody>
      </p:sp>
      <p:pic>
        <p:nvPicPr>
          <p:cNvPr id="172" name="Picture 4" descr="Teledyne FLIR Introduces Lepton 3.1R Radiometric Thermal Camera Module ..."/>
          <p:cNvPicPr/>
          <p:nvPr/>
        </p:nvPicPr>
        <p:blipFill>
          <a:blip r:embed="rId1"/>
          <a:stretch/>
        </p:blipFill>
        <p:spPr>
          <a:xfrm>
            <a:off x="1411560" y="1459800"/>
            <a:ext cx="9368280" cy="489492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c1c28"/>
        </a:solidFill>
      </p:bgPr>
    </p:bg>
    <p:spTree>
      <p:nvGrpSpPr>
        <p:cNvPr id="1" name=""/>
        <p:cNvGrpSpPr/>
        <p:nvPr/>
      </p:nvGrpSpPr>
      <p:grpSpPr>
        <a:xfrm>
          <a:off x="0" y="0"/>
          <a:ext cx="0" cy="0"/>
          <a:chOff x="0" y="0"/>
          <a:chExt cx="0" cy="0"/>
        </a:xfrm>
      </p:grpSpPr>
      <p:sp>
        <p:nvSpPr>
          <p:cNvPr id="173" name="Shape 0"/>
          <p:cNvSpPr/>
          <p:nvPr/>
        </p:nvSpPr>
        <p:spPr>
          <a:xfrm>
            <a:off x="-1371600" y="3840480"/>
            <a:ext cx="4571640" cy="4571640"/>
          </a:xfrm>
          <a:prstGeom prst="ellipse">
            <a:avLst/>
          </a:prstGeom>
          <a:solidFill>
            <a:srgbClr val="3b1e54">
              <a:alpha val="60000"/>
            </a:srgbClr>
          </a:solidFill>
          <a:ln w="0">
            <a:noFill/>
          </a:ln>
        </p:spPr>
        <p:style>
          <a:lnRef idx="0"/>
          <a:fillRef idx="0"/>
          <a:effectRef idx="0"/>
          <a:fontRef idx="minor"/>
        </p:style>
      </p:sp>
      <p:sp>
        <p:nvSpPr>
          <p:cNvPr id="174" name="Text 3"/>
          <p:cNvSpPr/>
          <p:nvPr/>
        </p:nvSpPr>
        <p:spPr>
          <a:xfrm>
            <a:off x="4393080" y="2904120"/>
            <a:ext cx="7314840" cy="548280"/>
          </a:xfrm>
          <a:prstGeom prst="rect">
            <a:avLst/>
          </a:prstGeom>
          <a:noFill/>
          <a:ln w="0">
            <a:noFill/>
          </a:ln>
        </p:spPr>
        <p:style>
          <a:lnRef idx="0"/>
          <a:fillRef idx="0"/>
          <a:effectRef idx="0"/>
          <a:fontRef idx="minor"/>
        </p:style>
        <p:txBody>
          <a:bodyPr lIns="0" rIns="0" tIns="0" bIns="0" anchor="ctr">
            <a:noAutofit/>
          </a:bodyPr>
          <a:p>
            <a:pPr>
              <a:lnSpc>
                <a:spcPct val="100000"/>
              </a:lnSpc>
              <a:tabLst>
                <a:tab algn="l" pos="0"/>
              </a:tabLst>
            </a:pPr>
            <a:r>
              <a:rPr b="1" i="1" lang="en-US" sz="4000" spc="-1" strike="noStrike">
                <a:solidFill>
                  <a:srgbClr val="ff6b35"/>
                </a:solidFill>
                <a:latin typeface="Cambria"/>
                <a:ea typeface="Cambria"/>
              </a:rPr>
              <a:t>Thank you! </a:t>
            </a:r>
            <a:endParaRPr b="0" lang="en-US" sz="4000" spc="-1" strike="noStrike">
              <a:latin typeface="Arial"/>
            </a:endParaRPr>
          </a:p>
          <a:p>
            <a:pPr>
              <a:lnSpc>
                <a:spcPct val="100000"/>
              </a:lnSpc>
              <a:tabLst>
                <a:tab algn="l" pos="0"/>
              </a:tabLst>
            </a:pPr>
            <a:endParaRPr b="0" lang="en-US" sz="4000" spc="-1" strike="noStrike">
              <a:latin typeface="Arial"/>
            </a:endParaRPr>
          </a:p>
          <a:p>
            <a:pPr>
              <a:lnSpc>
                <a:spcPct val="100000"/>
              </a:lnSpc>
              <a:tabLst>
                <a:tab algn="l" pos="0"/>
              </a:tabLst>
            </a:pPr>
            <a:endParaRPr b="0" lang="en-US" sz="4000" spc="-1" strike="noStrike">
              <a:latin typeface="Arial"/>
            </a:endParaRPr>
          </a:p>
          <a:p>
            <a:pPr>
              <a:lnSpc>
                <a:spcPct val="100000"/>
              </a:lnSpc>
              <a:tabLst>
                <a:tab algn="l" pos="0"/>
              </a:tabLst>
            </a:pPr>
            <a:r>
              <a:rPr b="1" i="1" lang="en-US" sz="4000" spc="-1" strike="noStrike">
                <a:solidFill>
                  <a:srgbClr val="ff6b35"/>
                </a:solidFill>
                <a:latin typeface="Cambria"/>
                <a:ea typeface="Cambria"/>
              </a:rPr>
              <a:t> </a:t>
            </a:r>
            <a:r>
              <a:rPr b="1" i="1" lang="en-US" sz="4000" spc="-1" strike="noStrike">
                <a:solidFill>
                  <a:srgbClr val="ff6b35"/>
                </a:solidFill>
                <a:latin typeface="Cambria"/>
                <a:ea typeface="Cambria"/>
              </a:rPr>
              <a:t>Questions?</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745</TotalTime>
  <Application>LibreOffice/7.1.4.2$Linux_X86_64 LibreOffice_project/10$Build-2</Application>
  <AppVersion>15.0000</AppVersion>
  <Words>611</Words>
  <Paragraphs>93</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2026-09-06T20:25:06Z</dcterms:created>
  <dc:creator>PptxGenJS</dc:creator>
  <dc:description/>
  <dc:language>en-US</dc:language>
  <cp:lastModifiedBy>Giorgi Khmaladze</cp:lastModifiedBy>
  <dcterms:modified xsi:type="dcterms:W3CDTF">2026-09-09T09:01:34Z</dcterms:modified>
  <cp:revision>21</cp:revision>
  <dc:subject>PptxGenJS Presentation</dc:subject>
  <dc:title>PptxGenJS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16</vt:i4>
  </property>
  <property fmtid="{D5CDD505-2E9C-101B-9397-08002B2CF9AE}" pid="3" name="PresentationFormat">
    <vt:lpwstr>Widescreen</vt:lpwstr>
  </property>
  <property fmtid="{D5CDD505-2E9C-101B-9397-08002B2CF9AE}" pid="4" name="Slides">
    <vt:i4>16</vt:i4>
  </property>
</Properties>
</file>