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9.xml.rels" ContentType="application/vnd.openxmlformats-package.relationships+xml"/>
  <Override PartName="/ppt/notesSlides/_rels/notesSlide6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3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jpeg" ContentType="image/jpeg"/>
  <Override PartName="/ppt/media/image2.png" ContentType="image/png"/>
  <Override PartName="/ppt/media/image3.png" ContentType="image/png"/>
  <Override PartName="/ppt/media/image4.png" ContentType="image/png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12192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Vout (V)</c:v>
                </c:pt>
              </c:strCache>
            </c:strRef>
          </c:tx>
          <c:spPr>
            <a:solidFill>
              <a:srgbClr val="2a9d8f"/>
            </a:solidFill>
            <a:ln w="28080">
              <a:solidFill>
                <a:srgbClr val="2a9d8f"/>
              </a:solidFill>
              <a:round/>
            </a:ln>
          </c:spPr>
          <c:marker>
            <c:symbol val="circle"/>
            <c:size val="6"/>
            <c:spPr>
              <a:solidFill>
                <a:srgbClr val="2a9d8f"/>
              </a:solidFill>
            </c:spPr>
          </c:marker>
          <c:dLbls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DejaVu Sans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1.0 kΩ</c:v>
                </c:pt>
                <c:pt idx="1">
                  <c:v>1.5 kΩ</c:v>
                </c:pt>
                <c:pt idx="2">
                  <c:v>2.2 kΩ</c:v>
                </c:pt>
                <c:pt idx="3">
                  <c:v>3.3 kΩ</c:v>
                </c:pt>
                <c:pt idx="4">
                  <c:v>4.7 kΩ</c:v>
                </c:pt>
                <c:pt idx="5">
                  <c:v>10 kΩ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3</c:v>
                </c:pt>
                <c:pt idx="1">
                  <c:v>3.17</c:v>
                </c:pt>
                <c:pt idx="2">
                  <c:v>3.33</c:v>
                </c:pt>
                <c:pt idx="3">
                  <c:v>3.45</c:v>
                </c:pt>
                <c:pt idx="4">
                  <c:v>3.55</c:v>
                </c:pt>
                <c:pt idx="5">
                  <c:v>3.7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Pout (mW)</c:v>
                </c:pt>
              </c:strCache>
            </c:strRef>
          </c:tx>
          <c:spPr>
            <a:solidFill>
              <a:srgbClr val="e63946"/>
            </a:solidFill>
            <a:ln w="28080">
              <a:solidFill>
                <a:srgbClr val="e63946"/>
              </a:solidFill>
              <a:round/>
            </a:ln>
          </c:spPr>
          <c:marker>
            <c:symbol val="circle"/>
            <c:size val="6"/>
            <c:spPr>
              <a:solidFill>
                <a:srgbClr val="e63946"/>
              </a:solidFill>
            </c:spPr>
          </c:marker>
          <c:dLbls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DejaVu Sans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1.0 kΩ</c:v>
                </c:pt>
                <c:pt idx="1">
                  <c:v>1.5 kΩ</c:v>
                </c:pt>
                <c:pt idx="2">
                  <c:v>2.2 kΩ</c:v>
                </c:pt>
                <c:pt idx="3">
                  <c:v>3.3 kΩ</c:v>
                </c:pt>
                <c:pt idx="4">
                  <c:v>4.7 kΩ</c:v>
                </c:pt>
                <c:pt idx="5">
                  <c:v>10 kΩ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6"/>
                <c:pt idx="0">
                  <c:v>9</c:v>
                </c:pt>
                <c:pt idx="1">
                  <c:v>6.7</c:v>
                </c:pt>
                <c:pt idx="2">
                  <c:v>5.04</c:v>
                </c:pt>
                <c:pt idx="3">
                  <c:v>3.61</c:v>
                </c:pt>
                <c:pt idx="4">
                  <c:v>2.68</c:v>
                </c:pt>
                <c:pt idx="5">
                  <c:v>1.37</c:v>
                </c:pt>
              </c:numCache>
            </c:numRef>
          </c:val>
          <c:smooth val="0"/>
        </c:ser>
        <c:hiLowLines>
          <c:spPr>
            <a:ln w="0">
              <a:noFill/>
            </a:ln>
          </c:spPr>
        </c:hiLowLines>
        <c:marker val="1"/>
        <c:axId val="29826540"/>
        <c:axId val="23141870"/>
      </c:lineChart>
      <c:catAx>
        <c:axId val="298265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b="0" sz="1200" spc="-1" strike="noStrike">
                <a:solidFill>
                  <a:srgbClr val="000000"/>
                </a:solidFill>
                <a:latin typeface="DejaVu Sans"/>
              </a:defRPr>
            </a:pPr>
          </a:p>
        </c:txPr>
        <c:crossAx val="23141870"/>
        <c:crosses val="autoZero"/>
        <c:auto val="1"/>
        <c:lblAlgn val="ctr"/>
        <c:lblOffset val="100"/>
        <c:noMultiLvlLbl val="0"/>
      </c:catAx>
      <c:valAx>
        <c:axId val="23141870"/>
        <c:scaling>
          <c:orientation val="minMax"/>
          <c:max val="10"/>
          <c:min val="0"/>
        </c:scaling>
        <c:delete val="0"/>
        <c:axPos val="l"/>
        <c:majorGridlines>
          <c:spPr>
            <a:ln w="12600">
              <a:solidFill>
                <a:srgbClr val="888888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b="0" sz="1200" spc="-1" strike="noStrike">
                <a:solidFill>
                  <a:srgbClr val="000000"/>
                </a:solidFill>
                <a:latin typeface="DejaVu Sans"/>
              </a:defRPr>
            </a:pPr>
          </a:p>
        </c:txPr>
        <c:crossAx val="29826540"/>
        <c:crosses val="autoZero"/>
        <c:crossBetween val="between"/>
      </c:valAx>
      <c:spPr>
        <a:noFill/>
        <a:ln w="0">
          <a:noFill/>
        </a:ln>
      </c:spPr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DejaVu Sans"/>
            </a:defRPr>
          </a:pPr>
        </a:p>
      </c:txPr>
    </c:legend>
    <c:plotVisOnly val="1"/>
    <c:dispBlanksAs val="span"/>
  </c:chart>
  <c:spPr>
    <a:noFill/>
    <a:ln w="936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Vout (V)</c:v>
                </c:pt>
              </c:strCache>
            </c:strRef>
          </c:tx>
          <c:spPr>
            <a:solidFill>
              <a:srgbClr val="457b9d"/>
            </a:solidFill>
            <a:ln w="31680">
              <a:solidFill>
                <a:srgbClr val="457b9d"/>
              </a:solidFill>
              <a:round/>
            </a:ln>
          </c:spPr>
          <c:marker>
            <c:symbol val="circle"/>
            <c:size val="6"/>
            <c:spPr>
              <a:solidFill>
                <a:srgbClr val="457b9d"/>
              </a:solidFill>
            </c:spPr>
          </c:marker>
          <c:dLbls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DejaVu Sans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6"/>
                <c:pt idx="0">
                  <c:v>1.5 Vrms</c:v>
                </c:pt>
                <c:pt idx="1">
                  <c:v>2.0 Vrms</c:v>
                </c:pt>
                <c:pt idx="2">
                  <c:v>2.5 Vrms</c:v>
                </c:pt>
                <c:pt idx="3">
                  <c:v>3.0 Vrms</c:v>
                </c:pt>
                <c:pt idx="4">
                  <c:v>3.5 Vrms</c:v>
                </c:pt>
                <c:pt idx="5">
                  <c:v>4.0 Vrms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1.52</c:v>
                </c:pt>
                <c:pt idx="1">
                  <c:v>2.12</c:v>
                </c:pt>
                <c:pt idx="2">
                  <c:v>2.72</c:v>
                </c:pt>
                <c:pt idx="3">
                  <c:v>3.33</c:v>
                </c:pt>
                <c:pt idx="4">
                  <c:v>3.94</c:v>
                </c:pt>
                <c:pt idx="5">
                  <c:v>4.55</c:v>
                </c:pt>
              </c:numCache>
            </c:numRef>
          </c:val>
          <c:smooth val="0"/>
        </c:ser>
        <c:hiLowLines>
          <c:spPr>
            <a:ln w="0">
              <a:noFill/>
            </a:ln>
          </c:spPr>
        </c:hiLowLines>
        <c:marker val="1"/>
        <c:axId val="88070977"/>
        <c:axId val="43604197"/>
      </c:lineChart>
      <c:catAx>
        <c:axId val="88070977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b="0" sz="1200" spc="-1" strike="noStrike">
                <a:solidFill>
                  <a:srgbClr val="000000"/>
                </a:solidFill>
                <a:latin typeface="DejaVu Sans"/>
              </a:defRPr>
            </a:pPr>
          </a:p>
        </c:txPr>
        <c:crossAx val="43604197"/>
        <c:crosses val="autoZero"/>
        <c:auto val="1"/>
        <c:lblAlgn val="ctr"/>
        <c:lblOffset val="100"/>
        <c:noMultiLvlLbl val="0"/>
      </c:catAx>
      <c:valAx>
        <c:axId val="43604197"/>
        <c:scaling>
          <c:orientation val="minMax"/>
          <c:max val="5"/>
          <c:min val="0"/>
        </c:scaling>
        <c:delete val="0"/>
        <c:axPos val="l"/>
        <c:majorGridlines>
          <c:spPr>
            <a:ln w="12600">
              <a:solidFill>
                <a:srgbClr val="888888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b="0" sz="1200" spc="-1" strike="noStrike">
                <a:solidFill>
                  <a:srgbClr val="000000"/>
                </a:solidFill>
                <a:latin typeface="DejaVu Sans"/>
              </a:defRPr>
            </a:pPr>
          </a:p>
        </c:txPr>
        <c:crossAx val="88070977"/>
        <c:crosses val="autoZero"/>
        <c:crossBetween val="between"/>
      </c:valAx>
      <c:spPr>
        <a:noFill/>
        <a:ln w="0">
          <a:noFill/>
        </a:ln>
      </c:spPr>
    </c:plotArea>
    <c:plotVisOnly val="1"/>
    <c:dispBlanksAs val="span"/>
  </c:chart>
  <c:spPr>
    <a:noFill/>
    <a:ln w="9360"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Settling time (ms)</c:v>
                </c:pt>
              </c:strCache>
            </c:strRef>
          </c:tx>
          <c:spPr>
            <a:solidFill>
              <a:srgbClr val="457b9d"/>
            </a:solidFill>
            <a:ln w="0">
              <a:noFill/>
            </a:ln>
          </c:spPr>
          <c:invertIfNegative val="0"/>
          <c:dLbls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DejaVu San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100 nF</c:v>
                </c:pt>
                <c:pt idx="1">
                  <c:v>470 nF</c:v>
                </c:pt>
                <c:pt idx="2">
                  <c:v>1 µF</c:v>
                </c:pt>
                <c:pt idx="3">
                  <c:v>4.7 µF</c:v>
                </c:pt>
                <c:pt idx="4">
                  <c:v>10 µF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3</c:v>
                </c:pt>
                <c:pt idx="1">
                  <c:v>14</c:v>
                </c:pt>
                <c:pt idx="2">
                  <c:v>16</c:v>
                </c:pt>
                <c:pt idx="3">
                  <c:v>21</c:v>
                </c:pt>
                <c:pt idx="4">
                  <c:v>30</c:v>
                </c:pt>
              </c:numCache>
            </c:numRef>
          </c:val>
        </c:ser>
        <c:gapWidth val="150"/>
        <c:overlap val="0"/>
        <c:axId val="7839579"/>
        <c:axId val="58492101"/>
      </c:barChart>
      <c:catAx>
        <c:axId val="7839579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b="0" sz="1200" spc="-1" strike="noStrike">
                <a:solidFill>
                  <a:srgbClr val="000000"/>
                </a:solidFill>
                <a:latin typeface="DejaVu Sans"/>
              </a:defRPr>
            </a:pPr>
          </a:p>
        </c:txPr>
        <c:crossAx val="58492101"/>
        <c:crosses val="autoZero"/>
        <c:auto val="1"/>
        <c:lblAlgn val="ctr"/>
        <c:lblOffset val="100"/>
        <c:noMultiLvlLbl val="0"/>
      </c:catAx>
      <c:valAx>
        <c:axId val="58492101"/>
        <c:scaling>
          <c:orientation val="minMax"/>
          <c:max val="35"/>
          <c:min val="0"/>
        </c:scaling>
        <c:delete val="0"/>
        <c:axPos val="l"/>
        <c:majorGridlines>
          <c:spPr>
            <a:ln w="12600">
              <a:solidFill>
                <a:srgbClr val="888888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b="0" sz="1200" spc="-1" strike="noStrike">
                <a:solidFill>
                  <a:srgbClr val="000000"/>
                </a:solidFill>
                <a:latin typeface="DejaVu Sans"/>
              </a:defRPr>
            </a:pPr>
          </a:p>
        </c:txPr>
        <c:crossAx val="7839579"/>
        <c:crosses val="autoZero"/>
        <c:crossBetween val="between"/>
      </c:valAx>
      <c:spPr>
        <a:noFill/>
        <a:ln w="0">
          <a:noFill/>
        </a:ln>
      </c:spPr>
    </c:plotArea>
    <c:plotVisOnly val="1"/>
    <c:dispBlanksAs val="span"/>
  </c:chart>
  <c:spPr>
    <a:noFill/>
    <a:ln w="9360"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DejaVu Sans"/>
              </a:rPr>
              <a:t>Click to move the slide</a:t>
            </a:r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622EC7B6-48F1-4F24-8F9B-B81B24C9B453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sldImg"/>
          </p:nvPr>
        </p:nvSpPr>
        <p:spPr>
          <a:xfrm>
            <a:off x="-228600" y="1523880"/>
            <a:ext cx="7314840" cy="4114440"/>
          </a:xfrm>
          <a:prstGeom prst="rect">
            <a:avLst/>
          </a:prstGeom>
        </p:spPr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6040" cy="48002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15000"/>
              </a:lnSpc>
              <a:spcAft>
                <a:spcPts val="1001"/>
              </a:spcAft>
            </a:pPr>
            <a:r>
              <a:rPr b="0" lang="en-US" sz="1800" spc="-1" strike="noStrike">
                <a:latin typeface="DejaVu Sans"/>
                <a:ea typeface="DejaVu Sans"/>
              </a:rPr>
              <a:t>Today I will present a circuit-level design and evaluation of a wireless power link for low-power biomedical implantable devices. The current model is implemented in Multisim and focuses on the power-processing chain: AC excitation, transformer-equivalent inductive transfer, Schottky bridge rectification, DC filtering and a resistive sensor-equivalent load.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7" name="Slide Number Placeholder 3"/>
          <p:cNvSpPr txBox="1"/>
          <p:nvPr/>
        </p:nvSpPr>
        <p:spPr>
          <a:xfrm>
            <a:off x="3884760" y="11580840"/>
            <a:ext cx="2971440" cy="61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E6D56207-AD20-457C-B231-FAF999C89F58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sldImg"/>
          </p:nvPr>
        </p:nvSpPr>
        <p:spPr>
          <a:xfrm>
            <a:off x="-228600" y="1523880"/>
            <a:ext cx="7314840" cy="4114440"/>
          </a:xfrm>
          <a:prstGeom prst="rect">
            <a:avLst/>
          </a:prstGeom>
        </p:spPr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6040" cy="48002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15000"/>
              </a:lnSpc>
              <a:spcAft>
                <a:spcPts val="1001"/>
              </a:spcAft>
            </a:pPr>
            <a:r>
              <a:rPr b="0" lang="en-US" sz="1800" spc="-1" strike="noStrike">
                <a:latin typeface="DejaVu Sans"/>
                <a:ea typeface="DejaVu Sans"/>
              </a:rPr>
              <a:t>The main objective is not to claim a complete clinical implant supply, but to evaluate whether the receiver-side circuit can generate a stable low-voltage DC output. The target is around 3.0 to 3.3 V, which is a practical supply class for low-power electronics. The evaluation is based on load, frequency, input amplitude and output capacitor tests.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0" name="Slide Number Placeholder 3"/>
          <p:cNvSpPr txBox="1"/>
          <p:nvPr/>
        </p:nvSpPr>
        <p:spPr>
          <a:xfrm>
            <a:off x="3884760" y="11580840"/>
            <a:ext cx="2971440" cy="61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CC5B2E0C-D26B-4578-BEE4-6B6420D973D2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sldImg"/>
          </p:nvPr>
        </p:nvSpPr>
        <p:spPr>
          <a:xfrm>
            <a:off x="-228600" y="1523880"/>
            <a:ext cx="7314840" cy="4114440"/>
          </a:xfrm>
          <a:prstGeom prst="rect">
            <a:avLst/>
          </a:prstGeom>
        </p:spPr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6040" cy="48002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15000"/>
              </a:lnSpc>
              <a:spcAft>
                <a:spcPts val="1001"/>
              </a:spcAft>
            </a:pPr>
            <a:r>
              <a:rPr b="0" lang="en-US" sz="1800" spc="-1" strike="noStrike">
                <a:latin typeface="DejaVu Sans"/>
                <a:ea typeface="DejaVu Sans"/>
              </a:rPr>
              <a:t>The architecture starts with a 3 Vrms, 100 kHz transmitter excitation. R1 and C1 form the transmitter-side network. The inductive link is represented by a 1:1 transformer-equivalent model. On the receiver side, the AC signal is passed through the compensation capacitor and then rectified by a Schottky bridge. The output capacitor smooths the waveform and Rload represents the low-power sensor node.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3" name="Slide Number Placeholder 3"/>
          <p:cNvSpPr txBox="1"/>
          <p:nvPr/>
        </p:nvSpPr>
        <p:spPr>
          <a:xfrm>
            <a:off x="3884760" y="11580840"/>
            <a:ext cx="2971440" cy="61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46BC6B0B-6845-41C5-97DC-917F7C66D2EB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sldImg"/>
          </p:nvPr>
        </p:nvSpPr>
        <p:spPr>
          <a:xfrm>
            <a:off x="-228600" y="1523880"/>
            <a:ext cx="7314840" cy="4114440"/>
          </a:xfrm>
          <a:prstGeom prst="rect">
            <a:avLst/>
          </a:prstGeom>
        </p:spPr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6040" cy="48002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15000"/>
              </a:lnSpc>
              <a:spcAft>
                <a:spcPts val="1001"/>
              </a:spcAft>
            </a:pPr>
            <a:r>
              <a:rPr b="0" lang="en-US" sz="1800" spc="-1" strike="noStrike">
                <a:latin typeface="DejaVu Sans"/>
                <a:ea typeface="DejaVu Sans"/>
              </a:rPr>
              <a:t>This slide shows the Multisim implementation used for the updated results. The circuit uses 10BQ040 Schottky diodes, a 1 µF output capacitor and a 2.2 kΩ nominal load. The schematic should be interpreted as a circuit-level implementation, while the functional diagram is the cleaner way to explain the power path.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6" name="Slide Number Placeholder 3"/>
          <p:cNvSpPr txBox="1"/>
          <p:nvPr/>
        </p:nvSpPr>
        <p:spPr>
          <a:xfrm>
            <a:off x="3884760" y="11580840"/>
            <a:ext cx="2971440" cy="61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7E4B310E-B1AC-413B-AF56-340E491894B9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sldImg"/>
          </p:nvPr>
        </p:nvSpPr>
        <p:spPr>
          <a:xfrm>
            <a:off x="-228600" y="1523880"/>
            <a:ext cx="7314840" cy="4114440"/>
          </a:xfrm>
          <a:prstGeom prst="rect">
            <a:avLst/>
          </a:prstGeom>
        </p:spPr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6040" cy="48002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15000"/>
              </a:lnSpc>
              <a:spcAft>
                <a:spcPts val="1001"/>
              </a:spcAft>
            </a:pPr>
            <a:r>
              <a:rPr b="0" lang="en-US" sz="1800" spc="-1" strike="noStrike">
                <a:latin typeface="DejaVu Sans"/>
                <a:ea typeface="DejaVu Sans"/>
              </a:rPr>
              <a:t>At the nominal operating point, the receiver output is 3.33 V DC. With a 2.2 kΩ load, the current is calculated as 3.33 divided by 2200, which gives 1.51 mA. The delivered load power is V squared over R, which gives approximately 5.04 mW. This is a strong result for a low-power proof-of-concept receiver.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19" name="Slide Number Placeholder 3"/>
          <p:cNvSpPr txBox="1"/>
          <p:nvPr/>
        </p:nvSpPr>
        <p:spPr>
          <a:xfrm>
            <a:off x="3884760" y="11580840"/>
            <a:ext cx="2971440" cy="61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DE6DF9F9-85AB-4EFF-ABE5-6D0E3649C71E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sldImg"/>
          </p:nvPr>
        </p:nvSpPr>
        <p:spPr>
          <a:xfrm>
            <a:off x="-228600" y="1523880"/>
            <a:ext cx="7314840" cy="4114440"/>
          </a:xfrm>
          <a:prstGeom prst="rect">
            <a:avLst/>
          </a:prstGeom>
        </p:spPr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6040" cy="48002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15000"/>
              </a:lnSpc>
              <a:spcAft>
                <a:spcPts val="1001"/>
              </a:spcAft>
            </a:pPr>
            <a:r>
              <a:rPr b="0" lang="en-US" sz="1800" spc="-1" strike="noStrike">
                <a:latin typeface="DejaVu Sans"/>
                <a:ea typeface="DejaVu Sans"/>
              </a:rPr>
              <a:t>The oscilloscope screenshot confirms the conversion process. Channel A shows the AC waveform near the receiver or rectifier input. Channel B is DC-coupled and shows approximately 3.324 V at the output. This demonstrates that the bridge and smoothing capacitor convert the induced AC signal into a stable DC output.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2" name="Slide Number Placeholder 3"/>
          <p:cNvSpPr txBox="1"/>
          <p:nvPr/>
        </p:nvSpPr>
        <p:spPr>
          <a:xfrm>
            <a:off x="3884760" y="11580840"/>
            <a:ext cx="2971440" cy="61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1C9EB33C-4882-4CB6-BD26-680506B7512F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Img"/>
          </p:nvPr>
        </p:nvSpPr>
        <p:spPr>
          <a:xfrm>
            <a:off x="-228600" y="1523880"/>
            <a:ext cx="7314840" cy="4114440"/>
          </a:xfrm>
          <a:prstGeom prst="rect">
            <a:avLst/>
          </a:prstGeom>
        </p:spPr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6040" cy="48002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15000"/>
              </a:lnSpc>
              <a:spcAft>
                <a:spcPts val="1001"/>
              </a:spcAft>
            </a:pPr>
            <a:r>
              <a:rPr b="0" lang="en-US" sz="1800" spc="-1" strike="noStrike">
                <a:latin typeface="DejaVu Sans"/>
                <a:ea typeface="DejaVu Sans"/>
              </a:rPr>
              <a:t>In the load sweep, I changed only Rload while keeping the source and frequency constant. The output voltage increases from 3.00 V at 1 kΩ to 3.70 V at 10 kΩ because the load becomes lighter. The delivered power is highest at the lower load values. At the nominal 2.2 kΩ point, the system provides 3.33 V and 5.04 mW.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5" name="Slide Number Placeholder 3"/>
          <p:cNvSpPr txBox="1"/>
          <p:nvPr/>
        </p:nvSpPr>
        <p:spPr>
          <a:xfrm>
            <a:off x="3884760" y="11580840"/>
            <a:ext cx="2971440" cy="61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78FC9742-0686-4AF1-9FF9-35F9F6D09C21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sldImg"/>
          </p:nvPr>
        </p:nvSpPr>
        <p:spPr>
          <a:xfrm>
            <a:off x="-228600" y="1523880"/>
            <a:ext cx="7314840" cy="4114440"/>
          </a:xfrm>
          <a:prstGeom prst="rect">
            <a:avLst/>
          </a:prstGeom>
        </p:spPr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6040" cy="48002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15000"/>
              </a:lnSpc>
              <a:spcAft>
                <a:spcPts val="1001"/>
              </a:spcAft>
            </a:pPr>
            <a:r>
              <a:rPr b="0" lang="en-US" sz="1800" spc="-1" strike="noStrike">
                <a:latin typeface="DejaVu Sans"/>
                <a:ea typeface="DejaVu Sans"/>
              </a:rPr>
              <a:t>This test shows how the receiver output depends on transmitter excitation. The output increases almost monotonically from 1.52 V at 1.5 Vrms input to 4.55 V at 4.0 Vrms input. This suggests that transmitter drive amplitude can be used as a control variable in a future closed-loop system.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28" name="Slide Number Placeholder 3"/>
          <p:cNvSpPr txBox="1"/>
          <p:nvPr/>
        </p:nvSpPr>
        <p:spPr>
          <a:xfrm>
            <a:off x="3884760" y="11580840"/>
            <a:ext cx="2971440" cy="61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3D37438B-242B-4E37-B66F-44CC47989479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sldImg"/>
          </p:nvPr>
        </p:nvSpPr>
        <p:spPr>
          <a:xfrm>
            <a:off x="-228600" y="1523880"/>
            <a:ext cx="7314840" cy="4114440"/>
          </a:xfrm>
          <a:prstGeom prst="rect">
            <a:avLst/>
          </a:prstGeom>
        </p:spPr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6040" cy="48002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15000"/>
              </a:lnSpc>
              <a:spcAft>
                <a:spcPts val="1001"/>
              </a:spcAft>
            </a:pPr>
            <a:r>
              <a:rPr b="0" lang="en-US" sz="1800" spc="-1" strike="noStrike">
                <a:latin typeface="DejaVu Sans"/>
                <a:ea typeface="DejaVu Sans"/>
              </a:rPr>
              <a:t>The frequency sweep was performed from 50 kHz to 200 kHz. In this simplified transformer-equivalent model, the output changes only slightly, from 3.22 V to 3.36 V. Therefore, I will not claim that the system is fully optimized in frequency. The correct interpretation is that 100 kHz is a stable circuit-level demonstration frequency. A physical coil and tissue model would require separate resonance and safety analysis.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1" name="Slide Number Placeholder 3"/>
          <p:cNvSpPr txBox="1"/>
          <p:nvPr/>
        </p:nvSpPr>
        <p:spPr>
          <a:xfrm>
            <a:off x="3884760" y="11580840"/>
            <a:ext cx="2971440" cy="61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EC5247CC-DA8A-4E4B-B98C-3D816F35AF2D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sldImg"/>
          </p:nvPr>
        </p:nvSpPr>
        <p:spPr>
          <a:xfrm>
            <a:off x="-228600" y="1523880"/>
            <a:ext cx="7314840" cy="4114440"/>
          </a:xfrm>
          <a:prstGeom prst="rect">
            <a:avLst/>
          </a:prstGeom>
        </p:spPr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6040" cy="48002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15000"/>
              </a:lnSpc>
              <a:spcAft>
                <a:spcPts val="1001"/>
              </a:spcAft>
            </a:pPr>
            <a:r>
              <a:rPr b="0" lang="en-US" sz="1800" spc="-1" strike="noStrike">
                <a:latin typeface="DejaVu Sans"/>
                <a:ea typeface="DejaVu Sans"/>
              </a:rPr>
              <a:t>The output capacitor test shows the startup and settling behavior. Increasing the capacitor from 100 nF to 10 µF increases the observed settling time from about 3 ms to 30 ms. This is the expected trade-off: a larger capacitor improves smoothing but makes the output settle more slowly.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4" name="Slide Number Placeholder 3"/>
          <p:cNvSpPr txBox="1"/>
          <p:nvPr/>
        </p:nvSpPr>
        <p:spPr>
          <a:xfrm>
            <a:off x="3884760" y="11580840"/>
            <a:ext cx="2971440" cy="61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1A9B0CC4-277E-45B7-90FA-005676896093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sldImg"/>
          </p:nvPr>
        </p:nvSpPr>
        <p:spPr>
          <a:xfrm>
            <a:off x="-228600" y="1523880"/>
            <a:ext cx="7314840" cy="4114440"/>
          </a:xfrm>
          <a:prstGeom prst="rect">
            <a:avLst/>
          </a:prstGeom>
        </p:spPr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6040" cy="48002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15000"/>
              </a:lnSpc>
              <a:spcAft>
                <a:spcPts val="1001"/>
              </a:spcAft>
            </a:pPr>
            <a:r>
              <a:rPr b="0" lang="en-US" sz="1800" spc="-1" strike="noStrike">
                <a:latin typeface="DejaVu Sans"/>
                <a:ea typeface="DejaVu Sans"/>
              </a:rPr>
              <a:t>The simulation proves the AC-to-DC power processing chain at the circuit level. It does not yet prove clinical safety, coil misalignment tolerance, tissue heating, SAR or long-term reliability. I would describe the result as a Multisim circuit-level proof-of-concept</a:t>
            </a:r>
            <a:r>
              <a:rPr b="0" lang="ka-GE" sz="1800" spc="-1" strike="noStrike">
                <a:latin typeface="DejaVu Sans"/>
                <a:ea typeface="DejaVu Sans"/>
              </a:rPr>
              <a:t>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7" name="Slide Number Placeholder 3"/>
          <p:cNvSpPr txBox="1"/>
          <p:nvPr/>
        </p:nvSpPr>
        <p:spPr>
          <a:xfrm>
            <a:off x="3884760" y="11580840"/>
            <a:ext cx="2971440" cy="61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5C0C57AB-7A10-4C8F-ACCB-7790A9F2D0FD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sldImg"/>
          </p:nvPr>
        </p:nvSpPr>
        <p:spPr>
          <a:xfrm>
            <a:off x="-228600" y="1523880"/>
            <a:ext cx="7314840" cy="4114440"/>
          </a:xfrm>
          <a:prstGeom prst="rect">
            <a:avLst/>
          </a:prstGeom>
        </p:spPr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6040" cy="480024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15000"/>
              </a:lnSpc>
              <a:spcAft>
                <a:spcPts val="1001"/>
              </a:spcAft>
            </a:pPr>
            <a:r>
              <a:rPr b="0" lang="en-US" sz="1800" spc="-1" strike="noStrike">
                <a:latin typeface="DejaVu Sans"/>
                <a:ea typeface="DejaVu Sans"/>
              </a:rPr>
              <a:t>In conclusion, the updated Multisim results show that the proposed receiver can deliver a stable 3.3 V-class DC output at approximately 5 mW to a low-power load. The next technical steps are to replace the ideal transformer with coupled inductors, evaluate coupling coefficient and distance, add a 3.3 V regulator, and later include tissue phantom and thermal safety analysis.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0" name="Slide Number Placeholder 3"/>
          <p:cNvSpPr txBox="1"/>
          <p:nvPr/>
        </p:nvSpPr>
        <p:spPr>
          <a:xfrm>
            <a:off x="3884760" y="11580840"/>
            <a:ext cx="2971440" cy="610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63D66565-2940-4606-8110-972285B7E6F0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DejaVu Sans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DejaVu Sans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DejaVu San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DejaVu Sans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latin typeface="DejaVu San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DejaVu Sans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latin typeface="DejaVu San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DejaVu Sans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DejaVu San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DejaVu Sans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DejaVu San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DejaVu Sans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DejaVu San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DejaVu Sans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chart" Target="..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0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Shape 1"/>
          <p:cNvSpPr/>
          <p:nvPr/>
        </p:nvSpPr>
        <p:spPr>
          <a:xfrm>
            <a:off x="0" y="0"/>
            <a:ext cx="12188520" cy="1371240"/>
          </a:xfrm>
          <a:prstGeom prst="rect">
            <a:avLst/>
          </a:prstGeom>
          <a:solidFill>
            <a:srgbClr val="1d3557"/>
          </a:solidFill>
          <a:ln w="12700">
            <a:solidFill>
              <a:srgbClr val="1d355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Text 2"/>
          <p:cNvSpPr/>
          <p:nvPr/>
        </p:nvSpPr>
        <p:spPr>
          <a:xfrm>
            <a:off x="640080" y="311040"/>
            <a:ext cx="107895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ffffff"/>
                </a:solidFill>
                <a:latin typeface="DejaVu Sans"/>
                <a:ea typeface="DejaVu Sans"/>
              </a:rPr>
              <a:t>Design and Evaluation of a Wireless Power Link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47" name="Text 3"/>
          <p:cNvSpPr/>
          <p:nvPr/>
        </p:nvSpPr>
        <p:spPr>
          <a:xfrm>
            <a:off x="658440" y="78624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650" spc="-1" strike="noStrike">
                <a:solidFill>
                  <a:srgbClr val="dceef4"/>
                </a:solidFill>
                <a:latin typeface="DejaVu Sans"/>
                <a:ea typeface="DejaVu Sans"/>
              </a:rPr>
              <a:t>for Low-Power Biomedical Implantable Devices</a:t>
            </a:r>
            <a:endParaRPr b="0" lang="en-US" sz="1650" spc="-1" strike="noStrike">
              <a:latin typeface="Arial"/>
            </a:endParaRPr>
          </a:p>
        </p:txBody>
      </p:sp>
      <p:sp>
        <p:nvSpPr>
          <p:cNvPr id="48" name="Text 30"/>
          <p:cNvSpPr/>
          <p:nvPr/>
        </p:nvSpPr>
        <p:spPr>
          <a:xfrm>
            <a:off x="11292840" y="6537960"/>
            <a:ext cx="41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6b7280"/>
                </a:solidFill>
                <a:latin typeface="DejaVu Sans"/>
                <a:ea typeface="DejaVu Sans"/>
              </a:rPr>
              <a:t>1</a:t>
            </a:r>
            <a:endParaRPr b="0" lang="en-US" sz="800" spc="-1" strike="noStrike">
              <a:latin typeface="Arial"/>
            </a:endParaRPr>
          </a:p>
        </p:txBody>
      </p:sp>
      <p:pic>
        <p:nvPicPr>
          <p:cNvPr id="49" name="Picture 4" descr="ფოტოს აღწერილობა მიუწვდომელია."/>
          <p:cNvPicPr/>
          <p:nvPr/>
        </p:nvPicPr>
        <p:blipFill>
          <a:blip r:embed="rId1"/>
          <a:stretch/>
        </p:blipFill>
        <p:spPr>
          <a:xfrm>
            <a:off x="5151600" y="2486160"/>
            <a:ext cx="1885680" cy="1885680"/>
          </a:xfrm>
          <a:prstGeom prst="rect">
            <a:avLst/>
          </a:prstGeom>
          <a:ln w="0">
            <a:noFill/>
          </a:ln>
        </p:spPr>
      </p:pic>
      <p:sp>
        <p:nvSpPr>
          <p:cNvPr id="50" name="TextBox 32"/>
          <p:cNvSpPr/>
          <p:nvPr/>
        </p:nvSpPr>
        <p:spPr>
          <a:xfrm>
            <a:off x="2901240" y="1769760"/>
            <a:ext cx="62672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DejaVu Sans"/>
              </a:rPr>
              <a:t>GGSB 2026: A Student and Collaboration Workshop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1" name="TextBox 33"/>
          <p:cNvSpPr/>
          <p:nvPr/>
        </p:nvSpPr>
        <p:spPr>
          <a:xfrm>
            <a:off x="285120" y="6031440"/>
            <a:ext cx="234360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DejaVu Sans"/>
              </a:rPr>
              <a:t>Giorgi Maisuradze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2" name="TextBox 34"/>
          <p:cNvSpPr/>
          <p:nvPr/>
        </p:nvSpPr>
        <p:spPr>
          <a:xfrm>
            <a:off x="9982800" y="6031440"/>
            <a:ext cx="17211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DejaVu Sans"/>
              </a:rPr>
              <a:t>Tbilisi, 2026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0"/>
          <p:cNvSpPr/>
          <p:nvPr/>
        </p:nvSpPr>
        <p:spPr>
          <a:xfrm>
            <a:off x="502920" y="292680"/>
            <a:ext cx="11155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300" spc="-1" strike="noStrike">
                <a:solidFill>
                  <a:srgbClr val="1d3557"/>
                </a:solidFill>
                <a:latin typeface="DejaVu Sans"/>
                <a:ea typeface="DejaVu Sans"/>
              </a:rPr>
              <a:t>Project Objective and Engineering Requirements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54" name="Text 1"/>
          <p:cNvSpPr/>
          <p:nvPr/>
        </p:nvSpPr>
        <p:spPr>
          <a:xfrm>
            <a:off x="521280" y="713160"/>
            <a:ext cx="10515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6b7280"/>
                </a:solidFill>
                <a:latin typeface="DejaVu Sans"/>
                <a:ea typeface="DejaVu Sans"/>
              </a:rPr>
              <a:t>Focus: reliable low-power DC delivery on the receiver side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55" name="Shape 2"/>
          <p:cNvSpPr/>
          <p:nvPr/>
        </p:nvSpPr>
        <p:spPr>
          <a:xfrm>
            <a:off x="502920" y="960120"/>
            <a:ext cx="11155680" cy="360"/>
          </a:xfrm>
          <a:prstGeom prst="line">
            <a:avLst/>
          </a:prstGeom>
          <a:ln w="1270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Text 3"/>
          <p:cNvSpPr/>
          <p:nvPr/>
        </p:nvSpPr>
        <p:spPr>
          <a:xfrm>
            <a:off x="640080" y="1234440"/>
            <a:ext cx="109724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1d3557"/>
                </a:solidFill>
                <a:latin typeface="DejaVu Sans"/>
                <a:ea typeface="DejaVu Sans"/>
              </a:rPr>
              <a:t>The objective is to design and evaluate a transformer-equivalent inductive wireless power link that converts an AC receiver-side voltage into a stable DC supply for a low-power implantable sensor load.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57" name="Shape 4"/>
          <p:cNvSpPr/>
          <p:nvPr/>
        </p:nvSpPr>
        <p:spPr>
          <a:xfrm>
            <a:off x="731520" y="2240280"/>
            <a:ext cx="3291480" cy="1096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240">
            <a:solidFill>
              <a:srgbClr val="2a9d8f"/>
            </a:solidFill>
            <a:round/>
          </a:ln>
          <a:effectLst>
            <a:outerShdw algn="bl" blurRad="25560" dir="2700000" dist="12218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8" name="Text 5"/>
          <p:cNvSpPr/>
          <p:nvPr/>
        </p:nvSpPr>
        <p:spPr>
          <a:xfrm>
            <a:off x="877680" y="2350080"/>
            <a:ext cx="2998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2a9d8f"/>
                </a:solidFill>
                <a:latin typeface="DejaVu Sans"/>
                <a:ea typeface="DejaVu Sans"/>
              </a:rPr>
              <a:t>Target output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59" name="Text 6"/>
          <p:cNvSpPr/>
          <p:nvPr/>
        </p:nvSpPr>
        <p:spPr>
          <a:xfrm>
            <a:off x="877680" y="2651760"/>
            <a:ext cx="2998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DejaVu Sans"/>
                <a:ea typeface="DejaVu Sans"/>
              </a:rPr>
              <a:t>Approximately 3.0–3.3 V DC at the load, suitable for a low-power sensor node before final regulation.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60" name="Shape 7"/>
          <p:cNvSpPr/>
          <p:nvPr/>
        </p:nvSpPr>
        <p:spPr>
          <a:xfrm>
            <a:off x="4434840" y="2240280"/>
            <a:ext cx="3291480" cy="1096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240">
            <a:solidFill>
              <a:srgbClr val="457b9d"/>
            </a:solidFill>
            <a:round/>
          </a:ln>
          <a:effectLst>
            <a:outerShdw algn="bl" blurRad="25560" dir="2700000" dist="12218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1" name="Text 8"/>
          <p:cNvSpPr/>
          <p:nvPr/>
        </p:nvSpPr>
        <p:spPr>
          <a:xfrm>
            <a:off x="4581000" y="2350080"/>
            <a:ext cx="2998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457b9d"/>
                </a:solidFill>
                <a:latin typeface="DejaVu Sans"/>
                <a:ea typeface="DejaVu Sans"/>
              </a:rPr>
              <a:t>Power level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62" name="Text 9"/>
          <p:cNvSpPr/>
          <p:nvPr/>
        </p:nvSpPr>
        <p:spPr>
          <a:xfrm>
            <a:off x="4581000" y="2651760"/>
            <a:ext cx="2998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DejaVu Sans"/>
                <a:ea typeface="DejaVu Sans"/>
              </a:rPr>
              <a:t>mW-range delivery is the evaluated operating range; nominal result is approximately 5 mW.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63" name="Shape 10"/>
          <p:cNvSpPr/>
          <p:nvPr/>
        </p:nvSpPr>
        <p:spPr>
          <a:xfrm>
            <a:off x="8138160" y="2240280"/>
            <a:ext cx="3291480" cy="1096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240">
            <a:solidFill>
              <a:srgbClr val="1d3557"/>
            </a:solidFill>
            <a:round/>
          </a:ln>
          <a:effectLst>
            <a:outerShdw algn="bl" blurRad="25560" dir="2700000" dist="12218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4" name="Text 11"/>
          <p:cNvSpPr/>
          <p:nvPr/>
        </p:nvSpPr>
        <p:spPr>
          <a:xfrm>
            <a:off x="8284320" y="2350080"/>
            <a:ext cx="2998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1d3557"/>
                </a:solidFill>
                <a:latin typeface="DejaVu Sans"/>
                <a:ea typeface="DejaVu Sans"/>
              </a:rPr>
              <a:t>Evaluation approach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65" name="Text 12"/>
          <p:cNvSpPr/>
          <p:nvPr/>
        </p:nvSpPr>
        <p:spPr>
          <a:xfrm>
            <a:off x="8284320" y="2651760"/>
            <a:ext cx="2998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DejaVu Sans"/>
                <a:ea typeface="DejaVu Sans"/>
              </a:rPr>
              <a:t>Load sweep, input-amplitude sweep, frequency sweep and output-capacitor settling test.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66" name="Text 13"/>
          <p:cNvSpPr/>
          <p:nvPr/>
        </p:nvSpPr>
        <p:spPr>
          <a:xfrm>
            <a:off x="822960" y="3886200"/>
            <a:ext cx="105152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111827"/>
                </a:solidFill>
                <a:latin typeface="DejaVu Sans"/>
                <a:ea typeface="DejaVu Sans"/>
              </a:rPr>
              <a:t>Important interpretation: this is a circuit-level evaluation. It demonstrates the power-processing chain but does not yet model implant coil geometry, tissue absorption, temperature rise, SAR, or mechanical encapsulation.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67" name="Text 14"/>
          <p:cNvSpPr/>
          <p:nvPr/>
        </p:nvSpPr>
        <p:spPr>
          <a:xfrm>
            <a:off x="11292840" y="6537960"/>
            <a:ext cx="41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6b7280"/>
                </a:solidFill>
                <a:latin typeface="DejaVu Sans"/>
                <a:ea typeface="DejaVu Sans"/>
              </a:rPr>
              <a:t>2</a:t>
            </a:r>
            <a:endParaRPr b="0" lang="en-U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0"/>
          <p:cNvSpPr/>
          <p:nvPr/>
        </p:nvSpPr>
        <p:spPr>
          <a:xfrm>
            <a:off x="502920" y="292680"/>
            <a:ext cx="11201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300" spc="-1" strike="noStrike">
                <a:solidFill>
                  <a:srgbClr val="1d3557"/>
                </a:solidFill>
                <a:latin typeface="Arial"/>
                <a:ea typeface="Arial"/>
              </a:rPr>
              <a:t>System Architecture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69" name="Text 1"/>
          <p:cNvSpPr/>
          <p:nvPr/>
        </p:nvSpPr>
        <p:spPr>
          <a:xfrm>
            <a:off x="521280" y="713160"/>
            <a:ext cx="107895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6b7280"/>
                </a:solidFill>
                <a:latin typeface="Arial"/>
                <a:ea typeface="Arial"/>
              </a:rPr>
              <a:t>From sinusoidal transmitter excitation to regulated-class DC output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70" name="Shape 2"/>
          <p:cNvSpPr/>
          <p:nvPr/>
        </p:nvSpPr>
        <p:spPr>
          <a:xfrm>
            <a:off x="502920" y="987480"/>
            <a:ext cx="11155680" cy="360"/>
          </a:xfrm>
          <a:prstGeom prst="line">
            <a:avLst/>
          </a:prstGeom>
          <a:ln w="1270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1" name="Shape 3"/>
          <p:cNvSpPr/>
          <p:nvPr/>
        </p:nvSpPr>
        <p:spPr>
          <a:xfrm>
            <a:off x="1920240" y="3063240"/>
            <a:ext cx="475200" cy="360"/>
          </a:xfrm>
          <a:prstGeom prst="line">
            <a:avLst/>
          </a:prstGeom>
          <a:ln w="25400">
            <a:solidFill>
              <a:srgbClr val="6b728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72" name="Shape 4"/>
          <p:cNvSpPr/>
          <p:nvPr/>
        </p:nvSpPr>
        <p:spPr>
          <a:xfrm>
            <a:off x="3611880" y="3063240"/>
            <a:ext cx="475200" cy="360"/>
          </a:xfrm>
          <a:prstGeom prst="line">
            <a:avLst/>
          </a:prstGeom>
          <a:ln w="25400">
            <a:solidFill>
              <a:srgbClr val="6b728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73" name="Shape 5"/>
          <p:cNvSpPr/>
          <p:nvPr/>
        </p:nvSpPr>
        <p:spPr>
          <a:xfrm>
            <a:off x="5303520" y="3063240"/>
            <a:ext cx="475200" cy="360"/>
          </a:xfrm>
          <a:prstGeom prst="line">
            <a:avLst/>
          </a:prstGeom>
          <a:ln w="25400">
            <a:solidFill>
              <a:srgbClr val="6b728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74" name="Shape 6"/>
          <p:cNvSpPr/>
          <p:nvPr/>
        </p:nvSpPr>
        <p:spPr>
          <a:xfrm>
            <a:off x="6995160" y="3063240"/>
            <a:ext cx="475200" cy="360"/>
          </a:xfrm>
          <a:prstGeom prst="line">
            <a:avLst/>
          </a:prstGeom>
          <a:ln w="25400">
            <a:solidFill>
              <a:srgbClr val="6b728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75" name="Shape 7"/>
          <p:cNvSpPr/>
          <p:nvPr/>
        </p:nvSpPr>
        <p:spPr>
          <a:xfrm>
            <a:off x="8686800" y="3063240"/>
            <a:ext cx="475200" cy="360"/>
          </a:xfrm>
          <a:prstGeom prst="line">
            <a:avLst/>
          </a:prstGeom>
          <a:ln w="25400">
            <a:solidFill>
              <a:srgbClr val="6b728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Shape 8"/>
          <p:cNvSpPr/>
          <p:nvPr/>
        </p:nvSpPr>
        <p:spPr>
          <a:xfrm>
            <a:off x="731520" y="2743200"/>
            <a:ext cx="1261440" cy="658080"/>
          </a:xfrm>
          <a:prstGeom prst="roundRect">
            <a:avLst>
              <a:gd name="adj" fmla="val 11111"/>
            </a:avLst>
          </a:prstGeom>
          <a:solidFill>
            <a:srgbClr val="eff6ff"/>
          </a:solidFill>
          <a:ln w="13970">
            <a:solidFill>
              <a:srgbClr val="457b9d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" name="Text 9"/>
          <p:cNvSpPr/>
          <p:nvPr/>
        </p:nvSpPr>
        <p:spPr>
          <a:xfrm>
            <a:off x="804600" y="2853000"/>
            <a:ext cx="111528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111827"/>
                </a:solidFill>
                <a:latin typeface="Arial"/>
                <a:ea typeface="Arial"/>
              </a:rPr>
              <a:t>3 Vrms</a:t>
            </a:r>
            <a:endParaRPr b="0" lang="en-US" sz="85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111827"/>
                </a:solidFill>
                <a:latin typeface="Arial"/>
                <a:ea typeface="Arial"/>
              </a:rPr>
              <a:t>100 kHz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78" name="Shape 10"/>
          <p:cNvSpPr/>
          <p:nvPr/>
        </p:nvSpPr>
        <p:spPr>
          <a:xfrm>
            <a:off x="2423160" y="2743200"/>
            <a:ext cx="1261440" cy="6580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" name="Text 11"/>
          <p:cNvSpPr/>
          <p:nvPr/>
        </p:nvSpPr>
        <p:spPr>
          <a:xfrm>
            <a:off x="2496240" y="2853000"/>
            <a:ext cx="111528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111827"/>
                </a:solidFill>
                <a:latin typeface="Arial"/>
                <a:ea typeface="Arial"/>
              </a:rPr>
              <a:t>R1 + C1</a:t>
            </a:r>
            <a:endParaRPr b="0" lang="en-US" sz="85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111827"/>
                </a:solidFill>
                <a:latin typeface="Arial"/>
                <a:ea typeface="Arial"/>
              </a:rPr>
              <a:t>TX compensation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80" name="Shape 12"/>
          <p:cNvSpPr/>
          <p:nvPr/>
        </p:nvSpPr>
        <p:spPr>
          <a:xfrm>
            <a:off x="4114800" y="2743200"/>
            <a:ext cx="1261440" cy="6580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Text 13"/>
          <p:cNvSpPr/>
          <p:nvPr/>
        </p:nvSpPr>
        <p:spPr>
          <a:xfrm>
            <a:off x="4187880" y="2853000"/>
            <a:ext cx="111528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111827"/>
                </a:solidFill>
                <a:latin typeface="Arial"/>
                <a:ea typeface="Arial"/>
              </a:rPr>
              <a:t>1:1 transformer</a:t>
            </a:r>
            <a:endParaRPr b="0" lang="en-US" sz="85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111827"/>
                </a:solidFill>
                <a:latin typeface="Arial"/>
                <a:ea typeface="Arial"/>
              </a:rPr>
              <a:t>equivalent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82" name="Shape 14"/>
          <p:cNvSpPr/>
          <p:nvPr/>
        </p:nvSpPr>
        <p:spPr>
          <a:xfrm>
            <a:off x="5806440" y="2743200"/>
            <a:ext cx="1261440" cy="6580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Text 15"/>
          <p:cNvSpPr/>
          <p:nvPr/>
        </p:nvSpPr>
        <p:spPr>
          <a:xfrm>
            <a:off x="5879520" y="2853000"/>
            <a:ext cx="111528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111827"/>
                </a:solidFill>
                <a:latin typeface="Arial"/>
                <a:ea typeface="Arial"/>
              </a:rPr>
              <a:t>C3 + Schottky</a:t>
            </a:r>
            <a:endParaRPr b="0" lang="en-US" sz="85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111827"/>
                </a:solidFill>
                <a:latin typeface="Arial"/>
                <a:ea typeface="Arial"/>
              </a:rPr>
              <a:t>bridge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84" name="Shape 16"/>
          <p:cNvSpPr/>
          <p:nvPr/>
        </p:nvSpPr>
        <p:spPr>
          <a:xfrm>
            <a:off x="7498080" y="2743200"/>
            <a:ext cx="1261440" cy="6580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Text 17"/>
          <p:cNvSpPr/>
          <p:nvPr/>
        </p:nvSpPr>
        <p:spPr>
          <a:xfrm>
            <a:off x="7571160" y="2853000"/>
            <a:ext cx="111528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111827"/>
                </a:solidFill>
                <a:latin typeface="Arial"/>
                <a:ea typeface="Arial"/>
              </a:rPr>
              <a:t>1 µF DC</a:t>
            </a:r>
            <a:endParaRPr b="0" lang="en-US" sz="85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111827"/>
                </a:solidFill>
                <a:latin typeface="Arial"/>
                <a:ea typeface="Arial"/>
              </a:rPr>
              <a:t>filter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86" name="Shape 18"/>
          <p:cNvSpPr/>
          <p:nvPr/>
        </p:nvSpPr>
        <p:spPr>
          <a:xfrm>
            <a:off x="9189720" y="2743200"/>
            <a:ext cx="1261440" cy="658080"/>
          </a:xfrm>
          <a:prstGeom prst="roundRect">
            <a:avLst>
              <a:gd name="adj" fmla="val 11111"/>
            </a:avLst>
          </a:prstGeom>
          <a:solidFill>
            <a:srgbClr val="ecfdf5"/>
          </a:solidFill>
          <a:ln w="13970">
            <a:solidFill>
              <a:srgbClr val="2a9d8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Text 19"/>
          <p:cNvSpPr/>
          <p:nvPr/>
        </p:nvSpPr>
        <p:spPr>
          <a:xfrm>
            <a:off x="9262800" y="2853000"/>
            <a:ext cx="111528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111827"/>
                </a:solidFill>
                <a:latin typeface="Arial"/>
                <a:ea typeface="Arial"/>
              </a:rPr>
              <a:t>2.2 kΩ</a:t>
            </a:r>
            <a:endParaRPr b="0" lang="en-US" sz="850" spc="-1" strike="noStrike"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111827"/>
                </a:solidFill>
                <a:latin typeface="Arial"/>
                <a:ea typeface="Arial"/>
              </a:rPr>
              <a:t>load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88" name="Text 20"/>
          <p:cNvSpPr/>
          <p:nvPr/>
        </p:nvSpPr>
        <p:spPr>
          <a:xfrm>
            <a:off x="777240" y="1234440"/>
            <a:ext cx="106066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111827"/>
                </a:solidFill>
                <a:latin typeface="Arial"/>
                <a:ea typeface="Arial"/>
              </a:rPr>
              <a:t>The implemented chain consists of a 3 Vrms sinusoidal source at 100 kHz, a 50 Ω source resistance, a 27 nF series compensation capacitor, a 1:1 transformer-equivalent inductive link, a receiver-side compensation capacitor, a Schottky full-bridge rectifier, a 1 µF smoothing capacitor and a resistive load.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89" name="Shape 21"/>
          <p:cNvSpPr/>
          <p:nvPr/>
        </p:nvSpPr>
        <p:spPr>
          <a:xfrm>
            <a:off x="777240" y="4343400"/>
            <a:ext cx="3200040" cy="95976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5240">
            <a:solidFill>
              <a:srgbClr val="457b9d"/>
            </a:solidFill>
            <a:round/>
          </a:ln>
          <a:effectLst>
            <a:outerShdw algn="bl" blurRad="19080" dir="2700000" dist="12218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0" name="Text 22"/>
          <p:cNvSpPr/>
          <p:nvPr/>
        </p:nvSpPr>
        <p:spPr>
          <a:xfrm>
            <a:off x="914400" y="4443840"/>
            <a:ext cx="29257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457b9d"/>
                </a:solidFill>
                <a:latin typeface="Arial"/>
                <a:ea typeface="Arial"/>
              </a:rPr>
              <a:t>AC link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91" name="Text 23"/>
          <p:cNvSpPr/>
          <p:nvPr/>
        </p:nvSpPr>
        <p:spPr>
          <a:xfrm>
            <a:off x="914400" y="4736520"/>
            <a:ext cx="2925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Arial"/>
                <a:ea typeface="Arial"/>
              </a:rPr>
              <a:t>Transformer-equivalent coupling approximates inductive energy transfer.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92" name="Shape 24"/>
          <p:cNvSpPr/>
          <p:nvPr/>
        </p:nvSpPr>
        <p:spPr>
          <a:xfrm>
            <a:off x="4480560" y="4343400"/>
            <a:ext cx="3200040" cy="95976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5240">
            <a:solidFill>
              <a:srgbClr val="2a9d8f"/>
            </a:solidFill>
            <a:round/>
          </a:ln>
          <a:effectLst>
            <a:outerShdw algn="bl" blurRad="19080" dir="2700000" dist="12218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3" name="Text 25"/>
          <p:cNvSpPr/>
          <p:nvPr/>
        </p:nvSpPr>
        <p:spPr>
          <a:xfrm>
            <a:off x="4617720" y="4443840"/>
            <a:ext cx="29257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2a9d8f"/>
                </a:solidFill>
                <a:latin typeface="Arial"/>
                <a:ea typeface="Arial"/>
              </a:rPr>
              <a:t>Rectification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94" name="Text 26"/>
          <p:cNvSpPr/>
          <p:nvPr/>
        </p:nvSpPr>
        <p:spPr>
          <a:xfrm>
            <a:off x="4617720" y="4736520"/>
            <a:ext cx="2925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Arial"/>
                <a:ea typeface="Arial"/>
              </a:rPr>
              <a:t>10BQ040 Schottky diodes reduce the forward-voltage loss compared with silicon diodes.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95" name="Shape 27"/>
          <p:cNvSpPr/>
          <p:nvPr/>
        </p:nvSpPr>
        <p:spPr>
          <a:xfrm>
            <a:off x="8183880" y="4343400"/>
            <a:ext cx="3200040" cy="95976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5240">
            <a:solidFill>
              <a:srgbClr val="588157"/>
            </a:solidFill>
            <a:round/>
          </a:ln>
          <a:effectLst>
            <a:outerShdw algn="bl" blurRad="19080" dir="2700000" dist="12218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6" name="Text 28"/>
          <p:cNvSpPr/>
          <p:nvPr/>
        </p:nvSpPr>
        <p:spPr>
          <a:xfrm>
            <a:off x="8321040" y="4443840"/>
            <a:ext cx="29257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588157"/>
                </a:solidFill>
                <a:latin typeface="Arial"/>
                <a:ea typeface="Arial"/>
              </a:rPr>
              <a:t>Filtering and load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97" name="Text 29"/>
          <p:cNvSpPr/>
          <p:nvPr/>
        </p:nvSpPr>
        <p:spPr>
          <a:xfrm>
            <a:off x="8321040" y="4736520"/>
            <a:ext cx="2925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Arial"/>
                <a:ea typeface="Arial"/>
              </a:rPr>
              <a:t>Cout smooths the rectified voltage; Rload models low-power electronics.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98" name="Text 30"/>
          <p:cNvSpPr/>
          <p:nvPr/>
        </p:nvSpPr>
        <p:spPr>
          <a:xfrm>
            <a:off x="11292840" y="6565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6b7280"/>
                </a:solidFill>
                <a:latin typeface="Arial"/>
                <a:ea typeface="Arial"/>
              </a:rPr>
              <a:t>3</a:t>
            </a:r>
            <a:endParaRPr b="0" lang="en-U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0"/>
          <p:cNvSpPr/>
          <p:nvPr/>
        </p:nvSpPr>
        <p:spPr>
          <a:xfrm>
            <a:off x="502920" y="292680"/>
            <a:ext cx="11155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300" spc="-1" strike="noStrike">
                <a:solidFill>
                  <a:srgbClr val="1d3557"/>
                </a:solidFill>
                <a:latin typeface="DejaVu Sans"/>
                <a:ea typeface="DejaVu Sans"/>
              </a:rPr>
              <a:t>Multisim Simulation Implementation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100" name="Text 1"/>
          <p:cNvSpPr/>
          <p:nvPr/>
        </p:nvSpPr>
        <p:spPr>
          <a:xfrm>
            <a:off x="521280" y="713160"/>
            <a:ext cx="10515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6b7280"/>
                </a:solidFill>
                <a:latin typeface="DejaVu Sans"/>
                <a:ea typeface="DejaVu Sans"/>
              </a:rPr>
              <a:t>Updated model and results are based on Multisim measurements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01" name="Shape 2"/>
          <p:cNvSpPr/>
          <p:nvPr/>
        </p:nvSpPr>
        <p:spPr>
          <a:xfrm>
            <a:off x="502920" y="960120"/>
            <a:ext cx="11155680" cy="360"/>
          </a:xfrm>
          <a:prstGeom prst="line">
            <a:avLst/>
          </a:prstGeom>
          <a:ln w="1270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02" name="Image 0" descr="/mnt/data/4173532e-d107-4c31-b485-10b4482d3c5b.png"/>
          <p:cNvPicPr/>
          <p:nvPr/>
        </p:nvPicPr>
        <p:blipFill>
          <a:blip r:embed="rId1"/>
          <a:stretch/>
        </p:blipFill>
        <p:spPr>
          <a:xfrm>
            <a:off x="1230480" y="1143000"/>
            <a:ext cx="9700560" cy="4068720"/>
          </a:xfrm>
          <a:prstGeom prst="rect">
            <a:avLst/>
          </a:prstGeom>
          <a:ln w="0">
            <a:noFill/>
          </a:ln>
        </p:spPr>
      </p:pic>
      <p:sp>
        <p:nvSpPr>
          <p:cNvPr id="103" name="Shape 3"/>
          <p:cNvSpPr/>
          <p:nvPr/>
        </p:nvSpPr>
        <p:spPr>
          <a:xfrm>
            <a:off x="685800" y="5486400"/>
            <a:ext cx="3291480" cy="68544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5240">
            <a:solidFill>
              <a:srgbClr val="457b9d"/>
            </a:solidFill>
            <a:round/>
          </a:ln>
          <a:effectLst>
            <a:outerShdw algn="bl" blurRad="25560" dir="2700000" dist="12218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04" name="Text 4"/>
          <p:cNvSpPr/>
          <p:nvPr/>
        </p:nvSpPr>
        <p:spPr>
          <a:xfrm>
            <a:off x="831960" y="5596200"/>
            <a:ext cx="2998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457b9d"/>
                </a:solidFill>
                <a:latin typeface="DejaVu Sans"/>
                <a:ea typeface="DejaVu Sans"/>
              </a:rPr>
              <a:t>Nominal setup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05" name="Text 5"/>
          <p:cNvSpPr/>
          <p:nvPr/>
        </p:nvSpPr>
        <p:spPr>
          <a:xfrm>
            <a:off x="831960" y="5897880"/>
            <a:ext cx="29988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111827"/>
                </a:solidFill>
                <a:latin typeface="DejaVu Sans"/>
                <a:ea typeface="DejaVu Sans"/>
              </a:rPr>
              <a:t>V1 = 3 Vrms, f = 100 kHz, R1 = 50 Ω, Rload = 2.2 kΩ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106" name="Shape 6"/>
          <p:cNvSpPr/>
          <p:nvPr/>
        </p:nvSpPr>
        <p:spPr>
          <a:xfrm>
            <a:off x="4434840" y="5486400"/>
            <a:ext cx="3291480" cy="68544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5240">
            <a:solidFill>
              <a:srgbClr val="2a9d8f"/>
            </a:solidFill>
            <a:round/>
          </a:ln>
          <a:effectLst>
            <a:outerShdw algn="bl" blurRad="25560" dir="2700000" dist="12218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07" name="Text 7"/>
          <p:cNvSpPr/>
          <p:nvPr/>
        </p:nvSpPr>
        <p:spPr>
          <a:xfrm>
            <a:off x="4581000" y="5596200"/>
            <a:ext cx="2998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2a9d8f"/>
                </a:solidFill>
                <a:latin typeface="DejaVu Sans"/>
                <a:ea typeface="DejaVu Sans"/>
              </a:rPr>
              <a:t>Rectifier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08" name="Text 8"/>
          <p:cNvSpPr/>
          <p:nvPr/>
        </p:nvSpPr>
        <p:spPr>
          <a:xfrm>
            <a:off x="4581000" y="5897880"/>
            <a:ext cx="29988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111827"/>
                </a:solidFill>
                <a:latin typeface="DejaVu Sans"/>
                <a:ea typeface="DejaVu Sans"/>
              </a:rPr>
              <a:t>10BQ040 Schottky diodes are used to reduce forward-drop losses.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109" name="Shape 9"/>
          <p:cNvSpPr/>
          <p:nvPr/>
        </p:nvSpPr>
        <p:spPr>
          <a:xfrm>
            <a:off x="8183880" y="5486400"/>
            <a:ext cx="3291480" cy="68544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5240">
            <a:solidFill>
              <a:srgbClr val="e63946"/>
            </a:solidFill>
            <a:round/>
          </a:ln>
          <a:effectLst>
            <a:outerShdw algn="bl" blurRad="25560" dir="2700000" dist="12218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10" name="Text 10"/>
          <p:cNvSpPr/>
          <p:nvPr/>
        </p:nvSpPr>
        <p:spPr>
          <a:xfrm>
            <a:off x="8330040" y="5596200"/>
            <a:ext cx="2998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e63946"/>
                </a:solidFill>
                <a:latin typeface="DejaVu Sans"/>
                <a:ea typeface="DejaVu Sans"/>
              </a:rPr>
              <a:t>Key measurement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11" name="Text 11"/>
          <p:cNvSpPr/>
          <p:nvPr/>
        </p:nvSpPr>
        <p:spPr>
          <a:xfrm>
            <a:off x="8330040" y="5897880"/>
            <a:ext cx="29988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111827"/>
                </a:solidFill>
                <a:latin typeface="Arial"/>
                <a:ea typeface="Arial"/>
              </a:rPr>
              <a:t>Multimeter output: 3.325–3.33 V DC.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112" name="Text 12"/>
          <p:cNvSpPr/>
          <p:nvPr/>
        </p:nvSpPr>
        <p:spPr>
          <a:xfrm>
            <a:off x="11292840" y="6537960"/>
            <a:ext cx="41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6b7280"/>
                </a:solidFill>
                <a:latin typeface="DejaVu Sans"/>
                <a:ea typeface="DejaVu Sans"/>
              </a:rPr>
              <a:t>4</a:t>
            </a:r>
            <a:endParaRPr b="0" lang="en-U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 0"/>
          <p:cNvSpPr/>
          <p:nvPr/>
        </p:nvSpPr>
        <p:spPr>
          <a:xfrm>
            <a:off x="502920" y="292680"/>
            <a:ext cx="11155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300" spc="-1" strike="noStrike">
                <a:solidFill>
                  <a:srgbClr val="1d3557"/>
                </a:solidFill>
                <a:latin typeface="DejaVu Sans"/>
                <a:ea typeface="DejaVu Sans"/>
              </a:rPr>
              <a:t>Nominal Operating Point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114" name="Text 1"/>
          <p:cNvSpPr/>
          <p:nvPr/>
        </p:nvSpPr>
        <p:spPr>
          <a:xfrm>
            <a:off x="521280" y="713160"/>
            <a:ext cx="10515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6b7280"/>
                </a:solidFill>
                <a:latin typeface="DejaVu Sans"/>
                <a:ea typeface="DejaVu Sans"/>
              </a:rPr>
              <a:t>Receiver output under the selected baseline configuration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15" name="Shape 2"/>
          <p:cNvSpPr/>
          <p:nvPr/>
        </p:nvSpPr>
        <p:spPr>
          <a:xfrm>
            <a:off x="502920" y="960120"/>
            <a:ext cx="11155680" cy="360"/>
          </a:xfrm>
          <a:prstGeom prst="line">
            <a:avLst/>
          </a:prstGeom>
          <a:ln w="1270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Shape 3"/>
          <p:cNvSpPr/>
          <p:nvPr/>
        </p:nvSpPr>
        <p:spPr>
          <a:xfrm>
            <a:off x="685800" y="1234440"/>
            <a:ext cx="3474360" cy="1188360"/>
          </a:xfrm>
          <a:prstGeom prst="roundRect">
            <a:avLst>
              <a:gd name="adj" fmla="val 6154"/>
            </a:avLst>
          </a:prstGeom>
          <a:solidFill>
            <a:srgbClr val="ecfdf5"/>
          </a:solidFill>
          <a:ln w="19050">
            <a:solidFill>
              <a:srgbClr val="2a9d8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Text 4"/>
          <p:cNvSpPr/>
          <p:nvPr/>
        </p:nvSpPr>
        <p:spPr>
          <a:xfrm>
            <a:off x="868680" y="141732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2a9d8f"/>
                </a:solidFill>
                <a:latin typeface="DejaVu Sans"/>
                <a:ea typeface="DejaVu Sans"/>
              </a:rPr>
              <a:t>3.33 V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118" name="Text 5"/>
          <p:cNvSpPr/>
          <p:nvPr/>
        </p:nvSpPr>
        <p:spPr>
          <a:xfrm>
            <a:off x="868680" y="1938600"/>
            <a:ext cx="31086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6b7280"/>
                </a:solidFill>
                <a:latin typeface="DejaVu Sans"/>
                <a:ea typeface="DejaVu Sans"/>
              </a:rPr>
              <a:t>DC output voltage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19" name="Shape 6"/>
          <p:cNvSpPr/>
          <p:nvPr/>
        </p:nvSpPr>
        <p:spPr>
          <a:xfrm>
            <a:off x="4434840" y="1234440"/>
            <a:ext cx="3474360" cy="1188360"/>
          </a:xfrm>
          <a:prstGeom prst="roundRect">
            <a:avLst>
              <a:gd name="adj" fmla="val 6154"/>
            </a:avLst>
          </a:prstGeom>
          <a:solidFill>
            <a:srgbClr val="eff6ff"/>
          </a:solidFill>
          <a:ln w="19050">
            <a:solidFill>
              <a:srgbClr val="457b9d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Text 7"/>
          <p:cNvSpPr/>
          <p:nvPr/>
        </p:nvSpPr>
        <p:spPr>
          <a:xfrm>
            <a:off x="4617720" y="141732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457b9d"/>
                </a:solidFill>
                <a:latin typeface="DejaVu Sans"/>
                <a:ea typeface="DejaVu Sans"/>
              </a:rPr>
              <a:t>1.51 mA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121" name="Text 8"/>
          <p:cNvSpPr/>
          <p:nvPr/>
        </p:nvSpPr>
        <p:spPr>
          <a:xfrm>
            <a:off x="4617720" y="1938600"/>
            <a:ext cx="31086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6b7280"/>
                </a:solidFill>
                <a:latin typeface="DejaVu Sans"/>
                <a:ea typeface="DejaVu Sans"/>
              </a:rPr>
              <a:t>Load current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22" name="Shape 9"/>
          <p:cNvSpPr/>
          <p:nvPr/>
        </p:nvSpPr>
        <p:spPr>
          <a:xfrm>
            <a:off x="8183880" y="1234440"/>
            <a:ext cx="3474360" cy="1188360"/>
          </a:xfrm>
          <a:prstGeom prst="roundRect">
            <a:avLst>
              <a:gd name="adj" fmla="val 6154"/>
            </a:avLst>
          </a:prstGeom>
          <a:solidFill>
            <a:srgbClr val="fef2f2"/>
          </a:solidFill>
          <a:ln w="19050">
            <a:solidFill>
              <a:srgbClr val="e63946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Text 10"/>
          <p:cNvSpPr/>
          <p:nvPr/>
        </p:nvSpPr>
        <p:spPr>
          <a:xfrm>
            <a:off x="8366760" y="141732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e63946"/>
                </a:solidFill>
                <a:latin typeface="DejaVu Sans"/>
                <a:ea typeface="DejaVu Sans"/>
              </a:rPr>
              <a:t>5.04 mW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124" name="Text 11"/>
          <p:cNvSpPr/>
          <p:nvPr/>
        </p:nvSpPr>
        <p:spPr>
          <a:xfrm>
            <a:off x="8366760" y="1938600"/>
            <a:ext cx="31086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6b7280"/>
                </a:solidFill>
                <a:latin typeface="DejaVu Sans"/>
                <a:ea typeface="DejaVu Sans"/>
              </a:rPr>
              <a:t>Delivered load power</a:t>
            </a:r>
            <a:endParaRPr b="0" lang="en-US" sz="1050" spc="-1" strike="noStrike">
              <a:latin typeface="Arial"/>
            </a:endParaRPr>
          </a:p>
        </p:txBody>
      </p:sp>
      <p:graphicFrame>
        <p:nvGraphicFramePr>
          <p:cNvPr id="125" name="Table 0"/>
          <p:cNvGraphicFramePr/>
          <p:nvPr/>
        </p:nvGraphicFramePr>
        <p:xfrm>
          <a:off x="960120" y="2971800"/>
          <a:ext cx="4800240" cy="2697120"/>
        </p:xfrm>
        <a:graphic>
          <a:graphicData uri="http://schemas.openxmlformats.org/drawingml/2006/table">
            <a:tbl>
              <a:tblPr/>
              <a:tblGrid>
                <a:gridCol w="2743200"/>
                <a:gridCol w="2057400"/>
              </a:tblGrid>
              <a:tr h="38520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Parameter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Value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20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V1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 Vrms, 100 kHz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20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R1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50 Ω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20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Rload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2.2 kΩ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20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Vout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3.33 V DC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20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Iout = Vout/Rload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1.51 mA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92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Pout = Vout²/Rload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5.04 mW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6" name="Text 12"/>
          <p:cNvSpPr/>
          <p:nvPr/>
        </p:nvSpPr>
        <p:spPr>
          <a:xfrm>
            <a:off x="6309360" y="3127320"/>
            <a:ext cx="48459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1d3557"/>
                </a:solidFill>
                <a:latin typeface="DejaVu Sans"/>
                <a:ea typeface="DejaVu Sans"/>
              </a:rPr>
              <a:t>The result is aligned with the intended target: a low-voltage DC supply in the 3.3 V class, at a delivered power level of approximately 5 mW. This is sufficient to represent a low-power sensor load in a circuit-level proof-of-concept.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27" name="Text 14"/>
          <p:cNvSpPr/>
          <p:nvPr/>
        </p:nvSpPr>
        <p:spPr>
          <a:xfrm>
            <a:off x="11292840" y="6537960"/>
            <a:ext cx="41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6b7280"/>
                </a:solidFill>
                <a:latin typeface="DejaVu Sans"/>
                <a:ea typeface="DejaVu Sans"/>
              </a:rPr>
              <a:t>5</a:t>
            </a:r>
            <a:endParaRPr b="0" lang="en-U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 0"/>
          <p:cNvSpPr/>
          <p:nvPr/>
        </p:nvSpPr>
        <p:spPr>
          <a:xfrm>
            <a:off x="502920" y="292680"/>
            <a:ext cx="11155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300" spc="-1" strike="noStrike">
                <a:solidFill>
                  <a:srgbClr val="1d3557"/>
                </a:solidFill>
                <a:latin typeface="DejaVu Sans"/>
                <a:ea typeface="DejaVu Sans"/>
              </a:rPr>
              <a:t>Representative Receiver Waveforms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129" name="Text 1"/>
          <p:cNvSpPr/>
          <p:nvPr/>
        </p:nvSpPr>
        <p:spPr>
          <a:xfrm>
            <a:off x="521280" y="713160"/>
            <a:ext cx="10515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6b7280"/>
                </a:solidFill>
                <a:latin typeface="DejaVu Sans"/>
                <a:ea typeface="DejaVu Sans"/>
              </a:rPr>
              <a:t>AC waveform before rectification and DC output after filtering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30" name="Shape 2"/>
          <p:cNvSpPr/>
          <p:nvPr/>
        </p:nvSpPr>
        <p:spPr>
          <a:xfrm>
            <a:off x="502920" y="960120"/>
            <a:ext cx="11155680" cy="360"/>
          </a:xfrm>
          <a:prstGeom prst="line">
            <a:avLst/>
          </a:prstGeom>
          <a:ln w="1270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31" name="Image 0" descr="/mnt/data/d6b1af76-6854-4ef1-ba5d-1e579cd2c12a.png"/>
          <p:cNvPicPr/>
          <p:nvPr/>
        </p:nvPicPr>
        <p:blipFill>
          <a:blip r:embed="rId1"/>
          <a:stretch/>
        </p:blipFill>
        <p:spPr>
          <a:xfrm>
            <a:off x="1356120" y="1143000"/>
            <a:ext cx="5425560" cy="4297320"/>
          </a:xfrm>
          <a:prstGeom prst="rect">
            <a:avLst/>
          </a:prstGeom>
          <a:ln w="0">
            <a:noFill/>
          </a:ln>
        </p:spPr>
      </p:pic>
      <p:sp>
        <p:nvSpPr>
          <p:cNvPr id="132" name="Shape 3"/>
          <p:cNvSpPr/>
          <p:nvPr/>
        </p:nvSpPr>
        <p:spPr>
          <a:xfrm>
            <a:off x="7818120" y="1280160"/>
            <a:ext cx="3474360" cy="8226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5240">
            <a:solidFill>
              <a:srgbClr val="457b9d"/>
            </a:solidFill>
            <a:round/>
          </a:ln>
          <a:effectLst>
            <a:outerShdw algn="bl" blurRad="25560" dir="2700000" dist="12218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33" name="Text 4"/>
          <p:cNvSpPr/>
          <p:nvPr/>
        </p:nvSpPr>
        <p:spPr>
          <a:xfrm>
            <a:off x="7964280" y="1389960"/>
            <a:ext cx="31816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457b9d"/>
                </a:solidFill>
                <a:latin typeface="DejaVu Sans"/>
                <a:ea typeface="DejaVu Sans"/>
              </a:rPr>
              <a:t>Channel A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34" name="Text 5"/>
          <p:cNvSpPr/>
          <p:nvPr/>
        </p:nvSpPr>
        <p:spPr>
          <a:xfrm>
            <a:off x="7964280" y="1691640"/>
            <a:ext cx="3181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81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DejaVu Sans"/>
                <a:ea typeface="DejaVu Sans"/>
              </a:rPr>
              <a:t>AC-coupled sinusoidal waveform at the receiver/rectifier input region.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135" name="Shape 6"/>
          <p:cNvSpPr/>
          <p:nvPr/>
        </p:nvSpPr>
        <p:spPr>
          <a:xfrm>
            <a:off x="7818120" y="2331720"/>
            <a:ext cx="3474360" cy="8226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5240">
            <a:solidFill>
              <a:srgbClr val="2a9d8f"/>
            </a:solidFill>
            <a:round/>
          </a:ln>
          <a:effectLst>
            <a:outerShdw algn="bl" blurRad="25560" dir="2700000" dist="12218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36" name="Text 7"/>
          <p:cNvSpPr/>
          <p:nvPr/>
        </p:nvSpPr>
        <p:spPr>
          <a:xfrm>
            <a:off x="7964280" y="2441520"/>
            <a:ext cx="31816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2a9d8f"/>
                </a:solidFill>
                <a:latin typeface="DejaVu Sans"/>
                <a:ea typeface="DejaVu Sans"/>
              </a:rPr>
              <a:t>Channel B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37" name="Text 8"/>
          <p:cNvSpPr/>
          <p:nvPr/>
        </p:nvSpPr>
        <p:spPr>
          <a:xfrm>
            <a:off x="7964280" y="2743200"/>
            <a:ext cx="3181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90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DejaVu Sans"/>
                <a:ea typeface="DejaVu Sans"/>
              </a:rPr>
              <a:t>DC-coupled receiver output: approximately 3.324V.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138" name="Shape 9"/>
          <p:cNvSpPr/>
          <p:nvPr/>
        </p:nvSpPr>
        <p:spPr>
          <a:xfrm>
            <a:off x="7818120" y="3383280"/>
            <a:ext cx="3474360" cy="8226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5240">
            <a:solidFill>
              <a:srgbClr val="1d3557"/>
            </a:solidFill>
            <a:round/>
          </a:ln>
          <a:effectLst>
            <a:outerShdw algn="bl" blurRad="25560" dir="2700000" dist="12218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39" name="Text 10"/>
          <p:cNvSpPr/>
          <p:nvPr/>
        </p:nvSpPr>
        <p:spPr>
          <a:xfrm>
            <a:off x="7964280" y="3493080"/>
            <a:ext cx="31816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1d3557"/>
                </a:solidFill>
                <a:latin typeface="DejaVu Sans"/>
                <a:ea typeface="DejaVu Sans"/>
              </a:rPr>
              <a:t>Interpretation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40" name="Text 11"/>
          <p:cNvSpPr/>
          <p:nvPr/>
        </p:nvSpPr>
        <p:spPr>
          <a:xfrm>
            <a:off x="7964280" y="3794760"/>
            <a:ext cx="3181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81000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DejaVu Sans"/>
                <a:ea typeface="DejaVu Sans"/>
              </a:rPr>
              <a:t>The bridge and smoothing capacitor convert the induced AC voltage into a stable DC output.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141" name="Text 12"/>
          <p:cNvSpPr/>
          <p:nvPr/>
        </p:nvSpPr>
        <p:spPr>
          <a:xfrm>
            <a:off x="777240" y="580644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6b7280"/>
                </a:solidFill>
                <a:latin typeface="DejaVu Sans"/>
                <a:ea typeface="DejaVu Sans"/>
              </a:rPr>
              <a:t>Note: this screenshot is used as the representative nominal waveform. The sweep tables provide the quantitative comparison across loads, frequencies, input amplitudes and capacitors.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42" name="Text 13"/>
          <p:cNvSpPr/>
          <p:nvPr/>
        </p:nvSpPr>
        <p:spPr>
          <a:xfrm>
            <a:off x="11292840" y="6537960"/>
            <a:ext cx="41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6b7280"/>
                </a:solidFill>
                <a:latin typeface="DejaVu Sans"/>
                <a:ea typeface="DejaVu Sans"/>
              </a:rPr>
              <a:t>6</a:t>
            </a:r>
            <a:endParaRPr b="0" lang="en-U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 0"/>
          <p:cNvSpPr/>
          <p:nvPr/>
        </p:nvSpPr>
        <p:spPr>
          <a:xfrm>
            <a:off x="502920" y="292680"/>
            <a:ext cx="11155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300" spc="-1" strike="noStrike">
                <a:solidFill>
                  <a:srgbClr val="1d3557"/>
                </a:solidFill>
                <a:latin typeface="DejaVu Sans"/>
                <a:ea typeface="DejaVu Sans"/>
              </a:rPr>
              <a:t>Load Sweep: Output Voltage, Current and Power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144" name="Text 1"/>
          <p:cNvSpPr/>
          <p:nvPr/>
        </p:nvSpPr>
        <p:spPr>
          <a:xfrm>
            <a:off x="521280" y="713160"/>
            <a:ext cx="10515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6b7280"/>
                </a:solidFill>
                <a:latin typeface="DejaVu Sans"/>
                <a:ea typeface="DejaVu Sans"/>
              </a:rPr>
              <a:t>Rload changed while V1 = 3 Vrms and f = 100 kHz were held constant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45" name="Shape 2"/>
          <p:cNvSpPr/>
          <p:nvPr/>
        </p:nvSpPr>
        <p:spPr>
          <a:xfrm>
            <a:off x="502920" y="960120"/>
            <a:ext cx="11155680" cy="360"/>
          </a:xfrm>
          <a:prstGeom prst="line">
            <a:avLst/>
          </a:prstGeom>
          <a:ln w="1270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aphicFrame>
        <p:nvGraphicFramePr>
          <p:cNvPr id="146" name="Chart 0"/>
          <p:cNvGraphicFramePr/>
          <p:nvPr/>
        </p:nvGraphicFramePr>
        <p:xfrm>
          <a:off x="685800" y="1143000"/>
          <a:ext cx="6217560" cy="3748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47" name="Table 0"/>
          <p:cNvGraphicFramePr/>
          <p:nvPr/>
        </p:nvGraphicFramePr>
        <p:xfrm>
          <a:off x="7360920" y="1234440"/>
          <a:ext cx="4068720" cy="3840120"/>
        </p:xfrm>
        <a:graphic>
          <a:graphicData uri="http://schemas.openxmlformats.org/drawingml/2006/table">
            <a:tbl>
              <a:tblPr/>
              <a:tblGrid>
                <a:gridCol w="914400"/>
                <a:gridCol w="1005840"/>
                <a:gridCol w="1005840"/>
                <a:gridCol w="1143000"/>
              </a:tblGrid>
              <a:tr h="548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Rload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Vout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Iout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Pout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1.0 kΩ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3.00 V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3.00 mA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9.00 mW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1.5 kΩ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3.17 V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2.11 mA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6.70 mW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2.2 kΩ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3.33 V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1.51 mA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5.04 mW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3.3 kΩ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3.45 V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1.05 mA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3.61 mW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4.7 kΩ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3.55 V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0.76 mA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2.68 mW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10 kΩ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3.70 V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0.37 mA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8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1.37 mW</a:t>
                      </a:r>
                      <a:endParaRPr b="0" lang="en-US" sz="8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8" name="Text 3"/>
          <p:cNvSpPr/>
          <p:nvPr/>
        </p:nvSpPr>
        <p:spPr>
          <a:xfrm>
            <a:off x="868680" y="5349240"/>
            <a:ext cx="102409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20" spc="-1" strike="noStrike">
                <a:solidFill>
                  <a:srgbClr val="1d3557"/>
                </a:solidFill>
                <a:latin typeface="DejaVu Sans"/>
                <a:ea typeface="DejaVu Sans"/>
              </a:rPr>
              <a:t>Conclusion: voltage increases slightly at lighter loads, while delivered power is highest at lower load resistance. The nominal 2.2 kΩ point gives 3.33 V and 5.04 mW.</a:t>
            </a:r>
            <a:endParaRPr b="0" lang="en-US" sz="1220" spc="-1" strike="noStrike">
              <a:latin typeface="Arial"/>
            </a:endParaRPr>
          </a:p>
        </p:txBody>
      </p:sp>
      <p:sp>
        <p:nvSpPr>
          <p:cNvPr id="149" name="Text 4"/>
          <p:cNvSpPr/>
          <p:nvPr/>
        </p:nvSpPr>
        <p:spPr>
          <a:xfrm>
            <a:off x="11292840" y="6537960"/>
            <a:ext cx="41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6b7280"/>
                </a:solidFill>
                <a:latin typeface="DejaVu Sans"/>
                <a:ea typeface="DejaVu Sans"/>
              </a:rPr>
              <a:t>7</a:t>
            </a:r>
            <a:endParaRPr b="0" lang="en-U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 0"/>
          <p:cNvSpPr/>
          <p:nvPr/>
        </p:nvSpPr>
        <p:spPr>
          <a:xfrm>
            <a:off x="502920" y="292680"/>
            <a:ext cx="11155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300" spc="-1" strike="noStrike">
                <a:solidFill>
                  <a:srgbClr val="1d3557"/>
                </a:solidFill>
                <a:latin typeface="DejaVu Sans"/>
                <a:ea typeface="DejaVu Sans"/>
              </a:rPr>
              <a:t>Input Amplitude Sweep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151" name="Text 1"/>
          <p:cNvSpPr/>
          <p:nvPr/>
        </p:nvSpPr>
        <p:spPr>
          <a:xfrm>
            <a:off x="521280" y="713160"/>
            <a:ext cx="10515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6b7280"/>
                </a:solidFill>
                <a:latin typeface="DejaVu Sans"/>
                <a:ea typeface="DejaVu Sans"/>
              </a:rPr>
              <a:t>The transmitter excitation is a useful control variable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52" name="Shape 2"/>
          <p:cNvSpPr/>
          <p:nvPr/>
        </p:nvSpPr>
        <p:spPr>
          <a:xfrm>
            <a:off x="502920" y="960120"/>
            <a:ext cx="11155680" cy="360"/>
          </a:xfrm>
          <a:prstGeom prst="line">
            <a:avLst/>
          </a:prstGeom>
          <a:ln w="1270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aphicFrame>
        <p:nvGraphicFramePr>
          <p:cNvPr id="153" name="Chart 0"/>
          <p:cNvGraphicFramePr/>
          <p:nvPr/>
        </p:nvGraphicFramePr>
        <p:xfrm>
          <a:off x="731520" y="1143000"/>
          <a:ext cx="6400440" cy="384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54" name="Table 0"/>
          <p:cNvGraphicFramePr/>
          <p:nvPr/>
        </p:nvGraphicFramePr>
        <p:xfrm>
          <a:off x="7635240" y="1325880"/>
          <a:ext cx="3200040" cy="2834280"/>
        </p:xfrm>
        <a:graphic>
          <a:graphicData uri="http://schemas.openxmlformats.org/drawingml/2006/table">
            <a:tbl>
              <a:tblPr/>
              <a:tblGrid>
                <a:gridCol w="1600200"/>
                <a:gridCol w="1600200"/>
              </a:tblGrid>
              <a:tr h="404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V1 (Vrms)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Vout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4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1.5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1.52 V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4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2.0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2.12 V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4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2.5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2.72 V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4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3.0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3.33 V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46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3.5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3.94 V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644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4.0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4.55 V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5" name="Shape 3"/>
          <p:cNvSpPr/>
          <p:nvPr/>
        </p:nvSpPr>
        <p:spPr>
          <a:xfrm>
            <a:off x="7452360" y="4480560"/>
            <a:ext cx="3657240" cy="914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2a9d8f"/>
            </a:solidFill>
            <a:round/>
          </a:ln>
          <a:effectLst>
            <a:outerShdw algn="bl" blurRad="25560" dir="2700000" dist="12218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56" name="Text 4"/>
          <p:cNvSpPr/>
          <p:nvPr/>
        </p:nvSpPr>
        <p:spPr>
          <a:xfrm>
            <a:off x="7598520" y="4590360"/>
            <a:ext cx="3364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2a9d8f"/>
                </a:solidFill>
                <a:latin typeface="DejaVu Sans"/>
                <a:ea typeface="DejaVu Sans"/>
              </a:rPr>
              <a:t>Key point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57" name="Text 5"/>
          <p:cNvSpPr/>
          <p:nvPr/>
        </p:nvSpPr>
        <p:spPr>
          <a:xfrm>
            <a:off x="7598520" y="4892040"/>
            <a:ext cx="33645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DejaVu Sans"/>
                <a:ea typeface="DejaVu Sans"/>
              </a:rPr>
              <a:t>The relationship is nearly monotonic: increasing transmitter voltage increases receiver-side DC output.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158" name="Text 6"/>
          <p:cNvSpPr/>
          <p:nvPr/>
        </p:nvSpPr>
        <p:spPr>
          <a:xfrm>
            <a:off x="868680" y="5486400"/>
            <a:ext cx="10332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10" spc="-1" strike="noStrike">
                <a:solidFill>
                  <a:srgbClr val="1d3557"/>
                </a:solidFill>
                <a:latin typeface="DejaVu Sans"/>
                <a:ea typeface="DejaVu Sans"/>
              </a:rPr>
              <a:t>This supports a simple future control strategy: adjust transmitter drive amplitude to maintain the receiver output near the target 3.3 V level.</a:t>
            </a:r>
            <a:endParaRPr b="0" lang="en-US" sz="1210" spc="-1" strike="noStrike">
              <a:latin typeface="Arial"/>
            </a:endParaRPr>
          </a:p>
        </p:txBody>
      </p:sp>
      <p:sp>
        <p:nvSpPr>
          <p:cNvPr id="159" name="Text 7"/>
          <p:cNvSpPr/>
          <p:nvPr/>
        </p:nvSpPr>
        <p:spPr>
          <a:xfrm>
            <a:off x="11292840" y="6537960"/>
            <a:ext cx="41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6b7280"/>
                </a:solidFill>
                <a:latin typeface="DejaVu Sans"/>
                <a:ea typeface="DejaVu Sans"/>
              </a:rPr>
              <a:t>8</a:t>
            </a:r>
            <a:endParaRPr b="0" lang="en-U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 0"/>
          <p:cNvSpPr/>
          <p:nvPr/>
        </p:nvSpPr>
        <p:spPr>
          <a:xfrm>
            <a:off x="502920" y="292680"/>
            <a:ext cx="11155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300" spc="-1" strike="noStrike">
                <a:solidFill>
                  <a:srgbClr val="1d3557"/>
                </a:solidFill>
                <a:latin typeface="DejaVu Sans"/>
                <a:ea typeface="DejaVu Sans"/>
              </a:rPr>
              <a:t>Frequency Sweep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161" name="Text 1"/>
          <p:cNvSpPr/>
          <p:nvPr/>
        </p:nvSpPr>
        <p:spPr>
          <a:xfrm>
            <a:off x="521280" y="713160"/>
            <a:ext cx="10515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6b7280"/>
                </a:solidFill>
                <a:latin typeface="DejaVu Sans"/>
                <a:ea typeface="DejaVu Sans"/>
              </a:rPr>
              <a:t>Circuit-level response from 50 kHz to 200 kHz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62" name="Shape 2"/>
          <p:cNvSpPr/>
          <p:nvPr/>
        </p:nvSpPr>
        <p:spPr>
          <a:xfrm>
            <a:off x="502920" y="960120"/>
            <a:ext cx="11155680" cy="360"/>
          </a:xfrm>
          <a:prstGeom prst="line">
            <a:avLst/>
          </a:prstGeom>
          <a:ln w="1270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aphicFrame>
        <p:nvGraphicFramePr>
          <p:cNvPr id="163" name="Table 0"/>
          <p:cNvGraphicFramePr/>
          <p:nvPr/>
        </p:nvGraphicFramePr>
        <p:xfrm>
          <a:off x="7726680" y="1325880"/>
          <a:ext cx="3108600" cy="2788560"/>
        </p:xfrm>
        <a:graphic>
          <a:graphicData uri="http://schemas.openxmlformats.org/drawingml/2006/table">
            <a:tbl>
              <a:tblPr/>
              <a:tblGrid>
                <a:gridCol w="1554480"/>
                <a:gridCol w="1554480"/>
              </a:tblGrid>
              <a:tr h="39816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Frequency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Vout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816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50 kHz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3.22 V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816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75 kHz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3.30 V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816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100 kHz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3.33 V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816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125 kHz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3.34 V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816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150 kHz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3.35 V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960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200 kHz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3.36 V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4" name="Shape 3"/>
          <p:cNvSpPr/>
          <p:nvPr/>
        </p:nvSpPr>
        <p:spPr>
          <a:xfrm>
            <a:off x="7498080" y="4480560"/>
            <a:ext cx="3657240" cy="100548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5240">
            <a:solidFill>
              <a:srgbClr val="457b9d"/>
            </a:solidFill>
            <a:round/>
          </a:ln>
          <a:effectLst>
            <a:outerShdw algn="bl" blurRad="25560" dir="2700000" dist="12218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65" name="Text 4"/>
          <p:cNvSpPr/>
          <p:nvPr/>
        </p:nvSpPr>
        <p:spPr>
          <a:xfrm>
            <a:off x="7644240" y="4590360"/>
            <a:ext cx="3364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457b9d"/>
                </a:solidFill>
                <a:latin typeface="DejaVu Sans"/>
                <a:ea typeface="DejaVu Sans"/>
              </a:rPr>
              <a:t>Interpretation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66" name="Text 5"/>
          <p:cNvSpPr/>
          <p:nvPr/>
        </p:nvSpPr>
        <p:spPr>
          <a:xfrm>
            <a:off x="7644240" y="4892040"/>
            <a:ext cx="3364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DejaVu Sans"/>
                <a:ea typeface="DejaVu Sans"/>
              </a:rPr>
              <a:t>In the simplified transformer-equivalent model, Vout varies only by about 0.14 V across the tested band.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167" name="Text 7"/>
          <p:cNvSpPr/>
          <p:nvPr/>
        </p:nvSpPr>
        <p:spPr>
          <a:xfrm>
            <a:off x="11292840" y="6537960"/>
            <a:ext cx="41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6b7280"/>
                </a:solidFill>
                <a:latin typeface="DejaVu Sans"/>
                <a:ea typeface="DejaVu Sans"/>
              </a:rPr>
              <a:t>9</a:t>
            </a:r>
            <a:endParaRPr b="0" lang="en-US" sz="800" spc="-1" strike="noStrike">
              <a:latin typeface="Arial"/>
            </a:endParaRPr>
          </a:p>
        </p:txBody>
      </p:sp>
      <p:pic>
        <p:nvPicPr>
          <p:cNvPr id="168" name="Image 0" descr="/mnt/data/fixed_wpt_decks/charts/frequency_sweep_en.png"/>
          <p:cNvPicPr/>
          <p:nvPr/>
        </p:nvPicPr>
        <p:blipFill>
          <a:blip r:embed="rId1"/>
          <a:stretch/>
        </p:blipFill>
        <p:spPr>
          <a:xfrm>
            <a:off x="685800" y="1280520"/>
            <a:ext cx="6720480" cy="3656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 0"/>
          <p:cNvSpPr/>
          <p:nvPr/>
        </p:nvSpPr>
        <p:spPr>
          <a:xfrm>
            <a:off x="502920" y="292680"/>
            <a:ext cx="111553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300" spc="-1" strike="noStrike">
                <a:solidFill>
                  <a:srgbClr val="1d3557"/>
                </a:solidFill>
                <a:latin typeface="DejaVu Sans"/>
                <a:ea typeface="DejaVu Sans"/>
              </a:rPr>
              <a:t>Output Capacitor / Startup Response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170" name="Text 1"/>
          <p:cNvSpPr/>
          <p:nvPr/>
        </p:nvSpPr>
        <p:spPr>
          <a:xfrm>
            <a:off x="521280" y="713160"/>
            <a:ext cx="10515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6b7280"/>
                </a:solidFill>
                <a:latin typeface="DejaVu Sans"/>
                <a:ea typeface="DejaVu Sans"/>
              </a:rPr>
              <a:t>Settling time increases with output capacitance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71" name="Shape 2"/>
          <p:cNvSpPr/>
          <p:nvPr/>
        </p:nvSpPr>
        <p:spPr>
          <a:xfrm>
            <a:off x="502920" y="960120"/>
            <a:ext cx="11155680" cy="360"/>
          </a:xfrm>
          <a:prstGeom prst="line">
            <a:avLst/>
          </a:prstGeom>
          <a:ln w="1270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aphicFrame>
        <p:nvGraphicFramePr>
          <p:cNvPr id="172" name="Chart 0"/>
          <p:cNvGraphicFramePr/>
          <p:nvPr/>
        </p:nvGraphicFramePr>
        <p:xfrm>
          <a:off x="731520" y="1143000"/>
          <a:ext cx="6400440" cy="384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73" name="Table 0"/>
          <p:cNvGraphicFramePr/>
          <p:nvPr/>
        </p:nvGraphicFramePr>
        <p:xfrm>
          <a:off x="7635240" y="1325880"/>
          <a:ext cx="3200040" cy="2468520"/>
        </p:xfrm>
        <a:graphic>
          <a:graphicData uri="http://schemas.openxmlformats.org/drawingml/2006/table">
            <a:tbl>
              <a:tblPr/>
              <a:tblGrid>
                <a:gridCol w="1600200"/>
                <a:gridCol w="1600200"/>
              </a:tblGrid>
              <a:tr h="41148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Cout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Observed time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100 nF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 ms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470 nF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14 ms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 µF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16 ms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4.7 µF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21 ms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10 µF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5720" rIns="45720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11827"/>
                          </a:solidFill>
                          <a:latin typeface="DejaVu Sans"/>
                          <a:ea typeface="DejaVu Sans"/>
                        </a:rPr>
                        <a:t>30 ms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45720" marR="45720">
                    <a:lnL w="8640">
                      <a:solidFill>
                        <a:srgbClr val="e5e7eb"/>
                      </a:solidFill>
                    </a:lnL>
                    <a:lnR w="8640">
                      <a:solidFill>
                        <a:srgbClr val="e5e7eb"/>
                      </a:solidFill>
                    </a:lnR>
                    <a:lnT w="8640">
                      <a:solidFill>
                        <a:srgbClr val="e5e7eb"/>
                      </a:solidFill>
                    </a:lnT>
                    <a:lnB w="8640">
                      <a:solidFill>
                        <a:srgbClr val="e5e7e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4" name="Shape 3"/>
          <p:cNvSpPr/>
          <p:nvPr/>
        </p:nvSpPr>
        <p:spPr>
          <a:xfrm>
            <a:off x="7452360" y="4160520"/>
            <a:ext cx="3657240" cy="1096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240">
            <a:solidFill>
              <a:srgbClr val="2a9d8f"/>
            </a:solidFill>
            <a:round/>
          </a:ln>
          <a:effectLst>
            <a:outerShdw algn="bl" blurRad="25560" dir="2700000" dist="12218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75" name="Text 4"/>
          <p:cNvSpPr/>
          <p:nvPr/>
        </p:nvSpPr>
        <p:spPr>
          <a:xfrm>
            <a:off x="7598520" y="4270320"/>
            <a:ext cx="3364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2a9d8f"/>
                </a:solidFill>
                <a:latin typeface="DejaVu Sans"/>
                <a:ea typeface="DejaVu Sans"/>
              </a:rPr>
              <a:t>Trade-off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76" name="Text 5"/>
          <p:cNvSpPr/>
          <p:nvPr/>
        </p:nvSpPr>
        <p:spPr>
          <a:xfrm>
            <a:off x="7598520" y="4572000"/>
            <a:ext cx="33645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DejaVu Sans"/>
                <a:ea typeface="DejaVu Sans"/>
              </a:rPr>
              <a:t>Larger Cout improves smoothing but increases startup/settling time. A 1 µF capacitor is a practical simulation baseline.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177" name="Text 7"/>
          <p:cNvSpPr/>
          <p:nvPr/>
        </p:nvSpPr>
        <p:spPr>
          <a:xfrm>
            <a:off x="11292840" y="6537960"/>
            <a:ext cx="4111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6b7280"/>
                </a:solidFill>
                <a:latin typeface="DejaVu Sans"/>
                <a:ea typeface="DejaVu Sans"/>
              </a:rPr>
              <a:t>10</a:t>
            </a:r>
            <a:endParaRPr b="0" lang="en-U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 0"/>
          <p:cNvSpPr/>
          <p:nvPr/>
        </p:nvSpPr>
        <p:spPr>
          <a:xfrm>
            <a:off x="502920" y="292680"/>
            <a:ext cx="11201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300" spc="-1" strike="noStrike">
                <a:solidFill>
                  <a:srgbClr val="1d3557"/>
                </a:solidFill>
                <a:latin typeface="Arial"/>
                <a:ea typeface="Arial"/>
              </a:rPr>
              <a:t>Engineering Interpretation and Limitations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179" name="Text 1"/>
          <p:cNvSpPr/>
          <p:nvPr/>
        </p:nvSpPr>
        <p:spPr>
          <a:xfrm>
            <a:off x="521280" y="713160"/>
            <a:ext cx="107895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6b7280"/>
                </a:solidFill>
                <a:latin typeface="Arial"/>
                <a:ea typeface="Arial"/>
              </a:rPr>
              <a:t>What the simulation proves — and what it does not prove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80" name="Shape 2"/>
          <p:cNvSpPr/>
          <p:nvPr/>
        </p:nvSpPr>
        <p:spPr>
          <a:xfrm>
            <a:off x="502920" y="987480"/>
            <a:ext cx="11155680" cy="360"/>
          </a:xfrm>
          <a:prstGeom prst="line">
            <a:avLst/>
          </a:prstGeom>
          <a:ln w="1270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Shape 3"/>
          <p:cNvSpPr/>
          <p:nvPr/>
        </p:nvSpPr>
        <p:spPr>
          <a:xfrm>
            <a:off x="822960" y="1234440"/>
            <a:ext cx="3291480" cy="105120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5240">
            <a:solidFill>
              <a:srgbClr val="2a9d8f"/>
            </a:solidFill>
            <a:round/>
          </a:ln>
          <a:effectLst>
            <a:outerShdw algn="bl" blurRad="19080" dir="2700000" dist="12218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82" name="Text 4"/>
          <p:cNvSpPr/>
          <p:nvPr/>
        </p:nvSpPr>
        <p:spPr>
          <a:xfrm>
            <a:off x="960120" y="1334880"/>
            <a:ext cx="3017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2a9d8f"/>
                </a:solidFill>
                <a:latin typeface="Arial"/>
                <a:ea typeface="Arial"/>
              </a:rPr>
              <a:t>Validated at circuit level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83" name="Text 5"/>
          <p:cNvSpPr/>
          <p:nvPr/>
        </p:nvSpPr>
        <p:spPr>
          <a:xfrm>
            <a:off x="960120" y="1627560"/>
            <a:ext cx="30171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Arial"/>
                <a:ea typeface="Arial"/>
              </a:rPr>
              <a:t>AC-to-DC conversion, load sensitivity, amplitude control and output filtering were demonstrated in Multisim.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184" name="Shape 6"/>
          <p:cNvSpPr/>
          <p:nvPr/>
        </p:nvSpPr>
        <p:spPr>
          <a:xfrm>
            <a:off x="4434840" y="1234440"/>
            <a:ext cx="3291480" cy="105120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5240">
            <a:solidFill>
              <a:srgbClr val="e63946"/>
            </a:solidFill>
            <a:round/>
          </a:ln>
          <a:effectLst>
            <a:outerShdw algn="bl" blurRad="19080" dir="2700000" dist="12218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85" name="Text 7"/>
          <p:cNvSpPr/>
          <p:nvPr/>
        </p:nvSpPr>
        <p:spPr>
          <a:xfrm>
            <a:off x="4572000" y="1334880"/>
            <a:ext cx="3017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e63946"/>
                </a:solidFill>
                <a:latin typeface="Arial"/>
                <a:ea typeface="Arial"/>
              </a:rPr>
              <a:t>Not efficiency yet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86" name="Text 8"/>
          <p:cNvSpPr/>
          <p:nvPr/>
        </p:nvSpPr>
        <p:spPr>
          <a:xfrm>
            <a:off x="4572000" y="1627560"/>
            <a:ext cx="30171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Arial"/>
                <a:ea typeface="Arial"/>
              </a:rPr>
              <a:t>Only output power was calculated. Full efficiency requires measuring input power and losses.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187" name="Shape 9"/>
          <p:cNvSpPr/>
          <p:nvPr/>
        </p:nvSpPr>
        <p:spPr>
          <a:xfrm>
            <a:off x="8046720" y="1234440"/>
            <a:ext cx="3291480" cy="105120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5240">
            <a:solidFill>
              <a:srgbClr val="457b9d"/>
            </a:solidFill>
            <a:round/>
          </a:ln>
          <a:effectLst>
            <a:outerShdw algn="bl" blurRad="19080" dir="2700000" dist="12218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88" name="Text 10"/>
          <p:cNvSpPr/>
          <p:nvPr/>
        </p:nvSpPr>
        <p:spPr>
          <a:xfrm>
            <a:off x="8183880" y="1334880"/>
            <a:ext cx="3017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457b9d"/>
                </a:solidFill>
                <a:latin typeface="Arial"/>
                <a:ea typeface="Arial"/>
              </a:rPr>
              <a:t>Not physical implant validation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89" name="Text 11"/>
          <p:cNvSpPr/>
          <p:nvPr/>
        </p:nvSpPr>
        <p:spPr>
          <a:xfrm>
            <a:off x="8183880" y="1627560"/>
            <a:ext cx="30171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Arial"/>
                <a:ea typeface="Arial"/>
              </a:rPr>
              <a:t>The model does not include coil geometry, tissue absorption, heating, misalignment or packaging.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190" name="Text 12"/>
          <p:cNvSpPr/>
          <p:nvPr/>
        </p:nvSpPr>
        <p:spPr>
          <a:xfrm>
            <a:off x="1005840" y="2971800"/>
            <a:ext cx="1014948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500" spc="-1" strike="noStrike">
                <a:solidFill>
                  <a:srgbClr val="1d3557"/>
                </a:solidFill>
                <a:latin typeface="Arial"/>
                <a:ea typeface="Arial"/>
              </a:rPr>
              <a:t>The most defensible conclusion is that the proposed receiver architecture can generate a stable 3.3 V-class DC output from a transformer-equivalent inductive link under the simulated conditions. Future work should use coupled inductor/coil models with coupling coefficient, coil separation and tissue-equivalent loading.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191" name="Text 13"/>
          <p:cNvSpPr/>
          <p:nvPr/>
        </p:nvSpPr>
        <p:spPr>
          <a:xfrm>
            <a:off x="11292840" y="6565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6b7280"/>
                </a:solidFill>
                <a:latin typeface="Arial"/>
                <a:ea typeface="Arial"/>
              </a:rPr>
              <a:t>11</a:t>
            </a:r>
            <a:endParaRPr b="0" lang="en-U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 0"/>
          <p:cNvSpPr/>
          <p:nvPr/>
        </p:nvSpPr>
        <p:spPr>
          <a:xfrm>
            <a:off x="502920" y="292680"/>
            <a:ext cx="11201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300" spc="-1" strike="noStrike">
                <a:solidFill>
                  <a:srgbClr val="1d3557"/>
                </a:solidFill>
                <a:latin typeface="Arial"/>
                <a:ea typeface="Arial"/>
              </a:rPr>
              <a:t>Conclusion and Next Steps</a:t>
            </a:r>
            <a:endParaRPr b="0" lang="en-US" sz="2300" spc="-1" strike="noStrike">
              <a:latin typeface="Arial"/>
            </a:endParaRPr>
          </a:p>
        </p:txBody>
      </p:sp>
      <p:sp>
        <p:nvSpPr>
          <p:cNvPr id="193" name="Shape 2"/>
          <p:cNvSpPr/>
          <p:nvPr/>
        </p:nvSpPr>
        <p:spPr>
          <a:xfrm>
            <a:off x="502920" y="987480"/>
            <a:ext cx="11155680" cy="360"/>
          </a:xfrm>
          <a:prstGeom prst="line">
            <a:avLst/>
          </a:prstGeom>
          <a:ln w="12700">
            <a:solidFill>
              <a:srgbClr val="d1d5db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4" name="Text 3"/>
          <p:cNvSpPr/>
          <p:nvPr/>
        </p:nvSpPr>
        <p:spPr>
          <a:xfrm>
            <a:off x="777240" y="1234440"/>
            <a:ext cx="10698120" cy="13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450" spc="-1" strike="noStrike">
                <a:solidFill>
                  <a:srgbClr val="1d3557"/>
                </a:solidFill>
                <a:latin typeface="Arial"/>
                <a:ea typeface="Arial"/>
              </a:rPr>
              <a:t>The Multisim simulation demonstrates that the proposed transformer-equivalent inductive wireless power link can supply a low-power receiver load at the 3.3 V-class level. The nominal operating point produced 3.33 V DC, 1.51 mA and 5.04 mW across a 2.2 kΩ load. Parameter sweeps showed predictable behavior with load resistance, input amplitude, operating frequency and output capacitance.</a:t>
            </a:r>
            <a:endParaRPr b="0" lang="en-US" sz="1450" spc="-1" strike="noStrike">
              <a:latin typeface="Arial"/>
            </a:endParaRPr>
          </a:p>
        </p:txBody>
      </p:sp>
      <p:sp>
        <p:nvSpPr>
          <p:cNvPr id="195" name="Shape 4"/>
          <p:cNvSpPr/>
          <p:nvPr/>
        </p:nvSpPr>
        <p:spPr>
          <a:xfrm>
            <a:off x="777240" y="2971800"/>
            <a:ext cx="3291480" cy="100548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5240">
            <a:solidFill>
              <a:srgbClr val="457b9d"/>
            </a:solidFill>
            <a:round/>
          </a:ln>
          <a:effectLst>
            <a:outerShdw algn="bl" blurRad="19080" dir="2700000" dist="12218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96" name="Text 5"/>
          <p:cNvSpPr/>
          <p:nvPr/>
        </p:nvSpPr>
        <p:spPr>
          <a:xfrm>
            <a:off x="914400" y="3072240"/>
            <a:ext cx="3017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457b9d"/>
                </a:solidFill>
                <a:latin typeface="Arial"/>
                <a:ea typeface="Arial"/>
              </a:rPr>
              <a:t>Next: physical link model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197" name="Text 6"/>
          <p:cNvSpPr/>
          <p:nvPr/>
        </p:nvSpPr>
        <p:spPr>
          <a:xfrm>
            <a:off x="914400" y="3364920"/>
            <a:ext cx="30171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Arial"/>
                <a:ea typeface="Arial"/>
              </a:rPr>
              <a:t>Replace ideal transformer with coupled coils and variable coupling coefficient.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198" name="Shape 7"/>
          <p:cNvSpPr/>
          <p:nvPr/>
        </p:nvSpPr>
        <p:spPr>
          <a:xfrm>
            <a:off x="4434840" y="2971800"/>
            <a:ext cx="3291480" cy="100548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5240">
            <a:solidFill>
              <a:srgbClr val="e63946"/>
            </a:solidFill>
            <a:round/>
          </a:ln>
          <a:effectLst>
            <a:outerShdw algn="bl" blurRad="19080" dir="2700000" dist="12218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99" name="Text 8"/>
          <p:cNvSpPr/>
          <p:nvPr/>
        </p:nvSpPr>
        <p:spPr>
          <a:xfrm>
            <a:off x="4572000" y="3072240"/>
            <a:ext cx="3017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e63946"/>
                </a:solidFill>
                <a:latin typeface="Arial"/>
                <a:ea typeface="Arial"/>
              </a:rPr>
              <a:t>Next: safety-oriented metrics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00" name="Text 9"/>
          <p:cNvSpPr/>
          <p:nvPr/>
        </p:nvSpPr>
        <p:spPr>
          <a:xfrm>
            <a:off x="4572000" y="3364920"/>
            <a:ext cx="30171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Arial"/>
                <a:ea typeface="Arial"/>
              </a:rPr>
              <a:t>Estimate receiver power, ripple, tissue-equivalent loading and temperature-related constraints.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201" name="Shape 10"/>
          <p:cNvSpPr/>
          <p:nvPr/>
        </p:nvSpPr>
        <p:spPr>
          <a:xfrm>
            <a:off x="8092440" y="2971800"/>
            <a:ext cx="3291480" cy="100548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5240">
            <a:solidFill>
              <a:srgbClr val="2a9d8f"/>
            </a:solidFill>
            <a:round/>
          </a:ln>
          <a:effectLst>
            <a:outerShdw algn="bl" blurRad="19080" dir="2700000" dist="12218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02" name="Text 11"/>
          <p:cNvSpPr/>
          <p:nvPr/>
        </p:nvSpPr>
        <p:spPr>
          <a:xfrm>
            <a:off x="8229600" y="3072240"/>
            <a:ext cx="3017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2a9d8f"/>
                </a:solidFill>
                <a:latin typeface="Arial"/>
                <a:ea typeface="Arial"/>
              </a:rPr>
              <a:t>Next: regulation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03" name="Text 12"/>
          <p:cNvSpPr/>
          <p:nvPr/>
        </p:nvSpPr>
        <p:spPr>
          <a:xfrm>
            <a:off x="8229600" y="3364920"/>
            <a:ext cx="30171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20" spc="-1" strike="noStrike">
                <a:solidFill>
                  <a:srgbClr val="111827"/>
                </a:solidFill>
                <a:latin typeface="Arial"/>
                <a:ea typeface="Arial"/>
              </a:rPr>
              <a:t>Add low-dropout regulation or closed-loop transmitter amplitude control.</a:t>
            </a:r>
            <a:endParaRPr b="0" lang="en-US" sz="920" spc="-1" strike="noStrike">
              <a:latin typeface="Arial"/>
            </a:endParaRPr>
          </a:p>
        </p:txBody>
      </p:sp>
      <p:sp>
        <p:nvSpPr>
          <p:cNvPr id="204" name="Text 14"/>
          <p:cNvSpPr/>
          <p:nvPr/>
        </p:nvSpPr>
        <p:spPr>
          <a:xfrm>
            <a:off x="11292840" y="6565320"/>
            <a:ext cx="4111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6b7280"/>
                </a:solidFill>
                <a:latin typeface="Arial"/>
                <a:ea typeface="Arial"/>
              </a:rPr>
              <a:t>12</a:t>
            </a:r>
            <a:endParaRPr b="0" lang="en-U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</TotalTime>
  <Application>LibreOffice/7.1.4.2$Linux_X86_64 LibreOffice_project/10$Build-2</Application>
  <AppVersion>15.0000</AppVersion>
  <Words>1766</Words>
  <Paragraphs>213</Paragraphs>
  <Company>HydroDiagnostics LLC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2026-09-05T22:14:44Z</dcterms:created>
  <dc:creator>OpenAI</dc:creator>
  <dc:description/>
  <dc:language>en-US</dc:language>
  <cp:lastModifiedBy>Administrator</cp:lastModifiedBy>
  <dcterms:modified xsi:type="dcterms:W3CDTF">2026-09-08T20:17:52Z</dcterms:modified>
  <cp:revision>13</cp:revision>
  <dc:subject>Wireless Power Link for Low-Power Biomedical Implantable Devices</dc:subject>
  <dc:title>Design and Evaluation of a Wireless Power Link for Low-Power Biomedical Implantable Devices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12</vt:i4>
  </property>
  <property fmtid="{D5CDD505-2E9C-101B-9397-08002B2CF9AE}" pid="3" name="PresentationFormat">
    <vt:lpwstr>Widescreen</vt:lpwstr>
  </property>
  <property fmtid="{D5CDD505-2E9C-101B-9397-08002B2CF9AE}" pid="4" name="Slides">
    <vt:i4>12</vt:i4>
  </property>
</Properties>
</file>