
<file path=[Content_Types].xml><?xml version="1.0" encoding="utf-8"?>
<Types xmlns="http://schemas.openxmlformats.org/package/2006/content-types">
  <Default Extension="png" ContentType="image/png"/>
  <Default Extension="jfif" ContentType="image/jpe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72" r:id="rId1"/>
  </p:sldMasterIdLst>
  <p:notesMasterIdLst>
    <p:notesMasterId r:id="rId26"/>
  </p:notesMasterIdLst>
  <p:handoutMasterIdLst>
    <p:handoutMasterId r:id="rId27"/>
  </p:handoutMasterIdLst>
  <p:sldIdLst>
    <p:sldId id="256" r:id="rId2"/>
    <p:sldId id="316" r:id="rId3"/>
    <p:sldId id="273" r:id="rId4"/>
    <p:sldId id="257" r:id="rId5"/>
    <p:sldId id="321" r:id="rId6"/>
    <p:sldId id="317" r:id="rId7"/>
    <p:sldId id="260" r:id="rId8"/>
    <p:sldId id="283" r:id="rId9"/>
    <p:sldId id="286" r:id="rId10"/>
    <p:sldId id="288" r:id="rId11"/>
    <p:sldId id="306" r:id="rId12"/>
    <p:sldId id="318" r:id="rId13"/>
    <p:sldId id="319" r:id="rId14"/>
    <p:sldId id="307" r:id="rId15"/>
    <p:sldId id="308" r:id="rId16"/>
    <p:sldId id="311" r:id="rId17"/>
    <p:sldId id="310" r:id="rId18"/>
    <p:sldId id="312" r:id="rId19"/>
    <p:sldId id="322" r:id="rId20"/>
    <p:sldId id="314" r:id="rId21"/>
    <p:sldId id="315" r:id="rId22"/>
    <p:sldId id="320" r:id="rId23"/>
    <p:sldId id="289" r:id="rId24"/>
    <p:sldId id="287"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Kato" initials="K" lastIdx="2" clrIdx="0">
    <p:extLst>
      <p:ext uri="{19B8F6BF-5375-455C-9EA6-DF929625EA0E}">
        <p15:presenceInfo xmlns:p15="http://schemas.microsoft.com/office/powerpoint/2012/main" userId="Kato"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66" autoAdjust="0"/>
    <p:restoredTop sz="95134" autoAdjust="0"/>
  </p:normalViewPr>
  <p:slideViewPr>
    <p:cSldViewPr snapToGrid="0">
      <p:cViewPr varScale="1">
        <p:scale>
          <a:sx n="80" d="100"/>
          <a:sy n="80" d="100"/>
        </p:scale>
        <p:origin x="739" y="48"/>
      </p:cViewPr>
      <p:guideLst/>
    </p:cSldViewPr>
  </p:slideViewPr>
  <p:notesTextViewPr>
    <p:cViewPr>
      <p:scale>
        <a:sx n="1" d="1"/>
        <a:sy n="1" d="1"/>
      </p:scale>
      <p:origin x="0" y="0"/>
    </p:cViewPr>
  </p:notesTextViewPr>
  <p:notesViewPr>
    <p:cSldViewPr snapToGrid="0">
      <p:cViewPr varScale="1">
        <p:scale>
          <a:sx n="64" d="100"/>
          <a:sy n="64" d="100"/>
        </p:scale>
        <p:origin x="3192" y="77"/>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handoutMaster" Target="handoutMasters/handoutMaster1.xml"/><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675E6EB-3F8E-4C82-8F51-3422F6AAE274}" type="datetimeFigureOut">
              <a:rPr lang="en-US" smtClean="0"/>
              <a:t>9/8/2026</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1076400-0239-40BA-AC49-9D8EE49DE135}" type="slidenum">
              <a:rPr lang="en-US" smtClean="0"/>
              <a:t>‹#›</a:t>
            </a:fld>
            <a:endParaRPr lang="en-US"/>
          </a:p>
        </p:txBody>
      </p:sp>
    </p:spTree>
    <p:extLst>
      <p:ext uri="{BB962C8B-B14F-4D97-AF65-F5344CB8AC3E}">
        <p14:creationId xmlns:p14="http://schemas.microsoft.com/office/powerpoint/2010/main" val="145249535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AAF00B7-9EF2-4550-8A71-0C03B3421ED8}" type="datetimeFigureOut">
              <a:rPr lang="en-US" smtClean="0"/>
              <a:t>9/8/2026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9D5E72A-39B1-43D3-B6D2-83C943A5852D}" type="slidenum">
              <a:rPr lang="en-US" smtClean="0"/>
              <a:t>‹#›</a:t>
            </a:fld>
            <a:endParaRPr lang="en-US"/>
          </a:p>
        </p:txBody>
      </p:sp>
    </p:spTree>
    <p:extLst>
      <p:ext uri="{BB962C8B-B14F-4D97-AF65-F5344CB8AC3E}">
        <p14:creationId xmlns:p14="http://schemas.microsoft.com/office/powerpoint/2010/main" val="25436478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9D5E72A-39B1-43D3-B6D2-83C943A5852D}" type="slidenum">
              <a:rPr lang="en-US" smtClean="0"/>
              <a:t>1</a:t>
            </a:fld>
            <a:endParaRPr lang="en-US"/>
          </a:p>
        </p:txBody>
      </p:sp>
    </p:spTree>
    <p:extLst>
      <p:ext uri="{BB962C8B-B14F-4D97-AF65-F5344CB8AC3E}">
        <p14:creationId xmlns:p14="http://schemas.microsoft.com/office/powerpoint/2010/main" val="19642107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9D5E72A-39B1-43D3-B6D2-83C943A5852D}" type="slidenum">
              <a:rPr lang="en-US" smtClean="0"/>
              <a:t>2</a:t>
            </a:fld>
            <a:endParaRPr lang="en-US"/>
          </a:p>
        </p:txBody>
      </p:sp>
    </p:spTree>
    <p:extLst>
      <p:ext uri="{BB962C8B-B14F-4D97-AF65-F5344CB8AC3E}">
        <p14:creationId xmlns:p14="http://schemas.microsoft.com/office/powerpoint/2010/main" val="24572661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9D5E72A-39B1-43D3-B6D2-83C943A5852D}" type="slidenum">
              <a:rPr lang="en-US" smtClean="0"/>
              <a:t>3</a:t>
            </a:fld>
            <a:endParaRPr lang="en-US"/>
          </a:p>
        </p:txBody>
      </p:sp>
    </p:spTree>
    <p:extLst>
      <p:ext uri="{BB962C8B-B14F-4D97-AF65-F5344CB8AC3E}">
        <p14:creationId xmlns:p14="http://schemas.microsoft.com/office/powerpoint/2010/main" val="27307764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9D5E72A-39B1-43D3-B6D2-83C943A5852D}" type="slidenum">
              <a:rPr lang="en-US" smtClean="0"/>
              <a:t>4</a:t>
            </a:fld>
            <a:endParaRPr lang="en-US"/>
          </a:p>
        </p:txBody>
      </p:sp>
    </p:spTree>
    <p:extLst>
      <p:ext uri="{BB962C8B-B14F-4D97-AF65-F5344CB8AC3E}">
        <p14:creationId xmlns:p14="http://schemas.microsoft.com/office/powerpoint/2010/main" val="2839763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9D5E72A-39B1-43D3-B6D2-83C943A5852D}" type="slidenum">
              <a:rPr lang="en-US" smtClean="0"/>
              <a:t>11</a:t>
            </a:fld>
            <a:endParaRPr lang="en-US"/>
          </a:p>
        </p:txBody>
      </p:sp>
    </p:spTree>
    <p:extLst>
      <p:ext uri="{BB962C8B-B14F-4D97-AF65-F5344CB8AC3E}">
        <p14:creationId xmlns:p14="http://schemas.microsoft.com/office/powerpoint/2010/main" val="12430203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9D5E72A-39B1-43D3-B6D2-83C943A5852D}" type="slidenum">
              <a:rPr lang="en-US" smtClean="0"/>
              <a:t>19</a:t>
            </a:fld>
            <a:endParaRPr lang="en-US"/>
          </a:p>
        </p:txBody>
      </p:sp>
    </p:spTree>
    <p:extLst>
      <p:ext uri="{BB962C8B-B14F-4D97-AF65-F5344CB8AC3E}">
        <p14:creationId xmlns:p14="http://schemas.microsoft.com/office/powerpoint/2010/main" val="172625714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r>
              <a:rPr lang="en-US" smtClean="0"/>
              <a:t>08 September, 2026</a:t>
            </a:r>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4AD9C72-0F5C-4DC3-9B6C-D40052B8C27F}" type="slidenum">
              <a:rPr lang="en-US" smtClean="0"/>
              <a:t>‹#›</a:t>
            </a:fld>
            <a:endParaRPr lang="en-US"/>
          </a:p>
        </p:txBody>
      </p:sp>
      <p:pic>
        <p:nvPicPr>
          <p:cNvPr id="8" name="Picture 7">
            <a:extLst>
              <a:ext uri="{FF2B5EF4-FFF2-40B4-BE49-F238E27FC236}">
                <a16:creationId xmlns="" xmlns:a16="http://schemas.microsoft.com/office/drawing/2014/main" id="{65808035-8B81-4285-65BD-F0161D32A716}"/>
              </a:ext>
            </a:extLst>
          </p:cNvPr>
          <p:cNvPicPr/>
          <p:nvPr userDrawn="1"/>
        </p:nvPicPr>
        <p:blipFill>
          <a:blip r:embed="rId2" cstate="print">
            <a:extLst>
              <a:ext uri="{28A0092B-C50C-407E-A947-70E740481C1C}">
                <a14:useLocalDpi xmlns:a14="http://schemas.microsoft.com/office/drawing/2010/main" val="0"/>
              </a:ext>
            </a:extLst>
          </a:blip>
          <a:stretch>
            <a:fillRect/>
          </a:stretch>
        </p:blipFill>
        <p:spPr>
          <a:xfrm>
            <a:off x="11082698" y="230188"/>
            <a:ext cx="933714" cy="930275"/>
          </a:xfrm>
          <a:prstGeom prst="rect">
            <a:avLst/>
          </a:prstGeom>
        </p:spPr>
      </p:pic>
    </p:spTree>
    <p:extLst>
      <p:ext uri="{BB962C8B-B14F-4D97-AF65-F5344CB8AC3E}">
        <p14:creationId xmlns:p14="http://schemas.microsoft.com/office/powerpoint/2010/main" val="28411091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1434353" y="6570194"/>
            <a:ext cx="2743200" cy="365125"/>
          </a:xfrm>
        </p:spPr>
        <p:txBody>
          <a:bodyPr/>
          <a:lstStyle/>
          <a:p>
            <a:r>
              <a:rPr lang="en-US" smtClean="0"/>
              <a:t>08 September, 2026</a:t>
            </a:r>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9448800" y="6548250"/>
            <a:ext cx="2743200" cy="365125"/>
          </a:xfrm>
        </p:spPr>
        <p:txBody>
          <a:bodyPr/>
          <a:lstStyle/>
          <a:p>
            <a:fld id="{FFA28492-B417-4E09-91B1-6197AE47FCB2}" type="slidenum">
              <a:rPr lang="en-US" smtClean="0"/>
              <a:t>‹#›</a:t>
            </a:fld>
            <a:endParaRPr lang="en-US" dirty="0"/>
          </a:p>
        </p:txBody>
      </p:sp>
      <p:pic>
        <p:nvPicPr>
          <p:cNvPr id="7" name="Picture 6"/>
          <p:cNvPicPr/>
          <p:nvPr userDrawn="1"/>
        </p:nvPicPr>
        <p:blipFill>
          <a:blip r:embed="rId2" cstate="print">
            <a:extLst>
              <a:ext uri="{28A0092B-C50C-407E-A947-70E740481C1C}">
                <a14:useLocalDpi xmlns:a14="http://schemas.microsoft.com/office/drawing/2010/main" val="0"/>
              </a:ext>
            </a:extLst>
          </a:blip>
          <a:stretch>
            <a:fillRect/>
          </a:stretch>
        </p:blipFill>
        <p:spPr>
          <a:xfrm>
            <a:off x="11082698" y="230188"/>
            <a:ext cx="933714" cy="930275"/>
          </a:xfrm>
          <a:prstGeom prst="rect">
            <a:avLst/>
          </a:prstGeom>
        </p:spPr>
      </p:pic>
    </p:spTree>
    <p:extLst>
      <p:ext uri="{BB962C8B-B14F-4D97-AF65-F5344CB8AC3E}">
        <p14:creationId xmlns:p14="http://schemas.microsoft.com/office/powerpoint/2010/main" val="5694728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r>
              <a:rPr lang="en-US" smtClean="0"/>
              <a:t>08 September, 2026</a:t>
            </a:r>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9448800" y="6584109"/>
            <a:ext cx="2743200" cy="365125"/>
          </a:xfrm>
        </p:spPr>
        <p:txBody>
          <a:bodyPr/>
          <a:lstStyle/>
          <a:p>
            <a:r>
              <a:rPr lang="ka-GE" dirty="0" smtClean="0"/>
              <a:t>კატო მელიქიძე, 15.06.2026</a:t>
            </a:r>
            <a:endParaRPr lang="en-US" dirty="0" smtClean="0"/>
          </a:p>
          <a:p>
            <a:endParaRPr lang="en-US" dirty="0"/>
          </a:p>
        </p:txBody>
      </p:sp>
    </p:spTree>
    <p:extLst>
      <p:ext uri="{BB962C8B-B14F-4D97-AF65-F5344CB8AC3E}">
        <p14:creationId xmlns:p14="http://schemas.microsoft.com/office/powerpoint/2010/main" val="1482239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r>
              <a:rPr lang="en-US" smtClean="0"/>
              <a:t>08 September, 2026</a:t>
            </a:r>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4AD9C72-0F5C-4DC3-9B6C-D40052B8C27F}" type="slidenum">
              <a:rPr lang="en-US" smtClean="0"/>
              <a:t>‹#›</a:t>
            </a:fld>
            <a:endParaRPr lang="en-US"/>
          </a:p>
        </p:txBody>
      </p:sp>
    </p:spTree>
    <p:extLst>
      <p:ext uri="{BB962C8B-B14F-4D97-AF65-F5344CB8AC3E}">
        <p14:creationId xmlns:p14="http://schemas.microsoft.com/office/powerpoint/2010/main" val="28425511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r>
              <a:rPr lang="en-US" smtClean="0"/>
              <a:t>08 September, 2026</a:t>
            </a:r>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4AD9C72-0F5C-4DC3-9B6C-D40052B8C27F}" type="slidenum">
              <a:rPr lang="en-US" smtClean="0"/>
              <a:t>‹#›</a:t>
            </a:fld>
            <a:endParaRPr lang="en-US"/>
          </a:p>
        </p:txBody>
      </p:sp>
    </p:spTree>
    <p:extLst>
      <p:ext uri="{BB962C8B-B14F-4D97-AF65-F5344CB8AC3E}">
        <p14:creationId xmlns:p14="http://schemas.microsoft.com/office/powerpoint/2010/main" val="13172737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r>
              <a:rPr lang="en-US" smtClean="0"/>
              <a:t>08 September, 2026</a:t>
            </a:r>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4AD9C72-0F5C-4DC3-9B6C-D40052B8C27F}" type="slidenum">
              <a:rPr lang="en-US" smtClean="0"/>
              <a:t>‹#›</a:t>
            </a:fld>
            <a:endParaRPr lang="en-US"/>
          </a:p>
        </p:txBody>
      </p:sp>
    </p:spTree>
    <p:extLst>
      <p:ext uri="{BB962C8B-B14F-4D97-AF65-F5344CB8AC3E}">
        <p14:creationId xmlns:p14="http://schemas.microsoft.com/office/powerpoint/2010/main" val="33116822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smtClean="0"/>
              <a:t>08 September, 2026</a:t>
            </a:r>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4AD9C72-0F5C-4DC3-9B6C-D40052B8C27F}" type="slidenum">
              <a:rPr lang="en-US" smtClean="0"/>
              <a:t>‹#›</a:t>
            </a:fld>
            <a:endParaRPr lang="en-US"/>
          </a:p>
        </p:txBody>
      </p:sp>
    </p:spTree>
    <p:extLst>
      <p:ext uri="{BB962C8B-B14F-4D97-AF65-F5344CB8AC3E}">
        <p14:creationId xmlns:p14="http://schemas.microsoft.com/office/powerpoint/2010/main" val="17363122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r>
              <a:rPr lang="en-US" smtClean="0"/>
              <a:t>08 September, 2026</a:t>
            </a:r>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4AD9C72-0F5C-4DC3-9B6C-D40052B8C27F}" type="slidenum">
              <a:rPr lang="en-US" smtClean="0"/>
              <a:t>‹#›</a:t>
            </a:fld>
            <a:endParaRPr lang="en-US"/>
          </a:p>
        </p:txBody>
      </p:sp>
    </p:spTree>
    <p:extLst>
      <p:ext uri="{BB962C8B-B14F-4D97-AF65-F5344CB8AC3E}">
        <p14:creationId xmlns:p14="http://schemas.microsoft.com/office/powerpoint/2010/main" val="11971396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r>
              <a:rPr lang="en-US" smtClean="0"/>
              <a:t>08 September, 2026</a:t>
            </a:r>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4AD9C72-0F5C-4DC3-9B6C-D40052B8C27F}" type="slidenum">
              <a:rPr lang="en-US" smtClean="0"/>
              <a:t>‹#›</a:t>
            </a:fld>
            <a:endParaRPr lang="en-US"/>
          </a:p>
        </p:txBody>
      </p:sp>
    </p:spTree>
    <p:extLst>
      <p:ext uri="{BB962C8B-B14F-4D97-AF65-F5344CB8AC3E}">
        <p14:creationId xmlns:p14="http://schemas.microsoft.com/office/powerpoint/2010/main" val="27207829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r>
              <a:rPr lang="en-US" smtClean="0"/>
              <a:t>08 September, 2026</a:t>
            </a:r>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4AD9C72-0F5C-4DC3-9B6C-D40052B8C27F}" type="slidenum">
              <a:rPr lang="en-US" smtClean="0"/>
              <a:t>‹#›</a:t>
            </a:fld>
            <a:endParaRPr lang="en-US"/>
          </a:p>
        </p:txBody>
      </p:sp>
    </p:spTree>
    <p:extLst>
      <p:ext uri="{BB962C8B-B14F-4D97-AF65-F5344CB8AC3E}">
        <p14:creationId xmlns:p14="http://schemas.microsoft.com/office/powerpoint/2010/main" val="202398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r>
              <a:rPr lang="en-US" smtClean="0"/>
              <a:t>08 September, 2026</a:t>
            </a:r>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4AD9C72-0F5C-4DC3-9B6C-D40052B8C27F}" type="slidenum">
              <a:rPr lang="en-US" smtClean="0"/>
              <a:t>‹#›</a:t>
            </a:fld>
            <a:endParaRPr lang="en-US"/>
          </a:p>
        </p:txBody>
      </p:sp>
    </p:spTree>
    <p:extLst>
      <p:ext uri="{BB962C8B-B14F-4D97-AF65-F5344CB8AC3E}">
        <p14:creationId xmlns:p14="http://schemas.microsoft.com/office/powerpoint/2010/main" val="15299499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l="-1000" r="-1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smtClean="0"/>
              <a:t>08 September, 2026</a:t>
            </a:r>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4AD9C72-0F5C-4DC3-9B6C-D40052B8C27F}" type="slidenum">
              <a:rPr lang="en-US" smtClean="0"/>
              <a:t>‹#›</a:t>
            </a:fld>
            <a:endParaRPr lang="en-US"/>
          </a:p>
        </p:txBody>
      </p:sp>
    </p:spTree>
    <p:extLst>
      <p:ext uri="{BB962C8B-B14F-4D97-AF65-F5344CB8AC3E}">
        <p14:creationId xmlns:p14="http://schemas.microsoft.com/office/powerpoint/2010/main" val="3128278402"/>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9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9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9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3.png"/><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8" Type="http://schemas.openxmlformats.org/officeDocument/2006/relationships/image" Target="../media/image21.jpeg"/><Relationship Id="rId3" Type="http://schemas.openxmlformats.org/officeDocument/2006/relationships/image" Target="../media/image17.png"/><Relationship Id="rId7" Type="http://schemas.openxmlformats.org/officeDocument/2006/relationships/image" Target="../media/image20.jfif"/><Relationship Id="rId2" Type="http://schemas.openxmlformats.org/officeDocument/2006/relationships/image" Target="../media/image16.png"/><Relationship Id="rId1" Type="http://schemas.openxmlformats.org/officeDocument/2006/relationships/slideLayout" Target="../slideLayouts/slideLayout2.xml"/><Relationship Id="rId6" Type="http://schemas.microsoft.com/office/2007/relationships/hdphoto" Target="../media/hdphoto2.wdp"/><Relationship Id="rId5" Type="http://schemas.openxmlformats.org/officeDocument/2006/relationships/image" Target="../media/image19.png"/><Relationship Id="rId4" Type="http://schemas.openxmlformats.org/officeDocument/2006/relationships/image" Target="../media/image18.jpg"/><Relationship Id="rId9" Type="http://schemas.openxmlformats.org/officeDocument/2006/relationships/image" Target="../media/image22.jpeg"/></Relationships>
</file>

<file path=ppt/slides/_rels/slide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 Id="rId5" Type="http://schemas.openxmlformats.org/officeDocument/2006/relationships/image" Target="../media/image26.png"/><Relationship Id="rId4" Type="http://schemas.openxmlformats.org/officeDocument/2006/relationships/image" Target="../media/image25.png"/></Relationships>
</file>

<file path=ppt/slides/_rels/slide10.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xml"/><Relationship Id="rId4" Type="http://schemas.openxmlformats.org/officeDocument/2006/relationships/image" Target="../media/image33.png"/></Relationships>
</file>

<file path=ppt/slides/_rels/slide1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2.xml"/><Relationship Id="rId4" Type="http://schemas.openxmlformats.org/officeDocument/2006/relationships/image" Target="../media/image36.png"/></Relationships>
</file>

<file path=ppt/slides/_rels/slide1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39.png"/><Relationship Id="rId1" Type="http://schemas.openxmlformats.org/officeDocument/2006/relationships/slideLayout" Target="../slideLayouts/slideLayout2.xml"/><Relationship Id="rId6" Type="http://schemas.openxmlformats.org/officeDocument/2006/relationships/image" Target="../media/image42.png"/><Relationship Id="rId5" Type="http://schemas.openxmlformats.org/officeDocument/2006/relationships/image" Target="../media/image41.jpeg"/><Relationship Id="rId4" Type="http://schemas.openxmlformats.org/officeDocument/2006/relationships/image" Target="../media/image40.jpe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44.png"/></Relationships>
</file>

<file path=ppt/slides/_rels/slide20.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47.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699060" y="1624666"/>
            <a:ext cx="8860379" cy="1877187"/>
          </a:xfrm>
        </p:spPr>
        <p:txBody>
          <a:bodyPr>
            <a:noAutofit/>
          </a:bodyPr>
          <a:lstStyle/>
          <a:p>
            <a:pPr algn="ctr"/>
            <a:r>
              <a:rPr lang="en-US" sz="4000" b="1" dirty="0">
                <a:latin typeface="+mn-lt"/>
              </a:rPr>
              <a:t/>
            </a:r>
            <a:br>
              <a:rPr lang="en-US" sz="4000" b="1" dirty="0">
                <a:latin typeface="+mn-lt"/>
              </a:rPr>
            </a:br>
            <a:r>
              <a:rPr lang="en-US" sz="4000" b="1" dirty="0" smtClean="0">
                <a:latin typeface="+mn-lt"/>
              </a:rPr>
              <a:t>Integrating Plant Bio monitoring and Low-Cost Air Quality Monitoring for PM assessment in Georgia</a:t>
            </a:r>
            <a:endParaRPr lang="en-US" sz="4000" b="1" dirty="0">
              <a:latin typeface="+mn-lt"/>
            </a:endParaRPr>
          </a:p>
        </p:txBody>
      </p:sp>
      <p:sp>
        <p:nvSpPr>
          <p:cNvPr id="3" name="Subtitle 2"/>
          <p:cNvSpPr>
            <a:spLocks noGrp="1"/>
          </p:cNvSpPr>
          <p:nvPr>
            <p:ph type="subTitle" idx="1"/>
          </p:nvPr>
        </p:nvSpPr>
        <p:spPr>
          <a:xfrm>
            <a:off x="1100050" y="5323171"/>
            <a:ext cx="10058400" cy="4067837"/>
          </a:xfrm>
        </p:spPr>
        <p:txBody>
          <a:bodyPr>
            <a:normAutofit/>
          </a:bodyPr>
          <a:lstStyle/>
          <a:p>
            <a:pPr algn="ctr"/>
            <a:r>
              <a:rPr lang="en-US" b="1" dirty="0" smtClean="0"/>
              <a:t>Kato </a:t>
            </a:r>
            <a:r>
              <a:rPr lang="en-US" b="1" dirty="0" err="1" smtClean="0"/>
              <a:t>Melikidze</a:t>
            </a:r>
            <a:endParaRPr lang="ka-GE" b="1" dirty="0"/>
          </a:p>
          <a:p>
            <a:pPr algn="ctr"/>
            <a:r>
              <a:rPr lang="en-US" sz="1800" dirty="0" smtClean="0"/>
              <a:t>Kato.melikidze.1@iliauni.edu.ge</a:t>
            </a:r>
            <a:endParaRPr lang="ka-GE" sz="1800" dirty="0"/>
          </a:p>
          <a:p>
            <a:pPr algn="ctr">
              <a:lnSpc>
                <a:spcPct val="150000"/>
              </a:lnSpc>
            </a:pPr>
            <a:endParaRPr lang="ka-GE" sz="2000" dirty="0"/>
          </a:p>
          <a:p>
            <a:pPr algn="ctr"/>
            <a:endParaRPr lang="ka-GE" dirty="0"/>
          </a:p>
          <a:p>
            <a:pPr algn="ctr"/>
            <a:endParaRPr lang="en-US" dirty="0"/>
          </a:p>
        </p:txBody>
      </p:sp>
      <p:sp>
        <p:nvSpPr>
          <p:cNvPr id="9" name="TextBox 8"/>
          <p:cNvSpPr txBox="1"/>
          <p:nvPr/>
        </p:nvSpPr>
        <p:spPr>
          <a:xfrm>
            <a:off x="5819008" y="5323171"/>
            <a:ext cx="184731" cy="369332"/>
          </a:xfrm>
          <a:prstGeom prst="rect">
            <a:avLst/>
          </a:prstGeom>
          <a:noFill/>
        </p:spPr>
        <p:txBody>
          <a:bodyPr wrap="none" rtlCol="0">
            <a:spAutoFit/>
          </a:bodyPr>
          <a:lstStyle/>
          <a:p>
            <a:endParaRPr lang="en-US" dirty="0"/>
          </a:p>
        </p:txBody>
      </p:sp>
      <p:pic>
        <p:nvPicPr>
          <p:cNvPr id="5" name="Picture 4" descr="File:Warsaw-university-of-life-sciences---sggw.jpg - Wikimedia Common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589629" y="4678949"/>
            <a:ext cx="1928909" cy="1928909"/>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6" descr="Green Pole • მწვანე პოლუსი | Tegeta Car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3322" y="4678949"/>
            <a:ext cx="3219591" cy="1745248"/>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8" descr="Arnika (NGO) - Wikipedia"/>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079458" y="3860414"/>
            <a:ext cx="1848561" cy="11954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4662482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r>
              <a:rPr lang="en-US" smtClean="0"/>
              <a:t>08 September, 2026</a:t>
            </a:r>
            <a:endParaRPr lang="en-US" dirty="0"/>
          </a:p>
        </p:txBody>
      </p:sp>
      <p:sp>
        <p:nvSpPr>
          <p:cNvPr id="5" name="Slide Number Placeholder 4"/>
          <p:cNvSpPr>
            <a:spLocks noGrp="1"/>
          </p:cNvSpPr>
          <p:nvPr>
            <p:ph type="sldNum" sz="quarter" idx="12"/>
          </p:nvPr>
        </p:nvSpPr>
        <p:spPr/>
        <p:txBody>
          <a:bodyPr/>
          <a:lstStyle/>
          <a:p>
            <a:fld id="{FFA28492-B417-4E09-91B1-6197AE47FCB2}" type="slidenum">
              <a:rPr lang="en-US" smtClean="0"/>
              <a:t>2</a:t>
            </a:fld>
            <a:endParaRPr lang="en-US" dirty="0"/>
          </a:p>
        </p:txBody>
      </p:sp>
      <p:sp>
        <p:nvSpPr>
          <p:cNvPr id="6" name="Title 2"/>
          <p:cNvSpPr txBox="1">
            <a:spLocks/>
          </p:cNvSpPr>
          <p:nvPr/>
        </p:nvSpPr>
        <p:spPr>
          <a:xfrm>
            <a:off x="4056127" y="240599"/>
            <a:ext cx="8135873" cy="1535588"/>
          </a:xfrm>
          <a:prstGeom prst="rect">
            <a:avLst/>
          </a:prstGeom>
          <a:no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dirty="0" smtClean="0">
                <a:latin typeface="+mn-lt"/>
                <a:cs typeface="Arial" panose="020B0604020202020204" pitchFamily="34" charset="0"/>
              </a:rPr>
              <a:t>My Background</a:t>
            </a:r>
            <a:endParaRPr lang="en-US" sz="4000" dirty="0">
              <a:latin typeface="+mn-lt"/>
              <a:cs typeface="Arial" panose="020B0604020202020204" pitchFamily="34" charset="0"/>
            </a:endParaRPr>
          </a:p>
        </p:txBody>
      </p:sp>
      <p:sp>
        <p:nvSpPr>
          <p:cNvPr id="7" name="TextBox 6"/>
          <p:cNvSpPr txBox="1"/>
          <p:nvPr/>
        </p:nvSpPr>
        <p:spPr>
          <a:xfrm>
            <a:off x="7150391" y="3530636"/>
            <a:ext cx="2905125" cy="461665"/>
          </a:xfrm>
          <a:prstGeom prst="rect">
            <a:avLst/>
          </a:prstGeom>
          <a:noFill/>
        </p:spPr>
        <p:txBody>
          <a:bodyPr wrap="square" rtlCol="0">
            <a:spAutoFit/>
          </a:bodyPr>
          <a:lstStyle/>
          <a:p>
            <a:r>
              <a:rPr lang="en-US" sz="2400" b="1" dirty="0" smtClean="0">
                <a:solidFill>
                  <a:srgbClr val="2A2A2A"/>
                </a:solidFill>
                <a:cs typeface="Arial" panose="020B0604020202020204" pitchFamily="34" charset="0"/>
              </a:rPr>
              <a:t>Green Pole </a:t>
            </a:r>
            <a:endParaRPr lang="en-US" sz="2400" b="1" dirty="0">
              <a:solidFill>
                <a:srgbClr val="2A2A2A"/>
              </a:solidFill>
              <a:cs typeface="Arial" panose="020B0604020202020204" pitchFamily="34" charset="0"/>
            </a:endParaRPr>
          </a:p>
        </p:txBody>
      </p:sp>
      <p:sp>
        <p:nvSpPr>
          <p:cNvPr id="8" name="TextBox 7"/>
          <p:cNvSpPr txBox="1"/>
          <p:nvPr/>
        </p:nvSpPr>
        <p:spPr>
          <a:xfrm>
            <a:off x="6343846" y="4100023"/>
            <a:ext cx="3828569" cy="1938992"/>
          </a:xfrm>
          <a:prstGeom prst="rect">
            <a:avLst/>
          </a:prstGeom>
          <a:noFill/>
        </p:spPr>
        <p:txBody>
          <a:bodyPr wrap="square" rtlCol="0">
            <a:spAutoFit/>
          </a:bodyPr>
          <a:lstStyle/>
          <a:p>
            <a:pPr marL="342900" indent="-342900">
              <a:buFont typeface="Arial" panose="020B0604020202020204" pitchFamily="34" charset="0"/>
              <a:buChar char="•"/>
            </a:pPr>
            <a:r>
              <a:rPr lang="en-US" sz="2000" dirty="0"/>
              <a:t>Eco Tips Book - Part </a:t>
            </a:r>
            <a:r>
              <a:rPr lang="en-US" sz="2000" dirty="0" smtClean="0"/>
              <a:t>1,2,3,4</a:t>
            </a:r>
          </a:p>
          <a:p>
            <a:pPr marL="342900" indent="-342900">
              <a:buFont typeface="Arial" panose="020B0604020202020204" pitchFamily="34" charset="0"/>
              <a:buChar char="•"/>
            </a:pPr>
            <a:r>
              <a:rPr lang="en-US" sz="2000" dirty="0"/>
              <a:t>Monitoring of Stone Dry Cutting </a:t>
            </a:r>
            <a:r>
              <a:rPr lang="en-US" sz="2000" dirty="0" smtClean="0"/>
              <a:t>in Tbilisi</a:t>
            </a:r>
          </a:p>
          <a:p>
            <a:pPr marL="342900" indent="-342900">
              <a:buFont typeface="Arial" panose="020B0604020202020204" pitchFamily="34" charset="0"/>
              <a:buChar char="•"/>
            </a:pPr>
            <a:r>
              <a:rPr lang="en-US" sz="2000" dirty="0"/>
              <a:t>Civil Air Quality Monitoring System Setup</a:t>
            </a:r>
            <a:endParaRPr lang="en-US" sz="2000" dirty="0" smtClean="0"/>
          </a:p>
          <a:p>
            <a:pPr marL="342900" indent="-342900">
              <a:buFont typeface="Arial" panose="020B0604020202020204" pitchFamily="34" charset="0"/>
              <a:buChar char="•"/>
            </a:pPr>
            <a:endParaRPr lang="en-US" sz="2000" dirty="0" smtClean="0"/>
          </a:p>
        </p:txBody>
      </p:sp>
      <p:sp>
        <p:nvSpPr>
          <p:cNvPr id="9" name="TextBox 8"/>
          <p:cNvSpPr txBox="1"/>
          <p:nvPr/>
        </p:nvSpPr>
        <p:spPr>
          <a:xfrm>
            <a:off x="1228842" y="1145122"/>
            <a:ext cx="5874743" cy="461665"/>
          </a:xfrm>
          <a:prstGeom prst="rect">
            <a:avLst/>
          </a:prstGeom>
          <a:noFill/>
        </p:spPr>
        <p:txBody>
          <a:bodyPr wrap="square" rtlCol="0">
            <a:spAutoFit/>
          </a:bodyPr>
          <a:lstStyle/>
          <a:p>
            <a:r>
              <a:rPr lang="en-US" sz="2400" b="1" dirty="0" smtClean="0">
                <a:solidFill>
                  <a:srgbClr val="2A2A2A"/>
                </a:solidFill>
                <a:cs typeface="Arial" panose="020B0604020202020204" pitchFamily="34" charset="0"/>
              </a:rPr>
              <a:t>Ilia State University</a:t>
            </a:r>
            <a:endParaRPr lang="en-US" sz="2400" b="1" dirty="0">
              <a:solidFill>
                <a:srgbClr val="2A2A2A"/>
              </a:solidFill>
              <a:cs typeface="Arial" panose="020B0604020202020204" pitchFamily="34" charset="0"/>
            </a:endParaRPr>
          </a:p>
        </p:txBody>
      </p:sp>
      <p:sp>
        <p:nvSpPr>
          <p:cNvPr id="10" name="TextBox 9"/>
          <p:cNvSpPr txBox="1"/>
          <p:nvPr/>
        </p:nvSpPr>
        <p:spPr>
          <a:xfrm>
            <a:off x="1008126" y="1945587"/>
            <a:ext cx="4819681" cy="4093428"/>
          </a:xfrm>
          <a:prstGeom prst="rect">
            <a:avLst/>
          </a:prstGeom>
          <a:noFill/>
        </p:spPr>
        <p:txBody>
          <a:bodyPr wrap="square" rtlCol="0">
            <a:spAutoFit/>
          </a:bodyPr>
          <a:lstStyle/>
          <a:p>
            <a:pPr marL="342900" indent="-342900">
              <a:buFont typeface="Arial" panose="020B0604020202020204" pitchFamily="34" charset="0"/>
              <a:buChar char="•"/>
            </a:pPr>
            <a:r>
              <a:rPr lang="en-US" sz="2000" dirty="0"/>
              <a:t>Determination of Wood Density and Related Parameters for Tree </a:t>
            </a:r>
            <a:r>
              <a:rPr lang="en-US" sz="2000" dirty="0" smtClean="0"/>
              <a:t>Genera</a:t>
            </a:r>
          </a:p>
          <a:p>
            <a:pPr marL="342900" indent="-342900">
              <a:buFont typeface="Arial" panose="020B0604020202020204" pitchFamily="34" charset="0"/>
              <a:buChar char="•"/>
            </a:pPr>
            <a:endParaRPr lang="en-US" sz="2000" dirty="0" smtClean="0"/>
          </a:p>
          <a:p>
            <a:pPr marL="342900" indent="-342900">
              <a:buFont typeface="Arial" panose="020B0604020202020204" pitchFamily="34" charset="0"/>
              <a:buChar char="•"/>
            </a:pPr>
            <a:r>
              <a:rPr lang="en-US" sz="2000" dirty="0"/>
              <a:t>Assessment of Red List Forest Species of Georgia </a:t>
            </a:r>
            <a:endParaRPr lang="en-US" sz="2000" dirty="0" smtClean="0"/>
          </a:p>
          <a:p>
            <a:pPr marL="342900" indent="-342900">
              <a:buFont typeface="Arial" panose="020B0604020202020204" pitchFamily="34" charset="0"/>
              <a:buChar char="•"/>
            </a:pPr>
            <a:endParaRPr lang="en-US" sz="2000" dirty="0" smtClean="0"/>
          </a:p>
          <a:p>
            <a:pPr marL="342900" indent="-342900">
              <a:buFont typeface="Arial" panose="020B0604020202020204" pitchFamily="34" charset="0"/>
              <a:buChar char="•"/>
            </a:pPr>
            <a:r>
              <a:rPr lang="en-US" sz="2000" dirty="0" smtClean="0"/>
              <a:t>Check list for Georgian flora </a:t>
            </a:r>
          </a:p>
          <a:p>
            <a:pPr marL="342900" indent="-342900">
              <a:buFont typeface="Arial" panose="020B0604020202020204" pitchFamily="34" charset="0"/>
              <a:buChar char="•"/>
            </a:pPr>
            <a:endParaRPr lang="en-US" sz="2000" dirty="0" smtClean="0"/>
          </a:p>
          <a:p>
            <a:pPr marL="342900" indent="-342900">
              <a:buFont typeface="Arial" panose="020B0604020202020204" pitchFamily="34" charset="0"/>
              <a:buChar char="•"/>
            </a:pPr>
            <a:r>
              <a:rPr lang="en-US" sz="2000" dirty="0"/>
              <a:t>National Forest </a:t>
            </a:r>
            <a:r>
              <a:rPr lang="en-US" sz="2000" dirty="0" smtClean="0"/>
              <a:t>Inventory in Georgia</a:t>
            </a:r>
          </a:p>
          <a:p>
            <a:endParaRPr lang="en-US" sz="2000" dirty="0" smtClean="0"/>
          </a:p>
          <a:p>
            <a:pPr marL="342900" indent="-342900">
              <a:buFont typeface="Arial" panose="020B0604020202020204" pitchFamily="34" charset="0"/>
              <a:buChar char="•"/>
            </a:pPr>
            <a:r>
              <a:rPr lang="en-US" sz="2000" dirty="0" smtClean="0"/>
              <a:t>Member of </a:t>
            </a:r>
            <a:r>
              <a:rPr lang="en-US" sz="2000" b="1" dirty="0" smtClean="0"/>
              <a:t>NARI</a:t>
            </a:r>
            <a:r>
              <a:rPr lang="en-US" sz="2000" dirty="0" smtClean="0"/>
              <a:t> </a:t>
            </a:r>
            <a:r>
              <a:rPr lang="en-US" sz="2000" dirty="0"/>
              <a:t>-  (</a:t>
            </a:r>
            <a:r>
              <a:rPr lang="en-US" sz="2000" dirty="0" smtClean="0"/>
              <a:t>Network </a:t>
            </a:r>
            <a:r>
              <a:rPr lang="en-US" sz="2000" dirty="0"/>
              <a:t>of Amateur Researchers </a:t>
            </a:r>
            <a:r>
              <a:rPr lang="en-US" sz="2000" dirty="0" smtClean="0"/>
              <a:t>Inquiry)</a:t>
            </a:r>
          </a:p>
          <a:p>
            <a:pPr marL="342900" indent="-342900">
              <a:buFont typeface="Arial" panose="020B0604020202020204" pitchFamily="34" charset="0"/>
              <a:buChar char="•"/>
            </a:pPr>
            <a:endParaRPr lang="en-US" sz="2000" dirty="0" smtClean="0"/>
          </a:p>
        </p:txBody>
      </p:sp>
      <p:sp>
        <p:nvSpPr>
          <p:cNvPr id="11" name="TextBox 10"/>
          <p:cNvSpPr txBox="1"/>
          <p:nvPr/>
        </p:nvSpPr>
        <p:spPr>
          <a:xfrm>
            <a:off x="6334321" y="1606787"/>
            <a:ext cx="4819681" cy="1631216"/>
          </a:xfrm>
          <a:prstGeom prst="rect">
            <a:avLst/>
          </a:prstGeom>
          <a:noFill/>
        </p:spPr>
        <p:txBody>
          <a:bodyPr wrap="square" rtlCol="0">
            <a:spAutoFit/>
          </a:bodyPr>
          <a:lstStyle/>
          <a:p>
            <a:pPr marL="342900" indent="-342900">
              <a:buFont typeface="Arial" panose="020B0604020202020204" pitchFamily="34" charset="0"/>
              <a:buChar char="•"/>
            </a:pPr>
            <a:endParaRPr lang="en-US" sz="2000" dirty="0" smtClean="0"/>
          </a:p>
          <a:p>
            <a:pPr marL="342900" indent="-342900">
              <a:buFont typeface="Arial" panose="020B0604020202020204" pitchFamily="34" charset="0"/>
              <a:buChar char="•"/>
            </a:pPr>
            <a:r>
              <a:rPr lang="en-US" sz="2000" dirty="0" smtClean="0"/>
              <a:t>Entomology Lab – volunteer </a:t>
            </a:r>
          </a:p>
          <a:p>
            <a:pPr marL="342900" indent="-342900">
              <a:buFont typeface="Arial" panose="020B0604020202020204" pitchFamily="34" charset="0"/>
              <a:buChar char="•"/>
            </a:pPr>
            <a:endParaRPr lang="en-US" sz="2000" dirty="0" smtClean="0"/>
          </a:p>
          <a:p>
            <a:pPr marL="342900" indent="-342900">
              <a:buFont typeface="Arial" panose="020B0604020202020204" pitchFamily="34" charset="0"/>
              <a:buChar char="•"/>
            </a:pPr>
            <a:r>
              <a:rPr lang="en-US" sz="2000" dirty="0" smtClean="0"/>
              <a:t>Science </a:t>
            </a:r>
            <a:r>
              <a:rPr lang="en-US" sz="2000" dirty="0" err="1" smtClean="0"/>
              <a:t>Popularisation</a:t>
            </a:r>
            <a:r>
              <a:rPr lang="en-US" sz="2000" dirty="0" smtClean="0"/>
              <a:t> Project- mobile lab in regions </a:t>
            </a:r>
          </a:p>
        </p:txBody>
      </p:sp>
      <p:pic>
        <p:nvPicPr>
          <p:cNvPr id="12" name="Picture 11"/>
          <p:cNvPicPr>
            <a:picLocks noChangeAspect="1"/>
          </p:cNvPicPr>
          <p:nvPr/>
        </p:nvPicPr>
        <p:blipFill rotWithShape="1">
          <a:blip r:embed="rId3">
            <a:extLst>
              <a:ext uri="{BEBA8EAE-BF5A-486C-A8C5-ECC9F3942E4B}">
                <a14:imgProps xmlns:a14="http://schemas.microsoft.com/office/drawing/2010/main">
                  <a14:imgLayer r:embed="rId4">
                    <a14:imgEffect>
                      <a14:backgroundRemoval t="0" b="98734" l="0" r="97391">
                        <a14:foregroundMark x1="11739" y1="29430" x2="11739" y2="29430"/>
                        <a14:foregroundMark x1="13913" y1="31013" x2="13913" y2="31013"/>
                        <a14:foregroundMark x1="6087" y1="31329" x2="6087" y2="31329"/>
                        <a14:foregroundMark x1="9130" y1="31329" x2="9130" y2="31329"/>
                        <a14:foregroundMark x1="13913" y1="33544" x2="13913" y2="33544"/>
                        <a14:foregroundMark x1="13913" y1="33544" x2="13913" y2="33544"/>
                        <a14:foregroundMark x1="13913" y1="33544" x2="13913" y2="33544"/>
                        <a14:foregroundMark x1="13913" y1="33544" x2="13913" y2="33544"/>
                      </a14:backgroundRemoval>
                    </a14:imgEffect>
                  </a14:imgLayer>
                </a14:imgProps>
              </a:ext>
            </a:extLst>
          </a:blip>
          <a:srcRect b="11806"/>
          <a:stretch/>
        </p:blipFill>
        <p:spPr>
          <a:xfrm>
            <a:off x="5268421" y="4323815"/>
            <a:ext cx="1820005" cy="2205322"/>
          </a:xfrm>
          <a:prstGeom prst="rect">
            <a:avLst/>
          </a:prstGeom>
        </p:spPr>
      </p:pic>
    </p:spTree>
    <p:extLst>
      <p:ext uri="{BB962C8B-B14F-4D97-AF65-F5344CB8AC3E}">
        <p14:creationId xmlns:p14="http://schemas.microsoft.com/office/powerpoint/2010/main" val="38427297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05953" y="256163"/>
            <a:ext cx="12390665" cy="1450757"/>
          </a:xfrm>
        </p:spPr>
        <p:txBody>
          <a:bodyPr>
            <a:normAutofit/>
          </a:bodyPr>
          <a:lstStyle/>
          <a:p>
            <a:r>
              <a:rPr lang="en-US" b="1" dirty="0" smtClean="0"/>
              <a:t>Air Pollution</a:t>
            </a:r>
            <a:r>
              <a:rPr lang="ka-GE" b="1" dirty="0" smtClean="0"/>
              <a:t>: </a:t>
            </a:r>
            <a:r>
              <a:rPr lang="en-US" b="1" dirty="0"/>
              <a:t>PM </a:t>
            </a:r>
            <a:r>
              <a:rPr lang="en-US" b="1" dirty="0" smtClean="0"/>
              <a:t>particles</a:t>
            </a:r>
            <a:endParaRPr lang="en-US" b="1" dirty="0"/>
          </a:p>
        </p:txBody>
      </p:sp>
      <p:pic>
        <p:nvPicPr>
          <p:cNvPr id="7" name="Content Placeholder 6"/>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bwMode="auto">
          <a:xfrm>
            <a:off x="247649" y="2332384"/>
            <a:ext cx="7064349" cy="3975809"/>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p:cNvSpPr/>
          <p:nvPr/>
        </p:nvSpPr>
        <p:spPr>
          <a:xfrm>
            <a:off x="247649" y="6308193"/>
            <a:ext cx="8524875" cy="307777"/>
          </a:xfrm>
          <a:prstGeom prst="rect">
            <a:avLst/>
          </a:prstGeom>
        </p:spPr>
        <p:txBody>
          <a:bodyPr wrap="square">
            <a:spAutoFit/>
          </a:bodyPr>
          <a:lstStyle/>
          <a:p>
            <a:r>
              <a:rPr lang="en-US" sz="1400" dirty="0">
                <a:solidFill>
                  <a:schemeClr val="tx2"/>
                </a:solidFill>
              </a:rPr>
              <a:t>https://seetheair.org/2022/05/16/particulate-matter-pm2-5-mega-guide/</a:t>
            </a:r>
          </a:p>
        </p:txBody>
      </p:sp>
      <p:sp>
        <p:nvSpPr>
          <p:cNvPr id="9" name="Google Shape;2619;p46"/>
          <p:cNvSpPr txBox="1">
            <a:spLocks/>
          </p:cNvSpPr>
          <p:nvPr/>
        </p:nvSpPr>
        <p:spPr>
          <a:xfrm>
            <a:off x="1912532" y="1602119"/>
            <a:ext cx="6129729" cy="740007"/>
          </a:xfrm>
          <a:prstGeom prst="rect">
            <a:avLst/>
          </a:prstGeom>
        </p:spPr>
        <p:txBody>
          <a:bodyPr spcFirstLastPara="1" vert="horz" wrap="square" lIns="121900" tIns="121900" rIns="121900" bIns="121900" rtlCol="0" anchor="t" anchorCtr="0">
            <a:noAutofit/>
          </a:bodyPr>
          <a:lstStyle>
            <a:lvl1pPr marL="228600" indent="-228600" algn="l" defTabSz="914400" rtl="0" eaLnBrk="1" latinLnBrk="0" hangingPunct="1">
              <a:lnSpc>
                <a:spcPct val="90000"/>
              </a:lnSpc>
              <a:spcBef>
                <a:spcPts val="1000"/>
              </a:spcBef>
              <a:buFont typeface="Arial" panose="020B060402020209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9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9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9pPr>
          </a:lstStyle>
          <a:p>
            <a:pPr marL="0" indent="0">
              <a:buNone/>
            </a:pPr>
            <a:r>
              <a:rPr lang="en-US" sz="2400" b="1" dirty="0">
                <a:latin typeface="Arial" panose="020B0604020202020204" pitchFamily="34" charset="0"/>
                <a:cs typeface="Arial" panose="020B0604020202020204" pitchFamily="34" charset="0"/>
              </a:rPr>
              <a:t>PM1 ≤ PM2.5 ≤ PM10</a:t>
            </a:r>
          </a:p>
          <a:p>
            <a:pPr marL="0" indent="0"/>
            <a:endParaRPr lang="en-US" sz="1600" dirty="0">
              <a:latin typeface="Arial" panose="020B0604020202020204" pitchFamily="34" charset="0"/>
              <a:cs typeface="Arial" panose="020B0604020202020204" pitchFamily="34" charset="0"/>
            </a:endParaRPr>
          </a:p>
          <a:p>
            <a:pPr marL="0" indent="0"/>
            <a:endParaRPr lang="en-US" sz="1600" dirty="0">
              <a:latin typeface="Arial" panose="020B0604020202020204" pitchFamily="34" charset="0"/>
              <a:cs typeface="Arial" panose="020B0604020202020204" pitchFamily="34" charset="0"/>
            </a:endParaRPr>
          </a:p>
        </p:txBody>
      </p:sp>
      <p:sp>
        <p:nvSpPr>
          <p:cNvPr id="11" name="TextBox 10"/>
          <p:cNvSpPr txBox="1"/>
          <p:nvPr/>
        </p:nvSpPr>
        <p:spPr>
          <a:xfrm flipH="1">
            <a:off x="7672051" y="2072053"/>
            <a:ext cx="4426671" cy="3785652"/>
          </a:xfrm>
          <a:prstGeom prst="rect">
            <a:avLst/>
          </a:prstGeom>
          <a:noFill/>
        </p:spPr>
        <p:txBody>
          <a:bodyPr wrap="square" rtlCol="0">
            <a:spAutoFit/>
          </a:bodyPr>
          <a:lstStyle/>
          <a:p>
            <a:pPr lvl="0" eaLnBrk="0" fontAlgn="base" hangingPunct="0">
              <a:spcBef>
                <a:spcPct val="0"/>
              </a:spcBef>
              <a:spcAft>
                <a:spcPct val="0"/>
              </a:spcAft>
            </a:pPr>
            <a:r>
              <a:rPr lang="en-US" altLang="en-US" sz="2000" b="1" dirty="0"/>
              <a:t>PM10</a:t>
            </a:r>
            <a:endParaRPr lang="en-US" altLang="en-US" sz="2000" dirty="0"/>
          </a:p>
          <a:p>
            <a:pPr lvl="0" eaLnBrk="0" fontAlgn="base" hangingPunct="0">
              <a:spcBef>
                <a:spcPct val="0"/>
              </a:spcBef>
              <a:spcAft>
                <a:spcPct val="0"/>
              </a:spcAft>
            </a:pPr>
            <a:r>
              <a:rPr lang="en-US" altLang="en-US" sz="2000" dirty="0"/>
              <a:t>• Respiratory tract irritation</a:t>
            </a:r>
            <a:br>
              <a:rPr lang="en-US" altLang="en-US" sz="2000" dirty="0"/>
            </a:br>
            <a:r>
              <a:rPr lang="en-US" altLang="en-US" sz="2000" dirty="0"/>
              <a:t>• </a:t>
            </a:r>
            <a:r>
              <a:rPr lang="en-US" altLang="en-US" sz="2000" dirty="0" smtClean="0"/>
              <a:t>Asthma</a:t>
            </a:r>
          </a:p>
          <a:p>
            <a:pPr lvl="0" eaLnBrk="0" fontAlgn="base" hangingPunct="0">
              <a:spcBef>
                <a:spcPct val="0"/>
              </a:spcBef>
              <a:spcAft>
                <a:spcPct val="0"/>
              </a:spcAft>
            </a:pPr>
            <a:endParaRPr lang="en-US" altLang="en-US" sz="2000" dirty="0"/>
          </a:p>
          <a:p>
            <a:pPr lvl="0" eaLnBrk="0" fontAlgn="base" hangingPunct="0">
              <a:spcBef>
                <a:spcPct val="0"/>
              </a:spcBef>
              <a:spcAft>
                <a:spcPct val="0"/>
              </a:spcAft>
            </a:pPr>
            <a:r>
              <a:rPr lang="en-US" altLang="en-US" sz="2000" b="1" dirty="0"/>
              <a:t>PM2.5</a:t>
            </a:r>
            <a:endParaRPr lang="en-US" altLang="en-US" sz="2000" dirty="0"/>
          </a:p>
          <a:p>
            <a:pPr lvl="0" eaLnBrk="0" fontAlgn="base" hangingPunct="0">
              <a:spcBef>
                <a:spcPct val="0"/>
              </a:spcBef>
              <a:spcAft>
                <a:spcPct val="0"/>
              </a:spcAft>
            </a:pPr>
            <a:r>
              <a:rPr lang="en-US" altLang="en-US" sz="2000" dirty="0"/>
              <a:t>• Respiratory diseases</a:t>
            </a:r>
            <a:br>
              <a:rPr lang="en-US" altLang="en-US" sz="2000" dirty="0"/>
            </a:br>
            <a:r>
              <a:rPr lang="en-US" altLang="en-US" sz="2000" dirty="0"/>
              <a:t>• Increased </a:t>
            </a:r>
            <a:r>
              <a:rPr lang="en-US" altLang="en-US" sz="2000" dirty="0" smtClean="0"/>
              <a:t>risk </a:t>
            </a:r>
            <a:r>
              <a:rPr lang="en-US" altLang="en-US" sz="2000" dirty="0"/>
              <a:t>of lung </a:t>
            </a:r>
            <a:r>
              <a:rPr lang="en-US" altLang="en-US" sz="2000" dirty="0" smtClean="0"/>
              <a:t>cancer</a:t>
            </a:r>
          </a:p>
          <a:p>
            <a:pPr lvl="0" eaLnBrk="0" fontAlgn="base" hangingPunct="0">
              <a:spcBef>
                <a:spcPct val="0"/>
              </a:spcBef>
              <a:spcAft>
                <a:spcPct val="0"/>
              </a:spcAft>
            </a:pPr>
            <a:endParaRPr lang="en-US" altLang="en-US" sz="2000" dirty="0"/>
          </a:p>
          <a:p>
            <a:pPr lvl="0" eaLnBrk="0" fontAlgn="base" hangingPunct="0">
              <a:spcBef>
                <a:spcPct val="0"/>
              </a:spcBef>
              <a:spcAft>
                <a:spcPct val="0"/>
              </a:spcAft>
            </a:pPr>
            <a:r>
              <a:rPr lang="en-US" altLang="en-US" sz="2000" b="1" dirty="0"/>
              <a:t>PM1</a:t>
            </a:r>
            <a:endParaRPr lang="en-US" altLang="en-US" sz="2000" dirty="0"/>
          </a:p>
          <a:p>
            <a:pPr lvl="0" eaLnBrk="0" fontAlgn="base" hangingPunct="0">
              <a:spcBef>
                <a:spcPct val="0"/>
              </a:spcBef>
              <a:spcAft>
                <a:spcPct val="0"/>
              </a:spcAft>
            </a:pPr>
            <a:r>
              <a:rPr lang="en-US" altLang="en-US" sz="2000" dirty="0"/>
              <a:t>• Cardiovascular diseases</a:t>
            </a:r>
            <a:br>
              <a:rPr lang="en-US" altLang="en-US" sz="2000" dirty="0"/>
            </a:br>
            <a:r>
              <a:rPr lang="en-US" altLang="en-US" sz="2000" dirty="0"/>
              <a:t>• Nervous system damage</a:t>
            </a:r>
            <a:br>
              <a:rPr lang="en-US" altLang="en-US" sz="2000" dirty="0"/>
            </a:br>
            <a:r>
              <a:rPr lang="en-US" altLang="en-US" sz="2000" dirty="0"/>
              <a:t>• Premature mortality</a:t>
            </a:r>
          </a:p>
        </p:txBody>
      </p:sp>
      <p:sp>
        <p:nvSpPr>
          <p:cNvPr id="6" name="Date Placeholder 5"/>
          <p:cNvSpPr>
            <a:spLocks noGrp="1"/>
          </p:cNvSpPr>
          <p:nvPr>
            <p:ph type="dt" sz="half" idx="10"/>
          </p:nvPr>
        </p:nvSpPr>
        <p:spPr/>
        <p:txBody>
          <a:bodyPr/>
          <a:lstStyle/>
          <a:p>
            <a:r>
              <a:rPr lang="en-US" smtClean="0"/>
              <a:t>08 September, 2026</a:t>
            </a:r>
            <a:endParaRPr lang="en-US" dirty="0"/>
          </a:p>
        </p:txBody>
      </p:sp>
      <p:sp>
        <p:nvSpPr>
          <p:cNvPr id="10" name="Slide Number Placeholder 9"/>
          <p:cNvSpPr>
            <a:spLocks noGrp="1"/>
          </p:cNvSpPr>
          <p:nvPr>
            <p:ph type="sldNum" sz="quarter" idx="12"/>
          </p:nvPr>
        </p:nvSpPr>
        <p:spPr/>
        <p:txBody>
          <a:bodyPr/>
          <a:lstStyle/>
          <a:p>
            <a:fld id="{FFA28492-B417-4E09-91B1-6197AE47FCB2}" type="slidenum">
              <a:rPr lang="en-US" smtClean="0"/>
              <a:t>3</a:t>
            </a:fld>
            <a:endParaRPr lang="en-US" dirty="0"/>
          </a:p>
        </p:txBody>
      </p:sp>
    </p:spTree>
    <p:extLst>
      <p:ext uri="{BB962C8B-B14F-4D97-AF65-F5344CB8AC3E}">
        <p14:creationId xmlns:p14="http://schemas.microsoft.com/office/powerpoint/2010/main" val="159311539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p:cNvSpPr>
            <a:spLocks noGrp="1" noChangeArrowheads="1"/>
          </p:cNvSpPr>
          <p:nvPr>
            <p:ph idx="1"/>
          </p:nvPr>
        </p:nvSpPr>
        <p:spPr bwMode="auto">
          <a:xfrm>
            <a:off x="838200" y="3140465"/>
            <a:ext cx="264816" cy="17543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9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endParaRPr lang="ka-GE" altLang="en-US" sz="1800" dirty="0">
              <a:latin typeface="Arial" panose="020B060402020209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ka-GE" altLang="en-US" sz="1800" b="0" i="0" u="none" strike="noStrike" cap="none" normalizeH="0" baseline="0" dirty="0">
              <a:ln>
                <a:noFill/>
              </a:ln>
              <a:solidFill>
                <a:schemeClr val="tx1"/>
              </a:solidFill>
              <a:effectLst/>
              <a:latin typeface="Arial" panose="020B060402020209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endParaRPr lang="ka-GE" altLang="en-US" sz="1800" dirty="0">
              <a:latin typeface="Arial" panose="020B060402020209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ka-GE" altLang="en-US" sz="1800" b="0" i="0" u="none" strike="noStrike" cap="none" normalizeH="0" baseline="0" dirty="0">
              <a:ln>
                <a:noFill/>
              </a:ln>
              <a:solidFill>
                <a:schemeClr val="tx1"/>
              </a:solidFill>
              <a:effectLst/>
              <a:latin typeface="Arial" panose="020B060402020209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en-US" altLang="en-US" sz="1800" b="0" i="0" u="none" strike="noStrike" cap="none" normalizeH="0" baseline="0" dirty="0">
              <a:ln>
                <a:noFill/>
              </a:ln>
              <a:solidFill>
                <a:schemeClr val="tx1"/>
              </a:solidFill>
              <a:effectLst/>
              <a:latin typeface="Arial" panose="020B0604020202090204" pitchFamily="34" charset="0"/>
            </a:endParaRPr>
          </a:p>
        </p:txBody>
      </p:sp>
      <p:pic>
        <p:nvPicPr>
          <p:cNvPr id="7" name="Picture Placeholder 3"/>
          <p:cNvPicPr>
            <a:picLocks noChangeAspect="1"/>
          </p:cNvPicPr>
          <p:nvPr/>
        </p:nvPicPr>
        <p:blipFill>
          <a:blip r:embed="rId3">
            <a:extLst>
              <a:ext uri="{28A0092B-C50C-407E-A947-70E740481C1C}">
                <a14:useLocalDpi xmlns:a14="http://schemas.microsoft.com/office/drawing/2010/main" val="0"/>
              </a:ext>
            </a:extLst>
          </a:blip>
          <a:srcRect l="3403" r="3403"/>
          <a:stretch>
            <a:fillRect/>
          </a:stretch>
        </p:blipFill>
        <p:spPr>
          <a:xfrm>
            <a:off x="264034" y="1041276"/>
            <a:ext cx="7899924" cy="5212444"/>
          </a:xfrm>
          <a:prstGeom prst="rect">
            <a:avLst/>
          </a:prstGeom>
        </p:spPr>
      </p:pic>
      <p:sp>
        <p:nvSpPr>
          <p:cNvPr id="10" name="Date Placeholder 9"/>
          <p:cNvSpPr>
            <a:spLocks noGrp="1"/>
          </p:cNvSpPr>
          <p:nvPr>
            <p:ph type="dt" sz="half" idx="10"/>
          </p:nvPr>
        </p:nvSpPr>
        <p:spPr/>
        <p:txBody>
          <a:bodyPr/>
          <a:lstStyle/>
          <a:p>
            <a:r>
              <a:rPr lang="en-US" smtClean="0"/>
              <a:t>08 September, 2026</a:t>
            </a:r>
            <a:endParaRPr lang="en-US" dirty="0"/>
          </a:p>
        </p:txBody>
      </p:sp>
      <p:sp>
        <p:nvSpPr>
          <p:cNvPr id="12" name="Slide Number Placeholder 11"/>
          <p:cNvSpPr>
            <a:spLocks noGrp="1"/>
          </p:cNvSpPr>
          <p:nvPr>
            <p:ph type="sldNum" sz="quarter" idx="12"/>
          </p:nvPr>
        </p:nvSpPr>
        <p:spPr/>
        <p:txBody>
          <a:bodyPr/>
          <a:lstStyle/>
          <a:p>
            <a:fld id="{FFA28492-B417-4E09-91B1-6197AE47FCB2}" type="slidenum">
              <a:rPr lang="en-US" smtClean="0"/>
              <a:t>4</a:t>
            </a:fld>
            <a:endParaRPr lang="en-US" dirty="0"/>
          </a:p>
        </p:txBody>
      </p:sp>
      <p:sp>
        <p:nvSpPr>
          <p:cNvPr id="5" name="Rectangle 4"/>
          <p:cNvSpPr/>
          <p:nvPr/>
        </p:nvSpPr>
        <p:spPr>
          <a:xfrm>
            <a:off x="8494371" y="2110033"/>
            <a:ext cx="3161311" cy="2862322"/>
          </a:xfrm>
          <a:prstGeom prst="rect">
            <a:avLst/>
          </a:prstGeom>
        </p:spPr>
        <p:txBody>
          <a:bodyPr wrap="square">
            <a:spAutoFit/>
          </a:bodyPr>
          <a:lstStyle/>
          <a:p>
            <a:pPr lvl="0" eaLnBrk="0" fontAlgn="base" hangingPunct="0">
              <a:spcBef>
                <a:spcPct val="0"/>
              </a:spcBef>
              <a:spcAft>
                <a:spcPct val="0"/>
              </a:spcAft>
            </a:pPr>
            <a:r>
              <a:rPr lang="en-US" altLang="en-US" sz="2000" dirty="0">
                <a:cs typeface="Arial" panose="020B0604020202090204" pitchFamily="34" charset="0"/>
              </a:rPr>
              <a:t>• 7M premature deaths/year (WHO, 2024</a:t>
            </a:r>
            <a:r>
              <a:rPr lang="en-US" altLang="en-US" sz="2000" dirty="0" smtClean="0">
                <a:cs typeface="Arial" panose="020B0604020202090204" pitchFamily="34" charset="0"/>
              </a:rPr>
              <a:t>)</a:t>
            </a:r>
          </a:p>
          <a:p>
            <a:pPr lvl="0" eaLnBrk="0" fontAlgn="base" hangingPunct="0">
              <a:spcBef>
                <a:spcPct val="0"/>
              </a:spcBef>
              <a:spcAft>
                <a:spcPct val="0"/>
              </a:spcAft>
            </a:pPr>
            <a:endParaRPr lang="en-US" altLang="en-US" sz="2000" dirty="0">
              <a:cs typeface="Arial" panose="020B0604020202090204" pitchFamily="34" charset="0"/>
            </a:endParaRPr>
          </a:p>
          <a:p>
            <a:pPr lvl="0" eaLnBrk="0" fontAlgn="base" hangingPunct="0">
              <a:spcBef>
                <a:spcPct val="0"/>
              </a:spcBef>
              <a:spcAft>
                <a:spcPct val="0"/>
              </a:spcAft>
            </a:pPr>
            <a:r>
              <a:rPr lang="en-US" altLang="en-US" sz="2000" dirty="0">
                <a:cs typeface="Arial" panose="020B0604020202090204" pitchFamily="34" charset="0"/>
              </a:rPr>
              <a:t>• PM2.5: </a:t>
            </a:r>
            <a:r>
              <a:rPr lang="en-US" altLang="en-US" sz="2000" dirty="0" smtClean="0">
                <a:cs typeface="Arial" panose="020B0604020202090204" pitchFamily="34" charset="0"/>
              </a:rPr>
              <a:t>7.6X </a:t>
            </a:r>
            <a:r>
              <a:rPr lang="en-US" altLang="en-US" sz="2000" dirty="0">
                <a:cs typeface="Arial" panose="020B0604020202090204" pitchFamily="34" charset="0"/>
              </a:rPr>
              <a:t>above WHO </a:t>
            </a:r>
            <a:r>
              <a:rPr lang="en-US" altLang="en-US" sz="2000" dirty="0" smtClean="0">
                <a:cs typeface="Arial" panose="020B0604020202090204" pitchFamily="34" charset="0"/>
              </a:rPr>
              <a:t>guideline</a:t>
            </a:r>
          </a:p>
          <a:p>
            <a:pPr lvl="0" eaLnBrk="0" fontAlgn="base" hangingPunct="0">
              <a:spcBef>
                <a:spcPct val="0"/>
              </a:spcBef>
              <a:spcAft>
                <a:spcPct val="0"/>
              </a:spcAft>
            </a:pPr>
            <a:endParaRPr lang="en-US" altLang="en-US" sz="2000" dirty="0">
              <a:cs typeface="Arial" panose="020B0604020202090204" pitchFamily="34" charset="0"/>
            </a:endParaRPr>
          </a:p>
          <a:p>
            <a:pPr lvl="0" eaLnBrk="0" fontAlgn="base" hangingPunct="0">
              <a:spcBef>
                <a:spcPct val="0"/>
              </a:spcBef>
              <a:spcAft>
                <a:spcPct val="0"/>
              </a:spcAft>
            </a:pPr>
            <a:r>
              <a:rPr lang="en-US" altLang="en-US" sz="2000" dirty="0">
                <a:cs typeface="Arial" panose="020B0604020202090204" pitchFamily="34" charset="0"/>
              </a:rPr>
              <a:t>• PM influenced by meteorological, spatial &amp; temporal </a:t>
            </a:r>
            <a:r>
              <a:rPr lang="en-US" altLang="en-US" sz="2000" dirty="0" smtClean="0">
                <a:cs typeface="Arial" panose="020B0604020202090204" pitchFamily="34" charset="0"/>
              </a:rPr>
              <a:t>factors</a:t>
            </a:r>
          </a:p>
        </p:txBody>
      </p:sp>
      <p:sp>
        <p:nvSpPr>
          <p:cNvPr id="13" name="Title 2"/>
          <p:cNvSpPr txBox="1">
            <a:spLocks/>
          </p:cNvSpPr>
          <p:nvPr/>
        </p:nvSpPr>
        <p:spPr>
          <a:xfrm>
            <a:off x="-2820573" y="8909727"/>
            <a:ext cx="6786176" cy="460868"/>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3400"/>
              <a:buFont typeface="Pathway Extreme"/>
              <a:buNone/>
              <a:defRPr sz="2933" b="1" i="0" u="none" strike="noStrike" cap="none">
                <a:solidFill>
                  <a:schemeClr val="dk1"/>
                </a:solidFill>
                <a:latin typeface="Pathway Extreme"/>
                <a:ea typeface="Pathway Extreme"/>
                <a:cs typeface="Pathway Extreme"/>
                <a:sym typeface="Pathway Extreme"/>
              </a:defRPr>
            </a:lvl1pPr>
            <a:lvl2pPr marR="0" lvl="1" algn="ctr" rtl="0">
              <a:lnSpc>
                <a:spcPct val="100000"/>
              </a:lnSpc>
              <a:spcBef>
                <a:spcPts val="0"/>
              </a:spcBef>
              <a:spcAft>
                <a:spcPts val="0"/>
              </a:spcAft>
              <a:buClr>
                <a:schemeClr val="dk1"/>
              </a:buClr>
              <a:buSzPts val="3400"/>
              <a:buFont typeface="Pathway Extreme"/>
              <a:buNone/>
              <a:defRPr sz="3400" b="1" i="0" u="none" strike="noStrike" cap="none">
                <a:solidFill>
                  <a:schemeClr val="dk1"/>
                </a:solidFill>
                <a:latin typeface="Pathway Extreme"/>
                <a:ea typeface="Pathway Extreme"/>
                <a:cs typeface="Pathway Extreme"/>
                <a:sym typeface="Pathway Extreme"/>
              </a:defRPr>
            </a:lvl2pPr>
            <a:lvl3pPr marR="0" lvl="2" algn="ctr" rtl="0">
              <a:lnSpc>
                <a:spcPct val="100000"/>
              </a:lnSpc>
              <a:spcBef>
                <a:spcPts val="0"/>
              </a:spcBef>
              <a:spcAft>
                <a:spcPts val="0"/>
              </a:spcAft>
              <a:buClr>
                <a:schemeClr val="dk1"/>
              </a:buClr>
              <a:buSzPts val="3400"/>
              <a:buFont typeface="Pathway Extreme"/>
              <a:buNone/>
              <a:defRPr sz="3400" b="1" i="0" u="none" strike="noStrike" cap="none">
                <a:solidFill>
                  <a:schemeClr val="dk1"/>
                </a:solidFill>
                <a:latin typeface="Pathway Extreme"/>
                <a:ea typeface="Pathway Extreme"/>
                <a:cs typeface="Pathway Extreme"/>
                <a:sym typeface="Pathway Extreme"/>
              </a:defRPr>
            </a:lvl3pPr>
            <a:lvl4pPr marR="0" lvl="3" algn="ctr" rtl="0">
              <a:lnSpc>
                <a:spcPct val="100000"/>
              </a:lnSpc>
              <a:spcBef>
                <a:spcPts val="0"/>
              </a:spcBef>
              <a:spcAft>
                <a:spcPts val="0"/>
              </a:spcAft>
              <a:buClr>
                <a:schemeClr val="dk1"/>
              </a:buClr>
              <a:buSzPts val="3400"/>
              <a:buFont typeface="Pathway Extreme"/>
              <a:buNone/>
              <a:defRPr sz="3400" b="1" i="0" u="none" strike="noStrike" cap="none">
                <a:solidFill>
                  <a:schemeClr val="dk1"/>
                </a:solidFill>
                <a:latin typeface="Pathway Extreme"/>
                <a:ea typeface="Pathway Extreme"/>
                <a:cs typeface="Pathway Extreme"/>
                <a:sym typeface="Pathway Extreme"/>
              </a:defRPr>
            </a:lvl4pPr>
            <a:lvl5pPr marR="0" lvl="4" algn="ctr" rtl="0">
              <a:lnSpc>
                <a:spcPct val="100000"/>
              </a:lnSpc>
              <a:spcBef>
                <a:spcPts val="0"/>
              </a:spcBef>
              <a:spcAft>
                <a:spcPts val="0"/>
              </a:spcAft>
              <a:buClr>
                <a:schemeClr val="dk1"/>
              </a:buClr>
              <a:buSzPts val="3400"/>
              <a:buFont typeface="Pathway Extreme"/>
              <a:buNone/>
              <a:defRPr sz="3400" b="1" i="0" u="none" strike="noStrike" cap="none">
                <a:solidFill>
                  <a:schemeClr val="dk1"/>
                </a:solidFill>
                <a:latin typeface="Pathway Extreme"/>
                <a:ea typeface="Pathway Extreme"/>
                <a:cs typeface="Pathway Extreme"/>
                <a:sym typeface="Pathway Extreme"/>
              </a:defRPr>
            </a:lvl5pPr>
            <a:lvl6pPr marR="0" lvl="5" algn="ctr" rtl="0">
              <a:lnSpc>
                <a:spcPct val="100000"/>
              </a:lnSpc>
              <a:spcBef>
                <a:spcPts val="0"/>
              </a:spcBef>
              <a:spcAft>
                <a:spcPts val="0"/>
              </a:spcAft>
              <a:buClr>
                <a:schemeClr val="dk1"/>
              </a:buClr>
              <a:buSzPts val="3400"/>
              <a:buFont typeface="Pathway Extreme"/>
              <a:buNone/>
              <a:defRPr sz="3400" b="1" i="0" u="none" strike="noStrike" cap="none">
                <a:solidFill>
                  <a:schemeClr val="dk1"/>
                </a:solidFill>
                <a:latin typeface="Pathway Extreme"/>
                <a:ea typeface="Pathway Extreme"/>
                <a:cs typeface="Pathway Extreme"/>
                <a:sym typeface="Pathway Extreme"/>
              </a:defRPr>
            </a:lvl6pPr>
            <a:lvl7pPr marR="0" lvl="6" algn="ctr" rtl="0">
              <a:lnSpc>
                <a:spcPct val="100000"/>
              </a:lnSpc>
              <a:spcBef>
                <a:spcPts val="0"/>
              </a:spcBef>
              <a:spcAft>
                <a:spcPts val="0"/>
              </a:spcAft>
              <a:buClr>
                <a:schemeClr val="dk1"/>
              </a:buClr>
              <a:buSzPts val="3400"/>
              <a:buFont typeface="Pathway Extreme"/>
              <a:buNone/>
              <a:defRPr sz="3400" b="1" i="0" u="none" strike="noStrike" cap="none">
                <a:solidFill>
                  <a:schemeClr val="dk1"/>
                </a:solidFill>
                <a:latin typeface="Pathway Extreme"/>
                <a:ea typeface="Pathway Extreme"/>
                <a:cs typeface="Pathway Extreme"/>
                <a:sym typeface="Pathway Extreme"/>
              </a:defRPr>
            </a:lvl7pPr>
            <a:lvl8pPr marR="0" lvl="7" algn="ctr" rtl="0">
              <a:lnSpc>
                <a:spcPct val="100000"/>
              </a:lnSpc>
              <a:spcBef>
                <a:spcPts val="0"/>
              </a:spcBef>
              <a:spcAft>
                <a:spcPts val="0"/>
              </a:spcAft>
              <a:buClr>
                <a:schemeClr val="dk1"/>
              </a:buClr>
              <a:buSzPts val="3400"/>
              <a:buFont typeface="Pathway Extreme"/>
              <a:buNone/>
              <a:defRPr sz="3400" b="1" i="0" u="none" strike="noStrike" cap="none">
                <a:solidFill>
                  <a:schemeClr val="dk1"/>
                </a:solidFill>
                <a:latin typeface="Pathway Extreme"/>
                <a:ea typeface="Pathway Extreme"/>
                <a:cs typeface="Pathway Extreme"/>
                <a:sym typeface="Pathway Extreme"/>
              </a:defRPr>
            </a:lvl8pPr>
            <a:lvl9pPr marR="0" lvl="8" algn="ctr" rtl="0">
              <a:lnSpc>
                <a:spcPct val="100000"/>
              </a:lnSpc>
              <a:spcBef>
                <a:spcPts val="0"/>
              </a:spcBef>
              <a:spcAft>
                <a:spcPts val="0"/>
              </a:spcAft>
              <a:buClr>
                <a:schemeClr val="dk1"/>
              </a:buClr>
              <a:buSzPts val="3400"/>
              <a:buFont typeface="Pathway Extreme"/>
              <a:buNone/>
              <a:defRPr sz="3400" b="1" i="0" u="none" strike="noStrike" cap="none">
                <a:solidFill>
                  <a:schemeClr val="dk1"/>
                </a:solidFill>
                <a:latin typeface="Pathway Extreme"/>
                <a:ea typeface="Pathway Extreme"/>
                <a:cs typeface="Pathway Extreme"/>
                <a:sym typeface="Pathway Extreme"/>
              </a:defRPr>
            </a:lvl9pPr>
          </a:lstStyle>
          <a:p>
            <a:pPr>
              <a:buClr>
                <a:srgbClr val="2A2A2A"/>
              </a:buClr>
            </a:pPr>
            <a:r>
              <a:rPr lang="en-US" sz="1100" b="0" kern="0" dirty="0">
                <a:solidFill>
                  <a:srgbClr val="FFFFFF">
                    <a:lumMod val="65000"/>
                  </a:srgbClr>
                </a:solidFill>
                <a:latin typeface="Arial" panose="020B0604020202020204" pitchFamily="34" charset="0"/>
                <a:cs typeface="Arial" panose="020B0604020202020204" pitchFamily="34" charset="0"/>
              </a:rPr>
              <a:t>https://www.reddit.com/r/tbilisi/comments/14qgdef/tbilisi_shaded_relief_map_highlights_the_terrain/#lightbox</a:t>
            </a:r>
          </a:p>
        </p:txBody>
      </p:sp>
      <p:sp>
        <p:nvSpPr>
          <p:cNvPr id="16" name="Title 2"/>
          <p:cNvSpPr>
            <a:spLocks noGrp="1"/>
          </p:cNvSpPr>
          <p:nvPr>
            <p:ph type="title"/>
          </p:nvPr>
        </p:nvSpPr>
        <p:spPr>
          <a:xfrm>
            <a:off x="1383682" y="343676"/>
            <a:ext cx="10272000" cy="697600"/>
          </a:xfrm>
          <a:noFill/>
        </p:spPr>
        <p:txBody>
          <a:bodyPr>
            <a:normAutofit/>
          </a:bodyPr>
          <a:lstStyle/>
          <a:p>
            <a:r>
              <a:rPr lang="en-US" sz="3600" dirty="0">
                <a:latin typeface="+mn-lt"/>
                <a:cs typeface="Arial" panose="020B0604020202020204" pitchFamily="34" charset="0"/>
              </a:rPr>
              <a:t>The Air Pollution Challenge in Georgia</a:t>
            </a:r>
          </a:p>
        </p:txBody>
      </p:sp>
    </p:spTree>
    <p:extLst>
      <p:ext uri="{BB962C8B-B14F-4D97-AF65-F5344CB8AC3E}">
        <p14:creationId xmlns:p14="http://schemas.microsoft.com/office/powerpoint/2010/main" val="170418421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Date Placeholder 3"/>
          <p:cNvSpPr>
            <a:spLocks noGrp="1"/>
          </p:cNvSpPr>
          <p:nvPr>
            <p:ph type="dt" sz="half" idx="10"/>
          </p:nvPr>
        </p:nvSpPr>
        <p:spPr/>
        <p:txBody>
          <a:bodyPr/>
          <a:lstStyle/>
          <a:p>
            <a:r>
              <a:rPr lang="en-US" smtClean="0"/>
              <a:t>08 September, 2026</a:t>
            </a:r>
            <a:endParaRPr lang="en-US" dirty="0"/>
          </a:p>
        </p:txBody>
      </p:sp>
      <p:sp>
        <p:nvSpPr>
          <p:cNvPr id="5" name="Slide Number Placeholder 4"/>
          <p:cNvSpPr>
            <a:spLocks noGrp="1"/>
          </p:cNvSpPr>
          <p:nvPr>
            <p:ph type="sldNum" sz="quarter" idx="12"/>
          </p:nvPr>
        </p:nvSpPr>
        <p:spPr/>
        <p:txBody>
          <a:bodyPr/>
          <a:lstStyle/>
          <a:p>
            <a:fld id="{FFA28492-B417-4E09-91B1-6197AE47FCB2}" type="slidenum">
              <a:rPr lang="en-US" smtClean="0"/>
              <a:t>5</a:t>
            </a:fld>
            <a:endParaRPr lang="en-US" dirty="0"/>
          </a:p>
        </p:txBody>
      </p:sp>
      <p:pic>
        <p:nvPicPr>
          <p:cNvPr id="6" name="Picture 5" descr="CDN media"/>
          <p:cNvPicPr/>
          <p:nvPr/>
        </p:nvPicPr>
        <p:blipFill>
          <a:blip r:embed="rId2">
            <a:extLst>
              <a:ext uri="{28A0092B-C50C-407E-A947-70E740481C1C}">
                <a14:useLocalDpi xmlns:a14="http://schemas.microsoft.com/office/drawing/2010/main" val="0"/>
              </a:ext>
            </a:extLst>
          </a:blip>
          <a:srcRect/>
          <a:stretch>
            <a:fillRect/>
          </a:stretch>
        </p:blipFill>
        <p:spPr bwMode="auto">
          <a:xfrm>
            <a:off x="2256530" y="602109"/>
            <a:ext cx="7192270" cy="5771469"/>
          </a:xfrm>
          <a:prstGeom prst="rect">
            <a:avLst/>
          </a:prstGeom>
          <a:noFill/>
          <a:ln>
            <a:noFill/>
          </a:ln>
        </p:spPr>
      </p:pic>
      <p:sp>
        <p:nvSpPr>
          <p:cNvPr id="7" name="Title 2"/>
          <p:cNvSpPr txBox="1">
            <a:spLocks/>
          </p:cNvSpPr>
          <p:nvPr/>
        </p:nvSpPr>
        <p:spPr>
          <a:xfrm>
            <a:off x="2459577" y="797472"/>
            <a:ext cx="6786176" cy="460868"/>
          </a:xfrm>
          <a:prstGeom prst="rect">
            <a:avLst/>
          </a:prstGeom>
          <a:no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400" dirty="0" smtClean="0">
                <a:latin typeface="Arial" panose="020B0604020202020204" pitchFamily="34" charset="0"/>
                <a:cs typeface="Arial" panose="020B0604020202020204" pitchFamily="34" charset="0"/>
              </a:rPr>
              <a:t>Tbilisi</a:t>
            </a:r>
            <a:endParaRPr lang="en-US"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8286986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a:p>
        </p:txBody>
      </p:sp>
      <p:sp>
        <p:nvSpPr>
          <p:cNvPr id="4" name="Date Placeholder 3"/>
          <p:cNvSpPr>
            <a:spLocks noGrp="1"/>
          </p:cNvSpPr>
          <p:nvPr>
            <p:ph type="dt" sz="half" idx="10"/>
          </p:nvPr>
        </p:nvSpPr>
        <p:spPr/>
        <p:txBody>
          <a:bodyPr/>
          <a:lstStyle/>
          <a:p>
            <a:r>
              <a:rPr lang="en-US" smtClean="0"/>
              <a:t>08 September, 2026</a:t>
            </a:r>
            <a:endParaRPr lang="en-US" dirty="0"/>
          </a:p>
        </p:txBody>
      </p:sp>
      <p:sp>
        <p:nvSpPr>
          <p:cNvPr id="5" name="Slide Number Placeholder 4"/>
          <p:cNvSpPr>
            <a:spLocks noGrp="1"/>
          </p:cNvSpPr>
          <p:nvPr>
            <p:ph type="sldNum" sz="quarter" idx="12"/>
          </p:nvPr>
        </p:nvSpPr>
        <p:spPr/>
        <p:txBody>
          <a:bodyPr/>
          <a:lstStyle/>
          <a:p>
            <a:fld id="{FFA28492-B417-4E09-91B1-6197AE47FCB2}" type="slidenum">
              <a:rPr lang="en-US" smtClean="0"/>
              <a:t>6</a:t>
            </a:fld>
            <a:endParaRPr lang="en-US" dirty="0"/>
          </a:p>
        </p:txBody>
      </p:sp>
      <p:pic>
        <p:nvPicPr>
          <p:cNvPr id="6" name="Picture 6" descr="No photo description availabl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77418" y="3047485"/>
            <a:ext cx="5973232" cy="3359944"/>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No photo description availabl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02611" y="1595159"/>
            <a:ext cx="4672378" cy="3504284"/>
          </a:xfrm>
          <a:prstGeom prst="rect">
            <a:avLst/>
          </a:prstGeom>
          <a:noFill/>
          <a:extLst>
            <a:ext uri="{909E8E84-426E-40DD-AFC4-6F175D3DCCD1}">
              <a14:hiddenFill xmlns:a14="http://schemas.microsoft.com/office/drawing/2010/main">
                <a:solidFill>
                  <a:srgbClr val="FFFFFF"/>
                </a:solidFill>
              </a14:hiddenFill>
            </a:ext>
          </a:extLst>
        </p:spPr>
      </p:pic>
      <p:sp>
        <p:nvSpPr>
          <p:cNvPr id="8" name="Title 2"/>
          <p:cNvSpPr txBox="1">
            <a:spLocks/>
          </p:cNvSpPr>
          <p:nvPr/>
        </p:nvSpPr>
        <p:spPr>
          <a:xfrm>
            <a:off x="960000" y="488597"/>
            <a:ext cx="10272000" cy="697600"/>
          </a:xfrm>
          <a:prstGeom prst="rect">
            <a:avLst/>
          </a:prstGeom>
          <a:no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dirty="0" smtClean="0">
                <a:latin typeface="+mn-lt"/>
                <a:cs typeface="Arial" panose="020B0604020202020204" pitchFamily="34" charset="0"/>
              </a:rPr>
              <a:t>Civil Activism + Enforcement Mechanism</a:t>
            </a:r>
            <a:endParaRPr lang="en-US" sz="4000" dirty="0">
              <a:latin typeface="+mn-lt"/>
              <a:cs typeface="Arial" panose="020B0604020202020204" pitchFamily="34" charset="0"/>
            </a:endParaRPr>
          </a:p>
        </p:txBody>
      </p:sp>
      <p:pic>
        <p:nvPicPr>
          <p:cNvPr id="9" name="Picture 12" descr="May be an image of 2 people, car, road and text"/>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396218" y="1254899"/>
            <a:ext cx="4774011" cy="35851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756847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8169" y="456785"/>
            <a:ext cx="12344400" cy="1325563"/>
          </a:xfrm>
        </p:spPr>
        <p:txBody>
          <a:bodyPr>
            <a:normAutofit/>
          </a:bodyPr>
          <a:lstStyle/>
          <a:p>
            <a:r>
              <a:rPr lang="en-US" sz="3600" b="1" dirty="0">
                <a:latin typeface="+mn-lt"/>
              </a:rPr>
              <a:t>Civilian Monitoring Network – </a:t>
            </a:r>
            <a:r>
              <a:rPr lang="en-US" sz="3600" b="1" dirty="0" smtClean="0">
                <a:latin typeface="+mn-lt"/>
              </a:rPr>
              <a:t>“</a:t>
            </a:r>
            <a:r>
              <a:rPr lang="en-US" sz="3600" b="1" dirty="0" err="1" smtClean="0">
                <a:latin typeface="+mn-lt"/>
              </a:rPr>
              <a:t>Cometer</a:t>
            </a:r>
            <a:r>
              <a:rPr lang="en-US" sz="3600" b="1" dirty="0" smtClean="0">
                <a:latin typeface="+mn-lt"/>
              </a:rPr>
              <a:t>”</a:t>
            </a:r>
            <a:endParaRPr lang="en-US" sz="3600" b="1" dirty="0">
              <a:latin typeface="+mn-lt"/>
            </a:endParaRPr>
          </a:p>
        </p:txBody>
      </p:sp>
      <p:sp>
        <p:nvSpPr>
          <p:cNvPr id="6" name="Content Placeholder 5"/>
          <p:cNvSpPr>
            <a:spLocks noGrp="1"/>
          </p:cNvSpPr>
          <p:nvPr>
            <p:ph idx="1"/>
          </p:nvPr>
        </p:nvSpPr>
        <p:spPr>
          <a:xfrm>
            <a:off x="744314" y="1524770"/>
            <a:ext cx="6176283" cy="4351338"/>
          </a:xfrm>
        </p:spPr>
        <p:txBody>
          <a:bodyPr>
            <a:normAutofit/>
          </a:bodyPr>
          <a:lstStyle/>
          <a:p>
            <a:pPr marL="0" lvl="0" indent="0" eaLnBrk="0" fontAlgn="base" hangingPunct="0">
              <a:lnSpc>
                <a:spcPct val="100000"/>
              </a:lnSpc>
              <a:spcBef>
                <a:spcPct val="0"/>
              </a:spcBef>
              <a:spcAft>
                <a:spcPct val="0"/>
              </a:spcAft>
              <a:buNone/>
            </a:pPr>
            <a:r>
              <a:rPr lang="en-US" altLang="en-US" sz="2000" dirty="0"/>
              <a:t>• A project by </a:t>
            </a:r>
            <a:r>
              <a:rPr lang="en-US" altLang="en-US" sz="2000" b="1" dirty="0"/>
              <a:t>Green Pole, </a:t>
            </a:r>
            <a:r>
              <a:rPr lang="en-US" altLang="en-US" sz="2000" b="1" dirty="0" err="1"/>
              <a:t>Arnika</a:t>
            </a:r>
            <a:r>
              <a:rPr lang="en-US" altLang="en-US" sz="2000" b="1" dirty="0"/>
              <a:t>, and the Embassy of the Czech Republic</a:t>
            </a:r>
            <a:endParaRPr lang="en-US" altLang="en-US" sz="2000" dirty="0"/>
          </a:p>
          <a:p>
            <a:pPr marL="0" lvl="0" indent="0" eaLnBrk="0" fontAlgn="base" hangingPunct="0">
              <a:lnSpc>
                <a:spcPct val="100000"/>
              </a:lnSpc>
              <a:spcBef>
                <a:spcPct val="0"/>
              </a:spcBef>
              <a:spcAft>
                <a:spcPct val="0"/>
              </a:spcAft>
              <a:buNone/>
            </a:pPr>
            <a:r>
              <a:rPr lang="en-US" altLang="en-US" sz="2000" dirty="0"/>
              <a:t>• </a:t>
            </a:r>
            <a:r>
              <a:rPr lang="en-US" altLang="en-US" sz="2000" b="1" dirty="0"/>
              <a:t>Assembly, installation, monitoring, and software development</a:t>
            </a:r>
            <a:endParaRPr lang="en-US" altLang="en-US" sz="2000" dirty="0"/>
          </a:p>
        </p:txBody>
      </p:sp>
      <p:pic>
        <p:nvPicPr>
          <p:cNvPr id="9" name="Picture 8" descr="C:\Users\Kato\Desktop\სიომეტრს ვაწყობ.pn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925594" y="1782348"/>
            <a:ext cx="3393277" cy="4595394"/>
          </a:xfrm>
          <a:prstGeom prst="rect">
            <a:avLst/>
          </a:prstGeom>
          <a:noFill/>
          <a:ln>
            <a:noFill/>
          </a:ln>
        </p:spPr>
      </p:pic>
      <p:pic>
        <p:nvPicPr>
          <p:cNvPr id="10" name="Picture 6" descr="Green Pole • მწვანე პოლუსი | Tegeta Car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4314" y="4824946"/>
            <a:ext cx="3219591" cy="1745248"/>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8" descr="Arnika (NGO) - Wikipedia"/>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469074" y="3482343"/>
            <a:ext cx="1848561" cy="1195403"/>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Czech Embassy in Tbilisi added... - Czech Embassy in Tbilisi"/>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31950" y="2906855"/>
            <a:ext cx="2079625" cy="2079625"/>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p:cNvPicPr>
            <a:picLocks noChangeAspect="1"/>
          </p:cNvPicPr>
          <p:nvPr/>
        </p:nvPicPr>
        <p:blipFill>
          <a:blip r:embed="rId6"/>
          <a:stretch>
            <a:fillRect/>
          </a:stretch>
        </p:blipFill>
        <p:spPr>
          <a:xfrm>
            <a:off x="4566520" y="3884709"/>
            <a:ext cx="3274005" cy="2457652"/>
          </a:xfrm>
          <a:prstGeom prst="rect">
            <a:avLst/>
          </a:prstGeom>
        </p:spPr>
      </p:pic>
      <p:sp>
        <p:nvSpPr>
          <p:cNvPr id="8" name="Date Placeholder 7"/>
          <p:cNvSpPr>
            <a:spLocks noGrp="1"/>
          </p:cNvSpPr>
          <p:nvPr>
            <p:ph type="dt" sz="half" idx="10"/>
          </p:nvPr>
        </p:nvSpPr>
        <p:spPr/>
        <p:txBody>
          <a:bodyPr/>
          <a:lstStyle/>
          <a:p>
            <a:r>
              <a:rPr lang="en-US" smtClean="0"/>
              <a:t>08 September, 2026</a:t>
            </a:r>
            <a:endParaRPr lang="en-US" dirty="0"/>
          </a:p>
        </p:txBody>
      </p:sp>
      <p:sp>
        <p:nvSpPr>
          <p:cNvPr id="11" name="Slide Number Placeholder 10"/>
          <p:cNvSpPr>
            <a:spLocks noGrp="1"/>
          </p:cNvSpPr>
          <p:nvPr>
            <p:ph type="sldNum" sz="quarter" idx="12"/>
          </p:nvPr>
        </p:nvSpPr>
        <p:spPr/>
        <p:txBody>
          <a:bodyPr/>
          <a:lstStyle/>
          <a:p>
            <a:fld id="{FFA28492-B417-4E09-91B1-6197AE47FCB2}" type="slidenum">
              <a:rPr lang="en-US" smtClean="0"/>
              <a:t>7</a:t>
            </a:fld>
            <a:endParaRPr lang="en-US" dirty="0"/>
          </a:p>
        </p:txBody>
      </p:sp>
    </p:spTree>
    <p:extLst>
      <p:ext uri="{BB962C8B-B14F-4D97-AF65-F5344CB8AC3E}">
        <p14:creationId xmlns:p14="http://schemas.microsoft.com/office/powerpoint/2010/main" val="80977366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28345" y="456772"/>
            <a:ext cx="12344400" cy="1325563"/>
          </a:xfrm>
        </p:spPr>
        <p:txBody>
          <a:bodyPr>
            <a:normAutofit/>
          </a:bodyPr>
          <a:lstStyle/>
          <a:p>
            <a:r>
              <a:rPr lang="en-US" sz="3600" b="1" dirty="0"/>
              <a:t>Technical Specifications</a:t>
            </a:r>
          </a:p>
        </p:txBody>
      </p:sp>
      <p:pic>
        <p:nvPicPr>
          <p:cNvPr id="3" name="Picture 2"/>
          <p:cNvPicPr>
            <a:picLocks noChangeAspect="1"/>
          </p:cNvPicPr>
          <p:nvPr/>
        </p:nvPicPr>
        <p:blipFill>
          <a:blip r:embed="rId2"/>
          <a:stretch>
            <a:fillRect/>
          </a:stretch>
        </p:blipFill>
        <p:spPr>
          <a:xfrm>
            <a:off x="850446" y="3862551"/>
            <a:ext cx="3624657" cy="2491623"/>
          </a:xfrm>
          <a:prstGeom prst="rect">
            <a:avLst/>
          </a:prstGeom>
        </p:spPr>
      </p:pic>
      <p:pic>
        <p:nvPicPr>
          <p:cNvPr id="10" name="Picture 2" descr="SENSIRION Particulate sensor, VOC, NOx, temp/humidity, 5 V ..."/>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184132" y="4966109"/>
            <a:ext cx="2711404" cy="1729623"/>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p:cNvPicPr>
            <a:picLocks noChangeAspect="1"/>
          </p:cNvPicPr>
          <p:nvPr/>
        </p:nvPicPr>
        <p:blipFill rotWithShape="1">
          <a:blip r:embed="rId4" cstate="print">
            <a:extLst>
              <a:ext uri="{28A0092B-C50C-407E-A947-70E740481C1C}">
                <a14:useLocalDpi xmlns:a14="http://schemas.microsoft.com/office/drawing/2010/main" val="0"/>
              </a:ext>
            </a:extLst>
          </a:blip>
          <a:srcRect b="22766"/>
          <a:stretch/>
        </p:blipFill>
        <p:spPr>
          <a:xfrm>
            <a:off x="5891443" y="2706177"/>
            <a:ext cx="2109102" cy="1907423"/>
          </a:xfrm>
          <a:prstGeom prst="rect">
            <a:avLst/>
          </a:prstGeom>
        </p:spPr>
      </p:pic>
      <p:sp>
        <p:nvSpPr>
          <p:cNvPr id="5" name="AutoShape 3" descr="Beige electronic device with hex grid"/>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8" name="Picture 7"/>
          <p:cNvPicPr>
            <a:picLocks noChangeAspect="1"/>
          </p:cNvPicPr>
          <p:nvPr/>
        </p:nvPicPr>
        <p:blipFill>
          <a:blip r:embed="rId5" cstate="print">
            <a:extLst>
              <a:ext uri="{BEBA8EAE-BF5A-486C-A8C5-ECC9F3942E4B}">
                <a14:imgProps xmlns:a14="http://schemas.microsoft.com/office/drawing/2010/main">
                  <a14:imgLayer r:embed="rId6">
                    <a14:imgEffect>
                      <a14:backgroundRemoval t="4167" b="100000" l="659" r="100000"/>
                    </a14:imgEffect>
                  </a14:imgLayer>
                </a14:imgProps>
              </a:ext>
              <a:ext uri="{28A0092B-C50C-407E-A947-70E740481C1C}">
                <a14:useLocalDpi xmlns:a14="http://schemas.microsoft.com/office/drawing/2010/main" val="0"/>
              </a:ext>
            </a:extLst>
          </a:blip>
          <a:stretch>
            <a:fillRect/>
          </a:stretch>
        </p:blipFill>
        <p:spPr>
          <a:xfrm>
            <a:off x="6926806" y="561962"/>
            <a:ext cx="4097323" cy="1945102"/>
          </a:xfrm>
          <a:prstGeom prst="rect">
            <a:avLst/>
          </a:prstGeom>
        </p:spPr>
      </p:pic>
      <p:pic>
        <p:nvPicPr>
          <p:cNvPr id="11" name="Picture 10"/>
          <p:cNvPicPr>
            <a:picLocks noChangeAspect="1"/>
          </p:cNvPicPr>
          <p:nvPr/>
        </p:nvPicPr>
        <p:blipFill rotWithShape="1">
          <a:blip r:embed="rId7" cstate="print">
            <a:clrChange>
              <a:clrFrom>
                <a:srgbClr val="E4E4E4"/>
              </a:clrFrom>
              <a:clrTo>
                <a:srgbClr val="E4E4E4">
                  <a:alpha val="0"/>
                </a:srgbClr>
              </a:clrTo>
            </a:clrChange>
            <a:extLst>
              <a:ext uri="{28A0092B-C50C-407E-A947-70E740481C1C}">
                <a14:useLocalDpi xmlns:a14="http://schemas.microsoft.com/office/drawing/2010/main" val="0"/>
              </a:ext>
            </a:extLst>
          </a:blip>
          <a:srcRect l="425" t="32052" r="24014" b="25537"/>
          <a:stretch/>
        </p:blipFill>
        <p:spPr>
          <a:xfrm>
            <a:off x="9516004" y="4966109"/>
            <a:ext cx="2006600" cy="1172046"/>
          </a:xfrm>
          <a:prstGeom prst="rect">
            <a:avLst/>
          </a:prstGeom>
        </p:spPr>
      </p:pic>
      <p:pic>
        <p:nvPicPr>
          <p:cNvPr id="13" name="Content Placeholder 12"/>
          <p:cNvPicPr>
            <a:picLocks noChangeAspect="1"/>
          </p:cNvPicPr>
          <p:nvPr/>
        </p:nvPicPr>
        <p:blipFill rotWithShape="1">
          <a:blip r:embed="rId8" cstate="print">
            <a:clrChange>
              <a:clrFrom>
                <a:srgbClr val="B4B4B4"/>
              </a:clrFrom>
              <a:clrTo>
                <a:srgbClr val="B4B4B4">
                  <a:alpha val="0"/>
                </a:srgbClr>
              </a:clrTo>
            </a:clrChange>
            <a:extLst>
              <a:ext uri="{28A0092B-C50C-407E-A947-70E740481C1C}">
                <a14:useLocalDpi xmlns:a14="http://schemas.microsoft.com/office/drawing/2010/main" val="0"/>
              </a:ext>
            </a:extLst>
          </a:blip>
          <a:srcRect l="-615" t="17749" r="615" b="9576"/>
          <a:stretch/>
        </p:blipFill>
        <p:spPr>
          <a:xfrm>
            <a:off x="8902271" y="2994190"/>
            <a:ext cx="1754851" cy="1791402"/>
          </a:xfrm>
          <a:prstGeom prst="rect">
            <a:avLst/>
          </a:prstGeom>
        </p:spPr>
      </p:pic>
      <p:pic>
        <p:nvPicPr>
          <p:cNvPr id="15" name="Picture 14"/>
          <p:cNvPicPr>
            <a:picLocks noChangeAspect="1"/>
          </p:cNvPicPr>
          <p:nvPr/>
        </p:nvPicPr>
        <p:blipFill rotWithShape="1">
          <a:blip r:embed="rId9" cstate="print">
            <a:clrChange>
              <a:clrFrom>
                <a:srgbClr val="ABA9AC"/>
              </a:clrFrom>
              <a:clrTo>
                <a:srgbClr val="ABA9AC">
                  <a:alpha val="0"/>
                </a:srgbClr>
              </a:clrTo>
            </a:clrChange>
            <a:extLst>
              <a:ext uri="{28A0092B-C50C-407E-A947-70E740481C1C}">
                <a14:useLocalDpi xmlns:a14="http://schemas.microsoft.com/office/drawing/2010/main" val="0"/>
              </a:ext>
            </a:extLst>
          </a:blip>
          <a:srcRect t="32841" b="27101"/>
          <a:stretch/>
        </p:blipFill>
        <p:spPr>
          <a:xfrm rot="16200000">
            <a:off x="10420679" y="3469431"/>
            <a:ext cx="1798401" cy="847920"/>
          </a:xfrm>
          <a:prstGeom prst="rect">
            <a:avLst/>
          </a:prstGeom>
        </p:spPr>
      </p:pic>
      <p:sp>
        <p:nvSpPr>
          <p:cNvPr id="16" name="Date Placeholder 15"/>
          <p:cNvSpPr>
            <a:spLocks noGrp="1"/>
          </p:cNvSpPr>
          <p:nvPr>
            <p:ph type="dt" sz="half" idx="10"/>
          </p:nvPr>
        </p:nvSpPr>
        <p:spPr/>
        <p:txBody>
          <a:bodyPr/>
          <a:lstStyle/>
          <a:p>
            <a:r>
              <a:rPr lang="en-US" smtClean="0"/>
              <a:t>08 September, 2026</a:t>
            </a:r>
            <a:endParaRPr lang="en-US" dirty="0"/>
          </a:p>
        </p:txBody>
      </p:sp>
      <p:sp>
        <p:nvSpPr>
          <p:cNvPr id="17" name="Slide Number Placeholder 16"/>
          <p:cNvSpPr>
            <a:spLocks noGrp="1"/>
          </p:cNvSpPr>
          <p:nvPr>
            <p:ph type="sldNum" sz="quarter" idx="12"/>
          </p:nvPr>
        </p:nvSpPr>
        <p:spPr/>
        <p:txBody>
          <a:bodyPr/>
          <a:lstStyle/>
          <a:p>
            <a:fld id="{FFA28492-B417-4E09-91B1-6197AE47FCB2}" type="slidenum">
              <a:rPr lang="en-US" smtClean="0"/>
              <a:t>8</a:t>
            </a:fld>
            <a:endParaRPr lang="en-US" dirty="0"/>
          </a:p>
        </p:txBody>
      </p:sp>
      <p:sp>
        <p:nvSpPr>
          <p:cNvPr id="18" name="TextBox 17"/>
          <p:cNvSpPr txBox="1"/>
          <p:nvPr/>
        </p:nvSpPr>
        <p:spPr>
          <a:xfrm>
            <a:off x="1000864" y="1529649"/>
            <a:ext cx="5431068" cy="2000548"/>
          </a:xfrm>
          <a:prstGeom prst="rect">
            <a:avLst/>
          </a:prstGeom>
          <a:noFill/>
        </p:spPr>
        <p:txBody>
          <a:bodyPr wrap="square" rtlCol="0">
            <a:spAutoFit/>
          </a:bodyPr>
          <a:lstStyle/>
          <a:p>
            <a:r>
              <a:rPr lang="en-US" sz="2800" dirty="0" smtClean="0"/>
              <a:t>Measures</a:t>
            </a:r>
            <a:r>
              <a:rPr lang="en-US" sz="2400" dirty="0" smtClean="0"/>
              <a:t>:</a:t>
            </a:r>
          </a:p>
          <a:p>
            <a:pPr marL="342900" indent="-342900">
              <a:buFont typeface="Arial" panose="020B0604020202020204" pitchFamily="34" charset="0"/>
              <a:buChar char="•"/>
            </a:pPr>
            <a:r>
              <a:rPr lang="en-US" sz="2400" dirty="0" smtClean="0"/>
              <a:t>PM1</a:t>
            </a:r>
            <a:r>
              <a:rPr lang="en-US" sz="2400" dirty="0"/>
              <a:t>, PM2.5, </a:t>
            </a:r>
            <a:r>
              <a:rPr lang="en-US" sz="2400" dirty="0" smtClean="0"/>
              <a:t>PM10</a:t>
            </a:r>
            <a:endParaRPr lang="ka-GE" sz="2400" dirty="0" smtClean="0"/>
          </a:p>
          <a:p>
            <a:pPr marL="342900" indent="-342900">
              <a:buFont typeface="Arial" panose="020B0604020202020204" pitchFamily="34" charset="0"/>
              <a:buChar char="•"/>
            </a:pPr>
            <a:r>
              <a:rPr lang="en-US" sz="2400" dirty="0" smtClean="0"/>
              <a:t>VOC </a:t>
            </a:r>
            <a:r>
              <a:rPr lang="en-US" sz="2400" dirty="0"/>
              <a:t>(Volatile Organic </a:t>
            </a:r>
            <a:r>
              <a:rPr lang="en-US" sz="2400" dirty="0" smtClean="0"/>
              <a:t>Compounds)</a:t>
            </a:r>
            <a:endParaRPr lang="ka-GE" sz="2400" dirty="0" smtClean="0"/>
          </a:p>
          <a:p>
            <a:pPr marL="342900" indent="-342900">
              <a:buFont typeface="Arial" panose="020B0604020202020204" pitchFamily="34" charset="0"/>
              <a:buChar char="•"/>
            </a:pPr>
            <a:r>
              <a:rPr lang="en-US" sz="2400" dirty="0" err="1" smtClean="0"/>
              <a:t>Nox</a:t>
            </a:r>
            <a:r>
              <a:rPr lang="en-US" sz="2400" dirty="0" smtClean="0"/>
              <a:t> </a:t>
            </a:r>
            <a:endParaRPr lang="ka-GE" sz="2400" dirty="0" smtClean="0"/>
          </a:p>
          <a:p>
            <a:pPr marL="342900" indent="-342900">
              <a:buFont typeface="Arial" panose="020B0604020202020204" pitchFamily="34" charset="0"/>
              <a:buChar char="•"/>
            </a:pPr>
            <a:r>
              <a:rPr lang="en-US" sz="2400" dirty="0" smtClean="0"/>
              <a:t>Temperature, Humidity, Pressure</a:t>
            </a:r>
          </a:p>
        </p:txBody>
      </p:sp>
    </p:spTree>
    <p:extLst>
      <p:ext uri="{BB962C8B-B14F-4D97-AF65-F5344CB8AC3E}">
        <p14:creationId xmlns:p14="http://schemas.microsoft.com/office/powerpoint/2010/main" val="194719936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9842" y="383935"/>
            <a:ext cx="12344400" cy="1325563"/>
          </a:xfrm>
        </p:spPr>
        <p:txBody>
          <a:bodyPr>
            <a:normAutofit/>
          </a:bodyPr>
          <a:lstStyle/>
          <a:p>
            <a:r>
              <a:rPr lang="en-US" sz="3600" b="1" dirty="0"/>
              <a:t>Deployment and Measurements</a:t>
            </a:r>
          </a:p>
        </p:txBody>
      </p:sp>
      <p:sp>
        <p:nvSpPr>
          <p:cNvPr id="6" name="Content Placeholder 5"/>
          <p:cNvSpPr>
            <a:spLocks noGrp="1"/>
          </p:cNvSpPr>
          <p:nvPr>
            <p:ph idx="1"/>
          </p:nvPr>
        </p:nvSpPr>
        <p:spPr>
          <a:xfrm>
            <a:off x="568098" y="1558217"/>
            <a:ext cx="5436054" cy="4351338"/>
          </a:xfrm>
        </p:spPr>
        <p:txBody>
          <a:bodyPr>
            <a:normAutofit/>
          </a:bodyPr>
          <a:lstStyle/>
          <a:p>
            <a:pPr marL="0" indent="0">
              <a:buNone/>
            </a:pPr>
            <a:r>
              <a:rPr lang="en-US" sz="2400" dirty="0"/>
              <a:t>• Installed at a height of 4–5 m</a:t>
            </a:r>
          </a:p>
          <a:p>
            <a:pPr marL="0" indent="0">
              <a:buNone/>
            </a:pPr>
            <a:r>
              <a:rPr lang="en-US" sz="2400" dirty="0" smtClean="0"/>
              <a:t>• </a:t>
            </a:r>
            <a:r>
              <a:rPr lang="en-US" sz="2400" dirty="0"/>
              <a:t>19 populated areas – 94 sensors</a:t>
            </a:r>
          </a:p>
          <a:p>
            <a:pPr marL="0" indent="0">
              <a:buNone/>
            </a:pPr>
            <a:r>
              <a:rPr lang="en-US" sz="2400" dirty="0" smtClean="0"/>
              <a:t>• </a:t>
            </a:r>
            <a:r>
              <a:rPr lang="en-US" sz="2400" dirty="0"/>
              <a:t>Measurements recorded every 15 minutes</a:t>
            </a:r>
          </a:p>
        </p:txBody>
      </p:sp>
      <p:pic>
        <p:nvPicPr>
          <p:cNvPr id="9" name="Content Placeholder 6"/>
          <p:cNvPicPr>
            <a:picLocks noChangeAspect="1"/>
          </p:cNvPicPr>
          <p:nvPr/>
        </p:nvPicPr>
        <p:blipFill rotWithShape="1">
          <a:blip r:embed="rId2" cstate="print">
            <a:extLst>
              <a:ext uri="{28A0092B-C50C-407E-A947-70E740481C1C}">
                <a14:useLocalDpi xmlns:a14="http://schemas.microsoft.com/office/drawing/2010/main" val="0"/>
              </a:ext>
            </a:extLst>
          </a:blip>
          <a:srcRect t="15961"/>
          <a:stretch/>
        </p:blipFill>
        <p:spPr>
          <a:xfrm>
            <a:off x="3683906" y="3313632"/>
            <a:ext cx="2448928" cy="3544368"/>
          </a:xfrm>
          <a:prstGeom prst="rect">
            <a:avLst/>
          </a:prstGeom>
        </p:spPr>
      </p:pic>
      <p:pic>
        <p:nvPicPr>
          <p:cNvPr id="14" name="Content Placeholder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77313" y="2506662"/>
            <a:ext cx="3263503" cy="4351338"/>
          </a:xfrm>
          <a:prstGeom prst="rect">
            <a:avLst/>
          </a:prstGeom>
        </p:spPr>
      </p:pic>
      <p:pic>
        <p:nvPicPr>
          <p:cNvPr id="15" name="Picture 1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885295" y="1860853"/>
            <a:ext cx="2179168" cy="2905558"/>
          </a:xfrm>
          <a:prstGeom prst="rect">
            <a:avLst/>
          </a:prstGeom>
        </p:spPr>
      </p:pic>
      <p:pic>
        <p:nvPicPr>
          <p:cNvPr id="16" name="Content Placeholder 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13122" y="3313632"/>
            <a:ext cx="2673003" cy="3544368"/>
          </a:xfrm>
          <a:prstGeom prst="rect">
            <a:avLst/>
          </a:prstGeom>
        </p:spPr>
      </p:pic>
      <p:sp>
        <p:nvSpPr>
          <p:cNvPr id="7" name="Date Placeholder 6"/>
          <p:cNvSpPr>
            <a:spLocks noGrp="1"/>
          </p:cNvSpPr>
          <p:nvPr>
            <p:ph type="dt" sz="half" idx="10"/>
          </p:nvPr>
        </p:nvSpPr>
        <p:spPr/>
        <p:txBody>
          <a:bodyPr/>
          <a:lstStyle/>
          <a:p>
            <a:r>
              <a:rPr lang="en-US" smtClean="0"/>
              <a:t>08 September, 2026</a:t>
            </a:r>
            <a:endParaRPr lang="en-US" dirty="0"/>
          </a:p>
        </p:txBody>
      </p:sp>
      <p:sp>
        <p:nvSpPr>
          <p:cNvPr id="8" name="Slide Number Placeholder 7"/>
          <p:cNvSpPr>
            <a:spLocks noGrp="1"/>
          </p:cNvSpPr>
          <p:nvPr>
            <p:ph type="sldNum" sz="quarter" idx="12"/>
          </p:nvPr>
        </p:nvSpPr>
        <p:spPr/>
        <p:txBody>
          <a:bodyPr/>
          <a:lstStyle/>
          <a:p>
            <a:fld id="{FFA28492-B417-4E09-91B1-6197AE47FCB2}" type="slidenum">
              <a:rPr lang="en-US" smtClean="0"/>
              <a:t>9</a:t>
            </a:fld>
            <a:endParaRPr lang="en-US" dirty="0"/>
          </a:p>
        </p:txBody>
      </p:sp>
    </p:spTree>
    <p:extLst>
      <p:ext uri="{BB962C8B-B14F-4D97-AF65-F5344CB8AC3E}">
        <p14:creationId xmlns:p14="http://schemas.microsoft.com/office/powerpoint/2010/main" val="111420222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a:stretch>
            <a:fillRect/>
          </a:stretch>
        </p:blipFill>
        <p:spPr>
          <a:xfrm>
            <a:off x="208595" y="931874"/>
            <a:ext cx="8539350" cy="4636521"/>
          </a:xfrm>
          <a:prstGeom prst="rect">
            <a:avLst/>
          </a:prstGeom>
        </p:spPr>
      </p:pic>
      <p:graphicFrame>
        <p:nvGraphicFramePr>
          <p:cNvPr id="11" name="Content Placeholder 6"/>
          <p:cNvGraphicFramePr>
            <a:graphicFrameLocks/>
          </p:cNvGraphicFramePr>
          <p:nvPr>
            <p:extLst>
              <p:ext uri="{D42A27DB-BD31-4B8C-83A1-F6EECF244321}">
                <p14:modId xmlns:p14="http://schemas.microsoft.com/office/powerpoint/2010/main" val="1722213696"/>
              </p:ext>
            </p:extLst>
          </p:nvPr>
        </p:nvGraphicFramePr>
        <p:xfrm>
          <a:off x="6597101" y="3986332"/>
          <a:ext cx="5129368" cy="2379648"/>
        </p:xfrm>
        <a:graphic>
          <a:graphicData uri="http://schemas.openxmlformats.org/drawingml/2006/table">
            <a:tbl>
              <a:tblPr>
                <a:tableStyleId>{5C22544A-7EE6-4342-B048-85BDC9FD1C3A}</a:tableStyleId>
              </a:tblPr>
              <a:tblGrid>
                <a:gridCol w="1488959"/>
                <a:gridCol w="1387291"/>
                <a:gridCol w="1170834"/>
                <a:gridCol w="1082284"/>
              </a:tblGrid>
              <a:tr h="504760">
                <a:tc>
                  <a:txBody>
                    <a:bodyPr/>
                    <a:lstStyle/>
                    <a:p>
                      <a:pPr algn="ctr" fontAlgn="ctr"/>
                      <a:endParaRPr lang="ka-GE" sz="1500" b="1" i="0" u="none" strike="noStrike" dirty="0">
                        <a:solidFill>
                          <a:srgbClr val="000000"/>
                        </a:solidFill>
                        <a:effectLst/>
                        <a:latin typeface="+mn-lt"/>
                      </a:endParaRPr>
                    </a:p>
                  </a:txBody>
                  <a:tcPr marL="5421" marR="5421" marT="542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200" b="1" u="none" strike="noStrike" dirty="0" smtClean="0">
                          <a:effectLst/>
                          <a:latin typeface="+mn-lt"/>
                        </a:rPr>
                        <a:t>Populated areas</a:t>
                      </a:r>
                      <a:endParaRPr lang="ka-GE" sz="1200" b="1" i="0" u="none" strike="noStrike" dirty="0">
                        <a:solidFill>
                          <a:srgbClr val="000000"/>
                        </a:solidFill>
                        <a:effectLst/>
                        <a:latin typeface="+mn-lt"/>
                      </a:endParaRPr>
                    </a:p>
                  </a:txBody>
                  <a:tcPr marL="5421" marR="5421" marT="542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200" b="1" u="none" strike="noStrike" dirty="0" smtClean="0">
                          <a:effectLst/>
                          <a:latin typeface="+mn-lt"/>
                        </a:rPr>
                        <a:t>Number of sensors</a:t>
                      </a:r>
                      <a:endParaRPr lang="ka-GE" sz="1200" b="1" i="0" u="none" strike="noStrike" dirty="0">
                        <a:solidFill>
                          <a:srgbClr val="000000"/>
                        </a:solidFill>
                        <a:effectLst/>
                        <a:latin typeface="+mn-lt"/>
                      </a:endParaRPr>
                    </a:p>
                  </a:txBody>
                  <a:tcPr marL="5421" marR="5421" marT="542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200" b="1" i="0" u="none" strike="noStrike" dirty="0" smtClean="0">
                          <a:solidFill>
                            <a:srgbClr val="000000"/>
                          </a:solidFill>
                          <a:effectLst/>
                          <a:latin typeface="+mn-lt"/>
                        </a:rPr>
                        <a:t>Number of data points</a:t>
                      </a:r>
                      <a:endParaRPr lang="ka-GE" sz="1200" b="1" i="0" u="none" strike="noStrike" dirty="0">
                        <a:solidFill>
                          <a:srgbClr val="000000"/>
                        </a:solidFill>
                        <a:effectLst/>
                        <a:latin typeface="+mn-lt"/>
                      </a:endParaRPr>
                    </a:p>
                  </a:txBody>
                  <a:tcPr marL="5421" marR="5421" marT="542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915221">
                <a:tc>
                  <a:txBody>
                    <a:bodyPr/>
                    <a:lstStyle/>
                    <a:p>
                      <a:pPr algn="ctr" fontAlgn="ctr"/>
                      <a:r>
                        <a:rPr lang="en-US" sz="1200" b="1" i="0" u="none" strike="noStrike" dirty="0" smtClean="0">
                          <a:solidFill>
                            <a:srgbClr val="000000"/>
                          </a:solidFill>
                          <a:effectLst/>
                          <a:latin typeface="+mn-lt"/>
                        </a:rPr>
                        <a:t>Before data processing</a:t>
                      </a:r>
                      <a:endParaRPr lang="ka-GE" sz="1200" b="1" i="0" u="none" strike="noStrike" dirty="0">
                        <a:solidFill>
                          <a:srgbClr val="000000"/>
                        </a:solidFill>
                        <a:effectLst/>
                        <a:latin typeface="+mn-lt"/>
                      </a:endParaRPr>
                    </a:p>
                  </a:txBody>
                  <a:tcPr marL="5421" marR="5421" marT="542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ka-GE" sz="1400" b="1" i="0" u="none" strike="noStrike" dirty="0" smtClean="0">
                          <a:solidFill>
                            <a:srgbClr val="000000"/>
                          </a:solidFill>
                          <a:effectLst/>
                          <a:latin typeface="+mn-lt"/>
                        </a:rPr>
                        <a:t>19</a:t>
                      </a:r>
                      <a:endParaRPr lang="ka-GE" sz="1400" b="1" i="0" u="none" strike="noStrike" dirty="0">
                        <a:solidFill>
                          <a:srgbClr val="000000"/>
                        </a:solidFill>
                        <a:effectLst/>
                        <a:latin typeface="+mn-lt"/>
                      </a:endParaRPr>
                    </a:p>
                  </a:txBody>
                  <a:tcPr marL="5421" marR="5421" marT="542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ka-GE" sz="1400" b="1" i="0" u="none" strike="noStrike" dirty="0" smtClean="0">
                          <a:solidFill>
                            <a:srgbClr val="000000"/>
                          </a:solidFill>
                          <a:effectLst/>
                          <a:latin typeface="+mn-lt"/>
                        </a:rPr>
                        <a:t>94</a:t>
                      </a:r>
                      <a:endParaRPr lang="en-US" sz="1400" b="1" i="0" u="none" strike="noStrike" dirty="0">
                        <a:solidFill>
                          <a:srgbClr val="000000"/>
                        </a:solidFill>
                        <a:effectLst/>
                        <a:latin typeface="+mn-lt"/>
                      </a:endParaRPr>
                    </a:p>
                  </a:txBody>
                  <a:tcPr marL="5421" marR="5421" marT="542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ka-GE" sz="1400" b="1" dirty="0" smtClean="0"/>
                        <a:t>&gt;1 500 000 </a:t>
                      </a:r>
                      <a:endParaRPr lang="en-US" sz="1400" b="1" i="0" u="none" strike="noStrike" dirty="0">
                        <a:solidFill>
                          <a:srgbClr val="000000"/>
                        </a:solidFill>
                        <a:effectLst/>
                        <a:latin typeface="+mn-lt"/>
                      </a:endParaRPr>
                    </a:p>
                  </a:txBody>
                  <a:tcPr marL="5421" marR="5421" marT="542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959667">
                <a:tc>
                  <a:txBody>
                    <a:bodyPr/>
                    <a:lstStyle/>
                    <a:p>
                      <a:pPr algn="ctr" fontAlgn="ctr"/>
                      <a:r>
                        <a:rPr lang="en-US" sz="1200" b="1" i="0" u="none" strike="noStrike" dirty="0" smtClean="0">
                          <a:solidFill>
                            <a:srgbClr val="000000"/>
                          </a:solidFill>
                          <a:effectLst/>
                          <a:latin typeface="+mn-lt"/>
                        </a:rPr>
                        <a:t>After data processing</a:t>
                      </a:r>
                      <a:endParaRPr lang="ka-GE" sz="1200" b="1" i="0" u="none" strike="noStrike" dirty="0">
                        <a:solidFill>
                          <a:srgbClr val="000000"/>
                        </a:solidFill>
                        <a:effectLst/>
                        <a:latin typeface="+mn-lt"/>
                      </a:endParaRPr>
                    </a:p>
                  </a:txBody>
                  <a:tcPr marL="5421" marR="5421" marT="542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ka-GE" sz="1400" b="1" i="0" u="none" strike="noStrike" dirty="0" smtClean="0">
                          <a:solidFill>
                            <a:srgbClr val="000000"/>
                          </a:solidFill>
                          <a:effectLst/>
                          <a:latin typeface="+mn-lt"/>
                        </a:rPr>
                        <a:t>16</a:t>
                      </a:r>
                      <a:endParaRPr lang="ka-GE" sz="1400" b="1" i="0" u="none" strike="noStrike" dirty="0">
                        <a:solidFill>
                          <a:srgbClr val="000000"/>
                        </a:solidFill>
                        <a:effectLst/>
                        <a:latin typeface="+mn-lt"/>
                      </a:endParaRPr>
                    </a:p>
                  </a:txBody>
                  <a:tcPr marL="5421" marR="5421" marT="542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ka-GE" sz="1400" b="1" i="0" u="none" strike="noStrike" dirty="0" smtClean="0">
                          <a:solidFill>
                            <a:srgbClr val="000000"/>
                          </a:solidFill>
                          <a:effectLst/>
                          <a:latin typeface="+mn-lt"/>
                        </a:rPr>
                        <a:t>55</a:t>
                      </a:r>
                      <a:endParaRPr lang="en-US" sz="1400" b="1" i="0" u="none" strike="noStrike" dirty="0">
                        <a:solidFill>
                          <a:srgbClr val="000000"/>
                        </a:solidFill>
                        <a:effectLst/>
                        <a:latin typeface="+mn-lt"/>
                      </a:endParaRPr>
                    </a:p>
                  </a:txBody>
                  <a:tcPr marL="5421" marR="5421" marT="542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400" b="1" i="0" u="none" strike="noStrike" dirty="0" smtClean="0">
                          <a:solidFill>
                            <a:srgbClr val="000000"/>
                          </a:solidFill>
                          <a:effectLst/>
                          <a:latin typeface="+mn-lt"/>
                        </a:rPr>
                        <a:t>442</a:t>
                      </a:r>
                      <a:r>
                        <a:rPr lang="en-US" sz="1400" b="1" i="0" u="none" strike="noStrike" baseline="0" dirty="0" smtClean="0">
                          <a:solidFill>
                            <a:srgbClr val="000000"/>
                          </a:solidFill>
                          <a:effectLst/>
                          <a:latin typeface="+mn-lt"/>
                        </a:rPr>
                        <a:t> 470</a:t>
                      </a:r>
                      <a:endParaRPr lang="en-US" sz="1400" b="1" i="0" u="none" strike="noStrike" dirty="0">
                        <a:solidFill>
                          <a:srgbClr val="000000"/>
                        </a:solidFill>
                        <a:effectLst/>
                        <a:latin typeface="+mn-lt"/>
                      </a:endParaRPr>
                    </a:p>
                  </a:txBody>
                  <a:tcPr marL="5421" marR="5421" marT="542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
        <p:nvSpPr>
          <p:cNvPr id="9" name="Date Placeholder 8"/>
          <p:cNvSpPr>
            <a:spLocks noGrp="1"/>
          </p:cNvSpPr>
          <p:nvPr>
            <p:ph type="dt" sz="half" idx="10"/>
          </p:nvPr>
        </p:nvSpPr>
        <p:spPr/>
        <p:txBody>
          <a:bodyPr/>
          <a:lstStyle/>
          <a:p>
            <a:r>
              <a:rPr lang="en-US" smtClean="0"/>
              <a:t>08 September, 2026</a:t>
            </a:r>
            <a:endParaRPr lang="en-US" dirty="0"/>
          </a:p>
        </p:txBody>
      </p:sp>
      <p:sp>
        <p:nvSpPr>
          <p:cNvPr id="10" name="Slide Number Placeholder 9"/>
          <p:cNvSpPr>
            <a:spLocks noGrp="1"/>
          </p:cNvSpPr>
          <p:nvPr>
            <p:ph type="sldNum" sz="quarter" idx="12"/>
          </p:nvPr>
        </p:nvSpPr>
        <p:spPr/>
        <p:txBody>
          <a:bodyPr/>
          <a:lstStyle/>
          <a:p>
            <a:fld id="{FFA28492-B417-4E09-91B1-6197AE47FCB2}" type="slidenum">
              <a:rPr lang="en-US" smtClean="0"/>
              <a:t>10</a:t>
            </a:fld>
            <a:endParaRPr lang="en-US" dirty="0"/>
          </a:p>
        </p:txBody>
      </p:sp>
      <p:sp>
        <p:nvSpPr>
          <p:cNvPr id="2" name="Rectangle 1"/>
          <p:cNvSpPr/>
          <p:nvPr/>
        </p:nvSpPr>
        <p:spPr>
          <a:xfrm>
            <a:off x="951855" y="223988"/>
            <a:ext cx="5933359" cy="646331"/>
          </a:xfrm>
          <a:prstGeom prst="rect">
            <a:avLst/>
          </a:prstGeom>
        </p:spPr>
        <p:txBody>
          <a:bodyPr wrap="square">
            <a:spAutoFit/>
          </a:bodyPr>
          <a:lstStyle/>
          <a:p>
            <a:r>
              <a:rPr lang="en-US" sz="3600" b="1" dirty="0"/>
              <a:t>Data Processing</a:t>
            </a:r>
          </a:p>
        </p:txBody>
      </p:sp>
    </p:spTree>
    <p:extLst>
      <p:ext uri="{BB962C8B-B14F-4D97-AF65-F5344CB8AC3E}">
        <p14:creationId xmlns:p14="http://schemas.microsoft.com/office/powerpoint/2010/main" val="403102924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endParaRPr lang="en-US"/>
          </a:p>
        </p:txBody>
      </p:sp>
      <p:sp>
        <p:nvSpPr>
          <p:cNvPr id="4" name="Date Placeholder 3"/>
          <p:cNvSpPr>
            <a:spLocks noGrp="1"/>
          </p:cNvSpPr>
          <p:nvPr>
            <p:ph type="dt" sz="half" idx="10"/>
          </p:nvPr>
        </p:nvSpPr>
        <p:spPr/>
        <p:txBody>
          <a:bodyPr/>
          <a:lstStyle/>
          <a:p>
            <a:r>
              <a:rPr lang="en-US" smtClean="0"/>
              <a:t>08 September, 2026</a:t>
            </a:r>
            <a:endParaRPr lang="en-US" dirty="0"/>
          </a:p>
        </p:txBody>
      </p:sp>
      <p:sp>
        <p:nvSpPr>
          <p:cNvPr id="5" name="Slide Number Placeholder 4"/>
          <p:cNvSpPr>
            <a:spLocks noGrp="1"/>
          </p:cNvSpPr>
          <p:nvPr>
            <p:ph type="sldNum" sz="quarter" idx="12"/>
          </p:nvPr>
        </p:nvSpPr>
        <p:spPr/>
        <p:txBody>
          <a:bodyPr/>
          <a:lstStyle/>
          <a:p>
            <a:fld id="{FFA28492-B417-4E09-91B1-6197AE47FCB2}" type="slidenum">
              <a:rPr lang="en-US" smtClean="0"/>
              <a:t>11</a:t>
            </a:fld>
            <a:endParaRPr lang="en-US" dirty="0"/>
          </a:p>
        </p:txBody>
      </p:sp>
      <p:pic>
        <p:nvPicPr>
          <p:cNvPr id="6" name="Picture 5" descr="C:\Users\Kato\AppData\Local\Microsoft\Windows\INetCache\Content.Word\PM1_comparison_among_seasons.pn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64981" y="611370"/>
            <a:ext cx="7758633" cy="6194054"/>
          </a:xfrm>
          <a:prstGeom prst="rect">
            <a:avLst/>
          </a:prstGeom>
          <a:noFill/>
          <a:ln>
            <a:noFill/>
          </a:ln>
        </p:spPr>
      </p:pic>
      <p:sp>
        <p:nvSpPr>
          <p:cNvPr id="9" name="Content Placeholder 2"/>
          <p:cNvSpPr txBox="1">
            <a:spLocks/>
          </p:cNvSpPr>
          <p:nvPr/>
        </p:nvSpPr>
        <p:spPr>
          <a:xfrm>
            <a:off x="8625147" y="5591168"/>
            <a:ext cx="5802924" cy="146050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9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9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9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9pPr>
          </a:lstStyle>
          <a:p>
            <a:pPr marL="0" indent="0" eaLnBrk="0" fontAlgn="base" hangingPunct="0">
              <a:lnSpc>
                <a:spcPct val="100000"/>
              </a:lnSpc>
              <a:spcBef>
                <a:spcPct val="0"/>
              </a:spcBef>
              <a:spcAft>
                <a:spcPct val="0"/>
              </a:spcAft>
              <a:buFont typeface="Arial" panose="020B0604020202090204" pitchFamily="34" charset="0"/>
              <a:buNone/>
            </a:pPr>
            <a:endParaRPr lang="en-US" altLang="en-US" sz="2000" dirty="0" smtClean="0">
              <a:latin typeface="Sylfaen" panose="010A0502050306030303" pitchFamily="18" charset="0"/>
            </a:endParaRPr>
          </a:p>
          <a:p>
            <a:pPr eaLnBrk="0" fontAlgn="base" hangingPunct="0">
              <a:lnSpc>
                <a:spcPct val="100000"/>
              </a:lnSpc>
              <a:spcBef>
                <a:spcPct val="0"/>
              </a:spcBef>
              <a:spcAft>
                <a:spcPct val="0"/>
              </a:spcAft>
            </a:pPr>
            <a:r>
              <a:rPr lang="en-US" altLang="en-US" sz="2000" dirty="0" err="1" smtClean="0">
                <a:latin typeface="Sylfaen" panose="010A0502050306030303" pitchFamily="18" charset="0"/>
              </a:rPr>
              <a:t>Kruskal</a:t>
            </a:r>
            <a:r>
              <a:rPr lang="en-US" altLang="en-US" sz="2000" dirty="0" smtClean="0">
                <a:latin typeface="Sylfaen" panose="010A0502050306030303" pitchFamily="18" charset="0"/>
              </a:rPr>
              <a:t>–Wallis: </a:t>
            </a:r>
            <a:r>
              <a:rPr lang="en-US" altLang="en-US" sz="2000" b="1" dirty="0" smtClean="0">
                <a:latin typeface="Sylfaen" panose="010A0502050306030303" pitchFamily="18" charset="0"/>
              </a:rPr>
              <a:t>p &lt; 0.001</a:t>
            </a:r>
            <a:r>
              <a:rPr lang="en-US" altLang="en-US" sz="2000" dirty="0" smtClean="0">
                <a:latin typeface="Sylfaen" panose="010A0502050306030303" pitchFamily="18" charset="0"/>
              </a:rPr>
              <a:t> </a:t>
            </a:r>
          </a:p>
          <a:p>
            <a:pPr eaLnBrk="0" fontAlgn="base" hangingPunct="0">
              <a:lnSpc>
                <a:spcPct val="100000"/>
              </a:lnSpc>
              <a:spcBef>
                <a:spcPct val="0"/>
              </a:spcBef>
              <a:spcAft>
                <a:spcPct val="0"/>
              </a:spcAft>
            </a:pPr>
            <a:r>
              <a:rPr lang="ka-GE" sz="2000" dirty="0" smtClean="0">
                <a:latin typeface="Sylfaen" panose="010A0502050306030303" pitchFamily="18" charset="0"/>
              </a:rPr>
              <a:t>Pairwise Wilcoxon: </a:t>
            </a:r>
            <a:r>
              <a:rPr lang="en-US" sz="2000" b="1" dirty="0" smtClean="0">
                <a:latin typeface="Sylfaen" panose="010A0502050306030303" pitchFamily="18" charset="0"/>
              </a:rPr>
              <a:t>p &lt; 0.001</a:t>
            </a:r>
            <a:endParaRPr lang="en-US" sz="2000" b="1" dirty="0">
              <a:latin typeface="Sylfaen" panose="010A0502050306030303" pitchFamily="18" charset="0"/>
            </a:endParaRPr>
          </a:p>
        </p:txBody>
      </p:sp>
      <p:sp>
        <p:nvSpPr>
          <p:cNvPr id="7" name="Rectangle 6"/>
          <p:cNvSpPr/>
          <p:nvPr/>
        </p:nvSpPr>
        <p:spPr>
          <a:xfrm>
            <a:off x="2607127" y="366145"/>
            <a:ext cx="6308272" cy="584775"/>
          </a:xfrm>
          <a:prstGeom prst="rect">
            <a:avLst/>
          </a:prstGeom>
          <a:solidFill>
            <a:schemeClr val="bg1"/>
          </a:solidFill>
        </p:spPr>
        <p:txBody>
          <a:bodyPr wrap="square">
            <a:spAutoFit/>
          </a:bodyPr>
          <a:lstStyle/>
          <a:p>
            <a:r>
              <a:rPr lang="en-US" sz="3200" b="1" dirty="0"/>
              <a:t>Comparison of PM1 </a:t>
            </a:r>
            <a:r>
              <a:rPr lang="en-US" sz="3200" b="1" dirty="0" smtClean="0"/>
              <a:t>Among Seasons</a:t>
            </a:r>
            <a:endParaRPr lang="en-US" sz="3200" b="1" dirty="0"/>
          </a:p>
        </p:txBody>
      </p:sp>
    </p:spTree>
    <p:extLst>
      <p:ext uri="{BB962C8B-B14F-4D97-AF65-F5344CB8AC3E}">
        <p14:creationId xmlns:p14="http://schemas.microsoft.com/office/powerpoint/2010/main" val="228047139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81100" y="470013"/>
            <a:ext cx="10515600" cy="1325563"/>
          </a:xfrm>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Date Placeholder 3"/>
          <p:cNvSpPr>
            <a:spLocks noGrp="1"/>
          </p:cNvSpPr>
          <p:nvPr>
            <p:ph type="dt" sz="half" idx="10"/>
          </p:nvPr>
        </p:nvSpPr>
        <p:spPr/>
        <p:txBody>
          <a:bodyPr/>
          <a:lstStyle/>
          <a:p>
            <a:r>
              <a:rPr lang="en-US" smtClean="0"/>
              <a:t>08 September, 2026</a:t>
            </a:r>
            <a:endParaRPr lang="en-US" dirty="0"/>
          </a:p>
        </p:txBody>
      </p:sp>
      <p:sp>
        <p:nvSpPr>
          <p:cNvPr id="5" name="Slide Number Placeholder 4"/>
          <p:cNvSpPr>
            <a:spLocks noGrp="1"/>
          </p:cNvSpPr>
          <p:nvPr>
            <p:ph type="sldNum" sz="quarter" idx="12"/>
          </p:nvPr>
        </p:nvSpPr>
        <p:spPr/>
        <p:txBody>
          <a:bodyPr/>
          <a:lstStyle/>
          <a:p>
            <a:fld id="{FFA28492-B417-4E09-91B1-6197AE47FCB2}" type="slidenum">
              <a:rPr lang="en-US" smtClean="0"/>
              <a:t>12</a:t>
            </a:fld>
            <a:endParaRPr lang="en-US" dirty="0"/>
          </a:p>
        </p:txBody>
      </p:sp>
      <p:pic>
        <p:nvPicPr>
          <p:cNvPr id="6" name="Picture 5" descr="C:\Users\Kato\AppData\Local\Microsoft\Windows\INetCache\Content.Word\PM1_comparison_among_citys.png"/>
          <p:cNvPicPr/>
          <p:nvPr/>
        </p:nvPicPr>
        <p:blipFill>
          <a:blip r:embed="rId2">
            <a:extLst>
              <a:ext uri="{28A0092B-C50C-407E-A947-70E740481C1C}">
                <a14:useLocalDpi xmlns:a14="http://schemas.microsoft.com/office/drawing/2010/main" val="0"/>
              </a:ext>
            </a:extLst>
          </a:blip>
          <a:srcRect/>
          <a:stretch>
            <a:fillRect/>
          </a:stretch>
        </p:blipFill>
        <p:spPr bwMode="auto">
          <a:xfrm>
            <a:off x="1434352" y="914400"/>
            <a:ext cx="9282259" cy="5262563"/>
          </a:xfrm>
          <a:prstGeom prst="rect">
            <a:avLst/>
          </a:prstGeom>
          <a:noFill/>
          <a:ln>
            <a:noFill/>
          </a:ln>
        </p:spPr>
      </p:pic>
      <p:sp>
        <p:nvSpPr>
          <p:cNvPr id="7" name="Rectangle 6"/>
          <p:cNvSpPr/>
          <p:nvPr/>
        </p:nvSpPr>
        <p:spPr>
          <a:xfrm>
            <a:off x="3284764" y="567375"/>
            <a:ext cx="6308272" cy="584775"/>
          </a:xfrm>
          <a:prstGeom prst="rect">
            <a:avLst/>
          </a:prstGeom>
          <a:solidFill>
            <a:schemeClr val="bg1"/>
          </a:solidFill>
        </p:spPr>
        <p:txBody>
          <a:bodyPr wrap="square">
            <a:spAutoFit/>
          </a:bodyPr>
          <a:lstStyle/>
          <a:p>
            <a:r>
              <a:rPr lang="en-US" sz="3200" dirty="0"/>
              <a:t>Comparison of PM1 among cities</a:t>
            </a:r>
            <a:endParaRPr lang="en-US" sz="3200" b="1" dirty="0"/>
          </a:p>
        </p:txBody>
      </p:sp>
    </p:spTree>
    <p:extLst>
      <p:ext uri="{BB962C8B-B14F-4D97-AF65-F5344CB8AC3E}">
        <p14:creationId xmlns:p14="http://schemas.microsoft.com/office/powerpoint/2010/main" val="184836711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Date Placeholder 3"/>
          <p:cNvSpPr>
            <a:spLocks noGrp="1"/>
          </p:cNvSpPr>
          <p:nvPr>
            <p:ph type="dt" sz="half" idx="10"/>
          </p:nvPr>
        </p:nvSpPr>
        <p:spPr/>
        <p:txBody>
          <a:bodyPr/>
          <a:lstStyle/>
          <a:p>
            <a:r>
              <a:rPr lang="en-US" smtClean="0"/>
              <a:t>08 September, 2026</a:t>
            </a:r>
            <a:endParaRPr lang="en-US" dirty="0"/>
          </a:p>
        </p:txBody>
      </p:sp>
      <p:sp>
        <p:nvSpPr>
          <p:cNvPr id="5" name="Slide Number Placeholder 4"/>
          <p:cNvSpPr>
            <a:spLocks noGrp="1"/>
          </p:cNvSpPr>
          <p:nvPr>
            <p:ph type="sldNum" sz="quarter" idx="12"/>
          </p:nvPr>
        </p:nvSpPr>
        <p:spPr/>
        <p:txBody>
          <a:bodyPr/>
          <a:lstStyle/>
          <a:p>
            <a:fld id="{FFA28492-B417-4E09-91B1-6197AE47FCB2}" type="slidenum">
              <a:rPr lang="en-US" smtClean="0"/>
              <a:t>13</a:t>
            </a:fld>
            <a:endParaRPr lang="en-US" dirty="0"/>
          </a:p>
        </p:txBody>
      </p:sp>
      <p:pic>
        <p:nvPicPr>
          <p:cNvPr id="6" name="Picture 5" descr="C:\Users\Kato\AppData\Local\Microsoft\Windows\INetCache\Content.Word\PM1_hourly_variation_plot.pn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30676" y="1027906"/>
            <a:ext cx="9930647" cy="4615505"/>
          </a:xfrm>
          <a:prstGeom prst="rect">
            <a:avLst/>
          </a:prstGeom>
          <a:noFill/>
          <a:ln>
            <a:noFill/>
          </a:ln>
        </p:spPr>
      </p:pic>
      <p:sp>
        <p:nvSpPr>
          <p:cNvPr id="7" name="Rectangle 6"/>
          <p:cNvSpPr/>
          <p:nvPr/>
        </p:nvSpPr>
        <p:spPr>
          <a:xfrm>
            <a:off x="3835852" y="617072"/>
            <a:ext cx="4520293" cy="584775"/>
          </a:xfrm>
          <a:prstGeom prst="rect">
            <a:avLst/>
          </a:prstGeom>
          <a:solidFill>
            <a:schemeClr val="bg1"/>
          </a:solidFill>
        </p:spPr>
        <p:txBody>
          <a:bodyPr wrap="square">
            <a:spAutoFit/>
          </a:bodyPr>
          <a:lstStyle/>
          <a:p>
            <a:r>
              <a:rPr lang="en-US" sz="3200" dirty="0"/>
              <a:t>Hourly variation of PM1</a:t>
            </a:r>
            <a:endParaRPr lang="en-US" sz="3200" b="1" dirty="0"/>
          </a:p>
        </p:txBody>
      </p:sp>
    </p:spTree>
    <p:extLst>
      <p:ext uri="{BB962C8B-B14F-4D97-AF65-F5344CB8AC3E}">
        <p14:creationId xmlns:p14="http://schemas.microsoft.com/office/powerpoint/2010/main" val="97527619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GAM Model (</a:t>
            </a:r>
            <a:r>
              <a:rPr lang="en-US" dirty="0" err="1" smtClean="0"/>
              <a:t>Meoteorological</a:t>
            </a:r>
            <a:r>
              <a:rPr lang="en-US" dirty="0" smtClean="0"/>
              <a:t> factors)</a:t>
            </a:r>
            <a:endParaRPr lang="en-US" dirty="0"/>
          </a:p>
        </p:txBody>
      </p:sp>
      <p:sp>
        <p:nvSpPr>
          <p:cNvPr id="3" name="Content Placeholder 2"/>
          <p:cNvSpPr>
            <a:spLocks noGrp="1"/>
          </p:cNvSpPr>
          <p:nvPr>
            <p:ph idx="1"/>
          </p:nvPr>
        </p:nvSpPr>
        <p:spPr/>
        <p:txBody>
          <a:bodyPr/>
          <a:lstStyle/>
          <a:p>
            <a:endParaRPr lang="en-US"/>
          </a:p>
        </p:txBody>
      </p:sp>
      <p:sp>
        <p:nvSpPr>
          <p:cNvPr id="4" name="Date Placeholder 3"/>
          <p:cNvSpPr>
            <a:spLocks noGrp="1"/>
          </p:cNvSpPr>
          <p:nvPr>
            <p:ph type="dt" sz="half" idx="10"/>
          </p:nvPr>
        </p:nvSpPr>
        <p:spPr/>
        <p:txBody>
          <a:bodyPr/>
          <a:lstStyle/>
          <a:p>
            <a:r>
              <a:rPr lang="en-US" smtClean="0"/>
              <a:t>08 September, 2026</a:t>
            </a:r>
            <a:endParaRPr lang="en-US" dirty="0"/>
          </a:p>
        </p:txBody>
      </p:sp>
      <p:sp>
        <p:nvSpPr>
          <p:cNvPr id="5" name="Slide Number Placeholder 4"/>
          <p:cNvSpPr>
            <a:spLocks noGrp="1"/>
          </p:cNvSpPr>
          <p:nvPr>
            <p:ph type="sldNum" sz="quarter" idx="12"/>
          </p:nvPr>
        </p:nvSpPr>
        <p:spPr/>
        <p:txBody>
          <a:bodyPr/>
          <a:lstStyle/>
          <a:p>
            <a:fld id="{FFA28492-B417-4E09-91B1-6197AE47FCB2}" type="slidenum">
              <a:rPr lang="en-US" smtClean="0"/>
              <a:t>14</a:t>
            </a:fld>
            <a:endParaRPr lang="en-US" dirty="0"/>
          </a:p>
        </p:txBody>
      </p:sp>
      <p:pic>
        <p:nvPicPr>
          <p:cNvPr id="6" name="Picture 5"/>
          <p:cNvPicPr>
            <a:picLocks noChangeAspect="1"/>
          </p:cNvPicPr>
          <p:nvPr/>
        </p:nvPicPr>
        <p:blipFill rotWithShape="1">
          <a:blip r:embed="rId2"/>
          <a:srcRect l="6677" t="13116" r="3516" b="6705"/>
          <a:stretch/>
        </p:blipFill>
        <p:spPr>
          <a:xfrm>
            <a:off x="100646" y="1542159"/>
            <a:ext cx="4295916" cy="2851066"/>
          </a:xfrm>
          <a:prstGeom prst="rect">
            <a:avLst/>
          </a:prstGeom>
        </p:spPr>
      </p:pic>
      <p:pic>
        <p:nvPicPr>
          <p:cNvPr id="7" name="Picture 6"/>
          <p:cNvPicPr>
            <a:picLocks noChangeAspect="1"/>
          </p:cNvPicPr>
          <p:nvPr/>
        </p:nvPicPr>
        <p:blipFill rotWithShape="1">
          <a:blip r:embed="rId3"/>
          <a:srcRect l="1177" t="6973" r="7061" b="4460"/>
          <a:stretch/>
        </p:blipFill>
        <p:spPr>
          <a:xfrm>
            <a:off x="7385683" y="1454338"/>
            <a:ext cx="4513468" cy="2980296"/>
          </a:xfrm>
          <a:prstGeom prst="rect">
            <a:avLst/>
          </a:prstGeom>
        </p:spPr>
      </p:pic>
      <p:pic>
        <p:nvPicPr>
          <p:cNvPr id="8" name="Picture 7"/>
          <p:cNvPicPr>
            <a:picLocks noChangeAspect="1"/>
          </p:cNvPicPr>
          <p:nvPr/>
        </p:nvPicPr>
        <p:blipFill rotWithShape="1">
          <a:blip r:embed="rId4"/>
          <a:srcRect l="5138" t="6623" r="810" b="2389"/>
          <a:stretch/>
        </p:blipFill>
        <p:spPr>
          <a:xfrm>
            <a:off x="4161365" y="4068585"/>
            <a:ext cx="4246718" cy="2786200"/>
          </a:xfrm>
          <a:prstGeom prst="rect">
            <a:avLst/>
          </a:prstGeom>
        </p:spPr>
      </p:pic>
    </p:spTree>
    <p:extLst>
      <p:ext uri="{BB962C8B-B14F-4D97-AF65-F5344CB8AC3E}">
        <p14:creationId xmlns:p14="http://schemas.microsoft.com/office/powerpoint/2010/main" val="415999512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r>
              <a:rPr lang="en-US" smtClean="0"/>
              <a:t>08 September, 2026</a:t>
            </a:r>
            <a:endParaRPr lang="en-US" dirty="0"/>
          </a:p>
        </p:txBody>
      </p:sp>
      <p:sp>
        <p:nvSpPr>
          <p:cNvPr id="5" name="Slide Number Placeholder 4"/>
          <p:cNvSpPr>
            <a:spLocks noGrp="1"/>
          </p:cNvSpPr>
          <p:nvPr>
            <p:ph type="sldNum" sz="quarter" idx="12"/>
          </p:nvPr>
        </p:nvSpPr>
        <p:spPr/>
        <p:txBody>
          <a:bodyPr/>
          <a:lstStyle/>
          <a:p>
            <a:fld id="{FFA28492-B417-4E09-91B1-6197AE47FCB2}" type="slidenum">
              <a:rPr lang="en-US" smtClean="0"/>
              <a:t>15</a:t>
            </a:fld>
            <a:endParaRPr lang="en-US" dirty="0"/>
          </a:p>
        </p:txBody>
      </p:sp>
      <p:pic>
        <p:nvPicPr>
          <p:cNvPr id="7" name="Picture 6"/>
          <p:cNvPicPr>
            <a:picLocks noChangeAspect="1"/>
          </p:cNvPicPr>
          <p:nvPr/>
        </p:nvPicPr>
        <p:blipFill>
          <a:blip r:embed="rId2"/>
          <a:stretch>
            <a:fillRect/>
          </a:stretch>
        </p:blipFill>
        <p:spPr>
          <a:xfrm>
            <a:off x="7176656" y="1734732"/>
            <a:ext cx="3713021" cy="3655007"/>
          </a:xfrm>
          <a:prstGeom prst="rect">
            <a:avLst/>
          </a:prstGeom>
        </p:spPr>
      </p:pic>
      <p:sp>
        <p:nvSpPr>
          <p:cNvPr id="8" name="Google Shape;2619;p46"/>
          <p:cNvSpPr txBox="1">
            <a:spLocks/>
          </p:cNvSpPr>
          <p:nvPr/>
        </p:nvSpPr>
        <p:spPr>
          <a:xfrm>
            <a:off x="6933208" y="6018913"/>
            <a:ext cx="8446002" cy="529337"/>
          </a:xfrm>
          <a:prstGeom prst="rect">
            <a:avLst/>
          </a:prstGeom>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r>
              <a:rPr lang="en-US" sz="2000" dirty="0" err="1">
                <a:latin typeface="+mn-lt"/>
              </a:rPr>
              <a:t>Dr</a:t>
            </a:r>
            <a:r>
              <a:rPr lang="en-US" sz="2000" dirty="0">
                <a:latin typeface="+mn-lt"/>
              </a:rPr>
              <a:t> hab. </a:t>
            </a:r>
            <a:r>
              <a:rPr lang="en-US" sz="2000" dirty="0" err="1">
                <a:latin typeface="+mn-lt"/>
              </a:rPr>
              <a:t>Arkadiusz</a:t>
            </a:r>
            <a:r>
              <a:rPr lang="en-US" sz="2000" dirty="0">
                <a:latin typeface="+mn-lt"/>
              </a:rPr>
              <a:t> </a:t>
            </a:r>
            <a:r>
              <a:rPr lang="en-US" sz="2000" dirty="0" err="1">
                <a:latin typeface="+mn-lt"/>
              </a:rPr>
              <a:t>Przybysz</a:t>
            </a:r>
            <a:endParaRPr lang="en-US" sz="1800" kern="0" dirty="0">
              <a:latin typeface="+mn-lt"/>
              <a:cs typeface="Arial" panose="020B0604020202020204" pitchFamily="34" charset="0"/>
            </a:endParaRPr>
          </a:p>
        </p:txBody>
      </p:sp>
      <p:sp>
        <p:nvSpPr>
          <p:cNvPr id="9" name="Google Shape;2619;p46"/>
          <p:cNvSpPr txBox="1">
            <a:spLocks/>
          </p:cNvSpPr>
          <p:nvPr/>
        </p:nvSpPr>
        <p:spPr>
          <a:xfrm>
            <a:off x="6344069" y="563501"/>
            <a:ext cx="8446002" cy="529337"/>
          </a:xfrm>
          <a:prstGeom prst="rect">
            <a:avLst/>
          </a:prstGeom>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r>
              <a:rPr lang="en-US" sz="2400" b="1" kern="0" dirty="0" smtClean="0">
                <a:latin typeface="+mn-lt"/>
                <a:cs typeface="Arial" panose="020B0604020202020204" pitchFamily="34" charset="0"/>
              </a:rPr>
              <a:t>Warsaw University of Life Sciences</a:t>
            </a:r>
            <a:endParaRPr lang="en-US" sz="2400" b="1" kern="0" dirty="0">
              <a:latin typeface="+mn-lt"/>
              <a:cs typeface="Arial" panose="020B0604020202020204" pitchFamily="34" charset="0"/>
            </a:endParaRPr>
          </a:p>
        </p:txBody>
      </p:sp>
      <p:sp>
        <p:nvSpPr>
          <p:cNvPr id="10" name="Google Shape;2619;p46"/>
          <p:cNvSpPr txBox="1">
            <a:spLocks/>
          </p:cNvSpPr>
          <p:nvPr/>
        </p:nvSpPr>
        <p:spPr>
          <a:xfrm>
            <a:off x="6933208" y="5591562"/>
            <a:ext cx="8446002" cy="529337"/>
          </a:xfrm>
          <a:prstGeom prst="rect">
            <a:avLst/>
          </a:prstGeom>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r>
              <a:rPr lang="de-DE" sz="2000" dirty="0" smtClean="0">
                <a:latin typeface="+mn-lt"/>
              </a:rPr>
              <a:t>Dr </a:t>
            </a:r>
            <a:r>
              <a:rPr lang="de-DE" sz="2000" dirty="0">
                <a:latin typeface="+mn-lt"/>
              </a:rPr>
              <a:t>hab. inż. Robert Popek, </a:t>
            </a:r>
            <a:endParaRPr lang="en-US" sz="2000" kern="0" dirty="0">
              <a:latin typeface="+mn-lt"/>
              <a:cs typeface="Arial" panose="020B0604020202020204" pitchFamily="34" charset="0"/>
            </a:endParaRPr>
          </a:p>
        </p:txBody>
      </p:sp>
      <p:pic>
        <p:nvPicPr>
          <p:cNvPr id="11" name="Picture 10"/>
          <p:cNvPicPr>
            <a:picLocks noChangeAspect="1"/>
          </p:cNvPicPr>
          <p:nvPr/>
        </p:nvPicPr>
        <p:blipFill>
          <a:blip r:embed="rId3"/>
          <a:stretch>
            <a:fillRect/>
          </a:stretch>
        </p:blipFill>
        <p:spPr>
          <a:xfrm>
            <a:off x="444053" y="1294661"/>
            <a:ext cx="6428368" cy="4439169"/>
          </a:xfrm>
          <a:prstGeom prst="rect">
            <a:avLst/>
          </a:prstGeom>
        </p:spPr>
      </p:pic>
      <p:sp>
        <p:nvSpPr>
          <p:cNvPr id="12" name="TextBox 11"/>
          <p:cNvSpPr txBox="1"/>
          <p:nvPr/>
        </p:nvSpPr>
        <p:spPr>
          <a:xfrm>
            <a:off x="989082" y="5919076"/>
            <a:ext cx="6199359" cy="830997"/>
          </a:xfrm>
          <a:prstGeom prst="rect">
            <a:avLst/>
          </a:prstGeom>
          <a:noFill/>
        </p:spPr>
        <p:txBody>
          <a:bodyPr wrap="square" rtlCol="0">
            <a:spAutoFit/>
          </a:bodyPr>
          <a:lstStyle/>
          <a:p>
            <a:r>
              <a:rPr lang="en-US" sz="2400" dirty="0" smtClean="0"/>
              <a:t>Tbilisi, </a:t>
            </a:r>
            <a:r>
              <a:rPr lang="en-US" sz="2400" dirty="0" err="1" smtClean="0"/>
              <a:t>Mtskheta</a:t>
            </a:r>
            <a:r>
              <a:rPr lang="en-US" sz="2400" dirty="0" smtClean="0"/>
              <a:t>, Rustavi, </a:t>
            </a:r>
            <a:r>
              <a:rPr lang="en-US" sz="2400" dirty="0" err="1" smtClean="0"/>
              <a:t>Kaspi</a:t>
            </a:r>
            <a:endParaRPr lang="en-US" sz="2400" dirty="0" smtClean="0"/>
          </a:p>
          <a:p>
            <a:endParaRPr lang="en-US" sz="2400" dirty="0" smtClean="0"/>
          </a:p>
        </p:txBody>
      </p:sp>
      <p:sp>
        <p:nvSpPr>
          <p:cNvPr id="13" name="Rectangle 12"/>
          <p:cNvSpPr/>
          <p:nvPr/>
        </p:nvSpPr>
        <p:spPr>
          <a:xfrm>
            <a:off x="1714194" y="677626"/>
            <a:ext cx="3367574" cy="461665"/>
          </a:xfrm>
          <a:prstGeom prst="rect">
            <a:avLst/>
          </a:prstGeom>
        </p:spPr>
        <p:txBody>
          <a:bodyPr wrap="square">
            <a:spAutoFit/>
          </a:bodyPr>
          <a:lstStyle/>
          <a:p>
            <a:r>
              <a:rPr lang="en-US" sz="2400" b="1" dirty="0"/>
              <a:t>Selected </a:t>
            </a:r>
            <a:r>
              <a:rPr lang="en-US" sz="2400" b="1" dirty="0" smtClean="0"/>
              <a:t>Cities</a:t>
            </a:r>
            <a:endParaRPr lang="en-US" sz="2400" b="1" dirty="0"/>
          </a:p>
        </p:txBody>
      </p:sp>
      <p:pic>
        <p:nvPicPr>
          <p:cNvPr id="6" name="Picture 4" descr="File:Warsaw-university-of-life-sciences---sggw.jpg - Wikimedia Commons"/>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436438" y="4989673"/>
            <a:ext cx="1694775" cy="16947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4169917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Date Placeholder 3"/>
          <p:cNvSpPr>
            <a:spLocks noGrp="1"/>
          </p:cNvSpPr>
          <p:nvPr>
            <p:ph type="dt" sz="half" idx="10"/>
          </p:nvPr>
        </p:nvSpPr>
        <p:spPr/>
        <p:txBody>
          <a:bodyPr/>
          <a:lstStyle/>
          <a:p>
            <a:r>
              <a:rPr lang="en-US" smtClean="0"/>
              <a:t>08 September, 2026</a:t>
            </a:r>
            <a:endParaRPr lang="en-US" dirty="0"/>
          </a:p>
        </p:txBody>
      </p:sp>
      <p:sp>
        <p:nvSpPr>
          <p:cNvPr id="5" name="Slide Number Placeholder 4"/>
          <p:cNvSpPr>
            <a:spLocks noGrp="1"/>
          </p:cNvSpPr>
          <p:nvPr>
            <p:ph type="sldNum" sz="quarter" idx="12"/>
          </p:nvPr>
        </p:nvSpPr>
        <p:spPr/>
        <p:txBody>
          <a:bodyPr/>
          <a:lstStyle/>
          <a:p>
            <a:fld id="{FFA28492-B417-4E09-91B1-6197AE47FCB2}" type="slidenum">
              <a:rPr lang="en-US" smtClean="0"/>
              <a:t>16</a:t>
            </a:fld>
            <a:endParaRPr lang="en-US" dirty="0"/>
          </a:p>
        </p:txBody>
      </p:sp>
      <p:pic>
        <p:nvPicPr>
          <p:cNvPr id="13" name="Picture 12"/>
          <p:cNvPicPr>
            <a:picLocks noChangeAspect="1"/>
          </p:cNvPicPr>
          <p:nvPr/>
        </p:nvPicPr>
        <p:blipFill>
          <a:blip r:embed="rId2"/>
          <a:stretch>
            <a:fillRect/>
          </a:stretch>
        </p:blipFill>
        <p:spPr>
          <a:xfrm>
            <a:off x="875329" y="1315451"/>
            <a:ext cx="7108756" cy="5156305"/>
          </a:xfrm>
          <a:prstGeom prst="rect">
            <a:avLst/>
          </a:prstGeom>
        </p:spPr>
      </p:pic>
      <p:pic>
        <p:nvPicPr>
          <p:cNvPr id="14" name="Picture 13"/>
          <p:cNvPicPr>
            <a:picLocks noChangeAspect="1"/>
          </p:cNvPicPr>
          <p:nvPr/>
        </p:nvPicPr>
        <p:blipFill>
          <a:blip r:embed="rId3"/>
          <a:stretch>
            <a:fillRect/>
          </a:stretch>
        </p:blipFill>
        <p:spPr>
          <a:xfrm>
            <a:off x="6149238" y="1315450"/>
            <a:ext cx="4575485" cy="5156305"/>
          </a:xfrm>
          <a:prstGeom prst="rect">
            <a:avLst/>
          </a:prstGeom>
        </p:spPr>
      </p:pic>
      <p:sp>
        <p:nvSpPr>
          <p:cNvPr id="15" name="Title 2"/>
          <p:cNvSpPr txBox="1">
            <a:spLocks/>
          </p:cNvSpPr>
          <p:nvPr/>
        </p:nvSpPr>
        <p:spPr>
          <a:xfrm>
            <a:off x="875329" y="617849"/>
            <a:ext cx="10272000" cy="697600"/>
          </a:xfrm>
          <a:prstGeom prst="rect">
            <a:avLst/>
          </a:prstGeom>
          <a:no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smtClean="0">
                <a:latin typeface="+mn-lt"/>
                <a:cs typeface="Arial" panose="020B0604020202020204" pitchFamily="34" charset="0"/>
              </a:rPr>
              <a:t>Collecting Leaves</a:t>
            </a:r>
            <a:endParaRPr lang="en-US" b="1" dirty="0">
              <a:latin typeface="+mn-lt"/>
              <a:cs typeface="Arial" panose="020B0604020202020204" pitchFamily="34" charset="0"/>
            </a:endParaRPr>
          </a:p>
        </p:txBody>
      </p:sp>
    </p:spTree>
    <p:extLst>
      <p:ext uri="{BB962C8B-B14F-4D97-AF65-F5344CB8AC3E}">
        <p14:creationId xmlns:p14="http://schemas.microsoft.com/office/powerpoint/2010/main" val="422674112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Date Placeholder 3"/>
          <p:cNvSpPr>
            <a:spLocks noGrp="1"/>
          </p:cNvSpPr>
          <p:nvPr>
            <p:ph type="dt" sz="half" idx="10"/>
          </p:nvPr>
        </p:nvSpPr>
        <p:spPr/>
        <p:txBody>
          <a:bodyPr/>
          <a:lstStyle/>
          <a:p>
            <a:r>
              <a:rPr lang="en-US" smtClean="0"/>
              <a:t>08 September, 2026</a:t>
            </a:r>
            <a:endParaRPr lang="en-US" dirty="0"/>
          </a:p>
        </p:txBody>
      </p:sp>
      <p:sp>
        <p:nvSpPr>
          <p:cNvPr id="5" name="Slide Number Placeholder 4"/>
          <p:cNvSpPr>
            <a:spLocks noGrp="1"/>
          </p:cNvSpPr>
          <p:nvPr>
            <p:ph type="sldNum" sz="quarter" idx="12"/>
          </p:nvPr>
        </p:nvSpPr>
        <p:spPr/>
        <p:txBody>
          <a:bodyPr/>
          <a:lstStyle/>
          <a:p>
            <a:fld id="{FFA28492-B417-4E09-91B1-6197AE47FCB2}" type="slidenum">
              <a:rPr lang="en-US" smtClean="0"/>
              <a:t>17</a:t>
            </a:fld>
            <a:endParaRPr lang="en-US" dirty="0"/>
          </a:p>
        </p:txBody>
      </p:sp>
      <p:pic>
        <p:nvPicPr>
          <p:cNvPr id="6" name="Picture 2" descr="Scots Pine Fir Tree Pinus Nigra Mountain Pine PNG"/>
          <p:cNvPicPr>
            <a:picLocks noChangeAspect="1" noChangeArrowheads="1"/>
          </p:cNvPicPr>
          <p:nvPr/>
        </p:nvPicPr>
        <p:blipFill>
          <a:blip r:embed="rId2" cstate="print">
            <a:extLst>
              <a:ext uri="{BEBA8EAE-BF5A-486C-A8C5-ECC9F3942E4B}">
                <a14:imgProps xmlns:a14="http://schemas.microsoft.com/office/drawing/2010/main">
                  <a14:imgLayer r:embed="rId3">
                    <a14:imgEffect>
                      <a14:backgroundRemoval t="366" b="96340" l="10000" r="90000"/>
                    </a14:imgEffect>
                  </a14:imgLayer>
                </a14:imgProps>
              </a:ext>
              <a:ext uri="{28A0092B-C50C-407E-A947-70E740481C1C}">
                <a14:useLocalDpi xmlns:a14="http://schemas.microsoft.com/office/drawing/2010/main" val="0"/>
              </a:ext>
            </a:extLst>
          </a:blip>
          <a:srcRect/>
          <a:stretch>
            <a:fillRect/>
          </a:stretch>
        </p:blipFill>
        <p:spPr bwMode="auto">
          <a:xfrm>
            <a:off x="4866252" y="1521133"/>
            <a:ext cx="2000541" cy="2666574"/>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1319583" y="1637857"/>
            <a:ext cx="3398624" cy="2554545"/>
          </a:xfrm>
          <a:prstGeom prst="rect">
            <a:avLst/>
          </a:prstGeom>
          <a:noFill/>
        </p:spPr>
        <p:txBody>
          <a:bodyPr wrap="square" rtlCol="0">
            <a:spAutoFit/>
          </a:bodyPr>
          <a:lstStyle/>
          <a:p>
            <a:pPr marL="342900" indent="-342900">
              <a:buFont typeface="Arial" panose="020B0604020202020204" pitchFamily="34" charset="0"/>
              <a:buChar char="•"/>
            </a:pPr>
            <a:r>
              <a:rPr lang="en-US" sz="2000" b="1" i="1" dirty="0" err="1"/>
              <a:t>Pinus</a:t>
            </a:r>
            <a:r>
              <a:rPr lang="en-US" sz="2000" b="1" i="1" dirty="0"/>
              <a:t> </a:t>
            </a:r>
            <a:r>
              <a:rPr lang="en-US" sz="2000" b="1" i="1" dirty="0" err="1" smtClean="0"/>
              <a:t>nigra</a:t>
            </a:r>
            <a:r>
              <a:rPr lang="en-US" sz="2000" b="1" i="1" dirty="0" smtClean="0"/>
              <a:t> </a:t>
            </a:r>
            <a:r>
              <a:rPr lang="en-US" sz="2000" dirty="0" smtClean="0"/>
              <a:t>(</a:t>
            </a:r>
            <a:r>
              <a:rPr lang="en-US" sz="2000" dirty="0"/>
              <a:t>black </a:t>
            </a:r>
            <a:r>
              <a:rPr lang="en-US" sz="2000" dirty="0" smtClean="0"/>
              <a:t>pine)</a:t>
            </a:r>
          </a:p>
          <a:p>
            <a:pPr marL="342900" indent="-342900">
              <a:buFont typeface="Arial" panose="020B0604020202020204" pitchFamily="34" charset="0"/>
              <a:buChar char="•"/>
            </a:pPr>
            <a:endParaRPr lang="en-US" sz="2000" dirty="0">
              <a:solidFill>
                <a:srgbClr val="2A2A2A"/>
              </a:solidFill>
              <a:cs typeface="Arial" panose="020B0604020202020204" pitchFamily="34" charset="0"/>
            </a:endParaRPr>
          </a:p>
          <a:p>
            <a:pPr marL="342900" indent="-342900">
              <a:buFont typeface="Arial" panose="020B0604020202020204" pitchFamily="34" charset="0"/>
              <a:buChar char="•"/>
            </a:pPr>
            <a:r>
              <a:rPr lang="en-US" sz="2000" b="1" i="1" dirty="0" err="1">
                <a:solidFill>
                  <a:srgbClr val="2A2A2A"/>
                </a:solidFill>
                <a:cs typeface="Arial" panose="020B0604020202020204" pitchFamily="34" charset="0"/>
              </a:rPr>
              <a:t>Robinia</a:t>
            </a:r>
            <a:r>
              <a:rPr lang="en-US" sz="2000" b="1" i="1" dirty="0">
                <a:solidFill>
                  <a:srgbClr val="2A2A2A"/>
                </a:solidFill>
                <a:cs typeface="Arial" panose="020B0604020202020204" pitchFamily="34" charset="0"/>
              </a:rPr>
              <a:t> </a:t>
            </a:r>
            <a:r>
              <a:rPr lang="en-US" sz="2000" b="1" i="1" dirty="0" err="1" smtClean="0">
                <a:solidFill>
                  <a:srgbClr val="2A2A2A"/>
                </a:solidFill>
                <a:cs typeface="Arial" panose="020B0604020202020204" pitchFamily="34" charset="0"/>
              </a:rPr>
              <a:t>pseudoacacia</a:t>
            </a:r>
            <a:r>
              <a:rPr lang="en-US" sz="2000" b="1" i="1" dirty="0" smtClean="0">
                <a:solidFill>
                  <a:srgbClr val="2A2A2A"/>
                </a:solidFill>
                <a:cs typeface="Arial" panose="020B0604020202020204" pitchFamily="34" charset="0"/>
              </a:rPr>
              <a:t> </a:t>
            </a:r>
            <a:r>
              <a:rPr lang="en-US" sz="2000" dirty="0" smtClean="0">
                <a:solidFill>
                  <a:srgbClr val="2A2A2A"/>
                </a:solidFill>
                <a:cs typeface="Arial" panose="020B0604020202020204" pitchFamily="34" charset="0"/>
              </a:rPr>
              <a:t>(black locust)</a:t>
            </a:r>
          </a:p>
          <a:p>
            <a:pPr marL="342900" indent="-342900">
              <a:buFont typeface="Arial" panose="020B0604020202020204" pitchFamily="34" charset="0"/>
              <a:buChar char="•"/>
            </a:pPr>
            <a:endParaRPr lang="en-US" sz="2000" dirty="0">
              <a:solidFill>
                <a:srgbClr val="2A2A2A"/>
              </a:solidFill>
              <a:cs typeface="Arial" panose="020B0604020202020204" pitchFamily="34" charset="0"/>
            </a:endParaRPr>
          </a:p>
          <a:p>
            <a:pPr marL="342900" indent="-342900">
              <a:buFont typeface="Arial" panose="020B0604020202020204" pitchFamily="34" charset="0"/>
              <a:buChar char="•"/>
            </a:pPr>
            <a:r>
              <a:rPr lang="en-US" sz="2000" b="1" i="1" dirty="0" err="1">
                <a:solidFill>
                  <a:srgbClr val="2A2A2A"/>
                </a:solidFill>
                <a:cs typeface="Arial" panose="020B0604020202020204" pitchFamily="34" charset="0"/>
              </a:rPr>
              <a:t>Hedera</a:t>
            </a:r>
            <a:r>
              <a:rPr lang="en-US" sz="2000" b="1" i="1" dirty="0">
                <a:solidFill>
                  <a:srgbClr val="2A2A2A"/>
                </a:solidFill>
                <a:cs typeface="Arial" panose="020B0604020202020204" pitchFamily="34" charset="0"/>
              </a:rPr>
              <a:t> </a:t>
            </a:r>
            <a:r>
              <a:rPr lang="en-US" sz="2000" b="1" i="1" dirty="0" smtClean="0">
                <a:solidFill>
                  <a:srgbClr val="2A2A2A"/>
                </a:solidFill>
                <a:cs typeface="Arial" panose="020B0604020202020204" pitchFamily="34" charset="0"/>
              </a:rPr>
              <a:t>helix </a:t>
            </a:r>
            <a:r>
              <a:rPr lang="en-US" sz="2000" dirty="0" smtClean="0">
                <a:solidFill>
                  <a:srgbClr val="2A2A2A"/>
                </a:solidFill>
                <a:cs typeface="Arial" panose="020B0604020202020204" pitchFamily="34" charset="0"/>
              </a:rPr>
              <a:t>(</a:t>
            </a:r>
            <a:r>
              <a:rPr lang="en-US" sz="2000" dirty="0"/>
              <a:t>common </a:t>
            </a:r>
            <a:r>
              <a:rPr lang="en-US" sz="2000" dirty="0" smtClean="0"/>
              <a:t>ivy)</a:t>
            </a:r>
            <a:endParaRPr lang="en-US" sz="2000" dirty="0">
              <a:solidFill>
                <a:srgbClr val="2A2A2A"/>
              </a:solidFill>
              <a:cs typeface="Arial" panose="020B0604020202020204" pitchFamily="34" charset="0"/>
            </a:endParaRPr>
          </a:p>
          <a:p>
            <a:pPr marL="342900" indent="-342900">
              <a:buFont typeface="Arial" panose="020B0604020202020204" pitchFamily="34" charset="0"/>
              <a:buChar char="•"/>
            </a:pPr>
            <a:r>
              <a:rPr lang="en-US" sz="2000" b="1" i="1" dirty="0"/>
              <a:t>Acer</a:t>
            </a:r>
            <a:r>
              <a:rPr lang="en-US" sz="2000" dirty="0"/>
              <a:t> </a:t>
            </a:r>
            <a:r>
              <a:rPr lang="en-US" sz="2000" dirty="0" smtClean="0"/>
              <a:t>(maple)</a:t>
            </a:r>
            <a:endParaRPr lang="en-US" sz="2000" dirty="0">
              <a:solidFill>
                <a:srgbClr val="2A2A2A"/>
              </a:solidFill>
              <a:cs typeface="Arial" panose="020B0604020202020204" pitchFamily="34" charset="0"/>
            </a:endParaRPr>
          </a:p>
        </p:txBody>
      </p:sp>
      <p:sp>
        <p:nvSpPr>
          <p:cNvPr id="8" name="TextBox 7"/>
          <p:cNvSpPr txBox="1"/>
          <p:nvPr/>
        </p:nvSpPr>
        <p:spPr>
          <a:xfrm>
            <a:off x="4481242" y="874802"/>
            <a:ext cx="4999642" cy="646331"/>
          </a:xfrm>
          <a:prstGeom prst="rect">
            <a:avLst/>
          </a:prstGeom>
          <a:noFill/>
        </p:spPr>
        <p:txBody>
          <a:bodyPr wrap="square" rtlCol="0">
            <a:spAutoFit/>
          </a:bodyPr>
          <a:lstStyle/>
          <a:p>
            <a:r>
              <a:rPr lang="en-US" sz="3600" b="1" dirty="0" smtClean="0">
                <a:solidFill>
                  <a:srgbClr val="2A2A2A"/>
                </a:solidFill>
                <a:cs typeface="Arial" panose="020B0604020202020204" pitchFamily="34" charset="0"/>
              </a:rPr>
              <a:t>Plant Species</a:t>
            </a:r>
            <a:endParaRPr lang="en-US" sz="3600" b="1" dirty="0">
              <a:solidFill>
                <a:srgbClr val="2A2A2A"/>
              </a:solidFill>
              <a:cs typeface="Arial" panose="020B0604020202020204" pitchFamily="34" charset="0"/>
            </a:endParaRPr>
          </a:p>
        </p:txBody>
      </p:sp>
      <p:sp>
        <p:nvSpPr>
          <p:cNvPr id="9" name="TextBox 8"/>
          <p:cNvSpPr txBox="1"/>
          <p:nvPr/>
        </p:nvSpPr>
        <p:spPr>
          <a:xfrm>
            <a:off x="7366073" y="1721859"/>
            <a:ext cx="4502337" cy="2308324"/>
          </a:xfrm>
          <a:prstGeom prst="rect">
            <a:avLst/>
          </a:prstGeom>
          <a:noFill/>
        </p:spPr>
        <p:txBody>
          <a:bodyPr wrap="square" rtlCol="0">
            <a:spAutoFit/>
          </a:bodyPr>
          <a:lstStyle/>
          <a:p>
            <a:pPr marL="342900" indent="-342900">
              <a:buFont typeface="Arial" panose="020B0604020202020204" pitchFamily="34" charset="0"/>
              <a:buChar char="•"/>
            </a:pPr>
            <a:r>
              <a:rPr lang="en-US" sz="2400" dirty="0">
                <a:solidFill>
                  <a:srgbClr val="2A2A2A"/>
                </a:solidFill>
                <a:cs typeface="Arial" panose="020B0604020202020204" pitchFamily="34" charset="0"/>
              </a:rPr>
              <a:t>Widespread </a:t>
            </a:r>
            <a:r>
              <a:rPr lang="en-US" sz="2400" dirty="0" smtClean="0">
                <a:solidFill>
                  <a:srgbClr val="2A2A2A"/>
                </a:solidFill>
                <a:cs typeface="Arial" panose="020B0604020202020204" pitchFamily="34" charset="0"/>
              </a:rPr>
              <a:t>occurrence</a:t>
            </a:r>
            <a:endParaRPr lang="en-US" sz="2400" dirty="0">
              <a:solidFill>
                <a:srgbClr val="2A2A2A"/>
              </a:solidFill>
              <a:cs typeface="Arial" panose="020B0604020202020204" pitchFamily="34" charset="0"/>
            </a:endParaRPr>
          </a:p>
          <a:p>
            <a:pPr marL="342900" indent="-342900">
              <a:buFont typeface="Arial" panose="020B0604020202020204" pitchFamily="34" charset="0"/>
              <a:buChar char="•"/>
            </a:pPr>
            <a:endParaRPr lang="en-US" sz="2400" dirty="0" smtClean="0">
              <a:solidFill>
                <a:srgbClr val="2A2A2A"/>
              </a:solidFill>
              <a:cs typeface="Arial" panose="020B0604020202020204" pitchFamily="34" charset="0"/>
            </a:endParaRPr>
          </a:p>
          <a:p>
            <a:pPr marL="342900" indent="-342900">
              <a:buFont typeface="Arial" panose="020B0604020202020204" pitchFamily="34" charset="0"/>
              <a:buChar char="•"/>
            </a:pPr>
            <a:r>
              <a:rPr lang="en-US" sz="2400" dirty="0" smtClean="0">
                <a:solidFill>
                  <a:srgbClr val="2A2A2A"/>
                </a:solidFill>
                <a:cs typeface="Arial" panose="020B0604020202020204" pitchFamily="34" charset="0"/>
              </a:rPr>
              <a:t>Good air filtration</a:t>
            </a:r>
          </a:p>
          <a:p>
            <a:pPr marL="342900" indent="-342900">
              <a:buFont typeface="Arial" panose="020B0604020202020204" pitchFamily="34" charset="0"/>
              <a:buChar char="•"/>
            </a:pPr>
            <a:endParaRPr lang="en-US" sz="2400" dirty="0" smtClean="0">
              <a:solidFill>
                <a:srgbClr val="2A2A2A"/>
              </a:solidFill>
              <a:cs typeface="Arial" panose="020B0604020202020204" pitchFamily="34" charset="0"/>
            </a:endParaRPr>
          </a:p>
          <a:p>
            <a:pPr marL="342900" indent="-342900">
              <a:buFont typeface="Arial" panose="020B0604020202020204" pitchFamily="34" charset="0"/>
              <a:buChar char="•"/>
            </a:pPr>
            <a:r>
              <a:rPr lang="en-US" sz="2400" dirty="0" smtClean="0">
                <a:solidFill>
                  <a:srgbClr val="2A2A2A"/>
                </a:solidFill>
                <a:cs typeface="Arial" panose="020B0604020202020204" pitchFamily="34" charset="0"/>
              </a:rPr>
              <a:t>Deciduous, evergreen conifer, climbing plants</a:t>
            </a:r>
          </a:p>
        </p:txBody>
      </p:sp>
      <p:pic>
        <p:nvPicPr>
          <p:cNvPr id="10" name="Picture 4" descr="Robinia pseudoacacia | Landscape Plants | Oregon State University"/>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126797" y="4264723"/>
            <a:ext cx="2852549" cy="2202741"/>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6" descr="Hedera helix 80_100_CM"/>
          <p:cNvPicPr>
            <a:picLocks noChangeAspect="1" noChangeArrowheads="1"/>
          </p:cNvPicPr>
          <p:nvPr/>
        </p:nvPicPr>
        <p:blipFill rotWithShape="1">
          <a:blip r:embed="rId5">
            <a:extLst>
              <a:ext uri="{28A0092B-C50C-407E-A947-70E740481C1C}">
                <a14:useLocalDpi xmlns:a14="http://schemas.microsoft.com/office/drawing/2010/main" val="0"/>
              </a:ext>
            </a:extLst>
          </a:blip>
          <a:srcRect l="1355" t="-300" r="-1355" b="17546"/>
          <a:stretch/>
        </p:blipFill>
        <p:spPr bwMode="auto">
          <a:xfrm>
            <a:off x="5237493" y="4187707"/>
            <a:ext cx="1834922" cy="22797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p:cNvPicPr>
            <a:picLocks noChangeAspect="1"/>
          </p:cNvPicPr>
          <p:nvPr/>
        </p:nvPicPr>
        <p:blipFill>
          <a:blip r:embed="rId6"/>
          <a:stretch>
            <a:fillRect/>
          </a:stretch>
        </p:blipFill>
        <p:spPr>
          <a:xfrm>
            <a:off x="1479341" y="4355830"/>
            <a:ext cx="2226014" cy="2111634"/>
          </a:xfrm>
          <a:prstGeom prst="rect">
            <a:avLst/>
          </a:prstGeom>
        </p:spPr>
      </p:pic>
    </p:spTree>
    <p:extLst>
      <p:ext uri="{BB962C8B-B14F-4D97-AF65-F5344CB8AC3E}">
        <p14:creationId xmlns:p14="http://schemas.microsoft.com/office/powerpoint/2010/main" val="227329659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r>
              <a:rPr lang="en-US" smtClean="0"/>
              <a:t>08 September, 2026</a:t>
            </a:r>
            <a:endParaRPr lang="en-US" dirty="0"/>
          </a:p>
        </p:txBody>
      </p:sp>
      <p:sp>
        <p:nvSpPr>
          <p:cNvPr id="5" name="Slide Number Placeholder 4"/>
          <p:cNvSpPr>
            <a:spLocks noGrp="1"/>
          </p:cNvSpPr>
          <p:nvPr>
            <p:ph type="sldNum" sz="quarter" idx="12"/>
          </p:nvPr>
        </p:nvSpPr>
        <p:spPr/>
        <p:txBody>
          <a:bodyPr/>
          <a:lstStyle/>
          <a:p>
            <a:fld id="{FFA28492-B417-4E09-91B1-6197AE47FCB2}" type="slidenum">
              <a:rPr lang="en-US" smtClean="0"/>
              <a:t>18</a:t>
            </a:fld>
            <a:endParaRPr lang="en-US" dirty="0"/>
          </a:p>
        </p:txBody>
      </p:sp>
      <p:sp>
        <p:nvSpPr>
          <p:cNvPr id="6" name="TextBox 5"/>
          <p:cNvSpPr txBox="1"/>
          <p:nvPr/>
        </p:nvSpPr>
        <p:spPr>
          <a:xfrm>
            <a:off x="979899" y="1875339"/>
            <a:ext cx="8921937" cy="3108543"/>
          </a:xfrm>
          <a:prstGeom prst="rect">
            <a:avLst/>
          </a:prstGeom>
          <a:noFill/>
        </p:spPr>
        <p:txBody>
          <a:bodyPr wrap="square" rtlCol="0">
            <a:spAutoFit/>
          </a:bodyPr>
          <a:lstStyle/>
          <a:p>
            <a:pPr marL="342900" indent="-342900">
              <a:buFont typeface="Arial" panose="020B0604020202020204" pitchFamily="34" charset="0"/>
              <a:buChar char="•"/>
            </a:pPr>
            <a:r>
              <a:rPr lang="en-US" sz="2800" b="1" dirty="0" smtClean="0"/>
              <a:t>PM </a:t>
            </a:r>
            <a:r>
              <a:rPr lang="en-US" sz="2800" dirty="0" smtClean="0"/>
              <a:t>(</a:t>
            </a:r>
            <a:r>
              <a:rPr lang="en-US" sz="2800" dirty="0"/>
              <a:t>0.2-2.5, 2.5-10 and 10-100 µm) </a:t>
            </a:r>
            <a:endParaRPr lang="en-US" sz="2800" dirty="0" smtClean="0"/>
          </a:p>
          <a:p>
            <a:r>
              <a:rPr lang="en-US" sz="2800" dirty="0"/>
              <a:t> </a:t>
            </a:r>
            <a:r>
              <a:rPr lang="en-US" sz="2800" dirty="0" smtClean="0"/>
              <a:t>   1</a:t>
            </a:r>
            <a:r>
              <a:rPr lang="en-US" sz="2800" dirty="0"/>
              <a:t>. deposited </a:t>
            </a:r>
            <a:r>
              <a:rPr lang="en-US" sz="2800" dirty="0" smtClean="0"/>
              <a:t>directly </a:t>
            </a:r>
            <a:r>
              <a:rPr lang="en-US" sz="2800" dirty="0"/>
              <a:t>on the leaf </a:t>
            </a:r>
            <a:r>
              <a:rPr lang="en-US" sz="2800" dirty="0" smtClean="0"/>
              <a:t>surface</a:t>
            </a:r>
          </a:p>
          <a:p>
            <a:r>
              <a:rPr lang="en-US" sz="2800" dirty="0"/>
              <a:t> </a:t>
            </a:r>
            <a:r>
              <a:rPr lang="en-US" sz="2800" dirty="0" smtClean="0"/>
              <a:t>   2. </a:t>
            </a:r>
            <a:r>
              <a:rPr lang="en-US" sz="2800" dirty="0"/>
              <a:t>migrated to plant waxes</a:t>
            </a:r>
            <a:endParaRPr lang="en-US" sz="2800" dirty="0" smtClean="0"/>
          </a:p>
          <a:p>
            <a:pPr marL="342900" indent="-342900">
              <a:buFont typeface="Arial" panose="020B0604020202020204" pitchFamily="34" charset="0"/>
              <a:buChar char="•"/>
            </a:pPr>
            <a:endParaRPr lang="en-US" sz="2800" dirty="0" smtClean="0"/>
          </a:p>
          <a:p>
            <a:pPr marL="342900" indent="-342900">
              <a:buFont typeface="Arial" panose="020B0604020202020204" pitchFamily="34" charset="0"/>
              <a:buChar char="•"/>
            </a:pPr>
            <a:r>
              <a:rPr lang="en-US" sz="2800" b="1" dirty="0" smtClean="0"/>
              <a:t>Trace elements </a:t>
            </a:r>
            <a:r>
              <a:rPr lang="en-US" sz="2800" dirty="0" smtClean="0"/>
              <a:t>– heavy metals (Cu, Fe, </a:t>
            </a:r>
            <a:r>
              <a:rPr lang="en-US" sz="2800" dirty="0" err="1" smtClean="0"/>
              <a:t>Mn</a:t>
            </a:r>
            <a:r>
              <a:rPr lang="en-US" sz="2800" dirty="0" smtClean="0"/>
              <a:t>…)</a:t>
            </a:r>
          </a:p>
          <a:p>
            <a:pPr marL="342900" indent="-342900">
              <a:buFont typeface="Arial" panose="020B0604020202020204" pitchFamily="34" charset="0"/>
              <a:buChar char="•"/>
            </a:pPr>
            <a:endParaRPr lang="en-US" sz="2800" dirty="0" smtClean="0"/>
          </a:p>
          <a:p>
            <a:pPr marL="342900" indent="-342900">
              <a:buFont typeface="Arial" panose="020B0604020202020204" pitchFamily="34" charset="0"/>
              <a:buChar char="•"/>
            </a:pPr>
            <a:r>
              <a:rPr lang="en-US" sz="2800" b="1" dirty="0" err="1" smtClean="0"/>
              <a:t>Microplastic</a:t>
            </a:r>
            <a:r>
              <a:rPr lang="en-US" sz="2800" dirty="0" smtClean="0"/>
              <a:t> </a:t>
            </a:r>
            <a:r>
              <a:rPr lang="en-US" sz="2800" dirty="0"/>
              <a:t>on </a:t>
            </a:r>
            <a:r>
              <a:rPr lang="en-US" sz="2800" dirty="0" smtClean="0"/>
              <a:t>leaf </a:t>
            </a:r>
            <a:r>
              <a:rPr lang="en-US" sz="2800" dirty="0"/>
              <a:t>surface</a:t>
            </a:r>
            <a:endParaRPr lang="en-US" sz="2800" dirty="0">
              <a:solidFill>
                <a:srgbClr val="2A2A2A"/>
              </a:solidFill>
              <a:cs typeface="Arial" panose="020B0604020202020204" pitchFamily="34" charset="0"/>
            </a:endParaRPr>
          </a:p>
        </p:txBody>
      </p:sp>
      <p:sp>
        <p:nvSpPr>
          <p:cNvPr id="7" name="TextBox 6"/>
          <p:cNvSpPr txBox="1"/>
          <p:nvPr/>
        </p:nvSpPr>
        <p:spPr>
          <a:xfrm>
            <a:off x="1793581" y="884959"/>
            <a:ext cx="4999642" cy="646331"/>
          </a:xfrm>
          <a:prstGeom prst="rect">
            <a:avLst/>
          </a:prstGeom>
          <a:noFill/>
        </p:spPr>
        <p:txBody>
          <a:bodyPr wrap="square" rtlCol="0">
            <a:spAutoFit/>
          </a:bodyPr>
          <a:lstStyle/>
          <a:p>
            <a:r>
              <a:rPr lang="en-US" sz="3600" b="1" dirty="0" smtClean="0">
                <a:solidFill>
                  <a:srgbClr val="2A2A2A"/>
                </a:solidFill>
                <a:cs typeface="Arial" panose="020B0604020202020204" pitchFamily="34" charset="0"/>
              </a:rPr>
              <a:t>Examined Parameters</a:t>
            </a:r>
            <a:endParaRPr lang="en-US" sz="3600" b="1" dirty="0">
              <a:solidFill>
                <a:srgbClr val="2A2A2A"/>
              </a:solidFill>
              <a:cs typeface="Arial" panose="020B0604020202020204" pitchFamily="34" charset="0"/>
            </a:endParaRPr>
          </a:p>
        </p:txBody>
      </p:sp>
      <p:sp>
        <p:nvSpPr>
          <p:cNvPr id="8" name="TextBox 7"/>
          <p:cNvSpPr txBox="1"/>
          <p:nvPr/>
        </p:nvSpPr>
        <p:spPr>
          <a:xfrm>
            <a:off x="7863379" y="2163878"/>
            <a:ext cx="8921937" cy="3539430"/>
          </a:xfrm>
          <a:prstGeom prst="rect">
            <a:avLst/>
          </a:prstGeom>
          <a:noFill/>
        </p:spPr>
        <p:txBody>
          <a:bodyPr wrap="square" rtlCol="0">
            <a:spAutoFit/>
          </a:bodyPr>
          <a:lstStyle/>
          <a:p>
            <a:r>
              <a:rPr lang="en-US" sz="2800" dirty="0" smtClean="0"/>
              <a:t>- filtration-weighing method</a:t>
            </a:r>
          </a:p>
          <a:p>
            <a:endParaRPr lang="en-US" sz="2800" dirty="0" smtClean="0"/>
          </a:p>
          <a:p>
            <a:endParaRPr lang="en-US" sz="2800" dirty="0" smtClean="0"/>
          </a:p>
          <a:p>
            <a:r>
              <a:rPr lang="en-US" sz="2800" dirty="0" smtClean="0"/>
              <a:t> - XRF (</a:t>
            </a:r>
            <a:r>
              <a:rPr lang="en-US" sz="2800" dirty="0"/>
              <a:t>X-ray </a:t>
            </a:r>
            <a:r>
              <a:rPr lang="en-US" sz="2800" dirty="0" smtClean="0"/>
              <a:t>fluorescence)</a:t>
            </a:r>
            <a:endParaRPr lang="en-US" dirty="0" smtClean="0"/>
          </a:p>
          <a:p>
            <a:endParaRPr lang="en-US" sz="2800" dirty="0" smtClean="0"/>
          </a:p>
          <a:p>
            <a:endParaRPr lang="en-US" sz="2800" dirty="0" smtClean="0"/>
          </a:p>
          <a:p>
            <a:r>
              <a:rPr lang="en-US" sz="2800" dirty="0" smtClean="0"/>
              <a:t>- FTIR </a:t>
            </a:r>
          </a:p>
          <a:p>
            <a:pPr marL="342900" indent="-342900">
              <a:buFont typeface="Arial" panose="020B0604020202020204" pitchFamily="34" charset="0"/>
              <a:buChar char="•"/>
            </a:pPr>
            <a:endParaRPr lang="en-US" sz="2800" dirty="0">
              <a:solidFill>
                <a:srgbClr val="2A2A2A"/>
              </a:solidFill>
              <a:cs typeface="Arial" panose="020B0604020202020204" pitchFamily="34" charset="0"/>
            </a:endParaRPr>
          </a:p>
        </p:txBody>
      </p:sp>
      <p:sp>
        <p:nvSpPr>
          <p:cNvPr id="9" name="TextBox 8"/>
          <p:cNvSpPr txBox="1"/>
          <p:nvPr/>
        </p:nvSpPr>
        <p:spPr>
          <a:xfrm>
            <a:off x="8173622" y="884959"/>
            <a:ext cx="4999642" cy="646331"/>
          </a:xfrm>
          <a:prstGeom prst="rect">
            <a:avLst/>
          </a:prstGeom>
          <a:noFill/>
        </p:spPr>
        <p:txBody>
          <a:bodyPr wrap="square" rtlCol="0">
            <a:spAutoFit/>
          </a:bodyPr>
          <a:lstStyle/>
          <a:p>
            <a:r>
              <a:rPr lang="en-US" sz="3600" b="1" dirty="0" smtClean="0">
                <a:solidFill>
                  <a:srgbClr val="2A2A2A"/>
                </a:solidFill>
                <a:cs typeface="Arial" panose="020B0604020202020204" pitchFamily="34" charset="0"/>
              </a:rPr>
              <a:t>Methods</a:t>
            </a:r>
            <a:endParaRPr lang="en-US" sz="3600" b="1" dirty="0">
              <a:solidFill>
                <a:srgbClr val="2A2A2A"/>
              </a:solidFill>
              <a:cs typeface="Arial" panose="020B0604020202020204" pitchFamily="34" charset="0"/>
            </a:endParaRPr>
          </a:p>
        </p:txBody>
      </p:sp>
    </p:spTree>
    <p:extLst>
      <p:ext uri="{BB962C8B-B14F-4D97-AF65-F5344CB8AC3E}">
        <p14:creationId xmlns:p14="http://schemas.microsoft.com/office/powerpoint/2010/main" val="206970912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43075" y="384175"/>
            <a:ext cx="10515600" cy="1325563"/>
          </a:xfrm>
        </p:spPr>
        <p:txBody>
          <a:bodyPr/>
          <a:lstStyle/>
          <a:p>
            <a:r>
              <a:rPr lang="en-US" b="1" dirty="0" smtClean="0">
                <a:latin typeface="+mn-lt"/>
              </a:rPr>
              <a:t>FTIR</a:t>
            </a:r>
            <a:endParaRPr lang="en-US" b="1" dirty="0">
              <a:latin typeface="+mn-lt"/>
            </a:endParaRPr>
          </a:p>
        </p:txBody>
      </p:sp>
      <p:sp>
        <p:nvSpPr>
          <p:cNvPr id="3" name="Content Placeholder 2"/>
          <p:cNvSpPr>
            <a:spLocks noGrp="1"/>
          </p:cNvSpPr>
          <p:nvPr>
            <p:ph idx="1"/>
          </p:nvPr>
        </p:nvSpPr>
        <p:spPr/>
        <p:txBody>
          <a:bodyPr/>
          <a:lstStyle/>
          <a:p>
            <a:endParaRPr lang="en-US" dirty="0"/>
          </a:p>
        </p:txBody>
      </p:sp>
      <p:sp>
        <p:nvSpPr>
          <p:cNvPr id="4" name="Date Placeholder 3"/>
          <p:cNvSpPr>
            <a:spLocks noGrp="1"/>
          </p:cNvSpPr>
          <p:nvPr>
            <p:ph type="dt" sz="half" idx="10"/>
          </p:nvPr>
        </p:nvSpPr>
        <p:spPr/>
        <p:txBody>
          <a:bodyPr/>
          <a:lstStyle/>
          <a:p>
            <a:r>
              <a:rPr lang="en-US" smtClean="0"/>
              <a:t>08 September, 2026</a:t>
            </a:r>
            <a:endParaRPr lang="en-US" dirty="0"/>
          </a:p>
        </p:txBody>
      </p:sp>
      <p:sp>
        <p:nvSpPr>
          <p:cNvPr id="5" name="Slide Number Placeholder 4"/>
          <p:cNvSpPr>
            <a:spLocks noGrp="1"/>
          </p:cNvSpPr>
          <p:nvPr>
            <p:ph type="sldNum" sz="quarter" idx="12"/>
          </p:nvPr>
        </p:nvSpPr>
        <p:spPr/>
        <p:txBody>
          <a:bodyPr/>
          <a:lstStyle/>
          <a:p>
            <a:fld id="{FFA28492-B417-4E09-91B1-6197AE47FCB2}" type="slidenum">
              <a:rPr lang="en-US" smtClean="0"/>
              <a:t>19</a:t>
            </a:fld>
            <a:endParaRPr lang="en-US" dirty="0"/>
          </a:p>
        </p:txBody>
      </p:sp>
      <p:pic>
        <p:nvPicPr>
          <p:cNvPr id="6" name="Picture 5"/>
          <p:cNvPicPr>
            <a:picLocks noChangeAspect="1"/>
          </p:cNvPicPr>
          <p:nvPr/>
        </p:nvPicPr>
        <p:blipFill>
          <a:blip r:embed="rId3"/>
          <a:stretch>
            <a:fillRect/>
          </a:stretch>
        </p:blipFill>
        <p:spPr>
          <a:xfrm>
            <a:off x="586628" y="2383190"/>
            <a:ext cx="7783011" cy="3400900"/>
          </a:xfrm>
          <a:prstGeom prst="rect">
            <a:avLst/>
          </a:prstGeom>
        </p:spPr>
      </p:pic>
      <p:pic>
        <p:nvPicPr>
          <p:cNvPr id="7" name="Picture 6"/>
          <p:cNvPicPr>
            <a:picLocks noChangeAspect="1"/>
          </p:cNvPicPr>
          <p:nvPr/>
        </p:nvPicPr>
        <p:blipFill>
          <a:blip r:embed="rId4"/>
          <a:stretch>
            <a:fillRect/>
          </a:stretch>
        </p:blipFill>
        <p:spPr>
          <a:xfrm>
            <a:off x="7460415" y="581462"/>
            <a:ext cx="3740986" cy="3106921"/>
          </a:xfrm>
          <a:prstGeom prst="rect">
            <a:avLst/>
          </a:prstGeom>
        </p:spPr>
      </p:pic>
    </p:spTree>
    <p:extLst>
      <p:ext uri="{BB962C8B-B14F-4D97-AF65-F5344CB8AC3E}">
        <p14:creationId xmlns:p14="http://schemas.microsoft.com/office/powerpoint/2010/main" val="113559354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r>
              <a:rPr lang="en-US" smtClean="0"/>
              <a:t>08 September, 2026</a:t>
            </a:r>
            <a:endParaRPr lang="en-US" dirty="0"/>
          </a:p>
        </p:txBody>
      </p:sp>
      <p:sp>
        <p:nvSpPr>
          <p:cNvPr id="5" name="Slide Number Placeholder 4"/>
          <p:cNvSpPr>
            <a:spLocks noGrp="1"/>
          </p:cNvSpPr>
          <p:nvPr>
            <p:ph type="sldNum" sz="quarter" idx="12"/>
          </p:nvPr>
        </p:nvSpPr>
        <p:spPr/>
        <p:txBody>
          <a:bodyPr/>
          <a:lstStyle/>
          <a:p>
            <a:fld id="{FFA28492-B417-4E09-91B1-6197AE47FCB2}" type="slidenum">
              <a:rPr lang="en-US" smtClean="0"/>
              <a:t>20</a:t>
            </a:fld>
            <a:endParaRPr lang="en-US" dirty="0"/>
          </a:p>
        </p:txBody>
      </p:sp>
      <p:pic>
        <p:nvPicPr>
          <p:cNvPr id="6" name="Picture 5"/>
          <p:cNvPicPr>
            <a:picLocks noChangeAspect="1"/>
          </p:cNvPicPr>
          <p:nvPr/>
        </p:nvPicPr>
        <p:blipFill>
          <a:blip r:embed="rId2"/>
          <a:stretch>
            <a:fillRect/>
          </a:stretch>
        </p:blipFill>
        <p:spPr>
          <a:xfrm>
            <a:off x="1005508" y="2051956"/>
            <a:ext cx="5496692" cy="4058216"/>
          </a:xfrm>
          <a:prstGeom prst="rect">
            <a:avLst/>
          </a:prstGeom>
        </p:spPr>
      </p:pic>
      <p:pic>
        <p:nvPicPr>
          <p:cNvPr id="7" name="Picture 6"/>
          <p:cNvPicPr>
            <a:picLocks noChangeAspect="1"/>
          </p:cNvPicPr>
          <p:nvPr/>
        </p:nvPicPr>
        <p:blipFill>
          <a:blip r:embed="rId3"/>
          <a:stretch>
            <a:fillRect/>
          </a:stretch>
        </p:blipFill>
        <p:spPr>
          <a:xfrm>
            <a:off x="6657473" y="1678829"/>
            <a:ext cx="4663108" cy="4679821"/>
          </a:xfrm>
          <a:prstGeom prst="rect">
            <a:avLst/>
          </a:prstGeom>
        </p:spPr>
      </p:pic>
      <p:sp>
        <p:nvSpPr>
          <p:cNvPr id="8" name="TextBox 7"/>
          <p:cNvSpPr txBox="1"/>
          <p:nvPr/>
        </p:nvSpPr>
        <p:spPr>
          <a:xfrm>
            <a:off x="2860010" y="961960"/>
            <a:ext cx="7284380" cy="646331"/>
          </a:xfrm>
          <a:prstGeom prst="rect">
            <a:avLst/>
          </a:prstGeom>
          <a:noFill/>
        </p:spPr>
        <p:txBody>
          <a:bodyPr wrap="square" rtlCol="0">
            <a:spAutoFit/>
          </a:bodyPr>
          <a:lstStyle/>
          <a:p>
            <a:r>
              <a:rPr lang="en-US" sz="3600" b="1" dirty="0" smtClean="0"/>
              <a:t>PM </a:t>
            </a:r>
            <a:r>
              <a:rPr lang="en-US" sz="3600" dirty="0" smtClean="0"/>
              <a:t>filtration-weighing </a:t>
            </a:r>
            <a:r>
              <a:rPr lang="en-US" sz="3600" dirty="0"/>
              <a:t>method</a:t>
            </a:r>
          </a:p>
        </p:txBody>
      </p:sp>
    </p:spTree>
    <p:extLst>
      <p:ext uri="{BB962C8B-B14F-4D97-AF65-F5344CB8AC3E}">
        <p14:creationId xmlns:p14="http://schemas.microsoft.com/office/powerpoint/2010/main" val="308385038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Date Placeholder 3"/>
          <p:cNvSpPr>
            <a:spLocks noGrp="1"/>
          </p:cNvSpPr>
          <p:nvPr>
            <p:ph type="dt" sz="half" idx="10"/>
          </p:nvPr>
        </p:nvSpPr>
        <p:spPr/>
        <p:txBody>
          <a:bodyPr/>
          <a:lstStyle/>
          <a:p>
            <a:r>
              <a:rPr lang="en-US" smtClean="0"/>
              <a:t>08 September, 2026</a:t>
            </a:r>
            <a:endParaRPr lang="en-US" dirty="0"/>
          </a:p>
        </p:txBody>
      </p:sp>
      <p:sp>
        <p:nvSpPr>
          <p:cNvPr id="5" name="Slide Number Placeholder 4"/>
          <p:cNvSpPr>
            <a:spLocks noGrp="1"/>
          </p:cNvSpPr>
          <p:nvPr>
            <p:ph type="sldNum" sz="quarter" idx="12"/>
          </p:nvPr>
        </p:nvSpPr>
        <p:spPr/>
        <p:txBody>
          <a:bodyPr/>
          <a:lstStyle/>
          <a:p>
            <a:fld id="{FFA28492-B417-4E09-91B1-6197AE47FCB2}" type="slidenum">
              <a:rPr lang="en-US" smtClean="0"/>
              <a:t>21</a:t>
            </a:fld>
            <a:endParaRPr lang="en-US" dirty="0"/>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282125" y="424959"/>
            <a:ext cx="4633573" cy="6178097"/>
          </a:xfrm>
          <a:prstGeom prst="rect">
            <a:avLst/>
          </a:prstGeom>
        </p:spPr>
      </p:pic>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666199" y="1193113"/>
            <a:ext cx="6145235" cy="4608927"/>
          </a:xfrm>
          <a:prstGeom prst="rect">
            <a:avLst/>
          </a:prstGeom>
        </p:spPr>
      </p:pic>
    </p:spTree>
    <p:extLst>
      <p:ext uri="{BB962C8B-B14F-4D97-AF65-F5344CB8AC3E}">
        <p14:creationId xmlns:p14="http://schemas.microsoft.com/office/powerpoint/2010/main" val="354156985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r>
              <a:rPr lang="en-US" smtClean="0"/>
              <a:t>08 September, 2026</a:t>
            </a:r>
            <a:endParaRPr lang="en-US" dirty="0"/>
          </a:p>
        </p:txBody>
      </p:sp>
      <p:sp>
        <p:nvSpPr>
          <p:cNvPr id="5" name="Slide Number Placeholder 4"/>
          <p:cNvSpPr>
            <a:spLocks noGrp="1"/>
          </p:cNvSpPr>
          <p:nvPr>
            <p:ph type="sldNum" sz="quarter" idx="12"/>
          </p:nvPr>
        </p:nvSpPr>
        <p:spPr/>
        <p:txBody>
          <a:bodyPr/>
          <a:lstStyle/>
          <a:p>
            <a:fld id="{FFA28492-B417-4E09-91B1-6197AE47FCB2}" type="slidenum">
              <a:rPr lang="en-US" smtClean="0"/>
              <a:t>22</a:t>
            </a:fld>
            <a:endParaRPr lang="en-US" dirty="0"/>
          </a:p>
        </p:txBody>
      </p:sp>
      <p:sp>
        <p:nvSpPr>
          <p:cNvPr id="7" name="Google Shape;2606;p44"/>
          <p:cNvSpPr txBox="1">
            <a:spLocks/>
          </p:cNvSpPr>
          <p:nvPr/>
        </p:nvSpPr>
        <p:spPr>
          <a:xfrm>
            <a:off x="2950530" y="3202299"/>
            <a:ext cx="6298550" cy="1477600"/>
          </a:xfrm>
          <a:prstGeom prst="rect">
            <a:avLst/>
          </a:prstGeom>
          <a:noFill/>
          <a:ln>
            <a:noFill/>
          </a:ln>
        </p:spPr>
        <p:txBody>
          <a:bodyPr spcFirstLastPara="1" wrap="square" lIns="121900" tIns="121900" rIns="121900" bIns="121900"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3600"/>
              <a:buFont typeface="Playfair Display"/>
              <a:buNone/>
              <a:defRPr sz="8000" b="0" i="0" u="none" strike="noStrike" cap="none">
                <a:solidFill>
                  <a:schemeClr val="dk1"/>
                </a:solidFill>
                <a:latin typeface="Playfair Display"/>
                <a:ea typeface="Playfair Display"/>
                <a:cs typeface="Playfair Display"/>
                <a:sym typeface="Playfair Display"/>
              </a:defRPr>
            </a:lvl1pPr>
            <a:lvl2pPr marR="0" lvl="1" algn="ctr" rtl="0">
              <a:lnSpc>
                <a:spcPct val="100000"/>
              </a:lnSpc>
              <a:spcBef>
                <a:spcPts val="0"/>
              </a:spcBef>
              <a:spcAft>
                <a:spcPts val="0"/>
              </a:spcAft>
              <a:buClr>
                <a:schemeClr val="dk1"/>
              </a:buClr>
              <a:buSzPts val="3600"/>
              <a:buFont typeface="Bebas Neue"/>
              <a:buNone/>
              <a:defRPr sz="4800" b="0" i="0" u="none" strike="noStrike" cap="none">
                <a:solidFill>
                  <a:schemeClr val="dk1"/>
                </a:solidFill>
                <a:latin typeface="Bebas Neue"/>
                <a:ea typeface="Bebas Neue"/>
                <a:cs typeface="Bebas Neue"/>
                <a:sym typeface="Bebas Neue"/>
              </a:defRPr>
            </a:lvl2pPr>
            <a:lvl3pPr marR="0" lvl="2" algn="ctr" rtl="0">
              <a:lnSpc>
                <a:spcPct val="100000"/>
              </a:lnSpc>
              <a:spcBef>
                <a:spcPts val="0"/>
              </a:spcBef>
              <a:spcAft>
                <a:spcPts val="0"/>
              </a:spcAft>
              <a:buClr>
                <a:schemeClr val="dk1"/>
              </a:buClr>
              <a:buSzPts val="3600"/>
              <a:buFont typeface="Bebas Neue"/>
              <a:buNone/>
              <a:defRPr sz="4800" b="0" i="0" u="none" strike="noStrike" cap="none">
                <a:solidFill>
                  <a:schemeClr val="dk1"/>
                </a:solidFill>
                <a:latin typeface="Bebas Neue"/>
                <a:ea typeface="Bebas Neue"/>
                <a:cs typeface="Bebas Neue"/>
                <a:sym typeface="Bebas Neue"/>
              </a:defRPr>
            </a:lvl3pPr>
            <a:lvl4pPr marR="0" lvl="3" algn="ctr" rtl="0">
              <a:lnSpc>
                <a:spcPct val="100000"/>
              </a:lnSpc>
              <a:spcBef>
                <a:spcPts val="0"/>
              </a:spcBef>
              <a:spcAft>
                <a:spcPts val="0"/>
              </a:spcAft>
              <a:buClr>
                <a:schemeClr val="dk1"/>
              </a:buClr>
              <a:buSzPts val="3600"/>
              <a:buFont typeface="Bebas Neue"/>
              <a:buNone/>
              <a:defRPr sz="4800" b="0" i="0" u="none" strike="noStrike" cap="none">
                <a:solidFill>
                  <a:schemeClr val="dk1"/>
                </a:solidFill>
                <a:latin typeface="Bebas Neue"/>
                <a:ea typeface="Bebas Neue"/>
                <a:cs typeface="Bebas Neue"/>
                <a:sym typeface="Bebas Neue"/>
              </a:defRPr>
            </a:lvl4pPr>
            <a:lvl5pPr marR="0" lvl="4" algn="ctr" rtl="0">
              <a:lnSpc>
                <a:spcPct val="100000"/>
              </a:lnSpc>
              <a:spcBef>
                <a:spcPts val="0"/>
              </a:spcBef>
              <a:spcAft>
                <a:spcPts val="0"/>
              </a:spcAft>
              <a:buClr>
                <a:schemeClr val="dk1"/>
              </a:buClr>
              <a:buSzPts val="3600"/>
              <a:buFont typeface="Bebas Neue"/>
              <a:buNone/>
              <a:defRPr sz="4800" b="0" i="0" u="none" strike="noStrike" cap="none">
                <a:solidFill>
                  <a:schemeClr val="dk1"/>
                </a:solidFill>
                <a:latin typeface="Bebas Neue"/>
                <a:ea typeface="Bebas Neue"/>
                <a:cs typeface="Bebas Neue"/>
                <a:sym typeface="Bebas Neue"/>
              </a:defRPr>
            </a:lvl5pPr>
            <a:lvl6pPr marR="0" lvl="5" algn="ctr" rtl="0">
              <a:lnSpc>
                <a:spcPct val="100000"/>
              </a:lnSpc>
              <a:spcBef>
                <a:spcPts val="0"/>
              </a:spcBef>
              <a:spcAft>
                <a:spcPts val="0"/>
              </a:spcAft>
              <a:buClr>
                <a:schemeClr val="dk1"/>
              </a:buClr>
              <a:buSzPts val="3600"/>
              <a:buFont typeface="Bebas Neue"/>
              <a:buNone/>
              <a:defRPr sz="4800" b="0" i="0" u="none" strike="noStrike" cap="none">
                <a:solidFill>
                  <a:schemeClr val="dk1"/>
                </a:solidFill>
                <a:latin typeface="Bebas Neue"/>
                <a:ea typeface="Bebas Neue"/>
                <a:cs typeface="Bebas Neue"/>
                <a:sym typeface="Bebas Neue"/>
              </a:defRPr>
            </a:lvl6pPr>
            <a:lvl7pPr marR="0" lvl="6" algn="ctr" rtl="0">
              <a:lnSpc>
                <a:spcPct val="100000"/>
              </a:lnSpc>
              <a:spcBef>
                <a:spcPts val="0"/>
              </a:spcBef>
              <a:spcAft>
                <a:spcPts val="0"/>
              </a:spcAft>
              <a:buClr>
                <a:schemeClr val="dk1"/>
              </a:buClr>
              <a:buSzPts val="3600"/>
              <a:buFont typeface="Bebas Neue"/>
              <a:buNone/>
              <a:defRPr sz="4800" b="0" i="0" u="none" strike="noStrike" cap="none">
                <a:solidFill>
                  <a:schemeClr val="dk1"/>
                </a:solidFill>
                <a:latin typeface="Bebas Neue"/>
                <a:ea typeface="Bebas Neue"/>
                <a:cs typeface="Bebas Neue"/>
                <a:sym typeface="Bebas Neue"/>
              </a:defRPr>
            </a:lvl7pPr>
            <a:lvl8pPr marR="0" lvl="7" algn="ctr" rtl="0">
              <a:lnSpc>
                <a:spcPct val="100000"/>
              </a:lnSpc>
              <a:spcBef>
                <a:spcPts val="0"/>
              </a:spcBef>
              <a:spcAft>
                <a:spcPts val="0"/>
              </a:spcAft>
              <a:buClr>
                <a:schemeClr val="dk1"/>
              </a:buClr>
              <a:buSzPts val="3600"/>
              <a:buFont typeface="Bebas Neue"/>
              <a:buNone/>
              <a:defRPr sz="4800" b="0" i="0" u="none" strike="noStrike" cap="none">
                <a:solidFill>
                  <a:schemeClr val="dk1"/>
                </a:solidFill>
                <a:latin typeface="Bebas Neue"/>
                <a:ea typeface="Bebas Neue"/>
                <a:cs typeface="Bebas Neue"/>
                <a:sym typeface="Bebas Neue"/>
              </a:defRPr>
            </a:lvl8pPr>
            <a:lvl9pPr marR="0" lvl="8" algn="ctr" rtl="0">
              <a:lnSpc>
                <a:spcPct val="100000"/>
              </a:lnSpc>
              <a:spcBef>
                <a:spcPts val="0"/>
              </a:spcBef>
              <a:spcAft>
                <a:spcPts val="0"/>
              </a:spcAft>
              <a:buClr>
                <a:schemeClr val="dk1"/>
              </a:buClr>
              <a:buSzPts val="3600"/>
              <a:buFont typeface="Bebas Neue"/>
              <a:buNone/>
              <a:defRPr sz="4800" b="0" i="0" u="none" strike="noStrike" cap="none">
                <a:solidFill>
                  <a:schemeClr val="dk1"/>
                </a:solidFill>
                <a:latin typeface="Bebas Neue"/>
                <a:ea typeface="Bebas Neue"/>
                <a:cs typeface="Bebas Neue"/>
                <a:sym typeface="Bebas Neue"/>
              </a:defRPr>
            </a:lvl9pPr>
          </a:lstStyle>
          <a:p>
            <a:pPr marL="0" marR="0" lvl="0" indent="0" algn="ctr" defTabSz="914400" rtl="0" eaLnBrk="1" fontAlgn="auto" latinLnBrk="0" hangingPunct="1">
              <a:lnSpc>
                <a:spcPct val="100000"/>
              </a:lnSpc>
              <a:spcBef>
                <a:spcPts val="0"/>
              </a:spcBef>
              <a:spcAft>
                <a:spcPts val="0"/>
              </a:spcAft>
              <a:buClr>
                <a:srgbClr val="2D3517"/>
              </a:buClr>
              <a:buSzPts val="3600"/>
              <a:buFont typeface="Playfair Display"/>
              <a:buNone/>
              <a:tabLst/>
              <a:defRPr/>
            </a:pPr>
            <a:r>
              <a:rPr kumimoji="0" lang="en-US" sz="8000" b="0" i="0" u="none" strike="noStrike" kern="0" cap="none" spc="0" normalizeH="0" baseline="0" noProof="0" dirty="0" smtClean="0">
                <a:ln>
                  <a:noFill/>
                </a:ln>
                <a:solidFill>
                  <a:srgbClr val="2D3517"/>
                </a:solidFill>
                <a:effectLst/>
                <a:uLnTx/>
                <a:uFillTx/>
                <a:latin typeface="Playfair Display"/>
                <a:sym typeface="Playfair Display"/>
              </a:rPr>
              <a:t>Thank you for attention!</a:t>
            </a:r>
            <a:endParaRPr kumimoji="0" lang="en-US" sz="8000" b="0" i="0" u="none" strike="noStrike" kern="0" cap="none" spc="0" normalizeH="0" baseline="0" noProof="0" dirty="0">
              <a:ln>
                <a:noFill/>
              </a:ln>
              <a:solidFill>
                <a:srgbClr val="2D3517"/>
              </a:solidFill>
              <a:effectLst/>
              <a:uLnTx/>
              <a:uFillTx/>
              <a:latin typeface="Playfair Display"/>
              <a:sym typeface="Playfair Display"/>
            </a:endParaRPr>
          </a:p>
        </p:txBody>
      </p:sp>
    </p:spTree>
    <p:extLst>
      <p:ext uri="{BB962C8B-B14F-4D97-AF65-F5344CB8AC3E}">
        <p14:creationId xmlns:p14="http://schemas.microsoft.com/office/powerpoint/2010/main" val="172398813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03446"/>
            <a:ext cx="10515600" cy="1325563"/>
          </a:xfrm>
        </p:spPr>
        <p:txBody>
          <a:bodyPr>
            <a:normAutofit/>
          </a:bodyPr>
          <a:lstStyle/>
          <a:p>
            <a:r>
              <a:rPr lang="en-US" sz="4000" dirty="0" smtClean="0"/>
              <a:t>Used Sources</a:t>
            </a:r>
            <a:endParaRPr lang="en-US" sz="4000" dirty="0"/>
          </a:p>
        </p:txBody>
      </p:sp>
      <p:sp>
        <p:nvSpPr>
          <p:cNvPr id="3" name="Content Placeholder 2"/>
          <p:cNvSpPr>
            <a:spLocks noGrp="1"/>
          </p:cNvSpPr>
          <p:nvPr>
            <p:ph idx="1"/>
          </p:nvPr>
        </p:nvSpPr>
        <p:spPr>
          <a:xfrm>
            <a:off x="838200" y="1629008"/>
            <a:ext cx="4772025" cy="5032374"/>
          </a:xfrm>
        </p:spPr>
        <p:txBody>
          <a:bodyPr>
            <a:normAutofit fontScale="32500" lnSpcReduction="20000"/>
          </a:bodyPr>
          <a:lstStyle/>
          <a:p>
            <a:r>
              <a:rPr lang="en-US" dirty="0"/>
              <a:t>Chen, Z. H., S. Y. Cheng, J. B. Li, X. R. </a:t>
            </a:r>
            <a:r>
              <a:rPr lang="en-US" dirty="0" err="1"/>
              <a:t>Guo</a:t>
            </a:r>
            <a:r>
              <a:rPr lang="en-US" dirty="0"/>
              <a:t>, W. H. Wang, and D. S. Chen. 2008. “Relationship between Atmospheric Pollution Processes and Synoptic Pressure Patterns in Northern China.” Atmospheric Environment 42 (24): 6078–6087.</a:t>
            </a:r>
          </a:p>
          <a:p>
            <a:r>
              <a:rPr lang="en-US" dirty="0" err="1"/>
              <a:t>Emekwuru</a:t>
            </a:r>
            <a:r>
              <a:rPr lang="en-US" dirty="0"/>
              <a:t>, N., </a:t>
            </a:r>
            <a:r>
              <a:rPr lang="en-US" dirty="0" err="1"/>
              <a:t>Nwabueze</a:t>
            </a:r>
            <a:r>
              <a:rPr lang="en-US" dirty="0"/>
              <a:t>, and O. </a:t>
            </a:r>
            <a:r>
              <a:rPr lang="en-US" dirty="0" err="1"/>
              <a:t>Ejohwomu</a:t>
            </a:r>
            <a:r>
              <a:rPr lang="en-US" dirty="0"/>
              <a:t>. 2023. “Temperature, Humidity and Air Pollution Relationships during a Period of Rainy and Dry Seasons in Lagos, West Africa.” Climate 11 (5): 113</a:t>
            </a:r>
          </a:p>
          <a:p>
            <a:r>
              <a:rPr lang="en-US" dirty="0" err="1"/>
              <a:t>Hrnciar</a:t>
            </a:r>
            <a:r>
              <a:rPr lang="en-US" dirty="0"/>
              <a:t>, </a:t>
            </a:r>
            <a:r>
              <a:rPr lang="en-US" dirty="0" err="1"/>
              <a:t>Matus</a:t>
            </a:r>
            <a:r>
              <a:rPr lang="en-US" dirty="0"/>
              <a:t>, </a:t>
            </a:r>
            <a:r>
              <a:rPr lang="en-US" dirty="0" err="1"/>
              <a:t>Simona</a:t>
            </a:r>
            <a:r>
              <a:rPr lang="en-US" dirty="0"/>
              <a:t> </a:t>
            </a:r>
            <a:r>
              <a:rPr lang="en-US" dirty="0" err="1"/>
              <a:t>Bočková</a:t>
            </a:r>
            <a:r>
              <a:rPr lang="en-US" dirty="0"/>
              <a:t>, Jan </a:t>
            </a:r>
            <a:r>
              <a:rPr lang="en-US" dirty="0" err="1"/>
              <a:t>Chytrý</a:t>
            </a:r>
            <a:r>
              <a:rPr lang="en-US" dirty="0"/>
              <a:t>, Jan </a:t>
            </a:r>
            <a:r>
              <a:rPr lang="en-US" dirty="0" err="1"/>
              <a:t>Labohy</a:t>
            </a:r>
            <a:r>
              <a:rPr lang="en-US" dirty="0"/>
              <a:t>, Roman </a:t>
            </a:r>
            <a:r>
              <a:rPr lang="en-US" dirty="0" err="1"/>
              <a:t>Bohovic</a:t>
            </a:r>
            <a:r>
              <a:rPr lang="en-US" dirty="0"/>
              <a:t>, Martin </a:t>
            </a:r>
            <a:r>
              <a:rPr lang="en-US" dirty="0" err="1"/>
              <a:t>Skalsky</a:t>
            </a:r>
            <a:r>
              <a:rPr lang="en-US" dirty="0"/>
              <a:t>, Marcela </a:t>
            </a:r>
            <a:r>
              <a:rPr lang="en-US" dirty="0" err="1"/>
              <a:t>Cernochova</a:t>
            </a:r>
            <a:r>
              <a:rPr lang="en-US" dirty="0"/>
              <a:t>, and </a:t>
            </a:r>
            <a:r>
              <a:rPr lang="en-US" dirty="0" err="1"/>
              <a:t>Nini</a:t>
            </a:r>
            <a:r>
              <a:rPr lang="en-US" dirty="0"/>
              <a:t> </a:t>
            </a:r>
            <a:r>
              <a:rPr lang="en-US" dirty="0" err="1"/>
              <a:t>Toidze</a:t>
            </a:r>
            <a:r>
              <a:rPr lang="en-US" dirty="0"/>
              <a:t>. 2023. Air Pollution in Georgia as Seen from Space. Prague-Tbilisi: </a:t>
            </a:r>
            <a:r>
              <a:rPr lang="en-US" dirty="0" err="1"/>
              <a:t>Arnika</a:t>
            </a:r>
            <a:r>
              <a:rPr lang="en-US" dirty="0"/>
              <a:t> - Citizens Support Centre</a:t>
            </a:r>
          </a:p>
          <a:p>
            <a:r>
              <a:rPr lang="en-US" dirty="0" err="1"/>
              <a:t>Karagulian</a:t>
            </a:r>
            <a:r>
              <a:rPr lang="en-US" dirty="0"/>
              <a:t>, Federico, Claudio A. </a:t>
            </a:r>
            <a:r>
              <a:rPr lang="en-US" dirty="0" err="1"/>
              <a:t>Belis</a:t>
            </a:r>
            <a:r>
              <a:rPr lang="en-US" dirty="0"/>
              <a:t>, Carlos Francisco C. Dora, Annette M. </a:t>
            </a:r>
            <a:r>
              <a:rPr lang="en-US" dirty="0" err="1"/>
              <a:t>Prüss-Ustün</a:t>
            </a:r>
            <a:r>
              <a:rPr lang="en-US" dirty="0"/>
              <a:t>, Sophie Bonjour, Heather Adair-</a:t>
            </a:r>
            <a:r>
              <a:rPr lang="en-US" dirty="0" err="1"/>
              <a:t>Rohani</a:t>
            </a:r>
            <a:r>
              <a:rPr lang="en-US" dirty="0"/>
              <a:t>, and Markus </a:t>
            </a:r>
            <a:r>
              <a:rPr lang="en-US" dirty="0" err="1"/>
              <a:t>Amann</a:t>
            </a:r>
            <a:r>
              <a:rPr lang="en-US" dirty="0"/>
              <a:t>. 2015. “Contributions to Cities’ Ambient Particulate Matter (PM): A Systematic Review of Local Source Contributions at Global Level.” Atmospheric Environment 120: 475–483. </a:t>
            </a:r>
          </a:p>
          <a:p>
            <a:r>
              <a:rPr lang="en-US" dirty="0" err="1"/>
              <a:t>Kirkitadze</a:t>
            </a:r>
            <a:r>
              <a:rPr lang="en-US" dirty="0"/>
              <a:t>, </a:t>
            </a:r>
            <a:r>
              <a:rPr lang="en-US" dirty="0" err="1"/>
              <a:t>Darejan</a:t>
            </a:r>
            <a:r>
              <a:rPr lang="en-US" dirty="0"/>
              <a:t> D. 2023. “Statistical Characteristics of Monthly Mean and Annual Concentrations of Particulate Matter PM2.5 and PM10 in Three Points of Tbilisi in 2017–2022.” Journals of Georgian Geophysical Society 26 (1).</a:t>
            </a:r>
          </a:p>
          <a:p>
            <a:r>
              <a:rPr lang="en-US" dirty="0" err="1"/>
              <a:t>Krittanawong</a:t>
            </a:r>
            <a:r>
              <a:rPr lang="en-US" dirty="0"/>
              <a:t> C, </a:t>
            </a:r>
            <a:r>
              <a:rPr lang="en-US" dirty="0" err="1"/>
              <a:t>Qadeer</a:t>
            </a:r>
            <a:r>
              <a:rPr lang="en-US" dirty="0"/>
              <a:t> YK, Hayes RB, Wang Z, Thurston GD, Virani S, </a:t>
            </a:r>
            <a:r>
              <a:rPr lang="en-US" dirty="0" err="1"/>
              <a:t>Lavie</a:t>
            </a:r>
            <a:r>
              <a:rPr lang="en-US" dirty="0"/>
              <a:t> CJ. 2023. PM2.5 and cardiovascular diseases: State-of-the-Art review. International Journal of Cardiology Cardiovascular Risk and Prevention, Volume 19. Journal Article.</a:t>
            </a:r>
          </a:p>
          <a:p>
            <a:r>
              <a:rPr lang="en-US" dirty="0" err="1"/>
              <a:t>Kukhalashvili</a:t>
            </a:r>
            <a:r>
              <a:rPr lang="en-US" dirty="0"/>
              <a:t>, V. G., M. G. </a:t>
            </a:r>
            <a:r>
              <a:rPr lang="en-US" dirty="0" err="1"/>
              <a:t>Pipia</a:t>
            </a:r>
            <a:r>
              <a:rPr lang="en-US" dirty="0"/>
              <a:t>, N. G. </a:t>
            </a:r>
            <a:r>
              <a:rPr lang="en-US" dirty="0" err="1"/>
              <a:t>Gigauri</a:t>
            </a:r>
            <a:r>
              <a:rPr lang="en-US" dirty="0"/>
              <a:t>, A. A. </a:t>
            </a:r>
            <a:r>
              <a:rPr lang="en-US" dirty="0" err="1"/>
              <a:t>Surmava</a:t>
            </a:r>
            <a:r>
              <a:rPr lang="en-US" dirty="0"/>
              <a:t>, and L. N. </a:t>
            </a:r>
            <a:r>
              <a:rPr lang="en-US" dirty="0" err="1"/>
              <a:t>Intskirveli</a:t>
            </a:r>
            <a:r>
              <a:rPr lang="en-US" dirty="0"/>
              <a:t>. 2022. “Study of Tbilisi City Atmosphere Pollution with PM2.5 and PM10-Microparticles During COVID-19 Pandemic Period.” Journals of Georgian Geophysical Society 25 (2).</a:t>
            </a:r>
          </a:p>
          <a:p>
            <a:r>
              <a:rPr lang="en-US" dirty="0"/>
              <a:t>Li, </a:t>
            </a:r>
            <a:r>
              <a:rPr lang="en-US" dirty="0" err="1"/>
              <a:t>Xiaolan</a:t>
            </a:r>
            <a:r>
              <a:rPr lang="en-US" dirty="0"/>
              <a:t>, </a:t>
            </a:r>
            <a:r>
              <a:rPr lang="en-US" dirty="0" err="1"/>
              <a:t>Yanjun</a:t>
            </a:r>
            <a:r>
              <a:rPr lang="en-US" dirty="0"/>
              <a:t> Ma, </a:t>
            </a:r>
            <a:r>
              <a:rPr lang="en-US" dirty="0" err="1"/>
              <a:t>Yangfeng</a:t>
            </a:r>
            <a:r>
              <a:rPr lang="en-US" dirty="0"/>
              <a:t> Wang, </a:t>
            </a:r>
            <a:r>
              <a:rPr lang="en-US" dirty="0" err="1"/>
              <a:t>Ningwei</a:t>
            </a:r>
            <a:r>
              <a:rPr lang="en-US" dirty="0"/>
              <a:t> Liu, and Ye Hong. 2017. “Temporal and Spatial Analyses of Particulate Matter (PM10 and PM2.5) and Its Relationship with Meteorological Parameters over an Urban City in Northeast China.” Atmospheric Research 198: 185–193.</a:t>
            </a:r>
          </a:p>
          <a:p>
            <a:r>
              <a:rPr lang="en-US" dirty="0"/>
              <a:t>Lou, C., H. Liu, Y. Li, Y. Wang, N. Liu, and Y. Hong. 2017. “Relationships of Relative Humidity with PM2.5 and PM10 in the Yangtze River Delta, China.” Environmental Monitoring and Assessment 189: 582.</a:t>
            </a:r>
          </a:p>
          <a:p>
            <a:r>
              <a:rPr lang="en-US" dirty="0"/>
              <a:t>Mandal, </a:t>
            </a:r>
            <a:r>
              <a:rPr lang="en-US" dirty="0" err="1"/>
              <a:t>Mamun</a:t>
            </a:r>
            <a:r>
              <a:rPr lang="en-US" dirty="0"/>
              <a:t>, Robert </a:t>
            </a:r>
            <a:r>
              <a:rPr lang="en-US" dirty="0" err="1"/>
              <a:t>Popek</a:t>
            </a:r>
            <a:r>
              <a:rPr lang="en-US" dirty="0"/>
              <a:t>, </a:t>
            </a:r>
            <a:r>
              <a:rPr lang="en-US" dirty="0" err="1"/>
              <a:t>Arkadiusz</a:t>
            </a:r>
            <a:r>
              <a:rPr lang="en-US" dirty="0"/>
              <a:t> </a:t>
            </a:r>
            <a:r>
              <a:rPr lang="en-US" dirty="0" err="1"/>
              <a:t>Przybysz</a:t>
            </a:r>
            <a:r>
              <a:rPr lang="en-US" dirty="0"/>
              <a:t>, </a:t>
            </a:r>
            <a:r>
              <a:rPr lang="en-US" dirty="0" err="1"/>
              <a:t>Anamika</a:t>
            </a:r>
            <a:r>
              <a:rPr lang="en-US" dirty="0"/>
              <a:t> Roy, </a:t>
            </a:r>
            <a:r>
              <a:rPr lang="en-US" dirty="0" err="1"/>
              <a:t>Sujit</a:t>
            </a:r>
            <a:r>
              <a:rPr lang="en-US" dirty="0"/>
              <a:t> Das, and </a:t>
            </a:r>
            <a:r>
              <a:rPr lang="en-US" dirty="0" err="1"/>
              <a:t>Abhijit</a:t>
            </a:r>
            <a:r>
              <a:rPr lang="en-US" dirty="0"/>
              <a:t> Sarkar. 2023. Breathing Fresh Air in the City: Implementing Avenue Trees as a Sustainable Solution to Reduce Particulate Pollution in Urban Agglomerations. Plants 12, no. 7: 1545. </a:t>
            </a:r>
          </a:p>
          <a:p>
            <a:r>
              <a:rPr lang="en-US" dirty="0"/>
              <a:t>Mandal, U. K., R. </a:t>
            </a:r>
            <a:r>
              <a:rPr lang="en-US" dirty="0" err="1"/>
              <a:t>Popek</a:t>
            </a:r>
            <a:r>
              <a:rPr lang="en-US" dirty="0"/>
              <a:t>, A. </a:t>
            </a:r>
            <a:r>
              <a:rPr lang="en-US" dirty="0" err="1"/>
              <a:t>Przybysz</a:t>
            </a:r>
            <a:r>
              <a:rPr lang="en-US" dirty="0"/>
              <a:t>, R. Singh, A. Roy, and S. Ghosh. 2022. “Not Only Trees Matter—Traffic-Related PM Accumulation by Vegetation Layers in Urban Forests.” Sustainability 14 (5): 2973.</a:t>
            </a:r>
          </a:p>
          <a:p>
            <a:endParaRPr lang="en-US" dirty="0"/>
          </a:p>
        </p:txBody>
      </p:sp>
      <p:sp>
        <p:nvSpPr>
          <p:cNvPr id="4" name="Date Placeholder 3"/>
          <p:cNvSpPr>
            <a:spLocks noGrp="1"/>
          </p:cNvSpPr>
          <p:nvPr>
            <p:ph type="dt" sz="half" idx="10"/>
          </p:nvPr>
        </p:nvSpPr>
        <p:spPr/>
        <p:txBody>
          <a:bodyPr/>
          <a:lstStyle/>
          <a:p>
            <a:r>
              <a:rPr lang="en-US" smtClean="0"/>
              <a:t>08 September, 2026</a:t>
            </a:r>
            <a:endParaRPr lang="en-US" dirty="0"/>
          </a:p>
        </p:txBody>
      </p:sp>
      <p:sp>
        <p:nvSpPr>
          <p:cNvPr id="5" name="Slide Number Placeholder 4"/>
          <p:cNvSpPr>
            <a:spLocks noGrp="1"/>
          </p:cNvSpPr>
          <p:nvPr>
            <p:ph type="sldNum" sz="quarter" idx="12"/>
          </p:nvPr>
        </p:nvSpPr>
        <p:spPr/>
        <p:txBody>
          <a:bodyPr/>
          <a:lstStyle/>
          <a:p>
            <a:fld id="{FFA28492-B417-4E09-91B1-6197AE47FCB2}" type="slidenum">
              <a:rPr lang="en-US" smtClean="0"/>
              <a:t>23</a:t>
            </a:fld>
            <a:endParaRPr lang="en-US" dirty="0"/>
          </a:p>
        </p:txBody>
      </p:sp>
      <p:sp>
        <p:nvSpPr>
          <p:cNvPr id="6" name="Content Placeholder 2"/>
          <p:cNvSpPr txBox="1">
            <a:spLocks/>
          </p:cNvSpPr>
          <p:nvPr/>
        </p:nvSpPr>
        <p:spPr>
          <a:xfrm>
            <a:off x="5734050" y="1629008"/>
            <a:ext cx="5330190" cy="5228991"/>
          </a:xfrm>
          <a:prstGeom prst="rect">
            <a:avLst/>
          </a:prstGeom>
        </p:spPr>
        <p:txBody>
          <a:bodyPr vert="horz" lIns="91440" tIns="45720" rIns="91440" bIns="45720" rtlCol="0">
            <a:normAutofit fontScale="32500" lnSpcReduction="20000"/>
          </a:bodyPr>
          <a:lstStyle>
            <a:lvl1pPr marL="228600" indent="-228600" algn="l" defTabSz="914400" rtl="0" eaLnBrk="1" latinLnBrk="0" hangingPunct="1">
              <a:lnSpc>
                <a:spcPct val="90000"/>
              </a:lnSpc>
              <a:spcBef>
                <a:spcPts val="1000"/>
              </a:spcBef>
              <a:buFont typeface="Arial" panose="020B060402020209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9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9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9pPr>
          </a:lstStyle>
          <a:p>
            <a:r>
              <a:rPr lang="en-US"/>
              <a:t>Moreno, T., A. Karanasiou, F. Amato, F. Lucarelli, S. Nava, G. Calzolai, M. Chiari, E. Coz, B. Madrid Artíñano, J. Lumbreras, R. Borge, E. Boldo, C. Linares, A. Alastuey, X. Querol, and W. Gibbons. 2013. Daily and Hourly Sourcing of Metallic and Mineral Dust in Urban Air Contaminated by Traffic and Coal-Burning Emissions. Atmospheric Environment 68: 33–44.</a:t>
            </a:r>
          </a:p>
          <a:p>
            <a:r>
              <a:rPr lang="en-US"/>
              <a:t>Nguyen, M. V., G. H. Park, and B. K. Lee. 2017. “Correlation Analysis of Size-Resolved Airborne Particulate Matter with Classified Meteorological Conditions.” Meteorology and Atmospheric Physics 129: 35–46.</a:t>
            </a:r>
          </a:p>
          <a:p>
            <a:r>
              <a:rPr lang="en-US"/>
              <a:t>Polichetti, Giuliano, Stefania Cocco, Alessandra Spinali, Valentina Trimarco, and Alfredo Nunziata. 2009. “Effects of Particulate Matter (PM10, PM2.5 and PM1) on the Cardiovascular System.” Toxicology 261 (1–2): 1–8.</a:t>
            </a:r>
          </a:p>
          <a:p>
            <a:r>
              <a:rPr lang="en-US"/>
              <a:t>Putaud, J.-P., R. Van Dingenen, A. Alastuey, H. Bauer, W. Birmili, J. Cyrys, H. Flentje, S. Fuzzi, R. Gehrig, H. C. Hansson, and others. 2010. “A European Aerosol Phenomenology – 3: Physical and Chemical Characteristics of Particulate Matter from 60 Rural, Urban, and Kerbside Sites across Europe.” Atmospheric Environment 44 (10).</a:t>
            </a:r>
          </a:p>
          <a:p>
            <a:r>
              <a:rPr lang="en-US"/>
              <a:t>Sensirion AG. 2022. Datasheet SEN5x Environmental Sensor Node for HVAC and Air Quality Applications.</a:t>
            </a:r>
          </a:p>
          <a:p>
            <a:r>
              <a:rPr lang="en-US"/>
              <a:t>Tai, Amos P. K., Loretta J. Mickley, and Daniel J. Jacob. 2010. “Correlations between Fine Particulate Matter (PM2.5) and Meteorological Variables in the United States: Implications for the Sensitivity of PM2.5 to Climate Change.” Atmospheric Environment 44 (32): 3976–3984.</a:t>
            </a:r>
          </a:p>
          <a:p>
            <a:r>
              <a:rPr lang="en-US"/>
              <a:t>United States Environmental Protection Agency. 2026. “Particulate Matter (PM) Basics.” https://www.epa.gov/pm-pollution/particulate-matter-pm-basics (16.06.2026)</a:t>
            </a:r>
          </a:p>
          <a:p>
            <a:r>
              <a:rPr lang="en-US"/>
              <a:t>Wood, Simon N. 2017. Generalized Additive Models: An Introduction with R. 2nd ed. Boca Raton: Chapman and Hall/CRC.</a:t>
            </a:r>
          </a:p>
          <a:p>
            <a:r>
              <a:rPr lang="en-US"/>
              <a:t>Mandal, Mamun, Robert Popek, Arkadiusz Przybysz, Anamika Roy, Sujit Das, and Abhijit Sarkar. 2023. Breathing Fresh Air in the City: Implementing Avenue Trees as a Sustainable Solution to Reduce Particulate Pollution in Urban Agglomerations. Plants 12, no. 7: 1545. </a:t>
            </a:r>
          </a:p>
          <a:p>
            <a:r>
              <a:rPr lang="en-US"/>
              <a:t>World Health Organization. 2021. WHO Global Air Quality Guidelines: Particulate Matter (PM2.5 and PM10), Ozone, Nitrogen Dioxide, Sulfur Dioxide and Carbon Monoxide. Geneva: World Health Organization.</a:t>
            </a:r>
          </a:p>
          <a:p>
            <a:r>
              <a:rPr lang="en-US"/>
              <a:t>World Health Organization. Air Quality, Energy and Health: Type of Pollutants https://www.who.int/teams/environment-climate-change-and-health/air-quality-and-health/health-impacts/types-of-pollutants (1609.06.2026)</a:t>
            </a:r>
          </a:p>
          <a:p>
            <a:r>
              <a:rPr lang="en-US"/>
              <a:t>Krittanawong C, Qadeer YK, Hayes RB, Wang Z, Thurston GD, Virani S, Lavie CJ. 2023. PM2.5 and cardiovascular diseases: State-of-the-Art review. International Journal of Cardiology Cardiovascular Risk and Prevention, Volume 19. Journal Article.</a:t>
            </a:r>
          </a:p>
          <a:p>
            <a:r>
              <a:rPr lang="en-US"/>
              <a:t>Zender-Świercz, E., B. Galiszewska, M. Telejko, and M. Starzomska. 2024. The Effect of Temperature and Humidity of Air on the Concentration of Particulate Matter—PM2.5 and PM10. Atmospheric Research 312: 107733. </a:t>
            </a:r>
            <a:endParaRPr lang="en-US" dirty="0"/>
          </a:p>
        </p:txBody>
      </p:sp>
    </p:spTree>
    <p:extLst>
      <p:ext uri="{BB962C8B-B14F-4D97-AF65-F5344CB8AC3E}">
        <p14:creationId xmlns:p14="http://schemas.microsoft.com/office/powerpoint/2010/main" val="189047335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70478" y="2025606"/>
            <a:ext cx="7351295" cy="4137302"/>
          </a:xfrm>
          <a:prstGeom prst="rect">
            <a:avLst/>
          </a:prstGeom>
        </p:spPr>
      </p:pic>
      <p:sp>
        <p:nvSpPr>
          <p:cNvPr id="2" name="Title 1"/>
          <p:cNvSpPr>
            <a:spLocks noGrp="1"/>
          </p:cNvSpPr>
          <p:nvPr>
            <p:ph type="title"/>
          </p:nvPr>
        </p:nvSpPr>
        <p:spPr>
          <a:xfrm>
            <a:off x="528169" y="456785"/>
            <a:ext cx="12344400" cy="1325563"/>
          </a:xfrm>
        </p:spPr>
        <p:txBody>
          <a:bodyPr>
            <a:normAutofit/>
          </a:bodyPr>
          <a:lstStyle/>
          <a:p>
            <a:r>
              <a:rPr lang="en-US" sz="2000" dirty="0" err="1"/>
              <a:t>HeidelbergCement</a:t>
            </a:r>
            <a:r>
              <a:rPr lang="en-US" sz="2000" dirty="0"/>
              <a:t> Plant in </a:t>
            </a:r>
            <a:r>
              <a:rPr lang="en-US" sz="2000" dirty="0" err="1"/>
              <a:t>Kaspi</a:t>
            </a:r>
            <a:endParaRPr lang="en-US" sz="2000" dirty="0"/>
          </a:p>
        </p:txBody>
      </p:sp>
      <p:sp>
        <p:nvSpPr>
          <p:cNvPr id="5" name="Oval 4"/>
          <p:cNvSpPr/>
          <p:nvPr/>
        </p:nvSpPr>
        <p:spPr>
          <a:xfrm>
            <a:off x="8277726" y="2727157"/>
            <a:ext cx="1171074" cy="1171074"/>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1929819" y="6065326"/>
            <a:ext cx="5804794" cy="261610"/>
          </a:xfrm>
          <a:prstGeom prst="rect">
            <a:avLst/>
          </a:prstGeom>
          <a:noFill/>
        </p:spPr>
        <p:txBody>
          <a:bodyPr wrap="none" rtlCol="0">
            <a:spAutoFit/>
          </a:bodyPr>
          <a:lstStyle/>
          <a:p>
            <a:r>
              <a:rPr lang="en-US" sz="1100" dirty="0" smtClean="0"/>
              <a:t>https</a:t>
            </a:r>
            <a:r>
              <a:rPr lang="en-US" sz="1100" dirty="0"/>
              <a:t>://tbilisipost.ge/news/rodis-ashenda-kaspshi-ementis-qarkhana--istoria-da-ganvitareba/6322</a:t>
            </a:r>
          </a:p>
        </p:txBody>
      </p:sp>
      <p:sp>
        <p:nvSpPr>
          <p:cNvPr id="9" name="Date Placeholder 8"/>
          <p:cNvSpPr>
            <a:spLocks noGrp="1"/>
          </p:cNvSpPr>
          <p:nvPr>
            <p:ph type="dt" sz="half" idx="10"/>
          </p:nvPr>
        </p:nvSpPr>
        <p:spPr/>
        <p:txBody>
          <a:bodyPr/>
          <a:lstStyle/>
          <a:p>
            <a:r>
              <a:rPr lang="en-US" smtClean="0"/>
              <a:t>08 September, 2026</a:t>
            </a:r>
            <a:endParaRPr lang="en-US" dirty="0"/>
          </a:p>
        </p:txBody>
      </p:sp>
      <p:sp>
        <p:nvSpPr>
          <p:cNvPr id="10" name="Slide Number Placeholder 9"/>
          <p:cNvSpPr>
            <a:spLocks noGrp="1"/>
          </p:cNvSpPr>
          <p:nvPr>
            <p:ph type="sldNum" sz="quarter" idx="12"/>
          </p:nvPr>
        </p:nvSpPr>
        <p:spPr/>
        <p:txBody>
          <a:bodyPr/>
          <a:lstStyle/>
          <a:p>
            <a:fld id="{FFA28492-B417-4E09-91B1-6197AE47FCB2}" type="slidenum">
              <a:rPr lang="en-US" smtClean="0"/>
              <a:t>24</a:t>
            </a:fld>
            <a:endParaRPr lang="en-US" dirty="0"/>
          </a:p>
        </p:txBody>
      </p:sp>
    </p:spTree>
    <p:extLst>
      <p:ext uri="{BB962C8B-B14F-4D97-AF65-F5344CB8AC3E}">
        <p14:creationId xmlns:p14="http://schemas.microsoft.com/office/powerpoint/2010/main" val="25862900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2556</TotalTime>
  <Words>1673</Words>
  <Application>Microsoft Office PowerPoint</Application>
  <PresentationFormat>Widescreen</PresentationFormat>
  <Paragraphs>195</Paragraphs>
  <Slides>24</Slides>
  <Notes>6</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24</vt:i4>
      </vt:variant>
    </vt:vector>
  </HeadingPairs>
  <TitlesOfParts>
    <vt:vector size="31" baseType="lpstr">
      <vt:lpstr>Arial</vt:lpstr>
      <vt:lpstr>Calibri</vt:lpstr>
      <vt:lpstr>Calibri Light</vt:lpstr>
      <vt:lpstr>Pathway Extreme</vt:lpstr>
      <vt:lpstr>Playfair Display</vt:lpstr>
      <vt:lpstr>Sylfaen</vt:lpstr>
      <vt:lpstr>Office Theme</vt:lpstr>
      <vt:lpstr> Integrating Plant Bio monitoring and Low-Cost Air Quality Monitoring for PM assessment in Georgia</vt:lpstr>
      <vt:lpstr>PowerPoint Presentation</vt:lpstr>
      <vt:lpstr>Air Pollution: PM particles</vt:lpstr>
      <vt:lpstr>The Air Pollution Challenge in Georgia</vt:lpstr>
      <vt:lpstr>PowerPoint Presentation</vt:lpstr>
      <vt:lpstr>PowerPoint Presentation</vt:lpstr>
      <vt:lpstr>Civilian Monitoring Network – “Cometer”</vt:lpstr>
      <vt:lpstr>Technical Specifications</vt:lpstr>
      <vt:lpstr>Deployment and Measurements</vt:lpstr>
      <vt:lpstr>PowerPoint Presentation</vt:lpstr>
      <vt:lpstr>PowerPoint Presentation</vt:lpstr>
      <vt:lpstr>PowerPoint Presentation</vt:lpstr>
      <vt:lpstr>PowerPoint Presentation</vt:lpstr>
      <vt:lpstr>GAM Model (Meoteorological factors)</vt:lpstr>
      <vt:lpstr>PowerPoint Presentation</vt:lpstr>
      <vt:lpstr>PowerPoint Presentation</vt:lpstr>
      <vt:lpstr>PowerPoint Presentation</vt:lpstr>
      <vt:lpstr>PowerPoint Presentation</vt:lpstr>
      <vt:lpstr>FTIR</vt:lpstr>
      <vt:lpstr>PowerPoint Presentation</vt:lpstr>
      <vt:lpstr>PowerPoint Presentation</vt:lpstr>
      <vt:lpstr>PowerPoint Presentation</vt:lpstr>
      <vt:lpstr>Used Sources</vt:lpstr>
      <vt:lpstr>HeidelbergCement Plant in Kaspi</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მყარი ნაწილაკების (PM) კონცენტრაციაზე მოქმედი ფაქტორების ანალიზი საქართველოში</dc:title>
  <dc:creator>Kato</dc:creator>
  <cp:lastModifiedBy>Kato</cp:lastModifiedBy>
  <cp:revision>132</cp:revision>
  <dcterms:created xsi:type="dcterms:W3CDTF">2026-07-01T22:02:56Z</dcterms:created>
  <dcterms:modified xsi:type="dcterms:W3CDTF">2026-09-08T08:22:01Z</dcterms:modified>
</cp:coreProperties>
</file>