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erriweather" panose="020B060402020209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guJex68BBkgvv4oHzzW16yfq+3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58917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603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1731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6600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328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0971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9509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263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65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4107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5182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802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19323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5700" y="4356850"/>
            <a:ext cx="692700" cy="69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sca_esv=8731fb38ab1cc8da&amp;sxsrf=APpeQnsacvAwJsZrJ7GmDbzC8bvKd2X5cw:1787163388856&amp;udm=2&amp;fbs=ABfTbFVyMZGZf1hfvX9uKjN_-G8c4u0nXx4bEIpwm1lnNH832a9BVCEiB2iPJNekNderQwJGZIG7YID1eBGNWasq2rzBIURiSCrdR156KVg_RXap7nymj7qwomXHj_SiILyyw7TrEETVE3Am4rcEurx77LExG2Lgn7RhneUHj68bWUPFlinnEc5XpL0dvo8pY4GTpSXV8Aoz0ozeS0JQl61KWOR1Fp8s1g&amp;q=Hazelnut+Weevil+(Curculio+nucum)&amp;sa=X&amp;ved=2ahUKEwjzy8q3pq2WAxXFcfEDHc6lCmkQtKgLegQIFhAB&amp;biw=1358&amp;bih=636&amp;dpr=1#sv=CAMSUxoyKhBlLS0wakRlSzB1MGVkRi1NMg4tMGpEZUswdTBlZEYtTToOa0xhSEt5cENGaU1xX00gBCoXCgFzEhBlLS0wakRlSzB1MGVkRi1NGAEwATgAGAcg1ZCAyw5KCBABGAEgASgB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google.com/search?sca_esv=8731fb38ab1cc8da&amp;sxsrf=APpeQnvwACk0Yj5Jnf7FiJQy8WLUWSRpXA:1787163426678&amp;udm=2&amp;fbs=ABfTbFVyMZGZf1hfvX9uKjN_-G8c4u0nXx4bEIpwm1lnNH832cSpkWkfSwsmpNIrD_OQ-UfVcuk_CN5lZ7ooDDWHK2Mvzz3zSAVajbtoCgDcY4ClkgqCMapOSzVnV6VYgvZaG8EzaN7Wuigl9YKZK5S7_QXoZ9IpOSefnnYumpSJlr5EOJQPz2ylW5JQ1uEIXHe7jYRqBRgNPJJaWrgOZyI-tGg-gz3Pig&amp;q=Box+Tree+Moth+(Cydalima+perspectalis)&amp;sa=X&amp;ved=2ahUKEwiVj8_Jpq2WAxWgUMMIHfngKg4QtKgLegQIFxAB&amp;biw=1358&amp;bih=636&amp;dpr=1#sv=CAMSURoyKhBlLVZBd18zT2J3QUVLTVlNMg5WQXdfM09id0FFS01ZTToOemxBVGJDV0RTYzZ3Y00gBCoXCgFzEhBlLVZBd18zT2J3QUVLTVlNGAEwARgHIOmH2bYESggQARgBIAEoAQ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sca_esv=8731fb38ab1cc8da&amp;sxsrf=APpeQnsPyaYE_M0xmeTtOIu5tQUdyFUUlg:1787163466203&amp;udm=2&amp;fbs=ABfTbFVyMZGZf1hfvX9uKjN_-G8c4u0nXx4bEIpwm1lnNH832cSpkWkfSwsmpNIrD_OQ-UfVcuk_CN5lZ7ooDDWHK2Mvzz3zSAVajbtoCgDcY4ClkqSY2KMHBVEZtzZXhvZhOAYS9p_Edddf4DL0XR0FgAgUJnzhZsAl8xvFEXZiswPNv0m00EdhTp9YkDAeuf4UF87qwDdBG_I7IipiRJAhuvh35POngg&amp;q=Brown+Marmorated+Stink+Bug+(Halyomorpha+halys)&amp;sa=X&amp;ved=2ahUKEwjavLvcpq2WAxXjB9sEHWItAyAQtKgLegQIGhAB&amp;cshid=1787163473219548&amp;biw=1358&amp;bih=636&amp;dpr=1#sv=CAMSURoyKhBlLWdGdVFaUWs5czMycmZNMg5nRnVRWlFrOXMzMnJmTToOSVhNc3hWYnA4MUdwRE0gBCoXCgFzEhBlLWdGdVFaUWs5czMycmZNGAEwARgHIKCUlZUKSggQARgBIAEoAQ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>
            <a:spLocks noGrp="1"/>
          </p:cNvSpPr>
          <p:nvPr>
            <p:ph type="ctrTitle"/>
          </p:nvPr>
        </p:nvSpPr>
        <p:spPr>
          <a:xfrm>
            <a:off x="311708" y="681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>
                <a:solidFill>
                  <a:schemeClr val="lt1"/>
                </a:solidFill>
              </a:rPr>
              <a:t>Entomopathogenic Nematodes of Georgia</a:t>
            </a:r>
            <a:endParaRPr sz="5800">
              <a:solidFill>
                <a:schemeClr val="lt1"/>
              </a:solidFill>
            </a:endParaRPr>
          </a:p>
        </p:txBody>
      </p:sp>
      <p:sp>
        <p:nvSpPr>
          <p:cNvPr id="56" name="Google Shape;56;p1"/>
          <p:cNvSpPr txBox="1">
            <a:spLocks noGrp="1"/>
          </p:cNvSpPr>
          <p:nvPr>
            <p:ph type="subTitle" idx="1"/>
          </p:nvPr>
        </p:nvSpPr>
        <p:spPr>
          <a:xfrm>
            <a:off x="311700" y="156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lang="en" sz="2205" b="1">
                <a:solidFill>
                  <a:schemeClr val="accent1"/>
                </a:solidFill>
              </a:rPr>
              <a:t>Biodiversity, Biocontrol Potential, and Modern Research</a:t>
            </a:r>
            <a:endParaRPr sz="2390">
              <a:solidFill>
                <a:schemeClr val="accent1"/>
              </a:solidFill>
            </a:endParaRPr>
          </a:p>
        </p:txBody>
      </p:sp>
      <p:cxnSp>
        <p:nvCxnSpPr>
          <p:cNvPr id="57" name="Google Shape;57;p1"/>
          <p:cNvCxnSpPr/>
          <p:nvPr/>
        </p:nvCxnSpPr>
        <p:spPr>
          <a:xfrm rot="10800000" flipH="1">
            <a:off x="2142450" y="2470975"/>
            <a:ext cx="4859100" cy="27600"/>
          </a:xfrm>
          <a:prstGeom prst="straightConnector1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"/>
          <p:cNvSpPr txBox="1"/>
          <p:nvPr/>
        </p:nvSpPr>
        <p:spPr>
          <a:xfrm>
            <a:off x="976350" y="2848800"/>
            <a:ext cx="7191300" cy="11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Presented by: Zhana Mosidze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Institution: Faculty of Natural Sciences and Medicine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Ilia state university, Tbilisi, Georgia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Presented at: September 8, 2026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"/>
          <p:cNvSpPr txBox="1">
            <a:spLocks noGrp="1"/>
          </p:cNvSpPr>
          <p:nvPr>
            <p:ph type="title"/>
          </p:nvPr>
        </p:nvSpPr>
        <p:spPr>
          <a:xfrm>
            <a:off x="-547375" y="96700"/>
            <a:ext cx="56196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 sz="2500">
                <a:solidFill>
                  <a:srgbClr val="CC0000"/>
                </a:solidFill>
                <a:highlight>
                  <a:schemeClr val="lt1"/>
                </a:highlight>
              </a:rPr>
              <a:t>Entomopathogenic Nematodes (EPNs) </a:t>
            </a:r>
            <a:endParaRPr sz="3900">
              <a:solidFill>
                <a:srgbClr val="CC0000"/>
              </a:solidFill>
            </a:endParaRPr>
          </a:p>
        </p:txBody>
      </p:sp>
      <p:sp>
        <p:nvSpPr>
          <p:cNvPr id="64" name="Google Shape;64;p2"/>
          <p:cNvSpPr txBox="1">
            <a:spLocks noGrp="1"/>
          </p:cNvSpPr>
          <p:nvPr>
            <p:ph type="subTitle" idx="1"/>
          </p:nvPr>
        </p:nvSpPr>
        <p:spPr>
          <a:xfrm>
            <a:off x="149625" y="1347375"/>
            <a:ext cx="4572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lt1"/>
                </a:solidFill>
              </a:rPr>
              <a:t>🪱 Microscopic soil-dwelling roundworms</a:t>
            </a:r>
            <a:br>
              <a:rPr lang="en" sz="1500" b="1">
                <a:solidFill>
                  <a:schemeClr val="lt1"/>
                </a:solidFill>
              </a:rPr>
            </a:br>
            <a:r>
              <a:rPr lang="en" sz="1500" b="1">
                <a:solidFill>
                  <a:schemeClr val="lt1"/>
                </a:solidFill>
              </a:rPr>
              <a:t> 🐛 Natural parasites of insects</a:t>
            </a:r>
            <a:br>
              <a:rPr lang="en" sz="1500" b="1">
                <a:solidFill>
                  <a:schemeClr val="lt1"/>
                </a:solidFill>
              </a:rPr>
            </a:br>
            <a:r>
              <a:rPr lang="en" sz="1500" b="1">
                <a:solidFill>
                  <a:schemeClr val="lt1"/>
                </a:solidFill>
              </a:rPr>
              <a:t> 🦠 Symbiotic bacteria: </a:t>
            </a:r>
            <a:r>
              <a:rPr lang="en" sz="1500" b="1" i="1">
                <a:solidFill>
                  <a:schemeClr val="lt1"/>
                </a:solidFill>
              </a:rPr>
              <a:t>Xenorhabdus</a:t>
            </a:r>
            <a:r>
              <a:rPr lang="en" sz="1500" b="1">
                <a:solidFill>
                  <a:schemeClr val="lt1"/>
                </a:solidFill>
              </a:rPr>
              <a:t> &amp; </a:t>
            </a:r>
            <a:r>
              <a:rPr lang="en" sz="1500" b="1" i="1">
                <a:solidFill>
                  <a:schemeClr val="lt1"/>
                </a:solidFill>
              </a:rPr>
              <a:t>Photorhabdus</a:t>
            </a:r>
            <a:r>
              <a:rPr lang="en" sz="1500" b="1">
                <a:solidFill>
                  <a:schemeClr val="lt1"/>
                </a:solidFill>
              </a:rPr>
              <a:t> → rapid host death</a:t>
            </a:r>
            <a:br>
              <a:rPr lang="en" sz="1500" b="1">
                <a:solidFill>
                  <a:schemeClr val="lt1"/>
                </a:solidFill>
              </a:rPr>
            </a:br>
            <a:r>
              <a:rPr lang="en" sz="1500" b="1">
                <a:solidFill>
                  <a:schemeClr val="lt1"/>
                </a:solidFill>
              </a:rPr>
              <a:t> 🌱 Eco-friendly biological control</a:t>
            </a:r>
            <a:endParaRPr sz="15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lt1"/>
                </a:solidFill>
              </a:rPr>
              <a:t>Two main families: </a:t>
            </a:r>
            <a:r>
              <a:rPr lang="en" sz="1500" b="1" i="1">
                <a:solidFill>
                  <a:schemeClr val="lt1"/>
                </a:solidFill>
              </a:rPr>
              <a:t>Steinernematidae</a:t>
            </a:r>
            <a:r>
              <a:rPr lang="en" sz="1500" b="1">
                <a:solidFill>
                  <a:schemeClr val="lt1"/>
                </a:solidFill>
              </a:rPr>
              <a:t> &amp; </a:t>
            </a:r>
            <a:r>
              <a:rPr lang="en" sz="1500" b="1" i="1">
                <a:solidFill>
                  <a:schemeClr val="lt1"/>
                </a:solidFill>
              </a:rPr>
              <a:t>Heterorhabditidae</a:t>
            </a:r>
            <a:r>
              <a:rPr lang="en" sz="1500" b="1">
                <a:solidFill>
                  <a:schemeClr val="lt1"/>
                </a:solidFill>
              </a:rPr>
              <a:t> </a:t>
            </a:r>
            <a:endParaRPr sz="1500" b="1" i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100"/>
              <a:buNone/>
            </a:pPr>
            <a:endParaRPr sz="1500" b="1">
              <a:solidFill>
                <a:schemeClr val="lt1"/>
              </a:solidFill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5507863" y="44739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Picture 1. Nematodes from infected cabbage worms</a:t>
            </a:r>
            <a:endParaRPr sz="1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1710" y="515700"/>
            <a:ext cx="3708081" cy="3840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>
            <a:spLocks noGrp="1"/>
          </p:cNvSpPr>
          <p:nvPr>
            <p:ph type="body" idx="1"/>
          </p:nvPr>
        </p:nvSpPr>
        <p:spPr>
          <a:xfrm>
            <a:off x="0" y="692700"/>
            <a:ext cx="2347800" cy="3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435">
                <a:solidFill>
                  <a:schemeClr val="lt1"/>
                </a:solidFill>
              </a:rPr>
              <a:t>Picture 2. Life cycle of entomopathogenic nematodes (source: El Ainous et al., 2025). </a:t>
            </a:r>
            <a:endParaRPr sz="1435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endParaRPr sz="1960">
              <a:solidFill>
                <a:schemeClr val="lt1"/>
              </a:solidFill>
            </a:endParaRPr>
          </a:p>
        </p:txBody>
      </p:sp>
      <p:pic>
        <p:nvPicPr>
          <p:cNvPr id="72" name="Google Shape;7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7800" y="37675"/>
            <a:ext cx="6796200" cy="50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>
            <a:spLocks noGrp="1"/>
          </p:cNvSpPr>
          <p:nvPr>
            <p:ph type="title"/>
          </p:nvPr>
        </p:nvSpPr>
        <p:spPr>
          <a:xfrm>
            <a:off x="408925" y="-75150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4200"/>
              <a:buNone/>
            </a:pPr>
            <a:r>
              <a:rPr lang="en" sz="1600" b="1">
                <a:solidFill>
                  <a:srgbClr val="990000"/>
                </a:solidFill>
                <a:highlight>
                  <a:schemeClr val="lt1"/>
                </a:highlight>
              </a:rPr>
              <a:t>EPN Research and Biodiversity in Georgia</a:t>
            </a:r>
            <a:endParaRPr sz="3100">
              <a:solidFill>
                <a:srgbClr val="990000"/>
              </a:solidFill>
              <a:highlight>
                <a:schemeClr val="lt1"/>
              </a:highlight>
            </a:endParaRPr>
          </a:p>
        </p:txBody>
      </p:sp>
      <p:sp>
        <p:nvSpPr>
          <p:cNvPr id="78" name="Google Shape;78;p4"/>
          <p:cNvSpPr txBox="1">
            <a:spLocks noGrp="1"/>
          </p:cNvSpPr>
          <p:nvPr>
            <p:ph type="subTitle" idx="1"/>
          </p:nvPr>
        </p:nvSpPr>
        <p:spPr>
          <a:xfrm>
            <a:off x="124225" y="927375"/>
            <a:ext cx="4329900" cy="38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607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20"/>
              <a:buChar char="●"/>
            </a:pPr>
            <a:r>
              <a:rPr lang="en" sz="122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Steinernema borjomiense</a:t>
            </a: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(Gorgadze et al.):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 newly described species isolated from the rhinoceros beetle (</a:t>
            </a:r>
            <a:r>
              <a:rPr lang="en" sz="1220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Oryctes nasicornis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in Borjomi-Kharagauli National Park.</a:t>
            </a:r>
            <a:endParaRPr sz="12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60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20"/>
              <a:buChar char="●"/>
            </a:pP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 </a:t>
            </a:r>
            <a:r>
              <a:rPr lang="en" sz="122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Steinernema</a:t>
            </a: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species: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2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S. georgica</a:t>
            </a:r>
            <a:r>
              <a:rPr lang="en" sz="122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22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S. disparica</a:t>
            </a:r>
            <a:r>
              <a:rPr lang="en" sz="122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22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S. gurgistana</a:t>
            </a:r>
            <a:r>
              <a:rPr lang="en" sz="122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and </a:t>
            </a:r>
            <a:r>
              <a:rPr lang="en" sz="122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S. thesami</a:t>
            </a:r>
            <a:r>
              <a:rPr lang="en" sz="122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2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60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20"/>
              <a:buChar char="●"/>
            </a:pP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Genus </a:t>
            </a:r>
            <a:r>
              <a:rPr lang="en" sz="122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Heterorhabditis</a:t>
            </a: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Local strains of </a:t>
            </a:r>
            <a:r>
              <a:rPr lang="en" sz="122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Heterorhabditis bacteriophora</a:t>
            </a:r>
            <a:r>
              <a:rPr lang="en" sz="122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2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60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20"/>
              <a:buChar char="●"/>
            </a:pP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Genus </a:t>
            </a:r>
            <a:r>
              <a:rPr lang="en" sz="122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Oscheius</a:t>
            </a: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(Rhabditidae):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Collaborative work between Dr. Gorgadze and Italian colleagues (Fanelli et al.) led to the isolation and molecular characterization of</a:t>
            </a:r>
            <a:r>
              <a:rPr lang="en" sz="122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2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Oscheius cyrus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" sz="122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Oscheius insectivorus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from hazelnut soils in Samegrelo (Shamgona village).</a:t>
            </a:r>
            <a:endParaRPr sz="12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60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20"/>
              <a:buChar char="●"/>
            </a:pP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Genus </a:t>
            </a:r>
            <a:r>
              <a:rPr lang="en" sz="122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Phasmarhabditis</a:t>
            </a:r>
            <a:r>
              <a:rPr lang="en" sz="122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Description of </a:t>
            </a:r>
            <a:r>
              <a:rPr lang="en" sz="122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Phasmarhabditis thesamica</a:t>
            </a:r>
            <a:r>
              <a:rPr lang="en" sz="122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showing biocontrol potential against pest slugs (</a:t>
            </a:r>
            <a:r>
              <a:rPr lang="en" sz="1220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Deroceras reticulatum</a:t>
            </a:r>
            <a:r>
              <a:rPr lang="en" sz="122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12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endParaRPr sz="171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endParaRPr sz="157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 txBox="1"/>
          <p:nvPr/>
        </p:nvSpPr>
        <p:spPr>
          <a:xfrm>
            <a:off x="4683350" y="4366650"/>
            <a:ext cx="47550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Oscheius</a:t>
            </a:r>
            <a:r>
              <a:rPr lang="en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sp. Taken by: Dr.Oleg Gorgadze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39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25600" y="927375"/>
            <a:ext cx="3736800" cy="280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"/>
          <p:cNvSpPr txBox="1">
            <a:spLocks noGrp="1"/>
          </p:cNvSpPr>
          <p:nvPr>
            <p:ph type="title"/>
          </p:nvPr>
        </p:nvSpPr>
        <p:spPr>
          <a:xfrm>
            <a:off x="-188450" y="263425"/>
            <a:ext cx="48393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770" b="1">
                <a:solidFill>
                  <a:srgbClr val="CC0000"/>
                </a:solidFill>
                <a:highlight>
                  <a:schemeClr val="lt1"/>
                </a:highlight>
              </a:rPr>
              <a:t>Biocontrol Efficacy Against Local Pests</a:t>
            </a:r>
            <a:endParaRPr sz="1770" b="1">
              <a:solidFill>
                <a:srgbClr val="CC0000"/>
              </a:solidFill>
              <a:highlight>
                <a:schemeClr val="lt1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3120" b="1">
              <a:solidFill>
                <a:srgbClr val="CC0000"/>
              </a:solidFill>
              <a:highlight>
                <a:schemeClr val="lt1"/>
              </a:highlight>
            </a:endParaRPr>
          </a:p>
        </p:txBody>
      </p:sp>
      <p:sp>
        <p:nvSpPr>
          <p:cNvPr id="86" name="Google Shape;86;p5"/>
          <p:cNvSpPr txBox="1">
            <a:spLocks noGrp="1"/>
          </p:cNvSpPr>
          <p:nvPr>
            <p:ph type="body" idx="2"/>
          </p:nvPr>
        </p:nvSpPr>
        <p:spPr>
          <a:xfrm>
            <a:off x="312700" y="98242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lt1"/>
                </a:solidFill>
              </a:rPr>
              <a:t>Local research has focused on testing native EPNs against major agricultural and forest pests:</a:t>
            </a:r>
            <a:endParaRPr sz="1600"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" sz="1600" b="1">
                <a:solidFill>
                  <a:schemeClr val="lt1"/>
                </a:solidFill>
              </a:rPr>
              <a:t>Hazelnut Weevil (</a:t>
            </a:r>
            <a:r>
              <a:rPr lang="en" sz="1600" b="1" i="1">
                <a:solidFill>
                  <a:schemeClr val="lt1"/>
                </a:solidFill>
              </a:rPr>
              <a:t>Curculio nucum</a:t>
            </a:r>
            <a:r>
              <a:rPr lang="en" sz="1600" b="1">
                <a:solidFill>
                  <a:schemeClr val="lt1"/>
                </a:solidFill>
              </a:rPr>
              <a:t>)</a:t>
            </a:r>
            <a:endParaRPr sz="1600" b="1"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" sz="1600" b="1">
                <a:solidFill>
                  <a:schemeClr val="lt1"/>
                </a:solidFill>
              </a:rPr>
              <a:t>Box Tree Moth (</a:t>
            </a:r>
            <a:r>
              <a:rPr lang="en" sz="1600" b="1" i="1">
                <a:solidFill>
                  <a:schemeClr val="lt1"/>
                </a:solidFill>
              </a:rPr>
              <a:t>Cydalima perspectalis</a:t>
            </a:r>
            <a:r>
              <a:rPr lang="en" sz="1600" b="1">
                <a:solidFill>
                  <a:schemeClr val="lt1"/>
                </a:solidFill>
              </a:rPr>
              <a:t>)</a:t>
            </a:r>
            <a:endParaRPr sz="1600">
              <a:solidFill>
                <a:schemeClr val="lt1"/>
              </a:solidFill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" sz="1600" b="1">
                <a:solidFill>
                  <a:schemeClr val="lt1"/>
                </a:solidFill>
              </a:rPr>
              <a:t>Brown Marmorated Stink Bug (</a:t>
            </a:r>
            <a:r>
              <a:rPr lang="en" sz="1600" b="1" i="1">
                <a:solidFill>
                  <a:schemeClr val="lt1"/>
                </a:solidFill>
              </a:rPr>
              <a:t>Halyomorpha halys</a:t>
            </a:r>
            <a:r>
              <a:rPr lang="en" sz="1600" b="1">
                <a:solidFill>
                  <a:schemeClr val="lt1"/>
                </a:solidFill>
              </a:rPr>
              <a:t>)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2300">
              <a:solidFill>
                <a:schemeClr val="lt1"/>
              </a:solidFill>
            </a:endParaRPr>
          </a:p>
        </p:txBody>
      </p:sp>
      <p:pic>
        <p:nvPicPr>
          <p:cNvPr id="87" name="Google Shape;8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0850" y="68750"/>
            <a:ext cx="2160176" cy="238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0925" y="2571749"/>
            <a:ext cx="3232584" cy="2384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2323" y="164425"/>
            <a:ext cx="1971173" cy="19731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5"/>
          <p:cNvSpPr txBox="1"/>
          <p:nvPr/>
        </p:nvSpPr>
        <p:spPr>
          <a:xfrm>
            <a:off x="7122313" y="2017650"/>
            <a:ext cx="1591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Brown Marmorated Stink Bug (Halyomorpha halys) - Google Search</a:t>
            </a:r>
            <a:r>
              <a:rPr lang="en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4650850" y="45014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Box Tree Moth (Cydalima perspectalis) - Google Search</a:t>
            </a:r>
            <a:r>
              <a:rPr lang="en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4571988" y="2340900"/>
            <a:ext cx="208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Hazelnut Weevil (Curculio nucum) - Google Search</a:t>
            </a:r>
            <a:r>
              <a:rPr lang="en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5"/>
          <p:cNvCxnSpPr/>
          <p:nvPr/>
        </p:nvCxnSpPr>
        <p:spPr>
          <a:xfrm rot="10800000" flipH="1">
            <a:off x="3514950" y="1655775"/>
            <a:ext cx="977100" cy="529200"/>
          </a:xfrm>
          <a:prstGeom prst="straightConnector1">
            <a:avLst/>
          </a:prstGeom>
          <a:noFill/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4" name="Google Shape;94;p5"/>
          <p:cNvSpPr/>
          <p:nvPr/>
        </p:nvSpPr>
        <p:spPr>
          <a:xfrm>
            <a:off x="3026375" y="1859250"/>
            <a:ext cx="4247800" cy="2184975"/>
          </a:xfrm>
          <a:custGeom>
            <a:avLst/>
            <a:gdLst/>
            <a:ahLst/>
            <a:cxnLst/>
            <a:rect l="l" t="t" r="r" b="b"/>
            <a:pathLst>
              <a:path w="169912" h="87399" extrusionOk="0">
                <a:moveTo>
                  <a:pt x="0" y="87399"/>
                </a:moveTo>
                <a:cubicBezTo>
                  <a:pt x="5700" y="86585"/>
                  <a:pt x="23795" y="85500"/>
                  <a:pt x="34200" y="82514"/>
                </a:cubicBezTo>
                <a:cubicBezTo>
                  <a:pt x="44605" y="79528"/>
                  <a:pt x="55190" y="73737"/>
                  <a:pt x="62428" y="69485"/>
                </a:cubicBezTo>
                <a:cubicBezTo>
                  <a:pt x="69666" y="65233"/>
                  <a:pt x="71204" y="61886"/>
                  <a:pt x="77628" y="57000"/>
                </a:cubicBezTo>
                <a:cubicBezTo>
                  <a:pt x="84052" y="52114"/>
                  <a:pt x="91561" y="43790"/>
                  <a:pt x="100970" y="40171"/>
                </a:cubicBezTo>
                <a:cubicBezTo>
                  <a:pt x="110379" y="36552"/>
                  <a:pt x="124313" y="38362"/>
                  <a:pt x="134084" y="35286"/>
                </a:cubicBezTo>
                <a:cubicBezTo>
                  <a:pt x="143855" y="32210"/>
                  <a:pt x="154350" y="26509"/>
                  <a:pt x="159598" y="21714"/>
                </a:cubicBezTo>
                <a:cubicBezTo>
                  <a:pt x="164846" y="16919"/>
                  <a:pt x="163851" y="10134"/>
                  <a:pt x="165570" y="6515"/>
                </a:cubicBezTo>
                <a:cubicBezTo>
                  <a:pt x="167289" y="2896"/>
                  <a:pt x="169188" y="1086"/>
                  <a:pt x="169912" y="0"/>
                </a:cubicBezTo>
              </a:path>
            </a:pathLst>
          </a:cu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5" name="Google Shape;95;p5"/>
          <p:cNvCxnSpPr/>
          <p:nvPr/>
        </p:nvCxnSpPr>
        <p:spPr>
          <a:xfrm>
            <a:off x="3460675" y="2972100"/>
            <a:ext cx="1682700" cy="111300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body" idx="1"/>
          </p:nvPr>
        </p:nvSpPr>
        <p:spPr>
          <a:xfrm>
            <a:off x="1010925" y="4379875"/>
            <a:ext cx="77904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900">
                <a:solidFill>
                  <a:srgbClr val="E8EAED"/>
                </a:solidFill>
                <a:highlight>
                  <a:srgbClr val="303134"/>
                </a:highlight>
              </a:rPr>
              <a:t>A – Box tree infested with box tree moth larvae; B – Defoliation of a box tree bush caused by box tree moth larvae.</a:t>
            </a:r>
            <a:r>
              <a:rPr lang="en" sz="900">
                <a:solidFill>
                  <a:schemeClr val="dk1"/>
                </a:solidFill>
              </a:rPr>
              <a:t> </a:t>
            </a:r>
            <a:endParaRPr sz="8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1" name="Google Shape;101;p6" descr="C:\Users\user\Desktop\20190508_194222.jpg"/>
          <p:cNvPicPr preferRelativeResize="0"/>
          <p:nvPr/>
        </p:nvPicPr>
        <p:blipFill rotWithShape="1">
          <a:blip r:embed="rId3">
            <a:alphaModFix/>
          </a:blip>
          <a:srcRect l="5663" r="7750" b="6716"/>
          <a:stretch/>
        </p:blipFill>
        <p:spPr>
          <a:xfrm>
            <a:off x="574875" y="362426"/>
            <a:ext cx="3835800" cy="386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6" descr="C:\Users\user\Desktop\20190507_101451.jpg"/>
          <p:cNvPicPr preferRelativeResize="0"/>
          <p:nvPr/>
        </p:nvPicPr>
        <p:blipFill rotWithShape="1">
          <a:blip r:embed="rId4">
            <a:alphaModFix/>
          </a:blip>
          <a:srcRect l="5857" t="15570" r="6339" b="2268"/>
          <a:stretch/>
        </p:blipFill>
        <p:spPr>
          <a:xfrm>
            <a:off x="4965525" y="355969"/>
            <a:ext cx="3835800" cy="387403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6"/>
          <p:cNvSpPr txBox="1"/>
          <p:nvPr/>
        </p:nvSpPr>
        <p:spPr>
          <a:xfrm>
            <a:off x="4505675" y="233975"/>
            <a:ext cx="1071900" cy="5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"/>
          <p:cNvSpPr txBox="1"/>
          <p:nvPr/>
        </p:nvSpPr>
        <p:spPr>
          <a:xfrm>
            <a:off x="115450" y="281375"/>
            <a:ext cx="10719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endParaRPr sz="1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300800" y="1226700"/>
            <a:ext cx="187500" cy="23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Picture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 2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8801325" y="1226700"/>
            <a:ext cx="187500" cy="23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Picture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 3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body" idx="1"/>
          </p:nvPr>
        </p:nvSpPr>
        <p:spPr>
          <a:xfrm>
            <a:off x="1071700" y="4271275"/>
            <a:ext cx="76410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en" sz="1700">
                <a:solidFill>
                  <a:schemeClr val="lt1"/>
                </a:solidFill>
                <a:highlight>
                  <a:srgbClr val="303134"/>
                </a:highlight>
              </a:rPr>
              <a:t>C – Box tree moth infected with Steinernema nematodes; D – infected with Heterorhabditis.</a:t>
            </a:r>
            <a:endParaRPr sz="1700">
              <a:solidFill>
                <a:schemeClr val="lt1"/>
              </a:solidFill>
              <a:highlight>
                <a:srgbClr val="303134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endParaRPr sz="1700">
              <a:solidFill>
                <a:schemeClr val="lt1"/>
              </a:solidFill>
            </a:endParaRPr>
          </a:p>
        </p:txBody>
      </p:sp>
      <p:pic>
        <p:nvPicPr>
          <p:cNvPr id="112" name="Google Shape;112;p7" descr="D:\ფოტოები აზერ. და  ბზის ალურის\IMG_4579.JPG"/>
          <p:cNvPicPr preferRelativeResize="0"/>
          <p:nvPr/>
        </p:nvPicPr>
        <p:blipFill rotWithShape="1">
          <a:blip r:embed="rId3">
            <a:alphaModFix/>
          </a:blip>
          <a:srcRect l="22592" t="7617" r="6431" b="52037"/>
          <a:stretch/>
        </p:blipFill>
        <p:spPr>
          <a:xfrm>
            <a:off x="606101" y="262288"/>
            <a:ext cx="3723125" cy="36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7" descr="C:\Users\user\Desktop\20190508_164944.jpg"/>
          <p:cNvPicPr preferRelativeResize="0"/>
          <p:nvPr/>
        </p:nvPicPr>
        <p:blipFill rotWithShape="1">
          <a:blip r:embed="rId4">
            <a:alphaModFix/>
          </a:blip>
          <a:srcRect t="308" r="22517" b="11741"/>
          <a:stretch/>
        </p:blipFill>
        <p:spPr>
          <a:xfrm rot="5400000">
            <a:off x="4826800" y="286875"/>
            <a:ext cx="3673350" cy="36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7"/>
          <p:cNvSpPr txBox="1"/>
          <p:nvPr/>
        </p:nvSpPr>
        <p:spPr>
          <a:xfrm>
            <a:off x="115450" y="281375"/>
            <a:ext cx="10719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  <a:endParaRPr sz="1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7"/>
          <p:cNvSpPr txBox="1"/>
          <p:nvPr/>
        </p:nvSpPr>
        <p:spPr>
          <a:xfrm>
            <a:off x="4397050" y="281375"/>
            <a:ext cx="10719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D.</a:t>
            </a:r>
            <a:endParaRPr sz="19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300800" y="1226700"/>
            <a:ext cx="187500" cy="23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Picture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 4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117" name="Google Shape;117;p7"/>
          <p:cNvSpPr txBox="1"/>
          <p:nvPr/>
        </p:nvSpPr>
        <p:spPr>
          <a:xfrm>
            <a:off x="8525200" y="1226700"/>
            <a:ext cx="187500" cy="23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Picture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 5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909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00FF00"/>
                </a:solidFill>
              </a:rPr>
              <a:t>Core advantages</a:t>
            </a:r>
            <a:endParaRPr sz="2000" b="1">
              <a:solidFill>
                <a:srgbClr val="00FF00"/>
              </a:solidFill>
            </a:endParaRPr>
          </a:p>
        </p:txBody>
      </p:sp>
      <p:sp>
        <p:nvSpPr>
          <p:cNvPr id="123" name="Google Shape;123;p8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45207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0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chemeClr val="lt1"/>
                </a:solidFill>
              </a:rPr>
              <a:t>• </a:t>
            </a:r>
            <a:r>
              <a:rPr lang="en" sz="1500" b="1">
                <a:solidFill>
                  <a:schemeClr val="lt1"/>
                </a:solidFill>
              </a:rPr>
              <a:t>Targeted Action:</a:t>
            </a:r>
            <a:r>
              <a:rPr lang="en" sz="1500">
                <a:solidFill>
                  <a:schemeClr val="lt1"/>
                </a:solidFill>
              </a:rPr>
              <a:t> Safe for non-target organisms &amp; mammals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chemeClr val="lt1"/>
                </a:solidFill>
              </a:rPr>
              <a:t>• </a:t>
            </a:r>
            <a:r>
              <a:rPr lang="en" sz="1500" b="1">
                <a:solidFill>
                  <a:schemeClr val="lt1"/>
                </a:solidFill>
              </a:rPr>
              <a:t>Rapid Mortality:</a:t>
            </a:r>
            <a:r>
              <a:rPr lang="en" sz="1500">
                <a:solidFill>
                  <a:schemeClr val="lt1"/>
                </a:solidFill>
              </a:rPr>
              <a:t> Kills host within 24–48 hours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chemeClr val="lt1"/>
                </a:solidFill>
              </a:rPr>
              <a:t>• </a:t>
            </a:r>
            <a:r>
              <a:rPr lang="en" sz="1500" b="1">
                <a:solidFill>
                  <a:schemeClr val="lt1"/>
                </a:solidFill>
              </a:rPr>
              <a:t>Active Seeking:</a:t>
            </a:r>
            <a:r>
              <a:rPr lang="en" sz="1500">
                <a:solidFill>
                  <a:schemeClr val="lt1"/>
                </a:solidFill>
              </a:rPr>
              <a:t> IJs actively navigate soil &amp; canopy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chemeClr val="lt1"/>
                </a:solidFill>
              </a:rPr>
              <a:t>• </a:t>
            </a:r>
            <a:r>
              <a:rPr lang="en" sz="1500" b="1">
                <a:solidFill>
                  <a:schemeClr val="lt1"/>
                </a:solidFill>
              </a:rPr>
              <a:t>No Resistance:</a:t>
            </a:r>
            <a:r>
              <a:rPr lang="en" sz="1500">
                <a:solidFill>
                  <a:schemeClr val="lt1"/>
                </a:solidFill>
              </a:rPr>
              <a:t> relatively low documented resistance problems 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solidFill>
                  <a:schemeClr val="lt1"/>
                </a:solidFill>
              </a:rPr>
              <a:t>• </a:t>
            </a:r>
            <a:r>
              <a:rPr lang="en" sz="1500" b="1">
                <a:solidFill>
                  <a:schemeClr val="lt1"/>
                </a:solidFill>
              </a:rPr>
              <a:t>IPM-Compatible:</a:t>
            </a:r>
            <a:r>
              <a:rPr lang="en" sz="1500">
                <a:solidFill>
                  <a:schemeClr val="lt1"/>
                </a:solidFill>
              </a:rPr>
              <a:t> Integrates smoothly with biological fungicides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endParaRPr sz="1500">
              <a:solidFill>
                <a:schemeClr val="lt1"/>
              </a:solidFill>
            </a:endParaRPr>
          </a:p>
        </p:txBody>
      </p:sp>
      <p:sp>
        <p:nvSpPr>
          <p:cNvPr id="124" name="Google Shape;124;p8"/>
          <p:cNvSpPr txBox="1">
            <a:spLocks noGrp="1"/>
          </p:cNvSpPr>
          <p:nvPr>
            <p:ph type="body" idx="2"/>
          </p:nvPr>
        </p:nvSpPr>
        <p:spPr>
          <a:xfrm>
            <a:off x="4941175" y="137002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lt1"/>
                </a:solidFill>
              </a:rPr>
              <a:t>• </a:t>
            </a:r>
            <a:r>
              <a:rPr lang="en" sz="1500" b="1">
                <a:solidFill>
                  <a:schemeClr val="lt1"/>
                </a:solidFill>
              </a:rPr>
              <a:t>Environmental Sensitivity:</a:t>
            </a:r>
            <a:r>
              <a:rPr lang="en" sz="1500">
                <a:solidFill>
                  <a:schemeClr val="lt1"/>
                </a:solidFill>
              </a:rPr>
              <a:t> High vulnerability to UV &amp; desiccation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lt1"/>
                </a:solidFill>
              </a:rPr>
              <a:t>• </a:t>
            </a:r>
            <a:r>
              <a:rPr lang="en" sz="1500" b="1">
                <a:solidFill>
                  <a:schemeClr val="lt1"/>
                </a:solidFill>
              </a:rPr>
              <a:t>Limited Shelf-Life:</a:t>
            </a:r>
            <a:r>
              <a:rPr lang="en" sz="1500">
                <a:solidFill>
                  <a:schemeClr val="lt1"/>
                </a:solidFill>
              </a:rPr>
              <a:t> Living infective juveniles require cold/special storage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lt1"/>
                </a:solidFill>
              </a:rPr>
              <a:t>• </a:t>
            </a:r>
            <a:r>
              <a:rPr lang="en" sz="1500" b="1">
                <a:solidFill>
                  <a:schemeClr val="lt1"/>
                </a:solidFill>
              </a:rPr>
              <a:t>Production Costs:</a:t>
            </a:r>
            <a:r>
              <a:rPr lang="en" sz="1500">
                <a:solidFill>
                  <a:schemeClr val="lt1"/>
                </a:solidFill>
              </a:rPr>
              <a:t> high production costs for liquid fermentation.</a:t>
            </a: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endParaRPr sz="1500">
              <a:solidFill>
                <a:schemeClr val="lt1"/>
              </a:solidFill>
            </a:endParaRPr>
          </a:p>
        </p:txBody>
      </p: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 flipH="1">
            <a:off x="4803150" y="445036"/>
            <a:ext cx="4058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2800"/>
              <a:buNone/>
            </a:pPr>
            <a:r>
              <a:rPr lang="en" sz="2000" b="1">
                <a:solidFill>
                  <a:srgbClr val="FF0000"/>
                </a:solidFill>
              </a:rPr>
              <a:t>Commercial barriers</a:t>
            </a:r>
            <a:endParaRPr sz="2000" b="1">
              <a:solidFill>
                <a:srgbClr val="FF0000"/>
              </a:solidFill>
            </a:endParaRPr>
          </a:p>
        </p:txBody>
      </p:sp>
      <p:cxnSp>
        <p:nvCxnSpPr>
          <p:cNvPr id="126" name="Google Shape;126;p8"/>
          <p:cNvCxnSpPr/>
          <p:nvPr/>
        </p:nvCxnSpPr>
        <p:spPr>
          <a:xfrm>
            <a:off x="4758150" y="863561"/>
            <a:ext cx="45000" cy="3961500"/>
          </a:xfrm>
          <a:prstGeom prst="straightConnector1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265500" y="-129300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4200"/>
              <a:buNone/>
            </a:pPr>
            <a:r>
              <a:rPr lang="en" sz="2000" b="1">
                <a:solidFill>
                  <a:srgbClr val="CC0000"/>
                </a:solidFill>
                <a:highlight>
                  <a:schemeClr val="lt1"/>
                </a:highlight>
              </a:rPr>
              <a:t>Future research and learning</a:t>
            </a:r>
            <a:endParaRPr sz="2000" b="1">
              <a:solidFill>
                <a:srgbClr val="CC0000"/>
              </a:solidFill>
              <a:highlight>
                <a:schemeClr val="lt1"/>
              </a:highlight>
            </a:endParaRPr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374075" y="1171625"/>
            <a:ext cx="4306500" cy="3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lt1"/>
                </a:solidFill>
              </a:rPr>
              <a:t>Currently</a:t>
            </a:r>
            <a:endParaRPr sz="1400" b="1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solidFill>
                  <a:schemeClr val="lt1"/>
                </a:solidFill>
              </a:rPr>
              <a:t>EPN taxonomy</a:t>
            </a:r>
            <a:endParaRPr sz="140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solidFill>
                  <a:schemeClr val="lt1"/>
                </a:solidFill>
              </a:rPr>
              <a:t>Morphological &amp; morphometric identification</a:t>
            </a:r>
            <a:endParaRPr sz="140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solidFill>
                  <a:schemeClr val="lt1"/>
                </a:solidFill>
              </a:rPr>
              <a:t>Research experience under my professor</a:t>
            </a: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lt1"/>
                </a:solidFill>
              </a:rPr>
              <a:t>Next Step</a:t>
            </a:r>
            <a:endParaRPr sz="1400" b="1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solidFill>
                  <a:schemeClr val="lt1"/>
                </a:solidFill>
              </a:rPr>
              <a:t>🧑‍🎓 Bachelor's Thesis</a:t>
            </a:r>
            <a:endParaRPr sz="140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solidFill>
                  <a:schemeClr val="lt1"/>
                </a:solidFill>
              </a:rPr>
              <a:t>🌲 EPNs &amp; Forestry</a:t>
            </a:r>
            <a:endParaRPr sz="140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solidFill>
                  <a:schemeClr val="lt1"/>
                </a:solidFill>
              </a:rPr>
              <a:t>🐛 Forest pest management</a:t>
            </a:r>
            <a:endParaRPr sz="140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solidFill>
                  <a:schemeClr val="lt1"/>
                </a:solidFill>
              </a:rPr>
              <a:t>♻️ Sustainable pest control in Georgia</a:t>
            </a:r>
            <a:endParaRPr sz="14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100"/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133" name="Google Shape;133;p9"/>
          <p:cNvSpPr txBox="1"/>
          <p:nvPr/>
        </p:nvSpPr>
        <p:spPr>
          <a:xfrm>
            <a:off x="4980225" y="4501325"/>
            <a:ext cx="3156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Picture </a:t>
            </a:r>
            <a:r>
              <a:rPr lang="en" sz="1200" b="1"/>
              <a:t>7</a:t>
            </a:r>
            <a:r>
              <a:rPr lang="en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" sz="12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Halyomorpha halys</a:t>
            </a:r>
            <a:r>
              <a:rPr lang="en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infected with Heterorhabditis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9"/>
          <p:cNvSpPr txBox="1"/>
          <p:nvPr/>
        </p:nvSpPr>
        <p:spPr>
          <a:xfrm>
            <a:off x="7520675" y="984250"/>
            <a:ext cx="170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Picture </a:t>
            </a:r>
            <a:r>
              <a:rPr lang="en" sz="1200" b="1"/>
              <a:t>6</a:t>
            </a:r>
            <a:r>
              <a:rPr lang="en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.Cultivation of nematodes</a:t>
            </a:r>
            <a:endParaRPr sz="1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9" descr="C:\Users\user\Desktop\მანანასთვის პაუერპოინტი\DSC01276.JPG"/>
          <p:cNvPicPr preferRelativeResize="0"/>
          <p:nvPr/>
        </p:nvPicPr>
        <p:blipFill rotWithShape="1">
          <a:blip r:embed="rId3">
            <a:alphaModFix/>
          </a:blip>
          <a:srcRect l="8362" t="12793" r="12373"/>
          <a:stretch/>
        </p:blipFill>
        <p:spPr>
          <a:xfrm>
            <a:off x="4790150" y="91293"/>
            <a:ext cx="2670300" cy="2224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6" name="Google Shape;136;p9" descr="C:\Users\user\Desktop\მანანასთვის პაუერპოინტი\2.ფაროსა ჰეტერ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90150" y="2443925"/>
            <a:ext cx="3156900" cy="20574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20" b="1">
                <a:solidFill>
                  <a:srgbClr val="CC0000"/>
                </a:solidFill>
                <a:highlight>
                  <a:schemeClr val="lt1"/>
                </a:highlight>
              </a:rPr>
              <a:t>Thanks for your attention!</a:t>
            </a:r>
            <a:endParaRPr sz="4020" b="1">
              <a:solidFill>
                <a:srgbClr val="CC0000"/>
              </a:solidFill>
              <a:highlight>
                <a:schemeClr val="lt1"/>
              </a:highlight>
            </a:endParaRPr>
          </a:p>
        </p:txBody>
      </p:sp>
      <p:pic>
        <p:nvPicPr>
          <p:cNvPr id="142" name="Google Shape;14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6075" y="1424975"/>
            <a:ext cx="5886226" cy="32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0"/>
          <p:cNvSpPr txBox="1"/>
          <p:nvPr/>
        </p:nvSpPr>
        <p:spPr>
          <a:xfrm>
            <a:off x="311700" y="2584050"/>
            <a:ext cx="2538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1F1F1F"/>
                </a:solidFill>
                <a:highlight>
                  <a:srgbClr val="F2F0F0"/>
                </a:highlight>
                <a:latin typeface="Arial"/>
                <a:ea typeface="Arial"/>
                <a:cs typeface="Arial"/>
                <a:sym typeface="Arial"/>
              </a:rPr>
              <a:t> Pest Insects Thinking They’re Safe in the Soil...</a:t>
            </a: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0"/>
          <p:cNvSpPr txBox="1"/>
          <p:nvPr/>
        </p:nvSpPr>
        <p:spPr>
          <a:xfrm>
            <a:off x="5292775" y="4746800"/>
            <a:ext cx="34335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0" i="0" u="none" strike="noStrike" cap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AI Generation</a:t>
            </a:r>
            <a:endParaRPr sz="1900" b="0" i="0" u="none" strike="noStrike" cap="non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"/>
          <p:cNvSpPr txBox="1">
            <a:spLocks noGrp="1"/>
          </p:cNvSpPr>
          <p:nvPr>
            <p:ph type="title"/>
          </p:nvPr>
        </p:nvSpPr>
        <p:spPr>
          <a:xfrm>
            <a:off x="311700" y="286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20">
                <a:solidFill>
                  <a:srgbClr val="CC0000"/>
                </a:solidFill>
                <a:highlight>
                  <a:schemeClr val="lt1"/>
                </a:highlight>
              </a:rPr>
              <a:t>Bibliography:</a:t>
            </a:r>
            <a:endParaRPr sz="3220">
              <a:solidFill>
                <a:srgbClr val="CC0000"/>
              </a:solidFill>
              <a:highlight>
                <a:schemeClr val="lt1"/>
              </a:highlight>
            </a:endParaRPr>
          </a:p>
        </p:txBody>
      </p:sp>
      <p:sp>
        <p:nvSpPr>
          <p:cNvPr id="150" name="Google Shape;150;p11"/>
          <p:cNvSpPr txBox="1">
            <a:spLocks noGrp="1"/>
          </p:cNvSpPr>
          <p:nvPr>
            <p:ph type="body" idx="1"/>
          </p:nvPr>
        </p:nvSpPr>
        <p:spPr>
          <a:xfrm>
            <a:off x="590400" y="991375"/>
            <a:ext cx="7963200" cy="36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" sz="1400">
                <a:solidFill>
                  <a:schemeClr val="lt1"/>
                </a:solidFill>
              </a:rPr>
              <a:t>Gorgadze, O., Kereselidze, M., Beruashvili, M., &amp; Bagaturia, N. (2020). Fauna of nematodes of Georgian hazelnut soils and its entomopathogenic forms. </a:t>
            </a:r>
            <a:r>
              <a:rPr lang="en" sz="1400" i="1">
                <a:solidFill>
                  <a:schemeClr val="lt1"/>
                </a:solidFill>
              </a:rPr>
              <a:t>Bulletin of the Georgian National Academy of Sciences, 14</a:t>
            </a:r>
            <a:r>
              <a:rPr lang="en" sz="1400">
                <a:solidFill>
                  <a:schemeClr val="lt1"/>
                </a:solidFill>
              </a:rPr>
              <a:t>(2). </a:t>
            </a:r>
            <a:endParaRPr sz="140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" sz="1400" b="1">
                <a:solidFill>
                  <a:schemeClr val="lt1"/>
                </a:solidFill>
              </a:rPr>
              <a:t>Chubinishvili, M.</a:t>
            </a:r>
            <a:r>
              <a:rPr lang="en" sz="1400">
                <a:solidFill>
                  <a:schemeClr val="lt1"/>
                </a:solidFill>
              </a:rPr>
              <a:t> (2018). </a:t>
            </a:r>
            <a:r>
              <a:rPr lang="en" sz="1400" i="1">
                <a:solidFill>
                  <a:schemeClr val="lt1"/>
                </a:solidFill>
              </a:rPr>
              <a:t>Search for entomopathogenic nematodes and bases for their application against major insect pests for biological control in Georgia</a:t>
            </a:r>
            <a:r>
              <a:rPr lang="en" sz="1400">
                <a:solidFill>
                  <a:schemeClr val="lt1"/>
                </a:solidFill>
              </a:rPr>
              <a:t> [Doctoral dissertation, Agricultural University of Georgia].</a:t>
            </a:r>
            <a:endParaRPr sz="140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" sz="1400" b="1">
                <a:solidFill>
                  <a:schemeClr val="lt1"/>
                </a:solidFill>
              </a:rPr>
              <a:t>Fanelli, E., Gorgadze, O., Troccoli, A., &amp; De Luca, F.</a:t>
            </a:r>
            <a:r>
              <a:rPr lang="en" sz="1400">
                <a:solidFill>
                  <a:schemeClr val="lt1"/>
                </a:solidFill>
              </a:rPr>
              <a:t> (2025). Molecular and morphological characterization of </a:t>
            </a:r>
            <a:r>
              <a:rPr lang="en" sz="1400" i="1">
                <a:solidFill>
                  <a:schemeClr val="lt1"/>
                </a:solidFill>
              </a:rPr>
              <a:t>Oscheius cyrus</a:t>
            </a:r>
            <a:r>
              <a:rPr lang="en" sz="1400">
                <a:solidFill>
                  <a:schemeClr val="lt1"/>
                </a:solidFill>
              </a:rPr>
              <a:t> and </a:t>
            </a:r>
            <a:r>
              <a:rPr lang="en" sz="1400" i="1">
                <a:solidFill>
                  <a:schemeClr val="lt1"/>
                </a:solidFill>
              </a:rPr>
              <a:t>Oscheius insectivorous</a:t>
            </a:r>
            <a:r>
              <a:rPr lang="en" sz="1400">
                <a:solidFill>
                  <a:schemeClr val="lt1"/>
                </a:solidFill>
              </a:rPr>
              <a:t> isolated from hazelnut orchard soils in Georgia. </a:t>
            </a:r>
            <a:r>
              <a:rPr lang="en" sz="1400" i="1">
                <a:solidFill>
                  <a:schemeClr val="lt1"/>
                </a:solidFill>
              </a:rPr>
              <a:t>Journal of Nematology</a:t>
            </a:r>
            <a:r>
              <a:rPr lang="en" sz="1400">
                <a:solidFill>
                  <a:schemeClr val="lt1"/>
                </a:solidFill>
              </a:rPr>
              <a:t>, 53.</a:t>
            </a:r>
            <a:endParaRPr sz="1400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" sz="1400" b="1">
                <a:solidFill>
                  <a:schemeClr val="lt1"/>
                </a:solidFill>
              </a:rPr>
              <a:t>Blanco-Pérez, R., et al.</a:t>
            </a:r>
            <a:r>
              <a:rPr lang="en" sz="1400">
                <a:solidFill>
                  <a:schemeClr val="lt1"/>
                </a:solidFill>
              </a:rPr>
              <a:t> (2024). Population ecology of entomopathogenic nematodes: Bridging past insights and future applications. </a:t>
            </a:r>
            <a:r>
              <a:rPr lang="en" sz="1400" i="1">
                <a:solidFill>
                  <a:schemeClr val="lt1"/>
                </a:solidFill>
              </a:rPr>
              <a:t>Journal of Invertebrate Pathology</a:t>
            </a:r>
            <a:r>
              <a:rPr lang="en" sz="1400">
                <a:solidFill>
                  <a:schemeClr val="lt1"/>
                </a:solidFill>
              </a:rPr>
              <a:t>, 203.</a:t>
            </a:r>
            <a:endParaRPr sz="1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lt1"/>
                </a:solidFill>
              </a:rPr>
              <a:t>Image Credits</a:t>
            </a:r>
            <a:endParaRPr sz="1400" b="1">
              <a:solidFill>
                <a:schemeClr val="lt1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solidFill>
                  <a:schemeClr val="lt1"/>
                </a:solidFill>
              </a:rPr>
              <a:t>Images provided by Dr. Oleg Gorgadze, Institute of Zoology. </a:t>
            </a:r>
            <a:endParaRPr sz="1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Microsoft Office PowerPoint</Application>
  <PresentationFormat>On-screen Show (16:9)</PresentationFormat>
  <Paragraphs>76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Arial</vt:lpstr>
      <vt:lpstr>Merriweather</vt:lpstr>
      <vt:lpstr>Simple Light</vt:lpstr>
      <vt:lpstr>Entomopathogenic Nematodes of Georgia</vt:lpstr>
      <vt:lpstr>Entomopathogenic Nematodes (EPNs) </vt:lpstr>
      <vt:lpstr>PowerPoint Presentation</vt:lpstr>
      <vt:lpstr>EPN Research and Biodiversity in Georgia</vt:lpstr>
      <vt:lpstr>Biocontrol Efficacy Against Local Pests </vt:lpstr>
      <vt:lpstr>PowerPoint Presentation</vt:lpstr>
      <vt:lpstr>PowerPoint Presentation</vt:lpstr>
      <vt:lpstr>Core advantages</vt:lpstr>
      <vt:lpstr>Future research and learning</vt:lpstr>
      <vt:lpstr>Thanks for your attention!</vt:lpstr>
      <vt:lpstr>Bibliography: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Entomopathogenic Nematodes of Georgia</dc:title>
  <cp:lastModifiedBy>Kato</cp:lastModifiedBy>
  <cp:revision>1</cp:revision>
  <dcterms:modified xsi:type="dcterms:W3CDTF">2026-09-08T08:02:21Z</dcterms:modified>
</cp:coreProperties>
</file>