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374" r:id="rId2"/>
    <p:sldId id="375" r:id="rId3"/>
    <p:sldId id="379" r:id="rId4"/>
    <p:sldId id="258" r:id="rId5"/>
    <p:sldId id="364" r:id="rId6"/>
    <p:sldId id="340" r:id="rId7"/>
    <p:sldId id="380" r:id="rId8"/>
    <p:sldId id="392" r:id="rId9"/>
    <p:sldId id="373" r:id="rId10"/>
    <p:sldId id="395" r:id="rId11"/>
    <p:sldId id="394" r:id="rId12"/>
    <p:sldId id="385" r:id="rId13"/>
    <p:sldId id="353" r:id="rId14"/>
    <p:sldId id="354" r:id="rId15"/>
    <p:sldId id="358" r:id="rId16"/>
    <p:sldId id="361" r:id="rId17"/>
    <p:sldId id="388" r:id="rId18"/>
    <p:sldId id="389" r:id="rId19"/>
    <p:sldId id="390" r:id="rId20"/>
    <p:sldId id="336" r:id="rId21"/>
    <p:sldId id="39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631B"/>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65" autoAdjust="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9AD91-25B8-4EE1-9ED3-820F99775660}"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B02B3-104E-4587-8E8C-70E6BEC0A0FC}" type="slidenum">
              <a:rPr lang="en-US" smtClean="0"/>
              <a:t>‹#›</a:t>
            </a:fld>
            <a:endParaRPr lang="en-US"/>
          </a:p>
        </p:txBody>
      </p:sp>
    </p:spTree>
    <p:extLst>
      <p:ext uri="{BB962C8B-B14F-4D97-AF65-F5344CB8AC3E}">
        <p14:creationId xmlns:p14="http://schemas.microsoft.com/office/powerpoint/2010/main" val="3903227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5B02B3-104E-4587-8E8C-70E6BEC0A0FC}" type="slidenum">
              <a:rPr lang="en-US" smtClean="0"/>
              <a:t>10</a:t>
            </a:fld>
            <a:endParaRPr lang="en-US"/>
          </a:p>
        </p:txBody>
      </p:sp>
    </p:spTree>
    <p:extLst>
      <p:ext uri="{BB962C8B-B14F-4D97-AF65-F5344CB8AC3E}">
        <p14:creationId xmlns:p14="http://schemas.microsoft.com/office/powerpoint/2010/main" val="3832456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41C7F23-F502-40A1-A806-A0C027D5AE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DB725-3C26-4306-9968-538F759D8B5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075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C7F23-F502-40A1-A806-A0C027D5AE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12744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1C7F23-F502-40A1-A806-A0C027D5AE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DB725-3C26-4306-9968-538F759D8B5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43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1C7F23-F502-40A1-A806-A0C027D5AE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1633811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1C7F23-F502-40A1-A806-A0C027D5AE4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3878345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1C7F23-F502-40A1-A806-A0C027D5AE4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137182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1C7F23-F502-40A1-A806-A0C027D5AE4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3037457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1C7F23-F502-40A1-A806-A0C027D5AE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891257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1C7F23-F502-40A1-A806-A0C027D5AE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0DB725-3C26-4306-9968-538F759D8B5B}"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314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C7F23-F502-40A1-A806-A0C027D5AE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DB725-3C26-4306-9968-538F759D8B5B}" type="slidenum">
              <a:rPr lang="en-US" smtClean="0"/>
              <a:t>‹#›</a:t>
            </a:fld>
            <a:endParaRPr lang="en-US"/>
          </a:p>
        </p:txBody>
      </p:sp>
    </p:spTree>
    <p:extLst>
      <p:ext uri="{BB962C8B-B14F-4D97-AF65-F5344CB8AC3E}">
        <p14:creationId xmlns:p14="http://schemas.microsoft.com/office/powerpoint/2010/main" val="392150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1C7F23-F502-40A1-A806-A0C027D5AE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0DB725-3C26-4306-9968-538F759D8B5B}"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34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741C7F23-F502-40A1-A806-A0C027D5AE44}" type="datetimeFigureOut">
              <a:rPr lang="en-US" smtClean="0"/>
              <a:t>9/7/2026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50DB725-3C26-4306-9968-538F759D8B5B}"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1569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14.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3.jpeg"/><Relationship Id="rId5" Type="http://schemas.microsoft.com/office/2007/relationships/hdphoto" Target="../media/hdphoto3.wdp"/><Relationship Id="rId10" Type="http://schemas.openxmlformats.org/officeDocument/2006/relationships/image" Target="../media/image12.jpg"/><Relationship Id="rId4" Type="http://schemas.openxmlformats.org/officeDocument/2006/relationships/image" Target="../media/image8.png"/><Relationship Id="rId9"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6.tif"/><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tif"/><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tif"/></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t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2.t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882694-6956-4EC6-BA6F-1D851EC154D7}"/>
              </a:ext>
            </a:extLst>
          </p:cNvPr>
          <p:cNvSpPr txBox="1"/>
          <p:nvPr/>
        </p:nvSpPr>
        <p:spPr>
          <a:xfrm>
            <a:off x="2847525" y="3818825"/>
            <a:ext cx="5891245" cy="1107996"/>
          </a:xfrm>
          <a:prstGeom prst="rect">
            <a:avLst/>
          </a:prstGeom>
          <a:noFill/>
        </p:spPr>
        <p:txBody>
          <a:bodyPr wrap="square">
            <a:spAutoFit/>
          </a:bodyPr>
          <a:lstStyle/>
          <a:p>
            <a:pPr algn="ctr"/>
            <a:endParaRPr lang="en-US" sz="2200" dirty="0">
              <a:latin typeface="Sylfaen" panose="010A0502050306030303" pitchFamily="18" charset="0"/>
            </a:endParaRPr>
          </a:p>
          <a:p>
            <a:pPr algn="ctr"/>
            <a:r>
              <a:rPr lang="en-US" sz="2200" b="1" dirty="0">
                <a:latin typeface="Sylfaen" panose="010A0502050306030303" pitchFamily="18" charset="0"/>
              </a:rPr>
              <a:t>Ilia State University,</a:t>
            </a:r>
          </a:p>
          <a:p>
            <a:pPr algn="ctr"/>
            <a:r>
              <a:rPr lang="en-US" sz="2200" b="1" dirty="0">
                <a:latin typeface="Sylfaen" panose="010A0502050306030303" pitchFamily="18" charset="0"/>
              </a:rPr>
              <a:t>K. </a:t>
            </a:r>
            <a:r>
              <a:rPr lang="en-US" sz="2200" b="1" dirty="0" err="1">
                <a:latin typeface="Sylfaen" panose="010A0502050306030303" pitchFamily="18" charset="0"/>
              </a:rPr>
              <a:t>Cholokashvili</a:t>
            </a:r>
            <a:r>
              <a:rPr lang="en-US" sz="2200" b="1" dirty="0">
                <a:latin typeface="Sylfaen" panose="010A0502050306030303" pitchFamily="18" charset="0"/>
              </a:rPr>
              <a:t> Ave. 3/5, Tbilisi 0162, Georgia.</a:t>
            </a:r>
          </a:p>
        </p:txBody>
      </p:sp>
      <p:pic>
        <p:nvPicPr>
          <p:cNvPr id="4" name="Picture 2" descr="D:\University\LOGO\LOGO_Eng-mrgvai_CMYK.png">
            <a:extLst>
              <a:ext uri="{FF2B5EF4-FFF2-40B4-BE49-F238E27FC236}">
                <a16:creationId xmlns:a16="http://schemas.microsoft.com/office/drawing/2014/main" id="{600B13FD-768A-47E1-8314-C2DC3BF6DAC9}"/>
              </a:ext>
            </a:extLst>
          </p:cNvPr>
          <p:cNvPicPr>
            <a:picLocks noChangeAspect="1" noChangeArrowheads="1"/>
          </p:cNvPicPr>
          <p:nvPr/>
        </p:nvPicPr>
        <p:blipFill>
          <a:blip r:embed="rId2" cstate="print"/>
          <a:srcRect/>
          <a:stretch>
            <a:fillRect/>
          </a:stretch>
        </p:blipFill>
        <p:spPr bwMode="auto">
          <a:xfrm>
            <a:off x="10301149" y="65314"/>
            <a:ext cx="1848810" cy="1785008"/>
          </a:xfrm>
          <a:prstGeom prst="rect">
            <a:avLst/>
          </a:prstGeom>
          <a:noFill/>
        </p:spPr>
      </p:pic>
      <p:pic>
        <p:nvPicPr>
          <p:cNvPr id="6" name="Picture 1" descr="D:\Photos\Kazbegi\DSCN0032.JPG">
            <a:extLst>
              <a:ext uri="{FF2B5EF4-FFF2-40B4-BE49-F238E27FC236}">
                <a16:creationId xmlns:a16="http://schemas.microsoft.com/office/drawing/2014/main" id="{ACD40D18-4C08-4F78-B7DD-B6C57C195BAD}"/>
              </a:ext>
            </a:extLst>
          </p:cNvPr>
          <p:cNvPicPr>
            <a:picLocks noChangeAspect="1" noChangeArrowheads="1"/>
          </p:cNvPicPr>
          <p:nvPr/>
        </p:nvPicPr>
        <p:blipFill>
          <a:blip r:embed="rId3" cstate="print"/>
          <a:srcRect/>
          <a:stretch>
            <a:fillRect/>
          </a:stretch>
        </p:blipFill>
        <p:spPr bwMode="auto">
          <a:xfrm>
            <a:off x="1613897" y="4778504"/>
            <a:ext cx="8589792" cy="1999638"/>
          </a:xfrm>
          <a:prstGeom prst="rect">
            <a:avLst/>
          </a:prstGeom>
          <a:noFill/>
          <a:ln>
            <a:noFill/>
          </a:ln>
          <a:effectLst>
            <a:outerShdw blurRad="190500" dist="228600" dir="2700000" algn="ctr">
              <a:srgbClr val="000000">
                <a:alpha val="30000"/>
              </a:srgbClr>
            </a:outerShdw>
            <a:softEdge rad="317500"/>
          </a:effectLst>
        </p:spPr>
      </p:pic>
      <p:sp>
        <p:nvSpPr>
          <p:cNvPr id="2" name="TextBox 1">
            <a:extLst>
              <a:ext uri="{FF2B5EF4-FFF2-40B4-BE49-F238E27FC236}">
                <a16:creationId xmlns:a16="http://schemas.microsoft.com/office/drawing/2014/main" id="{1C7C4947-CBF0-462F-8272-B63D7DAF09FE}"/>
              </a:ext>
            </a:extLst>
          </p:cNvPr>
          <p:cNvSpPr txBox="1"/>
          <p:nvPr/>
        </p:nvSpPr>
        <p:spPr>
          <a:xfrm>
            <a:off x="4408859" y="3167390"/>
            <a:ext cx="2768578" cy="523220"/>
          </a:xfrm>
          <a:prstGeom prst="rect">
            <a:avLst/>
          </a:prstGeom>
          <a:noFill/>
        </p:spPr>
        <p:txBody>
          <a:bodyPr wrap="none" rtlCol="0">
            <a:spAutoFit/>
          </a:bodyPr>
          <a:lstStyle/>
          <a:p>
            <a:r>
              <a:rPr lang="en-US" sz="2800" b="1" dirty="0">
                <a:solidFill>
                  <a:schemeClr val="accent2">
                    <a:lumMod val="50000"/>
                  </a:schemeClr>
                </a:solidFill>
                <a:latin typeface="Sylfaen" panose="010A0502050306030303" pitchFamily="18" charset="0"/>
              </a:rPr>
              <a:t>Tamar </a:t>
            </a:r>
            <a:r>
              <a:rPr lang="en-US" sz="2800" b="1" dirty="0" err="1">
                <a:solidFill>
                  <a:schemeClr val="accent2">
                    <a:lumMod val="50000"/>
                  </a:schemeClr>
                </a:solidFill>
                <a:latin typeface="Sylfaen" panose="010A0502050306030303" pitchFamily="18" charset="0"/>
              </a:rPr>
              <a:t>Jolokhava</a:t>
            </a:r>
            <a:endParaRPr lang="en-US" sz="2800" b="1" dirty="0">
              <a:solidFill>
                <a:schemeClr val="accent2">
                  <a:lumMod val="50000"/>
                </a:schemeClr>
              </a:solidFill>
              <a:latin typeface="Sylfaen" panose="010A0502050306030303" pitchFamily="18" charset="0"/>
            </a:endParaRPr>
          </a:p>
        </p:txBody>
      </p:sp>
      <p:sp>
        <p:nvSpPr>
          <p:cNvPr id="8" name="Rectangle 7">
            <a:extLst>
              <a:ext uri="{FF2B5EF4-FFF2-40B4-BE49-F238E27FC236}">
                <a16:creationId xmlns:a16="http://schemas.microsoft.com/office/drawing/2014/main" id="{47E6C017-FE2F-4089-8C35-EA6C8B7DE1CF}"/>
              </a:ext>
            </a:extLst>
          </p:cNvPr>
          <p:cNvSpPr/>
          <p:nvPr/>
        </p:nvSpPr>
        <p:spPr>
          <a:xfrm>
            <a:off x="1095756" y="857919"/>
            <a:ext cx="9394784" cy="1384995"/>
          </a:xfrm>
          <a:prstGeom prst="rect">
            <a:avLst/>
          </a:prstGeom>
          <a:noFill/>
        </p:spPr>
        <p:txBody>
          <a:bodyPr wrap="square" lIns="91440" tIns="45720" rIns="91440" bIns="45720">
            <a:spAutoFit/>
          </a:bodyPr>
          <a:lstStyle/>
          <a:p>
            <a:pPr algn="ctr"/>
            <a:r>
              <a:rPr lang="en-US" sz="2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Summary of Published Research: Exploring Altitudinal Variations in Soil and Vegetation within the Alpine Desert of the Central Greater Caucasus, Georgia</a:t>
            </a:r>
            <a:endParaRPr lang="en-US" sz="2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630484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236098" y="755781"/>
            <a:ext cx="7803041" cy="5701832"/>
          </a:xfrm>
          <a:prstGeom prst="rect">
            <a:avLst/>
          </a:prstGeom>
        </p:spPr>
      </p:pic>
      <p:grpSp>
        <p:nvGrpSpPr>
          <p:cNvPr id="3" name="Google Shape;247;p41">
            <a:extLst>
              <a:ext uri="{FF2B5EF4-FFF2-40B4-BE49-F238E27FC236}">
                <a16:creationId xmlns:a16="http://schemas.microsoft.com/office/drawing/2014/main" id="{278FC5B0-C70D-449F-A1E2-AE11C341F08D}"/>
              </a:ext>
            </a:extLst>
          </p:cNvPr>
          <p:cNvGrpSpPr/>
          <p:nvPr/>
        </p:nvGrpSpPr>
        <p:grpSpPr>
          <a:xfrm>
            <a:off x="2934841" y="0"/>
            <a:ext cx="6322318" cy="6567591"/>
            <a:chOff x="1175" y="-17925"/>
            <a:chExt cx="8104725" cy="5161600"/>
          </a:xfrm>
        </p:grpSpPr>
        <p:pic>
          <p:nvPicPr>
            <p:cNvPr id="4" name="Google Shape;248;p41">
              <a:extLst>
                <a:ext uri="{FF2B5EF4-FFF2-40B4-BE49-F238E27FC236}">
                  <a16:creationId xmlns:a16="http://schemas.microsoft.com/office/drawing/2014/main" id="{4B04D839-5406-4CE4-8B12-F4B01B98AB41}"/>
                </a:ext>
              </a:extLst>
            </p:cNvPr>
            <p:cNvPicPr preferRelativeResize="0"/>
            <p:nvPr/>
          </p:nvPicPr>
          <p:blipFill rotWithShape="1">
            <a:blip r:embed="rId4" cstate="print">
              <a:alphaModFix/>
            </a:blip>
            <a:srcRect l="30177" t="19015"/>
            <a:stretch/>
          </p:blipFill>
          <p:spPr>
            <a:xfrm rot="5400000">
              <a:off x="2835799" y="-126850"/>
              <a:ext cx="5161175" cy="5379026"/>
            </a:xfrm>
            <a:prstGeom prst="rect">
              <a:avLst/>
            </a:prstGeom>
            <a:noFill/>
            <a:ln>
              <a:noFill/>
            </a:ln>
          </p:spPr>
        </p:pic>
        <p:sp>
          <p:nvSpPr>
            <p:cNvPr id="5" name="Google Shape;249;p41">
              <a:extLst>
                <a:ext uri="{FF2B5EF4-FFF2-40B4-BE49-F238E27FC236}">
                  <a16:creationId xmlns:a16="http://schemas.microsoft.com/office/drawing/2014/main" id="{25DFD42C-0390-4E9B-BCD5-8A715991F482}"/>
                </a:ext>
              </a:extLst>
            </p:cNvPr>
            <p:cNvSpPr/>
            <p:nvPr/>
          </p:nvSpPr>
          <p:spPr>
            <a:xfrm>
              <a:off x="1175" y="-10025"/>
              <a:ext cx="2774100" cy="51537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grpSp>
      <p:sp>
        <p:nvSpPr>
          <p:cNvPr id="2" name="Rectangle 1">
            <a:extLst>
              <a:ext uri="{FF2B5EF4-FFF2-40B4-BE49-F238E27FC236}">
                <a16:creationId xmlns:a16="http://schemas.microsoft.com/office/drawing/2014/main" id="{0C75EC3D-F0F3-4857-AE03-D6A8D6F4D001}"/>
              </a:ext>
            </a:extLst>
          </p:cNvPr>
          <p:cNvSpPr/>
          <p:nvPr/>
        </p:nvSpPr>
        <p:spPr>
          <a:xfrm>
            <a:off x="4890095" y="38961"/>
            <a:ext cx="1649811" cy="523220"/>
          </a:xfrm>
          <a:prstGeom prst="rect">
            <a:avLst/>
          </a:prstGeom>
          <a:noFill/>
        </p:spPr>
        <p:txBody>
          <a:bodyPr wrap="none" lIns="91440" tIns="45720" rIns="91440" bIns="45720">
            <a:spAutoFit/>
          </a:bodyPr>
          <a:lstStyle/>
          <a:p>
            <a:pPr algn="ctr"/>
            <a:r>
              <a:rPr lang="en-US" sz="2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The Goal:</a:t>
            </a:r>
          </a:p>
        </p:txBody>
      </p:sp>
      <p:sp>
        <p:nvSpPr>
          <p:cNvPr id="11" name="TextBox 10">
            <a:extLst>
              <a:ext uri="{FF2B5EF4-FFF2-40B4-BE49-F238E27FC236}">
                <a16:creationId xmlns:a16="http://schemas.microsoft.com/office/drawing/2014/main" id="{3A7ED638-BC7B-4AEC-8C64-9D49DCAD0A3B}"/>
              </a:ext>
            </a:extLst>
          </p:cNvPr>
          <p:cNvSpPr txBox="1"/>
          <p:nvPr/>
        </p:nvSpPr>
        <p:spPr>
          <a:xfrm>
            <a:off x="224156" y="562181"/>
            <a:ext cx="5137827" cy="5940088"/>
          </a:xfrm>
          <a:prstGeom prst="rect">
            <a:avLst/>
          </a:prstGeom>
          <a:noFill/>
        </p:spPr>
        <p:txBody>
          <a:bodyPr wrap="square">
            <a:spAutoFit/>
          </a:bodyPr>
          <a:lstStyle/>
          <a:p>
            <a:pPr algn="just"/>
            <a:r>
              <a:rPr lang="en-US" sz="2000" dirty="0">
                <a:latin typeface="Sylfaen" panose="010A0502050306030303" pitchFamily="18" charset="0"/>
              </a:rPr>
              <a:t>This study examines plant community structure, functionality, and soil characteristics in the </a:t>
            </a:r>
            <a:r>
              <a:rPr lang="en-US" sz="2000" dirty="0" err="1">
                <a:latin typeface="Sylfaen" panose="010A0502050306030303" pitchFamily="18" charset="0"/>
              </a:rPr>
              <a:t>Kazbegi</a:t>
            </a:r>
            <a:r>
              <a:rPr lang="en-US" sz="2000" dirty="0">
                <a:latin typeface="Sylfaen" panose="010A0502050306030303" pitchFamily="18" charset="0"/>
              </a:rPr>
              <a:t> region of the Central Greater Caucasus. A transect was established along a ridge with distinct northern and southern slope aspects, spanning elevations from 3000 m to 3900 m inclusive. Sampling was omitted at 3400 m and 3500 m due to glacier coverage, and at 3800 m due to ice. This range encompasses nearly the entire alpine desert belt, including the alpine-</a:t>
            </a:r>
            <a:r>
              <a:rPr lang="en-US" sz="2000" dirty="0" err="1">
                <a:latin typeface="Sylfaen" panose="010A0502050306030303" pitchFamily="18" charset="0"/>
              </a:rPr>
              <a:t>nival</a:t>
            </a:r>
            <a:r>
              <a:rPr lang="en-US" sz="2000" dirty="0">
                <a:latin typeface="Sylfaen" panose="010A0502050306030303" pitchFamily="18" charset="0"/>
              </a:rPr>
              <a:t> ecotone</a:t>
            </a:r>
            <a:r>
              <a:rPr lang="ka-GE" sz="2000" dirty="0">
                <a:latin typeface="Sylfaen" panose="010A0502050306030303" pitchFamily="18" charset="0"/>
              </a:rPr>
              <a:t>.</a:t>
            </a:r>
          </a:p>
          <a:p>
            <a:pPr algn="just"/>
            <a:endParaRPr lang="en-US" sz="2000" dirty="0">
              <a:latin typeface="Sylfaen" panose="010A0502050306030303" pitchFamily="18" charset="0"/>
            </a:endParaRPr>
          </a:p>
          <a:p>
            <a:pPr algn="just"/>
            <a:r>
              <a:rPr lang="en-US" sz="2000" dirty="0">
                <a:latin typeface="Sylfaen" panose="010A0502050306030303" pitchFamily="18" charset="0"/>
              </a:rPr>
              <a:t>To understand the specific role of soil pH, we compared two distinct locations at an elevation of 3,000 meters. We studied Mt. </a:t>
            </a:r>
            <a:r>
              <a:rPr lang="en-US" sz="2000" dirty="0" err="1">
                <a:latin typeface="Sylfaen" panose="010A0502050306030303" pitchFamily="18" charset="0"/>
              </a:rPr>
              <a:t>Kazbegi</a:t>
            </a:r>
            <a:r>
              <a:rPr lang="en-US" sz="2000" dirty="0">
                <a:latin typeface="Sylfaen" panose="010A0502050306030303" pitchFamily="18" charset="0"/>
              </a:rPr>
              <a:t> and the </a:t>
            </a:r>
            <a:r>
              <a:rPr lang="en-US" sz="2000" dirty="0" err="1">
                <a:latin typeface="Sylfaen" panose="010A0502050306030303" pitchFamily="18" charset="0"/>
              </a:rPr>
              <a:t>Gudauri</a:t>
            </a:r>
            <a:r>
              <a:rPr lang="en-US" sz="2000" dirty="0">
                <a:latin typeface="Sylfaen" panose="010A0502050306030303" pitchFamily="18" charset="0"/>
              </a:rPr>
              <a:t> ski resort, which are 25 kilometers apart and share similar abiotic conditions.</a:t>
            </a:r>
            <a:endParaRPr lang="ka-GE" sz="2000" dirty="0">
              <a:latin typeface="Sylfaen" panose="010A0502050306030303" pitchFamily="18" charset="0"/>
            </a:endParaRPr>
          </a:p>
        </p:txBody>
      </p:sp>
    </p:spTree>
    <p:extLst>
      <p:ext uri="{BB962C8B-B14F-4D97-AF65-F5344CB8AC3E}">
        <p14:creationId xmlns:p14="http://schemas.microsoft.com/office/powerpoint/2010/main" val="149770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F86480-BCFC-40C9-AD0F-EC2059D7E3B0}"/>
              </a:ext>
            </a:extLst>
          </p:cNvPr>
          <p:cNvSpPr/>
          <p:nvPr/>
        </p:nvSpPr>
        <p:spPr>
          <a:xfrm>
            <a:off x="442499" y="161357"/>
            <a:ext cx="1715534" cy="461665"/>
          </a:xfrm>
          <a:prstGeom prst="rect">
            <a:avLst/>
          </a:prstGeom>
          <a:noFill/>
        </p:spPr>
        <p:txBody>
          <a:bodyPr wrap="none" lIns="91440" tIns="45720" rIns="91440" bIns="45720">
            <a:spAutoFit/>
          </a:bodyPr>
          <a:lstStyle/>
          <a:p>
            <a:pPr algn="ct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Main issues:</a:t>
            </a:r>
          </a:p>
        </p:txBody>
      </p:sp>
      <p:sp>
        <p:nvSpPr>
          <p:cNvPr id="4" name="TextBox 3">
            <a:extLst>
              <a:ext uri="{FF2B5EF4-FFF2-40B4-BE49-F238E27FC236}">
                <a16:creationId xmlns:a16="http://schemas.microsoft.com/office/drawing/2014/main" id="{EC682E6D-5080-4C3B-84F6-8D0424A3C3B2}"/>
              </a:ext>
            </a:extLst>
          </p:cNvPr>
          <p:cNvSpPr txBox="1"/>
          <p:nvPr/>
        </p:nvSpPr>
        <p:spPr>
          <a:xfrm>
            <a:off x="186494" y="630224"/>
            <a:ext cx="11197312" cy="3816429"/>
          </a:xfrm>
          <a:prstGeom prst="rect">
            <a:avLst/>
          </a:prstGeom>
          <a:noFill/>
        </p:spPr>
        <p:txBody>
          <a:bodyPr wrap="square">
            <a:spAutoFit/>
          </a:bodyPr>
          <a:lstStyle/>
          <a:p>
            <a:pPr marL="342900" indent="-342900" algn="just">
              <a:buFont typeface="Wingdings" panose="05000000000000000000" pitchFamily="2" charset="2"/>
              <a:buChar char="§"/>
            </a:pPr>
            <a:r>
              <a:rPr lang="en-US" sz="2200" b="1" dirty="0">
                <a:solidFill>
                  <a:srgbClr val="C00000"/>
                </a:solidFill>
                <a:latin typeface="Sylfaen" panose="010A0502050306030303" pitchFamily="18" charset="0"/>
              </a:rPr>
              <a:t>Ecological Parameters: </a:t>
            </a:r>
            <a:r>
              <a:rPr lang="en-US" sz="2200" dirty="0">
                <a:latin typeface="Sylfaen" panose="010A0502050306030303" pitchFamily="18" charset="0"/>
              </a:rPr>
              <a:t>This includes factors such as elevation (meters above sea level), slope aspect, soil pH, and the availability of nutrients, including nitrogen (N), phosphorus (P), and potassium (K).</a:t>
            </a:r>
          </a:p>
          <a:p>
            <a:pPr marL="342900" indent="-342900" algn="just">
              <a:buFont typeface="Wingdings" panose="05000000000000000000" pitchFamily="2" charset="2"/>
              <a:buChar char="§"/>
            </a:pPr>
            <a:endParaRPr lang="en-US" sz="2200" dirty="0">
              <a:latin typeface="Sylfaen" panose="010A0502050306030303" pitchFamily="18" charset="0"/>
            </a:endParaRPr>
          </a:p>
          <a:p>
            <a:pPr marL="342900" indent="-342900" algn="just">
              <a:buFont typeface="Wingdings" panose="05000000000000000000" pitchFamily="2" charset="2"/>
              <a:buChar char="§"/>
            </a:pPr>
            <a:r>
              <a:rPr lang="en-US" sz="2200" b="1" dirty="0">
                <a:solidFill>
                  <a:srgbClr val="C00000"/>
                </a:solidFill>
                <a:latin typeface="Sylfaen" panose="010A0502050306030303" pitchFamily="18" charset="0"/>
              </a:rPr>
              <a:t>Plant Species Description: </a:t>
            </a:r>
            <a:r>
              <a:rPr lang="en-US" sz="2200" dirty="0">
                <a:latin typeface="Sylfaen" panose="010A0502050306030303" pitchFamily="18" charset="0"/>
              </a:rPr>
              <a:t>All plant species will be described, with their abundance determined by counting the frequency of countable shoots within patches. Additionally, we will identify monospecific patches (solitary plants) and analyze their share among patches. </a:t>
            </a:r>
          </a:p>
          <a:p>
            <a:pPr marL="342900" indent="-342900" algn="just">
              <a:buFont typeface="Wingdings" panose="05000000000000000000" pitchFamily="2" charset="2"/>
              <a:buChar char="§"/>
            </a:pPr>
            <a:endParaRPr lang="en-US" sz="2200" dirty="0">
              <a:latin typeface="Sylfaen" panose="010A0502050306030303" pitchFamily="18" charset="0"/>
            </a:endParaRPr>
          </a:p>
          <a:p>
            <a:pPr marL="342900" indent="-342900" algn="just">
              <a:buFont typeface="Wingdings" panose="05000000000000000000" pitchFamily="2" charset="2"/>
              <a:buChar char="§"/>
            </a:pPr>
            <a:r>
              <a:rPr lang="en-US" sz="2200" b="1" dirty="0">
                <a:solidFill>
                  <a:srgbClr val="C00000"/>
                </a:solidFill>
                <a:latin typeface="Sylfaen" panose="010A0502050306030303" pitchFamily="18" charset="0"/>
              </a:rPr>
              <a:t>Floristic Similarity: </a:t>
            </a:r>
            <a:r>
              <a:rPr lang="en-US" sz="2200" dirty="0">
                <a:latin typeface="Sylfaen" panose="010A0502050306030303" pitchFamily="18" charset="0"/>
              </a:rPr>
              <a:t>We will examine changes in floristic similarity along the elevation gradient, accounting for both northern and southern exposures.</a:t>
            </a:r>
          </a:p>
        </p:txBody>
      </p:sp>
      <p:sp>
        <p:nvSpPr>
          <p:cNvPr id="7" name="Rectangle: Folded Corner 6">
            <a:extLst>
              <a:ext uri="{FF2B5EF4-FFF2-40B4-BE49-F238E27FC236}">
                <a16:creationId xmlns:a16="http://schemas.microsoft.com/office/drawing/2014/main" id="{46F1F700-F903-48B6-ABE0-4E087B0A0561}"/>
              </a:ext>
            </a:extLst>
          </p:cNvPr>
          <p:cNvSpPr/>
          <p:nvPr/>
        </p:nvSpPr>
        <p:spPr>
          <a:xfrm>
            <a:off x="442499" y="4708134"/>
            <a:ext cx="7268666" cy="1748860"/>
          </a:xfrm>
          <a:prstGeom prst="foldedCorner">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just"/>
            <a:r>
              <a:rPr lang="en-US" sz="2000" dirty="0">
                <a:solidFill>
                  <a:schemeClr val="tx1"/>
                </a:solidFill>
                <a:latin typeface="Sylfaen" panose="010A0502050306030303" pitchFamily="18" charset="0"/>
              </a:rPr>
              <a:t>The second part of the study was conducted at two sites on Mt. </a:t>
            </a:r>
            <a:r>
              <a:rPr lang="en-US" sz="2000" dirty="0" err="1">
                <a:solidFill>
                  <a:schemeClr val="tx1"/>
                </a:solidFill>
                <a:latin typeface="Sylfaen" panose="010A0502050306030303" pitchFamily="18" charset="0"/>
              </a:rPr>
              <a:t>Kazbegi</a:t>
            </a:r>
            <a:r>
              <a:rPr lang="en-US" sz="2000" dirty="0">
                <a:solidFill>
                  <a:schemeClr val="tx1"/>
                </a:solidFill>
                <a:latin typeface="Sylfaen" panose="010A0502050306030303" pitchFamily="18" charset="0"/>
              </a:rPr>
              <a:t> and the </a:t>
            </a:r>
            <a:r>
              <a:rPr lang="en-US" sz="2000" dirty="0" err="1">
                <a:solidFill>
                  <a:schemeClr val="tx1"/>
                </a:solidFill>
                <a:latin typeface="Sylfaen" panose="010A0502050306030303" pitchFamily="18" charset="0"/>
              </a:rPr>
              <a:t>Gudauri</a:t>
            </a:r>
            <a:r>
              <a:rPr lang="en-US" sz="2000" dirty="0">
                <a:solidFill>
                  <a:schemeClr val="tx1"/>
                </a:solidFill>
                <a:latin typeface="Sylfaen" panose="010A0502050306030303" pitchFamily="18" charset="0"/>
              </a:rPr>
              <a:t> ski resort, focusing on climatic characteristics and soil </a:t>
            </a:r>
            <a:r>
              <a:rPr lang="en-US" sz="2000" dirty="0" err="1">
                <a:solidFill>
                  <a:schemeClr val="tx1"/>
                </a:solidFill>
                <a:latin typeface="Sylfaen" panose="010A0502050306030303" pitchFamily="18" charset="0"/>
              </a:rPr>
              <a:t>pH.</a:t>
            </a:r>
            <a:r>
              <a:rPr lang="en-US" sz="2000" dirty="0">
                <a:solidFill>
                  <a:schemeClr val="tx1"/>
                </a:solidFill>
                <a:latin typeface="Sylfaen" panose="010A0502050306030303" pitchFamily="18" charset="0"/>
              </a:rPr>
              <a:t> In each sampling plot, </a:t>
            </a:r>
            <a:r>
              <a:rPr lang="ka-GE" sz="2000" dirty="0">
                <a:solidFill>
                  <a:schemeClr val="tx1"/>
                </a:solidFill>
                <a:latin typeface="Sylfaen" panose="010A0502050306030303" pitchFamily="18" charset="0"/>
              </a:rPr>
              <a:t>plant species descriptions </a:t>
            </a:r>
            <a:r>
              <a:rPr lang="en-US" sz="2000" dirty="0">
                <a:solidFill>
                  <a:schemeClr val="tx1"/>
                </a:solidFill>
                <a:latin typeface="Sylfaen" panose="010A0502050306030303" pitchFamily="18" charset="0"/>
              </a:rPr>
              <a:t>remained unchanged.</a:t>
            </a:r>
          </a:p>
        </p:txBody>
      </p:sp>
      <p:pic>
        <p:nvPicPr>
          <p:cNvPr id="9" name="Picture 2" descr="გუდაური – ადგილი, სადაც დასვენება ნამდვილ თავგადასავლად იქცევა - aeronews.ge">
            <a:extLst>
              <a:ext uri="{FF2B5EF4-FFF2-40B4-BE49-F238E27FC236}">
                <a16:creationId xmlns:a16="http://schemas.microsoft.com/office/drawing/2014/main" id="{BD9A9C32-51D4-4E87-A652-B159FCBE09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043" r="11032" b="8324"/>
          <a:stretch/>
        </p:blipFill>
        <p:spPr bwMode="auto">
          <a:xfrm>
            <a:off x="8212335" y="4439451"/>
            <a:ext cx="3718408" cy="2279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0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385155" y="612436"/>
            <a:ext cx="9067800" cy="707886"/>
          </a:xfrm>
          <a:prstGeom prst="rect">
            <a:avLst/>
          </a:prstGeom>
          <a:noFill/>
        </p:spPr>
        <p:txBody>
          <a:bodyPr wrap="square" rtlCol="0">
            <a:spAutoFit/>
          </a:bodyPr>
          <a:lstStyle/>
          <a:p>
            <a:pPr algn="just"/>
            <a:r>
              <a:rPr lang="en-US" sz="2000" dirty="0">
                <a:latin typeface="Sylfaen" panose="010A0502050306030303" pitchFamily="18" charset="0"/>
              </a:rPr>
              <a:t>Monospecific and multi-species plant micro-groupings (</a:t>
            </a:r>
            <a:r>
              <a:rPr lang="en-US" sz="2000" dirty="0" err="1">
                <a:latin typeface="Sylfaen" panose="010A0502050306030303" pitchFamily="18" charset="0"/>
              </a:rPr>
              <a:t>nanocoenoses</a:t>
            </a:r>
            <a:r>
              <a:rPr lang="en-US" sz="2000" dirty="0">
                <a:latin typeface="Sylfaen" panose="010A0502050306030303" pitchFamily="18" charset="0"/>
              </a:rPr>
              <a:t>) of </a:t>
            </a:r>
            <a:r>
              <a:rPr lang="en-US" sz="2000" dirty="0" err="1">
                <a:latin typeface="Sylfaen" panose="010A0502050306030303" pitchFamily="18" charset="0"/>
              </a:rPr>
              <a:t>subnival-nival</a:t>
            </a:r>
            <a:r>
              <a:rPr lang="en-US" sz="2000" dirty="0">
                <a:latin typeface="Sylfaen" panose="010A0502050306030303" pitchFamily="18" charset="0"/>
              </a:rPr>
              <a:t> belts.</a:t>
            </a:r>
          </a:p>
        </p:txBody>
      </p:sp>
      <p:pic>
        <p:nvPicPr>
          <p:cNvPr id="25" name="Picture 24"/>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293" r="-591"/>
          <a:stretch/>
        </p:blipFill>
        <p:spPr>
          <a:xfrm>
            <a:off x="1501378" y="1365502"/>
            <a:ext cx="3064132" cy="2233939"/>
          </a:xfrm>
          <a:prstGeom prst="rect">
            <a:avLst/>
          </a:prstGeom>
        </p:spPr>
      </p:pic>
      <p:pic>
        <p:nvPicPr>
          <p:cNvPr id="27" name="Picture 26"/>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colorTemperature colorTemp="72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l="13756" r="46852" b="54725"/>
          <a:stretch/>
        </p:blipFill>
        <p:spPr>
          <a:xfrm>
            <a:off x="7579392" y="1365502"/>
            <a:ext cx="2753756" cy="2230541"/>
          </a:xfrm>
          <a:prstGeom prst="rect">
            <a:avLst/>
          </a:prstGeom>
        </p:spPr>
      </p:pic>
      <p:pic>
        <p:nvPicPr>
          <p:cNvPr id="34" name="Picture 33"/>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Effect>
                      <a14:colorTemperature colorTemp="8800"/>
                    </a14:imgEffect>
                    <a14:imgEffect>
                      <a14:brightnessContrast contrast="40000"/>
                    </a14:imgEffect>
                  </a14:imgLayer>
                </a14:imgProps>
              </a:ext>
              <a:ext uri="{28A0092B-C50C-407E-A947-70E740481C1C}">
                <a14:useLocalDpi xmlns:a14="http://schemas.microsoft.com/office/drawing/2010/main" val="0"/>
              </a:ext>
            </a:extLst>
          </a:blip>
          <a:srcRect l="67703" t="38645" r="411" b="24170"/>
          <a:stretch/>
        </p:blipFill>
        <p:spPr>
          <a:xfrm>
            <a:off x="4664332" y="1365502"/>
            <a:ext cx="2816238" cy="2230541"/>
          </a:xfrm>
          <a:prstGeom prst="rect">
            <a:avLst/>
          </a:prstGeom>
        </p:spPr>
      </p:pic>
      <p:sp>
        <p:nvSpPr>
          <p:cNvPr id="11" name="Rectangle 10">
            <a:extLst>
              <a:ext uri="{FF2B5EF4-FFF2-40B4-BE49-F238E27FC236}">
                <a16:creationId xmlns:a16="http://schemas.microsoft.com/office/drawing/2014/main" id="{9E116A18-1914-44BB-8F58-B15718684B09}"/>
              </a:ext>
            </a:extLst>
          </p:cNvPr>
          <p:cNvSpPr/>
          <p:nvPr/>
        </p:nvSpPr>
        <p:spPr>
          <a:xfrm>
            <a:off x="205184" y="134396"/>
            <a:ext cx="2359941" cy="461665"/>
          </a:xfrm>
          <a:prstGeom prst="rect">
            <a:avLst/>
          </a:prstGeom>
          <a:noFill/>
        </p:spPr>
        <p:txBody>
          <a:bodyPr wrap="none" lIns="91440" tIns="45720" rIns="91440" bIns="45720">
            <a:spAutoFit/>
          </a:bodyPr>
          <a:lstStyle/>
          <a:p>
            <a:pPr algn="ct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Research subject:</a:t>
            </a:r>
          </a:p>
        </p:txBody>
      </p:sp>
      <p:pic>
        <p:nvPicPr>
          <p:cNvPr id="12" name="Picture 11">
            <a:extLst>
              <a:ext uri="{FF2B5EF4-FFF2-40B4-BE49-F238E27FC236}">
                <a16:creationId xmlns:a16="http://schemas.microsoft.com/office/drawing/2014/main" id="{7180A9F8-00F6-4741-B049-EB61AC8F52BB}"/>
              </a:ext>
            </a:extLst>
          </p:cNvPr>
          <p:cNvPicPr>
            <a:picLocks noChangeAspect="1"/>
          </p:cNvPicPr>
          <p:nvPr/>
        </p:nvPicPr>
        <p:blipFill rotWithShape="1">
          <a:blip r:embed="rId8">
            <a:extLst>
              <a:ext uri="{28A0092B-C50C-407E-A947-70E740481C1C}">
                <a14:useLocalDpi xmlns:a14="http://schemas.microsoft.com/office/drawing/2010/main" val="0"/>
              </a:ext>
            </a:extLst>
          </a:blip>
          <a:srcRect l="14456" t="8707" r="12483" b="4353"/>
          <a:stretch/>
        </p:blipFill>
        <p:spPr>
          <a:xfrm rot="5400000">
            <a:off x="1340284" y="3888782"/>
            <a:ext cx="2995917" cy="2673730"/>
          </a:xfrm>
          <a:prstGeom prst="rect">
            <a:avLst/>
          </a:prstGeom>
        </p:spPr>
      </p:pic>
      <p:pic>
        <p:nvPicPr>
          <p:cNvPr id="13" name="Picture 12">
            <a:extLst>
              <a:ext uri="{FF2B5EF4-FFF2-40B4-BE49-F238E27FC236}">
                <a16:creationId xmlns:a16="http://schemas.microsoft.com/office/drawing/2014/main" id="{6756B259-0AEC-4BE4-8960-15C54233A3D0}"/>
              </a:ext>
            </a:extLst>
          </p:cNvPr>
          <p:cNvPicPr>
            <a:picLocks noChangeAspect="1"/>
          </p:cNvPicPr>
          <p:nvPr/>
        </p:nvPicPr>
        <p:blipFill rotWithShape="1">
          <a:blip r:embed="rId9">
            <a:extLst>
              <a:ext uri="{28A0092B-C50C-407E-A947-70E740481C1C}">
                <a14:useLocalDpi xmlns:a14="http://schemas.microsoft.com/office/drawing/2010/main" val="0"/>
              </a:ext>
            </a:extLst>
          </a:blip>
          <a:srcRect l="23129" t="2994"/>
          <a:stretch/>
        </p:blipFill>
        <p:spPr>
          <a:xfrm>
            <a:off x="3499106" y="3727688"/>
            <a:ext cx="1046241" cy="990227"/>
          </a:xfrm>
          <a:prstGeom prst="rect">
            <a:avLst/>
          </a:prstGeom>
          <a:ln w="28575">
            <a:solidFill>
              <a:srgbClr val="FF0000"/>
            </a:solid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FB12AE5A-F100-473E-AFDD-A4384369DE38}"/>
              </a:ext>
            </a:extLst>
          </p:cNvPr>
          <p:cNvPicPr>
            <a:picLocks noChangeAspect="1"/>
          </p:cNvPicPr>
          <p:nvPr/>
        </p:nvPicPr>
        <p:blipFill rotWithShape="1">
          <a:blip r:embed="rId10">
            <a:extLst>
              <a:ext uri="{28A0092B-C50C-407E-A947-70E740481C1C}">
                <a14:useLocalDpi xmlns:a14="http://schemas.microsoft.com/office/drawing/2010/main" val="0"/>
              </a:ext>
            </a:extLst>
          </a:blip>
          <a:srcRect t="15637" r="-1043"/>
          <a:stretch/>
        </p:blipFill>
        <p:spPr>
          <a:xfrm>
            <a:off x="4756060" y="3727688"/>
            <a:ext cx="2679879" cy="2983339"/>
          </a:xfrm>
          <a:prstGeom prst="rect">
            <a:avLst/>
          </a:prstGeom>
        </p:spPr>
      </p:pic>
      <p:pic>
        <p:nvPicPr>
          <p:cNvPr id="15" name="Picture 14">
            <a:extLst>
              <a:ext uri="{FF2B5EF4-FFF2-40B4-BE49-F238E27FC236}">
                <a16:creationId xmlns:a16="http://schemas.microsoft.com/office/drawing/2014/main" id="{2B7E856C-EC91-4995-A804-E4985DC892E5}"/>
              </a:ext>
            </a:extLst>
          </p:cNvPr>
          <p:cNvPicPr>
            <a:picLocks noChangeAspect="1"/>
          </p:cNvPicPr>
          <p:nvPr/>
        </p:nvPicPr>
        <p:blipFill rotWithShape="1">
          <a:blip r:embed="rId11">
            <a:extLst>
              <a:ext uri="{28A0092B-C50C-407E-A947-70E740481C1C}">
                <a14:useLocalDpi xmlns:a14="http://schemas.microsoft.com/office/drawing/2010/main" val="0"/>
              </a:ext>
            </a:extLst>
          </a:blip>
          <a:srcRect r="29926"/>
          <a:stretch/>
        </p:blipFill>
        <p:spPr>
          <a:xfrm>
            <a:off x="7605670" y="3727687"/>
            <a:ext cx="2787389" cy="2983339"/>
          </a:xfrm>
          <a:prstGeom prst="rect">
            <a:avLst/>
          </a:prstGeom>
        </p:spPr>
      </p:pic>
      <p:pic>
        <p:nvPicPr>
          <p:cNvPr id="16" name="Picture 15">
            <a:extLst>
              <a:ext uri="{FF2B5EF4-FFF2-40B4-BE49-F238E27FC236}">
                <a16:creationId xmlns:a16="http://schemas.microsoft.com/office/drawing/2014/main" id="{80DE5C39-7848-4C6E-A5C6-CAABD2B341FC}"/>
              </a:ext>
            </a:extLst>
          </p:cNvPr>
          <p:cNvPicPr>
            <a:picLocks noChangeAspect="1"/>
          </p:cNvPicPr>
          <p:nvPr/>
        </p:nvPicPr>
        <p:blipFill rotWithShape="1">
          <a:blip r:embed="rId12">
            <a:extLst>
              <a:ext uri="{28A0092B-C50C-407E-A947-70E740481C1C}">
                <a14:useLocalDpi xmlns:a14="http://schemas.microsoft.com/office/drawing/2010/main" val="0"/>
              </a:ext>
            </a:extLst>
          </a:blip>
          <a:srcRect r="58649" b="47015"/>
          <a:stretch/>
        </p:blipFill>
        <p:spPr>
          <a:xfrm>
            <a:off x="9451385" y="3727687"/>
            <a:ext cx="1247606" cy="1198934"/>
          </a:xfrm>
          <a:prstGeom prst="rect">
            <a:avLst/>
          </a:prstGeom>
          <a:ln w="28575">
            <a:solidFill>
              <a:srgbClr val="FF0000"/>
            </a:solid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F62C6E-3362-4A6C-BB1F-7CF952F05E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0664" y="2524420"/>
            <a:ext cx="4759463" cy="3065335"/>
          </a:xfrm>
          <a:prstGeom prst="rect">
            <a:avLst/>
          </a:prstGeom>
        </p:spPr>
      </p:pic>
      <p:sp>
        <p:nvSpPr>
          <p:cNvPr id="6" name="Rectangle 5">
            <a:extLst>
              <a:ext uri="{FF2B5EF4-FFF2-40B4-BE49-F238E27FC236}">
                <a16:creationId xmlns:a16="http://schemas.microsoft.com/office/drawing/2014/main" id="{2C621381-B14C-4B11-918D-946B1AE65F65}"/>
              </a:ext>
            </a:extLst>
          </p:cNvPr>
          <p:cNvSpPr/>
          <p:nvPr/>
        </p:nvSpPr>
        <p:spPr>
          <a:xfrm>
            <a:off x="6803119" y="5673854"/>
            <a:ext cx="4954555" cy="923330"/>
          </a:xfrm>
          <a:prstGeom prst="rect">
            <a:avLst/>
          </a:prstGeom>
        </p:spPr>
        <p:txBody>
          <a:bodyPr wrap="square">
            <a:spAutoFit/>
          </a:bodyPr>
          <a:lstStyle/>
          <a:p>
            <a:pPr algn="just"/>
            <a:r>
              <a:rPr lang="en-US" sz="1800" b="0" u="none" strike="noStrike" baseline="0" dirty="0">
                <a:latin typeface="Sylfaen" panose="010A0502050306030303" pitchFamily="18" charset="0"/>
              </a:rPr>
              <a:t>Study transect on the slopes of Mt. </a:t>
            </a:r>
            <a:r>
              <a:rPr lang="en-US" sz="1800" b="0" u="none" strike="noStrike" baseline="0" dirty="0" err="1">
                <a:latin typeface="Sylfaen" panose="010A0502050306030303" pitchFamily="18" charset="0"/>
              </a:rPr>
              <a:t>Kazbegi</a:t>
            </a:r>
            <a:r>
              <a:rPr lang="en-US" sz="1800" b="0" u="none" strike="noStrike" baseline="0" dirty="0">
                <a:latin typeface="Sylfaen" panose="010A0502050306030303" pitchFamily="18" charset="0"/>
              </a:rPr>
              <a:t> (central Great Caucasus Mountains); N – north slope, S – south slope. </a:t>
            </a:r>
            <a:endParaRPr lang="en-US" sz="2000" dirty="0">
              <a:solidFill>
                <a:schemeClr val="accent1">
                  <a:lumMod val="75000"/>
                </a:schemeClr>
              </a:solidFill>
              <a:latin typeface="Sylfaen" panose="010A0502050306030303" pitchFamily="18" charset="0"/>
            </a:endParaRPr>
          </a:p>
        </p:txBody>
      </p:sp>
      <p:sp>
        <p:nvSpPr>
          <p:cNvPr id="7" name="TextBox 6">
            <a:extLst>
              <a:ext uri="{FF2B5EF4-FFF2-40B4-BE49-F238E27FC236}">
                <a16:creationId xmlns:a16="http://schemas.microsoft.com/office/drawing/2014/main" id="{01786151-90DA-4A63-95A7-26CC5056A6FA}"/>
              </a:ext>
            </a:extLst>
          </p:cNvPr>
          <p:cNvSpPr txBox="1"/>
          <p:nvPr/>
        </p:nvSpPr>
        <p:spPr>
          <a:xfrm>
            <a:off x="38015" y="573076"/>
            <a:ext cx="8687334" cy="1785104"/>
          </a:xfrm>
          <a:prstGeom prst="rect">
            <a:avLst/>
          </a:prstGeom>
          <a:noFill/>
        </p:spPr>
        <p:txBody>
          <a:bodyPr wrap="square" rtlCol="0">
            <a:spAutoFit/>
          </a:bodyPr>
          <a:lstStyle/>
          <a:p>
            <a:pPr algn="just"/>
            <a:r>
              <a:rPr lang="en-US" sz="2200" dirty="0">
                <a:latin typeface="Sylfaen" panose="010A0502050306030303" pitchFamily="18" charset="0"/>
              </a:rPr>
              <a:t>The </a:t>
            </a:r>
            <a:r>
              <a:rPr lang="en-US" sz="2200" dirty="0" err="1">
                <a:latin typeface="Sylfaen" panose="010A0502050306030303" pitchFamily="18" charset="0"/>
              </a:rPr>
              <a:t>Kazbegi</a:t>
            </a:r>
            <a:r>
              <a:rPr lang="en-US" sz="2200" dirty="0">
                <a:latin typeface="Sylfaen" panose="010A0502050306030303" pitchFamily="18" charset="0"/>
              </a:rPr>
              <a:t> municipality covers 1081.7 km², with the alpine-</a:t>
            </a:r>
            <a:r>
              <a:rPr lang="en-US" sz="2200" dirty="0" err="1">
                <a:latin typeface="Sylfaen" panose="010A0502050306030303" pitchFamily="18" charset="0"/>
              </a:rPr>
              <a:t>nival</a:t>
            </a:r>
            <a:r>
              <a:rPr lang="en-US" sz="2200" dirty="0">
                <a:latin typeface="Sylfaen" panose="010A0502050306030303" pitchFamily="18" charset="0"/>
              </a:rPr>
              <a:t> ecotone at around 3000 m </a:t>
            </a:r>
            <a:r>
              <a:rPr lang="en-US" sz="2200" dirty="0" err="1">
                <a:latin typeface="Sylfaen" panose="010A0502050306030303" pitchFamily="18" charset="0"/>
              </a:rPr>
              <a:t>a.s.l</a:t>
            </a:r>
            <a:r>
              <a:rPr lang="en-US" sz="2200" dirty="0">
                <a:latin typeface="Sylfaen" panose="010A0502050306030303" pitchFamily="18" charset="0"/>
              </a:rPr>
              <a:t>. The snowline is at approximately 3950 m </a:t>
            </a:r>
            <a:r>
              <a:rPr lang="en-US" sz="2200" dirty="0" err="1">
                <a:latin typeface="Sylfaen" panose="010A0502050306030303" pitchFamily="18" charset="0"/>
              </a:rPr>
              <a:t>a.s.l</a:t>
            </a:r>
            <a:r>
              <a:rPr lang="en-US" sz="2200" dirty="0">
                <a:latin typeface="Sylfaen" panose="010A0502050306030303" pitchFamily="18" charset="0"/>
              </a:rPr>
              <a:t>., while the region's elevations range from 1210 m to 5054 m. The climate is influenced</a:t>
            </a:r>
            <a:r>
              <a:rPr lang="ka-GE" sz="2200" dirty="0">
                <a:latin typeface="Sylfaen" panose="010A0502050306030303" pitchFamily="18" charset="0"/>
              </a:rPr>
              <a:t> </a:t>
            </a:r>
            <a:r>
              <a:rPr lang="en-US" sz="2200" dirty="0">
                <a:latin typeface="Sylfaen" panose="010A0502050306030303" pitchFamily="18" charset="0"/>
              </a:rPr>
              <a:t>by high elevations, complex topography, and its position on the north-facing macro-slope of the Great Caucasus.</a:t>
            </a:r>
          </a:p>
        </p:txBody>
      </p:sp>
      <p:sp>
        <p:nvSpPr>
          <p:cNvPr id="10" name="Rectangle 9">
            <a:extLst>
              <a:ext uri="{FF2B5EF4-FFF2-40B4-BE49-F238E27FC236}">
                <a16:creationId xmlns:a16="http://schemas.microsoft.com/office/drawing/2014/main" id="{87419C04-CAEF-472E-841B-3F73D4DA3B3F}"/>
              </a:ext>
            </a:extLst>
          </p:cNvPr>
          <p:cNvSpPr/>
          <p:nvPr/>
        </p:nvSpPr>
        <p:spPr>
          <a:xfrm>
            <a:off x="36790" y="122286"/>
            <a:ext cx="3568605" cy="461665"/>
          </a:xfrm>
          <a:prstGeom prst="rect">
            <a:avLst/>
          </a:prstGeom>
          <a:noFill/>
        </p:spPr>
        <p:txBody>
          <a:bodyPr wrap="none" lIns="91440" tIns="45720" rIns="91440" bIns="45720">
            <a:spAutoFit/>
          </a:bodyPr>
          <a:lstStyle/>
          <a:p>
            <a:pPr algn="ct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Environmental conditions:</a:t>
            </a:r>
          </a:p>
        </p:txBody>
      </p:sp>
      <p:pic>
        <p:nvPicPr>
          <p:cNvPr id="12" name="Picture 11">
            <a:extLst>
              <a:ext uri="{FF2B5EF4-FFF2-40B4-BE49-F238E27FC236}">
                <a16:creationId xmlns:a16="http://schemas.microsoft.com/office/drawing/2014/main" id="{5D75BA93-5871-454C-AB1B-518AF66E8E9B}"/>
              </a:ext>
            </a:extLst>
          </p:cNvPr>
          <p:cNvPicPr>
            <a:picLocks noChangeAspect="1"/>
          </p:cNvPicPr>
          <p:nvPr/>
        </p:nvPicPr>
        <p:blipFill rotWithShape="1">
          <a:blip r:embed="rId3">
            <a:extLst>
              <a:ext uri="{28A0092B-C50C-407E-A947-70E740481C1C}">
                <a14:useLocalDpi xmlns:a14="http://schemas.microsoft.com/office/drawing/2010/main" val="0"/>
              </a:ext>
            </a:extLst>
          </a:blip>
          <a:srcRect r="28556"/>
          <a:stretch/>
        </p:blipFill>
        <p:spPr>
          <a:xfrm>
            <a:off x="415665" y="2501336"/>
            <a:ext cx="4688180" cy="3177428"/>
          </a:xfrm>
          <a:prstGeom prst="rect">
            <a:avLst/>
          </a:prstGeom>
        </p:spPr>
      </p:pic>
      <p:sp>
        <p:nvSpPr>
          <p:cNvPr id="13" name="TextBox 12">
            <a:extLst>
              <a:ext uri="{FF2B5EF4-FFF2-40B4-BE49-F238E27FC236}">
                <a16:creationId xmlns:a16="http://schemas.microsoft.com/office/drawing/2014/main" id="{8AF58FC5-940D-4E82-B9BC-BC71FB7626CC}"/>
              </a:ext>
            </a:extLst>
          </p:cNvPr>
          <p:cNvSpPr txBox="1"/>
          <p:nvPr/>
        </p:nvSpPr>
        <p:spPr>
          <a:xfrm>
            <a:off x="326039" y="5627687"/>
            <a:ext cx="5666047" cy="1015663"/>
          </a:xfrm>
          <a:prstGeom prst="rect">
            <a:avLst/>
          </a:prstGeom>
          <a:noFill/>
        </p:spPr>
        <p:txBody>
          <a:bodyPr wrap="square">
            <a:spAutoFit/>
          </a:bodyPr>
          <a:lstStyle/>
          <a:p>
            <a:pPr algn="just"/>
            <a:r>
              <a:rPr lang="en-US" sz="2000" dirty="0">
                <a:latin typeface="Sylfaen" panose="010A0502050306030303" pitchFamily="18" charset="0"/>
              </a:rPr>
              <a:t>Approximate locations of study areas on the slopes of the Central Great Caucasus: A – </a:t>
            </a:r>
            <a:r>
              <a:rPr lang="en-US" sz="2000" dirty="0" err="1">
                <a:latin typeface="Sylfaen" panose="010A0502050306030303" pitchFamily="18" charset="0"/>
              </a:rPr>
              <a:t>Kazbegi</a:t>
            </a:r>
            <a:r>
              <a:rPr lang="en-US" sz="2000" dirty="0">
                <a:latin typeface="Sylfaen" panose="010A0502050306030303" pitchFamily="18" charset="0"/>
              </a:rPr>
              <a:t> (red triangle) and </a:t>
            </a:r>
            <a:r>
              <a:rPr lang="en-US" sz="2000" dirty="0" err="1">
                <a:latin typeface="Sylfaen" panose="010A0502050306030303" pitchFamily="18" charset="0"/>
              </a:rPr>
              <a:t>Gudauri</a:t>
            </a:r>
            <a:r>
              <a:rPr lang="en-US" sz="2000" dirty="0">
                <a:latin typeface="Sylfaen" panose="010A0502050306030303" pitchFamily="18" charset="0"/>
              </a:rPr>
              <a:t> (blue triangle) </a:t>
            </a:r>
          </a:p>
        </p:txBody>
      </p:sp>
      <p:pic>
        <p:nvPicPr>
          <p:cNvPr id="14" name="Picture 2" descr="8,700+ Georgia Country Stock Illustrations, Royalty-Free Vector Graphics &amp;  Clip Art - iStock">
            <a:extLst>
              <a:ext uri="{FF2B5EF4-FFF2-40B4-BE49-F238E27FC236}">
                <a16:creationId xmlns:a16="http://schemas.microsoft.com/office/drawing/2014/main" id="{118E90BB-4436-47DA-9E1C-387544AE2B8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5446" r="3245"/>
          <a:stretch/>
        </p:blipFill>
        <p:spPr bwMode="auto">
          <a:xfrm>
            <a:off x="9106676" y="583951"/>
            <a:ext cx="2806423" cy="14165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3328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D:\Ilia_State_University\SUBNIVAL &amp; NIVAL VEGETATION PATCHES PROJECT\3200 m N\ploti_7\DSC08808.JPG">
            <a:extLst>
              <a:ext uri="{FF2B5EF4-FFF2-40B4-BE49-F238E27FC236}">
                <a16:creationId xmlns:a16="http://schemas.microsoft.com/office/drawing/2014/main" id="{94CF5CB6-371E-8C9A-3A49-C04E63A3DFA1}"/>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colorTemperature colorTemp="7200"/>
                    </a14:imgEffect>
                  </a14:imgLayer>
                </a14:imgProps>
              </a:ext>
            </a:extLst>
          </a:blip>
          <a:srcRect l="3750" r="10938"/>
          <a:stretch>
            <a:fillRect/>
          </a:stretch>
        </p:blipFill>
        <p:spPr bwMode="auto">
          <a:xfrm>
            <a:off x="3766588" y="4018248"/>
            <a:ext cx="3046790" cy="2678497"/>
          </a:xfrm>
          <a:prstGeom prst="rect">
            <a:avLst/>
          </a:prstGeom>
          <a:noFill/>
        </p:spPr>
      </p:pic>
      <p:pic>
        <p:nvPicPr>
          <p:cNvPr id="12" name="Picture 11">
            <a:extLst>
              <a:ext uri="{FF2B5EF4-FFF2-40B4-BE49-F238E27FC236}">
                <a16:creationId xmlns:a16="http://schemas.microsoft.com/office/drawing/2014/main" id="{C94302C3-C57E-6C95-4F0C-222B36A18D00}"/>
              </a:ext>
            </a:extLst>
          </p:cNvPr>
          <p:cNvPicPr/>
          <p:nvPr/>
        </p:nvPicPr>
        <p:blipFill rotWithShape="1">
          <a:blip r:embed="rId4" cstate="print"/>
          <a:srcRect l="59300" t="14580" r="16954" b="55501"/>
          <a:stretch/>
        </p:blipFill>
        <p:spPr bwMode="auto">
          <a:xfrm>
            <a:off x="172099" y="4018248"/>
            <a:ext cx="3286277" cy="2651287"/>
          </a:xfrm>
          <a:prstGeom prst="rect">
            <a:avLst/>
          </a:prstGeom>
          <a:noFill/>
          <a:ln w="9525">
            <a:noFill/>
            <a:miter lim="800000"/>
            <a:headEnd/>
            <a:tailEnd/>
          </a:ln>
        </p:spPr>
      </p:pic>
      <p:sp>
        <p:nvSpPr>
          <p:cNvPr id="14" name="TextBox 13">
            <a:extLst>
              <a:ext uri="{FF2B5EF4-FFF2-40B4-BE49-F238E27FC236}">
                <a16:creationId xmlns:a16="http://schemas.microsoft.com/office/drawing/2014/main" id="{A012D18B-629F-A872-5CB3-148C7B0699E8}"/>
              </a:ext>
            </a:extLst>
          </p:cNvPr>
          <p:cNvSpPr txBox="1"/>
          <p:nvPr/>
        </p:nvSpPr>
        <p:spPr>
          <a:xfrm>
            <a:off x="0" y="540373"/>
            <a:ext cx="7121589" cy="3477875"/>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For the study transect, 20 random sampling plots (1 m × 1 m) were placed at each site, totaling 280 m² across 7 elevations and 2 slopes, with 4–5 m spacing between plots.</a:t>
            </a:r>
          </a:p>
          <a:p>
            <a:pPr marL="342900" indent="-342900" algn="just">
              <a:buFont typeface="Wingdings" panose="05000000000000000000" pitchFamily="2" charset="2"/>
              <a:buChar char="§"/>
            </a:pPr>
            <a:endParaRPr lang="en-US" sz="2200" dirty="0">
              <a:latin typeface="Sylfaen" panose="010A0502050306030303" pitchFamily="18" charset="0"/>
            </a:endParaRPr>
          </a:p>
          <a:p>
            <a:pPr marL="342900" indent="-342900" algn="just">
              <a:buFont typeface="Wingdings" panose="05000000000000000000" pitchFamily="2" charset="2"/>
              <a:buChar char="§"/>
            </a:pPr>
            <a:r>
              <a:rPr lang="en-US" sz="2200" dirty="0">
                <a:latin typeface="Sylfaen" panose="010A0502050306030303" pitchFamily="18" charset="0"/>
              </a:rPr>
              <a:t>In the comparative study site at 3000 m above sea level, the same method was used across 4 sites (2 slopes on Mt. </a:t>
            </a:r>
            <a:r>
              <a:rPr lang="en-US" sz="2200" dirty="0" err="1">
                <a:latin typeface="Sylfaen" panose="010A0502050306030303" pitchFamily="18" charset="0"/>
              </a:rPr>
              <a:t>Kazbegi</a:t>
            </a:r>
            <a:r>
              <a:rPr lang="en-US" sz="2200" dirty="0">
                <a:latin typeface="Sylfaen" panose="010A0502050306030303" pitchFamily="18" charset="0"/>
              </a:rPr>
              <a:t> and 2 at the </a:t>
            </a:r>
            <a:r>
              <a:rPr lang="en-US" sz="2200" dirty="0" err="1">
                <a:latin typeface="Sylfaen" panose="010A0502050306030303" pitchFamily="18" charset="0"/>
              </a:rPr>
              <a:t>Gudauri</a:t>
            </a:r>
            <a:r>
              <a:rPr lang="en-US" sz="2200" dirty="0">
                <a:latin typeface="Sylfaen" panose="010A0502050306030303" pitchFamily="18" charset="0"/>
              </a:rPr>
              <a:t> ski resort). Each site, approximately 200 m², included 20 random 1 m × 1 m quadrats.</a:t>
            </a:r>
          </a:p>
        </p:txBody>
      </p:sp>
      <p:cxnSp>
        <p:nvCxnSpPr>
          <p:cNvPr id="5" name="Straight Connector 4">
            <a:extLst>
              <a:ext uri="{FF2B5EF4-FFF2-40B4-BE49-F238E27FC236}">
                <a16:creationId xmlns:a16="http://schemas.microsoft.com/office/drawing/2014/main" id="{81702B38-B2FD-EBBC-B89C-B3D94F53991C}"/>
              </a:ext>
            </a:extLst>
          </p:cNvPr>
          <p:cNvCxnSpPr>
            <a:cxnSpLocks/>
          </p:cNvCxnSpPr>
          <p:nvPr/>
        </p:nvCxnSpPr>
        <p:spPr>
          <a:xfrm>
            <a:off x="4356193" y="4267947"/>
            <a:ext cx="0" cy="2186147"/>
          </a:xfrm>
          <a:prstGeom prst="line">
            <a:avLst/>
          </a:prstGeom>
          <a:ln w="57150">
            <a:solidFill>
              <a:srgbClr val="FFC000"/>
            </a:solidFill>
            <a:prstDash val="dash"/>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id="{8E715082-AFC9-06AD-BB8C-71C81F866FD5}"/>
              </a:ext>
            </a:extLst>
          </p:cNvPr>
          <p:cNvCxnSpPr>
            <a:cxnSpLocks/>
          </p:cNvCxnSpPr>
          <p:nvPr/>
        </p:nvCxnSpPr>
        <p:spPr>
          <a:xfrm flipH="1" flipV="1">
            <a:off x="4421508" y="6454094"/>
            <a:ext cx="2062490" cy="20277"/>
          </a:xfrm>
          <a:prstGeom prst="line">
            <a:avLst/>
          </a:prstGeom>
          <a:ln w="57150">
            <a:solidFill>
              <a:srgbClr val="FFC000"/>
            </a:solidFill>
            <a:prstDash val="dash"/>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10" name="Rectangle 9">
            <a:extLst>
              <a:ext uri="{FF2B5EF4-FFF2-40B4-BE49-F238E27FC236}">
                <a16:creationId xmlns:a16="http://schemas.microsoft.com/office/drawing/2014/main" id="{4252438B-2175-4894-BF75-1D9554E7C50A}"/>
              </a:ext>
            </a:extLst>
          </p:cNvPr>
          <p:cNvSpPr/>
          <p:nvPr/>
        </p:nvSpPr>
        <p:spPr>
          <a:xfrm>
            <a:off x="143293" y="78718"/>
            <a:ext cx="2318262" cy="461665"/>
          </a:xfrm>
          <a:prstGeom prst="rect">
            <a:avLst/>
          </a:prstGeom>
          <a:noFill/>
        </p:spPr>
        <p:txBody>
          <a:bodyPr wrap="none" lIns="91440" tIns="45720" rIns="91440" bIns="45720">
            <a:spAutoFit/>
          </a:bodyPr>
          <a:lstStyle/>
          <a:p>
            <a:pPr algn="ct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Sampling design:</a:t>
            </a:r>
          </a:p>
        </p:txBody>
      </p:sp>
      <p:pic>
        <p:nvPicPr>
          <p:cNvPr id="4" name="Picture 3">
            <a:extLst>
              <a:ext uri="{FF2B5EF4-FFF2-40B4-BE49-F238E27FC236}">
                <a16:creationId xmlns:a16="http://schemas.microsoft.com/office/drawing/2014/main" id="{2BADA054-AE0F-4B5B-8EFE-C3B879BFD5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890" y="540373"/>
            <a:ext cx="4704011" cy="3273189"/>
          </a:xfrm>
          <a:prstGeom prst="rect">
            <a:avLst/>
          </a:prstGeom>
        </p:spPr>
      </p:pic>
      <p:sp>
        <p:nvSpPr>
          <p:cNvPr id="16" name="TextBox 15">
            <a:extLst>
              <a:ext uri="{FF2B5EF4-FFF2-40B4-BE49-F238E27FC236}">
                <a16:creationId xmlns:a16="http://schemas.microsoft.com/office/drawing/2014/main" id="{D8647242-787F-4623-845C-EDB1C06FCAF1}"/>
              </a:ext>
            </a:extLst>
          </p:cNvPr>
          <p:cNvSpPr txBox="1"/>
          <p:nvPr/>
        </p:nvSpPr>
        <p:spPr>
          <a:xfrm>
            <a:off x="7121590" y="4027618"/>
            <a:ext cx="5070410" cy="461665"/>
          </a:xfrm>
          <a:prstGeom prst="rect">
            <a:avLst/>
          </a:prstGeom>
          <a:noFill/>
        </p:spPr>
        <p:txBody>
          <a:bodyPr wrap="square">
            <a:spAutoFit/>
          </a:bodyPr>
          <a:lstStyle/>
          <a:p>
            <a:pPr algn="just"/>
            <a:r>
              <a:rPr lang="en-US" sz="2400" b="1" dirty="0">
                <a:solidFill>
                  <a:srgbClr val="002060"/>
                </a:solidFill>
                <a:latin typeface="Sylfaen" panose="010A0502050306030303" pitchFamily="18" charset="0"/>
              </a:rPr>
              <a:t>Field</a:t>
            </a:r>
            <a:r>
              <a:rPr lang="ka-GE" sz="2400" b="1" dirty="0">
                <a:solidFill>
                  <a:srgbClr val="002060"/>
                </a:solidFill>
                <a:latin typeface="Sylfaen" panose="010A0502050306030303" pitchFamily="18" charset="0"/>
              </a:rPr>
              <a:t> </a:t>
            </a:r>
            <a:r>
              <a:rPr lang="en-US" sz="2400" b="1" dirty="0">
                <a:solidFill>
                  <a:srgbClr val="002060"/>
                </a:solidFill>
                <a:latin typeface="Sylfaen" panose="010A0502050306030303" pitchFamily="18" charset="0"/>
              </a:rPr>
              <a:t>Measurements and Assessments</a:t>
            </a:r>
            <a:r>
              <a:rPr lang="en-US" sz="2200" b="1" dirty="0">
                <a:solidFill>
                  <a:srgbClr val="002060"/>
                </a:solidFill>
                <a:latin typeface="Sylfaen" panose="010A0502050306030303" pitchFamily="18" charset="0"/>
              </a:rPr>
              <a:t>:</a:t>
            </a:r>
            <a:endParaRPr lang="ka-GE" sz="2200" b="1" dirty="0">
              <a:solidFill>
                <a:srgbClr val="002060"/>
              </a:solidFill>
              <a:latin typeface="Sylfaen" panose="010A0502050306030303" pitchFamily="18" charset="0"/>
            </a:endParaRPr>
          </a:p>
        </p:txBody>
      </p:sp>
      <p:sp>
        <p:nvSpPr>
          <p:cNvPr id="17" name="TextBox 16">
            <a:extLst>
              <a:ext uri="{FF2B5EF4-FFF2-40B4-BE49-F238E27FC236}">
                <a16:creationId xmlns:a16="http://schemas.microsoft.com/office/drawing/2014/main" id="{1E957648-A7AC-4F07-8F78-682FAE16CC84}"/>
              </a:ext>
            </a:extLst>
          </p:cNvPr>
          <p:cNvSpPr txBox="1"/>
          <p:nvPr/>
        </p:nvSpPr>
        <p:spPr>
          <a:xfrm>
            <a:off x="6870742" y="4545877"/>
            <a:ext cx="5070410" cy="2123658"/>
          </a:xfrm>
          <a:prstGeom prst="rect">
            <a:avLst/>
          </a:prstGeom>
          <a:noFill/>
        </p:spPr>
        <p:txBody>
          <a:bodyPr wrap="square">
            <a:spAutoFit/>
          </a:bodyPr>
          <a:lstStyle/>
          <a:p>
            <a:pPr marL="285750" indent="-285750" algn="just">
              <a:buFont typeface="Wingdings" panose="05000000000000000000" pitchFamily="2" charset="2"/>
              <a:buChar char="§"/>
            </a:pPr>
            <a:r>
              <a:rPr lang="en-US" sz="2200" dirty="0">
                <a:solidFill>
                  <a:srgbClr val="002060"/>
                </a:solidFill>
                <a:latin typeface="Sylfaen" panose="010A0502050306030303" pitchFamily="18" charset="0"/>
              </a:rPr>
              <a:t>Soil samples were collected from five randomly selected points at a single location, with a depth of 0-20 cm. For the comparative study site, soil samples were</a:t>
            </a:r>
            <a:r>
              <a:rPr lang="ka-GE" sz="2200" dirty="0">
                <a:solidFill>
                  <a:srgbClr val="002060"/>
                </a:solidFill>
                <a:latin typeface="Sylfaen" panose="010A0502050306030303" pitchFamily="18" charset="0"/>
              </a:rPr>
              <a:t> </a:t>
            </a:r>
            <a:r>
              <a:rPr lang="en-US" sz="2200" dirty="0">
                <a:solidFill>
                  <a:srgbClr val="002060"/>
                </a:solidFill>
                <a:latin typeface="Sylfaen" panose="010A0502050306030303" pitchFamily="18" charset="0"/>
              </a:rPr>
              <a:t>collected from each sampling plot</a:t>
            </a:r>
            <a:r>
              <a:rPr lang="ka-GE" sz="2200" dirty="0">
                <a:solidFill>
                  <a:srgbClr val="002060"/>
                </a:solidFill>
                <a:latin typeface="Sylfaen" panose="010A0502050306030303" pitchFamily="18" charset="0"/>
              </a:rPr>
              <a:t> (</a:t>
            </a:r>
            <a:r>
              <a:rPr lang="en-US" sz="2200" dirty="0">
                <a:solidFill>
                  <a:srgbClr val="002060"/>
                </a:solidFill>
                <a:latin typeface="Sylfaen" panose="010A0502050306030303" pitchFamily="18" charset="0"/>
              </a:rPr>
              <a:t>8</a:t>
            </a:r>
            <a:r>
              <a:rPr lang="ka-GE" sz="2200" dirty="0">
                <a:solidFill>
                  <a:srgbClr val="002060"/>
                </a:solidFill>
                <a:latin typeface="Sylfaen" panose="010A0502050306030303" pitchFamily="18" charset="0"/>
              </a:rPr>
              <a:t>0 samples total)</a:t>
            </a:r>
            <a:r>
              <a:rPr lang="en-US" sz="2200" dirty="0">
                <a:solidFill>
                  <a:srgbClr val="002060"/>
                </a:solidFill>
                <a:latin typeface="Sylfaen" panose="010A0502050306030303" pitchFamily="18" charset="0"/>
              </a:rPr>
              <a:t>.</a:t>
            </a:r>
            <a:endParaRPr lang="ka-GE" sz="2200" dirty="0">
              <a:solidFill>
                <a:srgbClr val="002060"/>
              </a:solidFill>
              <a:latin typeface="Sylfaen" panose="010A0502050306030303" pitchFamily="18" charset="0"/>
            </a:endParaRPr>
          </a:p>
        </p:txBody>
      </p:sp>
    </p:spTree>
    <p:extLst>
      <p:ext uri="{BB962C8B-B14F-4D97-AF65-F5344CB8AC3E}">
        <p14:creationId xmlns:p14="http://schemas.microsoft.com/office/powerpoint/2010/main" val="20793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901093-7D3B-4D00-B93D-D50F38860E01}"/>
              </a:ext>
            </a:extLst>
          </p:cNvPr>
          <p:cNvSpPr txBox="1"/>
          <p:nvPr/>
        </p:nvSpPr>
        <p:spPr>
          <a:xfrm>
            <a:off x="156486" y="355747"/>
            <a:ext cx="7589000" cy="3139321"/>
          </a:xfrm>
          <a:prstGeom prst="rect">
            <a:avLst/>
          </a:prstGeom>
          <a:noFill/>
        </p:spPr>
        <p:txBody>
          <a:bodyPr wrap="square">
            <a:spAutoFit/>
          </a:bodyPr>
          <a:lstStyle/>
          <a:p>
            <a:pPr algn="just"/>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Field Measurements and Assessments</a:t>
            </a:r>
            <a:r>
              <a:rPr lang="en-US" sz="2400" b="1" dirty="0">
                <a:ln/>
                <a:solidFill>
                  <a:schemeClr val="tx2"/>
                </a:solidFill>
                <a:effectLst>
                  <a:outerShdw blurRad="38100" dist="19050" dir="2700000" algn="tl" rotWithShape="0">
                    <a:schemeClr val="dk1">
                      <a:lumMod val="50000"/>
                      <a:alpha val="40000"/>
                    </a:schemeClr>
                  </a:outerShdw>
                </a:effectLst>
                <a:latin typeface="Sylfaen" panose="010A0502050306030303" pitchFamily="18" charset="0"/>
              </a:rPr>
              <a:t>:</a:t>
            </a:r>
            <a:endParaRPr lang="ka-GE" sz="2400" b="1" dirty="0">
              <a:solidFill>
                <a:schemeClr val="tx2"/>
              </a:solidFill>
              <a:latin typeface="Sylfaen" panose="010A0502050306030303" pitchFamily="18" charset="0"/>
            </a:endParaRPr>
          </a:p>
          <a:p>
            <a:pPr algn="just"/>
            <a:endParaRPr lang="ka-GE" sz="2000" dirty="0">
              <a:latin typeface="Sylfaen" panose="010A0502050306030303" pitchFamily="18" charset="0"/>
            </a:endParaRPr>
          </a:p>
          <a:p>
            <a:pPr marL="285750" indent="-285750" algn="just">
              <a:buFont typeface="Wingdings" panose="05000000000000000000" pitchFamily="2" charset="2"/>
              <a:buChar char="§"/>
            </a:pPr>
            <a:r>
              <a:rPr lang="en-US" sz="2200" dirty="0">
                <a:solidFill>
                  <a:srgbClr val="C00000"/>
                </a:solidFill>
                <a:latin typeface="Sylfaen" panose="010A0502050306030303" pitchFamily="18" charset="0"/>
              </a:rPr>
              <a:t>Elevation</a:t>
            </a:r>
            <a:r>
              <a:rPr lang="en-US" sz="2200" dirty="0">
                <a:latin typeface="Sylfaen" panose="010A0502050306030303" pitchFamily="18" charset="0"/>
              </a:rPr>
              <a:t> and </a:t>
            </a:r>
            <a:r>
              <a:rPr lang="en-US" sz="2200" dirty="0">
                <a:solidFill>
                  <a:srgbClr val="C00000"/>
                </a:solidFill>
                <a:latin typeface="Sylfaen" panose="010A0502050306030303" pitchFamily="18" charset="0"/>
              </a:rPr>
              <a:t>slope aspect </a:t>
            </a:r>
            <a:r>
              <a:rPr lang="en-US" sz="2200" dirty="0">
                <a:latin typeface="Sylfaen" panose="010A0502050306030303" pitchFamily="18" charset="0"/>
              </a:rPr>
              <a:t>were measured using a GPS device</a:t>
            </a:r>
            <a:endParaRPr lang="ka-GE" sz="2200" dirty="0">
              <a:latin typeface="Sylfaen" panose="010A0502050306030303" pitchFamily="18" charset="0"/>
            </a:endParaRPr>
          </a:p>
          <a:p>
            <a:pPr marL="285750" indent="-285750" algn="just">
              <a:buFont typeface="Wingdings" panose="05000000000000000000" pitchFamily="2" charset="2"/>
              <a:buChar char="§"/>
            </a:pPr>
            <a:r>
              <a:rPr lang="en-US" sz="2200" dirty="0">
                <a:solidFill>
                  <a:srgbClr val="C00000"/>
                </a:solidFill>
                <a:latin typeface="Sylfaen" panose="010A0502050306030303" pitchFamily="18" charset="0"/>
              </a:rPr>
              <a:t>Plant species </a:t>
            </a:r>
            <a:r>
              <a:rPr lang="en-US" sz="2200" dirty="0">
                <a:latin typeface="Sylfaen" panose="010A0502050306030303" pitchFamily="18" charset="0"/>
              </a:rPr>
              <a:t>were recorded, and their abundance was assessed by frequency</a:t>
            </a:r>
            <a:r>
              <a:rPr lang="ka-GE" sz="2200" dirty="0">
                <a:latin typeface="Sylfaen" panose="010A0502050306030303" pitchFamily="18" charset="0"/>
              </a:rPr>
              <a:t> (</a:t>
            </a:r>
            <a:r>
              <a:rPr lang="en-US" sz="2200" dirty="0">
                <a:latin typeface="Sylfaen" panose="010A0502050306030303" pitchFamily="18" charset="0"/>
              </a:rPr>
              <a:t>for plant species names</a:t>
            </a:r>
            <a:r>
              <a:rPr lang="ka-GE" sz="2200" dirty="0">
                <a:latin typeface="Sylfaen" panose="010A0502050306030303" pitchFamily="18" charset="0"/>
              </a:rPr>
              <a:t>,</a:t>
            </a:r>
            <a:r>
              <a:rPr lang="en-US" sz="2200" dirty="0">
                <a:latin typeface="Sylfaen" panose="010A0502050306030303" pitchFamily="18" charset="0"/>
              </a:rPr>
              <a:t> we followed the International Plant Names Index-IPNI)</a:t>
            </a:r>
            <a:endParaRPr lang="ka-GE" sz="2200" dirty="0">
              <a:latin typeface="Sylfaen" panose="010A0502050306030303" pitchFamily="18" charset="0"/>
            </a:endParaRPr>
          </a:p>
          <a:p>
            <a:pPr marL="285750" indent="-285750" algn="just">
              <a:buFont typeface="Wingdings" panose="05000000000000000000" pitchFamily="2" charset="2"/>
              <a:buChar char="§"/>
            </a:pPr>
            <a:r>
              <a:rPr lang="en-US" sz="2200" dirty="0">
                <a:solidFill>
                  <a:srgbClr val="C00000"/>
                </a:solidFill>
                <a:latin typeface="Sylfaen" panose="010A0502050306030303" pitchFamily="18" charset="0"/>
              </a:rPr>
              <a:t>Vegetation cover </a:t>
            </a:r>
            <a:r>
              <a:rPr lang="en-US" sz="2200" dirty="0">
                <a:latin typeface="Sylfaen" panose="010A0502050306030303" pitchFamily="18" charset="0"/>
              </a:rPr>
              <a:t>was visually estimated as a percentage, along with the count of </a:t>
            </a:r>
            <a:r>
              <a:rPr lang="en-US" sz="2200" dirty="0">
                <a:solidFill>
                  <a:srgbClr val="C00000"/>
                </a:solidFill>
                <a:latin typeface="Sylfaen" panose="010A0502050306030303" pitchFamily="18" charset="0"/>
              </a:rPr>
              <a:t>solitary plants </a:t>
            </a:r>
            <a:r>
              <a:rPr lang="en-US" sz="2200" dirty="0">
                <a:latin typeface="Sylfaen" panose="010A0502050306030303" pitchFamily="18" charset="0"/>
              </a:rPr>
              <a:t>and </a:t>
            </a:r>
            <a:r>
              <a:rPr lang="en-US" sz="2200" dirty="0">
                <a:solidFill>
                  <a:srgbClr val="C00000"/>
                </a:solidFill>
                <a:latin typeface="Sylfaen" panose="010A0502050306030303" pitchFamily="18" charset="0"/>
              </a:rPr>
              <a:t>patches</a:t>
            </a:r>
          </a:p>
        </p:txBody>
      </p:sp>
      <p:pic>
        <p:nvPicPr>
          <p:cNvPr id="5" name="Picture 4">
            <a:extLst>
              <a:ext uri="{FF2B5EF4-FFF2-40B4-BE49-F238E27FC236}">
                <a16:creationId xmlns:a16="http://schemas.microsoft.com/office/drawing/2014/main" id="{0F47E7C8-063D-4F9B-A5B2-9225B82DC8FF}"/>
              </a:ext>
            </a:extLst>
          </p:cNvPr>
          <p:cNvPicPr/>
          <p:nvPr/>
        </p:nvPicPr>
        <p:blipFill>
          <a:blip r:embed="rId2"/>
          <a:srcRect l="32917" t="13333" r="19584" b="22222"/>
          <a:stretch>
            <a:fillRect/>
          </a:stretch>
        </p:blipFill>
        <p:spPr bwMode="auto">
          <a:xfrm>
            <a:off x="7909010" y="220023"/>
            <a:ext cx="4058816" cy="3275045"/>
          </a:xfrm>
          <a:prstGeom prst="rect">
            <a:avLst/>
          </a:prstGeom>
          <a:noFill/>
          <a:ln w="9525">
            <a:noFill/>
            <a:miter lim="800000"/>
            <a:headEnd/>
            <a:tailEnd/>
          </a:ln>
          <a:effectLst/>
        </p:spPr>
      </p:pic>
      <p:sp>
        <p:nvSpPr>
          <p:cNvPr id="6" name="TextBox 5">
            <a:extLst>
              <a:ext uri="{FF2B5EF4-FFF2-40B4-BE49-F238E27FC236}">
                <a16:creationId xmlns:a16="http://schemas.microsoft.com/office/drawing/2014/main" id="{11AA83B5-9A44-42AB-929A-F5AE0A54FA47}"/>
              </a:ext>
            </a:extLst>
          </p:cNvPr>
          <p:cNvSpPr txBox="1"/>
          <p:nvPr/>
        </p:nvSpPr>
        <p:spPr>
          <a:xfrm>
            <a:off x="7745486" y="3653556"/>
            <a:ext cx="4385865" cy="1200329"/>
          </a:xfrm>
          <a:prstGeom prst="rect">
            <a:avLst/>
          </a:prstGeom>
          <a:noFill/>
        </p:spPr>
        <p:txBody>
          <a:bodyPr wrap="square">
            <a:spAutoFit/>
          </a:bodyPr>
          <a:lstStyle/>
          <a:p>
            <a:pPr marL="342900" indent="-342900" algn="just">
              <a:buAutoNum type="alphaLcParenR"/>
            </a:pP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WTW, Inolab, pH 7110; </a:t>
            </a:r>
          </a:p>
          <a:p>
            <a:pPr algn="just"/>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b) </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ZEEnit</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700 P - </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Analytik</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Jena, Germany; </a:t>
            </a:r>
            <a:endParaRPr lang="ka-GE" sz="1800" i="1" dirty="0">
              <a:effectLst/>
              <a:latin typeface="Sylfaen" panose="010A0502050306030303" pitchFamily="18" charset="0"/>
              <a:ea typeface="Times New Roman" panose="02020603050405020304" pitchFamily="18" charset="0"/>
              <a:cs typeface="Times New Roman" panose="02020603050405020304" pitchFamily="18" charset="0"/>
            </a:endParaRPr>
          </a:p>
          <a:p>
            <a:pPr algn="just"/>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c) S</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PECORD 210 PLUS </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Analytik</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Jena, Germany </a:t>
            </a:r>
            <a:endParaRPr lang="en-US" dirty="0"/>
          </a:p>
        </p:txBody>
      </p:sp>
      <p:sp>
        <p:nvSpPr>
          <p:cNvPr id="9" name="TextBox 8">
            <a:extLst>
              <a:ext uri="{FF2B5EF4-FFF2-40B4-BE49-F238E27FC236}">
                <a16:creationId xmlns:a16="http://schemas.microsoft.com/office/drawing/2014/main" id="{F63639BD-555E-4999-92CA-33DCEA998EE8}"/>
              </a:ext>
            </a:extLst>
          </p:cNvPr>
          <p:cNvSpPr txBox="1"/>
          <p:nvPr/>
        </p:nvSpPr>
        <p:spPr>
          <a:xfrm>
            <a:off x="156486" y="3665191"/>
            <a:ext cx="7494616" cy="2831544"/>
          </a:xfrm>
          <a:prstGeom prst="rect">
            <a:avLst/>
          </a:prstGeom>
          <a:noFill/>
          <a:ln>
            <a:solidFill>
              <a:schemeClr val="accent1"/>
            </a:solidFill>
            <a:prstDash val="dash"/>
          </a:ln>
        </p:spPr>
        <p:txBody>
          <a:bodyPr wrap="square">
            <a:spAutoFit/>
          </a:bodyPr>
          <a:lstStyle/>
          <a:p>
            <a:pPr algn="just"/>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Sampling design and laboratory methods:</a:t>
            </a:r>
            <a:endParaRPr lang="en-US" sz="2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endParaRPr>
          </a:p>
          <a:p>
            <a:pPr marL="285750" indent="-285750" algn="just">
              <a:buFont typeface="Courier New" panose="02070309020205020404" pitchFamily="49" charset="0"/>
              <a:buChar char="o"/>
            </a:pPr>
            <a:r>
              <a:rPr lang="en-US" sz="2200" dirty="0">
                <a:latin typeface="Sylfaen" panose="010A0502050306030303" pitchFamily="18" charset="0"/>
              </a:rPr>
              <a:t>Soil pH was measured in a 1:2.5 soil/water suspension using a WTW Benchtop pH Meter </a:t>
            </a:r>
            <a:r>
              <a:rPr lang="en-US" sz="2200" dirty="0" err="1">
                <a:latin typeface="Sylfaen" panose="010A0502050306030303" pitchFamily="18" charset="0"/>
              </a:rPr>
              <a:t>InoLab</a:t>
            </a:r>
            <a:r>
              <a:rPr lang="en-US" sz="2200" dirty="0">
                <a:latin typeface="Sylfaen" panose="010A0502050306030303" pitchFamily="18" charset="0"/>
              </a:rPr>
              <a:t>® Multi 9310 IDS</a:t>
            </a:r>
            <a:endParaRPr lang="ka-GE" sz="2200" dirty="0">
              <a:latin typeface="Sylfaen" panose="010A0502050306030303" pitchFamily="18" charset="0"/>
            </a:endParaRPr>
          </a:p>
          <a:p>
            <a:pPr marL="285750" indent="-285750" algn="just">
              <a:buFont typeface="Courier New" panose="02070309020205020404" pitchFamily="49" charset="0"/>
              <a:buChar char="o"/>
            </a:pPr>
            <a:r>
              <a:rPr lang="en-US" sz="2200" dirty="0">
                <a:latin typeface="Sylfaen" panose="010A0502050306030303" pitchFamily="18" charset="0"/>
              </a:rPr>
              <a:t>Mobile nitrogen and plant-available phosphorus were analyzed with a UV/VIS spectrophotometer (</a:t>
            </a:r>
            <a:r>
              <a:rPr lang="en-US" sz="2200" dirty="0" err="1">
                <a:latin typeface="Sylfaen" panose="010A0502050306030303" pitchFamily="18" charset="0"/>
              </a:rPr>
              <a:t>Specord</a:t>
            </a:r>
            <a:r>
              <a:rPr lang="en-US" sz="2200" dirty="0">
                <a:latin typeface="Sylfaen" panose="010A0502050306030303" pitchFamily="18" charset="0"/>
              </a:rPr>
              <a:t> 210 Plus).</a:t>
            </a:r>
            <a:endParaRPr lang="ka-GE" sz="2200" dirty="0">
              <a:latin typeface="Sylfaen" panose="010A0502050306030303" pitchFamily="18" charset="0"/>
            </a:endParaRPr>
          </a:p>
          <a:p>
            <a:pPr marL="285750" indent="-285750" algn="just">
              <a:buFont typeface="Courier New" panose="02070309020205020404" pitchFamily="49" charset="0"/>
              <a:buChar char="o"/>
            </a:pPr>
            <a:r>
              <a:rPr lang="en-US" sz="2200" dirty="0">
                <a:latin typeface="Sylfaen" panose="010A0502050306030303" pitchFamily="18" charset="0"/>
              </a:rPr>
              <a:t>Plant-available potassium was determined using a flame atomic absorption spectrometer (</a:t>
            </a:r>
            <a:r>
              <a:rPr lang="en-US" sz="2200" dirty="0" err="1">
                <a:latin typeface="Sylfaen" panose="010A0502050306030303" pitchFamily="18" charset="0"/>
              </a:rPr>
              <a:t>Zeenit</a:t>
            </a:r>
            <a:r>
              <a:rPr lang="en-US" sz="2200" dirty="0">
                <a:latin typeface="Sylfaen" panose="010A0502050306030303" pitchFamily="18" charset="0"/>
              </a:rPr>
              <a:t> 700p).</a:t>
            </a:r>
          </a:p>
        </p:txBody>
      </p:sp>
      <p:pic>
        <p:nvPicPr>
          <p:cNvPr id="13" name="Picture 12">
            <a:extLst>
              <a:ext uri="{FF2B5EF4-FFF2-40B4-BE49-F238E27FC236}">
                <a16:creationId xmlns:a16="http://schemas.microsoft.com/office/drawing/2014/main" id="{2203B563-3F77-423D-B08B-F17BC36C2AE1}"/>
              </a:ext>
            </a:extLst>
          </p:cNvPr>
          <p:cNvPicPr>
            <a:picLocks noChangeAspect="1"/>
          </p:cNvPicPr>
          <p:nvPr/>
        </p:nvPicPr>
        <p:blipFill rotWithShape="1">
          <a:blip r:embed="rId3"/>
          <a:srcRect l="19592" t="30884" r="41837" b="30748"/>
          <a:stretch/>
        </p:blipFill>
        <p:spPr>
          <a:xfrm>
            <a:off x="8526278" y="5012373"/>
            <a:ext cx="2824280" cy="1580252"/>
          </a:xfrm>
          <a:prstGeom prst="rect">
            <a:avLst/>
          </a:prstGeom>
        </p:spPr>
      </p:pic>
    </p:spTree>
    <p:extLst>
      <p:ext uri="{BB962C8B-B14F-4D97-AF65-F5344CB8AC3E}">
        <p14:creationId xmlns:p14="http://schemas.microsoft.com/office/powerpoint/2010/main" val="3285790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ultidimensional scaling">
            <a:extLst>
              <a:ext uri="{FF2B5EF4-FFF2-40B4-BE49-F238E27FC236}">
                <a16:creationId xmlns:a16="http://schemas.microsoft.com/office/drawing/2014/main" id="{61DB06F7-4D05-4306-90A4-41FACC2C62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396" t="3529"/>
          <a:stretch/>
        </p:blipFill>
        <p:spPr bwMode="auto">
          <a:xfrm>
            <a:off x="8176504" y="2563778"/>
            <a:ext cx="3800047" cy="40702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8614AC0-8B68-4902-A7E6-682026C912D6}"/>
              </a:ext>
            </a:extLst>
          </p:cNvPr>
          <p:cNvSpPr/>
          <p:nvPr/>
        </p:nvSpPr>
        <p:spPr>
          <a:xfrm>
            <a:off x="240289" y="148293"/>
            <a:ext cx="1904689" cy="461665"/>
          </a:xfrm>
          <a:prstGeom prst="rect">
            <a:avLst/>
          </a:prstGeom>
          <a:noFill/>
        </p:spPr>
        <p:txBody>
          <a:bodyPr wrap="none" lIns="91440" tIns="45720" rIns="91440" bIns="45720">
            <a:spAutoFit/>
          </a:bodyPr>
          <a:lstStyle/>
          <a:p>
            <a:pPr algn="ct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Data analysis:</a:t>
            </a:r>
          </a:p>
        </p:txBody>
      </p:sp>
      <p:sp>
        <p:nvSpPr>
          <p:cNvPr id="4" name="TextBox 3">
            <a:extLst>
              <a:ext uri="{FF2B5EF4-FFF2-40B4-BE49-F238E27FC236}">
                <a16:creationId xmlns:a16="http://schemas.microsoft.com/office/drawing/2014/main" id="{5ED200EF-8506-4A59-8090-D377E151054B}"/>
              </a:ext>
            </a:extLst>
          </p:cNvPr>
          <p:cNvSpPr txBox="1"/>
          <p:nvPr/>
        </p:nvSpPr>
        <p:spPr>
          <a:xfrm>
            <a:off x="-1" y="665942"/>
            <a:ext cx="11047445" cy="2308324"/>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We conducted correlation analysis using Spearman and Pearson methods, along with multivariate ordination techniques such as non-metric multidimensional scaling (NMDS), principal component analysis (PCA), canonical correspondence analysis (CCA), analysis of covariance (ANCOVA), and linear and non-linear regression</a:t>
            </a:r>
            <a:endParaRPr lang="ka-GE" sz="2200" dirty="0">
              <a:latin typeface="Sylfaen" panose="010A0502050306030303" pitchFamily="18" charset="0"/>
            </a:endParaRPr>
          </a:p>
          <a:p>
            <a:pPr marL="342900" indent="-342900" algn="just">
              <a:buFont typeface="Wingdings" panose="05000000000000000000" pitchFamily="2" charset="2"/>
              <a:buChar char="§"/>
            </a:pPr>
            <a:endParaRPr lang="ka-GE" sz="2000" dirty="0">
              <a:latin typeface="Sylfaen" panose="010A0502050306030303" pitchFamily="18" charset="0"/>
            </a:endParaRPr>
          </a:p>
          <a:p>
            <a:pPr marL="285750" indent="-285750" algn="just">
              <a:buFont typeface="Wingdings" panose="05000000000000000000" pitchFamily="2" charset="2"/>
              <a:buChar char="ü"/>
            </a:pPr>
            <a:endParaRPr lang="en-US" dirty="0"/>
          </a:p>
          <a:p>
            <a:pPr algn="just"/>
            <a:endParaRPr lang="en-US" dirty="0"/>
          </a:p>
        </p:txBody>
      </p:sp>
      <p:sp>
        <p:nvSpPr>
          <p:cNvPr id="6" name="TextBox 5">
            <a:extLst>
              <a:ext uri="{FF2B5EF4-FFF2-40B4-BE49-F238E27FC236}">
                <a16:creationId xmlns:a16="http://schemas.microsoft.com/office/drawing/2014/main" id="{F5BD1A43-9F07-41A1-9DE9-F8E32400446C}"/>
              </a:ext>
            </a:extLst>
          </p:cNvPr>
          <p:cNvSpPr txBox="1"/>
          <p:nvPr/>
        </p:nvSpPr>
        <p:spPr>
          <a:xfrm>
            <a:off x="0" y="2189050"/>
            <a:ext cx="8176504" cy="2800767"/>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In multivariate ordination</a:t>
            </a:r>
            <a:r>
              <a:rPr lang="ka-GE" sz="2200" b="1" dirty="0">
                <a:latin typeface="Sylfaen" panose="010A0502050306030303" pitchFamily="18" charset="0"/>
              </a:rPr>
              <a:t>, </a:t>
            </a:r>
            <a:r>
              <a:rPr lang="en-US" sz="2200" kern="0" dirty="0">
                <a:effectLst/>
                <a:latin typeface="Sylfaen" panose="010A0502050306030303" pitchFamily="18" charset="0"/>
                <a:ea typeface="Times New Roman" panose="02020603050405020304" pitchFamily="18" charset="0"/>
                <a:cs typeface="Times New Roman" panose="02020603050405020304" pitchFamily="18" charset="0"/>
              </a:rPr>
              <a:t>species with a frequency higher than 10 were analyzed</a:t>
            </a:r>
            <a:r>
              <a:rPr lang="en-US" sz="2200" b="1" kern="0"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sz="2200" b="1" kern="100" dirty="0">
              <a:effectLst/>
              <a:latin typeface="Sylfaen" panose="010A0502050306030303" pitchFamily="18" charset="0"/>
              <a:ea typeface="Calibri" panose="020F0502020204030204" pitchFamily="34" charset="0"/>
              <a:cs typeface="Times New Roman" panose="02020603050405020304" pitchFamily="18" charset="0"/>
            </a:endParaRPr>
          </a:p>
          <a:p>
            <a:pPr algn="just"/>
            <a:r>
              <a:rPr lang="ka-GE" sz="2200" dirty="0">
                <a:solidFill>
                  <a:srgbClr val="C00000"/>
                </a:solidFill>
                <a:latin typeface="Sylfaen" panose="010A0502050306030303" pitchFamily="18" charset="0"/>
              </a:rPr>
              <a:t>    </a:t>
            </a:r>
            <a:r>
              <a:rPr lang="ka-GE" sz="2200" b="1" dirty="0">
                <a:solidFill>
                  <a:srgbClr val="C00000"/>
                </a:solidFill>
                <a:latin typeface="Sylfaen" panose="010A0502050306030303" pitchFamily="18" charset="0"/>
              </a:rPr>
              <a:t> (1) </a:t>
            </a:r>
            <a:r>
              <a:rPr lang="ka-GE" sz="2200" b="1" kern="0" dirty="0">
                <a:solidFill>
                  <a:srgbClr val="C00000"/>
                </a:solidFill>
                <a:effectLst/>
                <a:latin typeface="Sylfaen" panose="010A0502050306030303" pitchFamily="18" charset="0"/>
                <a:ea typeface="Times New Roman" panose="02020603050405020304" pitchFamily="18" charset="0"/>
              </a:rPr>
              <a:t>The</a:t>
            </a:r>
            <a:r>
              <a:rPr lang="en-US" sz="2200" b="1" kern="0" dirty="0">
                <a:solidFill>
                  <a:srgbClr val="C00000"/>
                </a:solidFill>
                <a:effectLst/>
                <a:latin typeface="Sylfaen" panose="010A0502050306030303" pitchFamily="18" charset="0"/>
                <a:ea typeface="Times New Roman" panose="02020603050405020304" pitchFamily="18" charset="0"/>
              </a:rPr>
              <a:t> transect s</a:t>
            </a:r>
            <a:r>
              <a:rPr lang="ka-GE" sz="2200" b="1" kern="0" dirty="0">
                <a:solidFill>
                  <a:srgbClr val="C00000"/>
                </a:solidFill>
                <a:effectLst/>
                <a:latin typeface="Sylfaen" panose="010A0502050306030303" pitchFamily="18" charset="0"/>
                <a:ea typeface="Times New Roman" panose="02020603050405020304" pitchFamily="18" charset="0"/>
              </a:rPr>
              <a:t>tudy: 27</a:t>
            </a:r>
            <a:r>
              <a:rPr lang="en-US" sz="2200" b="1" kern="0" dirty="0">
                <a:solidFill>
                  <a:srgbClr val="C00000"/>
                </a:solidFill>
                <a:effectLst/>
                <a:latin typeface="Sylfaen" panose="010A0502050306030303" pitchFamily="18" charset="0"/>
                <a:ea typeface="Times New Roman" panose="02020603050405020304" pitchFamily="18" charset="0"/>
              </a:rPr>
              <a:t> species out of 63.</a:t>
            </a:r>
            <a:endParaRPr lang="ka-GE" sz="2200" b="1" kern="0" dirty="0">
              <a:solidFill>
                <a:srgbClr val="C00000"/>
              </a:solidFill>
              <a:effectLst/>
              <a:latin typeface="Sylfaen" panose="010A0502050306030303" pitchFamily="18" charset="0"/>
              <a:ea typeface="Times New Roman" panose="02020603050405020304" pitchFamily="18" charset="0"/>
            </a:endParaRPr>
          </a:p>
          <a:p>
            <a:pPr algn="just"/>
            <a:r>
              <a:rPr lang="ka-GE" sz="2200" b="1" dirty="0">
                <a:solidFill>
                  <a:srgbClr val="C00000"/>
                </a:solidFill>
                <a:latin typeface="Sylfaen" panose="010A0502050306030303" pitchFamily="18" charset="0"/>
              </a:rPr>
              <a:t>     (2) </a:t>
            </a:r>
            <a:r>
              <a:rPr lang="ka-GE" sz="2200" b="1" kern="0" dirty="0">
                <a:solidFill>
                  <a:srgbClr val="C00000"/>
                </a:solidFill>
                <a:effectLst/>
                <a:latin typeface="Sylfaen" panose="010A0502050306030303" pitchFamily="18" charset="0"/>
                <a:ea typeface="Times New Roman" panose="02020603050405020304" pitchFamily="18" charset="0"/>
                <a:cs typeface="Times New Roman" panose="02020603050405020304" pitchFamily="18" charset="0"/>
              </a:rPr>
              <a:t>The</a:t>
            </a:r>
            <a:r>
              <a:rPr lang="en-US" sz="2200" b="1" kern="0" dirty="0">
                <a:solidFill>
                  <a:srgbClr val="C00000"/>
                </a:solidFill>
                <a:effectLst/>
                <a:latin typeface="Sylfaen" panose="010A0502050306030303" pitchFamily="18" charset="0"/>
                <a:ea typeface="Times New Roman" panose="02020603050405020304" pitchFamily="18" charset="0"/>
                <a:cs typeface="Times New Roman" panose="02020603050405020304" pitchFamily="18" charset="0"/>
              </a:rPr>
              <a:t> comparative study: 33 species out of 74.</a:t>
            </a:r>
            <a:endParaRPr lang="ka-GE" sz="2200" dirty="0">
              <a:solidFill>
                <a:srgbClr val="C00000"/>
              </a:solidFill>
              <a:latin typeface="Sylfaen" panose="010A0502050306030303" pitchFamily="18" charset="0"/>
            </a:endParaRPr>
          </a:p>
          <a:p>
            <a:pPr algn="just"/>
            <a:endParaRPr lang="en-US" sz="2200" dirty="0">
              <a:latin typeface="Sylfaen" panose="010A0502050306030303" pitchFamily="18" charset="0"/>
            </a:endParaRPr>
          </a:p>
          <a:p>
            <a:pPr marL="342900" indent="-342900" algn="just">
              <a:buFont typeface="Wingdings" panose="05000000000000000000" pitchFamily="2" charset="2"/>
              <a:buChar char="§"/>
            </a:pPr>
            <a:r>
              <a:rPr lang="en-US" sz="2200" dirty="0">
                <a:latin typeface="Sylfaen" panose="010A0502050306030303" pitchFamily="18" charset="0"/>
              </a:rPr>
              <a:t>The floristic similarity was assessed using the Bray-Curtis index, and the distribution of solitary species was analyzed using </a:t>
            </a:r>
            <a:r>
              <a:rPr lang="ka-GE" sz="2200" dirty="0">
                <a:latin typeface="Sylfaen" panose="010A0502050306030303" pitchFamily="18" charset="0"/>
              </a:rPr>
              <a:t>a </a:t>
            </a:r>
            <a:r>
              <a:rPr lang="en-US" sz="2200" dirty="0">
                <a:latin typeface="Sylfaen" panose="010A0502050306030303" pitchFamily="18" charset="0"/>
              </a:rPr>
              <a:t>sigmoid function</a:t>
            </a:r>
            <a:r>
              <a:rPr lang="ka-GE" sz="2200" dirty="0">
                <a:latin typeface="Sylfaen" panose="010A0502050306030303" pitchFamily="18" charset="0"/>
              </a:rPr>
              <a:t>.</a:t>
            </a:r>
            <a:endParaRPr lang="en-US" sz="2200" dirty="0">
              <a:latin typeface="Sylfaen" panose="010A0502050306030303" pitchFamily="18" charset="0"/>
            </a:endParaRPr>
          </a:p>
        </p:txBody>
      </p:sp>
      <p:pic>
        <p:nvPicPr>
          <p:cNvPr id="8" name="Picture 4" descr="PPT - Nonlinear Dimensionality Reduction PowerPoint Presentation, free  download - ID:1445285">
            <a:extLst>
              <a:ext uri="{FF2B5EF4-FFF2-40B4-BE49-F238E27FC236}">
                <a16:creationId xmlns:a16="http://schemas.microsoft.com/office/drawing/2014/main" id="{15BEF83D-7DC4-4FD7-8DC2-E94F80CB4C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402" t="41532" r="15232" b="34679"/>
          <a:stretch/>
        </p:blipFill>
        <p:spPr bwMode="auto">
          <a:xfrm>
            <a:off x="1092219" y="4837220"/>
            <a:ext cx="6232633" cy="16757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68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31A6784-374F-44B3-89ED-C65EC1211B07}"/>
              </a:ext>
            </a:extLst>
          </p:cNvPr>
          <p:cNvSpPr txBox="1"/>
          <p:nvPr/>
        </p:nvSpPr>
        <p:spPr>
          <a:xfrm>
            <a:off x="414449" y="4158707"/>
            <a:ext cx="2874577" cy="2585323"/>
          </a:xfrm>
          <a:prstGeom prst="rect">
            <a:avLst/>
          </a:prstGeom>
          <a:noFill/>
          <a:ln w="38100">
            <a:solidFill>
              <a:schemeClr val="accent1"/>
            </a:solidFill>
          </a:ln>
        </p:spPr>
        <p:txBody>
          <a:bodyPr wrap="square">
            <a:spAutoFit/>
          </a:bodyPr>
          <a:lstStyle/>
          <a:p>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Alchemilla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chlorosericea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sz="1800" i="1" dirty="0">
              <a:effectLst/>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Campanula </a:t>
            </a:r>
            <a:r>
              <a:rPr lang="en-US" sz="1800" i="1" dirty="0" err="1">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biebersteiniana</a:t>
            </a:r>
            <a:r>
              <a:rPr lang="en-US"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Draba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supranivalis</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Jurinea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filicifolia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ka-GE" i="1" dirty="0">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Minuartia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circassica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Saxifraga </a:t>
            </a:r>
            <a:r>
              <a:rPr lang="en-US" sz="1800" i="1" dirty="0" err="1">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scleropoda</a:t>
            </a:r>
            <a:r>
              <a:rPr lang="ka-GE"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a:t>
            </a:r>
            <a:endParaRPr lang="ka-GE" i="1" dirty="0">
              <a:solidFill>
                <a:srgbClr val="00B0F0"/>
              </a:solidFill>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Veronica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telephiifolia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Viola </a:t>
            </a:r>
            <a:r>
              <a:rPr lang="en-US" sz="1800" i="1" dirty="0" err="1">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minuta</a:t>
            </a:r>
            <a:r>
              <a:rPr lang="ka-GE" sz="1800" i="1" dirty="0">
                <a:solidFill>
                  <a:srgbClr val="00B0F0"/>
                </a:solidFill>
                <a:effectLst/>
                <a:latin typeface="Sylfaen" panose="010A0502050306030303" pitchFamily="18" charset="0"/>
                <a:ea typeface="Times New Roman" panose="02020603050405020304" pitchFamily="18" charset="0"/>
                <a:cs typeface="Times New Roman" panose="02020603050405020304" pitchFamily="18" charset="0"/>
              </a:rPr>
              <a:t>*</a:t>
            </a:r>
            <a:endParaRPr lang="ka-GE" i="1" dirty="0">
              <a:solidFill>
                <a:srgbClr val="00B0F0"/>
              </a:solidFill>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Ziziphora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pushkinii</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dirty="0"/>
          </a:p>
        </p:txBody>
      </p:sp>
      <p:sp>
        <p:nvSpPr>
          <p:cNvPr id="5" name="TextBox 4">
            <a:extLst>
              <a:ext uri="{FF2B5EF4-FFF2-40B4-BE49-F238E27FC236}">
                <a16:creationId xmlns:a16="http://schemas.microsoft.com/office/drawing/2014/main" id="{55EEC8E7-035B-4625-BF14-15E9F85F0407}"/>
              </a:ext>
            </a:extLst>
          </p:cNvPr>
          <p:cNvSpPr txBox="1"/>
          <p:nvPr/>
        </p:nvSpPr>
        <p:spPr>
          <a:xfrm>
            <a:off x="3606303" y="4297207"/>
            <a:ext cx="2685391" cy="2308324"/>
          </a:xfrm>
          <a:prstGeom prst="rect">
            <a:avLst/>
          </a:prstGeom>
          <a:noFill/>
          <a:ln w="28575">
            <a:solidFill>
              <a:srgbClr val="FF0000"/>
            </a:solidFill>
          </a:ln>
        </p:spPr>
        <p:txBody>
          <a:bodyPr wrap="square">
            <a:spAutoFit/>
          </a:bodyPr>
          <a:lstStyle/>
          <a:p>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Alchemilla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chlorosericea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p>
          <a:p>
            <a:r>
              <a:rPr lang="en-US" sz="1800" i="1" dirty="0">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Arenaria </a:t>
            </a:r>
            <a:r>
              <a:rPr lang="en-US" sz="1800" i="1" dirty="0" err="1">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lychnidea</a:t>
            </a:r>
            <a:r>
              <a:rPr lang="ka-GE" sz="1800" i="1" dirty="0">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a:t>
            </a:r>
            <a:endParaRPr lang="en-US" sz="1800" i="1" dirty="0">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Draba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supranivalis</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sz="1800" i="1" dirty="0">
              <a:effectLst/>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Jurinea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filicifolia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sz="1800" i="1" dirty="0">
              <a:effectLst/>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Minuartia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circassica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Poa </a:t>
            </a:r>
            <a:r>
              <a:rPr lang="en-US" sz="1800" i="1" dirty="0" err="1">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caucasica</a:t>
            </a:r>
            <a:r>
              <a:rPr lang="ka-GE" sz="1800" i="1" dirty="0">
                <a:solidFill>
                  <a:srgbClr val="FF0000"/>
                </a:solidFill>
                <a:effectLst/>
                <a:latin typeface="Sylfaen" panose="010A0502050306030303" pitchFamily="18" charset="0"/>
                <a:ea typeface="Times New Roman" panose="02020603050405020304" pitchFamily="18" charset="0"/>
                <a:cs typeface="Times New Roman" panose="02020603050405020304" pitchFamily="18" charset="0"/>
              </a:rPr>
              <a:t>*</a:t>
            </a:r>
            <a:endParaRPr lang="ka-GE" i="1" dirty="0">
              <a:solidFill>
                <a:srgbClr val="FF0000"/>
              </a:solidFill>
              <a:latin typeface="Sylfaen" panose="010A0502050306030303" pitchFamily="18" charset="0"/>
              <a:ea typeface="Times New Roman" panose="02020603050405020304" pitchFamily="18" charset="0"/>
              <a:cs typeface="Times New Roman" panose="02020603050405020304" pitchFamily="18" charset="0"/>
            </a:endParaRPr>
          </a:p>
          <a:p>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Veronica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telephiifolia</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p>
          <a:p>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Ziziphora</a:t>
            </a:r>
            <a:r>
              <a:rPr lang="en-US" sz="1800" i="1" dirty="0">
                <a:effectLst/>
                <a:latin typeface="Sylfaen" panose="010A0502050306030303" pitchFamily="18" charset="0"/>
                <a:ea typeface="Times New Roman" panose="02020603050405020304" pitchFamily="18" charset="0"/>
                <a:cs typeface="Times New Roman" panose="02020603050405020304" pitchFamily="18" charset="0"/>
              </a:rPr>
              <a:t> </a:t>
            </a:r>
            <a:r>
              <a:rPr lang="en-US" sz="1800" i="1" dirty="0" err="1">
                <a:effectLst/>
                <a:latin typeface="Sylfaen" panose="010A0502050306030303" pitchFamily="18" charset="0"/>
                <a:ea typeface="Times New Roman" panose="02020603050405020304" pitchFamily="18" charset="0"/>
                <a:cs typeface="Times New Roman" panose="02020603050405020304" pitchFamily="18" charset="0"/>
              </a:rPr>
              <a:t>pushkinii</a:t>
            </a:r>
            <a:r>
              <a:rPr lang="ka-GE" sz="1800" i="1" dirty="0">
                <a:effectLst/>
                <a:latin typeface="Sylfaen" panose="010A0502050306030303" pitchFamily="18" charset="0"/>
                <a:ea typeface="Times New Roman" panose="02020603050405020304" pitchFamily="18" charset="0"/>
                <a:cs typeface="Times New Roman" panose="02020603050405020304" pitchFamily="18" charset="0"/>
              </a:rPr>
              <a:t>*</a:t>
            </a:r>
            <a:endParaRPr lang="en-US" dirty="0"/>
          </a:p>
        </p:txBody>
      </p:sp>
      <p:pic>
        <p:nvPicPr>
          <p:cNvPr id="9" name="Picture 4" descr="Изображение особи Campanula biebersteiniana.">
            <a:extLst>
              <a:ext uri="{FF2B5EF4-FFF2-40B4-BE49-F238E27FC236}">
                <a16:creationId xmlns:a16="http://schemas.microsoft.com/office/drawing/2014/main" id="{43E3979C-A340-475D-B333-5522C972AB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79" t="8122" r="10064" b="9732"/>
          <a:stretch/>
        </p:blipFill>
        <p:spPr bwMode="auto">
          <a:xfrm>
            <a:off x="10171147" y="3168317"/>
            <a:ext cx="1836198" cy="17445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Изображение особи Saxifraga scleropoda.">
            <a:extLst>
              <a:ext uri="{FF2B5EF4-FFF2-40B4-BE49-F238E27FC236}">
                <a16:creationId xmlns:a16="http://schemas.microsoft.com/office/drawing/2014/main" id="{CFCF9F37-ADBB-4CFB-A1A2-C370094EF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9557" y="5043042"/>
            <a:ext cx="1886394" cy="15192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Изображение особи Viola minuta.">
            <a:extLst>
              <a:ext uri="{FF2B5EF4-FFF2-40B4-BE49-F238E27FC236}">
                <a16:creationId xmlns:a16="http://schemas.microsoft.com/office/drawing/2014/main" id="{33125091-CB84-4666-B252-3A86133533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57" t="2847"/>
          <a:stretch/>
        </p:blipFill>
        <p:spPr bwMode="auto">
          <a:xfrm>
            <a:off x="8099557" y="3173147"/>
            <a:ext cx="1836198" cy="178766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EA5BC20-9E04-4122-8FD2-C6F00E11827B}"/>
              </a:ext>
            </a:extLst>
          </p:cNvPr>
          <p:cNvSpPr txBox="1"/>
          <p:nvPr/>
        </p:nvSpPr>
        <p:spPr>
          <a:xfrm>
            <a:off x="10171147" y="4294780"/>
            <a:ext cx="1951336" cy="646331"/>
          </a:xfrm>
          <a:prstGeom prst="rect">
            <a:avLst/>
          </a:prstGeom>
          <a:noFill/>
        </p:spPr>
        <p:txBody>
          <a:bodyPr wrap="square">
            <a:spAutoFit/>
          </a:bodyPr>
          <a:lstStyle/>
          <a:p>
            <a:r>
              <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Campanula </a:t>
            </a:r>
            <a:r>
              <a:rPr lang="en-US" sz="1800" i="1" dirty="0" err="1">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biebersteiniana</a:t>
            </a:r>
            <a:endParaRPr lang="en-US" dirty="0">
              <a:solidFill>
                <a:schemeClr val="bg1"/>
              </a:solidFill>
            </a:endParaRPr>
          </a:p>
        </p:txBody>
      </p:sp>
      <p:sp>
        <p:nvSpPr>
          <p:cNvPr id="13" name="TextBox 12">
            <a:extLst>
              <a:ext uri="{FF2B5EF4-FFF2-40B4-BE49-F238E27FC236}">
                <a16:creationId xmlns:a16="http://schemas.microsoft.com/office/drawing/2014/main" id="{9EB13775-EA12-4176-BCFB-2AECA3D040A8}"/>
              </a:ext>
            </a:extLst>
          </p:cNvPr>
          <p:cNvSpPr txBox="1"/>
          <p:nvPr/>
        </p:nvSpPr>
        <p:spPr>
          <a:xfrm>
            <a:off x="8159367" y="4314483"/>
            <a:ext cx="1732519" cy="646331"/>
          </a:xfrm>
          <a:prstGeom prst="rect">
            <a:avLst/>
          </a:prstGeom>
          <a:noFill/>
        </p:spPr>
        <p:txBody>
          <a:bodyPr wrap="square">
            <a:spAutoFit/>
          </a:bodyPr>
          <a:lstStyle/>
          <a:p>
            <a:r>
              <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Saxifraga </a:t>
            </a:r>
            <a:r>
              <a:rPr lang="en-US" sz="1800" i="1" dirty="0" err="1">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scleropoda</a:t>
            </a:r>
            <a:endParaRPr lang="en-US" dirty="0">
              <a:solidFill>
                <a:schemeClr val="bg1"/>
              </a:solidFill>
            </a:endParaRPr>
          </a:p>
        </p:txBody>
      </p:sp>
      <p:sp>
        <p:nvSpPr>
          <p:cNvPr id="15" name="TextBox 14">
            <a:extLst>
              <a:ext uri="{FF2B5EF4-FFF2-40B4-BE49-F238E27FC236}">
                <a16:creationId xmlns:a16="http://schemas.microsoft.com/office/drawing/2014/main" id="{23915398-6F99-48F0-B809-32C7B0A4E02B}"/>
              </a:ext>
            </a:extLst>
          </p:cNvPr>
          <p:cNvSpPr txBox="1"/>
          <p:nvPr/>
        </p:nvSpPr>
        <p:spPr>
          <a:xfrm>
            <a:off x="8064474" y="6201769"/>
            <a:ext cx="1604200" cy="369332"/>
          </a:xfrm>
          <a:prstGeom prst="rect">
            <a:avLst/>
          </a:prstGeom>
          <a:noFill/>
        </p:spPr>
        <p:txBody>
          <a:bodyPr wrap="square">
            <a:spAutoFit/>
          </a:bodyPr>
          <a:lstStyle/>
          <a:p>
            <a:r>
              <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Viola </a:t>
            </a:r>
            <a:r>
              <a:rPr lang="en-US" sz="1800" i="1" dirty="0" err="1">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minuta</a:t>
            </a:r>
            <a:endParaRPr lang="en-US" dirty="0">
              <a:solidFill>
                <a:schemeClr val="bg1"/>
              </a:solidFill>
            </a:endParaRPr>
          </a:p>
        </p:txBody>
      </p:sp>
      <p:pic>
        <p:nvPicPr>
          <p:cNvPr id="16" name="Picture 10" descr="Изображение особи Eremogone lychnidea.">
            <a:extLst>
              <a:ext uri="{FF2B5EF4-FFF2-40B4-BE49-F238E27FC236}">
                <a16:creationId xmlns:a16="http://schemas.microsoft.com/office/drawing/2014/main" id="{B9E4F3BC-D9A2-432B-A5C8-A196F0D0950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136" t="11334" r="12250"/>
          <a:stretch/>
        </p:blipFill>
        <p:spPr bwMode="auto">
          <a:xfrm>
            <a:off x="9983478" y="89337"/>
            <a:ext cx="2078623" cy="204251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547B200F-3B01-457D-AD5D-DB1405A8ABDD}"/>
              </a:ext>
            </a:extLst>
          </p:cNvPr>
          <p:cNvSpPr txBox="1"/>
          <p:nvPr/>
        </p:nvSpPr>
        <p:spPr>
          <a:xfrm>
            <a:off x="9935754" y="1667035"/>
            <a:ext cx="2078623" cy="369013"/>
          </a:xfrm>
          <a:prstGeom prst="rect">
            <a:avLst/>
          </a:prstGeom>
          <a:noFill/>
        </p:spPr>
        <p:txBody>
          <a:bodyPr wrap="square">
            <a:spAutoFit/>
          </a:bodyPr>
          <a:lstStyle/>
          <a:p>
            <a:r>
              <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Arenaria </a:t>
            </a:r>
            <a:r>
              <a:rPr lang="en-US" sz="1800" i="1" dirty="0" err="1">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lychnidea</a:t>
            </a:r>
            <a:endPar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endParaRPr>
          </a:p>
        </p:txBody>
      </p:sp>
      <p:pic>
        <p:nvPicPr>
          <p:cNvPr id="19" name="Picture 12" descr="Изображение особи Poa pratensis.">
            <a:extLst>
              <a:ext uri="{FF2B5EF4-FFF2-40B4-BE49-F238E27FC236}">
                <a16:creationId xmlns:a16="http://schemas.microsoft.com/office/drawing/2014/main" id="{40FEED23-9336-4CB1-9451-3F0BFDFB27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4574"/>
          <a:stretch/>
        </p:blipFill>
        <p:spPr bwMode="auto">
          <a:xfrm>
            <a:off x="10178179" y="5036916"/>
            <a:ext cx="1836198" cy="1478777"/>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9928737-ABF1-400F-86BC-02BB39854009}"/>
              </a:ext>
            </a:extLst>
          </p:cNvPr>
          <p:cNvSpPr txBox="1"/>
          <p:nvPr/>
        </p:nvSpPr>
        <p:spPr>
          <a:xfrm>
            <a:off x="10073585" y="6186787"/>
            <a:ext cx="1650124" cy="369332"/>
          </a:xfrm>
          <a:prstGeom prst="rect">
            <a:avLst/>
          </a:prstGeom>
          <a:noFill/>
        </p:spPr>
        <p:txBody>
          <a:bodyPr wrap="square">
            <a:spAutoFit/>
          </a:bodyPr>
          <a:lstStyle/>
          <a:p>
            <a:r>
              <a:rPr lang="en-US" sz="1800" i="1" dirty="0">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Poa </a:t>
            </a:r>
            <a:r>
              <a:rPr lang="en-US" sz="1800" i="1" dirty="0" err="1">
                <a:solidFill>
                  <a:schemeClr val="bg1"/>
                </a:solidFill>
                <a:effectLst/>
                <a:latin typeface="Sylfaen" panose="010A0502050306030303" pitchFamily="18" charset="0"/>
                <a:ea typeface="Times New Roman" panose="02020603050405020304" pitchFamily="18" charset="0"/>
                <a:cs typeface="Times New Roman" panose="02020603050405020304" pitchFamily="18" charset="0"/>
              </a:rPr>
              <a:t>caucasica</a:t>
            </a:r>
            <a:endParaRPr lang="en-US" dirty="0">
              <a:solidFill>
                <a:schemeClr val="bg1"/>
              </a:solidFill>
            </a:endParaRPr>
          </a:p>
        </p:txBody>
      </p:sp>
      <p:sp>
        <p:nvSpPr>
          <p:cNvPr id="23" name="TextBox 22">
            <a:extLst>
              <a:ext uri="{FF2B5EF4-FFF2-40B4-BE49-F238E27FC236}">
                <a16:creationId xmlns:a16="http://schemas.microsoft.com/office/drawing/2014/main" id="{834F5C6B-9892-4906-8E89-5CC7C2CA4B83}"/>
              </a:ext>
            </a:extLst>
          </p:cNvPr>
          <p:cNvSpPr txBox="1"/>
          <p:nvPr/>
        </p:nvSpPr>
        <p:spPr>
          <a:xfrm>
            <a:off x="-287934" y="3584144"/>
            <a:ext cx="7044612" cy="430887"/>
          </a:xfrm>
          <a:prstGeom prst="rect">
            <a:avLst/>
          </a:prstGeom>
          <a:noFill/>
        </p:spPr>
        <p:txBody>
          <a:bodyPr wrap="square">
            <a:spAutoFit/>
          </a:bodyPr>
          <a:lstStyle/>
          <a:p>
            <a:pPr algn="ctr"/>
            <a:r>
              <a:rPr lang="en-US" sz="2200" b="1" dirty="0">
                <a:latin typeface="Sylfaen" panose="010A0502050306030303" pitchFamily="18" charset="0"/>
              </a:rPr>
              <a:t>Endemic species of the Caucasus on both (N/S) slopes</a:t>
            </a:r>
          </a:p>
        </p:txBody>
      </p:sp>
      <p:pic>
        <p:nvPicPr>
          <p:cNvPr id="20" name="Picture 19">
            <a:extLst>
              <a:ext uri="{FF2B5EF4-FFF2-40B4-BE49-F238E27FC236}">
                <a16:creationId xmlns:a16="http://schemas.microsoft.com/office/drawing/2014/main" id="{B3F40B4E-046E-4EFC-AB2D-DA3C84C90A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4304" y="2914701"/>
            <a:ext cx="4857797" cy="3797538"/>
          </a:xfrm>
          <a:prstGeom prst="rect">
            <a:avLst/>
          </a:prstGeom>
        </p:spPr>
      </p:pic>
      <p:sp>
        <p:nvSpPr>
          <p:cNvPr id="25" name="TextBox 24">
            <a:extLst>
              <a:ext uri="{FF2B5EF4-FFF2-40B4-BE49-F238E27FC236}">
                <a16:creationId xmlns:a16="http://schemas.microsoft.com/office/drawing/2014/main" id="{28336526-13E8-4E2E-A20A-08A6D24255E8}"/>
              </a:ext>
            </a:extLst>
          </p:cNvPr>
          <p:cNvSpPr txBox="1"/>
          <p:nvPr/>
        </p:nvSpPr>
        <p:spPr>
          <a:xfrm>
            <a:off x="-13763" y="2031432"/>
            <a:ext cx="7194205" cy="1446550"/>
          </a:xfrm>
          <a:prstGeom prst="rect">
            <a:avLst/>
          </a:prstGeom>
          <a:noFill/>
        </p:spPr>
        <p:txBody>
          <a:bodyPr wrap="square">
            <a:spAutoFit/>
          </a:bodyPr>
          <a:lstStyle/>
          <a:p>
            <a:pPr marL="342900" indent="-342900" algn="just">
              <a:buFont typeface="Wingdings" panose="05000000000000000000" pitchFamily="2" charset="2"/>
              <a:buChar char="§"/>
            </a:pPr>
            <a:r>
              <a:rPr lang="en-US" sz="2200" kern="100" dirty="0">
                <a:effectLst/>
                <a:latin typeface="Sylfaen" panose="010A0502050306030303" pitchFamily="18" charset="0"/>
                <a:ea typeface="Calibri" panose="020F0502020204030204" pitchFamily="34" charset="0"/>
                <a:cs typeface="Times New Roman" panose="02020603050405020304" pitchFamily="18" charset="0"/>
              </a:rPr>
              <a:t>Plant abundance, as measured by countable stems, decreased sharply with increasing elevation (R² &lt; 0.95). This decrease follows an exponential curve on both the north and south slopes.</a:t>
            </a:r>
            <a:endParaRPr lang="ka-GE" sz="2200" dirty="0">
              <a:latin typeface="Sylfaen" panose="010A0502050306030303" pitchFamily="18" charset="0"/>
            </a:endParaRPr>
          </a:p>
        </p:txBody>
      </p:sp>
      <p:sp>
        <p:nvSpPr>
          <p:cNvPr id="26" name="TextBox 25">
            <a:extLst>
              <a:ext uri="{FF2B5EF4-FFF2-40B4-BE49-F238E27FC236}">
                <a16:creationId xmlns:a16="http://schemas.microsoft.com/office/drawing/2014/main" id="{E74C438E-16B1-4580-8CF5-089B83FD1B53}"/>
              </a:ext>
            </a:extLst>
          </p:cNvPr>
          <p:cNvSpPr txBox="1"/>
          <p:nvPr/>
        </p:nvSpPr>
        <p:spPr>
          <a:xfrm>
            <a:off x="-13764" y="804151"/>
            <a:ext cx="9521657" cy="1107996"/>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A total of 63 vascular plant species have been identified on both the N and S slopes (54 species on the N slopes and 45 on the S slopes). This is more than 58% of all recorded species in this part of the Central Great Caucasus</a:t>
            </a:r>
          </a:p>
        </p:txBody>
      </p:sp>
      <p:sp>
        <p:nvSpPr>
          <p:cNvPr id="27" name="TextBox 26">
            <a:extLst>
              <a:ext uri="{FF2B5EF4-FFF2-40B4-BE49-F238E27FC236}">
                <a16:creationId xmlns:a16="http://schemas.microsoft.com/office/drawing/2014/main" id="{FF2ACF8B-334D-494E-B024-0D3D4C73AE24}"/>
              </a:ext>
            </a:extLst>
          </p:cNvPr>
          <p:cNvSpPr txBox="1"/>
          <p:nvPr/>
        </p:nvSpPr>
        <p:spPr>
          <a:xfrm>
            <a:off x="65011" y="89337"/>
            <a:ext cx="6699912"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Tree>
    <p:extLst>
      <p:ext uri="{BB962C8B-B14F-4D97-AF65-F5344CB8AC3E}">
        <p14:creationId xmlns:p14="http://schemas.microsoft.com/office/powerpoint/2010/main" val="335953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C22AB32-B9F1-4E05-B695-A8CBD4CB8B25}"/>
              </a:ext>
            </a:extLst>
          </p:cNvPr>
          <p:cNvPicPr>
            <a:picLocks noChangeAspect="1"/>
          </p:cNvPicPr>
          <p:nvPr/>
        </p:nvPicPr>
        <p:blipFill rotWithShape="1">
          <a:blip r:embed="rId3"/>
          <a:srcRect l="2984" t="20272" r="34107" b="11021"/>
          <a:stretch/>
        </p:blipFill>
        <p:spPr>
          <a:xfrm>
            <a:off x="75421" y="2664962"/>
            <a:ext cx="6276243" cy="4026980"/>
          </a:xfrm>
          <a:prstGeom prst="rect">
            <a:avLst/>
          </a:prstGeom>
        </p:spPr>
      </p:pic>
      <p:sp>
        <p:nvSpPr>
          <p:cNvPr id="9" name="TextBox 8">
            <a:extLst>
              <a:ext uri="{FF2B5EF4-FFF2-40B4-BE49-F238E27FC236}">
                <a16:creationId xmlns:a16="http://schemas.microsoft.com/office/drawing/2014/main" id="{7C16C1AB-165F-486C-A19C-A4D39BD9BC92}"/>
              </a:ext>
            </a:extLst>
          </p:cNvPr>
          <p:cNvSpPr txBox="1"/>
          <p:nvPr/>
        </p:nvSpPr>
        <p:spPr>
          <a:xfrm>
            <a:off x="-105744" y="976861"/>
            <a:ext cx="7651102" cy="1107996"/>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Sylfaen" panose="010A0502050306030303" pitchFamily="18" charset="0"/>
              </a:rPr>
              <a:t>Species richness also decreased sharply with increasing elevation and was accurately described by an exponential equation on both the north and south slopes (R² &lt; 0.94).</a:t>
            </a:r>
          </a:p>
        </p:txBody>
      </p:sp>
      <p:sp>
        <p:nvSpPr>
          <p:cNvPr id="11" name="TextBox 10">
            <a:extLst>
              <a:ext uri="{FF2B5EF4-FFF2-40B4-BE49-F238E27FC236}">
                <a16:creationId xmlns:a16="http://schemas.microsoft.com/office/drawing/2014/main" id="{71E832C6-87E7-4294-8D70-EFE669B08BF5}"/>
              </a:ext>
            </a:extLst>
          </p:cNvPr>
          <p:cNvSpPr txBox="1"/>
          <p:nvPr/>
        </p:nvSpPr>
        <p:spPr>
          <a:xfrm>
            <a:off x="6351664" y="2612747"/>
            <a:ext cx="5357927" cy="4154984"/>
          </a:xfrm>
          <a:prstGeom prst="rect">
            <a:avLst/>
          </a:prstGeom>
          <a:noFill/>
        </p:spPr>
        <p:txBody>
          <a:bodyPr wrap="square">
            <a:spAutoFit/>
          </a:bodyPr>
          <a:lstStyle/>
          <a:p>
            <a:pPr marL="342900" indent="-342900" algn="just">
              <a:buFont typeface="Arial" panose="020B0604020202020204" pitchFamily="34" charset="0"/>
              <a:buChar char="•"/>
            </a:pPr>
            <a:r>
              <a:rPr lang="en-US" sz="2200" dirty="0">
                <a:latin typeface="Sylfaen" panose="010A0502050306030303" pitchFamily="18" charset="0"/>
              </a:rPr>
              <a:t>Only a few species are found in the </a:t>
            </a:r>
            <a:r>
              <a:rPr lang="en-US" sz="2200" dirty="0" err="1">
                <a:latin typeface="Sylfaen" panose="010A0502050306030303" pitchFamily="18" charset="0"/>
              </a:rPr>
              <a:t>nival</a:t>
            </a:r>
            <a:r>
              <a:rPr lang="en-US" sz="2200" dirty="0">
                <a:latin typeface="Sylfaen" panose="010A0502050306030303" pitchFamily="18" charset="0"/>
              </a:rPr>
              <a:t> zone, which is located 3600 meters above sea level. Specifically, there are three plant species on the north-facing slopes: </a:t>
            </a:r>
            <a:r>
              <a:rPr lang="en-US" sz="2200" i="1" dirty="0" err="1">
                <a:latin typeface="Sylfaen" panose="010A0502050306030303" pitchFamily="18" charset="0"/>
              </a:rPr>
              <a:t>Cerastium</a:t>
            </a:r>
            <a:r>
              <a:rPr lang="en-US" sz="2200" i="1" dirty="0">
                <a:latin typeface="Sylfaen" panose="010A0502050306030303" pitchFamily="18" charset="0"/>
              </a:rPr>
              <a:t> </a:t>
            </a:r>
            <a:r>
              <a:rPr lang="en-US" sz="2200" i="1" dirty="0" err="1">
                <a:latin typeface="Sylfaen" panose="010A0502050306030303" pitchFamily="18" charset="0"/>
              </a:rPr>
              <a:t>kasbek</a:t>
            </a:r>
            <a:r>
              <a:rPr lang="en-US" sz="2200" i="1" dirty="0">
                <a:latin typeface="Sylfaen" panose="010A0502050306030303" pitchFamily="18" charset="0"/>
              </a:rPr>
              <a:t>, Saxifraga </a:t>
            </a:r>
            <a:r>
              <a:rPr lang="en-US" sz="2200" i="1" dirty="0" err="1">
                <a:latin typeface="Sylfaen" panose="010A0502050306030303" pitchFamily="18" charset="0"/>
              </a:rPr>
              <a:t>sibirica</a:t>
            </a:r>
            <a:r>
              <a:rPr lang="en-US" sz="2200" i="1" dirty="0">
                <a:latin typeface="Sylfaen" panose="010A0502050306030303" pitchFamily="18" charset="0"/>
              </a:rPr>
              <a:t>, and S. </a:t>
            </a:r>
            <a:r>
              <a:rPr lang="en-US" sz="2200" i="1" dirty="0" err="1">
                <a:latin typeface="Sylfaen" panose="010A0502050306030303" pitchFamily="18" charset="0"/>
              </a:rPr>
              <a:t>moschata</a:t>
            </a:r>
            <a:r>
              <a:rPr lang="en-US" sz="2200" dirty="0">
                <a:latin typeface="Sylfaen" panose="010A0502050306030303" pitchFamily="18" charset="0"/>
              </a:rPr>
              <a:t>. On the south-facing slopes, there are four species: </a:t>
            </a:r>
            <a:r>
              <a:rPr lang="en-US" sz="2200" i="1" dirty="0" err="1">
                <a:latin typeface="Sylfaen" panose="010A0502050306030303" pitchFamily="18" charset="0"/>
              </a:rPr>
              <a:t>Cerastium</a:t>
            </a:r>
            <a:r>
              <a:rPr lang="en-US" sz="2200" i="1" dirty="0">
                <a:latin typeface="Sylfaen" panose="010A0502050306030303" pitchFamily="18" charset="0"/>
              </a:rPr>
              <a:t> </a:t>
            </a:r>
            <a:r>
              <a:rPr lang="en-US" sz="2200" i="1" dirty="0" err="1">
                <a:latin typeface="Sylfaen" panose="010A0502050306030303" pitchFamily="18" charset="0"/>
              </a:rPr>
              <a:t>kasbek</a:t>
            </a:r>
            <a:r>
              <a:rPr lang="en-US" sz="2200" i="1" dirty="0">
                <a:latin typeface="Sylfaen" panose="010A0502050306030303" pitchFamily="18" charset="0"/>
              </a:rPr>
              <a:t>, Saxifraga </a:t>
            </a:r>
            <a:r>
              <a:rPr lang="en-US" sz="2200" i="1" dirty="0" err="1">
                <a:latin typeface="Sylfaen" panose="010A0502050306030303" pitchFamily="18" charset="0"/>
              </a:rPr>
              <a:t>sibirica</a:t>
            </a:r>
            <a:r>
              <a:rPr lang="en-US" sz="2200" i="1" dirty="0">
                <a:latin typeface="Sylfaen" panose="010A0502050306030303" pitchFamily="18" charset="0"/>
              </a:rPr>
              <a:t>, S. </a:t>
            </a:r>
            <a:r>
              <a:rPr lang="en-US" sz="2200" i="1" dirty="0" err="1">
                <a:latin typeface="Sylfaen" panose="010A0502050306030303" pitchFamily="18" charset="0"/>
              </a:rPr>
              <a:t>moschata</a:t>
            </a:r>
            <a:r>
              <a:rPr lang="en-US" sz="2200" dirty="0">
                <a:latin typeface="Sylfaen" panose="010A0502050306030303" pitchFamily="18" charset="0"/>
              </a:rPr>
              <a:t>, and the annual </a:t>
            </a:r>
            <a:r>
              <a:rPr lang="en-US" sz="2200" i="1" dirty="0">
                <a:latin typeface="Sylfaen" panose="010A0502050306030303" pitchFamily="18" charset="0"/>
              </a:rPr>
              <a:t>plant Senecio </a:t>
            </a:r>
            <a:r>
              <a:rPr lang="en-US" sz="2200" i="1" dirty="0" err="1">
                <a:latin typeface="Sylfaen" panose="010A0502050306030303" pitchFamily="18" charset="0"/>
              </a:rPr>
              <a:t>sosnovskyi</a:t>
            </a:r>
            <a:r>
              <a:rPr lang="en-US" sz="2200" dirty="0">
                <a:latin typeface="Sylfaen" panose="010A0502050306030303" pitchFamily="18" charset="0"/>
              </a:rPr>
              <a:t>. It is also important to note that </a:t>
            </a:r>
            <a:r>
              <a:rPr lang="en-US" sz="2200" i="1" dirty="0" err="1">
                <a:latin typeface="Sylfaen" panose="010A0502050306030303" pitchFamily="18" charset="0"/>
              </a:rPr>
              <a:t>Cerastium</a:t>
            </a:r>
            <a:r>
              <a:rPr lang="en-US" sz="2200" i="1" dirty="0">
                <a:latin typeface="Sylfaen" panose="010A0502050306030303" pitchFamily="18" charset="0"/>
              </a:rPr>
              <a:t> </a:t>
            </a:r>
            <a:r>
              <a:rPr lang="en-US" sz="2200" i="1" dirty="0" err="1">
                <a:latin typeface="Sylfaen" panose="010A0502050306030303" pitchFamily="18" charset="0"/>
              </a:rPr>
              <a:t>kasbek</a:t>
            </a:r>
            <a:r>
              <a:rPr lang="en-US" sz="2200" i="1" dirty="0">
                <a:latin typeface="Sylfaen" panose="010A0502050306030303" pitchFamily="18" charset="0"/>
              </a:rPr>
              <a:t> </a:t>
            </a:r>
            <a:r>
              <a:rPr lang="en-US" sz="2200" dirty="0">
                <a:latin typeface="Sylfaen" panose="010A0502050306030303" pitchFamily="18" charset="0"/>
              </a:rPr>
              <a:t>is the only species that is common to both exposures. </a:t>
            </a:r>
          </a:p>
        </p:txBody>
      </p:sp>
      <p:sp>
        <p:nvSpPr>
          <p:cNvPr id="12" name="TextBox 11">
            <a:extLst>
              <a:ext uri="{FF2B5EF4-FFF2-40B4-BE49-F238E27FC236}">
                <a16:creationId xmlns:a16="http://schemas.microsoft.com/office/drawing/2014/main" id="{3D297FD1-B678-4492-96B0-F3129979C4FF}"/>
              </a:ext>
            </a:extLst>
          </p:cNvPr>
          <p:cNvSpPr txBox="1"/>
          <p:nvPr/>
        </p:nvSpPr>
        <p:spPr>
          <a:xfrm>
            <a:off x="75421" y="234565"/>
            <a:ext cx="6699912"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pic>
        <p:nvPicPr>
          <p:cNvPr id="13" name="Picture 12">
            <a:extLst>
              <a:ext uri="{FF2B5EF4-FFF2-40B4-BE49-F238E27FC236}">
                <a16:creationId xmlns:a16="http://schemas.microsoft.com/office/drawing/2014/main" id="{DFF74498-740C-46D4-9EA6-D0C2EF6473EB}"/>
              </a:ext>
            </a:extLst>
          </p:cNvPr>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8472194" y="90269"/>
            <a:ext cx="3181740" cy="2386305"/>
          </a:xfrm>
          <a:prstGeom prst="rect">
            <a:avLst/>
          </a:prstGeom>
        </p:spPr>
      </p:pic>
    </p:spTree>
    <p:extLst>
      <p:ext uri="{BB962C8B-B14F-4D97-AF65-F5344CB8AC3E}">
        <p14:creationId xmlns:p14="http://schemas.microsoft.com/office/powerpoint/2010/main" val="2625038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CC345E-CEB7-4CD7-BEBB-0B0075C489BF}"/>
              </a:ext>
            </a:extLst>
          </p:cNvPr>
          <p:cNvSpPr txBox="1"/>
          <p:nvPr/>
        </p:nvSpPr>
        <p:spPr>
          <a:xfrm>
            <a:off x="0" y="579715"/>
            <a:ext cx="11728580" cy="2800767"/>
          </a:xfrm>
          <a:prstGeom prst="rect">
            <a:avLst/>
          </a:prstGeom>
          <a:noFill/>
        </p:spPr>
        <p:txBody>
          <a:bodyPr wrap="square">
            <a:spAutoFit/>
          </a:bodyPr>
          <a:lstStyle/>
          <a:p>
            <a:pPr algn="just"/>
            <a:endParaRPr lang="en-US" sz="2200" dirty="0">
              <a:latin typeface="Sylfaen" panose="010A0502050306030303" pitchFamily="18" charset="0"/>
            </a:endParaRPr>
          </a:p>
          <a:p>
            <a:pPr marL="342900" indent="-342900" algn="just">
              <a:buFont typeface="Arial" panose="020B0604020202020204" pitchFamily="34" charset="0"/>
              <a:buChar char="•"/>
            </a:pPr>
            <a:r>
              <a:rPr lang="en-US" sz="2200" dirty="0">
                <a:latin typeface="Sylfaen" panose="010A0502050306030303" pitchFamily="18" charset="0"/>
              </a:rPr>
              <a:t>Along increasing elevation (3000–3900 m), soil pH increased monotonically and reached alkaline values at the higher elevations with bare bedrock (3600–3900 m), where the surface mainly consisted of talus, as plant cover decreased dramatically with increasing elevation. </a:t>
            </a:r>
          </a:p>
          <a:p>
            <a:pPr marL="342900" indent="-342900" algn="just">
              <a:buFont typeface="Arial" panose="020B0604020202020204" pitchFamily="34" charset="0"/>
              <a:buChar char="•"/>
            </a:pPr>
            <a:endParaRPr lang="en-US" sz="2200" dirty="0">
              <a:latin typeface="Sylfaen" panose="010A0502050306030303" pitchFamily="18" charset="0"/>
            </a:endParaRPr>
          </a:p>
          <a:p>
            <a:pPr marL="342900" indent="-342900" algn="just">
              <a:buFont typeface="Arial" panose="020B0604020202020204" pitchFamily="34" charset="0"/>
              <a:buChar char="•"/>
            </a:pPr>
            <a:r>
              <a:rPr lang="en-US" sz="2200" dirty="0">
                <a:latin typeface="Sylfaen" panose="010A0502050306030303" pitchFamily="18" charset="0"/>
              </a:rPr>
              <a:t>At lower elevations, the soil pH increased more steeply on the northern slope, except at 3300 m </a:t>
            </a:r>
            <a:r>
              <a:rPr lang="en-US" sz="2200" dirty="0" err="1">
                <a:latin typeface="Sylfaen" panose="010A0502050306030303" pitchFamily="18" charset="0"/>
              </a:rPr>
              <a:t>a.s.l</a:t>
            </a:r>
            <a:r>
              <a:rPr lang="en-US" sz="2200" dirty="0">
                <a:latin typeface="Sylfaen" panose="010A0502050306030303" pitchFamily="18" charset="0"/>
              </a:rPr>
              <a:t>., where the northern slope exhibited a neutral reaction, while the southern slope showed a tendency toward acidification.</a:t>
            </a:r>
          </a:p>
        </p:txBody>
      </p:sp>
      <p:pic>
        <p:nvPicPr>
          <p:cNvPr id="4" name="Picture 3">
            <a:extLst>
              <a:ext uri="{FF2B5EF4-FFF2-40B4-BE49-F238E27FC236}">
                <a16:creationId xmlns:a16="http://schemas.microsoft.com/office/drawing/2014/main" id="{3804FE6F-9FFF-4E71-A59D-5C6547879957}"/>
              </a:ext>
            </a:extLst>
          </p:cNvPr>
          <p:cNvPicPr>
            <a:picLocks noChangeAspect="1"/>
          </p:cNvPicPr>
          <p:nvPr/>
        </p:nvPicPr>
        <p:blipFill rotWithShape="1">
          <a:blip r:embed="rId2">
            <a:extLst>
              <a:ext uri="{28A0092B-C50C-407E-A947-70E740481C1C}">
                <a14:useLocalDpi xmlns:a14="http://schemas.microsoft.com/office/drawing/2010/main" val="0"/>
              </a:ext>
            </a:extLst>
          </a:blip>
          <a:srcRect t="2513" r="3961"/>
          <a:stretch/>
        </p:blipFill>
        <p:spPr>
          <a:xfrm>
            <a:off x="1469862" y="3477518"/>
            <a:ext cx="3948318" cy="31096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73A26983-67D8-4679-8771-D47E999E52F2}"/>
              </a:ext>
            </a:extLst>
          </p:cNvPr>
          <p:cNvPicPr>
            <a:picLocks noChangeAspect="1"/>
          </p:cNvPicPr>
          <p:nvPr/>
        </p:nvPicPr>
        <p:blipFill rotWithShape="1">
          <a:blip r:embed="rId3"/>
          <a:srcRect l="20907" t="8940" r="19116" b="18279"/>
          <a:stretch/>
        </p:blipFill>
        <p:spPr>
          <a:xfrm>
            <a:off x="6509941" y="3545633"/>
            <a:ext cx="4118253" cy="3041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0C5B4CBF-1C60-4CB2-8FC0-790DC79C42B8}"/>
              </a:ext>
            </a:extLst>
          </p:cNvPr>
          <p:cNvSpPr txBox="1"/>
          <p:nvPr/>
        </p:nvSpPr>
        <p:spPr>
          <a:xfrm>
            <a:off x="93306" y="215086"/>
            <a:ext cx="6559420"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Tree>
    <p:extLst>
      <p:ext uri="{BB962C8B-B14F-4D97-AF65-F5344CB8AC3E}">
        <p14:creationId xmlns:p14="http://schemas.microsoft.com/office/powerpoint/2010/main" val="385628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D04D2E-AD6A-4AEF-A59E-14650E08E54D}"/>
              </a:ext>
            </a:extLst>
          </p:cNvPr>
          <p:cNvSpPr txBox="1"/>
          <p:nvPr/>
        </p:nvSpPr>
        <p:spPr>
          <a:xfrm>
            <a:off x="165616" y="617932"/>
            <a:ext cx="11462496" cy="2462213"/>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For NMDS ordination, environmental variables were used: soil pH, elevation, and slope aspect. </a:t>
            </a:r>
            <a:endParaRPr lang="ka-GE" sz="2200" dirty="0">
              <a:latin typeface="Sylfaen" panose="010A0502050306030303" pitchFamily="18" charset="0"/>
            </a:endParaRPr>
          </a:p>
          <a:p>
            <a:pPr marL="342900" indent="-342900" algn="just">
              <a:buFont typeface="Wingdings" panose="05000000000000000000" pitchFamily="2" charset="2"/>
              <a:buChar char="§"/>
            </a:pPr>
            <a:r>
              <a:rPr lang="ka-GE" sz="2200" dirty="0">
                <a:latin typeface="Sylfaen" panose="010A0502050306030303" pitchFamily="18" charset="0"/>
              </a:rPr>
              <a:t>Coordinate</a:t>
            </a:r>
            <a:r>
              <a:rPr lang="en-US" sz="2200" dirty="0">
                <a:latin typeface="Sylfaen" panose="010A0502050306030303" pitchFamily="18" charset="0"/>
              </a:rPr>
              <a:t> 1 explained a high proportion of variation in species distributions (r2 = 0.88) and ran in parallel with the slope aspect. Coordinate 2 runs in parallel with elevation and soil pH, explaining ca. 1/3 of </a:t>
            </a:r>
            <a:r>
              <a:rPr lang="ka-GE" sz="2200" dirty="0">
                <a:latin typeface="Sylfaen" panose="010A0502050306030303" pitchFamily="18" charset="0"/>
              </a:rPr>
              <a:t>the </a:t>
            </a:r>
            <a:r>
              <a:rPr lang="en-US" sz="2200" dirty="0">
                <a:latin typeface="Sylfaen" panose="010A0502050306030303" pitchFamily="18" charset="0"/>
              </a:rPr>
              <a:t>variation in species distributions (r2 = 0.30). This ordination indicated the importance of slope aspect to species distributions, so we focused our future analysis on patterns of species distributions on slopes with opposite aspects.</a:t>
            </a:r>
          </a:p>
        </p:txBody>
      </p:sp>
      <p:pic>
        <p:nvPicPr>
          <p:cNvPr id="4" name="Picture 3">
            <a:extLst>
              <a:ext uri="{FF2B5EF4-FFF2-40B4-BE49-F238E27FC236}">
                <a16:creationId xmlns:a16="http://schemas.microsoft.com/office/drawing/2014/main" id="{FCF3E99E-E6BA-45B9-9D42-42873D270574}"/>
              </a:ext>
            </a:extLst>
          </p:cNvPr>
          <p:cNvPicPr>
            <a:picLocks noChangeAspect="1"/>
          </p:cNvPicPr>
          <p:nvPr/>
        </p:nvPicPr>
        <p:blipFill rotWithShape="1">
          <a:blip r:embed="rId2"/>
          <a:srcRect l="14194" t="2151" r="12903" b="3360"/>
          <a:stretch/>
        </p:blipFill>
        <p:spPr>
          <a:xfrm>
            <a:off x="3265714" y="3199917"/>
            <a:ext cx="4881282" cy="3558680"/>
          </a:xfrm>
          <a:prstGeom prst="rect">
            <a:avLst/>
          </a:prstGeom>
        </p:spPr>
      </p:pic>
      <p:sp>
        <p:nvSpPr>
          <p:cNvPr id="6" name="TextBox 5">
            <a:extLst>
              <a:ext uri="{FF2B5EF4-FFF2-40B4-BE49-F238E27FC236}">
                <a16:creationId xmlns:a16="http://schemas.microsoft.com/office/drawing/2014/main" id="{DE70D456-AAA2-4F61-B53B-37012E9A7C73}"/>
              </a:ext>
            </a:extLst>
          </p:cNvPr>
          <p:cNvSpPr txBox="1"/>
          <p:nvPr/>
        </p:nvSpPr>
        <p:spPr>
          <a:xfrm>
            <a:off x="36790" y="99403"/>
            <a:ext cx="6401332"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Tree>
    <p:extLst>
      <p:ext uri="{BB962C8B-B14F-4D97-AF65-F5344CB8AC3E}">
        <p14:creationId xmlns:p14="http://schemas.microsoft.com/office/powerpoint/2010/main" val="1809125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BFF369-72BE-3696-9E3A-21766B4FD560}"/>
              </a:ext>
            </a:extLst>
          </p:cNvPr>
          <p:cNvPicPr>
            <a:picLocks noChangeAspect="1"/>
          </p:cNvPicPr>
          <p:nvPr/>
        </p:nvPicPr>
        <p:blipFill rotWithShape="1">
          <a:blip r:embed="rId2"/>
          <a:srcRect l="14032" r="35323" b="40502"/>
          <a:stretch/>
        </p:blipFill>
        <p:spPr>
          <a:xfrm>
            <a:off x="5741437" y="2898822"/>
            <a:ext cx="4375357" cy="3086281"/>
          </a:xfrm>
          <a:prstGeom prst="rect">
            <a:avLst/>
          </a:prstGeom>
        </p:spPr>
      </p:pic>
      <p:pic>
        <p:nvPicPr>
          <p:cNvPr id="3" name="Picture 2">
            <a:extLst>
              <a:ext uri="{FF2B5EF4-FFF2-40B4-BE49-F238E27FC236}">
                <a16:creationId xmlns:a16="http://schemas.microsoft.com/office/drawing/2014/main" id="{7D17B6D9-7D63-A37D-3FDA-13F5220ADA74}"/>
              </a:ext>
            </a:extLst>
          </p:cNvPr>
          <p:cNvPicPr>
            <a:picLocks noChangeAspect="1"/>
          </p:cNvPicPr>
          <p:nvPr/>
        </p:nvPicPr>
        <p:blipFill rotWithShape="1">
          <a:blip r:embed="rId3"/>
          <a:srcRect l="10363" t="7885" r="30847" b="14768"/>
          <a:stretch/>
        </p:blipFill>
        <p:spPr>
          <a:xfrm>
            <a:off x="36789" y="2928252"/>
            <a:ext cx="5181004" cy="3923709"/>
          </a:xfrm>
          <a:prstGeom prst="rect">
            <a:avLst/>
          </a:prstGeom>
        </p:spPr>
      </p:pic>
      <p:sp>
        <p:nvSpPr>
          <p:cNvPr id="5" name="TextBox 4">
            <a:extLst>
              <a:ext uri="{FF2B5EF4-FFF2-40B4-BE49-F238E27FC236}">
                <a16:creationId xmlns:a16="http://schemas.microsoft.com/office/drawing/2014/main" id="{2936BD5F-246E-ADAA-852D-84A082D0FAD6}"/>
              </a:ext>
            </a:extLst>
          </p:cNvPr>
          <p:cNvSpPr txBox="1"/>
          <p:nvPr/>
        </p:nvSpPr>
        <p:spPr>
          <a:xfrm>
            <a:off x="334294" y="590498"/>
            <a:ext cx="11159613" cy="2308324"/>
          </a:xfrm>
          <a:prstGeom prst="rect">
            <a:avLst/>
          </a:prstGeom>
          <a:noFill/>
        </p:spPr>
        <p:txBody>
          <a:bodyPr wrap="square">
            <a:spAutoFit/>
          </a:bodyPr>
          <a:lstStyle/>
          <a:p>
            <a:pPr marL="285750" indent="-285750" algn="l">
              <a:buFont typeface="Wingdings" panose="05000000000000000000" pitchFamily="2" charset="2"/>
              <a:buChar char="§"/>
            </a:pPr>
            <a:r>
              <a:rPr lang="en-US" sz="2400" dirty="0">
                <a:latin typeface="Sylfaen" panose="010A0502050306030303" pitchFamily="18" charset="0"/>
              </a:rPr>
              <a:t>Among the species of relatively wide elevation range, four groups of species could be distinguished: (A) species that changed their slope aspect preference at higher elevations from N to S (B) species mostly preferring S slopes, (C) species that changed slope aspect preference from S to N slope or showed rather idiosyncratic pattern, (D) species preferring or increasing their preference to N slopes. All remaining species were collected as a dispersed group. </a:t>
            </a:r>
          </a:p>
        </p:txBody>
      </p:sp>
      <p:sp>
        <p:nvSpPr>
          <p:cNvPr id="8" name="TextBox 7">
            <a:extLst>
              <a:ext uri="{FF2B5EF4-FFF2-40B4-BE49-F238E27FC236}">
                <a16:creationId xmlns:a16="http://schemas.microsoft.com/office/drawing/2014/main" id="{6D3224E1-DAA2-41BF-BE31-1AD61365FBFC}"/>
              </a:ext>
            </a:extLst>
          </p:cNvPr>
          <p:cNvSpPr txBox="1"/>
          <p:nvPr/>
        </p:nvSpPr>
        <p:spPr>
          <a:xfrm>
            <a:off x="5533586" y="5821934"/>
            <a:ext cx="5091404" cy="707886"/>
          </a:xfrm>
          <a:prstGeom prst="rect">
            <a:avLst/>
          </a:prstGeom>
          <a:noFill/>
        </p:spPr>
        <p:txBody>
          <a:bodyPr wrap="square">
            <a:spAutoFit/>
          </a:bodyPr>
          <a:lstStyle/>
          <a:p>
            <a:pPr marL="342900" indent="-342900">
              <a:buFont typeface="Wingdings" panose="05000000000000000000" pitchFamily="2" charset="2"/>
              <a:buChar char="ü"/>
            </a:pPr>
            <a:r>
              <a:rPr lang="en-US" sz="2000" dirty="0">
                <a:solidFill>
                  <a:srgbClr val="C00000"/>
                </a:solidFill>
                <a:latin typeface="Sylfaen" panose="010A0502050306030303" pitchFamily="18" charset="0"/>
              </a:rPr>
              <a:t>“dispersed” because these species were too rare and had no clear pattern</a:t>
            </a:r>
          </a:p>
        </p:txBody>
      </p:sp>
      <p:pic>
        <p:nvPicPr>
          <p:cNvPr id="9" name="Picture 8">
            <a:extLst>
              <a:ext uri="{FF2B5EF4-FFF2-40B4-BE49-F238E27FC236}">
                <a16:creationId xmlns:a16="http://schemas.microsoft.com/office/drawing/2014/main" id="{2D2364CD-599E-438C-B803-CADD15A733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3586" y="2935715"/>
            <a:ext cx="5982572" cy="3806681"/>
          </a:xfrm>
          <a:prstGeom prst="rect">
            <a:avLst/>
          </a:prstGeom>
        </p:spPr>
      </p:pic>
      <p:sp>
        <p:nvSpPr>
          <p:cNvPr id="10" name="TextBox 9">
            <a:extLst>
              <a:ext uri="{FF2B5EF4-FFF2-40B4-BE49-F238E27FC236}">
                <a16:creationId xmlns:a16="http://schemas.microsoft.com/office/drawing/2014/main" id="{78C3B0D3-F02C-4E56-982E-97328148525D}"/>
              </a:ext>
            </a:extLst>
          </p:cNvPr>
          <p:cNvSpPr txBox="1"/>
          <p:nvPr/>
        </p:nvSpPr>
        <p:spPr>
          <a:xfrm>
            <a:off x="251393" y="81737"/>
            <a:ext cx="6410663"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Tree>
    <p:extLst>
      <p:ext uri="{BB962C8B-B14F-4D97-AF65-F5344CB8AC3E}">
        <p14:creationId xmlns:p14="http://schemas.microsoft.com/office/powerpoint/2010/main" val="201465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8BF0AA-AB70-36FA-9F29-5ACE921266D5}"/>
              </a:ext>
            </a:extLst>
          </p:cNvPr>
          <p:cNvPicPr>
            <a:picLocks noChangeAspect="1"/>
          </p:cNvPicPr>
          <p:nvPr/>
        </p:nvPicPr>
        <p:blipFill rotWithShape="1">
          <a:blip r:embed="rId2"/>
          <a:srcRect l="14517" t="8458" r="15484" b="15125"/>
          <a:stretch/>
        </p:blipFill>
        <p:spPr>
          <a:xfrm>
            <a:off x="36790" y="2707192"/>
            <a:ext cx="6288760" cy="3970064"/>
          </a:xfrm>
          <a:prstGeom prst="rect">
            <a:avLst/>
          </a:prstGeom>
        </p:spPr>
      </p:pic>
      <p:sp>
        <p:nvSpPr>
          <p:cNvPr id="5" name="TextBox 4">
            <a:extLst>
              <a:ext uri="{FF2B5EF4-FFF2-40B4-BE49-F238E27FC236}">
                <a16:creationId xmlns:a16="http://schemas.microsoft.com/office/drawing/2014/main" id="{8DDA2893-CE0D-14DB-3A0D-9A52C83AAD5E}"/>
              </a:ext>
            </a:extLst>
          </p:cNvPr>
          <p:cNvSpPr txBox="1"/>
          <p:nvPr/>
        </p:nvSpPr>
        <p:spPr>
          <a:xfrm>
            <a:off x="36790" y="644835"/>
            <a:ext cx="11571567" cy="1877437"/>
          </a:xfrm>
          <a:prstGeom prst="rect">
            <a:avLst/>
          </a:prstGeom>
          <a:noFill/>
        </p:spPr>
        <p:txBody>
          <a:bodyPr wrap="square">
            <a:spAutoFit/>
          </a:bodyPr>
          <a:lstStyle/>
          <a:p>
            <a:pPr marL="342900" indent="-342900" algn="just">
              <a:buFont typeface="Arial" panose="020B0604020202020204" pitchFamily="34" charset="0"/>
              <a:buChar char="•"/>
            </a:pPr>
            <a:r>
              <a:rPr lang="en-US" sz="2400" dirty="0">
                <a:solidFill>
                  <a:srgbClr val="000000"/>
                </a:solidFill>
                <a:effectLst/>
                <a:latin typeface="Sylfaen" panose="010A0502050306030303" pitchFamily="18" charset="0"/>
                <a:ea typeface="Times New Roman" panose="02020603050405020304" pitchFamily="18" charset="0"/>
              </a:rPr>
              <a:t>In the next step, we analyzed the relation between the SD values of elevation (</a:t>
            </a:r>
            <a:r>
              <a:rPr lang="en-US" sz="2400" i="1" dirty="0" err="1">
                <a:solidFill>
                  <a:srgbClr val="000000"/>
                </a:solidFill>
                <a:effectLst/>
                <a:latin typeface="Sylfaen" panose="010A0502050306030303" pitchFamily="18" charset="0"/>
                <a:ea typeface="Times New Roman" panose="02020603050405020304" pitchFamily="18" charset="0"/>
              </a:rPr>
              <a:t>SD</a:t>
            </a:r>
            <a:r>
              <a:rPr lang="en-US" sz="2400" baseline="-25000" dirty="0" err="1">
                <a:solidFill>
                  <a:srgbClr val="000000"/>
                </a:solidFill>
                <a:effectLst/>
                <a:latin typeface="Sylfaen" panose="010A0502050306030303" pitchFamily="18" charset="0"/>
                <a:ea typeface="Times New Roman" panose="02020603050405020304" pitchFamily="18" charset="0"/>
              </a:rPr>
              <a:t>Elevation</a:t>
            </a:r>
            <a:r>
              <a:rPr lang="en-US" sz="2400" dirty="0">
                <a:solidFill>
                  <a:srgbClr val="000000"/>
                </a:solidFill>
                <a:effectLst/>
                <a:latin typeface="Sylfaen" panose="010A0502050306030303" pitchFamily="18" charset="0"/>
                <a:ea typeface="Times New Roman" panose="02020603050405020304" pitchFamily="18" charset="0"/>
              </a:rPr>
              <a:t>) and soil pH (</a:t>
            </a:r>
            <a:r>
              <a:rPr lang="en-US" sz="2400" i="1" dirty="0" err="1">
                <a:solidFill>
                  <a:srgbClr val="000000"/>
                </a:solidFill>
                <a:effectLst/>
                <a:latin typeface="Sylfaen" panose="010A0502050306030303" pitchFamily="18" charset="0"/>
                <a:ea typeface="Times New Roman" panose="02020603050405020304" pitchFamily="18" charset="0"/>
              </a:rPr>
              <a:t>SD</a:t>
            </a:r>
            <a:r>
              <a:rPr lang="en-US" sz="2400" baseline="-25000" dirty="0" err="1">
                <a:solidFill>
                  <a:srgbClr val="000000"/>
                </a:solidFill>
                <a:effectLst/>
                <a:latin typeface="Sylfaen" panose="010A0502050306030303" pitchFamily="18" charset="0"/>
                <a:ea typeface="Times New Roman" panose="02020603050405020304" pitchFamily="18" charset="0"/>
              </a:rPr>
              <a:t>pH</a:t>
            </a:r>
            <a:r>
              <a:rPr lang="en-US" sz="2400" dirty="0">
                <a:solidFill>
                  <a:srgbClr val="000000"/>
                </a:solidFill>
                <a:effectLst/>
                <a:latin typeface="Sylfaen" panose="010A0502050306030303" pitchFamily="18" charset="0"/>
                <a:ea typeface="Times New Roman" panose="02020603050405020304" pitchFamily="18" charset="0"/>
              </a:rPr>
              <a:t>). These two variables appeared to be quite strongly correlated: Pearson and Spearman correlation coefficients were practically equal (r = </a:t>
            </a:r>
            <a:r>
              <a:rPr lang="en-US" sz="2400" dirty="0">
                <a:solidFill>
                  <a:srgbClr val="222222"/>
                </a:solidFill>
                <a:effectLst/>
                <a:latin typeface="Sylfaen" panose="010A0502050306030303" pitchFamily="18" charset="0"/>
                <a:ea typeface="Times New Roman" panose="02020603050405020304" pitchFamily="18" charset="0"/>
              </a:rPr>
              <a:t>ρ = 0.74</a:t>
            </a:r>
            <a:r>
              <a:rPr lang="en-US" sz="2400" dirty="0">
                <a:solidFill>
                  <a:srgbClr val="000000"/>
                </a:solidFill>
                <a:effectLst/>
                <a:latin typeface="Sylfaen" panose="010A0502050306030303" pitchFamily="18" charset="0"/>
                <a:ea typeface="Times New Roman" panose="02020603050405020304" pitchFamily="18" charset="0"/>
              </a:rPr>
              <a:t>; p&lt;0.0001 by both tests)</a:t>
            </a:r>
            <a:r>
              <a:rPr lang="ka-GE" sz="2400" dirty="0">
                <a:solidFill>
                  <a:srgbClr val="000000"/>
                </a:solidFill>
                <a:effectLst/>
                <a:latin typeface="Sylfaen" panose="010A0502050306030303" pitchFamily="18" charset="0"/>
                <a:ea typeface="Times New Roman" panose="02020603050405020304" pitchFamily="18" charset="0"/>
              </a:rPr>
              <a:t>,</a:t>
            </a:r>
            <a:r>
              <a:rPr lang="en-US" sz="2400" dirty="0">
                <a:solidFill>
                  <a:srgbClr val="000000"/>
                </a:solidFill>
                <a:effectLst/>
                <a:latin typeface="Sylfaen" panose="010A0502050306030303" pitchFamily="18" charset="0"/>
                <a:ea typeface="Times New Roman" panose="02020603050405020304" pitchFamily="18" charset="0"/>
              </a:rPr>
              <a:t> indicating a linear relation with r</a:t>
            </a:r>
            <a:r>
              <a:rPr lang="en-US" sz="2400" baseline="30000" dirty="0">
                <a:solidFill>
                  <a:srgbClr val="000000"/>
                </a:solidFill>
                <a:effectLst/>
                <a:latin typeface="Sylfaen" panose="010A0502050306030303" pitchFamily="18" charset="0"/>
                <a:ea typeface="Times New Roman" panose="02020603050405020304" pitchFamily="18" charset="0"/>
              </a:rPr>
              <a:t>2 </a:t>
            </a:r>
            <a:r>
              <a:rPr lang="en-US" sz="2400" dirty="0">
                <a:solidFill>
                  <a:srgbClr val="000000"/>
                </a:solidFill>
                <a:effectLst/>
                <a:latin typeface="Sylfaen" panose="010A0502050306030303" pitchFamily="18" charset="0"/>
                <a:ea typeface="Times New Roman" panose="02020603050405020304" pitchFamily="18" charset="0"/>
              </a:rPr>
              <a:t>= 0.56. </a:t>
            </a:r>
          </a:p>
          <a:p>
            <a:endParaRPr lang="en-US" sz="2000" dirty="0">
              <a:solidFill>
                <a:srgbClr val="000000"/>
              </a:solidFill>
              <a:latin typeface="Sylfaen" panose="010A0502050306030303"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331C1BD4-F411-4D0C-BC8F-95863D1908B4}"/>
              </a:ext>
            </a:extLst>
          </p:cNvPr>
          <p:cNvSpPr txBox="1"/>
          <p:nvPr/>
        </p:nvSpPr>
        <p:spPr>
          <a:xfrm>
            <a:off x="6166676" y="2522272"/>
            <a:ext cx="5673012" cy="4154984"/>
          </a:xfrm>
          <a:prstGeom prst="rect">
            <a:avLst/>
          </a:prstGeom>
          <a:noFill/>
        </p:spPr>
        <p:txBody>
          <a:bodyPr wrap="square">
            <a:spAutoFit/>
          </a:bodyPr>
          <a:lstStyle/>
          <a:p>
            <a:pPr marL="285750" indent="-285750" algn="just">
              <a:buFont typeface="Arial" panose="020B0604020202020204" pitchFamily="34" charset="0"/>
              <a:buChar char="•"/>
            </a:pPr>
            <a:r>
              <a:rPr lang="en-US" sz="2200" dirty="0">
                <a:solidFill>
                  <a:srgbClr val="002060"/>
                </a:solidFill>
                <a:latin typeface="Sylfaen" panose="010A0502050306030303" pitchFamily="18" charset="0"/>
                <a:ea typeface="Times New Roman" panose="02020603050405020304" pitchFamily="18" charset="0"/>
              </a:rPr>
              <a:t>W</a:t>
            </a:r>
            <a:r>
              <a:rPr lang="en-US" sz="2200" dirty="0">
                <a:solidFill>
                  <a:srgbClr val="002060"/>
                </a:solidFill>
                <a:effectLst/>
                <a:latin typeface="Sylfaen" panose="010A0502050306030303" pitchFamily="18" charset="0"/>
                <a:ea typeface="Times New Roman" panose="02020603050405020304" pitchFamily="18" charset="0"/>
              </a:rPr>
              <a:t>e compared the regression between the SD values of elevation and soil pH between two groups: species that changed slope preference from N to S (group 1) </a:t>
            </a:r>
            <a:r>
              <a:rPr lang="en-US" sz="2200" i="1" dirty="0">
                <a:solidFill>
                  <a:srgbClr val="002060"/>
                </a:solidFill>
                <a:effectLst/>
                <a:latin typeface="Sylfaen" panose="010A0502050306030303" pitchFamily="18" charset="0"/>
                <a:ea typeface="Times New Roman" panose="02020603050405020304" pitchFamily="18" charset="0"/>
              </a:rPr>
              <a:t>versus</a:t>
            </a:r>
            <a:r>
              <a:rPr lang="en-US" sz="2200" dirty="0">
                <a:solidFill>
                  <a:srgbClr val="002060"/>
                </a:solidFill>
                <a:effectLst/>
                <a:latin typeface="Sylfaen" panose="010A0502050306030303" pitchFamily="18" charset="0"/>
                <a:ea typeface="Times New Roman" panose="02020603050405020304" pitchFamily="18" charset="0"/>
              </a:rPr>
              <a:t> the rest of the species (above; in total, 27 species with frequency ≤10 were analyzed)</a:t>
            </a:r>
            <a:r>
              <a:rPr lang="ka-GE" sz="2200" dirty="0">
                <a:solidFill>
                  <a:srgbClr val="002060"/>
                </a:solidFill>
                <a:effectLst/>
                <a:latin typeface="Sylfaen" panose="010A0502050306030303" pitchFamily="18" charset="0"/>
                <a:ea typeface="Times New Roman" panose="02020603050405020304" pitchFamily="18" charset="0"/>
                <a:cs typeface="Times New Roman" panose="02020603050405020304" pitchFamily="18" charset="0"/>
              </a:rPr>
              <a:t>. </a:t>
            </a:r>
            <a:r>
              <a:rPr lang="en-US" sz="2200" dirty="0">
                <a:solidFill>
                  <a:srgbClr val="002060"/>
                </a:solidFill>
                <a:effectLst/>
                <a:latin typeface="Sylfaen" panose="010A0502050306030303" pitchFamily="18" charset="0"/>
                <a:ea typeface="Times New Roman" panose="02020603050405020304" pitchFamily="18" charset="0"/>
              </a:rPr>
              <a:t>The other groups were too small to perform statistical tests reliably. ANCOVA showed that the regression slope in these two groups was significantly different (p = 0.014) and it was lower in the group that changed their aspect preference from N to S. </a:t>
            </a:r>
            <a:endParaRPr lang="en-US" sz="2200" dirty="0">
              <a:solidFill>
                <a:srgbClr val="002060"/>
              </a:solidFill>
              <a:latin typeface="Sylfaen" panose="010A0502050306030303" pitchFamily="18" charset="0"/>
            </a:endParaRPr>
          </a:p>
        </p:txBody>
      </p:sp>
      <p:sp>
        <p:nvSpPr>
          <p:cNvPr id="8" name="TextBox 7">
            <a:extLst>
              <a:ext uri="{FF2B5EF4-FFF2-40B4-BE49-F238E27FC236}">
                <a16:creationId xmlns:a16="http://schemas.microsoft.com/office/drawing/2014/main" id="{07FBEC94-605E-4668-A018-7CBE09CF3410}"/>
              </a:ext>
            </a:extLst>
          </p:cNvPr>
          <p:cNvSpPr txBox="1"/>
          <p:nvPr/>
        </p:nvSpPr>
        <p:spPr>
          <a:xfrm>
            <a:off x="307377" y="121487"/>
            <a:ext cx="6336018"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Tree>
    <p:extLst>
      <p:ext uri="{BB962C8B-B14F-4D97-AF65-F5344CB8AC3E}">
        <p14:creationId xmlns:p14="http://schemas.microsoft.com/office/powerpoint/2010/main" val="1389982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084E5C1-BC52-44EE-99A5-D1C058077EA8}"/>
              </a:ext>
            </a:extLst>
          </p:cNvPr>
          <p:cNvPicPr>
            <a:picLocks noChangeAspect="1"/>
          </p:cNvPicPr>
          <p:nvPr/>
        </p:nvPicPr>
        <p:blipFill rotWithShape="1">
          <a:blip r:embed="rId2">
            <a:extLst>
              <a:ext uri="{28A0092B-C50C-407E-A947-70E740481C1C}">
                <a14:useLocalDpi xmlns:a14="http://schemas.microsoft.com/office/drawing/2010/main" val="0"/>
              </a:ext>
            </a:extLst>
          </a:blip>
          <a:srcRect r="9866"/>
          <a:stretch/>
        </p:blipFill>
        <p:spPr>
          <a:xfrm>
            <a:off x="0" y="3019110"/>
            <a:ext cx="4127500" cy="3730156"/>
          </a:xfrm>
          <a:prstGeom prst="rect">
            <a:avLst/>
          </a:prstGeom>
        </p:spPr>
      </p:pic>
      <p:sp>
        <p:nvSpPr>
          <p:cNvPr id="9" name="TextBox 8">
            <a:extLst>
              <a:ext uri="{FF2B5EF4-FFF2-40B4-BE49-F238E27FC236}">
                <a16:creationId xmlns:a16="http://schemas.microsoft.com/office/drawing/2014/main" id="{0CCE3DC9-CE10-44D4-9A68-3CFFCB106797}"/>
              </a:ext>
            </a:extLst>
          </p:cNvPr>
          <p:cNvSpPr txBox="1"/>
          <p:nvPr/>
        </p:nvSpPr>
        <p:spPr>
          <a:xfrm>
            <a:off x="0" y="620923"/>
            <a:ext cx="11784563" cy="1938992"/>
          </a:xfrm>
          <a:prstGeom prst="rect">
            <a:avLst/>
          </a:prstGeom>
          <a:noFill/>
        </p:spPr>
        <p:txBody>
          <a:bodyPr wrap="square">
            <a:spAutoFit/>
          </a:bodyPr>
          <a:lstStyle/>
          <a:p>
            <a:pPr marL="342900" indent="-342900" algn="just">
              <a:buFont typeface="Arial" panose="020B0604020202020204" pitchFamily="34" charset="0"/>
              <a:buChar char="•"/>
            </a:pPr>
            <a:r>
              <a:rPr lang="en-US" sz="2400" dirty="0">
                <a:solidFill>
                  <a:srgbClr val="222222"/>
                </a:solidFill>
                <a:latin typeface="Sylfaen" panose="010A0502050306030303" pitchFamily="18" charset="0"/>
              </a:rPr>
              <a:t>Bray–Curtis similarity decreased with the elevation gradient in both exposures (North: R² = 0.989; South: R² = 0.956). Floristic similarity was highest at 3000 m and dropped to near zero above 3600–3900 m.</a:t>
            </a:r>
          </a:p>
          <a:p>
            <a:pPr marL="342900" indent="-342900" algn="just">
              <a:buFont typeface="Arial" panose="020B0604020202020204" pitchFamily="34" charset="0"/>
              <a:buChar char="•"/>
            </a:pPr>
            <a:r>
              <a:rPr lang="en-US" sz="2400" i="0" dirty="0">
                <a:solidFill>
                  <a:srgbClr val="222222"/>
                </a:solidFill>
                <a:effectLst/>
                <a:latin typeface="Sylfaen" panose="010A0502050306030303" pitchFamily="18" charset="0"/>
              </a:rPr>
              <a:t>The percent share of solitary plants in </a:t>
            </a:r>
            <a:r>
              <a:rPr lang="en-US" sz="2400" i="0" dirty="0" err="1">
                <a:solidFill>
                  <a:srgbClr val="222222"/>
                </a:solidFill>
                <a:effectLst/>
                <a:latin typeface="Sylfaen" panose="010A0502050306030303" pitchFamily="18" charset="0"/>
              </a:rPr>
              <a:t>subnival-nival</a:t>
            </a:r>
            <a:r>
              <a:rPr lang="en-US" sz="2400" i="0" dirty="0">
                <a:solidFill>
                  <a:srgbClr val="222222"/>
                </a:solidFill>
                <a:effectLst/>
                <a:latin typeface="Sylfaen" panose="010A0502050306030303" pitchFamily="18" charset="0"/>
              </a:rPr>
              <a:t> patches along the elevation gradient was effectively described by Hill's function (adjusted R² &gt; 0.95).</a:t>
            </a:r>
          </a:p>
        </p:txBody>
      </p:sp>
      <p:pic>
        <p:nvPicPr>
          <p:cNvPr id="10" name="Picture 9">
            <a:extLst>
              <a:ext uri="{FF2B5EF4-FFF2-40B4-BE49-F238E27FC236}">
                <a16:creationId xmlns:a16="http://schemas.microsoft.com/office/drawing/2014/main" id="{A1B2E2B3-30C4-4189-9D7B-E6BD09E5427F}"/>
              </a:ext>
            </a:extLst>
          </p:cNvPr>
          <p:cNvPicPr>
            <a:picLocks noChangeAspect="1"/>
          </p:cNvPicPr>
          <p:nvPr/>
        </p:nvPicPr>
        <p:blipFill rotWithShape="1">
          <a:blip r:embed="rId3"/>
          <a:srcRect l="25968" t="8746" r="27661" b="6666"/>
          <a:stretch/>
        </p:blipFill>
        <p:spPr>
          <a:xfrm>
            <a:off x="4254812" y="2690872"/>
            <a:ext cx="3987437" cy="4091457"/>
          </a:xfrm>
          <a:prstGeom prst="rect">
            <a:avLst/>
          </a:prstGeom>
        </p:spPr>
      </p:pic>
      <p:sp>
        <p:nvSpPr>
          <p:cNvPr id="7" name="TextBox 6">
            <a:extLst>
              <a:ext uri="{FF2B5EF4-FFF2-40B4-BE49-F238E27FC236}">
                <a16:creationId xmlns:a16="http://schemas.microsoft.com/office/drawing/2014/main" id="{BA23C639-39F0-4CB5-AD5C-4539D234FB52}"/>
              </a:ext>
            </a:extLst>
          </p:cNvPr>
          <p:cNvSpPr txBox="1"/>
          <p:nvPr/>
        </p:nvSpPr>
        <p:spPr>
          <a:xfrm>
            <a:off x="36789" y="99403"/>
            <a:ext cx="6466647"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
        <p:nvSpPr>
          <p:cNvPr id="8" name="TextBox 7">
            <a:extLst>
              <a:ext uri="{FF2B5EF4-FFF2-40B4-BE49-F238E27FC236}">
                <a16:creationId xmlns:a16="http://schemas.microsoft.com/office/drawing/2014/main" id="{2AF0FC46-59DC-4066-B84F-4E5FE52A5D04}"/>
              </a:ext>
            </a:extLst>
          </p:cNvPr>
          <p:cNvSpPr txBox="1"/>
          <p:nvPr/>
        </p:nvSpPr>
        <p:spPr>
          <a:xfrm>
            <a:off x="7937189" y="3028441"/>
            <a:ext cx="3987437" cy="3416320"/>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Sylfaen" panose="010A0502050306030303" pitchFamily="18" charset="0"/>
              </a:rPr>
              <a:t>Soil pH increased to alkaline levels, while plant-available nitrogen, phosphorus, and potassium decreased significantly from the alpine-</a:t>
            </a:r>
            <a:r>
              <a:rPr lang="en-US" sz="2400" dirty="0" err="1">
                <a:latin typeface="Sylfaen" panose="010A0502050306030303" pitchFamily="18" charset="0"/>
              </a:rPr>
              <a:t>nival</a:t>
            </a:r>
            <a:r>
              <a:rPr lang="en-US" sz="2400" dirty="0">
                <a:latin typeface="Sylfaen" panose="010A0502050306030303" pitchFamily="18" charset="0"/>
              </a:rPr>
              <a:t> ecotone to the snow line on both the north and south slopes.</a:t>
            </a:r>
          </a:p>
        </p:txBody>
      </p:sp>
    </p:spTree>
    <p:extLst>
      <p:ext uri="{BB962C8B-B14F-4D97-AF65-F5344CB8AC3E}">
        <p14:creationId xmlns:p14="http://schemas.microsoft.com/office/powerpoint/2010/main" val="949870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16B2A7-4342-D33C-462E-085AA77DF0BA}"/>
              </a:ext>
            </a:extLst>
          </p:cNvPr>
          <p:cNvPicPr>
            <a:picLocks noChangeAspect="1"/>
          </p:cNvPicPr>
          <p:nvPr/>
        </p:nvPicPr>
        <p:blipFill rotWithShape="1">
          <a:blip r:embed="rId2">
            <a:extLst>
              <a:ext uri="{28A0092B-C50C-407E-A947-70E740481C1C}">
                <a14:useLocalDpi xmlns:a14="http://schemas.microsoft.com/office/drawing/2010/main" val="0"/>
              </a:ext>
            </a:extLst>
          </a:blip>
          <a:srcRect t="5651" r="2346" b="6186"/>
          <a:stretch/>
        </p:blipFill>
        <p:spPr>
          <a:xfrm>
            <a:off x="2140835" y="2166871"/>
            <a:ext cx="7630109" cy="4407638"/>
          </a:xfrm>
          <a:prstGeom prst="rect">
            <a:avLst/>
          </a:prstGeom>
        </p:spPr>
      </p:pic>
      <p:sp>
        <p:nvSpPr>
          <p:cNvPr id="7" name="TextBox 6">
            <a:extLst>
              <a:ext uri="{FF2B5EF4-FFF2-40B4-BE49-F238E27FC236}">
                <a16:creationId xmlns:a16="http://schemas.microsoft.com/office/drawing/2014/main" id="{99F6E617-BB1E-47B0-82F2-4175494EA203}"/>
              </a:ext>
            </a:extLst>
          </p:cNvPr>
          <p:cNvSpPr txBox="1"/>
          <p:nvPr/>
        </p:nvSpPr>
        <p:spPr>
          <a:xfrm>
            <a:off x="120765" y="99403"/>
            <a:ext cx="6345349"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Elevation Gradient &amp; Transect Analysis</a:t>
            </a:r>
          </a:p>
        </p:txBody>
      </p:sp>
      <p:sp>
        <p:nvSpPr>
          <p:cNvPr id="8" name="TextBox 7">
            <a:extLst>
              <a:ext uri="{FF2B5EF4-FFF2-40B4-BE49-F238E27FC236}">
                <a16:creationId xmlns:a16="http://schemas.microsoft.com/office/drawing/2014/main" id="{D34CCE18-6002-45FB-9821-7EF3B309A720}"/>
              </a:ext>
            </a:extLst>
          </p:cNvPr>
          <p:cNvSpPr txBox="1"/>
          <p:nvPr/>
        </p:nvSpPr>
        <p:spPr>
          <a:xfrm>
            <a:off x="36789" y="763805"/>
            <a:ext cx="11544300" cy="1200329"/>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Sylfaen" panose="010A0502050306030303" pitchFamily="18" charset="0"/>
              </a:rPr>
              <a:t>Cluster analysis, which also included site elevation along with pH, N, P, and K, produced two distinct groups: sites located at lower (3000-3300m) versus at higher (3600-3900m) elevations, at both north and south slopes (</a:t>
            </a:r>
            <a:r>
              <a:rPr lang="en-US" sz="2400" dirty="0" err="1">
                <a:latin typeface="Sylfaen" panose="010A0502050306030303" pitchFamily="18" charset="0"/>
              </a:rPr>
              <a:t>Cophen</a:t>
            </a:r>
            <a:r>
              <a:rPr lang="en-US" sz="2400" dirty="0">
                <a:latin typeface="Sylfaen" panose="010A0502050306030303" pitchFamily="18" charset="0"/>
              </a:rPr>
              <a:t> correlation = 0.79)</a:t>
            </a:r>
          </a:p>
        </p:txBody>
      </p:sp>
    </p:spTree>
    <p:extLst>
      <p:ext uri="{BB962C8B-B14F-4D97-AF65-F5344CB8AC3E}">
        <p14:creationId xmlns:p14="http://schemas.microsoft.com/office/powerpoint/2010/main" val="301216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143EF09-FF03-4763-97FD-ACDFAC74BD9B}"/>
              </a:ext>
            </a:extLst>
          </p:cNvPr>
          <p:cNvSpPr txBox="1"/>
          <p:nvPr/>
        </p:nvSpPr>
        <p:spPr>
          <a:xfrm>
            <a:off x="184278" y="737319"/>
            <a:ext cx="11674929" cy="2616101"/>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Sylfaen" panose="010A0502050306030303" pitchFamily="18" charset="0"/>
              </a:rPr>
              <a:t>The climatic characteristics of the </a:t>
            </a:r>
            <a:r>
              <a:rPr lang="en-US" sz="2400" dirty="0" err="1">
                <a:latin typeface="Sylfaen" panose="010A0502050306030303" pitchFamily="18" charset="0"/>
              </a:rPr>
              <a:t>Kazbegi</a:t>
            </a:r>
            <a:r>
              <a:rPr lang="en-US" sz="2400" dirty="0">
                <a:latin typeface="Sylfaen" panose="010A0502050306030303" pitchFamily="18" charset="0"/>
              </a:rPr>
              <a:t> and </a:t>
            </a:r>
            <a:r>
              <a:rPr lang="en-US" sz="2400" dirty="0" err="1">
                <a:latin typeface="Sylfaen" panose="010A0502050306030303" pitchFamily="18" charset="0"/>
              </a:rPr>
              <a:t>Gudauri</a:t>
            </a:r>
            <a:r>
              <a:rPr lang="en-US" sz="2400" dirty="0">
                <a:latin typeface="Sylfaen" panose="010A0502050306030303" pitchFamily="18" charset="0"/>
              </a:rPr>
              <a:t> sites were found to be very similar, based on data from the </a:t>
            </a:r>
            <a:r>
              <a:rPr lang="en-US" sz="2400" dirty="0" err="1">
                <a:latin typeface="Sylfaen" panose="010A0502050306030303" pitchFamily="18" charset="0"/>
              </a:rPr>
              <a:t>Meteoblue</a:t>
            </a:r>
            <a:r>
              <a:rPr lang="en-US" sz="2400" dirty="0">
                <a:latin typeface="Sylfaen" panose="010A0502050306030303" pitchFamily="18" charset="0"/>
              </a:rPr>
              <a:t> database covering 1992 to 2022.</a:t>
            </a:r>
          </a:p>
          <a:p>
            <a:pPr marL="342900" indent="-342900" algn="just">
              <a:buFont typeface="Arial" panose="020B0604020202020204" pitchFamily="34" charset="0"/>
              <a:buChar char="•"/>
            </a:pPr>
            <a:endParaRPr lang="en-US" sz="2400" dirty="0">
              <a:latin typeface="Sylfaen" panose="010A0502050306030303" pitchFamily="18" charset="0"/>
            </a:endParaRPr>
          </a:p>
          <a:p>
            <a:pPr marL="342900" indent="-342900" algn="just">
              <a:buFont typeface="Arial" panose="020B0604020202020204" pitchFamily="34" charset="0"/>
              <a:buChar char="•"/>
            </a:pPr>
            <a:r>
              <a:rPr lang="en-US" sz="2400" b="0" i="0" dirty="0">
                <a:solidFill>
                  <a:srgbClr val="222222"/>
                </a:solidFill>
                <a:effectLst/>
                <a:latin typeface="Sylfaen" panose="010A0502050306030303" pitchFamily="18" charset="0"/>
              </a:rPr>
              <a:t>Vegetation cover differed significantly between aspects (N–S), but not between sites (Kruskal–Wallis H = 11.805, p &lt; 0.05). In contrast, soil pH differed significantly among sites but not between aspects (H = 66.036, p &lt; 0.001).</a:t>
            </a:r>
          </a:p>
          <a:p>
            <a:pPr algn="just"/>
            <a:endParaRPr lang="en-US" sz="2000" dirty="0">
              <a:solidFill>
                <a:srgbClr val="222222"/>
              </a:solidFill>
              <a:latin typeface="Arial" panose="020B0604020202020204" pitchFamily="34" charset="0"/>
            </a:endParaRPr>
          </a:p>
        </p:txBody>
      </p:sp>
      <p:pic>
        <p:nvPicPr>
          <p:cNvPr id="5" name="Picture 4">
            <a:extLst>
              <a:ext uri="{FF2B5EF4-FFF2-40B4-BE49-F238E27FC236}">
                <a16:creationId xmlns:a16="http://schemas.microsoft.com/office/drawing/2014/main" id="{D488DDA9-B1E1-44B7-95A9-3F3DE3DBF476}"/>
              </a:ext>
            </a:extLst>
          </p:cNvPr>
          <p:cNvPicPr/>
          <p:nvPr/>
        </p:nvPicPr>
        <p:blipFill>
          <a:blip r:embed="rId2"/>
          <a:stretch>
            <a:fillRect/>
          </a:stretch>
        </p:blipFill>
        <p:spPr>
          <a:xfrm>
            <a:off x="2566789" y="3116425"/>
            <a:ext cx="7058421" cy="3545632"/>
          </a:xfrm>
          <a:prstGeom prst="rect">
            <a:avLst/>
          </a:prstGeom>
        </p:spPr>
      </p:pic>
      <p:sp>
        <p:nvSpPr>
          <p:cNvPr id="6" name="TextBox 5">
            <a:extLst>
              <a:ext uri="{FF2B5EF4-FFF2-40B4-BE49-F238E27FC236}">
                <a16:creationId xmlns:a16="http://schemas.microsoft.com/office/drawing/2014/main" id="{39CF4C51-5C55-438C-84AA-D6068B37A5F7}"/>
              </a:ext>
            </a:extLst>
          </p:cNvPr>
          <p:cNvSpPr txBox="1"/>
          <p:nvPr/>
        </p:nvSpPr>
        <p:spPr>
          <a:xfrm>
            <a:off x="71910" y="120907"/>
            <a:ext cx="8045723"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Comparative Study at 3000 m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Kazbegi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 vs.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Gudauri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a:t>
            </a:r>
          </a:p>
        </p:txBody>
      </p:sp>
    </p:spTree>
    <p:extLst>
      <p:ext uri="{BB962C8B-B14F-4D97-AF65-F5344CB8AC3E}">
        <p14:creationId xmlns:p14="http://schemas.microsoft.com/office/powerpoint/2010/main" val="2734627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843F76-601B-4D59-9AB9-2ED5DCBF4A59}"/>
              </a:ext>
            </a:extLst>
          </p:cNvPr>
          <p:cNvSpPr txBox="1"/>
          <p:nvPr/>
        </p:nvSpPr>
        <p:spPr>
          <a:xfrm>
            <a:off x="71910" y="719958"/>
            <a:ext cx="11666000" cy="1938992"/>
          </a:xfrm>
          <a:prstGeom prst="rect">
            <a:avLst/>
          </a:prstGeom>
          <a:noFill/>
        </p:spPr>
        <p:txBody>
          <a:bodyPr wrap="square">
            <a:spAutoFit/>
          </a:bodyPr>
          <a:lstStyle/>
          <a:p>
            <a:pPr marL="342900" indent="-342900" algn="just">
              <a:buFont typeface="Arial" panose="020B0604020202020204" pitchFamily="34" charset="0"/>
              <a:buChar char="•"/>
            </a:pPr>
            <a:r>
              <a:rPr lang="en-US" sz="2400" dirty="0">
                <a:latin typeface="Sylfaen" panose="010A0502050306030303" pitchFamily="18" charset="0"/>
              </a:rPr>
              <a:t>Community structure</a:t>
            </a:r>
            <a:r>
              <a:rPr lang="ka-GE" sz="2400" dirty="0">
                <a:latin typeface="Sylfaen" panose="010A0502050306030303" pitchFamily="18" charset="0"/>
              </a:rPr>
              <a:t> </a:t>
            </a:r>
            <a:r>
              <a:rPr lang="en-US" sz="2400" dirty="0">
                <a:latin typeface="Sylfaen" panose="010A0502050306030303" pitchFamily="18" charset="0"/>
              </a:rPr>
              <a:t>was different in species richness and composition. The similarity of species composition between the sites was remarkably low (Bray-Curtis index = 0.398), but Species composition between aspects was more similar, less so at </a:t>
            </a:r>
            <a:r>
              <a:rPr lang="en-US" sz="2400" dirty="0" err="1">
                <a:latin typeface="Sylfaen" panose="010A0502050306030303" pitchFamily="18" charset="0"/>
              </a:rPr>
              <a:t>Kazbegi</a:t>
            </a:r>
            <a:r>
              <a:rPr lang="en-US" sz="2400" dirty="0">
                <a:latin typeface="Sylfaen" panose="010A0502050306030303" pitchFamily="18" charset="0"/>
              </a:rPr>
              <a:t> (Bray-Curtis index = 0.440) than at </a:t>
            </a:r>
            <a:r>
              <a:rPr lang="en-US" sz="2400" dirty="0" err="1">
                <a:latin typeface="Sylfaen" panose="010A0502050306030303" pitchFamily="18" charset="0"/>
              </a:rPr>
              <a:t>Gudauri</a:t>
            </a:r>
            <a:r>
              <a:rPr lang="en-US" sz="2400" dirty="0">
                <a:latin typeface="Sylfaen" panose="010A0502050306030303" pitchFamily="18" charset="0"/>
              </a:rPr>
              <a:t> (Bray-Curtis index = 0.580). These differences appeared to be statistically highly significant (p &lt; 0.0001).</a:t>
            </a:r>
          </a:p>
        </p:txBody>
      </p:sp>
      <p:pic>
        <p:nvPicPr>
          <p:cNvPr id="4" name="Picture 3">
            <a:extLst>
              <a:ext uri="{FF2B5EF4-FFF2-40B4-BE49-F238E27FC236}">
                <a16:creationId xmlns:a16="http://schemas.microsoft.com/office/drawing/2014/main" id="{F8716ED0-80F0-47DC-A688-880D30EAA63B}"/>
              </a:ext>
            </a:extLst>
          </p:cNvPr>
          <p:cNvPicPr/>
          <p:nvPr/>
        </p:nvPicPr>
        <p:blipFill>
          <a:blip r:embed="rId2"/>
          <a:stretch>
            <a:fillRect/>
          </a:stretch>
        </p:blipFill>
        <p:spPr>
          <a:xfrm>
            <a:off x="2195804" y="2796336"/>
            <a:ext cx="7800392" cy="3839062"/>
          </a:xfrm>
          <a:prstGeom prst="rect">
            <a:avLst/>
          </a:prstGeom>
        </p:spPr>
      </p:pic>
      <p:sp>
        <p:nvSpPr>
          <p:cNvPr id="6" name="TextBox 5">
            <a:extLst>
              <a:ext uri="{FF2B5EF4-FFF2-40B4-BE49-F238E27FC236}">
                <a16:creationId xmlns:a16="http://schemas.microsoft.com/office/drawing/2014/main" id="{A5616D45-4DE2-458F-B915-4FF9B5D51085}"/>
              </a:ext>
            </a:extLst>
          </p:cNvPr>
          <p:cNvSpPr txBox="1"/>
          <p:nvPr/>
        </p:nvSpPr>
        <p:spPr>
          <a:xfrm>
            <a:off x="71910" y="120907"/>
            <a:ext cx="7952417"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Comparative Study at 3000 m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Kazbegi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 vs.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Gudauri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a:t>
            </a:r>
          </a:p>
        </p:txBody>
      </p:sp>
    </p:spTree>
    <p:extLst>
      <p:ext uri="{BB962C8B-B14F-4D97-AF65-F5344CB8AC3E}">
        <p14:creationId xmlns:p14="http://schemas.microsoft.com/office/powerpoint/2010/main" val="1837182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929406-AAEE-4EFC-875B-4CA56E53DED2}"/>
              </a:ext>
            </a:extLst>
          </p:cNvPr>
          <p:cNvSpPr txBox="1"/>
          <p:nvPr/>
        </p:nvSpPr>
        <p:spPr>
          <a:xfrm>
            <a:off x="183878" y="666335"/>
            <a:ext cx="11161986" cy="1938992"/>
          </a:xfrm>
          <a:prstGeom prst="rect">
            <a:avLst/>
          </a:prstGeom>
          <a:noFill/>
        </p:spPr>
        <p:txBody>
          <a:bodyPr wrap="square">
            <a:spAutoFit/>
          </a:bodyPr>
          <a:lstStyle/>
          <a:p>
            <a:pPr marL="285750" indent="-285750" algn="just">
              <a:buFont typeface="Arial" panose="020B0604020202020204" pitchFamily="34" charset="0"/>
              <a:buChar char="•"/>
            </a:pPr>
            <a:r>
              <a:rPr lang="en-US" sz="2400" dirty="0">
                <a:latin typeface="Sylfaen" panose="010A0502050306030303" pitchFamily="18" charset="0"/>
              </a:rPr>
              <a:t>CCA clearly separated the two study sites (</a:t>
            </a:r>
            <a:r>
              <a:rPr lang="en-US" sz="2400" dirty="0" err="1">
                <a:latin typeface="Sylfaen" panose="010A0502050306030303" pitchFamily="18" charset="0"/>
              </a:rPr>
              <a:t>Kazbegi</a:t>
            </a:r>
            <a:r>
              <a:rPr lang="en-US" sz="2400" dirty="0">
                <a:latin typeface="Sylfaen" panose="010A0502050306030303" pitchFamily="18" charset="0"/>
              </a:rPr>
              <a:t> vs. </a:t>
            </a:r>
            <a:r>
              <a:rPr lang="en-US" sz="2400" dirty="0" err="1">
                <a:latin typeface="Sylfaen" panose="010A0502050306030303" pitchFamily="18" charset="0"/>
              </a:rPr>
              <a:t>Gudauri</a:t>
            </a:r>
            <a:r>
              <a:rPr lang="en-US" sz="2400" dirty="0">
                <a:latin typeface="Sylfaen" panose="010A0502050306030303" pitchFamily="18" charset="0"/>
              </a:rPr>
              <a:t>), whereas differences between north- and south-facing aspects were much smaller. The ordination was highly </a:t>
            </a:r>
            <a:r>
              <a:rPr lang="en-US" sz="2400" u="none" strike="noStrike" dirty="0">
                <a:effectLst/>
                <a:latin typeface="Sylfaen" panose="010A0502050306030303" pitchFamily="18" charset="0"/>
              </a:rPr>
              <a:t>significant (p &lt; 0.0001); Axis</a:t>
            </a:r>
            <a:r>
              <a:rPr lang="en-US" sz="2400" dirty="0">
                <a:latin typeface="Sylfaen" panose="010A0502050306030303" pitchFamily="18" charset="0"/>
              </a:rPr>
              <a:t> 1 explained a high proportion of the </a:t>
            </a:r>
            <a:r>
              <a:rPr lang="en-US" sz="2400" u="none" strike="noStrike" dirty="0">
                <a:effectLst/>
                <a:latin typeface="Sylfaen" panose="010A0502050306030303" pitchFamily="18" charset="0"/>
              </a:rPr>
              <a:t>variation (99.86%) due to</a:t>
            </a:r>
            <a:r>
              <a:rPr lang="en-US" sz="2400" dirty="0">
                <a:latin typeface="Sylfaen" panose="010A0502050306030303" pitchFamily="18" charset="0"/>
              </a:rPr>
              <a:t> increasing soil pH and decreasing vegetation </a:t>
            </a:r>
            <a:r>
              <a:rPr lang="en-US" sz="2400" u="none" strike="noStrike" dirty="0">
                <a:effectLst/>
                <a:latin typeface="Sylfaen" panose="010A0502050306030303" pitchFamily="18" charset="0"/>
              </a:rPr>
              <a:t>cover, within</a:t>
            </a:r>
            <a:r>
              <a:rPr lang="en-US" sz="2400" dirty="0">
                <a:latin typeface="Sylfaen" panose="010A0502050306030303" pitchFamily="18" charset="0"/>
              </a:rPr>
              <a:t> a 95% confidence interval.</a:t>
            </a:r>
          </a:p>
        </p:txBody>
      </p:sp>
      <p:pic>
        <p:nvPicPr>
          <p:cNvPr id="4" name="Picture 3">
            <a:extLst>
              <a:ext uri="{FF2B5EF4-FFF2-40B4-BE49-F238E27FC236}">
                <a16:creationId xmlns:a16="http://schemas.microsoft.com/office/drawing/2014/main" id="{961AF538-E351-44E4-ACDB-A508D96B3E0D}"/>
              </a:ext>
            </a:extLst>
          </p:cNvPr>
          <p:cNvPicPr/>
          <p:nvPr/>
        </p:nvPicPr>
        <p:blipFill>
          <a:blip r:embed="rId2"/>
          <a:stretch>
            <a:fillRect/>
          </a:stretch>
        </p:blipFill>
        <p:spPr>
          <a:xfrm>
            <a:off x="3387013" y="2830177"/>
            <a:ext cx="5210986" cy="3780831"/>
          </a:xfrm>
          <a:prstGeom prst="rect">
            <a:avLst/>
          </a:prstGeom>
        </p:spPr>
      </p:pic>
      <p:sp>
        <p:nvSpPr>
          <p:cNvPr id="6" name="TextBox 5">
            <a:extLst>
              <a:ext uri="{FF2B5EF4-FFF2-40B4-BE49-F238E27FC236}">
                <a16:creationId xmlns:a16="http://schemas.microsoft.com/office/drawing/2014/main" id="{71B47BAE-FD35-4D33-8017-84AE84283127}"/>
              </a:ext>
            </a:extLst>
          </p:cNvPr>
          <p:cNvSpPr txBox="1"/>
          <p:nvPr/>
        </p:nvSpPr>
        <p:spPr>
          <a:xfrm>
            <a:off x="183878" y="129110"/>
            <a:ext cx="7784466" cy="461665"/>
          </a:xfrm>
          <a:prstGeom prst="rect">
            <a:avLst/>
          </a:prstGeom>
          <a:noFill/>
        </p:spPr>
        <p:txBody>
          <a:bodyPr wrap="square">
            <a:spAutoFit/>
          </a:bodyPr>
          <a:lstStyle/>
          <a:p>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Results: Comparative Study at 3000 m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Kazbegi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 vs. </a:t>
            </a:r>
            <a:r>
              <a:rPr lang="en-US" sz="2400" b="1" dirty="0" err="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Gudauri</a:t>
            </a:r>
            <a:r>
              <a:rPr lang="en-US" sz="24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latin typeface="Sylfaen" panose="010A0502050306030303" pitchFamily="18" charset="0"/>
              </a:rPr>
              <a:t>)</a:t>
            </a:r>
          </a:p>
        </p:txBody>
      </p:sp>
    </p:spTree>
    <p:extLst>
      <p:ext uri="{BB962C8B-B14F-4D97-AF65-F5344CB8AC3E}">
        <p14:creationId xmlns:p14="http://schemas.microsoft.com/office/powerpoint/2010/main" val="637448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r="9277"/>
          <a:stretch/>
        </p:blipFill>
        <p:spPr>
          <a:xfrm>
            <a:off x="3973285" y="463106"/>
            <a:ext cx="7884695" cy="5756348"/>
          </a:xfrm>
          <a:prstGeom prst="rect">
            <a:avLst/>
          </a:prstGeom>
        </p:spPr>
      </p:pic>
      <p:grpSp>
        <p:nvGrpSpPr>
          <p:cNvPr id="5" name="Google Shape;247;p41">
            <a:extLst>
              <a:ext uri="{FF2B5EF4-FFF2-40B4-BE49-F238E27FC236}">
                <a16:creationId xmlns:a16="http://schemas.microsoft.com/office/drawing/2014/main" id="{278FC5B0-C70D-449F-A1E2-AE11C341F08D}"/>
              </a:ext>
            </a:extLst>
          </p:cNvPr>
          <p:cNvGrpSpPr/>
          <p:nvPr/>
        </p:nvGrpSpPr>
        <p:grpSpPr>
          <a:xfrm>
            <a:off x="3205315" y="184658"/>
            <a:ext cx="6528619" cy="6261019"/>
            <a:chOff x="1175" y="-17925"/>
            <a:chExt cx="8104725" cy="5161600"/>
          </a:xfrm>
        </p:grpSpPr>
        <p:pic>
          <p:nvPicPr>
            <p:cNvPr id="6" name="Google Shape;248;p41">
              <a:extLst>
                <a:ext uri="{FF2B5EF4-FFF2-40B4-BE49-F238E27FC236}">
                  <a16:creationId xmlns:a16="http://schemas.microsoft.com/office/drawing/2014/main" id="{4B04D839-5406-4CE4-8B12-F4B01B98AB41}"/>
                </a:ext>
              </a:extLst>
            </p:cNvPr>
            <p:cNvPicPr preferRelativeResize="0"/>
            <p:nvPr/>
          </p:nvPicPr>
          <p:blipFill rotWithShape="1">
            <a:blip r:embed="rId4">
              <a:alphaModFix/>
            </a:blip>
            <a:srcRect l="30177" t="19015"/>
            <a:stretch/>
          </p:blipFill>
          <p:spPr>
            <a:xfrm rot="5400000">
              <a:off x="2835799" y="-126850"/>
              <a:ext cx="5161175" cy="5379026"/>
            </a:xfrm>
            <a:prstGeom prst="rect">
              <a:avLst/>
            </a:prstGeom>
            <a:noFill/>
            <a:ln>
              <a:noFill/>
            </a:ln>
          </p:spPr>
        </p:pic>
        <p:sp>
          <p:nvSpPr>
            <p:cNvPr id="7" name="Google Shape;249;p41">
              <a:extLst>
                <a:ext uri="{FF2B5EF4-FFF2-40B4-BE49-F238E27FC236}">
                  <a16:creationId xmlns:a16="http://schemas.microsoft.com/office/drawing/2014/main" id="{25DFD42C-0390-4E9B-BCD5-8A715991F482}"/>
                </a:ext>
              </a:extLst>
            </p:cNvPr>
            <p:cNvSpPr/>
            <p:nvPr/>
          </p:nvSpPr>
          <p:spPr>
            <a:xfrm>
              <a:off x="1175" y="-10025"/>
              <a:ext cx="2774100" cy="5153700"/>
            </a:xfrm>
            <a:prstGeom prst="rect">
              <a:avLst/>
            </a:prstGeom>
            <a:solidFill>
              <a:schemeClr val="lt1"/>
            </a:solidFill>
            <a:ln>
              <a:noFill/>
            </a:ln>
          </p:spPr>
          <p:txBody>
            <a:bodyPr spcFirstLastPara="1" wrap="square" lIns="121900" tIns="121900" rIns="121900" bIns="121900" anchor="ctr" anchorCtr="0">
              <a:noAutofit/>
            </a:bodyPr>
            <a:lstStyle/>
            <a:p>
              <a:endParaRPr sz="2400"/>
            </a:p>
          </p:txBody>
        </p:sp>
      </p:grpSp>
      <p:sp>
        <p:nvSpPr>
          <p:cNvPr id="10" name="TextBox 9">
            <a:extLst>
              <a:ext uri="{FF2B5EF4-FFF2-40B4-BE49-F238E27FC236}">
                <a16:creationId xmlns:a16="http://schemas.microsoft.com/office/drawing/2014/main" id="{D25BCB07-48EF-4E4C-B696-EC7DE785E54E}"/>
              </a:ext>
            </a:extLst>
          </p:cNvPr>
          <p:cNvSpPr txBox="1"/>
          <p:nvPr/>
        </p:nvSpPr>
        <p:spPr>
          <a:xfrm>
            <a:off x="0" y="386296"/>
            <a:ext cx="5822302" cy="6251436"/>
          </a:xfrm>
          <a:prstGeom prst="rect">
            <a:avLst/>
          </a:prstGeom>
          <a:noFill/>
        </p:spPr>
        <p:txBody>
          <a:bodyPr wrap="square">
            <a:spAutoFit/>
          </a:bodyPr>
          <a:lstStyle/>
          <a:p>
            <a:pPr marL="342900" indent="-342900" algn="just">
              <a:buFont typeface="Wingdings" panose="05000000000000000000" pitchFamily="2" charset="2"/>
              <a:buChar char="§"/>
            </a:pPr>
            <a:r>
              <a:rPr lang="en-US" sz="2200" dirty="0">
                <a:latin typeface="Sylfaen" panose="010A0502050306030303" pitchFamily="18" charset="0"/>
              </a:rPr>
              <a:t>Overall, our findings highlight that soil pH can be a key factor determining species distributions in high mountains, along with primary environmental variables such as temperature. As the first study of this kind, it may serve as a starting point for similar and deeper research on soil pH as a factor shaping plant distribution patterns in extreme habitats such as alpine deserts.</a:t>
            </a:r>
            <a:endParaRPr lang="ka-GE" sz="2200" dirty="0">
              <a:latin typeface="Sylfaen" panose="010A0502050306030303" pitchFamily="18" charset="0"/>
            </a:endParaRPr>
          </a:p>
          <a:p>
            <a:pPr marL="342900" indent="-342900">
              <a:buFont typeface="Wingdings" panose="05000000000000000000" pitchFamily="2" charset="2"/>
              <a:buChar char="§"/>
            </a:pPr>
            <a:endParaRPr lang="en-US" sz="2200" dirty="0">
              <a:latin typeface="Sylfaen" panose="010A0502050306030303" pitchFamily="18" charset="0"/>
            </a:endParaRPr>
          </a:p>
          <a:p>
            <a:pPr marL="342900" indent="-342900">
              <a:buFont typeface="Wingdings" panose="05000000000000000000" pitchFamily="2" charset="2"/>
              <a:buChar char="§"/>
            </a:pPr>
            <a:r>
              <a:rPr lang="en-US" sz="2200" dirty="0">
                <a:latin typeface="Sylfaen" panose="010A0502050306030303" pitchFamily="18" charset="0"/>
              </a:rPr>
              <a:t>For this stage, it can be concluded that the glacier tongue in our study does not cause a “vegetation switch” in the usual sense of this phrase. However, it might contribute to abrupt changes in some characteristics (the share of solitary plants) and also might affect the distribution of plants along the elevation gradient.</a:t>
            </a:r>
          </a:p>
        </p:txBody>
      </p:sp>
    </p:spTree>
    <p:extLst>
      <p:ext uri="{BB962C8B-B14F-4D97-AF65-F5344CB8AC3E}">
        <p14:creationId xmlns:p14="http://schemas.microsoft.com/office/powerpoint/2010/main" val="3660081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E2AEAC-9FE9-4085-BB84-7D68E5ACD56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8800"/>
                    </a14:imgEffect>
                  </a14:imgLayer>
                </a14:imgProps>
              </a:ext>
              <a:ext uri="{28A0092B-C50C-407E-A947-70E740481C1C}">
                <a14:useLocalDpi xmlns:a14="http://schemas.microsoft.com/office/drawing/2010/main" val="0"/>
              </a:ext>
            </a:extLst>
          </a:blip>
          <a:srcRect t="7725" b="64819"/>
          <a:stretch/>
        </p:blipFill>
        <p:spPr>
          <a:xfrm>
            <a:off x="1973416" y="4465013"/>
            <a:ext cx="8245168" cy="2209800"/>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48712F7C-EA4E-4E51-957A-2FF3EF4F0503}"/>
              </a:ext>
            </a:extLst>
          </p:cNvPr>
          <p:cNvPicPr>
            <a:picLocks noChangeAspect="1"/>
          </p:cNvPicPr>
          <p:nvPr/>
        </p:nvPicPr>
        <p:blipFill rotWithShape="1">
          <a:blip r:embed="rId4"/>
          <a:srcRect l="31224" t="14966" r="31199" b="5714"/>
          <a:stretch/>
        </p:blipFill>
        <p:spPr>
          <a:xfrm>
            <a:off x="135020" y="183187"/>
            <a:ext cx="2020088" cy="2398598"/>
          </a:xfrm>
          <a:prstGeom prst="rect">
            <a:avLst/>
          </a:prstGeom>
        </p:spPr>
      </p:pic>
      <p:pic>
        <p:nvPicPr>
          <p:cNvPr id="5" name="Picture 4">
            <a:extLst>
              <a:ext uri="{FF2B5EF4-FFF2-40B4-BE49-F238E27FC236}">
                <a16:creationId xmlns:a16="http://schemas.microsoft.com/office/drawing/2014/main" id="{D0294D39-AF1F-41EC-90ED-3939B4197C15}"/>
              </a:ext>
            </a:extLst>
          </p:cNvPr>
          <p:cNvPicPr>
            <a:picLocks noChangeAspect="1"/>
          </p:cNvPicPr>
          <p:nvPr/>
        </p:nvPicPr>
        <p:blipFill rotWithShape="1">
          <a:blip r:embed="rId5"/>
          <a:srcRect l="30509" t="20694" r="32372" b="8852"/>
          <a:stretch/>
        </p:blipFill>
        <p:spPr>
          <a:xfrm>
            <a:off x="1246083" y="1232208"/>
            <a:ext cx="2038100" cy="2303527"/>
          </a:xfrm>
          <a:prstGeom prst="rect">
            <a:avLst/>
          </a:prstGeom>
        </p:spPr>
      </p:pic>
      <p:pic>
        <p:nvPicPr>
          <p:cNvPr id="6" name="Picture 5">
            <a:extLst>
              <a:ext uri="{FF2B5EF4-FFF2-40B4-BE49-F238E27FC236}">
                <a16:creationId xmlns:a16="http://schemas.microsoft.com/office/drawing/2014/main" id="{9C0C9D4F-3665-4680-BA0A-238292F43935}"/>
              </a:ext>
            </a:extLst>
          </p:cNvPr>
          <p:cNvPicPr>
            <a:picLocks noChangeAspect="1"/>
          </p:cNvPicPr>
          <p:nvPr/>
        </p:nvPicPr>
        <p:blipFill rotWithShape="1">
          <a:blip r:embed="rId6"/>
          <a:srcRect l="36076" t="11003" r="20194" b="7833"/>
          <a:stretch/>
        </p:blipFill>
        <p:spPr>
          <a:xfrm>
            <a:off x="2613221" y="2006437"/>
            <a:ext cx="1940020" cy="2303527"/>
          </a:xfrm>
          <a:prstGeom prst="rect">
            <a:avLst/>
          </a:prstGeom>
        </p:spPr>
      </p:pic>
      <p:sp>
        <p:nvSpPr>
          <p:cNvPr id="7" name="TextBox 6">
            <a:extLst>
              <a:ext uri="{FF2B5EF4-FFF2-40B4-BE49-F238E27FC236}">
                <a16:creationId xmlns:a16="http://schemas.microsoft.com/office/drawing/2014/main" id="{000B8B0A-3AE1-4D71-B34D-EDC82D7BB16F}"/>
              </a:ext>
            </a:extLst>
          </p:cNvPr>
          <p:cNvSpPr txBox="1"/>
          <p:nvPr/>
        </p:nvSpPr>
        <p:spPr>
          <a:xfrm>
            <a:off x="4865925" y="2138621"/>
            <a:ext cx="6799398" cy="707886"/>
          </a:xfrm>
          <a:prstGeom prst="rect">
            <a:avLst/>
          </a:prstGeom>
          <a:noFill/>
        </p:spPr>
        <p:txBody>
          <a:bodyPr wrap="square">
            <a:spAutoFit/>
          </a:bodyPr>
          <a:lstStyle/>
          <a:p>
            <a:r>
              <a:rPr lang="en-US" sz="4000" b="1" dirty="0">
                <a:solidFill>
                  <a:srgbClr val="C00000"/>
                </a:solidFill>
                <a:latin typeface="Sylfaen" panose="010A0502050306030303" pitchFamily="18" charset="0"/>
              </a:rPr>
              <a:t>Thank You for Your Attention</a:t>
            </a:r>
          </a:p>
        </p:txBody>
      </p:sp>
    </p:spTree>
    <p:extLst>
      <p:ext uri="{BB962C8B-B14F-4D97-AF65-F5344CB8AC3E}">
        <p14:creationId xmlns:p14="http://schemas.microsoft.com/office/powerpoint/2010/main" val="10213925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33389</TotalTime>
  <Words>2176</Words>
  <Application>Microsoft Office PowerPoint</Application>
  <PresentationFormat>Widescreen</PresentationFormat>
  <Paragraphs>110</Paragraphs>
  <Slides>21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Courier New</vt:lpstr>
      <vt:lpstr>Sylfaen</vt:lpstr>
      <vt:lpstr>Tw Cen MT</vt:lpstr>
      <vt:lpstr>Tw Cen MT Condensed</vt:lpstr>
      <vt:lpstr>Wingdings</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Reviewer</cp:lastModifiedBy>
  <cp:revision>239</cp:revision>
  <dcterms:created xsi:type="dcterms:W3CDTF">2024-07-27T15:24:42Z</dcterms:created>
  <dcterms:modified xsi:type="dcterms:W3CDTF">2026-09-07T12:03:29Z</dcterms:modified>
</cp:coreProperties>
</file>