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429" r:id="rId2"/>
    <p:sldId id="430" r:id="rId3"/>
    <p:sldId id="431" r:id="rId4"/>
    <p:sldId id="432" r:id="rId5"/>
    <p:sldId id="256" r:id="rId6"/>
    <p:sldId id="257" r:id="rId7"/>
    <p:sldId id="433" r:id="rId8"/>
    <p:sldId id="434" r:id="rId9"/>
    <p:sldId id="436" r:id="rId10"/>
    <p:sldId id="435" r:id="rId11"/>
    <p:sldId id="437" r:id="rId12"/>
    <p:sldId id="438" r:id="rId13"/>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6BEB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3796" autoAdjust="0"/>
  </p:normalViewPr>
  <p:slideViewPr>
    <p:cSldViewPr snapToGrid="0">
      <p:cViewPr varScale="1">
        <p:scale>
          <a:sx n="69" d="100"/>
          <a:sy n="69" d="100"/>
        </p:scale>
        <p:origin x="564"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EC7743-E8CC-41A4-BD39-7D4AC6FED3F1}" type="datetimeFigureOut">
              <a:rPr lang="de-DE" smtClean="0"/>
              <a:t>08.09.2026</a:t>
            </a:fld>
            <a:endParaRPr lang="de-D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ADA9DF-7B6D-42FB-8415-2BF576081FB4}" type="slidenum">
              <a:rPr lang="de-DE" smtClean="0"/>
              <a:t>‹#›</a:t>
            </a:fld>
            <a:endParaRPr lang="de-DE"/>
          </a:p>
        </p:txBody>
      </p:sp>
    </p:spTree>
    <p:extLst>
      <p:ext uri="{BB962C8B-B14F-4D97-AF65-F5344CB8AC3E}">
        <p14:creationId xmlns:p14="http://schemas.microsoft.com/office/powerpoint/2010/main" val="29924902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de-DE"/>
          </a:p>
        </p:txBody>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EDADA9DF-7B6D-42FB-8415-2BF576081FB4}" type="slidenum">
              <a:rPr lang="de-DE" smtClean="0"/>
              <a:t>2</a:t>
            </a:fld>
            <a:endParaRPr lang="de-DE"/>
          </a:p>
        </p:txBody>
      </p:sp>
    </p:spTree>
    <p:extLst>
      <p:ext uri="{BB962C8B-B14F-4D97-AF65-F5344CB8AC3E}">
        <p14:creationId xmlns:p14="http://schemas.microsoft.com/office/powerpoint/2010/main" val="7160086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de-DE"/>
          </a:p>
        </p:txBody>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EDADA9DF-7B6D-42FB-8415-2BF576081FB4}" type="slidenum">
              <a:rPr lang="de-DE" smtClean="0"/>
              <a:t>6</a:t>
            </a:fld>
            <a:endParaRPr lang="de-DE"/>
          </a:p>
        </p:txBody>
      </p:sp>
    </p:spTree>
    <p:extLst>
      <p:ext uri="{BB962C8B-B14F-4D97-AF65-F5344CB8AC3E}">
        <p14:creationId xmlns:p14="http://schemas.microsoft.com/office/powerpoint/2010/main" val="2391460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de-DE"/>
          </a:p>
        </p:txBody>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EDADA9DF-7B6D-42FB-8415-2BF576081FB4}" type="slidenum">
              <a:rPr lang="de-DE" smtClean="0"/>
              <a:t>10</a:t>
            </a:fld>
            <a:endParaRPr lang="de-DE"/>
          </a:p>
        </p:txBody>
      </p:sp>
    </p:spTree>
    <p:extLst>
      <p:ext uri="{BB962C8B-B14F-4D97-AF65-F5344CB8AC3E}">
        <p14:creationId xmlns:p14="http://schemas.microsoft.com/office/powerpoint/2010/main" val="34027930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5690E-7D8C-CC47-4B2A-E18419D9F4A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de-DE"/>
          </a:p>
        </p:txBody>
      </p:sp>
      <p:sp>
        <p:nvSpPr>
          <p:cNvPr id="3" name="Subtitle 2">
            <a:extLst>
              <a:ext uri="{FF2B5EF4-FFF2-40B4-BE49-F238E27FC236}">
                <a16:creationId xmlns:a16="http://schemas.microsoft.com/office/drawing/2014/main" id="{31FA72BC-2CA2-31A7-73D8-BBD74F8DE5C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de-DE"/>
          </a:p>
        </p:txBody>
      </p:sp>
      <p:sp>
        <p:nvSpPr>
          <p:cNvPr id="4" name="Date Placeholder 3">
            <a:extLst>
              <a:ext uri="{FF2B5EF4-FFF2-40B4-BE49-F238E27FC236}">
                <a16:creationId xmlns:a16="http://schemas.microsoft.com/office/drawing/2014/main" id="{5479767F-1AE4-CBA7-9003-DE9EB47364C4}"/>
              </a:ext>
            </a:extLst>
          </p:cNvPr>
          <p:cNvSpPr>
            <a:spLocks noGrp="1"/>
          </p:cNvSpPr>
          <p:nvPr>
            <p:ph type="dt" sz="half" idx="10"/>
          </p:nvPr>
        </p:nvSpPr>
        <p:spPr/>
        <p:txBody>
          <a:bodyPr/>
          <a:lstStyle/>
          <a:p>
            <a:fld id="{172774B3-D73F-410A-BC2D-A3D0F9BF8C85}" type="datetimeFigureOut">
              <a:rPr lang="de-DE" smtClean="0"/>
              <a:t>08.09.2026</a:t>
            </a:fld>
            <a:endParaRPr lang="de-DE"/>
          </a:p>
        </p:txBody>
      </p:sp>
      <p:sp>
        <p:nvSpPr>
          <p:cNvPr id="5" name="Footer Placeholder 4">
            <a:extLst>
              <a:ext uri="{FF2B5EF4-FFF2-40B4-BE49-F238E27FC236}">
                <a16:creationId xmlns:a16="http://schemas.microsoft.com/office/drawing/2014/main" id="{8C119679-33B7-5B64-F725-E91D253521F5}"/>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E07DD4E5-5CE3-1328-68C3-B53E5360F878}"/>
              </a:ext>
            </a:extLst>
          </p:cNvPr>
          <p:cNvSpPr>
            <a:spLocks noGrp="1"/>
          </p:cNvSpPr>
          <p:nvPr>
            <p:ph type="sldNum" sz="quarter" idx="12"/>
          </p:nvPr>
        </p:nvSpPr>
        <p:spPr/>
        <p:txBody>
          <a:bodyPr/>
          <a:lstStyle/>
          <a:p>
            <a:fld id="{63E1D076-4AEC-45C8-8A2E-6B2D7D689C93}" type="slidenum">
              <a:rPr lang="de-DE" smtClean="0"/>
              <a:t>‹#›</a:t>
            </a:fld>
            <a:endParaRPr lang="de-DE"/>
          </a:p>
        </p:txBody>
      </p:sp>
    </p:spTree>
    <p:extLst>
      <p:ext uri="{BB962C8B-B14F-4D97-AF65-F5344CB8AC3E}">
        <p14:creationId xmlns:p14="http://schemas.microsoft.com/office/powerpoint/2010/main" val="2573160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A4592-4CFB-B32D-EFDB-4B4C5FF43594}"/>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E819AEA8-038E-894D-AA99-B9CD428CBB5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1A3DC62B-9FAD-1A84-80BA-D5F79FFF0C23}"/>
              </a:ext>
            </a:extLst>
          </p:cNvPr>
          <p:cNvSpPr>
            <a:spLocks noGrp="1"/>
          </p:cNvSpPr>
          <p:nvPr>
            <p:ph type="dt" sz="half" idx="10"/>
          </p:nvPr>
        </p:nvSpPr>
        <p:spPr/>
        <p:txBody>
          <a:bodyPr/>
          <a:lstStyle/>
          <a:p>
            <a:fld id="{172774B3-D73F-410A-BC2D-A3D0F9BF8C85}" type="datetimeFigureOut">
              <a:rPr lang="de-DE" smtClean="0"/>
              <a:t>08.09.2026</a:t>
            </a:fld>
            <a:endParaRPr lang="de-DE"/>
          </a:p>
        </p:txBody>
      </p:sp>
      <p:sp>
        <p:nvSpPr>
          <p:cNvPr id="5" name="Footer Placeholder 4">
            <a:extLst>
              <a:ext uri="{FF2B5EF4-FFF2-40B4-BE49-F238E27FC236}">
                <a16:creationId xmlns:a16="http://schemas.microsoft.com/office/drawing/2014/main" id="{25D17FB8-A5A1-E2AD-35E2-6A34567EEBF8}"/>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446F05AB-9E20-50A8-A682-85294FFEC39F}"/>
              </a:ext>
            </a:extLst>
          </p:cNvPr>
          <p:cNvSpPr>
            <a:spLocks noGrp="1"/>
          </p:cNvSpPr>
          <p:nvPr>
            <p:ph type="sldNum" sz="quarter" idx="12"/>
          </p:nvPr>
        </p:nvSpPr>
        <p:spPr/>
        <p:txBody>
          <a:bodyPr/>
          <a:lstStyle/>
          <a:p>
            <a:fld id="{63E1D076-4AEC-45C8-8A2E-6B2D7D689C93}" type="slidenum">
              <a:rPr lang="de-DE" smtClean="0"/>
              <a:t>‹#›</a:t>
            </a:fld>
            <a:endParaRPr lang="de-DE"/>
          </a:p>
        </p:txBody>
      </p:sp>
    </p:spTree>
    <p:extLst>
      <p:ext uri="{BB962C8B-B14F-4D97-AF65-F5344CB8AC3E}">
        <p14:creationId xmlns:p14="http://schemas.microsoft.com/office/powerpoint/2010/main" val="2767331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B07FD-D859-9632-D989-CD41E9E3E88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de-DE"/>
          </a:p>
        </p:txBody>
      </p:sp>
      <p:sp>
        <p:nvSpPr>
          <p:cNvPr id="3" name="Text Placeholder 2">
            <a:extLst>
              <a:ext uri="{FF2B5EF4-FFF2-40B4-BE49-F238E27FC236}">
                <a16:creationId xmlns:a16="http://schemas.microsoft.com/office/drawing/2014/main" id="{1D6BE02C-BD79-37EA-7605-E5962ACEF77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C9FC117-17B7-9EAA-74E1-85B386439F7E}"/>
              </a:ext>
            </a:extLst>
          </p:cNvPr>
          <p:cNvSpPr>
            <a:spLocks noGrp="1"/>
          </p:cNvSpPr>
          <p:nvPr>
            <p:ph type="dt" sz="half" idx="10"/>
          </p:nvPr>
        </p:nvSpPr>
        <p:spPr/>
        <p:txBody>
          <a:bodyPr/>
          <a:lstStyle/>
          <a:p>
            <a:fld id="{172774B3-D73F-410A-BC2D-A3D0F9BF8C85}" type="datetimeFigureOut">
              <a:rPr lang="de-DE" smtClean="0"/>
              <a:t>08.09.2026</a:t>
            </a:fld>
            <a:endParaRPr lang="de-DE"/>
          </a:p>
        </p:txBody>
      </p:sp>
      <p:sp>
        <p:nvSpPr>
          <p:cNvPr id="5" name="Footer Placeholder 4">
            <a:extLst>
              <a:ext uri="{FF2B5EF4-FFF2-40B4-BE49-F238E27FC236}">
                <a16:creationId xmlns:a16="http://schemas.microsoft.com/office/drawing/2014/main" id="{69D2D25D-300B-3B63-7FDA-8F6481134334}"/>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E10879B0-1775-30FF-BD4C-74ACB6814B6E}"/>
              </a:ext>
            </a:extLst>
          </p:cNvPr>
          <p:cNvSpPr>
            <a:spLocks noGrp="1"/>
          </p:cNvSpPr>
          <p:nvPr>
            <p:ph type="sldNum" sz="quarter" idx="12"/>
          </p:nvPr>
        </p:nvSpPr>
        <p:spPr/>
        <p:txBody>
          <a:bodyPr/>
          <a:lstStyle/>
          <a:p>
            <a:fld id="{63E1D076-4AEC-45C8-8A2E-6B2D7D689C93}" type="slidenum">
              <a:rPr lang="de-DE" smtClean="0"/>
              <a:t>‹#›</a:t>
            </a:fld>
            <a:endParaRPr lang="de-DE"/>
          </a:p>
        </p:txBody>
      </p:sp>
    </p:spTree>
    <p:extLst>
      <p:ext uri="{BB962C8B-B14F-4D97-AF65-F5344CB8AC3E}">
        <p14:creationId xmlns:p14="http://schemas.microsoft.com/office/powerpoint/2010/main" val="15460194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F3AE7-7B16-525D-5067-9653758B9CAA}"/>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26CEDB0F-F0F6-6FE7-B815-F829D7AA377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Content Placeholder 3">
            <a:extLst>
              <a:ext uri="{FF2B5EF4-FFF2-40B4-BE49-F238E27FC236}">
                <a16:creationId xmlns:a16="http://schemas.microsoft.com/office/drawing/2014/main" id="{284011B2-0B8A-71B3-CDC7-981BE0F4082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e Placeholder 4">
            <a:extLst>
              <a:ext uri="{FF2B5EF4-FFF2-40B4-BE49-F238E27FC236}">
                <a16:creationId xmlns:a16="http://schemas.microsoft.com/office/drawing/2014/main" id="{8CF72005-8ECC-DA44-8104-C976AFA92A51}"/>
              </a:ext>
            </a:extLst>
          </p:cNvPr>
          <p:cNvSpPr>
            <a:spLocks noGrp="1"/>
          </p:cNvSpPr>
          <p:nvPr>
            <p:ph type="dt" sz="half" idx="10"/>
          </p:nvPr>
        </p:nvSpPr>
        <p:spPr/>
        <p:txBody>
          <a:bodyPr/>
          <a:lstStyle/>
          <a:p>
            <a:fld id="{172774B3-D73F-410A-BC2D-A3D0F9BF8C85}" type="datetimeFigureOut">
              <a:rPr lang="de-DE" smtClean="0"/>
              <a:t>08.09.2026</a:t>
            </a:fld>
            <a:endParaRPr lang="de-DE"/>
          </a:p>
        </p:txBody>
      </p:sp>
      <p:sp>
        <p:nvSpPr>
          <p:cNvPr id="6" name="Footer Placeholder 5">
            <a:extLst>
              <a:ext uri="{FF2B5EF4-FFF2-40B4-BE49-F238E27FC236}">
                <a16:creationId xmlns:a16="http://schemas.microsoft.com/office/drawing/2014/main" id="{8F1730CB-BA4F-02D8-BFB0-9BEE2831D164}"/>
              </a:ext>
            </a:extLst>
          </p:cNvPr>
          <p:cNvSpPr>
            <a:spLocks noGrp="1"/>
          </p:cNvSpPr>
          <p:nvPr>
            <p:ph type="ftr" sz="quarter" idx="11"/>
          </p:nvPr>
        </p:nvSpPr>
        <p:spPr/>
        <p:txBody>
          <a:bodyPr/>
          <a:lstStyle/>
          <a:p>
            <a:endParaRPr lang="de-DE"/>
          </a:p>
        </p:txBody>
      </p:sp>
      <p:sp>
        <p:nvSpPr>
          <p:cNvPr id="7" name="Slide Number Placeholder 6">
            <a:extLst>
              <a:ext uri="{FF2B5EF4-FFF2-40B4-BE49-F238E27FC236}">
                <a16:creationId xmlns:a16="http://schemas.microsoft.com/office/drawing/2014/main" id="{C6C12530-EC26-095A-8A5F-2EC0F1CA05A4}"/>
              </a:ext>
            </a:extLst>
          </p:cNvPr>
          <p:cNvSpPr>
            <a:spLocks noGrp="1"/>
          </p:cNvSpPr>
          <p:nvPr>
            <p:ph type="sldNum" sz="quarter" idx="12"/>
          </p:nvPr>
        </p:nvSpPr>
        <p:spPr/>
        <p:txBody>
          <a:bodyPr/>
          <a:lstStyle/>
          <a:p>
            <a:fld id="{63E1D076-4AEC-45C8-8A2E-6B2D7D689C93}" type="slidenum">
              <a:rPr lang="de-DE" smtClean="0"/>
              <a:t>‹#›</a:t>
            </a:fld>
            <a:endParaRPr lang="de-DE"/>
          </a:p>
        </p:txBody>
      </p:sp>
    </p:spTree>
    <p:extLst>
      <p:ext uri="{BB962C8B-B14F-4D97-AF65-F5344CB8AC3E}">
        <p14:creationId xmlns:p14="http://schemas.microsoft.com/office/powerpoint/2010/main" val="41891764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48407-7FEB-C39D-F73C-087C6A977E6A}"/>
              </a:ext>
            </a:extLst>
          </p:cNvPr>
          <p:cNvSpPr>
            <a:spLocks noGrp="1"/>
          </p:cNvSpPr>
          <p:nvPr>
            <p:ph type="title"/>
          </p:nvPr>
        </p:nvSpPr>
        <p:spPr>
          <a:xfrm>
            <a:off x="839788" y="365125"/>
            <a:ext cx="10515600" cy="1325563"/>
          </a:xfrm>
        </p:spPr>
        <p:txBody>
          <a:bodyPr/>
          <a:lstStyle/>
          <a:p>
            <a:r>
              <a:rPr lang="en-US"/>
              <a:t>Click to edit Master title style</a:t>
            </a:r>
            <a:endParaRPr lang="de-DE"/>
          </a:p>
        </p:txBody>
      </p:sp>
      <p:sp>
        <p:nvSpPr>
          <p:cNvPr id="3" name="Text Placeholder 2">
            <a:extLst>
              <a:ext uri="{FF2B5EF4-FFF2-40B4-BE49-F238E27FC236}">
                <a16:creationId xmlns:a16="http://schemas.microsoft.com/office/drawing/2014/main" id="{87E5D596-991F-EA49-F501-80C1BC66D87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BA76B1C-C9E2-FC29-788B-338FE72C34C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 Placeholder 4">
            <a:extLst>
              <a:ext uri="{FF2B5EF4-FFF2-40B4-BE49-F238E27FC236}">
                <a16:creationId xmlns:a16="http://schemas.microsoft.com/office/drawing/2014/main" id="{62A9D50A-60E6-599B-25E2-937E55F27FB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D75E7D5-D94E-A3A9-0EDB-690E388AC40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e Placeholder 6">
            <a:extLst>
              <a:ext uri="{FF2B5EF4-FFF2-40B4-BE49-F238E27FC236}">
                <a16:creationId xmlns:a16="http://schemas.microsoft.com/office/drawing/2014/main" id="{721868B3-0D20-EBA7-3B1E-108987B85B0D}"/>
              </a:ext>
            </a:extLst>
          </p:cNvPr>
          <p:cNvSpPr>
            <a:spLocks noGrp="1"/>
          </p:cNvSpPr>
          <p:nvPr>
            <p:ph type="dt" sz="half" idx="10"/>
          </p:nvPr>
        </p:nvSpPr>
        <p:spPr/>
        <p:txBody>
          <a:bodyPr/>
          <a:lstStyle/>
          <a:p>
            <a:fld id="{172774B3-D73F-410A-BC2D-A3D0F9BF8C85}" type="datetimeFigureOut">
              <a:rPr lang="de-DE" smtClean="0"/>
              <a:t>08.09.2026</a:t>
            </a:fld>
            <a:endParaRPr lang="de-DE"/>
          </a:p>
        </p:txBody>
      </p:sp>
      <p:sp>
        <p:nvSpPr>
          <p:cNvPr id="8" name="Footer Placeholder 7">
            <a:extLst>
              <a:ext uri="{FF2B5EF4-FFF2-40B4-BE49-F238E27FC236}">
                <a16:creationId xmlns:a16="http://schemas.microsoft.com/office/drawing/2014/main" id="{8100E675-FA47-6D40-32AC-0E4361EA8D8A}"/>
              </a:ext>
            </a:extLst>
          </p:cNvPr>
          <p:cNvSpPr>
            <a:spLocks noGrp="1"/>
          </p:cNvSpPr>
          <p:nvPr>
            <p:ph type="ftr" sz="quarter" idx="11"/>
          </p:nvPr>
        </p:nvSpPr>
        <p:spPr/>
        <p:txBody>
          <a:bodyPr/>
          <a:lstStyle/>
          <a:p>
            <a:endParaRPr lang="de-DE"/>
          </a:p>
        </p:txBody>
      </p:sp>
      <p:sp>
        <p:nvSpPr>
          <p:cNvPr id="9" name="Slide Number Placeholder 8">
            <a:extLst>
              <a:ext uri="{FF2B5EF4-FFF2-40B4-BE49-F238E27FC236}">
                <a16:creationId xmlns:a16="http://schemas.microsoft.com/office/drawing/2014/main" id="{FB207E8B-748F-23A5-C8C9-EE3244B8B5B9}"/>
              </a:ext>
            </a:extLst>
          </p:cNvPr>
          <p:cNvSpPr>
            <a:spLocks noGrp="1"/>
          </p:cNvSpPr>
          <p:nvPr>
            <p:ph type="sldNum" sz="quarter" idx="12"/>
          </p:nvPr>
        </p:nvSpPr>
        <p:spPr/>
        <p:txBody>
          <a:bodyPr/>
          <a:lstStyle/>
          <a:p>
            <a:fld id="{63E1D076-4AEC-45C8-8A2E-6B2D7D689C93}" type="slidenum">
              <a:rPr lang="de-DE" smtClean="0"/>
              <a:t>‹#›</a:t>
            </a:fld>
            <a:endParaRPr lang="de-DE"/>
          </a:p>
        </p:txBody>
      </p:sp>
    </p:spTree>
    <p:extLst>
      <p:ext uri="{BB962C8B-B14F-4D97-AF65-F5344CB8AC3E}">
        <p14:creationId xmlns:p14="http://schemas.microsoft.com/office/powerpoint/2010/main" val="27802729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A7F5B3-0B74-6CD6-DCA3-2DA8F2AE54C3}"/>
              </a:ext>
            </a:extLst>
          </p:cNvPr>
          <p:cNvSpPr>
            <a:spLocks noGrp="1"/>
          </p:cNvSpPr>
          <p:nvPr>
            <p:ph type="title"/>
          </p:nvPr>
        </p:nvSpPr>
        <p:spPr/>
        <p:txBody>
          <a:bodyPr/>
          <a:lstStyle/>
          <a:p>
            <a:r>
              <a:rPr lang="en-US"/>
              <a:t>Click to edit Master title style</a:t>
            </a:r>
            <a:endParaRPr lang="de-DE"/>
          </a:p>
        </p:txBody>
      </p:sp>
      <p:sp>
        <p:nvSpPr>
          <p:cNvPr id="3" name="Date Placeholder 2">
            <a:extLst>
              <a:ext uri="{FF2B5EF4-FFF2-40B4-BE49-F238E27FC236}">
                <a16:creationId xmlns:a16="http://schemas.microsoft.com/office/drawing/2014/main" id="{D477E6E2-CF5D-1C58-63E3-B6DED15FD255}"/>
              </a:ext>
            </a:extLst>
          </p:cNvPr>
          <p:cNvSpPr>
            <a:spLocks noGrp="1"/>
          </p:cNvSpPr>
          <p:nvPr>
            <p:ph type="dt" sz="half" idx="10"/>
          </p:nvPr>
        </p:nvSpPr>
        <p:spPr/>
        <p:txBody>
          <a:bodyPr/>
          <a:lstStyle/>
          <a:p>
            <a:fld id="{172774B3-D73F-410A-BC2D-A3D0F9BF8C85}" type="datetimeFigureOut">
              <a:rPr lang="de-DE" smtClean="0"/>
              <a:t>08.09.2026</a:t>
            </a:fld>
            <a:endParaRPr lang="de-DE"/>
          </a:p>
        </p:txBody>
      </p:sp>
      <p:sp>
        <p:nvSpPr>
          <p:cNvPr id="4" name="Footer Placeholder 3">
            <a:extLst>
              <a:ext uri="{FF2B5EF4-FFF2-40B4-BE49-F238E27FC236}">
                <a16:creationId xmlns:a16="http://schemas.microsoft.com/office/drawing/2014/main" id="{EE8317A3-651B-C740-1D86-F437C7B6EB66}"/>
              </a:ext>
            </a:extLst>
          </p:cNvPr>
          <p:cNvSpPr>
            <a:spLocks noGrp="1"/>
          </p:cNvSpPr>
          <p:nvPr>
            <p:ph type="ftr" sz="quarter" idx="11"/>
          </p:nvPr>
        </p:nvSpPr>
        <p:spPr/>
        <p:txBody>
          <a:bodyPr/>
          <a:lstStyle/>
          <a:p>
            <a:endParaRPr lang="de-DE"/>
          </a:p>
        </p:txBody>
      </p:sp>
      <p:sp>
        <p:nvSpPr>
          <p:cNvPr id="5" name="Slide Number Placeholder 4">
            <a:extLst>
              <a:ext uri="{FF2B5EF4-FFF2-40B4-BE49-F238E27FC236}">
                <a16:creationId xmlns:a16="http://schemas.microsoft.com/office/drawing/2014/main" id="{A9C053C2-86C8-7015-371E-6824E2903BF4}"/>
              </a:ext>
            </a:extLst>
          </p:cNvPr>
          <p:cNvSpPr>
            <a:spLocks noGrp="1"/>
          </p:cNvSpPr>
          <p:nvPr>
            <p:ph type="sldNum" sz="quarter" idx="12"/>
          </p:nvPr>
        </p:nvSpPr>
        <p:spPr/>
        <p:txBody>
          <a:bodyPr/>
          <a:lstStyle/>
          <a:p>
            <a:fld id="{63E1D076-4AEC-45C8-8A2E-6B2D7D689C93}" type="slidenum">
              <a:rPr lang="de-DE" smtClean="0"/>
              <a:t>‹#›</a:t>
            </a:fld>
            <a:endParaRPr lang="de-DE"/>
          </a:p>
        </p:txBody>
      </p:sp>
    </p:spTree>
    <p:extLst>
      <p:ext uri="{BB962C8B-B14F-4D97-AF65-F5344CB8AC3E}">
        <p14:creationId xmlns:p14="http://schemas.microsoft.com/office/powerpoint/2010/main" val="38059214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0A9B4D2-CAD0-2A13-5D28-FEF5B807C7DF}"/>
              </a:ext>
            </a:extLst>
          </p:cNvPr>
          <p:cNvSpPr>
            <a:spLocks noGrp="1"/>
          </p:cNvSpPr>
          <p:nvPr>
            <p:ph type="dt" sz="half" idx="10"/>
          </p:nvPr>
        </p:nvSpPr>
        <p:spPr/>
        <p:txBody>
          <a:bodyPr/>
          <a:lstStyle/>
          <a:p>
            <a:fld id="{172774B3-D73F-410A-BC2D-A3D0F9BF8C85}" type="datetimeFigureOut">
              <a:rPr lang="de-DE" smtClean="0"/>
              <a:t>08.09.2026</a:t>
            </a:fld>
            <a:endParaRPr lang="de-DE"/>
          </a:p>
        </p:txBody>
      </p:sp>
      <p:sp>
        <p:nvSpPr>
          <p:cNvPr id="3" name="Footer Placeholder 2">
            <a:extLst>
              <a:ext uri="{FF2B5EF4-FFF2-40B4-BE49-F238E27FC236}">
                <a16:creationId xmlns:a16="http://schemas.microsoft.com/office/drawing/2014/main" id="{FC6AF4E6-EE84-E59C-6992-63B885A8D117}"/>
              </a:ext>
            </a:extLst>
          </p:cNvPr>
          <p:cNvSpPr>
            <a:spLocks noGrp="1"/>
          </p:cNvSpPr>
          <p:nvPr>
            <p:ph type="ftr" sz="quarter" idx="11"/>
          </p:nvPr>
        </p:nvSpPr>
        <p:spPr/>
        <p:txBody>
          <a:bodyPr/>
          <a:lstStyle/>
          <a:p>
            <a:endParaRPr lang="de-DE"/>
          </a:p>
        </p:txBody>
      </p:sp>
      <p:sp>
        <p:nvSpPr>
          <p:cNvPr id="4" name="Slide Number Placeholder 3">
            <a:extLst>
              <a:ext uri="{FF2B5EF4-FFF2-40B4-BE49-F238E27FC236}">
                <a16:creationId xmlns:a16="http://schemas.microsoft.com/office/drawing/2014/main" id="{E765626C-63C1-E9DC-0AE3-B3B6A9FD8F07}"/>
              </a:ext>
            </a:extLst>
          </p:cNvPr>
          <p:cNvSpPr>
            <a:spLocks noGrp="1"/>
          </p:cNvSpPr>
          <p:nvPr>
            <p:ph type="sldNum" sz="quarter" idx="12"/>
          </p:nvPr>
        </p:nvSpPr>
        <p:spPr/>
        <p:txBody>
          <a:bodyPr/>
          <a:lstStyle/>
          <a:p>
            <a:fld id="{63E1D076-4AEC-45C8-8A2E-6B2D7D689C93}" type="slidenum">
              <a:rPr lang="de-DE" smtClean="0"/>
              <a:t>‹#›</a:t>
            </a:fld>
            <a:endParaRPr lang="de-DE"/>
          </a:p>
        </p:txBody>
      </p:sp>
    </p:spTree>
    <p:extLst>
      <p:ext uri="{BB962C8B-B14F-4D97-AF65-F5344CB8AC3E}">
        <p14:creationId xmlns:p14="http://schemas.microsoft.com/office/powerpoint/2010/main" val="6964096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BF159-B2AF-2BE5-1380-D31ACF898BB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de-DE"/>
          </a:p>
        </p:txBody>
      </p:sp>
      <p:sp>
        <p:nvSpPr>
          <p:cNvPr id="3" name="Content Placeholder 2">
            <a:extLst>
              <a:ext uri="{FF2B5EF4-FFF2-40B4-BE49-F238E27FC236}">
                <a16:creationId xmlns:a16="http://schemas.microsoft.com/office/drawing/2014/main" id="{8BFE8C75-2224-D5D5-E595-23115FFEDA8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 Placeholder 3">
            <a:extLst>
              <a:ext uri="{FF2B5EF4-FFF2-40B4-BE49-F238E27FC236}">
                <a16:creationId xmlns:a16="http://schemas.microsoft.com/office/drawing/2014/main" id="{CC31345E-F3AD-F56A-8FFD-DE3CCA7A53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47F9823-508D-9BCD-7195-769AE761ED37}"/>
              </a:ext>
            </a:extLst>
          </p:cNvPr>
          <p:cNvSpPr>
            <a:spLocks noGrp="1"/>
          </p:cNvSpPr>
          <p:nvPr>
            <p:ph type="dt" sz="half" idx="10"/>
          </p:nvPr>
        </p:nvSpPr>
        <p:spPr/>
        <p:txBody>
          <a:bodyPr/>
          <a:lstStyle/>
          <a:p>
            <a:fld id="{172774B3-D73F-410A-BC2D-A3D0F9BF8C85}" type="datetimeFigureOut">
              <a:rPr lang="de-DE" smtClean="0"/>
              <a:t>08.09.2026</a:t>
            </a:fld>
            <a:endParaRPr lang="de-DE"/>
          </a:p>
        </p:txBody>
      </p:sp>
      <p:sp>
        <p:nvSpPr>
          <p:cNvPr id="6" name="Footer Placeholder 5">
            <a:extLst>
              <a:ext uri="{FF2B5EF4-FFF2-40B4-BE49-F238E27FC236}">
                <a16:creationId xmlns:a16="http://schemas.microsoft.com/office/drawing/2014/main" id="{7416F5F0-BDDE-71CB-1AE9-233D8EF600A0}"/>
              </a:ext>
            </a:extLst>
          </p:cNvPr>
          <p:cNvSpPr>
            <a:spLocks noGrp="1"/>
          </p:cNvSpPr>
          <p:nvPr>
            <p:ph type="ftr" sz="quarter" idx="11"/>
          </p:nvPr>
        </p:nvSpPr>
        <p:spPr/>
        <p:txBody>
          <a:bodyPr/>
          <a:lstStyle/>
          <a:p>
            <a:endParaRPr lang="de-DE"/>
          </a:p>
        </p:txBody>
      </p:sp>
      <p:sp>
        <p:nvSpPr>
          <p:cNvPr id="7" name="Slide Number Placeholder 6">
            <a:extLst>
              <a:ext uri="{FF2B5EF4-FFF2-40B4-BE49-F238E27FC236}">
                <a16:creationId xmlns:a16="http://schemas.microsoft.com/office/drawing/2014/main" id="{83801C39-C21D-D2B4-5923-77F9F8960547}"/>
              </a:ext>
            </a:extLst>
          </p:cNvPr>
          <p:cNvSpPr>
            <a:spLocks noGrp="1"/>
          </p:cNvSpPr>
          <p:nvPr>
            <p:ph type="sldNum" sz="quarter" idx="12"/>
          </p:nvPr>
        </p:nvSpPr>
        <p:spPr/>
        <p:txBody>
          <a:bodyPr/>
          <a:lstStyle/>
          <a:p>
            <a:fld id="{63E1D076-4AEC-45C8-8A2E-6B2D7D689C93}" type="slidenum">
              <a:rPr lang="de-DE" smtClean="0"/>
              <a:t>‹#›</a:t>
            </a:fld>
            <a:endParaRPr lang="de-DE"/>
          </a:p>
        </p:txBody>
      </p:sp>
    </p:spTree>
    <p:extLst>
      <p:ext uri="{BB962C8B-B14F-4D97-AF65-F5344CB8AC3E}">
        <p14:creationId xmlns:p14="http://schemas.microsoft.com/office/powerpoint/2010/main" val="29816476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0062D-5CBD-C5CF-3E1A-ADA63F7EE2B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de-DE"/>
          </a:p>
        </p:txBody>
      </p:sp>
      <p:sp>
        <p:nvSpPr>
          <p:cNvPr id="3" name="Picture Placeholder 2">
            <a:extLst>
              <a:ext uri="{FF2B5EF4-FFF2-40B4-BE49-F238E27FC236}">
                <a16:creationId xmlns:a16="http://schemas.microsoft.com/office/drawing/2014/main" id="{BB421569-45D7-46DB-4010-0B4D3DAA9B6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 Placeholder 3">
            <a:extLst>
              <a:ext uri="{FF2B5EF4-FFF2-40B4-BE49-F238E27FC236}">
                <a16:creationId xmlns:a16="http://schemas.microsoft.com/office/drawing/2014/main" id="{A83B7699-16BF-EB6B-F685-57C28FD220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D96CD2B-6196-90FC-EDE2-9D09ABAE627C}"/>
              </a:ext>
            </a:extLst>
          </p:cNvPr>
          <p:cNvSpPr>
            <a:spLocks noGrp="1"/>
          </p:cNvSpPr>
          <p:nvPr>
            <p:ph type="dt" sz="half" idx="10"/>
          </p:nvPr>
        </p:nvSpPr>
        <p:spPr/>
        <p:txBody>
          <a:bodyPr/>
          <a:lstStyle/>
          <a:p>
            <a:fld id="{172774B3-D73F-410A-BC2D-A3D0F9BF8C85}" type="datetimeFigureOut">
              <a:rPr lang="de-DE" smtClean="0"/>
              <a:t>08.09.2026</a:t>
            </a:fld>
            <a:endParaRPr lang="de-DE"/>
          </a:p>
        </p:txBody>
      </p:sp>
      <p:sp>
        <p:nvSpPr>
          <p:cNvPr id="6" name="Footer Placeholder 5">
            <a:extLst>
              <a:ext uri="{FF2B5EF4-FFF2-40B4-BE49-F238E27FC236}">
                <a16:creationId xmlns:a16="http://schemas.microsoft.com/office/drawing/2014/main" id="{41491F3E-CE6C-4E71-4C8A-10D9ABEB0EF5}"/>
              </a:ext>
            </a:extLst>
          </p:cNvPr>
          <p:cNvSpPr>
            <a:spLocks noGrp="1"/>
          </p:cNvSpPr>
          <p:nvPr>
            <p:ph type="ftr" sz="quarter" idx="11"/>
          </p:nvPr>
        </p:nvSpPr>
        <p:spPr/>
        <p:txBody>
          <a:bodyPr/>
          <a:lstStyle/>
          <a:p>
            <a:endParaRPr lang="de-DE"/>
          </a:p>
        </p:txBody>
      </p:sp>
      <p:sp>
        <p:nvSpPr>
          <p:cNvPr id="7" name="Slide Number Placeholder 6">
            <a:extLst>
              <a:ext uri="{FF2B5EF4-FFF2-40B4-BE49-F238E27FC236}">
                <a16:creationId xmlns:a16="http://schemas.microsoft.com/office/drawing/2014/main" id="{5CF62927-ED92-C664-9F77-F66FA16EE08C}"/>
              </a:ext>
            </a:extLst>
          </p:cNvPr>
          <p:cNvSpPr>
            <a:spLocks noGrp="1"/>
          </p:cNvSpPr>
          <p:nvPr>
            <p:ph type="sldNum" sz="quarter" idx="12"/>
          </p:nvPr>
        </p:nvSpPr>
        <p:spPr/>
        <p:txBody>
          <a:bodyPr/>
          <a:lstStyle/>
          <a:p>
            <a:fld id="{63E1D076-4AEC-45C8-8A2E-6B2D7D689C93}" type="slidenum">
              <a:rPr lang="de-DE" smtClean="0"/>
              <a:t>‹#›</a:t>
            </a:fld>
            <a:endParaRPr lang="de-DE"/>
          </a:p>
        </p:txBody>
      </p:sp>
    </p:spTree>
    <p:extLst>
      <p:ext uri="{BB962C8B-B14F-4D97-AF65-F5344CB8AC3E}">
        <p14:creationId xmlns:p14="http://schemas.microsoft.com/office/powerpoint/2010/main" val="18731830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ED548-D029-2B6C-5ECA-4CCC0A53E4E1}"/>
              </a:ext>
            </a:extLst>
          </p:cNvPr>
          <p:cNvSpPr>
            <a:spLocks noGrp="1"/>
          </p:cNvSpPr>
          <p:nvPr>
            <p:ph type="title"/>
          </p:nvPr>
        </p:nvSpPr>
        <p:spPr/>
        <p:txBody>
          <a:bodyPr/>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0E3D6971-9012-5603-30F0-6AAC0F8524C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BC387799-1F16-2D93-CCD9-A6D8152F4DC4}"/>
              </a:ext>
            </a:extLst>
          </p:cNvPr>
          <p:cNvSpPr>
            <a:spLocks noGrp="1"/>
          </p:cNvSpPr>
          <p:nvPr>
            <p:ph type="dt" sz="half" idx="10"/>
          </p:nvPr>
        </p:nvSpPr>
        <p:spPr/>
        <p:txBody>
          <a:bodyPr/>
          <a:lstStyle/>
          <a:p>
            <a:fld id="{172774B3-D73F-410A-BC2D-A3D0F9BF8C85}" type="datetimeFigureOut">
              <a:rPr lang="de-DE" smtClean="0"/>
              <a:t>08.09.2026</a:t>
            </a:fld>
            <a:endParaRPr lang="de-DE"/>
          </a:p>
        </p:txBody>
      </p:sp>
      <p:sp>
        <p:nvSpPr>
          <p:cNvPr id="5" name="Footer Placeholder 4">
            <a:extLst>
              <a:ext uri="{FF2B5EF4-FFF2-40B4-BE49-F238E27FC236}">
                <a16:creationId xmlns:a16="http://schemas.microsoft.com/office/drawing/2014/main" id="{96DF2D35-D0EF-4B67-99E9-459BDA91DF50}"/>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185E0B18-3200-C009-8507-3B2C07690B2F}"/>
              </a:ext>
            </a:extLst>
          </p:cNvPr>
          <p:cNvSpPr>
            <a:spLocks noGrp="1"/>
          </p:cNvSpPr>
          <p:nvPr>
            <p:ph type="sldNum" sz="quarter" idx="12"/>
          </p:nvPr>
        </p:nvSpPr>
        <p:spPr/>
        <p:txBody>
          <a:bodyPr/>
          <a:lstStyle/>
          <a:p>
            <a:fld id="{63E1D076-4AEC-45C8-8A2E-6B2D7D689C93}" type="slidenum">
              <a:rPr lang="de-DE" smtClean="0"/>
              <a:t>‹#›</a:t>
            </a:fld>
            <a:endParaRPr lang="de-DE"/>
          </a:p>
        </p:txBody>
      </p:sp>
    </p:spTree>
    <p:extLst>
      <p:ext uri="{BB962C8B-B14F-4D97-AF65-F5344CB8AC3E}">
        <p14:creationId xmlns:p14="http://schemas.microsoft.com/office/powerpoint/2010/main" val="13422558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CFC5072-7503-6B54-2BCF-958B359C599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06E17C70-6488-FB7F-FD2D-22A51A6DBF9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E5F44ABC-AFD9-DA6D-A219-1450C3FE7E49}"/>
              </a:ext>
            </a:extLst>
          </p:cNvPr>
          <p:cNvSpPr>
            <a:spLocks noGrp="1"/>
          </p:cNvSpPr>
          <p:nvPr>
            <p:ph type="dt" sz="half" idx="10"/>
          </p:nvPr>
        </p:nvSpPr>
        <p:spPr/>
        <p:txBody>
          <a:bodyPr/>
          <a:lstStyle/>
          <a:p>
            <a:fld id="{172774B3-D73F-410A-BC2D-A3D0F9BF8C85}" type="datetimeFigureOut">
              <a:rPr lang="de-DE" smtClean="0"/>
              <a:t>08.09.2026</a:t>
            </a:fld>
            <a:endParaRPr lang="de-DE"/>
          </a:p>
        </p:txBody>
      </p:sp>
      <p:sp>
        <p:nvSpPr>
          <p:cNvPr id="5" name="Footer Placeholder 4">
            <a:extLst>
              <a:ext uri="{FF2B5EF4-FFF2-40B4-BE49-F238E27FC236}">
                <a16:creationId xmlns:a16="http://schemas.microsoft.com/office/drawing/2014/main" id="{E1D97A4E-9DF9-30FD-BEB1-1250AE1D6A86}"/>
              </a:ext>
            </a:extLst>
          </p:cNvPr>
          <p:cNvSpPr>
            <a:spLocks noGrp="1"/>
          </p:cNvSpPr>
          <p:nvPr>
            <p:ph type="ftr" sz="quarter" idx="11"/>
          </p:nvPr>
        </p:nvSpPr>
        <p:spPr/>
        <p:txBody>
          <a:bodyPr/>
          <a:lstStyle/>
          <a:p>
            <a:endParaRPr lang="de-DE"/>
          </a:p>
        </p:txBody>
      </p:sp>
      <p:sp>
        <p:nvSpPr>
          <p:cNvPr id="6" name="Slide Number Placeholder 5">
            <a:extLst>
              <a:ext uri="{FF2B5EF4-FFF2-40B4-BE49-F238E27FC236}">
                <a16:creationId xmlns:a16="http://schemas.microsoft.com/office/drawing/2014/main" id="{0DC39BDF-5859-0460-FB1E-3EA626DD234D}"/>
              </a:ext>
            </a:extLst>
          </p:cNvPr>
          <p:cNvSpPr>
            <a:spLocks noGrp="1"/>
          </p:cNvSpPr>
          <p:nvPr>
            <p:ph type="sldNum" sz="quarter" idx="12"/>
          </p:nvPr>
        </p:nvSpPr>
        <p:spPr/>
        <p:txBody>
          <a:bodyPr/>
          <a:lstStyle/>
          <a:p>
            <a:fld id="{63E1D076-4AEC-45C8-8A2E-6B2D7D689C93}" type="slidenum">
              <a:rPr lang="de-DE" smtClean="0"/>
              <a:t>‹#›</a:t>
            </a:fld>
            <a:endParaRPr lang="de-DE"/>
          </a:p>
        </p:txBody>
      </p:sp>
    </p:spTree>
    <p:extLst>
      <p:ext uri="{BB962C8B-B14F-4D97-AF65-F5344CB8AC3E}">
        <p14:creationId xmlns:p14="http://schemas.microsoft.com/office/powerpoint/2010/main" val="5729113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Titelfolie 3">
    <p:spTree>
      <p:nvGrpSpPr>
        <p:cNvPr id="1" name=""/>
        <p:cNvGrpSpPr/>
        <p:nvPr/>
      </p:nvGrpSpPr>
      <p:grpSpPr>
        <a:xfrm>
          <a:off x="0" y="0"/>
          <a:ext cx="0" cy="0"/>
          <a:chOff x="0" y="0"/>
          <a:chExt cx="0" cy="0"/>
        </a:xfrm>
      </p:grpSpPr>
      <p:sp>
        <p:nvSpPr>
          <p:cNvPr id="5" name="Bildplatzhalter 4">
            <a:extLst>
              <a:ext uri="{FF2B5EF4-FFF2-40B4-BE49-F238E27FC236}">
                <a16:creationId xmlns:a16="http://schemas.microsoft.com/office/drawing/2014/main" id="{54A1B7C4-7B43-4178-878E-3C1A63AA60FE}"/>
              </a:ext>
            </a:extLst>
          </p:cNvPr>
          <p:cNvSpPr>
            <a:spLocks noGrp="1"/>
          </p:cNvSpPr>
          <p:nvPr>
            <p:ph type="pic" sz="quarter" idx="13"/>
          </p:nvPr>
        </p:nvSpPr>
        <p:spPr>
          <a:xfrm>
            <a:off x="478367" y="341313"/>
            <a:ext cx="11235267" cy="3087687"/>
          </a:xfrm>
          <a:solidFill>
            <a:schemeClr val="bg2"/>
          </a:solidFill>
        </p:spPr>
        <p:txBody>
          <a:bodyPr anchor="ctr"/>
          <a:lstStyle>
            <a:lvl1pPr marL="0" indent="0" algn="ctr">
              <a:buNone/>
              <a:defRPr sz="1600">
                <a:solidFill>
                  <a:schemeClr val="tx1"/>
                </a:solidFill>
              </a:defRPr>
            </a:lvl1pPr>
          </a:lstStyle>
          <a:p>
            <a:r>
              <a:rPr lang="en-US" noProof="0"/>
              <a:t>Click icon to add picture</a:t>
            </a:r>
          </a:p>
        </p:txBody>
      </p:sp>
      <p:sp>
        <p:nvSpPr>
          <p:cNvPr id="13" name="Rechteck 12">
            <a:extLst>
              <a:ext uri="{FF2B5EF4-FFF2-40B4-BE49-F238E27FC236}">
                <a16:creationId xmlns:a16="http://schemas.microsoft.com/office/drawing/2014/main" id="{E713E3ED-78BF-4AEF-A5C2-46B7E751DB0E}"/>
              </a:ext>
            </a:extLst>
          </p:cNvPr>
          <p:cNvSpPr/>
          <p:nvPr userDrawn="1"/>
        </p:nvSpPr>
        <p:spPr>
          <a:xfrm>
            <a:off x="0" y="3429000"/>
            <a:ext cx="12192000" cy="19802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noProof="0"/>
          </a:p>
        </p:txBody>
      </p:sp>
      <p:sp>
        <p:nvSpPr>
          <p:cNvPr id="2" name="Title 1"/>
          <p:cNvSpPr>
            <a:spLocks noGrp="1"/>
          </p:cNvSpPr>
          <p:nvPr>
            <p:ph type="ctrTitle" hasCustomPrompt="1"/>
          </p:nvPr>
        </p:nvSpPr>
        <p:spPr>
          <a:xfrm>
            <a:off x="958850" y="3633688"/>
            <a:ext cx="10274300" cy="623404"/>
          </a:xfrm>
        </p:spPr>
        <p:txBody>
          <a:bodyPr anchor="t"/>
          <a:lstStyle>
            <a:lvl1pPr algn="l">
              <a:lnSpc>
                <a:spcPct val="114000"/>
              </a:lnSpc>
              <a:spcBef>
                <a:spcPts val="0"/>
              </a:spcBef>
              <a:defRPr sz="3200" spc="0" baseline="0">
                <a:solidFill>
                  <a:schemeClr val="bg1"/>
                </a:solidFill>
              </a:defRPr>
            </a:lvl1pPr>
          </a:lstStyle>
          <a:p>
            <a:r>
              <a:rPr lang="en-US" noProof="0" dirty="0"/>
              <a:t>Headline</a:t>
            </a:r>
          </a:p>
        </p:txBody>
      </p:sp>
      <p:sp>
        <p:nvSpPr>
          <p:cNvPr id="3" name="Subtitle 2"/>
          <p:cNvSpPr>
            <a:spLocks noGrp="1"/>
          </p:cNvSpPr>
          <p:nvPr>
            <p:ph type="subTitle" idx="1" hasCustomPrompt="1"/>
          </p:nvPr>
        </p:nvSpPr>
        <p:spPr>
          <a:xfrm>
            <a:off x="958850" y="4970822"/>
            <a:ext cx="10274300" cy="360000"/>
          </a:xfrm>
        </p:spPr>
        <p:txBody>
          <a:bodyPr/>
          <a:lstStyle>
            <a:lvl1pPr marL="0" indent="0" algn="l">
              <a:buNone/>
              <a:defRPr sz="1600" cap="all" spc="6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Date  |  Name</a:t>
            </a:r>
          </a:p>
        </p:txBody>
      </p:sp>
      <p:sp>
        <p:nvSpPr>
          <p:cNvPr id="12" name="Textplatzhalter 10">
            <a:extLst>
              <a:ext uri="{FF2B5EF4-FFF2-40B4-BE49-F238E27FC236}">
                <a16:creationId xmlns:a16="http://schemas.microsoft.com/office/drawing/2014/main" id="{D585CE71-710A-4145-8AA7-7070BBC1B76C}"/>
              </a:ext>
            </a:extLst>
          </p:cNvPr>
          <p:cNvSpPr>
            <a:spLocks noGrp="1"/>
          </p:cNvSpPr>
          <p:nvPr>
            <p:ph type="body" sz="quarter" idx="12" hasCustomPrompt="1"/>
          </p:nvPr>
        </p:nvSpPr>
        <p:spPr>
          <a:xfrm>
            <a:off x="958850" y="4185084"/>
            <a:ext cx="10274300" cy="727162"/>
          </a:xfrm>
        </p:spPr>
        <p:txBody>
          <a:bodyPr/>
          <a:lstStyle>
            <a:lvl1pPr marL="0" indent="0">
              <a:lnSpc>
                <a:spcPct val="114000"/>
              </a:lnSpc>
              <a:spcBef>
                <a:spcPts val="0"/>
              </a:spcBef>
              <a:spcAft>
                <a:spcPts val="0"/>
              </a:spcAft>
              <a:buNone/>
              <a:defRPr sz="3200" b="1" cap="all" spc="0" baseline="0">
                <a:solidFill>
                  <a:schemeClr val="accent2"/>
                </a:solidFill>
              </a:defRPr>
            </a:lvl1pPr>
          </a:lstStyle>
          <a:p>
            <a:pPr lvl="0"/>
            <a:r>
              <a:rPr lang="en-US" noProof="0" dirty="0"/>
              <a:t>Subline</a:t>
            </a:r>
          </a:p>
        </p:txBody>
      </p:sp>
      <p:pic>
        <p:nvPicPr>
          <p:cNvPr id="10" name="Grafik 9">
            <a:extLst>
              <a:ext uri="{FF2B5EF4-FFF2-40B4-BE49-F238E27FC236}">
                <a16:creationId xmlns:a16="http://schemas.microsoft.com/office/drawing/2014/main" id="{CCA27721-1E41-417D-8DF5-46DDCB2333F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456373" y="6265331"/>
            <a:ext cx="2509307" cy="548854"/>
          </a:xfrm>
          <a:prstGeom prst="rect">
            <a:avLst/>
          </a:prstGeom>
        </p:spPr>
      </p:pic>
      <p:sp>
        <p:nvSpPr>
          <p:cNvPr id="11" name="Textplatzhalter 4">
            <a:extLst>
              <a:ext uri="{FF2B5EF4-FFF2-40B4-BE49-F238E27FC236}">
                <a16:creationId xmlns:a16="http://schemas.microsoft.com/office/drawing/2014/main" id="{D9A45DC4-1F08-4D94-9B1D-CF530DF4BB54}"/>
              </a:ext>
            </a:extLst>
          </p:cNvPr>
          <p:cNvSpPr>
            <a:spLocks noGrp="1"/>
          </p:cNvSpPr>
          <p:nvPr>
            <p:ph type="body" sz="quarter" idx="14" hasCustomPrompt="1"/>
          </p:nvPr>
        </p:nvSpPr>
        <p:spPr>
          <a:xfrm>
            <a:off x="479376" y="6423285"/>
            <a:ext cx="3072000" cy="90000"/>
          </a:xfrm>
          <a:blipFill>
            <a:blip r:embed="rId3"/>
            <a:stretch>
              <a:fillRect/>
            </a:stretch>
          </a:blipFill>
        </p:spPr>
        <p:txBody>
          <a:bodyPr vert="horz" lIns="0" tIns="0" rIns="0" bIns="0" rtlCol="0" anchor="t" anchorCtr="0">
            <a:noAutofit/>
          </a:bodyPr>
          <a:lstStyle>
            <a:lvl1pPr>
              <a:defRPr lang="de-DE" sz="200" dirty="0">
                <a:solidFill>
                  <a:schemeClr val="bg1"/>
                </a:solidFill>
              </a:defRPr>
            </a:lvl1pPr>
          </a:lstStyle>
          <a:p>
            <a:pPr marL="0" lvl="0" indent="0">
              <a:buNone/>
            </a:pPr>
            <a:r>
              <a:rPr lang="en-US" noProof="0"/>
              <a:t> </a:t>
            </a:r>
          </a:p>
        </p:txBody>
      </p:sp>
    </p:spTree>
    <p:extLst>
      <p:ext uri="{BB962C8B-B14F-4D97-AF65-F5344CB8AC3E}">
        <p14:creationId xmlns:p14="http://schemas.microsoft.com/office/powerpoint/2010/main" val="227631279"/>
      </p:ext>
    </p:extLst>
  </p:cSld>
  <p:clrMapOvr>
    <a:masterClrMapping/>
  </p:clrMapOvr>
  <p:extLst>
    <p:ext uri="{DCECCB84-F9BA-43D5-87BE-67443E8EF086}">
      <p15:sldGuideLst xmlns:p15="http://schemas.microsoft.com/office/powerpoint/2012/main">
        <p15:guide id="1" pos="453">
          <p15:clr>
            <a:srgbClr val="FBAE40"/>
          </p15:clr>
        </p15:guide>
        <p15:guide id="2" pos="5307">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45962E3-1CB7-4FE5-C9C4-32DC57D4F3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de-DE"/>
          </a:p>
        </p:txBody>
      </p:sp>
      <p:sp>
        <p:nvSpPr>
          <p:cNvPr id="3" name="Text Placeholder 2">
            <a:extLst>
              <a:ext uri="{FF2B5EF4-FFF2-40B4-BE49-F238E27FC236}">
                <a16:creationId xmlns:a16="http://schemas.microsoft.com/office/drawing/2014/main" id="{6852AED1-4F26-83C2-EB89-D9FFD1F8CAC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67EEF13D-6381-2FC5-0D51-A4D52651341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72774B3-D73F-410A-BC2D-A3D0F9BF8C85}" type="datetimeFigureOut">
              <a:rPr lang="de-DE" smtClean="0"/>
              <a:t>08.09.2026</a:t>
            </a:fld>
            <a:endParaRPr lang="de-DE"/>
          </a:p>
        </p:txBody>
      </p:sp>
      <p:sp>
        <p:nvSpPr>
          <p:cNvPr id="5" name="Footer Placeholder 4">
            <a:extLst>
              <a:ext uri="{FF2B5EF4-FFF2-40B4-BE49-F238E27FC236}">
                <a16:creationId xmlns:a16="http://schemas.microsoft.com/office/drawing/2014/main" id="{CCF0D05E-D72B-4AEA-6246-03D0B7D1D5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Slide Number Placeholder 5">
            <a:extLst>
              <a:ext uri="{FF2B5EF4-FFF2-40B4-BE49-F238E27FC236}">
                <a16:creationId xmlns:a16="http://schemas.microsoft.com/office/drawing/2014/main" id="{6EF9A495-3218-DEAE-6828-E718B39AC69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3E1D076-4AEC-45C8-8A2E-6B2D7D689C93}" type="slidenum">
              <a:rPr lang="de-DE" smtClean="0"/>
              <a:t>‹#›</a:t>
            </a:fld>
            <a:endParaRPr lang="de-DE"/>
          </a:p>
        </p:txBody>
      </p:sp>
    </p:spTree>
    <p:extLst>
      <p:ext uri="{BB962C8B-B14F-4D97-AF65-F5344CB8AC3E}">
        <p14:creationId xmlns:p14="http://schemas.microsoft.com/office/powerpoint/2010/main" val="3841775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hyperlink" Target="https://en.wikipedia.org/wiki/Islas_Ballestas"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9.jp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1.png"/><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9.jpg"/><Relationship Id="rId4" Type="http://schemas.microsoft.com/office/2007/relationships/hdphoto" Target="../media/hdphoto3.wdp"/></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g"/><Relationship Id="rId1" Type="http://schemas.openxmlformats.org/officeDocument/2006/relationships/slideLayout" Target="../slideLayouts/slideLayout2.xml"/><Relationship Id="rId4" Type="http://schemas.openxmlformats.org/officeDocument/2006/relationships/image" Target="../media/image1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microsoft.com/office/2007/relationships/hdphoto" Target="../media/hdphoto4.wdp"/></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0A4748-BBD5-4A5D-C0C1-25219FD514C6}"/>
            </a:ext>
          </a:extLst>
        </p:cNvPr>
        <p:cNvGrpSpPr/>
        <p:nvPr/>
      </p:nvGrpSpPr>
      <p:grpSpPr>
        <a:xfrm>
          <a:off x="0" y="0"/>
          <a:ext cx="0" cy="0"/>
          <a:chOff x="0" y="0"/>
          <a:chExt cx="0" cy="0"/>
        </a:xfrm>
      </p:grpSpPr>
      <p:pic>
        <p:nvPicPr>
          <p:cNvPr id="8" name="Bildplatzhalter 7">
            <a:extLst>
              <a:ext uri="{FF2B5EF4-FFF2-40B4-BE49-F238E27FC236}">
                <a16:creationId xmlns:a16="http://schemas.microsoft.com/office/drawing/2014/main" id="{43472190-F5AC-8878-9296-32164CFDD658}"/>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59" b="59"/>
          <a:stretch>
            <a:fillRect/>
          </a:stretch>
        </p:blipFill>
        <p:spPr/>
      </p:pic>
      <p:sp>
        <p:nvSpPr>
          <p:cNvPr id="2" name="Titel 1">
            <a:extLst>
              <a:ext uri="{FF2B5EF4-FFF2-40B4-BE49-F238E27FC236}">
                <a16:creationId xmlns:a16="http://schemas.microsoft.com/office/drawing/2014/main" id="{F9F6133D-0A2C-AFF8-65DD-BD025C126987}"/>
              </a:ext>
            </a:extLst>
          </p:cNvPr>
          <p:cNvSpPr>
            <a:spLocks noGrp="1"/>
          </p:cNvSpPr>
          <p:nvPr>
            <p:ph type="ctrTitle"/>
          </p:nvPr>
        </p:nvSpPr>
        <p:spPr>
          <a:xfrm>
            <a:off x="478367" y="3651135"/>
            <a:ext cx="11320699" cy="885134"/>
          </a:xfrm>
        </p:spPr>
        <p:txBody>
          <a:bodyPr>
            <a:normAutofit fontScale="90000"/>
          </a:bodyPr>
          <a:lstStyle/>
          <a:p>
            <a:pPr algn="ctr" defTabSz="457200"/>
            <a:r>
              <a:rPr lang="es-ES" sz="3600" b="1" dirty="0" err="1">
                <a:latin typeface="Calibri"/>
              </a:rPr>
              <a:t>Seabirds</a:t>
            </a:r>
            <a:r>
              <a:rPr lang="es-ES" sz="3600" b="1" dirty="0">
                <a:latin typeface="Calibri"/>
              </a:rPr>
              <a:t> </a:t>
            </a:r>
            <a:r>
              <a:rPr lang="es-ES" sz="3600" b="1" dirty="0" err="1">
                <a:latin typeface="Calibri"/>
              </a:rPr>
              <a:t>Bearing</a:t>
            </a:r>
            <a:r>
              <a:rPr lang="es-ES" sz="3600" b="1" dirty="0">
                <a:latin typeface="Calibri"/>
              </a:rPr>
              <a:t> Light </a:t>
            </a:r>
            <a:br>
              <a:rPr lang="es-ES" sz="3100" b="1" dirty="0">
                <a:latin typeface="Calibri"/>
              </a:rPr>
            </a:br>
            <a:br>
              <a:rPr lang="es-ES" sz="1800" dirty="0">
                <a:latin typeface="Calibri"/>
              </a:rPr>
            </a:br>
            <a:r>
              <a:rPr lang="es-ES" sz="2200" dirty="0">
                <a:solidFill>
                  <a:srgbClr val="FFFF00"/>
                </a:solidFill>
                <a:latin typeface="Calibri"/>
              </a:rPr>
              <a:t>R. Bol</a:t>
            </a:r>
            <a:r>
              <a:rPr lang="es-ES" sz="2200" baseline="30000" dirty="0">
                <a:solidFill>
                  <a:srgbClr val="FFFF00"/>
                </a:solidFill>
                <a:latin typeface="Calibri"/>
              </a:rPr>
              <a:t>1</a:t>
            </a:r>
            <a:r>
              <a:rPr lang="es-ES" sz="2200" dirty="0">
                <a:solidFill>
                  <a:srgbClr val="FFFF00"/>
                </a:solidFill>
                <a:latin typeface="Calibri"/>
              </a:rPr>
              <a:t>, </a:t>
            </a:r>
            <a:r>
              <a:rPr lang="es-ES" sz="2200" dirty="0">
                <a:latin typeface="Calibri"/>
              </a:rPr>
              <a:t>P.A. Paquis</a:t>
            </a:r>
            <a:r>
              <a:rPr lang="es-ES" sz="2200" baseline="30000" dirty="0">
                <a:latin typeface="Calibri"/>
              </a:rPr>
              <a:t>2</a:t>
            </a:r>
            <a:r>
              <a:rPr lang="es-ES" sz="2200" dirty="0">
                <a:latin typeface="Calibri"/>
              </a:rPr>
              <a:t>,</a:t>
            </a:r>
            <a:r>
              <a:rPr lang="es-ES" sz="2200" baseline="30000" dirty="0">
                <a:latin typeface="Calibri"/>
              </a:rPr>
              <a:t> </a:t>
            </a:r>
            <a:r>
              <a:rPr lang="es-ES" sz="2200" dirty="0">
                <a:latin typeface="Calibri"/>
              </a:rPr>
              <a:t>A. Choque</a:t>
            </a:r>
            <a:r>
              <a:rPr lang="es-ES" sz="2200" baseline="30000" dirty="0">
                <a:latin typeface="Calibri"/>
              </a:rPr>
              <a:t>2</a:t>
            </a:r>
            <a:r>
              <a:rPr lang="es-ES" sz="2200" dirty="0">
                <a:latin typeface="Calibri"/>
              </a:rPr>
              <a:t>, C. Wang</a:t>
            </a:r>
            <a:r>
              <a:rPr lang="es-ES" sz="2200" baseline="30000" dirty="0">
                <a:latin typeface="Calibri"/>
              </a:rPr>
              <a:t>1,3</a:t>
            </a:r>
            <a:r>
              <a:rPr lang="es-ES" sz="2200" dirty="0">
                <a:latin typeface="Calibri"/>
              </a:rPr>
              <a:t>, R. Moerchen</a:t>
            </a:r>
            <a:r>
              <a:rPr lang="es-ES" sz="2200" baseline="30000" dirty="0">
                <a:latin typeface="Calibri"/>
              </a:rPr>
              <a:t>3</a:t>
            </a:r>
            <a:r>
              <a:rPr lang="es-ES" sz="2200" dirty="0">
                <a:latin typeface="Calibri"/>
              </a:rPr>
              <a:t>, W. Amelung</a:t>
            </a:r>
            <a:r>
              <a:rPr lang="es-ES" sz="2200" baseline="30000" dirty="0">
                <a:latin typeface="Calibri"/>
              </a:rPr>
              <a:t>3</a:t>
            </a:r>
            <a:r>
              <a:rPr lang="es-ES" sz="2200" dirty="0">
                <a:latin typeface="Calibri"/>
              </a:rPr>
              <a:t> and B. Fuentes</a:t>
            </a:r>
            <a:r>
              <a:rPr lang="es-ES" sz="2200" baseline="30000" dirty="0">
                <a:latin typeface="Calibri"/>
              </a:rPr>
              <a:t>2</a:t>
            </a:r>
            <a:br>
              <a:rPr lang="es-ES" sz="2200" dirty="0">
                <a:solidFill>
                  <a:srgbClr val="FFFF00"/>
                </a:solidFill>
                <a:latin typeface="Calibri"/>
              </a:rPr>
            </a:br>
            <a:br>
              <a:rPr lang="es-ES" sz="1800" dirty="0">
                <a:solidFill>
                  <a:srgbClr val="FFFF00"/>
                </a:solidFill>
                <a:latin typeface="Calibri"/>
              </a:rPr>
            </a:br>
            <a:br>
              <a:rPr lang="en-US" sz="2000" noProof="0" dirty="0"/>
            </a:br>
            <a:br>
              <a:rPr lang="en-US" sz="2000" noProof="0" dirty="0"/>
            </a:br>
            <a:endParaRPr lang="en-US" noProof="0" dirty="0"/>
          </a:p>
        </p:txBody>
      </p:sp>
      <p:sp>
        <p:nvSpPr>
          <p:cNvPr id="10" name="Textplatzhalter 9">
            <a:extLst>
              <a:ext uri="{FF2B5EF4-FFF2-40B4-BE49-F238E27FC236}">
                <a16:creationId xmlns:a16="http://schemas.microsoft.com/office/drawing/2014/main" id="{53FAAF94-6048-FC2B-8352-2F53EBF82508}"/>
              </a:ext>
            </a:extLst>
          </p:cNvPr>
          <p:cNvSpPr>
            <a:spLocks noGrp="1"/>
          </p:cNvSpPr>
          <p:nvPr>
            <p:ph type="body" sz="quarter" idx="14"/>
          </p:nvPr>
        </p:nvSpPr>
        <p:spPr/>
        <p:txBody>
          <a:bodyPr/>
          <a:lstStyle/>
          <a:p>
            <a:endParaRPr lang="de-DE"/>
          </a:p>
        </p:txBody>
      </p:sp>
      <p:sp>
        <p:nvSpPr>
          <p:cNvPr id="6" name="TextBox 5">
            <a:extLst>
              <a:ext uri="{FF2B5EF4-FFF2-40B4-BE49-F238E27FC236}">
                <a16:creationId xmlns:a16="http://schemas.microsoft.com/office/drawing/2014/main" id="{8736E7F0-FDC3-A94D-9AF6-1A57B2DC4ECB}"/>
              </a:ext>
            </a:extLst>
          </p:cNvPr>
          <p:cNvSpPr txBox="1"/>
          <p:nvPr/>
        </p:nvSpPr>
        <p:spPr>
          <a:xfrm>
            <a:off x="0" y="5554819"/>
            <a:ext cx="12192000" cy="646331"/>
          </a:xfrm>
          <a:prstGeom prst="rect">
            <a:avLst/>
          </a:prstGeom>
          <a:noFill/>
        </p:spPr>
        <p:txBody>
          <a:bodyPr wrap="square">
            <a:spAutoFit/>
          </a:bodyPr>
          <a:lstStyle/>
          <a:p>
            <a:pPr algn="ctr"/>
            <a:r>
              <a:rPr lang="de-DE" sz="1200" b="1" baseline="30000" dirty="0"/>
              <a:t>1</a:t>
            </a:r>
            <a:r>
              <a:rPr lang="de-DE" sz="1200" b="1" dirty="0"/>
              <a:t> Institute of Bio- and </a:t>
            </a:r>
            <a:r>
              <a:rPr lang="de-DE" sz="1200" b="1" dirty="0" err="1"/>
              <a:t>Geosciences</a:t>
            </a:r>
            <a:r>
              <a:rPr lang="de-DE" sz="1200" b="1" dirty="0"/>
              <a:t>, </a:t>
            </a:r>
            <a:r>
              <a:rPr lang="de-DE" sz="1200" b="1" dirty="0" err="1"/>
              <a:t>Agrosphere</a:t>
            </a:r>
            <a:r>
              <a:rPr lang="de-DE" sz="1200" b="1" dirty="0"/>
              <a:t> Institute (IBG-3), Forschungszentrum Jülich, Germany,</a:t>
            </a:r>
          </a:p>
          <a:p>
            <a:pPr algn="ctr"/>
            <a:r>
              <a:rPr lang="de-DE" sz="1200" b="1" baseline="30000" dirty="0"/>
              <a:t>2</a:t>
            </a:r>
            <a:r>
              <a:rPr lang="de-DE" sz="1200" b="1" dirty="0"/>
              <a:t> Departamento de </a:t>
            </a:r>
            <a:r>
              <a:rPr lang="de-DE" sz="1200" b="1" dirty="0" err="1"/>
              <a:t>Ingeniería</a:t>
            </a:r>
            <a:r>
              <a:rPr lang="de-DE" sz="1200" b="1" dirty="0"/>
              <a:t> </a:t>
            </a:r>
            <a:r>
              <a:rPr lang="de-DE" sz="1200" b="1" dirty="0" err="1"/>
              <a:t>Química</a:t>
            </a:r>
            <a:r>
              <a:rPr lang="de-DE" sz="1200" b="1" dirty="0"/>
              <a:t> y de Medio Ambiente. Universidad </a:t>
            </a:r>
            <a:r>
              <a:rPr lang="de-DE" sz="1200" b="1" dirty="0" err="1"/>
              <a:t>Católica</a:t>
            </a:r>
            <a:r>
              <a:rPr lang="de-DE" sz="1200" b="1" dirty="0"/>
              <a:t> del Norte, Antofagasta, Chile </a:t>
            </a:r>
          </a:p>
          <a:p>
            <a:pPr algn="ctr"/>
            <a:r>
              <a:rPr lang="de-DE" sz="1200" b="1" baseline="30000" dirty="0"/>
              <a:t>3</a:t>
            </a:r>
            <a:r>
              <a:rPr lang="de-DE" sz="1200" b="1" dirty="0"/>
              <a:t> Institute of Crop Science and </a:t>
            </a:r>
            <a:r>
              <a:rPr lang="de-DE" sz="1200" b="1" dirty="0" err="1"/>
              <a:t>Resource</a:t>
            </a:r>
            <a:r>
              <a:rPr lang="de-DE" sz="1200" b="1" dirty="0"/>
              <a:t> </a:t>
            </a:r>
            <a:r>
              <a:rPr lang="de-DE" sz="1200" b="1" dirty="0" err="1"/>
              <a:t>Conservation</a:t>
            </a:r>
            <a:r>
              <a:rPr lang="de-DE" sz="1200" b="1" dirty="0"/>
              <a:t>, Soil Science and Soil Ecology, University of Bonn, Germany </a:t>
            </a:r>
          </a:p>
        </p:txBody>
      </p:sp>
    </p:spTree>
    <p:extLst>
      <p:ext uri="{BB962C8B-B14F-4D97-AF65-F5344CB8AC3E}">
        <p14:creationId xmlns:p14="http://schemas.microsoft.com/office/powerpoint/2010/main" val="8527244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6F2AE729-24F5-118D-74D5-31192E2A2216}"/>
              </a:ext>
            </a:extLst>
          </p:cNvPr>
          <p:cNvSpPr txBox="1"/>
          <p:nvPr/>
        </p:nvSpPr>
        <p:spPr>
          <a:xfrm>
            <a:off x="624046" y="0"/>
            <a:ext cx="11272390" cy="3416320"/>
          </a:xfrm>
          <a:prstGeom prst="rect">
            <a:avLst/>
          </a:prstGeom>
          <a:noFill/>
        </p:spPr>
        <p:txBody>
          <a:bodyPr wrap="square">
            <a:spAutoFit/>
          </a:bodyPr>
          <a:lstStyle/>
          <a:p>
            <a:endParaRPr lang="en-US" b="1" dirty="0"/>
          </a:p>
          <a:p>
            <a:endParaRPr lang="de-DE" sz="800" dirty="0"/>
          </a:p>
          <a:p>
            <a:r>
              <a:rPr lang="de-DE" sz="1600" b="1" dirty="0" err="1"/>
              <a:t>Phosphorus</a:t>
            </a:r>
            <a:r>
              <a:rPr lang="de-DE" sz="1600" b="1" dirty="0"/>
              <a:t>,</a:t>
            </a:r>
            <a:r>
              <a:rPr lang="de-DE" sz="1600" dirty="0"/>
              <a:t> (</a:t>
            </a:r>
            <a:r>
              <a:rPr lang="de-DE" sz="1600" dirty="0" err="1"/>
              <a:t>Ancient</a:t>
            </a:r>
            <a:r>
              <a:rPr lang="de-DE" sz="1600" dirty="0"/>
              <a:t> Greek: </a:t>
            </a:r>
            <a:r>
              <a:rPr lang="el-GR" sz="1600" dirty="0"/>
              <a:t>Φωσφόρος, </a:t>
            </a:r>
            <a:r>
              <a:rPr lang="de-DE" sz="1600" dirty="0" err="1"/>
              <a:t>romanized</a:t>
            </a:r>
            <a:r>
              <a:rPr lang="de-DE" sz="1600" dirty="0"/>
              <a:t>: </a:t>
            </a:r>
            <a:r>
              <a:rPr lang="de-DE" sz="1600" dirty="0" err="1"/>
              <a:t>Phōsphóros</a:t>
            </a:r>
            <a:r>
              <a:rPr lang="de-DE" sz="1600" dirty="0"/>
              <a:t>): </a:t>
            </a:r>
            <a:r>
              <a:rPr lang="de-DE" sz="1600" dirty="0" err="1"/>
              <a:t>the</a:t>
            </a:r>
            <a:r>
              <a:rPr lang="de-DE" sz="1600" dirty="0"/>
              <a:t> </a:t>
            </a:r>
            <a:r>
              <a:rPr lang="de-DE" sz="1600" dirty="0" err="1"/>
              <a:t>greek</a:t>
            </a:r>
            <a:r>
              <a:rPr lang="de-DE" sz="1600" dirty="0"/>
              <a:t> </a:t>
            </a:r>
            <a:r>
              <a:rPr lang="de-DE" sz="1600" dirty="0" err="1"/>
              <a:t>god</a:t>
            </a:r>
            <a:r>
              <a:rPr lang="de-DE" sz="1600" dirty="0"/>
              <a:t> </a:t>
            </a:r>
            <a:r>
              <a:rPr lang="de-DE" sz="1600" dirty="0" err="1"/>
              <a:t>which</a:t>
            </a:r>
            <a:r>
              <a:rPr lang="de-DE" sz="1600" dirty="0"/>
              <a:t> </a:t>
            </a:r>
            <a:r>
              <a:rPr lang="de-DE" sz="1600" dirty="0" err="1"/>
              <a:t>appears</a:t>
            </a:r>
            <a:r>
              <a:rPr lang="de-DE" sz="1600" dirty="0"/>
              <a:t> </a:t>
            </a:r>
            <a:r>
              <a:rPr lang="de-DE" sz="1600" dirty="0" err="1"/>
              <a:t>as</a:t>
            </a:r>
            <a:r>
              <a:rPr lang="de-DE" sz="1600" dirty="0"/>
              <a:t> </a:t>
            </a:r>
            <a:r>
              <a:rPr lang="de-DE" sz="1600" dirty="0" err="1"/>
              <a:t>the</a:t>
            </a:r>
            <a:r>
              <a:rPr lang="de-DE" sz="1600" dirty="0"/>
              <a:t> Morning Star, </a:t>
            </a:r>
            <a:r>
              <a:rPr lang="de-DE" sz="1600" dirty="0" err="1"/>
              <a:t>meaning</a:t>
            </a:r>
            <a:r>
              <a:rPr lang="de-DE" sz="1600" dirty="0"/>
              <a:t> </a:t>
            </a:r>
            <a:r>
              <a:rPr lang="de-DE" sz="1600" dirty="0" err="1"/>
              <a:t>dawnbringer</a:t>
            </a:r>
            <a:r>
              <a:rPr lang="de-DE" sz="1600" dirty="0"/>
              <a:t> </a:t>
            </a:r>
            <a:r>
              <a:rPr lang="de-DE" sz="1600" dirty="0" err="1"/>
              <a:t>or</a:t>
            </a:r>
            <a:r>
              <a:rPr lang="de-DE" sz="1600" dirty="0"/>
              <a:t> </a:t>
            </a:r>
            <a:r>
              <a:rPr lang="de-DE" sz="1600" b="1" i="1" dirty="0"/>
              <a:t>light </a:t>
            </a:r>
            <a:r>
              <a:rPr lang="de-DE" sz="1600" b="1" i="1" dirty="0" err="1"/>
              <a:t>bearing</a:t>
            </a:r>
            <a:r>
              <a:rPr lang="de-DE" sz="1600" dirty="0"/>
              <a:t>.</a:t>
            </a:r>
            <a:r>
              <a:rPr lang="en-US" sz="1600" dirty="0"/>
              <a:t>  Element discovered by co-incidence in 1669 by Hennig Brand</a:t>
            </a:r>
            <a:r>
              <a:rPr lang="en-US" sz="1600" b="1" dirty="0"/>
              <a:t>,</a:t>
            </a:r>
            <a:r>
              <a:rPr lang="en-US" sz="1600" dirty="0"/>
              <a:t>  a German alchemist </a:t>
            </a:r>
          </a:p>
          <a:p>
            <a:endParaRPr lang="en-US" sz="800" dirty="0"/>
          </a:p>
          <a:p>
            <a:r>
              <a:rPr lang="en-US" sz="1600" b="1" dirty="0"/>
              <a:t>Seabirds</a:t>
            </a:r>
            <a:r>
              <a:rPr lang="en-US" sz="1600" dirty="0"/>
              <a:t>, a global population of 900 to 1180 billion individuals (Otago et al, 2018).</a:t>
            </a:r>
          </a:p>
          <a:p>
            <a:endParaRPr lang="en-US" sz="800" dirty="0"/>
          </a:p>
          <a:p>
            <a:r>
              <a:rPr lang="en-US" sz="1600" b="1" dirty="0"/>
              <a:t>Guano,</a:t>
            </a:r>
            <a:r>
              <a:rPr lang="en-US" sz="1600" dirty="0"/>
              <a:t> is the accumulated excrement of seabirds or bats. Guano is a highly effective fertilizer due to the high content of nitrogen, phosphate, and potassium, all key nutrients essential for plant growth. </a:t>
            </a:r>
          </a:p>
          <a:p>
            <a:endParaRPr lang="en-US" sz="800" dirty="0"/>
          </a:p>
          <a:p>
            <a:r>
              <a:rPr lang="en-US" sz="1600" b="1" dirty="0"/>
              <a:t>Seabird excreted P, </a:t>
            </a:r>
            <a:r>
              <a:rPr lang="en-US" sz="1600" dirty="0"/>
              <a:t>inputs are ~100 Gg P yr and similar in magnitude to other fluxes in global P cycles (Otero et al. 2018). </a:t>
            </a:r>
          </a:p>
          <a:p>
            <a:endParaRPr lang="de-DE" sz="1600" dirty="0"/>
          </a:p>
          <a:p>
            <a:endParaRPr lang="de-DE" dirty="0"/>
          </a:p>
          <a:p>
            <a:endParaRPr lang="de-DE" dirty="0"/>
          </a:p>
          <a:p>
            <a:endParaRPr lang="de-DE" dirty="0"/>
          </a:p>
        </p:txBody>
      </p:sp>
      <p:pic>
        <p:nvPicPr>
          <p:cNvPr id="11" name="Picture 10">
            <a:extLst>
              <a:ext uri="{FF2B5EF4-FFF2-40B4-BE49-F238E27FC236}">
                <a16:creationId xmlns:a16="http://schemas.microsoft.com/office/drawing/2014/main" id="{BA539246-F25B-6DBF-1F89-C67B26DACA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4392" y="2570480"/>
            <a:ext cx="2168005" cy="3088481"/>
          </a:xfrm>
          <a:prstGeom prst="rect">
            <a:avLst/>
          </a:prstGeom>
        </p:spPr>
      </p:pic>
      <p:sp>
        <p:nvSpPr>
          <p:cNvPr id="13" name="TextBox 12">
            <a:extLst>
              <a:ext uri="{FF2B5EF4-FFF2-40B4-BE49-F238E27FC236}">
                <a16:creationId xmlns:a16="http://schemas.microsoft.com/office/drawing/2014/main" id="{A2BB6D0B-869F-B815-D63F-3EEF4F64CE6C}"/>
              </a:ext>
            </a:extLst>
          </p:cNvPr>
          <p:cNvSpPr txBox="1"/>
          <p:nvPr/>
        </p:nvSpPr>
        <p:spPr>
          <a:xfrm>
            <a:off x="734393" y="5734082"/>
            <a:ext cx="2242106" cy="1077218"/>
          </a:xfrm>
          <a:prstGeom prst="rect">
            <a:avLst/>
          </a:prstGeom>
          <a:noFill/>
        </p:spPr>
        <p:txBody>
          <a:bodyPr wrap="square">
            <a:spAutoFit/>
          </a:bodyPr>
          <a:lstStyle/>
          <a:p>
            <a:r>
              <a:rPr lang="de-DE" sz="1600" b="1" dirty="0"/>
              <a:t>Guanay </a:t>
            </a:r>
            <a:r>
              <a:rPr lang="de-DE" sz="1600" b="1" dirty="0" err="1"/>
              <a:t>cormorant</a:t>
            </a:r>
            <a:r>
              <a:rPr lang="de-DE" sz="1600" b="1" dirty="0"/>
              <a:t> </a:t>
            </a:r>
            <a:r>
              <a:rPr lang="de-DE" sz="1600" b="1" dirty="0" err="1"/>
              <a:t>shag</a:t>
            </a:r>
            <a:r>
              <a:rPr lang="de-DE" sz="1600" b="1" dirty="0"/>
              <a:t> (</a:t>
            </a:r>
            <a:r>
              <a:rPr lang="de-DE" sz="1600" b="1" dirty="0" err="1"/>
              <a:t>Leucocarbo</a:t>
            </a:r>
            <a:r>
              <a:rPr lang="de-DE" sz="1600" b="1" dirty="0"/>
              <a:t> </a:t>
            </a:r>
            <a:r>
              <a:rPr lang="de-DE" sz="1600" b="1" dirty="0" err="1"/>
              <a:t>bougainvilliorum</a:t>
            </a:r>
            <a:r>
              <a:rPr lang="de-DE" sz="1600" b="1" dirty="0"/>
              <a:t>) </a:t>
            </a:r>
            <a:r>
              <a:rPr lang="de-DE" sz="1600" dirty="0"/>
              <a:t>in </a:t>
            </a:r>
            <a:r>
              <a:rPr lang="de-DE" sz="1600" dirty="0">
                <a:hlinkClick r:id="rId4" tooltip="Islas Ballestas"/>
              </a:rPr>
              <a:t>Islas Ballestas</a:t>
            </a:r>
            <a:r>
              <a:rPr lang="de-DE" sz="1600" dirty="0"/>
              <a:t>, Peru </a:t>
            </a:r>
          </a:p>
        </p:txBody>
      </p:sp>
      <p:sp>
        <p:nvSpPr>
          <p:cNvPr id="17" name="TextBox 16">
            <a:extLst>
              <a:ext uri="{FF2B5EF4-FFF2-40B4-BE49-F238E27FC236}">
                <a16:creationId xmlns:a16="http://schemas.microsoft.com/office/drawing/2014/main" id="{5A2A886A-1804-DCF5-E4F3-968F0B60E91F}"/>
              </a:ext>
            </a:extLst>
          </p:cNvPr>
          <p:cNvSpPr txBox="1"/>
          <p:nvPr/>
        </p:nvSpPr>
        <p:spPr>
          <a:xfrm>
            <a:off x="734393" y="5443517"/>
            <a:ext cx="1515154" cy="215444"/>
          </a:xfrm>
          <a:prstGeom prst="rect">
            <a:avLst/>
          </a:prstGeom>
          <a:noFill/>
        </p:spPr>
        <p:txBody>
          <a:bodyPr wrap="square">
            <a:spAutoFit/>
          </a:bodyPr>
          <a:lstStyle/>
          <a:p>
            <a:r>
              <a:rPr lang="en-US" sz="800" dirty="0"/>
              <a:t>©Bruno Girin (London, UK)</a:t>
            </a:r>
            <a:endParaRPr lang="de-DE" sz="800" dirty="0"/>
          </a:p>
        </p:txBody>
      </p:sp>
      <p:pic>
        <p:nvPicPr>
          <p:cNvPr id="18" name="Picture 17">
            <a:extLst>
              <a:ext uri="{FF2B5EF4-FFF2-40B4-BE49-F238E27FC236}">
                <a16:creationId xmlns:a16="http://schemas.microsoft.com/office/drawing/2014/main" id="{3A7CA6D5-B865-3458-5CA1-845BC8508F56}"/>
              </a:ext>
            </a:extLst>
          </p:cNvPr>
          <p:cNvPicPr>
            <a:picLocks noChangeAspect="1"/>
          </p:cNvPicPr>
          <p:nvPr/>
        </p:nvPicPr>
        <p:blipFill>
          <a:blip r:embed="rId5"/>
          <a:stretch>
            <a:fillRect/>
          </a:stretch>
        </p:blipFill>
        <p:spPr>
          <a:xfrm>
            <a:off x="3262979" y="2570480"/>
            <a:ext cx="2278522" cy="3088481"/>
          </a:xfrm>
          <a:prstGeom prst="rect">
            <a:avLst/>
          </a:prstGeom>
        </p:spPr>
      </p:pic>
      <p:sp>
        <p:nvSpPr>
          <p:cNvPr id="20" name="TextBox 19">
            <a:extLst>
              <a:ext uri="{FF2B5EF4-FFF2-40B4-BE49-F238E27FC236}">
                <a16:creationId xmlns:a16="http://schemas.microsoft.com/office/drawing/2014/main" id="{E2406D39-29EC-2F2E-7AC4-A4B0924C98AF}"/>
              </a:ext>
            </a:extLst>
          </p:cNvPr>
          <p:cNvSpPr txBox="1"/>
          <p:nvPr/>
        </p:nvSpPr>
        <p:spPr>
          <a:xfrm>
            <a:off x="3508138" y="5443517"/>
            <a:ext cx="1388286" cy="215444"/>
          </a:xfrm>
          <a:prstGeom prst="rect">
            <a:avLst/>
          </a:prstGeom>
          <a:noFill/>
        </p:spPr>
        <p:txBody>
          <a:bodyPr wrap="square">
            <a:spAutoFit/>
          </a:bodyPr>
          <a:lstStyle/>
          <a:p>
            <a:r>
              <a:rPr lang="en-US" sz="800" dirty="0"/>
              <a:t>© </a:t>
            </a:r>
            <a:r>
              <a:rPr lang="de-DE" sz="800" dirty="0"/>
              <a:t>Ian Duffy (UK)</a:t>
            </a:r>
          </a:p>
        </p:txBody>
      </p:sp>
      <p:sp>
        <p:nvSpPr>
          <p:cNvPr id="22" name="TextBox 21">
            <a:extLst>
              <a:ext uri="{FF2B5EF4-FFF2-40B4-BE49-F238E27FC236}">
                <a16:creationId xmlns:a16="http://schemas.microsoft.com/office/drawing/2014/main" id="{10A00A87-C570-B438-A3A2-5C03E75CD959}"/>
              </a:ext>
            </a:extLst>
          </p:cNvPr>
          <p:cNvSpPr txBox="1"/>
          <p:nvPr/>
        </p:nvSpPr>
        <p:spPr>
          <a:xfrm>
            <a:off x="3262979" y="5734082"/>
            <a:ext cx="2242106" cy="830997"/>
          </a:xfrm>
          <a:prstGeom prst="rect">
            <a:avLst/>
          </a:prstGeom>
          <a:noFill/>
        </p:spPr>
        <p:txBody>
          <a:bodyPr wrap="square">
            <a:spAutoFit/>
          </a:bodyPr>
          <a:lstStyle/>
          <a:p>
            <a:r>
              <a:rPr lang="en-US" sz="1600" b="1" dirty="0"/>
              <a:t>Emperor penguin</a:t>
            </a:r>
            <a:r>
              <a:rPr lang="en-US" sz="1600" dirty="0"/>
              <a:t> (</a:t>
            </a:r>
            <a:r>
              <a:rPr lang="en-US" sz="1600" b="1" i="1" dirty="0"/>
              <a:t>Aptenodytes forsteri</a:t>
            </a:r>
            <a:r>
              <a:rPr lang="en-US" sz="1600" dirty="0"/>
              <a:t>) in Antarctica</a:t>
            </a:r>
            <a:endParaRPr lang="de-DE" sz="1600" dirty="0"/>
          </a:p>
        </p:txBody>
      </p:sp>
      <p:pic>
        <p:nvPicPr>
          <p:cNvPr id="25" name="Picture 24">
            <a:extLst>
              <a:ext uri="{FF2B5EF4-FFF2-40B4-BE49-F238E27FC236}">
                <a16:creationId xmlns:a16="http://schemas.microsoft.com/office/drawing/2014/main" id="{8528BE66-30E6-8C60-984B-733A2BCD3778}"/>
              </a:ext>
            </a:extLst>
          </p:cNvPr>
          <p:cNvPicPr>
            <a:picLocks noChangeAspect="1"/>
          </p:cNvPicPr>
          <p:nvPr/>
        </p:nvPicPr>
        <p:blipFill>
          <a:blip r:embed="rId6"/>
          <a:stretch>
            <a:fillRect/>
          </a:stretch>
        </p:blipFill>
        <p:spPr>
          <a:xfrm>
            <a:off x="5869983" y="2448560"/>
            <a:ext cx="5697971" cy="4095777"/>
          </a:xfrm>
          <a:prstGeom prst="rect">
            <a:avLst/>
          </a:prstGeom>
        </p:spPr>
      </p:pic>
    </p:spTree>
    <p:extLst>
      <p:ext uri="{BB962C8B-B14F-4D97-AF65-F5344CB8AC3E}">
        <p14:creationId xmlns:p14="http://schemas.microsoft.com/office/powerpoint/2010/main" val="22729502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C596210-B58B-CA1D-AE1A-7DB47A454951}"/>
              </a:ext>
            </a:extLst>
          </p:cNvPr>
          <p:cNvPicPr>
            <a:picLocks noChangeAspect="1"/>
          </p:cNvPicPr>
          <p:nvPr/>
        </p:nvPicPr>
        <p:blipFill>
          <a:blip r:embed="rId2"/>
          <a:stretch>
            <a:fillRect/>
          </a:stretch>
        </p:blipFill>
        <p:spPr>
          <a:xfrm>
            <a:off x="0" y="0"/>
            <a:ext cx="12039600" cy="6858000"/>
          </a:xfrm>
          <a:prstGeom prst="rect">
            <a:avLst/>
          </a:prstGeom>
        </p:spPr>
      </p:pic>
      <p:pic>
        <p:nvPicPr>
          <p:cNvPr id="11" name="Picture 10">
            <a:extLst>
              <a:ext uri="{FF2B5EF4-FFF2-40B4-BE49-F238E27FC236}">
                <a16:creationId xmlns:a16="http://schemas.microsoft.com/office/drawing/2014/main" id="{C874A5C2-DCB8-2A82-EE4E-F5A25CE96E10}"/>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100000"/>
                    </a14:imgEffect>
                  </a14:imgLayer>
                </a14:imgProps>
              </a:ext>
            </a:extLst>
          </a:blip>
          <a:stretch>
            <a:fillRect/>
          </a:stretch>
        </p:blipFill>
        <p:spPr>
          <a:xfrm>
            <a:off x="8929009" y="1018902"/>
            <a:ext cx="3110591" cy="2410098"/>
          </a:xfrm>
          <a:prstGeom prst="rect">
            <a:avLst/>
          </a:prstGeom>
        </p:spPr>
      </p:pic>
      <p:pic>
        <p:nvPicPr>
          <p:cNvPr id="12" name="Imagen 3">
            <a:extLst>
              <a:ext uri="{FF2B5EF4-FFF2-40B4-BE49-F238E27FC236}">
                <a16:creationId xmlns:a16="http://schemas.microsoft.com/office/drawing/2014/main" id="{E4405449-BA2C-3830-F736-C3CA64AFFC03}"/>
              </a:ext>
            </a:extLst>
          </p:cNvPr>
          <p:cNvPicPr>
            <a:picLocks noChangeAspect="1"/>
          </p:cNvPicPr>
          <p:nvPr/>
        </p:nvPicPr>
        <p:blipFill rotWithShape="1">
          <a:blip r:embed="rId5">
            <a:extLst>
              <a:ext uri="{28A0092B-C50C-407E-A947-70E740481C1C}">
                <a14:useLocalDpi xmlns:a14="http://schemas.microsoft.com/office/drawing/2010/main" val="0"/>
              </a:ext>
            </a:extLst>
          </a:blip>
          <a:srcRect l="9506" r="6213"/>
          <a:stretch/>
        </p:blipFill>
        <p:spPr>
          <a:xfrm rot="16200000">
            <a:off x="3297358" y="3450400"/>
            <a:ext cx="175098" cy="180936"/>
          </a:xfrm>
          <a:prstGeom prst="rect">
            <a:avLst/>
          </a:prstGeom>
          <a:ln w="12700">
            <a:solidFill>
              <a:schemeClr val="accent1">
                <a:shade val="15000"/>
              </a:schemeClr>
            </a:solidFill>
          </a:ln>
        </p:spPr>
      </p:pic>
    </p:spTree>
    <p:extLst>
      <p:ext uri="{BB962C8B-B14F-4D97-AF65-F5344CB8AC3E}">
        <p14:creationId xmlns:p14="http://schemas.microsoft.com/office/powerpoint/2010/main" val="17813605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3A7455F-41F8-459B-C734-9874A8C76D32}"/>
              </a:ext>
            </a:extLst>
          </p:cNvPr>
          <p:cNvSpPr txBox="1"/>
          <p:nvPr/>
        </p:nvSpPr>
        <p:spPr>
          <a:xfrm>
            <a:off x="674912" y="342649"/>
            <a:ext cx="10885715" cy="1631216"/>
          </a:xfrm>
          <a:prstGeom prst="rect">
            <a:avLst/>
          </a:prstGeom>
          <a:noFill/>
        </p:spPr>
        <p:txBody>
          <a:bodyPr wrap="square">
            <a:spAutoFit/>
          </a:bodyPr>
          <a:lstStyle/>
          <a:p>
            <a:r>
              <a:rPr lang="en-US" sz="2400" dirty="0"/>
              <a:t>‘</a:t>
            </a:r>
            <a:r>
              <a:rPr lang="en-US" sz="2800" b="1" dirty="0"/>
              <a:t>Ornithogenic – bird formed soils</a:t>
            </a:r>
            <a:r>
              <a:rPr lang="en-US" dirty="0"/>
              <a:t>’</a:t>
            </a:r>
          </a:p>
          <a:p>
            <a:endParaRPr lang="en-US" dirty="0"/>
          </a:p>
          <a:p>
            <a:r>
              <a:rPr lang="en-US" dirty="0"/>
              <a:t>Terrestrial environments significantly altered by the accumulation of large amounts of materials in bird colonies (e.g., guano, feathers, eggshells, pebbles) mainly present on the cold or wet regions of our planet.</a:t>
            </a:r>
          </a:p>
          <a:p>
            <a:r>
              <a:rPr lang="en-US" dirty="0"/>
              <a:t> </a:t>
            </a:r>
            <a:endParaRPr lang="de-DE" dirty="0"/>
          </a:p>
        </p:txBody>
      </p:sp>
      <p:pic>
        <p:nvPicPr>
          <p:cNvPr id="7" name="Picture 6">
            <a:extLst>
              <a:ext uri="{FF2B5EF4-FFF2-40B4-BE49-F238E27FC236}">
                <a16:creationId xmlns:a16="http://schemas.microsoft.com/office/drawing/2014/main" id="{65B58BF5-3BC6-85ED-BBB1-1FCC6FB917C8}"/>
              </a:ext>
            </a:extLst>
          </p:cNvPr>
          <p:cNvPicPr>
            <a:picLocks noChangeAspect="1"/>
          </p:cNvPicPr>
          <p:nvPr/>
        </p:nvPicPr>
        <p:blipFill>
          <a:blip r:embed="rId2"/>
          <a:stretch>
            <a:fillRect/>
          </a:stretch>
        </p:blipFill>
        <p:spPr>
          <a:xfrm>
            <a:off x="674912" y="1955613"/>
            <a:ext cx="10885715" cy="4559738"/>
          </a:xfrm>
          <a:prstGeom prst="rect">
            <a:avLst/>
          </a:prstGeom>
        </p:spPr>
      </p:pic>
      <p:sp>
        <p:nvSpPr>
          <p:cNvPr id="9" name="TextBox 8">
            <a:extLst>
              <a:ext uri="{FF2B5EF4-FFF2-40B4-BE49-F238E27FC236}">
                <a16:creationId xmlns:a16="http://schemas.microsoft.com/office/drawing/2014/main" id="{5B8FDB79-9F16-87AA-349C-CF1F0949EA26}"/>
              </a:ext>
            </a:extLst>
          </p:cNvPr>
          <p:cNvSpPr txBox="1"/>
          <p:nvPr/>
        </p:nvSpPr>
        <p:spPr>
          <a:xfrm>
            <a:off x="1939636" y="6018304"/>
            <a:ext cx="8072582" cy="369332"/>
          </a:xfrm>
          <a:prstGeom prst="rect">
            <a:avLst/>
          </a:prstGeom>
          <a:noFill/>
        </p:spPr>
        <p:txBody>
          <a:bodyPr wrap="square">
            <a:spAutoFit/>
          </a:bodyPr>
          <a:lstStyle/>
          <a:p>
            <a:r>
              <a:rPr lang="en-US" b="1" dirty="0">
                <a:highlight>
                  <a:srgbClr val="FFFF00"/>
                </a:highlight>
              </a:rPr>
              <a:t>Some difficulties in quantification of bird vs. deeper native ‘soil’ P sources  </a:t>
            </a:r>
            <a:endParaRPr lang="de-DE" b="1" dirty="0">
              <a:highlight>
                <a:srgbClr val="FFFF00"/>
              </a:highlight>
            </a:endParaRPr>
          </a:p>
        </p:txBody>
      </p:sp>
    </p:spTree>
    <p:extLst>
      <p:ext uri="{BB962C8B-B14F-4D97-AF65-F5344CB8AC3E}">
        <p14:creationId xmlns:p14="http://schemas.microsoft.com/office/powerpoint/2010/main" val="24858068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D2B707D-BE1D-0481-299D-0E456034B157}"/>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4000"/>
                    </a14:imgEffect>
                    <a14:imgEffect>
                      <a14:saturation sat="98000"/>
                    </a14:imgEffect>
                    <a14:imgEffect>
                      <a14:brightnessContrast bright="5000" contrast="25000"/>
                    </a14:imgEffect>
                  </a14:imgLayer>
                </a14:imgProps>
              </a:ext>
              <a:ext uri="{28A0092B-C50C-407E-A947-70E740481C1C}">
                <a14:useLocalDpi xmlns:a14="http://schemas.microsoft.com/office/drawing/2010/main" val="0"/>
              </a:ext>
            </a:extLst>
          </a:blip>
          <a:srcRect t="15100" b="330"/>
          <a:stretch>
            <a:fillRect/>
          </a:stretch>
        </p:blipFill>
        <p:spPr>
          <a:xfrm>
            <a:off x="-1" y="979715"/>
            <a:ext cx="6095999" cy="4291282"/>
          </a:xfrm>
          <a:prstGeom prst="rect">
            <a:avLst/>
          </a:prstGeom>
        </p:spPr>
      </p:pic>
      <p:pic>
        <p:nvPicPr>
          <p:cNvPr id="2" name="Picture 1">
            <a:extLst>
              <a:ext uri="{FF2B5EF4-FFF2-40B4-BE49-F238E27FC236}">
                <a16:creationId xmlns:a16="http://schemas.microsoft.com/office/drawing/2014/main" id="{A8F6FAD0-0C69-5B97-E53A-1BFF24B5CDAC}"/>
              </a:ext>
            </a:extLst>
          </p:cNvPr>
          <p:cNvPicPr>
            <a:picLocks noChangeAspect="1"/>
          </p:cNvPicPr>
          <p:nvPr/>
        </p:nvPicPr>
        <p:blipFill>
          <a:blip r:embed="rId4"/>
          <a:stretch>
            <a:fillRect/>
          </a:stretch>
        </p:blipFill>
        <p:spPr>
          <a:xfrm>
            <a:off x="6095999" y="979714"/>
            <a:ext cx="6096000" cy="4291282"/>
          </a:xfrm>
          <a:prstGeom prst="rect">
            <a:avLst/>
          </a:prstGeom>
        </p:spPr>
      </p:pic>
      <p:sp>
        <p:nvSpPr>
          <p:cNvPr id="7" name="TextBox 6">
            <a:extLst>
              <a:ext uri="{FF2B5EF4-FFF2-40B4-BE49-F238E27FC236}">
                <a16:creationId xmlns:a16="http://schemas.microsoft.com/office/drawing/2014/main" id="{D95096A3-337F-EFF0-BD95-2BE836C73160}"/>
              </a:ext>
            </a:extLst>
          </p:cNvPr>
          <p:cNvSpPr txBox="1"/>
          <p:nvPr/>
        </p:nvSpPr>
        <p:spPr>
          <a:xfrm>
            <a:off x="286327" y="85932"/>
            <a:ext cx="11619345" cy="676532"/>
          </a:xfrm>
          <a:prstGeom prst="rect">
            <a:avLst/>
          </a:prstGeom>
          <a:noFill/>
        </p:spPr>
        <p:txBody>
          <a:bodyPr wrap="square">
            <a:spAutoFit/>
          </a:bodyPr>
          <a:lstStyle/>
          <a:p>
            <a:pPr marL="0" indent="0">
              <a:lnSpc>
                <a:spcPct val="150000"/>
              </a:lnSpc>
              <a:buNone/>
            </a:pPr>
            <a:r>
              <a:rPr lang="en-US" altLang="zh-CN" sz="2800" b="1" dirty="0"/>
              <a:t>Atacama Desert: </a:t>
            </a:r>
            <a:r>
              <a:rPr kumimoji="0" lang="en-US" altLang="zh-CN" sz="2800" b="1" i="0" u="none" strike="noStrike" kern="0" cap="none" spc="0" normalizeH="0" baseline="0" noProof="0" dirty="0">
                <a:ln>
                  <a:noFill/>
                </a:ln>
                <a:effectLst/>
                <a:uLnTx/>
                <a:uFillTx/>
                <a:latin typeface="+mn-lt"/>
                <a:ea typeface="+mn-ea"/>
                <a:cs typeface="Times New Roman" panose="02020603050405020304" pitchFamily="18" charset="0"/>
              </a:rPr>
              <a:t>An analog of Mars</a:t>
            </a:r>
            <a:endParaRPr lang="en-US" sz="2000" b="1" dirty="0"/>
          </a:p>
        </p:txBody>
      </p:sp>
      <p:sp>
        <p:nvSpPr>
          <p:cNvPr id="9" name="TextBox 8">
            <a:extLst>
              <a:ext uri="{FF2B5EF4-FFF2-40B4-BE49-F238E27FC236}">
                <a16:creationId xmlns:a16="http://schemas.microsoft.com/office/drawing/2014/main" id="{3A628EA8-B56B-F70C-F430-51DC5ADA72CB}"/>
              </a:ext>
            </a:extLst>
          </p:cNvPr>
          <p:cNvSpPr txBox="1"/>
          <p:nvPr/>
        </p:nvSpPr>
        <p:spPr>
          <a:xfrm>
            <a:off x="360218" y="5380672"/>
            <a:ext cx="11333017" cy="1477328"/>
          </a:xfrm>
          <a:prstGeom prst="rect">
            <a:avLst/>
          </a:prstGeom>
          <a:noFill/>
        </p:spPr>
        <p:txBody>
          <a:bodyPr wrap="square">
            <a:spAutoFit/>
          </a:bodyPr>
          <a:lstStyle/>
          <a:p>
            <a:r>
              <a:rPr lang="en-US" dirty="0"/>
              <a:t>The Atacama Desert (Chile) is commonly known as the driest place in the world.  Some locations receive less than 1 to 3 mm precipitation in a year.  Driest place in the Desert being  Marie Elena South.</a:t>
            </a:r>
          </a:p>
          <a:p>
            <a:endParaRPr lang="en-US" dirty="0"/>
          </a:p>
          <a:p>
            <a:r>
              <a:rPr lang="en-US" dirty="0"/>
              <a:t>Devoid of vegetation its biogeochemical cycles are mainly controlled by geochemical factors</a:t>
            </a:r>
          </a:p>
          <a:p>
            <a:endParaRPr lang="en-US" dirty="0"/>
          </a:p>
        </p:txBody>
      </p:sp>
    </p:spTree>
    <p:extLst>
      <p:ext uri="{BB962C8B-B14F-4D97-AF65-F5344CB8AC3E}">
        <p14:creationId xmlns:p14="http://schemas.microsoft.com/office/powerpoint/2010/main" val="10787662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2">
            <a:extLst>
              <a:ext uri="{FF2B5EF4-FFF2-40B4-BE49-F238E27FC236}">
                <a16:creationId xmlns:a16="http://schemas.microsoft.com/office/drawing/2014/main" id="{23A92E8B-576B-5C5D-DEBA-DA2081A9FBCC}"/>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7462"/>
                    </a14:imgEffect>
                    <a14:imgEffect>
                      <a14:saturation sat="167000"/>
                    </a14:imgEffect>
                  </a14:imgLayer>
                </a14:imgProps>
              </a:ext>
              <a:ext uri="{28A0092B-C50C-407E-A947-70E740481C1C}">
                <a14:useLocalDpi xmlns:a14="http://schemas.microsoft.com/office/drawing/2010/main" val="0"/>
              </a:ext>
            </a:extLst>
          </a:blip>
          <a:srcRect/>
          <a:stretch>
            <a:fillRect/>
          </a:stretch>
        </p:blipFill>
        <p:spPr bwMode="auto">
          <a:xfrm>
            <a:off x="489857" y="457200"/>
            <a:ext cx="11227441" cy="5780314"/>
          </a:xfrm>
          <a:prstGeom prst="rect">
            <a:avLst/>
          </a:prstGeom>
          <a:noFill/>
          <a:ln>
            <a:noFill/>
          </a:ln>
        </p:spPr>
      </p:pic>
      <p:pic>
        <p:nvPicPr>
          <p:cNvPr id="5" name="Imagen 3">
            <a:extLst>
              <a:ext uri="{FF2B5EF4-FFF2-40B4-BE49-F238E27FC236}">
                <a16:creationId xmlns:a16="http://schemas.microsoft.com/office/drawing/2014/main" id="{E8655980-1181-EE0F-F7EF-AB5D816741EF}"/>
              </a:ext>
            </a:extLst>
          </p:cNvPr>
          <p:cNvPicPr>
            <a:picLocks noChangeAspect="1"/>
          </p:cNvPicPr>
          <p:nvPr/>
        </p:nvPicPr>
        <p:blipFill rotWithShape="1">
          <a:blip r:embed="rId5">
            <a:extLst>
              <a:ext uri="{28A0092B-C50C-407E-A947-70E740481C1C}">
                <a14:useLocalDpi xmlns:a14="http://schemas.microsoft.com/office/drawing/2010/main" val="0"/>
              </a:ext>
            </a:extLst>
          </a:blip>
          <a:srcRect l="9506" r="6213"/>
          <a:stretch/>
        </p:blipFill>
        <p:spPr>
          <a:xfrm rot="16200000">
            <a:off x="4363297" y="3404850"/>
            <a:ext cx="1121229" cy="1071556"/>
          </a:xfrm>
          <a:prstGeom prst="rect">
            <a:avLst/>
          </a:prstGeom>
        </p:spPr>
      </p:pic>
      <p:pic>
        <p:nvPicPr>
          <p:cNvPr id="2" name="Grafik 2">
            <a:extLst>
              <a:ext uri="{FF2B5EF4-FFF2-40B4-BE49-F238E27FC236}">
                <a16:creationId xmlns:a16="http://schemas.microsoft.com/office/drawing/2014/main" id="{28FE8F66-AC16-F0BB-5611-046B16A2980A}"/>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137506" y="3380014"/>
            <a:ext cx="1071557" cy="1121228"/>
          </a:xfrm>
          <a:prstGeom prst="rect">
            <a:avLst/>
          </a:prstGeom>
          <a:noFill/>
          <a:ln>
            <a:noFill/>
          </a:ln>
        </p:spPr>
      </p:pic>
      <p:sp>
        <p:nvSpPr>
          <p:cNvPr id="3" name="TextBox 2">
            <a:extLst>
              <a:ext uri="{FF2B5EF4-FFF2-40B4-BE49-F238E27FC236}">
                <a16:creationId xmlns:a16="http://schemas.microsoft.com/office/drawing/2014/main" id="{12FE7A3E-E51C-C27F-93DD-E5D965D96E04}"/>
              </a:ext>
            </a:extLst>
          </p:cNvPr>
          <p:cNvSpPr txBox="1"/>
          <p:nvPr/>
        </p:nvSpPr>
        <p:spPr>
          <a:xfrm>
            <a:off x="406400" y="6313714"/>
            <a:ext cx="11540670" cy="461665"/>
          </a:xfrm>
          <a:prstGeom prst="rect">
            <a:avLst/>
          </a:prstGeom>
          <a:noFill/>
        </p:spPr>
        <p:txBody>
          <a:bodyPr wrap="square" rtlCol="0">
            <a:spAutoFit/>
          </a:bodyPr>
          <a:lstStyle/>
          <a:p>
            <a:r>
              <a:rPr lang="en-US" sz="2400" b="1" dirty="0" err="1"/>
              <a:t>Garuma</a:t>
            </a:r>
            <a:r>
              <a:rPr lang="en-US" sz="2400" b="1" dirty="0"/>
              <a:t> (Grey Gull) is the only  known </a:t>
            </a:r>
            <a:r>
              <a:rPr lang="en-US" sz="2400" b="1" dirty="0" err="1"/>
              <a:t>groundnesting</a:t>
            </a:r>
            <a:r>
              <a:rPr lang="en-US" sz="2400" b="1" dirty="0"/>
              <a:t> seabird in hyper-arid deserts </a:t>
            </a:r>
            <a:endParaRPr lang="de-DE" sz="2400" b="1" dirty="0"/>
          </a:p>
        </p:txBody>
      </p:sp>
      <p:sp>
        <p:nvSpPr>
          <p:cNvPr id="6" name="TextBox 5">
            <a:extLst>
              <a:ext uri="{FF2B5EF4-FFF2-40B4-BE49-F238E27FC236}">
                <a16:creationId xmlns:a16="http://schemas.microsoft.com/office/drawing/2014/main" id="{BE756EE9-789B-CB3C-2684-66529F12753B}"/>
              </a:ext>
            </a:extLst>
          </p:cNvPr>
          <p:cNvSpPr txBox="1"/>
          <p:nvPr/>
        </p:nvSpPr>
        <p:spPr>
          <a:xfrm>
            <a:off x="7398326" y="3290500"/>
            <a:ext cx="1681019" cy="276999"/>
          </a:xfrm>
          <a:prstGeom prst="rect">
            <a:avLst/>
          </a:prstGeom>
          <a:noFill/>
        </p:spPr>
        <p:txBody>
          <a:bodyPr wrap="square" rtlCol="0">
            <a:spAutoFit/>
          </a:bodyPr>
          <a:lstStyle/>
          <a:p>
            <a:r>
              <a:rPr lang="en-US" sz="1200" b="1" dirty="0"/>
              <a:t>‘’Frozen in dryness’’</a:t>
            </a:r>
            <a:endParaRPr lang="de-DE" sz="1200" b="1" dirty="0"/>
          </a:p>
        </p:txBody>
      </p:sp>
    </p:spTree>
    <p:extLst>
      <p:ext uri="{BB962C8B-B14F-4D97-AF65-F5344CB8AC3E}">
        <p14:creationId xmlns:p14="http://schemas.microsoft.com/office/powerpoint/2010/main" val="5504402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DC320E26">
            <a:hlinkClick r:id="" action="ppaction://media"/>
            <a:extLst>
              <a:ext uri="{FF2B5EF4-FFF2-40B4-BE49-F238E27FC236}">
                <a16:creationId xmlns:a16="http://schemas.microsoft.com/office/drawing/2014/main" id="{459C4FC5-BC03-1F2C-F448-0710CC90EAF9}"/>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6553" y="0"/>
            <a:ext cx="12366978" cy="6956425"/>
          </a:xfrm>
          <a:prstGeom prst="rect">
            <a:avLst/>
          </a:prstGeom>
        </p:spPr>
      </p:pic>
    </p:spTree>
    <p:extLst>
      <p:ext uri="{BB962C8B-B14F-4D97-AF65-F5344CB8AC3E}">
        <p14:creationId xmlns:p14="http://schemas.microsoft.com/office/powerpoint/2010/main" val="193225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56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D6D8956-CCFC-A7BE-39A6-DF97415421C4}"/>
              </a:ext>
            </a:extLst>
          </p:cNvPr>
          <p:cNvSpPr txBox="1"/>
          <p:nvPr/>
        </p:nvSpPr>
        <p:spPr>
          <a:xfrm>
            <a:off x="378641" y="272267"/>
            <a:ext cx="11139054" cy="830997"/>
          </a:xfrm>
          <a:prstGeom prst="rect">
            <a:avLst/>
          </a:prstGeom>
          <a:noFill/>
        </p:spPr>
        <p:txBody>
          <a:bodyPr wrap="square">
            <a:spAutoFit/>
          </a:bodyPr>
          <a:lstStyle/>
          <a:p>
            <a:r>
              <a:rPr lang="en-US" sz="2800" b="1" kern="100" dirty="0">
                <a:effectLst/>
                <a:ea typeface="SimSun" panose="02010600030101010101" pitchFamily="2" charset="-122"/>
              </a:rPr>
              <a:t>Why measure total and available P here</a:t>
            </a:r>
          </a:p>
          <a:p>
            <a:endParaRPr lang="en-US" sz="2000" b="1" kern="100" dirty="0">
              <a:ea typeface="SimSun" panose="02010600030101010101" pitchFamily="2" charset="-122"/>
            </a:endParaRPr>
          </a:p>
        </p:txBody>
      </p:sp>
      <p:sp>
        <p:nvSpPr>
          <p:cNvPr id="10" name="TextBox 9">
            <a:extLst>
              <a:ext uri="{FF2B5EF4-FFF2-40B4-BE49-F238E27FC236}">
                <a16:creationId xmlns:a16="http://schemas.microsoft.com/office/drawing/2014/main" id="{7C7D0A06-1000-3084-3F2C-97883CDF74CD}"/>
              </a:ext>
            </a:extLst>
          </p:cNvPr>
          <p:cNvSpPr txBox="1"/>
          <p:nvPr/>
        </p:nvSpPr>
        <p:spPr>
          <a:xfrm>
            <a:off x="378641" y="872431"/>
            <a:ext cx="11005457" cy="646331"/>
          </a:xfrm>
          <a:prstGeom prst="rect">
            <a:avLst/>
          </a:prstGeom>
          <a:noFill/>
        </p:spPr>
        <p:txBody>
          <a:bodyPr wrap="square">
            <a:spAutoFit/>
          </a:bodyPr>
          <a:lstStyle/>
          <a:p>
            <a:r>
              <a:rPr lang="en-US" sz="1800" kern="100" dirty="0">
                <a:ea typeface="SimSun" panose="02010600030101010101" pitchFamily="2" charset="-122"/>
              </a:rPr>
              <a:t>U</a:t>
            </a:r>
            <a:r>
              <a:rPr lang="en-US" sz="1800" kern="100" dirty="0">
                <a:effectLst/>
                <a:ea typeface="SimSun" panose="02010600030101010101" pitchFamily="2" charset="-122"/>
              </a:rPr>
              <a:t>nique situation allows, due to absence of co-founding vegetation P inputs, to more precisely quantity  ‘marine derived’ seabird total and soluble P soil inputs to terrestrial ecosystems</a:t>
            </a:r>
            <a:endParaRPr lang="de-DE" sz="1800" dirty="0"/>
          </a:p>
        </p:txBody>
      </p:sp>
      <p:pic>
        <p:nvPicPr>
          <p:cNvPr id="11" name="Imagen 3">
            <a:extLst>
              <a:ext uri="{FF2B5EF4-FFF2-40B4-BE49-F238E27FC236}">
                <a16:creationId xmlns:a16="http://schemas.microsoft.com/office/drawing/2014/main" id="{851DD872-F271-BCD5-8BEB-EC8149DC68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269412" y="2254778"/>
            <a:ext cx="4960237" cy="3664133"/>
          </a:xfrm>
          <a:prstGeom prst="rect">
            <a:avLst/>
          </a:prstGeom>
        </p:spPr>
      </p:pic>
      <p:pic>
        <p:nvPicPr>
          <p:cNvPr id="12" name="Marcador de contenido 3">
            <a:extLst>
              <a:ext uri="{FF2B5EF4-FFF2-40B4-BE49-F238E27FC236}">
                <a16:creationId xmlns:a16="http://schemas.microsoft.com/office/drawing/2014/main" id="{DAE85B01-23BE-25E2-C027-4CD51B354D1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235912" y="1606725"/>
            <a:ext cx="3720178" cy="4960238"/>
          </a:xfrm>
        </p:spPr>
      </p:pic>
      <p:pic>
        <p:nvPicPr>
          <p:cNvPr id="13" name="Imagen 1">
            <a:extLst>
              <a:ext uri="{FF2B5EF4-FFF2-40B4-BE49-F238E27FC236}">
                <a16:creationId xmlns:a16="http://schemas.microsoft.com/office/drawing/2014/main" id="{BB6D551B-84A5-D887-743D-F27CCFE429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7529197" y="2226755"/>
            <a:ext cx="4960239" cy="3720179"/>
          </a:xfrm>
          <a:prstGeom prst="rect">
            <a:avLst/>
          </a:prstGeom>
        </p:spPr>
      </p:pic>
    </p:spTree>
    <p:extLst>
      <p:ext uri="{BB962C8B-B14F-4D97-AF65-F5344CB8AC3E}">
        <p14:creationId xmlns:p14="http://schemas.microsoft.com/office/powerpoint/2010/main" val="28692862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DA581A6-8515-A137-5A4C-FBD82E7AC4C1}"/>
              </a:ext>
            </a:extLst>
          </p:cNvPr>
          <p:cNvSpPr txBox="1"/>
          <p:nvPr/>
        </p:nvSpPr>
        <p:spPr>
          <a:xfrm>
            <a:off x="549563" y="153152"/>
            <a:ext cx="11092873" cy="6401753"/>
          </a:xfrm>
          <a:prstGeom prst="rect">
            <a:avLst/>
          </a:prstGeom>
          <a:noFill/>
        </p:spPr>
        <p:txBody>
          <a:bodyPr wrap="square">
            <a:spAutoFit/>
          </a:bodyPr>
          <a:lstStyle/>
          <a:p>
            <a:r>
              <a:rPr lang="en-US" sz="2800" b="1" dirty="0"/>
              <a:t>Material and methods</a:t>
            </a:r>
          </a:p>
          <a:p>
            <a:endParaRPr lang="en-US" dirty="0"/>
          </a:p>
          <a:p>
            <a:r>
              <a:rPr lang="en-US" dirty="0"/>
              <a:t>Sample site: Grey Gull nesting site “El Tigre 2” – near to Maria Elena and control site 2 km away.</a:t>
            </a:r>
          </a:p>
          <a:p>
            <a:endParaRPr lang="en-US" sz="800" dirty="0"/>
          </a:p>
          <a:p>
            <a:r>
              <a:rPr lang="en-US" dirty="0"/>
              <a:t>Time: between May and July 2024, outside the breeding season, to avoid disturbance to nesting activity. </a:t>
            </a:r>
          </a:p>
          <a:p>
            <a:endParaRPr lang="en-US" sz="800" dirty="0"/>
          </a:p>
          <a:p>
            <a:r>
              <a:rPr lang="en-US" dirty="0"/>
              <a:t>Random samples were collected within a 120 × 20 m rectangular area (0.24 ha) </a:t>
            </a:r>
          </a:p>
          <a:p>
            <a:endParaRPr lang="en-US" sz="800" dirty="0"/>
          </a:p>
          <a:p>
            <a:r>
              <a:rPr lang="en-US" dirty="0"/>
              <a:t>123 well-defined breeding areas were identified, of which 70 were randomly sampled. Soil 0-2 cm.</a:t>
            </a:r>
          </a:p>
          <a:p>
            <a:endParaRPr lang="en-US" dirty="0"/>
          </a:p>
          <a:p>
            <a:r>
              <a:rPr lang="en-US" b="1" u="sng" dirty="0"/>
              <a:t>Nesting site</a:t>
            </a:r>
          </a:p>
          <a:p>
            <a:r>
              <a:rPr lang="en-US" dirty="0"/>
              <a:t>Bare Soil (B-BS)</a:t>
            </a:r>
          </a:p>
          <a:p>
            <a:r>
              <a:rPr lang="en-US" dirty="0"/>
              <a:t>Shallow Scrapes (B-SS)</a:t>
            </a:r>
          </a:p>
          <a:p>
            <a:r>
              <a:rPr lang="en-US" dirty="0"/>
              <a:t>Shallow Scrapes, potential nest activity (B-SS*)</a:t>
            </a:r>
          </a:p>
          <a:p>
            <a:r>
              <a:rPr lang="en-US" dirty="0"/>
              <a:t>High Dropping (B-HD) </a:t>
            </a:r>
          </a:p>
          <a:p>
            <a:r>
              <a:rPr lang="en-US" dirty="0"/>
              <a:t>Low Dropping (B-LD),</a:t>
            </a:r>
          </a:p>
          <a:p>
            <a:endParaRPr lang="en-US" sz="800" dirty="0"/>
          </a:p>
          <a:p>
            <a:r>
              <a:rPr lang="en-US" b="1" u="sng" dirty="0"/>
              <a:t>Control area</a:t>
            </a:r>
          </a:p>
          <a:p>
            <a:r>
              <a:rPr lang="en-US" dirty="0"/>
              <a:t>No Dropping (C-ND) </a:t>
            </a:r>
          </a:p>
          <a:p>
            <a:r>
              <a:rPr lang="en-US" dirty="0"/>
              <a:t>Bare Soil (C-BS)</a:t>
            </a:r>
          </a:p>
          <a:p>
            <a:endParaRPr lang="en-US" sz="800" dirty="0"/>
          </a:p>
          <a:p>
            <a:r>
              <a:rPr lang="en-US" b="1" dirty="0"/>
              <a:t>Parameters </a:t>
            </a:r>
          </a:p>
          <a:p>
            <a:r>
              <a:rPr lang="en-US" dirty="0"/>
              <a:t>Bulk density, pH value, Electric conductivity (</a:t>
            </a:r>
            <a:r>
              <a:rPr lang="en-US" dirty="0" err="1"/>
              <a:t>Ec</a:t>
            </a:r>
            <a:r>
              <a:rPr lang="en-US" dirty="0"/>
              <a:t>), Total C, Total P, Inorganic P, organic P and microbial composition.</a:t>
            </a:r>
          </a:p>
          <a:p>
            <a:endParaRPr lang="en-US" dirty="0"/>
          </a:p>
        </p:txBody>
      </p:sp>
    </p:spTree>
    <p:extLst>
      <p:ext uri="{BB962C8B-B14F-4D97-AF65-F5344CB8AC3E}">
        <p14:creationId xmlns:p14="http://schemas.microsoft.com/office/powerpoint/2010/main" val="26222978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8EC6A39-B0CA-26F5-A01A-40B7D5AE40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728" y="228598"/>
            <a:ext cx="3646171" cy="6357259"/>
          </a:xfrm>
          <a:prstGeom prst="rect">
            <a:avLst/>
          </a:prstGeom>
        </p:spPr>
      </p:pic>
      <p:pic>
        <p:nvPicPr>
          <p:cNvPr id="3" name="Picture 2">
            <a:extLst>
              <a:ext uri="{FF2B5EF4-FFF2-40B4-BE49-F238E27FC236}">
                <a16:creationId xmlns:a16="http://schemas.microsoft.com/office/drawing/2014/main" id="{C45EDE7A-4D83-3BBE-7262-D0215442F8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49486" y="179617"/>
            <a:ext cx="3820885" cy="6406239"/>
          </a:xfrm>
          <a:prstGeom prst="rect">
            <a:avLst/>
          </a:prstGeom>
        </p:spPr>
      </p:pic>
      <p:pic>
        <p:nvPicPr>
          <p:cNvPr id="6" name="Picture 5">
            <a:extLst>
              <a:ext uri="{FF2B5EF4-FFF2-40B4-BE49-F238E27FC236}">
                <a16:creationId xmlns:a16="http://schemas.microsoft.com/office/drawing/2014/main" id="{0CE64147-453B-A6B1-FC9E-A6A9B3763E2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70371" y="179618"/>
            <a:ext cx="3918857" cy="6455217"/>
          </a:xfrm>
          <a:prstGeom prst="rect">
            <a:avLst/>
          </a:prstGeom>
        </p:spPr>
      </p:pic>
      <p:sp>
        <p:nvSpPr>
          <p:cNvPr id="9" name="Rectangle 8">
            <a:extLst>
              <a:ext uri="{FF2B5EF4-FFF2-40B4-BE49-F238E27FC236}">
                <a16:creationId xmlns:a16="http://schemas.microsoft.com/office/drawing/2014/main" id="{824B497A-EE8E-496C-7FE2-75E7A6EE8A18}"/>
              </a:ext>
            </a:extLst>
          </p:cNvPr>
          <p:cNvSpPr/>
          <p:nvPr/>
        </p:nvSpPr>
        <p:spPr>
          <a:xfrm>
            <a:off x="6329855" y="2722879"/>
            <a:ext cx="543912" cy="2685067"/>
          </a:xfrm>
          <a:prstGeom prst="rect">
            <a:avLst/>
          </a:prstGeom>
          <a:solidFill>
            <a:srgbClr val="FF0000">
              <a:alpha val="16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Rectangle 9">
            <a:extLst>
              <a:ext uri="{FF2B5EF4-FFF2-40B4-BE49-F238E27FC236}">
                <a16:creationId xmlns:a16="http://schemas.microsoft.com/office/drawing/2014/main" id="{604B0639-1C63-F457-14BB-91D344678161}"/>
              </a:ext>
            </a:extLst>
          </p:cNvPr>
          <p:cNvSpPr/>
          <p:nvPr/>
        </p:nvSpPr>
        <p:spPr>
          <a:xfrm>
            <a:off x="10273862" y="2722879"/>
            <a:ext cx="543912" cy="2700459"/>
          </a:xfrm>
          <a:prstGeom prst="rect">
            <a:avLst/>
          </a:prstGeom>
          <a:solidFill>
            <a:srgbClr val="FF0000">
              <a:alpha val="16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tangle 10">
            <a:extLst>
              <a:ext uri="{FF2B5EF4-FFF2-40B4-BE49-F238E27FC236}">
                <a16:creationId xmlns:a16="http://schemas.microsoft.com/office/drawing/2014/main" id="{12BD4E6B-3D85-14AB-DA56-5A71EF9BA313}"/>
              </a:ext>
            </a:extLst>
          </p:cNvPr>
          <p:cNvSpPr/>
          <p:nvPr/>
        </p:nvSpPr>
        <p:spPr>
          <a:xfrm>
            <a:off x="2347728" y="2969443"/>
            <a:ext cx="383649" cy="2345507"/>
          </a:xfrm>
          <a:prstGeom prst="rect">
            <a:avLst/>
          </a:prstGeom>
          <a:solidFill>
            <a:srgbClr val="FF0000">
              <a:alpha val="16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Rectangle 11">
            <a:extLst>
              <a:ext uri="{FF2B5EF4-FFF2-40B4-BE49-F238E27FC236}">
                <a16:creationId xmlns:a16="http://schemas.microsoft.com/office/drawing/2014/main" id="{D215E3DF-B55E-BB1B-7808-53A54C26B598}"/>
              </a:ext>
            </a:extLst>
          </p:cNvPr>
          <p:cNvSpPr/>
          <p:nvPr/>
        </p:nvSpPr>
        <p:spPr>
          <a:xfrm>
            <a:off x="6898917" y="5029200"/>
            <a:ext cx="802538" cy="378746"/>
          </a:xfrm>
          <a:prstGeom prst="rect">
            <a:avLst/>
          </a:prstGeom>
          <a:solidFill>
            <a:srgbClr val="00B0F0">
              <a:alpha val="16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Rectangle 13">
            <a:extLst>
              <a:ext uri="{FF2B5EF4-FFF2-40B4-BE49-F238E27FC236}">
                <a16:creationId xmlns:a16="http://schemas.microsoft.com/office/drawing/2014/main" id="{C64A43A3-6A3B-5D04-8A77-41F4017BBEEF}"/>
              </a:ext>
            </a:extLst>
          </p:cNvPr>
          <p:cNvSpPr/>
          <p:nvPr/>
        </p:nvSpPr>
        <p:spPr>
          <a:xfrm>
            <a:off x="2798379" y="3428999"/>
            <a:ext cx="874987" cy="1048407"/>
          </a:xfrm>
          <a:prstGeom prst="rect">
            <a:avLst/>
          </a:prstGeom>
          <a:solidFill>
            <a:srgbClr val="00B0F0">
              <a:alpha val="16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Rectangle 14">
            <a:extLst>
              <a:ext uri="{FF2B5EF4-FFF2-40B4-BE49-F238E27FC236}">
                <a16:creationId xmlns:a16="http://schemas.microsoft.com/office/drawing/2014/main" id="{FC97D346-AF45-CD76-A088-1554885B623F}"/>
              </a:ext>
            </a:extLst>
          </p:cNvPr>
          <p:cNvSpPr/>
          <p:nvPr/>
        </p:nvSpPr>
        <p:spPr>
          <a:xfrm>
            <a:off x="10865070" y="5029200"/>
            <a:ext cx="802538" cy="394138"/>
          </a:xfrm>
          <a:prstGeom prst="rect">
            <a:avLst/>
          </a:prstGeom>
          <a:solidFill>
            <a:srgbClr val="00B0F0">
              <a:alpha val="16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Rectangle 15">
            <a:extLst>
              <a:ext uri="{FF2B5EF4-FFF2-40B4-BE49-F238E27FC236}">
                <a16:creationId xmlns:a16="http://schemas.microsoft.com/office/drawing/2014/main" id="{4D0069BC-8092-DE1F-A4B3-1C0DB835BFAE}"/>
              </a:ext>
            </a:extLst>
          </p:cNvPr>
          <p:cNvSpPr/>
          <p:nvPr/>
        </p:nvSpPr>
        <p:spPr>
          <a:xfrm>
            <a:off x="4533361" y="5029200"/>
            <a:ext cx="376119" cy="378749"/>
          </a:xfrm>
          <a:prstGeom prst="rect">
            <a:avLst/>
          </a:prstGeom>
          <a:solidFill>
            <a:srgbClr val="92D050">
              <a:alpha val="16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Rectangle 18">
            <a:extLst>
              <a:ext uri="{FF2B5EF4-FFF2-40B4-BE49-F238E27FC236}">
                <a16:creationId xmlns:a16="http://schemas.microsoft.com/office/drawing/2014/main" id="{1384086E-9D0D-B688-9252-7F0F87E92C00}"/>
              </a:ext>
            </a:extLst>
          </p:cNvPr>
          <p:cNvSpPr/>
          <p:nvPr/>
        </p:nvSpPr>
        <p:spPr>
          <a:xfrm>
            <a:off x="5455434" y="5029199"/>
            <a:ext cx="376119" cy="378749"/>
          </a:xfrm>
          <a:prstGeom prst="rect">
            <a:avLst/>
          </a:prstGeom>
          <a:solidFill>
            <a:srgbClr val="92D050">
              <a:alpha val="16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Rectangle 19">
            <a:extLst>
              <a:ext uri="{FF2B5EF4-FFF2-40B4-BE49-F238E27FC236}">
                <a16:creationId xmlns:a16="http://schemas.microsoft.com/office/drawing/2014/main" id="{E7ECE714-9F5A-89B6-6F76-4301E4C5DFB0}"/>
              </a:ext>
            </a:extLst>
          </p:cNvPr>
          <p:cNvSpPr/>
          <p:nvPr/>
        </p:nvSpPr>
        <p:spPr>
          <a:xfrm>
            <a:off x="511817" y="2628900"/>
            <a:ext cx="376119" cy="1985299"/>
          </a:xfrm>
          <a:prstGeom prst="rect">
            <a:avLst/>
          </a:prstGeom>
          <a:solidFill>
            <a:srgbClr val="92D050">
              <a:alpha val="16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Rectangle 20">
            <a:extLst>
              <a:ext uri="{FF2B5EF4-FFF2-40B4-BE49-F238E27FC236}">
                <a16:creationId xmlns:a16="http://schemas.microsoft.com/office/drawing/2014/main" id="{396BA583-038F-A062-8009-6388C5A0C738}"/>
              </a:ext>
            </a:extLst>
          </p:cNvPr>
          <p:cNvSpPr/>
          <p:nvPr/>
        </p:nvSpPr>
        <p:spPr>
          <a:xfrm>
            <a:off x="1425656" y="2851150"/>
            <a:ext cx="376119" cy="1098550"/>
          </a:xfrm>
          <a:prstGeom prst="rect">
            <a:avLst/>
          </a:prstGeom>
          <a:solidFill>
            <a:srgbClr val="92D050">
              <a:alpha val="16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Rectangle 21">
            <a:extLst>
              <a:ext uri="{FF2B5EF4-FFF2-40B4-BE49-F238E27FC236}">
                <a16:creationId xmlns:a16="http://schemas.microsoft.com/office/drawing/2014/main" id="{8D26860E-EAF5-AD04-F48A-3756696355C2}"/>
              </a:ext>
            </a:extLst>
          </p:cNvPr>
          <p:cNvSpPr/>
          <p:nvPr/>
        </p:nvSpPr>
        <p:spPr>
          <a:xfrm>
            <a:off x="8542305" y="4927600"/>
            <a:ext cx="376119" cy="480347"/>
          </a:xfrm>
          <a:prstGeom prst="rect">
            <a:avLst/>
          </a:prstGeom>
          <a:solidFill>
            <a:srgbClr val="92D050">
              <a:alpha val="16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3" name="Rectangle 22">
            <a:extLst>
              <a:ext uri="{FF2B5EF4-FFF2-40B4-BE49-F238E27FC236}">
                <a16:creationId xmlns:a16="http://schemas.microsoft.com/office/drawing/2014/main" id="{93EF7C00-8537-514D-B7A1-57DF5EC7D098}"/>
              </a:ext>
            </a:extLst>
          </p:cNvPr>
          <p:cNvSpPr/>
          <p:nvPr/>
        </p:nvSpPr>
        <p:spPr>
          <a:xfrm>
            <a:off x="9464378" y="4927600"/>
            <a:ext cx="376119" cy="480347"/>
          </a:xfrm>
          <a:prstGeom prst="rect">
            <a:avLst/>
          </a:prstGeom>
          <a:solidFill>
            <a:srgbClr val="92D050">
              <a:alpha val="16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4" name="Rectangle 23">
            <a:extLst>
              <a:ext uri="{FF2B5EF4-FFF2-40B4-BE49-F238E27FC236}">
                <a16:creationId xmlns:a16="http://schemas.microsoft.com/office/drawing/2014/main" id="{36DEAF1A-F855-1D46-468D-112B40CFE06B}"/>
              </a:ext>
            </a:extLst>
          </p:cNvPr>
          <p:cNvSpPr/>
          <p:nvPr/>
        </p:nvSpPr>
        <p:spPr>
          <a:xfrm>
            <a:off x="5011746" y="4779389"/>
            <a:ext cx="357191" cy="439183"/>
          </a:xfrm>
          <a:prstGeom prst="rect">
            <a:avLst/>
          </a:prstGeom>
          <a:solidFill>
            <a:srgbClr val="FFC000">
              <a:alpha val="16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5" name="Rectangle 24">
            <a:extLst>
              <a:ext uri="{FF2B5EF4-FFF2-40B4-BE49-F238E27FC236}">
                <a16:creationId xmlns:a16="http://schemas.microsoft.com/office/drawing/2014/main" id="{08879A66-6200-CED9-281C-EB7F292B0CA6}"/>
              </a:ext>
            </a:extLst>
          </p:cNvPr>
          <p:cNvSpPr/>
          <p:nvPr/>
        </p:nvSpPr>
        <p:spPr>
          <a:xfrm>
            <a:off x="5917404" y="3756581"/>
            <a:ext cx="357191" cy="1651365"/>
          </a:xfrm>
          <a:prstGeom prst="rect">
            <a:avLst/>
          </a:prstGeom>
          <a:solidFill>
            <a:srgbClr val="FFC000">
              <a:alpha val="16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6" name="Rectangle 25">
            <a:extLst>
              <a:ext uri="{FF2B5EF4-FFF2-40B4-BE49-F238E27FC236}">
                <a16:creationId xmlns:a16="http://schemas.microsoft.com/office/drawing/2014/main" id="{88F01595-4FFA-CC4D-D9B2-DC007D96CD14}"/>
              </a:ext>
            </a:extLst>
          </p:cNvPr>
          <p:cNvSpPr/>
          <p:nvPr/>
        </p:nvSpPr>
        <p:spPr>
          <a:xfrm>
            <a:off x="9007952" y="4664538"/>
            <a:ext cx="357191" cy="561731"/>
          </a:xfrm>
          <a:prstGeom prst="rect">
            <a:avLst/>
          </a:prstGeom>
          <a:solidFill>
            <a:srgbClr val="FFC000">
              <a:alpha val="16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7" name="Rectangle 26">
            <a:extLst>
              <a:ext uri="{FF2B5EF4-FFF2-40B4-BE49-F238E27FC236}">
                <a16:creationId xmlns:a16="http://schemas.microsoft.com/office/drawing/2014/main" id="{94D3E589-A409-8A57-9220-6BD98565F75C}"/>
              </a:ext>
            </a:extLst>
          </p:cNvPr>
          <p:cNvSpPr/>
          <p:nvPr/>
        </p:nvSpPr>
        <p:spPr>
          <a:xfrm>
            <a:off x="9887793" y="4369325"/>
            <a:ext cx="338773" cy="1038622"/>
          </a:xfrm>
          <a:prstGeom prst="rect">
            <a:avLst/>
          </a:prstGeom>
          <a:solidFill>
            <a:srgbClr val="FFC000">
              <a:alpha val="16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8" name="Rectangle 27">
            <a:extLst>
              <a:ext uri="{FF2B5EF4-FFF2-40B4-BE49-F238E27FC236}">
                <a16:creationId xmlns:a16="http://schemas.microsoft.com/office/drawing/2014/main" id="{3FAE9EC4-19B0-BB19-FFC6-9A9C4594152F}"/>
              </a:ext>
            </a:extLst>
          </p:cNvPr>
          <p:cNvSpPr/>
          <p:nvPr/>
        </p:nvSpPr>
        <p:spPr>
          <a:xfrm>
            <a:off x="986640" y="3016251"/>
            <a:ext cx="357191" cy="830166"/>
          </a:xfrm>
          <a:prstGeom prst="rect">
            <a:avLst/>
          </a:prstGeom>
          <a:solidFill>
            <a:srgbClr val="FFC000">
              <a:alpha val="16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9" name="Rectangle 28">
            <a:extLst>
              <a:ext uri="{FF2B5EF4-FFF2-40B4-BE49-F238E27FC236}">
                <a16:creationId xmlns:a16="http://schemas.microsoft.com/office/drawing/2014/main" id="{D2081A71-6686-8321-DE69-D19C98D59AD1}"/>
              </a:ext>
            </a:extLst>
          </p:cNvPr>
          <p:cNvSpPr/>
          <p:nvPr/>
        </p:nvSpPr>
        <p:spPr>
          <a:xfrm>
            <a:off x="1869168" y="2969442"/>
            <a:ext cx="357191" cy="2766767"/>
          </a:xfrm>
          <a:prstGeom prst="rect">
            <a:avLst/>
          </a:prstGeom>
          <a:solidFill>
            <a:srgbClr val="FFC000">
              <a:alpha val="16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Box 1">
            <a:extLst>
              <a:ext uri="{FF2B5EF4-FFF2-40B4-BE49-F238E27FC236}">
                <a16:creationId xmlns:a16="http://schemas.microsoft.com/office/drawing/2014/main" id="{93CA75D4-939B-C137-C99D-ABF6F7732251}"/>
              </a:ext>
            </a:extLst>
          </p:cNvPr>
          <p:cNvSpPr txBox="1"/>
          <p:nvPr/>
        </p:nvSpPr>
        <p:spPr>
          <a:xfrm>
            <a:off x="4065890" y="2628900"/>
            <a:ext cx="199286" cy="239764"/>
          </a:xfrm>
          <a:prstGeom prst="rect">
            <a:avLst/>
          </a:prstGeom>
          <a:solidFill>
            <a:schemeClr val="bg1"/>
          </a:solidFill>
        </p:spPr>
        <p:txBody>
          <a:bodyPr wrap="square" rtlCol="0">
            <a:spAutoFit/>
          </a:bodyPr>
          <a:lstStyle/>
          <a:p>
            <a:endParaRPr lang="de-DE" dirty="0"/>
          </a:p>
        </p:txBody>
      </p:sp>
    </p:spTree>
    <p:extLst>
      <p:ext uri="{BB962C8B-B14F-4D97-AF65-F5344CB8AC3E}">
        <p14:creationId xmlns:p14="http://schemas.microsoft.com/office/powerpoint/2010/main" val="6179656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D3FA9A8-6D9C-38AA-2233-F750B301A5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6563" y="280015"/>
            <a:ext cx="5870445" cy="4565901"/>
          </a:xfrm>
          <a:prstGeom prst="rect">
            <a:avLst/>
          </a:prstGeom>
        </p:spPr>
      </p:pic>
      <p:pic>
        <p:nvPicPr>
          <p:cNvPr id="5" name="Picture 4">
            <a:extLst>
              <a:ext uri="{FF2B5EF4-FFF2-40B4-BE49-F238E27FC236}">
                <a16:creationId xmlns:a16="http://schemas.microsoft.com/office/drawing/2014/main" id="{AC201D4E-1C19-6493-B47E-4F41300639CD}"/>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4000"/>
                    </a14:imgEffect>
                    <a14:imgEffect>
                      <a14:brightnessContrast contrast="-32000"/>
                    </a14:imgEffect>
                  </a14:imgLayer>
                </a14:imgProps>
              </a:ext>
              <a:ext uri="{28A0092B-C50C-407E-A947-70E740481C1C}">
                <a14:useLocalDpi xmlns:a14="http://schemas.microsoft.com/office/drawing/2010/main" val="0"/>
              </a:ext>
            </a:extLst>
          </a:blip>
          <a:stretch>
            <a:fillRect/>
          </a:stretch>
        </p:blipFill>
        <p:spPr>
          <a:xfrm>
            <a:off x="6487886" y="612245"/>
            <a:ext cx="5192485" cy="3901439"/>
          </a:xfrm>
          <a:prstGeom prst="rect">
            <a:avLst/>
          </a:prstGeom>
        </p:spPr>
      </p:pic>
      <p:sp>
        <p:nvSpPr>
          <p:cNvPr id="7" name="TextBox 6">
            <a:extLst>
              <a:ext uri="{FF2B5EF4-FFF2-40B4-BE49-F238E27FC236}">
                <a16:creationId xmlns:a16="http://schemas.microsoft.com/office/drawing/2014/main" id="{8093717D-5371-F46F-0524-D343581FCEAF}"/>
              </a:ext>
            </a:extLst>
          </p:cNvPr>
          <p:cNvSpPr txBox="1"/>
          <p:nvPr/>
        </p:nvSpPr>
        <p:spPr>
          <a:xfrm>
            <a:off x="326563" y="5654655"/>
            <a:ext cx="11723197" cy="923330"/>
          </a:xfrm>
          <a:prstGeom prst="rect">
            <a:avLst/>
          </a:prstGeom>
          <a:noFill/>
        </p:spPr>
        <p:txBody>
          <a:bodyPr wrap="square">
            <a:spAutoFit/>
          </a:bodyPr>
          <a:lstStyle/>
          <a:p>
            <a:r>
              <a:rPr lang="en-US" b="1" dirty="0"/>
              <a:t>Further enlightenment </a:t>
            </a:r>
            <a:r>
              <a:rPr lang="en-US" dirty="0"/>
              <a:t>on the actual baseline contribution and importance of seabirds (and birds in general) to soil P provision, is critical for future design into approaches to sustainable optimizing of nutrient management and ecosystem functionality, especially in the wider context of the worrying global decline in bird numbers and its diversity. </a:t>
            </a:r>
            <a:endParaRPr lang="de-DE" dirty="0"/>
          </a:p>
        </p:txBody>
      </p:sp>
      <p:sp>
        <p:nvSpPr>
          <p:cNvPr id="8" name="TextBox 7">
            <a:extLst>
              <a:ext uri="{FF2B5EF4-FFF2-40B4-BE49-F238E27FC236}">
                <a16:creationId xmlns:a16="http://schemas.microsoft.com/office/drawing/2014/main" id="{FA0EB468-E445-EC4C-CE96-59EC07B397DE}"/>
              </a:ext>
            </a:extLst>
          </p:cNvPr>
          <p:cNvSpPr txBox="1"/>
          <p:nvPr/>
        </p:nvSpPr>
        <p:spPr>
          <a:xfrm>
            <a:off x="326562" y="5181600"/>
            <a:ext cx="4946477" cy="369332"/>
          </a:xfrm>
          <a:prstGeom prst="rect">
            <a:avLst/>
          </a:prstGeom>
          <a:noFill/>
        </p:spPr>
        <p:txBody>
          <a:bodyPr wrap="square" rtlCol="0">
            <a:spAutoFit/>
          </a:bodyPr>
          <a:lstStyle/>
          <a:p>
            <a:r>
              <a:rPr lang="en-US" b="1" dirty="0"/>
              <a:t>Next step </a:t>
            </a:r>
            <a:r>
              <a:rPr lang="en-US" dirty="0"/>
              <a:t>: Actual quantification and upscaling  </a:t>
            </a:r>
            <a:endParaRPr lang="de-DE" dirty="0"/>
          </a:p>
        </p:txBody>
      </p:sp>
      <p:sp>
        <p:nvSpPr>
          <p:cNvPr id="10" name="Rectangle 9">
            <a:extLst>
              <a:ext uri="{FF2B5EF4-FFF2-40B4-BE49-F238E27FC236}">
                <a16:creationId xmlns:a16="http://schemas.microsoft.com/office/drawing/2014/main" id="{030F51DC-DF09-807F-3361-5CC1DE295BAE}"/>
              </a:ext>
            </a:extLst>
          </p:cNvPr>
          <p:cNvSpPr/>
          <p:nvPr/>
        </p:nvSpPr>
        <p:spPr>
          <a:xfrm>
            <a:off x="2418080" y="538480"/>
            <a:ext cx="3007360" cy="2529840"/>
          </a:xfrm>
          <a:prstGeom prst="rect">
            <a:avLst/>
          </a:prstGeom>
          <a:solidFill>
            <a:srgbClr val="FF0000">
              <a:alpha val="24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tangle 10">
            <a:extLst>
              <a:ext uri="{FF2B5EF4-FFF2-40B4-BE49-F238E27FC236}">
                <a16:creationId xmlns:a16="http://schemas.microsoft.com/office/drawing/2014/main" id="{FD46FE69-3285-67B1-F2C2-D613427CEF88}"/>
              </a:ext>
            </a:extLst>
          </p:cNvPr>
          <p:cNvSpPr/>
          <p:nvPr/>
        </p:nvSpPr>
        <p:spPr>
          <a:xfrm>
            <a:off x="7341703" y="2107095"/>
            <a:ext cx="647513" cy="1528417"/>
          </a:xfrm>
          <a:prstGeom prst="rect">
            <a:avLst/>
          </a:prstGeom>
          <a:solidFill>
            <a:srgbClr val="FF0000">
              <a:alpha val="24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Rectangle 11">
            <a:extLst>
              <a:ext uri="{FF2B5EF4-FFF2-40B4-BE49-F238E27FC236}">
                <a16:creationId xmlns:a16="http://schemas.microsoft.com/office/drawing/2014/main" id="{9383CE7A-7BB1-DBAC-ED7B-501FE816D040}"/>
              </a:ext>
            </a:extLst>
          </p:cNvPr>
          <p:cNvSpPr/>
          <p:nvPr/>
        </p:nvSpPr>
        <p:spPr>
          <a:xfrm>
            <a:off x="1023815" y="1307069"/>
            <a:ext cx="1144953" cy="975024"/>
          </a:xfrm>
          <a:prstGeom prst="rect">
            <a:avLst/>
          </a:prstGeom>
          <a:solidFill>
            <a:srgbClr val="00B0F0">
              <a:alpha val="16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Rectangle 12">
            <a:extLst>
              <a:ext uri="{FF2B5EF4-FFF2-40B4-BE49-F238E27FC236}">
                <a16:creationId xmlns:a16="http://schemas.microsoft.com/office/drawing/2014/main" id="{3A4BADD9-38CE-56FA-5CE3-B9568B275CD5}"/>
              </a:ext>
            </a:extLst>
          </p:cNvPr>
          <p:cNvSpPr/>
          <p:nvPr/>
        </p:nvSpPr>
        <p:spPr>
          <a:xfrm>
            <a:off x="6991350" y="3274621"/>
            <a:ext cx="490846" cy="636979"/>
          </a:xfrm>
          <a:prstGeom prst="rect">
            <a:avLst/>
          </a:prstGeom>
          <a:solidFill>
            <a:srgbClr val="00B0F0">
              <a:alpha val="16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Rectangle 13">
            <a:extLst>
              <a:ext uri="{FF2B5EF4-FFF2-40B4-BE49-F238E27FC236}">
                <a16:creationId xmlns:a16="http://schemas.microsoft.com/office/drawing/2014/main" id="{70FC46D2-88E2-E478-F151-4633817CFD2E}"/>
              </a:ext>
            </a:extLst>
          </p:cNvPr>
          <p:cNvSpPr/>
          <p:nvPr/>
        </p:nvSpPr>
        <p:spPr>
          <a:xfrm>
            <a:off x="1187450" y="1838227"/>
            <a:ext cx="1230630" cy="1252605"/>
          </a:xfrm>
          <a:prstGeom prst="rect">
            <a:avLst/>
          </a:prstGeom>
          <a:solidFill>
            <a:srgbClr val="92D050">
              <a:alpha val="16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Rectangle 14">
            <a:extLst>
              <a:ext uri="{FF2B5EF4-FFF2-40B4-BE49-F238E27FC236}">
                <a16:creationId xmlns:a16="http://schemas.microsoft.com/office/drawing/2014/main" id="{A8D27D58-62DB-DAC8-BC0D-8485A5AA7C74}"/>
              </a:ext>
            </a:extLst>
          </p:cNvPr>
          <p:cNvSpPr/>
          <p:nvPr/>
        </p:nvSpPr>
        <p:spPr>
          <a:xfrm>
            <a:off x="8352147" y="1357460"/>
            <a:ext cx="1178351" cy="575035"/>
          </a:xfrm>
          <a:prstGeom prst="rect">
            <a:avLst/>
          </a:prstGeom>
          <a:solidFill>
            <a:srgbClr val="92D050">
              <a:alpha val="16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Rectangle 15">
            <a:extLst>
              <a:ext uri="{FF2B5EF4-FFF2-40B4-BE49-F238E27FC236}">
                <a16:creationId xmlns:a16="http://schemas.microsoft.com/office/drawing/2014/main" id="{2EBBCB99-B23F-B64F-541A-C17491F9EB0A}"/>
              </a:ext>
            </a:extLst>
          </p:cNvPr>
          <p:cNvSpPr/>
          <p:nvPr/>
        </p:nvSpPr>
        <p:spPr>
          <a:xfrm>
            <a:off x="8121192" y="2592371"/>
            <a:ext cx="1286759" cy="263951"/>
          </a:xfrm>
          <a:prstGeom prst="rect">
            <a:avLst/>
          </a:prstGeom>
          <a:solidFill>
            <a:srgbClr val="92D050">
              <a:alpha val="16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Rectangle 16">
            <a:extLst>
              <a:ext uri="{FF2B5EF4-FFF2-40B4-BE49-F238E27FC236}">
                <a16:creationId xmlns:a16="http://schemas.microsoft.com/office/drawing/2014/main" id="{A4644021-3431-B262-B431-2B0ACD006E68}"/>
              </a:ext>
            </a:extLst>
          </p:cNvPr>
          <p:cNvSpPr/>
          <p:nvPr/>
        </p:nvSpPr>
        <p:spPr>
          <a:xfrm>
            <a:off x="10025405" y="1517716"/>
            <a:ext cx="942681" cy="916906"/>
          </a:xfrm>
          <a:prstGeom prst="rect">
            <a:avLst/>
          </a:prstGeom>
          <a:solidFill>
            <a:srgbClr val="92D050">
              <a:alpha val="16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Rectangle 17">
            <a:extLst>
              <a:ext uri="{FF2B5EF4-FFF2-40B4-BE49-F238E27FC236}">
                <a16:creationId xmlns:a16="http://schemas.microsoft.com/office/drawing/2014/main" id="{504D0E5F-4CC9-5B13-1A17-7EA0C4FCE107}"/>
              </a:ext>
            </a:extLst>
          </p:cNvPr>
          <p:cNvSpPr/>
          <p:nvPr/>
        </p:nvSpPr>
        <p:spPr>
          <a:xfrm>
            <a:off x="8752788" y="1932495"/>
            <a:ext cx="366530" cy="263951"/>
          </a:xfrm>
          <a:prstGeom prst="rect">
            <a:avLst/>
          </a:prstGeom>
          <a:solidFill>
            <a:srgbClr val="002060">
              <a:alpha val="16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Rectangle 18">
            <a:extLst>
              <a:ext uri="{FF2B5EF4-FFF2-40B4-BE49-F238E27FC236}">
                <a16:creationId xmlns:a16="http://schemas.microsoft.com/office/drawing/2014/main" id="{2AB26DFA-0AFF-DEEE-5AD2-126FFF218C62}"/>
              </a:ext>
            </a:extLst>
          </p:cNvPr>
          <p:cNvSpPr/>
          <p:nvPr/>
        </p:nvSpPr>
        <p:spPr>
          <a:xfrm>
            <a:off x="1362173" y="1976168"/>
            <a:ext cx="2479250" cy="2414411"/>
          </a:xfrm>
          <a:prstGeom prst="rect">
            <a:avLst/>
          </a:prstGeom>
          <a:solidFill>
            <a:srgbClr val="FFC000">
              <a:alpha val="16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Rectangle 20">
            <a:extLst>
              <a:ext uri="{FF2B5EF4-FFF2-40B4-BE49-F238E27FC236}">
                <a16:creationId xmlns:a16="http://schemas.microsoft.com/office/drawing/2014/main" id="{FFB39887-501C-6AA8-A82F-90CFCAA7BA29}"/>
              </a:ext>
            </a:extLst>
          </p:cNvPr>
          <p:cNvSpPr/>
          <p:nvPr/>
        </p:nvSpPr>
        <p:spPr>
          <a:xfrm>
            <a:off x="8074057" y="1451400"/>
            <a:ext cx="278089" cy="278419"/>
          </a:xfrm>
          <a:prstGeom prst="rect">
            <a:avLst/>
          </a:prstGeom>
          <a:solidFill>
            <a:srgbClr val="FFC000">
              <a:alpha val="58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Rectangle 21">
            <a:extLst>
              <a:ext uri="{FF2B5EF4-FFF2-40B4-BE49-F238E27FC236}">
                <a16:creationId xmlns:a16="http://schemas.microsoft.com/office/drawing/2014/main" id="{6115630D-783C-6529-7E06-DB0047FFD664}"/>
              </a:ext>
            </a:extLst>
          </p:cNvPr>
          <p:cNvSpPr/>
          <p:nvPr/>
        </p:nvSpPr>
        <p:spPr>
          <a:xfrm>
            <a:off x="8564944" y="2856322"/>
            <a:ext cx="278089" cy="278419"/>
          </a:xfrm>
          <a:prstGeom prst="rect">
            <a:avLst/>
          </a:prstGeom>
          <a:solidFill>
            <a:srgbClr val="FFC000">
              <a:alpha val="51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3" name="Rectangle 22">
            <a:extLst>
              <a:ext uri="{FF2B5EF4-FFF2-40B4-BE49-F238E27FC236}">
                <a16:creationId xmlns:a16="http://schemas.microsoft.com/office/drawing/2014/main" id="{AD336FBE-55FB-03D7-ABA4-10DF023CA529}"/>
              </a:ext>
            </a:extLst>
          </p:cNvPr>
          <p:cNvSpPr/>
          <p:nvPr/>
        </p:nvSpPr>
        <p:spPr>
          <a:xfrm>
            <a:off x="10924315" y="1697749"/>
            <a:ext cx="278089" cy="278419"/>
          </a:xfrm>
          <a:prstGeom prst="rect">
            <a:avLst/>
          </a:prstGeom>
          <a:solidFill>
            <a:srgbClr val="FFC000">
              <a:alpha val="16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4" name="Rectangle 23">
            <a:extLst>
              <a:ext uri="{FF2B5EF4-FFF2-40B4-BE49-F238E27FC236}">
                <a16:creationId xmlns:a16="http://schemas.microsoft.com/office/drawing/2014/main" id="{E07C808A-10DB-FE1F-5F40-E349321651A0}"/>
              </a:ext>
            </a:extLst>
          </p:cNvPr>
          <p:cNvSpPr/>
          <p:nvPr/>
        </p:nvSpPr>
        <p:spPr>
          <a:xfrm>
            <a:off x="7989216" y="2749138"/>
            <a:ext cx="223885" cy="206165"/>
          </a:xfrm>
          <a:prstGeom prst="rect">
            <a:avLst/>
          </a:prstGeom>
          <a:solidFill>
            <a:srgbClr val="FFC000">
              <a:alpha val="16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5" name="Rectangle 24">
            <a:extLst>
              <a:ext uri="{FF2B5EF4-FFF2-40B4-BE49-F238E27FC236}">
                <a16:creationId xmlns:a16="http://schemas.microsoft.com/office/drawing/2014/main" id="{A2AAFF59-8423-F103-8167-3F83E74BE676}"/>
              </a:ext>
            </a:extLst>
          </p:cNvPr>
          <p:cNvSpPr/>
          <p:nvPr/>
        </p:nvSpPr>
        <p:spPr>
          <a:xfrm>
            <a:off x="7935012" y="3274621"/>
            <a:ext cx="255993" cy="181078"/>
          </a:xfrm>
          <a:prstGeom prst="rect">
            <a:avLst/>
          </a:prstGeom>
          <a:solidFill>
            <a:srgbClr val="FFC000">
              <a:alpha val="16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6" name="Rectangle 25">
            <a:extLst>
              <a:ext uri="{FF2B5EF4-FFF2-40B4-BE49-F238E27FC236}">
                <a16:creationId xmlns:a16="http://schemas.microsoft.com/office/drawing/2014/main" id="{08491DA1-D36C-E998-1BCE-71A93302D42D}"/>
              </a:ext>
            </a:extLst>
          </p:cNvPr>
          <p:cNvSpPr/>
          <p:nvPr/>
        </p:nvSpPr>
        <p:spPr>
          <a:xfrm>
            <a:off x="7482195" y="3145692"/>
            <a:ext cx="251028" cy="219467"/>
          </a:xfrm>
          <a:prstGeom prst="rect">
            <a:avLst/>
          </a:prstGeom>
          <a:solidFill>
            <a:srgbClr val="002060">
              <a:alpha val="3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7" name="Rectangle 26">
            <a:extLst>
              <a:ext uri="{FF2B5EF4-FFF2-40B4-BE49-F238E27FC236}">
                <a16:creationId xmlns:a16="http://schemas.microsoft.com/office/drawing/2014/main" id="{76A208F3-8E54-FC0B-71CF-2563B0DE2D95}"/>
              </a:ext>
            </a:extLst>
          </p:cNvPr>
          <p:cNvSpPr/>
          <p:nvPr/>
        </p:nvSpPr>
        <p:spPr>
          <a:xfrm>
            <a:off x="6694471" y="3948690"/>
            <a:ext cx="366530" cy="263951"/>
          </a:xfrm>
          <a:prstGeom prst="rect">
            <a:avLst/>
          </a:prstGeom>
          <a:solidFill>
            <a:srgbClr val="002060">
              <a:alpha val="16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8" name="Rectangle 27">
            <a:extLst>
              <a:ext uri="{FF2B5EF4-FFF2-40B4-BE49-F238E27FC236}">
                <a16:creationId xmlns:a16="http://schemas.microsoft.com/office/drawing/2014/main" id="{7E073D02-E1F7-4112-3F43-3126E14E0EFE}"/>
              </a:ext>
            </a:extLst>
          </p:cNvPr>
          <p:cNvSpPr/>
          <p:nvPr/>
        </p:nvSpPr>
        <p:spPr>
          <a:xfrm>
            <a:off x="8717076" y="2338474"/>
            <a:ext cx="366529" cy="263951"/>
          </a:xfrm>
          <a:prstGeom prst="rect">
            <a:avLst/>
          </a:prstGeom>
          <a:solidFill>
            <a:srgbClr val="00B0F0">
              <a:alpha val="16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3535927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5989D8-D171-9CD4-F3A9-F89356843878}"/>
            </a:ext>
          </a:extLst>
        </p:cNvPr>
        <p:cNvGrpSpPr/>
        <p:nvPr/>
      </p:nvGrpSpPr>
      <p:grpSpPr>
        <a:xfrm>
          <a:off x="0" y="0"/>
          <a:ext cx="0" cy="0"/>
          <a:chOff x="0" y="0"/>
          <a:chExt cx="0" cy="0"/>
        </a:xfrm>
      </p:grpSpPr>
      <p:pic>
        <p:nvPicPr>
          <p:cNvPr id="8" name="Bildplatzhalter 7">
            <a:extLst>
              <a:ext uri="{FF2B5EF4-FFF2-40B4-BE49-F238E27FC236}">
                <a16:creationId xmlns:a16="http://schemas.microsoft.com/office/drawing/2014/main" id="{8E6E9687-E295-3135-9B72-1E3C19C8BD26}"/>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59" b="59"/>
          <a:stretch>
            <a:fillRect/>
          </a:stretch>
        </p:blipFill>
        <p:spPr/>
      </p:pic>
      <p:sp>
        <p:nvSpPr>
          <p:cNvPr id="10" name="Textplatzhalter 9">
            <a:extLst>
              <a:ext uri="{FF2B5EF4-FFF2-40B4-BE49-F238E27FC236}">
                <a16:creationId xmlns:a16="http://schemas.microsoft.com/office/drawing/2014/main" id="{ABB00303-6570-E42F-E442-E00F9E29BF0C}"/>
              </a:ext>
            </a:extLst>
          </p:cNvPr>
          <p:cNvSpPr>
            <a:spLocks noGrp="1"/>
          </p:cNvSpPr>
          <p:nvPr>
            <p:ph type="body" sz="quarter" idx="14"/>
          </p:nvPr>
        </p:nvSpPr>
        <p:spPr/>
        <p:txBody>
          <a:bodyPr/>
          <a:lstStyle/>
          <a:p>
            <a:endParaRPr lang="de-DE"/>
          </a:p>
        </p:txBody>
      </p:sp>
      <p:sp>
        <p:nvSpPr>
          <p:cNvPr id="4" name="Title 3">
            <a:extLst>
              <a:ext uri="{FF2B5EF4-FFF2-40B4-BE49-F238E27FC236}">
                <a16:creationId xmlns:a16="http://schemas.microsoft.com/office/drawing/2014/main" id="{37525DA6-A7ED-01A5-9447-5D898B088D33}"/>
              </a:ext>
            </a:extLst>
          </p:cNvPr>
          <p:cNvSpPr>
            <a:spLocks noGrp="1"/>
          </p:cNvSpPr>
          <p:nvPr>
            <p:ph type="ctrTitle"/>
          </p:nvPr>
        </p:nvSpPr>
        <p:spPr>
          <a:xfrm>
            <a:off x="478367" y="3991036"/>
            <a:ext cx="11235267" cy="623404"/>
          </a:xfrm>
        </p:spPr>
        <p:txBody>
          <a:bodyPr/>
          <a:lstStyle/>
          <a:p>
            <a:pPr algn="ctr"/>
            <a:r>
              <a:rPr lang="en-US" dirty="0"/>
              <a:t>Thank you for your attention !  Questions welcome !</a:t>
            </a:r>
            <a:endParaRPr lang="de-DE" dirty="0"/>
          </a:p>
        </p:txBody>
      </p:sp>
    </p:spTree>
    <p:extLst>
      <p:ext uri="{BB962C8B-B14F-4D97-AF65-F5344CB8AC3E}">
        <p14:creationId xmlns:p14="http://schemas.microsoft.com/office/powerpoint/2010/main" val="4625466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659</Words>
  <Application>Microsoft Office PowerPoint</Application>
  <PresentationFormat>Widescreen</PresentationFormat>
  <Paragraphs>61</Paragraphs>
  <Slides>12</Slides>
  <Notes>3</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SimSun</vt:lpstr>
      <vt:lpstr>Aptos</vt:lpstr>
      <vt:lpstr>Aptos Display</vt:lpstr>
      <vt:lpstr>Arial</vt:lpstr>
      <vt:lpstr>Calibri</vt:lpstr>
      <vt:lpstr>Office Theme</vt:lpstr>
      <vt:lpstr>Seabirds Bearing Light   R. Bol1, P.A. Paquis2, A. Choque2, C. Wang1,3, R. Moerchen3, W. Amelung3 and B. Fuentes2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 for your attention !  Questions welcome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Roland Bol</dc:creator>
  <cp:lastModifiedBy>Roland Bol</cp:lastModifiedBy>
  <cp:revision>48</cp:revision>
  <dcterms:created xsi:type="dcterms:W3CDTF">2026-05-28T07:45:11Z</dcterms:created>
  <dcterms:modified xsi:type="dcterms:W3CDTF">2026-09-08T06:33:27Z</dcterms:modified>
</cp:coreProperties>
</file>