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75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68523-B52E-4162-83D6-B1D54C3EA3C0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D1131-E5E2-4EF5-B06C-90E080493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402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D1131-E5E2-4EF5-B06C-90E0804932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43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27312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1" i="0">
                <a:solidFill>
                  <a:srgbClr val="6C766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766F"/>
                </a:solidFill>
                <a:latin typeface="Arial MT"/>
                <a:cs typeface="Arial MT"/>
              </a:defRPr>
            </a:lvl1pPr>
          </a:lstStyle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27312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1" i="0">
                <a:solidFill>
                  <a:srgbClr val="6C766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766F"/>
                </a:solidFill>
                <a:latin typeface="Arial MT"/>
                <a:cs typeface="Arial MT"/>
              </a:defRPr>
            </a:lvl1pPr>
          </a:lstStyle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27312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1" i="0">
                <a:solidFill>
                  <a:srgbClr val="6C766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766F"/>
                </a:solidFill>
                <a:latin typeface="Arial MT"/>
                <a:cs typeface="Arial MT"/>
              </a:defRPr>
            </a:lvl1pPr>
          </a:lstStyle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27312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1" i="0">
                <a:solidFill>
                  <a:srgbClr val="6C766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766F"/>
                </a:solidFill>
                <a:latin typeface="Arial MT"/>
                <a:cs typeface="Arial MT"/>
              </a:defRPr>
            </a:lvl1pPr>
          </a:lstStyle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50" b="1" i="0">
                <a:solidFill>
                  <a:srgbClr val="6C766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C766F"/>
                </a:solidFill>
                <a:latin typeface="Arial MT"/>
                <a:cs typeface="Arial MT"/>
              </a:defRPr>
            </a:lvl1pPr>
          </a:lstStyle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F6F4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12192000" cy="146685"/>
          </a:xfrm>
          <a:custGeom>
            <a:avLst/>
            <a:gdLst/>
            <a:ahLst/>
            <a:cxnLst/>
            <a:rect l="l" t="t" r="r" b="b"/>
            <a:pathLst>
              <a:path w="12192000" h="146685">
                <a:moveTo>
                  <a:pt x="12191694" y="146303"/>
                </a:moveTo>
                <a:lnTo>
                  <a:pt x="0" y="146303"/>
                </a:lnTo>
                <a:lnTo>
                  <a:pt x="0" y="0"/>
                </a:lnTo>
                <a:lnTo>
                  <a:pt x="12191694" y="0"/>
                </a:lnTo>
                <a:lnTo>
                  <a:pt x="12191694" y="146303"/>
                </a:lnTo>
                <a:close/>
              </a:path>
            </a:pathLst>
          </a:custGeom>
          <a:solidFill>
            <a:srgbClr val="1B4C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12192000" cy="146685"/>
          </a:xfrm>
          <a:custGeom>
            <a:avLst/>
            <a:gdLst/>
            <a:ahLst/>
            <a:cxnLst/>
            <a:rect l="l" t="t" r="r" b="b"/>
            <a:pathLst>
              <a:path w="12192000" h="146685">
                <a:moveTo>
                  <a:pt x="0" y="0"/>
                </a:moveTo>
                <a:lnTo>
                  <a:pt x="12191694" y="0"/>
                </a:lnTo>
                <a:lnTo>
                  <a:pt x="12191694" y="146303"/>
                </a:lnTo>
                <a:lnTo>
                  <a:pt x="0" y="146303"/>
                </a:lnTo>
                <a:lnTo>
                  <a:pt x="0" y="0"/>
                </a:lnTo>
                <a:close/>
              </a:path>
            </a:pathLst>
          </a:custGeom>
          <a:ln w="12699">
            <a:solidFill>
              <a:srgbClr val="1B4C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02919" y="6565392"/>
            <a:ext cx="11201400" cy="0"/>
          </a:xfrm>
          <a:custGeom>
            <a:avLst/>
            <a:gdLst/>
            <a:ahLst/>
            <a:cxnLst/>
            <a:rect l="l" t="t" r="r" b="b"/>
            <a:pathLst>
              <a:path w="11201400">
                <a:moveTo>
                  <a:pt x="0" y="0"/>
                </a:moveTo>
                <a:lnTo>
                  <a:pt x="11201399" y="0"/>
                </a:lnTo>
              </a:path>
            </a:pathLst>
          </a:custGeom>
          <a:ln w="10149">
            <a:solidFill>
              <a:srgbClr val="D8D1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7652" y="527303"/>
            <a:ext cx="10892790" cy="44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27312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7652" y="6612701"/>
            <a:ext cx="2512060" cy="146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" b="1" i="0">
                <a:solidFill>
                  <a:srgbClr val="6C766F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434409" y="6597047"/>
            <a:ext cx="208180" cy="153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6C766F"/>
                </a:solidFill>
                <a:latin typeface="Arial MT"/>
                <a:cs typeface="Arial MT"/>
              </a:defRPr>
            </a:lvl1pPr>
          </a:lstStyle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vasil.metreveli.1@iliauni.edu.g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12198350" cy="6870700"/>
            <a:chOff x="-6350" y="-6350"/>
            <a:chExt cx="12198350" cy="6870700"/>
          </a:xfrm>
        </p:grpSpPr>
        <p:sp>
          <p:nvSpPr>
            <p:cNvPr id="3" name="object 3"/>
            <p:cNvSpPr/>
            <p:nvPr/>
          </p:nvSpPr>
          <p:spPr>
            <a:xfrm>
              <a:off x="6766559" y="0"/>
              <a:ext cx="5425440" cy="6858000"/>
            </a:xfrm>
            <a:custGeom>
              <a:avLst/>
              <a:gdLst/>
              <a:ahLst/>
              <a:cxnLst/>
              <a:rect l="l" t="t" r="r" b="b"/>
              <a:pathLst>
                <a:path w="5425440" h="6858000">
                  <a:moveTo>
                    <a:pt x="0" y="6857999"/>
                  </a:moveTo>
                  <a:lnTo>
                    <a:pt x="5425439" y="6857999"/>
                  </a:lnTo>
                  <a:lnTo>
                    <a:pt x="5425439" y="0"/>
                  </a:lnTo>
                  <a:lnTo>
                    <a:pt x="0" y="0"/>
                  </a:lnTo>
                  <a:lnTo>
                    <a:pt x="0" y="6857999"/>
                  </a:lnTo>
                  <a:close/>
                </a:path>
              </a:pathLst>
            </a:custGeom>
            <a:solidFill>
              <a:srgbClr val="F6F4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6766559" cy="6858000"/>
            </a:xfrm>
            <a:custGeom>
              <a:avLst/>
              <a:gdLst/>
              <a:ahLst/>
              <a:cxnLst/>
              <a:rect l="l" t="t" r="r" b="b"/>
              <a:pathLst>
                <a:path w="6766559" h="6858000">
                  <a:moveTo>
                    <a:pt x="6766559" y="6857999"/>
                  </a:moveTo>
                  <a:lnTo>
                    <a:pt x="0" y="6857999"/>
                  </a:lnTo>
                  <a:lnTo>
                    <a:pt x="0" y="0"/>
                  </a:lnTo>
                  <a:lnTo>
                    <a:pt x="6766559" y="0"/>
                  </a:lnTo>
                  <a:lnTo>
                    <a:pt x="6766559" y="685799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6766559" cy="6858000"/>
            </a:xfrm>
            <a:custGeom>
              <a:avLst/>
              <a:gdLst/>
              <a:ahLst/>
              <a:cxnLst/>
              <a:rect l="l" t="t" r="r" b="b"/>
              <a:pathLst>
                <a:path w="6766559" h="6858000">
                  <a:moveTo>
                    <a:pt x="0" y="0"/>
                  </a:moveTo>
                  <a:lnTo>
                    <a:pt x="6766559" y="0"/>
                  </a:lnTo>
                  <a:lnTo>
                    <a:pt x="6766559" y="6857999"/>
                  </a:lnTo>
                  <a:lnTo>
                    <a:pt x="0" y="685799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766545" y="0"/>
              <a:ext cx="5426075" cy="6858000"/>
            </a:xfrm>
            <a:custGeom>
              <a:avLst/>
              <a:gdLst/>
              <a:ahLst/>
              <a:cxnLst/>
              <a:rect l="l" t="t" r="r" b="b"/>
              <a:pathLst>
                <a:path w="5426075" h="6858000">
                  <a:moveTo>
                    <a:pt x="0" y="6857999"/>
                  </a:moveTo>
                  <a:lnTo>
                    <a:pt x="0" y="0"/>
                  </a:lnTo>
                  <a:lnTo>
                    <a:pt x="5425454" y="0"/>
                  </a:lnTo>
                  <a:lnTo>
                    <a:pt x="5425454" y="6857999"/>
                  </a:lnTo>
                  <a:lnTo>
                    <a:pt x="0" y="6857999"/>
                  </a:lnTo>
                  <a:close/>
                </a:path>
              </a:pathLst>
            </a:custGeom>
            <a:solidFill>
              <a:srgbClr val="1B4C3D">
                <a:alpha val="3411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673100" y="1039367"/>
            <a:ext cx="3648710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900" dirty="0">
                <a:solidFill>
                  <a:srgbClr val="FFFFFF"/>
                </a:solidFill>
              </a:rPr>
              <a:t>Wood</a:t>
            </a:r>
            <a:r>
              <a:rPr sz="2900" spc="-95" dirty="0">
                <a:solidFill>
                  <a:srgbClr val="FFFFFF"/>
                </a:solidFill>
              </a:rPr>
              <a:t> </a:t>
            </a:r>
            <a:r>
              <a:rPr sz="2900" dirty="0">
                <a:solidFill>
                  <a:srgbClr val="FFFFFF"/>
                </a:solidFill>
              </a:rPr>
              <a:t>Density</a:t>
            </a:r>
            <a:r>
              <a:rPr sz="2900" spc="-90" dirty="0">
                <a:solidFill>
                  <a:srgbClr val="FFFFFF"/>
                </a:solidFill>
              </a:rPr>
              <a:t> </a:t>
            </a:r>
            <a:r>
              <a:rPr sz="2900" spc="-25" dirty="0">
                <a:solidFill>
                  <a:srgbClr val="FFFFFF"/>
                </a:solidFill>
              </a:rPr>
              <a:t>Variation </a:t>
            </a:r>
            <a:r>
              <a:rPr sz="2900" dirty="0">
                <a:solidFill>
                  <a:srgbClr val="FFFFFF"/>
                </a:solidFill>
              </a:rPr>
              <a:t>across</a:t>
            </a:r>
            <a:r>
              <a:rPr sz="2900" spc="-120" dirty="0">
                <a:solidFill>
                  <a:srgbClr val="FFFFFF"/>
                </a:solidFill>
              </a:rPr>
              <a:t> </a:t>
            </a:r>
            <a:r>
              <a:rPr sz="2900" dirty="0">
                <a:solidFill>
                  <a:srgbClr val="FFFFFF"/>
                </a:solidFill>
              </a:rPr>
              <a:t>Georgian</a:t>
            </a:r>
            <a:r>
              <a:rPr sz="2900" spc="-114" dirty="0">
                <a:solidFill>
                  <a:srgbClr val="FFFFFF"/>
                </a:solidFill>
              </a:rPr>
              <a:t> </a:t>
            </a:r>
            <a:r>
              <a:rPr sz="2900" spc="-10" dirty="0">
                <a:solidFill>
                  <a:srgbClr val="FFFFFF"/>
                </a:solidFill>
              </a:rPr>
              <a:t>Forests</a:t>
            </a:r>
            <a:endParaRPr sz="2900" dirty="0"/>
          </a:p>
        </p:txBody>
      </p:sp>
      <p:sp>
        <p:nvSpPr>
          <p:cNvPr id="8" name="object 8"/>
          <p:cNvSpPr txBox="1"/>
          <p:nvPr/>
        </p:nvSpPr>
        <p:spPr>
          <a:xfrm>
            <a:off x="673100" y="2379627"/>
            <a:ext cx="459041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50" dirty="0">
                <a:solidFill>
                  <a:srgbClr val="E7EEEA"/>
                </a:solidFill>
                <a:latin typeface="+mn-lt"/>
                <a:cs typeface="Arial MT"/>
              </a:rPr>
              <a:t>Species</a:t>
            </a:r>
            <a:r>
              <a:rPr sz="1850" spc="-40" dirty="0">
                <a:solidFill>
                  <a:srgbClr val="E7EEEA"/>
                </a:solidFill>
                <a:latin typeface="+mn-lt"/>
                <a:cs typeface="Arial MT"/>
              </a:rPr>
              <a:t> </a:t>
            </a:r>
            <a:r>
              <a:rPr sz="1850" dirty="0">
                <a:solidFill>
                  <a:srgbClr val="E7EEEA"/>
                </a:solidFill>
                <a:latin typeface="+mn-lt"/>
                <a:cs typeface="Arial MT"/>
              </a:rPr>
              <a:t>Differences</a:t>
            </a:r>
            <a:r>
              <a:rPr sz="1850" spc="-40" dirty="0">
                <a:solidFill>
                  <a:srgbClr val="E7EEEA"/>
                </a:solidFill>
                <a:latin typeface="+mn-lt"/>
                <a:cs typeface="Arial MT"/>
              </a:rPr>
              <a:t> </a:t>
            </a:r>
            <a:r>
              <a:rPr sz="1850" dirty="0">
                <a:solidFill>
                  <a:srgbClr val="E7EEEA"/>
                </a:solidFill>
                <a:latin typeface="+mn-lt"/>
                <a:cs typeface="Arial MT"/>
              </a:rPr>
              <a:t>and</a:t>
            </a:r>
            <a:r>
              <a:rPr sz="1850" spc="-40" dirty="0">
                <a:solidFill>
                  <a:srgbClr val="E7EEEA"/>
                </a:solidFill>
                <a:latin typeface="+mn-lt"/>
                <a:cs typeface="Arial MT"/>
              </a:rPr>
              <a:t> </a:t>
            </a:r>
            <a:r>
              <a:rPr sz="1850" dirty="0">
                <a:solidFill>
                  <a:srgbClr val="E7EEEA"/>
                </a:solidFill>
                <a:latin typeface="+mn-lt"/>
                <a:cs typeface="Arial MT"/>
              </a:rPr>
              <a:t>Environmental</a:t>
            </a:r>
            <a:r>
              <a:rPr sz="1850" spc="-40" dirty="0">
                <a:solidFill>
                  <a:srgbClr val="E7EEEA"/>
                </a:solidFill>
                <a:latin typeface="+mn-lt"/>
                <a:cs typeface="Arial MT"/>
              </a:rPr>
              <a:t> </a:t>
            </a:r>
            <a:r>
              <a:rPr sz="1850" spc="-25" dirty="0">
                <a:solidFill>
                  <a:srgbClr val="E7EEEA"/>
                </a:solidFill>
                <a:latin typeface="+mn-lt"/>
                <a:cs typeface="Arial MT"/>
              </a:rPr>
              <a:t>and </a:t>
            </a:r>
            <a:r>
              <a:rPr sz="1850" spc="-10" dirty="0">
                <a:solidFill>
                  <a:srgbClr val="E7EEEA"/>
                </a:solidFill>
                <a:latin typeface="+mn-lt"/>
                <a:cs typeface="Arial MT"/>
              </a:rPr>
              <a:t>Stand-</a:t>
            </a:r>
            <a:r>
              <a:rPr sz="1850" dirty="0">
                <a:solidFill>
                  <a:srgbClr val="E7EEEA"/>
                </a:solidFill>
                <a:latin typeface="+mn-lt"/>
                <a:cs typeface="Arial MT"/>
              </a:rPr>
              <a:t>Structural</a:t>
            </a:r>
            <a:r>
              <a:rPr sz="1850" spc="-30" dirty="0">
                <a:solidFill>
                  <a:srgbClr val="E7EEEA"/>
                </a:solidFill>
                <a:latin typeface="+mn-lt"/>
                <a:cs typeface="Arial MT"/>
              </a:rPr>
              <a:t> </a:t>
            </a:r>
            <a:r>
              <a:rPr sz="1850" spc="-10" dirty="0">
                <a:solidFill>
                  <a:srgbClr val="E7EEEA"/>
                </a:solidFill>
                <a:latin typeface="+mn-lt"/>
                <a:cs typeface="Arial MT"/>
              </a:rPr>
              <a:t>Controls</a:t>
            </a:r>
            <a:endParaRPr sz="1850" dirty="0">
              <a:latin typeface="+mn-l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06881" y="3303777"/>
            <a:ext cx="1338580" cy="396875"/>
            <a:chOff x="706881" y="3303777"/>
            <a:chExt cx="1338580" cy="396875"/>
          </a:xfrm>
        </p:grpSpPr>
        <p:sp>
          <p:nvSpPr>
            <p:cNvPr id="10" name="object 10"/>
            <p:cNvSpPr/>
            <p:nvPr/>
          </p:nvSpPr>
          <p:spPr>
            <a:xfrm>
              <a:off x="713231" y="3310127"/>
              <a:ext cx="1325880" cy="384175"/>
            </a:xfrm>
            <a:custGeom>
              <a:avLst/>
              <a:gdLst/>
              <a:ahLst/>
              <a:cxnLst/>
              <a:rect l="l" t="t" r="r" b="b"/>
              <a:pathLst>
                <a:path w="1325880" h="384175">
                  <a:moveTo>
                    <a:pt x="1271014" y="384048"/>
                  </a:moveTo>
                  <a:lnTo>
                    <a:pt x="54865" y="384048"/>
                  </a:lnTo>
                  <a:lnTo>
                    <a:pt x="33509" y="379736"/>
                  </a:lnTo>
                  <a:lnTo>
                    <a:pt x="16069" y="367978"/>
                  </a:lnTo>
                  <a:lnTo>
                    <a:pt x="4311" y="350538"/>
                  </a:lnTo>
                  <a:lnTo>
                    <a:pt x="0" y="329182"/>
                  </a:lnTo>
                  <a:lnTo>
                    <a:pt x="0" y="54864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5" y="0"/>
                  </a:lnTo>
                  <a:lnTo>
                    <a:pt x="1271014" y="0"/>
                  </a:lnTo>
                  <a:lnTo>
                    <a:pt x="1309810" y="16069"/>
                  </a:lnTo>
                  <a:lnTo>
                    <a:pt x="1325879" y="54864"/>
                  </a:lnTo>
                  <a:lnTo>
                    <a:pt x="1325879" y="329182"/>
                  </a:lnTo>
                  <a:lnTo>
                    <a:pt x="1321568" y="350538"/>
                  </a:lnTo>
                  <a:lnTo>
                    <a:pt x="1309810" y="367978"/>
                  </a:lnTo>
                  <a:lnTo>
                    <a:pt x="1292370" y="379736"/>
                  </a:lnTo>
                  <a:lnTo>
                    <a:pt x="1271014" y="384048"/>
                  </a:lnTo>
                  <a:close/>
                </a:path>
              </a:pathLst>
            </a:custGeom>
            <a:solidFill>
              <a:srgbClr val="E3E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3231" y="3310127"/>
              <a:ext cx="1325880" cy="384175"/>
            </a:xfrm>
            <a:custGeom>
              <a:avLst/>
              <a:gdLst/>
              <a:ahLst/>
              <a:cxnLst/>
              <a:rect l="l" t="t" r="r" b="b"/>
              <a:pathLst>
                <a:path w="1325880" h="384175">
                  <a:moveTo>
                    <a:pt x="0" y="54864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5" y="0"/>
                  </a:lnTo>
                  <a:lnTo>
                    <a:pt x="1271014" y="0"/>
                  </a:lnTo>
                  <a:lnTo>
                    <a:pt x="1309810" y="16069"/>
                  </a:lnTo>
                  <a:lnTo>
                    <a:pt x="1325879" y="54864"/>
                  </a:lnTo>
                  <a:lnTo>
                    <a:pt x="1325879" y="329182"/>
                  </a:lnTo>
                  <a:lnTo>
                    <a:pt x="1321568" y="350538"/>
                  </a:lnTo>
                  <a:lnTo>
                    <a:pt x="1309810" y="367978"/>
                  </a:lnTo>
                  <a:lnTo>
                    <a:pt x="1292370" y="379736"/>
                  </a:lnTo>
                  <a:lnTo>
                    <a:pt x="1271014" y="384048"/>
                  </a:lnTo>
                  <a:lnTo>
                    <a:pt x="54865" y="384048"/>
                  </a:lnTo>
                  <a:lnTo>
                    <a:pt x="33509" y="379736"/>
                  </a:lnTo>
                  <a:lnTo>
                    <a:pt x="16069" y="367978"/>
                  </a:lnTo>
                  <a:lnTo>
                    <a:pt x="4311" y="350538"/>
                  </a:lnTo>
                  <a:lnTo>
                    <a:pt x="0" y="329182"/>
                  </a:lnTo>
                  <a:lnTo>
                    <a:pt x="0" y="54864"/>
                  </a:lnTo>
                  <a:close/>
                </a:path>
              </a:pathLst>
            </a:custGeom>
            <a:ln w="12699">
              <a:solidFill>
                <a:srgbClr val="E3EE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90711" y="3374644"/>
            <a:ext cx="57023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1B4C3D"/>
                </a:solidFill>
                <a:latin typeface="Calibri"/>
                <a:cs typeface="Calibri"/>
              </a:rPr>
              <a:t>98</a:t>
            </a:r>
            <a:r>
              <a:rPr sz="1300" b="1" spc="-2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1B4C3D"/>
                </a:solidFill>
                <a:latin typeface="Calibri"/>
                <a:cs typeface="Calibri"/>
              </a:rPr>
              <a:t>plots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42489" y="3303777"/>
            <a:ext cx="1585595" cy="396875"/>
            <a:chOff x="2142489" y="3303777"/>
            <a:chExt cx="1585595" cy="396875"/>
          </a:xfrm>
        </p:grpSpPr>
        <p:sp>
          <p:nvSpPr>
            <p:cNvPr id="14" name="object 14"/>
            <p:cNvSpPr/>
            <p:nvPr/>
          </p:nvSpPr>
          <p:spPr>
            <a:xfrm>
              <a:off x="2148839" y="3310127"/>
              <a:ext cx="1572895" cy="384175"/>
            </a:xfrm>
            <a:custGeom>
              <a:avLst/>
              <a:gdLst/>
              <a:ahLst/>
              <a:cxnLst/>
              <a:rect l="l" t="t" r="r" b="b"/>
              <a:pathLst>
                <a:path w="1572895" h="384175">
                  <a:moveTo>
                    <a:pt x="1517902" y="384048"/>
                  </a:moveTo>
                  <a:lnTo>
                    <a:pt x="54864" y="384048"/>
                  </a:lnTo>
                  <a:lnTo>
                    <a:pt x="33509" y="379736"/>
                  </a:lnTo>
                  <a:lnTo>
                    <a:pt x="16069" y="367978"/>
                  </a:lnTo>
                  <a:lnTo>
                    <a:pt x="4311" y="350538"/>
                  </a:lnTo>
                  <a:lnTo>
                    <a:pt x="0" y="329182"/>
                  </a:lnTo>
                  <a:lnTo>
                    <a:pt x="0" y="54864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4" y="0"/>
                  </a:lnTo>
                  <a:lnTo>
                    <a:pt x="1517902" y="0"/>
                  </a:lnTo>
                  <a:lnTo>
                    <a:pt x="1556698" y="16069"/>
                  </a:lnTo>
                  <a:lnTo>
                    <a:pt x="1572767" y="54864"/>
                  </a:lnTo>
                  <a:lnTo>
                    <a:pt x="1572767" y="329182"/>
                  </a:lnTo>
                  <a:lnTo>
                    <a:pt x="1568456" y="350538"/>
                  </a:lnTo>
                  <a:lnTo>
                    <a:pt x="1556698" y="367978"/>
                  </a:lnTo>
                  <a:lnTo>
                    <a:pt x="1539258" y="379736"/>
                  </a:lnTo>
                  <a:lnTo>
                    <a:pt x="1517902" y="384048"/>
                  </a:lnTo>
                  <a:close/>
                </a:path>
              </a:pathLst>
            </a:custGeom>
            <a:solidFill>
              <a:srgbClr val="E3E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148839" y="3310127"/>
              <a:ext cx="1572895" cy="384175"/>
            </a:xfrm>
            <a:custGeom>
              <a:avLst/>
              <a:gdLst/>
              <a:ahLst/>
              <a:cxnLst/>
              <a:rect l="l" t="t" r="r" b="b"/>
              <a:pathLst>
                <a:path w="1572895" h="384175">
                  <a:moveTo>
                    <a:pt x="0" y="54864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4" y="0"/>
                  </a:lnTo>
                  <a:lnTo>
                    <a:pt x="1517902" y="0"/>
                  </a:lnTo>
                  <a:lnTo>
                    <a:pt x="1556698" y="16069"/>
                  </a:lnTo>
                  <a:lnTo>
                    <a:pt x="1572767" y="54864"/>
                  </a:lnTo>
                  <a:lnTo>
                    <a:pt x="1572767" y="329182"/>
                  </a:lnTo>
                  <a:lnTo>
                    <a:pt x="1568456" y="350538"/>
                  </a:lnTo>
                  <a:lnTo>
                    <a:pt x="1556698" y="367978"/>
                  </a:lnTo>
                  <a:lnTo>
                    <a:pt x="1539258" y="379736"/>
                  </a:lnTo>
                  <a:lnTo>
                    <a:pt x="1517902" y="384048"/>
                  </a:lnTo>
                  <a:lnTo>
                    <a:pt x="54864" y="384048"/>
                  </a:lnTo>
                  <a:lnTo>
                    <a:pt x="33509" y="379736"/>
                  </a:lnTo>
                  <a:lnTo>
                    <a:pt x="16069" y="367978"/>
                  </a:lnTo>
                  <a:lnTo>
                    <a:pt x="4311" y="350538"/>
                  </a:lnTo>
                  <a:lnTo>
                    <a:pt x="0" y="329182"/>
                  </a:lnTo>
                  <a:lnTo>
                    <a:pt x="0" y="54864"/>
                  </a:lnTo>
                  <a:close/>
                </a:path>
              </a:pathLst>
            </a:custGeom>
            <a:ln w="12699">
              <a:solidFill>
                <a:srgbClr val="E3EE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541690" y="3374644"/>
            <a:ext cx="78740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1B4C3D"/>
                </a:solidFill>
                <a:latin typeface="+mn-lt"/>
                <a:cs typeface="Arial"/>
              </a:rPr>
              <a:t>629</a:t>
            </a:r>
            <a:r>
              <a:rPr sz="1300" b="1" spc="-40" dirty="0">
                <a:solidFill>
                  <a:srgbClr val="1B4C3D"/>
                </a:solidFill>
                <a:latin typeface="+mn-lt"/>
                <a:cs typeface="Arial"/>
              </a:rPr>
              <a:t> </a:t>
            </a:r>
            <a:r>
              <a:rPr sz="1300" b="1" spc="-10" dirty="0">
                <a:solidFill>
                  <a:srgbClr val="1B4C3D"/>
                </a:solidFill>
                <a:latin typeface="+mn-lt"/>
                <a:cs typeface="Arial"/>
              </a:rPr>
              <a:t>cores</a:t>
            </a:r>
            <a:endParaRPr sz="1300" dirty="0">
              <a:latin typeface="+mn-lt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834129" y="3303777"/>
            <a:ext cx="1704339" cy="396875"/>
            <a:chOff x="3834129" y="3303777"/>
            <a:chExt cx="1704339" cy="396875"/>
          </a:xfrm>
        </p:grpSpPr>
        <p:sp>
          <p:nvSpPr>
            <p:cNvPr id="18" name="object 18"/>
            <p:cNvSpPr/>
            <p:nvPr/>
          </p:nvSpPr>
          <p:spPr>
            <a:xfrm>
              <a:off x="3840479" y="3310127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39" h="384175">
                  <a:moveTo>
                    <a:pt x="1636774" y="384048"/>
                  </a:moveTo>
                  <a:lnTo>
                    <a:pt x="54864" y="384048"/>
                  </a:lnTo>
                  <a:lnTo>
                    <a:pt x="33509" y="379736"/>
                  </a:lnTo>
                  <a:lnTo>
                    <a:pt x="16069" y="367978"/>
                  </a:lnTo>
                  <a:lnTo>
                    <a:pt x="4311" y="350538"/>
                  </a:lnTo>
                  <a:lnTo>
                    <a:pt x="0" y="329182"/>
                  </a:lnTo>
                  <a:lnTo>
                    <a:pt x="0" y="54864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4" y="0"/>
                  </a:lnTo>
                  <a:lnTo>
                    <a:pt x="1636774" y="0"/>
                  </a:lnTo>
                  <a:lnTo>
                    <a:pt x="1675570" y="16069"/>
                  </a:lnTo>
                  <a:lnTo>
                    <a:pt x="1691639" y="54864"/>
                  </a:lnTo>
                  <a:lnTo>
                    <a:pt x="1691639" y="329182"/>
                  </a:lnTo>
                  <a:lnTo>
                    <a:pt x="1687328" y="350538"/>
                  </a:lnTo>
                  <a:lnTo>
                    <a:pt x="1675570" y="367978"/>
                  </a:lnTo>
                  <a:lnTo>
                    <a:pt x="1658130" y="379736"/>
                  </a:lnTo>
                  <a:lnTo>
                    <a:pt x="1636774" y="384048"/>
                  </a:lnTo>
                  <a:close/>
                </a:path>
              </a:pathLst>
            </a:custGeom>
            <a:solidFill>
              <a:srgbClr val="E3E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40479" y="3310127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39" h="384175">
                  <a:moveTo>
                    <a:pt x="0" y="54864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4" y="0"/>
                  </a:lnTo>
                  <a:lnTo>
                    <a:pt x="1636774" y="0"/>
                  </a:lnTo>
                  <a:lnTo>
                    <a:pt x="1675570" y="16069"/>
                  </a:lnTo>
                  <a:lnTo>
                    <a:pt x="1691639" y="54864"/>
                  </a:lnTo>
                  <a:lnTo>
                    <a:pt x="1691639" y="329182"/>
                  </a:lnTo>
                  <a:lnTo>
                    <a:pt x="1687328" y="350538"/>
                  </a:lnTo>
                  <a:lnTo>
                    <a:pt x="1675570" y="367978"/>
                  </a:lnTo>
                  <a:lnTo>
                    <a:pt x="1658130" y="379736"/>
                  </a:lnTo>
                  <a:lnTo>
                    <a:pt x="1636774" y="384048"/>
                  </a:lnTo>
                  <a:lnTo>
                    <a:pt x="54864" y="384048"/>
                  </a:lnTo>
                  <a:lnTo>
                    <a:pt x="33509" y="379736"/>
                  </a:lnTo>
                  <a:lnTo>
                    <a:pt x="16069" y="367978"/>
                  </a:lnTo>
                  <a:lnTo>
                    <a:pt x="4311" y="350538"/>
                  </a:lnTo>
                  <a:lnTo>
                    <a:pt x="0" y="329182"/>
                  </a:lnTo>
                  <a:lnTo>
                    <a:pt x="0" y="54864"/>
                  </a:lnTo>
                  <a:close/>
                </a:path>
              </a:pathLst>
            </a:custGeom>
            <a:ln w="12699">
              <a:solidFill>
                <a:srgbClr val="E3EE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256057" y="3374644"/>
            <a:ext cx="860425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1B4C3D"/>
                </a:solidFill>
                <a:latin typeface="+mn-lt"/>
                <a:cs typeface="Arial"/>
              </a:rPr>
              <a:t>13</a:t>
            </a:r>
            <a:r>
              <a:rPr sz="1300" b="1" spc="-25" dirty="0">
                <a:solidFill>
                  <a:srgbClr val="1B4C3D"/>
                </a:solidFill>
                <a:latin typeface="+mn-lt"/>
                <a:cs typeface="Arial"/>
              </a:rPr>
              <a:t> </a:t>
            </a:r>
            <a:r>
              <a:rPr sz="1300" b="1" spc="-10" dirty="0">
                <a:solidFill>
                  <a:srgbClr val="1B4C3D"/>
                </a:solidFill>
                <a:latin typeface="+mn-lt"/>
                <a:cs typeface="Arial"/>
              </a:rPr>
              <a:t>species</a:t>
            </a:r>
            <a:endParaRPr sz="1300" dirty="0">
              <a:latin typeface="+mn-lt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0532" y="3916496"/>
            <a:ext cx="2319655" cy="71628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Vasil</a:t>
            </a:r>
            <a:r>
              <a:rPr sz="17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Metreveli</a:t>
            </a:r>
            <a:r>
              <a:rPr sz="17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al.</a:t>
            </a:r>
            <a:endParaRPr sz="17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250" dirty="0">
                <a:solidFill>
                  <a:srgbClr val="D4E0DB"/>
                </a:solidFill>
                <a:latin typeface="Calibri"/>
                <a:cs typeface="Calibri"/>
              </a:rPr>
              <a:t>Ilia</a:t>
            </a:r>
            <a:r>
              <a:rPr sz="1250" spc="-2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D4E0DB"/>
                </a:solidFill>
                <a:latin typeface="Calibri"/>
                <a:cs typeface="Calibri"/>
              </a:rPr>
              <a:t>State</a:t>
            </a:r>
            <a:r>
              <a:rPr sz="12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D4E0DB"/>
                </a:solidFill>
                <a:latin typeface="Calibri"/>
                <a:cs typeface="Calibri"/>
              </a:rPr>
              <a:t>University</a:t>
            </a:r>
            <a:r>
              <a:rPr sz="12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D4E0DB"/>
                </a:solidFill>
                <a:latin typeface="Calibri"/>
                <a:cs typeface="Calibri"/>
              </a:rPr>
              <a:t>·</a:t>
            </a:r>
            <a:r>
              <a:rPr sz="12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D4E0DB"/>
                </a:solidFill>
                <a:latin typeface="Calibri"/>
                <a:cs typeface="Calibri"/>
              </a:rPr>
              <a:t>Tbilisi,</a:t>
            </a:r>
            <a:r>
              <a:rPr sz="12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D4E0DB"/>
                </a:solidFill>
                <a:latin typeface="Calibri"/>
                <a:cs typeface="Calibri"/>
              </a:rPr>
              <a:t>Georgia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0532" y="6069584"/>
            <a:ext cx="235267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0" dirty="0">
                <a:solidFill>
                  <a:srgbClr val="BED0C8"/>
                </a:solidFill>
                <a:latin typeface="Calibri"/>
                <a:cs typeface="Calibri"/>
              </a:rPr>
              <a:t>Conference</a:t>
            </a:r>
            <a:r>
              <a:rPr sz="1050" dirty="0">
                <a:solidFill>
                  <a:srgbClr val="BED0C8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BED0C8"/>
                </a:solidFill>
                <a:latin typeface="Calibri"/>
                <a:cs typeface="Calibri"/>
              </a:rPr>
              <a:t>presentation</a:t>
            </a:r>
            <a:r>
              <a:rPr sz="1050" dirty="0">
                <a:solidFill>
                  <a:srgbClr val="BED0C8"/>
                </a:solidFill>
                <a:latin typeface="Calibri"/>
                <a:cs typeface="Calibri"/>
              </a:rPr>
              <a:t> ·</a:t>
            </a:r>
            <a:r>
              <a:rPr sz="1050" spc="5" dirty="0">
                <a:solidFill>
                  <a:srgbClr val="BED0C8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BED0C8"/>
                </a:solidFill>
                <a:latin typeface="Calibri"/>
                <a:cs typeface="Calibri"/>
              </a:rPr>
              <a:t>September</a:t>
            </a:r>
            <a:r>
              <a:rPr sz="1050" dirty="0">
                <a:solidFill>
                  <a:srgbClr val="BED0C8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BED0C8"/>
                </a:solidFill>
                <a:latin typeface="Calibri"/>
                <a:cs typeface="Calibri"/>
              </a:rPr>
              <a:t>2026</a:t>
            </a:r>
            <a:endParaRPr sz="1050" dirty="0">
              <a:latin typeface="Calibri"/>
              <a:cs typeface="Calibri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0FCF0BC-5030-460E-80B0-82D18631B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883" y="2170302"/>
            <a:ext cx="5415786" cy="304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121"/>
            <a:ext cx="5924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ROADMAP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60" dirty="0"/>
              <a:t> </a:t>
            </a:r>
            <a:r>
              <a:rPr spc="-25" dirty="0"/>
              <a:t>30-</a:t>
            </a:r>
            <a:r>
              <a:rPr dirty="0"/>
              <a:t>minute</a:t>
            </a:r>
            <a:r>
              <a:rPr spc="-55" dirty="0"/>
              <a:t> </a:t>
            </a:r>
            <a:r>
              <a:rPr dirty="0"/>
              <a:t>story</a:t>
            </a:r>
            <a:r>
              <a:rPr spc="-55" dirty="0"/>
              <a:t> </a:t>
            </a:r>
            <a:r>
              <a:rPr dirty="0"/>
              <a:t>in</a:t>
            </a:r>
            <a:r>
              <a:rPr spc="-60" dirty="0"/>
              <a:t> </a:t>
            </a:r>
            <a:r>
              <a:rPr dirty="0"/>
              <a:t>four</a:t>
            </a:r>
            <a:r>
              <a:rPr spc="-55" dirty="0"/>
              <a:t> </a:t>
            </a:r>
            <a:r>
              <a:rPr spc="-10" dirty="0"/>
              <a:t>steps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655" y="292499"/>
                  </a:moveTo>
                  <a:lnTo>
                    <a:pt x="54843" y="292499"/>
                  </a:lnTo>
                  <a:lnTo>
                    <a:pt x="33496" y="288190"/>
                  </a:lnTo>
                  <a:lnTo>
                    <a:pt x="16063" y="276436"/>
                  </a:lnTo>
                  <a:lnTo>
                    <a:pt x="4309" y="259003"/>
                  </a:lnTo>
                  <a:lnTo>
                    <a:pt x="0" y="237656"/>
                  </a:lnTo>
                  <a:lnTo>
                    <a:pt x="0" y="54843"/>
                  </a:lnTo>
                  <a:lnTo>
                    <a:pt x="4309" y="33496"/>
                  </a:lnTo>
                  <a:lnTo>
                    <a:pt x="16063" y="16063"/>
                  </a:lnTo>
                  <a:lnTo>
                    <a:pt x="33496" y="4309"/>
                  </a:lnTo>
                  <a:lnTo>
                    <a:pt x="54843" y="0"/>
                  </a:lnTo>
                  <a:lnTo>
                    <a:pt x="2523655" y="0"/>
                  </a:lnTo>
                  <a:lnTo>
                    <a:pt x="2562436" y="16063"/>
                  </a:lnTo>
                  <a:lnTo>
                    <a:pt x="2578499" y="54843"/>
                  </a:lnTo>
                  <a:lnTo>
                    <a:pt x="2578499" y="237656"/>
                  </a:lnTo>
                  <a:lnTo>
                    <a:pt x="2574190" y="259003"/>
                  </a:lnTo>
                  <a:lnTo>
                    <a:pt x="2562436" y="276436"/>
                  </a:lnTo>
                  <a:lnTo>
                    <a:pt x="2545003" y="288190"/>
                  </a:lnTo>
                  <a:lnTo>
                    <a:pt x="2523655" y="292499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43"/>
                  </a:moveTo>
                  <a:lnTo>
                    <a:pt x="4309" y="33496"/>
                  </a:lnTo>
                  <a:lnTo>
                    <a:pt x="16063" y="16063"/>
                  </a:lnTo>
                  <a:lnTo>
                    <a:pt x="33496" y="4309"/>
                  </a:lnTo>
                  <a:lnTo>
                    <a:pt x="54843" y="0"/>
                  </a:lnTo>
                  <a:lnTo>
                    <a:pt x="2523655" y="0"/>
                  </a:lnTo>
                  <a:lnTo>
                    <a:pt x="2562436" y="16063"/>
                  </a:lnTo>
                  <a:lnTo>
                    <a:pt x="2578499" y="54843"/>
                  </a:lnTo>
                  <a:lnTo>
                    <a:pt x="2578499" y="237656"/>
                  </a:lnTo>
                  <a:lnTo>
                    <a:pt x="2574190" y="259003"/>
                  </a:lnTo>
                  <a:lnTo>
                    <a:pt x="2562436" y="276436"/>
                  </a:lnTo>
                  <a:lnTo>
                    <a:pt x="2545003" y="288190"/>
                  </a:lnTo>
                  <a:lnTo>
                    <a:pt x="2523655" y="292499"/>
                  </a:lnTo>
                  <a:lnTo>
                    <a:pt x="54843" y="292499"/>
                  </a:lnTo>
                  <a:lnTo>
                    <a:pt x="33496" y="288190"/>
                  </a:lnTo>
                  <a:lnTo>
                    <a:pt x="16063" y="276436"/>
                  </a:lnTo>
                  <a:lnTo>
                    <a:pt x="4309" y="259003"/>
                  </a:lnTo>
                  <a:lnTo>
                    <a:pt x="0" y="237656"/>
                  </a:lnTo>
                  <a:lnTo>
                    <a:pt x="0" y="5484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03688" y="353114"/>
            <a:ext cx="8394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8A6424"/>
                </a:solidFill>
                <a:latin typeface="Calibri"/>
                <a:cs typeface="Calibri"/>
              </a:rPr>
              <a:t>TALK</a:t>
            </a:r>
            <a:r>
              <a:rPr sz="900" b="1" spc="-1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STRUCTURE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67956" y="1372044"/>
            <a:ext cx="2535555" cy="4364355"/>
            <a:chOff x="667956" y="1372044"/>
            <a:chExt cx="2535555" cy="436435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7956" y="1372044"/>
              <a:ext cx="2535560" cy="43643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85800" y="1389887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2423276" y="4316099"/>
                  </a:moveTo>
                  <a:lnTo>
                    <a:pt x="64023" y="4316099"/>
                  </a:lnTo>
                  <a:lnTo>
                    <a:pt x="39102" y="4311068"/>
                  </a:lnTo>
                  <a:lnTo>
                    <a:pt x="18751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lnTo>
                    <a:pt x="5031" y="39102"/>
                  </a:lnTo>
                  <a:lnTo>
                    <a:pt x="18751" y="18751"/>
                  </a:lnTo>
                  <a:lnTo>
                    <a:pt x="39102" y="5031"/>
                  </a:lnTo>
                  <a:lnTo>
                    <a:pt x="64023" y="0"/>
                  </a:lnTo>
                  <a:lnTo>
                    <a:pt x="2423276" y="0"/>
                  </a:lnTo>
                  <a:lnTo>
                    <a:pt x="2468547" y="18751"/>
                  </a:lnTo>
                  <a:lnTo>
                    <a:pt x="2487299" y="64023"/>
                  </a:lnTo>
                  <a:lnTo>
                    <a:pt x="2487299" y="4252076"/>
                  </a:lnTo>
                  <a:lnTo>
                    <a:pt x="2482268" y="4276997"/>
                  </a:lnTo>
                  <a:lnTo>
                    <a:pt x="2468548" y="4297348"/>
                  </a:lnTo>
                  <a:lnTo>
                    <a:pt x="2448197" y="4311068"/>
                  </a:lnTo>
                  <a:lnTo>
                    <a:pt x="2423276" y="431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85800" y="1389887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0" y="64023"/>
                  </a:moveTo>
                  <a:lnTo>
                    <a:pt x="5031" y="39102"/>
                  </a:lnTo>
                  <a:lnTo>
                    <a:pt x="18751" y="18751"/>
                  </a:lnTo>
                  <a:lnTo>
                    <a:pt x="39102" y="5031"/>
                  </a:lnTo>
                  <a:lnTo>
                    <a:pt x="64023" y="0"/>
                  </a:lnTo>
                  <a:lnTo>
                    <a:pt x="2423276" y="0"/>
                  </a:lnTo>
                  <a:lnTo>
                    <a:pt x="2468547" y="18751"/>
                  </a:lnTo>
                  <a:lnTo>
                    <a:pt x="2487299" y="64023"/>
                  </a:lnTo>
                  <a:lnTo>
                    <a:pt x="2487299" y="4252076"/>
                  </a:lnTo>
                  <a:lnTo>
                    <a:pt x="2482268" y="4276997"/>
                  </a:lnTo>
                  <a:lnTo>
                    <a:pt x="2468548" y="4297348"/>
                  </a:lnTo>
                  <a:lnTo>
                    <a:pt x="2448197" y="4311068"/>
                  </a:lnTo>
                  <a:lnTo>
                    <a:pt x="2423276" y="4316099"/>
                  </a:lnTo>
                  <a:lnTo>
                    <a:pt x="64023" y="4316099"/>
                  </a:lnTo>
                  <a:lnTo>
                    <a:pt x="39102" y="4311068"/>
                  </a:lnTo>
                  <a:lnTo>
                    <a:pt x="18751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4268" y="1692124"/>
            <a:ext cx="3086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D49A39"/>
                </a:solidFill>
                <a:latin typeface="Calibri"/>
                <a:cs typeface="Calibri"/>
              </a:rPr>
              <a:t>01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74268" y="2501858"/>
            <a:ext cx="1431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Why</a:t>
            </a:r>
            <a:r>
              <a:rPr sz="18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it</a:t>
            </a:r>
            <a:r>
              <a:rPr sz="18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matters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4268" y="3643848"/>
            <a:ext cx="1788795" cy="10933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5"/>
              </a:spcBef>
            </a:pPr>
            <a:r>
              <a:rPr lang="en-US" sz="1400" dirty="0">
                <a:solidFill>
                  <a:srgbClr val="27312F"/>
                </a:solidFill>
                <a:latin typeface="Calibri"/>
                <a:cs typeface="Calibri"/>
              </a:rPr>
              <a:t>Wood density influences tree strategy, mechanical characteristics, biomass, and carbon.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596005" y="1389887"/>
            <a:ext cx="2499995" cy="4328795"/>
            <a:chOff x="3532377" y="1383538"/>
            <a:chExt cx="2499995" cy="4328795"/>
          </a:xfrm>
        </p:grpSpPr>
        <p:sp>
          <p:nvSpPr>
            <p:cNvPr id="16" name="object 16"/>
            <p:cNvSpPr/>
            <p:nvPr/>
          </p:nvSpPr>
          <p:spPr>
            <a:xfrm>
              <a:off x="3538727" y="1389888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2423276" y="4316099"/>
                  </a:moveTo>
                  <a:lnTo>
                    <a:pt x="64023" y="4316099"/>
                  </a:lnTo>
                  <a:lnTo>
                    <a:pt x="39102" y="4311068"/>
                  </a:lnTo>
                  <a:lnTo>
                    <a:pt x="18751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lnTo>
                    <a:pt x="5031" y="39102"/>
                  </a:lnTo>
                  <a:lnTo>
                    <a:pt x="18751" y="18751"/>
                  </a:lnTo>
                  <a:lnTo>
                    <a:pt x="39102" y="5031"/>
                  </a:lnTo>
                  <a:lnTo>
                    <a:pt x="64023" y="0"/>
                  </a:lnTo>
                  <a:lnTo>
                    <a:pt x="2423276" y="0"/>
                  </a:lnTo>
                  <a:lnTo>
                    <a:pt x="2468548" y="18751"/>
                  </a:lnTo>
                  <a:lnTo>
                    <a:pt x="2487299" y="64023"/>
                  </a:lnTo>
                  <a:lnTo>
                    <a:pt x="2487299" y="4252076"/>
                  </a:lnTo>
                  <a:lnTo>
                    <a:pt x="2482268" y="4276997"/>
                  </a:lnTo>
                  <a:lnTo>
                    <a:pt x="2468548" y="4297348"/>
                  </a:lnTo>
                  <a:lnTo>
                    <a:pt x="2448197" y="4311068"/>
                  </a:lnTo>
                  <a:lnTo>
                    <a:pt x="2423276" y="431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38727" y="1389888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0" y="64023"/>
                  </a:moveTo>
                  <a:lnTo>
                    <a:pt x="5031" y="39102"/>
                  </a:lnTo>
                  <a:lnTo>
                    <a:pt x="18751" y="18751"/>
                  </a:lnTo>
                  <a:lnTo>
                    <a:pt x="39102" y="5031"/>
                  </a:lnTo>
                  <a:lnTo>
                    <a:pt x="64023" y="0"/>
                  </a:lnTo>
                  <a:lnTo>
                    <a:pt x="2423276" y="0"/>
                  </a:lnTo>
                  <a:lnTo>
                    <a:pt x="2468548" y="18751"/>
                  </a:lnTo>
                  <a:lnTo>
                    <a:pt x="2487299" y="64023"/>
                  </a:lnTo>
                  <a:lnTo>
                    <a:pt x="2487299" y="4252076"/>
                  </a:lnTo>
                  <a:lnTo>
                    <a:pt x="2482268" y="4276997"/>
                  </a:lnTo>
                  <a:lnTo>
                    <a:pt x="2468548" y="4297348"/>
                  </a:lnTo>
                  <a:lnTo>
                    <a:pt x="2448197" y="4311068"/>
                  </a:lnTo>
                  <a:lnTo>
                    <a:pt x="2423276" y="4316099"/>
                  </a:lnTo>
                  <a:lnTo>
                    <a:pt x="64023" y="4316099"/>
                  </a:lnTo>
                  <a:lnTo>
                    <a:pt x="39102" y="4311068"/>
                  </a:lnTo>
                  <a:lnTo>
                    <a:pt x="18751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727196" y="1692124"/>
            <a:ext cx="3086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D49A39"/>
                </a:solidFill>
                <a:latin typeface="Calibri"/>
                <a:cs typeface="Calibri"/>
              </a:rPr>
              <a:t>02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27196" y="2501858"/>
            <a:ext cx="1979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How</a:t>
            </a:r>
            <a:r>
              <a:rPr sz="18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we</a:t>
            </a:r>
            <a:r>
              <a:rPr sz="1800" b="1" spc="-3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measured</a:t>
            </a:r>
            <a:r>
              <a:rPr sz="1800" b="1" spc="-3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1B4C3D"/>
                </a:solidFill>
                <a:latin typeface="Calibri"/>
                <a:cs typeface="Calibri"/>
              </a:rPr>
              <a:t>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27196" y="3752052"/>
            <a:ext cx="1953895" cy="675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1400"/>
              </a:lnSpc>
              <a:spcBef>
                <a:spcPts val="95"/>
              </a:spcBef>
            </a:pP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98 NFI</a:t>
            </a:r>
            <a:r>
              <a:rPr sz="1400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plots, 629</a:t>
            </a:r>
            <a:r>
              <a:rPr sz="1400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cores, </a:t>
            </a: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13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species,</a:t>
            </a: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standardized</a:t>
            </a: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field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400" spc="-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laboratory</a:t>
            </a:r>
            <a:r>
              <a:rPr sz="140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protocol.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385305" y="1383538"/>
            <a:ext cx="2499995" cy="4328795"/>
            <a:chOff x="6385305" y="1383538"/>
            <a:chExt cx="2499995" cy="4328795"/>
          </a:xfrm>
        </p:grpSpPr>
        <p:sp>
          <p:nvSpPr>
            <p:cNvPr id="22" name="object 22"/>
            <p:cNvSpPr/>
            <p:nvPr/>
          </p:nvSpPr>
          <p:spPr>
            <a:xfrm>
              <a:off x="6391655" y="1389888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2423276" y="4316099"/>
                  </a:moveTo>
                  <a:lnTo>
                    <a:pt x="64023" y="4316099"/>
                  </a:lnTo>
                  <a:lnTo>
                    <a:pt x="39102" y="4311068"/>
                  </a:lnTo>
                  <a:lnTo>
                    <a:pt x="18752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lnTo>
                    <a:pt x="5031" y="39102"/>
                  </a:lnTo>
                  <a:lnTo>
                    <a:pt x="18752" y="18751"/>
                  </a:lnTo>
                  <a:lnTo>
                    <a:pt x="39102" y="5031"/>
                  </a:lnTo>
                  <a:lnTo>
                    <a:pt x="64023" y="0"/>
                  </a:lnTo>
                  <a:lnTo>
                    <a:pt x="2423276" y="0"/>
                  </a:lnTo>
                  <a:lnTo>
                    <a:pt x="2468548" y="18751"/>
                  </a:lnTo>
                  <a:lnTo>
                    <a:pt x="2487300" y="64023"/>
                  </a:lnTo>
                  <a:lnTo>
                    <a:pt x="2487300" y="4252076"/>
                  </a:lnTo>
                  <a:lnTo>
                    <a:pt x="2482269" y="4276997"/>
                  </a:lnTo>
                  <a:lnTo>
                    <a:pt x="2468548" y="4297348"/>
                  </a:lnTo>
                  <a:lnTo>
                    <a:pt x="2448197" y="4311068"/>
                  </a:lnTo>
                  <a:lnTo>
                    <a:pt x="2423276" y="431609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391655" y="1389888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0" y="64023"/>
                  </a:moveTo>
                  <a:lnTo>
                    <a:pt x="5031" y="39102"/>
                  </a:lnTo>
                  <a:lnTo>
                    <a:pt x="18752" y="18751"/>
                  </a:lnTo>
                  <a:lnTo>
                    <a:pt x="39102" y="5031"/>
                  </a:lnTo>
                  <a:lnTo>
                    <a:pt x="64023" y="0"/>
                  </a:lnTo>
                  <a:lnTo>
                    <a:pt x="2423276" y="0"/>
                  </a:lnTo>
                  <a:lnTo>
                    <a:pt x="2468548" y="18751"/>
                  </a:lnTo>
                  <a:lnTo>
                    <a:pt x="2487300" y="64023"/>
                  </a:lnTo>
                  <a:lnTo>
                    <a:pt x="2487300" y="4252076"/>
                  </a:lnTo>
                  <a:lnTo>
                    <a:pt x="2482269" y="4276997"/>
                  </a:lnTo>
                  <a:lnTo>
                    <a:pt x="2468548" y="4297348"/>
                  </a:lnTo>
                  <a:lnTo>
                    <a:pt x="2448197" y="4311068"/>
                  </a:lnTo>
                  <a:lnTo>
                    <a:pt x="2423276" y="4316099"/>
                  </a:lnTo>
                  <a:lnTo>
                    <a:pt x="64023" y="4316099"/>
                  </a:lnTo>
                  <a:lnTo>
                    <a:pt x="39102" y="4311068"/>
                  </a:lnTo>
                  <a:lnTo>
                    <a:pt x="18752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580123" y="1692124"/>
            <a:ext cx="3086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E7C980"/>
                </a:solidFill>
                <a:latin typeface="Calibri"/>
                <a:cs typeface="Calibri"/>
              </a:rPr>
              <a:t>03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580123" y="2501858"/>
            <a:ext cx="1156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What</a:t>
            </a:r>
            <a:r>
              <a:rPr sz="1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varies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580123" y="3643848"/>
            <a:ext cx="1830070" cy="891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5"/>
              </a:spcBef>
            </a:pPr>
            <a:r>
              <a:rPr sz="1400" dirty="0">
                <a:solidFill>
                  <a:srgbClr val="E1EBE6"/>
                </a:solidFill>
                <a:latin typeface="Calibri"/>
                <a:cs typeface="Calibri"/>
              </a:rPr>
              <a:t>Strong species </a:t>
            </a:r>
            <a:r>
              <a:rPr sz="1400" spc="-10" dirty="0">
                <a:solidFill>
                  <a:srgbClr val="E1EBE6"/>
                </a:solidFill>
                <a:latin typeface="Calibri"/>
                <a:cs typeface="Calibri"/>
              </a:rPr>
              <a:t>contrasts, </a:t>
            </a:r>
            <a:r>
              <a:rPr sz="1400" spc="-15" dirty="0">
                <a:solidFill>
                  <a:srgbClr val="E1EBE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1EBE6"/>
                </a:solidFill>
                <a:latin typeface="Calibri"/>
                <a:cs typeface="Calibri"/>
              </a:rPr>
              <a:t>smaller</a:t>
            </a:r>
            <a:endParaRPr sz="1400" dirty="0">
              <a:latin typeface="Calibri"/>
              <a:cs typeface="Calibri"/>
            </a:endParaRPr>
          </a:p>
          <a:p>
            <a:pPr marL="12700" marR="168275">
              <a:lnSpc>
                <a:spcPct val="101400"/>
              </a:lnSpc>
            </a:pPr>
            <a:r>
              <a:rPr sz="1400" spc="-10" dirty="0">
                <a:solidFill>
                  <a:srgbClr val="E1EBE6"/>
                </a:solidFill>
                <a:latin typeface="Calibri"/>
                <a:cs typeface="Calibri"/>
              </a:rPr>
              <a:t>stand-</a:t>
            </a:r>
            <a:r>
              <a:rPr sz="1400" dirty="0">
                <a:solidFill>
                  <a:srgbClr val="E1EBE6"/>
                </a:solidFill>
                <a:latin typeface="Calibri"/>
                <a:cs typeface="Calibri"/>
              </a:rPr>
              <a:t>structural</a:t>
            </a:r>
            <a:r>
              <a:rPr sz="1400" spc="-15" dirty="0">
                <a:solidFill>
                  <a:srgbClr val="E1EBE6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E1EBE6"/>
                </a:solidFill>
                <a:latin typeface="Calibri"/>
                <a:cs typeface="Calibri"/>
              </a:rPr>
              <a:t>and </a:t>
            </a:r>
            <a:r>
              <a:rPr sz="1400" dirty="0">
                <a:solidFill>
                  <a:srgbClr val="E1EBE6"/>
                </a:solidFill>
                <a:latin typeface="Calibri"/>
                <a:cs typeface="Calibri"/>
              </a:rPr>
              <a:t>environmental</a:t>
            </a:r>
            <a:r>
              <a:rPr sz="1400" spc="-75" dirty="0">
                <a:solidFill>
                  <a:srgbClr val="E1EBE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1EBE6"/>
                </a:solidFill>
                <a:latin typeface="Calibri"/>
                <a:cs typeface="Calibri"/>
              </a:rPr>
              <a:t>effects.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9238234" y="1383538"/>
            <a:ext cx="2499995" cy="4328795"/>
            <a:chOff x="9238234" y="1383538"/>
            <a:chExt cx="2499995" cy="4328795"/>
          </a:xfrm>
        </p:grpSpPr>
        <p:sp>
          <p:nvSpPr>
            <p:cNvPr id="28" name="object 28"/>
            <p:cNvSpPr/>
            <p:nvPr/>
          </p:nvSpPr>
          <p:spPr>
            <a:xfrm>
              <a:off x="9244584" y="1389888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2423276" y="4316099"/>
                  </a:moveTo>
                  <a:lnTo>
                    <a:pt x="64022" y="4316099"/>
                  </a:lnTo>
                  <a:lnTo>
                    <a:pt x="39102" y="4311068"/>
                  </a:lnTo>
                  <a:lnTo>
                    <a:pt x="18751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lnTo>
                    <a:pt x="5031" y="39102"/>
                  </a:lnTo>
                  <a:lnTo>
                    <a:pt x="18751" y="18751"/>
                  </a:lnTo>
                  <a:lnTo>
                    <a:pt x="39102" y="5031"/>
                  </a:lnTo>
                  <a:lnTo>
                    <a:pt x="64022" y="0"/>
                  </a:lnTo>
                  <a:lnTo>
                    <a:pt x="2423276" y="0"/>
                  </a:lnTo>
                  <a:lnTo>
                    <a:pt x="2468547" y="18751"/>
                  </a:lnTo>
                  <a:lnTo>
                    <a:pt x="2487299" y="64023"/>
                  </a:lnTo>
                  <a:lnTo>
                    <a:pt x="2487299" y="4252076"/>
                  </a:lnTo>
                  <a:lnTo>
                    <a:pt x="2482268" y="4276997"/>
                  </a:lnTo>
                  <a:lnTo>
                    <a:pt x="2468547" y="4297348"/>
                  </a:lnTo>
                  <a:lnTo>
                    <a:pt x="2448197" y="4311068"/>
                  </a:lnTo>
                  <a:lnTo>
                    <a:pt x="2423276" y="4316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244584" y="1389888"/>
              <a:ext cx="2487295" cy="4316095"/>
            </a:xfrm>
            <a:custGeom>
              <a:avLst/>
              <a:gdLst/>
              <a:ahLst/>
              <a:cxnLst/>
              <a:rect l="l" t="t" r="r" b="b"/>
              <a:pathLst>
                <a:path w="2487295" h="4316095">
                  <a:moveTo>
                    <a:pt x="0" y="64023"/>
                  </a:moveTo>
                  <a:lnTo>
                    <a:pt x="5031" y="39102"/>
                  </a:lnTo>
                  <a:lnTo>
                    <a:pt x="18751" y="18751"/>
                  </a:lnTo>
                  <a:lnTo>
                    <a:pt x="39102" y="5031"/>
                  </a:lnTo>
                  <a:lnTo>
                    <a:pt x="64022" y="0"/>
                  </a:lnTo>
                  <a:lnTo>
                    <a:pt x="2423276" y="0"/>
                  </a:lnTo>
                  <a:lnTo>
                    <a:pt x="2468547" y="18751"/>
                  </a:lnTo>
                  <a:lnTo>
                    <a:pt x="2487299" y="64023"/>
                  </a:lnTo>
                  <a:lnTo>
                    <a:pt x="2487299" y="4252076"/>
                  </a:lnTo>
                  <a:lnTo>
                    <a:pt x="2482268" y="4276997"/>
                  </a:lnTo>
                  <a:lnTo>
                    <a:pt x="2468547" y="4297348"/>
                  </a:lnTo>
                  <a:lnTo>
                    <a:pt x="2448197" y="4311068"/>
                  </a:lnTo>
                  <a:lnTo>
                    <a:pt x="2423276" y="4316099"/>
                  </a:lnTo>
                  <a:lnTo>
                    <a:pt x="64022" y="4316099"/>
                  </a:lnTo>
                  <a:lnTo>
                    <a:pt x="39102" y="4311068"/>
                  </a:lnTo>
                  <a:lnTo>
                    <a:pt x="18751" y="4297348"/>
                  </a:lnTo>
                  <a:lnTo>
                    <a:pt x="5031" y="4276997"/>
                  </a:lnTo>
                  <a:lnTo>
                    <a:pt x="0" y="4252076"/>
                  </a:lnTo>
                  <a:lnTo>
                    <a:pt x="0" y="6402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433052" y="1692124"/>
            <a:ext cx="3086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D49A39"/>
                </a:solidFill>
                <a:latin typeface="Calibri"/>
                <a:cs typeface="Calibri"/>
              </a:rPr>
              <a:t>04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9433052" y="2364697"/>
            <a:ext cx="1755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Why</a:t>
            </a:r>
            <a:r>
              <a:rPr sz="18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it</a:t>
            </a:r>
            <a:r>
              <a:rPr sz="18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matters</a:t>
            </a:r>
            <a:r>
              <a:rPr sz="18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1B4C3D"/>
                </a:solidFill>
                <a:latin typeface="Calibri"/>
                <a:cs typeface="Calibri"/>
              </a:rPr>
              <a:t>for </a:t>
            </a: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Georgia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33052" y="3752052"/>
            <a:ext cx="1993264" cy="675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5"/>
              </a:spcBef>
            </a:pPr>
            <a:r>
              <a:rPr lang="en-US" sz="1400" dirty="0">
                <a:solidFill>
                  <a:srgbClr val="27312F"/>
                </a:solidFill>
                <a:latin typeface="Calibri"/>
                <a:cs typeface="Calibri"/>
              </a:rPr>
              <a:t>Improved species-specific carbon conversion and geographical prediction.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7175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MOTIVATION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652" y="527303"/>
            <a:ext cx="6934834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750" b="1" dirty="0">
                <a:solidFill>
                  <a:srgbClr val="27312F"/>
                </a:solidFill>
                <a:latin typeface="Calibri"/>
                <a:cs typeface="Calibri"/>
              </a:rPr>
              <a:t>W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ood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is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lang="en-US" sz="2750" b="1" spc="-10" dirty="0">
                <a:solidFill>
                  <a:srgbClr val="27312F"/>
                </a:solidFill>
                <a:latin typeface="Calibri"/>
                <a:cs typeface="Calibri"/>
              </a:rPr>
              <a:t>powerful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27312F"/>
                </a:solidFill>
                <a:latin typeface="Calibri"/>
                <a:cs typeface="Calibri"/>
              </a:rPr>
              <a:t>forest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27312F"/>
                </a:solidFill>
                <a:latin typeface="Calibri"/>
                <a:cs typeface="Calibri"/>
              </a:rPr>
              <a:t>trait</a:t>
            </a:r>
            <a:endParaRPr sz="2750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00054" y="353059"/>
            <a:ext cx="8464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WHY</a:t>
            </a:r>
            <a:r>
              <a:rPr sz="900" b="1" spc="-2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IT</a:t>
            </a:r>
            <a:r>
              <a:rPr sz="900" b="1" spc="-1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MATTERS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79450" y="1292097"/>
            <a:ext cx="2801620" cy="4401820"/>
            <a:chOff x="679450" y="1292097"/>
            <a:chExt cx="2801620" cy="4401820"/>
          </a:xfrm>
        </p:grpSpPr>
        <p:sp>
          <p:nvSpPr>
            <p:cNvPr id="9" name="object 9"/>
            <p:cNvSpPr/>
            <p:nvPr/>
          </p:nvSpPr>
          <p:spPr>
            <a:xfrm>
              <a:off x="685800" y="1298447"/>
              <a:ext cx="2788920" cy="4389120"/>
            </a:xfrm>
            <a:custGeom>
              <a:avLst/>
              <a:gdLst/>
              <a:ahLst/>
              <a:cxnLst/>
              <a:rect l="l" t="t" r="r" b="b"/>
              <a:pathLst>
                <a:path w="2788920" h="4389120">
                  <a:moveTo>
                    <a:pt x="2724914" y="4389119"/>
                  </a:moveTo>
                  <a:lnTo>
                    <a:pt x="64005" y="4389119"/>
                  </a:lnTo>
                  <a:lnTo>
                    <a:pt x="39091" y="4384090"/>
                  </a:lnTo>
                  <a:lnTo>
                    <a:pt x="18746" y="4370373"/>
                  </a:lnTo>
                  <a:lnTo>
                    <a:pt x="5029" y="4350028"/>
                  </a:lnTo>
                  <a:lnTo>
                    <a:pt x="0" y="4325113"/>
                  </a:lnTo>
                  <a:lnTo>
                    <a:pt x="0" y="64005"/>
                  </a:ln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2724914" y="0"/>
                  </a:lnTo>
                  <a:lnTo>
                    <a:pt x="2770172" y="18746"/>
                  </a:lnTo>
                  <a:lnTo>
                    <a:pt x="2788919" y="64005"/>
                  </a:lnTo>
                  <a:lnTo>
                    <a:pt x="2788919" y="4325113"/>
                  </a:lnTo>
                  <a:lnTo>
                    <a:pt x="2783890" y="4350028"/>
                  </a:lnTo>
                  <a:lnTo>
                    <a:pt x="2770173" y="4370373"/>
                  </a:lnTo>
                  <a:lnTo>
                    <a:pt x="2749828" y="4384090"/>
                  </a:lnTo>
                  <a:lnTo>
                    <a:pt x="2724914" y="438911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5800" y="1298447"/>
              <a:ext cx="2788920" cy="4389120"/>
            </a:xfrm>
            <a:custGeom>
              <a:avLst/>
              <a:gdLst/>
              <a:ahLst/>
              <a:cxnLst/>
              <a:rect l="l" t="t" r="r" b="b"/>
              <a:pathLst>
                <a:path w="2788920" h="4389120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2724914" y="0"/>
                  </a:lnTo>
                  <a:lnTo>
                    <a:pt x="2770172" y="18746"/>
                  </a:lnTo>
                  <a:lnTo>
                    <a:pt x="2788919" y="64005"/>
                  </a:lnTo>
                  <a:lnTo>
                    <a:pt x="2788919" y="4325113"/>
                  </a:lnTo>
                  <a:lnTo>
                    <a:pt x="2783890" y="4350028"/>
                  </a:lnTo>
                  <a:lnTo>
                    <a:pt x="2770173" y="4370373"/>
                  </a:lnTo>
                  <a:lnTo>
                    <a:pt x="2749828" y="4384090"/>
                  </a:lnTo>
                  <a:lnTo>
                    <a:pt x="2724914" y="4389119"/>
                  </a:lnTo>
                  <a:lnTo>
                    <a:pt x="64005" y="4389119"/>
                  </a:lnTo>
                  <a:lnTo>
                    <a:pt x="39091" y="4384090"/>
                  </a:lnTo>
                  <a:lnTo>
                    <a:pt x="18746" y="4370373"/>
                  </a:lnTo>
                  <a:lnTo>
                    <a:pt x="5029" y="4350028"/>
                  </a:lnTo>
                  <a:lnTo>
                    <a:pt x="0" y="4325113"/>
                  </a:lnTo>
                  <a:lnTo>
                    <a:pt x="0" y="64005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435691" y="1653032"/>
            <a:ext cx="128841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E7C980"/>
                </a:solidFill>
                <a:latin typeface="Calibri"/>
                <a:cs typeface="Calibri"/>
              </a:rPr>
              <a:t>WOOD</a:t>
            </a:r>
            <a:r>
              <a:rPr sz="1500" b="1" spc="-80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E7C980"/>
                </a:solidFill>
                <a:latin typeface="Calibri"/>
                <a:cs typeface="Calibri"/>
              </a:rPr>
              <a:t>DENSITY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9335" y="2229611"/>
            <a:ext cx="2032000" cy="467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900" b="1" dirty="0">
                <a:solidFill>
                  <a:srgbClr val="FFFFFF"/>
                </a:solidFill>
                <a:latin typeface="Arial"/>
                <a:cs typeface="Arial"/>
              </a:rPr>
              <a:t>ρ</a:t>
            </a:r>
            <a:r>
              <a:rPr sz="29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0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2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2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FFFFFF"/>
                </a:solidFill>
                <a:latin typeface="Calibri"/>
                <a:cs typeface="Calibri"/>
              </a:rPr>
              <a:t>dry</a:t>
            </a:r>
            <a:r>
              <a:rPr sz="2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29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00" b="1" spc="-5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9961" y="3105404"/>
            <a:ext cx="20681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simple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trait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with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multiple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downstream consequences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879850" y="1365250"/>
            <a:ext cx="7282180" cy="1128395"/>
            <a:chOff x="3879850" y="1365250"/>
            <a:chExt cx="7282180" cy="1128395"/>
          </a:xfrm>
        </p:grpSpPr>
        <p:sp>
          <p:nvSpPr>
            <p:cNvPr id="15" name="object 15"/>
            <p:cNvSpPr/>
            <p:nvPr/>
          </p:nvSpPr>
          <p:spPr>
            <a:xfrm>
              <a:off x="3886200" y="1371600"/>
              <a:ext cx="7269480" cy="1115695"/>
            </a:xfrm>
            <a:custGeom>
              <a:avLst/>
              <a:gdLst/>
              <a:ahLst/>
              <a:cxnLst/>
              <a:rect l="l" t="t" r="r" b="b"/>
              <a:pathLst>
                <a:path w="7269480" h="1115695">
                  <a:moveTo>
                    <a:pt x="7214616" y="1115567"/>
                  </a:move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7214616" y="0"/>
                  </a:lnTo>
                  <a:lnTo>
                    <a:pt x="7253410" y="16069"/>
                  </a:lnTo>
                  <a:lnTo>
                    <a:pt x="7269479" y="54863"/>
                  </a:lnTo>
                  <a:lnTo>
                    <a:pt x="7269479" y="1060704"/>
                  </a:lnTo>
                  <a:lnTo>
                    <a:pt x="7265168" y="1082059"/>
                  </a:lnTo>
                  <a:lnTo>
                    <a:pt x="7253410" y="1099498"/>
                  </a:lnTo>
                  <a:lnTo>
                    <a:pt x="7235971" y="1111256"/>
                  </a:lnTo>
                  <a:lnTo>
                    <a:pt x="7214616" y="1115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886200" y="1371600"/>
              <a:ext cx="7269480" cy="1115695"/>
            </a:xfrm>
            <a:custGeom>
              <a:avLst/>
              <a:gdLst/>
              <a:ahLst/>
              <a:cxnLst/>
              <a:rect l="l" t="t" r="r" b="b"/>
              <a:pathLst>
                <a:path w="7269480" h="1115695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7214616" y="0"/>
                  </a:lnTo>
                  <a:lnTo>
                    <a:pt x="7253410" y="16069"/>
                  </a:lnTo>
                  <a:lnTo>
                    <a:pt x="7269479" y="54863"/>
                  </a:lnTo>
                  <a:lnTo>
                    <a:pt x="7269479" y="1060704"/>
                  </a:lnTo>
                  <a:lnTo>
                    <a:pt x="7265168" y="1082059"/>
                  </a:lnTo>
                  <a:lnTo>
                    <a:pt x="7253410" y="1099498"/>
                  </a:lnTo>
                  <a:lnTo>
                    <a:pt x="7235971" y="1111256"/>
                  </a:lnTo>
                  <a:lnTo>
                    <a:pt x="7214616" y="1115567"/>
                  </a:ln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074667" y="1553972"/>
            <a:ext cx="1647189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Carbon</a:t>
            </a:r>
            <a:r>
              <a:rPr sz="1650" b="1" spc="-8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accounting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074667" y="2044496"/>
            <a:ext cx="4012565" cy="21462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Converts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measured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stem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volume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into</a:t>
            </a:r>
            <a:r>
              <a:rPr sz="125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dry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biomass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2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carbon.</a:t>
            </a:r>
            <a:endParaRPr sz="1250" dirty="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879850" y="2782570"/>
            <a:ext cx="7282180" cy="1128395"/>
            <a:chOff x="3879850" y="2782570"/>
            <a:chExt cx="7282180" cy="1128395"/>
          </a:xfrm>
        </p:grpSpPr>
        <p:sp>
          <p:nvSpPr>
            <p:cNvPr id="20" name="object 20"/>
            <p:cNvSpPr/>
            <p:nvPr/>
          </p:nvSpPr>
          <p:spPr>
            <a:xfrm>
              <a:off x="3886200" y="2788920"/>
              <a:ext cx="7269480" cy="1115695"/>
            </a:xfrm>
            <a:custGeom>
              <a:avLst/>
              <a:gdLst/>
              <a:ahLst/>
              <a:cxnLst/>
              <a:rect l="l" t="t" r="r" b="b"/>
              <a:pathLst>
                <a:path w="7269480" h="1115695">
                  <a:moveTo>
                    <a:pt x="7214616" y="1115567"/>
                  </a:move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7214616" y="0"/>
                  </a:lnTo>
                  <a:lnTo>
                    <a:pt x="7253410" y="16069"/>
                  </a:lnTo>
                  <a:lnTo>
                    <a:pt x="7269479" y="54863"/>
                  </a:lnTo>
                  <a:lnTo>
                    <a:pt x="7269479" y="1060704"/>
                  </a:lnTo>
                  <a:lnTo>
                    <a:pt x="7265168" y="1082059"/>
                  </a:lnTo>
                  <a:lnTo>
                    <a:pt x="7253410" y="1099498"/>
                  </a:lnTo>
                  <a:lnTo>
                    <a:pt x="7235971" y="1111256"/>
                  </a:lnTo>
                  <a:lnTo>
                    <a:pt x="7214616" y="1115567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886200" y="2788920"/>
              <a:ext cx="7269480" cy="1115695"/>
            </a:xfrm>
            <a:custGeom>
              <a:avLst/>
              <a:gdLst/>
              <a:ahLst/>
              <a:cxnLst/>
              <a:rect l="l" t="t" r="r" b="b"/>
              <a:pathLst>
                <a:path w="7269480" h="1115695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7214616" y="0"/>
                  </a:lnTo>
                  <a:lnTo>
                    <a:pt x="7253410" y="16069"/>
                  </a:lnTo>
                  <a:lnTo>
                    <a:pt x="7269479" y="54863"/>
                  </a:lnTo>
                  <a:lnTo>
                    <a:pt x="7269479" y="1060704"/>
                  </a:lnTo>
                  <a:lnTo>
                    <a:pt x="7265168" y="1082059"/>
                  </a:lnTo>
                  <a:lnTo>
                    <a:pt x="7253410" y="1099498"/>
                  </a:lnTo>
                  <a:lnTo>
                    <a:pt x="7235971" y="1111256"/>
                  </a:lnTo>
                  <a:lnTo>
                    <a:pt x="7214616" y="1115567"/>
                  </a:ln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074667" y="2971292"/>
            <a:ext cx="132969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376B5B"/>
                </a:solidFill>
                <a:latin typeface="Arial"/>
                <a:cs typeface="Arial"/>
              </a:rPr>
              <a:t>Tree</a:t>
            </a:r>
            <a:r>
              <a:rPr sz="1650" b="1" spc="-85" dirty="0">
                <a:solidFill>
                  <a:srgbClr val="376B5B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376B5B"/>
                </a:solidFill>
                <a:latin typeface="Arial"/>
                <a:cs typeface="Arial"/>
              </a:rPr>
              <a:t>strategy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74667" y="3461816"/>
            <a:ext cx="4124960" cy="2039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250" spc="-10" dirty="0">
                <a:solidFill>
                  <a:srgbClr val="27312F"/>
                </a:solidFill>
                <a:latin typeface="+mn-lt"/>
                <a:cs typeface="Arial MT"/>
              </a:rPr>
              <a:t>Reflects</a:t>
            </a:r>
            <a:r>
              <a:rPr sz="1250" spc="-4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+mn-lt"/>
                <a:cs typeface="Arial MT"/>
              </a:rPr>
              <a:t>structural</a:t>
            </a:r>
            <a:r>
              <a:rPr sz="1250" spc="-4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+mn-lt"/>
                <a:cs typeface="Arial MT"/>
              </a:rPr>
              <a:t>investment,</a:t>
            </a:r>
            <a:r>
              <a:rPr sz="1250" spc="-4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+mn-lt"/>
                <a:cs typeface="Arial MT"/>
              </a:rPr>
              <a:t>growth</a:t>
            </a:r>
            <a:r>
              <a:rPr sz="1250" spc="-4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250" dirty="0">
                <a:solidFill>
                  <a:srgbClr val="27312F"/>
                </a:solidFill>
                <a:latin typeface="+mn-lt"/>
                <a:cs typeface="Arial MT"/>
              </a:rPr>
              <a:t>and</a:t>
            </a:r>
            <a:r>
              <a:rPr sz="1250" spc="-4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250" dirty="0">
                <a:solidFill>
                  <a:srgbClr val="27312F"/>
                </a:solidFill>
                <a:latin typeface="+mn-lt"/>
                <a:cs typeface="Arial MT"/>
              </a:rPr>
              <a:t>hydraulic</a:t>
            </a:r>
            <a:r>
              <a:rPr sz="1250" spc="-4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+mn-lt"/>
                <a:cs typeface="Arial MT"/>
              </a:rPr>
              <a:t>safety.</a:t>
            </a:r>
            <a:endParaRPr sz="1250" dirty="0">
              <a:latin typeface="+mn-lt"/>
              <a:cs typeface="Arial MT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879850" y="4199890"/>
            <a:ext cx="7282180" cy="1128395"/>
            <a:chOff x="3879850" y="4199890"/>
            <a:chExt cx="7282180" cy="1128395"/>
          </a:xfrm>
        </p:grpSpPr>
        <p:sp>
          <p:nvSpPr>
            <p:cNvPr id="25" name="object 25"/>
            <p:cNvSpPr/>
            <p:nvPr/>
          </p:nvSpPr>
          <p:spPr>
            <a:xfrm>
              <a:off x="3886200" y="4206240"/>
              <a:ext cx="7269480" cy="1115695"/>
            </a:xfrm>
            <a:custGeom>
              <a:avLst/>
              <a:gdLst/>
              <a:ahLst/>
              <a:cxnLst/>
              <a:rect l="l" t="t" r="r" b="b"/>
              <a:pathLst>
                <a:path w="7269480" h="1115695">
                  <a:moveTo>
                    <a:pt x="7214616" y="1115567"/>
                  </a:move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7214616" y="0"/>
                  </a:lnTo>
                  <a:lnTo>
                    <a:pt x="7253410" y="16069"/>
                  </a:lnTo>
                  <a:lnTo>
                    <a:pt x="7269479" y="54863"/>
                  </a:lnTo>
                  <a:lnTo>
                    <a:pt x="7269479" y="1060704"/>
                  </a:lnTo>
                  <a:lnTo>
                    <a:pt x="7265168" y="1082059"/>
                  </a:lnTo>
                  <a:lnTo>
                    <a:pt x="7253410" y="1099498"/>
                  </a:lnTo>
                  <a:lnTo>
                    <a:pt x="7235971" y="1111256"/>
                  </a:lnTo>
                  <a:lnTo>
                    <a:pt x="7214616" y="11155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886200" y="4206240"/>
              <a:ext cx="7269480" cy="1115695"/>
            </a:xfrm>
            <a:custGeom>
              <a:avLst/>
              <a:gdLst/>
              <a:ahLst/>
              <a:cxnLst/>
              <a:rect l="l" t="t" r="r" b="b"/>
              <a:pathLst>
                <a:path w="7269480" h="1115695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7214616" y="0"/>
                  </a:lnTo>
                  <a:lnTo>
                    <a:pt x="7253410" y="16069"/>
                  </a:lnTo>
                  <a:lnTo>
                    <a:pt x="7269479" y="54863"/>
                  </a:lnTo>
                  <a:lnTo>
                    <a:pt x="7269479" y="1060704"/>
                  </a:lnTo>
                  <a:lnTo>
                    <a:pt x="7265168" y="1082059"/>
                  </a:lnTo>
                  <a:lnTo>
                    <a:pt x="7253410" y="1099498"/>
                  </a:lnTo>
                  <a:lnTo>
                    <a:pt x="7235971" y="1111256"/>
                  </a:lnTo>
                  <a:lnTo>
                    <a:pt x="7214616" y="1115567"/>
                  </a:ln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4074667" y="4388611"/>
            <a:ext cx="3176270" cy="705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1B4C3D"/>
                </a:solidFill>
                <a:latin typeface="Arial"/>
                <a:cs typeface="Arial"/>
              </a:rPr>
              <a:t>Wood</a:t>
            </a:r>
            <a:r>
              <a:rPr sz="1650" b="1" spc="-100" dirty="0">
                <a:solidFill>
                  <a:srgbClr val="1B4C3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Arial"/>
                <a:cs typeface="Arial"/>
              </a:rPr>
              <a:t>quality</a:t>
            </a:r>
            <a:endParaRPr sz="16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70"/>
              </a:spcBef>
            </a:pP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Related</a:t>
            </a:r>
            <a:r>
              <a:rPr sz="125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to</a:t>
            </a:r>
            <a:r>
              <a:rPr sz="125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strength,</a:t>
            </a:r>
            <a:r>
              <a:rPr sz="125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durability</a:t>
            </a:r>
            <a:r>
              <a:rPr sz="125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25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potential</a:t>
            </a:r>
            <a:r>
              <a:rPr sz="125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uses.</a:t>
            </a:r>
            <a:endParaRPr sz="125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517652" y="6298082"/>
            <a:ext cx="335280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Background: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Chave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(2006);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Pan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(2011);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Mo,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Crowther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&amp;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Maynard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(2024).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8293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D49A39"/>
                </a:solidFill>
                <a:latin typeface="Calibri"/>
                <a:cs typeface="Calibri"/>
              </a:rPr>
              <a:t>CARBON</a:t>
            </a:r>
            <a:r>
              <a:rPr sz="100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LOGIC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4" name="object 4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645642" y="353059"/>
            <a:ext cx="13550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FROM</a:t>
            </a:r>
            <a:r>
              <a:rPr sz="900" b="1" spc="-3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VOLUME</a:t>
            </a:r>
            <a:r>
              <a:rPr sz="9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TO</a:t>
            </a:r>
            <a:r>
              <a:rPr sz="9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CARBON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25169" y="1319530"/>
            <a:ext cx="10784840" cy="1128395"/>
            <a:chOff x="725169" y="1319530"/>
            <a:chExt cx="10784840" cy="1128395"/>
          </a:xfrm>
        </p:grpSpPr>
        <p:sp>
          <p:nvSpPr>
            <p:cNvPr id="8" name="object 8"/>
            <p:cNvSpPr/>
            <p:nvPr/>
          </p:nvSpPr>
          <p:spPr>
            <a:xfrm>
              <a:off x="731519" y="1325880"/>
              <a:ext cx="10772140" cy="1115695"/>
            </a:xfrm>
            <a:custGeom>
              <a:avLst/>
              <a:gdLst/>
              <a:ahLst/>
              <a:cxnLst/>
              <a:rect l="l" t="t" r="r" b="b"/>
              <a:pathLst>
                <a:path w="10772140" h="1115695">
                  <a:moveTo>
                    <a:pt x="10716768" y="1115567"/>
                  </a:move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0716768" y="0"/>
                  </a:lnTo>
                  <a:lnTo>
                    <a:pt x="10755562" y="16069"/>
                  </a:lnTo>
                  <a:lnTo>
                    <a:pt x="10771632" y="54863"/>
                  </a:lnTo>
                  <a:lnTo>
                    <a:pt x="10771632" y="1060704"/>
                  </a:lnTo>
                  <a:lnTo>
                    <a:pt x="10767320" y="1082059"/>
                  </a:lnTo>
                  <a:lnTo>
                    <a:pt x="10755563" y="1099498"/>
                  </a:lnTo>
                  <a:lnTo>
                    <a:pt x="10738123" y="1111256"/>
                  </a:lnTo>
                  <a:lnTo>
                    <a:pt x="10716768" y="111556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1519" y="1325880"/>
              <a:ext cx="10772140" cy="1115695"/>
            </a:xfrm>
            <a:custGeom>
              <a:avLst/>
              <a:gdLst/>
              <a:ahLst/>
              <a:cxnLst/>
              <a:rect l="l" t="t" r="r" b="b"/>
              <a:pathLst>
                <a:path w="10772140" h="1115695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0716768" y="0"/>
                  </a:lnTo>
                  <a:lnTo>
                    <a:pt x="10755562" y="16069"/>
                  </a:lnTo>
                  <a:lnTo>
                    <a:pt x="10771632" y="54863"/>
                  </a:lnTo>
                  <a:lnTo>
                    <a:pt x="10771632" y="1060704"/>
                  </a:lnTo>
                  <a:lnTo>
                    <a:pt x="10767320" y="1082059"/>
                  </a:lnTo>
                  <a:lnTo>
                    <a:pt x="10755563" y="1099498"/>
                  </a:lnTo>
                  <a:lnTo>
                    <a:pt x="10738123" y="1111256"/>
                  </a:lnTo>
                  <a:lnTo>
                    <a:pt x="10716768" y="1115567"/>
                  </a:lnTo>
                  <a:lnTo>
                    <a:pt x="54863" y="1115567"/>
                  </a:lnTo>
                  <a:lnTo>
                    <a:pt x="33508" y="1111256"/>
                  </a:lnTo>
                  <a:lnTo>
                    <a:pt x="16069" y="1099498"/>
                  </a:lnTo>
                  <a:lnTo>
                    <a:pt x="4311" y="1082059"/>
                  </a:lnTo>
                  <a:lnTo>
                    <a:pt x="0" y="1060704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E7D4A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17652" y="527303"/>
            <a:ext cx="9237980" cy="1517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750" b="1" spc="-25" dirty="0">
                <a:solidFill>
                  <a:srgbClr val="27312F"/>
                </a:solidFill>
                <a:latin typeface="Calibri"/>
                <a:cs typeface="Calibri"/>
              </a:rPr>
              <a:t>S</a:t>
            </a:r>
            <a:r>
              <a:rPr sz="2750" b="1" spc="-25" dirty="0">
                <a:solidFill>
                  <a:srgbClr val="27312F"/>
                </a:solidFill>
                <a:latin typeface="Calibri"/>
                <a:cs typeface="Calibri"/>
              </a:rPr>
              <a:t>pecies-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specific</a:t>
            </a:r>
            <a:r>
              <a:rPr sz="2750" b="1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2750" b="1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changes</a:t>
            </a:r>
            <a:r>
              <a:rPr sz="2750" b="1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biomass</a:t>
            </a:r>
            <a:r>
              <a:rPr sz="2750" b="1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27312F"/>
                </a:solidFill>
                <a:latin typeface="Calibri"/>
                <a:cs typeface="Calibri"/>
              </a:rPr>
              <a:t>estimates</a:t>
            </a:r>
            <a:endParaRPr sz="27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70"/>
              </a:spcBef>
            </a:pPr>
            <a:endParaRPr sz="2750" dirty="0">
              <a:latin typeface="Calibri"/>
              <a:cs typeface="Calibri"/>
            </a:endParaRPr>
          </a:p>
          <a:p>
            <a:pPr marL="1986914">
              <a:lnSpc>
                <a:spcPct val="100000"/>
              </a:lnSpc>
            </a:pP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Stem</a:t>
            </a:r>
            <a:r>
              <a:rPr sz="260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volume</a:t>
            </a:r>
            <a:r>
              <a:rPr sz="2600" b="1" spc="484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×</a:t>
            </a:r>
            <a:r>
              <a:rPr sz="2600" b="1" spc="484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wood</a:t>
            </a:r>
            <a:r>
              <a:rPr sz="260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2600" b="1" spc="484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=</a:t>
            </a:r>
            <a:r>
              <a:rPr sz="2600" b="1" spc="484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dry</a:t>
            </a:r>
            <a:r>
              <a:rPr sz="260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7312F"/>
                </a:solidFill>
                <a:latin typeface="Calibri"/>
                <a:cs typeface="Calibri"/>
              </a:rPr>
              <a:t>woody</a:t>
            </a:r>
            <a:r>
              <a:rPr sz="2600" b="1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7312F"/>
                </a:solidFill>
                <a:latin typeface="Calibri"/>
                <a:cs typeface="Calibri"/>
              </a:rPr>
              <a:t>biomass</a:t>
            </a:r>
            <a:endParaRPr sz="260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53769" y="2919729"/>
            <a:ext cx="4767580" cy="2161540"/>
            <a:chOff x="953769" y="2919729"/>
            <a:chExt cx="4767580" cy="2161540"/>
          </a:xfrm>
        </p:grpSpPr>
        <p:sp>
          <p:nvSpPr>
            <p:cNvPr id="12" name="object 12"/>
            <p:cNvSpPr/>
            <p:nvPr/>
          </p:nvSpPr>
          <p:spPr>
            <a:xfrm>
              <a:off x="960119" y="2926079"/>
              <a:ext cx="4754880" cy="2148840"/>
            </a:xfrm>
            <a:custGeom>
              <a:avLst/>
              <a:gdLst/>
              <a:ahLst/>
              <a:cxnLst/>
              <a:rect l="l" t="t" r="r" b="b"/>
              <a:pathLst>
                <a:path w="4754880" h="2148840">
                  <a:moveTo>
                    <a:pt x="4690865" y="2148839"/>
                  </a:moveTo>
                  <a:lnTo>
                    <a:pt x="64013" y="2148839"/>
                  </a:lnTo>
                  <a:lnTo>
                    <a:pt x="39096" y="2143809"/>
                  </a:lnTo>
                  <a:lnTo>
                    <a:pt x="18749" y="2130090"/>
                  </a:lnTo>
                  <a:lnTo>
                    <a:pt x="5030" y="2109743"/>
                  </a:lnTo>
                  <a:lnTo>
                    <a:pt x="0" y="2084826"/>
                  </a:lnTo>
                  <a:lnTo>
                    <a:pt x="0" y="64013"/>
                  </a:ln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3" y="0"/>
                  </a:lnTo>
                  <a:lnTo>
                    <a:pt x="4690865" y="0"/>
                  </a:lnTo>
                  <a:lnTo>
                    <a:pt x="4736130" y="18749"/>
                  </a:lnTo>
                  <a:lnTo>
                    <a:pt x="4754879" y="64013"/>
                  </a:lnTo>
                  <a:lnTo>
                    <a:pt x="4754879" y="2084826"/>
                  </a:lnTo>
                  <a:lnTo>
                    <a:pt x="4749849" y="2109743"/>
                  </a:lnTo>
                  <a:lnTo>
                    <a:pt x="4736130" y="2130090"/>
                  </a:lnTo>
                  <a:lnTo>
                    <a:pt x="4715783" y="2143809"/>
                  </a:lnTo>
                  <a:lnTo>
                    <a:pt x="4690865" y="2148839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60119" y="2926079"/>
              <a:ext cx="4754880" cy="2148840"/>
            </a:xfrm>
            <a:custGeom>
              <a:avLst/>
              <a:gdLst/>
              <a:ahLst/>
              <a:cxnLst/>
              <a:rect l="l" t="t" r="r" b="b"/>
              <a:pathLst>
                <a:path w="4754880" h="2148840">
                  <a:moveTo>
                    <a:pt x="0" y="64013"/>
                  </a:move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3" y="0"/>
                  </a:lnTo>
                  <a:lnTo>
                    <a:pt x="4690865" y="0"/>
                  </a:lnTo>
                  <a:lnTo>
                    <a:pt x="4736130" y="18749"/>
                  </a:lnTo>
                  <a:lnTo>
                    <a:pt x="4754879" y="64013"/>
                  </a:lnTo>
                  <a:lnTo>
                    <a:pt x="4754879" y="2084826"/>
                  </a:lnTo>
                  <a:lnTo>
                    <a:pt x="4749849" y="2109743"/>
                  </a:lnTo>
                  <a:lnTo>
                    <a:pt x="4736130" y="2130090"/>
                  </a:lnTo>
                  <a:lnTo>
                    <a:pt x="4715783" y="2143809"/>
                  </a:lnTo>
                  <a:lnTo>
                    <a:pt x="4690865" y="2148839"/>
                  </a:lnTo>
                  <a:lnTo>
                    <a:pt x="64013" y="2148839"/>
                  </a:lnTo>
                  <a:lnTo>
                    <a:pt x="39096" y="2143809"/>
                  </a:lnTo>
                  <a:lnTo>
                    <a:pt x="18749" y="2130090"/>
                  </a:lnTo>
                  <a:lnTo>
                    <a:pt x="5030" y="2109743"/>
                  </a:lnTo>
                  <a:lnTo>
                    <a:pt x="0" y="2084826"/>
                  </a:lnTo>
                  <a:lnTo>
                    <a:pt x="0" y="64013"/>
                  </a:lnTo>
                  <a:close/>
                </a:path>
              </a:pathLst>
            </a:custGeom>
            <a:ln w="12699">
              <a:solidFill>
                <a:srgbClr val="B9CD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485029" y="3229864"/>
            <a:ext cx="1703705" cy="8839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1B4C3D"/>
                </a:solidFill>
                <a:latin typeface="Calibri"/>
                <a:cs typeface="Calibri"/>
              </a:rPr>
              <a:t>0.42</a:t>
            </a:r>
            <a:r>
              <a:rPr sz="28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1B4C3D"/>
                </a:solidFill>
                <a:latin typeface="Calibri"/>
                <a:cs typeface="Calibri"/>
              </a:rPr>
              <a:t>g</a:t>
            </a:r>
            <a:r>
              <a:rPr sz="28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B4C3D"/>
                </a:solidFill>
                <a:latin typeface="Calibri"/>
                <a:cs typeface="Calibri"/>
              </a:rPr>
              <a:t>cm</a:t>
            </a:r>
            <a:r>
              <a:rPr sz="2800" spc="-20" dirty="0">
                <a:solidFill>
                  <a:srgbClr val="1B4C3D"/>
                </a:solidFill>
                <a:latin typeface="MS PGothic"/>
                <a:cs typeface="MS PGothic"/>
              </a:rPr>
              <a:t>⁻</a:t>
            </a:r>
            <a:r>
              <a:rPr sz="2800" b="1" spc="-20" dirty="0">
                <a:solidFill>
                  <a:srgbClr val="1B4C3D"/>
                </a:solidFill>
                <a:latin typeface="Calibri"/>
                <a:cs typeface="Calibri"/>
              </a:rPr>
              <a:t>³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75"/>
              </a:spcBef>
            </a:pPr>
            <a:r>
              <a:rPr sz="1600" b="1" spc="-20" dirty="0">
                <a:solidFill>
                  <a:srgbClr val="27312F"/>
                </a:solidFill>
                <a:latin typeface="Calibri"/>
                <a:cs typeface="Calibri"/>
              </a:rPr>
              <a:t>Low-</a:t>
            </a:r>
            <a:r>
              <a:rPr sz="1600" b="1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1600" b="1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27312F"/>
                </a:solidFill>
                <a:latin typeface="Calibri"/>
                <a:cs typeface="Calibri"/>
              </a:rPr>
              <a:t>species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83961" y="4410964"/>
            <a:ext cx="21056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C7671"/>
                </a:solidFill>
                <a:latin typeface="Arial MT"/>
                <a:cs typeface="Arial MT"/>
              </a:rPr>
              <a:t>≈</a:t>
            </a:r>
            <a:r>
              <a:rPr sz="1600" spc="-105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420</a:t>
            </a:r>
            <a:r>
              <a:rPr sz="1600" spc="-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kg</a:t>
            </a:r>
            <a:r>
              <a:rPr sz="1600" spc="-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dry</a:t>
            </a:r>
            <a:r>
              <a:rPr sz="1600" spc="-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mass</a:t>
            </a:r>
            <a:r>
              <a:rPr sz="1600" spc="-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per</a:t>
            </a:r>
            <a:r>
              <a:rPr sz="1600" spc="-25" dirty="0">
                <a:solidFill>
                  <a:srgbClr val="6C7671"/>
                </a:solidFill>
                <a:latin typeface="Calibri"/>
                <a:cs typeface="Calibri"/>
              </a:rPr>
              <a:t> m³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31609" y="2919729"/>
            <a:ext cx="4767580" cy="2161540"/>
            <a:chOff x="6531609" y="2919729"/>
            <a:chExt cx="4767580" cy="2161540"/>
          </a:xfrm>
        </p:grpSpPr>
        <p:sp>
          <p:nvSpPr>
            <p:cNvPr id="17" name="object 17"/>
            <p:cNvSpPr/>
            <p:nvPr/>
          </p:nvSpPr>
          <p:spPr>
            <a:xfrm>
              <a:off x="6537959" y="2926079"/>
              <a:ext cx="4754880" cy="2148840"/>
            </a:xfrm>
            <a:custGeom>
              <a:avLst/>
              <a:gdLst/>
              <a:ahLst/>
              <a:cxnLst/>
              <a:rect l="l" t="t" r="r" b="b"/>
              <a:pathLst>
                <a:path w="4754880" h="2148840">
                  <a:moveTo>
                    <a:pt x="4690865" y="2148839"/>
                  </a:moveTo>
                  <a:lnTo>
                    <a:pt x="64014" y="2148839"/>
                  </a:lnTo>
                  <a:lnTo>
                    <a:pt x="39096" y="2143809"/>
                  </a:lnTo>
                  <a:lnTo>
                    <a:pt x="18749" y="2130090"/>
                  </a:lnTo>
                  <a:lnTo>
                    <a:pt x="5030" y="2109743"/>
                  </a:lnTo>
                  <a:lnTo>
                    <a:pt x="0" y="2084826"/>
                  </a:lnTo>
                  <a:lnTo>
                    <a:pt x="0" y="64013"/>
                  </a:ln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4" y="0"/>
                  </a:lnTo>
                  <a:lnTo>
                    <a:pt x="4690865" y="0"/>
                  </a:lnTo>
                  <a:lnTo>
                    <a:pt x="4736130" y="18749"/>
                  </a:lnTo>
                  <a:lnTo>
                    <a:pt x="4754879" y="64013"/>
                  </a:lnTo>
                  <a:lnTo>
                    <a:pt x="4754879" y="2084826"/>
                  </a:lnTo>
                  <a:lnTo>
                    <a:pt x="4749849" y="2109743"/>
                  </a:lnTo>
                  <a:lnTo>
                    <a:pt x="4736130" y="2130090"/>
                  </a:lnTo>
                  <a:lnTo>
                    <a:pt x="4715783" y="2143809"/>
                  </a:lnTo>
                  <a:lnTo>
                    <a:pt x="4690865" y="2148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37959" y="2926079"/>
              <a:ext cx="4754880" cy="2148840"/>
            </a:xfrm>
            <a:custGeom>
              <a:avLst/>
              <a:gdLst/>
              <a:ahLst/>
              <a:cxnLst/>
              <a:rect l="l" t="t" r="r" b="b"/>
              <a:pathLst>
                <a:path w="4754880" h="2148840">
                  <a:moveTo>
                    <a:pt x="0" y="64013"/>
                  </a:move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4" y="0"/>
                  </a:lnTo>
                  <a:lnTo>
                    <a:pt x="4690865" y="0"/>
                  </a:lnTo>
                  <a:lnTo>
                    <a:pt x="4736130" y="18749"/>
                  </a:lnTo>
                  <a:lnTo>
                    <a:pt x="4754879" y="64013"/>
                  </a:lnTo>
                  <a:lnTo>
                    <a:pt x="4754879" y="2084826"/>
                  </a:lnTo>
                  <a:lnTo>
                    <a:pt x="4749849" y="2109743"/>
                  </a:lnTo>
                  <a:lnTo>
                    <a:pt x="4736130" y="2130090"/>
                  </a:lnTo>
                  <a:lnTo>
                    <a:pt x="4715783" y="2143809"/>
                  </a:lnTo>
                  <a:lnTo>
                    <a:pt x="4690865" y="2148839"/>
                  </a:lnTo>
                  <a:lnTo>
                    <a:pt x="64014" y="2148839"/>
                  </a:lnTo>
                  <a:lnTo>
                    <a:pt x="39096" y="2143809"/>
                  </a:lnTo>
                  <a:lnTo>
                    <a:pt x="18749" y="2130090"/>
                  </a:lnTo>
                  <a:lnTo>
                    <a:pt x="5030" y="2109743"/>
                  </a:lnTo>
                  <a:lnTo>
                    <a:pt x="0" y="2084826"/>
                  </a:lnTo>
                  <a:lnTo>
                    <a:pt x="0" y="6401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084618" y="3229864"/>
            <a:ext cx="1661795" cy="876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dirty="0">
                <a:solidFill>
                  <a:srgbClr val="D49A39"/>
                </a:solidFill>
                <a:latin typeface="Calibri"/>
                <a:cs typeface="Calibri"/>
              </a:rPr>
              <a:t>0.64</a:t>
            </a:r>
            <a:r>
              <a:rPr sz="2800" b="1" spc="-4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D49A39"/>
                </a:solidFill>
                <a:latin typeface="Calibri"/>
                <a:cs typeface="Calibri"/>
              </a:rPr>
              <a:t>g</a:t>
            </a:r>
            <a:r>
              <a:rPr sz="2800" b="1" spc="-4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D49A39"/>
                </a:solidFill>
                <a:latin typeface="Calibri"/>
                <a:cs typeface="Calibri"/>
              </a:rPr>
              <a:t>cm</a:t>
            </a:r>
            <a:r>
              <a:rPr sz="2800" spc="-20" dirty="0">
                <a:solidFill>
                  <a:srgbClr val="D49A39"/>
                </a:solidFill>
                <a:latin typeface="MS PGothic"/>
                <a:cs typeface="MS PGothic"/>
              </a:rPr>
              <a:t>⁻</a:t>
            </a:r>
            <a:r>
              <a:rPr sz="2800" b="1" spc="-20" dirty="0">
                <a:solidFill>
                  <a:srgbClr val="D49A39"/>
                </a:solidFill>
                <a:latin typeface="Calibri"/>
                <a:cs typeface="Calibri"/>
              </a:rPr>
              <a:t>³</a:t>
            </a:r>
            <a:endParaRPr sz="280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1540"/>
              </a:spcBef>
            </a:pPr>
            <a:r>
              <a:rPr sz="1500" b="1" spc="-10" dirty="0">
                <a:solidFill>
                  <a:srgbClr val="27312F"/>
                </a:solidFill>
                <a:latin typeface="Calibri"/>
                <a:cs typeface="Calibri"/>
              </a:rPr>
              <a:t>High-</a:t>
            </a:r>
            <a:r>
              <a:rPr sz="1500" b="1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1500" b="1" spc="-10" dirty="0">
                <a:solidFill>
                  <a:srgbClr val="27312F"/>
                </a:solidFill>
                <a:latin typeface="Calibri"/>
                <a:cs typeface="Calibri"/>
              </a:rPr>
              <a:t> species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7861801" y="4410964"/>
            <a:ext cx="21056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6C7671"/>
                </a:solidFill>
                <a:latin typeface="Arial MT"/>
                <a:cs typeface="Arial MT"/>
              </a:rPr>
              <a:t>≈</a:t>
            </a:r>
            <a:r>
              <a:rPr sz="1600" spc="-105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640</a:t>
            </a:r>
            <a:r>
              <a:rPr sz="1600" spc="-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kg</a:t>
            </a:r>
            <a:r>
              <a:rPr sz="1600" spc="-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dry</a:t>
            </a:r>
            <a:r>
              <a:rPr sz="1600" spc="-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mass</a:t>
            </a:r>
            <a:r>
              <a:rPr sz="1600" spc="-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6C7671"/>
                </a:solidFill>
                <a:latin typeface="Calibri"/>
                <a:cs typeface="Calibri"/>
              </a:rPr>
              <a:t>per</a:t>
            </a:r>
            <a:r>
              <a:rPr sz="1600" spc="-25" dirty="0">
                <a:solidFill>
                  <a:srgbClr val="6C7671"/>
                </a:solidFill>
                <a:latin typeface="Calibri"/>
                <a:cs typeface="Calibri"/>
              </a:rPr>
              <a:t> m³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13079" y="5585460"/>
            <a:ext cx="713168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For</a:t>
            </a:r>
            <a:r>
              <a:rPr sz="20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the</a:t>
            </a:r>
            <a:r>
              <a:rPr sz="20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same</a:t>
            </a:r>
            <a:r>
              <a:rPr sz="20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stem</a:t>
            </a:r>
            <a:r>
              <a:rPr sz="20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volume,</a:t>
            </a:r>
            <a:r>
              <a:rPr sz="20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the</a:t>
            </a:r>
            <a:r>
              <a:rPr sz="20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B4C3D"/>
                </a:solidFill>
                <a:latin typeface="Calibri"/>
                <a:cs typeface="Calibri"/>
              </a:rPr>
              <a:t>difference</a:t>
            </a:r>
            <a:r>
              <a:rPr sz="20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is</a:t>
            </a:r>
            <a:r>
              <a:rPr sz="20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about</a:t>
            </a:r>
            <a:r>
              <a:rPr sz="20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52%</a:t>
            </a:r>
            <a:r>
              <a:rPr sz="20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in</a:t>
            </a:r>
            <a:r>
              <a:rPr sz="20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B4C3D"/>
                </a:solidFill>
                <a:latin typeface="Calibri"/>
                <a:cs typeface="Calibri"/>
              </a:rPr>
              <a:t>dry</a:t>
            </a:r>
            <a:r>
              <a:rPr sz="20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B4C3D"/>
                </a:solidFill>
                <a:latin typeface="Calibri"/>
                <a:cs typeface="Calibri"/>
              </a:rPr>
              <a:t>mass.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8544565" y="1412244"/>
            <a:ext cx="1308735" cy="1198880"/>
            <a:chOff x="8544565" y="1412244"/>
            <a:chExt cx="1308735" cy="1198880"/>
          </a:xfrm>
        </p:grpSpPr>
        <p:sp>
          <p:nvSpPr>
            <p:cNvPr id="9" name="object 9"/>
            <p:cNvSpPr/>
            <p:nvPr/>
          </p:nvSpPr>
          <p:spPr>
            <a:xfrm>
              <a:off x="8549640" y="1417319"/>
              <a:ext cx="1298575" cy="1188720"/>
            </a:xfrm>
            <a:custGeom>
              <a:avLst/>
              <a:gdLst/>
              <a:ahLst/>
              <a:cxnLst/>
              <a:rect l="l" t="t" r="r" b="b"/>
              <a:pathLst>
                <a:path w="1298575" h="1188720">
                  <a:moveTo>
                    <a:pt x="1243588" y="1188719"/>
                  </a:moveTo>
                  <a:lnTo>
                    <a:pt x="54859" y="1188719"/>
                  </a:lnTo>
                  <a:lnTo>
                    <a:pt x="33505" y="1184408"/>
                  </a:lnTo>
                  <a:lnTo>
                    <a:pt x="16067" y="1172652"/>
                  </a:lnTo>
                  <a:lnTo>
                    <a:pt x="4311" y="1155214"/>
                  </a:lnTo>
                  <a:lnTo>
                    <a:pt x="0" y="1133860"/>
                  </a:lnTo>
                  <a:lnTo>
                    <a:pt x="0" y="54859"/>
                  </a:ln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9" y="0"/>
                  </a:lnTo>
                  <a:lnTo>
                    <a:pt x="1243588" y="0"/>
                  </a:lnTo>
                  <a:lnTo>
                    <a:pt x="1282379" y="16067"/>
                  </a:lnTo>
                  <a:lnTo>
                    <a:pt x="1298448" y="54859"/>
                  </a:lnTo>
                  <a:lnTo>
                    <a:pt x="1298448" y="1133860"/>
                  </a:lnTo>
                  <a:lnTo>
                    <a:pt x="1294137" y="1155214"/>
                  </a:lnTo>
                  <a:lnTo>
                    <a:pt x="1282380" y="1172652"/>
                  </a:lnTo>
                  <a:lnTo>
                    <a:pt x="1264942" y="1184408"/>
                  </a:lnTo>
                  <a:lnTo>
                    <a:pt x="1243588" y="11887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549640" y="1417319"/>
              <a:ext cx="1298575" cy="1188720"/>
            </a:xfrm>
            <a:custGeom>
              <a:avLst/>
              <a:gdLst/>
              <a:ahLst/>
              <a:cxnLst/>
              <a:rect l="l" t="t" r="r" b="b"/>
              <a:pathLst>
                <a:path w="1298575" h="1188720">
                  <a:moveTo>
                    <a:pt x="0" y="54859"/>
                  </a:move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9" y="0"/>
                  </a:lnTo>
                  <a:lnTo>
                    <a:pt x="1243588" y="0"/>
                  </a:lnTo>
                  <a:lnTo>
                    <a:pt x="1282379" y="16067"/>
                  </a:lnTo>
                  <a:lnTo>
                    <a:pt x="1298448" y="54859"/>
                  </a:lnTo>
                  <a:lnTo>
                    <a:pt x="1298448" y="1133860"/>
                  </a:lnTo>
                  <a:lnTo>
                    <a:pt x="1294137" y="1155214"/>
                  </a:lnTo>
                  <a:lnTo>
                    <a:pt x="1282380" y="1172652"/>
                  </a:lnTo>
                  <a:lnTo>
                    <a:pt x="1264942" y="1184408"/>
                  </a:lnTo>
                  <a:lnTo>
                    <a:pt x="1243588" y="1188719"/>
                  </a:lnTo>
                  <a:lnTo>
                    <a:pt x="54859" y="1188719"/>
                  </a:lnTo>
                  <a:lnTo>
                    <a:pt x="33505" y="1184408"/>
                  </a:lnTo>
                  <a:lnTo>
                    <a:pt x="16067" y="1172652"/>
                  </a:lnTo>
                  <a:lnTo>
                    <a:pt x="4311" y="1155214"/>
                  </a:lnTo>
                  <a:lnTo>
                    <a:pt x="0" y="1133860"/>
                  </a:lnTo>
                  <a:lnTo>
                    <a:pt x="0" y="54859"/>
                  </a:lnTo>
                  <a:close/>
                </a:path>
              </a:pathLst>
            </a:custGeom>
            <a:ln w="10149">
              <a:solidFill>
                <a:srgbClr val="E1DD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716154" y="1554479"/>
            <a:ext cx="965200" cy="9093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600" b="1" spc="-20" dirty="0">
                <a:solidFill>
                  <a:srgbClr val="1B4C3D"/>
                </a:solidFill>
                <a:latin typeface="Calibri"/>
                <a:cs typeface="Calibri"/>
              </a:rPr>
              <a:t>~45%</a:t>
            </a:r>
            <a:endParaRPr sz="2600">
              <a:latin typeface="Calibri"/>
              <a:cs typeface="Calibri"/>
            </a:endParaRPr>
          </a:p>
          <a:p>
            <a:pPr marL="12700" marR="5080" algn="ctr">
              <a:lnSpc>
                <a:spcPct val="101800"/>
              </a:lnSpc>
              <a:spcBef>
                <a:spcPts val="1145"/>
              </a:spcBef>
            </a:pP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of</a:t>
            </a:r>
            <a:r>
              <a:rPr sz="1100" spc="1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the</a:t>
            </a:r>
            <a:r>
              <a:rPr sz="1100" spc="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country</a:t>
            </a:r>
            <a:r>
              <a:rPr sz="1100" spc="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00" spc="-25" dirty="0">
                <a:solidFill>
                  <a:srgbClr val="6C7671"/>
                </a:solidFill>
                <a:latin typeface="Calibri"/>
                <a:cs typeface="Calibri"/>
              </a:rPr>
              <a:t>is </a:t>
            </a:r>
            <a:r>
              <a:rPr sz="1100" spc="-10" dirty="0">
                <a:solidFill>
                  <a:srgbClr val="6C7671"/>
                </a:solidFill>
                <a:latin typeface="Calibri"/>
                <a:cs typeface="Calibri"/>
              </a:rPr>
              <a:t>forested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007604" y="1412244"/>
            <a:ext cx="1308735" cy="1198880"/>
            <a:chOff x="10007604" y="1412244"/>
            <a:chExt cx="1308735" cy="1198880"/>
          </a:xfrm>
        </p:grpSpPr>
        <p:sp>
          <p:nvSpPr>
            <p:cNvPr id="13" name="object 13"/>
            <p:cNvSpPr/>
            <p:nvPr/>
          </p:nvSpPr>
          <p:spPr>
            <a:xfrm>
              <a:off x="10012679" y="1417319"/>
              <a:ext cx="1298575" cy="1188720"/>
            </a:xfrm>
            <a:custGeom>
              <a:avLst/>
              <a:gdLst/>
              <a:ahLst/>
              <a:cxnLst/>
              <a:rect l="l" t="t" r="r" b="b"/>
              <a:pathLst>
                <a:path w="1298575" h="1188720">
                  <a:moveTo>
                    <a:pt x="1243588" y="1188719"/>
                  </a:moveTo>
                  <a:lnTo>
                    <a:pt x="54858" y="1188719"/>
                  </a:lnTo>
                  <a:lnTo>
                    <a:pt x="33505" y="1184408"/>
                  </a:lnTo>
                  <a:lnTo>
                    <a:pt x="16067" y="1172652"/>
                  </a:lnTo>
                  <a:lnTo>
                    <a:pt x="4311" y="1155214"/>
                  </a:lnTo>
                  <a:lnTo>
                    <a:pt x="0" y="1133860"/>
                  </a:lnTo>
                  <a:lnTo>
                    <a:pt x="0" y="54859"/>
                  </a:ln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1243588" y="0"/>
                  </a:lnTo>
                  <a:lnTo>
                    <a:pt x="1282379" y="16067"/>
                  </a:lnTo>
                  <a:lnTo>
                    <a:pt x="1298447" y="54859"/>
                  </a:lnTo>
                  <a:lnTo>
                    <a:pt x="1298447" y="1133860"/>
                  </a:lnTo>
                  <a:lnTo>
                    <a:pt x="1294136" y="1155214"/>
                  </a:lnTo>
                  <a:lnTo>
                    <a:pt x="1282380" y="1172652"/>
                  </a:lnTo>
                  <a:lnTo>
                    <a:pt x="1264942" y="1184408"/>
                  </a:lnTo>
                  <a:lnTo>
                    <a:pt x="1243588" y="11887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012679" y="1417319"/>
              <a:ext cx="1298575" cy="1188720"/>
            </a:xfrm>
            <a:custGeom>
              <a:avLst/>
              <a:gdLst/>
              <a:ahLst/>
              <a:cxnLst/>
              <a:rect l="l" t="t" r="r" b="b"/>
              <a:pathLst>
                <a:path w="1298575" h="1188720">
                  <a:moveTo>
                    <a:pt x="0" y="54859"/>
                  </a:move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1243588" y="0"/>
                  </a:lnTo>
                  <a:lnTo>
                    <a:pt x="1282379" y="16067"/>
                  </a:lnTo>
                  <a:lnTo>
                    <a:pt x="1298447" y="54859"/>
                  </a:lnTo>
                  <a:lnTo>
                    <a:pt x="1298447" y="1133860"/>
                  </a:lnTo>
                  <a:lnTo>
                    <a:pt x="1294136" y="1155214"/>
                  </a:lnTo>
                  <a:lnTo>
                    <a:pt x="1282380" y="1172652"/>
                  </a:lnTo>
                  <a:lnTo>
                    <a:pt x="1264942" y="1184408"/>
                  </a:lnTo>
                  <a:lnTo>
                    <a:pt x="1243588" y="1188719"/>
                  </a:lnTo>
                  <a:lnTo>
                    <a:pt x="54858" y="1188719"/>
                  </a:lnTo>
                  <a:lnTo>
                    <a:pt x="33505" y="1184408"/>
                  </a:lnTo>
                  <a:lnTo>
                    <a:pt x="16067" y="1172652"/>
                  </a:lnTo>
                  <a:lnTo>
                    <a:pt x="4311" y="1155214"/>
                  </a:lnTo>
                  <a:lnTo>
                    <a:pt x="0" y="1133860"/>
                  </a:lnTo>
                  <a:lnTo>
                    <a:pt x="0" y="54859"/>
                  </a:lnTo>
                  <a:close/>
                </a:path>
              </a:pathLst>
            </a:custGeom>
            <a:ln w="10149">
              <a:solidFill>
                <a:srgbClr val="E1DD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254598" y="1554479"/>
            <a:ext cx="814705" cy="824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">
              <a:lnSpc>
                <a:spcPct val="100000"/>
              </a:lnSpc>
              <a:spcBef>
                <a:spcPts val="100"/>
              </a:spcBef>
            </a:pPr>
            <a:r>
              <a:rPr sz="2600" b="1" spc="-10" dirty="0">
                <a:solidFill>
                  <a:srgbClr val="D49A39"/>
                </a:solidFill>
                <a:latin typeface="Calibri"/>
                <a:cs typeface="Calibri"/>
              </a:rPr>
              <a:t>4,598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39"/>
              </a:spcBef>
            </a:pP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First</a:t>
            </a:r>
            <a:r>
              <a:rPr sz="1100" spc="1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NFI</a:t>
            </a:r>
            <a:r>
              <a:rPr sz="1100" spc="1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6C7671"/>
                </a:solidFill>
                <a:latin typeface="Calibri"/>
                <a:cs typeface="Calibri"/>
              </a:rPr>
              <a:t>plots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451850" y="2874010"/>
            <a:ext cx="2984500" cy="2573020"/>
            <a:chOff x="8451850" y="2874010"/>
            <a:chExt cx="2984500" cy="2573020"/>
          </a:xfrm>
        </p:grpSpPr>
        <p:sp>
          <p:nvSpPr>
            <p:cNvPr id="17" name="object 17"/>
            <p:cNvSpPr/>
            <p:nvPr/>
          </p:nvSpPr>
          <p:spPr>
            <a:xfrm>
              <a:off x="8458200" y="2880360"/>
              <a:ext cx="2971800" cy="2560320"/>
            </a:xfrm>
            <a:custGeom>
              <a:avLst/>
              <a:gdLst/>
              <a:ahLst/>
              <a:cxnLst/>
              <a:rect l="l" t="t" r="r" b="b"/>
              <a:pathLst>
                <a:path w="2971800" h="2560320">
                  <a:moveTo>
                    <a:pt x="2916931" y="2560319"/>
                  </a:moveTo>
                  <a:lnTo>
                    <a:pt x="54867" y="2560319"/>
                  </a:lnTo>
                  <a:lnTo>
                    <a:pt x="33510" y="2556008"/>
                  </a:lnTo>
                  <a:lnTo>
                    <a:pt x="16070" y="2544249"/>
                  </a:lnTo>
                  <a:lnTo>
                    <a:pt x="4311" y="2526809"/>
                  </a:lnTo>
                  <a:lnTo>
                    <a:pt x="0" y="2505452"/>
                  </a:lnTo>
                  <a:lnTo>
                    <a:pt x="0" y="54867"/>
                  </a:lnTo>
                  <a:lnTo>
                    <a:pt x="4311" y="33510"/>
                  </a:lnTo>
                  <a:lnTo>
                    <a:pt x="16070" y="16070"/>
                  </a:lnTo>
                  <a:lnTo>
                    <a:pt x="33510" y="4311"/>
                  </a:lnTo>
                  <a:lnTo>
                    <a:pt x="54867" y="0"/>
                  </a:lnTo>
                  <a:lnTo>
                    <a:pt x="2916931" y="0"/>
                  </a:lnTo>
                  <a:lnTo>
                    <a:pt x="2955729" y="16070"/>
                  </a:lnTo>
                  <a:lnTo>
                    <a:pt x="2971799" y="54867"/>
                  </a:lnTo>
                  <a:lnTo>
                    <a:pt x="2971799" y="2505452"/>
                  </a:lnTo>
                  <a:lnTo>
                    <a:pt x="2967488" y="2526809"/>
                  </a:lnTo>
                  <a:lnTo>
                    <a:pt x="2955729" y="2544249"/>
                  </a:lnTo>
                  <a:lnTo>
                    <a:pt x="2938289" y="2556008"/>
                  </a:lnTo>
                  <a:lnTo>
                    <a:pt x="2916931" y="25603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458200" y="2880360"/>
              <a:ext cx="2971800" cy="2560320"/>
            </a:xfrm>
            <a:custGeom>
              <a:avLst/>
              <a:gdLst/>
              <a:ahLst/>
              <a:cxnLst/>
              <a:rect l="l" t="t" r="r" b="b"/>
              <a:pathLst>
                <a:path w="2971800" h="2560320">
                  <a:moveTo>
                    <a:pt x="0" y="54867"/>
                  </a:moveTo>
                  <a:lnTo>
                    <a:pt x="4311" y="33510"/>
                  </a:lnTo>
                  <a:lnTo>
                    <a:pt x="16070" y="16070"/>
                  </a:lnTo>
                  <a:lnTo>
                    <a:pt x="33510" y="4311"/>
                  </a:lnTo>
                  <a:lnTo>
                    <a:pt x="54867" y="0"/>
                  </a:lnTo>
                  <a:lnTo>
                    <a:pt x="2916931" y="0"/>
                  </a:lnTo>
                  <a:lnTo>
                    <a:pt x="2955729" y="16070"/>
                  </a:lnTo>
                  <a:lnTo>
                    <a:pt x="2971799" y="54867"/>
                  </a:lnTo>
                  <a:lnTo>
                    <a:pt x="2971799" y="2505452"/>
                  </a:lnTo>
                  <a:lnTo>
                    <a:pt x="2967488" y="2526809"/>
                  </a:lnTo>
                  <a:lnTo>
                    <a:pt x="2955729" y="2544249"/>
                  </a:lnTo>
                  <a:lnTo>
                    <a:pt x="2938289" y="2556008"/>
                  </a:lnTo>
                  <a:lnTo>
                    <a:pt x="2916931" y="2560319"/>
                  </a:lnTo>
                  <a:lnTo>
                    <a:pt x="54867" y="2560319"/>
                  </a:lnTo>
                  <a:lnTo>
                    <a:pt x="33510" y="2556008"/>
                  </a:lnTo>
                  <a:lnTo>
                    <a:pt x="16070" y="2544249"/>
                  </a:lnTo>
                  <a:lnTo>
                    <a:pt x="4311" y="2526809"/>
                  </a:lnTo>
                  <a:lnTo>
                    <a:pt x="0" y="2505452"/>
                  </a:lnTo>
                  <a:lnTo>
                    <a:pt x="0" y="54867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646668" y="3062732"/>
            <a:ext cx="255079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A</a:t>
            </a:r>
            <a:r>
              <a:rPr sz="1650" b="1" spc="-3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natural</a:t>
            </a:r>
            <a:r>
              <a:rPr sz="1650" b="1" spc="-2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gradient</a:t>
            </a:r>
            <a:r>
              <a:rPr sz="1650" b="1" spc="-2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laboratory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  <p:sp>
        <p:nvSpPr>
          <p:cNvPr id="24" name="object 2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646668" y="3859072"/>
            <a:ext cx="2557780" cy="10464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Humid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western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forests,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drier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eastern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landscapes,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broad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elevational</a:t>
            </a:r>
            <a:r>
              <a:rPr sz="1300" spc="50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ranges,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major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transitions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7312F"/>
                </a:solidFill>
                <a:latin typeface="Calibri"/>
                <a:cs typeface="Calibri"/>
              </a:rPr>
              <a:t>from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deciduous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stands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to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high-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elevation conifers.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652" y="6298082"/>
            <a:ext cx="326517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Study area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and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national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inventory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context: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manuscript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Introduction;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MEPA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(2023).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517652" y="317753"/>
            <a:ext cx="966533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Georgia</a:t>
            </a:r>
            <a:r>
              <a:rPr spc="-105" dirty="0"/>
              <a:t> </a:t>
            </a:r>
            <a:r>
              <a:rPr dirty="0"/>
              <a:t>combines</a:t>
            </a:r>
            <a:r>
              <a:rPr spc="-105" dirty="0"/>
              <a:t> </a:t>
            </a:r>
            <a:r>
              <a:rPr lang="en-US" spc="-105" dirty="0"/>
              <a:t>high</a:t>
            </a:r>
            <a:r>
              <a:rPr spc="-105" dirty="0"/>
              <a:t> </a:t>
            </a:r>
            <a:r>
              <a:rPr spc="-10" dirty="0"/>
              <a:t>forest</a:t>
            </a:r>
            <a:r>
              <a:rPr spc="-105" dirty="0"/>
              <a:t> </a:t>
            </a:r>
            <a:r>
              <a:rPr dirty="0"/>
              <a:t>diversity</a:t>
            </a:r>
            <a:r>
              <a:rPr spc="-105" dirty="0"/>
              <a:t> </a:t>
            </a:r>
            <a:r>
              <a:rPr dirty="0"/>
              <a:t>with</a:t>
            </a:r>
            <a:r>
              <a:rPr spc="-105" dirty="0"/>
              <a:t> </a:t>
            </a:r>
            <a:r>
              <a:rPr lang="en-US" dirty="0"/>
              <a:t>changing</a:t>
            </a:r>
            <a:r>
              <a:rPr spc="-105" dirty="0"/>
              <a:t> </a:t>
            </a:r>
            <a:r>
              <a:rPr spc="-10" dirty="0"/>
              <a:t>environmental gradients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700069D-7D4F-475B-B8AF-91799D147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222" y="1400227"/>
            <a:ext cx="5791200" cy="405754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F0F4E2D1-21B3-4269-8B3C-993980AC11D4}"/>
              </a:ext>
            </a:extLst>
          </p:cNvPr>
          <p:cNvSpPr/>
          <p:nvPr/>
        </p:nvSpPr>
        <p:spPr>
          <a:xfrm>
            <a:off x="2994152" y="1417319"/>
            <a:ext cx="18982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+mn-lt"/>
              </a:rPr>
              <a:t>Wellenbeck et al.,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9702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KNOWLEDGE</a:t>
            </a:r>
            <a:r>
              <a:rPr sz="1000" b="1" spc="-2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25" dirty="0">
                <a:solidFill>
                  <a:srgbClr val="D49A39"/>
                </a:solidFill>
                <a:latin typeface="Calibri"/>
                <a:cs typeface="Calibri"/>
              </a:rPr>
              <a:t>GAP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75" dirty="0"/>
              <a:t> </a:t>
            </a:r>
            <a:r>
              <a:rPr dirty="0"/>
              <a:t>Caucasus</a:t>
            </a:r>
            <a:r>
              <a:rPr spc="-70" dirty="0"/>
              <a:t> </a:t>
            </a:r>
            <a:r>
              <a:rPr dirty="0"/>
              <a:t>remains</a:t>
            </a:r>
            <a:r>
              <a:rPr spc="-75" dirty="0"/>
              <a:t> </a:t>
            </a:r>
            <a:r>
              <a:rPr spc="-10" dirty="0"/>
              <a:t>underrepresented</a:t>
            </a:r>
            <a:r>
              <a:rPr spc="-70" dirty="0"/>
              <a:t> </a:t>
            </a:r>
            <a:r>
              <a:rPr dirty="0"/>
              <a:t>in</a:t>
            </a:r>
            <a:r>
              <a:rPr spc="-75" dirty="0"/>
              <a:t> </a:t>
            </a:r>
            <a:r>
              <a:rPr spc="-20" dirty="0"/>
              <a:t>wood-</a:t>
            </a:r>
            <a:r>
              <a:rPr dirty="0"/>
              <a:t>density</a:t>
            </a:r>
            <a:r>
              <a:rPr spc="-70" dirty="0"/>
              <a:t> </a:t>
            </a:r>
            <a:r>
              <a:rPr spc="-10" dirty="0"/>
              <a:t>datasets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04658" y="353059"/>
            <a:ext cx="83756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WHY</a:t>
            </a:r>
            <a:r>
              <a:rPr sz="900" b="1" spc="-2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THIS</a:t>
            </a:r>
            <a:r>
              <a:rPr sz="900" b="1" spc="-1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STUDY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06881" y="1319530"/>
            <a:ext cx="3350260" cy="4356100"/>
            <a:chOff x="706881" y="1319530"/>
            <a:chExt cx="3350260" cy="4356100"/>
          </a:xfrm>
        </p:grpSpPr>
        <p:sp>
          <p:nvSpPr>
            <p:cNvPr id="9" name="object 9"/>
            <p:cNvSpPr/>
            <p:nvPr/>
          </p:nvSpPr>
          <p:spPr>
            <a:xfrm>
              <a:off x="713231" y="1325880"/>
              <a:ext cx="3337560" cy="4343400"/>
            </a:xfrm>
            <a:custGeom>
              <a:avLst/>
              <a:gdLst/>
              <a:ahLst/>
              <a:cxnLst/>
              <a:rect l="l" t="t" r="r" b="b"/>
              <a:pathLst>
                <a:path w="3337560" h="4343400">
                  <a:moveTo>
                    <a:pt x="3282690" y="4343399"/>
                  </a:moveTo>
                  <a:lnTo>
                    <a:pt x="54869" y="4343399"/>
                  </a:lnTo>
                  <a:lnTo>
                    <a:pt x="33511" y="4339088"/>
                  </a:lnTo>
                  <a:lnTo>
                    <a:pt x="16070" y="4327329"/>
                  </a:lnTo>
                  <a:lnTo>
                    <a:pt x="4311" y="4309888"/>
                  </a:lnTo>
                  <a:lnTo>
                    <a:pt x="0" y="4288530"/>
                  </a:lnTo>
                  <a:lnTo>
                    <a:pt x="0" y="54869"/>
                  </a:ln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9" y="0"/>
                  </a:lnTo>
                  <a:lnTo>
                    <a:pt x="3282690" y="0"/>
                  </a:lnTo>
                  <a:lnTo>
                    <a:pt x="3321488" y="16070"/>
                  </a:lnTo>
                  <a:lnTo>
                    <a:pt x="3337560" y="54869"/>
                  </a:lnTo>
                  <a:lnTo>
                    <a:pt x="3337560" y="4288530"/>
                  </a:lnTo>
                  <a:lnTo>
                    <a:pt x="3333248" y="4309888"/>
                  </a:lnTo>
                  <a:lnTo>
                    <a:pt x="3321489" y="4327329"/>
                  </a:lnTo>
                  <a:lnTo>
                    <a:pt x="3304048" y="4339088"/>
                  </a:lnTo>
                  <a:lnTo>
                    <a:pt x="3282690" y="434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13231" y="1325880"/>
              <a:ext cx="3337560" cy="4343400"/>
            </a:xfrm>
            <a:custGeom>
              <a:avLst/>
              <a:gdLst/>
              <a:ahLst/>
              <a:cxnLst/>
              <a:rect l="l" t="t" r="r" b="b"/>
              <a:pathLst>
                <a:path w="3337560" h="4343400">
                  <a:moveTo>
                    <a:pt x="0" y="54869"/>
                  </a:move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9" y="0"/>
                  </a:lnTo>
                  <a:lnTo>
                    <a:pt x="3282690" y="0"/>
                  </a:lnTo>
                  <a:lnTo>
                    <a:pt x="3321488" y="16070"/>
                  </a:lnTo>
                  <a:lnTo>
                    <a:pt x="3337560" y="54869"/>
                  </a:lnTo>
                  <a:lnTo>
                    <a:pt x="3337560" y="4288530"/>
                  </a:lnTo>
                  <a:lnTo>
                    <a:pt x="3333248" y="4309888"/>
                  </a:lnTo>
                  <a:lnTo>
                    <a:pt x="3321489" y="4327329"/>
                  </a:lnTo>
                  <a:lnTo>
                    <a:pt x="3304048" y="4339088"/>
                  </a:lnTo>
                  <a:lnTo>
                    <a:pt x="3282690" y="4343399"/>
                  </a:lnTo>
                  <a:lnTo>
                    <a:pt x="54869" y="4343399"/>
                  </a:lnTo>
                  <a:lnTo>
                    <a:pt x="33511" y="4339088"/>
                  </a:lnTo>
                  <a:lnTo>
                    <a:pt x="16070" y="4327329"/>
                  </a:lnTo>
                  <a:lnTo>
                    <a:pt x="4311" y="4309888"/>
                  </a:lnTo>
                  <a:lnTo>
                    <a:pt x="0" y="4288530"/>
                  </a:lnTo>
                  <a:lnTo>
                    <a:pt x="0" y="5486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01700" y="1508252"/>
            <a:ext cx="192151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Global</a:t>
            </a:r>
            <a:r>
              <a:rPr sz="165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resources</a:t>
            </a:r>
            <a:r>
              <a:rPr sz="1650" b="1" spc="-3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exist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700" y="3400349"/>
            <a:ext cx="2924810" cy="6381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lang="en-US" sz="1300" dirty="0">
                <a:solidFill>
                  <a:srgbClr val="27312F"/>
                </a:solidFill>
                <a:latin typeface="Calibri"/>
                <a:cs typeface="Calibri"/>
              </a:rPr>
              <a:t>Despite unequal regional coverage and local calibration, large trait databases provide valuable species-level information.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419346" y="1319530"/>
            <a:ext cx="3350260" cy="4356100"/>
            <a:chOff x="4419346" y="1319530"/>
            <a:chExt cx="3350260" cy="4356100"/>
          </a:xfrm>
        </p:grpSpPr>
        <p:sp>
          <p:nvSpPr>
            <p:cNvPr id="14" name="object 14"/>
            <p:cNvSpPr/>
            <p:nvPr/>
          </p:nvSpPr>
          <p:spPr>
            <a:xfrm>
              <a:off x="4425696" y="1325880"/>
              <a:ext cx="3337560" cy="4343400"/>
            </a:xfrm>
            <a:custGeom>
              <a:avLst/>
              <a:gdLst/>
              <a:ahLst/>
              <a:cxnLst/>
              <a:rect l="l" t="t" r="r" b="b"/>
              <a:pathLst>
                <a:path w="3337559" h="4343400">
                  <a:moveTo>
                    <a:pt x="3282690" y="4343399"/>
                  </a:moveTo>
                  <a:lnTo>
                    <a:pt x="54869" y="4343399"/>
                  </a:lnTo>
                  <a:lnTo>
                    <a:pt x="33511" y="4339088"/>
                  </a:lnTo>
                  <a:lnTo>
                    <a:pt x="16070" y="4327329"/>
                  </a:lnTo>
                  <a:lnTo>
                    <a:pt x="4311" y="4309888"/>
                  </a:lnTo>
                  <a:lnTo>
                    <a:pt x="0" y="4288530"/>
                  </a:lnTo>
                  <a:lnTo>
                    <a:pt x="0" y="54869"/>
                  </a:ln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9" y="0"/>
                  </a:lnTo>
                  <a:lnTo>
                    <a:pt x="3282690" y="0"/>
                  </a:lnTo>
                  <a:lnTo>
                    <a:pt x="3321488" y="16070"/>
                  </a:lnTo>
                  <a:lnTo>
                    <a:pt x="3337560" y="54869"/>
                  </a:lnTo>
                  <a:lnTo>
                    <a:pt x="3337560" y="4288530"/>
                  </a:lnTo>
                  <a:lnTo>
                    <a:pt x="3333248" y="4309888"/>
                  </a:lnTo>
                  <a:lnTo>
                    <a:pt x="3321489" y="4327329"/>
                  </a:lnTo>
                  <a:lnTo>
                    <a:pt x="3304048" y="4339088"/>
                  </a:lnTo>
                  <a:lnTo>
                    <a:pt x="3282690" y="4343399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25696" y="1325880"/>
              <a:ext cx="3337560" cy="4343400"/>
            </a:xfrm>
            <a:custGeom>
              <a:avLst/>
              <a:gdLst/>
              <a:ahLst/>
              <a:cxnLst/>
              <a:rect l="l" t="t" r="r" b="b"/>
              <a:pathLst>
                <a:path w="3337559" h="4343400">
                  <a:moveTo>
                    <a:pt x="0" y="54869"/>
                  </a:move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9" y="0"/>
                  </a:lnTo>
                  <a:lnTo>
                    <a:pt x="3282690" y="0"/>
                  </a:lnTo>
                  <a:lnTo>
                    <a:pt x="3321488" y="16070"/>
                  </a:lnTo>
                  <a:lnTo>
                    <a:pt x="3337560" y="54869"/>
                  </a:lnTo>
                  <a:lnTo>
                    <a:pt x="3337560" y="4288530"/>
                  </a:lnTo>
                  <a:lnTo>
                    <a:pt x="3333248" y="4309888"/>
                  </a:lnTo>
                  <a:lnTo>
                    <a:pt x="3321489" y="4327329"/>
                  </a:lnTo>
                  <a:lnTo>
                    <a:pt x="3304048" y="4339088"/>
                  </a:lnTo>
                  <a:lnTo>
                    <a:pt x="3282690" y="4343399"/>
                  </a:lnTo>
                  <a:lnTo>
                    <a:pt x="54869" y="4343399"/>
                  </a:lnTo>
                  <a:lnTo>
                    <a:pt x="33511" y="4339088"/>
                  </a:lnTo>
                  <a:lnTo>
                    <a:pt x="16070" y="4327329"/>
                  </a:lnTo>
                  <a:lnTo>
                    <a:pt x="4311" y="4309888"/>
                  </a:lnTo>
                  <a:lnTo>
                    <a:pt x="0" y="4288530"/>
                  </a:lnTo>
                  <a:lnTo>
                    <a:pt x="0" y="5486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614164" y="1508252"/>
            <a:ext cx="294703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376B5B"/>
                </a:solidFill>
                <a:latin typeface="Calibri"/>
                <a:cs typeface="Calibri"/>
              </a:rPr>
              <a:t>Georgia-</a:t>
            </a:r>
            <a:r>
              <a:rPr sz="1650" b="1" dirty="0">
                <a:solidFill>
                  <a:srgbClr val="376B5B"/>
                </a:solidFill>
                <a:latin typeface="Calibri"/>
                <a:cs typeface="Calibri"/>
              </a:rPr>
              <a:t>specific</a:t>
            </a:r>
            <a:r>
              <a:rPr sz="1650" b="1" spc="-35" dirty="0">
                <a:solidFill>
                  <a:srgbClr val="376B5B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76B5B"/>
                </a:solidFill>
                <a:latin typeface="Calibri"/>
                <a:cs typeface="Calibri"/>
              </a:rPr>
              <a:t>values</a:t>
            </a:r>
            <a:r>
              <a:rPr sz="1650" b="1" spc="-30" dirty="0">
                <a:solidFill>
                  <a:srgbClr val="376B5B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376B5B"/>
                </a:solidFill>
                <a:latin typeface="Calibri"/>
                <a:cs typeface="Calibri"/>
              </a:rPr>
              <a:t>are</a:t>
            </a:r>
            <a:r>
              <a:rPr sz="1650" b="1" spc="-30" dirty="0">
                <a:solidFill>
                  <a:srgbClr val="376B5B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376B5B"/>
                </a:solidFill>
                <a:latin typeface="Calibri"/>
                <a:cs typeface="Calibri"/>
              </a:rPr>
              <a:t>sparse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14164" y="3400349"/>
            <a:ext cx="2893695" cy="6381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Previous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work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in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Caucasus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7312F"/>
                </a:solidFill>
                <a:latin typeface="Calibri"/>
                <a:cs typeface="Calibri"/>
              </a:rPr>
              <a:t>often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species-specific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or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descriptive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rather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7312F"/>
                </a:solidFill>
                <a:latin typeface="Calibri"/>
                <a:cs typeface="Calibri"/>
              </a:rPr>
              <a:t>than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national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environmentally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explicit.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131809" y="1319530"/>
            <a:ext cx="3350260" cy="4356100"/>
            <a:chOff x="8131809" y="1319530"/>
            <a:chExt cx="3350260" cy="4356100"/>
          </a:xfrm>
        </p:grpSpPr>
        <p:sp>
          <p:nvSpPr>
            <p:cNvPr id="19" name="object 19"/>
            <p:cNvSpPr/>
            <p:nvPr/>
          </p:nvSpPr>
          <p:spPr>
            <a:xfrm>
              <a:off x="8138159" y="1325880"/>
              <a:ext cx="3337560" cy="4343400"/>
            </a:xfrm>
            <a:custGeom>
              <a:avLst/>
              <a:gdLst/>
              <a:ahLst/>
              <a:cxnLst/>
              <a:rect l="l" t="t" r="r" b="b"/>
              <a:pathLst>
                <a:path w="3337559" h="4343400">
                  <a:moveTo>
                    <a:pt x="3282690" y="4343399"/>
                  </a:moveTo>
                  <a:lnTo>
                    <a:pt x="54869" y="4343399"/>
                  </a:lnTo>
                  <a:lnTo>
                    <a:pt x="33511" y="4339088"/>
                  </a:lnTo>
                  <a:lnTo>
                    <a:pt x="16070" y="4327329"/>
                  </a:lnTo>
                  <a:lnTo>
                    <a:pt x="4311" y="4309888"/>
                  </a:lnTo>
                  <a:lnTo>
                    <a:pt x="0" y="4288530"/>
                  </a:lnTo>
                  <a:lnTo>
                    <a:pt x="0" y="54869"/>
                  </a:ln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9" y="0"/>
                  </a:lnTo>
                  <a:lnTo>
                    <a:pt x="3282690" y="0"/>
                  </a:lnTo>
                  <a:lnTo>
                    <a:pt x="3321489" y="16070"/>
                  </a:lnTo>
                  <a:lnTo>
                    <a:pt x="3337559" y="54869"/>
                  </a:lnTo>
                  <a:lnTo>
                    <a:pt x="3337559" y="4288530"/>
                  </a:lnTo>
                  <a:lnTo>
                    <a:pt x="3333248" y="4309888"/>
                  </a:lnTo>
                  <a:lnTo>
                    <a:pt x="3321489" y="4327329"/>
                  </a:lnTo>
                  <a:lnTo>
                    <a:pt x="3304048" y="4339088"/>
                  </a:lnTo>
                  <a:lnTo>
                    <a:pt x="3282690" y="434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138159" y="1325880"/>
              <a:ext cx="3337560" cy="4343400"/>
            </a:xfrm>
            <a:custGeom>
              <a:avLst/>
              <a:gdLst/>
              <a:ahLst/>
              <a:cxnLst/>
              <a:rect l="l" t="t" r="r" b="b"/>
              <a:pathLst>
                <a:path w="3337559" h="4343400">
                  <a:moveTo>
                    <a:pt x="0" y="54869"/>
                  </a:move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9" y="0"/>
                  </a:lnTo>
                  <a:lnTo>
                    <a:pt x="3282690" y="0"/>
                  </a:lnTo>
                  <a:lnTo>
                    <a:pt x="3321489" y="16070"/>
                  </a:lnTo>
                  <a:lnTo>
                    <a:pt x="3337559" y="54869"/>
                  </a:lnTo>
                  <a:lnTo>
                    <a:pt x="3337559" y="4288530"/>
                  </a:lnTo>
                  <a:lnTo>
                    <a:pt x="3333248" y="4309888"/>
                  </a:lnTo>
                  <a:lnTo>
                    <a:pt x="3321489" y="4327329"/>
                  </a:lnTo>
                  <a:lnTo>
                    <a:pt x="3304048" y="4339088"/>
                  </a:lnTo>
                  <a:lnTo>
                    <a:pt x="3282690" y="4343399"/>
                  </a:lnTo>
                  <a:lnTo>
                    <a:pt x="54869" y="4343399"/>
                  </a:lnTo>
                  <a:lnTo>
                    <a:pt x="33511" y="4339088"/>
                  </a:lnTo>
                  <a:lnTo>
                    <a:pt x="16070" y="4327329"/>
                  </a:lnTo>
                  <a:lnTo>
                    <a:pt x="4311" y="4309888"/>
                  </a:lnTo>
                  <a:lnTo>
                    <a:pt x="0" y="4288530"/>
                  </a:lnTo>
                  <a:lnTo>
                    <a:pt x="0" y="5486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326628" y="1382522"/>
            <a:ext cx="2665730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Carbon</a:t>
            </a:r>
            <a:r>
              <a:rPr sz="1650" b="1" spc="-4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D49A39"/>
                </a:solidFill>
                <a:latin typeface="Calibri"/>
                <a:cs typeface="Calibri"/>
              </a:rPr>
              <a:t>accounting</a:t>
            </a:r>
            <a:r>
              <a:rPr sz="1650" b="1" spc="-4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needs</a:t>
            </a:r>
            <a:r>
              <a:rPr sz="1650" b="1" spc="-4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D49A39"/>
                </a:solidFill>
                <a:latin typeface="Calibri"/>
                <a:cs typeface="Calibri"/>
              </a:rPr>
              <a:t>local </a:t>
            </a:r>
            <a:r>
              <a:rPr sz="1650" b="1" spc="-10" dirty="0">
                <a:solidFill>
                  <a:srgbClr val="D49A39"/>
                </a:solidFill>
                <a:latin typeface="Calibri"/>
                <a:cs typeface="Calibri"/>
              </a:rPr>
              <a:t>calibration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8326628" y="3298240"/>
            <a:ext cx="2801620" cy="84264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lang="en-US" sz="1300" dirty="0">
                <a:solidFill>
                  <a:srgbClr val="27312F"/>
                </a:solidFill>
                <a:latin typeface="Calibri"/>
                <a:cs typeface="Calibri"/>
              </a:rPr>
              <a:t>When local populations, species composition, and environmental factors differ, derived densities can transmit bias.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652" y="6298082"/>
            <a:ext cx="3658235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Manuscript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Introduction: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Zanne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(2009);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Kattge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(2020);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Chalatashvili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(2024).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64452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OBJECTIVES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Four</a:t>
            </a:r>
            <a:r>
              <a:rPr spc="-80" dirty="0"/>
              <a:t> </a:t>
            </a:r>
            <a:r>
              <a:rPr dirty="0"/>
              <a:t>questions</a:t>
            </a:r>
            <a:r>
              <a:rPr spc="-80" dirty="0"/>
              <a:t> </a:t>
            </a:r>
            <a:r>
              <a:rPr spc="-10" dirty="0"/>
              <a:t>organize</a:t>
            </a:r>
            <a:r>
              <a:rPr spc="-75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spc="-10" dirty="0"/>
              <a:t>study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864587" y="353059"/>
            <a:ext cx="9175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STUDY</a:t>
            </a:r>
            <a:r>
              <a:rPr sz="900" b="1" spc="-5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QUESTIONS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98322" y="1365250"/>
            <a:ext cx="635000" cy="635000"/>
            <a:chOff x="798322" y="1365250"/>
            <a:chExt cx="635000" cy="635000"/>
          </a:xfrm>
        </p:grpSpPr>
        <p:sp>
          <p:nvSpPr>
            <p:cNvPr id="9" name="object 9"/>
            <p:cNvSpPr/>
            <p:nvPr/>
          </p:nvSpPr>
          <p:spPr>
            <a:xfrm>
              <a:off x="804672" y="137160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310895" y="621791"/>
                  </a:moveTo>
                  <a:lnTo>
                    <a:pt x="264954" y="618421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2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lnTo>
                    <a:pt x="3370" y="264954"/>
                  </a:lnTo>
                  <a:lnTo>
                    <a:pt x="13163" y="221105"/>
                  </a:lnTo>
                  <a:lnTo>
                    <a:pt x="28895" y="179830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8"/>
                  </a:lnTo>
                  <a:lnTo>
                    <a:pt x="493396" y="59200"/>
                  </a:lnTo>
                  <a:lnTo>
                    <a:pt x="530732" y="91059"/>
                  </a:lnTo>
                  <a:lnTo>
                    <a:pt x="562591" y="128395"/>
                  </a:lnTo>
                  <a:lnTo>
                    <a:pt x="587973" y="169882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2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1"/>
                  </a:lnTo>
                  <a:lnTo>
                    <a:pt x="310895" y="621791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04672" y="137160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0895"/>
                  </a:moveTo>
                  <a:lnTo>
                    <a:pt x="3370" y="264954"/>
                  </a:lnTo>
                  <a:lnTo>
                    <a:pt x="13163" y="221105"/>
                  </a:lnTo>
                  <a:lnTo>
                    <a:pt x="28895" y="179830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8"/>
                  </a:lnTo>
                  <a:lnTo>
                    <a:pt x="493396" y="59200"/>
                  </a:lnTo>
                  <a:lnTo>
                    <a:pt x="530732" y="91059"/>
                  </a:lnTo>
                  <a:lnTo>
                    <a:pt x="562591" y="128395"/>
                  </a:lnTo>
                  <a:lnTo>
                    <a:pt x="587973" y="169882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2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1"/>
                  </a:lnTo>
                  <a:lnTo>
                    <a:pt x="310895" y="621791"/>
                  </a:lnTo>
                  <a:lnTo>
                    <a:pt x="264954" y="618421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2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48156" y="1452372"/>
            <a:ext cx="13525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657857" y="1292097"/>
            <a:ext cx="9476740" cy="817880"/>
            <a:chOff x="1657857" y="1292097"/>
            <a:chExt cx="9476740" cy="817880"/>
          </a:xfrm>
        </p:grpSpPr>
        <p:sp>
          <p:nvSpPr>
            <p:cNvPr id="13" name="object 13"/>
            <p:cNvSpPr/>
            <p:nvPr/>
          </p:nvSpPr>
          <p:spPr>
            <a:xfrm>
              <a:off x="1664207" y="1298447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80">
                  <a:moveTo>
                    <a:pt x="9418318" y="804671"/>
                  </a:moveTo>
                  <a:lnTo>
                    <a:pt x="45721" y="804671"/>
                  </a:lnTo>
                  <a:lnTo>
                    <a:pt x="27924" y="801078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lnTo>
                    <a:pt x="3593" y="27924"/>
                  </a:lnTo>
                  <a:lnTo>
                    <a:pt x="13391" y="13391"/>
                  </a:lnTo>
                  <a:lnTo>
                    <a:pt x="27924" y="3593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8"/>
                  </a:lnTo>
                  <a:lnTo>
                    <a:pt x="9418318" y="8046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64207" y="1298447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80">
                  <a:moveTo>
                    <a:pt x="0" y="45721"/>
                  </a:moveTo>
                  <a:lnTo>
                    <a:pt x="3593" y="27924"/>
                  </a:lnTo>
                  <a:lnTo>
                    <a:pt x="13391" y="13391"/>
                  </a:lnTo>
                  <a:lnTo>
                    <a:pt x="27924" y="3593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8"/>
                  </a:lnTo>
                  <a:lnTo>
                    <a:pt x="9418318" y="804671"/>
                  </a:lnTo>
                  <a:lnTo>
                    <a:pt x="45721" y="804671"/>
                  </a:lnTo>
                  <a:lnTo>
                    <a:pt x="27924" y="801078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close/>
                </a:path>
              </a:pathLst>
            </a:custGeom>
            <a:ln w="12699">
              <a:solidFill>
                <a:srgbClr val="E1DE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953260" y="1531620"/>
            <a:ext cx="658622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How</a:t>
            </a:r>
            <a:r>
              <a:rPr sz="170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much</a:t>
            </a:r>
            <a:r>
              <a:rPr sz="170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does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wood</a:t>
            </a:r>
            <a:r>
              <a:rPr sz="170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differ</a:t>
            </a:r>
            <a:r>
              <a:rPr sz="170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among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27312F"/>
                </a:solidFill>
                <a:latin typeface="Calibri"/>
                <a:cs typeface="Calibri"/>
              </a:rPr>
              <a:t>Georgia’s</a:t>
            </a:r>
            <a:r>
              <a:rPr sz="170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major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tree</a:t>
            </a:r>
            <a:r>
              <a:rPr sz="170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27312F"/>
                </a:solidFill>
                <a:latin typeface="Calibri"/>
                <a:cs typeface="Calibri"/>
              </a:rPr>
              <a:t>species?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98322" y="2526538"/>
            <a:ext cx="635000" cy="635000"/>
            <a:chOff x="798322" y="2526538"/>
            <a:chExt cx="635000" cy="635000"/>
          </a:xfrm>
        </p:grpSpPr>
        <p:sp>
          <p:nvSpPr>
            <p:cNvPr id="17" name="object 17"/>
            <p:cNvSpPr/>
            <p:nvPr/>
          </p:nvSpPr>
          <p:spPr>
            <a:xfrm>
              <a:off x="804672" y="2532888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310895" y="621791"/>
                  </a:moveTo>
                  <a:lnTo>
                    <a:pt x="264954" y="618421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2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lnTo>
                    <a:pt x="3370" y="264954"/>
                  </a:lnTo>
                  <a:lnTo>
                    <a:pt x="13163" y="221105"/>
                  </a:lnTo>
                  <a:lnTo>
                    <a:pt x="28895" y="179830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8"/>
                  </a:lnTo>
                  <a:lnTo>
                    <a:pt x="493396" y="59200"/>
                  </a:lnTo>
                  <a:lnTo>
                    <a:pt x="530732" y="91059"/>
                  </a:lnTo>
                  <a:lnTo>
                    <a:pt x="562591" y="128395"/>
                  </a:lnTo>
                  <a:lnTo>
                    <a:pt x="587973" y="169882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2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1"/>
                  </a:lnTo>
                  <a:lnTo>
                    <a:pt x="310895" y="621791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04672" y="2532888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0895"/>
                  </a:moveTo>
                  <a:lnTo>
                    <a:pt x="3370" y="264954"/>
                  </a:lnTo>
                  <a:lnTo>
                    <a:pt x="13163" y="221105"/>
                  </a:lnTo>
                  <a:lnTo>
                    <a:pt x="28895" y="179830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8"/>
                  </a:lnTo>
                  <a:lnTo>
                    <a:pt x="493396" y="59200"/>
                  </a:lnTo>
                  <a:lnTo>
                    <a:pt x="530732" y="91059"/>
                  </a:lnTo>
                  <a:lnTo>
                    <a:pt x="562591" y="128395"/>
                  </a:lnTo>
                  <a:lnTo>
                    <a:pt x="587973" y="169882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2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1"/>
                  </a:lnTo>
                  <a:lnTo>
                    <a:pt x="310895" y="621791"/>
                  </a:lnTo>
                  <a:lnTo>
                    <a:pt x="264954" y="618421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2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48156" y="2613660"/>
            <a:ext cx="13525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657857" y="2453385"/>
            <a:ext cx="9476740" cy="817880"/>
            <a:chOff x="1657857" y="2453385"/>
            <a:chExt cx="9476740" cy="817880"/>
          </a:xfrm>
        </p:grpSpPr>
        <p:sp>
          <p:nvSpPr>
            <p:cNvPr id="21" name="object 21"/>
            <p:cNvSpPr/>
            <p:nvPr/>
          </p:nvSpPr>
          <p:spPr>
            <a:xfrm>
              <a:off x="1664207" y="2459735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79">
                  <a:moveTo>
                    <a:pt x="9418318" y="804671"/>
                  </a:moveTo>
                  <a:lnTo>
                    <a:pt x="45721" y="804671"/>
                  </a:lnTo>
                  <a:lnTo>
                    <a:pt x="27924" y="801078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lnTo>
                    <a:pt x="3593" y="27924"/>
                  </a:lnTo>
                  <a:lnTo>
                    <a:pt x="13391" y="13391"/>
                  </a:lnTo>
                  <a:lnTo>
                    <a:pt x="27924" y="3593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8"/>
                  </a:lnTo>
                  <a:lnTo>
                    <a:pt x="9418318" y="804671"/>
                  </a:lnTo>
                  <a:close/>
                </a:path>
              </a:pathLst>
            </a:custGeom>
            <a:solidFill>
              <a:srgbClr val="F0E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64207" y="2459735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79">
                  <a:moveTo>
                    <a:pt x="0" y="45721"/>
                  </a:moveTo>
                  <a:lnTo>
                    <a:pt x="3593" y="27924"/>
                  </a:lnTo>
                  <a:lnTo>
                    <a:pt x="13391" y="13391"/>
                  </a:lnTo>
                  <a:lnTo>
                    <a:pt x="27924" y="3593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8"/>
                  </a:lnTo>
                  <a:lnTo>
                    <a:pt x="9418318" y="804671"/>
                  </a:lnTo>
                  <a:lnTo>
                    <a:pt x="45721" y="804671"/>
                  </a:lnTo>
                  <a:lnTo>
                    <a:pt x="27924" y="801078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close/>
                </a:path>
              </a:pathLst>
            </a:custGeom>
            <a:ln w="12699">
              <a:solidFill>
                <a:srgbClr val="E1DE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953260" y="2692908"/>
            <a:ext cx="610870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How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do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tree</a:t>
            </a:r>
            <a:r>
              <a:rPr sz="17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size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27312F"/>
                </a:solidFill>
                <a:latin typeface="Calibri"/>
                <a:cs typeface="Calibri"/>
              </a:rPr>
              <a:t>long-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term</a:t>
            </a:r>
            <a:r>
              <a:rPr sz="17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radial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growth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relate</a:t>
            </a:r>
            <a:r>
              <a:rPr sz="17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to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wood</a:t>
            </a:r>
            <a:r>
              <a:rPr sz="17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7312F"/>
                </a:solidFill>
                <a:latin typeface="Calibri"/>
                <a:cs typeface="Calibri"/>
              </a:rPr>
              <a:t>density?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798322" y="3687826"/>
            <a:ext cx="635000" cy="635000"/>
            <a:chOff x="798322" y="3687826"/>
            <a:chExt cx="635000" cy="635000"/>
          </a:xfrm>
        </p:grpSpPr>
        <p:sp>
          <p:nvSpPr>
            <p:cNvPr id="25" name="object 25"/>
            <p:cNvSpPr/>
            <p:nvPr/>
          </p:nvSpPr>
          <p:spPr>
            <a:xfrm>
              <a:off x="804672" y="3694176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310895" y="621791"/>
                  </a:moveTo>
                  <a:lnTo>
                    <a:pt x="264954" y="618420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1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lnTo>
                    <a:pt x="3370" y="264953"/>
                  </a:lnTo>
                  <a:lnTo>
                    <a:pt x="13163" y="221104"/>
                  </a:lnTo>
                  <a:lnTo>
                    <a:pt x="28895" y="179829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8"/>
                  </a:lnTo>
                  <a:lnTo>
                    <a:pt x="493396" y="59199"/>
                  </a:lnTo>
                  <a:lnTo>
                    <a:pt x="530732" y="91058"/>
                  </a:lnTo>
                  <a:lnTo>
                    <a:pt x="562591" y="128395"/>
                  </a:lnTo>
                  <a:lnTo>
                    <a:pt x="587973" y="169881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1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0"/>
                  </a:lnTo>
                  <a:lnTo>
                    <a:pt x="310895" y="621791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04672" y="3694176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0895"/>
                  </a:moveTo>
                  <a:lnTo>
                    <a:pt x="3370" y="264953"/>
                  </a:lnTo>
                  <a:lnTo>
                    <a:pt x="13163" y="221104"/>
                  </a:lnTo>
                  <a:lnTo>
                    <a:pt x="28895" y="179829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8"/>
                  </a:lnTo>
                  <a:lnTo>
                    <a:pt x="493396" y="59199"/>
                  </a:lnTo>
                  <a:lnTo>
                    <a:pt x="530732" y="91058"/>
                  </a:lnTo>
                  <a:lnTo>
                    <a:pt x="562591" y="128395"/>
                  </a:lnTo>
                  <a:lnTo>
                    <a:pt x="587973" y="169881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1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0"/>
                  </a:lnTo>
                  <a:lnTo>
                    <a:pt x="310895" y="621791"/>
                  </a:lnTo>
                  <a:lnTo>
                    <a:pt x="264954" y="618420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1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048156" y="3774948"/>
            <a:ext cx="13525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657857" y="3614673"/>
            <a:ext cx="9476740" cy="817880"/>
            <a:chOff x="1657857" y="3614673"/>
            <a:chExt cx="9476740" cy="817880"/>
          </a:xfrm>
        </p:grpSpPr>
        <p:sp>
          <p:nvSpPr>
            <p:cNvPr id="29" name="object 29"/>
            <p:cNvSpPr/>
            <p:nvPr/>
          </p:nvSpPr>
          <p:spPr>
            <a:xfrm>
              <a:off x="1664207" y="3621023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79">
                  <a:moveTo>
                    <a:pt x="9418318" y="804672"/>
                  </a:moveTo>
                  <a:lnTo>
                    <a:pt x="45721" y="804672"/>
                  </a:lnTo>
                  <a:lnTo>
                    <a:pt x="27924" y="801079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lnTo>
                    <a:pt x="3593" y="27924"/>
                  </a:lnTo>
                  <a:lnTo>
                    <a:pt x="13391" y="13391"/>
                  </a:lnTo>
                  <a:lnTo>
                    <a:pt x="27924" y="3593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9"/>
                  </a:lnTo>
                  <a:lnTo>
                    <a:pt x="9418318" y="8046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64207" y="3621023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79">
                  <a:moveTo>
                    <a:pt x="0" y="45721"/>
                  </a:moveTo>
                  <a:lnTo>
                    <a:pt x="3593" y="27924"/>
                  </a:lnTo>
                  <a:lnTo>
                    <a:pt x="13391" y="13391"/>
                  </a:lnTo>
                  <a:lnTo>
                    <a:pt x="27924" y="3593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9"/>
                  </a:lnTo>
                  <a:lnTo>
                    <a:pt x="9418318" y="804672"/>
                  </a:lnTo>
                  <a:lnTo>
                    <a:pt x="45721" y="804672"/>
                  </a:lnTo>
                  <a:lnTo>
                    <a:pt x="27924" y="801079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close/>
                </a:path>
              </a:pathLst>
            </a:custGeom>
            <a:ln w="12699">
              <a:solidFill>
                <a:srgbClr val="E1DE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953260" y="3854196"/>
            <a:ext cx="651192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Which</a:t>
            </a:r>
            <a:r>
              <a:rPr sz="17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7312F"/>
                </a:solidFill>
                <a:latin typeface="Calibri"/>
                <a:cs typeface="Calibri"/>
              </a:rPr>
              <a:t>climate,</a:t>
            </a:r>
            <a:r>
              <a:rPr sz="17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soil</a:t>
            </a:r>
            <a:r>
              <a:rPr sz="17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7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7312F"/>
                </a:solidFill>
                <a:latin typeface="Calibri"/>
                <a:cs typeface="Calibri"/>
              </a:rPr>
              <a:t>topographic</a:t>
            </a:r>
            <a:r>
              <a:rPr sz="17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variables</a:t>
            </a:r>
            <a:r>
              <a:rPr sz="17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explain</a:t>
            </a:r>
            <a:r>
              <a:rPr sz="17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7312F"/>
                </a:solidFill>
                <a:latin typeface="Calibri"/>
                <a:cs typeface="Calibri"/>
              </a:rPr>
              <a:t>additional</a:t>
            </a:r>
            <a:r>
              <a:rPr sz="17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7312F"/>
                </a:solidFill>
                <a:latin typeface="Calibri"/>
                <a:cs typeface="Calibri"/>
              </a:rPr>
              <a:t>variation?</a:t>
            </a:r>
            <a:endParaRPr sz="17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98322" y="4849114"/>
            <a:ext cx="635000" cy="635000"/>
            <a:chOff x="798322" y="4849114"/>
            <a:chExt cx="635000" cy="635000"/>
          </a:xfrm>
        </p:grpSpPr>
        <p:sp>
          <p:nvSpPr>
            <p:cNvPr id="33" name="object 33"/>
            <p:cNvSpPr/>
            <p:nvPr/>
          </p:nvSpPr>
          <p:spPr>
            <a:xfrm>
              <a:off x="804672" y="4855464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310895" y="621791"/>
                  </a:moveTo>
                  <a:lnTo>
                    <a:pt x="264954" y="618420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2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lnTo>
                    <a:pt x="3370" y="264954"/>
                  </a:lnTo>
                  <a:lnTo>
                    <a:pt x="13163" y="221105"/>
                  </a:lnTo>
                  <a:lnTo>
                    <a:pt x="28895" y="179830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9"/>
                  </a:lnTo>
                  <a:lnTo>
                    <a:pt x="493396" y="59200"/>
                  </a:lnTo>
                  <a:lnTo>
                    <a:pt x="530732" y="91059"/>
                  </a:lnTo>
                  <a:lnTo>
                    <a:pt x="562591" y="128395"/>
                  </a:lnTo>
                  <a:lnTo>
                    <a:pt x="587973" y="169882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2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0"/>
                  </a:lnTo>
                  <a:lnTo>
                    <a:pt x="310895" y="621791"/>
                  </a:lnTo>
                  <a:close/>
                </a:path>
              </a:pathLst>
            </a:custGeom>
            <a:solidFill>
              <a:srgbClr val="D49A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804672" y="4855464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0895"/>
                  </a:moveTo>
                  <a:lnTo>
                    <a:pt x="3370" y="264954"/>
                  </a:lnTo>
                  <a:lnTo>
                    <a:pt x="13163" y="221105"/>
                  </a:lnTo>
                  <a:lnTo>
                    <a:pt x="28895" y="179830"/>
                  </a:lnTo>
                  <a:lnTo>
                    <a:pt x="50087" y="141609"/>
                  </a:lnTo>
                  <a:lnTo>
                    <a:pt x="76257" y="106925"/>
                  </a:lnTo>
                  <a:lnTo>
                    <a:pt x="106925" y="76257"/>
                  </a:lnTo>
                  <a:lnTo>
                    <a:pt x="141609" y="50087"/>
                  </a:lnTo>
                  <a:lnTo>
                    <a:pt x="179830" y="28895"/>
                  </a:lnTo>
                  <a:lnTo>
                    <a:pt x="221105" y="13163"/>
                  </a:lnTo>
                  <a:lnTo>
                    <a:pt x="264954" y="3370"/>
                  </a:lnTo>
                  <a:lnTo>
                    <a:pt x="310895" y="0"/>
                  </a:lnTo>
                  <a:lnTo>
                    <a:pt x="359824" y="3872"/>
                  </a:lnTo>
                  <a:lnTo>
                    <a:pt x="407107" y="15261"/>
                  </a:lnTo>
                  <a:lnTo>
                    <a:pt x="451909" y="33819"/>
                  </a:lnTo>
                  <a:lnTo>
                    <a:pt x="493396" y="59200"/>
                  </a:lnTo>
                  <a:lnTo>
                    <a:pt x="530732" y="91059"/>
                  </a:lnTo>
                  <a:lnTo>
                    <a:pt x="562591" y="128395"/>
                  </a:lnTo>
                  <a:lnTo>
                    <a:pt x="587973" y="169882"/>
                  </a:lnTo>
                  <a:lnTo>
                    <a:pt x="606530" y="214684"/>
                  </a:lnTo>
                  <a:lnTo>
                    <a:pt x="617919" y="261967"/>
                  </a:lnTo>
                  <a:lnTo>
                    <a:pt x="621791" y="310895"/>
                  </a:lnTo>
                  <a:lnTo>
                    <a:pt x="618421" y="356837"/>
                  </a:lnTo>
                  <a:lnTo>
                    <a:pt x="608628" y="400686"/>
                  </a:lnTo>
                  <a:lnTo>
                    <a:pt x="592896" y="441961"/>
                  </a:lnTo>
                  <a:lnTo>
                    <a:pt x="571704" y="480182"/>
                  </a:lnTo>
                  <a:lnTo>
                    <a:pt x="545534" y="514866"/>
                  </a:lnTo>
                  <a:lnTo>
                    <a:pt x="514866" y="545534"/>
                  </a:lnTo>
                  <a:lnTo>
                    <a:pt x="480182" y="571704"/>
                  </a:lnTo>
                  <a:lnTo>
                    <a:pt x="441961" y="592896"/>
                  </a:lnTo>
                  <a:lnTo>
                    <a:pt x="400686" y="608628"/>
                  </a:lnTo>
                  <a:lnTo>
                    <a:pt x="356837" y="618420"/>
                  </a:lnTo>
                  <a:lnTo>
                    <a:pt x="310895" y="621791"/>
                  </a:lnTo>
                  <a:lnTo>
                    <a:pt x="264954" y="618420"/>
                  </a:lnTo>
                  <a:lnTo>
                    <a:pt x="221105" y="608628"/>
                  </a:lnTo>
                  <a:lnTo>
                    <a:pt x="179830" y="592896"/>
                  </a:lnTo>
                  <a:lnTo>
                    <a:pt x="141609" y="571704"/>
                  </a:lnTo>
                  <a:lnTo>
                    <a:pt x="106925" y="545534"/>
                  </a:lnTo>
                  <a:lnTo>
                    <a:pt x="76257" y="514866"/>
                  </a:lnTo>
                  <a:lnTo>
                    <a:pt x="50087" y="480182"/>
                  </a:lnTo>
                  <a:lnTo>
                    <a:pt x="28895" y="441961"/>
                  </a:lnTo>
                  <a:lnTo>
                    <a:pt x="13163" y="400686"/>
                  </a:lnTo>
                  <a:lnTo>
                    <a:pt x="3370" y="356837"/>
                  </a:lnTo>
                  <a:lnTo>
                    <a:pt x="0" y="310895"/>
                  </a:lnTo>
                  <a:close/>
                </a:path>
              </a:pathLst>
            </a:custGeom>
            <a:ln w="1269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048156" y="4936236"/>
            <a:ext cx="135255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55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657857" y="4775961"/>
            <a:ext cx="9476740" cy="817880"/>
            <a:chOff x="1657857" y="4775961"/>
            <a:chExt cx="9476740" cy="817880"/>
          </a:xfrm>
        </p:grpSpPr>
        <p:sp>
          <p:nvSpPr>
            <p:cNvPr id="37" name="object 37"/>
            <p:cNvSpPr/>
            <p:nvPr/>
          </p:nvSpPr>
          <p:spPr>
            <a:xfrm>
              <a:off x="1664207" y="4782311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79">
                  <a:moveTo>
                    <a:pt x="9418318" y="804671"/>
                  </a:moveTo>
                  <a:lnTo>
                    <a:pt x="45721" y="804671"/>
                  </a:lnTo>
                  <a:lnTo>
                    <a:pt x="27924" y="801078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lnTo>
                    <a:pt x="3593" y="27924"/>
                  </a:lnTo>
                  <a:lnTo>
                    <a:pt x="13391" y="13391"/>
                  </a:lnTo>
                  <a:lnTo>
                    <a:pt x="27924" y="3592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8"/>
                  </a:lnTo>
                  <a:lnTo>
                    <a:pt x="9418318" y="804671"/>
                  </a:lnTo>
                  <a:close/>
                </a:path>
              </a:pathLst>
            </a:custGeom>
            <a:solidFill>
              <a:srgbClr val="F0E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64207" y="4782311"/>
              <a:ext cx="9464040" cy="805180"/>
            </a:xfrm>
            <a:custGeom>
              <a:avLst/>
              <a:gdLst/>
              <a:ahLst/>
              <a:cxnLst/>
              <a:rect l="l" t="t" r="r" b="b"/>
              <a:pathLst>
                <a:path w="9464040" h="805179">
                  <a:moveTo>
                    <a:pt x="0" y="45721"/>
                  </a:moveTo>
                  <a:lnTo>
                    <a:pt x="3593" y="27924"/>
                  </a:lnTo>
                  <a:lnTo>
                    <a:pt x="13391" y="13391"/>
                  </a:lnTo>
                  <a:lnTo>
                    <a:pt x="27924" y="3592"/>
                  </a:lnTo>
                  <a:lnTo>
                    <a:pt x="45721" y="0"/>
                  </a:lnTo>
                  <a:lnTo>
                    <a:pt x="9418318" y="0"/>
                  </a:lnTo>
                  <a:lnTo>
                    <a:pt x="9456358" y="20355"/>
                  </a:lnTo>
                  <a:lnTo>
                    <a:pt x="9464039" y="45721"/>
                  </a:lnTo>
                  <a:lnTo>
                    <a:pt x="9464039" y="758950"/>
                  </a:lnTo>
                  <a:lnTo>
                    <a:pt x="9460446" y="776747"/>
                  </a:lnTo>
                  <a:lnTo>
                    <a:pt x="9450648" y="791280"/>
                  </a:lnTo>
                  <a:lnTo>
                    <a:pt x="9436115" y="801078"/>
                  </a:lnTo>
                  <a:lnTo>
                    <a:pt x="9418318" y="804671"/>
                  </a:lnTo>
                  <a:lnTo>
                    <a:pt x="45721" y="804671"/>
                  </a:lnTo>
                  <a:lnTo>
                    <a:pt x="27924" y="801078"/>
                  </a:lnTo>
                  <a:lnTo>
                    <a:pt x="13391" y="791280"/>
                  </a:lnTo>
                  <a:lnTo>
                    <a:pt x="3593" y="776747"/>
                  </a:lnTo>
                  <a:lnTo>
                    <a:pt x="0" y="758950"/>
                  </a:lnTo>
                  <a:lnTo>
                    <a:pt x="0" y="45721"/>
                  </a:lnTo>
                  <a:close/>
                </a:path>
              </a:pathLst>
            </a:custGeom>
            <a:ln w="12699">
              <a:solidFill>
                <a:srgbClr val="E1DED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953260" y="5015484"/>
            <a:ext cx="683577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How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can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these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data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support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biomass,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carbon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70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future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7312F"/>
                </a:solidFill>
                <a:latin typeface="Calibri"/>
                <a:cs typeface="Calibri"/>
              </a:rPr>
              <a:t>spatial</a:t>
            </a:r>
            <a:r>
              <a:rPr sz="170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27312F"/>
                </a:solidFill>
                <a:latin typeface="Calibri"/>
                <a:cs typeface="Calibri"/>
              </a:rPr>
              <a:t>predictions?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42" name="object 4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333967" y="5910173"/>
            <a:ext cx="9486900" cy="446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98645" marR="5080" indent="-4386580">
              <a:lnSpc>
                <a:spcPct val="102200"/>
              </a:lnSpc>
              <a:spcBef>
                <a:spcPts val="95"/>
              </a:spcBef>
            </a:pP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Working</a:t>
            </a:r>
            <a:r>
              <a:rPr sz="13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expectation: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species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identity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should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dominate</a:t>
            </a:r>
            <a:r>
              <a:rPr sz="13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the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signal,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while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structural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and</a:t>
            </a:r>
            <a:r>
              <a:rPr sz="13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environmental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factors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refine</a:t>
            </a:r>
            <a:r>
              <a:rPr sz="13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1B4C3D"/>
                </a:solidFill>
                <a:latin typeface="Calibri"/>
                <a:cs typeface="Calibri"/>
              </a:rPr>
              <a:t>within-</a:t>
            </a:r>
            <a:r>
              <a:rPr sz="1350" b="1" spc="-10" dirty="0">
                <a:solidFill>
                  <a:srgbClr val="1B4C3D"/>
                </a:solidFill>
                <a:latin typeface="Calibri"/>
                <a:cs typeface="Calibri"/>
              </a:rPr>
              <a:t>species variation.</a:t>
            </a:r>
            <a:endParaRPr sz="13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10191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SAMPLING</a:t>
            </a:r>
            <a:r>
              <a:rPr sz="1000" b="1" spc="-1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DESIGN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Wide environmental gradients were sampled nationally</a:t>
            </a:r>
            <a:endParaRPr spc="-10" dirty="0"/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094024" y="353059"/>
            <a:ext cx="4591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98</a:t>
            </a:r>
            <a:r>
              <a:rPr sz="900" b="1" spc="-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PLOTS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5459" y="1225296"/>
            <a:ext cx="7113122" cy="5029199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9073642" y="1301241"/>
            <a:ext cx="2527300" cy="4841240"/>
            <a:chOff x="9073642" y="1301241"/>
            <a:chExt cx="2527300" cy="4841240"/>
          </a:xfrm>
        </p:grpSpPr>
        <p:sp>
          <p:nvSpPr>
            <p:cNvPr id="10" name="object 10"/>
            <p:cNvSpPr/>
            <p:nvPr/>
          </p:nvSpPr>
          <p:spPr>
            <a:xfrm>
              <a:off x="9079992" y="1307591"/>
              <a:ext cx="2514600" cy="4828540"/>
            </a:xfrm>
            <a:custGeom>
              <a:avLst/>
              <a:gdLst/>
              <a:ahLst/>
              <a:cxnLst/>
              <a:rect l="l" t="t" r="r" b="b"/>
              <a:pathLst>
                <a:path w="2514600" h="4828540">
                  <a:moveTo>
                    <a:pt x="2450602" y="4828031"/>
                  </a:moveTo>
                  <a:lnTo>
                    <a:pt x="63995" y="4828031"/>
                  </a:lnTo>
                  <a:lnTo>
                    <a:pt x="39085" y="4823002"/>
                  </a:lnTo>
                  <a:lnTo>
                    <a:pt x="18743" y="4809287"/>
                  </a:lnTo>
                  <a:lnTo>
                    <a:pt x="5029" y="4788945"/>
                  </a:lnTo>
                  <a:lnTo>
                    <a:pt x="0" y="4764035"/>
                  </a:lnTo>
                  <a:lnTo>
                    <a:pt x="0" y="63996"/>
                  </a:lnTo>
                  <a:lnTo>
                    <a:pt x="5029" y="39086"/>
                  </a:lnTo>
                  <a:lnTo>
                    <a:pt x="18743" y="18744"/>
                  </a:lnTo>
                  <a:lnTo>
                    <a:pt x="39085" y="5029"/>
                  </a:lnTo>
                  <a:lnTo>
                    <a:pt x="63995" y="0"/>
                  </a:lnTo>
                  <a:lnTo>
                    <a:pt x="2450602" y="0"/>
                  </a:lnTo>
                  <a:lnTo>
                    <a:pt x="2495854" y="18744"/>
                  </a:lnTo>
                  <a:lnTo>
                    <a:pt x="2514599" y="63996"/>
                  </a:lnTo>
                  <a:lnTo>
                    <a:pt x="2514599" y="4764035"/>
                  </a:lnTo>
                  <a:lnTo>
                    <a:pt x="2509570" y="4788945"/>
                  </a:lnTo>
                  <a:lnTo>
                    <a:pt x="2495855" y="4809287"/>
                  </a:lnTo>
                  <a:lnTo>
                    <a:pt x="2475513" y="4823002"/>
                  </a:lnTo>
                  <a:lnTo>
                    <a:pt x="2450602" y="48280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079992" y="1307591"/>
              <a:ext cx="2514600" cy="4828540"/>
            </a:xfrm>
            <a:custGeom>
              <a:avLst/>
              <a:gdLst/>
              <a:ahLst/>
              <a:cxnLst/>
              <a:rect l="l" t="t" r="r" b="b"/>
              <a:pathLst>
                <a:path w="2514600" h="4828540">
                  <a:moveTo>
                    <a:pt x="0" y="63996"/>
                  </a:moveTo>
                  <a:lnTo>
                    <a:pt x="5029" y="39086"/>
                  </a:lnTo>
                  <a:lnTo>
                    <a:pt x="18743" y="18744"/>
                  </a:lnTo>
                  <a:lnTo>
                    <a:pt x="39085" y="5029"/>
                  </a:lnTo>
                  <a:lnTo>
                    <a:pt x="63995" y="0"/>
                  </a:lnTo>
                  <a:lnTo>
                    <a:pt x="2450602" y="0"/>
                  </a:lnTo>
                  <a:lnTo>
                    <a:pt x="2495854" y="18744"/>
                  </a:lnTo>
                  <a:lnTo>
                    <a:pt x="2514599" y="63996"/>
                  </a:lnTo>
                  <a:lnTo>
                    <a:pt x="2514599" y="4764035"/>
                  </a:lnTo>
                  <a:lnTo>
                    <a:pt x="2509570" y="4788945"/>
                  </a:lnTo>
                  <a:lnTo>
                    <a:pt x="2495855" y="4809287"/>
                  </a:lnTo>
                  <a:lnTo>
                    <a:pt x="2475513" y="4823002"/>
                  </a:lnTo>
                  <a:lnTo>
                    <a:pt x="2450602" y="4828031"/>
                  </a:lnTo>
                  <a:lnTo>
                    <a:pt x="63995" y="4828031"/>
                  </a:lnTo>
                  <a:lnTo>
                    <a:pt x="39085" y="4823002"/>
                  </a:lnTo>
                  <a:lnTo>
                    <a:pt x="18743" y="4809287"/>
                  </a:lnTo>
                  <a:lnTo>
                    <a:pt x="5029" y="4788945"/>
                  </a:lnTo>
                  <a:lnTo>
                    <a:pt x="0" y="4764035"/>
                  </a:lnTo>
                  <a:lnTo>
                    <a:pt x="0" y="63996"/>
                  </a:lnTo>
                  <a:close/>
                </a:path>
              </a:pathLst>
            </a:custGeom>
            <a:ln w="12699">
              <a:solidFill>
                <a:srgbClr val="E0DC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54311" y="1627631"/>
              <a:ext cx="1965960" cy="1143000"/>
            </a:xfrm>
            <a:custGeom>
              <a:avLst/>
              <a:gdLst/>
              <a:ahLst/>
              <a:cxnLst/>
              <a:rect l="l" t="t" r="r" b="b"/>
              <a:pathLst>
                <a:path w="1965959" h="1143000">
                  <a:moveTo>
                    <a:pt x="1911095" y="1142999"/>
                  </a:move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911095" y="0"/>
                  </a:lnTo>
                  <a:lnTo>
                    <a:pt x="1949890" y="16069"/>
                  </a:lnTo>
                  <a:lnTo>
                    <a:pt x="1965960" y="54863"/>
                  </a:lnTo>
                  <a:lnTo>
                    <a:pt x="1965960" y="1088135"/>
                  </a:lnTo>
                  <a:lnTo>
                    <a:pt x="1961648" y="1109491"/>
                  </a:lnTo>
                  <a:lnTo>
                    <a:pt x="1949890" y="1126930"/>
                  </a:lnTo>
                  <a:lnTo>
                    <a:pt x="1932451" y="1138688"/>
                  </a:lnTo>
                  <a:lnTo>
                    <a:pt x="1911095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354311" y="1627631"/>
              <a:ext cx="1965960" cy="1143000"/>
            </a:xfrm>
            <a:custGeom>
              <a:avLst/>
              <a:gdLst/>
              <a:ahLst/>
              <a:cxnLst/>
              <a:rect l="l" t="t" r="r" b="b"/>
              <a:pathLst>
                <a:path w="1965959" h="1143000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911095" y="0"/>
                  </a:lnTo>
                  <a:lnTo>
                    <a:pt x="1949890" y="16069"/>
                  </a:lnTo>
                  <a:lnTo>
                    <a:pt x="1965960" y="54863"/>
                  </a:lnTo>
                  <a:lnTo>
                    <a:pt x="1965960" y="1088135"/>
                  </a:lnTo>
                  <a:lnTo>
                    <a:pt x="1961648" y="1109491"/>
                  </a:lnTo>
                  <a:lnTo>
                    <a:pt x="1949890" y="1126930"/>
                  </a:lnTo>
                  <a:lnTo>
                    <a:pt x="1932451" y="1138688"/>
                  </a:lnTo>
                  <a:lnTo>
                    <a:pt x="1911095" y="1142999"/>
                  </a:ln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3"/>
                  </a:lnTo>
                  <a:close/>
                </a:path>
              </a:pathLst>
            </a:custGeom>
            <a:ln w="10149">
              <a:solidFill>
                <a:srgbClr val="E1DD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925201" y="1764791"/>
            <a:ext cx="824230" cy="808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1B4C3D"/>
                </a:solidFill>
                <a:latin typeface="Calibri"/>
                <a:cs typeface="Calibri"/>
              </a:rPr>
              <a:t>98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600"/>
              </a:spcBef>
            </a:pPr>
            <a:r>
              <a:rPr sz="1200" dirty="0">
                <a:solidFill>
                  <a:srgbClr val="6C7671"/>
                </a:solidFill>
                <a:latin typeface="Calibri"/>
                <a:cs typeface="Calibri"/>
              </a:rPr>
              <a:t>sample</a:t>
            </a:r>
            <a:r>
              <a:rPr sz="1200" spc="1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6C7671"/>
                </a:solidFill>
                <a:latin typeface="Calibri"/>
                <a:cs typeface="Calibri"/>
              </a:rPr>
              <a:t>plots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9349231" y="2957576"/>
            <a:ext cx="1976120" cy="1153160"/>
            <a:chOff x="9349231" y="2957576"/>
            <a:chExt cx="1976120" cy="1153160"/>
          </a:xfrm>
        </p:grpSpPr>
        <p:sp>
          <p:nvSpPr>
            <p:cNvPr id="16" name="object 16"/>
            <p:cNvSpPr/>
            <p:nvPr/>
          </p:nvSpPr>
          <p:spPr>
            <a:xfrm>
              <a:off x="9354311" y="2962656"/>
              <a:ext cx="1965960" cy="1143000"/>
            </a:xfrm>
            <a:custGeom>
              <a:avLst/>
              <a:gdLst/>
              <a:ahLst/>
              <a:cxnLst/>
              <a:rect l="l" t="t" r="r" b="b"/>
              <a:pathLst>
                <a:path w="1965959" h="1143000">
                  <a:moveTo>
                    <a:pt x="1911095" y="1142999"/>
                  </a:move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6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911095" y="0"/>
                  </a:lnTo>
                  <a:lnTo>
                    <a:pt x="1949890" y="16069"/>
                  </a:lnTo>
                  <a:lnTo>
                    <a:pt x="1965960" y="54863"/>
                  </a:lnTo>
                  <a:lnTo>
                    <a:pt x="1965960" y="1088136"/>
                  </a:lnTo>
                  <a:lnTo>
                    <a:pt x="1961648" y="1109491"/>
                  </a:lnTo>
                  <a:lnTo>
                    <a:pt x="1949890" y="1126930"/>
                  </a:lnTo>
                  <a:lnTo>
                    <a:pt x="1932451" y="1138688"/>
                  </a:lnTo>
                  <a:lnTo>
                    <a:pt x="1911095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354311" y="2962656"/>
              <a:ext cx="1965960" cy="1143000"/>
            </a:xfrm>
            <a:custGeom>
              <a:avLst/>
              <a:gdLst/>
              <a:ahLst/>
              <a:cxnLst/>
              <a:rect l="l" t="t" r="r" b="b"/>
              <a:pathLst>
                <a:path w="1965959" h="1143000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911095" y="0"/>
                  </a:lnTo>
                  <a:lnTo>
                    <a:pt x="1949890" y="16069"/>
                  </a:lnTo>
                  <a:lnTo>
                    <a:pt x="1965960" y="54863"/>
                  </a:lnTo>
                  <a:lnTo>
                    <a:pt x="1965960" y="1088136"/>
                  </a:lnTo>
                  <a:lnTo>
                    <a:pt x="1961648" y="1109491"/>
                  </a:lnTo>
                  <a:lnTo>
                    <a:pt x="1949890" y="1126930"/>
                  </a:lnTo>
                  <a:lnTo>
                    <a:pt x="1932451" y="1138688"/>
                  </a:lnTo>
                  <a:lnTo>
                    <a:pt x="1911095" y="1142999"/>
                  </a:ln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6"/>
                  </a:lnTo>
                  <a:lnTo>
                    <a:pt x="0" y="54863"/>
                  </a:lnTo>
                  <a:close/>
                </a:path>
              </a:pathLst>
            </a:custGeom>
            <a:ln w="10149">
              <a:solidFill>
                <a:srgbClr val="E1DD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859095" y="3099816"/>
            <a:ext cx="956310" cy="801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D49A39"/>
                </a:solidFill>
                <a:latin typeface="Calibri"/>
                <a:cs typeface="Calibri"/>
              </a:rPr>
              <a:t>629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660"/>
              </a:spcBef>
            </a:pP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increment </a:t>
            </a:r>
            <a:r>
              <a:rPr sz="1100" spc="-10" dirty="0">
                <a:solidFill>
                  <a:srgbClr val="6C7671"/>
                </a:solidFill>
                <a:latin typeface="Calibri"/>
                <a:cs typeface="Calibri"/>
              </a:rPr>
              <a:t>cores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349237" y="4292605"/>
            <a:ext cx="1976120" cy="1153160"/>
            <a:chOff x="9349237" y="4292605"/>
            <a:chExt cx="1976120" cy="1153160"/>
          </a:xfrm>
        </p:grpSpPr>
        <p:sp>
          <p:nvSpPr>
            <p:cNvPr id="20" name="object 20"/>
            <p:cNvSpPr/>
            <p:nvPr/>
          </p:nvSpPr>
          <p:spPr>
            <a:xfrm>
              <a:off x="9354312" y="4297680"/>
              <a:ext cx="1965960" cy="1143000"/>
            </a:xfrm>
            <a:custGeom>
              <a:avLst/>
              <a:gdLst/>
              <a:ahLst/>
              <a:cxnLst/>
              <a:rect l="l" t="t" r="r" b="b"/>
              <a:pathLst>
                <a:path w="1965959" h="1143000">
                  <a:moveTo>
                    <a:pt x="1911095" y="1142999"/>
                  </a:move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4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911095" y="0"/>
                  </a:lnTo>
                  <a:lnTo>
                    <a:pt x="1949890" y="16069"/>
                  </a:lnTo>
                  <a:lnTo>
                    <a:pt x="1965960" y="54864"/>
                  </a:lnTo>
                  <a:lnTo>
                    <a:pt x="1965960" y="1088135"/>
                  </a:lnTo>
                  <a:lnTo>
                    <a:pt x="1961648" y="1109491"/>
                  </a:lnTo>
                  <a:lnTo>
                    <a:pt x="1949890" y="1126930"/>
                  </a:lnTo>
                  <a:lnTo>
                    <a:pt x="1932451" y="1138688"/>
                  </a:lnTo>
                  <a:lnTo>
                    <a:pt x="1911095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354312" y="4297680"/>
              <a:ext cx="1965960" cy="1143000"/>
            </a:xfrm>
            <a:custGeom>
              <a:avLst/>
              <a:gdLst/>
              <a:ahLst/>
              <a:cxnLst/>
              <a:rect l="l" t="t" r="r" b="b"/>
              <a:pathLst>
                <a:path w="1965959" h="1143000">
                  <a:moveTo>
                    <a:pt x="0" y="54864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911095" y="0"/>
                  </a:lnTo>
                  <a:lnTo>
                    <a:pt x="1949890" y="16069"/>
                  </a:lnTo>
                  <a:lnTo>
                    <a:pt x="1965960" y="54864"/>
                  </a:lnTo>
                  <a:lnTo>
                    <a:pt x="1965960" y="1088135"/>
                  </a:lnTo>
                  <a:lnTo>
                    <a:pt x="1961648" y="1109491"/>
                  </a:lnTo>
                  <a:lnTo>
                    <a:pt x="1949890" y="1126930"/>
                  </a:lnTo>
                  <a:lnTo>
                    <a:pt x="1932451" y="1138688"/>
                  </a:lnTo>
                  <a:lnTo>
                    <a:pt x="1911095" y="1142999"/>
                  </a:ln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4"/>
                  </a:lnTo>
                  <a:close/>
                </a:path>
              </a:pathLst>
            </a:custGeom>
            <a:ln w="10149">
              <a:solidFill>
                <a:srgbClr val="E1DD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9303470" y="4297680"/>
            <a:ext cx="2067560" cy="1674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2600" b="1" spc="-25" dirty="0">
                <a:solidFill>
                  <a:srgbClr val="376B5B"/>
                </a:solidFill>
                <a:latin typeface="Calibri"/>
                <a:cs typeface="Calibri"/>
              </a:rPr>
              <a:t>13</a:t>
            </a:r>
            <a:endParaRPr sz="2600" dirty="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1660"/>
              </a:spcBef>
            </a:pPr>
            <a:r>
              <a:rPr sz="1100" dirty="0">
                <a:solidFill>
                  <a:srgbClr val="6C7671"/>
                </a:solidFill>
                <a:latin typeface="Calibri"/>
                <a:cs typeface="Calibri"/>
              </a:rPr>
              <a:t>tree</a:t>
            </a:r>
            <a:r>
              <a:rPr sz="1100" spc="-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00" spc="-10" dirty="0">
                <a:solidFill>
                  <a:srgbClr val="6C7671"/>
                </a:solidFill>
                <a:latin typeface="Calibri"/>
                <a:cs typeface="Calibri"/>
              </a:rPr>
              <a:t>species</a:t>
            </a:r>
            <a:endParaRPr sz="11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 dirty="0">
              <a:latin typeface="Calibri"/>
              <a:cs typeface="Calibri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1150" spc="-10" dirty="0">
                <a:solidFill>
                  <a:srgbClr val="6C7671"/>
                </a:solidFill>
                <a:latin typeface="Calibri"/>
                <a:cs typeface="Calibri"/>
              </a:rPr>
              <a:t>Selected</a:t>
            </a:r>
            <a:r>
              <a:rPr sz="1150" spc="-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from</a:t>
            </a:r>
            <a:r>
              <a:rPr sz="1150" spc="-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the</a:t>
            </a:r>
            <a:r>
              <a:rPr sz="1150" spc="-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First</a:t>
            </a:r>
            <a:r>
              <a:rPr sz="1150" spc="-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NFI</a:t>
            </a:r>
            <a:r>
              <a:rPr sz="1150" spc="-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to</a:t>
            </a:r>
            <a:r>
              <a:rPr sz="1150" spc="-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spc="-20" dirty="0">
                <a:solidFill>
                  <a:srgbClr val="6C7671"/>
                </a:solidFill>
                <a:latin typeface="Calibri"/>
                <a:cs typeface="Calibri"/>
              </a:rPr>
              <a:t>span </a:t>
            </a:r>
            <a:r>
              <a:rPr sz="1150" spc="-10" dirty="0">
                <a:solidFill>
                  <a:srgbClr val="6C7671"/>
                </a:solidFill>
                <a:latin typeface="Calibri"/>
                <a:cs typeface="Calibri"/>
              </a:rPr>
              <a:t>western</a:t>
            </a:r>
            <a:r>
              <a:rPr sz="1150" spc="-1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and</a:t>
            </a:r>
            <a:r>
              <a:rPr sz="1150" spc="-10" dirty="0">
                <a:solidFill>
                  <a:srgbClr val="6C7671"/>
                </a:solidFill>
                <a:latin typeface="Calibri"/>
                <a:cs typeface="Calibri"/>
              </a:rPr>
              <a:t> eastern</a:t>
            </a:r>
            <a:r>
              <a:rPr sz="1150" spc="-1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6C7671"/>
                </a:solidFill>
                <a:latin typeface="Calibri"/>
                <a:cs typeface="Calibri"/>
              </a:rPr>
              <a:t>Georgia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across</a:t>
            </a:r>
            <a:r>
              <a:rPr sz="1150" spc="-5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climatic,</a:t>
            </a:r>
            <a:r>
              <a:rPr sz="1150" spc="-4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6C7671"/>
                </a:solidFill>
                <a:latin typeface="Calibri"/>
                <a:cs typeface="Calibri"/>
              </a:rPr>
              <a:t>elevational</a:t>
            </a:r>
            <a:r>
              <a:rPr sz="1150" spc="-4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spc="-25" dirty="0">
                <a:solidFill>
                  <a:srgbClr val="6C7671"/>
                </a:solidFill>
                <a:latin typeface="Calibri"/>
                <a:cs typeface="Calibri"/>
              </a:rPr>
              <a:t>and </a:t>
            </a:r>
            <a:r>
              <a:rPr sz="1150" spc="-30" dirty="0">
                <a:solidFill>
                  <a:srgbClr val="6C7671"/>
                </a:solidFill>
                <a:latin typeface="Calibri"/>
                <a:cs typeface="Calibri"/>
              </a:rPr>
              <a:t>forest-</a:t>
            </a:r>
            <a:r>
              <a:rPr sz="1150" dirty="0">
                <a:solidFill>
                  <a:srgbClr val="6C7671"/>
                </a:solidFill>
                <a:latin typeface="Calibri"/>
                <a:cs typeface="Calibri"/>
              </a:rPr>
              <a:t>type</a:t>
            </a:r>
            <a:r>
              <a:rPr sz="1150" spc="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6C7671"/>
                </a:solidFill>
                <a:latin typeface="Calibri"/>
                <a:cs typeface="Calibri"/>
              </a:rPr>
              <a:t>gradients.</a:t>
            </a:r>
            <a:endParaRPr sz="115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25" name="object 2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17652" y="6298082"/>
            <a:ext cx="488315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Accessible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territory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only;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Abkhazia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and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the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Tskhinvali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Region/South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Ossetia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were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excluded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because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access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was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not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possible.</a:t>
            </a:r>
            <a:endParaRPr sz="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8832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D49A39"/>
                </a:solidFill>
                <a:latin typeface="Calibri"/>
                <a:cs typeface="Calibri"/>
              </a:rPr>
              <a:t>FIELD</a:t>
            </a:r>
            <a:r>
              <a:rPr sz="1000" b="1" spc="-2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METHODS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Field</a:t>
            </a:r>
            <a:r>
              <a:rPr spc="-95" dirty="0"/>
              <a:t> </a:t>
            </a:r>
            <a:r>
              <a:rPr dirty="0"/>
              <a:t>sampling</a:t>
            </a:r>
            <a:r>
              <a:rPr spc="-90" dirty="0"/>
              <a:t> </a:t>
            </a:r>
            <a:r>
              <a:rPr dirty="0"/>
              <a:t>captured</a:t>
            </a:r>
            <a:r>
              <a:rPr spc="-95" dirty="0"/>
              <a:t> </a:t>
            </a:r>
            <a:r>
              <a:rPr dirty="0"/>
              <a:t>both</a:t>
            </a:r>
            <a:r>
              <a:rPr spc="-90" dirty="0"/>
              <a:t> </a:t>
            </a:r>
            <a:r>
              <a:rPr dirty="0"/>
              <a:t>species</a:t>
            </a:r>
            <a:r>
              <a:rPr spc="-95" dirty="0"/>
              <a:t> </a:t>
            </a:r>
            <a:r>
              <a:rPr dirty="0"/>
              <a:t>and</a:t>
            </a:r>
            <a:r>
              <a:rPr spc="-90" dirty="0"/>
              <a:t> </a:t>
            </a:r>
            <a:r>
              <a:rPr dirty="0"/>
              <a:t>size</a:t>
            </a:r>
            <a:r>
              <a:rPr spc="-90" dirty="0"/>
              <a:t> </a:t>
            </a:r>
            <a:r>
              <a:rPr spc="-10" dirty="0"/>
              <a:t>variation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25280" y="353059"/>
            <a:ext cx="79565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TREE</a:t>
            </a:r>
            <a:r>
              <a:rPr sz="900" b="1" spc="-4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SELECTION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2959" y="1457045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1215" y="2490723"/>
            <a:ext cx="85979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Select</a:t>
            </a:r>
            <a:r>
              <a:rPr sz="1150" b="1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species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49719" y="3030372"/>
            <a:ext cx="1044575" cy="321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11760">
              <a:lnSpc>
                <a:spcPct val="102099"/>
              </a:lnSpc>
              <a:spcBef>
                <a:spcPts val="95"/>
              </a:spcBef>
            </a:pPr>
            <a:r>
              <a:rPr sz="950" spc="-10" dirty="0">
                <a:solidFill>
                  <a:srgbClr val="6C7671"/>
                </a:solidFill>
                <a:latin typeface="Calibri"/>
                <a:cs typeface="Calibri"/>
              </a:rPr>
              <a:t>Trees</a:t>
            </a:r>
            <a:r>
              <a:rPr sz="950" spc="-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6C7671"/>
                </a:solidFill>
                <a:latin typeface="Calibri"/>
                <a:cs typeface="Calibri"/>
              </a:rPr>
              <a:t>present</a:t>
            </a:r>
            <a:r>
              <a:rPr sz="950" spc="-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950" spc="-25" dirty="0">
                <a:solidFill>
                  <a:srgbClr val="6C7671"/>
                </a:solidFill>
                <a:latin typeface="Calibri"/>
                <a:cs typeface="Calibri"/>
              </a:rPr>
              <a:t>in</a:t>
            </a:r>
            <a:r>
              <a:rPr sz="950" dirty="0">
                <a:solidFill>
                  <a:srgbClr val="6C7671"/>
                </a:solidFill>
                <a:latin typeface="Calibri"/>
                <a:cs typeface="Calibri"/>
              </a:rPr>
              <a:t> designated</a:t>
            </a:r>
            <a:r>
              <a:rPr sz="950" spc="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950" dirty="0">
                <a:solidFill>
                  <a:srgbClr val="6C7671"/>
                </a:solidFill>
                <a:latin typeface="Calibri"/>
                <a:cs typeface="Calibri"/>
              </a:rPr>
              <a:t>NFI</a:t>
            </a:r>
            <a:r>
              <a:rPr sz="950" spc="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950" spc="-10" dirty="0">
                <a:solidFill>
                  <a:srgbClr val="6C7671"/>
                </a:solidFill>
                <a:latin typeface="Calibri"/>
                <a:cs typeface="Calibri"/>
              </a:rPr>
              <a:t>plots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47479" y="1457045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06093" y="2490723"/>
            <a:ext cx="107950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Cover</a:t>
            </a:r>
            <a:r>
              <a:rPr sz="11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size</a:t>
            </a:r>
            <a:r>
              <a:rPr sz="115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classes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06690" y="3030372"/>
            <a:ext cx="1078865" cy="321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5255" marR="5080" indent="-123189">
              <a:lnSpc>
                <a:spcPct val="102099"/>
              </a:lnSpc>
              <a:spcBef>
                <a:spcPts val="95"/>
              </a:spcBef>
            </a:pP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Small,</a:t>
            </a:r>
            <a:r>
              <a:rPr sz="950" spc="25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6C7671"/>
                </a:solidFill>
                <a:latin typeface="Arial MT"/>
                <a:cs typeface="Arial MT"/>
              </a:rPr>
              <a:t>intermediate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and</a:t>
            </a:r>
            <a:r>
              <a:rPr sz="950" spc="2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large</a:t>
            </a:r>
            <a:r>
              <a:rPr sz="950" spc="2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spc="-25" dirty="0">
                <a:solidFill>
                  <a:srgbClr val="6C7671"/>
                </a:solidFill>
                <a:latin typeface="Arial MT"/>
                <a:cs typeface="Arial MT"/>
              </a:rPr>
              <a:t>DBH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21999" y="1457045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05120" y="2490723"/>
            <a:ext cx="83058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Core</a:t>
            </a:r>
            <a:r>
              <a:rPr sz="115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at</a:t>
            </a:r>
            <a:r>
              <a:rPr sz="115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1.3</a:t>
            </a:r>
            <a:r>
              <a:rPr sz="115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60" dirty="0">
                <a:solidFill>
                  <a:srgbClr val="27312F"/>
                </a:solidFill>
                <a:latin typeface="Calibri"/>
                <a:cs typeface="Calibri"/>
              </a:rPr>
              <a:t>m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492294" y="3030372"/>
            <a:ext cx="1257935" cy="321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84505" marR="5080" indent="-472440">
              <a:lnSpc>
                <a:spcPct val="102099"/>
              </a:lnSpc>
              <a:spcBef>
                <a:spcPts val="95"/>
              </a:spcBef>
            </a:pP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4.3</a:t>
            </a:r>
            <a:r>
              <a:rPr sz="950" spc="25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mm</a:t>
            </a:r>
            <a:r>
              <a:rPr sz="950" spc="3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inner</a:t>
            </a:r>
            <a:r>
              <a:rPr sz="950" spc="3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6C7671"/>
                </a:solidFill>
                <a:latin typeface="Arial MT"/>
                <a:cs typeface="Arial MT"/>
              </a:rPr>
              <a:t>diameter borer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697126" y="1465173"/>
            <a:ext cx="8445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50" dirty="0">
                <a:solidFill>
                  <a:srgbClr val="D49A39"/>
                </a:solidFill>
                <a:latin typeface="Arial"/>
                <a:cs typeface="Arial"/>
              </a:rPr>
              <a:t>4</a:t>
            </a:r>
            <a:endParaRPr sz="8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50572" y="2490723"/>
            <a:ext cx="108902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Record</a:t>
            </a:r>
            <a:r>
              <a:rPr sz="1150" b="1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fresh</a:t>
            </a:r>
            <a:r>
              <a:rPr sz="1150" b="1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20" dirty="0">
                <a:solidFill>
                  <a:srgbClr val="27312F"/>
                </a:solidFill>
                <a:latin typeface="Calibri"/>
                <a:cs typeface="Calibri"/>
              </a:rPr>
              <a:t>data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457352" y="3030372"/>
            <a:ext cx="1076325" cy="3213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0525" marR="5080" indent="-378460">
              <a:lnSpc>
                <a:spcPct val="102099"/>
              </a:lnSpc>
              <a:spcBef>
                <a:spcPts val="95"/>
              </a:spcBef>
            </a:pP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Core</a:t>
            </a:r>
            <a:r>
              <a:rPr sz="950" spc="2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length</a:t>
            </a:r>
            <a:r>
              <a:rPr sz="950" spc="2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+</a:t>
            </a:r>
            <a:r>
              <a:rPr sz="950" spc="2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6C7671"/>
                </a:solidFill>
                <a:latin typeface="Arial MT"/>
                <a:cs typeface="Arial MT"/>
              </a:rPr>
              <a:t>fresh </a:t>
            </a:r>
            <a:r>
              <a:rPr sz="950" spc="-20" dirty="0">
                <a:solidFill>
                  <a:srgbClr val="6C7671"/>
                </a:solidFill>
                <a:latin typeface="Arial MT"/>
                <a:cs typeface="Arial MT"/>
              </a:rPr>
              <a:t>mass</a:t>
            </a:r>
            <a:endParaRPr sz="95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71647" y="1465173"/>
            <a:ext cx="84455" cy="152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800" b="1" spc="-50" dirty="0">
                <a:solidFill>
                  <a:srgbClr val="D49A39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449776" y="2490723"/>
            <a:ext cx="839469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Measure</a:t>
            </a:r>
            <a:r>
              <a:rPr sz="115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20" dirty="0">
                <a:solidFill>
                  <a:srgbClr val="27312F"/>
                </a:solidFill>
                <a:latin typeface="Calibri"/>
                <a:cs typeface="Calibri"/>
              </a:rPr>
              <a:t>tree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489239" y="3104286"/>
            <a:ext cx="760730" cy="1733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DBH</a:t>
            </a:r>
            <a:r>
              <a:rPr sz="950" spc="1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dirty="0">
                <a:solidFill>
                  <a:srgbClr val="6C7671"/>
                </a:solidFill>
                <a:latin typeface="Arial MT"/>
                <a:cs typeface="Arial MT"/>
              </a:rPr>
              <a:t>+</a:t>
            </a:r>
            <a:r>
              <a:rPr sz="950" spc="1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950" spc="-10" dirty="0">
                <a:solidFill>
                  <a:srgbClr val="6C7671"/>
                </a:solidFill>
                <a:latin typeface="Arial MT"/>
                <a:cs typeface="Arial MT"/>
              </a:rPr>
              <a:t>height</a:t>
            </a:r>
            <a:endParaRPr sz="950">
              <a:latin typeface="Arial MT"/>
              <a:cs typeface="Arial MT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999489" y="4794250"/>
            <a:ext cx="10025380" cy="835660"/>
            <a:chOff x="999489" y="4794250"/>
            <a:chExt cx="10025380" cy="835660"/>
          </a:xfrm>
        </p:grpSpPr>
        <p:sp>
          <p:nvSpPr>
            <p:cNvPr id="39" name="object 39"/>
            <p:cNvSpPr/>
            <p:nvPr/>
          </p:nvSpPr>
          <p:spPr>
            <a:xfrm>
              <a:off x="1005839" y="4800600"/>
              <a:ext cx="10012680" cy="822960"/>
            </a:xfrm>
            <a:custGeom>
              <a:avLst/>
              <a:gdLst/>
              <a:ahLst/>
              <a:cxnLst/>
              <a:rect l="l" t="t" r="r" b="b"/>
              <a:pathLst>
                <a:path w="10012680" h="822960">
                  <a:moveTo>
                    <a:pt x="9966955" y="822959"/>
                  </a:moveTo>
                  <a:lnTo>
                    <a:pt x="45723" y="822959"/>
                  </a:lnTo>
                  <a:lnTo>
                    <a:pt x="27925" y="819366"/>
                  </a:lnTo>
                  <a:lnTo>
                    <a:pt x="13392" y="809567"/>
                  </a:lnTo>
                  <a:lnTo>
                    <a:pt x="3593" y="795033"/>
                  </a:lnTo>
                  <a:lnTo>
                    <a:pt x="0" y="777236"/>
                  </a:lnTo>
                  <a:lnTo>
                    <a:pt x="0" y="45723"/>
                  </a:lnTo>
                  <a:lnTo>
                    <a:pt x="3593" y="27925"/>
                  </a:lnTo>
                  <a:lnTo>
                    <a:pt x="13392" y="13392"/>
                  </a:lnTo>
                  <a:lnTo>
                    <a:pt x="27925" y="3593"/>
                  </a:lnTo>
                  <a:lnTo>
                    <a:pt x="45723" y="0"/>
                  </a:lnTo>
                  <a:lnTo>
                    <a:pt x="9966955" y="0"/>
                  </a:lnTo>
                  <a:lnTo>
                    <a:pt x="10004997" y="20356"/>
                  </a:lnTo>
                  <a:lnTo>
                    <a:pt x="10012679" y="45723"/>
                  </a:lnTo>
                  <a:lnTo>
                    <a:pt x="10012679" y="777236"/>
                  </a:lnTo>
                  <a:lnTo>
                    <a:pt x="10009086" y="795033"/>
                  </a:lnTo>
                  <a:lnTo>
                    <a:pt x="9999287" y="809567"/>
                  </a:lnTo>
                  <a:lnTo>
                    <a:pt x="9984753" y="819366"/>
                  </a:lnTo>
                  <a:lnTo>
                    <a:pt x="9966955" y="822959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005839" y="4800600"/>
              <a:ext cx="10012680" cy="822960"/>
            </a:xfrm>
            <a:custGeom>
              <a:avLst/>
              <a:gdLst/>
              <a:ahLst/>
              <a:cxnLst/>
              <a:rect l="l" t="t" r="r" b="b"/>
              <a:pathLst>
                <a:path w="10012680" h="822960">
                  <a:moveTo>
                    <a:pt x="0" y="45723"/>
                  </a:moveTo>
                  <a:lnTo>
                    <a:pt x="3593" y="27925"/>
                  </a:lnTo>
                  <a:lnTo>
                    <a:pt x="13392" y="13392"/>
                  </a:lnTo>
                  <a:lnTo>
                    <a:pt x="27925" y="3593"/>
                  </a:lnTo>
                  <a:lnTo>
                    <a:pt x="45723" y="0"/>
                  </a:lnTo>
                  <a:lnTo>
                    <a:pt x="9966955" y="0"/>
                  </a:lnTo>
                  <a:lnTo>
                    <a:pt x="10004997" y="20356"/>
                  </a:lnTo>
                  <a:lnTo>
                    <a:pt x="10012679" y="45723"/>
                  </a:lnTo>
                  <a:lnTo>
                    <a:pt x="10012679" y="777236"/>
                  </a:lnTo>
                  <a:lnTo>
                    <a:pt x="10009086" y="795033"/>
                  </a:lnTo>
                  <a:lnTo>
                    <a:pt x="9999287" y="809567"/>
                  </a:lnTo>
                  <a:lnTo>
                    <a:pt x="9984753" y="819366"/>
                  </a:lnTo>
                  <a:lnTo>
                    <a:pt x="9966955" y="822959"/>
                  </a:lnTo>
                  <a:lnTo>
                    <a:pt x="45723" y="822959"/>
                  </a:lnTo>
                  <a:lnTo>
                    <a:pt x="27925" y="819366"/>
                  </a:lnTo>
                  <a:lnTo>
                    <a:pt x="13392" y="809567"/>
                  </a:lnTo>
                  <a:lnTo>
                    <a:pt x="3593" y="795033"/>
                  </a:lnTo>
                  <a:lnTo>
                    <a:pt x="0" y="777236"/>
                  </a:lnTo>
                  <a:lnTo>
                    <a:pt x="0" y="45723"/>
                  </a:lnTo>
                  <a:close/>
                </a:path>
              </a:pathLst>
            </a:custGeom>
            <a:ln w="12699">
              <a:solidFill>
                <a:srgbClr val="E7D8B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399048" y="5033772"/>
            <a:ext cx="722249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8A6424"/>
                </a:solidFill>
                <a:latin typeface="Calibri"/>
                <a:cs typeface="Calibri"/>
              </a:rPr>
              <a:t>Minimum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sampled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DBH: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8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cm</a:t>
            </a:r>
            <a:r>
              <a:rPr sz="1700" b="1" spc="3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·</a:t>
            </a:r>
            <a:r>
              <a:rPr sz="1700" b="1" spc="33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Standard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coring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height: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1.3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m</a:t>
            </a:r>
            <a:r>
              <a:rPr sz="1700" b="1" spc="3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·</a:t>
            </a:r>
            <a:r>
              <a:rPr sz="1700" b="1" spc="33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8A6424"/>
                </a:solidFill>
                <a:latin typeface="Calibri"/>
                <a:cs typeface="Calibri"/>
              </a:rPr>
              <a:t>Total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8A6424"/>
                </a:solidFill>
                <a:latin typeface="Calibri"/>
                <a:cs typeface="Calibri"/>
              </a:rPr>
              <a:t>cores:</a:t>
            </a:r>
            <a:r>
              <a:rPr sz="170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700" b="1" spc="-25" dirty="0">
                <a:solidFill>
                  <a:srgbClr val="8A6424"/>
                </a:solidFill>
                <a:latin typeface="Calibri"/>
                <a:cs typeface="Calibri"/>
              </a:rPr>
              <a:t>629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451326" y="6597047"/>
            <a:ext cx="153035" cy="15367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900" spc="-25" dirty="0">
                <a:solidFill>
                  <a:srgbClr val="6C766F"/>
                </a:solidFill>
                <a:latin typeface="Arial MT"/>
                <a:cs typeface="Arial MT"/>
              </a:rPr>
              <a:t>10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517652" y="6298082"/>
            <a:ext cx="1926589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Field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protocol: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manuscript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Methods,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section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20" dirty="0">
                <a:solidFill>
                  <a:srgbClr val="79817D"/>
                </a:solidFill>
                <a:latin typeface="Calibri"/>
                <a:cs typeface="Calibri"/>
              </a:rPr>
              <a:t>2.4.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DF86AA9-A60B-42CA-9DA4-14563A7C64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98" y="1732163"/>
            <a:ext cx="649224" cy="64922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DB03C2C-C6B9-47B3-A1A2-2B3A21E49A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935" y="1733092"/>
            <a:ext cx="649224" cy="64922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9C93E5A-9CBA-44A5-A719-D0F5E733A1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71" y="1732163"/>
            <a:ext cx="649224" cy="64922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EDDE444-79FF-4A88-B655-98CD7533B6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708" y="1732163"/>
            <a:ext cx="649224" cy="64922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78FF959-9D9A-4A55-9202-8FD1B13A4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044" y="1732163"/>
            <a:ext cx="649224" cy="6492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13017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D49A39"/>
                </a:solidFill>
                <a:latin typeface="Calibri"/>
                <a:cs typeface="Calibri"/>
              </a:rPr>
              <a:t>LABORATORY</a:t>
            </a:r>
            <a:r>
              <a:rPr sz="1000" b="1" spc="1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METHODS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Wood</a:t>
            </a:r>
            <a:r>
              <a:rPr spc="-70" dirty="0"/>
              <a:t> </a:t>
            </a:r>
            <a:r>
              <a:rPr dirty="0"/>
              <a:t>density</a:t>
            </a:r>
            <a:r>
              <a:rPr spc="-65" dirty="0"/>
              <a:t> </a:t>
            </a:r>
            <a:r>
              <a:rPr dirty="0"/>
              <a:t>was</a:t>
            </a:r>
            <a:r>
              <a:rPr spc="-65" dirty="0"/>
              <a:t> </a:t>
            </a:r>
            <a:r>
              <a:rPr spc="-10" dirty="0"/>
              <a:t>measured</a:t>
            </a:r>
            <a:r>
              <a:rPr spc="-65" dirty="0"/>
              <a:t> </a:t>
            </a:r>
            <a:r>
              <a:rPr dirty="0"/>
              <a:t>from</a:t>
            </a:r>
            <a:r>
              <a:rPr spc="-65" dirty="0"/>
              <a:t> </a:t>
            </a:r>
            <a:r>
              <a:rPr spc="-20" dirty="0"/>
              <a:t>oven-</a:t>
            </a:r>
            <a:r>
              <a:rPr dirty="0"/>
              <a:t>dry</a:t>
            </a:r>
            <a:r>
              <a:rPr spc="-65" dirty="0"/>
              <a:t> </a:t>
            </a:r>
            <a:r>
              <a:rPr dirty="0"/>
              <a:t>mass</a:t>
            </a:r>
            <a:r>
              <a:rPr spc="-65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dirty="0"/>
              <a:t>core</a:t>
            </a:r>
            <a:r>
              <a:rPr spc="-65" dirty="0"/>
              <a:t> </a:t>
            </a:r>
            <a:r>
              <a:rPr spc="-10" dirty="0"/>
              <a:t>volume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16270" y="353059"/>
            <a:ext cx="12141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DENSITY</a:t>
            </a:r>
            <a:r>
              <a:rPr sz="900" b="1" spc="-3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MEASUREMENT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27239" y="1402181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8597" y="2435860"/>
            <a:ext cx="85471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Measure</a:t>
            </a:r>
            <a:r>
              <a:rPr sz="115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20" dirty="0">
                <a:solidFill>
                  <a:srgbClr val="27312F"/>
                </a:solidFill>
                <a:latin typeface="Calibri"/>
                <a:cs typeface="Calibri"/>
              </a:rPr>
              <a:t>core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8129" y="2878226"/>
            <a:ext cx="1155065" cy="5149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620" algn="just">
              <a:lnSpc>
                <a:spcPct val="101899"/>
              </a:lnSpc>
              <a:spcBef>
                <a:spcPts val="95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Length and fixed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6C7671"/>
                </a:solidFill>
                <a:latin typeface="Calibri"/>
                <a:cs typeface="Calibri"/>
              </a:rPr>
              <a:t>4.3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mm</a:t>
            </a:r>
            <a:r>
              <a:rPr sz="1050" spc="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diameter</a:t>
            </a:r>
            <a:r>
              <a:rPr sz="1050" spc="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define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cylindrical</a:t>
            </a:r>
            <a:r>
              <a:rPr sz="1050" spc="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volume.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70439" y="1402181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91325" y="2348229"/>
            <a:ext cx="95504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3850" marR="5080" indent="-311785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Dry</a:t>
            </a:r>
            <a:r>
              <a:rPr sz="1150" b="1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to</a:t>
            </a:r>
            <a:r>
              <a:rPr sz="1150" b="1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constant </a:t>
            </a:r>
            <a:r>
              <a:rPr sz="1150" b="1" spc="-20" dirty="0">
                <a:solidFill>
                  <a:srgbClr val="27312F"/>
                </a:solidFill>
                <a:latin typeface="Calibri"/>
                <a:cs typeface="Calibri"/>
              </a:rPr>
              <a:t>mass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29128" y="2959760"/>
            <a:ext cx="1279525" cy="351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050" dirty="0">
                <a:solidFill>
                  <a:srgbClr val="6C7671"/>
                </a:solidFill>
                <a:latin typeface="Arial MT"/>
                <a:cs typeface="Arial MT"/>
              </a:rPr>
              <a:t>105</a:t>
            </a:r>
            <a:r>
              <a:rPr sz="1050" spc="5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6C7671"/>
                </a:solidFill>
                <a:latin typeface="Arial MT"/>
                <a:cs typeface="Arial MT"/>
              </a:rPr>
              <a:t>±</a:t>
            </a:r>
            <a:r>
              <a:rPr sz="1050" spc="1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6C7671"/>
                </a:solidFill>
                <a:latin typeface="Arial MT"/>
                <a:cs typeface="Arial MT"/>
              </a:rPr>
              <a:t>2</a:t>
            </a:r>
            <a:r>
              <a:rPr sz="1050" spc="1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6C7671"/>
                </a:solidFill>
                <a:latin typeface="Arial MT"/>
                <a:cs typeface="Arial MT"/>
              </a:rPr>
              <a:t>°C</a:t>
            </a:r>
            <a:r>
              <a:rPr sz="1050" spc="1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6C7671"/>
                </a:solidFill>
                <a:latin typeface="Arial MT"/>
                <a:cs typeface="Arial MT"/>
              </a:rPr>
              <a:t>for</a:t>
            </a:r>
            <a:r>
              <a:rPr sz="1050" spc="10" dirty="0">
                <a:solidFill>
                  <a:srgbClr val="6C7671"/>
                </a:solidFill>
                <a:latin typeface="Arial MT"/>
                <a:cs typeface="Arial MT"/>
              </a:rPr>
              <a:t> </a:t>
            </a:r>
            <a:r>
              <a:rPr sz="1050" dirty="0">
                <a:solidFill>
                  <a:srgbClr val="6C7671"/>
                </a:solidFill>
                <a:latin typeface="Arial MT"/>
                <a:cs typeface="Arial MT"/>
              </a:rPr>
              <a:t>48–</a:t>
            </a:r>
            <a:r>
              <a:rPr sz="1050" spc="-25" dirty="0">
                <a:solidFill>
                  <a:srgbClr val="6C7671"/>
                </a:solidFill>
                <a:latin typeface="Arial MT"/>
                <a:cs typeface="Arial MT"/>
              </a:rPr>
              <a:t>72</a:t>
            </a:r>
            <a:endParaRPr sz="105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050" spc="-25" dirty="0">
                <a:solidFill>
                  <a:srgbClr val="6C7671"/>
                </a:solidFill>
                <a:latin typeface="Arial MT"/>
                <a:cs typeface="Arial MT"/>
              </a:rPr>
              <a:t>h.</a:t>
            </a:r>
            <a:endParaRPr sz="105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13639" y="1402181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20000" y="2348229"/>
            <a:ext cx="78422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7325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Weigh immediately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59012" y="2878226"/>
            <a:ext cx="1106170" cy="5149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4130" algn="just">
              <a:lnSpc>
                <a:spcPct val="101899"/>
              </a:lnSpc>
              <a:spcBef>
                <a:spcPts val="95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Minimize</a:t>
            </a:r>
            <a:r>
              <a:rPr sz="1050" spc="4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moisture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reabsorption</a:t>
            </a:r>
            <a:r>
              <a:rPr sz="1050" spc="4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after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removal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from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oven.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256839" y="1402181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27466" y="2435860"/>
            <a:ext cx="105537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Calculate</a:t>
            </a:r>
            <a:r>
              <a:rPr sz="1150" b="1" spc="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13571" y="2959760"/>
            <a:ext cx="1283335" cy="351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01930" marR="5080" indent="-189865">
              <a:lnSpc>
                <a:spcPct val="101899"/>
              </a:lnSpc>
              <a:spcBef>
                <a:spcPts val="95"/>
              </a:spcBef>
            </a:pP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Oven-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dry</a:t>
            </a:r>
            <a:r>
              <a:rPr sz="1050" spc="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mass</a:t>
            </a:r>
            <a:r>
              <a:rPr sz="1050" spc="3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divided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by core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volume.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212338" y="4885690"/>
            <a:ext cx="5773420" cy="781050"/>
            <a:chOff x="3212338" y="4885690"/>
            <a:chExt cx="5773420" cy="781050"/>
          </a:xfrm>
        </p:grpSpPr>
        <p:sp>
          <p:nvSpPr>
            <p:cNvPr id="33" name="object 33"/>
            <p:cNvSpPr/>
            <p:nvPr/>
          </p:nvSpPr>
          <p:spPr>
            <a:xfrm>
              <a:off x="3218688" y="4892040"/>
              <a:ext cx="5760720" cy="768350"/>
            </a:xfrm>
            <a:custGeom>
              <a:avLst/>
              <a:gdLst/>
              <a:ahLst/>
              <a:cxnLst/>
              <a:rect l="l" t="t" r="r" b="b"/>
              <a:pathLst>
                <a:path w="5760720" h="768350">
                  <a:moveTo>
                    <a:pt x="5705854" y="768095"/>
                  </a:moveTo>
                  <a:lnTo>
                    <a:pt x="54865" y="768095"/>
                  </a:lnTo>
                  <a:lnTo>
                    <a:pt x="33509" y="763784"/>
                  </a:lnTo>
                  <a:lnTo>
                    <a:pt x="16069" y="752026"/>
                  </a:lnTo>
                  <a:lnTo>
                    <a:pt x="4311" y="734586"/>
                  </a:lnTo>
                  <a:lnTo>
                    <a:pt x="0" y="713230"/>
                  </a:lnTo>
                  <a:lnTo>
                    <a:pt x="0" y="54864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5" y="0"/>
                  </a:lnTo>
                  <a:lnTo>
                    <a:pt x="5705854" y="0"/>
                  </a:lnTo>
                  <a:lnTo>
                    <a:pt x="5744650" y="16069"/>
                  </a:lnTo>
                  <a:lnTo>
                    <a:pt x="5760719" y="54864"/>
                  </a:lnTo>
                  <a:lnTo>
                    <a:pt x="5760719" y="713230"/>
                  </a:lnTo>
                  <a:lnTo>
                    <a:pt x="5756407" y="734586"/>
                  </a:lnTo>
                  <a:lnTo>
                    <a:pt x="5744650" y="752026"/>
                  </a:lnTo>
                  <a:lnTo>
                    <a:pt x="5727210" y="763784"/>
                  </a:lnTo>
                  <a:lnTo>
                    <a:pt x="5705854" y="768095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218688" y="4892040"/>
              <a:ext cx="5760720" cy="768350"/>
            </a:xfrm>
            <a:custGeom>
              <a:avLst/>
              <a:gdLst/>
              <a:ahLst/>
              <a:cxnLst/>
              <a:rect l="l" t="t" r="r" b="b"/>
              <a:pathLst>
                <a:path w="5760720" h="768350">
                  <a:moveTo>
                    <a:pt x="0" y="54864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5" y="0"/>
                  </a:lnTo>
                  <a:lnTo>
                    <a:pt x="5705854" y="0"/>
                  </a:lnTo>
                  <a:lnTo>
                    <a:pt x="5744650" y="16069"/>
                  </a:lnTo>
                  <a:lnTo>
                    <a:pt x="5760719" y="54864"/>
                  </a:lnTo>
                  <a:lnTo>
                    <a:pt x="5760719" y="713230"/>
                  </a:lnTo>
                  <a:lnTo>
                    <a:pt x="5756407" y="734586"/>
                  </a:lnTo>
                  <a:lnTo>
                    <a:pt x="5744650" y="752026"/>
                  </a:lnTo>
                  <a:lnTo>
                    <a:pt x="5727210" y="763784"/>
                  </a:lnTo>
                  <a:lnTo>
                    <a:pt x="5705854" y="768095"/>
                  </a:lnTo>
                  <a:lnTo>
                    <a:pt x="54865" y="768095"/>
                  </a:lnTo>
                  <a:lnTo>
                    <a:pt x="33509" y="763784"/>
                  </a:lnTo>
                  <a:lnTo>
                    <a:pt x="16069" y="752026"/>
                  </a:lnTo>
                  <a:lnTo>
                    <a:pt x="4311" y="734586"/>
                  </a:lnTo>
                  <a:lnTo>
                    <a:pt x="0" y="713230"/>
                  </a:lnTo>
                  <a:lnTo>
                    <a:pt x="0" y="54864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995999" y="5081523"/>
            <a:ext cx="421259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FFFFFF"/>
                </a:solidFill>
                <a:latin typeface="Arial"/>
                <a:cs typeface="Arial"/>
              </a:rPr>
              <a:t>ρ</a:t>
            </a:r>
            <a:r>
              <a:rPr sz="1900" b="1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=</a:t>
            </a:r>
            <a:r>
              <a:rPr sz="1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25" dirty="0">
                <a:solidFill>
                  <a:srgbClr val="FFFFFF"/>
                </a:solidFill>
                <a:latin typeface="Calibri"/>
                <a:cs typeface="Calibri"/>
              </a:rPr>
              <a:t>oven-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dry</a:t>
            </a:r>
            <a:r>
              <a:rPr sz="19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mass</a:t>
            </a:r>
            <a:r>
              <a:rPr sz="1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(g)</a:t>
            </a:r>
            <a:r>
              <a:rPr sz="1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19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core</a:t>
            </a:r>
            <a:r>
              <a:rPr sz="19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FFFFFF"/>
                </a:solidFill>
                <a:latin typeface="Calibri"/>
                <a:cs typeface="Calibri"/>
              </a:rPr>
              <a:t>volume</a:t>
            </a:r>
            <a:r>
              <a:rPr sz="19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(cm³)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  <p:sp>
        <p:nvSpPr>
          <p:cNvPr id="38" name="object 3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17652" y="6298082"/>
            <a:ext cx="3301365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Laboratory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protocol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follows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Chave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(2006)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and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related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wood-density</a:t>
            </a:r>
            <a:r>
              <a:rPr sz="7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methods.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880CCD7-C155-478F-9107-A42FB3F88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96" y="1678228"/>
            <a:ext cx="649224" cy="64922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09D26D5-9998-4E98-8AA2-7BA34517F6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387" y="1675587"/>
            <a:ext cx="649224" cy="64922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9CD824A-B961-4CFD-BBEA-AB20FD0E3E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485" y="1670012"/>
            <a:ext cx="649224" cy="64922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BF6897D5-F520-41CA-B2AA-591FD23165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539" y="1655064"/>
            <a:ext cx="649224" cy="6492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13017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D49A39"/>
                </a:solidFill>
                <a:latin typeface="Calibri"/>
                <a:cs typeface="Calibri"/>
              </a:rPr>
              <a:t>LABORATORY</a:t>
            </a:r>
            <a:r>
              <a:rPr sz="1000" b="1" spc="1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METHODS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90" dirty="0"/>
              <a:t> </a:t>
            </a:r>
            <a:r>
              <a:rPr dirty="0"/>
              <a:t>same</a:t>
            </a:r>
            <a:r>
              <a:rPr spc="-90" dirty="0"/>
              <a:t> </a:t>
            </a:r>
            <a:r>
              <a:rPr dirty="0"/>
              <a:t>cores</a:t>
            </a:r>
            <a:r>
              <a:rPr spc="-90" dirty="0"/>
              <a:t> </a:t>
            </a:r>
            <a:r>
              <a:rPr dirty="0"/>
              <a:t>also</a:t>
            </a:r>
            <a:r>
              <a:rPr spc="-90" dirty="0"/>
              <a:t> </a:t>
            </a:r>
            <a:r>
              <a:rPr dirty="0"/>
              <a:t>provided</a:t>
            </a:r>
            <a:r>
              <a:rPr spc="-95" dirty="0"/>
              <a:t> </a:t>
            </a:r>
            <a:r>
              <a:rPr spc="-10" dirty="0"/>
              <a:t>long-</a:t>
            </a:r>
            <a:r>
              <a:rPr dirty="0"/>
              <a:t>term</a:t>
            </a:r>
            <a:r>
              <a:rPr spc="-90" dirty="0"/>
              <a:t> </a:t>
            </a:r>
            <a:r>
              <a:rPr dirty="0"/>
              <a:t>radial</a:t>
            </a:r>
            <a:r>
              <a:rPr spc="-90" dirty="0"/>
              <a:t> </a:t>
            </a:r>
            <a:r>
              <a:rPr dirty="0"/>
              <a:t>growth</a:t>
            </a:r>
            <a:r>
              <a:rPr spc="-90" dirty="0"/>
              <a:t> </a:t>
            </a:r>
            <a:r>
              <a:rPr spc="-10" dirty="0"/>
              <a:t>information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033246" y="353059"/>
            <a:ext cx="5803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TREE</a:t>
            </a:r>
            <a:r>
              <a:rPr sz="900" b="1" spc="-4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RINGS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10119" y="1521053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3094" y="2554732"/>
            <a:ext cx="79121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Mount</a:t>
            </a:r>
            <a:r>
              <a:rPr sz="1150" b="1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cores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5296" y="3078632"/>
            <a:ext cx="1066800" cy="351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4139" marR="5080" indent="-92075">
              <a:lnSpc>
                <a:spcPct val="101899"/>
              </a:lnSpc>
              <a:spcBef>
                <a:spcPts val="95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Affix dried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cores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6C7671"/>
                </a:solidFill>
                <a:latin typeface="Calibri"/>
                <a:cs typeface="Calibri"/>
              </a:rPr>
              <a:t>to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wooden</a:t>
            </a:r>
            <a:r>
              <a:rPr sz="1050" spc="2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boards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313239" y="1521053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5356" y="2554732"/>
            <a:ext cx="972819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Prepare</a:t>
            </a:r>
            <a:r>
              <a:rPr sz="1150" b="1" spc="-7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surface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92430" y="3078632"/>
            <a:ext cx="1238250" cy="351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905">
              <a:lnSpc>
                <a:spcPct val="101899"/>
              </a:lnSpc>
              <a:spcBef>
                <a:spcPts val="95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WSL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Core</a:t>
            </a:r>
            <a:r>
              <a:rPr sz="1050" spc="1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Microtome;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sanding</a:t>
            </a:r>
            <a:r>
              <a:rPr sz="1050" spc="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when</a:t>
            </a:r>
            <a:r>
              <a:rPr sz="1050" spc="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needed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16359" y="1521053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62466" y="2554732"/>
            <a:ext cx="305435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spc="-20" dirty="0">
                <a:solidFill>
                  <a:srgbClr val="27312F"/>
                </a:solidFill>
                <a:latin typeface="Calibri"/>
                <a:cs typeface="Calibri"/>
              </a:rPr>
              <a:t>Scan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72826" y="3078632"/>
            <a:ext cx="1283335" cy="3517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1,200</a:t>
            </a:r>
            <a:r>
              <a:rPr sz="1050" spc="-2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6C7671"/>
                </a:solidFill>
                <a:latin typeface="Calibri"/>
                <a:cs typeface="Calibri"/>
              </a:rPr>
              <a:t>dpi</a:t>
            </a:r>
            <a:endParaRPr sz="10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high-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resolution</a:t>
            </a:r>
            <a:r>
              <a:rPr sz="1050" spc="70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images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519479" y="1521053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75367" y="2554732"/>
            <a:ext cx="885190" cy="200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50" b="1" dirty="0">
                <a:solidFill>
                  <a:srgbClr val="27312F"/>
                </a:solidFill>
                <a:latin typeface="Calibri"/>
                <a:cs typeface="Calibri"/>
              </a:rPr>
              <a:t>Measure</a:t>
            </a:r>
            <a:r>
              <a:rPr sz="1150" b="1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rings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285884" y="2997098"/>
            <a:ext cx="1063625" cy="5149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1899"/>
              </a:lnSpc>
              <a:spcBef>
                <a:spcPts val="95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CooRecorder</a:t>
            </a:r>
            <a:r>
              <a:rPr sz="1050" spc="-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50" dirty="0">
                <a:solidFill>
                  <a:srgbClr val="6C7671"/>
                </a:solidFill>
                <a:latin typeface="Calibri"/>
                <a:cs typeface="Calibri"/>
              </a:rPr>
              <a:t>/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 CDendro;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0.01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6C7671"/>
                </a:solidFill>
                <a:latin typeface="Calibri"/>
                <a:cs typeface="Calibri"/>
              </a:rPr>
              <a:t>mm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precision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622599" y="1521053"/>
            <a:ext cx="85725" cy="1676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00" b="1" spc="-50" dirty="0">
                <a:solidFill>
                  <a:srgbClr val="D49A39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571770" y="2467102"/>
            <a:ext cx="69913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445" marR="5080" indent="-119380">
              <a:lnSpc>
                <a:spcPct val="100000"/>
              </a:lnSpc>
              <a:spcBef>
                <a:spcPts val="100"/>
              </a:spcBef>
            </a:pPr>
            <a:r>
              <a:rPr sz="1150" b="1" spc="-10" dirty="0">
                <a:solidFill>
                  <a:srgbClr val="27312F"/>
                </a:solidFill>
                <a:latin typeface="Calibri"/>
                <a:cs typeface="Calibri"/>
              </a:rPr>
              <a:t>Summarize growth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280924" y="3078632"/>
            <a:ext cx="1280160" cy="351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9400" marR="5080" indent="-267335">
              <a:lnSpc>
                <a:spcPct val="101899"/>
              </a:lnSpc>
              <a:spcBef>
                <a:spcPts val="95"/>
              </a:spcBef>
            </a:pP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Mean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radial</a:t>
            </a:r>
            <a:r>
              <a:rPr sz="1050" spc="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10" dirty="0">
                <a:solidFill>
                  <a:srgbClr val="6C7671"/>
                </a:solidFill>
                <a:latin typeface="Calibri"/>
                <a:cs typeface="Calibri"/>
              </a:rPr>
              <a:t>increment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for</a:t>
            </a:r>
            <a:r>
              <a:rPr sz="1050" spc="-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dirty="0">
                <a:solidFill>
                  <a:srgbClr val="6C7671"/>
                </a:solidFill>
                <a:latin typeface="Calibri"/>
                <a:cs typeface="Calibri"/>
              </a:rPr>
              <a:t>each</a:t>
            </a:r>
            <a:r>
              <a:rPr sz="1050" spc="-5" dirty="0">
                <a:solidFill>
                  <a:srgbClr val="6C7671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6C7671"/>
                </a:solidFill>
                <a:latin typeface="Calibri"/>
                <a:cs typeface="Calibri"/>
              </a:rPr>
              <a:t>core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319530" y="4858257"/>
            <a:ext cx="9476740" cy="881380"/>
            <a:chOff x="1319530" y="4858257"/>
            <a:chExt cx="9476740" cy="881380"/>
          </a:xfrm>
        </p:grpSpPr>
        <p:sp>
          <p:nvSpPr>
            <p:cNvPr id="39" name="object 39"/>
            <p:cNvSpPr/>
            <p:nvPr/>
          </p:nvSpPr>
          <p:spPr>
            <a:xfrm>
              <a:off x="1325880" y="4864607"/>
              <a:ext cx="9464040" cy="868680"/>
            </a:xfrm>
            <a:custGeom>
              <a:avLst/>
              <a:gdLst/>
              <a:ahLst/>
              <a:cxnLst/>
              <a:rect l="l" t="t" r="r" b="b"/>
              <a:pathLst>
                <a:path w="9464040" h="868679">
                  <a:moveTo>
                    <a:pt x="9418321" y="868680"/>
                  </a:moveTo>
                  <a:lnTo>
                    <a:pt x="45718" y="868680"/>
                  </a:lnTo>
                  <a:lnTo>
                    <a:pt x="27922" y="865087"/>
                  </a:lnTo>
                  <a:lnTo>
                    <a:pt x="13390" y="855289"/>
                  </a:lnTo>
                  <a:lnTo>
                    <a:pt x="3592" y="840757"/>
                  </a:lnTo>
                  <a:lnTo>
                    <a:pt x="0" y="822961"/>
                  </a:lnTo>
                  <a:lnTo>
                    <a:pt x="0" y="45718"/>
                  </a:lnTo>
                  <a:lnTo>
                    <a:pt x="3592" y="27923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8" y="0"/>
                  </a:lnTo>
                  <a:lnTo>
                    <a:pt x="9418321" y="0"/>
                  </a:lnTo>
                  <a:lnTo>
                    <a:pt x="9456358" y="20354"/>
                  </a:lnTo>
                  <a:lnTo>
                    <a:pt x="9464039" y="45718"/>
                  </a:lnTo>
                  <a:lnTo>
                    <a:pt x="9464039" y="822961"/>
                  </a:lnTo>
                  <a:lnTo>
                    <a:pt x="9460447" y="840757"/>
                  </a:lnTo>
                  <a:lnTo>
                    <a:pt x="9450649" y="855289"/>
                  </a:lnTo>
                  <a:lnTo>
                    <a:pt x="9436117" y="865087"/>
                  </a:lnTo>
                  <a:lnTo>
                    <a:pt x="9418321" y="868680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25880" y="4864607"/>
              <a:ext cx="9464040" cy="868680"/>
            </a:xfrm>
            <a:custGeom>
              <a:avLst/>
              <a:gdLst/>
              <a:ahLst/>
              <a:cxnLst/>
              <a:rect l="l" t="t" r="r" b="b"/>
              <a:pathLst>
                <a:path w="9464040" h="868679">
                  <a:moveTo>
                    <a:pt x="0" y="45718"/>
                  </a:moveTo>
                  <a:lnTo>
                    <a:pt x="3592" y="27923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8" y="0"/>
                  </a:lnTo>
                  <a:lnTo>
                    <a:pt x="9418321" y="0"/>
                  </a:lnTo>
                  <a:lnTo>
                    <a:pt x="9456358" y="20354"/>
                  </a:lnTo>
                  <a:lnTo>
                    <a:pt x="9464039" y="45718"/>
                  </a:lnTo>
                  <a:lnTo>
                    <a:pt x="9464039" y="822961"/>
                  </a:lnTo>
                  <a:lnTo>
                    <a:pt x="9460447" y="840757"/>
                  </a:lnTo>
                  <a:lnTo>
                    <a:pt x="9450649" y="855289"/>
                  </a:lnTo>
                  <a:lnTo>
                    <a:pt x="9436117" y="865087"/>
                  </a:lnTo>
                  <a:lnTo>
                    <a:pt x="9418321" y="868680"/>
                  </a:lnTo>
                  <a:lnTo>
                    <a:pt x="45718" y="868680"/>
                  </a:lnTo>
                  <a:lnTo>
                    <a:pt x="27922" y="865087"/>
                  </a:lnTo>
                  <a:lnTo>
                    <a:pt x="13390" y="855289"/>
                  </a:lnTo>
                  <a:lnTo>
                    <a:pt x="3592" y="840757"/>
                  </a:lnTo>
                  <a:lnTo>
                    <a:pt x="0" y="822961"/>
                  </a:lnTo>
                  <a:lnTo>
                    <a:pt x="0" y="45718"/>
                  </a:lnTo>
                  <a:close/>
                </a:path>
              </a:pathLst>
            </a:custGeom>
            <a:ln w="12699">
              <a:solidFill>
                <a:srgbClr val="C7D9C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804589" y="5031740"/>
            <a:ext cx="850836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28415" marR="5080" indent="-381635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Quality</a:t>
            </a:r>
            <a:r>
              <a:rPr sz="15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control: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incomplete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outer</a:t>
            </a:r>
            <a:r>
              <a:rPr sz="15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rings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from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the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sampling</a:t>
            </a:r>
            <a:r>
              <a:rPr sz="15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year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were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omitted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before</a:t>
            </a:r>
            <a:r>
              <a:rPr sz="15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calculating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mean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radial increment.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  <p:sp>
        <p:nvSpPr>
          <p:cNvPr id="43" name="object 4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984A80D-F4AC-47FF-AB41-14A7BE728B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735" y="1821942"/>
            <a:ext cx="649224" cy="64922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2349299-9729-4346-83B1-46169289E0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347" y="1821942"/>
            <a:ext cx="649224" cy="64922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471FED7-2629-4850-A93D-D7BBCD4EAA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59" y="1823796"/>
            <a:ext cx="649224" cy="64922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7117CBB-BF78-456B-8B7D-4C015E01B4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183" y="1817878"/>
            <a:ext cx="649224" cy="649224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F2A315A-B560-460A-88BE-497112A036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571" y="1817878"/>
            <a:ext cx="649224" cy="6492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95059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50" dirty="0">
                <a:solidFill>
                  <a:srgbClr val="D49A39"/>
                </a:solidFill>
                <a:latin typeface="Calibri"/>
                <a:cs typeface="Calibri"/>
              </a:rPr>
              <a:t>DATA</a:t>
            </a:r>
            <a:r>
              <a:rPr sz="1000" b="1" spc="-5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STRUCTURE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One</a:t>
            </a:r>
            <a:r>
              <a:rPr spc="-75" dirty="0"/>
              <a:t> </a:t>
            </a:r>
            <a:r>
              <a:rPr spc="-10" dirty="0"/>
              <a:t>response</a:t>
            </a:r>
            <a:r>
              <a:rPr spc="-70" dirty="0"/>
              <a:t> </a:t>
            </a:r>
            <a:r>
              <a:rPr spc="-10" dirty="0"/>
              <a:t>variable,</a:t>
            </a:r>
            <a:r>
              <a:rPr spc="-75" dirty="0"/>
              <a:t> </a:t>
            </a:r>
            <a:r>
              <a:rPr dirty="0"/>
              <a:t>multiple</a:t>
            </a:r>
            <a:r>
              <a:rPr spc="-70" dirty="0"/>
              <a:t> </a:t>
            </a:r>
            <a:r>
              <a:rPr dirty="0"/>
              <a:t>predictor</a:t>
            </a:r>
            <a:r>
              <a:rPr spc="-75" dirty="0"/>
              <a:t> </a:t>
            </a:r>
            <a:r>
              <a:rPr spc="-10" dirty="0"/>
              <a:t>domains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811567" y="353059"/>
            <a:ext cx="102361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PREDICTOR</a:t>
            </a:r>
            <a:r>
              <a:rPr sz="900" b="1" spc="1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FAMILIES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821682" y="2325370"/>
            <a:ext cx="2527300" cy="1887220"/>
            <a:chOff x="4821682" y="2325370"/>
            <a:chExt cx="2527300" cy="1887220"/>
          </a:xfrm>
        </p:grpSpPr>
        <p:sp>
          <p:nvSpPr>
            <p:cNvPr id="9" name="object 9"/>
            <p:cNvSpPr/>
            <p:nvPr/>
          </p:nvSpPr>
          <p:spPr>
            <a:xfrm>
              <a:off x="4828032" y="2331720"/>
              <a:ext cx="2514600" cy="1874520"/>
            </a:xfrm>
            <a:custGeom>
              <a:avLst/>
              <a:gdLst/>
              <a:ahLst/>
              <a:cxnLst/>
              <a:rect l="l" t="t" r="r" b="b"/>
              <a:pathLst>
                <a:path w="2514600" h="1874520">
                  <a:moveTo>
                    <a:pt x="1257299" y="1874519"/>
                  </a:moveTo>
                  <a:lnTo>
                    <a:pt x="1202760" y="1873654"/>
                  </a:lnTo>
                  <a:lnTo>
                    <a:pt x="1148815" y="1871079"/>
                  </a:lnTo>
                  <a:lnTo>
                    <a:pt x="1095510" y="1866832"/>
                  </a:lnTo>
                  <a:lnTo>
                    <a:pt x="1042893" y="1860946"/>
                  </a:lnTo>
                  <a:lnTo>
                    <a:pt x="991011" y="1853457"/>
                  </a:lnTo>
                  <a:lnTo>
                    <a:pt x="939911" y="1844401"/>
                  </a:lnTo>
                  <a:lnTo>
                    <a:pt x="889640" y="1833812"/>
                  </a:lnTo>
                  <a:lnTo>
                    <a:pt x="840246" y="1821725"/>
                  </a:lnTo>
                  <a:lnTo>
                    <a:pt x="791776" y="1808177"/>
                  </a:lnTo>
                  <a:lnTo>
                    <a:pt x="744276" y="1793201"/>
                  </a:lnTo>
                  <a:lnTo>
                    <a:pt x="697795" y="1776833"/>
                  </a:lnTo>
                  <a:lnTo>
                    <a:pt x="652379" y="1759109"/>
                  </a:lnTo>
                  <a:lnTo>
                    <a:pt x="608075" y="1740063"/>
                  </a:lnTo>
                  <a:lnTo>
                    <a:pt x="564931" y="1719730"/>
                  </a:lnTo>
                  <a:lnTo>
                    <a:pt x="522993" y="1698147"/>
                  </a:lnTo>
                  <a:lnTo>
                    <a:pt x="482309" y="1675347"/>
                  </a:lnTo>
                  <a:lnTo>
                    <a:pt x="442927" y="1651366"/>
                  </a:lnTo>
                  <a:lnTo>
                    <a:pt x="404893" y="1626239"/>
                  </a:lnTo>
                  <a:lnTo>
                    <a:pt x="368254" y="1600002"/>
                  </a:lnTo>
                  <a:lnTo>
                    <a:pt x="333058" y="1572690"/>
                  </a:lnTo>
                  <a:lnTo>
                    <a:pt x="299352" y="1544337"/>
                  </a:lnTo>
                  <a:lnTo>
                    <a:pt x="267183" y="1514979"/>
                  </a:lnTo>
                  <a:lnTo>
                    <a:pt x="236597" y="1484652"/>
                  </a:lnTo>
                  <a:lnTo>
                    <a:pt x="207644" y="1453389"/>
                  </a:lnTo>
                  <a:lnTo>
                    <a:pt x="180368" y="1421227"/>
                  </a:lnTo>
                  <a:lnTo>
                    <a:pt x="154819" y="1388201"/>
                  </a:lnTo>
                  <a:lnTo>
                    <a:pt x="131042" y="1354345"/>
                  </a:lnTo>
                  <a:lnTo>
                    <a:pt x="109085" y="1319695"/>
                  </a:lnTo>
                  <a:lnTo>
                    <a:pt x="88996" y="1284286"/>
                  </a:lnTo>
                  <a:lnTo>
                    <a:pt x="70821" y="1248154"/>
                  </a:lnTo>
                  <a:lnTo>
                    <a:pt x="54607" y="1211333"/>
                  </a:lnTo>
                  <a:lnTo>
                    <a:pt x="40403" y="1173858"/>
                  </a:lnTo>
                  <a:lnTo>
                    <a:pt x="28254" y="1135766"/>
                  </a:lnTo>
                  <a:lnTo>
                    <a:pt x="18208" y="1097090"/>
                  </a:lnTo>
                  <a:lnTo>
                    <a:pt x="10313" y="1057866"/>
                  </a:lnTo>
                  <a:lnTo>
                    <a:pt x="4615" y="1018130"/>
                  </a:lnTo>
                  <a:lnTo>
                    <a:pt x="1161" y="977916"/>
                  </a:lnTo>
                  <a:lnTo>
                    <a:pt x="0" y="937259"/>
                  </a:lnTo>
                  <a:lnTo>
                    <a:pt x="1161" y="896603"/>
                  </a:lnTo>
                  <a:lnTo>
                    <a:pt x="4615" y="856389"/>
                  </a:lnTo>
                  <a:lnTo>
                    <a:pt x="10313" y="816653"/>
                  </a:lnTo>
                  <a:lnTo>
                    <a:pt x="18208" y="777429"/>
                  </a:lnTo>
                  <a:lnTo>
                    <a:pt x="28254" y="738753"/>
                  </a:lnTo>
                  <a:lnTo>
                    <a:pt x="40403" y="700661"/>
                  </a:lnTo>
                  <a:lnTo>
                    <a:pt x="54607" y="663186"/>
                  </a:lnTo>
                  <a:lnTo>
                    <a:pt x="70821" y="626365"/>
                  </a:lnTo>
                  <a:lnTo>
                    <a:pt x="88996" y="590233"/>
                  </a:lnTo>
                  <a:lnTo>
                    <a:pt x="109085" y="554824"/>
                  </a:lnTo>
                  <a:lnTo>
                    <a:pt x="131042" y="520174"/>
                  </a:lnTo>
                  <a:lnTo>
                    <a:pt x="154819" y="486318"/>
                  </a:lnTo>
                  <a:lnTo>
                    <a:pt x="180368" y="453292"/>
                  </a:lnTo>
                  <a:lnTo>
                    <a:pt x="207644" y="421130"/>
                  </a:lnTo>
                  <a:lnTo>
                    <a:pt x="236597" y="389867"/>
                  </a:lnTo>
                  <a:lnTo>
                    <a:pt x="267183" y="359540"/>
                  </a:lnTo>
                  <a:lnTo>
                    <a:pt x="299352" y="330182"/>
                  </a:lnTo>
                  <a:lnTo>
                    <a:pt x="333058" y="301829"/>
                  </a:lnTo>
                  <a:lnTo>
                    <a:pt x="368254" y="274517"/>
                  </a:lnTo>
                  <a:lnTo>
                    <a:pt x="404893" y="248279"/>
                  </a:lnTo>
                  <a:lnTo>
                    <a:pt x="442927" y="223153"/>
                  </a:lnTo>
                  <a:lnTo>
                    <a:pt x="482309" y="199172"/>
                  </a:lnTo>
                  <a:lnTo>
                    <a:pt x="522993" y="176372"/>
                  </a:lnTo>
                  <a:lnTo>
                    <a:pt x="564931" y="154789"/>
                  </a:lnTo>
                  <a:lnTo>
                    <a:pt x="608075" y="134456"/>
                  </a:lnTo>
                  <a:lnTo>
                    <a:pt x="652379" y="115410"/>
                  </a:lnTo>
                  <a:lnTo>
                    <a:pt x="697795" y="97686"/>
                  </a:lnTo>
                  <a:lnTo>
                    <a:pt x="744276" y="81318"/>
                  </a:lnTo>
                  <a:lnTo>
                    <a:pt x="791776" y="66342"/>
                  </a:lnTo>
                  <a:lnTo>
                    <a:pt x="840246" y="52794"/>
                  </a:lnTo>
                  <a:lnTo>
                    <a:pt x="889640" y="40707"/>
                  </a:lnTo>
                  <a:lnTo>
                    <a:pt x="939911" y="30118"/>
                  </a:lnTo>
                  <a:lnTo>
                    <a:pt x="991011" y="21062"/>
                  </a:lnTo>
                  <a:lnTo>
                    <a:pt x="1042893" y="13573"/>
                  </a:lnTo>
                  <a:lnTo>
                    <a:pt x="1095510" y="7687"/>
                  </a:lnTo>
                  <a:lnTo>
                    <a:pt x="1148815" y="3440"/>
                  </a:lnTo>
                  <a:lnTo>
                    <a:pt x="1202760" y="865"/>
                  </a:lnTo>
                  <a:lnTo>
                    <a:pt x="1257299" y="0"/>
                  </a:lnTo>
                  <a:lnTo>
                    <a:pt x="1311839" y="865"/>
                  </a:lnTo>
                  <a:lnTo>
                    <a:pt x="1365784" y="3440"/>
                  </a:lnTo>
                  <a:lnTo>
                    <a:pt x="1419089" y="7687"/>
                  </a:lnTo>
                  <a:lnTo>
                    <a:pt x="1471706" y="13573"/>
                  </a:lnTo>
                  <a:lnTo>
                    <a:pt x="1523588" y="21062"/>
                  </a:lnTo>
                  <a:lnTo>
                    <a:pt x="1574688" y="30118"/>
                  </a:lnTo>
                  <a:lnTo>
                    <a:pt x="1624959" y="40707"/>
                  </a:lnTo>
                  <a:lnTo>
                    <a:pt x="1674353" y="52794"/>
                  </a:lnTo>
                  <a:lnTo>
                    <a:pt x="1722823" y="66342"/>
                  </a:lnTo>
                  <a:lnTo>
                    <a:pt x="1770323" y="81318"/>
                  </a:lnTo>
                  <a:lnTo>
                    <a:pt x="1816804" y="97686"/>
                  </a:lnTo>
                  <a:lnTo>
                    <a:pt x="1862220" y="115410"/>
                  </a:lnTo>
                  <a:lnTo>
                    <a:pt x="1906524" y="134456"/>
                  </a:lnTo>
                  <a:lnTo>
                    <a:pt x="1949668" y="154789"/>
                  </a:lnTo>
                  <a:lnTo>
                    <a:pt x="1991606" y="176372"/>
                  </a:lnTo>
                  <a:lnTo>
                    <a:pt x="2032290" y="199172"/>
                  </a:lnTo>
                  <a:lnTo>
                    <a:pt x="2071672" y="223153"/>
                  </a:lnTo>
                  <a:lnTo>
                    <a:pt x="2109706" y="248279"/>
                  </a:lnTo>
                  <a:lnTo>
                    <a:pt x="2146345" y="274517"/>
                  </a:lnTo>
                  <a:lnTo>
                    <a:pt x="2181541" y="301829"/>
                  </a:lnTo>
                  <a:lnTo>
                    <a:pt x="2215247" y="330182"/>
                  </a:lnTo>
                  <a:lnTo>
                    <a:pt x="2247416" y="359540"/>
                  </a:lnTo>
                  <a:lnTo>
                    <a:pt x="2278002" y="389867"/>
                  </a:lnTo>
                  <a:lnTo>
                    <a:pt x="2306955" y="421130"/>
                  </a:lnTo>
                  <a:lnTo>
                    <a:pt x="2334231" y="453292"/>
                  </a:lnTo>
                  <a:lnTo>
                    <a:pt x="2359780" y="486318"/>
                  </a:lnTo>
                  <a:lnTo>
                    <a:pt x="2383557" y="520174"/>
                  </a:lnTo>
                  <a:lnTo>
                    <a:pt x="2405514" y="554824"/>
                  </a:lnTo>
                  <a:lnTo>
                    <a:pt x="2425603" y="590233"/>
                  </a:lnTo>
                  <a:lnTo>
                    <a:pt x="2443778" y="626365"/>
                  </a:lnTo>
                  <a:lnTo>
                    <a:pt x="2459992" y="663186"/>
                  </a:lnTo>
                  <a:lnTo>
                    <a:pt x="2474196" y="700661"/>
                  </a:lnTo>
                  <a:lnTo>
                    <a:pt x="2486345" y="738753"/>
                  </a:lnTo>
                  <a:lnTo>
                    <a:pt x="2496391" y="777429"/>
                  </a:lnTo>
                  <a:lnTo>
                    <a:pt x="2504286" y="816653"/>
                  </a:lnTo>
                  <a:lnTo>
                    <a:pt x="2509984" y="856389"/>
                  </a:lnTo>
                  <a:lnTo>
                    <a:pt x="2513438" y="896603"/>
                  </a:lnTo>
                  <a:lnTo>
                    <a:pt x="2514599" y="937259"/>
                  </a:lnTo>
                  <a:lnTo>
                    <a:pt x="2513438" y="977916"/>
                  </a:lnTo>
                  <a:lnTo>
                    <a:pt x="2509984" y="1018130"/>
                  </a:lnTo>
                  <a:lnTo>
                    <a:pt x="2504286" y="1057866"/>
                  </a:lnTo>
                  <a:lnTo>
                    <a:pt x="2496391" y="1097090"/>
                  </a:lnTo>
                  <a:lnTo>
                    <a:pt x="2486345" y="1135766"/>
                  </a:lnTo>
                  <a:lnTo>
                    <a:pt x="2474196" y="1173858"/>
                  </a:lnTo>
                  <a:lnTo>
                    <a:pt x="2459992" y="1211333"/>
                  </a:lnTo>
                  <a:lnTo>
                    <a:pt x="2443778" y="1248154"/>
                  </a:lnTo>
                  <a:lnTo>
                    <a:pt x="2425603" y="1284286"/>
                  </a:lnTo>
                  <a:lnTo>
                    <a:pt x="2405514" y="1319695"/>
                  </a:lnTo>
                  <a:lnTo>
                    <a:pt x="2383557" y="1354345"/>
                  </a:lnTo>
                  <a:lnTo>
                    <a:pt x="2359780" y="1388201"/>
                  </a:lnTo>
                  <a:lnTo>
                    <a:pt x="2334231" y="1421227"/>
                  </a:lnTo>
                  <a:lnTo>
                    <a:pt x="2306955" y="1453389"/>
                  </a:lnTo>
                  <a:lnTo>
                    <a:pt x="2278002" y="1484652"/>
                  </a:lnTo>
                  <a:lnTo>
                    <a:pt x="2247416" y="1514979"/>
                  </a:lnTo>
                  <a:lnTo>
                    <a:pt x="2215247" y="1544337"/>
                  </a:lnTo>
                  <a:lnTo>
                    <a:pt x="2181541" y="1572690"/>
                  </a:lnTo>
                  <a:lnTo>
                    <a:pt x="2146345" y="1600002"/>
                  </a:lnTo>
                  <a:lnTo>
                    <a:pt x="2109706" y="1626239"/>
                  </a:lnTo>
                  <a:lnTo>
                    <a:pt x="2071672" y="1651366"/>
                  </a:lnTo>
                  <a:lnTo>
                    <a:pt x="2032290" y="1675347"/>
                  </a:lnTo>
                  <a:lnTo>
                    <a:pt x="1991606" y="1698147"/>
                  </a:lnTo>
                  <a:lnTo>
                    <a:pt x="1949668" y="1719730"/>
                  </a:lnTo>
                  <a:lnTo>
                    <a:pt x="1906524" y="1740063"/>
                  </a:lnTo>
                  <a:lnTo>
                    <a:pt x="1862220" y="1759109"/>
                  </a:lnTo>
                  <a:lnTo>
                    <a:pt x="1816804" y="1776833"/>
                  </a:lnTo>
                  <a:lnTo>
                    <a:pt x="1770323" y="1793201"/>
                  </a:lnTo>
                  <a:lnTo>
                    <a:pt x="1722823" y="1808177"/>
                  </a:lnTo>
                  <a:lnTo>
                    <a:pt x="1674353" y="1821725"/>
                  </a:lnTo>
                  <a:lnTo>
                    <a:pt x="1624959" y="1833812"/>
                  </a:lnTo>
                  <a:lnTo>
                    <a:pt x="1574688" y="1844401"/>
                  </a:lnTo>
                  <a:lnTo>
                    <a:pt x="1523588" y="1853457"/>
                  </a:lnTo>
                  <a:lnTo>
                    <a:pt x="1471706" y="1860946"/>
                  </a:lnTo>
                  <a:lnTo>
                    <a:pt x="1419089" y="1866832"/>
                  </a:lnTo>
                  <a:lnTo>
                    <a:pt x="1365784" y="1871079"/>
                  </a:lnTo>
                  <a:lnTo>
                    <a:pt x="1311839" y="1873654"/>
                  </a:lnTo>
                  <a:lnTo>
                    <a:pt x="1257299" y="187451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828032" y="2331720"/>
              <a:ext cx="2514600" cy="1874520"/>
            </a:xfrm>
            <a:custGeom>
              <a:avLst/>
              <a:gdLst/>
              <a:ahLst/>
              <a:cxnLst/>
              <a:rect l="l" t="t" r="r" b="b"/>
              <a:pathLst>
                <a:path w="2514600" h="1874520">
                  <a:moveTo>
                    <a:pt x="0" y="937259"/>
                  </a:moveTo>
                  <a:lnTo>
                    <a:pt x="1161" y="896603"/>
                  </a:lnTo>
                  <a:lnTo>
                    <a:pt x="4615" y="856389"/>
                  </a:lnTo>
                  <a:lnTo>
                    <a:pt x="10313" y="816653"/>
                  </a:lnTo>
                  <a:lnTo>
                    <a:pt x="18208" y="777429"/>
                  </a:lnTo>
                  <a:lnTo>
                    <a:pt x="28254" y="738753"/>
                  </a:lnTo>
                  <a:lnTo>
                    <a:pt x="40403" y="700661"/>
                  </a:lnTo>
                  <a:lnTo>
                    <a:pt x="54607" y="663186"/>
                  </a:lnTo>
                  <a:lnTo>
                    <a:pt x="70821" y="626365"/>
                  </a:lnTo>
                  <a:lnTo>
                    <a:pt x="88996" y="590233"/>
                  </a:lnTo>
                  <a:lnTo>
                    <a:pt x="109085" y="554824"/>
                  </a:lnTo>
                  <a:lnTo>
                    <a:pt x="131042" y="520174"/>
                  </a:lnTo>
                  <a:lnTo>
                    <a:pt x="154819" y="486318"/>
                  </a:lnTo>
                  <a:lnTo>
                    <a:pt x="180368" y="453292"/>
                  </a:lnTo>
                  <a:lnTo>
                    <a:pt x="207644" y="421130"/>
                  </a:lnTo>
                  <a:lnTo>
                    <a:pt x="236597" y="389867"/>
                  </a:lnTo>
                  <a:lnTo>
                    <a:pt x="267183" y="359540"/>
                  </a:lnTo>
                  <a:lnTo>
                    <a:pt x="299352" y="330182"/>
                  </a:lnTo>
                  <a:lnTo>
                    <a:pt x="333058" y="301829"/>
                  </a:lnTo>
                  <a:lnTo>
                    <a:pt x="368254" y="274517"/>
                  </a:lnTo>
                  <a:lnTo>
                    <a:pt x="404893" y="248279"/>
                  </a:lnTo>
                  <a:lnTo>
                    <a:pt x="442927" y="223153"/>
                  </a:lnTo>
                  <a:lnTo>
                    <a:pt x="482309" y="199172"/>
                  </a:lnTo>
                  <a:lnTo>
                    <a:pt x="522993" y="176372"/>
                  </a:lnTo>
                  <a:lnTo>
                    <a:pt x="564931" y="154789"/>
                  </a:lnTo>
                  <a:lnTo>
                    <a:pt x="608075" y="134456"/>
                  </a:lnTo>
                  <a:lnTo>
                    <a:pt x="652379" y="115410"/>
                  </a:lnTo>
                  <a:lnTo>
                    <a:pt x="697795" y="97686"/>
                  </a:lnTo>
                  <a:lnTo>
                    <a:pt x="744276" y="81318"/>
                  </a:lnTo>
                  <a:lnTo>
                    <a:pt x="791776" y="66342"/>
                  </a:lnTo>
                  <a:lnTo>
                    <a:pt x="840246" y="52794"/>
                  </a:lnTo>
                  <a:lnTo>
                    <a:pt x="889640" y="40707"/>
                  </a:lnTo>
                  <a:lnTo>
                    <a:pt x="939911" y="30118"/>
                  </a:lnTo>
                  <a:lnTo>
                    <a:pt x="991011" y="21062"/>
                  </a:lnTo>
                  <a:lnTo>
                    <a:pt x="1042893" y="13573"/>
                  </a:lnTo>
                  <a:lnTo>
                    <a:pt x="1095510" y="7687"/>
                  </a:lnTo>
                  <a:lnTo>
                    <a:pt x="1148815" y="3440"/>
                  </a:lnTo>
                  <a:lnTo>
                    <a:pt x="1202760" y="865"/>
                  </a:lnTo>
                  <a:lnTo>
                    <a:pt x="1257299" y="0"/>
                  </a:lnTo>
                  <a:lnTo>
                    <a:pt x="1311839" y="865"/>
                  </a:lnTo>
                  <a:lnTo>
                    <a:pt x="1365784" y="3440"/>
                  </a:lnTo>
                  <a:lnTo>
                    <a:pt x="1419089" y="7687"/>
                  </a:lnTo>
                  <a:lnTo>
                    <a:pt x="1471706" y="13573"/>
                  </a:lnTo>
                  <a:lnTo>
                    <a:pt x="1523588" y="21062"/>
                  </a:lnTo>
                  <a:lnTo>
                    <a:pt x="1574688" y="30118"/>
                  </a:lnTo>
                  <a:lnTo>
                    <a:pt x="1624959" y="40707"/>
                  </a:lnTo>
                  <a:lnTo>
                    <a:pt x="1674353" y="52794"/>
                  </a:lnTo>
                  <a:lnTo>
                    <a:pt x="1722823" y="66342"/>
                  </a:lnTo>
                  <a:lnTo>
                    <a:pt x="1770323" y="81318"/>
                  </a:lnTo>
                  <a:lnTo>
                    <a:pt x="1816804" y="97686"/>
                  </a:lnTo>
                  <a:lnTo>
                    <a:pt x="1862220" y="115410"/>
                  </a:lnTo>
                  <a:lnTo>
                    <a:pt x="1906524" y="134456"/>
                  </a:lnTo>
                  <a:lnTo>
                    <a:pt x="1949668" y="154789"/>
                  </a:lnTo>
                  <a:lnTo>
                    <a:pt x="1991606" y="176372"/>
                  </a:lnTo>
                  <a:lnTo>
                    <a:pt x="2032290" y="199172"/>
                  </a:lnTo>
                  <a:lnTo>
                    <a:pt x="2071672" y="223153"/>
                  </a:lnTo>
                  <a:lnTo>
                    <a:pt x="2109706" y="248279"/>
                  </a:lnTo>
                  <a:lnTo>
                    <a:pt x="2146345" y="274517"/>
                  </a:lnTo>
                  <a:lnTo>
                    <a:pt x="2181541" y="301829"/>
                  </a:lnTo>
                  <a:lnTo>
                    <a:pt x="2215247" y="330182"/>
                  </a:lnTo>
                  <a:lnTo>
                    <a:pt x="2247416" y="359540"/>
                  </a:lnTo>
                  <a:lnTo>
                    <a:pt x="2278002" y="389867"/>
                  </a:lnTo>
                  <a:lnTo>
                    <a:pt x="2306955" y="421130"/>
                  </a:lnTo>
                  <a:lnTo>
                    <a:pt x="2334231" y="453292"/>
                  </a:lnTo>
                  <a:lnTo>
                    <a:pt x="2359780" y="486318"/>
                  </a:lnTo>
                  <a:lnTo>
                    <a:pt x="2383557" y="520174"/>
                  </a:lnTo>
                  <a:lnTo>
                    <a:pt x="2405514" y="554824"/>
                  </a:lnTo>
                  <a:lnTo>
                    <a:pt x="2425603" y="590233"/>
                  </a:lnTo>
                  <a:lnTo>
                    <a:pt x="2443778" y="626365"/>
                  </a:lnTo>
                  <a:lnTo>
                    <a:pt x="2459992" y="663186"/>
                  </a:lnTo>
                  <a:lnTo>
                    <a:pt x="2474196" y="700661"/>
                  </a:lnTo>
                  <a:lnTo>
                    <a:pt x="2486345" y="738753"/>
                  </a:lnTo>
                  <a:lnTo>
                    <a:pt x="2496391" y="777429"/>
                  </a:lnTo>
                  <a:lnTo>
                    <a:pt x="2504286" y="816653"/>
                  </a:lnTo>
                  <a:lnTo>
                    <a:pt x="2509984" y="856389"/>
                  </a:lnTo>
                  <a:lnTo>
                    <a:pt x="2513438" y="896603"/>
                  </a:lnTo>
                  <a:lnTo>
                    <a:pt x="2514599" y="937259"/>
                  </a:lnTo>
                  <a:lnTo>
                    <a:pt x="2513438" y="977916"/>
                  </a:lnTo>
                  <a:lnTo>
                    <a:pt x="2509984" y="1018130"/>
                  </a:lnTo>
                  <a:lnTo>
                    <a:pt x="2504286" y="1057866"/>
                  </a:lnTo>
                  <a:lnTo>
                    <a:pt x="2496391" y="1097090"/>
                  </a:lnTo>
                  <a:lnTo>
                    <a:pt x="2486345" y="1135766"/>
                  </a:lnTo>
                  <a:lnTo>
                    <a:pt x="2474196" y="1173858"/>
                  </a:lnTo>
                  <a:lnTo>
                    <a:pt x="2459992" y="1211333"/>
                  </a:lnTo>
                  <a:lnTo>
                    <a:pt x="2443778" y="1248154"/>
                  </a:lnTo>
                  <a:lnTo>
                    <a:pt x="2425603" y="1284286"/>
                  </a:lnTo>
                  <a:lnTo>
                    <a:pt x="2405514" y="1319695"/>
                  </a:lnTo>
                  <a:lnTo>
                    <a:pt x="2383557" y="1354345"/>
                  </a:lnTo>
                  <a:lnTo>
                    <a:pt x="2359780" y="1388201"/>
                  </a:lnTo>
                  <a:lnTo>
                    <a:pt x="2334231" y="1421227"/>
                  </a:lnTo>
                  <a:lnTo>
                    <a:pt x="2306955" y="1453389"/>
                  </a:lnTo>
                  <a:lnTo>
                    <a:pt x="2278002" y="1484652"/>
                  </a:lnTo>
                  <a:lnTo>
                    <a:pt x="2247416" y="1514979"/>
                  </a:lnTo>
                  <a:lnTo>
                    <a:pt x="2215247" y="1544337"/>
                  </a:lnTo>
                  <a:lnTo>
                    <a:pt x="2181541" y="1572690"/>
                  </a:lnTo>
                  <a:lnTo>
                    <a:pt x="2146345" y="1600002"/>
                  </a:lnTo>
                  <a:lnTo>
                    <a:pt x="2109706" y="1626239"/>
                  </a:lnTo>
                  <a:lnTo>
                    <a:pt x="2071672" y="1651366"/>
                  </a:lnTo>
                  <a:lnTo>
                    <a:pt x="2032290" y="1675347"/>
                  </a:lnTo>
                  <a:lnTo>
                    <a:pt x="1991606" y="1698147"/>
                  </a:lnTo>
                  <a:lnTo>
                    <a:pt x="1949668" y="1719730"/>
                  </a:lnTo>
                  <a:lnTo>
                    <a:pt x="1906524" y="1740063"/>
                  </a:lnTo>
                  <a:lnTo>
                    <a:pt x="1862220" y="1759109"/>
                  </a:lnTo>
                  <a:lnTo>
                    <a:pt x="1816804" y="1776833"/>
                  </a:lnTo>
                  <a:lnTo>
                    <a:pt x="1770323" y="1793201"/>
                  </a:lnTo>
                  <a:lnTo>
                    <a:pt x="1722823" y="1808177"/>
                  </a:lnTo>
                  <a:lnTo>
                    <a:pt x="1674353" y="1821725"/>
                  </a:lnTo>
                  <a:lnTo>
                    <a:pt x="1624959" y="1833812"/>
                  </a:lnTo>
                  <a:lnTo>
                    <a:pt x="1574688" y="1844401"/>
                  </a:lnTo>
                  <a:lnTo>
                    <a:pt x="1523588" y="1853457"/>
                  </a:lnTo>
                  <a:lnTo>
                    <a:pt x="1471706" y="1860946"/>
                  </a:lnTo>
                  <a:lnTo>
                    <a:pt x="1419089" y="1866832"/>
                  </a:lnTo>
                  <a:lnTo>
                    <a:pt x="1365784" y="1871079"/>
                  </a:lnTo>
                  <a:lnTo>
                    <a:pt x="1311839" y="1873654"/>
                  </a:lnTo>
                  <a:lnTo>
                    <a:pt x="1257299" y="1874519"/>
                  </a:lnTo>
                  <a:lnTo>
                    <a:pt x="1202760" y="1873654"/>
                  </a:lnTo>
                  <a:lnTo>
                    <a:pt x="1148815" y="1871079"/>
                  </a:lnTo>
                  <a:lnTo>
                    <a:pt x="1095510" y="1866832"/>
                  </a:lnTo>
                  <a:lnTo>
                    <a:pt x="1042893" y="1860946"/>
                  </a:lnTo>
                  <a:lnTo>
                    <a:pt x="991011" y="1853457"/>
                  </a:lnTo>
                  <a:lnTo>
                    <a:pt x="939911" y="1844401"/>
                  </a:lnTo>
                  <a:lnTo>
                    <a:pt x="889640" y="1833812"/>
                  </a:lnTo>
                  <a:lnTo>
                    <a:pt x="840246" y="1821725"/>
                  </a:lnTo>
                  <a:lnTo>
                    <a:pt x="791776" y="1808177"/>
                  </a:lnTo>
                  <a:lnTo>
                    <a:pt x="744276" y="1793201"/>
                  </a:lnTo>
                  <a:lnTo>
                    <a:pt x="697795" y="1776833"/>
                  </a:lnTo>
                  <a:lnTo>
                    <a:pt x="652379" y="1759109"/>
                  </a:lnTo>
                  <a:lnTo>
                    <a:pt x="608075" y="1740063"/>
                  </a:lnTo>
                  <a:lnTo>
                    <a:pt x="564931" y="1719730"/>
                  </a:lnTo>
                  <a:lnTo>
                    <a:pt x="522993" y="1698147"/>
                  </a:lnTo>
                  <a:lnTo>
                    <a:pt x="482309" y="1675347"/>
                  </a:lnTo>
                  <a:lnTo>
                    <a:pt x="442927" y="1651366"/>
                  </a:lnTo>
                  <a:lnTo>
                    <a:pt x="404893" y="1626239"/>
                  </a:lnTo>
                  <a:lnTo>
                    <a:pt x="368254" y="1600002"/>
                  </a:lnTo>
                  <a:lnTo>
                    <a:pt x="333058" y="1572690"/>
                  </a:lnTo>
                  <a:lnTo>
                    <a:pt x="299352" y="1544337"/>
                  </a:lnTo>
                  <a:lnTo>
                    <a:pt x="267183" y="1514979"/>
                  </a:lnTo>
                  <a:lnTo>
                    <a:pt x="236597" y="1484652"/>
                  </a:lnTo>
                  <a:lnTo>
                    <a:pt x="207644" y="1453389"/>
                  </a:lnTo>
                  <a:lnTo>
                    <a:pt x="180368" y="1421227"/>
                  </a:lnTo>
                  <a:lnTo>
                    <a:pt x="154819" y="1388201"/>
                  </a:lnTo>
                  <a:lnTo>
                    <a:pt x="131042" y="1354345"/>
                  </a:lnTo>
                  <a:lnTo>
                    <a:pt x="109085" y="1319695"/>
                  </a:lnTo>
                  <a:lnTo>
                    <a:pt x="88996" y="1284286"/>
                  </a:lnTo>
                  <a:lnTo>
                    <a:pt x="70821" y="1248154"/>
                  </a:lnTo>
                  <a:lnTo>
                    <a:pt x="54607" y="1211333"/>
                  </a:lnTo>
                  <a:lnTo>
                    <a:pt x="40403" y="1173858"/>
                  </a:lnTo>
                  <a:lnTo>
                    <a:pt x="28254" y="1135766"/>
                  </a:lnTo>
                  <a:lnTo>
                    <a:pt x="18208" y="1097090"/>
                  </a:lnTo>
                  <a:lnTo>
                    <a:pt x="10313" y="1057866"/>
                  </a:lnTo>
                  <a:lnTo>
                    <a:pt x="4615" y="1018130"/>
                  </a:lnTo>
                  <a:lnTo>
                    <a:pt x="1161" y="977916"/>
                  </a:lnTo>
                  <a:lnTo>
                    <a:pt x="0" y="937259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5539116" y="2745740"/>
            <a:ext cx="11004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00000"/>
              </a:lnSpc>
              <a:spcBef>
                <a:spcPts val="100"/>
              </a:spcBef>
            </a:pP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WOOD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DENSITY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25169" y="1319530"/>
            <a:ext cx="2938780" cy="1247140"/>
            <a:chOff x="725169" y="1319530"/>
            <a:chExt cx="2938780" cy="1247140"/>
          </a:xfrm>
        </p:grpSpPr>
        <p:sp>
          <p:nvSpPr>
            <p:cNvPr id="13" name="object 13"/>
            <p:cNvSpPr/>
            <p:nvPr/>
          </p:nvSpPr>
          <p:spPr>
            <a:xfrm>
              <a:off x="731519" y="1325880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2871221" y="1234439"/>
                  </a:moveTo>
                  <a:lnTo>
                    <a:pt x="54858" y="1234439"/>
                  </a:lnTo>
                  <a:lnTo>
                    <a:pt x="33505" y="1230128"/>
                  </a:lnTo>
                  <a:lnTo>
                    <a:pt x="16067" y="1218372"/>
                  </a:lnTo>
                  <a:lnTo>
                    <a:pt x="4311" y="1200934"/>
                  </a:lnTo>
                  <a:lnTo>
                    <a:pt x="0" y="1179581"/>
                  </a:lnTo>
                  <a:lnTo>
                    <a:pt x="0" y="54858"/>
                  </a:ln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1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4"/>
                  </a:lnTo>
                  <a:lnTo>
                    <a:pt x="2910012" y="1218372"/>
                  </a:lnTo>
                  <a:lnTo>
                    <a:pt x="2892574" y="1230128"/>
                  </a:lnTo>
                  <a:lnTo>
                    <a:pt x="2871221" y="1234439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1519" y="1325880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0" y="54858"/>
                  </a:move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1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4"/>
                  </a:lnTo>
                  <a:lnTo>
                    <a:pt x="2910012" y="1218372"/>
                  </a:lnTo>
                  <a:lnTo>
                    <a:pt x="2892574" y="1230128"/>
                  </a:lnTo>
                  <a:lnTo>
                    <a:pt x="2871221" y="1234439"/>
                  </a:lnTo>
                  <a:lnTo>
                    <a:pt x="54858" y="1234439"/>
                  </a:lnTo>
                  <a:lnTo>
                    <a:pt x="33505" y="1230128"/>
                  </a:lnTo>
                  <a:lnTo>
                    <a:pt x="16067" y="1218372"/>
                  </a:lnTo>
                  <a:lnTo>
                    <a:pt x="4311" y="1200934"/>
                  </a:lnTo>
                  <a:lnTo>
                    <a:pt x="0" y="1179581"/>
                  </a:lnTo>
                  <a:lnTo>
                    <a:pt x="0" y="5485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919988" y="1508252"/>
            <a:ext cx="112331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Tree</a:t>
            </a:r>
            <a:r>
              <a:rPr sz="165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&amp;</a:t>
            </a:r>
            <a:r>
              <a:rPr sz="165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stand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19988" y="1947976"/>
            <a:ext cx="2364105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Age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DBH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height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mean/median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radial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increment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volume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25169" y="4401057"/>
            <a:ext cx="2938780" cy="1247140"/>
            <a:chOff x="725169" y="4401057"/>
            <a:chExt cx="2938780" cy="1247140"/>
          </a:xfrm>
        </p:grpSpPr>
        <p:sp>
          <p:nvSpPr>
            <p:cNvPr id="18" name="object 18"/>
            <p:cNvSpPr/>
            <p:nvPr/>
          </p:nvSpPr>
          <p:spPr>
            <a:xfrm>
              <a:off x="731519" y="4407407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2871221" y="1234440"/>
                  </a:moveTo>
                  <a:lnTo>
                    <a:pt x="54858" y="1234440"/>
                  </a:lnTo>
                  <a:lnTo>
                    <a:pt x="33505" y="1230129"/>
                  </a:lnTo>
                  <a:lnTo>
                    <a:pt x="16067" y="1218372"/>
                  </a:lnTo>
                  <a:lnTo>
                    <a:pt x="4311" y="1200935"/>
                  </a:lnTo>
                  <a:lnTo>
                    <a:pt x="0" y="1179581"/>
                  </a:lnTo>
                  <a:lnTo>
                    <a:pt x="0" y="54858"/>
                  </a:ln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1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5"/>
                  </a:lnTo>
                  <a:lnTo>
                    <a:pt x="2910012" y="1218372"/>
                  </a:lnTo>
                  <a:lnTo>
                    <a:pt x="2892574" y="1230129"/>
                  </a:lnTo>
                  <a:lnTo>
                    <a:pt x="2871221" y="1234440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1519" y="4407407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0" y="54858"/>
                  </a:move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1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5"/>
                  </a:lnTo>
                  <a:lnTo>
                    <a:pt x="2910012" y="1218372"/>
                  </a:lnTo>
                  <a:lnTo>
                    <a:pt x="2892574" y="1230129"/>
                  </a:lnTo>
                  <a:lnTo>
                    <a:pt x="2871221" y="1234440"/>
                  </a:lnTo>
                  <a:lnTo>
                    <a:pt x="54858" y="1234440"/>
                  </a:lnTo>
                  <a:lnTo>
                    <a:pt x="33505" y="1230129"/>
                  </a:lnTo>
                  <a:lnTo>
                    <a:pt x="16067" y="1218372"/>
                  </a:lnTo>
                  <a:lnTo>
                    <a:pt x="4311" y="1200935"/>
                  </a:lnTo>
                  <a:lnTo>
                    <a:pt x="0" y="1179581"/>
                  </a:lnTo>
                  <a:lnTo>
                    <a:pt x="0" y="5485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919988" y="4589779"/>
            <a:ext cx="68643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Climate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19988" y="5029505"/>
            <a:ext cx="1762125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CHELSA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temperature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precipitation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variables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479281" y="1319530"/>
            <a:ext cx="2938780" cy="1247140"/>
            <a:chOff x="8479281" y="1319530"/>
            <a:chExt cx="2938780" cy="1247140"/>
          </a:xfrm>
        </p:grpSpPr>
        <p:sp>
          <p:nvSpPr>
            <p:cNvPr id="23" name="object 23"/>
            <p:cNvSpPr/>
            <p:nvPr/>
          </p:nvSpPr>
          <p:spPr>
            <a:xfrm>
              <a:off x="8485631" y="1325880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2871220" y="1234439"/>
                  </a:moveTo>
                  <a:lnTo>
                    <a:pt x="54858" y="1234439"/>
                  </a:lnTo>
                  <a:lnTo>
                    <a:pt x="33505" y="1230128"/>
                  </a:lnTo>
                  <a:lnTo>
                    <a:pt x="16067" y="1218372"/>
                  </a:lnTo>
                  <a:lnTo>
                    <a:pt x="4311" y="1200934"/>
                  </a:lnTo>
                  <a:lnTo>
                    <a:pt x="0" y="1179581"/>
                  </a:lnTo>
                  <a:lnTo>
                    <a:pt x="0" y="54858"/>
                  </a:ln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0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4"/>
                  </a:lnTo>
                  <a:lnTo>
                    <a:pt x="2910012" y="1218372"/>
                  </a:lnTo>
                  <a:lnTo>
                    <a:pt x="2892574" y="1230128"/>
                  </a:lnTo>
                  <a:lnTo>
                    <a:pt x="2871220" y="1234439"/>
                  </a:lnTo>
                  <a:close/>
                </a:path>
              </a:pathLst>
            </a:custGeom>
            <a:solidFill>
              <a:srgbClr val="EBE7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485631" y="1325880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0" y="54858"/>
                  </a:move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0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4"/>
                  </a:lnTo>
                  <a:lnTo>
                    <a:pt x="2910012" y="1218372"/>
                  </a:lnTo>
                  <a:lnTo>
                    <a:pt x="2892574" y="1230128"/>
                  </a:lnTo>
                  <a:lnTo>
                    <a:pt x="2871220" y="1234439"/>
                  </a:lnTo>
                  <a:lnTo>
                    <a:pt x="54858" y="1234439"/>
                  </a:lnTo>
                  <a:lnTo>
                    <a:pt x="33505" y="1230128"/>
                  </a:lnTo>
                  <a:lnTo>
                    <a:pt x="16067" y="1218372"/>
                  </a:lnTo>
                  <a:lnTo>
                    <a:pt x="4311" y="1200934"/>
                  </a:lnTo>
                  <a:lnTo>
                    <a:pt x="0" y="1179581"/>
                  </a:lnTo>
                  <a:lnTo>
                    <a:pt x="0" y="5485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674100" y="1508252"/>
            <a:ext cx="422909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Soils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74100" y="1947976"/>
            <a:ext cx="2491740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Bulk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pH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texture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CEC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7312F"/>
                </a:solidFill>
                <a:latin typeface="Calibri"/>
                <a:cs typeface="Calibri"/>
              </a:rPr>
              <a:t>·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organic</a:t>
            </a:r>
            <a:r>
              <a:rPr sz="1300" spc="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carbon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479281" y="4401057"/>
            <a:ext cx="2938780" cy="1247140"/>
            <a:chOff x="8479281" y="4401057"/>
            <a:chExt cx="2938780" cy="1247140"/>
          </a:xfrm>
        </p:grpSpPr>
        <p:sp>
          <p:nvSpPr>
            <p:cNvPr id="28" name="object 28"/>
            <p:cNvSpPr/>
            <p:nvPr/>
          </p:nvSpPr>
          <p:spPr>
            <a:xfrm>
              <a:off x="8485631" y="4407407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2871220" y="1234440"/>
                  </a:moveTo>
                  <a:lnTo>
                    <a:pt x="54858" y="1234440"/>
                  </a:lnTo>
                  <a:lnTo>
                    <a:pt x="33505" y="1230129"/>
                  </a:lnTo>
                  <a:lnTo>
                    <a:pt x="16067" y="1218372"/>
                  </a:lnTo>
                  <a:lnTo>
                    <a:pt x="4311" y="1200935"/>
                  </a:lnTo>
                  <a:lnTo>
                    <a:pt x="0" y="1179581"/>
                  </a:lnTo>
                  <a:lnTo>
                    <a:pt x="0" y="54858"/>
                  </a:ln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0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5"/>
                  </a:lnTo>
                  <a:lnTo>
                    <a:pt x="2910012" y="1218372"/>
                  </a:lnTo>
                  <a:lnTo>
                    <a:pt x="2892574" y="1230129"/>
                  </a:lnTo>
                  <a:lnTo>
                    <a:pt x="2871220" y="1234440"/>
                  </a:lnTo>
                  <a:close/>
                </a:path>
              </a:pathLst>
            </a:custGeom>
            <a:solidFill>
              <a:srgbClr val="DDE6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8485631" y="4407407"/>
              <a:ext cx="2926080" cy="1234440"/>
            </a:xfrm>
            <a:custGeom>
              <a:avLst/>
              <a:gdLst/>
              <a:ahLst/>
              <a:cxnLst/>
              <a:rect l="l" t="t" r="r" b="b"/>
              <a:pathLst>
                <a:path w="2926079" h="1234439">
                  <a:moveTo>
                    <a:pt x="0" y="54858"/>
                  </a:moveTo>
                  <a:lnTo>
                    <a:pt x="4311" y="33505"/>
                  </a:lnTo>
                  <a:lnTo>
                    <a:pt x="16067" y="16067"/>
                  </a:lnTo>
                  <a:lnTo>
                    <a:pt x="33505" y="4311"/>
                  </a:lnTo>
                  <a:lnTo>
                    <a:pt x="54858" y="0"/>
                  </a:lnTo>
                  <a:lnTo>
                    <a:pt x="2871220" y="0"/>
                  </a:lnTo>
                  <a:lnTo>
                    <a:pt x="2910012" y="16067"/>
                  </a:lnTo>
                  <a:lnTo>
                    <a:pt x="2926079" y="54858"/>
                  </a:lnTo>
                  <a:lnTo>
                    <a:pt x="2926079" y="1179581"/>
                  </a:lnTo>
                  <a:lnTo>
                    <a:pt x="2921768" y="1200935"/>
                  </a:lnTo>
                  <a:lnTo>
                    <a:pt x="2910012" y="1218372"/>
                  </a:lnTo>
                  <a:lnTo>
                    <a:pt x="2892574" y="1230129"/>
                  </a:lnTo>
                  <a:lnTo>
                    <a:pt x="2871220" y="1234440"/>
                  </a:lnTo>
                  <a:lnTo>
                    <a:pt x="54858" y="1234440"/>
                  </a:lnTo>
                  <a:lnTo>
                    <a:pt x="33505" y="1230129"/>
                  </a:lnTo>
                  <a:lnTo>
                    <a:pt x="16067" y="1218372"/>
                  </a:lnTo>
                  <a:lnTo>
                    <a:pt x="4311" y="1200935"/>
                  </a:lnTo>
                  <a:lnTo>
                    <a:pt x="0" y="1179581"/>
                  </a:lnTo>
                  <a:lnTo>
                    <a:pt x="0" y="5485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8674100" y="4589779"/>
            <a:ext cx="177609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30" dirty="0">
                <a:solidFill>
                  <a:srgbClr val="1B4C3D"/>
                </a:solidFill>
                <a:latin typeface="Calibri"/>
                <a:cs typeface="Calibri"/>
              </a:rPr>
              <a:t>Topography</a:t>
            </a:r>
            <a:r>
              <a:rPr sz="1650" b="1" spc="-2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&amp;</a:t>
            </a:r>
            <a:r>
              <a:rPr sz="1650" b="1" spc="-1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space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674100" y="5029505"/>
            <a:ext cx="1898650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Elevation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slope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aspect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50" dirty="0">
                <a:solidFill>
                  <a:srgbClr val="27312F"/>
                </a:solidFill>
                <a:latin typeface="Calibri"/>
                <a:cs typeface="Calibri"/>
              </a:rPr>
              <a:t>·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roughness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TPI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·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plot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effect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693795" y="1910714"/>
            <a:ext cx="1073150" cy="537210"/>
            <a:chOff x="3693795" y="1910714"/>
            <a:chExt cx="1073150" cy="537210"/>
          </a:xfrm>
        </p:grpSpPr>
        <p:sp>
          <p:nvSpPr>
            <p:cNvPr id="33" name="object 33"/>
            <p:cNvSpPr/>
            <p:nvPr/>
          </p:nvSpPr>
          <p:spPr>
            <a:xfrm>
              <a:off x="3703320" y="1920239"/>
              <a:ext cx="976630" cy="480059"/>
            </a:xfrm>
            <a:custGeom>
              <a:avLst/>
              <a:gdLst/>
              <a:ahLst/>
              <a:cxnLst/>
              <a:rect l="l" t="t" r="r" b="b"/>
              <a:pathLst>
                <a:path w="976629" h="480060">
                  <a:moveTo>
                    <a:pt x="0" y="0"/>
                  </a:moveTo>
                  <a:lnTo>
                    <a:pt x="976413" y="479931"/>
                  </a:lnTo>
                </a:path>
              </a:pathLst>
            </a:custGeom>
            <a:ln w="1904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56328" y="2362408"/>
              <a:ext cx="110515" cy="85423"/>
            </a:xfrm>
            <a:prstGeom prst="rect">
              <a:avLst/>
            </a:prstGeom>
          </p:spPr>
        </p:pic>
      </p:grpSp>
      <p:grpSp>
        <p:nvGrpSpPr>
          <p:cNvPr id="35" name="object 35"/>
          <p:cNvGrpSpPr/>
          <p:nvPr/>
        </p:nvGrpSpPr>
        <p:grpSpPr>
          <a:xfrm>
            <a:off x="3693795" y="3286440"/>
            <a:ext cx="1082040" cy="1459865"/>
            <a:chOff x="3693795" y="3286440"/>
            <a:chExt cx="1082040" cy="1459865"/>
          </a:xfrm>
        </p:grpSpPr>
        <p:sp>
          <p:nvSpPr>
            <p:cNvPr id="36" name="object 36"/>
            <p:cNvSpPr/>
            <p:nvPr/>
          </p:nvSpPr>
          <p:spPr>
            <a:xfrm>
              <a:off x="3703320" y="3365540"/>
              <a:ext cx="1011555" cy="1371600"/>
            </a:xfrm>
            <a:custGeom>
              <a:avLst/>
              <a:gdLst/>
              <a:ahLst/>
              <a:cxnLst/>
              <a:rect l="l" t="t" r="r" b="b"/>
              <a:pathLst>
                <a:path w="1011554" h="1371600">
                  <a:moveTo>
                    <a:pt x="0" y="1371051"/>
                  </a:moveTo>
                  <a:lnTo>
                    <a:pt x="1011150" y="0"/>
                  </a:lnTo>
                </a:path>
              </a:pathLst>
            </a:custGeom>
            <a:ln w="1904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79622" y="3286440"/>
              <a:ext cx="95685" cy="107301"/>
            </a:xfrm>
            <a:prstGeom prst="rect">
              <a:avLst/>
            </a:prstGeom>
          </p:spPr>
        </p:pic>
      </p:grpSp>
      <p:grpSp>
        <p:nvGrpSpPr>
          <p:cNvPr id="38" name="object 38"/>
          <p:cNvGrpSpPr/>
          <p:nvPr/>
        </p:nvGrpSpPr>
        <p:grpSpPr>
          <a:xfrm>
            <a:off x="7351394" y="1910714"/>
            <a:ext cx="1082040" cy="2835910"/>
            <a:chOff x="7351394" y="1910714"/>
            <a:chExt cx="1082040" cy="2835910"/>
          </a:xfrm>
        </p:grpSpPr>
        <p:sp>
          <p:nvSpPr>
            <p:cNvPr id="39" name="object 39"/>
            <p:cNvSpPr/>
            <p:nvPr/>
          </p:nvSpPr>
          <p:spPr>
            <a:xfrm>
              <a:off x="7360919" y="1920239"/>
              <a:ext cx="976630" cy="480059"/>
            </a:xfrm>
            <a:custGeom>
              <a:avLst/>
              <a:gdLst/>
              <a:ahLst/>
              <a:cxnLst/>
              <a:rect l="l" t="t" r="r" b="b"/>
              <a:pathLst>
                <a:path w="976629" h="480060">
                  <a:moveTo>
                    <a:pt x="0" y="0"/>
                  </a:moveTo>
                  <a:lnTo>
                    <a:pt x="976413" y="479931"/>
                  </a:lnTo>
                </a:path>
              </a:pathLst>
            </a:custGeom>
            <a:ln w="1904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13927" y="2362408"/>
              <a:ext cx="110515" cy="8542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7360919" y="3365540"/>
              <a:ext cx="1011555" cy="1371600"/>
            </a:xfrm>
            <a:custGeom>
              <a:avLst/>
              <a:gdLst/>
              <a:ahLst/>
              <a:cxnLst/>
              <a:rect l="l" t="t" r="r" b="b"/>
              <a:pathLst>
                <a:path w="1011554" h="1371600">
                  <a:moveTo>
                    <a:pt x="0" y="1371051"/>
                  </a:moveTo>
                  <a:lnTo>
                    <a:pt x="1011149" y="0"/>
                  </a:lnTo>
                </a:path>
              </a:pathLst>
            </a:custGeom>
            <a:ln w="1904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37220" y="3286440"/>
              <a:ext cx="95685" cy="107301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517652" y="6298082"/>
            <a:ext cx="3056890" cy="1428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All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predictors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were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complete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for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n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=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629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observations</a:t>
            </a:r>
            <a:r>
              <a:rPr sz="750" i="1" spc="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in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the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dirty="0">
                <a:solidFill>
                  <a:srgbClr val="79817D"/>
                </a:solidFill>
                <a:latin typeface="Calibri"/>
                <a:cs typeface="Calibri"/>
              </a:rPr>
              <a:t>analysis</a:t>
            </a:r>
            <a:r>
              <a:rPr sz="750" i="1" spc="1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750" i="1" spc="-10" dirty="0">
                <a:solidFill>
                  <a:srgbClr val="79817D"/>
                </a:solidFill>
                <a:latin typeface="Calibri"/>
                <a:cs typeface="Calibri"/>
              </a:rPr>
              <a:t>dataset.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45" name="object 4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7734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COLLINEARITY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Predictor</a:t>
            </a:r>
            <a:r>
              <a:rPr spc="-85" dirty="0"/>
              <a:t> </a:t>
            </a:r>
            <a:r>
              <a:rPr spc="-10" dirty="0"/>
              <a:t>screening</a:t>
            </a:r>
            <a:r>
              <a:rPr spc="-90" dirty="0"/>
              <a:t> </a:t>
            </a:r>
            <a:r>
              <a:rPr dirty="0"/>
              <a:t>is</a:t>
            </a:r>
            <a:r>
              <a:rPr spc="-85" dirty="0"/>
              <a:t> </a:t>
            </a:r>
            <a:r>
              <a:rPr spc="-10" dirty="0"/>
              <a:t>essential</a:t>
            </a:r>
            <a:r>
              <a:rPr spc="-80" dirty="0"/>
              <a:t> </a:t>
            </a:r>
            <a:r>
              <a:rPr spc="-10" dirty="0"/>
              <a:t>before</a:t>
            </a:r>
            <a:r>
              <a:rPr spc="-85" dirty="0"/>
              <a:t> </a:t>
            </a:r>
            <a:r>
              <a:rPr dirty="0"/>
              <a:t>ecological</a:t>
            </a:r>
            <a:r>
              <a:rPr spc="-80" dirty="0"/>
              <a:t> </a:t>
            </a:r>
            <a:r>
              <a:rPr spc="-10" dirty="0"/>
              <a:t>interpretation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682672" y="353059"/>
            <a:ext cx="12807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8A6424"/>
                </a:solidFill>
                <a:latin typeface="Calibri"/>
                <a:cs typeface="Calibri"/>
              </a:rPr>
              <a:t>CORRELATION</a:t>
            </a:r>
            <a:r>
              <a:rPr sz="900" b="1" spc="4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STRUCTURE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5488" y="1363983"/>
            <a:ext cx="7818119" cy="468781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543290" y="1346961"/>
            <a:ext cx="2893060" cy="1183640"/>
            <a:chOff x="8543290" y="1346961"/>
            <a:chExt cx="2893060" cy="1183640"/>
          </a:xfrm>
        </p:grpSpPr>
        <p:sp>
          <p:nvSpPr>
            <p:cNvPr id="10" name="object 10"/>
            <p:cNvSpPr/>
            <p:nvPr/>
          </p:nvSpPr>
          <p:spPr>
            <a:xfrm>
              <a:off x="8549640" y="1353311"/>
              <a:ext cx="2880360" cy="1170940"/>
            </a:xfrm>
            <a:custGeom>
              <a:avLst/>
              <a:gdLst/>
              <a:ahLst/>
              <a:cxnLst/>
              <a:rect l="l" t="t" r="r" b="b"/>
              <a:pathLst>
                <a:path w="2880359" h="1170939">
                  <a:moveTo>
                    <a:pt x="2825490" y="1170431"/>
                  </a:moveTo>
                  <a:lnTo>
                    <a:pt x="54869" y="1170431"/>
                  </a:lnTo>
                  <a:lnTo>
                    <a:pt x="33512" y="1166120"/>
                  </a:lnTo>
                  <a:lnTo>
                    <a:pt x="16071" y="1154361"/>
                  </a:lnTo>
                  <a:lnTo>
                    <a:pt x="4311" y="1136920"/>
                  </a:lnTo>
                  <a:lnTo>
                    <a:pt x="0" y="1115562"/>
                  </a:lnTo>
                  <a:lnTo>
                    <a:pt x="0" y="54869"/>
                  </a:lnTo>
                  <a:lnTo>
                    <a:pt x="4311" y="33511"/>
                  </a:lnTo>
                  <a:lnTo>
                    <a:pt x="16071" y="16070"/>
                  </a:lnTo>
                  <a:lnTo>
                    <a:pt x="33512" y="4311"/>
                  </a:lnTo>
                  <a:lnTo>
                    <a:pt x="54869" y="0"/>
                  </a:lnTo>
                  <a:lnTo>
                    <a:pt x="2825490" y="0"/>
                  </a:lnTo>
                  <a:lnTo>
                    <a:pt x="2864288" y="16070"/>
                  </a:lnTo>
                  <a:lnTo>
                    <a:pt x="2880359" y="54869"/>
                  </a:lnTo>
                  <a:lnTo>
                    <a:pt x="2880359" y="1115562"/>
                  </a:lnTo>
                  <a:lnTo>
                    <a:pt x="2876047" y="1136920"/>
                  </a:lnTo>
                  <a:lnTo>
                    <a:pt x="2864288" y="1154361"/>
                  </a:lnTo>
                  <a:lnTo>
                    <a:pt x="2846847" y="1166120"/>
                  </a:lnTo>
                  <a:lnTo>
                    <a:pt x="2825490" y="1170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549640" y="1353311"/>
              <a:ext cx="2880360" cy="1170940"/>
            </a:xfrm>
            <a:custGeom>
              <a:avLst/>
              <a:gdLst/>
              <a:ahLst/>
              <a:cxnLst/>
              <a:rect l="l" t="t" r="r" b="b"/>
              <a:pathLst>
                <a:path w="2880359" h="1170939">
                  <a:moveTo>
                    <a:pt x="0" y="54869"/>
                  </a:moveTo>
                  <a:lnTo>
                    <a:pt x="4311" y="33511"/>
                  </a:lnTo>
                  <a:lnTo>
                    <a:pt x="16071" y="16070"/>
                  </a:lnTo>
                  <a:lnTo>
                    <a:pt x="33512" y="4311"/>
                  </a:lnTo>
                  <a:lnTo>
                    <a:pt x="54869" y="0"/>
                  </a:lnTo>
                  <a:lnTo>
                    <a:pt x="2825490" y="0"/>
                  </a:lnTo>
                  <a:lnTo>
                    <a:pt x="2864288" y="16070"/>
                  </a:lnTo>
                  <a:lnTo>
                    <a:pt x="2880359" y="54869"/>
                  </a:lnTo>
                  <a:lnTo>
                    <a:pt x="2880359" y="1115562"/>
                  </a:lnTo>
                  <a:lnTo>
                    <a:pt x="2876047" y="1136920"/>
                  </a:lnTo>
                  <a:lnTo>
                    <a:pt x="2864288" y="1154361"/>
                  </a:lnTo>
                  <a:lnTo>
                    <a:pt x="2846847" y="1166120"/>
                  </a:lnTo>
                  <a:lnTo>
                    <a:pt x="2825490" y="1170431"/>
                  </a:lnTo>
                  <a:lnTo>
                    <a:pt x="54869" y="1170431"/>
                  </a:lnTo>
                  <a:lnTo>
                    <a:pt x="33512" y="1166120"/>
                  </a:lnTo>
                  <a:lnTo>
                    <a:pt x="16071" y="1154361"/>
                  </a:lnTo>
                  <a:lnTo>
                    <a:pt x="4311" y="1136920"/>
                  </a:lnTo>
                  <a:lnTo>
                    <a:pt x="0" y="1115562"/>
                  </a:lnTo>
                  <a:lnTo>
                    <a:pt x="0" y="5486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543290" y="2681985"/>
            <a:ext cx="2893060" cy="1183640"/>
            <a:chOff x="8543290" y="2681985"/>
            <a:chExt cx="2893060" cy="1183640"/>
          </a:xfrm>
        </p:grpSpPr>
        <p:sp>
          <p:nvSpPr>
            <p:cNvPr id="13" name="object 13"/>
            <p:cNvSpPr/>
            <p:nvPr/>
          </p:nvSpPr>
          <p:spPr>
            <a:xfrm>
              <a:off x="8549640" y="2688335"/>
              <a:ext cx="2880360" cy="1170940"/>
            </a:xfrm>
            <a:custGeom>
              <a:avLst/>
              <a:gdLst/>
              <a:ahLst/>
              <a:cxnLst/>
              <a:rect l="l" t="t" r="r" b="b"/>
              <a:pathLst>
                <a:path w="2880359" h="1170939">
                  <a:moveTo>
                    <a:pt x="2825490" y="1170431"/>
                  </a:moveTo>
                  <a:lnTo>
                    <a:pt x="54869" y="1170431"/>
                  </a:lnTo>
                  <a:lnTo>
                    <a:pt x="33512" y="1166120"/>
                  </a:lnTo>
                  <a:lnTo>
                    <a:pt x="16071" y="1154360"/>
                  </a:lnTo>
                  <a:lnTo>
                    <a:pt x="4311" y="1136919"/>
                  </a:lnTo>
                  <a:lnTo>
                    <a:pt x="0" y="1115561"/>
                  </a:lnTo>
                  <a:lnTo>
                    <a:pt x="0" y="54869"/>
                  </a:lnTo>
                  <a:lnTo>
                    <a:pt x="4311" y="33512"/>
                  </a:lnTo>
                  <a:lnTo>
                    <a:pt x="16071" y="16071"/>
                  </a:lnTo>
                  <a:lnTo>
                    <a:pt x="33512" y="4311"/>
                  </a:lnTo>
                  <a:lnTo>
                    <a:pt x="54869" y="0"/>
                  </a:lnTo>
                  <a:lnTo>
                    <a:pt x="2825490" y="0"/>
                  </a:lnTo>
                  <a:lnTo>
                    <a:pt x="2864288" y="16070"/>
                  </a:lnTo>
                  <a:lnTo>
                    <a:pt x="2880359" y="54869"/>
                  </a:lnTo>
                  <a:lnTo>
                    <a:pt x="2880359" y="1115561"/>
                  </a:lnTo>
                  <a:lnTo>
                    <a:pt x="2876047" y="1136919"/>
                  </a:lnTo>
                  <a:lnTo>
                    <a:pt x="2864288" y="1154360"/>
                  </a:lnTo>
                  <a:lnTo>
                    <a:pt x="2846847" y="1166120"/>
                  </a:lnTo>
                  <a:lnTo>
                    <a:pt x="2825490" y="1170431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549640" y="2688335"/>
              <a:ext cx="2880360" cy="1170940"/>
            </a:xfrm>
            <a:custGeom>
              <a:avLst/>
              <a:gdLst/>
              <a:ahLst/>
              <a:cxnLst/>
              <a:rect l="l" t="t" r="r" b="b"/>
              <a:pathLst>
                <a:path w="2880359" h="1170939">
                  <a:moveTo>
                    <a:pt x="0" y="54869"/>
                  </a:moveTo>
                  <a:lnTo>
                    <a:pt x="4311" y="33512"/>
                  </a:lnTo>
                  <a:lnTo>
                    <a:pt x="16071" y="16071"/>
                  </a:lnTo>
                  <a:lnTo>
                    <a:pt x="33512" y="4311"/>
                  </a:lnTo>
                  <a:lnTo>
                    <a:pt x="54869" y="0"/>
                  </a:lnTo>
                  <a:lnTo>
                    <a:pt x="2825490" y="0"/>
                  </a:lnTo>
                  <a:lnTo>
                    <a:pt x="2864288" y="16070"/>
                  </a:lnTo>
                  <a:lnTo>
                    <a:pt x="2880359" y="54869"/>
                  </a:lnTo>
                  <a:lnTo>
                    <a:pt x="2880359" y="1115561"/>
                  </a:lnTo>
                  <a:lnTo>
                    <a:pt x="2876047" y="1136919"/>
                  </a:lnTo>
                  <a:lnTo>
                    <a:pt x="2864288" y="1154360"/>
                  </a:lnTo>
                  <a:lnTo>
                    <a:pt x="2846847" y="1166120"/>
                  </a:lnTo>
                  <a:lnTo>
                    <a:pt x="2825490" y="1170431"/>
                  </a:lnTo>
                  <a:lnTo>
                    <a:pt x="54869" y="1170431"/>
                  </a:lnTo>
                  <a:lnTo>
                    <a:pt x="33512" y="1166120"/>
                  </a:lnTo>
                  <a:lnTo>
                    <a:pt x="16071" y="1154360"/>
                  </a:lnTo>
                  <a:lnTo>
                    <a:pt x="4311" y="1136919"/>
                  </a:lnTo>
                  <a:lnTo>
                    <a:pt x="0" y="1115561"/>
                  </a:lnTo>
                  <a:lnTo>
                    <a:pt x="0" y="5486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8543290" y="4017009"/>
            <a:ext cx="2893060" cy="1183640"/>
            <a:chOff x="8543290" y="4017009"/>
            <a:chExt cx="2893060" cy="1183640"/>
          </a:xfrm>
        </p:grpSpPr>
        <p:sp>
          <p:nvSpPr>
            <p:cNvPr id="16" name="object 16"/>
            <p:cNvSpPr/>
            <p:nvPr/>
          </p:nvSpPr>
          <p:spPr>
            <a:xfrm>
              <a:off x="8549640" y="4023359"/>
              <a:ext cx="2880360" cy="1170940"/>
            </a:xfrm>
            <a:custGeom>
              <a:avLst/>
              <a:gdLst/>
              <a:ahLst/>
              <a:cxnLst/>
              <a:rect l="l" t="t" r="r" b="b"/>
              <a:pathLst>
                <a:path w="2880359" h="1170939">
                  <a:moveTo>
                    <a:pt x="2825490" y="1170432"/>
                  </a:moveTo>
                  <a:lnTo>
                    <a:pt x="54869" y="1170432"/>
                  </a:lnTo>
                  <a:lnTo>
                    <a:pt x="33512" y="1166120"/>
                  </a:lnTo>
                  <a:lnTo>
                    <a:pt x="16071" y="1154361"/>
                  </a:lnTo>
                  <a:lnTo>
                    <a:pt x="4311" y="1136919"/>
                  </a:lnTo>
                  <a:lnTo>
                    <a:pt x="0" y="1115562"/>
                  </a:lnTo>
                  <a:lnTo>
                    <a:pt x="0" y="54869"/>
                  </a:lnTo>
                  <a:lnTo>
                    <a:pt x="4311" y="33512"/>
                  </a:lnTo>
                  <a:lnTo>
                    <a:pt x="16071" y="16071"/>
                  </a:lnTo>
                  <a:lnTo>
                    <a:pt x="33512" y="4311"/>
                  </a:lnTo>
                  <a:lnTo>
                    <a:pt x="54869" y="0"/>
                  </a:lnTo>
                  <a:lnTo>
                    <a:pt x="2825490" y="0"/>
                  </a:lnTo>
                  <a:lnTo>
                    <a:pt x="2864288" y="16070"/>
                  </a:lnTo>
                  <a:lnTo>
                    <a:pt x="2880359" y="54869"/>
                  </a:lnTo>
                  <a:lnTo>
                    <a:pt x="2880359" y="1115562"/>
                  </a:lnTo>
                  <a:lnTo>
                    <a:pt x="2876047" y="1136919"/>
                  </a:lnTo>
                  <a:lnTo>
                    <a:pt x="2864288" y="1154361"/>
                  </a:lnTo>
                  <a:lnTo>
                    <a:pt x="2846847" y="1166120"/>
                  </a:lnTo>
                  <a:lnTo>
                    <a:pt x="2825490" y="117043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549640" y="4023359"/>
              <a:ext cx="2880360" cy="1170940"/>
            </a:xfrm>
            <a:custGeom>
              <a:avLst/>
              <a:gdLst/>
              <a:ahLst/>
              <a:cxnLst/>
              <a:rect l="l" t="t" r="r" b="b"/>
              <a:pathLst>
                <a:path w="2880359" h="1170939">
                  <a:moveTo>
                    <a:pt x="0" y="54869"/>
                  </a:moveTo>
                  <a:lnTo>
                    <a:pt x="4311" y="33512"/>
                  </a:lnTo>
                  <a:lnTo>
                    <a:pt x="16071" y="16071"/>
                  </a:lnTo>
                  <a:lnTo>
                    <a:pt x="33512" y="4311"/>
                  </a:lnTo>
                  <a:lnTo>
                    <a:pt x="54869" y="0"/>
                  </a:lnTo>
                  <a:lnTo>
                    <a:pt x="2825490" y="0"/>
                  </a:lnTo>
                  <a:lnTo>
                    <a:pt x="2864288" y="16070"/>
                  </a:lnTo>
                  <a:lnTo>
                    <a:pt x="2880359" y="54869"/>
                  </a:lnTo>
                  <a:lnTo>
                    <a:pt x="2880359" y="1115562"/>
                  </a:lnTo>
                  <a:lnTo>
                    <a:pt x="2876047" y="1136919"/>
                  </a:lnTo>
                  <a:lnTo>
                    <a:pt x="2864288" y="1154361"/>
                  </a:lnTo>
                  <a:lnTo>
                    <a:pt x="2846847" y="1166120"/>
                  </a:lnTo>
                  <a:lnTo>
                    <a:pt x="2825490" y="1170432"/>
                  </a:lnTo>
                  <a:lnTo>
                    <a:pt x="54869" y="1170432"/>
                  </a:lnTo>
                  <a:lnTo>
                    <a:pt x="33512" y="1166120"/>
                  </a:lnTo>
                  <a:lnTo>
                    <a:pt x="16071" y="1154361"/>
                  </a:lnTo>
                  <a:lnTo>
                    <a:pt x="4311" y="1136919"/>
                  </a:lnTo>
                  <a:lnTo>
                    <a:pt x="0" y="1115562"/>
                  </a:lnTo>
                  <a:lnTo>
                    <a:pt x="0" y="5486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8536940" y="1469003"/>
            <a:ext cx="2682240" cy="467550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13360">
              <a:lnSpc>
                <a:spcPct val="100000"/>
              </a:lnSpc>
              <a:spcBef>
                <a:spcPts val="625"/>
              </a:spcBef>
            </a:pPr>
            <a:r>
              <a:rPr sz="1650" b="1" spc="-25" dirty="0">
                <a:solidFill>
                  <a:srgbClr val="1B4C3D"/>
                </a:solidFill>
                <a:latin typeface="Calibri"/>
                <a:cs typeface="Calibri"/>
              </a:rPr>
              <a:t>Temperature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 block</a:t>
            </a:r>
            <a:endParaRPr sz="1650">
              <a:latin typeface="Calibri"/>
              <a:cs typeface="Calibri"/>
            </a:endParaRPr>
          </a:p>
          <a:p>
            <a:pPr marL="213360" marR="400050">
              <a:lnSpc>
                <a:spcPct val="103099"/>
              </a:lnSpc>
              <a:spcBef>
                <a:spcPts val="41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Several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CHELSA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temperature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metrics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are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strongly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positively correlated.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300">
              <a:latin typeface="Calibri"/>
              <a:cs typeface="Calibri"/>
            </a:endParaRPr>
          </a:p>
          <a:p>
            <a:pPr marL="213360">
              <a:lnSpc>
                <a:spcPct val="100000"/>
              </a:lnSpc>
            </a:pPr>
            <a:r>
              <a:rPr sz="1650" b="1" spc="-10" dirty="0">
                <a:solidFill>
                  <a:srgbClr val="376B5B"/>
                </a:solidFill>
                <a:latin typeface="Calibri"/>
                <a:cs typeface="Calibri"/>
              </a:rPr>
              <a:t>Precipitation block</a:t>
            </a:r>
            <a:endParaRPr sz="1650">
              <a:latin typeface="Calibri"/>
              <a:cs typeface="Calibri"/>
            </a:endParaRPr>
          </a:p>
          <a:p>
            <a:pPr marL="213360" marR="21590">
              <a:lnSpc>
                <a:spcPct val="103099"/>
              </a:lnSpc>
              <a:spcBef>
                <a:spcPts val="122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Multiple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precipitation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metrics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7312F"/>
                </a:solidFill>
                <a:latin typeface="Calibri"/>
                <a:cs typeface="Calibri"/>
              </a:rPr>
              <a:t>carry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overlapping</a:t>
            </a:r>
            <a:r>
              <a:rPr sz="1300" spc="7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information.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19"/>
              </a:spcBef>
            </a:pPr>
            <a:endParaRPr sz="1300">
              <a:latin typeface="Calibri"/>
              <a:cs typeface="Calibri"/>
            </a:endParaRPr>
          </a:p>
          <a:p>
            <a:pPr marL="213360">
              <a:lnSpc>
                <a:spcPct val="100000"/>
              </a:lnSpc>
            </a:pPr>
            <a:r>
              <a:rPr sz="1650" b="1" spc="-25" dirty="0">
                <a:solidFill>
                  <a:srgbClr val="D49A39"/>
                </a:solidFill>
                <a:latin typeface="Calibri"/>
                <a:cs typeface="Calibri"/>
              </a:rPr>
              <a:t>Terrain</a:t>
            </a:r>
            <a:r>
              <a:rPr sz="165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+</a:t>
            </a:r>
            <a:r>
              <a:rPr sz="165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D49A39"/>
                </a:solidFill>
                <a:latin typeface="Calibri"/>
                <a:cs typeface="Calibri"/>
              </a:rPr>
              <a:t>soil</a:t>
            </a:r>
            <a:endParaRPr sz="1650">
              <a:latin typeface="Calibri"/>
              <a:cs typeface="Calibri"/>
            </a:endParaRPr>
          </a:p>
          <a:p>
            <a:pPr marL="213360" marR="123189">
              <a:lnSpc>
                <a:spcPct val="103099"/>
              </a:lnSpc>
              <a:spcBef>
                <a:spcPts val="41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Topographic</a:t>
            </a:r>
            <a:r>
              <a:rPr sz="1300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metrics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cluster,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while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soil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texture/chemistry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show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their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own</a:t>
            </a:r>
            <a:r>
              <a:rPr sz="1300" spc="7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dependence</a:t>
            </a:r>
            <a:r>
              <a:rPr sz="1300" spc="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structure.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0699"/>
              </a:lnSpc>
              <a:spcBef>
                <a:spcPts val="1315"/>
              </a:spcBef>
            </a:pP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Modeling</a:t>
            </a:r>
            <a:r>
              <a:rPr sz="1350" b="1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implication:</a:t>
            </a:r>
            <a:r>
              <a:rPr sz="1350" b="1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spc="-10" dirty="0">
                <a:solidFill>
                  <a:srgbClr val="27312F"/>
                </a:solidFill>
                <a:latin typeface="Calibri"/>
                <a:cs typeface="Calibri"/>
              </a:rPr>
              <a:t>select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representative</a:t>
            </a:r>
            <a:r>
              <a:rPr sz="1350" b="1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predictors</a:t>
            </a:r>
            <a:r>
              <a:rPr sz="1350" b="1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rather</a:t>
            </a:r>
            <a:r>
              <a:rPr sz="1350" b="1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spc="-20" dirty="0">
                <a:solidFill>
                  <a:srgbClr val="27312F"/>
                </a:solidFill>
                <a:latin typeface="Calibri"/>
                <a:cs typeface="Calibri"/>
              </a:rPr>
              <a:t>than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fitting</a:t>
            </a:r>
            <a:r>
              <a:rPr sz="135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every</a:t>
            </a:r>
            <a:r>
              <a:rPr sz="1350" b="1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dirty="0">
                <a:solidFill>
                  <a:srgbClr val="27312F"/>
                </a:solidFill>
                <a:latin typeface="Calibri"/>
                <a:cs typeface="Calibri"/>
              </a:rPr>
              <a:t>correlated</a:t>
            </a:r>
            <a:r>
              <a:rPr sz="1350" b="1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50" b="1" spc="-10" dirty="0">
                <a:solidFill>
                  <a:srgbClr val="27312F"/>
                </a:solidFill>
                <a:latin typeface="Calibri"/>
                <a:cs typeface="Calibri"/>
              </a:rPr>
              <a:t>variable together.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7"/>
          <p:cNvGrpSpPr/>
          <p:nvPr/>
        </p:nvGrpSpPr>
        <p:grpSpPr>
          <a:xfrm>
            <a:off x="743458" y="1410969"/>
            <a:ext cx="2481580" cy="4310380"/>
            <a:chOff x="743458" y="1410969"/>
            <a:chExt cx="2481580" cy="4310380"/>
          </a:xfrm>
        </p:grpSpPr>
        <p:sp>
          <p:nvSpPr>
            <p:cNvPr id="8" name="object 8"/>
            <p:cNvSpPr/>
            <p:nvPr/>
          </p:nvSpPr>
          <p:spPr>
            <a:xfrm>
              <a:off x="749808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80" h="4297680">
                  <a:moveTo>
                    <a:pt x="2404861" y="4297679"/>
                  </a:moveTo>
                  <a:lnTo>
                    <a:pt x="64018" y="4297679"/>
                  </a:lnTo>
                  <a:lnTo>
                    <a:pt x="39099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lnTo>
                    <a:pt x="5030" y="39099"/>
                  </a:lnTo>
                  <a:lnTo>
                    <a:pt x="18750" y="18750"/>
                  </a:lnTo>
                  <a:lnTo>
                    <a:pt x="39099" y="5030"/>
                  </a:lnTo>
                  <a:lnTo>
                    <a:pt x="64018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9" y="4258580"/>
                  </a:lnTo>
                  <a:lnTo>
                    <a:pt x="2450129" y="4278929"/>
                  </a:lnTo>
                  <a:lnTo>
                    <a:pt x="2429780" y="4292649"/>
                  </a:lnTo>
                  <a:lnTo>
                    <a:pt x="2404861" y="429767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9808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80" h="4297680">
                  <a:moveTo>
                    <a:pt x="0" y="64018"/>
                  </a:moveTo>
                  <a:lnTo>
                    <a:pt x="5030" y="39099"/>
                  </a:lnTo>
                  <a:lnTo>
                    <a:pt x="18750" y="18750"/>
                  </a:lnTo>
                  <a:lnTo>
                    <a:pt x="39099" y="5030"/>
                  </a:lnTo>
                  <a:lnTo>
                    <a:pt x="64018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9" y="4258580"/>
                  </a:lnTo>
                  <a:lnTo>
                    <a:pt x="2450129" y="4278929"/>
                  </a:lnTo>
                  <a:lnTo>
                    <a:pt x="2429780" y="4292649"/>
                  </a:lnTo>
                  <a:lnTo>
                    <a:pt x="2404861" y="4297679"/>
                  </a:lnTo>
                  <a:lnTo>
                    <a:pt x="64018" y="4297679"/>
                  </a:lnTo>
                  <a:lnTo>
                    <a:pt x="39099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56563" y="1751584"/>
            <a:ext cx="1809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E7C980"/>
                </a:solidFill>
                <a:latin typeface="Arial"/>
                <a:cs typeface="Arial"/>
              </a:rPr>
              <a:t>1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6563" y="2561335"/>
            <a:ext cx="1570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Species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baseline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6563" y="3756660"/>
            <a:ext cx="197738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E0EBE6"/>
                </a:solidFill>
                <a:latin typeface="Calibri"/>
                <a:cs typeface="Calibri"/>
              </a:rPr>
              <a:t>Quantify</a:t>
            </a:r>
            <a:r>
              <a:rPr sz="1400" spc="-50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0EBE6"/>
                </a:solidFill>
                <a:latin typeface="Calibri"/>
                <a:cs typeface="Calibri"/>
              </a:rPr>
              <a:t>mean</a:t>
            </a:r>
            <a:r>
              <a:rPr sz="1400" spc="-45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0EBE6"/>
                </a:solidFill>
                <a:latin typeface="Calibri"/>
                <a:cs typeface="Calibri"/>
              </a:rPr>
              <a:t>density</a:t>
            </a:r>
            <a:r>
              <a:rPr sz="1400" spc="-45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E0EBE6"/>
                </a:solidFill>
                <a:latin typeface="Calibri"/>
                <a:cs typeface="Calibri"/>
              </a:rPr>
              <a:t>and </a:t>
            </a:r>
            <a:r>
              <a:rPr sz="1400" spc="-10" dirty="0">
                <a:solidFill>
                  <a:srgbClr val="E0EBE6"/>
                </a:solidFill>
                <a:latin typeface="Calibri"/>
                <a:cs typeface="Calibri"/>
              </a:rPr>
              <a:t>uncertainty</a:t>
            </a:r>
            <a:r>
              <a:rPr sz="1400" spc="-35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0EBE6"/>
                </a:solidFill>
                <a:latin typeface="Calibri"/>
                <a:cs typeface="Calibri"/>
              </a:rPr>
              <a:t>for</a:t>
            </a:r>
            <a:r>
              <a:rPr sz="1400" spc="-35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0EBE6"/>
                </a:solidFill>
                <a:latin typeface="Calibri"/>
                <a:cs typeface="Calibri"/>
              </a:rPr>
              <a:t>each</a:t>
            </a:r>
            <a:r>
              <a:rPr sz="1400" spc="-30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0EBE6"/>
                </a:solidFill>
                <a:latin typeface="Calibri"/>
                <a:cs typeface="Calibri"/>
              </a:rPr>
              <a:t>of</a:t>
            </a:r>
            <a:r>
              <a:rPr sz="1400" spc="-35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E0EBE6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E0EBE6"/>
                </a:solidFill>
                <a:latin typeface="Calibri"/>
                <a:cs typeface="Calibri"/>
              </a:rPr>
              <a:t>13</a:t>
            </a:r>
            <a:r>
              <a:rPr sz="1400" spc="-25" dirty="0">
                <a:solidFill>
                  <a:srgbClr val="E0EBE6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0EBE6"/>
                </a:solidFill>
                <a:latin typeface="Calibri"/>
                <a:cs typeface="Calibri"/>
              </a:rPr>
              <a:t>species.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96385" y="1410969"/>
            <a:ext cx="2481580" cy="4310380"/>
            <a:chOff x="3596385" y="1410969"/>
            <a:chExt cx="2481580" cy="4310380"/>
          </a:xfrm>
        </p:grpSpPr>
        <p:sp>
          <p:nvSpPr>
            <p:cNvPr id="14" name="object 14"/>
            <p:cNvSpPr/>
            <p:nvPr/>
          </p:nvSpPr>
          <p:spPr>
            <a:xfrm>
              <a:off x="3602735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79" h="4297680">
                  <a:moveTo>
                    <a:pt x="2404861" y="4297679"/>
                  </a:moveTo>
                  <a:lnTo>
                    <a:pt x="64017" y="4297679"/>
                  </a:lnTo>
                  <a:lnTo>
                    <a:pt x="39099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lnTo>
                    <a:pt x="5030" y="39099"/>
                  </a:lnTo>
                  <a:lnTo>
                    <a:pt x="18750" y="18750"/>
                  </a:lnTo>
                  <a:lnTo>
                    <a:pt x="39099" y="5030"/>
                  </a:lnTo>
                  <a:lnTo>
                    <a:pt x="64017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9" y="4258580"/>
                  </a:lnTo>
                  <a:lnTo>
                    <a:pt x="2450129" y="4278929"/>
                  </a:lnTo>
                  <a:lnTo>
                    <a:pt x="2429780" y="4292649"/>
                  </a:lnTo>
                  <a:lnTo>
                    <a:pt x="2404861" y="42976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602735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79" h="4297680">
                  <a:moveTo>
                    <a:pt x="0" y="64018"/>
                  </a:moveTo>
                  <a:lnTo>
                    <a:pt x="5030" y="39099"/>
                  </a:lnTo>
                  <a:lnTo>
                    <a:pt x="18750" y="18750"/>
                  </a:lnTo>
                  <a:lnTo>
                    <a:pt x="39099" y="5030"/>
                  </a:lnTo>
                  <a:lnTo>
                    <a:pt x="64017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9" y="4258580"/>
                  </a:lnTo>
                  <a:lnTo>
                    <a:pt x="2450129" y="4278929"/>
                  </a:lnTo>
                  <a:lnTo>
                    <a:pt x="2429780" y="4292649"/>
                  </a:lnTo>
                  <a:lnTo>
                    <a:pt x="2404861" y="4297679"/>
                  </a:lnTo>
                  <a:lnTo>
                    <a:pt x="64017" y="4297679"/>
                  </a:lnTo>
                  <a:lnTo>
                    <a:pt x="39099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809492" y="1751584"/>
            <a:ext cx="1809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D49A39"/>
                </a:solidFill>
                <a:latin typeface="Arial"/>
                <a:cs typeface="Arial"/>
              </a:rPr>
              <a:t>2</a:t>
            </a:r>
            <a:endParaRPr sz="2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09492" y="2561335"/>
            <a:ext cx="1775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Structural</a:t>
            </a:r>
            <a:r>
              <a:rPr sz="1800" b="1" spc="-8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controls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09492" y="3756660"/>
            <a:ext cx="198373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45" dirty="0">
                <a:solidFill>
                  <a:srgbClr val="27312F"/>
                </a:solidFill>
                <a:latin typeface="Calibri"/>
                <a:cs typeface="Calibri"/>
              </a:rPr>
              <a:t>Test</a:t>
            </a:r>
            <a:r>
              <a:rPr sz="140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DBH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27312F"/>
                </a:solidFill>
                <a:latin typeface="Calibri"/>
                <a:cs typeface="Calibri"/>
              </a:rPr>
              <a:t>long-term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radial</a:t>
            </a:r>
            <a:r>
              <a:rPr sz="14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increment</a:t>
            </a:r>
            <a:r>
              <a:rPr sz="14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within</a:t>
            </a:r>
            <a:r>
              <a:rPr sz="14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the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broader</a:t>
            </a:r>
            <a:r>
              <a:rPr sz="14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model.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449314" y="1410969"/>
            <a:ext cx="2481580" cy="4310380"/>
            <a:chOff x="6449314" y="1410969"/>
            <a:chExt cx="2481580" cy="4310380"/>
          </a:xfrm>
        </p:grpSpPr>
        <p:sp>
          <p:nvSpPr>
            <p:cNvPr id="20" name="object 20"/>
            <p:cNvSpPr/>
            <p:nvPr/>
          </p:nvSpPr>
          <p:spPr>
            <a:xfrm>
              <a:off x="6455664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79" h="4297680">
                  <a:moveTo>
                    <a:pt x="2404861" y="4297679"/>
                  </a:moveTo>
                  <a:lnTo>
                    <a:pt x="64017" y="4297679"/>
                  </a:lnTo>
                  <a:lnTo>
                    <a:pt x="39099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lnTo>
                    <a:pt x="5030" y="39099"/>
                  </a:lnTo>
                  <a:lnTo>
                    <a:pt x="18750" y="18750"/>
                  </a:lnTo>
                  <a:lnTo>
                    <a:pt x="39099" y="5030"/>
                  </a:lnTo>
                  <a:lnTo>
                    <a:pt x="64017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8" y="4258580"/>
                  </a:lnTo>
                  <a:lnTo>
                    <a:pt x="2450129" y="4278929"/>
                  </a:lnTo>
                  <a:lnTo>
                    <a:pt x="2429780" y="4292649"/>
                  </a:lnTo>
                  <a:lnTo>
                    <a:pt x="2404861" y="42976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455664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79" h="4297680">
                  <a:moveTo>
                    <a:pt x="0" y="64018"/>
                  </a:moveTo>
                  <a:lnTo>
                    <a:pt x="5030" y="39099"/>
                  </a:lnTo>
                  <a:lnTo>
                    <a:pt x="18750" y="18750"/>
                  </a:lnTo>
                  <a:lnTo>
                    <a:pt x="39099" y="5030"/>
                  </a:lnTo>
                  <a:lnTo>
                    <a:pt x="64017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8" y="4258580"/>
                  </a:lnTo>
                  <a:lnTo>
                    <a:pt x="2450129" y="4278929"/>
                  </a:lnTo>
                  <a:lnTo>
                    <a:pt x="2429780" y="4292649"/>
                  </a:lnTo>
                  <a:lnTo>
                    <a:pt x="2404861" y="4297679"/>
                  </a:lnTo>
                  <a:lnTo>
                    <a:pt x="64017" y="4297679"/>
                  </a:lnTo>
                  <a:lnTo>
                    <a:pt x="39099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662420" y="1751584"/>
            <a:ext cx="1809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D49A39"/>
                </a:solidFill>
                <a:latin typeface="Arial"/>
                <a:cs typeface="Arial"/>
              </a:rPr>
              <a:t>3</a:t>
            </a:r>
            <a:endParaRPr sz="2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62420" y="2424176"/>
            <a:ext cx="14109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Environmental controls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62420" y="3649980"/>
            <a:ext cx="1980564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7312F"/>
                </a:solidFill>
                <a:latin typeface="Calibri"/>
                <a:cs typeface="Calibri"/>
              </a:rPr>
              <a:t>Evaluate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 selected soil, climate</a:t>
            </a:r>
            <a:r>
              <a:rPr sz="14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topographic predictors</a:t>
            </a:r>
            <a:r>
              <a:rPr sz="1400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after</a:t>
            </a:r>
            <a:r>
              <a:rPr sz="1400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collinearity screening.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9302242" y="1410969"/>
            <a:ext cx="2481580" cy="4310380"/>
            <a:chOff x="9302242" y="1410969"/>
            <a:chExt cx="2481580" cy="4310380"/>
          </a:xfrm>
        </p:grpSpPr>
        <p:sp>
          <p:nvSpPr>
            <p:cNvPr id="26" name="object 26"/>
            <p:cNvSpPr/>
            <p:nvPr/>
          </p:nvSpPr>
          <p:spPr>
            <a:xfrm>
              <a:off x="9308592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79" h="4297680">
                  <a:moveTo>
                    <a:pt x="2404861" y="4297679"/>
                  </a:moveTo>
                  <a:lnTo>
                    <a:pt x="64017" y="4297679"/>
                  </a:lnTo>
                  <a:lnTo>
                    <a:pt x="39098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lnTo>
                    <a:pt x="5030" y="39099"/>
                  </a:lnTo>
                  <a:lnTo>
                    <a:pt x="18750" y="18750"/>
                  </a:lnTo>
                  <a:lnTo>
                    <a:pt x="39098" y="5030"/>
                  </a:lnTo>
                  <a:lnTo>
                    <a:pt x="64017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8" y="4258580"/>
                  </a:lnTo>
                  <a:lnTo>
                    <a:pt x="2450128" y="4278929"/>
                  </a:lnTo>
                  <a:lnTo>
                    <a:pt x="2429780" y="4292649"/>
                  </a:lnTo>
                  <a:lnTo>
                    <a:pt x="2404861" y="429767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308592" y="1417319"/>
              <a:ext cx="2468880" cy="4297680"/>
            </a:xfrm>
            <a:custGeom>
              <a:avLst/>
              <a:gdLst/>
              <a:ahLst/>
              <a:cxnLst/>
              <a:rect l="l" t="t" r="r" b="b"/>
              <a:pathLst>
                <a:path w="2468879" h="4297680">
                  <a:moveTo>
                    <a:pt x="0" y="64018"/>
                  </a:moveTo>
                  <a:lnTo>
                    <a:pt x="5030" y="39099"/>
                  </a:lnTo>
                  <a:lnTo>
                    <a:pt x="18750" y="18750"/>
                  </a:lnTo>
                  <a:lnTo>
                    <a:pt x="39098" y="5030"/>
                  </a:lnTo>
                  <a:lnTo>
                    <a:pt x="64017" y="0"/>
                  </a:lnTo>
                  <a:lnTo>
                    <a:pt x="2404861" y="0"/>
                  </a:lnTo>
                  <a:lnTo>
                    <a:pt x="2450129" y="18750"/>
                  </a:lnTo>
                  <a:lnTo>
                    <a:pt x="2468879" y="64018"/>
                  </a:lnTo>
                  <a:lnTo>
                    <a:pt x="2468879" y="4233661"/>
                  </a:lnTo>
                  <a:lnTo>
                    <a:pt x="2463848" y="4258580"/>
                  </a:lnTo>
                  <a:lnTo>
                    <a:pt x="2450128" y="4278929"/>
                  </a:lnTo>
                  <a:lnTo>
                    <a:pt x="2429780" y="4292649"/>
                  </a:lnTo>
                  <a:lnTo>
                    <a:pt x="2404861" y="4297679"/>
                  </a:lnTo>
                  <a:lnTo>
                    <a:pt x="64017" y="4297679"/>
                  </a:lnTo>
                  <a:lnTo>
                    <a:pt x="39098" y="4292649"/>
                  </a:lnTo>
                  <a:lnTo>
                    <a:pt x="18750" y="4278929"/>
                  </a:lnTo>
                  <a:lnTo>
                    <a:pt x="5030" y="4258580"/>
                  </a:lnTo>
                  <a:lnTo>
                    <a:pt x="0" y="4233661"/>
                  </a:lnTo>
                  <a:lnTo>
                    <a:pt x="0" y="6401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9515348" y="1751584"/>
            <a:ext cx="18097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0" dirty="0">
                <a:solidFill>
                  <a:srgbClr val="D49A39"/>
                </a:solidFill>
                <a:latin typeface="Arial"/>
                <a:cs typeface="Arial"/>
              </a:rPr>
              <a:t>4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  <p:sp>
        <p:nvSpPr>
          <p:cNvPr id="34" name="object 3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9515348" y="2561335"/>
            <a:ext cx="1318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Plot</a:t>
            </a:r>
            <a:r>
              <a:rPr sz="1800" b="1" spc="-2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structure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515348" y="3756660"/>
            <a:ext cx="184912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Account</a:t>
            </a:r>
            <a:r>
              <a:rPr sz="14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for</a:t>
            </a:r>
            <a:r>
              <a:rPr sz="14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residual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plot-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level</a:t>
            </a:r>
            <a:r>
              <a:rPr sz="1400" spc="-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differences</a:t>
            </a:r>
            <a:r>
              <a:rPr sz="1400" spc="-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400" dirty="0">
                <a:solidFill>
                  <a:srgbClr val="27312F"/>
                </a:solidFill>
                <a:latin typeface="Calibri"/>
                <a:cs typeface="Calibri"/>
              </a:rPr>
              <a:t>spatial</a:t>
            </a:r>
            <a:r>
              <a:rPr sz="1400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27312F"/>
                </a:solidFill>
                <a:latin typeface="Calibri"/>
                <a:cs typeface="Calibri"/>
              </a:rPr>
              <a:t>clustering.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9808" y="5798438"/>
            <a:ext cx="9144635" cy="69890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98450" indent="-285750"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lang="en-US" sz="1450" b="1" dirty="0">
                <a:solidFill>
                  <a:srgbClr val="1B4C3D"/>
                </a:solidFill>
                <a:latin typeface="Calibri"/>
                <a:cs typeface="Calibri"/>
              </a:rPr>
              <a:t>Generalized Additive Mixed Model (GAMM) was used for the analyses</a:t>
            </a:r>
            <a:endParaRPr lang="en-US" sz="1450" dirty="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GAMs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are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useful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here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because</a:t>
            </a:r>
            <a:r>
              <a:rPr sz="14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several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ecological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relationships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are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expected</a:t>
            </a:r>
            <a:r>
              <a:rPr sz="14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to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be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nonlinear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rather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than</a:t>
            </a:r>
            <a:r>
              <a:rPr sz="1450" b="1" spc="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1B4C3D"/>
                </a:solidFill>
                <a:latin typeface="Calibri"/>
                <a:cs typeface="Calibri"/>
              </a:rPr>
              <a:t>strictly</a:t>
            </a:r>
            <a:r>
              <a:rPr sz="1450" b="1" spc="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50" b="1" spc="-10" dirty="0">
                <a:solidFill>
                  <a:srgbClr val="1B4C3D"/>
                </a:solidFill>
                <a:latin typeface="Calibri"/>
                <a:cs typeface="Calibri"/>
              </a:rPr>
              <a:t>linear.</a:t>
            </a:r>
            <a:endParaRPr sz="1450" dirty="0">
              <a:latin typeface="Calibri"/>
              <a:cs typeface="Calibri"/>
            </a:endParaRPr>
          </a:p>
        </p:txBody>
      </p:sp>
      <p:sp>
        <p:nvSpPr>
          <p:cNvPr id="32" name="object 32" descr="$PPTXTitle"/>
          <p:cNvSpPr txBox="1">
            <a:spLocks noGrp="1"/>
          </p:cNvSpPr>
          <p:nvPr>
            <p:ph type="title"/>
          </p:nvPr>
        </p:nvSpPr>
        <p:spPr>
          <a:xfrm>
            <a:off x="517652" y="317753"/>
            <a:ext cx="954087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100" dirty="0"/>
              <a:t> </a:t>
            </a:r>
            <a:r>
              <a:rPr dirty="0"/>
              <a:t>analysis</a:t>
            </a:r>
            <a:r>
              <a:rPr spc="-100" dirty="0"/>
              <a:t> </a:t>
            </a:r>
            <a:r>
              <a:rPr spc="-20" dirty="0"/>
              <a:t>separates</a:t>
            </a:r>
            <a:r>
              <a:rPr spc="-100" dirty="0"/>
              <a:t> </a:t>
            </a:r>
            <a:r>
              <a:rPr dirty="0"/>
              <a:t>species</a:t>
            </a:r>
            <a:r>
              <a:rPr spc="-100" dirty="0"/>
              <a:t> </a:t>
            </a:r>
            <a:r>
              <a:rPr spc="-10" dirty="0"/>
              <a:t>effects</a:t>
            </a:r>
            <a:r>
              <a:rPr spc="-95" dirty="0"/>
              <a:t> </a:t>
            </a:r>
            <a:r>
              <a:rPr dirty="0"/>
              <a:t>from</a:t>
            </a:r>
            <a:r>
              <a:rPr spc="-100" dirty="0"/>
              <a:t> </a:t>
            </a:r>
            <a:r>
              <a:rPr dirty="0"/>
              <a:t>residual</a:t>
            </a:r>
            <a:r>
              <a:rPr spc="-100" dirty="0"/>
              <a:t> </a:t>
            </a:r>
            <a:r>
              <a:rPr spc="-10" dirty="0"/>
              <a:t>structural</a:t>
            </a:r>
            <a:r>
              <a:rPr spc="-100" dirty="0"/>
              <a:t> </a:t>
            </a:r>
            <a:r>
              <a:rPr spc="-25" dirty="0"/>
              <a:t>and </a:t>
            </a:r>
            <a:r>
              <a:rPr spc="-10" dirty="0"/>
              <a:t>environmental</a:t>
            </a:r>
            <a:r>
              <a:rPr spc="-105" dirty="0"/>
              <a:t> </a:t>
            </a:r>
            <a:r>
              <a:rPr spc="-10" dirty="0"/>
              <a:t>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4673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RESULTS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Species</a:t>
            </a:r>
            <a:r>
              <a:rPr spc="-70" dirty="0"/>
              <a:t> </a:t>
            </a:r>
            <a:r>
              <a:rPr dirty="0"/>
              <a:t>identity</a:t>
            </a:r>
            <a:r>
              <a:rPr spc="-70" dirty="0"/>
              <a:t> </a:t>
            </a:r>
            <a:r>
              <a:rPr spc="-10" dirty="0"/>
              <a:t>produces</a:t>
            </a:r>
            <a:r>
              <a:rPr spc="-80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spc="-10" dirty="0"/>
              <a:t>clearest</a:t>
            </a:r>
            <a:r>
              <a:rPr spc="-70" dirty="0"/>
              <a:t> </a:t>
            </a:r>
            <a:r>
              <a:rPr spc="-20" dirty="0"/>
              <a:t>wood-</a:t>
            </a:r>
            <a:r>
              <a:rPr dirty="0"/>
              <a:t>density</a:t>
            </a:r>
            <a:r>
              <a:rPr spc="-70" dirty="0"/>
              <a:t> </a:t>
            </a:r>
            <a:r>
              <a:rPr spc="-10" dirty="0"/>
              <a:t>contrast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99790" y="353059"/>
            <a:ext cx="10464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SPECIES</a:t>
            </a:r>
            <a:r>
              <a:rPr sz="900" b="1" spc="-5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DIFFERENCES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29459" y="1044117"/>
            <a:ext cx="14795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8A6424"/>
                </a:solidFill>
                <a:latin typeface="Arial"/>
                <a:cs typeface="Arial"/>
              </a:rPr>
              <a:t>≈</a:t>
            </a:r>
            <a:r>
              <a:rPr sz="1200" b="1" spc="-15" dirty="0">
                <a:solidFill>
                  <a:srgbClr val="8A642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8A6424"/>
                </a:solidFill>
                <a:latin typeface="Arial"/>
                <a:cs typeface="Arial"/>
              </a:rPr>
              <a:t>0.42</a:t>
            </a:r>
            <a:r>
              <a:rPr sz="1200" b="1" spc="-15" dirty="0">
                <a:solidFill>
                  <a:srgbClr val="8A642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8A6424"/>
                </a:solidFill>
                <a:latin typeface="Arial"/>
                <a:cs typeface="Arial"/>
              </a:rPr>
              <a:t>→</a:t>
            </a:r>
            <a:r>
              <a:rPr sz="1200" b="1" spc="-15" dirty="0">
                <a:solidFill>
                  <a:srgbClr val="8A642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8A6424"/>
                </a:solidFill>
                <a:latin typeface="Arial"/>
                <a:cs typeface="Arial"/>
              </a:rPr>
              <a:t>0.64</a:t>
            </a:r>
            <a:r>
              <a:rPr sz="1200" b="1" spc="-15" dirty="0">
                <a:solidFill>
                  <a:srgbClr val="8A6424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8A6424"/>
                </a:solidFill>
                <a:latin typeface="Arial"/>
                <a:cs typeface="Arial"/>
              </a:rPr>
              <a:t>g</a:t>
            </a:r>
            <a:r>
              <a:rPr sz="1200" b="1" spc="-10" dirty="0">
                <a:solidFill>
                  <a:srgbClr val="8A6424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8A6424"/>
                </a:solidFill>
                <a:latin typeface="Arial"/>
                <a:cs typeface="Arial"/>
              </a:rPr>
              <a:t>cm</a:t>
            </a:r>
            <a:r>
              <a:rPr sz="1200" spc="-20" dirty="0">
                <a:solidFill>
                  <a:srgbClr val="8A6424"/>
                </a:solidFill>
                <a:latin typeface="MS PGothic"/>
                <a:cs typeface="MS PGothic"/>
              </a:rPr>
              <a:t>⁻</a:t>
            </a:r>
            <a:r>
              <a:rPr sz="1200" b="1" spc="-20" dirty="0">
                <a:solidFill>
                  <a:srgbClr val="8A6424"/>
                </a:solidFill>
                <a:latin typeface="Arial"/>
                <a:cs typeface="Arial"/>
              </a:rPr>
              <a:t>³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17652" y="6289954"/>
            <a:ext cx="6715759" cy="1581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Points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show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species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means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with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95%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confidence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intervals;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symbols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distinguish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normal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vs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non-normal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distributions;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letters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indicate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group</a:t>
            </a:r>
            <a:r>
              <a:rPr sz="8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spc="-10" dirty="0">
                <a:solidFill>
                  <a:srgbClr val="79817D"/>
                </a:solidFill>
                <a:latin typeface="Calibri"/>
                <a:cs typeface="Calibri"/>
              </a:rPr>
              <a:t>comparisons.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C13983-1370-4050-B52B-25F8F88B8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329" y="1044117"/>
            <a:ext cx="6553341" cy="51735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4673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RESULTS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85" dirty="0"/>
              <a:t> </a:t>
            </a:r>
            <a:r>
              <a:rPr dirty="0"/>
              <a:t>species</a:t>
            </a:r>
            <a:r>
              <a:rPr spc="-80" dirty="0"/>
              <a:t> </a:t>
            </a:r>
            <a:r>
              <a:rPr spc="-10" dirty="0"/>
              <a:t>ranking</a:t>
            </a:r>
            <a:r>
              <a:rPr spc="-80" dirty="0"/>
              <a:t> </a:t>
            </a:r>
            <a:r>
              <a:rPr dirty="0"/>
              <a:t>forms</a:t>
            </a:r>
            <a:r>
              <a:rPr spc="-80" dirty="0"/>
              <a:t> </a:t>
            </a:r>
            <a:r>
              <a:rPr dirty="0"/>
              <a:t>three</a:t>
            </a:r>
            <a:r>
              <a:rPr spc="-80" dirty="0"/>
              <a:t> </a:t>
            </a:r>
            <a:r>
              <a:rPr dirty="0"/>
              <a:t>broad</a:t>
            </a:r>
            <a:r>
              <a:rPr spc="-80" dirty="0"/>
              <a:t> </a:t>
            </a:r>
            <a:r>
              <a:rPr dirty="0"/>
              <a:t>density</a:t>
            </a:r>
            <a:r>
              <a:rPr spc="-80" dirty="0"/>
              <a:t> </a:t>
            </a:r>
            <a:r>
              <a:rPr spc="-10" dirty="0"/>
              <a:t>groups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74927" y="353059"/>
            <a:ext cx="10966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ECOLOGICAL RANKING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79450" y="1365250"/>
            <a:ext cx="3075940" cy="4447540"/>
            <a:chOff x="679450" y="1365250"/>
            <a:chExt cx="3075940" cy="4447540"/>
          </a:xfrm>
        </p:grpSpPr>
        <p:sp>
          <p:nvSpPr>
            <p:cNvPr id="9" name="object 9"/>
            <p:cNvSpPr/>
            <p:nvPr/>
          </p:nvSpPr>
          <p:spPr>
            <a:xfrm>
              <a:off x="685800" y="1371600"/>
              <a:ext cx="3063240" cy="4434840"/>
            </a:xfrm>
            <a:custGeom>
              <a:avLst/>
              <a:gdLst/>
              <a:ahLst/>
              <a:cxnLst/>
              <a:rect l="l" t="t" r="r" b="b"/>
              <a:pathLst>
                <a:path w="3063240" h="4434840">
                  <a:moveTo>
                    <a:pt x="2999218" y="4434839"/>
                  </a:moveTo>
                  <a:lnTo>
                    <a:pt x="64021" y="4434839"/>
                  </a:lnTo>
                  <a:lnTo>
                    <a:pt x="39101" y="4429808"/>
                  </a:lnTo>
                  <a:lnTo>
                    <a:pt x="18751" y="4416088"/>
                  </a:lnTo>
                  <a:lnTo>
                    <a:pt x="5031" y="4395738"/>
                  </a:lnTo>
                  <a:lnTo>
                    <a:pt x="0" y="4370818"/>
                  </a:lnTo>
                  <a:lnTo>
                    <a:pt x="0" y="64021"/>
                  </a:ln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999218" y="0"/>
                  </a:lnTo>
                  <a:lnTo>
                    <a:pt x="3044488" y="18751"/>
                  </a:lnTo>
                  <a:lnTo>
                    <a:pt x="3063239" y="64021"/>
                  </a:lnTo>
                  <a:lnTo>
                    <a:pt x="3063239" y="4370818"/>
                  </a:lnTo>
                  <a:lnTo>
                    <a:pt x="3058208" y="4395738"/>
                  </a:lnTo>
                  <a:lnTo>
                    <a:pt x="3044488" y="4416088"/>
                  </a:lnTo>
                  <a:lnTo>
                    <a:pt x="3024138" y="4429808"/>
                  </a:lnTo>
                  <a:lnTo>
                    <a:pt x="2999218" y="4434839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5800" y="1371600"/>
              <a:ext cx="3063240" cy="4434840"/>
            </a:xfrm>
            <a:custGeom>
              <a:avLst/>
              <a:gdLst/>
              <a:ahLst/>
              <a:cxnLst/>
              <a:rect l="l" t="t" r="r" b="b"/>
              <a:pathLst>
                <a:path w="3063240" h="44348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999218" y="0"/>
                  </a:lnTo>
                  <a:lnTo>
                    <a:pt x="3044488" y="18751"/>
                  </a:lnTo>
                  <a:lnTo>
                    <a:pt x="3063239" y="64021"/>
                  </a:lnTo>
                  <a:lnTo>
                    <a:pt x="3063239" y="4370818"/>
                  </a:lnTo>
                  <a:lnTo>
                    <a:pt x="3058208" y="4395738"/>
                  </a:lnTo>
                  <a:lnTo>
                    <a:pt x="3044488" y="4416088"/>
                  </a:lnTo>
                  <a:lnTo>
                    <a:pt x="3024138" y="4429808"/>
                  </a:lnTo>
                  <a:lnTo>
                    <a:pt x="2999218" y="4434839"/>
                  </a:lnTo>
                  <a:lnTo>
                    <a:pt x="64021" y="4434839"/>
                  </a:lnTo>
                  <a:lnTo>
                    <a:pt x="39101" y="4429808"/>
                  </a:lnTo>
                  <a:lnTo>
                    <a:pt x="18751" y="4416088"/>
                  </a:lnTo>
                  <a:lnTo>
                    <a:pt x="5031" y="4395738"/>
                  </a:lnTo>
                  <a:lnTo>
                    <a:pt x="0" y="4370818"/>
                  </a:lnTo>
                  <a:lnTo>
                    <a:pt x="0" y="64021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029189" y="1702308"/>
            <a:ext cx="37719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5" dirty="0">
                <a:solidFill>
                  <a:srgbClr val="1B4C3D"/>
                </a:solidFill>
                <a:latin typeface="Calibri"/>
                <a:cs typeface="Calibri"/>
              </a:rPr>
              <a:t>LOW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80466" y="2160016"/>
            <a:ext cx="187452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27312F"/>
                </a:solidFill>
                <a:latin typeface="Arial"/>
                <a:cs typeface="Arial"/>
              </a:rPr>
              <a:t>≈</a:t>
            </a:r>
            <a:r>
              <a:rPr sz="1900" b="1" spc="-110" dirty="0">
                <a:solidFill>
                  <a:srgbClr val="27312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0.42–</a:t>
            </a:r>
            <a:r>
              <a:rPr sz="1900" b="1" dirty="0">
                <a:solidFill>
                  <a:srgbClr val="27312F"/>
                </a:solidFill>
                <a:latin typeface="Calibri"/>
                <a:cs typeface="Calibri"/>
              </a:rPr>
              <a:t>0.44</a:t>
            </a:r>
            <a:r>
              <a:rPr sz="19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27312F"/>
                </a:solidFill>
                <a:latin typeface="Calibri"/>
                <a:cs typeface="Calibri"/>
              </a:rPr>
              <a:t>g</a:t>
            </a:r>
            <a:r>
              <a:rPr sz="19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cm</a:t>
            </a:r>
            <a:r>
              <a:rPr sz="1900" spc="-20" dirty="0">
                <a:solidFill>
                  <a:srgbClr val="27312F"/>
                </a:solidFill>
                <a:latin typeface="MS PGothic"/>
                <a:cs typeface="MS PGothic"/>
              </a:rPr>
              <a:t>⁻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³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07814" y="3361944"/>
            <a:ext cx="2028825" cy="120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Abies</a:t>
            </a:r>
            <a:r>
              <a:rPr sz="155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nordmanniana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Alnus</a:t>
            </a:r>
            <a:r>
              <a:rPr sz="1550" spc="-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incana</a:t>
            </a:r>
            <a:r>
              <a:rPr sz="1550" spc="-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/</a:t>
            </a:r>
            <a:r>
              <a:rPr sz="1550" spc="-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A.</a:t>
            </a:r>
            <a:r>
              <a:rPr sz="15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barbata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Tilia</a:t>
            </a:r>
            <a:r>
              <a:rPr sz="1550" spc="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begonifolia</a:t>
            </a:r>
            <a:endParaRPr sz="1550">
              <a:latin typeface="Calibri"/>
              <a:cs typeface="Calibri"/>
            </a:endParaRPr>
          </a:p>
          <a:p>
            <a:pPr marL="409575" marR="401955" algn="ctr">
              <a:lnSpc>
                <a:spcPct val="100000"/>
              </a:lnSpc>
            </a:pP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Picea</a:t>
            </a:r>
            <a:r>
              <a:rPr sz="1550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orientalis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Pinus</a:t>
            </a:r>
            <a:r>
              <a:rPr sz="1550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hamata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181602" y="1365250"/>
            <a:ext cx="3075940" cy="4447540"/>
            <a:chOff x="4181602" y="1365250"/>
            <a:chExt cx="3075940" cy="4447540"/>
          </a:xfrm>
        </p:grpSpPr>
        <p:sp>
          <p:nvSpPr>
            <p:cNvPr id="15" name="object 15"/>
            <p:cNvSpPr/>
            <p:nvPr/>
          </p:nvSpPr>
          <p:spPr>
            <a:xfrm>
              <a:off x="4187952" y="1371600"/>
              <a:ext cx="3063240" cy="4434840"/>
            </a:xfrm>
            <a:custGeom>
              <a:avLst/>
              <a:gdLst/>
              <a:ahLst/>
              <a:cxnLst/>
              <a:rect l="l" t="t" r="r" b="b"/>
              <a:pathLst>
                <a:path w="3063240" h="4434840">
                  <a:moveTo>
                    <a:pt x="2999217" y="4434839"/>
                  </a:moveTo>
                  <a:lnTo>
                    <a:pt x="64021" y="4434839"/>
                  </a:lnTo>
                  <a:lnTo>
                    <a:pt x="39101" y="4429808"/>
                  </a:lnTo>
                  <a:lnTo>
                    <a:pt x="18751" y="4416088"/>
                  </a:lnTo>
                  <a:lnTo>
                    <a:pt x="5031" y="4395738"/>
                  </a:lnTo>
                  <a:lnTo>
                    <a:pt x="0" y="4370818"/>
                  </a:lnTo>
                  <a:lnTo>
                    <a:pt x="0" y="64021"/>
                  </a:ln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999217" y="0"/>
                  </a:lnTo>
                  <a:lnTo>
                    <a:pt x="3044488" y="18751"/>
                  </a:lnTo>
                  <a:lnTo>
                    <a:pt x="3063240" y="64021"/>
                  </a:lnTo>
                  <a:lnTo>
                    <a:pt x="3063240" y="4370818"/>
                  </a:lnTo>
                  <a:lnTo>
                    <a:pt x="3058209" y="4395738"/>
                  </a:lnTo>
                  <a:lnTo>
                    <a:pt x="3044488" y="4416088"/>
                  </a:lnTo>
                  <a:lnTo>
                    <a:pt x="3024138" y="4429808"/>
                  </a:lnTo>
                  <a:lnTo>
                    <a:pt x="2999217" y="44348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187952" y="1371600"/>
              <a:ext cx="3063240" cy="4434840"/>
            </a:xfrm>
            <a:custGeom>
              <a:avLst/>
              <a:gdLst/>
              <a:ahLst/>
              <a:cxnLst/>
              <a:rect l="l" t="t" r="r" b="b"/>
              <a:pathLst>
                <a:path w="3063240" h="44348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999217" y="0"/>
                  </a:lnTo>
                  <a:lnTo>
                    <a:pt x="3044488" y="18751"/>
                  </a:lnTo>
                  <a:lnTo>
                    <a:pt x="3063240" y="64021"/>
                  </a:lnTo>
                  <a:lnTo>
                    <a:pt x="3063240" y="4370818"/>
                  </a:lnTo>
                  <a:lnTo>
                    <a:pt x="3058209" y="4395738"/>
                  </a:lnTo>
                  <a:lnTo>
                    <a:pt x="3044488" y="4416088"/>
                  </a:lnTo>
                  <a:lnTo>
                    <a:pt x="3024138" y="4429808"/>
                  </a:lnTo>
                  <a:lnTo>
                    <a:pt x="2999217" y="4434839"/>
                  </a:lnTo>
                  <a:lnTo>
                    <a:pt x="64021" y="4434839"/>
                  </a:lnTo>
                  <a:lnTo>
                    <a:pt x="39101" y="4429808"/>
                  </a:lnTo>
                  <a:lnTo>
                    <a:pt x="18751" y="4416088"/>
                  </a:lnTo>
                  <a:lnTo>
                    <a:pt x="5031" y="4395738"/>
                  </a:lnTo>
                  <a:lnTo>
                    <a:pt x="0" y="4370818"/>
                  </a:lnTo>
                  <a:lnTo>
                    <a:pt x="0" y="64021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152385" y="1702308"/>
            <a:ext cx="11334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D49A39"/>
                </a:solidFill>
                <a:latin typeface="Calibri"/>
                <a:cs typeface="Calibri"/>
              </a:rPr>
              <a:t>INTERMEDIATE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782618" y="2160016"/>
            <a:ext cx="187452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27312F"/>
                </a:solidFill>
                <a:latin typeface="Arial"/>
                <a:cs typeface="Arial"/>
              </a:rPr>
              <a:t>≈</a:t>
            </a:r>
            <a:r>
              <a:rPr sz="1900" b="1" spc="-110" dirty="0">
                <a:solidFill>
                  <a:srgbClr val="27312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0.49–</a:t>
            </a:r>
            <a:r>
              <a:rPr sz="1900" b="1" dirty="0">
                <a:solidFill>
                  <a:srgbClr val="27312F"/>
                </a:solidFill>
                <a:latin typeface="Calibri"/>
                <a:cs typeface="Calibri"/>
              </a:rPr>
              <a:t>0.57</a:t>
            </a:r>
            <a:r>
              <a:rPr sz="19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27312F"/>
                </a:solidFill>
                <a:latin typeface="Calibri"/>
                <a:cs typeface="Calibri"/>
              </a:rPr>
              <a:t>g</a:t>
            </a:r>
            <a:r>
              <a:rPr sz="19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cm</a:t>
            </a:r>
            <a:r>
              <a:rPr sz="1900" spc="-20" dirty="0">
                <a:solidFill>
                  <a:srgbClr val="27312F"/>
                </a:solidFill>
                <a:latin typeface="MS PGothic"/>
                <a:cs typeface="MS PGothic"/>
              </a:rPr>
              <a:t>⁻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³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92084" y="3716274"/>
            <a:ext cx="126428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175">
              <a:lnSpc>
                <a:spcPct val="100000"/>
              </a:lnSpc>
              <a:spcBef>
                <a:spcPts val="100"/>
              </a:spcBef>
            </a:pP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Castanea</a:t>
            </a:r>
            <a:r>
              <a:rPr sz="1550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sativa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Fagus</a:t>
            </a:r>
            <a:r>
              <a:rPr sz="1550" spc="-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orientalis</a:t>
            </a:r>
            <a:endParaRPr sz="155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83754" y="1365250"/>
            <a:ext cx="3075940" cy="4447540"/>
            <a:chOff x="7683754" y="1365250"/>
            <a:chExt cx="3075940" cy="4447540"/>
          </a:xfrm>
        </p:grpSpPr>
        <p:sp>
          <p:nvSpPr>
            <p:cNvPr id="21" name="object 21"/>
            <p:cNvSpPr/>
            <p:nvPr/>
          </p:nvSpPr>
          <p:spPr>
            <a:xfrm>
              <a:off x="7690104" y="1371600"/>
              <a:ext cx="3063240" cy="4434840"/>
            </a:xfrm>
            <a:custGeom>
              <a:avLst/>
              <a:gdLst/>
              <a:ahLst/>
              <a:cxnLst/>
              <a:rect l="l" t="t" r="r" b="b"/>
              <a:pathLst>
                <a:path w="3063240" h="4434840">
                  <a:moveTo>
                    <a:pt x="2999218" y="4434839"/>
                  </a:moveTo>
                  <a:lnTo>
                    <a:pt x="64021" y="4434839"/>
                  </a:lnTo>
                  <a:lnTo>
                    <a:pt x="39101" y="4429808"/>
                  </a:lnTo>
                  <a:lnTo>
                    <a:pt x="18751" y="4416088"/>
                  </a:lnTo>
                  <a:lnTo>
                    <a:pt x="5031" y="4395738"/>
                  </a:lnTo>
                  <a:lnTo>
                    <a:pt x="0" y="4370818"/>
                  </a:lnTo>
                  <a:lnTo>
                    <a:pt x="0" y="64021"/>
                  </a:ln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999218" y="0"/>
                  </a:lnTo>
                  <a:lnTo>
                    <a:pt x="3044488" y="18751"/>
                  </a:lnTo>
                  <a:lnTo>
                    <a:pt x="3063239" y="64021"/>
                  </a:lnTo>
                  <a:lnTo>
                    <a:pt x="3063239" y="4370818"/>
                  </a:lnTo>
                  <a:lnTo>
                    <a:pt x="3058208" y="4395738"/>
                  </a:lnTo>
                  <a:lnTo>
                    <a:pt x="3044488" y="4416088"/>
                  </a:lnTo>
                  <a:lnTo>
                    <a:pt x="3024138" y="4429808"/>
                  </a:lnTo>
                  <a:lnTo>
                    <a:pt x="2999218" y="4434839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690104" y="1371600"/>
              <a:ext cx="3063240" cy="4434840"/>
            </a:xfrm>
            <a:custGeom>
              <a:avLst/>
              <a:gdLst/>
              <a:ahLst/>
              <a:cxnLst/>
              <a:rect l="l" t="t" r="r" b="b"/>
              <a:pathLst>
                <a:path w="3063240" h="44348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999218" y="0"/>
                  </a:lnTo>
                  <a:lnTo>
                    <a:pt x="3044488" y="18751"/>
                  </a:lnTo>
                  <a:lnTo>
                    <a:pt x="3063239" y="64021"/>
                  </a:lnTo>
                  <a:lnTo>
                    <a:pt x="3063239" y="4370818"/>
                  </a:lnTo>
                  <a:lnTo>
                    <a:pt x="3058208" y="4395738"/>
                  </a:lnTo>
                  <a:lnTo>
                    <a:pt x="3044488" y="4416088"/>
                  </a:lnTo>
                  <a:lnTo>
                    <a:pt x="3024138" y="4429808"/>
                  </a:lnTo>
                  <a:lnTo>
                    <a:pt x="2999218" y="4434839"/>
                  </a:lnTo>
                  <a:lnTo>
                    <a:pt x="64021" y="4434839"/>
                  </a:lnTo>
                  <a:lnTo>
                    <a:pt x="39101" y="4429808"/>
                  </a:lnTo>
                  <a:lnTo>
                    <a:pt x="18751" y="4416088"/>
                  </a:lnTo>
                  <a:lnTo>
                    <a:pt x="5031" y="4395738"/>
                  </a:lnTo>
                  <a:lnTo>
                    <a:pt x="0" y="4370818"/>
                  </a:lnTo>
                  <a:lnTo>
                    <a:pt x="0" y="64021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030313" y="1710435"/>
            <a:ext cx="382905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spc="-20" dirty="0">
                <a:solidFill>
                  <a:srgbClr val="8A6424"/>
                </a:solidFill>
                <a:latin typeface="Calibri"/>
                <a:cs typeface="Calibri"/>
              </a:rPr>
              <a:t>HIGH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284770" y="2160016"/>
            <a:ext cx="1874520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27312F"/>
                </a:solidFill>
                <a:latin typeface="Arial"/>
                <a:cs typeface="Arial"/>
              </a:rPr>
              <a:t>≈</a:t>
            </a:r>
            <a:r>
              <a:rPr sz="1900" b="1" spc="-110" dirty="0">
                <a:solidFill>
                  <a:srgbClr val="27312F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0.59–</a:t>
            </a:r>
            <a:r>
              <a:rPr sz="1900" b="1" dirty="0">
                <a:solidFill>
                  <a:srgbClr val="27312F"/>
                </a:solidFill>
                <a:latin typeface="Calibri"/>
                <a:cs typeface="Calibri"/>
              </a:rPr>
              <a:t>0.64</a:t>
            </a:r>
            <a:r>
              <a:rPr sz="19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900" b="1" dirty="0">
                <a:solidFill>
                  <a:srgbClr val="27312F"/>
                </a:solidFill>
                <a:latin typeface="Calibri"/>
                <a:cs typeface="Calibri"/>
              </a:rPr>
              <a:t>g</a:t>
            </a:r>
            <a:r>
              <a:rPr sz="19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cm</a:t>
            </a:r>
            <a:r>
              <a:rPr sz="1900" spc="-20" dirty="0">
                <a:solidFill>
                  <a:srgbClr val="27312F"/>
                </a:solidFill>
                <a:latin typeface="MS PGothic"/>
                <a:cs typeface="MS PGothic"/>
              </a:rPr>
              <a:t>⁻</a:t>
            </a:r>
            <a:r>
              <a:rPr sz="1900" b="1" spc="-20" dirty="0">
                <a:solidFill>
                  <a:srgbClr val="27312F"/>
                </a:solidFill>
                <a:latin typeface="Calibri"/>
                <a:cs typeface="Calibri"/>
              </a:rPr>
              <a:t>³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49452" y="3361944"/>
            <a:ext cx="1753235" cy="120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Carpinus</a:t>
            </a:r>
            <a:r>
              <a:rPr sz="15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betulus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Quercus</a:t>
            </a:r>
            <a:r>
              <a:rPr sz="1550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imeretina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Carpinus</a:t>
            </a:r>
            <a:r>
              <a:rPr sz="1550" spc="-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orientalis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Quercus</a:t>
            </a:r>
            <a:r>
              <a:rPr sz="1550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iberica </a:t>
            </a:r>
            <a:r>
              <a:rPr sz="1550" dirty="0">
                <a:solidFill>
                  <a:srgbClr val="27312F"/>
                </a:solidFill>
                <a:latin typeface="Calibri"/>
                <a:cs typeface="Calibri"/>
              </a:rPr>
              <a:t>Quercus</a:t>
            </a:r>
            <a:r>
              <a:rPr sz="1550" spc="-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550" spc="-10" dirty="0">
                <a:solidFill>
                  <a:srgbClr val="27312F"/>
                </a:solidFill>
                <a:latin typeface="Calibri"/>
                <a:cs typeface="Calibri"/>
              </a:rPr>
              <a:t>macranthera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74028" y="6028436"/>
            <a:ext cx="736155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The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ranking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is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more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informative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for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carbon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conversion</a:t>
            </a:r>
            <a:r>
              <a:rPr sz="150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than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a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single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1B4C3D"/>
                </a:solidFill>
                <a:latin typeface="Calibri"/>
                <a:cs typeface="Calibri"/>
              </a:rPr>
              <a:t>national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average</a:t>
            </a:r>
            <a:r>
              <a:rPr sz="150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1B4C3D"/>
                </a:solidFill>
                <a:latin typeface="Calibri"/>
                <a:cs typeface="Calibri"/>
              </a:rPr>
              <a:t>density.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9264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INTERPRETATION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70" dirty="0"/>
              <a:t> </a:t>
            </a:r>
            <a:r>
              <a:rPr dirty="0"/>
              <a:t>observed</a:t>
            </a:r>
            <a:r>
              <a:rPr spc="-70" dirty="0"/>
              <a:t> </a:t>
            </a:r>
            <a:r>
              <a:rPr spc="-10" dirty="0"/>
              <a:t>ranking</a:t>
            </a:r>
            <a:r>
              <a:rPr spc="-70" dirty="0"/>
              <a:t> </a:t>
            </a:r>
            <a:r>
              <a:rPr dirty="0"/>
              <a:t>is</a:t>
            </a:r>
            <a:r>
              <a:rPr spc="-70" dirty="0"/>
              <a:t> </a:t>
            </a:r>
            <a:r>
              <a:rPr spc="-10" dirty="0"/>
              <a:t>consistent</a:t>
            </a:r>
            <a:r>
              <a:rPr spc="-65" dirty="0"/>
              <a:t> </a:t>
            </a:r>
            <a:r>
              <a:rPr dirty="0"/>
              <a:t>with</a:t>
            </a:r>
            <a:r>
              <a:rPr spc="-70" dirty="0"/>
              <a:t> </a:t>
            </a:r>
            <a:r>
              <a:rPr dirty="0"/>
              <a:t>major</a:t>
            </a:r>
            <a:r>
              <a:rPr spc="-70" dirty="0"/>
              <a:t> </a:t>
            </a:r>
            <a:r>
              <a:rPr spc="-20" dirty="0"/>
              <a:t>wood-</a:t>
            </a:r>
            <a:r>
              <a:rPr spc="-10" dirty="0"/>
              <a:t>strategy</a:t>
            </a:r>
            <a:r>
              <a:rPr spc="-70" dirty="0"/>
              <a:t> </a:t>
            </a:r>
            <a:r>
              <a:rPr spc="-10" dirty="0"/>
              <a:t>differences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65551" y="353059"/>
            <a:ext cx="11156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FUNCTIONAL</a:t>
            </a:r>
            <a:r>
              <a:rPr sz="900" b="1" spc="-4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CONTEXT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0890" y="1365250"/>
            <a:ext cx="5179060" cy="4493260"/>
            <a:chOff x="770890" y="1365250"/>
            <a:chExt cx="5179060" cy="4493260"/>
          </a:xfrm>
        </p:grpSpPr>
        <p:sp>
          <p:nvSpPr>
            <p:cNvPr id="9" name="object 9"/>
            <p:cNvSpPr/>
            <p:nvPr/>
          </p:nvSpPr>
          <p:spPr>
            <a:xfrm>
              <a:off x="777240" y="1371600"/>
              <a:ext cx="5166360" cy="4480560"/>
            </a:xfrm>
            <a:custGeom>
              <a:avLst/>
              <a:gdLst/>
              <a:ahLst/>
              <a:cxnLst/>
              <a:rect l="l" t="t" r="r" b="b"/>
              <a:pathLst>
                <a:path w="5166360" h="4480560">
                  <a:moveTo>
                    <a:pt x="5111517" y="4480559"/>
                  </a:moveTo>
                  <a:lnTo>
                    <a:pt x="54841" y="4480559"/>
                  </a:lnTo>
                  <a:lnTo>
                    <a:pt x="33495" y="4476250"/>
                  </a:lnTo>
                  <a:lnTo>
                    <a:pt x="16062" y="4464497"/>
                  </a:lnTo>
                  <a:lnTo>
                    <a:pt x="4309" y="4447064"/>
                  </a:lnTo>
                  <a:lnTo>
                    <a:pt x="0" y="4425717"/>
                  </a:lnTo>
                  <a:lnTo>
                    <a:pt x="0" y="54842"/>
                  </a:lnTo>
                  <a:lnTo>
                    <a:pt x="4309" y="33495"/>
                  </a:lnTo>
                  <a:lnTo>
                    <a:pt x="16062" y="16062"/>
                  </a:lnTo>
                  <a:lnTo>
                    <a:pt x="33495" y="4309"/>
                  </a:lnTo>
                  <a:lnTo>
                    <a:pt x="54841" y="0"/>
                  </a:lnTo>
                  <a:lnTo>
                    <a:pt x="5111517" y="0"/>
                  </a:lnTo>
                  <a:lnTo>
                    <a:pt x="5150296" y="16062"/>
                  </a:lnTo>
                  <a:lnTo>
                    <a:pt x="5166359" y="54842"/>
                  </a:lnTo>
                  <a:lnTo>
                    <a:pt x="5166359" y="4425717"/>
                  </a:lnTo>
                  <a:lnTo>
                    <a:pt x="5162050" y="4447064"/>
                  </a:lnTo>
                  <a:lnTo>
                    <a:pt x="5150297" y="4464497"/>
                  </a:lnTo>
                  <a:lnTo>
                    <a:pt x="5132864" y="4476250"/>
                  </a:lnTo>
                  <a:lnTo>
                    <a:pt x="5111517" y="4480559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7240" y="1371600"/>
              <a:ext cx="5166360" cy="4480560"/>
            </a:xfrm>
            <a:custGeom>
              <a:avLst/>
              <a:gdLst/>
              <a:ahLst/>
              <a:cxnLst/>
              <a:rect l="l" t="t" r="r" b="b"/>
              <a:pathLst>
                <a:path w="5166360" h="4480560">
                  <a:moveTo>
                    <a:pt x="0" y="54842"/>
                  </a:moveTo>
                  <a:lnTo>
                    <a:pt x="4309" y="33495"/>
                  </a:lnTo>
                  <a:lnTo>
                    <a:pt x="16062" y="16062"/>
                  </a:lnTo>
                  <a:lnTo>
                    <a:pt x="33495" y="4309"/>
                  </a:lnTo>
                  <a:lnTo>
                    <a:pt x="54841" y="0"/>
                  </a:lnTo>
                  <a:lnTo>
                    <a:pt x="5111517" y="0"/>
                  </a:lnTo>
                  <a:lnTo>
                    <a:pt x="5150296" y="16062"/>
                  </a:lnTo>
                  <a:lnTo>
                    <a:pt x="5166359" y="54842"/>
                  </a:lnTo>
                  <a:lnTo>
                    <a:pt x="5166359" y="4425717"/>
                  </a:lnTo>
                  <a:lnTo>
                    <a:pt x="5162050" y="4447064"/>
                  </a:lnTo>
                  <a:lnTo>
                    <a:pt x="5150297" y="4464497"/>
                  </a:lnTo>
                  <a:lnTo>
                    <a:pt x="5132864" y="4476250"/>
                  </a:lnTo>
                  <a:lnTo>
                    <a:pt x="5111517" y="4480559"/>
                  </a:lnTo>
                  <a:lnTo>
                    <a:pt x="54841" y="4480559"/>
                  </a:lnTo>
                  <a:lnTo>
                    <a:pt x="33495" y="4476250"/>
                  </a:lnTo>
                  <a:lnTo>
                    <a:pt x="16062" y="4464497"/>
                  </a:lnTo>
                  <a:lnTo>
                    <a:pt x="4309" y="4447064"/>
                  </a:lnTo>
                  <a:lnTo>
                    <a:pt x="0" y="4425717"/>
                  </a:lnTo>
                  <a:lnTo>
                    <a:pt x="0" y="54842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65708" y="1553972"/>
            <a:ext cx="255206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Gymnosperms</a:t>
            </a:r>
            <a:r>
              <a:rPr sz="165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in</a:t>
            </a:r>
            <a:r>
              <a:rPr sz="165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this</a:t>
            </a:r>
            <a:r>
              <a:rPr sz="165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dataset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65708" y="3381553"/>
            <a:ext cx="4749165" cy="66922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79120">
              <a:lnSpc>
                <a:spcPct val="102899"/>
              </a:lnSpc>
              <a:spcBef>
                <a:spcPts val="90"/>
              </a:spcBef>
            </a:pPr>
            <a:r>
              <a:rPr lang="en-US" sz="1400" dirty="0">
                <a:solidFill>
                  <a:srgbClr val="27312F"/>
                </a:solidFill>
                <a:latin typeface="Calibri"/>
                <a:cs typeface="Calibri"/>
              </a:rPr>
              <a:t>Caucasian fir, Oriental spruce, and pine are low-density. Tracheid-based wood is commonly used for mechanical and hydraulic safety in cold or high-elevation conditions.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57290" y="1365250"/>
            <a:ext cx="5179060" cy="4493260"/>
            <a:chOff x="6257290" y="1365250"/>
            <a:chExt cx="5179060" cy="4493260"/>
          </a:xfrm>
        </p:grpSpPr>
        <p:sp>
          <p:nvSpPr>
            <p:cNvPr id="14" name="object 14"/>
            <p:cNvSpPr/>
            <p:nvPr/>
          </p:nvSpPr>
          <p:spPr>
            <a:xfrm>
              <a:off x="6263640" y="1371600"/>
              <a:ext cx="5166360" cy="4480560"/>
            </a:xfrm>
            <a:custGeom>
              <a:avLst/>
              <a:gdLst/>
              <a:ahLst/>
              <a:cxnLst/>
              <a:rect l="l" t="t" r="r" b="b"/>
              <a:pathLst>
                <a:path w="5166359" h="4480560">
                  <a:moveTo>
                    <a:pt x="5111517" y="4480559"/>
                  </a:moveTo>
                  <a:lnTo>
                    <a:pt x="54841" y="4480559"/>
                  </a:lnTo>
                  <a:lnTo>
                    <a:pt x="33495" y="4476250"/>
                  </a:lnTo>
                  <a:lnTo>
                    <a:pt x="16062" y="4464497"/>
                  </a:lnTo>
                  <a:lnTo>
                    <a:pt x="4309" y="4447064"/>
                  </a:lnTo>
                  <a:lnTo>
                    <a:pt x="0" y="4425717"/>
                  </a:lnTo>
                  <a:lnTo>
                    <a:pt x="0" y="54842"/>
                  </a:lnTo>
                  <a:lnTo>
                    <a:pt x="4309" y="33495"/>
                  </a:lnTo>
                  <a:lnTo>
                    <a:pt x="16062" y="16062"/>
                  </a:lnTo>
                  <a:lnTo>
                    <a:pt x="33495" y="4309"/>
                  </a:lnTo>
                  <a:lnTo>
                    <a:pt x="54841" y="0"/>
                  </a:lnTo>
                  <a:lnTo>
                    <a:pt x="5111517" y="0"/>
                  </a:lnTo>
                  <a:lnTo>
                    <a:pt x="5150297" y="16062"/>
                  </a:lnTo>
                  <a:lnTo>
                    <a:pt x="5166359" y="54842"/>
                  </a:lnTo>
                  <a:lnTo>
                    <a:pt x="5166359" y="4425717"/>
                  </a:lnTo>
                  <a:lnTo>
                    <a:pt x="5162050" y="4447064"/>
                  </a:lnTo>
                  <a:lnTo>
                    <a:pt x="5150296" y="4464497"/>
                  </a:lnTo>
                  <a:lnTo>
                    <a:pt x="5132864" y="4476250"/>
                  </a:lnTo>
                  <a:lnTo>
                    <a:pt x="5111517" y="44805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63640" y="1371600"/>
              <a:ext cx="5166360" cy="4480560"/>
            </a:xfrm>
            <a:custGeom>
              <a:avLst/>
              <a:gdLst/>
              <a:ahLst/>
              <a:cxnLst/>
              <a:rect l="l" t="t" r="r" b="b"/>
              <a:pathLst>
                <a:path w="5166359" h="4480560">
                  <a:moveTo>
                    <a:pt x="0" y="54842"/>
                  </a:moveTo>
                  <a:lnTo>
                    <a:pt x="4309" y="33495"/>
                  </a:lnTo>
                  <a:lnTo>
                    <a:pt x="16062" y="16062"/>
                  </a:lnTo>
                  <a:lnTo>
                    <a:pt x="33495" y="4309"/>
                  </a:lnTo>
                  <a:lnTo>
                    <a:pt x="54841" y="0"/>
                  </a:lnTo>
                  <a:lnTo>
                    <a:pt x="5111517" y="0"/>
                  </a:lnTo>
                  <a:lnTo>
                    <a:pt x="5150297" y="16062"/>
                  </a:lnTo>
                  <a:lnTo>
                    <a:pt x="5166359" y="54842"/>
                  </a:lnTo>
                  <a:lnTo>
                    <a:pt x="5166359" y="4425717"/>
                  </a:lnTo>
                  <a:lnTo>
                    <a:pt x="5162050" y="4447064"/>
                  </a:lnTo>
                  <a:lnTo>
                    <a:pt x="5150296" y="4464497"/>
                  </a:lnTo>
                  <a:lnTo>
                    <a:pt x="5132864" y="4476250"/>
                  </a:lnTo>
                  <a:lnTo>
                    <a:pt x="5111517" y="4480559"/>
                  </a:lnTo>
                  <a:lnTo>
                    <a:pt x="54841" y="4480559"/>
                  </a:lnTo>
                  <a:lnTo>
                    <a:pt x="33495" y="4476250"/>
                  </a:lnTo>
                  <a:lnTo>
                    <a:pt x="16062" y="4464497"/>
                  </a:lnTo>
                  <a:lnTo>
                    <a:pt x="4309" y="4447064"/>
                  </a:lnTo>
                  <a:lnTo>
                    <a:pt x="0" y="4425717"/>
                  </a:lnTo>
                  <a:lnTo>
                    <a:pt x="0" y="54842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6452108" y="1553972"/>
            <a:ext cx="284861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D49A39"/>
                </a:solidFill>
                <a:latin typeface="Calibri"/>
                <a:cs typeface="Calibri"/>
              </a:rPr>
              <a:t>Angiosperms</a:t>
            </a:r>
            <a:r>
              <a:rPr sz="165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span</a:t>
            </a:r>
            <a:r>
              <a:rPr sz="165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a</a:t>
            </a:r>
            <a:r>
              <a:rPr sz="165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wider</a:t>
            </a:r>
            <a:r>
              <a:rPr sz="1650" b="1" spc="-3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spc="-20" dirty="0">
                <a:solidFill>
                  <a:srgbClr val="D49A39"/>
                </a:solidFill>
                <a:latin typeface="Calibri"/>
                <a:cs typeface="Calibri"/>
              </a:rPr>
              <a:t>range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  <p:sp>
        <p:nvSpPr>
          <p:cNvPr id="20" name="object 2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6448552" y="3385930"/>
            <a:ext cx="4777740" cy="683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899"/>
              </a:lnSpc>
              <a:spcBef>
                <a:spcPts val="90"/>
              </a:spcBef>
            </a:pPr>
            <a:r>
              <a:rPr lang="en-US" sz="1400" dirty="0">
                <a:solidFill>
                  <a:srgbClr val="27312F"/>
                </a:solidFill>
                <a:latin typeface="Calibri"/>
                <a:cs typeface="Calibri"/>
              </a:rPr>
              <a:t>Deciduous trees range from light alder and linden to dense hornbeam and oak. Vessel-based wood provides more structural and hydraulic strategies.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7652" y="5959426"/>
            <a:ext cx="10320020" cy="48895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859790">
              <a:lnSpc>
                <a:spcPct val="100000"/>
              </a:lnSpc>
              <a:spcBef>
                <a:spcPts val="640"/>
              </a:spcBef>
            </a:pPr>
            <a:r>
              <a:rPr sz="1450" b="1" dirty="0">
                <a:solidFill>
                  <a:srgbClr val="27312F"/>
                </a:solidFill>
                <a:latin typeface="Calibri"/>
                <a:cs typeface="Calibri"/>
              </a:rPr>
              <a:t>Important: lineage does not fully determine</a:t>
            </a:r>
            <a:r>
              <a:rPr sz="1450" b="1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27312F"/>
                </a:solidFill>
                <a:latin typeface="Calibri"/>
                <a:cs typeface="Calibri"/>
              </a:rPr>
              <a:t>density—species ecology and local environment still</a:t>
            </a:r>
            <a:r>
              <a:rPr sz="1450" b="1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50" b="1" dirty="0">
                <a:solidFill>
                  <a:srgbClr val="27312F"/>
                </a:solidFill>
                <a:latin typeface="Calibri"/>
                <a:cs typeface="Calibri"/>
              </a:rPr>
              <a:t>matter within each </a:t>
            </a:r>
            <a:r>
              <a:rPr sz="1450" b="1" spc="-10" dirty="0">
                <a:solidFill>
                  <a:srgbClr val="27312F"/>
                </a:solidFill>
                <a:latin typeface="Calibri"/>
                <a:cs typeface="Calibri"/>
              </a:rPr>
              <a:t>group.</a:t>
            </a:r>
            <a:endParaRPr sz="1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Functional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interpretation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follows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manuscript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Introduction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and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Sperry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et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al.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(2006);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Mo,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Crowther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&amp;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dirty="0">
                <a:solidFill>
                  <a:srgbClr val="79817D"/>
                </a:solidFill>
                <a:latin typeface="Calibri"/>
                <a:cs typeface="Calibri"/>
              </a:rPr>
              <a:t>Maynard</a:t>
            </a:r>
            <a:r>
              <a:rPr sz="850" i="1" spc="1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850" i="1" spc="-10" dirty="0">
                <a:solidFill>
                  <a:srgbClr val="79817D"/>
                </a:solidFill>
                <a:latin typeface="Calibri"/>
                <a:cs typeface="Calibri"/>
              </a:rPr>
              <a:t>(2024).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72453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APPLICATION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652" y="527303"/>
            <a:ext cx="8838565" cy="444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species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choice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can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shift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biomass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spc="-10" dirty="0">
                <a:solidFill>
                  <a:srgbClr val="27312F"/>
                </a:solidFill>
                <a:latin typeface="Calibri"/>
                <a:cs typeface="Calibri"/>
              </a:rPr>
              <a:t>conversion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by</a:t>
            </a:r>
            <a:r>
              <a:rPr sz="2750" b="1" spc="-6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dirty="0">
                <a:solidFill>
                  <a:srgbClr val="27312F"/>
                </a:solidFill>
                <a:latin typeface="Calibri"/>
                <a:cs typeface="Calibri"/>
              </a:rPr>
              <a:t>roughly</a:t>
            </a:r>
            <a:r>
              <a:rPr sz="2750" b="1" spc="-6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2750" b="1" spc="-20" dirty="0">
                <a:solidFill>
                  <a:srgbClr val="27312F"/>
                </a:solidFill>
                <a:latin typeface="Calibri"/>
                <a:cs typeface="Calibri"/>
              </a:rPr>
              <a:t>half</a:t>
            </a:r>
            <a:endParaRPr sz="275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67337" y="353059"/>
            <a:ext cx="11118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CARBON</a:t>
            </a:r>
            <a:r>
              <a:rPr sz="900" b="1" spc="-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ACCOUNTING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3458" y="1365250"/>
            <a:ext cx="5270500" cy="4401820"/>
            <a:chOff x="743458" y="1365250"/>
            <a:chExt cx="5270500" cy="4401820"/>
          </a:xfrm>
        </p:grpSpPr>
        <p:sp>
          <p:nvSpPr>
            <p:cNvPr id="9" name="object 9"/>
            <p:cNvSpPr/>
            <p:nvPr/>
          </p:nvSpPr>
          <p:spPr>
            <a:xfrm>
              <a:off x="749808" y="1371600"/>
              <a:ext cx="5257800" cy="4389120"/>
            </a:xfrm>
            <a:custGeom>
              <a:avLst/>
              <a:gdLst/>
              <a:ahLst/>
              <a:cxnLst/>
              <a:rect l="l" t="t" r="r" b="b"/>
              <a:pathLst>
                <a:path w="5257800" h="4389120">
                  <a:moveTo>
                    <a:pt x="5193806" y="4389119"/>
                  </a:moveTo>
                  <a:lnTo>
                    <a:pt x="63993" y="4389119"/>
                  </a:lnTo>
                  <a:lnTo>
                    <a:pt x="39084" y="4384091"/>
                  </a:lnTo>
                  <a:lnTo>
                    <a:pt x="18743" y="4370376"/>
                  </a:lnTo>
                  <a:lnTo>
                    <a:pt x="5028" y="4350035"/>
                  </a:lnTo>
                  <a:lnTo>
                    <a:pt x="0" y="4325126"/>
                  </a:lnTo>
                  <a:lnTo>
                    <a:pt x="0" y="63993"/>
                  </a:lnTo>
                  <a:lnTo>
                    <a:pt x="5028" y="39084"/>
                  </a:lnTo>
                  <a:lnTo>
                    <a:pt x="18743" y="18743"/>
                  </a:lnTo>
                  <a:lnTo>
                    <a:pt x="39084" y="5028"/>
                  </a:lnTo>
                  <a:lnTo>
                    <a:pt x="63993" y="0"/>
                  </a:lnTo>
                  <a:lnTo>
                    <a:pt x="5193806" y="0"/>
                  </a:lnTo>
                  <a:lnTo>
                    <a:pt x="5239056" y="18743"/>
                  </a:lnTo>
                  <a:lnTo>
                    <a:pt x="5257799" y="63993"/>
                  </a:lnTo>
                  <a:lnTo>
                    <a:pt x="5257799" y="4325126"/>
                  </a:lnTo>
                  <a:lnTo>
                    <a:pt x="5252770" y="4350035"/>
                  </a:lnTo>
                  <a:lnTo>
                    <a:pt x="5239056" y="4370376"/>
                  </a:lnTo>
                  <a:lnTo>
                    <a:pt x="5218715" y="4384091"/>
                  </a:lnTo>
                  <a:lnTo>
                    <a:pt x="5193806" y="438911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9808" y="1371600"/>
              <a:ext cx="5257800" cy="4389120"/>
            </a:xfrm>
            <a:custGeom>
              <a:avLst/>
              <a:gdLst/>
              <a:ahLst/>
              <a:cxnLst/>
              <a:rect l="l" t="t" r="r" b="b"/>
              <a:pathLst>
                <a:path w="5257800" h="4389120">
                  <a:moveTo>
                    <a:pt x="0" y="63993"/>
                  </a:moveTo>
                  <a:lnTo>
                    <a:pt x="5028" y="39084"/>
                  </a:lnTo>
                  <a:lnTo>
                    <a:pt x="18743" y="18743"/>
                  </a:lnTo>
                  <a:lnTo>
                    <a:pt x="39084" y="5028"/>
                  </a:lnTo>
                  <a:lnTo>
                    <a:pt x="63993" y="0"/>
                  </a:lnTo>
                  <a:lnTo>
                    <a:pt x="5193806" y="0"/>
                  </a:lnTo>
                  <a:lnTo>
                    <a:pt x="5239056" y="18743"/>
                  </a:lnTo>
                  <a:lnTo>
                    <a:pt x="5257799" y="63993"/>
                  </a:lnTo>
                  <a:lnTo>
                    <a:pt x="5257799" y="4325126"/>
                  </a:lnTo>
                  <a:lnTo>
                    <a:pt x="5252770" y="4350035"/>
                  </a:lnTo>
                  <a:lnTo>
                    <a:pt x="5239056" y="4370376"/>
                  </a:lnTo>
                  <a:lnTo>
                    <a:pt x="5218715" y="4384091"/>
                  </a:lnTo>
                  <a:lnTo>
                    <a:pt x="5193806" y="4389119"/>
                  </a:lnTo>
                  <a:lnTo>
                    <a:pt x="63993" y="4389119"/>
                  </a:lnTo>
                  <a:lnTo>
                    <a:pt x="39084" y="4384091"/>
                  </a:lnTo>
                  <a:lnTo>
                    <a:pt x="18743" y="4370376"/>
                  </a:lnTo>
                  <a:lnTo>
                    <a:pt x="5028" y="4350035"/>
                  </a:lnTo>
                  <a:lnTo>
                    <a:pt x="0" y="4325126"/>
                  </a:lnTo>
                  <a:lnTo>
                    <a:pt x="0" y="63993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20448" y="1791716"/>
            <a:ext cx="212471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E7C980"/>
                </a:solidFill>
                <a:latin typeface="Calibri"/>
                <a:cs typeface="Calibri"/>
              </a:rPr>
              <a:t>Same</a:t>
            </a:r>
            <a:r>
              <a:rPr sz="2100" b="1" spc="-85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E7C980"/>
                </a:solidFill>
                <a:latin typeface="Calibri"/>
                <a:cs typeface="Calibri"/>
              </a:rPr>
              <a:t>stem</a:t>
            </a:r>
            <a:r>
              <a:rPr sz="2100" b="1" spc="-80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E7C980"/>
                </a:solidFill>
                <a:latin typeface="Calibri"/>
                <a:cs typeface="Calibri"/>
              </a:rPr>
              <a:t>volume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50276" y="2352548"/>
            <a:ext cx="102806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sz="4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200" b="1" spc="-25" dirty="0">
                <a:solidFill>
                  <a:srgbClr val="FFFFFF"/>
                </a:solidFill>
                <a:latin typeface="Calibri"/>
                <a:cs typeface="Calibri"/>
              </a:rPr>
              <a:t>m³</a:t>
            </a:r>
            <a:endParaRPr sz="4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1651" y="3514344"/>
            <a:ext cx="162179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E1EEE7"/>
                </a:solidFill>
                <a:latin typeface="Calibri"/>
                <a:cs typeface="Calibri"/>
              </a:rPr>
              <a:t>LOW</a:t>
            </a:r>
            <a:r>
              <a:rPr sz="1700" b="1" spc="-85" dirty="0">
                <a:solidFill>
                  <a:srgbClr val="E1EEE7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E1EEE7"/>
                </a:solidFill>
                <a:latin typeface="Calibri"/>
                <a:cs typeface="Calibri"/>
              </a:rPr>
              <a:t>DENSITY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700" b="1" dirty="0">
                <a:solidFill>
                  <a:srgbClr val="E1EEE7"/>
                </a:solidFill>
                <a:latin typeface="Arial"/>
                <a:cs typeface="Arial"/>
              </a:rPr>
              <a:t>≈</a:t>
            </a:r>
            <a:r>
              <a:rPr sz="1700" b="1" spc="-105" dirty="0">
                <a:solidFill>
                  <a:srgbClr val="E1EEE7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E1EEE7"/>
                </a:solidFill>
                <a:latin typeface="Calibri"/>
                <a:cs typeface="Calibri"/>
              </a:rPr>
              <a:t>420</a:t>
            </a:r>
            <a:r>
              <a:rPr sz="1700" b="1" spc="-20" dirty="0">
                <a:solidFill>
                  <a:srgbClr val="E1EEE7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E1EEE7"/>
                </a:solidFill>
                <a:latin typeface="Calibri"/>
                <a:cs typeface="Calibri"/>
              </a:rPr>
              <a:t>kg</a:t>
            </a:r>
            <a:r>
              <a:rPr sz="1700" b="1" spc="-15" dirty="0">
                <a:solidFill>
                  <a:srgbClr val="E1EEE7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E1EEE7"/>
                </a:solidFill>
                <a:latin typeface="Calibri"/>
                <a:cs typeface="Calibri"/>
              </a:rPr>
              <a:t>dry</a:t>
            </a:r>
            <a:r>
              <a:rPr sz="1700" b="1" spc="-20" dirty="0">
                <a:solidFill>
                  <a:srgbClr val="E1EEE7"/>
                </a:solidFill>
                <a:latin typeface="Calibri"/>
                <a:cs typeface="Calibri"/>
              </a:rPr>
              <a:t> mass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1971" y="3514344"/>
            <a:ext cx="162179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E7C980"/>
                </a:solidFill>
                <a:latin typeface="Calibri"/>
                <a:cs typeface="Calibri"/>
              </a:rPr>
              <a:t>HIGH</a:t>
            </a:r>
            <a:r>
              <a:rPr sz="1700" b="1" spc="-60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E7C980"/>
                </a:solidFill>
                <a:latin typeface="Calibri"/>
                <a:cs typeface="Calibri"/>
              </a:rPr>
              <a:t>DENSITY</a:t>
            </a:r>
            <a:endParaRPr sz="17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700" b="1" dirty="0">
                <a:solidFill>
                  <a:srgbClr val="E7C980"/>
                </a:solidFill>
                <a:latin typeface="Arial"/>
                <a:cs typeface="Arial"/>
              </a:rPr>
              <a:t>≈</a:t>
            </a:r>
            <a:r>
              <a:rPr sz="1700" b="1" spc="-105" dirty="0">
                <a:solidFill>
                  <a:srgbClr val="E7C980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E7C980"/>
                </a:solidFill>
                <a:latin typeface="Calibri"/>
                <a:cs typeface="Calibri"/>
              </a:rPr>
              <a:t>640</a:t>
            </a:r>
            <a:r>
              <a:rPr sz="1700" b="1" spc="-20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E7C980"/>
                </a:solidFill>
                <a:latin typeface="Calibri"/>
                <a:cs typeface="Calibri"/>
              </a:rPr>
              <a:t>kg</a:t>
            </a:r>
            <a:r>
              <a:rPr sz="1700" b="1" spc="-15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E7C980"/>
                </a:solidFill>
                <a:latin typeface="Calibri"/>
                <a:cs typeface="Calibri"/>
              </a:rPr>
              <a:t>dry</a:t>
            </a:r>
            <a:r>
              <a:rPr sz="1700" b="1" spc="-20" dirty="0">
                <a:solidFill>
                  <a:srgbClr val="E7C980"/>
                </a:solidFill>
                <a:latin typeface="Calibri"/>
                <a:cs typeface="Calibri"/>
              </a:rPr>
              <a:t> mass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364992" y="3154679"/>
            <a:ext cx="0" cy="1463040"/>
          </a:xfrm>
          <a:custGeom>
            <a:avLst/>
            <a:gdLst/>
            <a:ahLst/>
            <a:cxnLst/>
            <a:rect l="l" t="t" r="r" b="b"/>
            <a:pathLst>
              <a:path h="1463039">
                <a:moveTo>
                  <a:pt x="0" y="0"/>
                </a:moveTo>
                <a:lnTo>
                  <a:pt x="0" y="1463039"/>
                </a:lnTo>
              </a:path>
            </a:pathLst>
          </a:custGeom>
          <a:ln w="15224">
            <a:solidFill>
              <a:srgbClr val="7BA0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6440170" y="1474977"/>
            <a:ext cx="4721860" cy="1275080"/>
            <a:chOff x="6440170" y="1474977"/>
            <a:chExt cx="4721860" cy="1275080"/>
          </a:xfrm>
        </p:grpSpPr>
        <p:sp>
          <p:nvSpPr>
            <p:cNvPr id="17" name="object 17"/>
            <p:cNvSpPr/>
            <p:nvPr/>
          </p:nvSpPr>
          <p:spPr>
            <a:xfrm>
              <a:off x="6446520" y="1481327"/>
              <a:ext cx="4709160" cy="1262380"/>
            </a:xfrm>
            <a:custGeom>
              <a:avLst/>
              <a:gdLst/>
              <a:ahLst/>
              <a:cxnLst/>
              <a:rect l="l" t="t" r="r" b="b"/>
              <a:pathLst>
                <a:path w="4709159" h="1262380">
                  <a:moveTo>
                    <a:pt x="4654293" y="1261871"/>
                  </a:moveTo>
                  <a:lnTo>
                    <a:pt x="54866" y="1261871"/>
                  </a:lnTo>
                  <a:lnTo>
                    <a:pt x="33509" y="1257560"/>
                  </a:lnTo>
                  <a:lnTo>
                    <a:pt x="16069" y="1245802"/>
                  </a:lnTo>
                  <a:lnTo>
                    <a:pt x="4311" y="1228362"/>
                  </a:lnTo>
                  <a:lnTo>
                    <a:pt x="0" y="1207005"/>
                  </a:lnTo>
                  <a:lnTo>
                    <a:pt x="0" y="54866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6" y="0"/>
                  </a:lnTo>
                  <a:lnTo>
                    <a:pt x="4654293" y="0"/>
                  </a:lnTo>
                  <a:lnTo>
                    <a:pt x="4693089" y="16069"/>
                  </a:lnTo>
                  <a:lnTo>
                    <a:pt x="4709159" y="54866"/>
                  </a:lnTo>
                  <a:lnTo>
                    <a:pt x="4709159" y="1207005"/>
                  </a:lnTo>
                  <a:lnTo>
                    <a:pt x="4704848" y="1228362"/>
                  </a:lnTo>
                  <a:lnTo>
                    <a:pt x="4693090" y="1245802"/>
                  </a:lnTo>
                  <a:lnTo>
                    <a:pt x="4675650" y="1257560"/>
                  </a:lnTo>
                  <a:lnTo>
                    <a:pt x="4654293" y="1261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46520" y="1481327"/>
              <a:ext cx="4709160" cy="1262380"/>
            </a:xfrm>
            <a:custGeom>
              <a:avLst/>
              <a:gdLst/>
              <a:ahLst/>
              <a:cxnLst/>
              <a:rect l="l" t="t" r="r" b="b"/>
              <a:pathLst>
                <a:path w="4709159" h="1262380">
                  <a:moveTo>
                    <a:pt x="0" y="54866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6" y="0"/>
                  </a:lnTo>
                  <a:lnTo>
                    <a:pt x="4654293" y="0"/>
                  </a:lnTo>
                  <a:lnTo>
                    <a:pt x="4693089" y="16069"/>
                  </a:lnTo>
                  <a:lnTo>
                    <a:pt x="4709159" y="54866"/>
                  </a:lnTo>
                  <a:lnTo>
                    <a:pt x="4709159" y="1207005"/>
                  </a:lnTo>
                  <a:lnTo>
                    <a:pt x="4704848" y="1228362"/>
                  </a:lnTo>
                  <a:lnTo>
                    <a:pt x="4693090" y="1245802"/>
                  </a:lnTo>
                  <a:lnTo>
                    <a:pt x="4675650" y="1257560"/>
                  </a:lnTo>
                  <a:lnTo>
                    <a:pt x="4654293" y="1261871"/>
                  </a:lnTo>
                  <a:lnTo>
                    <a:pt x="54866" y="1261871"/>
                  </a:lnTo>
                  <a:lnTo>
                    <a:pt x="33509" y="1257560"/>
                  </a:lnTo>
                  <a:lnTo>
                    <a:pt x="16069" y="1245802"/>
                  </a:lnTo>
                  <a:lnTo>
                    <a:pt x="4311" y="1228362"/>
                  </a:lnTo>
                  <a:lnTo>
                    <a:pt x="0" y="1207005"/>
                  </a:lnTo>
                  <a:lnTo>
                    <a:pt x="0" y="54866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634988" y="1663700"/>
            <a:ext cx="1882139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Inventory</a:t>
            </a:r>
            <a:r>
              <a:rPr sz="165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implication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34988" y="2132888"/>
            <a:ext cx="4246245" cy="40386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145"/>
              </a:spcBef>
            </a:pP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single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default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density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can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systematically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over-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or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30" dirty="0">
                <a:solidFill>
                  <a:srgbClr val="27312F"/>
                </a:solidFill>
                <a:latin typeface="Calibri"/>
                <a:cs typeface="Calibri"/>
              </a:rPr>
              <a:t>under-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estimate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dry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biomass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when</a:t>
            </a:r>
            <a:r>
              <a:rPr sz="1250" spc="-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species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 composition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varies.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440170" y="2947161"/>
            <a:ext cx="4721860" cy="1275080"/>
            <a:chOff x="6440170" y="2947161"/>
            <a:chExt cx="4721860" cy="1275080"/>
          </a:xfrm>
        </p:grpSpPr>
        <p:sp>
          <p:nvSpPr>
            <p:cNvPr id="22" name="object 22"/>
            <p:cNvSpPr/>
            <p:nvPr/>
          </p:nvSpPr>
          <p:spPr>
            <a:xfrm>
              <a:off x="6446520" y="2953511"/>
              <a:ext cx="4709160" cy="1262380"/>
            </a:xfrm>
            <a:custGeom>
              <a:avLst/>
              <a:gdLst/>
              <a:ahLst/>
              <a:cxnLst/>
              <a:rect l="l" t="t" r="r" b="b"/>
              <a:pathLst>
                <a:path w="4709159" h="1262379">
                  <a:moveTo>
                    <a:pt x="4654293" y="1261871"/>
                  </a:moveTo>
                  <a:lnTo>
                    <a:pt x="54866" y="1261871"/>
                  </a:lnTo>
                  <a:lnTo>
                    <a:pt x="33509" y="1257560"/>
                  </a:lnTo>
                  <a:lnTo>
                    <a:pt x="16069" y="1245802"/>
                  </a:lnTo>
                  <a:lnTo>
                    <a:pt x="4311" y="1228362"/>
                  </a:lnTo>
                  <a:lnTo>
                    <a:pt x="0" y="1207005"/>
                  </a:lnTo>
                  <a:lnTo>
                    <a:pt x="0" y="54866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6" y="0"/>
                  </a:lnTo>
                  <a:lnTo>
                    <a:pt x="4654293" y="0"/>
                  </a:lnTo>
                  <a:lnTo>
                    <a:pt x="4693089" y="16069"/>
                  </a:lnTo>
                  <a:lnTo>
                    <a:pt x="4709159" y="54866"/>
                  </a:lnTo>
                  <a:lnTo>
                    <a:pt x="4709159" y="1207005"/>
                  </a:lnTo>
                  <a:lnTo>
                    <a:pt x="4704848" y="1228362"/>
                  </a:lnTo>
                  <a:lnTo>
                    <a:pt x="4693090" y="1245802"/>
                  </a:lnTo>
                  <a:lnTo>
                    <a:pt x="4675650" y="1257560"/>
                  </a:lnTo>
                  <a:lnTo>
                    <a:pt x="4654293" y="1261871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446520" y="2953511"/>
              <a:ext cx="4709160" cy="1262380"/>
            </a:xfrm>
            <a:custGeom>
              <a:avLst/>
              <a:gdLst/>
              <a:ahLst/>
              <a:cxnLst/>
              <a:rect l="l" t="t" r="r" b="b"/>
              <a:pathLst>
                <a:path w="4709159" h="1262379">
                  <a:moveTo>
                    <a:pt x="0" y="54866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6" y="0"/>
                  </a:lnTo>
                  <a:lnTo>
                    <a:pt x="4654293" y="0"/>
                  </a:lnTo>
                  <a:lnTo>
                    <a:pt x="4693089" y="16069"/>
                  </a:lnTo>
                  <a:lnTo>
                    <a:pt x="4709159" y="54866"/>
                  </a:lnTo>
                  <a:lnTo>
                    <a:pt x="4709159" y="1207005"/>
                  </a:lnTo>
                  <a:lnTo>
                    <a:pt x="4704848" y="1228362"/>
                  </a:lnTo>
                  <a:lnTo>
                    <a:pt x="4693090" y="1245802"/>
                  </a:lnTo>
                  <a:lnTo>
                    <a:pt x="4675650" y="1257560"/>
                  </a:lnTo>
                  <a:lnTo>
                    <a:pt x="4654293" y="1261871"/>
                  </a:lnTo>
                  <a:lnTo>
                    <a:pt x="54866" y="1261871"/>
                  </a:lnTo>
                  <a:lnTo>
                    <a:pt x="33509" y="1257560"/>
                  </a:lnTo>
                  <a:lnTo>
                    <a:pt x="16069" y="1245802"/>
                  </a:lnTo>
                  <a:lnTo>
                    <a:pt x="4311" y="1228362"/>
                  </a:lnTo>
                  <a:lnTo>
                    <a:pt x="0" y="1207005"/>
                  </a:lnTo>
                  <a:lnTo>
                    <a:pt x="0" y="54866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634988" y="3135884"/>
            <a:ext cx="167195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376B5B"/>
                </a:solidFill>
                <a:latin typeface="Calibri"/>
                <a:cs typeface="Calibri"/>
              </a:rPr>
              <a:t>Carbon</a:t>
            </a:r>
            <a:r>
              <a:rPr sz="1650" b="1" spc="-80" dirty="0">
                <a:solidFill>
                  <a:srgbClr val="376B5B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376B5B"/>
                </a:solidFill>
                <a:latin typeface="Calibri"/>
                <a:cs typeface="Calibri"/>
              </a:rPr>
              <a:t>implication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34988" y="3589325"/>
            <a:ext cx="4260850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099"/>
              </a:lnSpc>
              <a:spcBef>
                <a:spcPts val="9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error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propagates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directly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into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carbon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stock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estimates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reporting.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440170" y="4419346"/>
            <a:ext cx="4721860" cy="1275080"/>
            <a:chOff x="6440170" y="4419346"/>
            <a:chExt cx="4721860" cy="1275080"/>
          </a:xfrm>
        </p:grpSpPr>
        <p:sp>
          <p:nvSpPr>
            <p:cNvPr id="27" name="object 27"/>
            <p:cNvSpPr/>
            <p:nvPr/>
          </p:nvSpPr>
          <p:spPr>
            <a:xfrm>
              <a:off x="6446520" y="4425696"/>
              <a:ext cx="4709160" cy="1262380"/>
            </a:xfrm>
            <a:custGeom>
              <a:avLst/>
              <a:gdLst/>
              <a:ahLst/>
              <a:cxnLst/>
              <a:rect l="l" t="t" r="r" b="b"/>
              <a:pathLst>
                <a:path w="4709159" h="1262379">
                  <a:moveTo>
                    <a:pt x="4654293" y="1261871"/>
                  </a:moveTo>
                  <a:lnTo>
                    <a:pt x="54866" y="1261871"/>
                  </a:lnTo>
                  <a:lnTo>
                    <a:pt x="33509" y="1257560"/>
                  </a:lnTo>
                  <a:lnTo>
                    <a:pt x="16069" y="1245802"/>
                  </a:lnTo>
                  <a:lnTo>
                    <a:pt x="4311" y="1228362"/>
                  </a:lnTo>
                  <a:lnTo>
                    <a:pt x="0" y="1207005"/>
                  </a:lnTo>
                  <a:lnTo>
                    <a:pt x="0" y="54865"/>
                  </a:ln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6" y="0"/>
                  </a:lnTo>
                  <a:lnTo>
                    <a:pt x="4654293" y="0"/>
                  </a:lnTo>
                  <a:lnTo>
                    <a:pt x="4693089" y="16069"/>
                  </a:lnTo>
                  <a:lnTo>
                    <a:pt x="4709159" y="54865"/>
                  </a:lnTo>
                  <a:lnTo>
                    <a:pt x="4709159" y="1207005"/>
                  </a:lnTo>
                  <a:lnTo>
                    <a:pt x="4704848" y="1228362"/>
                  </a:lnTo>
                  <a:lnTo>
                    <a:pt x="4693090" y="1245802"/>
                  </a:lnTo>
                  <a:lnTo>
                    <a:pt x="4675650" y="1257560"/>
                  </a:lnTo>
                  <a:lnTo>
                    <a:pt x="4654293" y="126187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446520" y="4425696"/>
              <a:ext cx="4709160" cy="1262380"/>
            </a:xfrm>
            <a:custGeom>
              <a:avLst/>
              <a:gdLst/>
              <a:ahLst/>
              <a:cxnLst/>
              <a:rect l="l" t="t" r="r" b="b"/>
              <a:pathLst>
                <a:path w="4709159" h="1262379">
                  <a:moveTo>
                    <a:pt x="0" y="54865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6" y="0"/>
                  </a:lnTo>
                  <a:lnTo>
                    <a:pt x="4654293" y="0"/>
                  </a:lnTo>
                  <a:lnTo>
                    <a:pt x="4693089" y="16069"/>
                  </a:lnTo>
                  <a:lnTo>
                    <a:pt x="4709159" y="54865"/>
                  </a:lnTo>
                  <a:lnTo>
                    <a:pt x="4709159" y="1207005"/>
                  </a:lnTo>
                  <a:lnTo>
                    <a:pt x="4704848" y="1228362"/>
                  </a:lnTo>
                  <a:lnTo>
                    <a:pt x="4693090" y="1245802"/>
                  </a:lnTo>
                  <a:lnTo>
                    <a:pt x="4675650" y="1257560"/>
                  </a:lnTo>
                  <a:lnTo>
                    <a:pt x="4654293" y="1261871"/>
                  </a:lnTo>
                  <a:lnTo>
                    <a:pt x="54866" y="1261871"/>
                  </a:lnTo>
                  <a:lnTo>
                    <a:pt x="33509" y="1257560"/>
                  </a:lnTo>
                  <a:lnTo>
                    <a:pt x="16069" y="1245802"/>
                  </a:lnTo>
                  <a:lnTo>
                    <a:pt x="4311" y="1228362"/>
                  </a:lnTo>
                  <a:lnTo>
                    <a:pt x="0" y="1207005"/>
                  </a:lnTo>
                  <a:lnTo>
                    <a:pt x="0" y="54865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6634988" y="4608067"/>
            <a:ext cx="4265930" cy="8877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D49A39"/>
                </a:solidFill>
                <a:latin typeface="Calibri"/>
                <a:cs typeface="Calibri"/>
              </a:rPr>
              <a:t>Management</a:t>
            </a:r>
            <a:r>
              <a:rPr sz="1650" b="1" spc="-90" dirty="0">
                <a:solidFill>
                  <a:srgbClr val="D49A39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D49A39"/>
                </a:solidFill>
                <a:latin typeface="Calibri"/>
                <a:cs typeface="Calibri"/>
              </a:rPr>
              <a:t>implication</a:t>
            </a:r>
            <a:endParaRPr sz="1650">
              <a:latin typeface="Calibri"/>
              <a:cs typeface="Calibri"/>
            </a:endParaRPr>
          </a:p>
          <a:p>
            <a:pPr marL="12700" marR="5080">
              <a:lnSpc>
                <a:spcPct val="103099"/>
              </a:lnSpc>
              <a:spcBef>
                <a:spcPts val="1580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Species-specific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values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improve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conversion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tables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scenario</a:t>
            </a:r>
            <a:r>
              <a:rPr sz="1300" spc="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calculations.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4673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RESULTS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Environmental</a:t>
            </a:r>
            <a:r>
              <a:rPr spc="-55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spc="-30" dirty="0"/>
              <a:t>stand-</a:t>
            </a:r>
            <a:r>
              <a:rPr spc="-10" dirty="0"/>
              <a:t>structural</a:t>
            </a:r>
            <a:r>
              <a:rPr spc="-55" dirty="0"/>
              <a:t> </a:t>
            </a:r>
            <a:r>
              <a:rPr spc="-10" dirty="0"/>
              <a:t>effects</a:t>
            </a:r>
            <a:r>
              <a:rPr spc="-50" dirty="0"/>
              <a:t> </a:t>
            </a:r>
            <a:r>
              <a:rPr dirty="0"/>
              <a:t>are</a:t>
            </a:r>
            <a:r>
              <a:rPr spc="-55" dirty="0"/>
              <a:t> </a:t>
            </a:r>
            <a:r>
              <a:rPr spc="-25" dirty="0"/>
              <a:t>present—</a:t>
            </a:r>
            <a:r>
              <a:rPr dirty="0"/>
              <a:t>but</a:t>
            </a:r>
            <a:r>
              <a:rPr spc="-55" dirty="0"/>
              <a:t> </a:t>
            </a:r>
            <a:r>
              <a:rPr spc="-10" dirty="0"/>
              <a:t>modest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909905" y="353059"/>
            <a:ext cx="8267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8A6424"/>
                </a:solidFill>
                <a:latin typeface="Calibri"/>
                <a:cs typeface="Calibri"/>
              </a:rPr>
              <a:t>PARTIAL</a:t>
            </a:r>
            <a:r>
              <a:rPr sz="900" b="1" spc="1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EFFECTS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181274" y="1191600"/>
            <a:ext cx="671195" cy="5013960"/>
            <a:chOff x="11181274" y="1191600"/>
            <a:chExt cx="671195" cy="5013960"/>
          </a:xfrm>
        </p:grpSpPr>
        <p:sp>
          <p:nvSpPr>
            <p:cNvPr id="10" name="object 10"/>
            <p:cNvSpPr/>
            <p:nvPr/>
          </p:nvSpPr>
          <p:spPr>
            <a:xfrm>
              <a:off x="11187624" y="1197950"/>
              <a:ext cx="658495" cy="5001260"/>
            </a:xfrm>
            <a:custGeom>
              <a:avLst/>
              <a:gdLst/>
              <a:ahLst/>
              <a:cxnLst/>
              <a:rect l="l" t="t" r="r" b="b"/>
              <a:pathLst>
                <a:path w="658495" h="5001260">
                  <a:moveTo>
                    <a:pt x="612773" y="5000700"/>
                  </a:moveTo>
                  <a:lnTo>
                    <a:pt x="45726" y="5000700"/>
                  </a:lnTo>
                  <a:lnTo>
                    <a:pt x="27927" y="4997106"/>
                  </a:lnTo>
                  <a:lnTo>
                    <a:pt x="13392" y="4987307"/>
                  </a:lnTo>
                  <a:lnTo>
                    <a:pt x="3593" y="4972772"/>
                  </a:lnTo>
                  <a:lnTo>
                    <a:pt x="0" y="4954973"/>
                  </a:lnTo>
                  <a:lnTo>
                    <a:pt x="0" y="45726"/>
                  </a:lnTo>
                  <a:lnTo>
                    <a:pt x="3593" y="27927"/>
                  </a:lnTo>
                  <a:lnTo>
                    <a:pt x="13392" y="13392"/>
                  </a:lnTo>
                  <a:lnTo>
                    <a:pt x="27927" y="3593"/>
                  </a:lnTo>
                  <a:lnTo>
                    <a:pt x="45726" y="0"/>
                  </a:lnTo>
                  <a:lnTo>
                    <a:pt x="612773" y="0"/>
                  </a:lnTo>
                  <a:lnTo>
                    <a:pt x="630572" y="3593"/>
                  </a:lnTo>
                  <a:lnTo>
                    <a:pt x="645106" y="13392"/>
                  </a:lnTo>
                  <a:lnTo>
                    <a:pt x="654906" y="27927"/>
                  </a:lnTo>
                  <a:lnTo>
                    <a:pt x="658499" y="45726"/>
                  </a:lnTo>
                  <a:lnTo>
                    <a:pt x="658499" y="4954973"/>
                  </a:lnTo>
                  <a:lnTo>
                    <a:pt x="638142" y="4993017"/>
                  </a:lnTo>
                  <a:lnTo>
                    <a:pt x="612773" y="5000700"/>
                  </a:lnTo>
                  <a:close/>
                </a:path>
              </a:pathLst>
            </a:custGeom>
            <a:solidFill>
              <a:srgbClr val="F4EBD8">
                <a:alpha val="9411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187624" y="1197950"/>
              <a:ext cx="658495" cy="5001260"/>
            </a:xfrm>
            <a:custGeom>
              <a:avLst/>
              <a:gdLst/>
              <a:ahLst/>
              <a:cxnLst/>
              <a:rect l="l" t="t" r="r" b="b"/>
              <a:pathLst>
                <a:path w="658495" h="5001260">
                  <a:moveTo>
                    <a:pt x="612773" y="0"/>
                  </a:moveTo>
                  <a:lnTo>
                    <a:pt x="630572" y="3593"/>
                  </a:lnTo>
                  <a:lnTo>
                    <a:pt x="645106" y="13392"/>
                  </a:lnTo>
                  <a:lnTo>
                    <a:pt x="654906" y="27927"/>
                  </a:lnTo>
                  <a:lnTo>
                    <a:pt x="658499" y="45726"/>
                  </a:lnTo>
                  <a:lnTo>
                    <a:pt x="658499" y="4954973"/>
                  </a:lnTo>
                  <a:lnTo>
                    <a:pt x="638142" y="4993017"/>
                  </a:lnTo>
                  <a:lnTo>
                    <a:pt x="612773" y="5000700"/>
                  </a:lnTo>
                  <a:lnTo>
                    <a:pt x="45726" y="5000700"/>
                  </a:lnTo>
                  <a:lnTo>
                    <a:pt x="27927" y="4997106"/>
                  </a:lnTo>
                  <a:lnTo>
                    <a:pt x="13392" y="4987307"/>
                  </a:lnTo>
                  <a:lnTo>
                    <a:pt x="3593" y="4972772"/>
                  </a:lnTo>
                  <a:lnTo>
                    <a:pt x="0" y="4954973"/>
                  </a:lnTo>
                  <a:lnTo>
                    <a:pt x="0" y="45726"/>
                  </a:lnTo>
                  <a:lnTo>
                    <a:pt x="3593" y="27927"/>
                  </a:lnTo>
                  <a:lnTo>
                    <a:pt x="13392" y="13392"/>
                  </a:lnTo>
                  <a:lnTo>
                    <a:pt x="27927" y="3593"/>
                  </a:lnTo>
                  <a:lnTo>
                    <a:pt x="45726" y="0"/>
                  </a:lnTo>
                  <a:lnTo>
                    <a:pt x="612773" y="0"/>
                  </a:lnTo>
                  <a:close/>
                </a:path>
              </a:pathLst>
            </a:custGeom>
            <a:ln w="12699">
              <a:solidFill>
                <a:srgbClr val="E4D3A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348680" y="2093180"/>
            <a:ext cx="394335" cy="3280410"/>
          </a:xfrm>
          <a:prstGeom prst="rect">
            <a:avLst/>
          </a:prstGeom>
        </p:spPr>
        <p:txBody>
          <a:bodyPr vert="vert" wrap="square" lIns="0" tIns="0" rIns="0" bIns="0" rtlCol="0">
            <a:spAutoFit/>
          </a:bodyPr>
          <a:lstStyle/>
          <a:p>
            <a:pPr algn="ctr">
              <a:lnSpc>
                <a:spcPts val="1350"/>
              </a:lnSpc>
            </a:pP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Most</a:t>
            </a:r>
            <a:r>
              <a:rPr sz="1300" b="1" spc="-15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fitted</a:t>
            </a:r>
            <a:r>
              <a:rPr sz="1300" b="1" spc="-10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effects</a:t>
            </a:r>
            <a:r>
              <a:rPr sz="1300" b="1" spc="-15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stay</a:t>
            </a:r>
            <a:r>
              <a:rPr sz="1300" b="1" spc="-10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close</a:t>
            </a:r>
            <a:r>
              <a:rPr sz="1300" b="1" spc="-15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to</a:t>
            </a:r>
            <a:r>
              <a:rPr sz="1300" b="1" spc="-10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zero</a:t>
            </a:r>
            <a:r>
              <a:rPr sz="1300" b="1" spc="-15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relative</a:t>
            </a:r>
            <a:r>
              <a:rPr sz="1300" b="1" spc="-10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spc="-25" dirty="0">
                <a:solidFill>
                  <a:srgbClr val="7B5B22"/>
                </a:solidFill>
                <a:latin typeface="Calibri"/>
                <a:cs typeface="Calibri"/>
              </a:rPr>
              <a:t>to</a:t>
            </a:r>
            <a:endParaRPr sz="13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the large</a:t>
            </a:r>
            <a:r>
              <a:rPr sz="1300" b="1" spc="5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dirty="0">
                <a:solidFill>
                  <a:srgbClr val="7B5B22"/>
                </a:solidFill>
                <a:latin typeface="Calibri"/>
                <a:cs typeface="Calibri"/>
              </a:rPr>
              <a:t>species</a:t>
            </a:r>
            <a:r>
              <a:rPr sz="1300" b="1" spc="5" dirty="0">
                <a:solidFill>
                  <a:srgbClr val="7B5B22"/>
                </a:solidFill>
                <a:latin typeface="Calibri"/>
                <a:cs typeface="Calibri"/>
              </a:rPr>
              <a:t> </a:t>
            </a:r>
            <a:r>
              <a:rPr sz="1300" b="1" spc="-10" dirty="0">
                <a:solidFill>
                  <a:srgbClr val="7B5B22"/>
                </a:solidFill>
                <a:latin typeface="Calibri"/>
                <a:cs typeface="Calibri"/>
              </a:rPr>
              <a:t>contrast.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17652" y="6281826"/>
            <a:ext cx="5675630" cy="1733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Partial-effect</a:t>
            </a:r>
            <a:r>
              <a:rPr sz="9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plots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shown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for</a:t>
            </a:r>
            <a:r>
              <a:rPr sz="9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mean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radial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increment,</a:t>
            </a:r>
            <a:r>
              <a:rPr sz="9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DBH,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soil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silt,</a:t>
            </a:r>
            <a:r>
              <a:rPr sz="9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TPI,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annual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precipitation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and</a:t>
            </a:r>
            <a:r>
              <a:rPr sz="950" i="1" spc="20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spc="-10" dirty="0">
                <a:solidFill>
                  <a:srgbClr val="79817D"/>
                </a:solidFill>
                <a:latin typeface="Calibri"/>
                <a:cs typeface="Calibri"/>
              </a:rPr>
              <a:t>plot-</a:t>
            </a:r>
            <a:r>
              <a:rPr sz="950" i="1" dirty="0">
                <a:solidFill>
                  <a:srgbClr val="79817D"/>
                </a:solidFill>
                <a:latin typeface="Calibri"/>
                <a:cs typeface="Calibri"/>
              </a:rPr>
              <a:t>level</a:t>
            </a:r>
            <a:r>
              <a:rPr sz="950" i="1" spc="25" dirty="0">
                <a:solidFill>
                  <a:srgbClr val="79817D"/>
                </a:solidFill>
                <a:latin typeface="Calibri"/>
                <a:cs typeface="Calibri"/>
              </a:rPr>
              <a:t> </a:t>
            </a:r>
            <a:r>
              <a:rPr sz="950" i="1" spc="-10" dirty="0">
                <a:solidFill>
                  <a:srgbClr val="79817D"/>
                </a:solidFill>
                <a:latin typeface="Calibri"/>
                <a:cs typeface="Calibri"/>
              </a:rPr>
              <a:t>effects.</a:t>
            </a:r>
            <a:endParaRPr sz="950">
              <a:latin typeface="Calibri"/>
              <a:cs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D3BFB5-6555-4537-A84D-99D16C905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947" y="1291022"/>
            <a:ext cx="9220200" cy="48847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60833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Arial"/>
                <a:cs typeface="Arial"/>
              </a:rPr>
              <a:t>RESULTS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Tree</a:t>
            </a:r>
            <a:r>
              <a:rPr spc="-95" dirty="0"/>
              <a:t> </a:t>
            </a:r>
            <a:r>
              <a:rPr dirty="0"/>
              <a:t>size</a:t>
            </a:r>
            <a:r>
              <a:rPr spc="-90" dirty="0"/>
              <a:t> </a:t>
            </a:r>
            <a:r>
              <a:rPr dirty="0"/>
              <a:t>and</a:t>
            </a:r>
            <a:r>
              <a:rPr spc="-90" dirty="0"/>
              <a:t> </a:t>
            </a:r>
            <a:r>
              <a:rPr dirty="0"/>
              <a:t>radial</a:t>
            </a:r>
            <a:r>
              <a:rPr spc="-90" dirty="0"/>
              <a:t> </a:t>
            </a:r>
            <a:r>
              <a:rPr dirty="0"/>
              <a:t>growth</a:t>
            </a:r>
            <a:r>
              <a:rPr spc="-90" dirty="0"/>
              <a:t> </a:t>
            </a:r>
            <a:r>
              <a:rPr dirty="0"/>
              <a:t>show</a:t>
            </a:r>
            <a:r>
              <a:rPr spc="-90" dirty="0"/>
              <a:t> </a:t>
            </a:r>
            <a:r>
              <a:rPr dirty="0"/>
              <a:t>weak,</a:t>
            </a:r>
            <a:r>
              <a:rPr spc="-90" dirty="0"/>
              <a:t> </a:t>
            </a:r>
            <a:r>
              <a:rPr dirty="0"/>
              <a:t>directionally</a:t>
            </a:r>
            <a:r>
              <a:rPr spc="-90" dirty="0"/>
              <a:t> </a:t>
            </a:r>
            <a:r>
              <a:rPr spc="-10" dirty="0"/>
              <a:t>interpretable</a:t>
            </a:r>
            <a:r>
              <a:rPr spc="-90" dirty="0"/>
              <a:t> </a:t>
            </a:r>
            <a:r>
              <a:rPr spc="-10" dirty="0"/>
              <a:t>trends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749980" y="353059"/>
            <a:ext cx="11461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8A6424"/>
                </a:solidFill>
                <a:latin typeface="Arial"/>
                <a:cs typeface="Arial"/>
              </a:rPr>
              <a:t>STAND</a:t>
            </a:r>
            <a:r>
              <a:rPr sz="900" b="1" spc="-15" dirty="0">
                <a:solidFill>
                  <a:srgbClr val="8A6424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Arial"/>
                <a:cs typeface="Arial"/>
              </a:rPr>
              <a:t>STRUCTURE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394450" y="1410969"/>
            <a:ext cx="4584700" cy="1494155"/>
            <a:chOff x="6394450" y="1410969"/>
            <a:chExt cx="4584700" cy="1494155"/>
          </a:xfrm>
        </p:grpSpPr>
        <p:sp>
          <p:nvSpPr>
            <p:cNvPr id="9" name="object 9"/>
            <p:cNvSpPr/>
            <p:nvPr/>
          </p:nvSpPr>
          <p:spPr>
            <a:xfrm>
              <a:off x="6400800" y="1417319"/>
              <a:ext cx="4572000" cy="1481455"/>
            </a:xfrm>
            <a:custGeom>
              <a:avLst/>
              <a:gdLst/>
              <a:ahLst/>
              <a:cxnLst/>
              <a:rect l="l" t="t" r="r" b="b"/>
              <a:pathLst>
                <a:path w="4572000" h="1481455">
                  <a:moveTo>
                    <a:pt x="4517131" y="1481327"/>
                  </a:moveTo>
                  <a:lnTo>
                    <a:pt x="54868" y="1481327"/>
                  </a:lnTo>
                  <a:lnTo>
                    <a:pt x="33511" y="1477016"/>
                  </a:lnTo>
                  <a:lnTo>
                    <a:pt x="16070" y="1465257"/>
                  </a:lnTo>
                  <a:lnTo>
                    <a:pt x="4311" y="1447816"/>
                  </a:lnTo>
                  <a:lnTo>
                    <a:pt x="0" y="1426459"/>
                  </a:lnTo>
                  <a:lnTo>
                    <a:pt x="0" y="54868"/>
                  </a:ln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8" y="0"/>
                  </a:lnTo>
                  <a:lnTo>
                    <a:pt x="4517131" y="0"/>
                  </a:lnTo>
                  <a:lnTo>
                    <a:pt x="4555929" y="16070"/>
                  </a:lnTo>
                  <a:lnTo>
                    <a:pt x="4571999" y="54868"/>
                  </a:lnTo>
                  <a:lnTo>
                    <a:pt x="4571999" y="1426459"/>
                  </a:lnTo>
                  <a:lnTo>
                    <a:pt x="4567688" y="1447816"/>
                  </a:lnTo>
                  <a:lnTo>
                    <a:pt x="4555929" y="1465257"/>
                  </a:lnTo>
                  <a:lnTo>
                    <a:pt x="4538488" y="1477016"/>
                  </a:lnTo>
                  <a:lnTo>
                    <a:pt x="4517131" y="148132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400800" y="1417319"/>
              <a:ext cx="4572000" cy="1481455"/>
            </a:xfrm>
            <a:custGeom>
              <a:avLst/>
              <a:gdLst/>
              <a:ahLst/>
              <a:cxnLst/>
              <a:rect l="l" t="t" r="r" b="b"/>
              <a:pathLst>
                <a:path w="4572000" h="1481455">
                  <a:moveTo>
                    <a:pt x="0" y="54868"/>
                  </a:move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8" y="0"/>
                  </a:lnTo>
                  <a:lnTo>
                    <a:pt x="4517131" y="0"/>
                  </a:lnTo>
                  <a:lnTo>
                    <a:pt x="4555929" y="16070"/>
                  </a:lnTo>
                  <a:lnTo>
                    <a:pt x="4571999" y="54868"/>
                  </a:lnTo>
                  <a:lnTo>
                    <a:pt x="4571999" y="1426459"/>
                  </a:lnTo>
                  <a:lnTo>
                    <a:pt x="4567688" y="1447816"/>
                  </a:lnTo>
                  <a:lnTo>
                    <a:pt x="4555929" y="1465257"/>
                  </a:lnTo>
                  <a:lnTo>
                    <a:pt x="4538488" y="1477016"/>
                  </a:lnTo>
                  <a:lnTo>
                    <a:pt x="4517131" y="1481327"/>
                  </a:lnTo>
                  <a:lnTo>
                    <a:pt x="54868" y="1481327"/>
                  </a:lnTo>
                  <a:lnTo>
                    <a:pt x="33511" y="1477016"/>
                  </a:lnTo>
                  <a:lnTo>
                    <a:pt x="16070" y="1465257"/>
                  </a:lnTo>
                  <a:lnTo>
                    <a:pt x="4311" y="1447816"/>
                  </a:lnTo>
                  <a:lnTo>
                    <a:pt x="0" y="1426459"/>
                  </a:lnTo>
                  <a:lnTo>
                    <a:pt x="0" y="5486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589268" y="1599691"/>
            <a:ext cx="4091940" cy="1099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Mean</a:t>
            </a:r>
            <a:r>
              <a:rPr sz="165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radial</a:t>
            </a:r>
            <a:r>
              <a:rPr sz="165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Calibri"/>
                <a:cs typeface="Calibri"/>
              </a:rPr>
              <a:t>increment</a:t>
            </a:r>
            <a:endParaRPr sz="16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89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fitted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effect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trends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slightly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downward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at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higher</a:t>
            </a: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3099"/>
              </a:lnSpc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long-term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radial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increment,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but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magnitude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small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uncertainty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widens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at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extremes.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394450" y="3148329"/>
            <a:ext cx="4584700" cy="1494155"/>
            <a:chOff x="6394450" y="3148329"/>
            <a:chExt cx="4584700" cy="1494155"/>
          </a:xfrm>
        </p:grpSpPr>
        <p:sp>
          <p:nvSpPr>
            <p:cNvPr id="13" name="object 13"/>
            <p:cNvSpPr/>
            <p:nvPr/>
          </p:nvSpPr>
          <p:spPr>
            <a:xfrm>
              <a:off x="6400800" y="3154679"/>
              <a:ext cx="4572000" cy="1481455"/>
            </a:xfrm>
            <a:custGeom>
              <a:avLst/>
              <a:gdLst/>
              <a:ahLst/>
              <a:cxnLst/>
              <a:rect l="l" t="t" r="r" b="b"/>
              <a:pathLst>
                <a:path w="4572000" h="1481454">
                  <a:moveTo>
                    <a:pt x="4517131" y="1481327"/>
                  </a:moveTo>
                  <a:lnTo>
                    <a:pt x="54868" y="1481327"/>
                  </a:lnTo>
                  <a:lnTo>
                    <a:pt x="33511" y="1477015"/>
                  </a:lnTo>
                  <a:lnTo>
                    <a:pt x="16070" y="1465257"/>
                  </a:lnTo>
                  <a:lnTo>
                    <a:pt x="4311" y="1447816"/>
                  </a:lnTo>
                  <a:lnTo>
                    <a:pt x="0" y="1426459"/>
                  </a:lnTo>
                  <a:lnTo>
                    <a:pt x="0" y="54868"/>
                  </a:ln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8" y="0"/>
                  </a:lnTo>
                  <a:lnTo>
                    <a:pt x="4517131" y="0"/>
                  </a:lnTo>
                  <a:lnTo>
                    <a:pt x="4555929" y="16070"/>
                  </a:lnTo>
                  <a:lnTo>
                    <a:pt x="4571999" y="54868"/>
                  </a:lnTo>
                  <a:lnTo>
                    <a:pt x="4571999" y="1426459"/>
                  </a:lnTo>
                  <a:lnTo>
                    <a:pt x="4567688" y="1447816"/>
                  </a:lnTo>
                  <a:lnTo>
                    <a:pt x="4555929" y="1465257"/>
                  </a:lnTo>
                  <a:lnTo>
                    <a:pt x="4538488" y="1477015"/>
                  </a:lnTo>
                  <a:lnTo>
                    <a:pt x="4517131" y="1481327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400800" y="3154679"/>
              <a:ext cx="4572000" cy="1481455"/>
            </a:xfrm>
            <a:custGeom>
              <a:avLst/>
              <a:gdLst/>
              <a:ahLst/>
              <a:cxnLst/>
              <a:rect l="l" t="t" r="r" b="b"/>
              <a:pathLst>
                <a:path w="4572000" h="1481454">
                  <a:moveTo>
                    <a:pt x="0" y="54868"/>
                  </a:moveTo>
                  <a:lnTo>
                    <a:pt x="4311" y="33511"/>
                  </a:lnTo>
                  <a:lnTo>
                    <a:pt x="16070" y="16070"/>
                  </a:lnTo>
                  <a:lnTo>
                    <a:pt x="33511" y="4311"/>
                  </a:lnTo>
                  <a:lnTo>
                    <a:pt x="54868" y="0"/>
                  </a:lnTo>
                  <a:lnTo>
                    <a:pt x="4517131" y="0"/>
                  </a:lnTo>
                  <a:lnTo>
                    <a:pt x="4555929" y="16070"/>
                  </a:lnTo>
                  <a:lnTo>
                    <a:pt x="4571999" y="54868"/>
                  </a:lnTo>
                  <a:lnTo>
                    <a:pt x="4571999" y="1426459"/>
                  </a:lnTo>
                  <a:lnTo>
                    <a:pt x="4567688" y="1447816"/>
                  </a:lnTo>
                  <a:lnTo>
                    <a:pt x="4555929" y="1465257"/>
                  </a:lnTo>
                  <a:lnTo>
                    <a:pt x="4538488" y="1477015"/>
                  </a:lnTo>
                  <a:lnTo>
                    <a:pt x="4517131" y="1481327"/>
                  </a:lnTo>
                  <a:lnTo>
                    <a:pt x="54868" y="1481327"/>
                  </a:lnTo>
                  <a:lnTo>
                    <a:pt x="33511" y="1477015"/>
                  </a:lnTo>
                  <a:lnTo>
                    <a:pt x="16070" y="1465257"/>
                  </a:lnTo>
                  <a:lnTo>
                    <a:pt x="4311" y="1447816"/>
                  </a:lnTo>
                  <a:lnTo>
                    <a:pt x="0" y="1426459"/>
                  </a:lnTo>
                  <a:lnTo>
                    <a:pt x="0" y="54868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589268" y="3337052"/>
            <a:ext cx="4010660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25" dirty="0">
                <a:solidFill>
                  <a:srgbClr val="376B5B"/>
                </a:solidFill>
                <a:latin typeface="Calibri"/>
                <a:cs typeface="Calibri"/>
              </a:rPr>
              <a:t>DBH</a:t>
            </a:r>
            <a:endParaRPr sz="16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1650">
              <a:latin typeface="Calibri"/>
              <a:cs typeface="Calibri"/>
            </a:endParaRPr>
          </a:p>
          <a:p>
            <a:pPr marL="12700" marR="5080">
              <a:lnSpc>
                <a:spcPct val="103099"/>
              </a:lnSpc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partial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response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near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zero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at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smaller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diameters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becomes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more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negative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toward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very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large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DBH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values.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6525259" y="5068722"/>
            <a:ext cx="3934460" cy="6750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1400"/>
              </a:lnSpc>
              <a:spcBef>
                <a:spcPts val="95"/>
              </a:spcBef>
            </a:pP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Interpretation:</a:t>
            </a:r>
            <a:r>
              <a:rPr sz="14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denser</a:t>
            </a:r>
            <a:r>
              <a:rPr sz="1400" b="1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wood</a:t>
            </a:r>
            <a:r>
              <a:rPr sz="14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may</a:t>
            </a:r>
            <a:r>
              <a:rPr sz="1400" b="1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be</a:t>
            </a:r>
            <a:r>
              <a:rPr sz="1400" b="1" spc="-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associated</a:t>
            </a:r>
            <a:r>
              <a:rPr sz="1400" b="1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27312F"/>
                </a:solidFill>
                <a:latin typeface="Calibri"/>
                <a:cs typeface="Calibri"/>
              </a:rPr>
              <a:t>with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slower</a:t>
            </a:r>
            <a:r>
              <a:rPr sz="1400" b="1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growth or different</a:t>
            </a:r>
            <a:r>
              <a:rPr sz="1400" b="1" spc="-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allocation </a:t>
            </a:r>
            <a:r>
              <a:rPr sz="1400" b="1" spc="-10" dirty="0">
                <a:solidFill>
                  <a:srgbClr val="27312F"/>
                </a:solidFill>
                <a:latin typeface="Calibri"/>
                <a:cs typeface="Calibri"/>
              </a:rPr>
              <a:t>strategies,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27312F"/>
                </a:solidFill>
                <a:latin typeface="Calibri"/>
                <a:cs typeface="Calibri"/>
              </a:rPr>
              <a:t>but </a:t>
            </a:r>
            <a:r>
              <a:rPr sz="1400" b="1" dirty="0">
                <a:solidFill>
                  <a:srgbClr val="27312F"/>
                </a:solidFill>
                <a:latin typeface="Calibri"/>
                <a:cs typeface="Calibri"/>
              </a:rPr>
              <a:t>species identity remains the dominant</a:t>
            </a:r>
            <a:r>
              <a:rPr sz="1400" b="1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27312F"/>
                </a:solidFill>
                <a:latin typeface="Calibri"/>
                <a:cs typeface="Calibri"/>
              </a:rPr>
              <a:t>axis.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26804FF-8D80-48AF-A9D7-119455B85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96" y="2673079"/>
            <a:ext cx="6019800" cy="232553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46735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RESULTS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Soil,</a:t>
            </a:r>
            <a:r>
              <a:rPr spc="-80" dirty="0"/>
              <a:t> </a:t>
            </a:r>
            <a:r>
              <a:rPr spc="-10" dirty="0"/>
              <a:t>topography</a:t>
            </a:r>
            <a:r>
              <a:rPr spc="-80" dirty="0"/>
              <a:t> </a:t>
            </a:r>
            <a:r>
              <a:rPr dirty="0"/>
              <a:t>and</a:t>
            </a:r>
            <a:r>
              <a:rPr spc="-75" dirty="0"/>
              <a:t> </a:t>
            </a:r>
            <a:r>
              <a:rPr spc="-10" dirty="0"/>
              <a:t>precipitation</a:t>
            </a:r>
            <a:r>
              <a:rPr spc="-80" dirty="0"/>
              <a:t> </a:t>
            </a:r>
            <a:r>
              <a:rPr dirty="0"/>
              <a:t>refine</a:t>
            </a:r>
            <a:r>
              <a:rPr spc="-75" dirty="0"/>
              <a:t> </a:t>
            </a:r>
            <a:r>
              <a:rPr dirty="0"/>
              <a:t>the</a:t>
            </a:r>
            <a:r>
              <a:rPr spc="-80" dirty="0"/>
              <a:t> </a:t>
            </a:r>
            <a:r>
              <a:rPr dirty="0"/>
              <a:t>pattern</a:t>
            </a:r>
            <a:r>
              <a:rPr spc="-75" dirty="0"/>
              <a:t> </a:t>
            </a:r>
            <a:r>
              <a:rPr dirty="0"/>
              <a:t>rather</a:t>
            </a:r>
            <a:r>
              <a:rPr spc="-80" dirty="0"/>
              <a:t> </a:t>
            </a:r>
            <a:r>
              <a:rPr dirty="0"/>
              <a:t>than</a:t>
            </a:r>
            <a:r>
              <a:rPr spc="-75" dirty="0"/>
              <a:t> </a:t>
            </a:r>
            <a:r>
              <a:rPr spc="-10" dirty="0"/>
              <a:t>redefine</a:t>
            </a:r>
            <a:r>
              <a:rPr spc="-80" dirty="0"/>
              <a:t> </a:t>
            </a:r>
            <a:r>
              <a:rPr spc="-25" dirty="0"/>
              <a:t>it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9621559" y="353059"/>
            <a:ext cx="140335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ENVIRONMENTAL</a:t>
            </a:r>
            <a:r>
              <a:rPr sz="900" b="1" spc="-3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CONTROLS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805930" y="1319530"/>
            <a:ext cx="4401820" cy="1155700"/>
            <a:chOff x="6805930" y="1319530"/>
            <a:chExt cx="4401820" cy="1155700"/>
          </a:xfrm>
        </p:grpSpPr>
        <p:sp>
          <p:nvSpPr>
            <p:cNvPr id="9" name="object 9"/>
            <p:cNvSpPr/>
            <p:nvPr/>
          </p:nvSpPr>
          <p:spPr>
            <a:xfrm>
              <a:off x="6812280" y="1325880"/>
              <a:ext cx="4389120" cy="1143000"/>
            </a:xfrm>
            <a:custGeom>
              <a:avLst/>
              <a:gdLst/>
              <a:ahLst/>
              <a:cxnLst/>
              <a:rect l="l" t="t" r="r" b="b"/>
              <a:pathLst>
                <a:path w="4389120" h="1143000">
                  <a:moveTo>
                    <a:pt x="4334255" y="1142999"/>
                  </a:move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4334255" y="0"/>
                  </a:lnTo>
                  <a:lnTo>
                    <a:pt x="4373050" y="16069"/>
                  </a:lnTo>
                  <a:lnTo>
                    <a:pt x="4389119" y="54863"/>
                  </a:lnTo>
                  <a:lnTo>
                    <a:pt x="4389119" y="1088135"/>
                  </a:lnTo>
                  <a:lnTo>
                    <a:pt x="4384808" y="1109491"/>
                  </a:lnTo>
                  <a:lnTo>
                    <a:pt x="4373050" y="1126930"/>
                  </a:lnTo>
                  <a:lnTo>
                    <a:pt x="4355611" y="1138688"/>
                  </a:lnTo>
                  <a:lnTo>
                    <a:pt x="4334255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12280" y="1325880"/>
              <a:ext cx="4389120" cy="1143000"/>
            </a:xfrm>
            <a:custGeom>
              <a:avLst/>
              <a:gdLst/>
              <a:ahLst/>
              <a:cxnLst/>
              <a:rect l="l" t="t" r="r" b="b"/>
              <a:pathLst>
                <a:path w="4389120" h="1143000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4334255" y="0"/>
                  </a:lnTo>
                  <a:lnTo>
                    <a:pt x="4373050" y="16069"/>
                  </a:lnTo>
                  <a:lnTo>
                    <a:pt x="4389119" y="54863"/>
                  </a:lnTo>
                  <a:lnTo>
                    <a:pt x="4389119" y="1088135"/>
                  </a:lnTo>
                  <a:lnTo>
                    <a:pt x="4384808" y="1109491"/>
                  </a:lnTo>
                  <a:lnTo>
                    <a:pt x="4373050" y="1126930"/>
                  </a:lnTo>
                  <a:lnTo>
                    <a:pt x="4355611" y="1138688"/>
                  </a:lnTo>
                  <a:lnTo>
                    <a:pt x="4334255" y="1142999"/>
                  </a:ln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000747" y="1508252"/>
            <a:ext cx="3568700" cy="82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1B4C3D"/>
                </a:solidFill>
                <a:latin typeface="Calibri"/>
                <a:cs typeface="Calibri"/>
              </a:rPr>
              <a:t>Soil</a:t>
            </a:r>
            <a:r>
              <a:rPr sz="1650" b="1" spc="-20" dirty="0">
                <a:solidFill>
                  <a:srgbClr val="1B4C3D"/>
                </a:solidFill>
                <a:latin typeface="Calibri"/>
                <a:cs typeface="Calibri"/>
              </a:rPr>
              <a:t> silt</a:t>
            </a:r>
            <a:endParaRPr sz="1650">
              <a:latin typeface="Calibri"/>
              <a:cs typeface="Calibri"/>
            </a:endParaRPr>
          </a:p>
          <a:p>
            <a:pPr marL="12700" marR="5080">
              <a:lnSpc>
                <a:spcPct val="103099"/>
              </a:lnSpc>
              <a:spcBef>
                <a:spcPts val="111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shallow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U-shaped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partial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relationship;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effect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sizes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remain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close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to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7312F"/>
                </a:solidFill>
                <a:latin typeface="Calibri"/>
                <a:cs typeface="Calibri"/>
              </a:rPr>
              <a:t>zero.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805930" y="2709417"/>
            <a:ext cx="4401820" cy="1155700"/>
            <a:chOff x="6805930" y="2709417"/>
            <a:chExt cx="4401820" cy="1155700"/>
          </a:xfrm>
        </p:grpSpPr>
        <p:sp>
          <p:nvSpPr>
            <p:cNvPr id="13" name="object 13"/>
            <p:cNvSpPr/>
            <p:nvPr/>
          </p:nvSpPr>
          <p:spPr>
            <a:xfrm>
              <a:off x="6812280" y="2715767"/>
              <a:ext cx="4389120" cy="1143000"/>
            </a:xfrm>
            <a:custGeom>
              <a:avLst/>
              <a:gdLst/>
              <a:ahLst/>
              <a:cxnLst/>
              <a:rect l="l" t="t" r="r" b="b"/>
              <a:pathLst>
                <a:path w="4389120" h="1143000">
                  <a:moveTo>
                    <a:pt x="4334255" y="1142999"/>
                  </a:move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4334255" y="0"/>
                  </a:lnTo>
                  <a:lnTo>
                    <a:pt x="4373050" y="16069"/>
                  </a:lnTo>
                  <a:lnTo>
                    <a:pt x="4389119" y="54863"/>
                  </a:lnTo>
                  <a:lnTo>
                    <a:pt x="4389119" y="1088135"/>
                  </a:lnTo>
                  <a:lnTo>
                    <a:pt x="4384808" y="1109491"/>
                  </a:lnTo>
                  <a:lnTo>
                    <a:pt x="4373050" y="1126930"/>
                  </a:lnTo>
                  <a:lnTo>
                    <a:pt x="4355611" y="1138688"/>
                  </a:lnTo>
                  <a:lnTo>
                    <a:pt x="4334255" y="1142999"/>
                  </a:lnTo>
                  <a:close/>
                </a:path>
              </a:pathLst>
            </a:custGeom>
            <a:solidFill>
              <a:srgbClr val="E7EE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12280" y="2715767"/>
              <a:ext cx="4389120" cy="1143000"/>
            </a:xfrm>
            <a:custGeom>
              <a:avLst/>
              <a:gdLst/>
              <a:ahLst/>
              <a:cxnLst/>
              <a:rect l="l" t="t" r="r" b="b"/>
              <a:pathLst>
                <a:path w="4389120" h="1143000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4334255" y="0"/>
                  </a:lnTo>
                  <a:lnTo>
                    <a:pt x="4373050" y="16069"/>
                  </a:lnTo>
                  <a:lnTo>
                    <a:pt x="4389119" y="54863"/>
                  </a:lnTo>
                  <a:lnTo>
                    <a:pt x="4389119" y="1088135"/>
                  </a:lnTo>
                  <a:lnTo>
                    <a:pt x="4384808" y="1109491"/>
                  </a:lnTo>
                  <a:lnTo>
                    <a:pt x="4373050" y="1126930"/>
                  </a:lnTo>
                  <a:lnTo>
                    <a:pt x="4355611" y="1138688"/>
                  </a:lnTo>
                  <a:lnTo>
                    <a:pt x="4334255" y="1142999"/>
                  </a:ln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5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000747" y="2898140"/>
            <a:ext cx="3661410" cy="828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20" dirty="0">
                <a:solidFill>
                  <a:srgbClr val="1B4C3D"/>
                </a:solidFill>
                <a:latin typeface="Arial"/>
                <a:cs typeface="Arial"/>
              </a:rPr>
              <a:t>Topographic</a:t>
            </a:r>
            <a:r>
              <a:rPr sz="1650" b="1" spc="-60" dirty="0">
                <a:solidFill>
                  <a:srgbClr val="1B4C3D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1B4C3D"/>
                </a:solidFill>
                <a:latin typeface="Arial"/>
                <a:cs typeface="Arial"/>
              </a:rPr>
              <a:t>position</a:t>
            </a: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03099"/>
              </a:lnSpc>
              <a:spcBef>
                <a:spcPts val="111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weak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nonlinear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response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with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small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peak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around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intermediate</a:t>
            </a:r>
            <a:r>
              <a:rPr sz="1300" spc="7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positions.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805930" y="4099305"/>
            <a:ext cx="4401820" cy="1155700"/>
            <a:chOff x="6805930" y="4099305"/>
            <a:chExt cx="4401820" cy="1155700"/>
          </a:xfrm>
        </p:grpSpPr>
        <p:sp>
          <p:nvSpPr>
            <p:cNvPr id="17" name="object 17"/>
            <p:cNvSpPr/>
            <p:nvPr/>
          </p:nvSpPr>
          <p:spPr>
            <a:xfrm>
              <a:off x="6812280" y="4105655"/>
              <a:ext cx="4389120" cy="1143000"/>
            </a:xfrm>
            <a:custGeom>
              <a:avLst/>
              <a:gdLst/>
              <a:ahLst/>
              <a:cxnLst/>
              <a:rect l="l" t="t" r="r" b="b"/>
              <a:pathLst>
                <a:path w="4389120" h="1143000">
                  <a:moveTo>
                    <a:pt x="4334255" y="1142999"/>
                  </a:move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6"/>
                  </a:lnTo>
                  <a:lnTo>
                    <a:pt x="0" y="54864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4334255" y="0"/>
                  </a:lnTo>
                  <a:lnTo>
                    <a:pt x="4373050" y="16069"/>
                  </a:lnTo>
                  <a:lnTo>
                    <a:pt x="4389119" y="54864"/>
                  </a:lnTo>
                  <a:lnTo>
                    <a:pt x="4389119" y="1088136"/>
                  </a:lnTo>
                  <a:lnTo>
                    <a:pt x="4384808" y="1109491"/>
                  </a:lnTo>
                  <a:lnTo>
                    <a:pt x="4373050" y="1126930"/>
                  </a:lnTo>
                  <a:lnTo>
                    <a:pt x="4355611" y="1138688"/>
                  </a:lnTo>
                  <a:lnTo>
                    <a:pt x="4334255" y="1142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12280" y="4105655"/>
              <a:ext cx="4389120" cy="1143000"/>
            </a:xfrm>
            <a:custGeom>
              <a:avLst/>
              <a:gdLst/>
              <a:ahLst/>
              <a:cxnLst/>
              <a:rect l="l" t="t" r="r" b="b"/>
              <a:pathLst>
                <a:path w="4389120" h="1143000">
                  <a:moveTo>
                    <a:pt x="0" y="54864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4334255" y="0"/>
                  </a:lnTo>
                  <a:lnTo>
                    <a:pt x="4373050" y="16069"/>
                  </a:lnTo>
                  <a:lnTo>
                    <a:pt x="4389119" y="54864"/>
                  </a:lnTo>
                  <a:lnTo>
                    <a:pt x="4389119" y="1088136"/>
                  </a:lnTo>
                  <a:lnTo>
                    <a:pt x="4384808" y="1109491"/>
                  </a:lnTo>
                  <a:lnTo>
                    <a:pt x="4373050" y="1126930"/>
                  </a:lnTo>
                  <a:lnTo>
                    <a:pt x="4355611" y="1138688"/>
                  </a:lnTo>
                  <a:lnTo>
                    <a:pt x="4334255" y="1142999"/>
                  </a:lnTo>
                  <a:lnTo>
                    <a:pt x="54863" y="1142999"/>
                  </a:lnTo>
                  <a:lnTo>
                    <a:pt x="33508" y="1138688"/>
                  </a:lnTo>
                  <a:lnTo>
                    <a:pt x="16069" y="1126930"/>
                  </a:lnTo>
                  <a:lnTo>
                    <a:pt x="4311" y="1109491"/>
                  </a:lnTo>
                  <a:lnTo>
                    <a:pt x="0" y="1088136"/>
                  </a:lnTo>
                  <a:lnTo>
                    <a:pt x="0" y="54864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827011" y="4288028"/>
            <a:ext cx="4234180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D49A39"/>
                </a:solidFill>
                <a:latin typeface="Arial"/>
                <a:cs typeface="Arial"/>
              </a:rPr>
              <a:t>Annual</a:t>
            </a:r>
            <a:r>
              <a:rPr sz="1650" b="1" spc="-90" dirty="0">
                <a:solidFill>
                  <a:srgbClr val="D49A39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D49A39"/>
                </a:solidFill>
                <a:latin typeface="Arial"/>
                <a:cs typeface="Arial"/>
              </a:rPr>
              <a:t>precipitation</a:t>
            </a:r>
            <a:endParaRPr sz="1650">
              <a:latin typeface="Arial"/>
              <a:cs typeface="Arial"/>
            </a:endParaRPr>
          </a:p>
          <a:p>
            <a:pPr marL="186055" marR="201930">
              <a:lnSpc>
                <a:spcPct val="103099"/>
              </a:lnSpc>
              <a:spcBef>
                <a:spcPts val="111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slight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positive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tendency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across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observed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gradient,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again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with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small</a:t>
            </a:r>
            <a:r>
              <a:rPr sz="1300" spc="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magnitude.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300">
              <a:latin typeface="Calibri"/>
              <a:cs typeface="Calibri"/>
            </a:endParaRPr>
          </a:p>
          <a:p>
            <a:pPr marL="12700" marR="5080">
              <a:lnSpc>
                <a:spcPct val="101400"/>
              </a:lnSpc>
            </a:pP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The</a:t>
            </a:r>
            <a:r>
              <a:rPr sz="1400" b="1" spc="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emerging</a:t>
            </a:r>
            <a:r>
              <a:rPr sz="1400" b="1" spc="1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picture</a:t>
            </a:r>
            <a:r>
              <a:rPr sz="1400" b="1" spc="1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is</a:t>
            </a:r>
            <a:r>
              <a:rPr sz="1400" b="1" spc="1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one</a:t>
            </a:r>
            <a:r>
              <a:rPr sz="1400" b="1" spc="1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of</a:t>
            </a:r>
            <a:r>
              <a:rPr sz="1400" b="1" spc="1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secondary</a:t>
            </a:r>
            <a:r>
              <a:rPr sz="1400" b="1" spc="1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B4C3D"/>
                </a:solidFill>
                <a:latin typeface="Calibri"/>
                <a:cs typeface="Calibri"/>
              </a:rPr>
              <a:t>environmental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modulation</a:t>
            </a:r>
            <a:r>
              <a:rPr sz="1400" b="1" spc="-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B4C3D"/>
                </a:solidFill>
                <a:latin typeface="Calibri"/>
                <a:cs typeface="Calibri"/>
              </a:rPr>
              <a:t>around strong species-specific </a:t>
            </a:r>
            <a:r>
              <a:rPr sz="1400" b="1" spc="-10" dirty="0">
                <a:solidFill>
                  <a:srgbClr val="1B4C3D"/>
                </a:solidFill>
                <a:latin typeface="Calibri"/>
                <a:cs typeface="Calibri"/>
              </a:rPr>
              <a:t>baselines.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00A31B0-4A20-442A-A13E-C24ED60AA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10" y="1168104"/>
            <a:ext cx="5998984" cy="488331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43458" y="1292097"/>
            <a:ext cx="5819140" cy="789940"/>
            <a:chOff x="743458" y="1292097"/>
            <a:chExt cx="5819140" cy="789940"/>
          </a:xfrm>
        </p:grpSpPr>
        <p:sp>
          <p:nvSpPr>
            <p:cNvPr id="3" name="object 3"/>
            <p:cNvSpPr/>
            <p:nvPr/>
          </p:nvSpPr>
          <p:spPr>
            <a:xfrm>
              <a:off x="749808" y="1298447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5760722" y="777239"/>
                  </a:moveTo>
                  <a:lnTo>
                    <a:pt x="45717" y="777239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7"/>
                  </a:lnTo>
                  <a:lnTo>
                    <a:pt x="3592" y="27922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7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39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49808" y="1298447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0" y="45717"/>
                  </a:moveTo>
                  <a:lnTo>
                    <a:pt x="3592" y="27922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7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39"/>
                  </a:lnTo>
                  <a:lnTo>
                    <a:pt x="45717" y="777239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7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108127" y="1501140"/>
            <a:ext cx="115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E7C980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41780" y="1447800"/>
            <a:ext cx="130937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dirty="0">
                <a:solidFill>
                  <a:srgbClr val="FFFFFF"/>
                </a:solidFill>
                <a:latin typeface="Calibri"/>
                <a:cs typeface="Calibri"/>
              </a:rPr>
              <a:t>Species</a:t>
            </a:r>
            <a:r>
              <a:rPr sz="155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b="1" spc="-10" dirty="0">
                <a:solidFill>
                  <a:srgbClr val="FFFFFF"/>
                </a:solidFill>
                <a:latin typeface="Calibri"/>
                <a:cs typeface="Calibri"/>
              </a:rPr>
              <a:t>identity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3420" y="1404213"/>
            <a:ext cx="2644140" cy="415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5"/>
              </a:spcBef>
            </a:pP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Large</a:t>
            </a:r>
            <a:r>
              <a:rPr sz="1250" spc="3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separation</a:t>
            </a:r>
            <a:r>
              <a:rPr sz="1250" spc="3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among</a:t>
            </a:r>
            <a:r>
              <a:rPr sz="1250" spc="4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species</a:t>
            </a:r>
            <a:r>
              <a:rPr sz="1250" spc="3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E1ECE7"/>
                </a:solidFill>
                <a:latin typeface="Calibri"/>
                <a:cs typeface="Calibri"/>
              </a:rPr>
              <a:t>means;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primary</a:t>
            </a:r>
            <a:r>
              <a:rPr sz="1250" spc="1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driver</a:t>
            </a:r>
            <a:r>
              <a:rPr sz="1250" spc="3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in</a:t>
            </a:r>
            <a:r>
              <a:rPr sz="1250" spc="2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the</a:t>
            </a:r>
            <a:r>
              <a:rPr sz="1250" spc="3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E1ECE7"/>
                </a:solidFill>
                <a:latin typeface="Calibri"/>
                <a:cs typeface="Calibri"/>
              </a:rPr>
              <a:t>current</a:t>
            </a:r>
            <a:r>
              <a:rPr sz="1250" spc="3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E1ECE7"/>
                </a:solidFill>
                <a:latin typeface="Calibri"/>
                <a:cs typeface="Calibri"/>
              </a:rPr>
              <a:t>results.</a:t>
            </a:r>
            <a:endParaRPr sz="125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43458" y="2316226"/>
            <a:ext cx="5819140" cy="789940"/>
            <a:chOff x="743458" y="2316226"/>
            <a:chExt cx="5819140" cy="789940"/>
          </a:xfrm>
        </p:grpSpPr>
        <p:sp>
          <p:nvSpPr>
            <p:cNvPr id="9" name="object 9"/>
            <p:cNvSpPr/>
            <p:nvPr/>
          </p:nvSpPr>
          <p:spPr>
            <a:xfrm>
              <a:off x="749808" y="2322576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5760722" y="777239"/>
                  </a:moveTo>
                  <a:lnTo>
                    <a:pt x="45717" y="777239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7"/>
                  </a:lnTo>
                  <a:lnTo>
                    <a:pt x="3592" y="27922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7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9808" y="2322576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0" y="45717"/>
                  </a:moveTo>
                  <a:lnTo>
                    <a:pt x="3592" y="27922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7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39"/>
                  </a:lnTo>
                  <a:lnTo>
                    <a:pt x="45717" y="777239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7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08127" y="2525267"/>
            <a:ext cx="115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49A39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41780" y="2353817"/>
            <a:ext cx="1002665" cy="49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50" b="1" spc="-10" dirty="0">
                <a:solidFill>
                  <a:srgbClr val="1B4C3D"/>
                </a:solidFill>
                <a:latin typeface="Calibri"/>
                <a:cs typeface="Calibri"/>
              </a:rPr>
              <a:t>Tree</a:t>
            </a:r>
            <a:r>
              <a:rPr sz="1550" b="1" spc="-4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50" b="1" dirty="0">
                <a:solidFill>
                  <a:srgbClr val="1B4C3D"/>
                </a:solidFill>
                <a:latin typeface="Calibri"/>
                <a:cs typeface="Calibri"/>
              </a:rPr>
              <a:t>/</a:t>
            </a:r>
            <a:r>
              <a:rPr sz="1550" b="1" spc="-3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550" b="1" spc="-20" dirty="0">
                <a:solidFill>
                  <a:srgbClr val="1B4C3D"/>
                </a:solidFill>
                <a:latin typeface="Calibri"/>
                <a:cs typeface="Calibri"/>
              </a:rPr>
              <a:t>stand </a:t>
            </a:r>
            <a:r>
              <a:rPr sz="1550" b="1" spc="-10" dirty="0">
                <a:solidFill>
                  <a:srgbClr val="1B4C3D"/>
                </a:solidFill>
                <a:latin typeface="Calibri"/>
                <a:cs typeface="Calibri"/>
              </a:rPr>
              <a:t>structure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33420" y="2428341"/>
            <a:ext cx="2896235" cy="3978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5"/>
              </a:spcBef>
            </a:pPr>
            <a:r>
              <a:rPr lang="en-US" sz="1250" dirty="0">
                <a:solidFill>
                  <a:srgbClr val="27312F"/>
                </a:solidFill>
                <a:latin typeface="Calibri"/>
                <a:cs typeface="Calibri"/>
              </a:rPr>
              <a:t>DBH and growth make minor intraspecies changes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.</a:t>
            </a:r>
            <a:endParaRPr sz="125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43458" y="3340353"/>
            <a:ext cx="5819140" cy="789940"/>
            <a:chOff x="743458" y="3340353"/>
            <a:chExt cx="5819140" cy="789940"/>
          </a:xfrm>
        </p:grpSpPr>
        <p:sp>
          <p:nvSpPr>
            <p:cNvPr id="15" name="object 15"/>
            <p:cNvSpPr/>
            <p:nvPr/>
          </p:nvSpPr>
          <p:spPr>
            <a:xfrm>
              <a:off x="749808" y="3346703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5760722" y="777240"/>
                  </a:moveTo>
                  <a:lnTo>
                    <a:pt x="45717" y="777240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6"/>
                  </a:lnTo>
                  <a:lnTo>
                    <a:pt x="3592" y="27921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6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40"/>
                  </a:lnTo>
                  <a:close/>
                </a:path>
              </a:pathLst>
            </a:custGeom>
            <a:solidFill>
              <a:srgbClr val="F0EE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49808" y="3346703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0" y="45716"/>
                  </a:moveTo>
                  <a:lnTo>
                    <a:pt x="3592" y="27921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6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40"/>
                  </a:lnTo>
                  <a:lnTo>
                    <a:pt x="45717" y="777240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6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103745" y="3549396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49A39"/>
                </a:solidFill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41780" y="3496056"/>
            <a:ext cx="107569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10" dirty="0">
                <a:solidFill>
                  <a:srgbClr val="1B4C3D"/>
                </a:solidFill>
                <a:latin typeface="Calibri"/>
                <a:cs typeface="Calibri"/>
              </a:rPr>
              <a:t>Environment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33420" y="3452469"/>
            <a:ext cx="2607945" cy="415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5"/>
              </a:spcBef>
            </a:pP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Soil,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topography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250" spc="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precipitation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20" dirty="0">
                <a:solidFill>
                  <a:srgbClr val="27312F"/>
                </a:solidFill>
                <a:latin typeface="Calibri"/>
                <a:cs typeface="Calibri"/>
              </a:rPr>
              <a:t>have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modest</a:t>
            </a:r>
            <a:r>
              <a:rPr sz="125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partial</a:t>
            </a:r>
            <a:r>
              <a:rPr sz="125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effects.</a:t>
            </a:r>
            <a:endParaRPr sz="125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43458" y="4364482"/>
            <a:ext cx="5819140" cy="789940"/>
            <a:chOff x="743458" y="4364482"/>
            <a:chExt cx="5819140" cy="789940"/>
          </a:xfrm>
        </p:grpSpPr>
        <p:sp>
          <p:nvSpPr>
            <p:cNvPr id="21" name="object 21"/>
            <p:cNvSpPr/>
            <p:nvPr/>
          </p:nvSpPr>
          <p:spPr>
            <a:xfrm>
              <a:off x="749808" y="4370832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5760722" y="777239"/>
                  </a:moveTo>
                  <a:lnTo>
                    <a:pt x="45717" y="777239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7"/>
                  </a:lnTo>
                  <a:lnTo>
                    <a:pt x="3592" y="27922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7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49808" y="4370832"/>
              <a:ext cx="5806440" cy="777240"/>
            </a:xfrm>
            <a:custGeom>
              <a:avLst/>
              <a:gdLst/>
              <a:ahLst/>
              <a:cxnLst/>
              <a:rect l="l" t="t" r="r" b="b"/>
              <a:pathLst>
                <a:path w="5806440" h="777239">
                  <a:moveTo>
                    <a:pt x="0" y="45717"/>
                  </a:moveTo>
                  <a:lnTo>
                    <a:pt x="3592" y="27922"/>
                  </a:lnTo>
                  <a:lnTo>
                    <a:pt x="13390" y="13390"/>
                  </a:lnTo>
                  <a:lnTo>
                    <a:pt x="27922" y="3592"/>
                  </a:lnTo>
                  <a:lnTo>
                    <a:pt x="45717" y="0"/>
                  </a:lnTo>
                  <a:lnTo>
                    <a:pt x="5760722" y="0"/>
                  </a:lnTo>
                  <a:lnTo>
                    <a:pt x="5798758" y="20353"/>
                  </a:lnTo>
                  <a:lnTo>
                    <a:pt x="5806439" y="45717"/>
                  </a:lnTo>
                  <a:lnTo>
                    <a:pt x="5806439" y="731522"/>
                  </a:lnTo>
                  <a:lnTo>
                    <a:pt x="5802846" y="749317"/>
                  </a:lnTo>
                  <a:lnTo>
                    <a:pt x="5793049" y="763849"/>
                  </a:lnTo>
                  <a:lnTo>
                    <a:pt x="5778517" y="773647"/>
                  </a:lnTo>
                  <a:lnTo>
                    <a:pt x="5760722" y="777239"/>
                  </a:lnTo>
                  <a:lnTo>
                    <a:pt x="45717" y="777239"/>
                  </a:lnTo>
                  <a:lnTo>
                    <a:pt x="27922" y="773647"/>
                  </a:lnTo>
                  <a:lnTo>
                    <a:pt x="13390" y="763849"/>
                  </a:lnTo>
                  <a:lnTo>
                    <a:pt x="3592" y="749317"/>
                  </a:lnTo>
                  <a:lnTo>
                    <a:pt x="0" y="731522"/>
                  </a:lnTo>
                  <a:lnTo>
                    <a:pt x="0" y="45717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108127" y="4573524"/>
            <a:ext cx="11557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49A39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1780" y="4520184"/>
            <a:ext cx="1565910" cy="261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spc="-20" dirty="0">
                <a:solidFill>
                  <a:srgbClr val="1B4C3D"/>
                </a:solidFill>
                <a:latin typeface="Calibri"/>
                <a:cs typeface="Calibri"/>
              </a:rPr>
              <a:t>Plot-</a:t>
            </a:r>
            <a:r>
              <a:rPr sz="1550" b="1" dirty="0">
                <a:solidFill>
                  <a:srgbClr val="1B4C3D"/>
                </a:solidFill>
                <a:latin typeface="Calibri"/>
                <a:cs typeface="Calibri"/>
              </a:rPr>
              <a:t>level</a:t>
            </a:r>
            <a:r>
              <a:rPr sz="1550" b="1" spc="-10" dirty="0">
                <a:solidFill>
                  <a:srgbClr val="1B4C3D"/>
                </a:solidFill>
                <a:latin typeface="Calibri"/>
                <a:cs typeface="Calibri"/>
              </a:rPr>
              <a:t> variation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233420" y="4476597"/>
            <a:ext cx="2725420" cy="415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95"/>
              </a:spcBef>
            </a:pP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Residual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local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differences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remain</a:t>
            </a:r>
            <a:r>
              <a:rPr sz="1250" spc="1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and</a:t>
            </a:r>
            <a:r>
              <a:rPr sz="1250" spc="1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25" dirty="0">
                <a:solidFill>
                  <a:srgbClr val="27312F"/>
                </a:solidFill>
                <a:latin typeface="Calibri"/>
                <a:cs typeface="Calibri"/>
              </a:rPr>
              <a:t>are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represented</a:t>
            </a:r>
            <a:r>
              <a:rPr sz="1250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in</a:t>
            </a:r>
            <a:r>
              <a:rPr sz="1250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250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250" spc="-10" dirty="0">
                <a:solidFill>
                  <a:srgbClr val="27312F"/>
                </a:solidFill>
                <a:latin typeface="Calibri"/>
                <a:cs typeface="Calibri"/>
              </a:rPr>
              <a:t>model.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6961378" y="1319530"/>
            <a:ext cx="4356100" cy="4356100"/>
            <a:chOff x="6961378" y="1319530"/>
            <a:chExt cx="4356100" cy="4356100"/>
          </a:xfrm>
        </p:grpSpPr>
        <p:sp>
          <p:nvSpPr>
            <p:cNvPr id="27" name="object 27"/>
            <p:cNvSpPr/>
            <p:nvPr/>
          </p:nvSpPr>
          <p:spPr>
            <a:xfrm>
              <a:off x="6967728" y="1325880"/>
              <a:ext cx="4343400" cy="4343400"/>
            </a:xfrm>
            <a:custGeom>
              <a:avLst/>
              <a:gdLst/>
              <a:ahLst/>
              <a:cxnLst/>
              <a:rect l="l" t="t" r="r" b="b"/>
              <a:pathLst>
                <a:path w="4343400" h="4343400">
                  <a:moveTo>
                    <a:pt x="4288542" y="4343399"/>
                  </a:moveTo>
                  <a:lnTo>
                    <a:pt x="54856" y="4343399"/>
                  </a:lnTo>
                  <a:lnTo>
                    <a:pt x="33504" y="4339089"/>
                  </a:lnTo>
                  <a:lnTo>
                    <a:pt x="16067" y="4327332"/>
                  </a:lnTo>
                  <a:lnTo>
                    <a:pt x="4310" y="4309895"/>
                  </a:lnTo>
                  <a:lnTo>
                    <a:pt x="0" y="4288542"/>
                  </a:lnTo>
                  <a:lnTo>
                    <a:pt x="0" y="54857"/>
                  </a:lnTo>
                  <a:lnTo>
                    <a:pt x="4310" y="33504"/>
                  </a:lnTo>
                  <a:lnTo>
                    <a:pt x="16067" y="16067"/>
                  </a:lnTo>
                  <a:lnTo>
                    <a:pt x="33504" y="4310"/>
                  </a:lnTo>
                  <a:lnTo>
                    <a:pt x="54856" y="0"/>
                  </a:lnTo>
                  <a:lnTo>
                    <a:pt x="4288542" y="0"/>
                  </a:lnTo>
                  <a:lnTo>
                    <a:pt x="4327332" y="16067"/>
                  </a:lnTo>
                  <a:lnTo>
                    <a:pt x="4343399" y="54857"/>
                  </a:lnTo>
                  <a:lnTo>
                    <a:pt x="4343399" y="4288542"/>
                  </a:lnTo>
                  <a:lnTo>
                    <a:pt x="4339089" y="4309895"/>
                  </a:lnTo>
                  <a:lnTo>
                    <a:pt x="4327332" y="4327332"/>
                  </a:lnTo>
                  <a:lnTo>
                    <a:pt x="4309895" y="4339089"/>
                  </a:lnTo>
                  <a:lnTo>
                    <a:pt x="4288542" y="4343399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67728" y="1325880"/>
              <a:ext cx="4343400" cy="4343400"/>
            </a:xfrm>
            <a:custGeom>
              <a:avLst/>
              <a:gdLst/>
              <a:ahLst/>
              <a:cxnLst/>
              <a:rect l="l" t="t" r="r" b="b"/>
              <a:pathLst>
                <a:path w="4343400" h="4343400">
                  <a:moveTo>
                    <a:pt x="0" y="54857"/>
                  </a:moveTo>
                  <a:lnTo>
                    <a:pt x="4310" y="33504"/>
                  </a:lnTo>
                  <a:lnTo>
                    <a:pt x="16067" y="16067"/>
                  </a:lnTo>
                  <a:lnTo>
                    <a:pt x="33504" y="4310"/>
                  </a:lnTo>
                  <a:lnTo>
                    <a:pt x="54856" y="0"/>
                  </a:lnTo>
                  <a:lnTo>
                    <a:pt x="4288542" y="0"/>
                  </a:lnTo>
                  <a:lnTo>
                    <a:pt x="4327332" y="16067"/>
                  </a:lnTo>
                  <a:lnTo>
                    <a:pt x="4343399" y="54857"/>
                  </a:lnTo>
                  <a:lnTo>
                    <a:pt x="4343399" y="4288542"/>
                  </a:lnTo>
                  <a:lnTo>
                    <a:pt x="4339089" y="4309895"/>
                  </a:lnTo>
                  <a:lnTo>
                    <a:pt x="4327332" y="4327332"/>
                  </a:lnTo>
                  <a:lnTo>
                    <a:pt x="4309895" y="4339089"/>
                  </a:lnTo>
                  <a:lnTo>
                    <a:pt x="4288542" y="4343399"/>
                  </a:lnTo>
                  <a:lnTo>
                    <a:pt x="54856" y="4343399"/>
                  </a:lnTo>
                  <a:lnTo>
                    <a:pt x="33504" y="4339089"/>
                  </a:lnTo>
                  <a:lnTo>
                    <a:pt x="16067" y="4327332"/>
                  </a:lnTo>
                  <a:lnTo>
                    <a:pt x="4310" y="4309895"/>
                  </a:lnTo>
                  <a:lnTo>
                    <a:pt x="0" y="4288542"/>
                  </a:lnTo>
                  <a:lnTo>
                    <a:pt x="0" y="54857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156196" y="1508252"/>
            <a:ext cx="301498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spc="-10" dirty="0">
                <a:solidFill>
                  <a:srgbClr val="8A6424"/>
                </a:solidFill>
                <a:latin typeface="Calibri"/>
                <a:cs typeface="Calibri"/>
              </a:rPr>
              <a:t>Interpret</a:t>
            </a:r>
            <a:r>
              <a:rPr sz="165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650" b="1" dirty="0">
                <a:solidFill>
                  <a:srgbClr val="8A6424"/>
                </a:solidFill>
                <a:latin typeface="Calibri"/>
                <a:cs typeface="Calibri"/>
              </a:rPr>
              <a:t>with</a:t>
            </a:r>
            <a:r>
              <a:rPr sz="1650" b="1" spc="-3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8A6424"/>
                </a:solidFill>
                <a:latin typeface="Calibri"/>
                <a:cs typeface="Calibri"/>
              </a:rPr>
              <a:t>appropriate</a:t>
            </a:r>
            <a:r>
              <a:rPr sz="1650" b="1" spc="-25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1650" b="1" spc="-10" dirty="0">
                <a:solidFill>
                  <a:srgbClr val="8A6424"/>
                </a:solidFill>
                <a:latin typeface="Calibri"/>
                <a:cs typeface="Calibri"/>
              </a:rPr>
              <a:t>caution</a:t>
            </a:r>
            <a:endParaRPr sz="165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  <p:sp>
        <p:nvSpPr>
          <p:cNvPr id="36" name="object 3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7156196" y="2583484"/>
            <a:ext cx="3681729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3189">
              <a:lnSpc>
                <a:spcPct val="103099"/>
              </a:lnSpc>
              <a:spcBef>
                <a:spcPts val="90"/>
              </a:spcBef>
              <a:buChar char="•"/>
              <a:tabLst>
                <a:tab pos="135890" algn="l"/>
              </a:tabLst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Some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predictor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ranges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are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sparsely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sampled,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which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widens</a:t>
            </a:r>
            <a:r>
              <a:rPr sz="1300" spc="5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uncertainty.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56196" y="3196132"/>
            <a:ext cx="3626485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3189">
              <a:lnSpc>
                <a:spcPct val="103099"/>
              </a:lnSpc>
              <a:spcBef>
                <a:spcPts val="90"/>
              </a:spcBef>
              <a:buChar char="•"/>
              <a:tabLst>
                <a:tab pos="135890" algn="l"/>
              </a:tabLst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Correlated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environmental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variables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require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careful selection.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56196" y="3808781"/>
            <a:ext cx="3919220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3189">
              <a:lnSpc>
                <a:spcPct val="103099"/>
              </a:lnSpc>
              <a:spcBef>
                <a:spcPts val="90"/>
              </a:spcBef>
              <a:buChar char="•"/>
              <a:tabLst>
                <a:tab pos="135890" algn="l"/>
              </a:tabLst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The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current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partial-effect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figure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is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preliminary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and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should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be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read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as</a:t>
            </a:r>
            <a:r>
              <a:rPr sz="1300" spc="5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conditional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association,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not</a:t>
            </a:r>
            <a:r>
              <a:rPr sz="1300" spc="4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causation.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56196" y="4421428"/>
            <a:ext cx="3771265" cy="43434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23189">
              <a:lnSpc>
                <a:spcPct val="103099"/>
              </a:lnSpc>
              <a:spcBef>
                <a:spcPts val="90"/>
              </a:spcBef>
              <a:buChar char="•"/>
              <a:tabLst>
                <a:tab pos="135890" algn="l"/>
              </a:tabLst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Species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×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environment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interactions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are</a:t>
            </a:r>
            <a:r>
              <a:rPr sz="1300" spc="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an</a:t>
            </a:r>
            <a:r>
              <a:rPr sz="1300" spc="4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important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next</a:t>
            </a:r>
            <a:r>
              <a:rPr sz="1300" spc="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step.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xfrm>
            <a:off x="517652" y="317753"/>
            <a:ext cx="1050988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65" dirty="0"/>
              <a:t> </a:t>
            </a:r>
            <a:r>
              <a:rPr dirty="0"/>
              <a:t>emerging</a:t>
            </a:r>
            <a:r>
              <a:rPr spc="-65" dirty="0"/>
              <a:t> </a:t>
            </a:r>
            <a:r>
              <a:rPr spc="-10" dirty="0"/>
              <a:t>hierarchy</a:t>
            </a:r>
            <a:r>
              <a:rPr spc="-65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controls</a:t>
            </a:r>
            <a:r>
              <a:rPr spc="-65" dirty="0"/>
              <a:t> </a:t>
            </a:r>
            <a:r>
              <a:rPr dirty="0"/>
              <a:t>is</a:t>
            </a:r>
            <a:r>
              <a:rPr spc="-65" dirty="0"/>
              <a:t> </a:t>
            </a:r>
            <a:r>
              <a:rPr spc="-10" dirty="0"/>
              <a:t>clear—</a:t>
            </a:r>
            <a:r>
              <a:rPr dirty="0"/>
              <a:t>but</a:t>
            </a:r>
            <a:r>
              <a:rPr spc="-65" dirty="0"/>
              <a:t> </a:t>
            </a:r>
            <a:r>
              <a:rPr dirty="0"/>
              <a:t>the</a:t>
            </a:r>
            <a:r>
              <a:rPr spc="-65" dirty="0"/>
              <a:t> </a:t>
            </a:r>
            <a:r>
              <a:rPr dirty="0"/>
              <a:t>analysis</a:t>
            </a:r>
            <a:r>
              <a:rPr spc="-65" dirty="0"/>
              <a:t> </a:t>
            </a:r>
            <a:r>
              <a:rPr dirty="0"/>
              <a:t>is</a:t>
            </a:r>
            <a:r>
              <a:rPr spc="-65" dirty="0"/>
              <a:t> </a:t>
            </a:r>
            <a:r>
              <a:rPr dirty="0"/>
              <a:t>still</a:t>
            </a:r>
            <a:r>
              <a:rPr spc="-65" dirty="0"/>
              <a:t> </a:t>
            </a:r>
            <a:r>
              <a:rPr spc="-10" dirty="0"/>
              <a:t>being refined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652" y="290067"/>
            <a:ext cx="54927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D49A39"/>
                </a:solidFill>
                <a:latin typeface="Calibri"/>
                <a:cs typeface="Calibri"/>
              </a:rPr>
              <a:t>OUTLOOK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From</a:t>
            </a:r>
            <a:r>
              <a:rPr spc="-75" dirty="0"/>
              <a:t> </a:t>
            </a:r>
            <a:r>
              <a:rPr spc="-10" dirty="0"/>
              <a:t>measured</a:t>
            </a:r>
            <a:r>
              <a:rPr spc="-75" dirty="0"/>
              <a:t> </a:t>
            </a:r>
            <a:r>
              <a:rPr dirty="0"/>
              <a:t>cores</a:t>
            </a:r>
            <a:r>
              <a:rPr spc="-70" dirty="0"/>
              <a:t> </a:t>
            </a:r>
            <a:r>
              <a:rPr dirty="0"/>
              <a:t>to</a:t>
            </a:r>
            <a:r>
              <a:rPr spc="-75" dirty="0"/>
              <a:t> </a:t>
            </a:r>
            <a:r>
              <a:rPr dirty="0"/>
              <a:t>national</a:t>
            </a:r>
            <a:r>
              <a:rPr spc="-70" dirty="0"/>
              <a:t> </a:t>
            </a:r>
            <a:r>
              <a:rPr dirty="0"/>
              <a:t>trait</a:t>
            </a:r>
            <a:r>
              <a:rPr spc="-75" dirty="0"/>
              <a:t> </a:t>
            </a:r>
            <a:r>
              <a:rPr dirty="0"/>
              <a:t>and</a:t>
            </a:r>
            <a:r>
              <a:rPr spc="-70" dirty="0"/>
              <a:t> </a:t>
            </a:r>
            <a:r>
              <a:rPr dirty="0"/>
              <a:t>carbon</a:t>
            </a:r>
            <a:r>
              <a:rPr spc="-75" dirty="0"/>
              <a:t> </a:t>
            </a:r>
            <a:r>
              <a:rPr spc="-10" dirty="0"/>
              <a:t>products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9027921" y="304545"/>
            <a:ext cx="2591435" cy="305435"/>
            <a:chOff x="9027921" y="304545"/>
            <a:chExt cx="2591435" cy="305435"/>
          </a:xfrm>
        </p:grpSpPr>
        <p:sp>
          <p:nvSpPr>
            <p:cNvPr id="5" name="object 5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2523743" y="292607"/>
                  </a:move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close/>
                </a:path>
              </a:pathLst>
            </a:custGeom>
            <a:solidFill>
              <a:srgbClr val="F4EB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34271" y="310895"/>
              <a:ext cx="2578735" cy="292735"/>
            </a:xfrm>
            <a:custGeom>
              <a:avLst/>
              <a:gdLst/>
              <a:ahLst/>
              <a:cxnLst/>
              <a:rect l="l" t="t" r="r" b="b"/>
              <a:pathLst>
                <a:path w="2578734" h="292734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2523743" y="0"/>
                  </a:lnTo>
                  <a:lnTo>
                    <a:pt x="2562538" y="16069"/>
                  </a:lnTo>
                  <a:lnTo>
                    <a:pt x="2578607" y="54863"/>
                  </a:lnTo>
                  <a:lnTo>
                    <a:pt x="2578607" y="237743"/>
                  </a:lnTo>
                  <a:lnTo>
                    <a:pt x="2574296" y="259099"/>
                  </a:lnTo>
                  <a:lnTo>
                    <a:pt x="2562538" y="276538"/>
                  </a:lnTo>
                  <a:lnTo>
                    <a:pt x="2545099" y="288296"/>
                  </a:lnTo>
                  <a:lnTo>
                    <a:pt x="2523743" y="292607"/>
                  </a:lnTo>
                  <a:lnTo>
                    <a:pt x="54863" y="292607"/>
                  </a:lnTo>
                  <a:lnTo>
                    <a:pt x="33508" y="288296"/>
                  </a:lnTo>
                  <a:lnTo>
                    <a:pt x="16069" y="276538"/>
                  </a:lnTo>
                  <a:lnTo>
                    <a:pt x="4311" y="259099"/>
                  </a:lnTo>
                  <a:lnTo>
                    <a:pt x="0" y="237743"/>
                  </a:lnTo>
                  <a:lnTo>
                    <a:pt x="0" y="54863"/>
                  </a:lnTo>
                  <a:close/>
                </a:path>
              </a:pathLst>
            </a:custGeom>
            <a:ln w="12699">
              <a:solidFill>
                <a:srgbClr val="F4EBD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032604" y="353059"/>
            <a:ext cx="5816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8A6424"/>
                </a:solidFill>
                <a:latin typeface="Calibri"/>
                <a:cs typeface="Calibri"/>
              </a:rPr>
              <a:t>NEXT</a:t>
            </a:r>
            <a:r>
              <a:rPr sz="900" b="1" spc="-40" dirty="0">
                <a:solidFill>
                  <a:srgbClr val="8A6424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8A6424"/>
                </a:solidFill>
                <a:latin typeface="Calibri"/>
                <a:cs typeface="Calibri"/>
              </a:rPr>
              <a:t>STEPS</a:t>
            </a:r>
            <a:endParaRPr sz="900" dirty="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0890" y="1438402"/>
            <a:ext cx="2435860" cy="4328795"/>
            <a:chOff x="770890" y="1438402"/>
            <a:chExt cx="2435860" cy="4328795"/>
          </a:xfrm>
        </p:grpSpPr>
        <p:sp>
          <p:nvSpPr>
            <p:cNvPr id="9" name="object 9"/>
            <p:cNvSpPr/>
            <p:nvPr/>
          </p:nvSpPr>
          <p:spPr>
            <a:xfrm>
              <a:off x="777240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60" h="4316095">
                  <a:moveTo>
                    <a:pt x="2359139" y="4315967"/>
                  </a:move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39" y="0"/>
                  </a:lnTo>
                  <a:lnTo>
                    <a:pt x="2404408" y="18750"/>
                  </a:lnTo>
                  <a:lnTo>
                    <a:pt x="2423159" y="64019"/>
                  </a:lnTo>
                  <a:lnTo>
                    <a:pt x="2423159" y="4251947"/>
                  </a:lnTo>
                  <a:lnTo>
                    <a:pt x="2418128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39" y="4315967"/>
                  </a:lnTo>
                  <a:close/>
                </a:path>
              </a:pathLst>
            </a:custGeom>
            <a:solidFill>
              <a:srgbClr val="1B4C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7240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60" h="4316095">
                  <a:moveTo>
                    <a:pt x="0" y="64019"/>
                  </a:move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39" y="0"/>
                  </a:lnTo>
                  <a:lnTo>
                    <a:pt x="2404408" y="18750"/>
                  </a:lnTo>
                  <a:lnTo>
                    <a:pt x="2423159" y="64019"/>
                  </a:lnTo>
                  <a:lnTo>
                    <a:pt x="2423159" y="4251947"/>
                  </a:lnTo>
                  <a:lnTo>
                    <a:pt x="2418128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39" y="4315967"/>
                  </a:ln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close/>
                </a:path>
              </a:pathLst>
            </a:custGeom>
            <a:ln w="12699">
              <a:solidFill>
                <a:srgbClr val="1B4C3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93140" y="1748028"/>
            <a:ext cx="3213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solidFill>
                  <a:srgbClr val="E7C980"/>
                </a:solidFill>
                <a:latin typeface="Calibri"/>
                <a:cs typeface="Calibri"/>
              </a:rPr>
              <a:t>01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3140" y="2442464"/>
            <a:ext cx="14725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Finalize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species models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3140" y="3749751"/>
            <a:ext cx="1819910" cy="670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95"/>
              </a:spcBef>
            </a:pPr>
            <a:r>
              <a:rPr sz="1400" dirty="0">
                <a:solidFill>
                  <a:srgbClr val="E1ECE7"/>
                </a:solidFill>
                <a:latin typeface="Calibri"/>
                <a:cs typeface="Calibri"/>
              </a:rPr>
              <a:t>Estimate</a:t>
            </a:r>
            <a:r>
              <a:rPr sz="1400" spc="-2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1ECE7"/>
                </a:solidFill>
                <a:latin typeface="Calibri"/>
                <a:cs typeface="Calibri"/>
              </a:rPr>
              <a:t>species-specific </a:t>
            </a:r>
            <a:r>
              <a:rPr sz="1400" dirty="0">
                <a:solidFill>
                  <a:srgbClr val="E1ECE7"/>
                </a:solidFill>
                <a:latin typeface="Calibri"/>
                <a:cs typeface="Calibri"/>
              </a:rPr>
              <a:t>effects</a:t>
            </a:r>
            <a:r>
              <a:rPr sz="1400" spc="-45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1ECE7"/>
                </a:solidFill>
                <a:latin typeface="Calibri"/>
                <a:cs typeface="Calibri"/>
              </a:rPr>
              <a:t>and</a:t>
            </a:r>
            <a:r>
              <a:rPr sz="1400" spc="-4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1ECE7"/>
                </a:solidFill>
                <a:latin typeface="Calibri"/>
                <a:cs typeface="Calibri"/>
              </a:rPr>
              <a:t>interactions </a:t>
            </a:r>
            <a:r>
              <a:rPr sz="1400" dirty="0">
                <a:solidFill>
                  <a:srgbClr val="E1ECE7"/>
                </a:solidFill>
                <a:latin typeface="Calibri"/>
                <a:cs typeface="Calibri"/>
              </a:rPr>
              <a:t>with</a:t>
            </a:r>
            <a:r>
              <a:rPr sz="1400" spc="-4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E1ECE7"/>
                </a:solidFill>
                <a:latin typeface="Calibri"/>
                <a:cs typeface="Calibri"/>
              </a:rPr>
              <a:t>robust</a:t>
            </a:r>
            <a:r>
              <a:rPr sz="1400" spc="-40" dirty="0">
                <a:solidFill>
                  <a:srgbClr val="E1ECE7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1ECE7"/>
                </a:solidFill>
                <a:latin typeface="Calibri"/>
                <a:cs typeface="Calibri"/>
              </a:rPr>
              <a:t>uncertainty.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3140" y="5237480"/>
            <a:ext cx="323215" cy="185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spc="-25" dirty="0">
                <a:solidFill>
                  <a:srgbClr val="E7C980"/>
                </a:solidFill>
                <a:latin typeface="Calibri"/>
                <a:cs typeface="Calibri"/>
              </a:rPr>
              <a:t>NOW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587242" y="1438402"/>
            <a:ext cx="2435860" cy="4328795"/>
            <a:chOff x="3587242" y="1438402"/>
            <a:chExt cx="2435860" cy="4328795"/>
          </a:xfrm>
        </p:grpSpPr>
        <p:sp>
          <p:nvSpPr>
            <p:cNvPr id="16" name="object 16"/>
            <p:cNvSpPr/>
            <p:nvPr/>
          </p:nvSpPr>
          <p:spPr>
            <a:xfrm>
              <a:off x="3593592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60" h="4316095">
                  <a:moveTo>
                    <a:pt x="2359139" y="4315967"/>
                  </a:move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39" y="0"/>
                  </a:lnTo>
                  <a:lnTo>
                    <a:pt x="2404408" y="18750"/>
                  </a:lnTo>
                  <a:lnTo>
                    <a:pt x="2423159" y="64019"/>
                  </a:lnTo>
                  <a:lnTo>
                    <a:pt x="2423159" y="4251947"/>
                  </a:lnTo>
                  <a:lnTo>
                    <a:pt x="2418128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39" y="4315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593592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60" h="4316095">
                  <a:moveTo>
                    <a:pt x="0" y="64019"/>
                  </a:move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39" y="0"/>
                  </a:lnTo>
                  <a:lnTo>
                    <a:pt x="2404408" y="18750"/>
                  </a:lnTo>
                  <a:lnTo>
                    <a:pt x="2423159" y="64019"/>
                  </a:lnTo>
                  <a:lnTo>
                    <a:pt x="2423159" y="4251947"/>
                  </a:lnTo>
                  <a:lnTo>
                    <a:pt x="2418128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39" y="4315967"/>
                  </a:ln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809492" y="1748028"/>
            <a:ext cx="3213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solidFill>
                  <a:srgbClr val="D49A39"/>
                </a:solidFill>
                <a:latin typeface="Calibri"/>
                <a:cs typeface="Calibri"/>
              </a:rPr>
              <a:t>02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09492" y="2579623"/>
            <a:ext cx="1950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Map</a:t>
            </a:r>
            <a:r>
              <a:rPr sz="1800" b="1" spc="-50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B4C3D"/>
                </a:solidFill>
                <a:latin typeface="Calibri"/>
                <a:cs typeface="Calibri"/>
              </a:rPr>
              <a:t>current</a:t>
            </a:r>
            <a:r>
              <a:rPr sz="1800" b="1" spc="-45" dirty="0">
                <a:solidFill>
                  <a:srgbClr val="1B4C3D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Calibri"/>
                <a:cs typeface="Calibri"/>
              </a:rPr>
              <a:t>density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09492" y="3773119"/>
            <a:ext cx="1907539" cy="624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Predict</a:t>
            </a:r>
            <a:r>
              <a:rPr sz="1300" spc="-3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wood</a:t>
            </a:r>
            <a:r>
              <a:rPr sz="13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density</a:t>
            </a:r>
            <a:r>
              <a:rPr sz="13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across forested</a:t>
            </a:r>
            <a:r>
              <a:rPr sz="1300" spc="-30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dirty="0">
                <a:solidFill>
                  <a:srgbClr val="27312F"/>
                </a:solidFill>
                <a:latin typeface="Calibri"/>
                <a:cs typeface="Calibri"/>
              </a:rPr>
              <a:t>Georgia</a:t>
            </a:r>
            <a:r>
              <a:rPr sz="1300" spc="-2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20" dirty="0">
                <a:solidFill>
                  <a:srgbClr val="27312F"/>
                </a:solidFill>
                <a:latin typeface="Calibri"/>
                <a:cs typeface="Calibri"/>
              </a:rPr>
              <a:t>from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environmental</a:t>
            </a:r>
            <a:r>
              <a:rPr sz="1300" spc="5" dirty="0">
                <a:solidFill>
                  <a:srgbClr val="27312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Calibri"/>
                <a:cs typeface="Calibri"/>
              </a:rPr>
              <a:t>rasters.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9492" y="5245608"/>
            <a:ext cx="29019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20" dirty="0">
                <a:solidFill>
                  <a:srgbClr val="6C7671"/>
                </a:solidFill>
                <a:latin typeface="Calibri"/>
                <a:cs typeface="Calibri"/>
              </a:rPr>
              <a:t>NEXT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403594" y="1438402"/>
            <a:ext cx="2435860" cy="4328795"/>
            <a:chOff x="6403594" y="1438402"/>
            <a:chExt cx="2435860" cy="4328795"/>
          </a:xfrm>
        </p:grpSpPr>
        <p:sp>
          <p:nvSpPr>
            <p:cNvPr id="23" name="object 23"/>
            <p:cNvSpPr/>
            <p:nvPr/>
          </p:nvSpPr>
          <p:spPr>
            <a:xfrm>
              <a:off x="6409944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59" h="4316095">
                  <a:moveTo>
                    <a:pt x="2359140" y="4315967"/>
                  </a:move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40" y="0"/>
                  </a:lnTo>
                  <a:lnTo>
                    <a:pt x="2404408" y="18750"/>
                  </a:lnTo>
                  <a:lnTo>
                    <a:pt x="2423159" y="64019"/>
                  </a:lnTo>
                  <a:lnTo>
                    <a:pt x="2423159" y="4251947"/>
                  </a:lnTo>
                  <a:lnTo>
                    <a:pt x="2418128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40" y="4315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409944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59" h="4316095">
                  <a:moveTo>
                    <a:pt x="0" y="64019"/>
                  </a:move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40" y="0"/>
                  </a:lnTo>
                  <a:lnTo>
                    <a:pt x="2404408" y="18750"/>
                  </a:lnTo>
                  <a:lnTo>
                    <a:pt x="2423159" y="64019"/>
                  </a:lnTo>
                  <a:lnTo>
                    <a:pt x="2423159" y="4251947"/>
                  </a:lnTo>
                  <a:lnTo>
                    <a:pt x="2418128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40" y="4315967"/>
                  </a:ln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6625844" y="1748028"/>
            <a:ext cx="3505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solidFill>
                  <a:srgbClr val="D49A39"/>
                </a:solidFill>
                <a:latin typeface="+mn-lt"/>
                <a:cs typeface="Arial"/>
              </a:rPr>
              <a:t>03</a:t>
            </a:r>
            <a:endParaRPr sz="2300" dirty="0">
              <a:latin typeface="+mn-lt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25844" y="2579623"/>
            <a:ext cx="176466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+mn-lt"/>
                <a:cs typeface="Arial"/>
              </a:rPr>
              <a:t>Link</a:t>
            </a:r>
            <a:r>
              <a:rPr sz="1800" b="1" spc="-25" dirty="0">
                <a:solidFill>
                  <a:srgbClr val="1B4C3D"/>
                </a:solidFill>
                <a:latin typeface="+mn-lt"/>
                <a:cs typeface="Arial"/>
              </a:rPr>
              <a:t> </a:t>
            </a:r>
            <a:r>
              <a:rPr sz="1800" b="1" dirty="0">
                <a:solidFill>
                  <a:srgbClr val="1B4C3D"/>
                </a:solidFill>
                <a:latin typeface="+mn-lt"/>
                <a:cs typeface="Arial"/>
              </a:rPr>
              <a:t>to</a:t>
            </a:r>
            <a:r>
              <a:rPr sz="1800" b="1" spc="-25" dirty="0">
                <a:solidFill>
                  <a:srgbClr val="1B4C3D"/>
                </a:solidFill>
                <a:latin typeface="+mn-lt"/>
                <a:cs typeface="Arial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+mn-lt"/>
                <a:cs typeface="Arial"/>
              </a:rPr>
              <a:t>biomass</a:t>
            </a:r>
            <a:endParaRPr sz="1800" dirty="0">
              <a:latin typeface="+mn-lt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25844" y="3673297"/>
            <a:ext cx="1882775" cy="824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34950">
              <a:lnSpc>
                <a:spcPct val="100800"/>
              </a:lnSpc>
              <a:spcBef>
                <a:spcPts val="95"/>
              </a:spcBef>
            </a:pP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Combine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local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+mn-lt"/>
                <a:cs typeface="Arial MT"/>
              </a:rPr>
              <a:t>density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with</a:t>
            </a:r>
            <a:r>
              <a:rPr sz="1300" spc="-1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NFI,</a:t>
            </a:r>
            <a:r>
              <a:rPr sz="1300" spc="-1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+mn-lt"/>
                <a:cs typeface="Arial MT"/>
              </a:rPr>
              <a:t>forest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composition</a:t>
            </a:r>
            <a:r>
              <a:rPr sz="1300" spc="-5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and</a:t>
            </a:r>
            <a:endParaRPr sz="1300" dirty="0">
              <a:latin typeface="+mn-l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300" spc="-10" dirty="0">
                <a:solidFill>
                  <a:srgbClr val="27312F"/>
                </a:solidFill>
                <a:latin typeface="+mn-lt"/>
                <a:cs typeface="Arial MT"/>
              </a:rPr>
              <a:t>remote-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sensing</a:t>
            </a:r>
            <a:r>
              <a:rPr sz="1300" spc="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+mn-lt"/>
                <a:cs typeface="Arial MT"/>
              </a:rPr>
              <a:t>biomass.</a:t>
            </a:r>
            <a:endParaRPr sz="1300" dirty="0">
              <a:latin typeface="+mn-l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25844" y="5245608"/>
            <a:ext cx="34734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20" dirty="0">
                <a:solidFill>
                  <a:srgbClr val="6C7671"/>
                </a:solidFill>
                <a:latin typeface="Arial"/>
                <a:cs typeface="Arial"/>
              </a:rPr>
              <a:t>NEXT</a:t>
            </a:r>
            <a:endParaRPr sz="95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219945" y="1438402"/>
            <a:ext cx="2435860" cy="4328795"/>
            <a:chOff x="9219945" y="1438402"/>
            <a:chExt cx="2435860" cy="4328795"/>
          </a:xfrm>
        </p:grpSpPr>
        <p:sp>
          <p:nvSpPr>
            <p:cNvPr id="30" name="object 30"/>
            <p:cNvSpPr/>
            <p:nvPr/>
          </p:nvSpPr>
          <p:spPr>
            <a:xfrm>
              <a:off x="9226295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59" h="4316095">
                  <a:moveTo>
                    <a:pt x="2359139" y="4315967"/>
                  </a:move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39" y="0"/>
                  </a:lnTo>
                  <a:lnTo>
                    <a:pt x="2404408" y="18750"/>
                  </a:lnTo>
                  <a:lnTo>
                    <a:pt x="2423160" y="64019"/>
                  </a:lnTo>
                  <a:lnTo>
                    <a:pt x="2423160" y="4251947"/>
                  </a:lnTo>
                  <a:lnTo>
                    <a:pt x="2418129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39" y="43159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226295" y="1444752"/>
              <a:ext cx="2423160" cy="4316095"/>
            </a:xfrm>
            <a:custGeom>
              <a:avLst/>
              <a:gdLst/>
              <a:ahLst/>
              <a:cxnLst/>
              <a:rect l="l" t="t" r="r" b="b"/>
              <a:pathLst>
                <a:path w="2423159" h="4316095">
                  <a:moveTo>
                    <a:pt x="0" y="64019"/>
                  </a:moveTo>
                  <a:lnTo>
                    <a:pt x="5030" y="39100"/>
                  </a:lnTo>
                  <a:lnTo>
                    <a:pt x="18750" y="18750"/>
                  </a:lnTo>
                  <a:lnTo>
                    <a:pt x="39100" y="5030"/>
                  </a:lnTo>
                  <a:lnTo>
                    <a:pt x="64019" y="0"/>
                  </a:lnTo>
                  <a:lnTo>
                    <a:pt x="2359139" y="0"/>
                  </a:lnTo>
                  <a:lnTo>
                    <a:pt x="2404408" y="18750"/>
                  </a:lnTo>
                  <a:lnTo>
                    <a:pt x="2423160" y="64019"/>
                  </a:lnTo>
                  <a:lnTo>
                    <a:pt x="2423160" y="4251947"/>
                  </a:lnTo>
                  <a:lnTo>
                    <a:pt x="2418129" y="4276867"/>
                  </a:lnTo>
                  <a:lnTo>
                    <a:pt x="2404408" y="4297217"/>
                  </a:lnTo>
                  <a:lnTo>
                    <a:pt x="2384059" y="4310937"/>
                  </a:lnTo>
                  <a:lnTo>
                    <a:pt x="2359139" y="4315967"/>
                  </a:lnTo>
                  <a:lnTo>
                    <a:pt x="64019" y="4315967"/>
                  </a:lnTo>
                  <a:lnTo>
                    <a:pt x="39100" y="4310937"/>
                  </a:lnTo>
                  <a:lnTo>
                    <a:pt x="18750" y="4297217"/>
                  </a:lnTo>
                  <a:lnTo>
                    <a:pt x="5030" y="4276867"/>
                  </a:lnTo>
                  <a:lnTo>
                    <a:pt x="0" y="4251947"/>
                  </a:lnTo>
                  <a:lnTo>
                    <a:pt x="0" y="64019"/>
                  </a:lnTo>
                  <a:close/>
                </a:path>
              </a:pathLst>
            </a:custGeom>
            <a:ln w="12699">
              <a:solidFill>
                <a:srgbClr val="DDD9D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9442196" y="1748028"/>
            <a:ext cx="35052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b="1" spc="-25" dirty="0">
                <a:solidFill>
                  <a:srgbClr val="D49A39"/>
                </a:solidFill>
                <a:latin typeface="+mn-lt"/>
                <a:cs typeface="Arial"/>
              </a:rPr>
              <a:t>04</a:t>
            </a:r>
            <a:endParaRPr sz="2300" dirty="0">
              <a:latin typeface="+mn-lt"/>
              <a:cs typeface="Arial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WOOD</a:t>
            </a:r>
            <a:r>
              <a:rPr spc="-25" dirty="0"/>
              <a:t> </a:t>
            </a:r>
            <a:r>
              <a:rPr spc="-10" dirty="0"/>
              <a:t>DENSITY</a:t>
            </a:r>
            <a:r>
              <a:rPr spc="-50" dirty="0"/>
              <a:t> </a:t>
            </a:r>
            <a:r>
              <a:rPr dirty="0"/>
              <a:t>ACROSS</a:t>
            </a:r>
            <a:r>
              <a:rPr spc="-15" dirty="0"/>
              <a:t> </a:t>
            </a:r>
            <a:r>
              <a:rPr dirty="0"/>
              <a:t>GEORGIAN</a:t>
            </a:r>
            <a:r>
              <a:rPr spc="-10" dirty="0"/>
              <a:t> FORESTS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9442196" y="2442464"/>
            <a:ext cx="17151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B4C3D"/>
                </a:solidFill>
                <a:latin typeface="+mn-lt"/>
                <a:cs typeface="Arial"/>
              </a:rPr>
              <a:t>Explore</a:t>
            </a:r>
            <a:r>
              <a:rPr sz="1800" b="1" spc="-35" dirty="0">
                <a:solidFill>
                  <a:srgbClr val="1B4C3D"/>
                </a:solidFill>
                <a:latin typeface="+mn-lt"/>
                <a:cs typeface="Arial"/>
              </a:rPr>
              <a:t> </a:t>
            </a:r>
            <a:r>
              <a:rPr sz="1800" b="1" spc="-10" dirty="0">
                <a:solidFill>
                  <a:srgbClr val="1B4C3D"/>
                </a:solidFill>
                <a:latin typeface="+mn-lt"/>
                <a:cs typeface="Arial"/>
              </a:rPr>
              <a:t>climate scenarios</a:t>
            </a:r>
            <a:endParaRPr sz="1800" dirty="0">
              <a:latin typeface="+mn-lt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442196" y="3673297"/>
            <a:ext cx="1911350" cy="8242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Assess</a:t>
            </a:r>
            <a:r>
              <a:rPr sz="1300" spc="-1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how</a:t>
            </a:r>
            <a:r>
              <a:rPr sz="1300" spc="-1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warming</a:t>
            </a:r>
            <a:r>
              <a:rPr sz="1300" spc="-1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and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precipitation</a:t>
            </a:r>
            <a:r>
              <a:rPr sz="1300" spc="-3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shifts</a:t>
            </a:r>
            <a:r>
              <a:rPr sz="1300" spc="-30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may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alter density patterns 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and </a:t>
            </a:r>
            <a:r>
              <a:rPr sz="1300" dirty="0">
                <a:solidFill>
                  <a:srgbClr val="27312F"/>
                </a:solidFill>
                <a:latin typeface="+mn-lt"/>
                <a:cs typeface="Arial MT"/>
              </a:rPr>
              <a:t>carbon</a:t>
            </a:r>
            <a:r>
              <a:rPr sz="1300" spc="-25" dirty="0">
                <a:solidFill>
                  <a:srgbClr val="27312F"/>
                </a:solidFill>
                <a:latin typeface="+mn-lt"/>
                <a:cs typeface="Arial MT"/>
              </a:rPr>
              <a:t> </a:t>
            </a:r>
            <a:r>
              <a:rPr sz="1300" spc="-10" dirty="0">
                <a:solidFill>
                  <a:srgbClr val="27312F"/>
                </a:solidFill>
                <a:latin typeface="+mn-lt"/>
                <a:cs typeface="Arial MT"/>
              </a:rPr>
              <a:t>estimates.</a:t>
            </a:r>
            <a:endParaRPr sz="1300" dirty="0">
              <a:latin typeface="+mn-l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442196" y="5245608"/>
            <a:ext cx="347345" cy="170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20" dirty="0">
                <a:solidFill>
                  <a:srgbClr val="6C7671"/>
                </a:solidFill>
                <a:latin typeface="Arial"/>
                <a:cs typeface="Arial"/>
              </a:rPr>
              <a:t>NEXT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6857999"/>
                </a:moveTo>
                <a:lnTo>
                  <a:pt x="0" y="6857999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6857999"/>
                </a:lnTo>
                <a:close/>
              </a:path>
            </a:pathLst>
          </a:custGeom>
          <a:solidFill>
            <a:srgbClr val="1B4C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00532" y="578103"/>
            <a:ext cx="40386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</a:rPr>
              <a:t>Three</a:t>
            </a:r>
            <a:r>
              <a:rPr sz="2800" spc="-85" dirty="0">
                <a:solidFill>
                  <a:srgbClr val="FFFFFF"/>
                </a:solidFill>
              </a:rPr>
              <a:t> </a:t>
            </a:r>
            <a:r>
              <a:rPr sz="2800" spc="-45" dirty="0">
                <a:solidFill>
                  <a:srgbClr val="FFFFFF"/>
                </a:solidFill>
              </a:rPr>
              <a:t>take-</a:t>
            </a:r>
            <a:r>
              <a:rPr sz="2800" dirty="0">
                <a:solidFill>
                  <a:srgbClr val="FFFFFF"/>
                </a:solidFill>
              </a:rPr>
              <a:t>home</a:t>
            </a:r>
            <a:r>
              <a:rPr sz="2800" spc="-95" dirty="0">
                <a:solidFill>
                  <a:srgbClr val="FFFFFF"/>
                </a:solidFill>
              </a:rPr>
              <a:t> </a:t>
            </a:r>
            <a:r>
              <a:rPr sz="2800" spc="-10" dirty="0">
                <a:solidFill>
                  <a:srgbClr val="FFFFFF"/>
                </a:solidFill>
              </a:rPr>
              <a:t>messages</a:t>
            </a:r>
            <a:endParaRPr sz="2800"/>
          </a:p>
        </p:txBody>
      </p:sp>
      <p:grpSp>
        <p:nvGrpSpPr>
          <p:cNvPr id="4" name="object 4"/>
          <p:cNvGrpSpPr/>
          <p:nvPr/>
        </p:nvGrpSpPr>
        <p:grpSpPr>
          <a:xfrm>
            <a:off x="816610" y="1557274"/>
            <a:ext cx="598170" cy="598170"/>
            <a:chOff x="816610" y="1557274"/>
            <a:chExt cx="598170" cy="598170"/>
          </a:xfrm>
        </p:grpSpPr>
        <p:sp>
          <p:nvSpPr>
            <p:cNvPr id="5" name="object 5"/>
            <p:cNvSpPr/>
            <p:nvPr/>
          </p:nvSpPr>
          <p:spPr>
            <a:xfrm>
              <a:off x="822960" y="1563624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69" h="585469">
                  <a:moveTo>
                    <a:pt x="292607" y="585215"/>
                  </a:moveTo>
                  <a:lnTo>
                    <a:pt x="245145" y="581386"/>
                  </a:lnTo>
                  <a:lnTo>
                    <a:pt x="200121" y="570298"/>
                  </a:lnTo>
                  <a:lnTo>
                    <a:pt x="158137" y="552555"/>
                  </a:lnTo>
                  <a:lnTo>
                    <a:pt x="119797" y="528759"/>
                  </a:lnTo>
                  <a:lnTo>
                    <a:pt x="85702" y="499513"/>
                  </a:lnTo>
                  <a:lnTo>
                    <a:pt x="56456" y="465418"/>
                  </a:lnTo>
                  <a:lnTo>
                    <a:pt x="32660" y="427078"/>
                  </a:lnTo>
                  <a:lnTo>
                    <a:pt x="14917" y="385094"/>
                  </a:lnTo>
                  <a:lnTo>
                    <a:pt x="3829" y="340070"/>
                  </a:lnTo>
                  <a:lnTo>
                    <a:pt x="0" y="292607"/>
                  </a:lnTo>
                  <a:lnTo>
                    <a:pt x="3829" y="245145"/>
                  </a:lnTo>
                  <a:lnTo>
                    <a:pt x="14917" y="200121"/>
                  </a:lnTo>
                  <a:lnTo>
                    <a:pt x="32660" y="158137"/>
                  </a:lnTo>
                  <a:lnTo>
                    <a:pt x="56456" y="119797"/>
                  </a:lnTo>
                  <a:lnTo>
                    <a:pt x="85702" y="85702"/>
                  </a:lnTo>
                  <a:lnTo>
                    <a:pt x="119797" y="56456"/>
                  </a:lnTo>
                  <a:lnTo>
                    <a:pt x="158137" y="32660"/>
                  </a:lnTo>
                  <a:lnTo>
                    <a:pt x="200121" y="14917"/>
                  </a:lnTo>
                  <a:lnTo>
                    <a:pt x="245145" y="3829"/>
                  </a:lnTo>
                  <a:lnTo>
                    <a:pt x="292607" y="0"/>
                  </a:lnTo>
                  <a:lnTo>
                    <a:pt x="338658" y="3645"/>
                  </a:lnTo>
                  <a:lnTo>
                    <a:pt x="383159" y="14363"/>
                  </a:lnTo>
                  <a:lnTo>
                    <a:pt x="425326" y="31829"/>
                  </a:lnTo>
                  <a:lnTo>
                    <a:pt x="464373" y="55717"/>
                  </a:lnTo>
                  <a:lnTo>
                    <a:pt x="499513" y="85702"/>
                  </a:lnTo>
                  <a:lnTo>
                    <a:pt x="529498" y="120842"/>
                  </a:lnTo>
                  <a:lnTo>
                    <a:pt x="553386" y="159889"/>
                  </a:lnTo>
                  <a:lnTo>
                    <a:pt x="570852" y="202056"/>
                  </a:lnTo>
                  <a:lnTo>
                    <a:pt x="581570" y="246557"/>
                  </a:lnTo>
                  <a:lnTo>
                    <a:pt x="585215" y="292607"/>
                  </a:lnTo>
                  <a:lnTo>
                    <a:pt x="581386" y="340070"/>
                  </a:lnTo>
                  <a:lnTo>
                    <a:pt x="570298" y="385094"/>
                  </a:lnTo>
                  <a:lnTo>
                    <a:pt x="552555" y="427078"/>
                  </a:lnTo>
                  <a:lnTo>
                    <a:pt x="528759" y="465418"/>
                  </a:lnTo>
                  <a:lnTo>
                    <a:pt x="499513" y="499513"/>
                  </a:lnTo>
                  <a:lnTo>
                    <a:pt x="465418" y="528759"/>
                  </a:lnTo>
                  <a:lnTo>
                    <a:pt x="427078" y="552555"/>
                  </a:lnTo>
                  <a:lnTo>
                    <a:pt x="385094" y="570298"/>
                  </a:lnTo>
                  <a:lnTo>
                    <a:pt x="340070" y="581386"/>
                  </a:lnTo>
                  <a:lnTo>
                    <a:pt x="292607" y="585215"/>
                  </a:lnTo>
                  <a:close/>
                </a:path>
              </a:pathLst>
            </a:custGeom>
            <a:solidFill>
              <a:srgbClr val="D49A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22960" y="1563624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69" h="585469">
                  <a:moveTo>
                    <a:pt x="0" y="292607"/>
                  </a:moveTo>
                  <a:lnTo>
                    <a:pt x="3829" y="245145"/>
                  </a:lnTo>
                  <a:lnTo>
                    <a:pt x="14917" y="200121"/>
                  </a:lnTo>
                  <a:lnTo>
                    <a:pt x="32660" y="158137"/>
                  </a:lnTo>
                  <a:lnTo>
                    <a:pt x="56456" y="119797"/>
                  </a:lnTo>
                  <a:lnTo>
                    <a:pt x="85702" y="85702"/>
                  </a:lnTo>
                  <a:lnTo>
                    <a:pt x="119797" y="56456"/>
                  </a:lnTo>
                  <a:lnTo>
                    <a:pt x="158137" y="32660"/>
                  </a:lnTo>
                  <a:lnTo>
                    <a:pt x="200121" y="14917"/>
                  </a:lnTo>
                  <a:lnTo>
                    <a:pt x="245145" y="3829"/>
                  </a:lnTo>
                  <a:lnTo>
                    <a:pt x="292607" y="0"/>
                  </a:lnTo>
                  <a:lnTo>
                    <a:pt x="338658" y="3645"/>
                  </a:lnTo>
                  <a:lnTo>
                    <a:pt x="383159" y="14363"/>
                  </a:lnTo>
                  <a:lnTo>
                    <a:pt x="425326" y="31829"/>
                  </a:lnTo>
                  <a:lnTo>
                    <a:pt x="464373" y="55717"/>
                  </a:lnTo>
                  <a:lnTo>
                    <a:pt x="499513" y="85702"/>
                  </a:lnTo>
                  <a:lnTo>
                    <a:pt x="529498" y="120842"/>
                  </a:lnTo>
                  <a:lnTo>
                    <a:pt x="553386" y="159889"/>
                  </a:lnTo>
                  <a:lnTo>
                    <a:pt x="570852" y="202056"/>
                  </a:lnTo>
                  <a:lnTo>
                    <a:pt x="581570" y="246557"/>
                  </a:lnTo>
                  <a:lnTo>
                    <a:pt x="585215" y="292607"/>
                  </a:lnTo>
                  <a:lnTo>
                    <a:pt x="581386" y="340070"/>
                  </a:lnTo>
                  <a:lnTo>
                    <a:pt x="570298" y="385094"/>
                  </a:lnTo>
                  <a:lnTo>
                    <a:pt x="552555" y="427078"/>
                  </a:lnTo>
                  <a:lnTo>
                    <a:pt x="528759" y="465418"/>
                  </a:lnTo>
                  <a:lnTo>
                    <a:pt x="499513" y="499513"/>
                  </a:lnTo>
                  <a:lnTo>
                    <a:pt x="465418" y="528759"/>
                  </a:lnTo>
                  <a:lnTo>
                    <a:pt x="427078" y="552555"/>
                  </a:lnTo>
                  <a:lnTo>
                    <a:pt x="385094" y="570298"/>
                  </a:lnTo>
                  <a:lnTo>
                    <a:pt x="340070" y="581386"/>
                  </a:lnTo>
                  <a:lnTo>
                    <a:pt x="292607" y="585215"/>
                  </a:lnTo>
                  <a:lnTo>
                    <a:pt x="245145" y="581386"/>
                  </a:lnTo>
                  <a:lnTo>
                    <a:pt x="200121" y="570298"/>
                  </a:lnTo>
                  <a:lnTo>
                    <a:pt x="158137" y="552555"/>
                  </a:lnTo>
                  <a:lnTo>
                    <a:pt x="119797" y="528759"/>
                  </a:lnTo>
                  <a:lnTo>
                    <a:pt x="85702" y="499513"/>
                  </a:lnTo>
                  <a:lnTo>
                    <a:pt x="56456" y="465418"/>
                  </a:lnTo>
                  <a:lnTo>
                    <a:pt x="32660" y="427078"/>
                  </a:lnTo>
                  <a:lnTo>
                    <a:pt x="14917" y="385094"/>
                  </a:lnTo>
                  <a:lnTo>
                    <a:pt x="3829" y="340070"/>
                  </a:lnTo>
                  <a:lnTo>
                    <a:pt x="0" y="292607"/>
                  </a:lnTo>
                  <a:close/>
                </a:path>
              </a:pathLst>
            </a:custGeom>
            <a:ln w="1269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49894" y="1657604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51508" y="1491488"/>
            <a:ext cx="4570095" cy="86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Species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differences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large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40"/>
              </a:spcBef>
            </a:pP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Mean</a:t>
            </a:r>
            <a:r>
              <a:rPr sz="1350" spc="-4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wood</a:t>
            </a:r>
            <a:r>
              <a:rPr sz="1350" spc="-3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density</a:t>
            </a:r>
            <a:r>
              <a:rPr sz="1350" spc="-4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spans</a:t>
            </a:r>
            <a:r>
              <a:rPr sz="1350" spc="-3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roughly</a:t>
            </a:r>
            <a:r>
              <a:rPr sz="1350" spc="-3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20" dirty="0">
                <a:solidFill>
                  <a:srgbClr val="DDE7E1"/>
                </a:solidFill>
                <a:latin typeface="Calibri"/>
                <a:cs typeface="Calibri"/>
              </a:rPr>
              <a:t>0.42–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0.64</a:t>
            </a:r>
            <a:r>
              <a:rPr sz="1350" spc="-4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g</a:t>
            </a:r>
            <a:r>
              <a:rPr sz="1350" spc="-3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cm</a:t>
            </a:r>
            <a:r>
              <a:rPr sz="1350" dirty="0">
                <a:solidFill>
                  <a:srgbClr val="DDE7E1"/>
                </a:solidFill>
                <a:latin typeface="MS PGothic"/>
                <a:cs typeface="MS PGothic"/>
              </a:rPr>
              <a:t>⁻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³</a:t>
            </a:r>
            <a:r>
              <a:rPr sz="1350" spc="-4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across</a:t>
            </a:r>
            <a:r>
              <a:rPr sz="1350" spc="-3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the</a:t>
            </a:r>
            <a:r>
              <a:rPr sz="1350" spc="-3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25" dirty="0">
                <a:solidFill>
                  <a:srgbClr val="DDE7E1"/>
                </a:solidFill>
                <a:latin typeface="Calibri"/>
                <a:cs typeface="Calibri"/>
              </a:rPr>
              <a:t>13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sampled</a:t>
            </a:r>
            <a:r>
              <a:rPr sz="1350" spc="-1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species.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16610" y="2782570"/>
            <a:ext cx="598170" cy="598170"/>
            <a:chOff x="816610" y="2782570"/>
            <a:chExt cx="598170" cy="598170"/>
          </a:xfrm>
        </p:grpSpPr>
        <p:sp>
          <p:nvSpPr>
            <p:cNvPr id="10" name="object 10"/>
            <p:cNvSpPr/>
            <p:nvPr/>
          </p:nvSpPr>
          <p:spPr>
            <a:xfrm>
              <a:off x="822960" y="2788920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69" h="585470">
                  <a:moveTo>
                    <a:pt x="292607" y="585215"/>
                  </a:moveTo>
                  <a:lnTo>
                    <a:pt x="245145" y="581386"/>
                  </a:lnTo>
                  <a:lnTo>
                    <a:pt x="200121" y="570298"/>
                  </a:lnTo>
                  <a:lnTo>
                    <a:pt x="158137" y="552555"/>
                  </a:lnTo>
                  <a:lnTo>
                    <a:pt x="119797" y="528759"/>
                  </a:lnTo>
                  <a:lnTo>
                    <a:pt x="85702" y="499513"/>
                  </a:lnTo>
                  <a:lnTo>
                    <a:pt x="56456" y="465418"/>
                  </a:lnTo>
                  <a:lnTo>
                    <a:pt x="32660" y="427078"/>
                  </a:lnTo>
                  <a:lnTo>
                    <a:pt x="14917" y="385094"/>
                  </a:lnTo>
                  <a:lnTo>
                    <a:pt x="3829" y="340070"/>
                  </a:lnTo>
                  <a:lnTo>
                    <a:pt x="0" y="292607"/>
                  </a:lnTo>
                  <a:lnTo>
                    <a:pt x="3829" y="245145"/>
                  </a:lnTo>
                  <a:lnTo>
                    <a:pt x="14917" y="200121"/>
                  </a:lnTo>
                  <a:lnTo>
                    <a:pt x="32660" y="158137"/>
                  </a:lnTo>
                  <a:lnTo>
                    <a:pt x="56456" y="119797"/>
                  </a:lnTo>
                  <a:lnTo>
                    <a:pt x="85702" y="85702"/>
                  </a:lnTo>
                  <a:lnTo>
                    <a:pt x="119797" y="56456"/>
                  </a:lnTo>
                  <a:lnTo>
                    <a:pt x="158137" y="32660"/>
                  </a:lnTo>
                  <a:lnTo>
                    <a:pt x="200121" y="14917"/>
                  </a:lnTo>
                  <a:lnTo>
                    <a:pt x="245145" y="3829"/>
                  </a:lnTo>
                  <a:lnTo>
                    <a:pt x="292607" y="0"/>
                  </a:lnTo>
                  <a:lnTo>
                    <a:pt x="338658" y="3645"/>
                  </a:lnTo>
                  <a:lnTo>
                    <a:pt x="383159" y="14363"/>
                  </a:lnTo>
                  <a:lnTo>
                    <a:pt x="425326" y="31829"/>
                  </a:lnTo>
                  <a:lnTo>
                    <a:pt x="464373" y="55717"/>
                  </a:lnTo>
                  <a:lnTo>
                    <a:pt x="499513" y="85702"/>
                  </a:lnTo>
                  <a:lnTo>
                    <a:pt x="529498" y="120842"/>
                  </a:lnTo>
                  <a:lnTo>
                    <a:pt x="553386" y="159889"/>
                  </a:lnTo>
                  <a:lnTo>
                    <a:pt x="570852" y="202056"/>
                  </a:lnTo>
                  <a:lnTo>
                    <a:pt x="581570" y="246557"/>
                  </a:lnTo>
                  <a:lnTo>
                    <a:pt x="585215" y="292607"/>
                  </a:lnTo>
                  <a:lnTo>
                    <a:pt x="581386" y="340070"/>
                  </a:lnTo>
                  <a:lnTo>
                    <a:pt x="570298" y="385094"/>
                  </a:lnTo>
                  <a:lnTo>
                    <a:pt x="552555" y="427078"/>
                  </a:lnTo>
                  <a:lnTo>
                    <a:pt x="528759" y="465418"/>
                  </a:lnTo>
                  <a:lnTo>
                    <a:pt x="499513" y="499513"/>
                  </a:lnTo>
                  <a:lnTo>
                    <a:pt x="465418" y="528759"/>
                  </a:lnTo>
                  <a:lnTo>
                    <a:pt x="427078" y="552555"/>
                  </a:lnTo>
                  <a:lnTo>
                    <a:pt x="385094" y="570298"/>
                  </a:lnTo>
                  <a:lnTo>
                    <a:pt x="340070" y="581386"/>
                  </a:lnTo>
                  <a:lnTo>
                    <a:pt x="292607" y="585215"/>
                  </a:lnTo>
                  <a:close/>
                </a:path>
              </a:pathLst>
            </a:custGeom>
            <a:solidFill>
              <a:srgbClr val="D49A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22960" y="2788920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69" h="585470">
                  <a:moveTo>
                    <a:pt x="0" y="292607"/>
                  </a:moveTo>
                  <a:lnTo>
                    <a:pt x="3829" y="245145"/>
                  </a:lnTo>
                  <a:lnTo>
                    <a:pt x="14917" y="200121"/>
                  </a:lnTo>
                  <a:lnTo>
                    <a:pt x="32660" y="158137"/>
                  </a:lnTo>
                  <a:lnTo>
                    <a:pt x="56456" y="119797"/>
                  </a:lnTo>
                  <a:lnTo>
                    <a:pt x="85702" y="85702"/>
                  </a:lnTo>
                  <a:lnTo>
                    <a:pt x="119797" y="56456"/>
                  </a:lnTo>
                  <a:lnTo>
                    <a:pt x="158137" y="32660"/>
                  </a:lnTo>
                  <a:lnTo>
                    <a:pt x="200121" y="14917"/>
                  </a:lnTo>
                  <a:lnTo>
                    <a:pt x="245145" y="3829"/>
                  </a:lnTo>
                  <a:lnTo>
                    <a:pt x="292607" y="0"/>
                  </a:lnTo>
                  <a:lnTo>
                    <a:pt x="338658" y="3645"/>
                  </a:lnTo>
                  <a:lnTo>
                    <a:pt x="383159" y="14363"/>
                  </a:lnTo>
                  <a:lnTo>
                    <a:pt x="425326" y="31829"/>
                  </a:lnTo>
                  <a:lnTo>
                    <a:pt x="464373" y="55717"/>
                  </a:lnTo>
                  <a:lnTo>
                    <a:pt x="499513" y="85702"/>
                  </a:lnTo>
                  <a:lnTo>
                    <a:pt x="529498" y="120842"/>
                  </a:lnTo>
                  <a:lnTo>
                    <a:pt x="553386" y="159889"/>
                  </a:lnTo>
                  <a:lnTo>
                    <a:pt x="570852" y="202056"/>
                  </a:lnTo>
                  <a:lnTo>
                    <a:pt x="581570" y="246557"/>
                  </a:lnTo>
                  <a:lnTo>
                    <a:pt x="585215" y="292607"/>
                  </a:lnTo>
                  <a:lnTo>
                    <a:pt x="581386" y="340070"/>
                  </a:lnTo>
                  <a:lnTo>
                    <a:pt x="570298" y="385094"/>
                  </a:lnTo>
                  <a:lnTo>
                    <a:pt x="552555" y="427078"/>
                  </a:lnTo>
                  <a:lnTo>
                    <a:pt x="528759" y="465418"/>
                  </a:lnTo>
                  <a:lnTo>
                    <a:pt x="499513" y="499513"/>
                  </a:lnTo>
                  <a:lnTo>
                    <a:pt x="465418" y="528759"/>
                  </a:lnTo>
                  <a:lnTo>
                    <a:pt x="427078" y="552555"/>
                  </a:lnTo>
                  <a:lnTo>
                    <a:pt x="385094" y="570298"/>
                  </a:lnTo>
                  <a:lnTo>
                    <a:pt x="340070" y="581386"/>
                  </a:lnTo>
                  <a:lnTo>
                    <a:pt x="292607" y="585215"/>
                  </a:lnTo>
                  <a:lnTo>
                    <a:pt x="245145" y="581386"/>
                  </a:lnTo>
                  <a:lnTo>
                    <a:pt x="200121" y="570298"/>
                  </a:lnTo>
                  <a:lnTo>
                    <a:pt x="158137" y="552555"/>
                  </a:lnTo>
                  <a:lnTo>
                    <a:pt x="119797" y="528759"/>
                  </a:lnTo>
                  <a:lnTo>
                    <a:pt x="85702" y="499513"/>
                  </a:lnTo>
                  <a:lnTo>
                    <a:pt x="56456" y="465418"/>
                  </a:lnTo>
                  <a:lnTo>
                    <a:pt x="32660" y="427078"/>
                  </a:lnTo>
                  <a:lnTo>
                    <a:pt x="14917" y="385094"/>
                  </a:lnTo>
                  <a:lnTo>
                    <a:pt x="3829" y="340070"/>
                  </a:lnTo>
                  <a:lnTo>
                    <a:pt x="0" y="292607"/>
                  </a:lnTo>
                  <a:close/>
                </a:path>
              </a:pathLst>
            </a:custGeom>
            <a:ln w="1269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49894" y="2882900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5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51508" y="2716784"/>
            <a:ext cx="4653915" cy="86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Secondary</a:t>
            </a:r>
            <a:r>
              <a:rPr sz="18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controls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modest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40"/>
              </a:spcBef>
            </a:pPr>
            <a:r>
              <a:rPr sz="1350" spc="-25" dirty="0">
                <a:solidFill>
                  <a:srgbClr val="DDE7E1"/>
                </a:solidFill>
                <a:latin typeface="Calibri"/>
                <a:cs typeface="Calibri"/>
              </a:rPr>
              <a:t>Tree</a:t>
            </a:r>
            <a:r>
              <a:rPr sz="1350" spc="-4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size,</a:t>
            </a:r>
            <a:r>
              <a:rPr sz="1350" spc="-4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growth,</a:t>
            </a:r>
            <a:r>
              <a:rPr sz="1350" spc="-4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soil,</a:t>
            </a:r>
            <a:r>
              <a:rPr sz="1350" spc="-4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topography</a:t>
            </a:r>
            <a:r>
              <a:rPr sz="1350" spc="-4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and</a:t>
            </a:r>
            <a:r>
              <a:rPr sz="1350" spc="-4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precipitation</a:t>
            </a:r>
            <a:r>
              <a:rPr sz="1350" spc="-4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5" dirty="0">
                <a:solidFill>
                  <a:srgbClr val="DDE7E1"/>
                </a:solidFill>
                <a:latin typeface="Calibri"/>
                <a:cs typeface="Calibri"/>
              </a:rPr>
              <a:t>refine—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rather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than </a:t>
            </a:r>
            <a:r>
              <a:rPr sz="1350" spc="-20" dirty="0">
                <a:solidFill>
                  <a:srgbClr val="DDE7E1"/>
                </a:solidFill>
                <a:latin typeface="Calibri"/>
                <a:cs typeface="Calibri"/>
              </a:rPr>
              <a:t>dominate—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the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pattern.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816610" y="4007865"/>
            <a:ext cx="598170" cy="598170"/>
            <a:chOff x="816610" y="4007865"/>
            <a:chExt cx="598170" cy="598170"/>
          </a:xfrm>
        </p:grpSpPr>
        <p:sp>
          <p:nvSpPr>
            <p:cNvPr id="15" name="object 15"/>
            <p:cNvSpPr/>
            <p:nvPr/>
          </p:nvSpPr>
          <p:spPr>
            <a:xfrm>
              <a:off x="822960" y="4014215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69" h="585470">
                  <a:moveTo>
                    <a:pt x="292607" y="585215"/>
                  </a:moveTo>
                  <a:lnTo>
                    <a:pt x="245145" y="581386"/>
                  </a:lnTo>
                  <a:lnTo>
                    <a:pt x="200121" y="570298"/>
                  </a:lnTo>
                  <a:lnTo>
                    <a:pt x="158137" y="552555"/>
                  </a:lnTo>
                  <a:lnTo>
                    <a:pt x="119797" y="528759"/>
                  </a:lnTo>
                  <a:lnTo>
                    <a:pt x="85702" y="499513"/>
                  </a:lnTo>
                  <a:lnTo>
                    <a:pt x="56456" y="465418"/>
                  </a:lnTo>
                  <a:lnTo>
                    <a:pt x="32660" y="427078"/>
                  </a:lnTo>
                  <a:lnTo>
                    <a:pt x="14917" y="385094"/>
                  </a:lnTo>
                  <a:lnTo>
                    <a:pt x="3829" y="340070"/>
                  </a:lnTo>
                  <a:lnTo>
                    <a:pt x="0" y="292607"/>
                  </a:lnTo>
                  <a:lnTo>
                    <a:pt x="3829" y="245145"/>
                  </a:lnTo>
                  <a:lnTo>
                    <a:pt x="14917" y="200121"/>
                  </a:lnTo>
                  <a:lnTo>
                    <a:pt x="32660" y="158137"/>
                  </a:lnTo>
                  <a:lnTo>
                    <a:pt x="56456" y="119797"/>
                  </a:lnTo>
                  <a:lnTo>
                    <a:pt x="85702" y="85702"/>
                  </a:lnTo>
                  <a:lnTo>
                    <a:pt x="119797" y="56456"/>
                  </a:lnTo>
                  <a:lnTo>
                    <a:pt x="158137" y="32660"/>
                  </a:lnTo>
                  <a:lnTo>
                    <a:pt x="200121" y="14917"/>
                  </a:lnTo>
                  <a:lnTo>
                    <a:pt x="245145" y="3829"/>
                  </a:lnTo>
                  <a:lnTo>
                    <a:pt x="292607" y="0"/>
                  </a:lnTo>
                  <a:lnTo>
                    <a:pt x="338658" y="3645"/>
                  </a:lnTo>
                  <a:lnTo>
                    <a:pt x="383159" y="14363"/>
                  </a:lnTo>
                  <a:lnTo>
                    <a:pt x="425326" y="31829"/>
                  </a:lnTo>
                  <a:lnTo>
                    <a:pt x="464373" y="55717"/>
                  </a:lnTo>
                  <a:lnTo>
                    <a:pt x="499513" y="85702"/>
                  </a:lnTo>
                  <a:lnTo>
                    <a:pt x="529498" y="120842"/>
                  </a:lnTo>
                  <a:lnTo>
                    <a:pt x="553386" y="159889"/>
                  </a:lnTo>
                  <a:lnTo>
                    <a:pt x="570852" y="202056"/>
                  </a:lnTo>
                  <a:lnTo>
                    <a:pt x="581570" y="246557"/>
                  </a:lnTo>
                  <a:lnTo>
                    <a:pt x="585215" y="292607"/>
                  </a:lnTo>
                  <a:lnTo>
                    <a:pt x="581386" y="340070"/>
                  </a:lnTo>
                  <a:lnTo>
                    <a:pt x="570298" y="385094"/>
                  </a:lnTo>
                  <a:lnTo>
                    <a:pt x="552555" y="427078"/>
                  </a:lnTo>
                  <a:lnTo>
                    <a:pt x="528759" y="465418"/>
                  </a:lnTo>
                  <a:lnTo>
                    <a:pt x="499513" y="499513"/>
                  </a:lnTo>
                  <a:lnTo>
                    <a:pt x="465418" y="528759"/>
                  </a:lnTo>
                  <a:lnTo>
                    <a:pt x="427078" y="552555"/>
                  </a:lnTo>
                  <a:lnTo>
                    <a:pt x="385094" y="570298"/>
                  </a:lnTo>
                  <a:lnTo>
                    <a:pt x="340070" y="581386"/>
                  </a:lnTo>
                  <a:lnTo>
                    <a:pt x="292607" y="585215"/>
                  </a:lnTo>
                  <a:close/>
                </a:path>
              </a:pathLst>
            </a:custGeom>
            <a:solidFill>
              <a:srgbClr val="D49A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22960" y="4014215"/>
              <a:ext cx="585470" cy="585470"/>
            </a:xfrm>
            <a:custGeom>
              <a:avLst/>
              <a:gdLst/>
              <a:ahLst/>
              <a:cxnLst/>
              <a:rect l="l" t="t" r="r" b="b"/>
              <a:pathLst>
                <a:path w="585469" h="585470">
                  <a:moveTo>
                    <a:pt x="0" y="292607"/>
                  </a:moveTo>
                  <a:lnTo>
                    <a:pt x="3829" y="245145"/>
                  </a:lnTo>
                  <a:lnTo>
                    <a:pt x="14917" y="200121"/>
                  </a:lnTo>
                  <a:lnTo>
                    <a:pt x="32660" y="158137"/>
                  </a:lnTo>
                  <a:lnTo>
                    <a:pt x="56456" y="119797"/>
                  </a:lnTo>
                  <a:lnTo>
                    <a:pt x="85702" y="85702"/>
                  </a:lnTo>
                  <a:lnTo>
                    <a:pt x="119797" y="56456"/>
                  </a:lnTo>
                  <a:lnTo>
                    <a:pt x="158137" y="32660"/>
                  </a:lnTo>
                  <a:lnTo>
                    <a:pt x="200121" y="14917"/>
                  </a:lnTo>
                  <a:lnTo>
                    <a:pt x="245145" y="3829"/>
                  </a:lnTo>
                  <a:lnTo>
                    <a:pt x="292607" y="0"/>
                  </a:lnTo>
                  <a:lnTo>
                    <a:pt x="338658" y="3645"/>
                  </a:lnTo>
                  <a:lnTo>
                    <a:pt x="383159" y="14363"/>
                  </a:lnTo>
                  <a:lnTo>
                    <a:pt x="425326" y="31829"/>
                  </a:lnTo>
                  <a:lnTo>
                    <a:pt x="464373" y="55717"/>
                  </a:lnTo>
                  <a:lnTo>
                    <a:pt x="499513" y="85702"/>
                  </a:lnTo>
                  <a:lnTo>
                    <a:pt x="529498" y="120842"/>
                  </a:lnTo>
                  <a:lnTo>
                    <a:pt x="553386" y="159889"/>
                  </a:lnTo>
                  <a:lnTo>
                    <a:pt x="570852" y="202056"/>
                  </a:lnTo>
                  <a:lnTo>
                    <a:pt x="581570" y="246557"/>
                  </a:lnTo>
                  <a:lnTo>
                    <a:pt x="585215" y="292607"/>
                  </a:lnTo>
                  <a:lnTo>
                    <a:pt x="581386" y="340070"/>
                  </a:lnTo>
                  <a:lnTo>
                    <a:pt x="570298" y="385094"/>
                  </a:lnTo>
                  <a:lnTo>
                    <a:pt x="552555" y="427078"/>
                  </a:lnTo>
                  <a:lnTo>
                    <a:pt x="528759" y="465418"/>
                  </a:lnTo>
                  <a:lnTo>
                    <a:pt x="499513" y="499513"/>
                  </a:lnTo>
                  <a:lnTo>
                    <a:pt x="465418" y="528759"/>
                  </a:lnTo>
                  <a:lnTo>
                    <a:pt x="427078" y="552555"/>
                  </a:lnTo>
                  <a:lnTo>
                    <a:pt x="385094" y="570298"/>
                  </a:lnTo>
                  <a:lnTo>
                    <a:pt x="340070" y="581386"/>
                  </a:lnTo>
                  <a:lnTo>
                    <a:pt x="292607" y="585215"/>
                  </a:lnTo>
                  <a:lnTo>
                    <a:pt x="245145" y="581386"/>
                  </a:lnTo>
                  <a:lnTo>
                    <a:pt x="200121" y="570298"/>
                  </a:lnTo>
                  <a:lnTo>
                    <a:pt x="158137" y="552555"/>
                  </a:lnTo>
                  <a:lnTo>
                    <a:pt x="119797" y="528759"/>
                  </a:lnTo>
                  <a:lnTo>
                    <a:pt x="85702" y="499513"/>
                  </a:lnTo>
                  <a:lnTo>
                    <a:pt x="56456" y="465418"/>
                  </a:lnTo>
                  <a:lnTo>
                    <a:pt x="32660" y="427078"/>
                  </a:lnTo>
                  <a:lnTo>
                    <a:pt x="14917" y="385094"/>
                  </a:lnTo>
                  <a:lnTo>
                    <a:pt x="3829" y="340070"/>
                  </a:lnTo>
                  <a:lnTo>
                    <a:pt x="0" y="292607"/>
                  </a:lnTo>
                  <a:close/>
                </a:path>
              </a:pathLst>
            </a:custGeom>
            <a:ln w="12699">
              <a:solidFill>
                <a:srgbClr val="D49A3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049894" y="4108196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651508" y="3942079"/>
            <a:ext cx="4585335" cy="869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density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improves</a:t>
            </a:r>
            <a:r>
              <a:rPr sz="1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carbon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accounting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40"/>
              </a:spcBef>
            </a:pPr>
            <a:r>
              <a:rPr sz="1350" spc="-20" dirty="0">
                <a:solidFill>
                  <a:srgbClr val="DDE7E1"/>
                </a:solidFill>
                <a:latin typeface="Calibri"/>
                <a:cs typeface="Calibri"/>
              </a:rPr>
              <a:t>Georgia-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specific values strengthen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biomass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20" dirty="0">
                <a:solidFill>
                  <a:srgbClr val="DDE7E1"/>
                </a:solidFill>
                <a:latin typeface="Calibri"/>
                <a:cs typeface="Calibri"/>
              </a:rPr>
              <a:t>conversion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and</a:t>
            </a:r>
            <a:r>
              <a:rPr sz="1350" spc="-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future </a:t>
            </a:r>
            <a:r>
              <a:rPr sz="1350" dirty="0">
                <a:solidFill>
                  <a:srgbClr val="DDE7E1"/>
                </a:solidFill>
                <a:latin typeface="Calibri"/>
                <a:cs typeface="Calibri"/>
              </a:rPr>
              <a:t>spatial</a:t>
            </a:r>
            <a:r>
              <a:rPr sz="1350" spc="-75" dirty="0">
                <a:solidFill>
                  <a:srgbClr val="DDE7E1"/>
                </a:solidFill>
                <a:latin typeface="Calibri"/>
                <a:cs typeface="Calibri"/>
              </a:rPr>
              <a:t> </a:t>
            </a:r>
            <a:r>
              <a:rPr sz="1350" spc="-10" dirty="0">
                <a:solidFill>
                  <a:srgbClr val="DDE7E1"/>
                </a:solidFill>
                <a:latin typeface="Calibri"/>
                <a:cs typeface="Calibri"/>
              </a:rPr>
              <a:t>modeling.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51650" y="752601"/>
            <a:ext cx="4511675" cy="3926840"/>
            <a:chOff x="6851650" y="752601"/>
            <a:chExt cx="4511675" cy="3926840"/>
          </a:xfrm>
        </p:grpSpPr>
        <p:sp>
          <p:nvSpPr>
            <p:cNvPr id="20" name="object 20"/>
            <p:cNvSpPr/>
            <p:nvPr/>
          </p:nvSpPr>
          <p:spPr>
            <a:xfrm>
              <a:off x="6858000" y="758951"/>
              <a:ext cx="4498975" cy="3914140"/>
            </a:xfrm>
            <a:custGeom>
              <a:avLst/>
              <a:gdLst/>
              <a:ahLst/>
              <a:cxnLst/>
              <a:rect l="l" t="t" r="r" b="b"/>
              <a:pathLst>
                <a:path w="4498975" h="3914140">
                  <a:moveTo>
                    <a:pt x="4425702" y="3913631"/>
                  </a:moveTo>
                  <a:lnTo>
                    <a:pt x="73145" y="3913631"/>
                  </a:lnTo>
                  <a:lnTo>
                    <a:pt x="44674" y="3907883"/>
                  </a:lnTo>
                  <a:lnTo>
                    <a:pt x="21423" y="3892208"/>
                  </a:lnTo>
                  <a:lnTo>
                    <a:pt x="5748" y="3868957"/>
                  </a:lnTo>
                  <a:lnTo>
                    <a:pt x="0" y="3840486"/>
                  </a:lnTo>
                  <a:lnTo>
                    <a:pt x="0" y="73145"/>
                  </a:lnTo>
                  <a:lnTo>
                    <a:pt x="5748" y="44674"/>
                  </a:lnTo>
                  <a:lnTo>
                    <a:pt x="21423" y="21423"/>
                  </a:lnTo>
                  <a:lnTo>
                    <a:pt x="44674" y="5748"/>
                  </a:lnTo>
                  <a:lnTo>
                    <a:pt x="73145" y="0"/>
                  </a:lnTo>
                  <a:lnTo>
                    <a:pt x="4425702" y="0"/>
                  </a:lnTo>
                  <a:lnTo>
                    <a:pt x="4466283" y="12289"/>
                  </a:lnTo>
                  <a:lnTo>
                    <a:pt x="4493279" y="45154"/>
                  </a:lnTo>
                  <a:lnTo>
                    <a:pt x="4498847" y="73145"/>
                  </a:lnTo>
                  <a:lnTo>
                    <a:pt x="4498847" y="3840486"/>
                  </a:lnTo>
                  <a:lnTo>
                    <a:pt x="4493099" y="3868957"/>
                  </a:lnTo>
                  <a:lnTo>
                    <a:pt x="4477423" y="3892208"/>
                  </a:lnTo>
                  <a:lnTo>
                    <a:pt x="4454173" y="3907883"/>
                  </a:lnTo>
                  <a:lnTo>
                    <a:pt x="4425702" y="3913631"/>
                  </a:lnTo>
                  <a:close/>
                </a:path>
              </a:pathLst>
            </a:custGeom>
            <a:solidFill>
              <a:srgbClr val="214F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58000" y="758951"/>
              <a:ext cx="4498975" cy="3914140"/>
            </a:xfrm>
            <a:custGeom>
              <a:avLst/>
              <a:gdLst/>
              <a:ahLst/>
              <a:cxnLst/>
              <a:rect l="l" t="t" r="r" b="b"/>
              <a:pathLst>
                <a:path w="4498975" h="3914140">
                  <a:moveTo>
                    <a:pt x="0" y="73145"/>
                  </a:moveTo>
                  <a:lnTo>
                    <a:pt x="5748" y="44674"/>
                  </a:lnTo>
                  <a:lnTo>
                    <a:pt x="21423" y="21423"/>
                  </a:lnTo>
                  <a:lnTo>
                    <a:pt x="44674" y="5748"/>
                  </a:lnTo>
                  <a:lnTo>
                    <a:pt x="73145" y="0"/>
                  </a:lnTo>
                  <a:lnTo>
                    <a:pt x="4425702" y="0"/>
                  </a:lnTo>
                  <a:lnTo>
                    <a:pt x="4466283" y="12289"/>
                  </a:lnTo>
                  <a:lnTo>
                    <a:pt x="4493279" y="45154"/>
                  </a:lnTo>
                  <a:lnTo>
                    <a:pt x="4498847" y="73145"/>
                  </a:lnTo>
                  <a:lnTo>
                    <a:pt x="4498847" y="3840486"/>
                  </a:lnTo>
                  <a:lnTo>
                    <a:pt x="4493099" y="3868957"/>
                  </a:lnTo>
                  <a:lnTo>
                    <a:pt x="4477423" y="3892208"/>
                  </a:lnTo>
                  <a:lnTo>
                    <a:pt x="4454173" y="3907883"/>
                  </a:lnTo>
                  <a:lnTo>
                    <a:pt x="4425702" y="3913631"/>
                  </a:lnTo>
                  <a:lnTo>
                    <a:pt x="73145" y="3913631"/>
                  </a:lnTo>
                  <a:lnTo>
                    <a:pt x="44674" y="3907883"/>
                  </a:lnTo>
                  <a:lnTo>
                    <a:pt x="21423" y="3892208"/>
                  </a:lnTo>
                  <a:lnTo>
                    <a:pt x="5748" y="3868957"/>
                  </a:lnTo>
                  <a:lnTo>
                    <a:pt x="0" y="3840486"/>
                  </a:lnTo>
                  <a:lnTo>
                    <a:pt x="0" y="73145"/>
                  </a:lnTo>
                  <a:close/>
                </a:path>
              </a:pathLst>
            </a:custGeom>
            <a:ln w="12699">
              <a:solidFill>
                <a:srgbClr val="5B7D7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078375" y="1338579"/>
            <a:ext cx="204914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4615">
              <a:lnSpc>
                <a:spcPct val="100000"/>
              </a:lnSpc>
              <a:spcBef>
                <a:spcPts val="100"/>
              </a:spcBef>
            </a:pPr>
            <a:r>
              <a:rPr sz="3400" b="1" dirty="0">
                <a:solidFill>
                  <a:srgbClr val="FFFFFF"/>
                </a:solidFill>
                <a:latin typeface="Calibri"/>
                <a:cs typeface="Calibri"/>
              </a:rPr>
              <a:t>Thank</a:t>
            </a:r>
            <a:r>
              <a:rPr sz="3400" b="1" spc="-11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00" b="1" spc="-25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endParaRPr sz="3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1700" dirty="0">
                <a:solidFill>
                  <a:srgbClr val="E7C980"/>
                </a:solidFill>
                <a:latin typeface="Calibri"/>
                <a:cs typeface="Calibri"/>
              </a:rPr>
              <a:t>Questions</a:t>
            </a:r>
            <a:r>
              <a:rPr sz="1700" spc="-60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E7C980"/>
                </a:solidFill>
                <a:latin typeface="Calibri"/>
                <a:cs typeface="Calibri"/>
              </a:rPr>
              <a:t>&amp;</a:t>
            </a:r>
            <a:r>
              <a:rPr sz="1700" spc="-55" dirty="0">
                <a:solidFill>
                  <a:srgbClr val="E7C980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E7C980"/>
                </a:solidFill>
                <a:latin typeface="Calibri"/>
                <a:cs typeface="Calibri"/>
              </a:rPr>
              <a:t>discussion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40018" y="2930652"/>
            <a:ext cx="233426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2357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E0E9E4"/>
                </a:solidFill>
                <a:latin typeface="Calibri"/>
                <a:cs typeface="Calibri"/>
              </a:rPr>
              <a:t>Vasil</a:t>
            </a:r>
            <a:r>
              <a:rPr sz="1400" spc="-30" dirty="0">
                <a:solidFill>
                  <a:srgbClr val="E0E9E4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E0E9E4"/>
                </a:solidFill>
                <a:latin typeface="Calibri"/>
                <a:cs typeface="Calibri"/>
              </a:rPr>
              <a:t>Metreveli </a:t>
            </a:r>
            <a:r>
              <a:rPr sz="1400" spc="-10" dirty="0">
                <a:solidFill>
                  <a:srgbClr val="E0E9E4"/>
                </a:solidFill>
                <a:latin typeface="Calibri"/>
                <a:cs typeface="Calibri"/>
                <a:hlinkClick r:id="rId2"/>
              </a:rPr>
              <a:t>vasil.metreveli.1@iliauni.edu.ge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01020" y="3807967"/>
            <a:ext cx="1193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E7C980"/>
                </a:solidFill>
                <a:latin typeface="Calibri"/>
                <a:cs typeface="Calibri"/>
              </a:rPr>
              <a:t>Acknowledgments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34372" y="4108450"/>
            <a:ext cx="353631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86790" marR="5080" indent="-974725">
              <a:lnSpc>
                <a:spcPct val="100000"/>
              </a:lnSpc>
              <a:spcBef>
                <a:spcPts val="100"/>
              </a:spcBef>
            </a:pPr>
            <a:r>
              <a:rPr sz="1150" spc="-10" dirty="0">
                <a:solidFill>
                  <a:srgbClr val="D4E0DB"/>
                </a:solidFill>
                <a:latin typeface="Calibri"/>
                <a:cs typeface="Calibri"/>
              </a:rPr>
              <a:t>ECO.Georgia</a:t>
            </a:r>
            <a:r>
              <a:rPr sz="1150" spc="-3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·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GCF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·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BMZ</a:t>
            </a:r>
            <a:r>
              <a:rPr sz="1150" spc="-1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·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GIZ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·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MEPA</a:t>
            </a:r>
            <a:r>
              <a:rPr sz="1150" spc="-1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·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Ilia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State</a:t>
            </a:r>
            <a:r>
              <a:rPr sz="1150" spc="-20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D4E0DB"/>
                </a:solidFill>
                <a:latin typeface="Calibri"/>
                <a:cs typeface="Calibri"/>
              </a:rPr>
              <a:t>University</a:t>
            </a:r>
            <a:r>
              <a:rPr sz="1150" spc="-1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spc="-50" dirty="0">
                <a:solidFill>
                  <a:srgbClr val="D4E0DB"/>
                </a:solidFill>
                <a:latin typeface="Calibri"/>
                <a:cs typeface="Calibri"/>
              </a:rPr>
              <a:t>·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field</a:t>
            </a:r>
            <a:r>
              <a:rPr sz="1150" spc="-1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D4E0DB"/>
                </a:solidFill>
                <a:latin typeface="Calibri"/>
                <a:cs typeface="Calibri"/>
              </a:rPr>
              <a:t>and</a:t>
            </a:r>
            <a:r>
              <a:rPr sz="1150" spc="-1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D4E0DB"/>
                </a:solidFill>
                <a:latin typeface="Calibri"/>
                <a:cs typeface="Calibri"/>
              </a:rPr>
              <a:t>laboratory</a:t>
            </a:r>
            <a:r>
              <a:rPr sz="1150" spc="-15" dirty="0">
                <a:solidFill>
                  <a:srgbClr val="D4E0DB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D4E0DB"/>
                </a:solidFill>
                <a:latin typeface="Calibri"/>
                <a:cs typeface="Calibri"/>
              </a:rPr>
              <a:t>teams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8820" y="6277864"/>
            <a:ext cx="3691890" cy="154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Selected</a:t>
            </a:r>
            <a:r>
              <a:rPr sz="850" spc="-15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references: Chave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et</a:t>
            </a:r>
            <a:r>
              <a:rPr sz="850" spc="-15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al.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2006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·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Pan</a:t>
            </a:r>
            <a:r>
              <a:rPr sz="850" spc="-15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et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al.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2011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·</a:t>
            </a:r>
            <a:r>
              <a:rPr sz="850" spc="-15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spc="-20" dirty="0">
                <a:solidFill>
                  <a:srgbClr val="BBD0C7"/>
                </a:solidFill>
                <a:latin typeface="Calibri"/>
                <a:cs typeface="Calibri"/>
              </a:rPr>
              <a:t>MEPA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2023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·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Mo</a:t>
            </a:r>
            <a:r>
              <a:rPr sz="850" spc="-15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et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BBD0C7"/>
                </a:solidFill>
                <a:latin typeface="Calibri"/>
                <a:cs typeface="Calibri"/>
              </a:rPr>
              <a:t>al.</a:t>
            </a:r>
            <a:r>
              <a:rPr sz="850" spc="-10" dirty="0">
                <a:solidFill>
                  <a:srgbClr val="BBD0C7"/>
                </a:solidFill>
                <a:latin typeface="Calibri"/>
                <a:cs typeface="Calibri"/>
              </a:rPr>
              <a:t> </a:t>
            </a:r>
            <a:r>
              <a:rPr sz="850" spc="-20" dirty="0">
                <a:solidFill>
                  <a:srgbClr val="BBD0C7"/>
                </a:solidFill>
                <a:latin typeface="Calibri"/>
                <a:cs typeface="Calibri"/>
              </a:rPr>
              <a:t>2024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0E9E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2011</Words>
  <Application>Microsoft Office PowerPoint</Application>
  <PresentationFormat>Widescreen</PresentationFormat>
  <Paragraphs>363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MS PGothic</vt:lpstr>
      <vt:lpstr>Arial</vt:lpstr>
      <vt:lpstr>Arial MT</vt:lpstr>
      <vt:lpstr>Calibri</vt:lpstr>
      <vt:lpstr>Office Theme</vt:lpstr>
      <vt:lpstr>Wood Density Variation across Georgian Forests</vt:lpstr>
      <vt:lpstr>A 30-minute story in four steps</vt:lpstr>
      <vt:lpstr>PowerPoint Presentation</vt:lpstr>
      <vt:lpstr>PowerPoint Presentation</vt:lpstr>
      <vt:lpstr>Georgia combines high forest diversity with changing environmental gradients</vt:lpstr>
      <vt:lpstr>The Caucasus remains underrepresented in wood-density datasets</vt:lpstr>
      <vt:lpstr>Four questions organize the study</vt:lpstr>
      <vt:lpstr>Wide environmental gradients were sampled nationally</vt:lpstr>
      <vt:lpstr>Field sampling captured both species and size variation</vt:lpstr>
      <vt:lpstr>Wood density was measured from oven-dry mass and core volume</vt:lpstr>
      <vt:lpstr>The same cores also provided long-term radial growth information</vt:lpstr>
      <vt:lpstr>One response variable, multiple predictor domains</vt:lpstr>
      <vt:lpstr>Predictor screening is essential before ecological interpretation</vt:lpstr>
      <vt:lpstr>The analysis separates species effects from residual structural and environmental effects</vt:lpstr>
      <vt:lpstr>Species identity produces the clearest wood-density contrast</vt:lpstr>
      <vt:lpstr>The species ranking forms three broad density groups</vt:lpstr>
      <vt:lpstr>The observed ranking is consistent with major wood-strategy differences</vt:lpstr>
      <vt:lpstr>PowerPoint Presentation</vt:lpstr>
      <vt:lpstr>Environmental and stand-structural effects are present—but modest</vt:lpstr>
      <vt:lpstr>Tree size and radial growth show weak, directionally interpretable trends</vt:lpstr>
      <vt:lpstr>Soil, topography and precipitation refine the pattern rather than redefine it</vt:lpstr>
      <vt:lpstr>The emerging hierarchy of controls is clear—but the analysis is still being refined</vt:lpstr>
      <vt:lpstr>From measured cores to national trait and carbon products</vt:lpstr>
      <vt:lpstr>Three take-home messages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Wood_Density_Georgia_Conference_25slides</dc:title>
  <dc:creator>User</dc:creator>
  <cp:lastModifiedBy>User</cp:lastModifiedBy>
  <cp:revision>17</cp:revision>
  <dcterms:created xsi:type="dcterms:W3CDTF">2026-09-07T20:15:15Z</dcterms:created>
  <dcterms:modified xsi:type="dcterms:W3CDTF">2026-09-08T09:04:02Z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2026-09-07T00:00:00Z</vt:filetime>
  </property>
  <property fmtid="{D5CDD505-2E9C-101B-9397-08002B2CF9AE}" pid="4" name="Creator">
    <vt:lpwstr>Google</vt:lpwstr>
  </property>
  <property fmtid="{D5CDD505-2E9C-101B-9397-08002B2CF9AE}" pid="5" name="LastSaved">
    <vt:filetime>2026-09-07T00:00:00Z</vt:filetime>
  </property>
</Properties>
</file>