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5" r:id="rId4"/>
    <p:sldId id="273" r:id="rId5"/>
    <p:sldId id="268" r:id="rId6"/>
    <p:sldId id="285" r:id="rId7"/>
    <p:sldId id="267" r:id="rId8"/>
    <p:sldId id="266" r:id="rId9"/>
    <p:sldId id="274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76" r:id="rId19"/>
    <p:sldId id="269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B3EC"/>
    <a:srgbClr val="E1FEFF"/>
    <a:srgbClr val="AEFAFE"/>
    <a:srgbClr val="B7EFF5"/>
    <a:srgbClr val="F0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6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76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2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9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1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8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1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4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1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1EB0C-0C24-4383-8C95-60F2AD51157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FFAA9-6C20-42A1-8024-F873F6FE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9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91" t="850" r="93" b="9356"/>
          <a:stretch/>
        </p:blipFill>
        <p:spPr>
          <a:xfrm>
            <a:off x="0" y="-200025"/>
            <a:ext cx="1219483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7425" y="-61232"/>
            <a:ext cx="9647193" cy="1428614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Attempts to Apply </a:t>
            </a:r>
            <a:r>
              <a:rPr lang="en-US" sz="4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Ellenberg</a:t>
            </a:r>
            <a:r>
              <a:rPr lang="en-US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Indicator Values </a:t>
            </a:r>
            <a:r>
              <a:rPr 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Flora of Georgia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315" y="2117964"/>
            <a:ext cx="9144000" cy="236081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Ketevan Batsatsashvili</a:t>
            </a:r>
            <a:endParaRPr lang="ka-GE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ka-GE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School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ka-GE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ka-GE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Natural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ka-GE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Sciences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ka-GE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and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ka-GE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Medicine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&amp;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Alpine Ecosystem Research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Programme</a:t>
            </a:r>
            <a:r>
              <a:rPr lang="ka-G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Institute of Ecology 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Ilia State University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054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1" y="131763"/>
            <a:ext cx="11277600" cy="1325563"/>
          </a:xfrm>
        </p:spPr>
        <p:txBody>
          <a:bodyPr/>
          <a:lstStyle/>
          <a:p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Ellenberg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Indicator Values (EIVs)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699" y="1266826"/>
            <a:ext cx="11515725" cy="136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Ellenberg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Indicator Values (EIVs)</a:t>
            </a:r>
            <a:r>
              <a:rPr lang="en-US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numerical estimates of the ecological preferences of plant species along major environmental </a:t>
            </a:r>
            <a:r>
              <a:rPr lang="en-US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gradients, originally </a:t>
            </a:r>
            <a:r>
              <a:rPr lang="en-US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developed by 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Heinz </a:t>
            </a:r>
            <a:r>
              <a:rPr lang="en-US" sz="2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Ellenberg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flora of Central Europe</a:t>
            </a:r>
            <a:r>
              <a:rPr lang="en-US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EIVs </a:t>
            </a:r>
            <a:r>
              <a:rPr lang="en-US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 ecological niches rather than directly measuring environmental factors. They can be used to infer the environmental conditions of vegetation from its species composition. </a:t>
            </a:r>
          </a:p>
        </p:txBody>
      </p:sp>
      <p:pic>
        <p:nvPicPr>
          <p:cNvPr id="1026" name="Picture 2" descr="https://upload.wikimedia.org/wikipedia/commons/thumb/e/e2/ETH-BIB-Ellenberg%2C_Heinz_%281913-1997%29-Portrait-Portr_01778.tif/lossy-page1-960px-ETH-BIB-Ellenberg%2C_Heinz_%281913-1997%29-Portrait-Portr_01778.ti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3265965"/>
            <a:ext cx="1981200" cy="281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4136" y="2880681"/>
            <a:ext cx="8591550" cy="258532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 (L)			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Continentality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Moisture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Nutrients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nitrogen availability (N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Salinity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699" y="6211669"/>
            <a:ext cx="2209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Heinz </a:t>
            </a:r>
            <a:r>
              <a:rPr lang="en-US" dirty="0" err="1" smtClean="0"/>
              <a:t>Ellenberg</a:t>
            </a:r>
            <a:r>
              <a:rPr lang="en-US" dirty="0" smtClean="0"/>
              <a:t> (1913-1997)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76500" y="5476628"/>
            <a:ext cx="9305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Ellenberg, Heinz</a:t>
            </a:r>
            <a:r>
              <a:rPr lang="de-DE" dirty="0"/>
              <a:t>. 1974.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Zeigerwerte der Gefäßpflanzen Mitteleuropas</a:t>
            </a:r>
            <a:r>
              <a:rPr lang="de-DE" dirty="0"/>
              <a:t>. Scripta Geobotanica 9. Göttingen: Verlag Erich Goltze</a:t>
            </a:r>
            <a:r>
              <a:rPr lang="de-DE" dirty="0" smtClean="0"/>
              <a:t>.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Ellenberg, Heinz</a:t>
            </a:r>
            <a:r>
              <a:rPr lang="de-DE" dirty="0"/>
              <a:t>, Heinrich E. Weber, Ruprecht Düll, Volker Wirth, Willy Werner, and Dieter Paulißen. 1992.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Zeigerwerte von Pflanzen in Mitteleuropa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de-DE" dirty="0"/>
              <a:t> 2nd ed. Göttingen: Verlag Erich Goltze.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339" y="107950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 </a:t>
            </a:r>
            <a:r>
              <a:rPr lang="en-US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Sanguisorba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officinalis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L.</a:t>
            </a:r>
          </a:p>
        </p:txBody>
      </p:sp>
      <p:pic>
        <p:nvPicPr>
          <p:cNvPr id="4098" name="Picture 2" descr="17 Sanguisorba officinalis botanical illustrations Images: PICRYL - Public Domain Media Search Engine Public Domain Searc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75" y="1314450"/>
            <a:ext cx="3457142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402248"/>
              </p:ext>
            </p:extLst>
          </p:nvPr>
        </p:nvGraphicFramePr>
        <p:xfrm>
          <a:off x="4229099" y="1509713"/>
          <a:ext cx="7505701" cy="4498979"/>
        </p:xfrm>
        <a:graphic>
          <a:graphicData uri="http://schemas.openxmlformats.org/drawingml/2006/table">
            <a:tbl>
              <a:tblPr/>
              <a:tblGrid>
                <a:gridCol w="2143126">
                  <a:extLst>
                    <a:ext uri="{9D8B030D-6E8A-4147-A177-3AD203B41FA5}">
                      <a16:colId xmlns:a16="http://schemas.microsoft.com/office/drawing/2014/main" val="2275960155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45159748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838657114"/>
                    </a:ext>
                  </a:extLst>
                </a:gridCol>
              </a:tblGrid>
              <a:tr h="581540">
                <a:tc>
                  <a:txBody>
                    <a:bodyPr/>
                    <a:lstStyle/>
                    <a:p>
                      <a:r>
                        <a:rPr lang="en-US" sz="2000" i="1" dirty="0" err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Ellenberg</a:t>
                      </a:r>
                      <a:r>
                        <a:rPr lang="en-US" sz="2000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indicator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Value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Meaning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216518"/>
                  </a:ext>
                </a:extLst>
              </a:tr>
              <a:tr h="357819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 — Light</a:t>
                      </a:r>
                      <a:endParaRPr lang="en-US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prefers well-lit sites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418120"/>
                  </a:ext>
                </a:extLst>
              </a:tr>
              <a:tr h="894547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 — Temperature</a:t>
                      </a:r>
                      <a:endParaRPr lang="en-US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intermediate temperature conditions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8217198"/>
                  </a:ext>
                </a:extLst>
              </a:tr>
              <a:tr h="62618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 — </a:t>
                      </a:r>
                      <a:r>
                        <a:rPr lang="en-US" b="1" dirty="0" err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Continentality</a:t>
                      </a:r>
                      <a:endParaRPr lang="en-US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relatively continental conditions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7066959"/>
                  </a:ext>
                </a:extLst>
              </a:tr>
              <a:tr h="62618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 — Moisture</a:t>
                      </a:r>
                      <a:endParaRPr lang="en-US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moderately moist to moist soils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199890"/>
                  </a:ext>
                </a:extLst>
              </a:tr>
              <a:tr h="62618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 — Reaction</a:t>
                      </a:r>
                      <a:endParaRPr lang="en-US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×</a:t>
                      </a:r>
                      <a:endParaRPr lang="en-US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indifferent to soil reaction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181171"/>
                  </a:ext>
                </a:extLst>
              </a:tr>
              <a:tr h="62618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 — Nutrients</a:t>
                      </a:r>
                      <a:endParaRPr lang="en-US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intermediate nutrient availability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279265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 flipV="1">
            <a:off x="4257675" y="2105025"/>
            <a:ext cx="7343775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222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755" y="35961"/>
            <a:ext cx="11277600" cy="1325563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Landolt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Indicator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698" y="1153450"/>
            <a:ext cx="11515725" cy="1123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Landolt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Indicator Values</a:t>
            </a:r>
            <a:r>
              <a:rPr lang="en-US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numerical estimates of the ecological preferences of plant species, developed by 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Elias </a:t>
            </a:r>
            <a:r>
              <a:rPr lang="en-US" sz="2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Landolt</a:t>
            </a:r>
            <a:r>
              <a:rPr lang="en-US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flora of Switzerland.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88225" y="2311510"/>
            <a:ext cx="8591550" cy="193899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 (L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Continentality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Moisture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/ pH (R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Nutrients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Salinity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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Aeration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995" y="5652924"/>
            <a:ext cx="2209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Elias </a:t>
            </a:r>
            <a:r>
              <a:rPr lang="en-US" dirty="0" err="1"/>
              <a:t>Landolt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(1926-2013)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62224" y="4380399"/>
            <a:ext cx="930592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Landolt, Elias</a:t>
            </a:r>
            <a:r>
              <a:rPr lang="de-DE" dirty="0"/>
              <a:t>. </a:t>
            </a:r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Ökologische Zeigerwerte zur Flora der Schweiz</a:t>
            </a:r>
            <a:r>
              <a:rPr lang="de-DE" dirty="0"/>
              <a:t>. Veröffentlichungen des Geobotanischen Institutes der ETH, Stiftung Rübel, Heft 64. Bern: Verlag Hans Huber, 1977</a:t>
            </a:r>
            <a:r>
              <a:rPr lang="de-DE" dirty="0" smtClean="0"/>
              <a:t>.</a:t>
            </a:r>
          </a:p>
          <a:p>
            <a:endParaRPr lang="en-US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Landolt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Elias</a:t>
            </a:r>
            <a:r>
              <a:rPr lang="en-US" dirty="0"/>
              <a:t>, Beat </a:t>
            </a:r>
            <a:r>
              <a:rPr lang="en-US" dirty="0" err="1"/>
              <a:t>Bäumler</a:t>
            </a:r>
            <a:r>
              <a:rPr lang="en-US" dirty="0"/>
              <a:t>, Andreas </a:t>
            </a:r>
            <a:r>
              <a:rPr lang="en-US" dirty="0" err="1"/>
              <a:t>Erhardt</a:t>
            </a:r>
            <a:r>
              <a:rPr lang="en-US" dirty="0"/>
              <a:t>, Otto </a:t>
            </a:r>
            <a:r>
              <a:rPr lang="en-US" dirty="0" err="1"/>
              <a:t>Hegg</a:t>
            </a:r>
            <a:r>
              <a:rPr lang="en-US" dirty="0"/>
              <a:t>, Frank </a:t>
            </a:r>
            <a:r>
              <a:rPr lang="en-US" dirty="0" err="1"/>
              <a:t>Klötzli</a:t>
            </a:r>
            <a:r>
              <a:rPr lang="en-US" dirty="0"/>
              <a:t>, Walter </a:t>
            </a:r>
            <a:r>
              <a:rPr lang="en-US" dirty="0" err="1"/>
              <a:t>Lämmler</a:t>
            </a:r>
            <a:r>
              <a:rPr lang="en-US" dirty="0"/>
              <a:t>, Michael </a:t>
            </a:r>
            <a:r>
              <a:rPr lang="en-US" dirty="0" err="1"/>
              <a:t>Nobis</a:t>
            </a:r>
            <a:r>
              <a:rPr lang="en-US" dirty="0"/>
              <a:t>, </a:t>
            </a:r>
            <a:r>
              <a:rPr lang="en-US" dirty="0" err="1"/>
              <a:t>Katrin</a:t>
            </a:r>
            <a:r>
              <a:rPr lang="en-US" dirty="0"/>
              <a:t> </a:t>
            </a:r>
            <a:r>
              <a:rPr lang="en-US" dirty="0" err="1"/>
              <a:t>Rudmann</a:t>
            </a:r>
            <a:r>
              <a:rPr lang="en-US" dirty="0"/>
              <a:t>-Maurer, Fritz H. </a:t>
            </a:r>
            <a:r>
              <a:rPr lang="en-US" dirty="0" err="1"/>
              <a:t>Schweingruber</a:t>
            </a:r>
            <a:r>
              <a:rPr lang="en-US" dirty="0"/>
              <a:t>, Jean-Paul </a:t>
            </a:r>
            <a:r>
              <a:rPr lang="en-US" dirty="0" err="1"/>
              <a:t>Theurillat</a:t>
            </a:r>
            <a:r>
              <a:rPr lang="en-US" dirty="0"/>
              <a:t>, Edwin </a:t>
            </a:r>
            <a:r>
              <a:rPr lang="en-US" dirty="0" err="1"/>
              <a:t>Urmi</a:t>
            </a:r>
            <a:r>
              <a:rPr lang="en-US" dirty="0"/>
              <a:t>, Mathias </a:t>
            </a:r>
            <a:r>
              <a:rPr lang="en-US" dirty="0" err="1"/>
              <a:t>Vust</a:t>
            </a:r>
            <a:r>
              <a:rPr lang="en-US" dirty="0"/>
              <a:t>, and Thomas </a:t>
            </a:r>
            <a:r>
              <a:rPr lang="en-US" dirty="0" err="1"/>
              <a:t>Wohlgemuth</a:t>
            </a:r>
            <a:r>
              <a:rPr lang="en-US" dirty="0"/>
              <a:t>.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Flora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indicativa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Ökologische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Zeigerwerte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biologische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Kennzeichen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zur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Flora der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Schweiz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der Alpen / Ecological Indicator Values and Biological Attributes of the Flora of Switzerland and the Alps</a:t>
            </a:r>
            <a:r>
              <a:rPr lang="en-US" dirty="0"/>
              <a:t>. 2nd ed. Bern, Stuttgart, Vienna: </a:t>
            </a:r>
            <a:r>
              <a:rPr lang="en-US" dirty="0" err="1"/>
              <a:t>Haupt</a:t>
            </a:r>
            <a:r>
              <a:rPr lang="en-US" dirty="0"/>
              <a:t> </a:t>
            </a:r>
            <a:r>
              <a:rPr lang="en-US" dirty="0" err="1"/>
              <a:t>Verlag</a:t>
            </a:r>
            <a:r>
              <a:rPr lang="en-US" dirty="0"/>
              <a:t>, 2010.</a:t>
            </a:r>
          </a:p>
        </p:txBody>
      </p:sp>
      <p:pic>
        <p:nvPicPr>
          <p:cNvPr id="2050" name="Picture 2" descr="https://upload.wikimedia.org/wikipedia/commons/thumb/6/69/ETH-BIB-Landolt%2C_Elias_%281926-2013%29-Portrait-Portr_13221.tif/lossy-page1-250px-ETH-BIB-Landolt%2C_Elias_%281926-2013%29-Portrait-Portr_13221.tif.jpg?utm_source=en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5" y="2311510"/>
            <a:ext cx="23812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66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354" b="3889"/>
          <a:stretch/>
        </p:blipFill>
        <p:spPr>
          <a:xfrm>
            <a:off x="0" y="0"/>
            <a:ext cx="12391878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9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ghtbox view of the cover for Plant Diversity in the Central Great Caucasus: A Quantitative Assess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756" y="247650"/>
            <a:ext cx="3387725" cy="510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4" y="247650"/>
            <a:ext cx="3865413" cy="40290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174" y="4483434"/>
            <a:ext cx="37623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Nakhutsrishvili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(1932-2026)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300" y="5554379"/>
            <a:ext cx="7753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Nakhutsrishvili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George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Ketevan Batsatsashvili,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Katrin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Rudmann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-Maurer, Christian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Körner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Eva Spehn. "New indicator values for Central Caucasus flora." In 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 diversity in the central great Caucasus: a quantitative assessment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pp. 145-160. Cham: Springer International Publishing,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50" y="3169963"/>
            <a:ext cx="3760022" cy="28200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650" y="247650"/>
            <a:ext cx="3760022" cy="28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0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625" b="3518"/>
          <a:stretch/>
        </p:blipFill>
        <p:spPr>
          <a:xfrm>
            <a:off x="-1" y="0"/>
            <a:ext cx="12557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4333875"/>
            <a:ext cx="11058525" cy="22479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Aims:</a:t>
            </a:r>
            <a:r>
              <a:rPr lang="en-US" sz="2200" dirty="0"/>
              <a:t> To develop a consistent ecological indicator value system for Europe for five of the main plant niche dimensions: soil moisture (M), soil nitrogen (N), soil reaction (R), light (L) and temperature (T). 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Results:</a:t>
            </a:r>
            <a:r>
              <a:rPr lang="en-US" sz="2200" dirty="0"/>
              <a:t> In total, we derived European indicator values of niche position and niche width for 14,835 taxa (14,714 for M, 13,748 for N, 14,254 for R, 14,054 for L, 14,496 for T</a:t>
            </a:r>
            <a:r>
              <a:rPr lang="en-US" sz="2200" dirty="0" smtClean="0"/>
              <a:t>).</a:t>
            </a:r>
          </a:p>
          <a:p>
            <a:pPr marL="0" indent="0">
              <a:buNone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2200" dirty="0"/>
              <a:t> EIVE is the most comprehensive ecological indicator value system for European vascular plants to date.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437" t="26019" r="5000" b="12870"/>
          <a:stretch/>
        </p:blipFill>
        <p:spPr>
          <a:xfrm>
            <a:off x="0" y="0"/>
            <a:ext cx="8191499" cy="39347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9075" y="104775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Dengler</a:t>
            </a:r>
            <a:r>
              <a:rPr lang="en-US" dirty="0"/>
              <a:t>, Jürgen, Florian Jansen, </a:t>
            </a:r>
            <a:r>
              <a:rPr lang="en-US" dirty="0" err="1"/>
              <a:t>Olha</a:t>
            </a:r>
            <a:r>
              <a:rPr lang="en-US" dirty="0"/>
              <a:t> </a:t>
            </a:r>
            <a:r>
              <a:rPr lang="en-US" dirty="0" err="1"/>
              <a:t>Chusova</a:t>
            </a:r>
            <a:r>
              <a:rPr lang="en-US" dirty="0"/>
              <a:t>, Elisabeth </a:t>
            </a:r>
            <a:r>
              <a:rPr lang="en-US" dirty="0" err="1"/>
              <a:t>Hüllbusch</a:t>
            </a:r>
            <a:r>
              <a:rPr lang="en-US" dirty="0"/>
              <a:t>, Michael P. </a:t>
            </a:r>
            <a:r>
              <a:rPr lang="en-US" dirty="0" err="1"/>
              <a:t>Nobis</a:t>
            </a:r>
            <a:r>
              <a:rPr lang="en-US" dirty="0"/>
              <a:t>, </a:t>
            </a:r>
            <a:r>
              <a:rPr lang="en-US" dirty="0" err="1"/>
              <a:t>Koenraad</a:t>
            </a:r>
            <a:r>
              <a:rPr lang="en-US" dirty="0"/>
              <a:t> Van </a:t>
            </a:r>
            <a:r>
              <a:rPr lang="en-US" dirty="0" err="1"/>
              <a:t>Meerbeek</a:t>
            </a:r>
            <a:r>
              <a:rPr lang="en-US" dirty="0"/>
              <a:t>, Irena </a:t>
            </a:r>
            <a:r>
              <a:rPr lang="en-US" dirty="0" err="1" smtClean="0"/>
              <a:t>Axmanová</a:t>
            </a:r>
            <a:r>
              <a:rPr lang="en-US" dirty="0" smtClean="0"/>
              <a:t>, … </a:t>
            </a:r>
            <a:r>
              <a:rPr lang="en-US" b="1" dirty="0" smtClean="0"/>
              <a:t>George </a:t>
            </a:r>
            <a:r>
              <a:rPr lang="en-US" b="1" dirty="0" err="1" smtClean="0"/>
              <a:t>Nakhutsrishvili</a:t>
            </a:r>
            <a:r>
              <a:rPr lang="en-US" b="1" dirty="0" smtClean="0"/>
              <a:t>, Ketevan Batsatsashvili </a:t>
            </a:r>
            <a:r>
              <a:rPr lang="en-US" dirty="0"/>
              <a:t>et al. "﻿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Ecological Indicator Values for Europe (EIVE) 1.0</a:t>
            </a:r>
            <a:r>
              <a:rPr lang="en-US" dirty="0"/>
              <a:t>." </a:t>
            </a:r>
            <a:r>
              <a:rPr lang="en-US" i="1" dirty="0"/>
              <a:t>Vegetation Classification and Survey</a:t>
            </a:r>
            <a:r>
              <a:rPr lang="en-US" dirty="0"/>
              <a:t> 4 (2023): 7-29.</a:t>
            </a:r>
          </a:p>
        </p:txBody>
      </p:sp>
    </p:spTree>
    <p:extLst>
      <p:ext uri="{BB962C8B-B14F-4D97-AF65-F5344CB8AC3E}">
        <p14:creationId xmlns:p14="http://schemas.microsoft.com/office/powerpoint/2010/main" val="194310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4010771"/>
              </p:ext>
            </p:extLst>
          </p:nvPr>
        </p:nvGraphicFramePr>
        <p:xfrm>
          <a:off x="857250" y="2454434"/>
          <a:ext cx="10515600" cy="320040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33330674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0344210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270115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77900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Ellenberg</a:t>
                      </a:r>
                      <a:r>
                        <a:rPr lang="en-US" sz="24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EIVs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Landolt</a:t>
                      </a:r>
                      <a:r>
                        <a:rPr lang="en-US" sz="24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values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EIVE 1.0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672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Developed for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Central Europe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Switzerland &amp; the Alps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Europe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27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Main </a:t>
                      </a:r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reference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Ellenberg</a:t>
                      </a:r>
                      <a:r>
                        <a:rPr lang="en-US" dirty="0"/>
                        <a:t> 1974, 1992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Landolt et al. 2010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Dengler et al. 2023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720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Mostly 1–9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1–5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Harmonised</a:t>
                      </a:r>
                      <a:r>
                        <a:rPr lang="en-US" dirty="0"/>
                        <a:t> continuous values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767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Main factors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L, T, K, F, R, N (+ 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L, T, K, F, R, N, D, </a:t>
                      </a:r>
                      <a:r>
                        <a:rPr lang="pt-BR" dirty="0" smtClean="0"/>
                        <a:t>S</a:t>
                      </a:r>
                      <a:endParaRPr lang="pt-B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/>
                        <a:t>L, T, M, R, 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35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Purpose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Indicate ecological preferences of species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Characterise ecological requirements and biological attributes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Harmonises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/>
                        <a:t>indicator values across Europe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74735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4959" y="587284"/>
            <a:ext cx="10839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Comparison of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Ellenberg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Landolt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and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harmonised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European Indicator Values for plants</a:t>
            </a:r>
          </a:p>
        </p:txBody>
      </p:sp>
    </p:spTree>
    <p:extLst>
      <p:ext uri="{BB962C8B-B14F-4D97-AF65-F5344CB8AC3E}">
        <p14:creationId xmlns:p14="http://schemas.microsoft.com/office/powerpoint/2010/main" val="975832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95" y="0"/>
            <a:ext cx="12192000" cy="6858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47475" y="157778"/>
            <a:ext cx="11136729" cy="151324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Species </a:t>
            </a:r>
            <a:r>
              <a:rPr lang="en-US" altLang="en-U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diversity of soil biological crusts and </a:t>
            </a:r>
            <a: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their </a:t>
            </a:r>
            <a:r>
              <a:rPr lang="en-US" altLang="en-U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interaction with vascular plants </a:t>
            </a:r>
            <a: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 </a:t>
            </a:r>
            <a:r>
              <a:rPr lang="en-US" altLang="en-U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</a:t>
            </a:r>
            <a:r>
              <a:rPr lang="en-US" altLang="en-US" sz="3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Gareji</a:t>
            </a:r>
            <a:r>
              <a:rPr lang="en-US" altLang="en-US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steppe</a:t>
            </a:r>
            <a:br>
              <a:rPr lang="en-US" altLang="en-US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28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Kereselidze</a:t>
            </a:r>
            <a:r>
              <a:rPr lang="en-US" altLang="en-US" sz="28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K</a:t>
            </a:r>
            <a:r>
              <a:rPr lang="en-US" altLang="en-US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MSc Thesis, supervised by K. Batsatsashvili, N. </a:t>
            </a:r>
            <a:r>
              <a:rPr lang="en-US" altLang="en-US" sz="28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Lachashvili</a:t>
            </a:r>
            <a:endParaRPr lang="en-US" altLang="en-US" sz="28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75" y="2076449"/>
            <a:ext cx="4600750" cy="339090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998" y="2076448"/>
            <a:ext cx="5114927" cy="34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64719"/>
              </p:ext>
            </p:extLst>
          </p:nvPr>
        </p:nvGraphicFramePr>
        <p:xfrm>
          <a:off x="1552574" y="227779"/>
          <a:ext cx="9410701" cy="6402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5110">
                  <a:extLst>
                    <a:ext uri="{9D8B030D-6E8A-4147-A177-3AD203B41FA5}">
                      <a16:colId xmlns:a16="http://schemas.microsoft.com/office/drawing/2014/main" val="3344311587"/>
                    </a:ext>
                  </a:extLst>
                </a:gridCol>
                <a:gridCol w="6745591">
                  <a:extLst>
                    <a:ext uri="{9D8B030D-6E8A-4147-A177-3AD203B41FA5}">
                      <a16:colId xmlns:a16="http://schemas.microsoft.com/office/drawing/2014/main" val="1380426237"/>
                    </a:ext>
                  </a:extLst>
                </a:gridCol>
              </a:tblGrid>
              <a:tr h="510417">
                <a:tc gridSpan="2"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Bryophytes of soil </a:t>
                      </a:r>
                      <a:r>
                        <a:rPr lang="en-US" sz="2400" b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biocrusts</a:t>
                      </a:r>
                      <a:r>
                        <a:rPr lang="en-US" sz="24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in </a:t>
                      </a:r>
                      <a:r>
                        <a:rPr lang="en-US" sz="2400" b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Gareji</a:t>
                      </a:r>
                      <a:r>
                        <a:rPr lang="en-US" sz="24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steppe</a:t>
                      </a:r>
                      <a:endParaRPr lang="en-US" sz="24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738149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Brachytheciaceae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Brachythecium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campestre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Müll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Hal.)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Schimp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487979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Bryaceae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Bryum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argenteum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625853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Bryum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bicolor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Dicks.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15140"/>
                  </a:ext>
                </a:extLst>
              </a:tr>
              <a:tr h="413122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Bryum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caespiticium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357163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Funariaceae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Funaria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hygrometrica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513807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Hypnaceae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Hypnum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lacunosum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(Brid.)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Hoffm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ex Brid.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971074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Pottiaceae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Barbula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unguiculata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492788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Didymodon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rigidulus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770987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Didymodon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vinealis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(Brid.) R. H.  Zander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254647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Phascum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cuspidatum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Schreb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ex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268903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Pleurochaete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squarrosa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(Brid.)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Lindb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006004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Pottia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lanceolata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.)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Müll.Hal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50713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Pterygoneurum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ovatum</a:t>
                      </a:r>
                      <a:r>
                        <a:rPr lang="en-US" sz="1700" b="0" i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.) Dixon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34315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Syntrichia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ruralis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.)Weber &amp;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D.Mohr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966867"/>
                  </a:ext>
                </a:extLst>
              </a:tr>
              <a:tr h="382813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Thuidiaceae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Abietinella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i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abietina</a:t>
                      </a:r>
                      <a:r>
                        <a:rPr lang="en-US" sz="17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Hedw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.) M. </a:t>
                      </a:r>
                      <a:r>
                        <a:rPr lang="en-US" sz="17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Fleisch</a:t>
                      </a:r>
                      <a:r>
                        <a:rPr lang="en-US" sz="17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17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624" marR="646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305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05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biocrust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bryophyte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relevés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describe  habitat characteristics via EIVs</a:t>
            </a:r>
            <a:endParaRPr 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19" y="1870710"/>
            <a:ext cx="5612131" cy="347281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870710"/>
            <a:ext cx="5810250" cy="34728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-314058" y="3219450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% Cover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3753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biocrust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bryophyte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relevés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describe  habitat characteristics via EIVs (cont.)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699" y="1937385"/>
            <a:ext cx="5400676" cy="348234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425" y="1910715"/>
            <a:ext cx="5505449" cy="3509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-174040" y="3001595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% Cover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07429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biocrust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bryophyte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relevés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describe  habitat characteristics via EIVs (cont.)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250" y="1781175"/>
            <a:ext cx="7038975" cy="4629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1581417" y="3926473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% Cover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3742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739" y="5419"/>
            <a:ext cx="10515600" cy="132556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Climate change and alpine plant cover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739" y="2257292"/>
            <a:ext cx="10515600" cy="38046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questions and answers: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en-US" sz="2200" dirty="0" smtClean="0"/>
              <a:t>Have plant species richness and composition changed over the last decades (1986-2016)?</a:t>
            </a:r>
          </a:p>
          <a:p>
            <a:pPr lvl="4">
              <a:buFont typeface="Symbol" panose="05050102010706020507" pitchFamily="18" charset="2"/>
              <a:buChar char=""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 increase in richness but not in ecology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en-US" sz="2200" dirty="0" smtClean="0"/>
              <a:t>Does the plant cover composition change (if any) exhibit selection of ecological characteristics (as expressed by </a:t>
            </a:r>
            <a:r>
              <a:rPr lang="en-US" sz="2200" dirty="0" err="1" smtClean="0"/>
              <a:t>Ellenberg</a:t>
            </a:r>
            <a:r>
              <a:rPr lang="en-US" sz="2200" dirty="0" smtClean="0"/>
              <a:t> or </a:t>
            </a:r>
            <a:r>
              <a:rPr lang="en-US" sz="2200" dirty="0" err="1" smtClean="0"/>
              <a:t>Landolt</a:t>
            </a:r>
            <a:r>
              <a:rPr lang="en-US" sz="2200" dirty="0" smtClean="0"/>
              <a:t> ecological indicator values)?</a:t>
            </a:r>
          </a:p>
          <a:p>
            <a:pPr lvl="4">
              <a:buFont typeface="Symbol" panose="05050102010706020507" pitchFamily="18" charset="2"/>
              <a:buChar char=""/>
            </a:pPr>
            <a:r>
              <a:rPr 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selection revealed</a:t>
            </a:r>
            <a:endParaRPr lang="en-US" sz="2200" dirty="0" smtClean="0"/>
          </a:p>
          <a:p>
            <a:pPr>
              <a:buFont typeface="Symbol" panose="05050102010706020507" pitchFamily="18" charset="2"/>
              <a:buChar char=""/>
            </a:pPr>
            <a:r>
              <a:rPr lang="en-US" sz="2200" dirty="0" smtClean="0"/>
              <a:t>Do plant species migrate between plant communities of different ecology (e.g., from dry to moist plant communities)?</a:t>
            </a:r>
          </a:p>
          <a:p>
            <a:pPr lvl="4">
              <a:buFont typeface="Symbol" panose="05050102010706020507" pitchFamily="18" charset="2"/>
              <a:buChar char=""/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migration recorded</a:t>
            </a:r>
          </a:p>
          <a:p>
            <a:pPr marL="0" indent="0">
              <a:lnSpc>
                <a:spcPct val="130000"/>
              </a:lnSpc>
              <a:buNone/>
            </a:pPr>
            <a:endParaRPr lang="en-US" sz="2200" dirty="0" smtClean="0"/>
          </a:p>
          <a:p>
            <a:pPr>
              <a:buFont typeface="Symbol" panose="05050102010706020507" pitchFamily="18" charset="2"/>
              <a:buChar char=""/>
            </a:pPr>
            <a:endParaRPr lang="en-US" sz="2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98739" y="1059684"/>
            <a:ext cx="1051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/>
              <a:t>Tephnadze-Hoernchen</a:t>
            </a:r>
            <a:r>
              <a:rPr lang="en-US" sz="2200" b="1" dirty="0"/>
              <a:t>, N., </a:t>
            </a:r>
            <a:r>
              <a:rPr lang="en-US" sz="2200" dirty="0"/>
              <a:t>Z. </a:t>
            </a:r>
            <a:r>
              <a:rPr lang="en-US" sz="2200" dirty="0" err="1"/>
              <a:t>Kikvidze</a:t>
            </a:r>
            <a:r>
              <a:rPr lang="en-US" sz="2200" dirty="0"/>
              <a:t>, G. </a:t>
            </a:r>
            <a:r>
              <a:rPr lang="en-US" sz="2200" dirty="0" err="1"/>
              <a:t>Nakhutsrishvili</a:t>
            </a:r>
            <a:r>
              <a:rPr lang="en-US" sz="2200" dirty="0"/>
              <a:t>, and O. </a:t>
            </a:r>
            <a:r>
              <a:rPr lang="en-US" sz="2200" dirty="0" err="1"/>
              <a:t>Abdaladze</a:t>
            </a:r>
            <a:r>
              <a:rPr lang="en-US" sz="2200" dirty="0"/>
              <a:t>. "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Subalpine vegetation along the soil moisture gradient under the climate change conditions: Re-visitation approach (the Central Great Caucasus).</a:t>
            </a:r>
            <a:r>
              <a:rPr lang="en-US" sz="2200" dirty="0"/>
              <a:t>" </a:t>
            </a:r>
            <a:r>
              <a:rPr lang="en-US" sz="2200" i="1" dirty="0" err="1"/>
              <a:t>Bocconea</a:t>
            </a:r>
            <a:r>
              <a:rPr lang="en-US" sz="2200" dirty="0"/>
              <a:t> 29 (2021): 297-310.</a:t>
            </a:r>
          </a:p>
          <a:p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" y="6027003"/>
            <a:ext cx="11750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increase in the species richness is most likely governed by land use change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40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351" t="16879" r="23584" b="11395"/>
          <a:stretch/>
        </p:blipFill>
        <p:spPr>
          <a:xfrm>
            <a:off x="172528" y="453527"/>
            <a:ext cx="5854928" cy="4213363"/>
          </a:xfrm>
          <a:prstGeom prst="rect">
            <a:avLst/>
          </a:prstGeom>
        </p:spPr>
      </p:pic>
      <p:pic>
        <p:nvPicPr>
          <p:cNvPr id="7" name="Content Placeholder 10"/>
          <p:cNvPicPr>
            <a:picLocks noChangeAspect="1"/>
          </p:cNvPicPr>
          <p:nvPr/>
        </p:nvPicPr>
        <p:blipFill rotWithShape="1">
          <a:blip r:embed="rId3"/>
          <a:srcRect l="21078" t="18676" r="23282" b="12297"/>
          <a:stretch/>
        </p:blipFill>
        <p:spPr>
          <a:xfrm>
            <a:off x="6027454" y="453528"/>
            <a:ext cx="5790385" cy="40408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2860" y="5270740"/>
            <a:ext cx="10584612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Have plant species richness and composition changed over the last decades (1986-2016)?</a:t>
            </a:r>
          </a:p>
          <a:p>
            <a:pPr lvl="4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 increase in richness but no change in ecological features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43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5224" t="52088" r="34055" b="14138"/>
          <a:stretch/>
        </p:blipFill>
        <p:spPr>
          <a:xfrm>
            <a:off x="6336415" y="314326"/>
            <a:ext cx="5683829" cy="35147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241539" y="5288621"/>
            <a:ext cx="1153136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Does the plant cover composition change (if any) exhibit selection of ecological characteristics (as expressed by </a:t>
            </a:r>
            <a:r>
              <a:rPr lang="en-US" sz="2300" dirty="0" err="1" smtClean="0"/>
              <a:t>Ellenberg</a:t>
            </a:r>
            <a:r>
              <a:rPr lang="en-US" sz="2300" dirty="0" smtClean="0"/>
              <a:t> or </a:t>
            </a:r>
            <a:r>
              <a:rPr lang="en-US" sz="2300" dirty="0" err="1" smtClean="0"/>
              <a:t>Landolt</a:t>
            </a:r>
            <a:r>
              <a:rPr lang="en-US" sz="2300" dirty="0" smtClean="0"/>
              <a:t> ecological indicator values)?</a:t>
            </a:r>
          </a:p>
          <a:p>
            <a:pPr lvl="5" algn="r"/>
            <a:r>
              <a:rPr lang="en-US" sz="2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selection </a:t>
            </a:r>
            <a:r>
              <a:rPr lang="en-US" sz="2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revealed</a:t>
            </a:r>
            <a:endParaRPr lang="en-US" sz="23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55074"/>
          <a:stretch/>
        </p:blipFill>
        <p:spPr>
          <a:xfrm>
            <a:off x="241539" y="238126"/>
            <a:ext cx="5790967" cy="35242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224" t="87646" r="34055" b="7521"/>
          <a:stretch/>
        </p:blipFill>
        <p:spPr>
          <a:xfrm>
            <a:off x="1754978" y="4190023"/>
            <a:ext cx="8335937" cy="7376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528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>
            <a:normAutofit fontScale="90000"/>
          </a:bodyPr>
          <a:lstStyle/>
          <a:p>
            <a:r>
              <a:rPr lang="ka-GE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Considerations</a:t>
            </a:r>
            <a:r>
              <a:rPr lang="ka-G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ka-G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possible</a:t>
            </a:r>
            <a:r>
              <a:rPr lang="ka-G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future</a:t>
            </a:r>
            <a:r>
              <a:rPr lang="ka-G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application</a:t>
            </a:r>
            <a:r>
              <a:rPr lang="ka-G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ka-G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Georgia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EIVs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habitat 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management / restoration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7875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Degraded habitat</a:t>
            </a: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Vegetation survey: species + cover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Calculate community-weighted EIVs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Environmental profile of the community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Restoration / management</a:t>
            </a:r>
            <a:r>
              <a:rPr lang="en-US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Repeat vegetation survey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Change in EIV profile → indication of ecological trajectory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369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1" t="223"/>
          <a:stretch/>
        </p:blipFill>
        <p:spPr>
          <a:xfrm>
            <a:off x="619124" y="209550"/>
            <a:ext cx="4419601" cy="5228114"/>
          </a:xfr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543402"/>
              </p:ext>
            </p:extLst>
          </p:nvPr>
        </p:nvGraphicFramePr>
        <p:xfrm>
          <a:off x="5886449" y="10"/>
          <a:ext cx="6096003" cy="6880904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905571">
                  <a:extLst>
                    <a:ext uri="{9D8B030D-6E8A-4147-A177-3AD203B41FA5}">
                      <a16:colId xmlns:a16="http://schemas.microsoft.com/office/drawing/2014/main" val="754951367"/>
                    </a:ext>
                  </a:extLst>
                </a:gridCol>
                <a:gridCol w="316176">
                  <a:extLst>
                    <a:ext uri="{9D8B030D-6E8A-4147-A177-3AD203B41FA5}">
                      <a16:colId xmlns:a16="http://schemas.microsoft.com/office/drawing/2014/main" val="3227520473"/>
                    </a:ext>
                  </a:extLst>
                </a:gridCol>
                <a:gridCol w="718564">
                  <a:extLst>
                    <a:ext uri="{9D8B030D-6E8A-4147-A177-3AD203B41FA5}">
                      <a16:colId xmlns:a16="http://schemas.microsoft.com/office/drawing/2014/main" val="1245167317"/>
                    </a:ext>
                  </a:extLst>
                </a:gridCol>
                <a:gridCol w="718564">
                  <a:extLst>
                    <a:ext uri="{9D8B030D-6E8A-4147-A177-3AD203B41FA5}">
                      <a16:colId xmlns:a16="http://schemas.microsoft.com/office/drawing/2014/main" val="2210206798"/>
                    </a:ext>
                  </a:extLst>
                </a:gridCol>
                <a:gridCol w="718564">
                  <a:extLst>
                    <a:ext uri="{9D8B030D-6E8A-4147-A177-3AD203B41FA5}">
                      <a16:colId xmlns:a16="http://schemas.microsoft.com/office/drawing/2014/main" val="3111988819"/>
                    </a:ext>
                  </a:extLst>
                </a:gridCol>
                <a:gridCol w="718564">
                  <a:extLst>
                    <a:ext uri="{9D8B030D-6E8A-4147-A177-3AD203B41FA5}">
                      <a16:colId xmlns:a16="http://schemas.microsoft.com/office/drawing/2014/main" val="460236721"/>
                    </a:ext>
                  </a:extLst>
                </a:gridCol>
              </a:tblGrid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Releve</a:t>
                      </a:r>
                      <a:r>
                        <a:rPr lang="en-US" sz="1200" dirty="0">
                          <a:effectLst/>
                        </a:rPr>
                        <a:t> No. 6 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extLst>
                  <a:ext uri="{0D108BD9-81ED-4DB2-BD59-A6C34878D82A}">
                    <a16:rowId xmlns:a16="http://schemas.microsoft.com/office/drawing/2014/main" val="974726518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GPS coordinates: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41.87153 N; 42.32243 E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587089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Landscape type: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4363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Elevation, m a. s. l.: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1940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097876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Cardinal point exposure (°):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NW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79645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Slope angle/Inclination (°)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842109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Litter depth (cm):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4..5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3364"/>
                  </a:ext>
                </a:extLst>
              </a:tr>
              <a:tr h="4241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Litter mass (g dry weight)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29.81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98.14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82270"/>
                  </a:ext>
                </a:extLst>
              </a:tr>
              <a:tr h="4241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pH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4.49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4.37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39585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Surface cover (%):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extLst>
                  <a:ext uri="{0D108BD9-81ED-4DB2-BD59-A6C34878D82A}">
                    <a16:rowId xmlns:a16="http://schemas.microsoft.com/office/drawing/2014/main" val="374084586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Bare soil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278215688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Stones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1566637293"/>
                  </a:ext>
                </a:extLst>
              </a:tr>
              <a:tr h="243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Litter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3650708714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Dead wood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979768982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Cryptogams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205587362"/>
                  </a:ext>
                </a:extLst>
              </a:tr>
              <a:tr h="243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Plants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59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3435638752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Trees per 400 m</a:t>
                      </a:r>
                      <a:r>
                        <a:rPr lang="en-US" sz="1200" baseline="30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 plot (20 X 20 m)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193021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Tree canopy height (m):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85992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Fagus orientalis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943033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Abies nordmanniana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63010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Acer platanoides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36671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Shrubs &amp; lianas per 25 m</a:t>
                      </a:r>
                      <a:r>
                        <a:rPr lang="en-US" sz="1200" baseline="30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 plot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63137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Shrub canopy height (m):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218610860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Herbaceous plants 25 m</a:t>
                      </a:r>
                      <a:r>
                        <a:rPr lang="en-US" sz="1200" baseline="30000" dirty="0">
                          <a:effectLst/>
                        </a:rPr>
                        <a:t>2</a:t>
                      </a:r>
                      <a:r>
                        <a:rPr lang="en-US" sz="1200" dirty="0">
                          <a:effectLst/>
                        </a:rPr>
                        <a:t> (5 X 5 m) 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57707"/>
                  </a:ext>
                </a:extLst>
              </a:tr>
              <a:tr h="2435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Grass canopy height (cm):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545377171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Dryopteris filix-mas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3899160336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Athyrium filix-femina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1808221635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Oxalis acetosella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2192263154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Asperula odorata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773270390"/>
                  </a:ext>
                </a:extLst>
              </a:tr>
              <a:tr h="2120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Geranium sylvaticum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0" marR="36580" marT="0" marB="0" anchor="b"/>
                </a:tc>
                <a:extLst>
                  <a:ext uri="{0D108BD9-81ED-4DB2-BD59-A6C34878D82A}">
                    <a16:rowId xmlns:a16="http://schemas.microsoft.com/office/drawing/2014/main" val="2196431028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1" r="-703"/>
          <a:stretch/>
        </p:blipFill>
        <p:spPr>
          <a:xfrm>
            <a:off x="619124" y="5686425"/>
            <a:ext cx="3141495" cy="104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8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 photo description availa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163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1437</Words>
  <Application>Microsoft Office PowerPoint</Application>
  <PresentationFormat>Widescreen</PresentationFormat>
  <Paragraphs>261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Sylfaen</vt:lpstr>
      <vt:lpstr>Symbol</vt:lpstr>
      <vt:lpstr>Times New Roman</vt:lpstr>
      <vt:lpstr>Office Theme</vt:lpstr>
      <vt:lpstr>First Attempts to Apply Ellenberg Indicator Values to the Flora of Georgia</vt:lpstr>
      <vt:lpstr>Ellenberg Indicator Values (EIVs)</vt:lpstr>
      <vt:lpstr>Example: Sanguisorba officinalis L.</vt:lpstr>
      <vt:lpstr>Landolt Indicator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Species diversity of soil biological crusts and  their interaction with vascular plants in the Gareji steppe Kereselidze, K. MSc Thesis, supervised by K. Batsatsashvili, N. Lachashvili</vt:lpstr>
      <vt:lpstr>PowerPoint Presentation</vt:lpstr>
      <vt:lpstr>Soil biocrust bryophyte relevés describe  habitat characteristics via EIVs</vt:lpstr>
      <vt:lpstr>Soil biocrust bryophyte relevés describe  habitat characteristics via EIVs (cont.)</vt:lpstr>
      <vt:lpstr>Soil biocrust bryophyte relevés describe  habitat characteristics via EIVs (cont.)</vt:lpstr>
      <vt:lpstr>2. Climate change and alpine plant cover</vt:lpstr>
      <vt:lpstr>PowerPoint Presentation</vt:lpstr>
      <vt:lpstr>PowerPoint Presentation</vt:lpstr>
      <vt:lpstr>Considerations on possible future application in Georgia: EIVs in habitat management / restoration  </vt:lpstr>
      <vt:lpstr>PowerPoint Presentation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Ketevan Batsatsashvili</dc:creator>
  <cp:lastModifiedBy>Ketevan Batsatsashvili</cp:lastModifiedBy>
  <cp:revision>50</cp:revision>
  <dcterms:created xsi:type="dcterms:W3CDTF">2023-11-19T20:31:51Z</dcterms:created>
  <dcterms:modified xsi:type="dcterms:W3CDTF">2026-09-08T06:42:58Z</dcterms:modified>
</cp:coreProperties>
</file>