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2" r:id="rId12"/>
    <p:sldId id="283" r:id="rId13"/>
    <p:sldId id="284" r:id="rId14"/>
    <p:sldId id="269" r:id="rId15"/>
    <p:sldId id="266" r:id="rId16"/>
    <p:sldId id="281" r:id="rId17"/>
    <p:sldId id="28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8288000" cy="10287000"/>
  <p:notesSz cx="6858000" cy="9144000"/>
  <p:embeddedFontLst>
    <p:embeddedFont>
      <p:font typeface="Agrandir" panose="020B0604020202020204" charset="0"/>
      <p:regular r:id="rId28"/>
    </p:embeddedFont>
    <p:embeddedFont>
      <p:font typeface="Sylfaen" panose="010A0502050306030303" pitchFamily="18" charset="0"/>
      <p:regular r:id="rId29"/>
    </p:embeddedFont>
    <p:embeddedFont>
      <p:font typeface="Poppins" panose="020B0604020202020204" charset="0"/>
      <p:regular r:id="rId30"/>
    </p:embeddedFont>
    <p:embeddedFont>
      <p:font typeface="Poppins Medium" panose="020B0604020202020204" charset="0"/>
      <p:regular r:id="rId31"/>
    </p:embeddedFon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Poppins Bold Italics" panose="020B0604020202020204" charset="0"/>
      <p:regular r:id="rId36"/>
    </p:embeddedFont>
    <p:embeddedFont>
      <p:font typeface="Heading Now 71-78 Italics" panose="020B0604020202020204" charset="0"/>
      <p:regular r:id="rId37"/>
    </p:embeddedFont>
    <p:embeddedFont>
      <p:font typeface="Poppins Bold" panose="020B0604020202020204" charset="0"/>
      <p:regular r:id="rId38"/>
    </p:embeddedFont>
    <p:embeddedFont>
      <p:font typeface="Heading Now 71-78" panose="020B0604020202020204" charset="0"/>
      <p:regular r:id="rId39"/>
    </p:embeddedFont>
    <p:embeddedFont>
      <p:font typeface="Agrandir Bold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73383" autoAdjust="0"/>
  </p:normalViewPr>
  <p:slideViewPr>
    <p:cSldViewPr>
      <p:cViewPr varScale="1">
        <p:scale>
          <a:sx n="27" d="100"/>
          <a:sy n="27" d="100"/>
        </p:scale>
        <p:origin x="1315" y="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Gikuc\Desktop\&#4308;&#4325;&#4321;&#4318;&#4308;&#4320;&#4312;&#4315;&#4308;&#4316;&#4322;&#4312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r>
              <a:rPr lang="en-US" sz="3200" b="1" dirty="0">
                <a:latin typeface="Sylfaen" panose="010A0502050306030303" pitchFamily="18" charset="0"/>
              </a:rPr>
              <a:t>Soil Moisture During a 5-Day Drought Period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ylfaen" panose="010A0502050306030303" pitchFamily="18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480217750558958"/>
          <c:y val="0.12874288713910761"/>
          <c:w val="0.85362141325173269"/>
          <c:h val="0.7677034120734908"/>
        </c:manualLayout>
      </c:layout>
      <c:lineChart>
        <c:grouping val="standard"/>
        <c:varyColors val="0"/>
        <c:ser>
          <c:idx val="0"/>
          <c:order val="0"/>
          <c:tx>
            <c:strRef>
              <c:f>'დღეების მიხედვით'!$D$11</c:f>
              <c:strCache>
                <c:ptCount val="1"/>
                <c:pt idx="0">
                  <c:v>Control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rgbClr val="FFC000"/>
                </a:solidFill>
              </a:ln>
              <a:effectLst/>
            </c:spPr>
          </c:marker>
          <c:cat>
            <c:strRef>
              <c:f>'დღეების მიხედვით'!$C$12:$C$16</c:f>
              <c:strCache>
                <c:ptCount val="5"/>
                <c:pt idx="0">
                  <c:v>Day 1 – after irrigation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 – before irrigation</c:v>
                </c:pt>
              </c:strCache>
            </c:strRef>
          </c:cat>
          <c:val>
            <c:numRef>
              <c:f>'დღეების მიხედვით'!$D$12:$D$16</c:f>
              <c:numCache>
                <c:formatCode>0.0</c:formatCode>
                <c:ptCount val="5"/>
                <c:pt idx="0">
                  <c:v>5</c:v>
                </c:pt>
                <c:pt idx="1">
                  <c:v>3.6666666666666665</c:v>
                </c:pt>
                <c:pt idx="2">
                  <c:v>2.5555555555555554</c:v>
                </c:pt>
                <c:pt idx="3">
                  <c:v>1.7777777777777777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EE-410E-9EA1-3A7A04BA8297}"/>
            </c:ext>
          </c:extLst>
        </c:ser>
        <c:ser>
          <c:idx val="1"/>
          <c:order val="1"/>
          <c:tx>
            <c:strRef>
              <c:f>'დღეების მიხედვით'!$E$11</c:f>
              <c:strCache>
                <c:ptCount val="1"/>
                <c:pt idx="0">
                  <c:v>Pine Bark Mulch</c:v>
                </c:pt>
              </c:strCache>
            </c:strRef>
          </c:tx>
          <c:spPr>
            <a:ln w="28575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tx2">
                  <a:lumMod val="75000"/>
                </a:schemeClr>
              </a:solidFill>
              <a:ln w="9525">
                <a:solidFill>
                  <a:srgbClr val="0070C0"/>
                </a:solidFill>
              </a:ln>
              <a:effectLst/>
            </c:spPr>
          </c:marker>
          <c:cat>
            <c:strRef>
              <c:f>'დღეების მიხედვით'!$C$12:$C$16</c:f>
              <c:strCache>
                <c:ptCount val="5"/>
                <c:pt idx="0">
                  <c:v>Day 1 – after irrigation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 – before irrigation</c:v>
                </c:pt>
              </c:strCache>
            </c:strRef>
          </c:cat>
          <c:val>
            <c:numRef>
              <c:f>'დღეების მიხედვით'!$E$12:$E$16</c:f>
              <c:numCache>
                <c:formatCode>0.0</c:formatCode>
                <c:ptCount val="5"/>
                <c:pt idx="0">
                  <c:v>5</c:v>
                </c:pt>
                <c:pt idx="1">
                  <c:v>3.7777777777777777</c:v>
                </c:pt>
                <c:pt idx="2">
                  <c:v>2.7777777777777777</c:v>
                </c:pt>
                <c:pt idx="3">
                  <c:v>2.2222222222222223</c:v>
                </c:pt>
                <c:pt idx="4">
                  <c:v>1.8888888888888888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EE-410E-9EA1-3A7A04BA8297}"/>
            </c:ext>
          </c:extLst>
        </c:ser>
        <c:ser>
          <c:idx val="2"/>
          <c:order val="2"/>
          <c:tx>
            <c:strRef>
              <c:f>'დღეების მიხედვით'!$F$11</c:f>
              <c:strCache>
                <c:ptCount val="1"/>
                <c:pt idx="0">
                  <c:v>Mulch + Perlite</c:v>
                </c:pt>
              </c:strCache>
            </c:strRef>
          </c:tx>
          <c:spPr>
            <a:ln w="28575" cap="rnd">
              <a:solidFill>
                <a:schemeClr val="accent4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75000"/>
                </a:schemeClr>
              </a:solidFill>
              <a:ln w="9525">
                <a:solidFill>
                  <a:schemeClr val="accent4">
                    <a:lumMod val="75000"/>
                  </a:schemeClr>
                </a:solidFill>
              </a:ln>
              <a:effectLst/>
            </c:spPr>
          </c:marker>
          <c:cat>
            <c:strRef>
              <c:f>'დღეების მიხედვით'!$C$12:$C$16</c:f>
              <c:strCache>
                <c:ptCount val="5"/>
                <c:pt idx="0">
                  <c:v>Day 1 – after irrigation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  <c:pt idx="4">
                  <c:v>Day 5 – before irrigation</c:v>
                </c:pt>
              </c:strCache>
            </c:strRef>
          </c:cat>
          <c:val>
            <c:numRef>
              <c:f>'დღეების მიხედვით'!$F$12:$F$16</c:f>
              <c:numCache>
                <c:formatCode>0.0</c:formatCode>
                <c:ptCount val="5"/>
                <c:pt idx="0">
                  <c:v>5</c:v>
                </c:pt>
                <c:pt idx="1">
                  <c:v>4.1111111111111107</c:v>
                </c:pt>
                <c:pt idx="2">
                  <c:v>2.8888888888888888</c:v>
                </c:pt>
                <c:pt idx="3">
                  <c:v>2.3333333333333335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EE-410E-9EA1-3A7A04BA82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33019616"/>
        <c:axId val="333019944"/>
      </c:lineChart>
      <c:catAx>
        <c:axId val="33301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ylfaen" panose="010A0502050306030303" pitchFamily="18" charset="0"/>
                <a:ea typeface="+mn-ea"/>
                <a:cs typeface="+mn-cs"/>
              </a:defRPr>
            </a:pPr>
            <a:endParaRPr lang="en-US"/>
          </a:p>
        </c:txPr>
        <c:crossAx val="333019944"/>
        <c:crosses val="autoZero"/>
        <c:auto val="1"/>
        <c:lblAlgn val="ctr"/>
        <c:lblOffset val="100"/>
        <c:noMultiLvlLbl val="0"/>
      </c:catAx>
      <c:valAx>
        <c:axId val="33301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 dirty="0">
                    <a:latin typeface="Sylfaen" panose="010A0502050306030303" pitchFamily="18" charset="0"/>
                  </a:rPr>
                  <a:t>Soil </a:t>
                </a:r>
                <a:r>
                  <a:rPr lang="en-US" sz="2800" b="1" dirty="0" smtClean="0">
                    <a:latin typeface="Sylfaen" panose="010A0502050306030303" pitchFamily="18" charset="0"/>
                  </a:rPr>
                  <a:t>moisture level</a:t>
                </a:r>
                <a:endParaRPr lang="en-US" sz="2800" b="1" dirty="0">
                  <a:latin typeface="Sylfaen" panose="010A0502050306030303" pitchFamily="18" charset="0"/>
                </a:endParaRPr>
              </a:p>
            </c:rich>
          </c:tx>
          <c:layout>
            <c:manualLayout>
              <c:xMode val="edge"/>
              <c:yMode val="edge"/>
              <c:x val="9.3010595897735013E-3"/>
              <c:y val="0.3609145406824146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01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ylfaen" panose="010A0502050306030303" pitchFamily="18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DAAA7-4D1A-4B6C-AA28-6E05C817C801}" type="datetimeFigureOut">
              <a:rPr lang="en-US" smtClean="0"/>
              <a:t>08-Sep-26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8F637-F953-423D-932D-E7CC64687E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572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F637-F953-423D-932D-E7CC64687E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493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F637-F953-423D-932D-E7CC64687E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625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F637-F953-423D-932D-E7CC64687E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54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F637-F953-423D-932D-E7CC64687E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481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F637-F953-423D-932D-E7CC64687E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052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78F637-F953-423D-932D-E7CC64687E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175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08-Sep-26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0.png"/><Relationship Id="rId14" Type="http://schemas.openxmlformats.org/officeDocument/2006/relationships/image" Target="../media/image21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13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openxmlformats.org/officeDocument/2006/relationships/image" Target="../media/image17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5.png"/><Relationship Id="rId5" Type="http://schemas.openxmlformats.org/officeDocument/2006/relationships/image" Target="../media/image8.png"/><Relationship Id="rId10" Type="http://schemas.openxmlformats.org/officeDocument/2006/relationships/image" Target="../media/image35.svg"/><Relationship Id="rId4" Type="http://schemas.openxmlformats.org/officeDocument/2006/relationships/image" Target="../media/image31.svg"/><Relationship Id="rId9" Type="http://schemas.openxmlformats.org/officeDocument/2006/relationships/image" Target="../media/image18.png"/><Relationship Id="rId14" Type="http://schemas.openxmlformats.org/officeDocument/2006/relationships/image" Target="../media/image2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11.png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2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21.png"/><Relationship Id="rId10" Type="http://schemas.openxmlformats.org/officeDocument/2006/relationships/image" Target="../media/image21.svg"/><Relationship Id="rId4" Type="http://schemas.openxmlformats.org/officeDocument/2006/relationships/image" Target="../media/image38.sv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8.svg"/><Relationship Id="rId7" Type="http://schemas.openxmlformats.org/officeDocument/2006/relationships/image" Target="../media/image40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1.svg"/><Relationship Id="rId5" Type="http://schemas.openxmlformats.org/officeDocument/2006/relationships/image" Target="../media/image33.sv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23.jpg"/><Relationship Id="rId3" Type="http://schemas.openxmlformats.org/officeDocument/2006/relationships/image" Target="../media/image38.svg"/><Relationship Id="rId7" Type="http://schemas.openxmlformats.org/officeDocument/2006/relationships/image" Target="../media/image40.svg"/><Relationship Id="rId12" Type="http://schemas.openxmlformats.org/officeDocument/2006/relationships/image" Target="../media/image2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1.svg"/><Relationship Id="rId5" Type="http://schemas.openxmlformats.org/officeDocument/2006/relationships/image" Target="../media/image33.svg"/><Relationship Id="rId4" Type="http://schemas.openxmlformats.org/officeDocument/2006/relationships/image" Target="../media/image17.png"/><Relationship Id="rId1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10" Type="http://schemas.openxmlformats.org/officeDocument/2006/relationships/image" Target="../media/image33.jpeg"/><Relationship Id="rId4" Type="http://schemas.openxmlformats.org/officeDocument/2006/relationships/image" Target="../media/image27.png"/><Relationship Id="rId9" Type="http://schemas.openxmlformats.org/officeDocument/2006/relationships/image" Target="../media/image32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35.png"/><Relationship Id="rId3" Type="http://schemas.openxmlformats.org/officeDocument/2006/relationships/image" Target="../media/image38.svg"/><Relationship Id="rId7" Type="http://schemas.openxmlformats.org/officeDocument/2006/relationships/image" Target="../media/image40.svg"/><Relationship Id="rId12" Type="http://schemas.openxmlformats.org/officeDocument/2006/relationships/image" Target="../media/image3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1.svg"/><Relationship Id="rId5" Type="http://schemas.openxmlformats.org/officeDocument/2006/relationships/image" Target="../media/image33.sv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5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5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7" Type="http://schemas.openxmlformats.org/officeDocument/2006/relationships/image" Target="../media/image69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1.sv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7.svg"/><Relationship Id="rId18" Type="http://schemas.openxmlformats.org/officeDocument/2006/relationships/image" Target="../media/image46.png"/><Relationship Id="rId3" Type="http://schemas.openxmlformats.org/officeDocument/2006/relationships/image" Target="../media/image71.svg"/><Relationship Id="rId7" Type="http://schemas.openxmlformats.org/officeDocument/2006/relationships/image" Target="../media/image6.svg"/><Relationship Id="rId17" Type="http://schemas.openxmlformats.org/officeDocument/2006/relationships/image" Target="../media/image81.svg"/><Relationship Id="rId2" Type="http://schemas.openxmlformats.org/officeDocument/2006/relationships/image" Target="../media/image41.png"/><Relationship Id="rId16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73.svg"/><Relationship Id="rId15" Type="http://schemas.openxmlformats.org/officeDocument/2006/relationships/image" Target="../media/image79.svg"/><Relationship Id="rId10" Type="http://schemas.openxmlformats.org/officeDocument/2006/relationships/image" Target="../media/image43.png"/><Relationship Id="rId19" Type="http://schemas.openxmlformats.org/officeDocument/2006/relationships/image" Target="../media/image83.svg"/><Relationship Id="rId4" Type="http://schemas.openxmlformats.org/officeDocument/2006/relationships/image" Target="../media/image42.png"/><Relationship Id="rId9" Type="http://schemas.openxmlformats.org/officeDocument/2006/relationships/image" Target="../media/image8.svg"/><Relationship Id="rId1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258300"/>
            <a:ext cx="16230600" cy="1198104"/>
            <a:chOff x="0" y="0"/>
            <a:chExt cx="4274726" cy="3155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315550"/>
            </a:xfrm>
            <a:custGeom>
              <a:avLst/>
              <a:gdLst/>
              <a:ahLst/>
              <a:cxnLst/>
              <a:rect l="l" t="t" r="r" b="b"/>
              <a:pathLst>
                <a:path w="4274726" h="315550">
                  <a:moveTo>
                    <a:pt x="16695" y="0"/>
                  </a:moveTo>
                  <a:lnTo>
                    <a:pt x="4258031" y="0"/>
                  </a:lnTo>
                  <a:cubicBezTo>
                    <a:pt x="4267252" y="0"/>
                    <a:pt x="4274726" y="7475"/>
                    <a:pt x="4274726" y="16695"/>
                  </a:cubicBezTo>
                  <a:lnTo>
                    <a:pt x="4274726" y="298855"/>
                  </a:lnTo>
                  <a:cubicBezTo>
                    <a:pt x="4274726" y="303283"/>
                    <a:pt x="4272967" y="307529"/>
                    <a:pt x="4269836" y="310660"/>
                  </a:cubicBezTo>
                  <a:cubicBezTo>
                    <a:pt x="4266705" y="313791"/>
                    <a:pt x="4262459" y="315550"/>
                    <a:pt x="4258031" y="315550"/>
                  </a:cubicBezTo>
                  <a:lnTo>
                    <a:pt x="16695" y="315550"/>
                  </a:lnTo>
                  <a:cubicBezTo>
                    <a:pt x="7475" y="315550"/>
                    <a:pt x="0" y="308075"/>
                    <a:pt x="0" y="298855"/>
                  </a:cubicBezTo>
                  <a:lnTo>
                    <a:pt x="0" y="16695"/>
                  </a:lnTo>
                  <a:cubicBezTo>
                    <a:pt x="0" y="12267"/>
                    <a:pt x="1759" y="8021"/>
                    <a:pt x="4890" y="4890"/>
                  </a:cubicBezTo>
                  <a:cubicBezTo>
                    <a:pt x="8021" y="1759"/>
                    <a:pt x="12267" y="0"/>
                    <a:pt x="1669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382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 sz="2000">
                <a:latin typeface="Sylfaen" panose="010A0502050306030303" pitchFamily="18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>
            <a:off x="10644377" y="3249074"/>
            <a:ext cx="5344231" cy="6362180"/>
          </a:xfrm>
          <a:custGeom>
            <a:avLst/>
            <a:gdLst/>
            <a:ahLst/>
            <a:cxnLst/>
            <a:rect l="l" t="t" r="r" b="b"/>
            <a:pathLst>
              <a:path w="5344231" h="6362180">
                <a:moveTo>
                  <a:pt x="0" y="0"/>
                </a:moveTo>
                <a:lnTo>
                  <a:pt x="5344231" y="0"/>
                </a:lnTo>
                <a:lnTo>
                  <a:pt x="5344231" y="6362180"/>
                </a:lnTo>
                <a:lnTo>
                  <a:pt x="0" y="63621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252631" flipV="1">
            <a:off x="240886" y="-4706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7"/>
                </a:moveTo>
                <a:lnTo>
                  <a:pt x="2353225" y="2542777"/>
                </a:lnTo>
                <a:lnTo>
                  <a:pt x="2353225" y="0"/>
                </a:lnTo>
                <a:lnTo>
                  <a:pt x="0" y="0"/>
                </a:lnTo>
                <a:lnTo>
                  <a:pt x="0" y="2542777"/>
                </a:lnTo>
                <a:close/>
              </a:path>
            </a:pathLst>
          </a:custGeom>
          <a:blipFill>
            <a:blip r:embed="rId5">
              <a:alphaModFix amt="8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15604564" y="8292291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786521" y="7560823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017121" y="797136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750657" y="9258300"/>
            <a:ext cx="1555889" cy="889079"/>
          </a:xfrm>
          <a:custGeom>
            <a:avLst/>
            <a:gdLst/>
            <a:ahLst/>
            <a:cxnLst/>
            <a:rect l="l" t="t" r="r" b="b"/>
            <a:pathLst>
              <a:path w="1555889" h="889079">
                <a:moveTo>
                  <a:pt x="0" y="0"/>
                </a:moveTo>
                <a:lnTo>
                  <a:pt x="1555889" y="0"/>
                </a:lnTo>
                <a:lnTo>
                  <a:pt x="1555889" y="889079"/>
                </a:lnTo>
                <a:lnTo>
                  <a:pt x="0" y="88907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33703" t="-100175" r="-30957" b="-9386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750657" y="2105439"/>
            <a:ext cx="15266463" cy="18884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5400" spc="-263" dirty="0">
                <a:solidFill>
                  <a:srgbClr val="00000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Climate-Resilient Urban Landscapes</a:t>
            </a:r>
          </a:p>
          <a:p>
            <a:pPr algn="l">
              <a:lnSpc>
                <a:spcPts val="4799"/>
              </a:lnSpc>
            </a:pPr>
            <a:endParaRPr lang="en-US" sz="5400" spc="-263" dirty="0">
              <a:solidFill>
                <a:srgbClr val="000000"/>
              </a:solidFill>
              <a:latin typeface="Sylfaen" panose="010A0502050306030303" pitchFamily="18" charset="0"/>
              <a:ea typeface="Heading Now 71-78"/>
              <a:cs typeface="Heading Now 71-78"/>
              <a:sym typeface="Heading Now 71-78"/>
            </a:endParaRPr>
          </a:p>
          <a:p>
            <a:pPr algn="l">
              <a:lnSpc>
                <a:spcPts val="4799"/>
              </a:lnSpc>
            </a:pPr>
            <a:endParaRPr lang="en-US" sz="5400" spc="-263" dirty="0">
              <a:solidFill>
                <a:srgbClr val="000000"/>
              </a:solidFill>
              <a:latin typeface="Sylfaen" panose="010A0502050306030303" pitchFamily="18" charset="0"/>
              <a:ea typeface="Heading Now 71-78"/>
              <a:cs typeface="Heading Now 71-78"/>
              <a:sym typeface="Heading Now 71-78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750657" y="3084140"/>
            <a:ext cx="8386306" cy="16067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99"/>
              </a:lnSpc>
            </a:pPr>
            <a:r>
              <a:rPr lang="en-US" sz="3200" dirty="0">
                <a:solidFill>
                  <a:srgbClr val="00000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Integrating Drought-Tolerant Ornamental Plants </a:t>
            </a:r>
            <a:r>
              <a:rPr lang="en-US" sz="3200" dirty="0" smtClean="0">
                <a:solidFill>
                  <a:srgbClr val="00000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and</a:t>
            </a:r>
          </a:p>
          <a:p>
            <a:pPr algn="l">
              <a:lnSpc>
                <a:spcPts val="2899"/>
              </a:lnSpc>
            </a:pPr>
            <a:r>
              <a:rPr lang="en-US" sz="3200" dirty="0" smtClean="0">
                <a:solidFill>
                  <a:srgbClr val="00000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Sustainable </a:t>
            </a:r>
            <a:r>
              <a:rPr lang="en-US" sz="3200" dirty="0">
                <a:solidFill>
                  <a:srgbClr val="00000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Soil-Water Management</a:t>
            </a:r>
          </a:p>
          <a:p>
            <a:pPr algn="l">
              <a:lnSpc>
                <a:spcPts val="3899"/>
              </a:lnSpc>
            </a:pPr>
            <a:endParaRPr lang="en-US" sz="3200" spc="-159" dirty="0">
              <a:solidFill>
                <a:srgbClr val="000000"/>
              </a:solidFill>
              <a:latin typeface="Sylfaen" panose="010A0502050306030303" pitchFamily="18" charset="0"/>
              <a:ea typeface="Heading Now 71-78"/>
              <a:cs typeface="Heading Now 71-78"/>
              <a:sym typeface="Heading Now 71-78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750657" y="8014570"/>
            <a:ext cx="5695330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Agronomy programme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750657" y="4652645"/>
            <a:ext cx="7393343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A pot experiment with </a:t>
            </a:r>
            <a:r>
              <a:rPr lang="en-US" sz="2800" b="1" i="1">
                <a:solidFill>
                  <a:srgbClr val="000000"/>
                </a:solidFill>
                <a:latin typeface="Sylfaen" panose="010A0502050306030303" pitchFamily="18" charset="0"/>
                <a:ea typeface="Poppins Bold Italics"/>
                <a:cs typeface="Poppins Bold Italics"/>
                <a:sym typeface="Poppins Bold Italics"/>
              </a:rPr>
              <a:t>Lavandula angustifolia</a:t>
            </a: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 under simulated drought conditions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750657" y="8534992"/>
            <a:ext cx="5695330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Agricultural University of Georgia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0657" y="7494148"/>
            <a:ext cx="3102365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Presented By: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012955" y="7494148"/>
            <a:ext cx="4496095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Mariam Ghviniashvili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8600" y="5372100"/>
            <a:ext cx="5852667" cy="3572575"/>
            <a:chOff x="0" y="0"/>
            <a:chExt cx="815585" cy="4298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585" cy="429807"/>
            </a:xfrm>
            <a:custGeom>
              <a:avLst/>
              <a:gdLst/>
              <a:ahLst/>
              <a:cxnLst/>
              <a:rect l="l" t="t" r="r" b="b"/>
              <a:pathLst>
                <a:path w="815585" h="429807">
                  <a:moveTo>
                    <a:pt x="41405" y="0"/>
                  </a:moveTo>
                  <a:lnTo>
                    <a:pt x="774180" y="0"/>
                  </a:lnTo>
                  <a:cubicBezTo>
                    <a:pt x="785161" y="0"/>
                    <a:pt x="795692" y="4362"/>
                    <a:pt x="803457" y="12127"/>
                  </a:cubicBezTo>
                  <a:cubicBezTo>
                    <a:pt x="811222" y="19892"/>
                    <a:pt x="815585" y="30424"/>
                    <a:pt x="815585" y="41405"/>
                  </a:cubicBezTo>
                  <a:lnTo>
                    <a:pt x="815585" y="388402"/>
                  </a:lnTo>
                  <a:cubicBezTo>
                    <a:pt x="815585" y="399383"/>
                    <a:pt x="811222" y="409915"/>
                    <a:pt x="803457" y="417680"/>
                  </a:cubicBezTo>
                  <a:cubicBezTo>
                    <a:pt x="795692" y="425445"/>
                    <a:pt x="785161" y="429807"/>
                    <a:pt x="774180" y="429807"/>
                  </a:cubicBezTo>
                  <a:lnTo>
                    <a:pt x="41405" y="429807"/>
                  </a:lnTo>
                  <a:cubicBezTo>
                    <a:pt x="30424" y="429807"/>
                    <a:pt x="19892" y="425445"/>
                    <a:pt x="12127" y="417680"/>
                  </a:cubicBezTo>
                  <a:cubicBezTo>
                    <a:pt x="4362" y="409915"/>
                    <a:pt x="0" y="399383"/>
                    <a:pt x="0" y="388402"/>
                  </a:cubicBezTo>
                  <a:lnTo>
                    <a:pt x="0" y="41405"/>
                  </a:lnTo>
                  <a:cubicBezTo>
                    <a:pt x="0" y="30424"/>
                    <a:pt x="4362" y="19892"/>
                    <a:pt x="12127" y="12127"/>
                  </a:cubicBezTo>
                  <a:cubicBezTo>
                    <a:pt x="19892" y="4362"/>
                    <a:pt x="30424" y="0"/>
                    <a:pt x="4140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136099" y="6062241"/>
            <a:ext cx="821282" cy="82128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D5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136099" y="6062241"/>
            <a:ext cx="821282" cy="82128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135237" y="6024255"/>
            <a:ext cx="821282" cy="82128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66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135237" y="7502534"/>
            <a:ext cx="821282" cy="82128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CB898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1177326" y="5717798"/>
            <a:ext cx="3629412" cy="3226877"/>
          </a:xfrm>
          <a:custGeom>
            <a:avLst/>
            <a:gdLst/>
            <a:ahLst/>
            <a:cxnLst/>
            <a:rect l="l" t="t" r="r" b="b"/>
            <a:pathLst>
              <a:path w="3629412" h="3226877">
                <a:moveTo>
                  <a:pt x="0" y="0"/>
                </a:moveTo>
                <a:lnTo>
                  <a:pt x="3629411" y="0"/>
                </a:lnTo>
                <a:lnTo>
                  <a:pt x="3629411" y="3226877"/>
                </a:lnTo>
                <a:lnTo>
                  <a:pt x="0" y="32268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669191" y="1479283"/>
            <a:ext cx="14490088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0"/>
              </a:lnSpc>
            </a:pPr>
            <a:r>
              <a:rPr lang="en-US" sz="6800" dirty="0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Urban Climate Challenges and Research Rationale</a:t>
            </a:r>
          </a:p>
        </p:txBody>
      </p:sp>
      <p:sp>
        <p:nvSpPr>
          <p:cNvPr id="18" name="Freeform 18"/>
          <p:cNvSpPr/>
          <p:nvPr/>
        </p:nvSpPr>
        <p:spPr>
          <a:xfrm rot="4252631" flipV="1">
            <a:off x="240886" y="-4706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7"/>
                </a:moveTo>
                <a:lnTo>
                  <a:pt x="2353225" y="2542777"/>
                </a:lnTo>
                <a:lnTo>
                  <a:pt x="2353225" y="0"/>
                </a:lnTo>
                <a:lnTo>
                  <a:pt x="0" y="0"/>
                </a:lnTo>
                <a:lnTo>
                  <a:pt x="0" y="2542777"/>
                </a:lnTo>
                <a:close/>
              </a:path>
            </a:pathLst>
          </a:custGeom>
          <a:blipFill>
            <a:blip r:embed="rId5">
              <a:alphaModFix amt="8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 rot="5400000">
            <a:off x="15604564" y="8292291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5400000">
            <a:off x="16081764" y="-119565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9" y="0"/>
                </a:lnTo>
                <a:lnTo>
                  <a:pt x="484359" y="2296530"/>
                </a:lnTo>
                <a:lnTo>
                  <a:pt x="0" y="22965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5400000">
            <a:off x="1648238" y="8209340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9" y="0"/>
                </a:lnTo>
                <a:lnTo>
                  <a:pt x="484359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409997" y="6238391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396583" y="768820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2406969" y="6247916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8432489" y="6183322"/>
            <a:ext cx="2101684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Urban heat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455754" y="6162191"/>
            <a:ext cx="2655491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Plant survival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432489" y="7633140"/>
            <a:ext cx="2890363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Water scarcity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400521" y="2623252"/>
            <a:ext cx="7143019" cy="6555319"/>
            <a:chOff x="0" y="0"/>
            <a:chExt cx="1106640" cy="10155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6640" cy="1015591"/>
            </a:xfrm>
            <a:custGeom>
              <a:avLst/>
              <a:gdLst/>
              <a:ahLst/>
              <a:cxnLst/>
              <a:rect l="l" t="t" r="r" b="b"/>
              <a:pathLst>
                <a:path w="1106640" h="1015591">
                  <a:moveTo>
                    <a:pt x="37935" y="0"/>
                  </a:moveTo>
                  <a:lnTo>
                    <a:pt x="1068706" y="0"/>
                  </a:lnTo>
                  <a:cubicBezTo>
                    <a:pt x="1089657" y="0"/>
                    <a:pt x="1106640" y="16984"/>
                    <a:pt x="1106640" y="37935"/>
                  </a:cubicBezTo>
                  <a:lnTo>
                    <a:pt x="1106640" y="977656"/>
                  </a:lnTo>
                  <a:cubicBezTo>
                    <a:pt x="1106640" y="998607"/>
                    <a:pt x="1089657" y="1015591"/>
                    <a:pt x="1068706" y="1015591"/>
                  </a:cubicBezTo>
                  <a:lnTo>
                    <a:pt x="37935" y="1015591"/>
                  </a:lnTo>
                  <a:cubicBezTo>
                    <a:pt x="16984" y="1015591"/>
                    <a:pt x="0" y="998607"/>
                    <a:pt x="0" y="977656"/>
                  </a:cubicBezTo>
                  <a:lnTo>
                    <a:pt x="0" y="37935"/>
                  </a:lnTo>
                  <a:cubicBezTo>
                    <a:pt x="0" y="16984"/>
                    <a:pt x="16984" y="0"/>
                    <a:pt x="3793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4" name="Freeform 4"/>
          <p:cNvSpPr/>
          <p:nvPr/>
        </p:nvSpPr>
        <p:spPr>
          <a:xfrm>
            <a:off x="9997580" y="3029546"/>
            <a:ext cx="5948902" cy="5732578"/>
          </a:xfrm>
          <a:custGeom>
            <a:avLst/>
            <a:gdLst/>
            <a:ahLst/>
            <a:cxnLst/>
            <a:rect l="l" t="t" r="r" b="b"/>
            <a:pathLst>
              <a:path w="5948902" h="5732578">
                <a:moveTo>
                  <a:pt x="0" y="0"/>
                </a:moveTo>
                <a:lnTo>
                  <a:pt x="5948902" y="0"/>
                </a:lnTo>
                <a:lnTo>
                  <a:pt x="5948902" y="5732578"/>
                </a:lnTo>
                <a:lnTo>
                  <a:pt x="0" y="573257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789107" y="5242380"/>
            <a:ext cx="6897693" cy="30557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823"/>
              </a:lnSpc>
            </a:pPr>
            <a:r>
              <a:rPr lang="en-US" sz="3445" b="1" dirty="0">
                <a:solidFill>
                  <a:srgbClr val="231F2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Can we maintain </a:t>
            </a:r>
          </a:p>
          <a:p>
            <a:pPr marL="0" lvl="0" indent="0" algn="l">
              <a:lnSpc>
                <a:spcPts val="4823"/>
              </a:lnSpc>
            </a:pPr>
            <a:r>
              <a:rPr lang="en-US" sz="3445" b="1" dirty="0">
                <a:solidFill>
                  <a:srgbClr val="231F2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quality and performance of ornamental plants</a:t>
            </a:r>
          </a:p>
          <a:p>
            <a:pPr marL="0" lvl="0" indent="0" algn="l">
              <a:lnSpc>
                <a:spcPts val="4823"/>
              </a:lnSpc>
            </a:pPr>
            <a:r>
              <a:rPr lang="en-US" sz="3445" b="1" dirty="0">
                <a:solidFill>
                  <a:srgbClr val="231F2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while reducing dependence </a:t>
            </a:r>
          </a:p>
          <a:p>
            <a:pPr algn="l">
              <a:lnSpc>
                <a:spcPts val="4823"/>
              </a:lnSpc>
            </a:pPr>
            <a:r>
              <a:rPr lang="en-US" sz="3445" b="1" dirty="0">
                <a:solidFill>
                  <a:srgbClr val="231F2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on irrigation?</a:t>
            </a:r>
          </a:p>
        </p:txBody>
      </p:sp>
      <p:sp>
        <p:nvSpPr>
          <p:cNvPr id="6" name="Freeform 6"/>
          <p:cNvSpPr/>
          <p:nvPr/>
        </p:nvSpPr>
        <p:spPr>
          <a:xfrm rot="-4253052">
            <a:off x="375233" y="7672507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0"/>
                </a:moveTo>
                <a:lnTo>
                  <a:pt x="2353225" y="0"/>
                </a:lnTo>
                <a:lnTo>
                  <a:pt x="2353225" y="2542778"/>
                </a:lnTo>
                <a:lnTo>
                  <a:pt x="0" y="254277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8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978528" y="519319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7017121" y="6882043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786521" y="859292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789107" y="597222"/>
            <a:ext cx="6422255" cy="2644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The </a:t>
            </a:r>
          </a:p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main </a:t>
            </a:r>
          </a:p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231F20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04890" y="6063073"/>
            <a:ext cx="5338147" cy="3448794"/>
            <a:chOff x="0" y="0"/>
            <a:chExt cx="665268" cy="42980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5268" cy="429807"/>
            </a:xfrm>
            <a:custGeom>
              <a:avLst/>
              <a:gdLst/>
              <a:ahLst/>
              <a:cxnLst/>
              <a:rect l="l" t="t" r="r" b="b"/>
              <a:pathLst>
                <a:path w="665268" h="429807">
                  <a:moveTo>
                    <a:pt x="50761" y="0"/>
                  </a:moveTo>
                  <a:lnTo>
                    <a:pt x="614508" y="0"/>
                  </a:lnTo>
                  <a:cubicBezTo>
                    <a:pt x="627970" y="0"/>
                    <a:pt x="640881" y="5348"/>
                    <a:pt x="650401" y="14867"/>
                  </a:cubicBezTo>
                  <a:cubicBezTo>
                    <a:pt x="659920" y="24387"/>
                    <a:pt x="665268" y="37298"/>
                    <a:pt x="665268" y="50761"/>
                  </a:cubicBezTo>
                  <a:lnTo>
                    <a:pt x="665268" y="379047"/>
                  </a:lnTo>
                  <a:cubicBezTo>
                    <a:pt x="665268" y="392509"/>
                    <a:pt x="659920" y="405420"/>
                    <a:pt x="650401" y="414940"/>
                  </a:cubicBezTo>
                  <a:cubicBezTo>
                    <a:pt x="640881" y="424459"/>
                    <a:pt x="627970" y="429807"/>
                    <a:pt x="614508" y="429807"/>
                  </a:cubicBezTo>
                  <a:lnTo>
                    <a:pt x="50761" y="429807"/>
                  </a:lnTo>
                  <a:cubicBezTo>
                    <a:pt x="22726" y="429807"/>
                    <a:pt x="0" y="407081"/>
                    <a:pt x="0" y="379047"/>
                  </a:cubicBezTo>
                  <a:lnTo>
                    <a:pt x="0" y="50761"/>
                  </a:lnTo>
                  <a:cubicBezTo>
                    <a:pt x="0" y="22726"/>
                    <a:pt x="22726" y="0"/>
                    <a:pt x="5076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672804" y="6108623"/>
            <a:ext cx="821282" cy="82128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D5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2672804" y="8632747"/>
            <a:ext cx="821282" cy="82128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71942" y="6070637"/>
            <a:ext cx="821282" cy="82128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66A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71942" y="8593120"/>
            <a:ext cx="821282" cy="82128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CB898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683157" y="6125711"/>
            <a:ext cx="821282" cy="82128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>
            <a:off x="2249088" y="6204041"/>
            <a:ext cx="3758893" cy="3307826"/>
          </a:xfrm>
          <a:custGeom>
            <a:avLst/>
            <a:gdLst/>
            <a:ahLst/>
            <a:cxnLst/>
            <a:rect l="l" t="t" r="r" b="b"/>
            <a:pathLst>
              <a:path w="3758893" h="3307826">
                <a:moveTo>
                  <a:pt x="0" y="0"/>
                </a:moveTo>
                <a:lnTo>
                  <a:pt x="3758894" y="0"/>
                </a:lnTo>
                <a:lnTo>
                  <a:pt x="3758894" y="3307826"/>
                </a:lnTo>
                <a:lnTo>
                  <a:pt x="0" y="330782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249088" y="1470839"/>
            <a:ext cx="7845848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0"/>
              </a:lnSpc>
            </a:pPr>
            <a:r>
              <a:rPr lang="en-US" sz="6800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Research gap</a:t>
            </a:r>
          </a:p>
        </p:txBody>
      </p:sp>
      <p:sp>
        <p:nvSpPr>
          <p:cNvPr id="21" name="Freeform 21"/>
          <p:cNvSpPr/>
          <p:nvPr/>
        </p:nvSpPr>
        <p:spPr>
          <a:xfrm rot="4252631" flipV="1">
            <a:off x="240886" y="-4706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7"/>
                </a:moveTo>
                <a:lnTo>
                  <a:pt x="2353225" y="2542777"/>
                </a:lnTo>
                <a:lnTo>
                  <a:pt x="2353225" y="0"/>
                </a:lnTo>
                <a:lnTo>
                  <a:pt x="0" y="0"/>
                </a:lnTo>
                <a:lnTo>
                  <a:pt x="0" y="2542777"/>
                </a:lnTo>
                <a:close/>
              </a:path>
            </a:pathLst>
          </a:custGeom>
          <a:blipFill>
            <a:blip r:embed="rId5">
              <a:alphaModFix amt="8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4978528" y="8918327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80000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786521" y="7215338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017121" y="840100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8731069" y="6225211"/>
            <a:ext cx="2759924" cy="466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soil amendments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989386" y="6246129"/>
            <a:ext cx="2340749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8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low-cost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8728008" y="8511742"/>
            <a:ext cx="2558117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mulching techniques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89386" y="8796747"/>
            <a:ext cx="2816696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8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water-efficient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249088" y="3467411"/>
            <a:ext cx="8665592" cy="1076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42"/>
              </a:lnSpc>
              <a:spcBef>
                <a:spcPct val="0"/>
              </a:spcBef>
            </a:pPr>
            <a:r>
              <a:rPr lang="en-US" sz="3030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Evaluating </a:t>
            </a:r>
            <a:r>
              <a:rPr lang="en-US" sz="3030" b="1" u="none" strike="noStrike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integrated approaches to soil moisture conservation and plant resilience</a:t>
            </a:r>
          </a:p>
        </p:txBody>
      </p:sp>
      <p:sp>
        <p:nvSpPr>
          <p:cNvPr id="30" name="Freeform 30"/>
          <p:cNvSpPr/>
          <p:nvPr/>
        </p:nvSpPr>
        <p:spPr>
          <a:xfrm>
            <a:off x="7947530" y="6280067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7934116" y="877408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2944502" y="6307316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2944502" y="8813716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204077" y="909500"/>
            <a:ext cx="5779123" cy="8468000"/>
            <a:chOff x="0" y="0"/>
            <a:chExt cx="815585" cy="119505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5585" cy="1195055"/>
            </a:xfrm>
            <a:custGeom>
              <a:avLst/>
              <a:gdLst/>
              <a:ahLst/>
              <a:cxnLst/>
              <a:rect l="l" t="t" r="r" b="b"/>
              <a:pathLst>
                <a:path w="815585" h="1195055">
                  <a:moveTo>
                    <a:pt x="46887" y="0"/>
                  </a:moveTo>
                  <a:lnTo>
                    <a:pt x="768697" y="0"/>
                  </a:lnTo>
                  <a:cubicBezTo>
                    <a:pt x="794593" y="0"/>
                    <a:pt x="815585" y="20992"/>
                    <a:pt x="815585" y="46887"/>
                  </a:cubicBezTo>
                  <a:lnTo>
                    <a:pt x="815585" y="1148168"/>
                  </a:lnTo>
                  <a:cubicBezTo>
                    <a:pt x="815585" y="1174063"/>
                    <a:pt x="794593" y="1195055"/>
                    <a:pt x="768697" y="1195055"/>
                  </a:cubicBezTo>
                  <a:lnTo>
                    <a:pt x="46887" y="1195055"/>
                  </a:lnTo>
                  <a:cubicBezTo>
                    <a:pt x="20992" y="1195055"/>
                    <a:pt x="0" y="1174063"/>
                    <a:pt x="0" y="1148168"/>
                  </a:cubicBezTo>
                  <a:lnTo>
                    <a:pt x="0" y="46887"/>
                  </a:lnTo>
                  <a:cubicBezTo>
                    <a:pt x="0" y="20992"/>
                    <a:pt x="20992" y="0"/>
                    <a:pt x="46887" y="0"/>
                  </a:cubicBezTo>
                  <a:close/>
                </a:path>
              </a:pathLst>
            </a:custGeom>
            <a:blipFill>
              <a:blip r:embed="rId2"/>
              <a:stretch>
                <a:fillRect t="-2144" b="-214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5791200" y="6627381"/>
            <a:ext cx="821282" cy="821282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D5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791200" y="8493580"/>
            <a:ext cx="821282" cy="821282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66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791200" y="6645105"/>
            <a:ext cx="821282" cy="821282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90338" y="6589395"/>
            <a:ext cx="821282" cy="821282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90338" y="8453952"/>
            <a:ext cx="821282" cy="821282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6CB898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123880" y="1028700"/>
            <a:ext cx="5832639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0"/>
              </a:lnSpc>
            </a:pPr>
            <a:r>
              <a:rPr lang="en-US" sz="6800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Why </a:t>
            </a:r>
            <a:r>
              <a:rPr lang="en-US" sz="6800" i="1">
                <a:solidFill>
                  <a:srgbClr val="0B0A0A"/>
                </a:solidFill>
                <a:latin typeface="Sylfaen" panose="010A0502050306030303" pitchFamily="18" charset="0"/>
                <a:ea typeface="Heading Now 71-78 Italics"/>
                <a:cs typeface="Heading Now 71-78 Italics"/>
                <a:sym typeface="Heading Now 71-78 Italics"/>
              </a:rPr>
              <a:t>Lavandula angustifolia</a:t>
            </a:r>
          </a:p>
        </p:txBody>
      </p:sp>
      <p:sp>
        <p:nvSpPr>
          <p:cNvPr id="20" name="Freeform 20"/>
          <p:cNvSpPr/>
          <p:nvPr/>
        </p:nvSpPr>
        <p:spPr>
          <a:xfrm rot="4252631" flipV="1">
            <a:off x="240886" y="-4706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7"/>
                </a:moveTo>
                <a:lnTo>
                  <a:pt x="2353225" y="2542777"/>
                </a:lnTo>
                <a:lnTo>
                  <a:pt x="2353225" y="0"/>
                </a:lnTo>
                <a:lnTo>
                  <a:pt x="0" y="0"/>
                </a:lnTo>
                <a:lnTo>
                  <a:pt x="0" y="2542777"/>
                </a:lnTo>
                <a:close/>
              </a:path>
            </a:pathLst>
          </a:custGeom>
          <a:blipFill>
            <a:blip r:embed="rId3">
              <a:alphaModFix amt="80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65098" y="6803531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51684" y="8639627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6062071" y="6830780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6062071" y="8679254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867333" y="4104100"/>
            <a:ext cx="6589466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6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Lavender is used as a model ornamental plant, rather</a:t>
            </a:r>
            <a:r>
              <a:rPr lang="en-US" sz="3200" b="1" u="none" strike="noStrike" dirty="0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 than as the final solution for all urban landscapes.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87590" y="6720001"/>
            <a:ext cx="2890363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drought tolerant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088732" y="6634872"/>
            <a:ext cx="3825669" cy="1461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widely used in landscape design</a:t>
            </a:r>
          </a:p>
          <a:p>
            <a:pPr algn="l">
              <a:lnSpc>
                <a:spcPts val="3779"/>
              </a:lnSpc>
            </a:pPr>
            <a:endParaRPr lang="en-US" sz="2699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087590" y="8315114"/>
            <a:ext cx="2890363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high ornamental value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7088732" y="8417380"/>
            <a:ext cx="3057902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suitable for sunny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098938" y="4342587"/>
            <a:ext cx="821282" cy="8212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D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098938" y="7566982"/>
            <a:ext cx="821282" cy="82128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66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098938" y="4528262"/>
            <a:ext cx="821282" cy="82128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939529" y="4659078"/>
            <a:ext cx="821282" cy="82128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39529" y="7600654"/>
            <a:ext cx="821282" cy="82128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BB966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504890" y="1980400"/>
            <a:ext cx="6593186" cy="1667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0"/>
              </a:lnSpc>
            </a:pPr>
            <a:r>
              <a:rPr lang="en-US" sz="6800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RESEARCH OBJECTIVE</a:t>
            </a:r>
          </a:p>
        </p:txBody>
      </p:sp>
      <p:sp>
        <p:nvSpPr>
          <p:cNvPr id="18" name="Freeform 18"/>
          <p:cNvSpPr/>
          <p:nvPr/>
        </p:nvSpPr>
        <p:spPr>
          <a:xfrm rot="4252631" flipV="1">
            <a:off x="240886" y="-4706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7"/>
                </a:moveTo>
                <a:lnTo>
                  <a:pt x="2353225" y="2542777"/>
                </a:lnTo>
                <a:lnTo>
                  <a:pt x="2353225" y="0"/>
                </a:lnTo>
                <a:lnTo>
                  <a:pt x="0" y="0"/>
                </a:lnTo>
                <a:lnTo>
                  <a:pt x="0" y="2542777"/>
                </a:lnTo>
                <a:close/>
              </a:path>
            </a:pathLst>
          </a:custGeom>
          <a:blipFill>
            <a:blip r:embed="rId3">
              <a:alphaModFix amt="80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786521" y="7215338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5400000">
            <a:off x="1692606" y="3889031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9" y="0"/>
                </a:lnTo>
                <a:lnTo>
                  <a:pt x="484359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5400000">
            <a:off x="4227463" y="3889031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9" y="0"/>
                </a:lnTo>
                <a:lnTo>
                  <a:pt x="484359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786521" y="5490852"/>
            <a:ext cx="473090" cy="1432457"/>
          </a:xfrm>
          <a:custGeom>
            <a:avLst/>
            <a:gdLst/>
            <a:ahLst/>
            <a:cxnLst/>
            <a:rect l="l" t="t" r="r" b="b"/>
            <a:pathLst>
              <a:path w="473090" h="1432457">
                <a:moveTo>
                  <a:pt x="0" y="0"/>
                </a:moveTo>
                <a:lnTo>
                  <a:pt x="473090" y="0"/>
                </a:lnTo>
                <a:lnTo>
                  <a:pt x="473090" y="1432457"/>
                </a:lnTo>
                <a:lnTo>
                  <a:pt x="0" y="14324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 t="-60320" r="-2381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7017121" y="840100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017121" y="7049619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 rot="-5400000">
            <a:off x="15321605" y="8121423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9" y="0"/>
                </a:lnTo>
                <a:lnTo>
                  <a:pt x="484359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 rot="-5400000">
            <a:off x="15321605" y="-65985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9" y="0"/>
                </a:lnTo>
                <a:lnTo>
                  <a:pt x="484359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9264174" y="4820297"/>
            <a:ext cx="2839249" cy="483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Soil moisture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425045" y="4530732"/>
            <a:ext cx="2340749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Water efficiency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264174" y="7524454"/>
            <a:ext cx="2558117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Plant performance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415520" y="7495488"/>
            <a:ext cx="2340749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Practical application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608685" y="5606534"/>
            <a:ext cx="5320307" cy="29238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825"/>
              </a:lnSpc>
              <a:spcBef>
                <a:spcPct val="0"/>
              </a:spcBef>
            </a:pPr>
            <a:r>
              <a:rPr lang="en-US" sz="2732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evaluate whether simple soil–water management st</a:t>
            </a:r>
            <a:r>
              <a:rPr lang="en-US" sz="2732" u="none" strike="noStrike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rategies can improve soil moisture retention and maintain the ornamental performance of lavender under simulated drought conditions</a:t>
            </a:r>
          </a:p>
        </p:txBody>
      </p:sp>
      <p:sp>
        <p:nvSpPr>
          <p:cNvPr id="32" name="Freeform 32"/>
          <p:cNvSpPr/>
          <p:nvPr/>
        </p:nvSpPr>
        <p:spPr>
          <a:xfrm>
            <a:off x="8215117" y="4868508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8201703" y="7781623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13370636" y="4713937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3370636" y="7747951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70879" y="5240428"/>
            <a:ext cx="821282" cy="8212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D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85951" y="8794135"/>
            <a:ext cx="821282" cy="82128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66A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70879" y="5426103"/>
            <a:ext cx="821282" cy="82128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2B6D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70879" y="3818928"/>
            <a:ext cx="821282" cy="82128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85122" y="7085350"/>
            <a:ext cx="821282" cy="82128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106405" y="1224319"/>
            <a:ext cx="11557731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60"/>
              </a:lnSpc>
            </a:pPr>
            <a:r>
              <a:rPr lang="en-US" sz="6800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RESEARCH HYPOTHESES</a:t>
            </a:r>
          </a:p>
        </p:txBody>
      </p:sp>
      <p:sp>
        <p:nvSpPr>
          <p:cNvPr id="18" name="Freeform 18"/>
          <p:cNvSpPr/>
          <p:nvPr/>
        </p:nvSpPr>
        <p:spPr>
          <a:xfrm rot="4252631" flipV="1">
            <a:off x="240886" y="-4706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7"/>
                </a:moveTo>
                <a:lnTo>
                  <a:pt x="2353225" y="2542777"/>
                </a:lnTo>
                <a:lnTo>
                  <a:pt x="2353225" y="0"/>
                </a:lnTo>
                <a:lnTo>
                  <a:pt x="0" y="0"/>
                </a:lnTo>
                <a:lnTo>
                  <a:pt x="0" y="2542777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978528" y="8731497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34039" y="7336605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7017121" y="840100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310456" y="3365363"/>
            <a:ext cx="10228227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H1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Organic pine bark mulch will reduce moisture loss from the soil surface.</a:t>
            </a:r>
          </a:p>
          <a:p>
            <a:pPr algn="l">
              <a:lnSpc>
                <a:spcPts val="3779"/>
              </a:lnSpc>
            </a:pPr>
            <a:endParaRPr lang="en-US" sz="2699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2310456" y="5067300"/>
            <a:ext cx="15121696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H2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Combining perlite with pine bark mulch will improve soil moisture conditions compared with untreated soil.</a:t>
            </a:r>
          </a:p>
          <a:p>
            <a:pPr algn="l">
              <a:lnSpc>
                <a:spcPts val="3779"/>
              </a:lnSpc>
            </a:pPr>
            <a:endParaRPr lang="en-US" sz="2699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310456" y="6912222"/>
            <a:ext cx="13221255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H3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Improved soil–water management will help lavender maintain high ornamental quality under reduced irrigation.</a:t>
            </a:r>
          </a:p>
          <a:p>
            <a:pPr algn="l">
              <a:lnSpc>
                <a:spcPts val="3779"/>
              </a:lnSpc>
            </a:pPr>
            <a:endParaRPr lang="en-US" sz="2699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2310456" y="8621007"/>
            <a:ext cx="15121696" cy="1949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H4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The most effective treatment will provide a better balance between plant performance and water consumption.</a:t>
            </a:r>
          </a:p>
          <a:p>
            <a:pPr algn="l">
              <a:lnSpc>
                <a:spcPts val="3779"/>
              </a:lnSpc>
            </a:pPr>
            <a:endParaRPr lang="en-US" sz="2699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6" name="Freeform 26"/>
          <p:cNvSpPr/>
          <p:nvPr/>
        </p:nvSpPr>
        <p:spPr>
          <a:xfrm>
            <a:off x="1546468" y="402835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547296" y="726631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542578" y="5611778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557649" y="8975104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02374" y="2122099"/>
            <a:ext cx="821282" cy="8212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82C3D5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302374" y="2307774"/>
            <a:ext cx="821282" cy="82128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717AE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41801" y="2305559"/>
            <a:ext cx="821282" cy="82128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411438" y="2334019"/>
            <a:ext cx="821282" cy="821282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236051" y="7490550"/>
            <a:ext cx="821282" cy="821282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A9F1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243170" y="241903"/>
            <a:ext cx="11052117" cy="8335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60"/>
              </a:lnSpc>
            </a:pPr>
            <a:r>
              <a:rPr lang="en-US" sz="6800" dirty="0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EXPERIMENTAL DESIGN</a:t>
            </a:r>
          </a:p>
        </p:txBody>
      </p:sp>
      <p:sp>
        <p:nvSpPr>
          <p:cNvPr id="18" name="Freeform 18"/>
          <p:cNvSpPr/>
          <p:nvPr/>
        </p:nvSpPr>
        <p:spPr>
          <a:xfrm rot="21194345" flipV="1">
            <a:off x="122570" y="-173192"/>
            <a:ext cx="2038508" cy="2202710"/>
          </a:xfrm>
          <a:custGeom>
            <a:avLst/>
            <a:gdLst/>
            <a:ahLst/>
            <a:cxnLst/>
            <a:rect l="l" t="t" r="r" b="b"/>
            <a:pathLst>
              <a:path w="2038508" h="2202710">
                <a:moveTo>
                  <a:pt x="0" y="2202710"/>
                </a:moveTo>
                <a:lnTo>
                  <a:pt x="2038508" y="2202710"/>
                </a:lnTo>
                <a:lnTo>
                  <a:pt x="2038508" y="0"/>
                </a:lnTo>
                <a:lnTo>
                  <a:pt x="0" y="0"/>
                </a:lnTo>
                <a:lnTo>
                  <a:pt x="0" y="2202710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978528" y="8918327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34039" y="7770062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1551697" y="2112475"/>
            <a:ext cx="3812647" cy="2180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1" dirty="0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GROUP 1 — CONTROL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 substrate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No mulch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Standardized irrigation</a:t>
            </a:r>
          </a:p>
          <a:p>
            <a:pPr algn="l">
              <a:lnSpc>
                <a:spcPts val="3359"/>
              </a:lnSpc>
            </a:pPr>
            <a:endParaRPr lang="en-US" sz="2399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302284" y="2122099"/>
            <a:ext cx="3812647" cy="2205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9"/>
              </a:lnSpc>
            </a:pPr>
            <a:r>
              <a:rPr lang="en-US" sz="2299" b="1" dirty="0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GROUP 2 — MULCH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 substrate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100% pine bark mulch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Standardized irrigation</a:t>
            </a:r>
          </a:p>
          <a:p>
            <a:pPr algn="l">
              <a:lnSpc>
                <a:spcPts val="3779"/>
              </a:lnSpc>
            </a:pPr>
            <a:endParaRPr lang="en-US" sz="2399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3309715" y="2130397"/>
            <a:ext cx="4433031" cy="3052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399" b="1" dirty="0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GROUP 3 — INTEGRATED TREATMENT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 substrate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Perlite soil amendment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100% pine bark mulch</a:t>
            </a:r>
          </a:p>
          <a:p>
            <a:pPr algn="l">
              <a:lnSpc>
                <a:spcPts val="3359"/>
              </a:lnSpc>
            </a:pPr>
            <a:r>
              <a:rPr lang="en-US" sz="23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Standardized irrigation</a:t>
            </a:r>
          </a:p>
          <a:p>
            <a:pPr algn="l">
              <a:lnSpc>
                <a:spcPts val="3359"/>
              </a:lnSpc>
            </a:pPr>
            <a:endParaRPr lang="en-US" sz="2399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5" name="Freeform 25"/>
          <p:cNvSpPr/>
          <p:nvPr/>
        </p:nvSpPr>
        <p:spPr>
          <a:xfrm>
            <a:off x="517390" y="251498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2673611" y="251498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5498225" y="767151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6574073" y="2493449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7"/>
          <a:stretch/>
        </p:blipFill>
        <p:spPr>
          <a:xfrm>
            <a:off x="579866" y="4966893"/>
            <a:ext cx="4601970" cy="520580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" b="10966"/>
          <a:stretch/>
        </p:blipFill>
        <p:spPr>
          <a:xfrm>
            <a:off x="12673611" y="4948865"/>
            <a:ext cx="4920757" cy="522383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3" b="12392"/>
          <a:stretch/>
        </p:blipFill>
        <p:spPr>
          <a:xfrm>
            <a:off x="6375024" y="4966893"/>
            <a:ext cx="5105399" cy="520580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7520" y="442449"/>
            <a:ext cx="2027832" cy="3941317"/>
            <a:chOff x="0" y="0"/>
            <a:chExt cx="534079" cy="103804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34079" cy="1038042"/>
            </a:xfrm>
            <a:custGeom>
              <a:avLst/>
              <a:gdLst/>
              <a:ahLst/>
              <a:cxnLst/>
              <a:rect l="l" t="t" r="r" b="b"/>
              <a:pathLst>
                <a:path w="534079" h="1038042">
                  <a:moveTo>
                    <a:pt x="133624" y="0"/>
                  </a:moveTo>
                  <a:lnTo>
                    <a:pt x="400455" y="0"/>
                  </a:lnTo>
                  <a:cubicBezTo>
                    <a:pt x="474254" y="0"/>
                    <a:pt x="534079" y="59826"/>
                    <a:pt x="534079" y="133624"/>
                  </a:cubicBezTo>
                  <a:lnTo>
                    <a:pt x="534079" y="904418"/>
                  </a:lnTo>
                  <a:cubicBezTo>
                    <a:pt x="534079" y="978217"/>
                    <a:pt x="474254" y="1038042"/>
                    <a:pt x="400455" y="1038042"/>
                  </a:cubicBezTo>
                  <a:lnTo>
                    <a:pt x="133624" y="1038042"/>
                  </a:lnTo>
                  <a:cubicBezTo>
                    <a:pt x="59826" y="1038042"/>
                    <a:pt x="0" y="978217"/>
                    <a:pt x="0" y="904418"/>
                  </a:cubicBezTo>
                  <a:lnTo>
                    <a:pt x="0" y="133624"/>
                  </a:lnTo>
                  <a:cubicBezTo>
                    <a:pt x="0" y="59826"/>
                    <a:pt x="59826" y="0"/>
                    <a:pt x="133624" y="0"/>
                  </a:cubicBezTo>
                  <a:close/>
                </a:path>
              </a:pathLst>
            </a:custGeom>
            <a:solidFill>
              <a:srgbClr val="ACBCCE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534079" cy="1104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846488" y="442449"/>
            <a:ext cx="3156090" cy="3941317"/>
            <a:chOff x="0" y="0"/>
            <a:chExt cx="831233" cy="103804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1233" cy="1038042"/>
            </a:xfrm>
            <a:custGeom>
              <a:avLst/>
              <a:gdLst/>
              <a:ahLst/>
              <a:cxnLst/>
              <a:rect l="l" t="t" r="r" b="b"/>
              <a:pathLst>
                <a:path w="831233" h="1038042">
                  <a:moveTo>
                    <a:pt x="85855" y="0"/>
                  </a:moveTo>
                  <a:lnTo>
                    <a:pt x="745378" y="0"/>
                  </a:lnTo>
                  <a:cubicBezTo>
                    <a:pt x="768148" y="0"/>
                    <a:pt x="789986" y="9045"/>
                    <a:pt x="806087" y="25146"/>
                  </a:cubicBezTo>
                  <a:cubicBezTo>
                    <a:pt x="822188" y="41247"/>
                    <a:pt x="831233" y="63085"/>
                    <a:pt x="831233" y="85855"/>
                  </a:cubicBezTo>
                  <a:lnTo>
                    <a:pt x="831233" y="952187"/>
                  </a:lnTo>
                  <a:cubicBezTo>
                    <a:pt x="831233" y="974957"/>
                    <a:pt x="822188" y="996795"/>
                    <a:pt x="806087" y="1012896"/>
                  </a:cubicBezTo>
                  <a:cubicBezTo>
                    <a:pt x="789986" y="1028997"/>
                    <a:pt x="768148" y="1038042"/>
                    <a:pt x="745378" y="1038042"/>
                  </a:cubicBezTo>
                  <a:lnTo>
                    <a:pt x="85855" y="1038042"/>
                  </a:lnTo>
                  <a:cubicBezTo>
                    <a:pt x="63085" y="1038042"/>
                    <a:pt x="41247" y="1028997"/>
                    <a:pt x="25146" y="1012896"/>
                  </a:cubicBezTo>
                  <a:cubicBezTo>
                    <a:pt x="9045" y="996795"/>
                    <a:pt x="0" y="974957"/>
                    <a:pt x="0" y="952187"/>
                  </a:cubicBezTo>
                  <a:lnTo>
                    <a:pt x="0" y="85855"/>
                  </a:lnTo>
                  <a:cubicBezTo>
                    <a:pt x="0" y="63085"/>
                    <a:pt x="9045" y="41247"/>
                    <a:pt x="25146" y="25146"/>
                  </a:cubicBezTo>
                  <a:cubicBezTo>
                    <a:pt x="41247" y="9045"/>
                    <a:pt x="63085" y="0"/>
                    <a:pt x="85855" y="0"/>
                  </a:cubicBezTo>
                  <a:close/>
                </a:path>
              </a:pathLst>
            </a:custGeom>
            <a:solidFill>
              <a:srgbClr val="A4C2DB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66675"/>
              <a:ext cx="831233" cy="1104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319751" y="442449"/>
            <a:ext cx="3156090" cy="3941317"/>
            <a:chOff x="0" y="0"/>
            <a:chExt cx="831233" cy="10380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31233" cy="1038042"/>
            </a:xfrm>
            <a:custGeom>
              <a:avLst/>
              <a:gdLst/>
              <a:ahLst/>
              <a:cxnLst/>
              <a:rect l="l" t="t" r="r" b="b"/>
              <a:pathLst>
                <a:path w="831233" h="1038042">
                  <a:moveTo>
                    <a:pt x="85855" y="0"/>
                  </a:moveTo>
                  <a:lnTo>
                    <a:pt x="745378" y="0"/>
                  </a:lnTo>
                  <a:cubicBezTo>
                    <a:pt x="768148" y="0"/>
                    <a:pt x="789986" y="9045"/>
                    <a:pt x="806087" y="25146"/>
                  </a:cubicBezTo>
                  <a:cubicBezTo>
                    <a:pt x="822188" y="41247"/>
                    <a:pt x="831233" y="63085"/>
                    <a:pt x="831233" y="85855"/>
                  </a:cubicBezTo>
                  <a:lnTo>
                    <a:pt x="831233" y="952187"/>
                  </a:lnTo>
                  <a:cubicBezTo>
                    <a:pt x="831233" y="974957"/>
                    <a:pt x="822188" y="996795"/>
                    <a:pt x="806087" y="1012896"/>
                  </a:cubicBezTo>
                  <a:cubicBezTo>
                    <a:pt x="789986" y="1028997"/>
                    <a:pt x="768148" y="1038042"/>
                    <a:pt x="745378" y="1038042"/>
                  </a:cubicBezTo>
                  <a:lnTo>
                    <a:pt x="85855" y="1038042"/>
                  </a:lnTo>
                  <a:cubicBezTo>
                    <a:pt x="63085" y="1038042"/>
                    <a:pt x="41247" y="1028997"/>
                    <a:pt x="25146" y="1012896"/>
                  </a:cubicBezTo>
                  <a:cubicBezTo>
                    <a:pt x="9045" y="996795"/>
                    <a:pt x="0" y="974957"/>
                    <a:pt x="0" y="952187"/>
                  </a:cubicBezTo>
                  <a:lnTo>
                    <a:pt x="0" y="85855"/>
                  </a:lnTo>
                  <a:cubicBezTo>
                    <a:pt x="0" y="63085"/>
                    <a:pt x="9045" y="41247"/>
                    <a:pt x="25146" y="25146"/>
                  </a:cubicBezTo>
                  <a:cubicBezTo>
                    <a:pt x="41247" y="9045"/>
                    <a:pt x="63085" y="0"/>
                    <a:pt x="85855" y="0"/>
                  </a:cubicBezTo>
                  <a:close/>
                </a:path>
              </a:pathLst>
            </a:custGeom>
            <a:solidFill>
              <a:srgbClr val="9CB7CE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66675"/>
              <a:ext cx="831233" cy="1104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790165" y="442449"/>
            <a:ext cx="3156090" cy="3941317"/>
            <a:chOff x="0" y="0"/>
            <a:chExt cx="831233" cy="10380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31233" cy="1038042"/>
            </a:xfrm>
            <a:custGeom>
              <a:avLst/>
              <a:gdLst/>
              <a:ahLst/>
              <a:cxnLst/>
              <a:rect l="l" t="t" r="r" b="b"/>
              <a:pathLst>
                <a:path w="831233" h="1038042">
                  <a:moveTo>
                    <a:pt x="85855" y="0"/>
                  </a:moveTo>
                  <a:lnTo>
                    <a:pt x="745378" y="0"/>
                  </a:lnTo>
                  <a:cubicBezTo>
                    <a:pt x="768148" y="0"/>
                    <a:pt x="789986" y="9045"/>
                    <a:pt x="806087" y="25146"/>
                  </a:cubicBezTo>
                  <a:cubicBezTo>
                    <a:pt x="822188" y="41247"/>
                    <a:pt x="831233" y="63085"/>
                    <a:pt x="831233" y="85855"/>
                  </a:cubicBezTo>
                  <a:lnTo>
                    <a:pt x="831233" y="952187"/>
                  </a:lnTo>
                  <a:cubicBezTo>
                    <a:pt x="831233" y="974957"/>
                    <a:pt x="822188" y="996795"/>
                    <a:pt x="806087" y="1012896"/>
                  </a:cubicBezTo>
                  <a:cubicBezTo>
                    <a:pt x="789986" y="1028997"/>
                    <a:pt x="768148" y="1038042"/>
                    <a:pt x="745378" y="1038042"/>
                  </a:cubicBezTo>
                  <a:lnTo>
                    <a:pt x="85855" y="1038042"/>
                  </a:lnTo>
                  <a:cubicBezTo>
                    <a:pt x="63085" y="1038042"/>
                    <a:pt x="41247" y="1028997"/>
                    <a:pt x="25146" y="1012896"/>
                  </a:cubicBezTo>
                  <a:cubicBezTo>
                    <a:pt x="9045" y="996795"/>
                    <a:pt x="0" y="974957"/>
                    <a:pt x="0" y="952187"/>
                  </a:cubicBezTo>
                  <a:lnTo>
                    <a:pt x="0" y="85855"/>
                  </a:lnTo>
                  <a:cubicBezTo>
                    <a:pt x="0" y="63085"/>
                    <a:pt x="9045" y="41247"/>
                    <a:pt x="25146" y="25146"/>
                  </a:cubicBezTo>
                  <a:cubicBezTo>
                    <a:pt x="41247" y="9045"/>
                    <a:pt x="63085" y="0"/>
                    <a:pt x="85855" y="0"/>
                  </a:cubicBezTo>
                  <a:close/>
                </a:path>
              </a:pathLst>
            </a:custGeom>
            <a:solidFill>
              <a:srgbClr val="93A9BF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66675"/>
              <a:ext cx="831233" cy="1104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3357829" y="442449"/>
            <a:ext cx="4484066" cy="3941317"/>
            <a:chOff x="0" y="0"/>
            <a:chExt cx="1180989" cy="103804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180989" cy="1038042"/>
            </a:xfrm>
            <a:custGeom>
              <a:avLst/>
              <a:gdLst/>
              <a:ahLst/>
              <a:cxnLst/>
              <a:rect l="l" t="t" r="r" b="b"/>
              <a:pathLst>
                <a:path w="1180989" h="1038042">
                  <a:moveTo>
                    <a:pt x="60429" y="0"/>
                  </a:moveTo>
                  <a:lnTo>
                    <a:pt x="1120560" y="0"/>
                  </a:lnTo>
                  <a:cubicBezTo>
                    <a:pt x="1136586" y="0"/>
                    <a:pt x="1151957" y="6367"/>
                    <a:pt x="1163289" y="17699"/>
                  </a:cubicBezTo>
                  <a:cubicBezTo>
                    <a:pt x="1174622" y="29032"/>
                    <a:pt x="1180989" y="44402"/>
                    <a:pt x="1180989" y="60429"/>
                  </a:cubicBezTo>
                  <a:lnTo>
                    <a:pt x="1180989" y="977613"/>
                  </a:lnTo>
                  <a:cubicBezTo>
                    <a:pt x="1180989" y="993640"/>
                    <a:pt x="1174622" y="1009011"/>
                    <a:pt x="1163289" y="1020343"/>
                  </a:cubicBezTo>
                  <a:cubicBezTo>
                    <a:pt x="1151957" y="1031676"/>
                    <a:pt x="1136586" y="1038042"/>
                    <a:pt x="1120560" y="1038042"/>
                  </a:cubicBezTo>
                  <a:lnTo>
                    <a:pt x="60429" y="1038042"/>
                  </a:lnTo>
                  <a:cubicBezTo>
                    <a:pt x="44402" y="1038042"/>
                    <a:pt x="29032" y="1031676"/>
                    <a:pt x="17699" y="1020343"/>
                  </a:cubicBezTo>
                  <a:cubicBezTo>
                    <a:pt x="6367" y="1009011"/>
                    <a:pt x="0" y="993640"/>
                    <a:pt x="0" y="977613"/>
                  </a:cubicBezTo>
                  <a:lnTo>
                    <a:pt x="0" y="60429"/>
                  </a:lnTo>
                  <a:cubicBezTo>
                    <a:pt x="0" y="44402"/>
                    <a:pt x="6367" y="29032"/>
                    <a:pt x="17699" y="17699"/>
                  </a:cubicBezTo>
                  <a:cubicBezTo>
                    <a:pt x="29032" y="6367"/>
                    <a:pt x="44402" y="0"/>
                    <a:pt x="60429" y="0"/>
                  </a:cubicBezTo>
                  <a:close/>
                </a:path>
              </a:pathLst>
            </a:custGeom>
            <a:solidFill>
              <a:srgbClr val="879DB2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-66675"/>
              <a:ext cx="1180989" cy="11047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7520" y="4667883"/>
            <a:ext cx="2027832" cy="2392729"/>
            <a:chOff x="0" y="0"/>
            <a:chExt cx="534079" cy="630184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34079" cy="630184"/>
            </a:xfrm>
            <a:custGeom>
              <a:avLst/>
              <a:gdLst/>
              <a:ahLst/>
              <a:cxnLst/>
              <a:rect l="l" t="t" r="r" b="b"/>
              <a:pathLst>
                <a:path w="534079" h="630184">
                  <a:moveTo>
                    <a:pt x="133624" y="0"/>
                  </a:moveTo>
                  <a:lnTo>
                    <a:pt x="400455" y="0"/>
                  </a:lnTo>
                  <a:cubicBezTo>
                    <a:pt x="474254" y="0"/>
                    <a:pt x="534079" y="59826"/>
                    <a:pt x="534079" y="133624"/>
                  </a:cubicBezTo>
                  <a:lnTo>
                    <a:pt x="534079" y="496560"/>
                  </a:lnTo>
                  <a:cubicBezTo>
                    <a:pt x="534079" y="531999"/>
                    <a:pt x="520001" y="565987"/>
                    <a:pt x="494942" y="591046"/>
                  </a:cubicBezTo>
                  <a:cubicBezTo>
                    <a:pt x="469882" y="616106"/>
                    <a:pt x="435895" y="630184"/>
                    <a:pt x="400455" y="630184"/>
                  </a:cubicBezTo>
                  <a:lnTo>
                    <a:pt x="133624" y="630184"/>
                  </a:lnTo>
                  <a:cubicBezTo>
                    <a:pt x="59826" y="630184"/>
                    <a:pt x="0" y="570358"/>
                    <a:pt x="0" y="496560"/>
                  </a:cubicBezTo>
                  <a:lnTo>
                    <a:pt x="0" y="133624"/>
                  </a:lnTo>
                  <a:cubicBezTo>
                    <a:pt x="0" y="59826"/>
                    <a:pt x="59826" y="0"/>
                    <a:pt x="133624" y="0"/>
                  </a:cubicBezTo>
                  <a:close/>
                </a:path>
              </a:pathLst>
            </a:custGeom>
            <a:solidFill>
              <a:srgbClr val="ACBCCE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66675"/>
              <a:ext cx="534079" cy="696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2381912" y="4667883"/>
            <a:ext cx="2956990" cy="2392729"/>
            <a:chOff x="0" y="0"/>
            <a:chExt cx="778796" cy="63018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78796" cy="630184"/>
            </a:xfrm>
            <a:custGeom>
              <a:avLst/>
              <a:gdLst/>
              <a:ahLst/>
              <a:cxnLst/>
              <a:rect l="l" t="t" r="r" b="b"/>
              <a:pathLst>
                <a:path w="778796" h="630184">
                  <a:moveTo>
                    <a:pt x="91636" y="0"/>
                  </a:moveTo>
                  <a:lnTo>
                    <a:pt x="687160" y="0"/>
                  </a:lnTo>
                  <a:cubicBezTo>
                    <a:pt x="711463" y="0"/>
                    <a:pt x="734771" y="9654"/>
                    <a:pt x="751956" y="26840"/>
                  </a:cubicBezTo>
                  <a:cubicBezTo>
                    <a:pt x="769141" y="44025"/>
                    <a:pt x="778796" y="67333"/>
                    <a:pt x="778796" y="91636"/>
                  </a:cubicBezTo>
                  <a:lnTo>
                    <a:pt x="778796" y="538548"/>
                  </a:lnTo>
                  <a:cubicBezTo>
                    <a:pt x="778796" y="562851"/>
                    <a:pt x="769141" y="586159"/>
                    <a:pt x="751956" y="603344"/>
                  </a:cubicBezTo>
                  <a:cubicBezTo>
                    <a:pt x="734771" y="620529"/>
                    <a:pt x="711463" y="630184"/>
                    <a:pt x="687160" y="630184"/>
                  </a:cubicBezTo>
                  <a:lnTo>
                    <a:pt x="91636" y="630184"/>
                  </a:lnTo>
                  <a:cubicBezTo>
                    <a:pt x="41027" y="630184"/>
                    <a:pt x="0" y="589157"/>
                    <a:pt x="0" y="538548"/>
                  </a:cubicBezTo>
                  <a:lnTo>
                    <a:pt x="0" y="91636"/>
                  </a:lnTo>
                  <a:cubicBezTo>
                    <a:pt x="0" y="41027"/>
                    <a:pt x="41027" y="0"/>
                    <a:pt x="91636" y="0"/>
                  </a:cubicBezTo>
                  <a:close/>
                </a:path>
              </a:pathLst>
            </a:custGeom>
            <a:solidFill>
              <a:srgbClr val="96A0BC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66675"/>
              <a:ext cx="778796" cy="696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5596077" y="4624177"/>
            <a:ext cx="2956990" cy="2436434"/>
            <a:chOff x="0" y="0"/>
            <a:chExt cx="778796" cy="64169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78796" cy="641695"/>
            </a:xfrm>
            <a:custGeom>
              <a:avLst/>
              <a:gdLst/>
              <a:ahLst/>
              <a:cxnLst/>
              <a:rect l="l" t="t" r="r" b="b"/>
              <a:pathLst>
                <a:path w="778796" h="641695">
                  <a:moveTo>
                    <a:pt x="91636" y="0"/>
                  </a:moveTo>
                  <a:lnTo>
                    <a:pt x="687160" y="0"/>
                  </a:lnTo>
                  <a:cubicBezTo>
                    <a:pt x="711463" y="0"/>
                    <a:pt x="734771" y="9654"/>
                    <a:pt x="751956" y="26840"/>
                  </a:cubicBezTo>
                  <a:cubicBezTo>
                    <a:pt x="769141" y="44025"/>
                    <a:pt x="778796" y="67333"/>
                    <a:pt x="778796" y="91636"/>
                  </a:cubicBezTo>
                  <a:lnTo>
                    <a:pt x="778796" y="550058"/>
                  </a:lnTo>
                  <a:cubicBezTo>
                    <a:pt x="778796" y="600668"/>
                    <a:pt x="737769" y="641695"/>
                    <a:pt x="687160" y="641695"/>
                  </a:cubicBezTo>
                  <a:lnTo>
                    <a:pt x="91636" y="641695"/>
                  </a:lnTo>
                  <a:cubicBezTo>
                    <a:pt x="67333" y="641695"/>
                    <a:pt x="44025" y="632040"/>
                    <a:pt x="26840" y="614855"/>
                  </a:cubicBezTo>
                  <a:cubicBezTo>
                    <a:pt x="9654" y="597670"/>
                    <a:pt x="0" y="574362"/>
                    <a:pt x="0" y="550058"/>
                  </a:cubicBezTo>
                  <a:lnTo>
                    <a:pt x="0" y="91636"/>
                  </a:lnTo>
                  <a:cubicBezTo>
                    <a:pt x="0" y="41027"/>
                    <a:pt x="41027" y="0"/>
                    <a:pt x="91636" y="0"/>
                  </a:cubicBezTo>
                  <a:close/>
                </a:path>
              </a:pathLst>
            </a:custGeom>
            <a:solidFill>
              <a:srgbClr val="A2AAC2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66675"/>
              <a:ext cx="778796" cy="708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8810740" y="4624177"/>
            <a:ext cx="2956990" cy="2436434"/>
            <a:chOff x="0" y="0"/>
            <a:chExt cx="778796" cy="64169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778796" cy="641695"/>
            </a:xfrm>
            <a:custGeom>
              <a:avLst/>
              <a:gdLst/>
              <a:ahLst/>
              <a:cxnLst/>
              <a:rect l="l" t="t" r="r" b="b"/>
              <a:pathLst>
                <a:path w="778796" h="641695">
                  <a:moveTo>
                    <a:pt x="91636" y="0"/>
                  </a:moveTo>
                  <a:lnTo>
                    <a:pt x="687160" y="0"/>
                  </a:lnTo>
                  <a:cubicBezTo>
                    <a:pt x="711463" y="0"/>
                    <a:pt x="734771" y="9654"/>
                    <a:pt x="751956" y="26840"/>
                  </a:cubicBezTo>
                  <a:cubicBezTo>
                    <a:pt x="769141" y="44025"/>
                    <a:pt x="778796" y="67333"/>
                    <a:pt x="778796" y="91636"/>
                  </a:cubicBezTo>
                  <a:lnTo>
                    <a:pt x="778796" y="550058"/>
                  </a:lnTo>
                  <a:cubicBezTo>
                    <a:pt x="778796" y="600668"/>
                    <a:pt x="737769" y="641695"/>
                    <a:pt x="687160" y="641695"/>
                  </a:cubicBezTo>
                  <a:lnTo>
                    <a:pt x="91636" y="641695"/>
                  </a:lnTo>
                  <a:cubicBezTo>
                    <a:pt x="67333" y="641695"/>
                    <a:pt x="44025" y="632040"/>
                    <a:pt x="26840" y="614855"/>
                  </a:cubicBezTo>
                  <a:cubicBezTo>
                    <a:pt x="9654" y="597670"/>
                    <a:pt x="0" y="574362"/>
                    <a:pt x="0" y="550058"/>
                  </a:cubicBezTo>
                  <a:lnTo>
                    <a:pt x="0" y="91636"/>
                  </a:lnTo>
                  <a:cubicBezTo>
                    <a:pt x="0" y="41027"/>
                    <a:pt x="41027" y="0"/>
                    <a:pt x="91636" y="0"/>
                  </a:cubicBezTo>
                  <a:close/>
                </a:path>
              </a:pathLst>
            </a:custGeom>
            <a:solidFill>
              <a:srgbClr val="8F97AE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66675"/>
              <a:ext cx="778796" cy="708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903127" y="4624177"/>
            <a:ext cx="2956990" cy="2436434"/>
            <a:chOff x="0" y="0"/>
            <a:chExt cx="778796" cy="641695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778796" cy="641695"/>
            </a:xfrm>
            <a:custGeom>
              <a:avLst/>
              <a:gdLst/>
              <a:ahLst/>
              <a:cxnLst/>
              <a:rect l="l" t="t" r="r" b="b"/>
              <a:pathLst>
                <a:path w="778796" h="641695">
                  <a:moveTo>
                    <a:pt x="91636" y="0"/>
                  </a:moveTo>
                  <a:lnTo>
                    <a:pt x="687160" y="0"/>
                  </a:lnTo>
                  <a:cubicBezTo>
                    <a:pt x="711463" y="0"/>
                    <a:pt x="734771" y="9654"/>
                    <a:pt x="751956" y="26840"/>
                  </a:cubicBezTo>
                  <a:cubicBezTo>
                    <a:pt x="769141" y="44025"/>
                    <a:pt x="778796" y="67333"/>
                    <a:pt x="778796" y="91636"/>
                  </a:cubicBezTo>
                  <a:lnTo>
                    <a:pt x="778796" y="550058"/>
                  </a:lnTo>
                  <a:cubicBezTo>
                    <a:pt x="778796" y="600668"/>
                    <a:pt x="737769" y="641695"/>
                    <a:pt x="687160" y="641695"/>
                  </a:cubicBezTo>
                  <a:lnTo>
                    <a:pt x="91636" y="641695"/>
                  </a:lnTo>
                  <a:cubicBezTo>
                    <a:pt x="67333" y="641695"/>
                    <a:pt x="44025" y="632040"/>
                    <a:pt x="26840" y="614855"/>
                  </a:cubicBezTo>
                  <a:cubicBezTo>
                    <a:pt x="9654" y="597670"/>
                    <a:pt x="0" y="574362"/>
                    <a:pt x="0" y="550058"/>
                  </a:cubicBezTo>
                  <a:lnTo>
                    <a:pt x="0" y="91636"/>
                  </a:lnTo>
                  <a:cubicBezTo>
                    <a:pt x="0" y="41027"/>
                    <a:pt x="41027" y="0"/>
                    <a:pt x="91636" y="0"/>
                  </a:cubicBezTo>
                  <a:close/>
                </a:path>
              </a:pathLst>
            </a:custGeom>
            <a:solidFill>
              <a:srgbClr val="92AABE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66675"/>
              <a:ext cx="778796" cy="708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5183831" y="4624177"/>
            <a:ext cx="2956990" cy="2436434"/>
            <a:chOff x="0" y="0"/>
            <a:chExt cx="778796" cy="641695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778796" cy="641695"/>
            </a:xfrm>
            <a:custGeom>
              <a:avLst/>
              <a:gdLst/>
              <a:ahLst/>
              <a:cxnLst/>
              <a:rect l="l" t="t" r="r" b="b"/>
              <a:pathLst>
                <a:path w="778796" h="641695">
                  <a:moveTo>
                    <a:pt x="91636" y="0"/>
                  </a:moveTo>
                  <a:lnTo>
                    <a:pt x="687160" y="0"/>
                  </a:lnTo>
                  <a:cubicBezTo>
                    <a:pt x="711463" y="0"/>
                    <a:pt x="734771" y="9654"/>
                    <a:pt x="751956" y="26840"/>
                  </a:cubicBezTo>
                  <a:cubicBezTo>
                    <a:pt x="769141" y="44025"/>
                    <a:pt x="778796" y="67333"/>
                    <a:pt x="778796" y="91636"/>
                  </a:cubicBezTo>
                  <a:lnTo>
                    <a:pt x="778796" y="550058"/>
                  </a:lnTo>
                  <a:cubicBezTo>
                    <a:pt x="778796" y="600668"/>
                    <a:pt x="737769" y="641695"/>
                    <a:pt x="687160" y="641695"/>
                  </a:cubicBezTo>
                  <a:lnTo>
                    <a:pt x="91636" y="641695"/>
                  </a:lnTo>
                  <a:cubicBezTo>
                    <a:pt x="67333" y="641695"/>
                    <a:pt x="44025" y="632040"/>
                    <a:pt x="26840" y="614855"/>
                  </a:cubicBezTo>
                  <a:cubicBezTo>
                    <a:pt x="9654" y="597670"/>
                    <a:pt x="0" y="574362"/>
                    <a:pt x="0" y="550058"/>
                  </a:cubicBezTo>
                  <a:lnTo>
                    <a:pt x="0" y="91636"/>
                  </a:lnTo>
                  <a:cubicBezTo>
                    <a:pt x="0" y="41027"/>
                    <a:pt x="41027" y="0"/>
                    <a:pt x="91636" y="0"/>
                  </a:cubicBezTo>
                  <a:close/>
                </a:path>
              </a:pathLst>
            </a:custGeom>
            <a:solidFill>
              <a:srgbClr val="B1A8C2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66675"/>
              <a:ext cx="778796" cy="7083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47520" y="7296964"/>
            <a:ext cx="2027832" cy="2813060"/>
            <a:chOff x="0" y="0"/>
            <a:chExt cx="534079" cy="740888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34079" cy="740888"/>
            </a:xfrm>
            <a:custGeom>
              <a:avLst/>
              <a:gdLst/>
              <a:ahLst/>
              <a:cxnLst/>
              <a:rect l="l" t="t" r="r" b="b"/>
              <a:pathLst>
                <a:path w="534079" h="740888">
                  <a:moveTo>
                    <a:pt x="133624" y="0"/>
                  </a:moveTo>
                  <a:lnTo>
                    <a:pt x="400455" y="0"/>
                  </a:lnTo>
                  <a:cubicBezTo>
                    <a:pt x="474254" y="0"/>
                    <a:pt x="534079" y="59826"/>
                    <a:pt x="534079" y="133624"/>
                  </a:cubicBezTo>
                  <a:lnTo>
                    <a:pt x="534079" y="607264"/>
                  </a:lnTo>
                  <a:cubicBezTo>
                    <a:pt x="534079" y="681063"/>
                    <a:pt x="474254" y="740888"/>
                    <a:pt x="400455" y="740888"/>
                  </a:cubicBezTo>
                  <a:lnTo>
                    <a:pt x="133624" y="740888"/>
                  </a:lnTo>
                  <a:cubicBezTo>
                    <a:pt x="59826" y="740888"/>
                    <a:pt x="0" y="681063"/>
                    <a:pt x="0" y="607264"/>
                  </a:cubicBezTo>
                  <a:lnTo>
                    <a:pt x="0" y="133624"/>
                  </a:lnTo>
                  <a:cubicBezTo>
                    <a:pt x="0" y="59826"/>
                    <a:pt x="59826" y="0"/>
                    <a:pt x="133624" y="0"/>
                  </a:cubicBezTo>
                  <a:close/>
                </a:path>
              </a:pathLst>
            </a:custGeom>
            <a:solidFill>
              <a:srgbClr val="ACBCCE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0" y="-66675"/>
              <a:ext cx="534079" cy="80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374573" y="7296964"/>
            <a:ext cx="2977501" cy="2813060"/>
            <a:chOff x="0" y="0"/>
            <a:chExt cx="784198" cy="74088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784198" cy="740888"/>
            </a:xfrm>
            <a:custGeom>
              <a:avLst/>
              <a:gdLst/>
              <a:ahLst/>
              <a:cxnLst/>
              <a:rect l="l" t="t" r="r" b="b"/>
              <a:pathLst>
                <a:path w="784198" h="740888">
                  <a:moveTo>
                    <a:pt x="91005" y="0"/>
                  </a:moveTo>
                  <a:lnTo>
                    <a:pt x="693193" y="0"/>
                  </a:lnTo>
                  <a:cubicBezTo>
                    <a:pt x="743454" y="0"/>
                    <a:pt x="784198" y="40744"/>
                    <a:pt x="784198" y="91005"/>
                  </a:cubicBezTo>
                  <a:lnTo>
                    <a:pt x="784198" y="649883"/>
                  </a:lnTo>
                  <a:cubicBezTo>
                    <a:pt x="784198" y="700144"/>
                    <a:pt x="743454" y="740888"/>
                    <a:pt x="693193" y="740888"/>
                  </a:cubicBezTo>
                  <a:lnTo>
                    <a:pt x="91005" y="740888"/>
                  </a:lnTo>
                  <a:cubicBezTo>
                    <a:pt x="66869" y="740888"/>
                    <a:pt x="43721" y="731300"/>
                    <a:pt x="26655" y="714233"/>
                  </a:cubicBezTo>
                  <a:cubicBezTo>
                    <a:pt x="9588" y="697167"/>
                    <a:pt x="0" y="674019"/>
                    <a:pt x="0" y="649883"/>
                  </a:cubicBezTo>
                  <a:lnTo>
                    <a:pt x="0" y="91005"/>
                  </a:lnTo>
                  <a:cubicBezTo>
                    <a:pt x="0" y="66869"/>
                    <a:pt x="9588" y="43721"/>
                    <a:pt x="26655" y="26655"/>
                  </a:cubicBezTo>
                  <a:cubicBezTo>
                    <a:pt x="43721" y="9588"/>
                    <a:pt x="66869" y="0"/>
                    <a:pt x="91005" y="0"/>
                  </a:cubicBezTo>
                  <a:close/>
                </a:path>
              </a:pathLst>
            </a:custGeom>
            <a:solidFill>
              <a:srgbClr val="9CB7CE"/>
            </a:solidFill>
          </p:spPr>
        </p:sp>
        <p:sp>
          <p:nvSpPr>
            <p:cNvPr id="40" name="TextBox 40"/>
            <p:cNvSpPr txBox="1"/>
            <p:nvPr/>
          </p:nvSpPr>
          <p:spPr>
            <a:xfrm>
              <a:off x="0" y="-66675"/>
              <a:ext cx="784198" cy="80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13771417" y="7296964"/>
            <a:ext cx="4369405" cy="2813060"/>
            <a:chOff x="0" y="0"/>
            <a:chExt cx="1150790" cy="74088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150790" cy="740888"/>
            </a:xfrm>
            <a:custGeom>
              <a:avLst/>
              <a:gdLst/>
              <a:ahLst/>
              <a:cxnLst/>
              <a:rect l="l" t="t" r="r" b="b"/>
              <a:pathLst>
                <a:path w="1150790" h="740888">
                  <a:moveTo>
                    <a:pt x="62015" y="0"/>
                  </a:moveTo>
                  <a:lnTo>
                    <a:pt x="1088775" y="0"/>
                  </a:lnTo>
                  <a:cubicBezTo>
                    <a:pt x="1123025" y="0"/>
                    <a:pt x="1150790" y="27765"/>
                    <a:pt x="1150790" y="62015"/>
                  </a:cubicBezTo>
                  <a:lnTo>
                    <a:pt x="1150790" y="678874"/>
                  </a:lnTo>
                  <a:cubicBezTo>
                    <a:pt x="1150790" y="713123"/>
                    <a:pt x="1123025" y="740888"/>
                    <a:pt x="1088775" y="740888"/>
                  </a:cubicBezTo>
                  <a:lnTo>
                    <a:pt x="62015" y="740888"/>
                  </a:lnTo>
                  <a:cubicBezTo>
                    <a:pt x="45567" y="740888"/>
                    <a:pt x="29794" y="734355"/>
                    <a:pt x="18164" y="722725"/>
                  </a:cubicBezTo>
                  <a:cubicBezTo>
                    <a:pt x="6534" y="711095"/>
                    <a:pt x="0" y="695321"/>
                    <a:pt x="0" y="678874"/>
                  </a:cubicBezTo>
                  <a:lnTo>
                    <a:pt x="0" y="62015"/>
                  </a:lnTo>
                  <a:cubicBezTo>
                    <a:pt x="0" y="27765"/>
                    <a:pt x="27765" y="0"/>
                    <a:pt x="62015" y="0"/>
                  </a:cubicBezTo>
                  <a:close/>
                </a:path>
              </a:pathLst>
            </a:custGeom>
            <a:solidFill>
              <a:srgbClr val="93A9BF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0" y="-66675"/>
              <a:ext cx="1150790" cy="80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2381912" y="7296964"/>
            <a:ext cx="7735487" cy="2813060"/>
            <a:chOff x="0" y="0"/>
            <a:chExt cx="2037330" cy="740888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2037330" cy="740888"/>
            </a:xfrm>
            <a:custGeom>
              <a:avLst/>
              <a:gdLst/>
              <a:ahLst/>
              <a:cxnLst/>
              <a:rect l="l" t="t" r="r" b="b"/>
              <a:pathLst>
                <a:path w="2037330" h="740888">
                  <a:moveTo>
                    <a:pt x="35029" y="0"/>
                  </a:moveTo>
                  <a:lnTo>
                    <a:pt x="2002301" y="0"/>
                  </a:lnTo>
                  <a:cubicBezTo>
                    <a:pt x="2011591" y="0"/>
                    <a:pt x="2020501" y="3691"/>
                    <a:pt x="2027070" y="10260"/>
                  </a:cubicBezTo>
                  <a:cubicBezTo>
                    <a:pt x="2033639" y="16829"/>
                    <a:pt x="2037330" y="25739"/>
                    <a:pt x="2037330" y="35029"/>
                  </a:cubicBezTo>
                  <a:lnTo>
                    <a:pt x="2037330" y="705859"/>
                  </a:lnTo>
                  <a:cubicBezTo>
                    <a:pt x="2037330" y="725205"/>
                    <a:pt x="2021647" y="740888"/>
                    <a:pt x="2002301" y="740888"/>
                  </a:cubicBezTo>
                  <a:lnTo>
                    <a:pt x="35029" y="740888"/>
                  </a:lnTo>
                  <a:cubicBezTo>
                    <a:pt x="25739" y="740888"/>
                    <a:pt x="16829" y="737198"/>
                    <a:pt x="10260" y="730628"/>
                  </a:cubicBezTo>
                  <a:cubicBezTo>
                    <a:pt x="3691" y="724059"/>
                    <a:pt x="0" y="715149"/>
                    <a:pt x="0" y="705859"/>
                  </a:cubicBezTo>
                  <a:lnTo>
                    <a:pt x="0" y="35029"/>
                  </a:lnTo>
                  <a:cubicBezTo>
                    <a:pt x="0" y="15683"/>
                    <a:pt x="15683" y="0"/>
                    <a:pt x="35029" y="0"/>
                  </a:cubicBezTo>
                  <a:close/>
                </a:path>
              </a:pathLst>
            </a:custGeom>
            <a:solidFill>
              <a:srgbClr val="93A9BF"/>
            </a:solidFill>
          </p:spPr>
        </p:sp>
        <p:sp>
          <p:nvSpPr>
            <p:cNvPr id="46" name="TextBox 46"/>
            <p:cNvSpPr txBox="1"/>
            <p:nvPr/>
          </p:nvSpPr>
          <p:spPr>
            <a:xfrm>
              <a:off x="0" y="-66675"/>
              <a:ext cx="2037330" cy="8075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47" name="Freeform 47"/>
          <p:cNvSpPr/>
          <p:nvPr/>
        </p:nvSpPr>
        <p:spPr>
          <a:xfrm>
            <a:off x="2639619" y="7668919"/>
            <a:ext cx="1220788" cy="1220788"/>
          </a:xfrm>
          <a:custGeom>
            <a:avLst/>
            <a:gdLst/>
            <a:ahLst/>
            <a:cxnLst/>
            <a:rect l="l" t="t" r="r" b="b"/>
            <a:pathLst>
              <a:path w="1220788" h="1220788">
                <a:moveTo>
                  <a:pt x="0" y="0"/>
                </a:moveTo>
                <a:lnTo>
                  <a:pt x="1220788" y="0"/>
                </a:lnTo>
                <a:lnTo>
                  <a:pt x="1220788" y="1220788"/>
                </a:lnTo>
                <a:lnTo>
                  <a:pt x="0" y="12207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4086811" y="7668919"/>
            <a:ext cx="1252090" cy="1220788"/>
          </a:xfrm>
          <a:custGeom>
            <a:avLst/>
            <a:gdLst/>
            <a:ahLst/>
            <a:cxnLst/>
            <a:rect l="l" t="t" r="r" b="b"/>
            <a:pathLst>
              <a:path w="1252090" h="1220788">
                <a:moveTo>
                  <a:pt x="0" y="0"/>
                </a:moveTo>
                <a:lnTo>
                  <a:pt x="1252091" y="0"/>
                </a:lnTo>
                <a:lnTo>
                  <a:pt x="1252091" y="1220788"/>
                </a:lnTo>
                <a:lnTo>
                  <a:pt x="0" y="12207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860" t="-21786" r="-18274" b="-28579"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5805627" y="7668919"/>
            <a:ext cx="1227845" cy="1220788"/>
          </a:xfrm>
          <a:custGeom>
            <a:avLst/>
            <a:gdLst/>
            <a:ahLst/>
            <a:cxnLst/>
            <a:rect l="l" t="t" r="r" b="b"/>
            <a:pathLst>
              <a:path w="1227845" h="1220788">
                <a:moveTo>
                  <a:pt x="0" y="0"/>
                </a:moveTo>
                <a:lnTo>
                  <a:pt x="1227844" y="0"/>
                </a:lnTo>
                <a:lnTo>
                  <a:pt x="1227844" y="1220788"/>
                </a:lnTo>
                <a:lnTo>
                  <a:pt x="0" y="12207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08345" t="-44766" r="-6426" b="-6383"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7381811" y="7684096"/>
            <a:ext cx="1139538" cy="1190435"/>
          </a:xfrm>
          <a:custGeom>
            <a:avLst/>
            <a:gdLst/>
            <a:ahLst/>
            <a:cxnLst/>
            <a:rect l="l" t="t" r="r" b="b"/>
            <a:pathLst>
              <a:path w="1139538" h="1190435">
                <a:moveTo>
                  <a:pt x="0" y="0"/>
                </a:moveTo>
                <a:lnTo>
                  <a:pt x="1139538" y="0"/>
                </a:lnTo>
                <a:lnTo>
                  <a:pt x="1139538" y="1190435"/>
                </a:lnTo>
                <a:lnTo>
                  <a:pt x="0" y="11904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7553" t="-20781" r="-70831" b="-7576"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8975288" y="7668919"/>
            <a:ext cx="814877" cy="1220788"/>
          </a:xfrm>
          <a:custGeom>
            <a:avLst/>
            <a:gdLst/>
            <a:ahLst/>
            <a:cxnLst/>
            <a:rect l="l" t="t" r="r" b="b"/>
            <a:pathLst>
              <a:path w="814877" h="1220788">
                <a:moveTo>
                  <a:pt x="0" y="0"/>
                </a:moveTo>
                <a:lnTo>
                  <a:pt x="814877" y="0"/>
                </a:lnTo>
                <a:lnTo>
                  <a:pt x="814877" y="1220788"/>
                </a:lnTo>
                <a:lnTo>
                  <a:pt x="0" y="12207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5898"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10177935" y="7590971"/>
            <a:ext cx="3598691" cy="2699018"/>
          </a:xfrm>
          <a:custGeom>
            <a:avLst/>
            <a:gdLst/>
            <a:ahLst/>
            <a:cxnLst/>
            <a:rect l="l" t="t" r="r" b="b"/>
            <a:pathLst>
              <a:path w="3598691" h="2699018">
                <a:moveTo>
                  <a:pt x="0" y="0"/>
                </a:moveTo>
                <a:lnTo>
                  <a:pt x="3598690" y="0"/>
                </a:lnTo>
                <a:lnTo>
                  <a:pt x="3598690" y="2699018"/>
                </a:lnTo>
                <a:lnTo>
                  <a:pt x="0" y="269901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  <a:ln cap="sq">
            <a:noFill/>
            <a:prstDash val="lgDash"/>
            <a:miter/>
          </a:ln>
        </p:spPr>
      </p:sp>
      <p:sp>
        <p:nvSpPr>
          <p:cNvPr id="53" name="TextBox 53"/>
          <p:cNvSpPr txBox="1"/>
          <p:nvPr/>
        </p:nvSpPr>
        <p:spPr>
          <a:xfrm>
            <a:off x="247068" y="1922252"/>
            <a:ext cx="1828737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treatment 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groups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510164" y="504932"/>
            <a:ext cx="1828737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GROUP 1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023465" y="977678"/>
            <a:ext cx="2802136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 substrate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No mulch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6341864" y="971550"/>
            <a:ext cx="3133976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 substrate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100% pine bark mulch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9721491" y="905617"/>
            <a:ext cx="3293438" cy="1507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 substrate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Perlite soil amendment</a:t>
            </a:r>
          </a:p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100% pine bark mulch</a:t>
            </a:r>
          </a:p>
          <a:p>
            <a:pPr algn="ctr">
              <a:lnSpc>
                <a:spcPts val="3079"/>
              </a:lnSpc>
            </a:pPr>
            <a:endParaRPr lang="en-US" sz="210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58" name="TextBox 58"/>
          <p:cNvSpPr txBox="1"/>
          <p:nvPr/>
        </p:nvSpPr>
        <p:spPr>
          <a:xfrm>
            <a:off x="13529279" y="1630787"/>
            <a:ext cx="4156223" cy="3000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dirty="0" smtClean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Transferred into Identical </a:t>
            </a:r>
            <a:r>
              <a:rPr lang="en-US" sz="21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pots — </a:t>
            </a:r>
            <a:r>
              <a:rPr lang="en-US" sz="2100" dirty="0" smtClean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2L;</a:t>
            </a:r>
            <a:endParaRPr lang="en-US" sz="2100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Same base </a:t>
            </a:r>
            <a:r>
              <a:rPr lang="en-US" sz="2100" dirty="0" smtClean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substrate;</a:t>
            </a:r>
            <a:endParaRPr lang="en-US" sz="2100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Sunny outdoor conditions in </a:t>
            </a:r>
            <a:r>
              <a:rPr lang="en-US" sz="2100" dirty="0" smtClean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Tbilisi;</a:t>
            </a:r>
            <a:endParaRPr lang="en-US" sz="2100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Standardized </a:t>
            </a:r>
            <a:r>
              <a:rPr lang="en-US" sz="2100" dirty="0" smtClean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irrigation;</a:t>
            </a:r>
            <a:endParaRPr lang="en-US" sz="2100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2940"/>
              </a:lnSpc>
            </a:pPr>
            <a:r>
              <a:rPr lang="en-US" sz="2100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Identical </a:t>
            </a:r>
            <a:r>
              <a:rPr lang="en-US" sz="2100" dirty="0" smtClean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plants;</a:t>
            </a:r>
          </a:p>
          <a:p>
            <a:pPr>
              <a:lnSpc>
                <a:spcPts val="2940"/>
              </a:lnSpc>
            </a:pPr>
            <a:r>
              <a:rPr lang="en-US" sz="2100" u="sng" dirty="0">
                <a:latin typeface="Sylfaen" panose="010A0502050306030303" pitchFamily="18" charset="0"/>
              </a:rPr>
              <a:t>Each group consists of 4 plants, with a total of 12 plants.</a:t>
            </a:r>
            <a:endParaRPr lang="en-US" sz="2100" u="sng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3079"/>
              </a:lnSpc>
            </a:pPr>
            <a:endParaRPr lang="en-US" sz="2100" dirty="0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59" name="TextBox 59"/>
          <p:cNvSpPr txBox="1"/>
          <p:nvPr/>
        </p:nvSpPr>
        <p:spPr>
          <a:xfrm>
            <a:off x="6982003" y="504932"/>
            <a:ext cx="1828737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GROUP 2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0453842" y="504932"/>
            <a:ext cx="1828737" cy="457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GROUP 3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14523871" y="504932"/>
            <a:ext cx="2138455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Constant Conditions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97294" y="5373392"/>
            <a:ext cx="1928285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experiment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timeline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2485613" y="4816864"/>
            <a:ext cx="2749588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Acclimatinazion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5700027" y="4816864"/>
            <a:ext cx="2749588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Measurements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914441" y="4816864"/>
            <a:ext cx="2749588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Simulated drought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006828" y="4816864"/>
            <a:ext cx="2749588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Weekly monitoring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5287532" y="4816864"/>
            <a:ext cx="2749588" cy="397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1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Final assesment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2522638" y="5779348"/>
            <a:ext cx="2749588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22 june - 22 july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8987241" y="5628814"/>
            <a:ext cx="2603989" cy="410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</a:pPr>
            <a:r>
              <a:rPr lang="en-US" sz="22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22 july - 5 september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2381912" y="8971284"/>
            <a:ext cx="1892125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55"/>
              </a:lnSpc>
            </a:pPr>
            <a:r>
              <a:rPr lang="en-US" sz="2182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soil </a:t>
            </a:r>
          </a:p>
          <a:p>
            <a:pPr algn="ctr">
              <a:lnSpc>
                <a:spcPts val="3055"/>
              </a:lnSpc>
            </a:pPr>
            <a:r>
              <a:rPr lang="en-US" sz="2182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moisture</a:t>
            </a:r>
          </a:p>
          <a:p>
            <a:pPr algn="ctr">
              <a:lnSpc>
                <a:spcPts val="2075"/>
              </a:lnSpc>
            </a:pPr>
            <a:r>
              <a:rPr lang="en-US" sz="1482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(before irrigation)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5700027" y="5419621"/>
            <a:ext cx="274958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Initial measurements for all parameters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3796031" y="8980809"/>
            <a:ext cx="180004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plant </a:t>
            </a:r>
          </a:p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height</a:t>
            </a:r>
          </a:p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(cm)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5419728" y="8980809"/>
            <a:ext cx="1800045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canopy diameter</a:t>
            </a:r>
          </a:p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(cm)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10963301" y="7384462"/>
            <a:ext cx="1800045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Data analysis</a:t>
            </a:r>
          </a:p>
        </p:txBody>
      </p:sp>
      <p:sp>
        <p:nvSpPr>
          <p:cNvPr id="75" name="TextBox 75"/>
          <p:cNvSpPr txBox="1"/>
          <p:nvPr/>
        </p:nvSpPr>
        <p:spPr>
          <a:xfrm>
            <a:off x="14492277" y="7384462"/>
            <a:ext cx="2629405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Expected outcome</a:t>
            </a:r>
          </a:p>
        </p:txBody>
      </p:sp>
      <p:sp>
        <p:nvSpPr>
          <p:cNvPr id="76" name="TextBox 76"/>
          <p:cNvSpPr txBox="1"/>
          <p:nvPr/>
        </p:nvSpPr>
        <p:spPr>
          <a:xfrm>
            <a:off x="13904423" y="8002723"/>
            <a:ext cx="955694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Control</a:t>
            </a:r>
          </a:p>
        </p:txBody>
      </p:sp>
      <p:sp>
        <p:nvSpPr>
          <p:cNvPr id="77" name="TextBox 77"/>
          <p:cNvSpPr txBox="1"/>
          <p:nvPr/>
        </p:nvSpPr>
        <p:spPr>
          <a:xfrm>
            <a:off x="15322020" y="7943902"/>
            <a:ext cx="2501191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higher water loss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15322020" y="9226230"/>
            <a:ext cx="2501191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Potentially highest performance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5322020" y="8503343"/>
            <a:ext cx="2852810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Improved water retention</a:t>
            </a:r>
          </a:p>
        </p:txBody>
      </p:sp>
      <p:sp>
        <p:nvSpPr>
          <p:cNvPr id="80" name="TextBox 80"/>
          <p:cNvSpPr txBox="1"/>
          <p:nvPr/>
        </p:nvSpPr>
        <p:spPr>
          <a:xfrm>
            <a:off x="13904423" y="8590589"/>
            <a:ext cx="955694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Mulch</a:t>
            </a:r>
          </a:p>
        </p:txBody>
      </p:sp>
      <p:sp>
        <p:nvSpPr>
          <p:cNvPr id="81" name="TextBox 81"/>
          <p:cNvSpPr txBox="1"/>
          <p:nvPr/>
        </p:nvSpPr>
        <p:spPr>
          <a:xfrm>
            <a:off x="13877058" y="9320750"/>
            <a:ext cx="1383109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Integrated</a:t>
            </a:r>
          </a:p>
        </p:txBody>
      </p:sp>
      <p:sp>
        <p:nvSpPr>
          <p:cNvPr id="82" name="TextBox 82"/>
          <p:cNvSpPr txBox="1"/>
          <p:nvPr/>
        </p:nvSpPr>
        <p:spPr>
          <a:xfrm>
            <a:off x="7215327" y="8980809"/>
            <a:ext cx="1568853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ornamental quality</a:t>
            </a:r>
          </a:p>
        </p:txBody>
      </p:sp>
      <p:sp>
        <p:nvSpPr>
          <p:cNvPr id="83" name="TextBox 83"/>
          <p:cNvSpPr txBox="1"/>
          <p:nvPr/>
        </p:nvSpPr>
        <p:spPr>
          <a:xfrm>
            <a:off x="8639153" y="8883330"/>
            <a:ext cx="147824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water</a:t>
            </a:r>
          </a:p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supplied</a:t>
            </a:r>
          </a:p>
          <a:p>
            <a:pPr algn="ctr">
              <a:lnSpc>
                <a:spcPts val="2764"/>
              </a:lnSpc>
            </a:pPr>
            <a:r>
              <a:rPr lang="en-US" sz="1974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(ML)</a:t>
            </a:r>
          </a:p>
        </p:txBody>
      </p:sp>
      <p:sp>
        <p:nvSpPr>
          <p:cNvPr id="84" name="TextBox 84"/>
          <p:cNvSpPr txBox="1"/>
          <p:nvPr/>
        </p:nvSpPr>
        <p:spPr>
          <a:xfrm>
            <a:off x="11977280" y="5419621"/>
            <a:ext cx="2749588" cy="1118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Data collection throughout the experiment </a:t>
            </a:r>
          </a:p>
        </p:txBody>
      </p:sp>
      <p:sp>
        <p:nvSpPr>
          <p:cNvPr id="85" name="TextBox 85"/>
          <p:cNvSpPr txBox="1"/>
          <p:nvPr/>
        </p:nvSpPr>
        <p:spPr>
          <a:xfrm>
            <a:off x="15260167" y="5541667"/>
            <a:ext cx="2749588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Final measurements and data analysis</a:t>
            </a:r>
          </a:p>
        </p:txBody>
      </p:sp>
      <p:sp>
        <p:nvSpPr>
          <p:cNvPr id="86" name="TextBox 86"/>
          <p:cNvSpPr txBox="1"/>
          <p:nvPr/>
        </p:nvSpPr>
        <p:spPr>
          <a:xfrm>
            <a:off x="197294" y="8212638"/>
            <a:ext cx="1928285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data</a:t>
            </a:r>
          </a:p>
          <a:p>
            <a:pPr algn="ctr">
              <a:lnSpc>
                <a:spcPts val="3639"/>
              </a:lnSpc>
            </a:pPr>
            <a:r>
              <a:rPr lang="en-US" sz="25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collection</a:t>
            </a:r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97"/>
          <a:stretch/>
        </p:blipFill>
        <p:spPr>
          <a:xfrm>
            <a:off x="3363979" y="1948988"/>
            <a:ext cx="2055749" cy="2376549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13" b="12392"/>
          <a:stretch/>
        </p:blipFill>
        <p:spPr>
          <a:xfrm>
            <a:off x="6846402" y="1942170"/>
            <a:ext cx="2124899" cy="2364643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95" b="10966"/>
          <a:stretch/>
        </p:blipFill>
        <p:spPr>
          <a:xfrm>
            <a:off x="10374573" y="2140468"/>
            <a:ext cx="2000742" cy="2170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85951" y="8776991"/>
            <a:ext cx="821282" cy="8212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66A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70879" y="3905425"/>
            <a:ext cx="821282" cy="82128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85122" y="7126262"/>
            <a:ext cx="821282" cy="821282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327897" y="404727"/>
            <a:ext cx="13589731" cy="1952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16"/>
              </a:lnSpc>
            </a:pPr>
            <a:r>
              <a:rPr lang="en-US" sz="6800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Experimental Groups and Soil Moisture Assessment</a:t>
            </a:r>
          </a:p>
        </p:txBody>
      </p:sp>
      <p:sp>
        <p:nvSpPr>
          <p:cNvPr id="12" name="Freeform 12"/>
          <p:cNvSpPr/>
          <p:nvPr/>
        </p:nvSpPr>
        <p:spPr>
          <a:xfrm rot="4252631" flipV="1">
            <a:off x="240886" y="-4706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7"/>
                </a:moveTo>
                <a:lnTo>
                  <a:pt x="2353225" y="2542777"/>
                </a:lnTo>
                <a:lnTo>
                  <a:pt x="2353225" y="0"/>
                </a:lnTo>
                <a:lnTo>
                  <a:pt x="0" y="0"/>
                </a:lnTo>
                <a:lnTo>
                  <a:pt x="0" y="2542777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4978528" y="8918327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34039" y="7770062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7092327" y="401263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8" y="0"/>
                </a:lnTo>
                <a:lnTo>
                  <a:pt x="484358" y="2296529"/>
                </a:lnTo>
                <a:lnTo>
                  <a:pt x="0" y="229652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546468" y="4114855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1" y="0"/>
                </a:lnTo>
                <a:lnTo>
                  <a:pt x="298591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547296" y="7307231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3"/>
                </a:lnTo>
                <a:lnTo>
                  <a:pt x="0" y="44993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557649" y="8957960"/>
            <a:ext cx="298592" cy="449932"/>
          </a:xfrm>
          <a:custGeom>
            <a:avLst/>
            <a:gdLst/>
            <a:ahLst/>
            <a:cxnLst/>
            <a:rect l="l" t="t" r="r" b="b"/>
            <a:pathLst>
              <a:path w="298592" h="449932">
                <a:moveTo>
                  <a:pt x="0" y="0"/>
                </a:moveTo>
                <a:lnTo>
                  <a:pt x="298592" y="0"/>
                </a:lnTo>
                <a:lnTo>
                  <a:pt x="298592" y="449932"/>
                </a:lnTo>
                <a:lnTo>
                  <a:pt x="0" y="44993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277115" y="3451859"/>
            <a:ext cx="3584254" cy="6538532"/>
          </a:xfrm>
          <a:custGeom>
            <a:avLst/>
            <a:gdLst/>
            <a:ahLst/>
            <a:cxnLst/>
            <a:rect l="l" t="t" r="r" b="b"/>
            <a:pathLst>
              <a:path w="3584254" h="6538532">
                <a:moveTo>
                  <a:pt x="0" y="0"/>
                </a:moveTo>
                <a:lnTo>
                  <a:pt x="3584254" y="0"/>
                </a:lnTo>
                <a:lnTo>
                  <a:pt x="3584254" y="6538532"/>
                </a:lnTo>
                <a:lnTo>
                  <a:pt x="0" y="653853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53742" t="-9080" r="-49340" b="-39353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2310456" y="3451859"/>
            <a:ext cx="12612574" cy="3411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Soil moisture was assessed using a 5-point scale: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1 – Dry+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2 – Dry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3 – Normal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4 – Wet</a:t>
            </a:r>
          </a:p>
          <a:p>
            <a:pPr marL="582927" lvl="1" indent="-291463" algn="l">
              <a:lnSpc>
                <a:spcPts val="3779"/>
              </a:lnSpc>
              <a:buFont typeface="Arial"/>
              <a:buChar char="•"/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5 – Wet+</a:t>
            </a:r>
          </a:p>
          <a:p>
            <a:pPr algn="l">
              <a:lnSpc>
                <a:spcPts val="3779"/>
              </a:lnSpc>
            </a:pPr>
            <a:endParaRPr lang="en-US" sz="2699">
              <a:solidFill>
                <a:srgbClr val="0B0A0A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2310456" y="6953134"/>
            <a:ext cx="7154668" cy="9746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Acclimatization period: 22 June – 22 July</a:t>
            </a:r>
          </a:p>
          <a:p>
            <a:pPr algn="l">
              <a:lnSpc>
                <a:spcPts val="3779"/>
              </a:lnSpc>
            </a:pPr>
            <a:r>
              <a:rPr lang="en-US" sz="2699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Plants were watered</a:t>
            </a:r>
            <a:r>
              <a:rPr lang="en-US" sz="2699" u="sng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twice per week.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310457" y="8502015"/>
            <a:ext cx="6681144" cy="1461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779"/>
              </a:lnSpc>
            </a:pPr>
            <a:r>
              <a:rPr lang="en-US" sz="2699" b="1" dirty="0">
                <a:solidFill>
                  <a:srgbClr val="0B0A0A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Drought period: 22 July – 5 September</a:t>
            </a:r>
          </a:p>
          <a:p>
            <a:pPr algn="l">
              <a:lnSpc>
                <a:spcPts val="3779"/>
              </a:lnSpc>
            </a:pPr>
            <a:r>
              <a:rPr lang="en-US" sz="26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The watering interval was extended to</a:t>
            </a:r>
            <a:r>
              <a:rPr lang="en-US" sz="2699" u="sng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once every five days</a:t>
            </a:r>
            <a:r>
              <a:rPr lang="en-US" sz="2699" dirty="0">
                <a:solidFill>
                  <a:srgbClr val="0B0A0A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to simulate a drought period. 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13"/>
          <a:srcRect l="17073" t="5447" r="15766" b="-150"/>
          <a:stretch/>
        </p:blipFill>
        <p:spPr>
          <a:xfrm>
            <a:off x="9906000" y="3451858"/>
            <a:ext cx="3755819" cy="65385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430917" y="504824"/>
            <a:ext cx="7426166" cy="51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3200" dirty="0">
                <a:latin typeface="Sylfaen" panose="010A0502050306030303" pitchFamily="18" charset="0"/>
              </a:rPr>
              <a:t>Acclimatization period: 22 June – 22 July </a:t>
            </a:r>
            <a:endParaRPr lang="en-US" sz="2999" b="1" dirty="0">
              <a:solidFill>
                <a:srgbClr val="000000"/>
              </a:solidFill>
              <a:latin typeface="Sylfaen" panose="010A0502050306030303" pitchFamily="18" charset="0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641722"/>
              </p:ext>
            </p:extLst>
          </p:nvPr>
        </p:nvGraphicFramePr>
        <p:xfrm>
          <a:off x="-6928" y="2171700"/>
          <a:ext cx="18294927" cy="8115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3561">
                  <a:extLst>
                    <a:ext uri="{9D8B030D-6E8A-4147-A177-3AD203B41FA5}">
                      <a16:colId xmlns:a16="http://schemas.microsoft.com/office/drawing/2014/main" val="3411779807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3351138771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879060574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07505431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783333437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903826876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2315937912"/>
                    </a:ext>
                  </a:extLst>
                </a:gridCol>
              </a:tblGrid>
              <a:tr h="1475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Group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Observation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2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3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4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Mean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01774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Group 1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1.5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589169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011165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1.25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13040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38960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303553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4755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650094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8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1.5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040986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9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1.25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03635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430917" y="504824"/>
            <a:ext cx="7426166" cy="51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3200" dirty="0">
                <a:latin typeface="Sylfaen" panose="010A0502050306030303" pitchFamily="18" charset="0"/>
              </a:rPr>
              <a:t>Acclimatization period: 22 June – 22 July </a:t>
            </a:r>
            <a:endParaRPr lang="en-US" sz="2999" b="1" dirty="0">
              <a:solidFill>
                <a:srgbClr val="000000"/>
              </a:solidFill>
              <a:latin typeface="Sylfaen" panose="010A0502050306030303" pitchFamily="18" charset="0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5476501"/>
              </p:ext>
            </p:extLst>
          </p:nvPr>
        </p:nvGraphicFramePr>
        <p:xfrm>
          <a:off x="-6928" y="2171700"/>
          <a:ext cx="18294927" cy="8115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3561">
                  <a:extLst>
                    <a:ext uri="{9D8B030D-6E8A-4147-A177-3AD203B41FA5}">
                      <a16:colId xmlns:a16="http://schemas.microsoft.com/office/drawing/2014/main" val="3411779807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3351138771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879060574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07505431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783333437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903826876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2315937912"/>
                    </a:ext>
                  </a:extLst>
                </a:gridCol>
              </a:tblGrid>
              <a:tr h="1475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Group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Observation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2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3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4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Mean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01774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Group 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589169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3.00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011165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13040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38960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303553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dry+(1)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1.75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4755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dry+(1)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dry+(1)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1.5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650094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040986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3.50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036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70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5430917" y="504824"/>
            <a:ext cx="7426166" cy="517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3200" dirty="0">
                <a:latin typeface="Sylfaen" panose="010A0502050306030303" pitchFamily="18" charset="0"/>
              </a:rPr>
              <a:t>Acclimatization period: 22 June – 22 July </a:t>
            </a:r>
            <a:endParaRPr lang="en-US" sz="2999" b="1" dirty="0">
              <a:solidFill>
                <a:srgbClr val="000000"/>
              </a:solidFill>
              <a:latin typeface="Sylfaen" panose="010A0502050306030303" pitchFamily="18" charset="0"/>
              <a:ea typeface="Poppins Bold"/>
              <a:cs typeface="Poppins Bold"/>
              <a:sym typeface="Poppins Bold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732758"/>
              </p:ext>
            </p:extLst>
          </p:nvPr>
        </p:nvGraphicFramePr>
        <p:xfrm>
          <a:off x="-6928" y="2171700"/>
          <a:ext cx="18294927" cy="81153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3561">
                  <a:extLst>
                    <a:ext uri="{9D8B030D-6E8A-4147-A177-3AD203B41FA5}">
                      <a16:colId xmlns:a16="http://schemas.microsoft.com/office/drawing/2014/main" val="3411779807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3351138771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879060574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07505431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1783333437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903826876"/>
                    </a:ext>
                  </a:extLst>
                </a:gridCol>
                <a:gridCol w="2613561">
                  <a:extLst>
                    <a:ext uri="{9D8B030D-6E8A-4147-A177-3AD203B41FA5}">
                      <a16:colId xmlns:a16="http://schemas.microsoft.com/office/drawing/2014/main" val="2315937912"/>
                    </a:ext>
                  </a:extLst>
                </a:gridCol>
              </a:tblGrid>
              <a:tr h="1475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Group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Observation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2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3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4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Mean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01774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Group 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589169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Wet+(5)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Wet+(5)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4.5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011165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413040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138960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303553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4544755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650094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0040986"/>
                  </a:ext>
                </a:extLst>
              </a:tr>
              <a:tr h="73775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036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95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46751" y="940263"/>
            <a:ext cx="9486473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3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Soil Moisture Conditions </a:t>
            </a:r>
          </a:p>
          <a:p>
            <a:pPr algn="l">
              <a:lnSpc>
                <a:spcPts val="6063"/>
              </a:lnSpc>
              <a:spcBef>
                <a:spcPct val="0"/>
              </a:spcBef>
            </a:pPr>
            <a:r>
              <a:rPr lang="en-US" sz="4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During the Acclimatization Period</a:t>
            </a:r>
          </a:p>
        </p:txBody>
      </p:sp>
      <p:sp>
        <p:nvSpPr>
          <p:cNvPr id="3" name="Freeform 3"/>
          <p:cNvSpPr/>
          <p:nvPr/>
        </p:nvSpPr>
        <p:spPr>
          <a:xfrm rot="4252631" flipV="1">
            <a:off x="410070" y="-24268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8"/>
                </a:moveTo>
                <a:lnTo>
                  <a:pt x="2353225" y="2542778"/>
                </a:lnTo>
                <a:lnTo>
                  <a:pt x="2353225" y="0"/>
                </a:lnTo>
                <a:lnTo>
                  <a:pt x="0" y="0"/>
                </a:lnTo>
                <a:lnTo>
                  <a:pt x="0" y="2542778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59867" y="3365577"/>
            <a:ext cx="737666" cy="73766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59867" y="5584334"/>
            <a:ext cx="737666" cy="73766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88784" y="5651187"/>
            <a:ext cx="737666" cy="73766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1A8C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907397" y="3553685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07397" y="5772442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836314" y="5839295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0" y="8179308"/>
            <a:ext cx="7315200" cy="2157984"/>
          </a:xfrm>
          <a:custGeom>
            <a:avLst/>
            <a:gdLst/>
            <a:ahLst/>
            <a:cxnLst/>
            <a:rect l="l" t="t" r="r" b="b"/>
            <a:pathLst>
              <a:path w="7315200" h="2157984">
                <a:moveTo>
                  <a:pt x="0" y="0"/>
                </a:moveTo>
                <a:lnTo>
                  <a:pt x="7315200" y="0"/>
                </a:lnTo>
                <a:lnTo>
                  <a:pt x="7315200" y="2157984"/>
                </a:lnTo>
                <a:lnTo>
                  <a:pt x="0" y="2157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177180" y="8179308"/>
            <a:ext cx="7315200" cy="2157984"/>
          </a:xfrm>
          <a:custGeom>
            <a:avLst/>
            <a:gdLst/>
            <a:ahLst/>
            <a:cxnLst/>
            <a:rect l="l" t="t" r="r" b="b"/>
            <a:pathLst>
              <a:path w="7315200" h="2157984">
                <a:moveTo>
                  <a:pt x="0" y="0"/>
                </a:moveTo>
                <a:lnTo>
                  <a:pt x="7315200" y="0"/>
                </a:lnTo>
                <a:lnTo>
                  <a:pt x="7315200" y="2157984"/>
                </a:lnTo>
                <a:lnTo>
                  <a:pt x="0" y="2157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308352" y="8179308"/>
            <a:ext cx="7315200" cy="2157984"/>
          </a:xfrm>
          <a:custGeom>
            <a:avLst/>
            <a:gdLst/>
            <a:ahLst/>
            <a:cxnLst/>
            <a:rect l="l" t="t" r="r" b="b"/>
            <a:pathLst>
              <a:path w="7315200" h="2157984">
                <a:moveTo>
                  <a:pt x="0" y="0"/>
                </a:moveTo>
                <a:lnTo>
                  <a:pt x="7315200" y="0"/>
                </a:lnTo>
                <a:lnTo>
                  <a:pt x="7315200" y="2157984"/>
                </a:lnTo>
                <a:lnTo>
                  <a:pt x="0" y="2157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586683" y="3480410"/>
            <a:ext cx="12353568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Soil moisture was assessed using a 5-point ordinal scale (1 = Dry+ ; 5 = Wet+).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38318" y="5333215"/>
            <a:ext cx="5881807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Group 1 (Control): 1.17 ± 0.22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Group 2 (Mulch): 2.75 ± 0.79 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Group 3 (Mulch + Perlite): 3.56 ± 0.46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515600" y="5108795"/>
            <a:ext cx="612398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Pairwise statistical </a:t>
            </a:r>
            <a:r>
              <a:rPr lang="en-US" sz="2800" b="1" dirty="0" smtClean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comparison*</a:t>
            </a:r>
            <a:endParaRPr lang="en-US" sz="2800" b="1" dirty="0">
              <a:solidFill>
                <a:srgbClr val="000000"/>
              </a:solidFill>
              <a:latin typeface="Sylfaen" panose="010A0502050306030303" pitchFamily="18" charset="0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Control and Mulch (p = 0.004)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Control and Mulch + Perlite (p = 0.004)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Mulch and Mulch + Perlite (p = 0.016)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41536" y="8773236"/>
            <a:ext cx="17804928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Conclusion: The Mulch + Perlite treatment maintained significantly higher soil moisture levels than both the Control and Mulch treatments.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74397" y="7707150"/>
            <a:ext cx="1165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*</a:t>
            </a:r>
            <a:r>
              <a:rPr lang="en-US" b="1" dirty="0" smtClean="0"/>
              <a:t> </a:t>
            </a:r>
            <a:r>
              <a:rPr lang="en-US" b="1" dirty="0"/>
              <a:t>p-value below 0.05 means that the difference is statistically significant.”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90530" y="471746"/>
            <a:ext cx="790694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Drought period: 22 July – 5 September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030295"/>
              </p:ext>
            </p:extLst>
          </p:nvPr>
        </p:nvGraphicFramePr>
        <p:xfrm>
          <a:off x="13853" y="1967344"/>
          <a:ext cx="18274144" cy="83196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0592">
                  <a:extLst>
                    <a:ext uri="{9D8B030D-6E8A-4147-A177-3AD203B41FA5}">
                      <a16:colId xmlns:a16="http://schemas.microsoft.com/office/drawing/2014/main" val="3795711611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521346644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102125236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1613327686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2162195417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315590147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58499295"/>
                    </a:ext>
                  </a:extLst>
                </a:gridCol>
              </a:tblGrid>
              <a:tr h="20799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Group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Observation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Plant 2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3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4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Mean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231110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Group 1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1.5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655308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2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841701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3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1.25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956905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4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70174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5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085869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6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5882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7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580138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8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1.5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72359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9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Dry+ (1)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  <a:endParaRPr lang="en-US" sz="32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1.25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0424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90530" y="471746"/>
            <a:ext cx="790694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Drought period: 22 July – 5 September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3969436"/>
              </p:ext>
            </p:extLst>
          </p:nvPr>
        </p:nvGraphicFramePr>
        <p:xfrm>
          <a:off x="13853" y="1967344"/>
          <a:ext cx="18274144" cy="83196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0592">
                  <a:extLst>
                    <a:ext uri="{9D8B030D-6E8A-4147-A177-3AD203B41FA5}">
                      <a16:colId xmlns:a16="http://schemas.microsoft.com/office/drawing/2014/main" val="3795711611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521346644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102125236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1613327686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2162195417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315590147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58499295"/>
                    </a:ext>
                  </a:extLst>
                </a:gridCol>
              </a:tblGrid>
              <a:tr h="20799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Group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Observation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Plant 2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3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4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Mean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231110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Group 2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2.25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655308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2.00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841701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2.75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956905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70174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085869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2.75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5882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2.25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580138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72359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2.50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04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93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190530" y="471746"/>
            <a:ext cx="790694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Drought period: 22 July – 5 September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2676027"/>
              </p:ext>
            </p:extLst>
          </p:nvPr>
        </p:nvGraphicFramePr>
        <p:xfrm>
          <a:off x="13853" y="2005441"/>
          <a:ext cx="18274144" cy="83196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10592">
                  <a:extLst>
                    <a:ext uri="{9D8B030D-6E8A-4147-A177-3AD203B41FA5}">
                      <a16:colId xmlns:a16="http://schemas.microsoft.com/office/drawing/2014/main" val="3795711611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521346644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102125236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1613327686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2162195417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315590147"/>
                    </a:ext>
                  </a:extLst>
                </a:gridCol>
                <a:gridCol w="2610592">
                  <a:extLst>
                    <a:ext uri="{9D8B030D-6E8A-4147-A177-3AD203B41FA5}">
                      <a16:colId xmlns:a16="http://schemas.microsoft.com/office/drawing/2014/main" val="358499295"/>
                    </a:ext>
                  </a:extLst>
                </a:gridCol>
              </a:tblGrid>
              <a:tr h="20799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Group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Observation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1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 dirty="0">
                          <a:effectLst/>
                          <a:latin typeface="Sylfaen" panose="010A0502050306030303" pitchFamily="18" charset="0"/>
                        </a:rPr>
                        <a:t>Plant 2</a:t>
                      </a:r>
                      <a:endParaRPr lang="en-US" sz="32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3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Plant 4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u="none" strike="noStrike">
                          <a:effectLst/>
                          <a:latin typeface="Sylfaen" panose="010A0502050306030303" pitchFamily="18" charset="0"/>
                        </a:rPr>
                        <a:t>Mean</a:t>
                      </a:r>
                      <a:endParaRPr lang="en-US" sz="32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2231110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Group 3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1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3655308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Wet+(5)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Wet+(5)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4.5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3841701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3956905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4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70174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dry+(1)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dry+(1)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1085869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6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2.25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945882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7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Dry (2)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2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9580138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8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723594"/>
                  </a:ext>
                </a:extLst>
              </a:tr>
              <a:tr h="693305">
                <a:tc>
                  <a:txBody>
                    <a:bodyPr/>
                    <a:lstStyle/>
                    <a:p>
                      <a:pPr algn="ctr" fontAlgn="ctr"/>
                      <a:endParaRPr lang="en-US" sz="32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9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Nor(3)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Wet(4)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Sylfaen" panose="010A0502050306030303" pitchFamily="18" charset="0"/>
                        </a:rPr>
                        <a:t>3.5</a:t>
                      </a: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5042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323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46751" y="940263"/>
            <a:ext cx="8172021" cy="1564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64"/>
              </a:lnSpc>
              <a:spcBef>
                <a:spcPct val="0"/>
              </a:spcBef>
            </a:pPr>
            <a:r>
              <a:rPr lang="en-US" sz="4331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Soil Moisture Conditions </a:t>
            </a:r>
          </a:p>
          <a:p>
            <a:pPr algn="l">
              <a:lnSpc>
                <a:spcPts val="6064"/>
              </a:lnSpc>
              <a:spcBef>
                <a:spcPct val="0"/>
              </a:spcBef>
            </a:pPr>
            <a:r>
              <a:rPr lang="en-US" sz="4331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During the “Drought Period”</a:t>
            </a:r>
          </a:p>
        </p:txBody>
      </p:sp>
      <p:sp>
        <p:nvSpPr>
          <p:cNvPr id="3" name="Freeform 3"/>
          <p:cNvSpPr/>
          <p:nvPr/>
        </p:nvSpPr>
        <p:spPr>
          <a:xfrm rot="4252631" flipV="1">
            <a:off x="410070" y="-242689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2542778"/>
                </a:moveTo>
                <a:lnTo>
                  <a:pt x="2353225" y="2542778"/>
                </a:lnTo>
                <a:lnTo>
                  <a:pt x="2353225" y="0"/>
                </a:lnTo>
                <a:lnTo>
                  <a:pt x="0" y="0"/>
                </a:lnTo>
                <a:lnTo>
                  <a:pt x="0" y="2542778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59867" y="3263397"/>
            <a:ext cx="737666" cy="73766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59867" y="5927493"/>
            <a:ext cx="737666" cy="73766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703051" y="5806811"/>
            <a:ext cx="737666" cy="73766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1A8C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>
            <a:off x="907397" y="3451505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07397" y="6115601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9950581" y="5994919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0" y="8179308"/>
            <a:ext cx="7315200" cy="2157984"/>
          </a:xfrm>
          <a:custGeom>
            <a:avLst/>
            <a:gdLst/>
            <a:ahLst/>
            <a:cxnLst/>
            <a:rect l="l" t="t" r="r" b="b"/>
            <a:pathLst>
              <a:path w="7315200" h="2157984">
                <a:moveTo>
                  <a:pt x="0" y="0"/>
                </a:moveTo>
                <a:lnTo>
                  <a:pt x="7315200" y="0"/>
                </a:lnTo>
                <a:lnTo>
                  <a:pt x="7315200" y="2157984"/>
                </a:lnTo>
                <a:lnTo>
                  <a:pt x="0" y="2157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7177180" y="8179308"/>
            <a:ext cx="7315200" cy="2157984"/>
          </a:xfrm>
          <a:custGeom>
            <a:avLst/>
            <a:gdLst/>
            <a:ahLst/>
            <a:cxnLst/>
            <a:rect l="l" t="t" r="r" b="b"/>
            <a:pathLst>
              <a:path w="7315200" h="2157984">
                <a:moveTo>
                  <a:pt x="0" y="0"/>
                </a:moveTo>
                <a:lnTo>
                  <a:pt x="7315200" y="0"/>
                </a:lnTo>
                <a:lnTo>
                  <a:pt x="7315200" y="2157984"/>
                </a:lnTo>
                <a:lnTo>
                  <a:pt x="0" y="2157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308352" y="8179308"/>
            <a:ext cx="7315200" cy="2157984"/>
          </a:xfrm>
          <a:custGeom>
            <a:avLst/>
            <a:gdLst/>
            <a:ahLst/>
            <a:cxnLst/>
            <a:rect l="l" t="t" r="r" b="b"/>
            <a:pathLst>
              <a:path w="7315200" h="2157984">
                <a:moveTo>
                  <a:pt x="0" y="0"/>
                </a:moveTo>
                <a:lnTo>
                  <a:pt x="7315200" y="0"/>
                </a:lnTo>
                <a:lnTo>
                  <a:pt x="7315200" y="2157984"/>
                </a:lnTo>
                <a:lnTo>
                  <a:pt x="0" y="2157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586683" y="3029044"/>
            <a:ext cx="11899505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During the acclimatization period (22 June–22 July), all plants were watered twice per week. Soil moisture was assessed nine times using a 5-point ordinal scale (1 = Dry+ ; 5 = Wet+).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586683" y="5604176"/>
            <a:ext cx="5919907" cy="13465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Group 1 (Control): 1.17 ± 0.22 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Group 2 (Mulch): 2.61 ± 0.38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Group 3 (Mulch + Perlite): 3.03 ± 0.83 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629867" y="5487818"/>
            <a:ext cx="10673871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Pairwise statistical comparison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Control and Mulch (p = 0.0039)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Control and Mulch + Perlite (p = 0.0039)</a:t>
            </a:r>
          </a:p>
          <a:p>
            <a:pPr algn="l">
              <a:lnSpc>
                <a:spcPts val="3499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Mulch and Mulch + Perlite (p = 0.2734)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0" y="8832248"/>
            <a:ext cx="18288000" cy="9150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Conclusion: Both mulch treatments significantly improved soil moisture retention compared with the Control, while the additional effect of perlite was not statistically significant.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flipV="1">
            <a:off x="13487400" y="-270112"/>
            <a:ext cx="4018182" cy="4114800"/>
          </a:xfrm>
          <a:custGeom>
            <a:avLst/>
            <a:gdLst/>
            <a:ahLst/>
            <a:cxnLst/>
            <a:rect l="l" t="t" r="r" b="b"/>
            <a:pathLst>
              <a:path w="4018182" h="4114800">
                <a:moveTo>
                  <a:pt x="0" y="4114800"/>
                </a:moveTo>
                <a:lnTo>
                  <a:pt x="4018182" y="4114800"/>
                </a:lnTo>
                <a:lnTo>
                  <a:pt x="4018182" y="0"/>
                </a:lnTo>
                <a:lnTo>
                  <a:pt x="0" y="0"/>
                </a:lnTo>
                <a:lnTo>
                  <a:pt x="0" y="411480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819419" y="3249144"/>
            <a:ext cx="5813120" cy="1215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400" b="1" dirty="0">
                <a:solidFill>
                  <a:srgbClr val="000000"/>
                </a:solidFill>
                <a:latin typeface="Sylfaen" panose="010A0502050306030303" pitchFamily="18" charset="0"/>
                <a:ea typeface="Agrandir Bold"/>
                <a:cs typeface="Agrandir Bold"/>
                <a:sym typeface="Agrandir Bold"/>
              </a:rPr>
              <a:t>Pine bark mulch is expected to reduce soil moisture loss and maintain higher moisture levels between irrigation events.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17068"/>
              </p:ext>
            </p:extLst>
          </p:nvPr>
        </p:nvGraphicFramePr>
        <p:xfrm>
          <a:off x="10819418" y="5295902"/>
          <a:ext cx="7468582" cy="49876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3061">
                  <a:extLst>
                    <a:ext uri="{9D8B030D-6E8A-4147-A177-3AD203B41FA5}">
                      <a16:colId xmlns:a16="http://schemas.microsoft.com/office/drawing/2014/main" val="38181292"/>
                    </a:ext>
                  </a:extLst>
                </a:gridCol>
                <a:gridCol w="1928507">
                  <a:extLst>
                    <a:ext uri="{9D8B030D-6E8A-4147-A177-3AD203B41FA5}">
                      <a16:colId xmlns:a16="http://schemas.microsoft.com/office/drawing/2014/main" val="888773444"/>
                    </a:ext>
                  </a:extLst>
                </a:gridCol>
                <a:gridCol w="1928507">
                  <a:extLst>
                    <a:ext uri="{9D8B030D-6E8A-4147-A177-3AD203B41FA5}">
                      <a16:colId xmlns:a16="http://schemas.microsoft.com/office/drawing/2014/main" val="2882377210"/>
                    </a:ext>
                  </a:extLst>
                </a:gridCol>
                <a:gridCol w="1928507">
                  <a:extLst>
                    <a:ext uri="{9D8B030D-6E8A-4147-A177-3AD203B41FA5}">
                      <a16:colId xmlns:a16="http://schemas.microsoft.com/office/drawing/2014/main" val="2030936953"/>
                    </a:ext>
                  </a:extLst>
                </a:gridCol>
              </a:tblGrid>
              <a:tr h="9068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Sylfaen" panose="010A0502050306030303" pitchFamily="18" charset="0"/>
                        </a:rPr>
                        <a:t>Day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Control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Pine Bark Mulch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Mulch + Perlite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3990412"/>
                  </a:ext>
                </a:extLst>
              </a:tr>
              <a:tr h="13602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 dirty="0">
                          <a:effectLst/>
                          <a:latin typeface="Sylfaen" panose="010A0502050306030303" pitchFamily="18" charset="0"/>
                        </a:rPr>
                        <a:t>Day 1 – after irrigation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5.0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Sylfaen" panose="010A0502050306030303" pitchFamily="18" charset="0"/>
                        </a:rPr>
                        <a:t>5.0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5.0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999533"/>
                  </a:ext>
                </a:extLst>
              </a:tr>
              <a:tr h="453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Day 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3.7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3.8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4.1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529533"/>
                  </a:ext>
                </a:extLst>
              </a:tr>
              <a:tr h="453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Day 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2.6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2.8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2.9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4179501"/>
                  </a:ext>
                </a:extLst>
              </a:tr>
              <a:tr h="4534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Day 4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1.8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2.2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2.3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1971559"/>
                  </a:ext>
                </a:extLst>
              </a:tr>
              <a:tr h="136026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Day 5 – before irrigation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1.0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  <a:latin typeface="Sylfaen" panose="010A0502050306030303" pitchFamily="18" charset="0"/>
                        </a:rPr>
                        <a:t>1.9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  <a:latin typeface="Sylfaen" panose="010A0502050306030303" pitchFamily="18" charset="0"/>
                        </a:rPr>
                        <a:t>2.0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Sylfaen" panose="010A0502050306030303" pitchFamily="18" charset="0"/>
                      </a:endParaRPr>
                    </a:p>
                  </a:txBody>
                  <a:tcPr marL="7620" marR="7620" marT="7620" marB="0" anchor="b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319346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9051666"/>
              </p:ext>
            </p:extLst>
          </p:nvPr>
        </p:nvGraphicFramePr>
        <p:xfrm>
          <a:off x="76200" y="266700"/>
          <a:ext cx="10287000" cy="9829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7"/>
          <p:cNvGrpSpPr/>
          <p:nvPr/>
        </p:nvGrpSpPr>
        <p:grpSpPr>
          <a:xfrm>
            <a:off x="350335" y="6624326"/>
            <a:ext cx="614953" cy="614953"/>
            <a:chOff x="0" y="0"/>
            <a:chExt cx="812800" cy="812800"/>
          </a:xfrm>
        </p:grpSpPr>
        <p:sp>
          <p:nvSpPr>
            <p:cNvPr id="25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26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928142" y="870650"/>
            <a:ext cx="6521877" cy="1751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77"/>
              </a:lnSpc>
              <a:spcBef>
                <a:spcPct val="0"/>
              </a:spcBef>
            </a:pPr>
            <a:r>
              <a:rPr lang="en-US" sz="4983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Overall </a:t>
            </a:r>
          </a:p>
          <a:p>
            <a:pPr>
              <a:lnSpc>
                <a:spcPts val="6977"/>
              </a:lnSpc>
              <a:spcBef>
                <a:spcPct val="0"/>
              </a:spcBef>
            </a:pPr>
            <a:r>
              <a:rPr lang="en-US" sz="4983" b="1" dirty="0" smtClean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Conclusions</a:t>
            </a:r>
            <a:endParaRPr lang="en-US" sz="4983" b="1" dirty="0">
              <a:solidFill>
                <a:srgbClr val="000000"/>
              </a:solidFill>
              <a:latin typeface="Sylfaen" panose="010A0502050306030303" pitchFamily="18" charset="0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5400" y="4610100"/>
            <a:ext cx="16838785" cy="4915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The Control group </a:t>
            </a:r>
            <a:r>
              <a:rPr lang="en-US" sz="2499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consistently showed </a:t>
            </a:r>
            <a:r>
              <a:rPr lang="en-US" sz="2499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the lowest</a:t>
            </a:r>
            <a:r>
              <a:rPr lang="en-US" sz="2499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soil moisture levels throughout the experiment.</a:t>
            </a:r>
          </a:p>
          <a:p>
            <a:pPr algn="l">
              <a:lnSpc>
                <a:spcPts val="3499"/>
              </a:lnSpc>
            </a:pPr>
            <a:endParaRPr lang="en-US" sz="2499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Mulch</a:t>
            </a:r>
            <a:r>
              <a:rPr lang="en-US" sz="2499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significantly improved soil moisture retention compared with the Control treatment.</a:t>
            </a:r>
          </a:p>
          <a:p>
            <a:pPr algn="l">
              <a:lnSpc>
                <a:spcPts val="3499"/>
              </a:lnSpc>
            </a:pPr>
            <a:endParaRPr lang="en-US" sz="2499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Mulch + Perlite</a:t>
            </a:r>
            <a:r>
              <a:rPr lang="en-US" sz="2499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showed the highest mean soil moisture score during both periods.</a:t>
            </a:r>
          </a:p>
          <a:p>
            <a:pPr algn="l">
              <a:lnSpc>
                <a:spcPts val="3499"/>
              </a:lnSpc>
            </a:pPr>
            <a:endParaRPr lang="en-US" sz="2499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During the drought simulation period, although Mulch + Perlite maintained the highest mean moisture score, its difference from Mulch alone </a:t>
            </a:r>
            <a:r>
              <a:rPr lang="en-US" sz="2499" b="1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was not statistically significant</a:t>
            </a:r>
            <a:r>
              <a:rPr lang="en-US" sz="2499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.</a:t>
            </a:r>
          </a:p>
          <a:p>
            <a:pPr algn="l">
              <a:lnSpc>
                <a:spcPts val="3499"/>
              </a:lnSpc>
            </a:pPr>
            <a:endParaRPr lang="en-US" sz="2499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Initial plant height was approximately 15–17 cm, and plants increased by around 1–2 cm. Canopy diameter remained relatively stable.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5950403"/>
              </p:ext>
            </p:extLst>
          </p:nvPr>
        </p:nvGraphicFramePr>
        <p:xfrm>
          <a:off x="7162800" y="119450"/>
          <a:ext cx="10744200" cy="3368530"/>
        </p:xfrm>
        <a:graphic>
          <a:graphicData uri="http://schemas.openxmlformats.org/drawingml/2006/table">
            <a:tbl>
              <a:tblPr/>
              <a:tblGrid>
                <a:gridCol w="3581400">
                  <a:extLst>
                    <a:ext uri="{9D8B030D-6E8A-4147-A177-3AD203B41FA5}">
                      <a16:colId xmlns:a16="http://schemas.microsoft.com/office/drawing/2014/main" val="3058477642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2687734532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1312048006"/>
                    </a:ext>
                  </a:extLst>
                </a:gridCol>
              </a:tblGrid>
              <a:tr h="712780">
                <a:tc>
                  <a:txBody>
                    <a:bodyPr/>
                    <a:lstStyle/>
                    <a:p>
                      <a:r>
                        <a:rPr lang="en-US" sz="2000" b="1" dirty="0">
                          <a:effectLst/>
                          <a:latin typeface="Sylfaen" panose="010A0502050306030303" pitchFamily="18" charset="0"/>
                        </a:rPr>
                        <a:t>Comparison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effectLst/>
                          <a:latin typeface="Sylfaen" panose="010A0502050306030303" pitchFamily="18" charset="0"/>
                        </a:rPr>
                        <a:t>Acclimatization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effectLst/>
                          <a:latin typeface="Sylfaen" panose="010A0502050306030303" pitchFamily="18" charset="0"/>
                        </a:rPr>
                        <a:t>Drought simulation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8516694"/>
                  </a:ext>
                </a:extLst>
              </a:tr>
              <a:tr h="712780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Control vs Mulch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Significant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Significant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270133"/>
                  </a:ext>
                </a:extLst>
              </a:tr>
              <a:tr h="971485"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Control vs Mulch + Perlite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Significant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Significant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045456"/>
                  </a:ext>
                </a:extLst>
              </a:tr>
              <a:tr h="971485"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Mulch vs Mulch + Perlite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effectLst/>
                          <a:latin typeface="Sylfaen" panose="010A0502050306030303" pitchFamily="18" charset="0"/>
                        </a:rPr>
                        <a:t>Significant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effectLst/>
                          <a:latin typeface="Sylfaen" panose="010A0502050306030303" pitchFamily="18" charset="0"/>
                        </a:rPr>
                        <a:t>Not significant</a:t>
                      </a:r>
                    </a:p>
                  </a:txBody>
                  <a:tcPr marL="88308" marR="88308" marT="44154" marB="44154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97028"/>
                  </a:ext>
                </a:extLst>
              </a:tr>
            </a:tbl>
          </a:graphicData>
        </a:graphic>
      </p:graphicFrame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4648200" y="2141221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>
              <a:latin typeface="Sylfaen" panose="010A0502050306030303" pitchFamily="18" charset="0"/>
            </a:endParaRPr>
          </a:p>
        </p:txBody>
      </p:sp>
      <p:grpSp>
        <p:nvGrpSpPr>
          <p:cNvPr id="12" name="Group 4"/>
          <p:cNvGrpSpPr/>
          <p:nvPr/>
        </p:nvGrpSpPr>
        <p:grpSpPr>
          <a:xfrm>
            <a:off x="347397" y="4581624"/>
            <a:ext cx="617891" cy="617891"/>
            <a:chOff x="0" y="0"/>
            <a:chExt cx="812800" cy="812800"/>
          </a:xfrm>
        </p:grpSpPr>
        <p:sp>
          <p:nvSpPr>
            <p:cNvPr id="13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14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5" name="Freeform 13"/>
          <p:cNvSpPr/>
          <p:nvPr/>
        </p:nvSpPr>
        <p:spPr>
          <a:xfrm>
            <a:off x="547544" y="4739820"/>
            <a:ext cx="224645" cy="338507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3"/>
          <p:cNvSpPr/>
          <p:nvPr/>
        </p:nvSpPr>
        <p:spPr>
          <a:xfrm>
            <a:off x="547544" y="6762550"/>
            <a:ext cx="224645" cy="338507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4"/>
          <p:cNvGrpSpPr/>
          <p:nvPr/>
        </p:nvGrpSpPr>
        <p:grpSpPr>
          <a:xfrm>
            <a:off x="347397" y="8642904"/>
            <a:ext cx="617891" cy="617891"/>
            <a:chOff x="0" y="0"/>
            <a:chExt cx="812800" cy="812800"/>
          </a:xfrm>
        </p:grpSpPr>
        <p:sp>
          <p:nvSpPr>
            <p:cNvPr id="21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22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23" name="Freeform 13"/>
          <p:cNvSpPr/>
          <p:nvPr/>
        </p:nvSpPr>
        <p:spPr>
          <a:xfrm>
            <a:off x="547544" y="8801100"/>
            <a:ext cx="224645" cy="338507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00980" y="5996060"/>
            <a:ext cx="965906" cy="545737"/>
          </a:xfrm>
          <a:custGeom>
            <a:avLst/>
            <a:gdLst/>
            <a:ahLst/>
            <a:cxnLst/>
            <a:rect l="l" t="t" r="r" b="b"/>
            <a:pathLst>
              <a:path w="965906" h="545737">
                <a:moveTo>
                  <a:pt x="0" y="0"/>
                </a:moveTo>
                <a:lnTo>
                  <a:pt x="965907" y="0"/>
                </a:lnTo>
                <a:lnTo>
                  <a:pt x="965907" y="545737"/>
                </a:lnTo>
                <a:lnTo>
                  <a:pt x="0" y="5457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642607" y="5996060"/>
            <a:ext cx="965906" cy="545737"/>
          </a:xfrm>
          <a:custGeom>
            <a:avLst/>
            <a:gdLst/>
            <a:ahLst/>
            <a:cxnLst/>
            <a:rect l="l" t="t" r="r" b="b"/>
            <a:pathLst>
              <a:path w="965906" h="545737">
                <a:moveTo>
                  <a:pt x="0" y="0"/>
                </a:moveTo>
                <a:lnTo>
                  <a:pt x="965907" y="0"/>
                </a:lnTo>
                <a:lnTo>
                  <a:pt x="965907" y="545737"/>
                </a:lnTo>
                <a:lnTo>
                  <a:pt x="0" y="54573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14528" y="5910335"/>
            <a:ext cx="420897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Experimental results 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790109" y="723900"/>
            <a:ext cx="12707782" cy="1829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7"/>
              </a:lnSpc>
              <a:spcBef>
                <a:spcPct val="0"/>
              </a:spcBef>
            </a:pPr>
            <a:r>
              <a:rPr lang="en-US" sz="96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Research Agenda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533097" y="5910335"/>
            <a:ext cx="354330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Urban application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915208" y="5910335"/>
            <a:ext cx="6108978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Economic &amp; ecological benefits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24248" y="294639"/>
            <a:ext cx="12785170" cy="734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From Experimental Results to Urban Application</a:t>
            </a:r>
          </a:p>
        </p:txBody>
      </p:sp>
      <p:sp>
        <p:nvSpPr>
          <p:cNvPr id="3" name="Freeform 3"/>
          <p:cNvSpPr/>
          <p:nvPr/>
        </p:nvSpPr>
        <p:spPr>
          <a:xfrm flipV="1">
            <a:off x="293121" y="-78360"/>
            <a:ext cx="1682101" cy="1817595"/>
          </a:xfrm>
          <a:custGeom>
            <a:avLst/>
            <a:gdLst/>
            <a:ahLst/>
            <a:cxnLst/>
            <a:rect l="l" t="t" r="r" b="b"/>
            <a:pathLst>
              <a:path w="1682101" h="1817595">
                <a:moveTo>
                  <a:pt x="0" y="1817595"/>
                </a:moveTo>
                <a:lnTo>
                  <a:pt x="1682101" y="1817595"/>
                </a:lnTo>
                <a:lnTo>
                  <a:pt x="1682101" y="0"/>
                </a:lnTo>
                <a:lnTo>
                  <a:pt x="0" y="0"/>
                </a:lnTo>
                <a:lnTo>
                  <a:pt x="0" y="181759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59867" y="2044094"/>
            <a:ext cx="737666" cy="73766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1A8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59867" y="4239668"/>
            <a:ext cx="737666" cy="73766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59867" y="5924429"/>
            <a:ext cx="737666" cy="73766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59867" y="7526281"/>
            <a:ext cx="737666" cy="73766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C66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907397" y="2232202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07397" y="4427776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07397" y="6112537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07397" y="7714389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 rot="1867579">
            <a:off x="1313862" y="7792509"/>
            <a:ext cx="5216204" cy="3025398"/>
          </a:xfrm>
          <a:custGeom>
            <a:avLst/>
            <a:gdLst/>
            <a:ahLst/>
            <a:cxnLst/>
            <a:rect l="l" t="t" r="r" b="b"/>
            <a:pathLst>
              <a:path w="5216204" h="3025398">
                <a:moveTo>
                  <a:pt x="0" y="0"/>
                </a:moveTo>
                <a:lnTo>
                  <a:pt x="5216204" y="0"/>
                </a:lnTo>
                <a:lnTo>
                  <a:pt x="5216204" y="3025398"/>
                </a:lnTo>
                <a:lnTo>
                  <a:pt x="0" y="30253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1867579">
            <a:off x="11636631" y="7792509"/>
            <a:ext cx="5216204" cy="3025398"/>
          </a:xfrm>
          <a:custGeom>
            <a:avLst/>
            <a:gdLst/>
            <a:ahLst/>
            <a:cxnLst/>
            <a:rect l="l" t="t" r="r" b="b"/>
            <a:pathLst>
              <a:path w="5216204" h="3025398">
                <a:moveTo>
                  <a:pt x="0" y="0"/>
                </a:moveTo>
                <a:lnTo>
                  <a:pt x="5216204" y="0"/>
                </a:lnTo>
                <a:lnTo>
                  <a:pt x="5216204" y="3025398"/>
                </a:lnTo>
                <a:lnTo>
                  <a:pt x="0" y="302539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009180" y="2115112"/>
            <a:ext cx="7134820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Step 1 — Experimental irrigation regime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641359" y="1663035"/>
            <a:ext cx="6617941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Water per plant: 350 mL per irrigation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Conventional regime: 2 irrigations/week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Drought-simulation regime: approximately every 5 days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975222" y="4310686"/>
            <a:ext cx="7420689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Step 2 — Annual water demand per plant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41359" y="3687751"/>
            <a:ext cx="6585823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Conventional: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0.35 L × 2 × 52 = 36.4 L/plant/year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Drought-simulation: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0.35 L × 73 irrigations = 25.55 L/plant/year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975222" y="5995447"/>
            <a:ext cx="5706309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Step 3 — Potential water saving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641359" y="5848229"/>
            <a:ext cx="5071586" cy="889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36.4 − 25.55 = 10.85 L/plant/year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→ </a:t>
            </a:r>
            <a:r>
              <a:rPr lang="en-US" sz="25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≈29.8%</a:t>
            </a: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lower water use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975222" y="7580789"/>
            <a:ext cx="5984081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Step 4 — Scaling up to 1,000 m²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41359" y="6974364"/>
            <a:ext cx="5927170" cy="1795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Assuming 4 lavender plants/m²: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1,000 m² × 4 = 4,000 plants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Conventional irrigation: 145.6 m³/year</a:t>
            </a:r>
          </a:p>
          <a:p>
            <a:pPr algn="l">
              <a:lnSpc>
                <a:spcPts val="3500"/>
              </a:lnSpc>
              <a:spcBef>
                <a:spcPct val="0"/>
              </a:spcBef>
            </a:pPr>
            <a:r>
              <a:rPr lang="en-US" sz="25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Reduced irrigation: 102.2 m³/year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600685" y="8968264"/>
            <a:ext cx="9086630" cy="100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 u="sng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Potential saving:</a:t>
            </a:r>
          </a:p>
          <a:p>
            <a:pPr algn="ctr">
              <a:lnSpc>
                <a:spcPts val="3920"/>
              </a:lnSpc>
              <a:spcBef>
                <a:spcPct val="0"/>
              </a:spcBef>
            </a:pP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≈43,400 litres/year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954440" y="432892"/>
            <a:ext cx="8228052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en-US" sz="54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Potential City-Scale Benefits</a:t>
            </a:r>
          </a:p>
        </p:txBody>
      </p:sp>
      <p:sp>
        <p:nvSpPr>
          <p:cNvPr id="3" name="Freeform 3"/>
          <p:cNvSpPr/>
          <p:nvPr/>
        </p:nvSpPr>
        <p:spPr>
          <a:xfrm flipV="1">
            <a:off x="293121" y="-78360"/>
            <a:ext cx="1682101" cy="1817595"/>
          </a:xfrm>
          <a:custGeom>
            <a:avLst/>
            <a:gdLst/>
            <a:ahLst/>
            <a:cxnLst/>
            <a:rect l="l" t="t" r="r" b="b"/>
            <a:pathLst>
              <a:path w="1682101" h="1817595">
                <a:moveTo>
                  <a:pt x="0" y="1817595"/>
                </a:moveTo>
                <a:lnTo>
                  <a:pt x="1682101" y="1817595"/>
                </a:lnTo>
                <a:lnTo>
                  <a:pt x="1682101" y="0"/>
                </a:lnTo>
                <a:lnTo>
                  <a:pt x="0" y="0"/>
                </a:lnTo>
                <a:lnTo>
                  <a:pt x="0" y="1817595"/>
                </a:lnTo>
                <a:close/>
              </a:path>
            </a:pathLst>
          </a:custGeom>
          <a:blipFill>
            <a:blip r:embed="rId2">
              <a:alphaModFix amt="80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659867" y="3186052"/>
            <a:ext cx="737666" cy="73766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B1A8C2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59867" y="8041229"/>
            <a:ext cx="737666" cy="73766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0" name="Freeform 10"/>
          <p:cNvSpPr/>
          <p:nvPr/>
        </p:nvSpPr>
        <p:spPr>
          <a:xfrm>
            <a:off x="907397" y="3374160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907397" y="8229337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2" y="0"/>
                </a:lnTo>
                <a:lnTo>
                  <a:pt x="268192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694254" y="3012474"/>
            <a:ext cx="1541257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20"/>
              </a:lnSpc>
              <a:spcBef>
                <a:spcPct val="0"/>
              </a:spcBef>
            </a:pP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Scenario-based projection using the current Tbilisi non-household water tariff of </a:t>
            </a:r>
            <a:r>
              <a:rPr lang="en-US" sz="2800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8.807 GEL/m³.</a:t>
            </a:r>
            <a:r>
              <a:rPr lang="en-US" sz="280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 Actual savings would depend on irrigation system efficiency, plant density, water source and applicable tariff.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694254" y="7442923"/>
            <a:ext cx="14006789" cy="1976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800" dirty="0">
                <a:latin typeface="Sylfaen" panose="010A0502050306030303" pitchFamily="18" charset="0"/>
              </a:rPr>
              <a:t>City-scale projection:</a:t>
            </a:r>
            <a:endParaRPr lang="ka-GE" sz="2799" dirty="0" smtClean="0">
              <a:solidFill>
                <a:srgbClr val="000000"/>
              </a:solidFill>
              <a:latin typeface="Sylfaen" panose="010A0502050306030303" pitchFamily="18" charset="0"/>
              <a:ea typeface="Agrandir"/>
              <a:cs typeface="Agrandir"/>
              <a:sym typeface="Agrandir"/>
            </a:endParaRP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dirty="0" smtClean="0">
                <a:solidFill>
                  <a:srgbClr val="000000"/>
                </a:solidFill>
                <a:latin typeface="Sylfaen" panose="010A0502050306030303" pitchFamily="18" charset="0"/>
                <a:ea typeface="Agrandir"/>
                <a:cs typeface="Agrandir"/>
                <a:sym typeface="Agrandir"/>
              </a:rPr>
              <a:t>1,000 </a:t>
            </a:r>
            <a:r>
              <a:rPr lang="en-US" sz="2799" dirty="0">
                <a:solidFill>
                  <a:srgbClr val="000000"/>
                </a:solidFill>
                <a:latin typeface="Sylfaen" panose="010A0502050306030303" pitchFamily="18" charset="0"/>
                <a:ea typeface="Agrandir"/>
                <a:cs typeface="Agrandir"/>
                <a:sym typeface="Agrandir"/>
              </a:rPr>
              <a:t>m² ≈ 382 GEL/year | $146/year | €126/year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Sylfaen" panose="010A0502050306030303" pitchFamily="18" charset="0"/>
                <a:ea typeface="Agrandir"/>
                <a:cs typeface="Agrandir"/>
                <a:sym typeface="Agrandir"/>
              </a:rPr>
              <a:t>10 ha ≈ 38,225 GEL/year | $14,604/year | €12,589/year</a:t>
            </a:r>
          </a:p>
          <a:p>
            <a:pPr algn="l">
              <a:lnSpc>
                <a:spcPts val="391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Sylfaen" panose="010A0502050306030303" pitchFamily="18" charset="0"/>
                <a:ea typeface="Agrandir"/>
                <a:cs typeface="Agrandir"/>
                <a:sym typeface="Agrandir"/>
              </a:rPr>
              <a:t>100 ha ≈ 382,224 GEL/year | $146,000/year | €</a:t>
            </a:r>
            <a:r>
              <a:rPr lang="en-US" sz="2799" dirty="0" smtClean="0">
                <a:solidFill>
                  <a:srgbClr val="000000"/>
                </a:solidFill>
                <a:latin typeface="Sylfaen" panose="010A0502050306030303" pitchFamily="18" charset="0"/>
                <a:ea typeface="Agrandir"/>
                <a:cs typeface="Agrandir"/>
                <a:sym typeface="Agrandir"/>
              </a:rPr>
              <a:t>125,885/year</a:t>
            </a:r>
            <a:endParaRPr lang="en-US" sz="2799" dirty="0">
              <a:solidFill>
                <a:srgbClr val="000000"/>
              </a:solidFill>
              <a:latin typeface="Sylfaen" panose="010A0502050306030303" pitchFamily="18" charset="0"/>
              <a:ea typeface="Agrandir"/>
              <a:cs typeface="Agrandir"/>
              <a:sym typeface="Agrandir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591421" y="5219126"/>
            <a:ext cx="9144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latin typeface="Sylfaen" panose="010A0502050306030303" pitchFamily="18" charset="0"/>
              </a:rPr>
              <a:t>Using an indicative water cost of 8.807 </a:t>
            </a:r>
            <a:r>
              <a:rPr lang="en-US" sz="2800" dirty="0" smtClean="0">
                <a:latin typeface="Sylfaen" panose="010A0502050306030303" pitchFamily="18" charset="0"/>
              </a:rPr>
              <a:t>GEL/m³</a:t>
            </a:r>
            <a:r>
              <a:rPr lang="ka-GE" sz="2800" dirty="0" smtClean="0">
                <a:latin typeface="Sylfaen" panose="010A0502050306030303" pitchFamily="18" charset="0"/>
              </a:rPr>
              <a:t> </a:t>
            </a:r>
            <a:r>
              <a:rPr lang="en-US" sz="2800" dirty="0" smtClean="0">
                <a:latin typeface="Sylfaen" panose="010A0502050306030303" pitchFamily="18" charset="0"/>
              </a:rPr>
              <a:t>:</a:t>
            </a:r>
            <a:endParaRPr lang="en-US" sz="2800" dirty="0">
              <a:latin typeface="Sylfaen" panose="010A0502050306030303" pitchFamily="18" charset="0"/>
            </a:endParaRPr>
          </a:p>
          <a:p>
            <a:r>
              <a:rPr lang="en-US" sz="2800" dirty="0">
                <a:latin typeface="Sylfaen" panose="010A0502050306030303" pitchFamily="18" charset="0"/>
              </a:rPr>
              <a:t>43.4 m³ × 8.807 GEL</a:t>
            </a:r>
            <a:br>
              <a:rPr lang="en-US" sz="2800" dirty="0">
                <a:latin typeface="Sylfaen" panose="010A0502050306030303" pitchFamily="18" charset="0"/>
              </a:rPr>
            </a:br>
            <a:r>
              <a:rPr lang="en-US" sz="2800" b="1" dirty="0" smtClean="0">
                <a:latin typeface="Sylfaen" panose="010A0502050306030303" pitchFamily="18" charset="0"/>
              </a:rPr>
              <a:t>≈382 </a:t>
            </a:r>
            <a:r>
              <a:rPr lang="en-US" sz="2800" b="1" dirty="0">
                <a:latin typeface="Sylfaen" panose="010A0502050306030303" pitchFamily="18" charset="0"/>
              </a:rPr>
              <a:t>GEL/year per 1,000 m²</a:t>
            </a:r>
            <a:endParaRPr lang="en-US" sz="2800" dirty="0">
              <a:latin typeface="Sylfaen" panose="010A0502050306030303" pitchFamily="18" charset="0"/>
            </a:endParaRPr>
          </a:p>
        </p:txBody>
      </p:sp>
      <p:grpSp>
        <p:nvGrpSpPr>
          <p:cNvPr id="15" name="Group 10"/>
          <p:cNvGrpSpPr/>
          <p:nvPr/>
        </p:nvGrpSpPr>
        <p:grpSpPr>
          <a:xfrm>
            <a:off x="668454" y="5594605"/>
            <a:ext cx="737666" cy="737666"/>
            <a:chOff x="0" y="0"/>
            <a:chExt cx="812800" cy="812800"/>
          </a:xfrm>
        </p:grpSpPr>
        <p:sp>
          <p:nvSpPr>
            <p:cNvPr id="16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7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8" name="Freeform 18"/>
          <p:cNvSpPr/>
          <p:nvPr/>
        </p:nvSpPr>
        <p:spPr>
          <a:xfrm>
            <a:off x="915984" y="5782713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1" y="0"/>
                </a:lnTo>
                <a:lnTo>
                  <a:pt x="268191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63556" y="612775"/>
            <a:ext cx="9960889" cy="717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From Experiment to Urban Application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20929" y="1943100"/>
            <a:ext cx="14987088" cy="7755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Key Takeaways:</a:t>
            </a:r>
          </a:p>
          <a:p>
            <a:pPr algn="l">
              <a:spcBef>
                <a:spcPct val="0"/>
              </a:spcBef>
            </a:pPr>
            <a:endParaRPr lang="en-US" sz="2800" b="1" dirty="0">
              <a:solidFill>
                <a:srgbClr val="000000"/>
              </a:solidFill>
              <a:latin typeface="Sylfaen" panose="010A0502050306030303" pitchFamily="18" charset="0"/>
              <a:ea typeface="Poppins Bold"/>
              <a:cs typeface="Poppins Bold"/>
              <a:sym typeface="Poppins Bold"/>
            </a:endParaRPr>
          </a:p>
          <a:p>
            <a:pPr algn="l"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01 — Mulch matters</a:t>
            </a:r>
          </a:p>
          <a:p>
            <a:pPr algn="l"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Pine bark mulch significantly improved soil moisture retention compared with the Control</a:t>
            </a:r>
            <a:r>
              <a:rPr lang="en-US" sz="2800" dirty="0" smtClean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.</a:t>
            </a:r>
            <a:endParaRPr lang="ka-GE" sz="2800" dirty="0" smtClean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02 — Integration showed potential</a:t>
            </a:r>
          </a:p>
          <a:p>
            <a:pPr algn="l"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Mulch + Perlite produced the highest mean soil-moisture scores, although its additional effect over mulch alone was not significant during drought</a:t>
            </a:r>
            <a:r>
              <a:rPr lang="en-US" sz="2800" dirty="0" smtClean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.</a:t>
            </a:r>
            <a:endParaRPr lang="ka-GE" sz="2800" dirty="0" smtClean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03 — Water efficiency is the next step</a:t>
            </a:r>
          </a:p>
          <a:p>
            <a:pPr algn="l"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The findings suggest potential for reducing irrigation dependence in ornamental landscapes</a:t>
            </a:r>
            <a:r>
              <a:rPr lang="en-US" sz="2800" dirty="0" smtClean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.</a:t>
            </a:r>
            <a:endParaRPr lang="ka-GE" sz="2800" dirty="0" smtClean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endParaRPr lang="ka-GE" sz="2800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Sylfaen" panose="010A0502050306030303" pitchFamily="18" charset="0"/>
              <a:ea typeface="Poppins"/>
              <a:cs typeface="Poppins"/>
              <a:sym typeface="Poppins"/>
            </a:endParaRPr>
          </a:p>
          <a:p>
            <a:pPr algn="l"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Sylfaen" panose="010A0502050306030303" pitchFamily="18" charset="0"/>
                <a:ea typeface="Poppins Bold"/>
                <a:cs typeface="Poppins Bold"/>
                <a:sym typeface="Poppins Bold"/>
              </a:rPr>
              <a:t>04 — Further validation is needed</a:t>
            </a:r>
          </a:p>
          <a:p>
            <a:pPr algn="l">
              <a:spcBef>
                <a:spcPct val="0"/>
              </a:spcBef>
            </a:pPr>
            <a:r>
              <a:rPr lang="en-US" sz="2800" dirty="0">
                <a:solidFill>
                  <a:srgbClr val="000000"/>
                </a:solidFill>
                <a:latin typeface="Sylfaen" panose="010A0502050306030303" pitchFamily="18" charset="0"/>
                <a:ea typeface="Poppins"/>
                <a:cs typeface="Poppins"/>
                <a:sym typeface="Poppins"/>
              </a:rPr>
              <a:t>Larger experiments, more species and field trials are needed before practical recommendations.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1034" y="2805747"/>
            <a:ext cx="737666" cy="737666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914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91034" y="4774667"/>
            <a:ext cx="737666" cy="737666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2A409D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91034" y="6741058"/>
            <a:ext cx="737666" cy="737666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75B2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291034" y="8707449"/>
            <a:ext cx="737666" cy="737666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2A9F1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39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16" name="Freeform 16"/>
          <p:cNvSpPr/>
          <p:nvPr/>
        </p:nvSpPr>
        <p:spPr>
          <a:xfrm>
            <a:off x="538564" y="2993855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1" y="0"/>
                </a:lnTo>
                <a:lnTo>
                  <a:pt x="268191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38564" y="4962775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1" y="0"/>
                </a:lnTo>
                <a:lnTo>
                  <a:pt x="268191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38564" y="6929166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1" y="0"/>
                </a:lnTo>
                <a:lnTo>
                  <a:pt x="268191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538564" y="8895557"/>
            <a:ext cx="268191" cy="404124"/>
          </a:xfrm>
          <a:custGeom>
            <a:avLst/>
            <a:gdLst/>
            <a:ahLst/>
            <a:cxnLst/>
            <a:rect l="l" t="t" r="r" b="b"/>
            <a:pathLst>
              <a:path w="268191" h="404124">
                <a:moveTo>
                  <a:pt x="0" y="0"/>
                </a:moveTo>
                <a:lnTo>
                  <a:pt x="268191" y="0"/>
                </a:lnTo>
                <a:lnTo>
                  <a:pt x="268191" y="404124"/>
                </a:lnTo>
                <a:lnTo>
                  <a:pt x="0" y="4041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2C3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9258300"/>
            <a:ext cx="16230600" cy="1198104"/>
            <a:chOff x="0" y="0"/>
            <a:chExt cx="4274726" cy="3155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315550"/>
            </a:xfrm>
            <a:custGeom>
              <a:avLst/>
              <a:gdLst/>
              <a:ahLst/>
              <a:cxnLst/>
              <a:rect l="l" t="t" r="r" b="b"/>
              <a:pathLst>
                <a:path w="4274726" h="315550">
                  <a:moveTo>
                    <a:pt x="16695" y="0"/>
                  </a:moveTo>
                  <a:lnTo>
                    <a:pt x="4258031" y="0"/>
                  </a:lnTo>
                  <a:cubicBezTo>
                    <a:pt x="4267252" y="0"/>
                    <a:pt x="4274726" y="7475"/>
                    <a:pt x="4274726" y="16695"/>
                  </a:cubicBezTo>
                  <a:lnTo>
                    <a:pt x="4274726" y="298855"/>
                  </a:lnTo>
                  <a:cubicBezTo>
                    <a:pt x="4274726" y="303283"/>
                    <a:pt x="4272967" y="307529"/>
                    <a:pt x="4269836" y="310660"/>
                  </a:cubicBezTo>
                  <a:cubicBezTo>
                    <a:pt x="4266705" y="313791"/>
                    <a:pt x="4262459" y="315550"/>
                    <a:pt x="4258031" y="315550"/>
                  </a:cubicBezTo>
                  <a:lnTo>
                    <a:pt x="16695" y="315550"/>
                  </a:lnTo>
                  <a:cubicBezTo>
                    <a:pt x="7475" y="315550"/>
                    <a:pt x="0" y="308075"/>
                    <a:pt x="0" y="298855"/>
                  </a:cubicBezTo>
                  <a:lnTo>
                    <a:pt x="0" y="16695"/>
                  </a:lnTo>
                  <a:cubicBezTo>
                    <a:pt x="0" y="12267"/>
                    <a:pt x="1759" y="8021"/>
                    <a:pt x="4890" y="4890"/>
                  </a:cubicBezTo>
                  <a:cubicBezTo>
                    <a:pt x="8021" y="1759"/>
                    <a:pt x="12267" y="0"/>
                    <a:pt x="16695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382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</a:pPr>
              <a:endParaRPr>
                <a:latin typeface="Sylfaen" panose="010A0502050306030303" pitchFamily="18" charset="0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1871188" y="3611311"/>
            <a:ext cx="7460489" cy="5846311"/>
          </a:xfrm>
          <a:custGeom>
            <a:avLst/>
            <a:gdLst/>
            <a:ahLst/>
            <a:cxnLst/>
            <a:rect l="l" t="t" r="r" b="b"/>
            <a:pathLst>
              <a:path w="7460489" h="5846311">
                <a:moveTo>
                  <a:pt x="7460490" y="0"/>
                </a:moveTo>
                <a:lnTo>
                  <a:pt x="0" y="0"/>
                </a:lnTo>
                <a:lnTo>
                  <a:pt x="0" y="5846310"/>
                </a:lnTo>
                <a:lnTo>
                  <a:pt x="7460490" y="5846310"/>
                </a:lnTo>
                <a:lnTo>
                  <a:pt x="746049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844447" y="2384428"/>
            <a:ext cx="5265184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00"/>
              </a:lnSpc>
            </a:pPr>
            <a:r>
              <a:rPr lang="en-US" sz="6800" spc="-374">
                <a:solidFill>
                  <a:srgbClr val="0B0A0A"/>
                </a:solidFill>
                <a:latin typeface="Sylfaen" panose="010A0502050306030303" pitchFamily="18" charset="0"/>
                <a:ea typeface="Heading Now 71-78"/>
                <a:cs typeface="Heading Now 71-78"/>
                <a:sym typeface="Heading Now 71-78"/>
              </a:rPr>
              <a:t>Thank you </a:t>
            </a:r>
          </a:p>
        </p:txBody>
      </p:sp>
      <p:sp>
        <p:nvSpPr>
          <p:cNvPr id="7" name="Freeform 7"/>
          <p:cNvSpPr/>
          <p:nvPr/>
        </p:nvSpPr>
        <p:spPr>
          <a:xfrm rot="7105939">
            <a:off x="15226849" y="190331"/>
            <a:ext cx="2353225" cy="2542777"/>
          </a:xfrm>
          <a:custGeom>
            <a:avLst/>
            <a:gdLst/>
            <a:ahLst/>
            <a:cxnLst/>
            <a:rect l="l" t="t" r="r" b="b"/>
            <a:pathLst>
              <a:path w="2353225" h="2542777">
                <a:moveTo>
                  <a:pt x="0" y="0"/>
                </a:moveTo>
                <a:lnTo>
                  <a:pt x="2353225" y="0"/>
                </a:lnTo>
                <a:lnTo>
                  <a:pt x="2353225" y="2542777"/>
                </a:lnTo>
                <a:lnTo>
                  <a:pt x="0" y="25427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0000"/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-626036" y="8461694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16372183" y="8110035"/>
            <a:ext cx="484359" cy="2296529"/>
          </a:xfrm>
          <a:custGeom>
            <a:avLst/>
            <a:gdLst/>
            <a:ahLst/>
            <a:cxnLst/>
            <a:rect l="l" t="t" r="r" b="b"/>
            <a:pathLst>
              <a:path w="484359" h="2296529">
                <a:moveTo>
                  <a:pt x="0" y="0"/>
                </a:moveTo>
                <a:lnTo>
                  <a:pt x="484359" y="0"/>
                </a:lnTo>
                <a:lnTo>
                  <a:pt x="484359" y="2296530"/>
                </a:lnTo>
                <a:lnTo>
                  <a:pt x="0" y="22965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0844447" y="4994551"/>
            <a:ext cx="363785" cy="363785"/>
          </a:xfrm>
          <a:custGeom>
            <a:avLst/>
            <a:gdLst/>
            <a:ahLst/>
            <a:cxnLst/>
            <a:rect l="l" t="t" r="r" b="b"/>
            <a:pathLst>
              <a:path w="363785" h="363785">
                <a:moveTo>
                  <a:pt x="0" y="0"/>
                </a:moveTo>
                <a:lnTo>
                  <a:pt x="363785" y="0"/>
                </a:lnTo>
                <a:lnTo>
                  <a:pt x="363785" y="363785"/>
                </a:lnTo>
                <a:lnTo>
                  <a:pt x="0" y="36378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0845932" y="5638473"/>
            <a:ext cx="363785" cy="351879"/>
          </a:xfrm>
          <a:custGeom>
            <a:avLst/>
            <a:gdLst/>
            <a:ahLst/>
            <a:cxnLst/>
            <a:rect l="l" t="t" r="r" b="b"/>
            <a:pathLst>
              <a:path w="363785" h="351879">
                <a:moveTo>
                  <a:pt x="0" y="0"/>
                </a:moveTo>
                <a:lnTo>
                  <a:pt x="363785" y="0"/>
                </a:lnTo>
                <a:lnTo>
                  <a:pt x="363785" y="351879"/>
                </a:lnTo>
                <a:lnTo>
                  <a:pt x="0" y="35187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849551" y="6902968"/>
            <a:ext cx="360167" cy="400185"/>
          </a:xfrm>
          <a:custGeom>
            <a:avLst/>
            <a:gdLst/>
            <a:ahLst/>
            <a:cxnLst/>
            <a:rect l="l" t="t" r="r" b="b"/>
            <a:pathLst>
              <a:path w="360167" h="400185">
                <a:moveTo>
                  <a:pt x="0" y="0"/>
                </a:moveTo>
                <a:lnTo>
                  <a:pt x="360166" y="0"/>
                </a:lnTo>
                <a:lnTo>
                  <a:pt x="360166" y="400186"/>
                </a:lnTo>
                <a:lnTo>
                  <a:pt x="0" y="400186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0849551" y="6266577"/>
            <a:ext cx="360167" cy="360167"/>
          </a:xfrm>
          <a:custGeom>
            <a:avLst/>
            <a:gdLst/>
            <a:ahLst/>
            <a:cxnLst/>
            <a:rect l="l" t="t" r="r" b="b"/>
            <a:pathLst>
              <a:path w="360167" h="360167">
                <a:moveTo>
                  <a:pt x="0" y="0"/>
                </a:moveTo>
                <a:lnTo>
                  <a:pt x="360166" y="0"/>
                </a:lnTo>
                <a:lnTo>
                  <a:pt x="360166" y="360166"/>
                </a:lnTo>
                <a:lnTo>
                  <a:pt x="0" y="360166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1521762" y="5567846"/>
            <a:ext cx="4881699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355"/>
              </a:lnSpc>
              <a:spcBef>
                <a:spcPct val="0"/>
              </a:spcBef>
            </a:pPr>
            <a:r>
              <a:rPr lang="en-US" sz="2396" b="1">
                <a:solidFill>
                  <a:srgbClr val="0B0A0A"/>
                </a:solidFill>
                <a:latin typeface="Sylfaen" panose="010A0502050306030303" pitchFamily="18" charset="0"/>
                <a:ea typeface="Poppins Medium"/>
                <a:cs typeface="Poppins Medium"/>
                <a:sym typeface="Poppins Medium"/>
              </a:rPr>
              <a:t>mghvi2021@agruni.edu.ge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521762" y="4948872"/>
            <a:ext cx="350880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355"/>
              </a:lnSpc>
              <a:spcBef>
                <a:spcPct val="0"/>
              </a:spcBef>
            </a:pPr>
            <a:r>
              <a:rPr lang="en-US" sz="2396" b="1" u="none" strike="noStrike">
                <a:solidFill>
                  <a:srgbClr val="0B0A0A"/>
                </a:solidFill>
                <a:latin typeface="Sylfaen" panose="010A0502050306030303" pitchFamily="18" charset="0"/>
                <a:ea typeface="Poppins Medium"/>
                <a:cs typeface="Poppins Medium"/>
                <a:sym typeface="Poppins Medium"/>
              </a:rPr>
              <a:t>+995 595 555 095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549765" y="6857271"/>
            <a:ext cx="4433562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355"/>
              </a:lnSpc>
              <a:spcBef>
                <a:spcPct val="0"/>
              </a:spcBef>
            </a:pPr>
            <a:r>
              <a:rPr lang="en-US" sz="2396" b="1">
                <a:solidFill>
                  <a:srgbClr val="0B0A0A"/>
                </a:solidFill>
                <a:latin typeface="Sylfaen" panose="010A0502050306030303" pitchFamily="18" charset="0"/>
                <a:ea typeface="Poppins Medium"/>
                <a:cs typeface="Poppins Medium"/>
                <a:sym typeface="Poppins Medium"/>
              </a:rPr>
              <a:t>Tbilisi,Georgia.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549765" y="6212559"/>
            <a:ext cx="5514722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3355"/>
              </a:lnSpc>
              <a:spcBef>
                <a:spcPct val="0"/>
              </a:spcBef>
            </a:pPr>
            <a:r>
              <a:rPr lang="en-US" sz="2396" b="1">
                <a:solidFill>
                  <a:srgbClr val="0B0A0A"/>
                </a:solidFill>
                <a:latin typeface="Sylfaen" panose="010A0502050306030303" pitchFamily="18" charset="0"/>
                <a:ea typeface="Poppins Medium"/>
                <a:cs typeface="Poppins Medium"/>
                <a:sym typeface="Poppins Medium"/>
              </a:rPr>
              <a:t>Agricultural University of Georgia</a:t>
            </a:r>
          </a:p>
        </p:txBody>
      </p:sp>
      <p:sp>
        <p:nvSpPr>
          <p:cNvPr id="19" name="Freeform 8"/>
          <p:cNvSpPr/>
          <p:nvPr/>
        </p:nvSpPr>
        <p:spPr>
          <a:xfrm rot="10800000">
            <a:off x="0" y="446534"/>
            <a:ext cx="3309472" cy="679946"/>
          </a:xfrm>
          <a:custGeom>
            <a:avLst/>
            <a:gdLst/>
            <a:ahLst/>
            <a:cxnLst/>
            <a:rect l="l" t="t" r="r" b="b"/>
            <a:pathLst>
              <a:path w="3309472" h="679946">
                <a:moveTo>
                  <a:pt x="0" y="0"/>
                </a:moveTo>
                <a:lnTo>
                  <a:pt x="3309472" y="0"/>
                </a:lnTo>
                <a:lnTo>
                  <a:pt x="3309472" y="679946"/>
                </a:lnTo>
                <a:lnTo>
                  <a:pt x="0" y="6799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1444</TotalTime>
  <Words>2173</Words>
  <Application>Microsoft Office PowerPoint</Application>
  <PresentationFormat>Custom</PresentationFormat>
  <Paragraphs>636</Paragraphs>
  <Slides>25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Agrandir</vt:lpstr>
      <vt:lpstr>Sylfaen</vt:lpstr>
      <vt:lpstr>Poppins</vt:lpstr>
      <vt:lpstr>Poppins Medium</vt:lpstr>
      <vt:lpstr>Calibri</vt:lpstr>
      <vt:lpstr>Poppins Bold Italics</vt:lpstr>
      <vt:lpstr>Arial</vt:lpstr>
      <vt:lpstr>Heading Now 71-78 Italics</vt:lpstr>
      <vt:lpstr>Poppins Bold</vt:lpstr>
      <vt:lpstr>Heading Now 71-78</vt:lpstr>
      <vt:lpstr>Agrandir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Climate-Resilient Urban Landscapes Integrating Drought-Tolerant Ornamental Plants and Sustainable Soil-Water Management</dc:title>
  <cp:lastModifiedBy>Gikuc</cp:lastModifiedBy>
  <cp:revision>29</cp:revision>
  <dcterms:created xsi:type="dcterms:W3CDTF">2006-08-16T00:00:00Z</dcterms:created>
  <dcterms:modified xsi:type="dcterms:W3CDTF">2026-09-08T06:05:53Z</dcterms:modified>
  <dc:identifier>DAHTmBnXlSg</dc:identifier>
</cp:coreProperties>
</file>