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70" r:id="rId2"/>
    <p:sldId id="290" r:id="rId3"/>
    <p:sldId id="352" r:id="rId4"/>
    <p:sldId id="331" r:id="rId5"/>
    <p:sldId id="347" r:id="rId6"/>
    <p:sldId id="332" r:id="rId7"/>
    <p:sldId id="319" r:id="rId8"/>
    <p:sldId id="291" r:id="rId9"/>
    <p:sldId id="314" r:id="rId10"/>
    <p:sldId id="315" r:id="rId11"/>
    <p:sldId id="350" r:id="rId12"/>
    <p:sldId id="320" r:id="rId13"/>
    <p:sldId id="323" r:id="rId14"/>
    <p:sldId id="316" r:id="rId15"/>
    <p:sldId id="318" r:id="rId16"/>
    <p:sldId id="322" r:id="rId17"/>
    <p:sldId id="325" r:id="rId18"/>
    <p:sldId id="326" r:id="rId19"/>
    <p:sldId id="327" r:id="rId20"/>
    <p:sldId id="344" r:id="rId21"/>
    <p:sldId id="335" r:id="rId22"/>
    <p:sldId id="342" r:id="rId23"/>
    <p:sldId id="346" r:id="rId24"/>
    <p:sldId id="351" r:id="rId25"/>
    <p:sldId id="343" r:id="rId26"/>
    <p:sldId id="349" r:id="rId27"/>
    <p:sldId id="339" r:id="rId28"/>
    <p:sldId id="328" r:id="rId29"/>
    <p:sldId id="313" r:id="rId30"/>
    <p:sldId id="33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khvashvili," initials="C" lastIdx="1" clrIdx="0">
    <p:extLst>
      <p:ext uri="{19B8F6BF-5375-455C-9EA6-DF929625EA0E}">
        <p15:presenceInfo xmlns:p15="http://schemas.microsoft.com/office/powerpoint/2012/main" userId="S-1-5-21-3281620096-1818158616-560722025-134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D4A9"/>
    <a:srgbClr val="E1CD9B"/>
    <a:srgbClr val="FF0000"/>
    <a:srgbClr val="000000"/>
    <a:srgbClr val="F1CED3"/>
    <a:srgbClr val="C6A38F"/>
    <a:srgbClr val="0070C0"/>
    <a:srgbClr val="8BC2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86" autoAdjust="0"/>
    <p:restoredTop sz="96247" autoAdjust="0"/>
  </p:normalViewPr>
  <p:slideViewPr>
    <p:cSldViewPr showGuides="1">
      <p:cViewPr varScale="1">
        <p:scale>
          <a:sx n="70" d="100"/>
          <a:sy n="70" d="100"/>
        </p:scale>
        <p:origin x="38" y="48"/>
      </p:cViewPr>
      <p:guideLst>
        <p:guide orient="horz" pos="1026"/>
        <p:guide pos="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3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Good morning everyone. Today I am going to talk about a project that is soon coming to an end. It is about trying to see </a:t>
            </a:r>
            <a:r>
              <a:rPr lang="en-US" dirty="0" err="1"/>
              <a:t>whats</a:t>
            </a:r>
            <a:r>
              <a:rPr lang="en-US" dirty="0"/>
              <a:t> happening under the photovoltaic panels to the plants using </a:t>
            </a:r>
            <a:r>
              <a:rPr lang="en-US" dirty="0" err="1"/>
              <a:t>uncrewed</a:t>
            </a:r>
            <a:r>
              <a:rPr lang="en-US" dirty="0"/>
              <a:t> aerial vehicles aka drones.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9848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are all familiar with all these global challenges that often are </a:t>
            </a:r>
            <a:r>
              <a:rPr lang="en-US" dirty="0" err="1"/>
              <a:t>interralated</a:t>
            </a:r>
            <a:r>
              <a:rPr lang="en-US" dirty="0"/>
              <a:t>. And of course has been made many a solution to combat these challenges. I am going to talk about just one solution which APV. Or </a:t>
            </a:r>
            <a:r>
              <a:rPr lang="en-US" dirty="0" err="1"/>
              <a:t>agripv</a:t>
            </a:r>
            <a:r>
              <a:rPr lang="en-US" dirty="0"/>
              <a:t>. It combines photovoltaic </a:t>
            </a:r>
            <a:r>
              <a:rPr lang="en-US" dirty="0" err="1"/>
              <a:t>instlalantiosn</a:t>
            </a:r>
            <a:r>
              <a:rPr lang="en-US" dirty="0"/>
              <a:t> aka solar panels with the agriculture. There are different types of APV, but we will solely focus on </a:t>
            </a:r>
            <a:r>
              <a:rPr lang="en-US" dirty="0" err="1"/>
              <a:t>pv</a:t>
            </a:r>
            <a:r>
              <a:rPr lang="en-US" dirty="0"/>
              <a:t> panels in the fields where crops are grown. But why APVs and how can they help us? Many studies have shown the efficiency of these systems as a dual land use tools, providing energy security, diversification of </a:t>
            </a:r>
            <a:r>
              <a:rPr lang="en-US" dirty="0" err="1"/>
              <a:t>thre</a:t>
            </a:r>
            <a:r>
              <a:rPr lang="en-US" dirty="0"/>
              <a:t> venue of the land owners, crop protection and climate adaptation etc. But still many things are unknown, and both farmers and investors are interested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APV-Monitor project aims to develop and test monitoring and optimization methods to improve the operation of </a:t>
            </a:r>
            <a:r>
              <a:rPr lang="en-US" dirty="0" err="1"/>
              <a:t>agrivoltaic</a:t>
            </a:r>
            <a:r>
              <a:rPr lang="en-US" dirty="0"/>
              <a:t> systems.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658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are all familiar with all these global challenges that often are </a:t>
            </a:r>
            <a:r>
              <a:rPr lang="en-US" dirty="0" err="1"/>
              <a:t>interralated</a:t>
            </a:r>
            <a:r>
              <a:rPr lang="en-US" dirty="0"/>
              <a:t>. And of course has been made many a solution to combat these challenges. I am going to talk about just one solution which APV. Or </a:t>
            </a:r>
            <a:r>
              <a:rPr lang="en-US" dirty="0" err="1"/>
              <a:t>agripv</a:t>
            </a:r>
            <a:r>
              <a:rPr lang="en-US" dirty="0"/>
              <a:t>. It combines photovoltaic </a:t>
            </a:r>
            <a:r>
              <a:rPr lang="en-US" dirty="0" err="1"/>
              <a:t>instlalantiosn</a:t>
            </a:r>
            <a:r>
              <a:rPr lang="en-US" dirty="0"/>
              <a:t> aka solar panels with the agriculture. There are different types of APV, but we will solely focus on </a:t>
            </a:r>
            <a:r>
              <a:rPr lang="en-US" dirty="0" err="1"/>
              <a:t>pv</a:t>
            </a:r>
            <a:r>
              <a:rPr lang="en-US" dirty="0"/>
              <a:t> panels in the fields where crops are grown. But why APVs and how can they help us? Many studies have shown the efficiency of these systems as a dual land use tools, providing energy security, diversification of </a:t>
            </a:r>
            <a:r>
              <a:rPr lang="en-US" dirty="0" err="1"/>
              <a:t>thre</a:t>
            </a:r>
            <a:r>
              <a:rPr lang="en-US" dirty="0"/>
              <a:t> venue of the land owners, crop protection and climate adaptation etc. But still many things are unknown, and both farmers and investors are interested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APV-Monitor project aims to develop and test monitoring and optimization methods to improve the operation of </a:t>
            </a:r>
            <a:r>
              <a:rPr lang="en-US" dirty="0" err="1"/>
              <a:t>agrivoltaic</a:t>
            </a:r>
            <a:r>
              <a:rPr lang="en-US" dirty="0"/>
              <a:t> systems.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2531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</a:t>
            </a:r>
            <a:r>
              <a:rPr lang="en-US" dirty="0" err="1"/>
              <a:t>imagea</a:t>
            </a:r>
            <a:r>
              <a:rPr lang="en-US" dirty="0"/>
              <a:t> that if you put something on top </a:t>
            </a:r>
            <a:r>
              <a:rPr lang="en-US" dirty="0" err="1"/>
              <a:t>fo</a:t>
            </a:r>
            <a:r>
              <a:rPr lang="en-US" dirty="0"/>
              <a:t> the plant it might not grow as you </a:t>
            </a:r>
            <a:r>
              <a:rPr lang="en-US" dirty="0" err="1"/>
              <a:t>anticipatie</a:t>
            </a:r>
            <a:r>
              <a:rPr lang="en-US" dirty="0"/>
              <a:t> it to grow. The effects could be beneficial, in case the plants are growing in dry areas with little rainfall and act s a water conservation measure. It can a dual effect, with some effects canceling out each other: like shade canceling heat etc. or it can </a:t>
            </a:r>
            <a:r>
              <a:rPr lang="en-US" dirty="0" err="1"/>
              <a:t>hav</a:t>
            </a:r>
            <a:r>
              <a:rPr lang="en-US" dirty="0"/>
              <a:t> </a:t>
            </a:r>
            <a:r>
              <a:rPr lang="en-US" dirty="0" err="1"/>
              <a:t>eocmpletely</a:t>
            </a:r>
            <a:r>
              <a:rPr lang="en-US" dirty="0"/>
              <a:t> </a:t>
            </a:r>
            <a:r>
              <a:rPr lang="en-US" dirty="0" err="1"/>
              <a:t>devastagin</a:t>
            </a:r>
            <a:r>
              <a:rPr lang="en-US" dirty="0"/>
              <a:t> and deadly effect to the plants or reduce the biomass production. 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472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 </a:t>
            </a:r>
            <a:r>
              <a:rPr lang="en-US" dirty="0" err="1"/>
              <a:t>estudy</a:t>
            </a:r>
            <a:r>
              <a:rPr lang="en-US" dirty="0"/>
              <a:t> those </a:t>
            </a:r>
            <a:r>
              <a:rPr lang="en-US" dirty="0" err="1"/>
              <a:t>ffects</a:t>
            </a:r>
            <a:r>
              <a:rPr lang="en-US" dirty="0"/>
              <a:t> on the plants. We can do it with many different platforms or sensors. </a:t>
            </a:r>
            <a:r>
              <a:rPr lang="en-US" dirty="0" err="1"/>
              <a:t>Wha</a:t>
            </a:r>
            <a:r>
              <a:rPr lang="en-US" dirty="0"/>
              <a:t> </a:t>
            </a:r>
            <a:r>
              <a:rPr lang="en-US" dirty="0" err="1"/>
              <a:t>tneeds</a:t>
            </a:r>
            <a:r>
              <a:rPr lang="en-US" dirty="0"/>
              <a:t> to be taken into </a:t>
            </a:r>
            <a:r>
              <a:rPr lang="en-US" dirty="0" err="1"/>
              <a:t>acocunts</a:t>
            </a:r>
            <a:r>
              <a:rPr lang="en-US" dirty="0"/>
              <a:t> is a </a:t>
            </a:r>
            <a:r>
              <a:rPr lang="en-US" dirty="0" err="1"/>
              <a:t>compelx</a:t>
            </a:r>
            <a:r>
              <a:rPr lang="en-US" dirty="0"/>
              <a:t> </a:t>
            </a:r>
            <a:r>
              <a:rPr lang="en-US" dirty="0" err="1"/>
              <a:t>enforvment</a:t>
            </a:r>
            <a:r>
              <a:rPr lang="en-US" dirty="0"/>
              <a:t> where </a:t>
            </a:r>
            <a:r>
              <a:rPr lang="en-US" dirty="0" err="1"/>
              <a:t>thes</a:t>
            </a:r>
            <a:r>
              <a:rPr lang="en-US" dirty="0"/>
              <a:t> </a:t>
            </a:r>
            <a:r>
              <a:rPr lang="en-US" dirty="0" err="1"/>
              <a:t>eplatforms</a:t>
            </a:r>
            <a:r>
              <a:rPr lang="en-US" dirty="0"/>
              <a:t> can navigate. It reduced </a:t>
            </a:r>
            <a:r>
              <a:rPr lang="en-US" dirty="0" err="1"/>
              <a:t>gps</a:t>
            </a:r>
            <a:r>
              <a:rPr lang="en-US" dirty="0"/>
              <a:t> signals, limits the applications of certain platforms etc. So w </a:t>
            </a:r>
            <a:r>
              <a:rPr lang="en-US" dirty="0" err="1"/>
              <a:t>ewanted</a:t>
            </a:r>
            <a:r>
              <a:rPr lang="en-US" dirty="0"/>
              <a:t> to try and see if drones can be used to retrieve info on </a:t>
            </a:r>
            <a:r>
              <a:rPr lang="en-US" dirty="0" err="1"/>
              <a:t>th</a:t>
            </a:r>
            <a:r>
              <a:rPr lang="en-US" dirty="0"/>
              <a:t> </a:t>
            </a:r>
            <a:r>
              <a:rPr lang="en-US" dirty="0" err="1"/>
              <a:t>eplants</a:t>
            </a:r>
            <a:r>
              <a:rPr lang="en-US" dirty="0"/>
              <a:t>. They are fast, minimal soil compaction flexible and </a:t>
            </a:r>
            <a:r>
              <a:rPr lang="en-US" dirty="0" err="1"/>
              <a:t>hav</a:t>
            </a:r>
            <a:r>
              <a:rPr lang="en-US" dirty="0"/>
              <a:t>  </a:t>
            </a:r>
            <a:r>
              <a:rPr lang="en-US" dirty="0" err="1"/>
              <a:t>alarge</a:t>
            </a:r>
            <a:r>
              <a:rPr lang="en-US" dirty="0"/>
              <a:t> coverage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726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</a:t>
            </a:r>
            <a:r>
              <a:rPr lang="en-US" dirty="0" err="1"/>
              <a:t>oyu</a:t>
            </a:r>
            <a:r>
              <a:rPr lang="en-US" dirty="0"/>
              <a:t> </a:t>
            </a:r>
            <a:r>
              <a:rPr lang="en-US" dirty="0" err="1"/>
              <a:t>ahven</a:t>
            </a:r>
            <a:r>
              <a:rPr lang="en-US" dirty="0"/>
              <a:t> </a:t>
            </a:r>
            <a:r>
              <a:rPr lang="en-US" dirty="0" err="1"/>
              <a:t>ot</a:t>
            </a:r>
            <a:r>
              <a:rPr lang="en-US" dirty="0"/>
              <a:t> yet been to the </a:t>
            </a:r>
            <a:r>
              <a:rPr lang="en-US" dirty="0" err="1"/>
              <a:t>burgewald</a:t>
            </a:r>
            <a:r>
              <a:rPr lang="en-US" dirty="0"/>
              <a:t> </a:t>
            </a:r>
            <a:r>
              <a:rPr lang="en-US" dirty="0" err="1"/>
              <a:t>apv</a:t>
            </a:r>
            <a:r>
              <a:rPr lang="en-US" dirty="0"/>
              <a:t> facility then I suggest to tag along during many summer school/ workshop trips that take our guests there. Its 15 min </a:t>
            </a:r>
            <a:r>
              <a:rPr lang="en-US" dirty="0" err="1"/>
              <a:t>dfrive</a:t>
            </a:r>
            <a:r>
              <a:rPr lang="en-US" dirty="0"/>
              <a:t> from here near the coal pit mine and has two different systems south facing and </a:t>
            </a:r>
            <a:r>
              <a:rPr lang="en-US" dirty="0" err="1"/>
              <a:t>esta</a:t>
            </a:r>
            <a:r>
              <a:rPr lang="en-US" dirty="0"/>
              <a:t> west facing tracking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675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But enough with that we used automated  out of the </a:t>
            </a:r>
            <a:r>
              <a:rPr lang="en-US" dirty="0" err="1"/>
              <a:t>bo</a:t>
            </a:r>
            <a:r>
              <a:rPr lang="en-US" dirty="0"/>
              <a:t> x drone system which does everything on its own without you being present in the field, from the comfort of your chair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267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2444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4470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8238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163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039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693" y="5769260"/>
            <a:ext cx="1872337" cy="848403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444192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1088740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4195520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660216"/>
            <a:ext cx="10728324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5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8" name="Bild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693" y="5769260"/>
            <a:ext cx="1872337" cy="84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04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11" name="Bild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5741103"/>
            <a:ext cx="1872337" cy="84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94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11" name="Bild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5676974"/>
            <a:ext cx="1872337" cy="84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35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63143"/>
            <a:ext cx="11449050" cy="4214255"/>
          </a:xfrm>
        </p:spPr>
        <p:txBody>
          <a:bodyPr/>
          <a:lstStyle/>
          <a:p>
            <a:pPr lvl="0"/>
            <a:r>
              <a:rPr lang="de-DE" noProof="0" dirty="0"/>
              <a:t>Formatvorlagen des Textmasters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US" noProof="0" dirty="0"/>
          </a:p>
        </p:txBody>
      </p:sp>
      <p:sp>
        <p:nvSpPr>
          <p:cNvPr id="17" name="Datumsplatzhalter 16">
            <a:extLst>
              <a:ext uri="{FF2B5EF4-FFF2-40B4-BE49-F238E27FC236}">
                <a16:creationId xmlns:a16="http://schemas.microsoft.com/office/drawing/2014/main" id="{8D88C6F8-099A-4D39-8533-B1EEB7F052D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noProof="0"/>
              <a:t>00 Month 2018</a:t>
            </a:r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F581D6B-1739-4E95-A7A3-5B7B04BE533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A52F4D17-1AD6-42D9-B93A-EB002C62F438}" type="slidenum">
              <a:rPr lang="en-US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020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78310"/>
            <a:ext cx="11449050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17" name="Datumsplatzhalter 16">
            <a:extLst>
              <a:ext uri="{FF2B5EF4-FFF2-40B4-BE49-F238E27FC236}">
                <a16:creationId xmlns:a16="http://schemas.microsoft.com/office/drawing/2014/main" id="{8D88C6F8-099A-4D39-8533-B1EEB7F052D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noProof="0"/>
              <a:t>00 Month 2018</a:t>
            </a:r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D65862-E64A-4E5F-8934-CBE2F43FDC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A52F4D17-1AD6-42D9-B93A-EB002C62F438}" type="slidenum">
              <a:rPr lang="en-US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392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83517E-5B20-4272-8660-1A906CDE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00 Month 2018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F566AD1-91A5-4D6F-BE6D-62150997CE1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/>
              <a:t>Page </a:t>
            </a:r>
            <a:fld id="{A52F4D17-1AD6-42D9-B93A-EB002C62F438}" type="slidenum">
              <a:rPr lang="en-US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0165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83517E-5B20-4272-8660-1A906CDE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00 Month 2018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C9A4D5F-2E35-47CB-9ECC-6BDDA45435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A52F4D17-1AD6-42D9-B93A-EB002C62F438}" type="slidenum">
              <a:rPr lang="en-US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1878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9D9CA0-0D3A-430F-A273-E4F9DC8D4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00 Month 2018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BEB74CF-3CEB-49F7-B847-0E316736F2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A52F4D17-1AD6-42D9-B93A-EB002C62F438}" type="slidenum">
              <a:rPr lang="en-US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631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/>
              <a:t>Mastertextformat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00 Month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Page </a:t>
            </a:r>
            <a:fld id="{A52F4D17-1AD6-42D9-B93A-EB002C62F4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2274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0" r:id="rId3"/>
    <p:sldLayoutId id="2147483671" r:id="rId4"/>
    <p:sldLayoutId id="2147483662" r:id="rId5"/>
    <p:sldLayoutId id="2147483672" r:id="rId6"/>
    <p:sldLayoutId id="2147483673" r:id="rId7"/>
    <p:sldLayoutId id="2147483666" r:id="rId8"/>
    <p:sldLayoutId id="2147483667" r:id="rId9"/>
  </p:sldLayoutIdLst>
  <p:hf hdr="0" ft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278" userDrawn="1">
          <p15:clr>
            <a:srgbClr val="F26B43"/>
          </p15:clr>
        </p15:guide>
        <p15:guide id="6" pos="3659" userDrawn="1">
          <p15:clr>
            <a:srgbClr val="F26B43"/>
          </p15:clr>
        </p15:guide>
        <p15:guide id="7" pos="4021" userDrawn="1">
          <p15:clr>
            <a:srgbClr val="F26B43"/>
          </p15:clr>
        </p15:guide>
        <p15:guide id="8" orient="horz" pos="36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microsoft.com/office/2007/relationships/hdphoto" Target="../media/hdphoto4.wdp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jpeg"/><Relationship Id="rId5" Type="http://schemas.openxmlformats.org/officeDocument/2006/relationships/image" Target="../media/image44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60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7">
            <a:extLst>
              <a:ext uri="{FF2B5EF4-FFF2-40B4-BE49-F238E27FC236}">
                <a16:creationId xmlns:a16="http://schemas.microsoft.com/office/drawing/2014/main" id="{1F1F54F7-F7F8-4C35-8F9D-AEEDE89CD34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0" b="42184"/>
          <a:stretch/>
        </p:blipFill>
        <p:spPr>
          <a:xfrm>
            <a:off x="0" y="0"/>
            <a:ext cx="12192000" cy="3429000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5A64521-ED94-4240-8AD4-6C3D7A90E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3589083"/>
            <a:ext cx="10836770" cy="623404"/>
          </a:xfrm>
        </p:spPr>
        <p:txBody>
          <a:bodyPr/>
          <a:lstStyle/>
          <a:p>
            <a:r>
              <a:rPr lang="en-US" sz="2400" dirty="0"/>
              <a:t>The Hidden Canopies: Potential of UAV-based Crop Monitoring under APV Systems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693119F-69DD-4BF5-B78E-98C0144F5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4112" y="5079957"/>
            <a:ext cx="10728325" cy="360000"/>
          </a:xfrm>
        </p:spPr>
        <p:txBody>
          <a:bodyPr/>
          <a:lstStyle/>
          <a:p>
            <a:r>
              <a:rPr lang="en-US" sz="1400" noProof="0"/>
              <a:t>GGSB </a:t>
            </a:r>
            <a:r>
              <a:rPr lang="en-US" sz="1400" noProof="0" dirty="0"/>
              <a:t>Meeting 08.09.2026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5FFF684-B650-40AA-89A0-80D31734A2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1835" y="4390306"/>
            <a:ext cx="11124805" cy="547142"/>
          </a:xfrm>
        </p:spPr>
        <p:txBody>
          <a:bodyPr/>
          <a:lstStyle/>
          <a:p>
            <a:r>
              <a:rPr lang="en-US" sz="1600" u="sng" dirty="0" err="1"/>
              <a:t>Erekle</a:t>
            </a:r>
            <a:r>
              <a:rPr lang="en-US" sz="1600" u="sng" dirty="0"/>
              <a:t> Chakhvashvili</a:t>
            </a:r>
            <a:r>
              <a:rPr lang="en-US" sz="1600" dirty="0"/>
              <a:t>, Matthias Meier-</a:t>
            </a:r>
            <a:r>
              <a:rPr lang="en-US" sz="1600" dirty="0" err="1"/>
              <a:t>Grüll</a:t>
            </a:r>
            <a:r>
              <a:rPr lang="en-US" sz="1600" dirty="0"/>
              <a:t>, Christoph Jedmowski, Uwe Rascher, Onno Muller</a:t>
            </a:r>
            <a:endParaRPr lang="en-US" sz="1600" baseline="30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CEB3C0-84DC-4E5E-93FC-EF604CB8403E}"/>
              </a:ext>
            </a:extLst>
          </p:cNvPr>
          <p:cNvSpPr/>
          <p:nvPr/>
        </p:nvSpPr>
        <p:spPr>
          <a:xfrm>
            <a:off x="647769" y="4801102"/>
            <a:ext cx="4896544" cy="462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14000"/>
              </a:lnSpc>
            </a:pPr>
            <a:r>
              <a:rPr lang="de-DE" sz="1100" b="1" dirty="0">
                <a:solidFill>
                  <a:schemeClr val="accent1"/>
                </a:solidFill>
              </a:rPr>
              <a:t>IBG-2, Forschungszentrum Jülich</a:t>
            </a:r>
          </a:p>
          <a:p>
            <a:pPr defTabSz="914400">
              <a:lnSpc>
                <a:spcPct val="114000"/>
              </a:lnSpc>
            </a:pPr>
            <a:r>
              <a:rPr lang="de-DE" sz="1100" b="1" dirty="0">
                <a:solidFill>
                  <a:schemeClr val="accent1"/>
                </a:solidFill>
              </a:rPr>
              <a:t>e-mail: e.chakhvashvili@fz-juelich.de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4F396E-09F9-4F99-950E-B61E8C629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266" y="5589240"/>
            <a:ext cx="3491957" cy="10475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CF0B75-39DD-417B-9253-69CF61269F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5673228"/>
            <a:ext cx="2181622" cy="7303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CCD562-1B70-44B2-8991-B9364E215A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720" y="5853373"/>
            <a:ext cx="3816424" cy="7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5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D0E6DD82-72FC-411C-B467-59F241B887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54" r="32099" b="19458"/>
          <a:stretch/>
        </p:blipFill>
        <p:spPr>
          <a:xfrm>
            <a:off x="2690983" y="427002"/>
            <a:ext cx="7694614" cy="3916425"/>
          </a:xfrm>
          <a:prstGeom prst="rect">
            <a:avLst/>
          </a:prstGeom>
        </p:spPr>
      </p:pic>
      <p:sp>
        <p:nvSpPr>
          <p:cNvPr id="56" name="Oval 55">
            <a:extLst>
              <a:ext uri="{FF2B5EF4-FFF2-40B4-BE49-F238E27FC236}">
                <a16:creationId xmlns:a16="http://schemas.microsoft.com/office/drawing/2014/main" id="{15EE1DCD-5184-4DD2-A964-818BC6FA5A06}"/>
              </a:ext>
            </a:extLst>
          </p:cNvPr>
          <p:cNvSpPr/>
          <p:nvPr/>
        </p:nvSpPr>
        <p:spPr>
          <a:xfrm>
            <a:off x="623392" y="427002"/>
            <a:ext cx="2448272" cy="2376263"/>
          </a:xfrm>
          <a:prstGeom prst="ellipse">
            <a:avLst/>
          </a:prstGeom>
          <a:gradFill>
            <a:gsLst>
              <a:gs pos="0">
                <a:schemeClr val="bg1"/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2400" dirty="0">
                <a:solidFill>
                  <a:schemeClr val="tx1"/>
                </a:solidFill>
              </a:rPr>
              <a:t>Global</a:t>
            </a:r>
          </a:p>
          <a:p>
            <a:pPr algn="ctr">
              <a:lnSpc>
                <a:spcPct val="95000"/>
              </a:lnSpc>
            </a:pPr>
            <a:r>
              <a:rPr lang="en-US" sz="2400" dirty="0">
                <a:solidFill>
                  <a:schemeClr val="tx1"/>
                </a:solidFill>
              </a:rPr>
              <a:t>Challenges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8B53D6-AE3F-4936-9D7D-51D22E287B24}"/>
              </a:ext>
            </a:extLst>
          </p:cNvPr>
          <p:cNvSpPr txBox="1"/>
          <p:nvPr/>
        </p:nvSpPr>
        <p:spPr>
          <a:xfrm rot="13748793">
            <a:off x="664796" y="429758"/>
            <a:ext cx="2365464" cy="2370748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6600" b="1" dirty="0">
                <a:latin typeface="Bahnschrift SemiBold" panose="020B0502040204020203" pitchFamily="34" charset="0"/>
              </a:rPr>
              <a:t>Land-use conflicts…. Climate change… Food security…Land degradation…Rising population…</a:t>
            </a:r>
          </a:p>
          <a:p>
            <a:pPr algn="l">
              <a:lnSpc>
                <a:spcPct val="95000"/>
              </a:lnSpc>
            </a:pPr>
            <a:endParaRPr lang="en-US" sz="6600" b="1" dirty="0" err="1">
              <a:latin typeface="Bahnschrift SemiBold" panose="020B0502040204020203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585CB92-77E0-4C11-90A5-8C7AF68BCFC7}"/>
              </a:ext>
            </a:extLst>
          </p:cNvPr>
          <p:cNvSpPr/>
          <p:nvPr/>
        </p:nvSpPr>
        <p:spPr>
          <a:xfrm>
            <a:off x="8976320" y="476671"/>
            <a:ext cx="2448272" cy="2376263"/>
          </a:xfrm>
          <a:prstGeom prst="ellipse">
            <a:avLst/>
          </a:prstGeom>
          <a:gradFill>
            <a:gsLst>
              <a:gs pos="0">
                <a:schemeClr val="bg1"/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2400" dirty="0">
                <a:solidFill>
                  <a:schemeClr val="tx1"/>
                </a:solidFill>
              </a:rPr>
              <a:t>APV solutions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D790091-613E-424D-A0D7-CD760CF9D824}"/>
              </a:ext>
            </a:extLst>
          </p:cNvPr>
          <p:cNvSpPr txBox="1"/>
          <p:nvPr/>
        </p:nvSpPr>
        <p:spPr>
          <a:xfrm rot="13748793">
            <a:off x="9017724" y="500693"/>
            <a:ext cx="2365464" cy="2370748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pPr>
              <a:lnSpc>
                <a:spcPct val="95000"/>
              </a:lnSpc>
            </a:pPr>
            <a:r>
              <a:rPr lang="en-US" sz="6600" b="1" dirty="0">
                <a:latin typeface="Bahnschrift SemiBold" panose="020B0502040204020203" pitchFamily="34" charset="0"/>
              </a:rPr>
              <a:t>Climate adaptation…Crop protection…Dual land use…Energy security…Revenue diversification</a:t>
            </a:r>
          </a:p>
          <a:p>
            <a:pPr algn="l">
              <a:lnSpc>
                <a:spcPct val="95000"/>
              </a:lnSpc>
            </a:pPr>
            <a:endParaRPr lang="en-US" sz="6600" b="1" dirty="0" err="1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69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5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9" grpId="0"/>
      <p:bldP spid="59" grpId="1"/>
      <p:bldP spid="60" grpId="0" animBg="1"/>
      <p:bldP spid="64" grpId="0"/>
      <p:bldP spid="6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D0E6DD82-72FC-411C-B467-59F241B887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 t="7754" r="32099" b="19458"/>
          <a:stretch/>
        </p:blipFill>
        <p:spPr>
          <a:xfrm>
            <a:off x="2690983" y="427002"/>
            <a:ext cx="7694614" cy="3916425"/>
          </a:xfrm>
          <a:prstGeom prst="rect">
            <a:avLst/>
          </a:prstGeom>
        </p:spPr>
      </p:pic>
      <p:sp>
        <p:nvSpPr>
          <p:cNvPr id="56" name="Oval 55">
            <a:extLst>
              <a:ext uri="{FF2B5EF4-FFF2-40B4-BE49-F238E27FC236}">
                <a16:creationId xmlns:a16="http://schemas.microsoft.com/office/drawing/2014/main" id="{15EE1DCD-5184-4DD2-A964-818BC6FA5A06}"/>
              </a:ext>
            </a:extLst>
          </p:cNvPr>
          <p:cNvSpPr/>
          <p:nvPr/>
        </p:nvSpPr>
        <p:spPr>
          <a:xfrm>
            <a:off x="623392" y="427002"/>
            <a:ext cx="2448272" cy="2376263"/>
          </a:xfrm>
          <a:prstGeom prst="ellipse">
            <a:avLst/>
          </a:prstGeom>
          <a:gradFill>
            <a:gsLst>
              <a:gs pos="0">
                <a:schemeClr val="bg1"/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2400" dirty="0">
                <a:solidFill>
                  <a:schemeClr val="tx1"/>
                </a:solidFill>
              </a:rPr>
              <a:t>Global</a:t>
            </a:r>
          </a:p>
          <a:p>
            <a:pPr algn="ctr">
              <a:lnSpc>
                <a:spcPct val="95000"/>
              </a:lnSpc>
            </a:pPr>
            <a:r>
              <a:rPr lang="en-US" sz="2400" dirty="0">
                <a:solidFill>
                  <a:schemeClr val="tx1"/>
                </a:solidFill>
              </a:rPr>
              <a:t>Challenges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8B53D6-AE3F-4936-9D7D-51D22E287B24}"/>
              </a:ext>
            </a:extLst>
          </p:cNvPr>
          <p:cNvSpPr txBox="1"/>
          <p:nvPr/>
        </p:nvSpPr>
        <p:spPr>
          <a:xfrm rot="13748793">
            <a:off x="664796" y="429758"/>
            <a:ext cx="2365464" cy="2370748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6600" b="1" dirty="0">
                <a:latin typeface="Bahnschrift SemiBold" panose="020B0502040204020203" pitchFamily="34" charset="0"/>
              </a:rPr>
              <a:t>Land-use conflicts…. Climate change… Food security…Land degradation…Rising population…</a:t>
            </a:r>
          </a:p>
          <a:p>
            <a:pPr algn="l">
              <a:lnSpc>
                <a:spcPct val="95000"/>
              </a:lnSpc>
            </a:pPr>
            <a:endParaRPr lang="en-US" sz="6600" b="1" dirty="0" err="1">
              <a:latin typeface="Bahnschrift SemiBold" panose="020B0502040204020203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585CB92-77E0-4C11-90A5-8C7AF68BCFC7}"/>
              </a:ext>
            </a:extLst>
          </p:cNvPr>
          <p:cNvSpPr/>
          <p:nvPr/>
        </p:nvSpPr>
        <p:spPr>
          <a:xfrm>
            <a:off x="8976320" y="476671"/>
            <a:ext cx="2448272" cy="2376263"/>
          </a:xfrm>
          <a:prstGeom prst="ellipse">
            <a:avLst/>
          </a:prstGeom>
          <a:gradFill>
            <a:gsLst>
              <a:gs pos="0">
                <a:schemeClr val="bg1"/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2400" dirty="0">
                <a:solidFill>
                  <a:schemeClr val="tx1"/>
                </a:solidFill>
              </a:rPr>
              <a:t>APV solutions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D790091-613E-424D-A0D7-CD760CF9D824}"/>
              </a:ext>
            </a:extLst>
          </p:cNvPr>
          <p:cNvSpPr txBox="1"/>
          <p:nvPr/>
        </p:nvSpPr>
        <p:spPr>
          <a:xfrm rot="13748793">
            <a:off x="9017724" y="500693"/>
            <a:ext cx="2365464" cy="2370748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pPr>
              <a:lnSpc>
                <a:spcPct val="95000"/>
              </a:lnSpc>
            </a:pPr>
            <a:r>
              <a:rPr lang="en-US" sz="6600" b="1" dirty="0">
                <a:latin typeface="Bahnschrift SemiBold" panose="020B0502040204020203" pitchFamily="34" charset="0"/>
              </a:rPr>
              <a:t>Climate adaptation…Crop protection…Dual land use…Energy security…Revenue diversification</a:t>
            </a:r>
          </a:p>
          <a:p>
            <a:pPr algn="l">
              <a:lnSpc>
                <a:spcPct val="95000"/>
              </a:lnSpc>
            </a:pPr>
            <a:endParaRPr lang="en-US" sz="6600" b="1" dirty="0" err="1">
              <a:latin typeface="Bahnschrift SemiBold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32B80E-86B3-4AE9-8088-A440638A4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600" y="4978369"/>
            <a:ext cx="3959474" cy="11878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5C3EF6-25D8-4477-B9A1-9D4BD3875A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4981164"/>
            <a:ext cx="2466147" cy="825579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FE3243B7-3AD8-4EF5-9B9A-4B1264C1E64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610" y="5077745"/>
            <a:ext cx="2402133" cy="1088466"/>
          </a:xfrm>
          <a:prstGeom prst="rect">
            <a:avLst/>
          </a:prstGeom>
        </p:spPr>
      </p:pic>
      <p:sp>
        <p:nvSpPr>
          <p:cNvPr id="11" name="Rechteck 5">
            <a:extLst>
              <a:ext uri="{FF2B5EF4-FFF2-40B4-BE49-F238E27FC236}">
                <a16:creationId xmlns:a16="http://schemas.microsoft.com/office/drawing/2014/main" id="{BA7678C7-4C13-45F4-A3DD-F306D5C86556}"/>
              </a:ext>
            </a:extLst>
          </p:cNvPr>
          <p:cNvSpPr/>
          <p:nvPr/>
        </p:nvSpPr>
        <p:spPr>
          <a:xfrm>
            <a:off x="3722197" y="1588842"/>
            <a:ext cx="4220328" cy="275458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2800" b="1" dirty="0">
                <a:solidFill>
                  <a:schemeClr val="tx1"/>
                </a:solidFill>
              </a:rPr>
              <a:t>APV monitor project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1600" dirty="0">
                <a:solidFill>
                  <a:schemeClr val="tx1"/>
                </a:solidFill>
              </a:rPr>
              <a:t>Automated drone flights for: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b="1" dirty="0">
                <a:solidFill>
                  <a:schemeClr val="tx1"/>
                </a:solidFill>
              </a:rPr>
              <a:t>Phenotyping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1600" b="1" dirty="0">
                <a:solidFill>
                  <a:schemeClr val="tx1"/>
                </a:solidFill>
              </a:rPr>
              <a:t>PV panel soiling measurements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1600" b="1" dirty="0">
                <a:solidFill>
                  <a:schemeClr val="tx1"/>
                </a:solidFill>
              </a:rPr>
              <a:t> Techno-economic assessment of PV modules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74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1"/>
      <p:bldP spid="6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E9D2EA7-7B74-48B2-AD19-EBD596BA626C}"/>
              </a:ext>
            </a:extLst>
          </p:cNvPr>
          <p:cNvSpPr txBox="1"/>
          <p:nvPr/>
        </p:nvSpPr>
        <p:spPr>
          <a:xfrm>
            <a:off x="448254" y="258581"/>
            <a:ext cx="11840434" cy="73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800" b="1" dirty="0"/>
              <a:t>What is the influence of the APV installations on crop growth?</a:t>
            </a:r>
          </a:p>
          <a:p>
            <a:pPr algn="l">
              <a:lnSpc>
                <a:spcPct val="95000"/>
              </a:lnSpc>
            </a:pPr>
            <a:r>
              <a:rPr lang="en-US" sz="1600" dirty="0"/>
              <a:t>Can we evaluate plant performance by observing plant height growth dynamics?</a:t>
            </a:r>
            <a:endParaRPr lang="en-US" sz="14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941D69-0FAA-4619-A8BC-6EDEB298F9B0}"/>
              </a:ext>
            </a:extLst>
          </p:cNvPr>
          <p:cNvGrpSpPr/>
          <p:nvPr/>
        </p:nvGrpSpPr>
        <p:grpSpPr>
          <a:xfrm>
            <a:off x="358594" y="1085623"/>
            <a:ext cx="11418798" cy="4354254"/>
            <a:chOff x="358594" y="1085623"/>
            <a:chExt cx="11418798" cy="4354254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30AE7AAA-AAE9-4354-9CF5-B7EA82609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7652" y="1085623"/>
              <a:ext cx="3040223" cy="3040223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09C53D53-E2B3-4796-A476-893BBF634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9206" y="1104137"/>
              <a:ext cx="3040223" cy="3040223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6F2C32E-6EFC-4AE5-8997-DCBA8FB52B6D}"/>
                </a:ext>
              </a:extLst>
            </p:cNvPr>
            <p:cNvSpPr/>
            <p:nvPr/>
          </p:nvSpPr>
          <p:spPr>
            <a:xfrm>
              <a:off x="422677" y="3917676"/>
              <a:ext cx="3259255" cy="1181839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54000">
                  <a:schemeClr val="accent4">
                    <a:lumMod val="20000"/>
                    <a:lumOff val="80000"/>
                  </a:schemeClr>
                </a:gs>
                <a:gs pos="0">
                  <a:schemeClr val="accent4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2400" dirty="0" err="1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3CADBFB-78F8-4DAB-8EAC-011732957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42" y="1111552"/>
              <a:ext cx="3040223" cy="3040223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FC35044-9A9F-4081-8545-ADB62ABFB8BA}"/>
                </a:ext>
              </a:extLst>
            </p:cNvPr>
            <p:cNvGrpSpPr/>
            <p:nvPr/>
          </p:nvGrpSpPr>
          <p:grpSpPr>
            <a:xfrm>
              <a:off x="358594" y="2983923"/>
              <a:ext cx="2768077" cy="2144076"/>
              <a:chOff x="1331183" y="2421793"/>
              <a:chExt cx="2768077" cy="2144076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E8ECFBD-F063-4592-AD6F-6BDDFC1444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93082" y="3361995"/>
                <a:ext cx="931978" cy="933921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5300E52-D01F-4F56-BE67-4129F8F864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97234">
                <a:off x="3244004" y="2798735"/>
                <a:ext cx="855256" cy="857039"/>
              </a:xfrm>
              <a:prstGeom prst="rect">
                <a:avLst/>
              </a:prstGeom>
            </p:spPr>
          </p:pic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686E65EE-78BB-41D4-AF3F-EB44CF824211}"/>
                  </a:ext>
                </a:extLst>
              </p:cNvPr>
              <p:cNvGrpSpPr/>
              <p:nvPr/>
            </p:nvGrpSpPr>
            <p:grpSpPr>
              <a:xfrm>
                <a:off x="1331183" y="2637856"/>
                <a:ext cx="2469459" cy="1928013"/>
                <a:chOff x="1331183" y="2637856"/>
                <a:chExt cx="2469459" cy="1928013"/>
              </a:xfrm>
            </p:grpSpPr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8D4E7754-B180-48B8-9D4A-B9E758CB1A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47528" y="2962039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C7A0EEE7-1D6B-4644-B4CE-9835F477D5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91645" y="2992375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0836C943-772D-492C-8CB3-E5B57FC064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69587" y="3212976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4BF3623A-9A96-41D1-BBD3-630A96A2F3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487318">
                  <a:off x="1905365" y="2637856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25912155-C61B-4C5A-B076-3B89BBBAB0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57634" y="2797694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50DC126E-0262-4463-BDB1-6DBC56B39C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743000">
                  <a:off x="2756113" y="3441596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B821E4FA-039D-48C2-BFE5-BE7604F4C7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59093">
                  <a:off x="2868664" y="2710442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8876AC43-D5A8-4396-B965-6523673A15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170440">
                  <a:off x="1331183" y="3244428"/>
                  <a:ext cx="1318692" cy="1321441"/>
                </a:xfrm>
                <a:prstGeom prst="rect">
                  <a:avLst/>
                </a:prstGeom>
              </p:spPr>
            </p:pic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EE77940-C6F9-408F-B6C4-A850C998BC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08525">
                <a:off x="2616646" y="2421793"/>
                <a:ext cx="992968" cy="995038"/>
              </a:xfrm>
              <a:prstGeom prst="rect">
                <a:avLst/>
              </a:prstGeom>
            </p:spPr>
          </p:pic>
        </p:grp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13C72042-D98E-4371-AF4A-9236CA82F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97234">
              <a:off x="2434620" y="3667713"/>
              <a:ext cx="1250703" cy="1253310"/>
            </a:xfrm>
            <a:prstGeom prst="rect">
              <a:avLst/>
            </a:prstGeom>
          </p:spPr>
        </p:pic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0267E02-4A40-445D-98D3-F26DEBF17A63}"/>
                </a:ext>
              </a:extLst>
            </p:cNvPr>
            <p:cNvSpPr/>
            <p:nvPr/>
          </p:nvSpPr>
          <p:spPr>
            <a:xfrm>
              <a:off x="4594997" y="3897506"/>
              <a:ext cx="3259255" cy="1181839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54000">
                  <a:schemeClr val="accent4">
                    <a:lumMod val="20000"/>
                    <a:lumOff val="80000"/>
                  </a:schemeClr>
                </a:gs>
                <a:gs pos="0">
                  <a:schemeClr val="accent4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2400" dirty="0" err="1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3C00041-89A6-4E8C-8BBC-803380B9B7D5}"/>
                </a:ext>
              </a:extLst>
            </p:cNvPr>
            <p:cNvGrpSpPr/>
            <p:nvPr/>
          </p:nvGrpSpPr>
          <p:grpSpPr>
            <a:xfrm>
              <a:off x="5136997" y="2941852"/>
              <a:ext cx="2251732" cy="2098554"/>
              <a:chOff x="5153292" y="3227739"/>
              <a:chExt cx="2251732" cy="2098554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4938722-05A0-4DB3-9B9A-81D1D67D850E}"/>
                  </a:ext>
                </a:extLst>
              </p:cNvPr>
              <p:cNvGrpSpPr/>
              <p:nvPr/>
            </p:nvGrpSpPr>
            <p:grpSpPr>
              <a:xfrm>
                <a:off x="5153292" y="3603640"/>
                <a:ext cx="2251732" cy="1722653"/>
                <a:chOff x="5153292" y="3603640"/>
                <a:chExt cx="2251732" cy="1722653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BDFE9AF6-4B27-4B79-B3C9-B727C993B4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53292" y="3767985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90D2828E-2AC5-4738-A891-DB68553BD9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97409" y="3798321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5F63993D-63B5-464F-963D-1C39F4F59D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5351" y="4018922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E148722E-585C-4098-9BDB-01AA91DDDA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487318">
                  <a:off x="5286033" y="3902602"/>
                  <a:ext cx="527782" cy="528882"/>
                </a:xfrm>
                <a:prstGeom prst="rect">
                  <a:avLst/>
                </a:prstGeom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BCEEC76C-35C9-4A39-AB72-B57B4420EC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3398" y="3603640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7D0224CD-7DA7-4007-8C15-11C5323971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743000">
                  <a:off x="6033789" y="4506443"/>
                  <a:ext cx="638839" cy="640171"/>
                </a:xfrm>
                <a:prstGeom prst="rect">
                  <a:avLst/>
                </a:prstGeom>
              </p:spPr>
            </p:pic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C2569B4A-E74A-4D40-9BE0-3BAAAA3A06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98846" y="4167941"/>
                  <a:ext cx="931978" cy="933921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58299568-2CDB-4EC2-BCD2-A689049FE5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97234">
                  <a:off x="6549768" y="3604681"/>
                  <a:ext cx="855256" cy="857039"/>
                </a:xfrm>
                <a:prstGeom prst="rect">
                  <a:avLst/>
                </a:prstGeom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37297594-FF77-443B-9E0A-BD545D007F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59093">
                  <a:off x="6158277" y="3714570"/>
                  <a:ext cx="715270" cy="716761"/>
                </a:xfrm>
                <a:prstGeom prst="rect">
                  <a:avLst/>
                </a:prstGeom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54BF03CC-3618-4790-84BC-9C7479D4DF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170440">
                  <a:off x="5400729" y="4392372"/>
                  <a:ext cx="931978" cy="933921"/>
                </a:xfrm>
                <a:prstGeom prst="rect">
                  <a:avLst/>
                </a:prstGeom>
              </p:spPr>
            </p:pic>
          </p:grp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B934A843-59B3-4E70-BB56-50A57D3085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08525">
                <a:off x="5922410" y="3227739"/>
                <a:ext cx="992968" cy="995038"/>
              </a:xfrm>
              <a:prstGeom prst="rect">
                <a:avLst/>
              </a:prstGeom>
            </p:spPr>
          </p:pic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25290F3-B0B7-4028-9673-60579BDB7726}"/>
                </a:ext>
              </a:extLst>
            </p:cNvPr>
            <p:cNvSpPr/>
            <p:nvPr/>
          </p:nvSpPr>
          <p:spPr>
            <a:xfrm>
              <a:off x="8518137" y="3871968"/>
              <a:ext cx="3259255" cy="1181839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54000">
                  <a:schemeClr val="accent4">
                    <a:lumMod val="20000"/>
                    <a:lumOff val="80000"/>
                  </a:schemeClr>
                </a:gs>
                <a:gs pos="0">
                  <a:schemeClr val="accent4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2400" dirty="0" err="1"/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ED9D0A1-F00E-4E5B-9710-457999587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 flipV="1">
              <a:off x="9724784" y="4309686"/>
              <a:ext cx="297904" cy="297904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0BE30D6-D2F0-4A8A-A236-26159D5A860B}"/>
                </a:ext>
              </a:extLst>
            </p:cNvPr>
            <p:cNvGrpSpPr/>
            <p:nvPr/>
          </p:nvGrpSpPr>
          <p:grpSpPr>
            <a:xfrm>
              <a:off x="8857565" y="3486764"/>
              <a:ext cx="2432231" cy="1531977"/>
              <a:chOff x="9046206" y="3249121"/>
              <a:chExt cx="2432231" cy="1531977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5D752916-DBB2-4BB8-A20A-F0E305D6D7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4">
                    <a:lumMod val="50000"/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97196" y="3249121"/>
                <a:ext cx="931978" cy="933921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27168324-7440-4FCD-8C56-C588091DF8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4">
                    <a:lumMod val="50000"/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820503">
                <a:off x="9648339" y="4409190"/>
                <a:ext cx="371521" cy="372296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6B9E2573-3E7E-4D0C-904C-EA6B81B32A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4">
                    <a:lumMod val="50000"/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7695390">
                <a:off x="9046976" y="3830877"/>
                <a:ext cx="738521" cy="740061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09D2EECD-281B-4124-AB4E-2B3FE3AB7F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4">
                    <a:lumMod val="50000"/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609497">
                <a:off x="10445480" y="3646255"/>
                <a:ext cx="1031881" cy="1034032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FEC3B7C5-E892-4FE4-8EB7-2864A917C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4">
                    <a:lumMod val="50000"/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16557">
                <a:off x="10222620" y="4124647"/>
                <a:ext cx="507849" cy="508908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B58C845-87FE-4EC3-BB9C-24642E80AE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chemeClr val="accent4">
                    <a:lumMod val="50000"/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00512" y="3970463"/>
                <a:ext cx="596539" cy="597783"/>
              </a:xfrm>
              <a:prstGeom prst="rect">
                <a:avLst/>
              </a:prstGeom>
            </p:spPr>
          </p:pic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AE05BB8-8C90-48D3-8C58-C93B2A2851BE}"/>
                </a:ext>
              </a:extLst>
            </p:cNvPr>
            <p:cNvSpPr txBox="1"/>
            <p:nvPr/>
          </p:nvSpPr>
          <p:spPr>
            <a:xfrm>
              <a:off x="1320617" y="4996679"/>
              <a:ext cx="1632446" cy="443198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2400" dirty="0"/>
                <a:t>Beneficial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AF5E12A-C182-4AF5-8D67-F7BAB9DB3334}"/>
                </a:ext>
              </a:extLst>
            </p:cNvPr>
            <p:cNvSpPr txBox="1"/>
            <p:nvPr/>
          </p:nvSpPr>
          <p:spPr>
            <a:xfrm>
              <a:off x="5402577" y="4979448"/>
              <a:ext cx="1884539" cy="443198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2400" dirty="0"/>
                <a:t>Mixed-effect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80E4126-5E4D-4029-B209-C50F1BF28281}"/>
                </a:ext>
              </a:extLst>
            </p:cNvPr>
            <p:cNvSpPr txBox="1"/>
            <p:nvPr/>
          </p:nvSpPr>
          <p:spPr>
            <a:xfrm>
              <a:off x="9611871" y="4996679"/>
              <a:ext cx="1428798" cy="443198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2400" dirty="0"/>
                <a:t>Negative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A24941F-9F35-4A6A-A3A3-2BC933AAA3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45" y="7145423"/>
            <a:ext cx="11632176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37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96F2C32E-6EFC-4AE5-8997-DCBA8FB52B6D}"/>
              </a:ext>
            </a:extLst>
          </p:cNvPr>
          <p:cNvSpPr/>
          <p:nvPr/>
        </p:nvSpPr>
        <p:spPr>
          <a:xfrm>
            <a:off x="4252851" y="4212754"/>
            <a:ext cx="3259255" cy="1181839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5400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3CADBFB-78F8-4DAB-8EAC-011732957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16" y="1406630"/>
            <a:ext cx="3040223" cy="304022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35044-9A9F-4081-8545-ADB62ABFB8BA}"/>
              </a:ext>
            </a:extLst>
          </p:cNvPr>
          <p:cNvGrpSpPr/>
          <p:nvPr/>
        </p:nvGrpSpPr>
        <p:grpSpPr>
          <a:xfrm>
            <a:off x="4188768" y="3279001"/>
            <a:ext cx="2768077" cy="2144076"/>
            <a:chOff x="1331183" y="2421793"/>
            <a:chExt cx="2768077" cy="214407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E8ECFBD-F063-4592-AD6F-6BDDFC144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082" y="3361995"/>
              <a:ext cx="931978" cy="93392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5300E52-D01F-4F56-BE67-4129F8F86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97234">
              <a:off x="3244004" y="2798735"/>
              <a:ext cx="855256" cy="857039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86E65EE-78BB-41D4-AF3F-EB44CF824211}"/>
                </a:ext>
              </a:extLst>
            </p:cNvPr>
            <p:cNvGrpSpPr/>
            <p:nvPr/>
          </p:nvGrpSpPr>
          <p:grpSpPr>
            <a:xfrm>
              <a:off x="1331183" y="2637856"/>
              <a:ext cx="2469459" cy="1928013"/>
              <a:chOff x="1331183" y="2637856"/>
              <a:chExt cx="2469459" cy="1928013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8D4E7754-B180-48B8-9D4A-B9E758CB1A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7528" y="2962039"/>
                <a:ext cx="931978" cy="933921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C7A0EEE7-1D6B-4644-B4CE-9835F477D5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1645" y="2992375"/>
                <a:ext cx="931978" cy="933921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836C943-772D-492C-8CB3-E5B57FC064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69587" y="3212976"/>
                <a:ext cx="931978" cy="933921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4BF3623A-9A96-41D1-BBD3-630A96A2F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487318">
                <a:off x="1905365" y="2637856"/>
                <a:ext cx="931978" cy="933921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25912155-C61B-4C5A-B076-3B89BBBAB0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57634" y="2797694"/>
                <a:ext cx="931978" cy="933921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50DC126E-0262-4463-BDB1-6DBC56B39C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43000">
                <a:off x="2756113" y="3441596"/>
                <a:ext cx="931978" cy="933921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821E4FA-039D-48C2-BFE5-BE7604F4C7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59093">
                <a:off x="2868664" y="2710442"/>
                <a:ext cx="931978" cy="933921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8876AC43-D5A8-4396-B965-6523673A1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170440">
                <a:off x="1331183" y="3244428"/>
                <a:ext cx="1318692" cy="1321441"/>
              </a:xfrm>
              <a:prstGeom prst="rect">
                <a:avLst/>
              </a:prstGeom>
            </p:spPr>
          </p:pic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EE77940-C6F9-408F-B6C4-A850C998B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08525">
              <a:off x="2616646" y="2421793"/>
              <a:ext cx="992968" cy="995038"/>
            </a:xfrm>
            <a:prstGeom prst="rect">
              <a:avLst/>
            </a:prstGeom>
          </p:spPr>
        </p:pic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13C72042-D98E-4371-AF4A-9236CA82F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7234">
            <a:off x="6264794" y="3962791"/>
            <a:ext cx="1250703" cy="125331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E9D2EA7-7B74-48B2-AD19-EBD596BA626C}"/>
              </a:ext>
            </a:extLst>
          </p:cNvPr>
          <p:cNvSpPr txBox="1"/>
          <p:nvPr/>
        </p:nvSpPr>
        <p:spPr>
          <a:xfrm>
            <a:off x="448254" y="258581"/>
            <a:ext cx="11840434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endParaRPr lang="en-US" sz="2800" b="1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C3B11E2-7284-4A38-8B9D-BE7087B07F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78" y="783690"/>
            <a:ext cx="2178255" cy="2178255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676F168-A7C3-475A-B1DF-E05780F133A6}"/>
              </a:ext>
            </a:extLst>
          </p:cNvPr>
          <p:cNvSpPr txBox="1"/>
          <p:nvPr/>
        </p:nvSpPr>
        <p:spPr>
          <a:xfrm>
            <a:off x="600654" y="410981"/>
            <a:ext cx="11840434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800" b="1" dirty="0"/>
              <a:t>Could we apply UAVs to extract information on plant growth?</a:t>
            </a:r>
          </a:p>
        </p:txBody>
      </p:sp>
      <p:sp>
        <p:nvSpPr>
          <p:cNvPr id="52" name="Rechteck 5">
            <a:extLst>
              <a:ext uri="{FF2B5EF4-FFF2-40B4-BE49-F238E27FC236}">
                <a16:creationId xmlns:a16="http://schemas.microsoft.com/office/drawing/2014/main" id="{6ECB61B7-CA4C-4F35-BC36-CA1DAE070FCC}"/>
              </a:ext>
            </a:extLst>
          </p:cNvPr>
          <p:cNvSpPr/>
          <p:nvPr/>
        </p:nvSpPr>
        <p:spPr>
          <a:xfrm>
            <a:off x="566947" y="2398275"/>
            <a:ext cx="3040223" cy="182092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Complex environment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1600" b="1" dirty="0">
                <a:solidFill>
                  <a:schemeClr val="tx1"/>
                </a:solidFill>
              </a:rPr>
              <a:t>Reduced GPS accuracy under structures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1600" b="1" dirty="0">
                <a:solidFill>
                  <a:schemeClr val="tx1"/>
                </a:solidFill>
              </a:rPr>
              <a:t>Limited application of UGVs in tall plants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54" name="Rechteck 5">
            <a:extLst>
              <a:ext uri="{FF2B5EF4-FFF2-40B4-BE49-F238E27FC236}">
                <a16:creationId xmlns:a16="http://schemas.microsoft.com/office/drawing/2014/main" id="{57C4C120-D898-464A-B776-E2E36A99F7CB}"/>
              </a:ext>
            </a:extLst>
          </p:cNvPr>
          <p:cNvSpPr/>
          <p:nvPr/>
        </p:nvSpPr>
        <p:spPr>
          <a:xfrm>
            <a:off x="8530297" y="2398275"/>
            <a:ext cx="3040223" cy="18209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Reduced labor cost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Minimal soil compaction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Flexibility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Larger coverage</a:t>
            </a:r>
          </a:p>
        </p:txBody>
      </p:sp>
    </p:spTree>
    <p:extLst>
      <p:ext uri="{BB962C8B-B14F-4D97-AF65-F5344CB8AC3E}">
        <p14:creationId xmlns:p14="http://schemas.microsoft.com/office/powerpoint/2010/main" val="874865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6</a:t>
            </a:fld>
            <a:endParaRPr lang="de-DE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290289B-1E07-4536-BC05-4258BA0CAEEC}"/>
              </a:ext>
            </a:extLst>
          </p:cNvPr>
          <p:cNvGrpSpPr/>
          <p:nvPr/>
        </p:nvGrpSpPr>
        <p:grpSpPr>
          <a:xfrm>
            <a:off x="3777602" y="-153227"/>
            <a:ext cx="8310949" cy="4669579"/>
            <a:chOff x="4734791" y="-441259"/>
            <a:chExt cx="8310949" cy="466957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3EFFA34-45EC-4C54-BC9A-85710DB1BE50}"/>
                </a:ext>
              </a:extLst>
            </p:cNvPr>
            <p:cNvSpPr/>
            <p:nvPr/>
          </p:nvSpPr>
          <p:spPr>
            <a:xfrm>
              <a:off x="4734791" y="2781770"/>
              <a:ext cx="2520280" cy="14465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en-US" sz="8800" b="1" dirty="0">
                  <a:solidFill>
                    <a:srgbClr val="8BC24A"/>
                  </a:solidFill>
                </a:rPr>
                <a:t>A</a:t>
              </a:r>
              <a:r>
                <a:rPr lang="en-US" sz="8800" b="1" dirty="0">
                  <a:solidFill>
                    <a:srgbClr val="0070C0"/>
                  </a:solidFill>
                </a:rPr>
                <a:t>PV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3CADBFB-78F8-4DAB-8EAC-011732957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5517" y="1076168"/>
              <a:ext cx="926232" cy="926232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D4E7754-B180-48B8-9D4A-B9E758CB1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4634" y="-441259"/>
              <a:ext cx="2731106" cy="2736799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8B2FFBB7-976C-4CAC-8F1F-9F5B8A1C4622}"/>
              </a:ext>
            </a:extLst>
          </p:cNvPr>
          <p:cNvSpPr txBox="1"/>
          <p:nvPr/>
        </p:nvSpPr>
        <p:spPr>
          <a:xfrm>
            <a:off x="2423592" y="3253753"/>
            <a:ext cx="1764974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>
                <a:solidFill>
                  <a:srgbClr val="8BC24A"/>
                </a:solidFill>
              </a:rPr>
              <a:t>Agriculture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B187A7-C19C-4EF5-ADC5-249F4ED57E22}"/>
              </a:ext>
            </a:extLst>
          </p:cNvPr>
          <p:cNvSpPr txBox="1"/>
          <p:nvPr/>
        </p:nvSpPr>
        <p:spPr>
          <a:xfrm>
            <a:off x="6095815" y="3882723"/>
            <a:ext cx="4824536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>
                <a:solidFill>
                  <a:srgbClr val="0070C0"/>
                </a:solidFill>
              </a:rPr>
              <a:t>Photovoltaics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D0E6DD82-72FC-411C-B467-59F241B88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7445" y="3270580"/>
            <a:ext cx="8590008" cy="40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87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96D34-DE6A-4EFC-9C47-B36BB62D15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5" b="3730"/>
          <a:stretch/>
        </p:blipFill>
        <p:spPr>
          <a:xfrm>
            <a:off x="-38062" y="0"/>
            <a:ext cx="12383625" cy="685800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EA48C87-7C33-472C-B4BE-5E6388AC2047}"/>
              </a:ext>
            </a:extLst>
          </p:cNvPr>
          <p:cNvSpPr/>
          <p:nvPr/>
        </p:nvSpPr>
        <p:spPr>
          <a:xfrm>
            <a:off x="1924216" y="1057523"/>
            <a:ext cx="2027582" cy="842839"/>
          </a:xfrm>
          <a:custGeom>
            <a:avLst/>
            <a:gdLst>
              <a:gd name="connsiteX0" fmla="*/ 55659 w 2027582"/>
              <a:gd name="connsiteY0" fmla="*/ 477079 h 842839"/>
              <a:gd name="connsiteX1" fmla="*/ 1001864 w 2027582"/>
              <a:gd name="connsiteY1" fmla="*/ 0 h 842839"/>
              <a:gd name="connsiteX2" fmla="*/ 2027582 w 2027582"/>
              <a:gd name="connsiteY2" fmla="*/ 198783 h 842839"/>
              <a:gd name="connsiteX3" fmla="*/ 1192695 w 2027582"/>
              <a:gd name="connsiteY3" fmla="*/ 842839 h 842839"/>
              <a:gd name="connsiteX4" fmla="*/ 0 w 2027582"/>
              <a:gd name="connsiteY4" fmla="*/ 524787 h 842839"/>
              <a:gd name="connsiteX5" fmla="*/ 310101 w 2027582"/>
              <a:gd name="connsiteY5" fmla="*/ 333955 h 84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7582" h="842839">
                <a:moveTo>
                  <a:pt x="55659" y="477079"/>
                </a:moveTo>
                <a:lnTo>
                  <a:pt x="1001864" y="0"/>
                </a:lnTo>
                <a:lnTo>
                  <a:pt x="2027582" y="198783"/>
                </a:lnTo>
                <a:lnTo>
                  <a:pt x="1192695" y="842839"/>
                </a:lnTo>
                <a:lnTo>
                  <a:pt x="0" y="524787"/>
                </a:lnTo>
                <a:lnTo>
                  <a:pt x="310101" y="333955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8682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Uav setup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8</a:t>
            </a:fld>
            <a:endParaRPr lang="de-DE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D435CE1-3324-4E07-8FDA-2AF1F4C92B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5" t="10597" r="25512" b="18756"/>
          <a:stretch/>
        </p:blipFill>
        <p:spPr>
          <a:xfrm>
            <a:off x="328424" y="3636307"/>
            <a:ext cx="3463320" cy="3221693"/>
          </a:xfrm>
          <a:prstGeom prst="rect">
            <a:avLst/>
          </a:prstGeom>
        </p:spPr>
      </p:pic>
      <p:sp>
        <p:nvSpPr>
          <p:cNvPr id="25" name="Rechteck 5">
            <a:extLst>
              <a:ext uri="{FF2B5EF4-FFF2-40B4-BE49-F238E27FC236}">
                <a16:creationId xmlns:a16="http://schemas.microsoft.com/office/drawing/2014/main" id="{DACF6B0E-4A3F-4753-9BE7-B94280F84AE2}"/>
              </a:ext>
            </a:extLst>
          </p:cNvPr>
          <p:cNvSpPr/>
          <p:nvPr/>
        </p:nvSpPr>
        <p:spPr>
          <a:xfrm>
            <a:off x="360000" y="1078883"/>
            <a:ext cx="5458289" cy="248489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pt-BR" sz="2000" b="1" dirty="0">
                <a:solidFill>
                  <a:schemeClr val="tx1"/>
                </a:solidFill>
              </a:rPr>
              <a:t>DJI dock 2</a:t>
            </a:r>
          </a:p>
          <a:p>
            <a:pPr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Autonomous flight operations: </a:t>
            </a:r>
            <a:r>
              <a:rPr lang="en-US" sz="1600" dirty="0">
                <a:solidFill>
                  <a:schemeClr val="tx1"/>
                </a:solidFill>
              </a:rPr>
              <a:t>Remote mission planning, execution, live streaming etc.</a:t>
            </a:r>
          </a:p>
          <a:p>
            <a:pPr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All-Weather Design: </a:t>
            </a:r>
            <a:r>
              <a:rPr lang="en-US" sz="1600" dirty="0">
                <a:solidFill>
                  <a:schemeClr val="tx1"/>
                </a:solidFill>
              </a:rPr>
              <a:t>operates in temperatures from -25°C to 45°C</a:t>
            </a:r>
          </a:p>
          <a:p>
            <a:pPr>
              <a:spcAft>
                <a:spcPts val="1200"/>
              </a:spcAft>
            </a:pPr>
            <a:r>
              <a:rPr lang="en-US" sz="1600" b="1" dirty="0">
                <a:solidFill>
                  <a:schemeClr val="tx1"/>
                </a:solidFill>
              </a:rPr>
              <a:t>Smart Environmental Awareness: </a:t>
            </a:r>
            <a:r>
              <a:rPr lang="en-US" sz="1600" dirty="0">
                <a:solidFill>
                  <a:schemeClr val="tx1"/>
                </a:solidFill>
              </a:rPr>
              <a:t>Automatically delays takeoff if weather conditions are unsafe.</a:t>
            </a:r>
          </a:p>
          <a:p>
            <a:pPr>
              <a:spcAft>
                <a:spcPts val="1200"/>
              </a:spcAft>
            </a:pP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071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Uav setup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FF2C34-1BFA-4764-892B-9C8AE64C8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0955"/>
            <a:ext cx="5375920" cy="32970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120130-2E7F-44A0-B49D-25C97D873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4077072"/>
            <a:ext cx="2520280" cy="1417657"/>
          </a:xfrm>
          <a:prstGeom prst="rect">
            <a:avLst/>
          </a:prstGeom>
        </p:spPr>
      </p:pic>
      <p:sp>
        <p:nvSpPr>
          <p:cNvPr id="16" name="Rechteck 5">
            <a:extLst>
              <a:ext uri="{FF2B5EF4-FFF2-40B4-BE49-F238E27FC236}">
                <a16:creationId xmlns:a16="http://schemas.microsoft.com/office/drawing/2014/main" id="{46760043-66AF-4CC8-86E3-D4B3C7E3FEE0}"/>
              </a:ext>
            </a:extLst>
          </p:cNvPr>
          <p:cNvSpPr/>
          <p:nvPr/>
        </p:nvSpPr>
        <p:spPr>
          <a:xfrm>
            <a:off x="360000" y="1078883"/>
            <a:ext cx="5458289" cy="248489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pt-BR" sz="2000" b="1" dirty="0">
                <a:solidFill>
                  <a:schemeClr val="tx1"/>
                </a:solidFill>
              </a:rPr>
              <a:t>DJI dock 2</a:t>
            </a:r>
          </a:p>
          <a:p>
            <a:pPr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Autonomous flight operations: </a:t>
            </a:r>
            <a:r>
              <a:rPr lang="en-US" sz="1600" dirty="0">
                <a:solidFill>
                  <a:schemeClr val="tx1"/>
                </a:solidFill>
              </a:rPr>
              <a:t>Remote mission planning, execution, live streaming etc.</a:t>
            </a:r>
          </a:p>
          <a:p>
            <a:pPr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All-Weather Design: </a:t>
            </a:r>
            <a:r>
              <a:rPr lang="en-US" sz="1600" dirty="0">
                <a:solidFill>
                  <a:schemeClr val="tx1"/>
                </a:solidFill>
              </a:rPr>
              <a:t>operates in temperatures from -25°C to 45°C</a:t>
            </a:r>
          </a:p>
          <a:p>
            <a:pPr>
              <a:spcAft>
                <a:spcPts val="1200"/>
              </a:spcAft>
            </a:pPr>
            <a:r>
              <a:rPr lang="en-US" sz="1600" b="1" dirty="0">
                <a:solidFill>
                  <a:schemeClr val="tx1"/>
                </a:solidFill>
              </a:rPr>
              <a:t>Smart Environmental Awareness: </a:t>
            </a:r>
            <a:r>
              <a:rPr lang="en-US" sz="1600" dirty="0">
                <a:solidFill>
                  <a:schemeClr val="tx1"/>
                </a:solidFill>
              </a:rPr>
              <a:t>Automatically delays takeoff if weather conditions are unsafe.</a:t>
            </a:r>
          </a:p>
          <a:p>
            <a:pPr>
              <a:spcAft>
                <a:spcPts val="1200"/>
              </a:spcAft>
            </a:pP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132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Uav setup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9" name="Rechteck 5">
            <a:extLst>
              <a:ext uri="{FF2B5EF4-FFF2-40B4-BE49-F238E27FC236}">
                <a16:creationId xmlns:a16="http://schemas.microsoft.com/office/drawing/2014/main" id="{AEDA4EF4-40F5-4294-B421-1CDA522DF7EC}"/>
              </a:ext>
            </a:extLst>
          </p:cNvPr>
          <p:cNvSpPr/>
          <p:nvPr/>
        </p:nvSpPr>
        <p:spPr>
          <a:xfrm>
            <a:off x="360000" y="1078883"/>
            <a:ext cx="5458289" cy="248489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pt-BR" sz="2000" b="1" dirty="0">
                <a:solidFill>
                  <a:schemeClr val="tx1"/>
                </a:solidFill>
              </a:rPr>
              <a:t>DJI dock 2</a:t>
            </a:r>
          </a:p>
          <a:p>
            <a:pPr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Autonomous flight operations: </a:t>
            </a:r>
            <a:r>
              <a:rPr lang="en-US" sz="1600" dirty="0">
                <a:solidFill>
                  <a:schemeClr val="tx1"/>
                </a:solidFill>
              </a:rPr>
              <a:t>Remote mission planning, execution, live streaming etc.</a:t>
            </a:r>
          </a:p>
          <a:p>
            <a:pPr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All-Weather Design: </a:t>
            </a:r>
            <a:r>
              <a:rPr lang="en-US" sz="1600" dirty="0">
                <a:solidFill>
                  <a:schemeClr val="tx1"/>
                </a:solidFill>
              </a:rPr>
              <a:t>operates in temperatures from -25°C to 45°C</a:t>
            </a:r>
          </a:p>
          <a:p>
            <a:pPr>
              <a:spcAft>
                <a:spcPts val="1200"/>
              </a:spcAft>
            </a:pPr>
            <a:r>
              <a:rPr lang="en-US" sz="1600" b="1" dirty="0">
                <a:solidFill>
                  <a:schemeClr val="tx1"/>
                </a:solidFill>
              </a:rPr>
              <a:t>Smart Environmental Awareness: </a:t>
            </a:r>
            <a:r>
              <a:rPr lang="en-US" sz="1600" dirty="0">
                <a:solidFill>
                  <a:schemeClr val="tx1"/>
                </a:solidFill>
              </a:rPr>
              <a:t>Automatically delays takeoff if weather conditions are unsafe.</a:t>
            </a:r>
          </a:p>
          <a:p>
            <a:pPr>
              <a:spcAft>
                <a:spcPts val="1200"/>
              </a:spcAft>
            </a:pP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A3C8FD-BA06-49E5-B8F0-A3BF83B961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0"/>
          <a:stretch/>
        </p:blipFill>
        <p:spPr>
          <a:xfrm>
            <a:off x="0" y="4005063"/>
            <a:ext cx="5375920" cy="28529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120130-2E7F-44A0-B49D-25C97D873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731" y="488775"/>
            <a:ext cx="5208371" cy="2929709"/>
          </a:xfrm>
          <a:prstGeom prst="rect">
            <a:avLst/>
          </a:prstGeom>
        </p:spPr>
      </p:pic>
      <p:sp>
        <p:nvSpPr>
          <p:cNvPr id="13" name="Rechteck 5">
            <a:extLst>
              <a:ext uri="{FF2B5EF4-FFF2-40B4-BE49-F238E27FC236}">
                <a16:creationId xmlns:a16="http://schemas.microsoft.com/office/drawing/2014/main" id="{E09297CD-826C-4312-A6EC-00BFCFFD6275}"/>
              </a:ext>
            </a:extLst>
          </p:cNvPr>
          <p:cNvSpPr/>
          <p:nvPr/>
        </p:nvSpPr>
        <p:spPr>
          <a:xfrm>
            <a:off x="6634594" y="3212976"/>
            <a:ext cx="4487508" cy="248489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pt-BR" sz="2000" b="1" dirty="0">
                <a:solidFill>
                  <a:schemeClr val="tx1"/>
                </a:solidFill>
              </a:rPr>
              <a:t>DJI Matrice 3TD</a:t>
            </a:r>
          </a:p>
          <a:p>
            <a:pPr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Triple camera sytem:</a:t>
            </a:r>
            <a:r>
              <a:rPr lang="pt-BR" sz="1600" dirty="0">
                <a:solidFill>
                  <a:schemeClr val="tx1"/>
                </a:solidFill>
              </a:rPr>
              <a:t> wide, telephoto and thermal </a:t>
            </a:r>
          </a:p>
          <a:p>
            <a:pPr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RTK positioning</a:t>
            </a:r>
            <a:r>
              <a:rPr lang="pt-BR" sz="1600" dirty="0">
                <a:solidFill>
                  <a:schemeClr val="tx1"/>
                </a:solidFill>
              </a:rPr>
              <a:t>: Built-in RTK module  </a:t>
            </a:r>
          </a:p>
          <a:p>
            <a:pPr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Long Flight Time</a:t>
            </a:r>
            <a:r>
              <a:rPr lang="pt-BR" sz="1600" dirty="0">
                <a:solidFill>
                  <a:schemeClr val="tx1"/>
                </a:solidFill>
              </a:rPr>
              <a:t>: </a:t>
            </a:r>
            <a:r>
              <a:rPr lang="en-US" sz="1600" dirty="0">
                <a:solidFill>
                  <a:schemeClr val="tx1"/>
                </a:solidFill>
              </a:rPr>
              <a:t>Up to 50 minutes of maximum flight time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299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Uav setup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31221A-B30C-4E24-BA31-F79C94629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87128"/>
            <a:ext cx="11199323" cy="63708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6CC539-B9AB-4C38-AF46-22B49053C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301" y="-90958"/>
            <a:ext cx="4791977" cy="70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00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Uav setup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C8477B7-EDF0-4D7B-86AC-67754811E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938" y="4173418"/>
            <a:ext cx="3579442" cy="26845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B5A399A-E179-441B-92C3-B3440C2D3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571" y="4173418"/>
            <a:ext cx="3579442" cy="26845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9762535-5B72-4D62-9386-4634E4616C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744857"/>
            <a:ext cx="4067931" cy="2285528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661BDEE-FC64-4F40-AACD-7DB9CF611396}"/>
              </a:ext>
            </a:extLst>
          </p:cNvPr>
          <p:cNvSpPr/>
          <p:nvPr/>
        </p:nvSpPr>
        <p:spPr>
          <a:xfrm>
            <a:off x="5098242" y="2667929"/>
            <a:ext cx="5438775" cy="1504950"/>
          </a:xfrm>
          <a:custGeom>
            <a:avLst/>
            <a:gdLst>
              <a:gd name="connsiteX0" fmla="*/ 1866900 w 5438775"/>
              <a:gd name="connsiteY0" fmla="*/ 1495425 h 1504950"/>
              <a:gd name="connsiteX1" fmla="*/ 0 w 5438775"/>
              <a:gd name="connsiteY1" fmla="*/ 0 h 1504950"/>
              <a:gd name="connsiteX2" fmla="*/ 5438775 w 5438775"/>
              <a:gd name="connsiteY2" fmla="*/ 1504950 h 1504950"/>
              <a:gd name="connsiteX3" fmla="*/ 1866900 w 5438775"/>
              <a:gd name="connsiteY3" fmla="*/ 1495425 h 150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8775" h="1504950">
                <a:moveTo>
                  <a:pt x="1866900" y="1495425"/>
                </a:moveTo>
                <a:lnTo>
                  <a:pt x="0" y="0"/>
                </a:lnTo>
                <a:lnTo>
                  <a:pt x="5438775" y="1504950"/>
                </a:lnTo>
                <a:lnTo>
                  <a:pt x="1866900" y="1495425"/>
                </a:lnTo>
                <a:close/>
              </a:path>
            </a:pathLst>
          </a:cu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5400000" scaled="1"/>
            <a:tileRect/>
          </a:gra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58E7A45-2898-4811-ABBE-1D1B02A91634}"/>
              </a:ext>
            </a:extLst>
          </p:cNvPr>
          <p:cNvSpPr/>
          <p:nvPr/>
        </p:nvSpPr>
        <p:spPr>
          <a:xfrm>
            <a:off x="3103009" y="2582473"/>
            <a:ext cx="3543300" cy="1590675"/>
          </a:xfrm>
          <a:custGeom>
            <a:avLst/>
            <a:gdLst>
              <a:gd name="connsiteX0" fmla="*/ 1676400 w 3543300"/>
              <a:gd name="connsiteY0" fmla="*/ 0 h 1590675"/>
              <a:gd name="connsiteX1" fmla="*/ 0 w 3543300"/>
              <a:gd name="connsiteY1" fmla="*/ 1581150 h 1590675"/>
              <a:gd name="connsiteX2" fmla="*/ 3543300 w 3543300"/>
              <a:gd name="connsiteY2" fmla="*/ 1590675 h 1590675"/>
              <a:gd name="connsiteX3" fmla="*/ 1676400 w 3543300"/>
              <a:gd name="connsiteY3" fmla="*/ 0 h 159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3300" h="1590675">
                <a:moveTo>
                  <a:pt x="1676400" y="0"/>
                </a:moveTo>
                <a:lnTo>
                  <a:pt x="0" y="1581150"/>
                </a:lnTo>
                <a:lnTo>
                  <a:pt x="3543300" y="1590675"/>
                </a:lnTo>
                <a:lnTo>
                  <a:pt x="167640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4DE3A8-59A6-45F7-B99E-D448A40809A5}"/>
              </a:ext>
            </a:extLst>
          </p:cNvPr>
          <p:cNvSpPr txBox="1"/>
          <p:nvPr/>
        </p:nvSpPr>
        <p:spPr>
          <a:xfrm>
            <a:off x="4116916" y="3720880"/>
            <a:ext cx="154537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/>
              <a:t>Nadir 90°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3D1B76-8CFE-40D8-B547-EC5F3A281D2A}"/>
              </a:ext>
            </a:extLst>
          </p:cNvPr>
          <p:cNvSpPr txBox="1"/>
          <p:nvPr/>
        </p:nvSpPr>
        <p:spPr>
          <a:xfrm>
            <a:off x="7104112" y="3727365"/>
            <a:ext cx="2144381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/>
              <a:t>Oblique 45°</a:t>
            </a:r>
          </a:p>
        </p:txBody>
      </p:sp>
      <p:sp>
        <p:nvSpPr>
          <p:cNvPr id="34" name="Rechteck 5">
            <a:extLst>
              <a:ext uri="{FF2B5EF4-FFF2-40B4-BE49-F238E27FC236}">
                <a16:creationId xmlns:a16="http://schemas.microsoft.com/office/drawing/2014/main" id="{E914C710-E5F8-4E50-8560-7C55773803C0}"/>
              </a:ext>
            </a:extLst>
          </p:cNvPr>
          <p:cNvSpPr/>
          <p:nvPr/>
        </p:nvSpPr>
        <p:spPr>
          <a:xfrm>
            <a:off x="7904897" y="1107348"/>
            <a:ext cx="3387376" cy="169009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Various flight parameters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1600" dirty="0">
                <a:solidFill>
                  <a:schemeClr val="tx1"/>
                </a:solidFill>
              </a:rPr>
              <a:t>Flight altitude 30 and 20 m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1600" dirty="0">
                <a:solidFill>
                  <a:schemeClr val="tx1"/>
                </a:solidFill>
              </a:rPr>
              <a:t>Front overlap 80-95%, lateral overlap 65%-85%</a:t>
            </a:r>
            <a:endParaRPr lang="pt-BR" sz="1200" dirty="0">
              <a:solidFill>
                <a:schemeClr val="tx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39B8A14-68F4-4B80-B85A-9BD872E65F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7" t="41799" r="56069" b="49676"/>
          <a:stretch/>
        </p:blipFill>
        <p:spPr>
          <a:xfrm>
            <a:off x="384444" y="3212976"/>
            <a:ext cx="2160240" cy="24051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7" name="Rechteck 5">
            <a:extLst>
              <a:ext uri="{FF2B5EF4-FFF2-40B4-BE49-F238E27FC236}">
                <a16:creationId xmlns:a16="http://schemas.microsoft.com/office/drawing/2014/main" id="{E511D8BE-3C0C-43D4-8F01-F8CFDD3C690E}"/>
              </a:ext>
            </a:extLst>
          </p:cNvPr>
          <p:cNvSpPr/>
          <p:nvPr/>
        </p:nvSpPr>
        <p:spPr>
          <a:xfrm>
            <a:off x="360000" y="1280401"/>
            <a:ext cx="2147152" cy="176314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GCPs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1600" dirty="0">
                <a:solidFill>
                  <a:schemeClr val="tx1"/>
                </a:solidFill>
              </a:rPr>
              <a:t>Ground control points were used to validate RTK measurements</a:t>
            </a:r>
            <a:endParaRPr lang="pt-BR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508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Photogrammetric processing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13</a:t>
            </a:fld>
            <a:endParaRPr lang="de-DE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B81D38-F1A0-4E10-AD37-BF74C902FB88}"/>
              </a:ext>
            </a:extLst>
          </p:cNvPr>
          <p:cNvGrpSpPr/>
          <p:nvPr/>
        </p:nvGrpSpPr>
        <p:grpSpPr>
          <a:xfrm>
            <a:off x="0" y="1700810"/>
            <a:ext cx="3796277" cy="4144766"/>
            <a:chOff x="1065004" y="1700808"/>
            <a:chExt cx="3935800" cy="4143709"/>
          </a:xfrm>
        </p:grpSpPr>
        <p:sp>
          <p:nvSpPr>
            <p:cNvPr id="38" name="Rechteck 5">
              <a:extLst>
                <a:ext uri="{FF2B5EF4-FFF2-40B4-BE49-F238E27FC236}">
                  <a16:creationId xmlns:a16="http://schemas.microsoft.com/office/drawing/2014/main" id="{7EADF525-BA81-40AB-AD82-CC648CCCCD51}"/>
                </a:ext>
              </a:extLst>
            </p:cNvPr>
            <p:cNvSpPr/>
            <p:nvPr/>
          </p:nvSpPr>
          <p:spPr>
            <a:xfrm>
              <a:off x="1065004" y="1700808"/>
              <a:ext cx="3935800" cy="414370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t"/>
            <a:lstStyle/>
            <a:p>
              <a:pPr algn="ctr">
                <a:spcAft>
                  <a:spcPts val="1200"/>
                </a:spcAft>
              </a:pPr>
              <a:r>
                <a:rPr lang="pt-BR" sz="2000" b="1" dirty="0">
                  <a:solidFill>
                    <a:schemeClr val="tx1"/>
                  </a:solidFill>
                </a:rPr>
                <a:t>Dense point cloud</a:t>
              </a:r>
            </a:p>
            <a:p>
              <a:pPr algn="ctr">
                <a:spcAft>
                  <a:spcPts val="1200"/>
                </a:spcAft>
              </a:pPr>
              <a:r>
                <a:rPr lang="en-US" sz="1600" dirty="0">
                  <a:solidFill>
                    <a:schemeClr val="tx1"/>
                  </a:solidFill>
                </a:rPr>
                <a:t>A 3D point cloud of the study area generated by aligning images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8ADEA9D-B4EF-42D6-AF8B-448642BDD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43" r="13137" b="24343"/>
            <a:stretch/>
          </p:blipFill>
          <p:spPr>
            <a:xfrm>
              <a:off x="1065004" y="2996952"/>
              <a:ext cx="3935800" cy="284756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3AAF4D-F3D3-48E2-8D26-824490DEF17C}"/>
              </a:ext>
            </a:extLst>
          </p:cNvPr>
          <p:cNvGrpSpPr/>
          <p:nvPr/>
        </p:nvGrpSpPr>
        <p:grpSpPr>
          <a:xfrm>
            <a:off x="3981293" y="1700809"/>
            <a:ext cx="4123365" cy="4144765"/>
            <a:chOff x="4459849" y="1701866"/>
            <a:chExt cx="4175663" cy="405463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0AB32E1-178B-4CDF-8FEB-AA177EC8C805}"/>
                </a:ext>
              </a:extLst>
            </p:cNvPr>
            <p:cNvGrpSpPr/>
            <p:nvPr/>
          </p:nvGrpSpPr>
          <p:grpSpPr>
            <a:xfrm>
              <a:off x="4459849" y="1701866"/>
              <a:ext cx="4175663" cy="4054639"/>
              <a:chOff x="4728648" y="1701867"/>
              <a:chExt cx="4175663" cy="4054639"/>
            </a:xfrm>
          </p:grpSpPr>
          <p:sp>
            <p:nvSpPr>
              <p:cNvPr id="39" name="Rechteck 5">
                <a:extLst>
                  <a:ext uri="{FF2B5EF4-FFF2-40B4-BE49-F238E27FC236}">
                    <a16:creationId xmlns:a16="http://schemas.microsoft.com/office/drawing/2014/main" id="{F2DFC238-7125-49EB-8CAD-2F61F15C834B}"/>
                  </a:ext>
                </a:extLst>
              </p:cNvPr>
              <p:cNvSpPr/>
              <p:nvPr/>
            </p:nvSpPr>
            <p:spPr>
              <a:xfrm>
                <a:off x="4728648" y="1701867"/>
                <a:ext cx="4175663" cy="405390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t"/>
              <a:lstStyle/>
              <a:p>
                <a:pPr algn="ctr">
                  <a:spcAft>
                    <a:spcPts val="12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Digital elevation models</a:t>
                </a:r>
              </a:p>
              <a:p>
                <a:pPr algn="ctr">
                  <a:spcAft>
                    <a:spcPts val="12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(DEMs)</a:t>
                </a:r>
              </a:p>
              <a:p>
                <a:pPr algn="ctr">
                  <a:spcAft>
                    <a:spcPts val="1200"/>
                  </a:spcAft>
                </a:pPr>
                <a:r>
                  <a:rPr lang="en-US" sz="1600" dirty="0">
                    <a:solidFill>
                      <a:schemeClr val="tx1"/>
                    </a:solidFill>
                  </a:rPr>
                  <a:t>DTM – digital terrain model (bare soil), DSM – digital surface model (plants)</a:t>
                </a:r>
                <a:endParaRPr lang="pt-BR" sz="16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78C4396-84CC-4A6A-8738-223D8C4E66B5}"/>
                  </a:ext>
                </a:extLst>
              </p:cNvPr>
              <p:cNvGrpSpPr/>
              <p:nvPr/>
            </p:nvGrpSpPr>
            <p:grpSpPr>
              <a:xfrm>
                <a:off x="4953564" y="3715690"/>
                <a:ext cx="3515561" cy="2040816"/>
                <a:chOff x="4882963" y="3700037"/>
                <a:chExt cx="3515561" cy="2040816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E37B5AC3-9344-4414-8DEF-33770F4F27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975" t="5008" r="54609" b="49058"/>
                <a:stretch/>
              </p:blipFill>
              <p:spPr>
                <a:xfrm>
                  <a:off x="4882963" y="3700774"/>
                  <a:ext cx="1706240" cy="2040079"/>
                </a:xfrm>
                <a:prstGeom prst="rect">
                  <a:avLst/>
                </a:prstGeom>
              </p:spPr>
            </p:pic>
            <p:sp>
              <p:nvSpPr>
                <p:cNvPr id="20" name="Rechteck 5">
                  <a:extLst>
                    <a:ext uri="{FF2B5EF4-FFF2-40B4-BE49-F238E27FC236}">
                      <a16:creationId xmlns:a16="http://schemas.microsoft.com/office/drawing/2014/main" id="{95145DAF-76A7-435F-BAEA-4D1B34369138}"/>
                    </a:ext>
                  </a:extLst>
                </p:cNvPr>
                <p:cNvSpPr/>
                <p:nvPr/>
              </p:nvSpPr>
              <p:spPr>
                <a:xfrm>
                  <a:off x="5061151" y="3815032"/>
                  <a:ext cx="1349863" cy="518719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44000" tIns="144000" rIns="144000" bIns="144000" rtlCol="0" anchor="t"/>
                <a:lstStyle/>
                <a:p>
                  <a:pPr algn="ctr">
                    <a:spcAft>
                      <a:spcPts val="1200"/>
                    </a:spcAft>
                  </a:pPr>
                  <a:r>
                    <a:rPr lang="pt-BR" sz="1600" b="1" dirty="0">
                      <a:solidFill>
                        <a:schemeClr val="tx1"/>
                      </a:solidFill>
                    </a:rPr>
                    <a:t>DTM</a:t>
                  </a:r>
                </a:p>
              </p:txBody>
            </p:sp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2F09F47F-0E85-4123-9851-1538BD2CCB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750" t="53264" r="54833" b="1116"/>
                <a:stretch/>
              </p:blipFill>
              <p:spPr>
                <a:xfrm>
                  <a:off x="6680551" y="3700037"/>
                  <a:ext cx="1717973" cy="2040079"/>
                </a:xfrm>
                <a:prstGeom prst="rect">
                  <a:avLst/>
                </a:prstGeom>
              </p:spPr>
            </p:pic>
            <p:sp>
              <p:nvSpPr>
                <p:cNvPr id="43" name="Rechteck 5">
                  <a:extLst>
                    <a:ext uri="{FF2B5EF4-FFF2-40B4-BE49-F238E27FC236}">
                      <a16:creationId xmlns:a16="http://schemas.microsoft.com/office/drawing/2014/main" id="{019E517D-D0CF-4046-9F0A-C141627C66D3}"/>
                    </a:ext>
                  </a:extLst>
                </p:cNvPr>
                <p:cNvSpPr/>
                <p:nvPr/>
              </p:nvSpPr>
              <p:spPr>
                <a:xfrm>
                  <a:off x="6864605" y="3815031"/>
                  <a:ext cx="1349863" cy="518719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44000" tIns="144000" rIns="144000" bIns="144000" rtlCol="0" anchor="t"/>
                <a:lstStyle/>
                <a:p>
                  <a:pPr algn="ctr">
                    <a:spcAft>
                      <a:spcPts val="1200"/>
                    </a:spcAft>
                  </a:pPr>
                  <a:r>
                    <a:rPr lang="pt-BR" sz="1600" b="1" dirty="0">
                      <a:solidFill>
                        <a:schemeClr val="tx1"/>
                      </a:solidFill>
                    </a:rPr>
                    <a:t>DSM</a:t>
                  </a:r>
                </a:p>
              </p:txBody>
            </p:sp>
          </p:grp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5EA9BE1-FA83-4DB6-989C-ABCB3515C3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696" t="12252" r="-105" b="11585"/>
            <a:stretch/>
          </p:blipFill>
          <p:spPr>
            <a:xfrm>
              <a:off x="8309331" y="3830683"/>
              <a:ext cx="159335" cy="1893319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8CCC36-D639-41AD-B4D8-8CAFCA7E93E8}"/>
              </a:ext>
            </a:extLst>
          </p:cNvPr>
          <p:cNvGrpSpPr/>
          <p:nvPr/>
        </p:nvGrpSpPr>
        <p:grpSpPr>
          <a:xfrm>
            <a:off x="8212296" y="1700809"/>
            <a:ext cx="3968897" cy="4147225"/>
            <a:chOff x="8212296" y="1700809"/>
            <a:chExt cx="3968897" cy="4147225"/>
          </a:xfrm>
        </p:grpSpPr>
        <p:sp>
          <p:nvSpPr>
            <p:cNvPr id="44" name="Rechteck 5">
              <a:extLst>
                <a:ext uri="{FF2B5EF4-FFF2-40B4-BE49-F238E27FC236}">
                  <a16:creationId xmlns:a16="http://schemas.microsoft.com/office/drawing/2014/main" id="{6F09157F-E134-49E9-BB77-F4A359DB348A}"/>
                </a:ext>
              </a:extLst>
            </p:cNvPr>
            <p:cNvSpPr/>
            <p:nvPr/>
          </p:nvSpPr>
          <p:spPr>
            <a:xfrm>
              <a:off x="8262668" y="1700809"/>
              <a:ext cx="3918525" cy="414401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t"/>
            <a:lstStyle/>
            <a:p>
              <a:pPr algn="ctr">
                <a:spcAft>
                  <a:spcPts val="1200"/>
                </a:spcAft>
              </a:pPr>
              <a:r>
                <a:rPr lang="en-US" sz="2000" b="1" dirty="0">
                  <a:solidFill>
                    <a:schemeClr val="tx1"/>
                  </a:solidFill>
                </a:rPr>
                <a:t>Crop surface models </a:t>
              </a:r>
            </a:p>
            <a:p>
              <a:pPr algn="ctr">
                <a:spcAft>
                  <a:spcPts val="1200"/>
                </a:spcAft>
              </a:pPr>
              <a:r>
                <a:rPr lang="en-US" sz="2000" b="1" dirty="0">
                  <a:solidFill>
                    <a:schemeClr val="tx1"/>
                  </a:solidFill>
                </a:rPr>
                <a:t>(CSMs)</a:t>
              </a:r>
            </a:p>
            <a:p>
              <a:pPr algn="ctr">
                <a:spcAft>
                  <a:spcPts val="1200"/>
                </a:spcAft>
              </a:pPr>
              <a:r>
                <a:rPr lang="en-US" sz="1600" dirty="0">
                  <a:solidFill>
                    <a:schemeClr val="tx1"/>
                  </a:solidFill>
                </a:rPr>
                <a:t>Subtracting DSM from DTM results in CSMs aka crop height model</a:t>
              </a:r>
              <a:endParaRPr lang="pt-BR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D651CA6-38B4-4DA9-B12A-426D28CC752D}"/>
                </a:ext>
              </a:extLst>
            </p:cNvPr>
            <p:cNvGrpSpPr/>
            <p:nvPr/>
          </p:nvGrpSpPr>
          <p:grpSpPr>
            <a:xfrm>
              <a:off x="8212296" y="3501008"/>
              <a:ext cx="3968895" cy="2347026"/>
              <a:chOff x="8186966" y="3573855"/>
              <a:chExt cx="3779281" cy="2280588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BA03A36-F1D4-4DB1-A98C-47FA6F13E9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07" t="-272" r="57152" b="49999"/>
              <a:stretch/>
            </p:blipFill>
            <p:spPr>
              <a:xfrm>
                <a:off x="8234931" y="3573856"/>
                <a:ext cx="2940248" cy="1173718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F7646DBA-10BD-4647-9A94-1507BE6FF9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704" t="5623" r="8187" b="9418"/>
              <a:stretch/>
            </p:blipFill>
            <p:spPr>
              <a:xfrm>
                <a:off x="11155799" y="3573855"/>
                <a:ext cx="810448" cy="2277466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99E3B752-261C-44C6-B92E-AD1BC8E89D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41" t="-272" r="25519" b="49999"/>
              <a:stretch/>
            </p:blipFill>
            <p:spPr>
              <a:xfrm>
                <a:off x="8186966" y="4680725"/>
                <a:ext cx="3035552" cy="1173718"/>
              </a:xfrm>
              <a:prstGeom prst="rect">
                <a:avLst/>
              </a:prstGeom>
            </p:spPr>
          </p:pic>
        </p:grpSp>
      </p:grp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EFD51A1E-7E1F-45C0-8950-465D7156435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/>
          <a:p>
            <a:r>
              <a:rPr lang="en-US" dirty="0"/>
              <a:t>Allows to create 3D model of the study area</a:t>
            </a:r>
          </a:p>
        </p:txBody>
      </p:sp>
    </p:spTree>
    <p:extLst>
      <p:ext uri="{BB962C8B-B14F-4D97-AF65-F5344CB8AC3E}">
        <p14:creationId xmlns:p14="http://schemas.microsoft.com/office/powerpoint/2010/main" val="28784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DA6C173-2434-463C-BDB9-66BA96369D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092"/>
          <a:stretch/>
        </p:blipFill>
        <p:spPr>
          <a:xfrm>
            <a:off x="-11476" y="1"/>
            <a:ext cx="12372172" cy="685800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EA48C87-7C33-472C-B4BE-5E6388AC2047}"/>
              </a:ext>
            </a:extLst>
          </p:cNvPr>
          <p:cNvSpPr/>
          <p:nvPr/>
        </p:nvSpPr>
        <p:spPr>
          <a:xfrm>
            <a:off x="1924216" y="1057523"/>
            <a:ext cx="2027582" cy="842839"/>
          </a:xfrm>
          <a:custGeom>
            <a:avLst/>
            <a:gdLst>
              <a:gd name="connsiteX0" fmla="*/ 55659 w 2027582"/>
              <a:gd name="connsiteY0" fmla="*/ 477079 h 842839"/>
              <a:gd name="connsiteX1" fmla="*/ 1001864 w 2027582"/>
              <a:gd name="connsiteY1" fmla="*/ 0 h 842839"/>
              <a:gd name="connsiteX2" fmla="*/ 2027582 w 2027582"/>
              <a:gd name="connsiteY2" fmla="*/ 198783 h 842839"/>
              <a:gd name="connsiteX3" fmla="*/ 1192695 w 2027582"/>
              <a:gd name="connsiteY3" fmla="*/ 842839 h 842839"/>
              <a:gd name="connsiteX4" fmla="*/ 0 w 2027582"/>
              <a:gd name="connsiteY4" fmla="*/ 524787 h 842839"/>
              <a:gd name="connsiteX5" fmla="*/ 310101 w 2027582"/>
              <a:gd name="connsiteY5" fmla="*/ 333955 h 84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7582" h="842839">
                <a:moveTo>
                  <a:pt x="55659" y="477079"/>
                </a:moveTo>
                <a:lnTo>
                  <a:pt x="1001864" y="0"/>
                </a:lnTo>
                <a:lnTo>
                  <a:pt x="2027582" y="198783"/>
                </a:lnTo>
                <a:lnTo>
                  <a:pt x="1192695" y="842839"/>
                </a:lnTo>
                <a:lnTo>
                  <a:pt x="0" y="524787"/>
                </a:lnTo>
                <a:lnTo>
                  <a:pt x="310101" y="333955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F718FE9F-458C-434B-949E-1049B1E9E8D2}"/>
              </a:ext>
            </a:extLst>
          </p:cNvPr>
          <p:cNvSpPr txBox="1">
            <a:spLocks/>
          </p:cNvSpPr>
          <p:nvPr/>
        </p:nvSpPr>
        <p:spPr>
          <a:xfrm>
            <a:off x="551384" y="254344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sz="3200" b="1" kern="1200" cap="all" spc="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spinach</a:t>
            </a:r>
          </a:p>
        </p:txBody>
      </p:sp>
      <p:sp>
        <p:nvSpPr>
          <p:cNvPr id="17" name="Rechteck 5">
            <a:extLst>
              <a:ext uri="{FF2B5EF4-FFF2-40B4-BE49-F238E27FC236}">
                <a16:creationId xmlns:a16="http://schemas.microsoft.com/office/drawing/2014/main" id="{6C9EEF49-6FAB-40F7-96EF-330B01AB02A3}"/>
              </a:ext>
            </a:extLst>
          </p:cNvPr>
          <p:cNvSpPr/>
          <p:nvPr/>
        </p:nvSpPr>
        <p:spPr>
          <a:xfrm>
            <a:off x="-11476" y="6453336"/>
            <a:ext cx="5963460" cy="4046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spcAft>
                <a:spcPts val="1200"/>
              </a:spcAft>
            </a:pPr>
            <a:r>
              <a:rPr lang="pt-BR" sz="1200" dirty="0">
                <a:solidFill>
                  <a:schemeClr val="tx1"/>
                </a:solidFill>
              </a:rPr>
              <a:t>South facing system (picture taken from the North). Picture taken on 04.06.2025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BF0035B-31D9-4304-B70A-FF89BF138C18}"/>
              </a:ext>
            </a:extLst>
          </p:cNvPr>
          <p:cNvSpPr/>
          <p:nvPr/>
        </p:nvSpPr>
        <p:spPr>
          <a:xfrm>
            <a:off x="3215680" y="378560"/>
            <a:ext cx="3672408" cy="1380035"/>
          </a:xfrm>
          <a:custGeom>
            <a:avLst/>
            <a:gdLst>
              <a:gd name="connsiteX0" fmla="*/ 0 w 1979875"/>
              <a:gd name="connsiteY0" fmla="*/ 477078 h 811033"/>
              <a:gd name="connsiteX1" fmla="*/ 922352 w 1979875"/>
              <a:gd name="connsiteY1" fmla="*/ 0 h 811033"/>
              <a:gd name="connsiteX2" fmla="*/ 1979875 w 1979875"/>
              <a:gd name="connsiteY2" fmla="*/ 190831 h 811033"/>
              <a:gd name="connsiteX3" fmla="*/ 1216550 w 1979875"/>
              <a:gd name="connsiteY3" fmla="*/ 811033 h 811033"/>
              <a:gd name="connsiteX4" fmla="*/ 0 w 1979875"/>
              <a:gd name="connsiteY4" fmla="*/ 477078 h 811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9875" h="811033">
                <a:moveTo>
                  <a:pt x="0" y="477078"/>
                </a:moveTo>
                <a:lnTo>
                  <a:pt x="922352" y="0"/>
                </a:lnTo>
                <a:lnTo>
                  <a:pt x="1979875" y="190831"/>
                </a:lnTo>
                <a:lnTo>
                  <a:pt x="1216550" y="811033"/>
                </a:lnTo>
                <a:lnTo>
                  <a:pt x="0" y="477078"/>
                </a:lnTo>
                <a:close/>
              </a:path>
            </a:pathLst>
          </a:custGeom>
          <a:solidFill>
            <a:schemeClr val="accent1">
              <a:alpha val="63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7368958-8C41-4970-9915-C6154F227FB5}"/>
              </a:ext>
            </a:extLst>
          </p:cNvPr>
          <p:cNvSpPr/>
          <p:nvPr/>
        </p:nvSpPr>
        <p:spPr>
          <a:xfrm>
            <a:off x="325842" y="1900362"/>
            <a:ext cx="6634254" cy="3874011"/>
          </a:xfrm>
          <a:custGeom>
            <a:avLst/>
            <a:gdLst>
              <a:gd name="connsiteX0" fmla="*/ 0 w 3458818"/>
              <a:gd name="connsiteY0" fmla="*/ 1208598 h 2170706"/>
              <a:gd name="connsiteX1" fmla="*/ 1693628 w 3458818"/>
              <a:gd name="connsiteY1" fmla="*/ 0 h 2170706"/>
              <a:gd name="connsiteX2" fmla="*/ 3458818 w 3458818"/>
              <a:gd name="connsiteY2" fmla="*/ 485029 h 2170706"/>
              <a:gd name="connsiteX3" fmla="*/ 1924216 w 3458818"/>
              <a:gd name="connsiteY3" fmla="*/ 2170706 h 2170706"/>
              <a:gd name="connsiteX4" fmla="*/ 0 w 3458818"/>
              <a:gd name="connsiteY4" fmla="*/ 1208598 h 2170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8818" h="2170706">
                <a:moveTo>
                  <a:pt x="0" y="1208598"/>
                </a:moveTo>
                <a:lnTo>
                  <a:pt x="1693628" y="0"/>
                </a:lnTo>
                <a:lnTo>
                  <a:pt x="3458818" y="485029"/>
                </a:lnTo>
                <a:lnTo>
                  <a:pt x="1924216" y="2170706"/>
                </a:lnTo>
                <a:lnTo>
                  <a:pt x="0" y="1208598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63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9D48A9-0A91-40DF-ADA7-3F6BC3D9C74D}"/>
              </a:ext>
            </a:extLst>
          </p:cNvPr>
          <p:cNvSpPr/>
          <p:nvPr/>
        </p:nvSpPr>
        <p:spPr>
          <a:xfrm rot="1253080">
            <a:off x="3961478" y="2470976"/>
            <a:ext cx="10294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APV</a:t>
            </a:r>
            <a:endParaRPr lang="en-US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3E522F-7130-4E52-BBA3-130035E2F1FA}"/>
              </a:ext>
            </a:extLst>
          </p:cNvPr>
          <p:cNvSpPr/>
          <p:nvPr/>
        </p:nvSpPr>
        <p:spPr>
          <a:xfrm rot="1095503">
            <a:off x="2671509" y="3357047"/>
            <a:ext cx="3484753" cy="677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2000" dirty="0"/>
              <a:t>2 spinach varieties: Bufflehead , Eland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96FECE-E283-4F75-9393-10E24C78E1BA}"/>
              </a:ext>
            </a:extLst>
          </p:cNvPr>
          <p:cNvSpPr txBox="1"/>
          <p:nvPr/>
        </p:nvSpPr>
        <p:spPr>
          <a:xfrm rot="20612118">
            <a:off x="4363442" y="487045"/>
            <a:ext cx="3465116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3200" b="1" dirty="0"/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1865215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15</a:t>
            </a:fld>
            <a:endParaRPr lang="de-DE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F70DE9-C736-49BC-A78E-EA1A0914E7EB}"/>
              </a:ext>
            </a:extLst>
          </p:cNvPr>
          <p:cNvGrpSpPr/>
          <p:nvPr/>
        </p:nvGrpSpPr>
        <p:grpSpPr>
          <a:xfrm>
            <a:off x="-27585" y="0"/>
            <a:ext cx="5002397" cy="6858000"/>
            <a:chOff x="-27585" y="0"/>
            <a:chExt cx="5002397" cy="68580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EA48C87-7C33-472C-B4BE-5E6388AC2047}"/>
                </a:ext>
              </a:extLst>
            </p:cNvPr>
            <p:cNvSpPr/>
            <p:nvPr/>
          </p:nvSpPr>
          <p:spPr>
            <a:xfrm>
              <a:off x="1924216" y="1057523"/>
              <a:ext cx="2027582" cy="842839"/>
            </a:xfrm>
            <a:custGeom>
              <a:avLst/>
              <a:gdLst>
                <a:gd name="connsiteX0" fmla="*/ 55659 w 2027582"/>
                <a:gd name="connsiteY0" fmla="*/ 477079 h 842839"/>
                <a:gd name="connsiteX1" fmla="*/ 1001864 w 2027582"/>
                <a:gd name="connsiteY1" fmla="*/ 0 h 842839"/>
                <a:gd name="connsiteX2" fmla="*/ 2027582 w 2027582"/>
                <a:gd name="connsiteY2" fmla="*/ 198783 h 842839"/>
                <a:gd name="connsiteX3" fmla="*/ 1192695 w 2027582"/>
                <a:gd name="connsiteY3" fmla="*/ 842839 h 842839"/>
                <a:gd name="connsiteX4" fmla="*/ 0 w 2027582"/>
                <a:gd name="connsiteY4" fmla="*/ 524787 h 842839"/>
                <a:gd name="connsiteX5" fmla="*/ 310101 w 2027582"/>
                <a:gd name="connsiteY5" fmla="*/ 333955 h 842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582" h="842839">
                  <a:moveTo>
                    <a:pt x="55659" y="477079"/>
                  </a:moveTo>
                  <a:lnTo>
                    <a:pt x="1001864" y="0"/>
                  </a:lnTo>
                  <a:lnTo>
                    <a:pt x="2027582" y="198783"/>
                  </a:lnTo>
                  <a:lnTo>
                    <a:pt x="1192695" y="842839"/>
                  </a:lnTo>
                  <a:lnTo>
                    <a:pt x="0" y="524787"/>
                  </a:lnTo>
                  <a:lnTo>
                    <a:pt x="310101" y="333955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4B4D9AD-C02F-4182-975A-01F789A3F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73587" y="3956776"/>
              <a:ext cx="3315685" cy="248676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1F205FB-B7AC-4F5B-88DA-1C0BC8430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42045" y="414460"/>
              <a:ext cx="3315684" cy="2486763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3DB1DD4-66E0-453E-835E-7FFA22CF4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44718" y="414461"/>
              <a:ext cx="3315685" cy="248676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8515030-76B3-4709-9E3B-016B22B09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07785" y="3956361"/>
              <a:ext cx="3312368" cy="2484276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26" name="Rechteck 5">
              <a:extLst>
                <a:ext uri="{FF2B5EF4-FFF2-40B4-BE49-F238E27FC236}">
                  <a16:creationId xmlns:a16="http://schemas.microsoft.com/office/drawing/2014/main" id="{4300CE4E-09DD-4D15-A74A-81BF8FE45076}"/>
                </a:ext>
              </a:extLst>
            </p:cNvPr>
            <p:cNvSpPr/>
            <p:nvPr/>
          </p:nvSpPr>
          <p:spPr>
            <a:xfrm>
              <a:off x="1491533" y="111447"/>
              <a:ext cx="1713956" cy="7058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t"/>
            <a:lstStyle/>
            <a:p>
              <a:pPr>
                <a:spcAft>
                  <a:spcPts val="1200"/>
                </a:spcAft>
              </a:pPr>
              <a:r>
                <a:rPr lang="pt-BR" sz="2800" b="1" dirty="0">
                  <a:solidFill>
                    <a:schemeClr val="tx1"/>
                  </a:solidFill>
                </a:rPr>
                <a:t>Control</a:t>
              </a:r>
            </a:p>
          </p:txBody>
        </p:sp>
        <p:sp>
          <p:nvSpPr>
            <p:cNvPr id="27" name="Rechteck 5">
              <a:extLst>
                <a:ext uri="{FF2B5EF4-FFF2-40B4-BE49-F238E27FC236}">
                  <a16:creationId xmlns:a16="http://schemas.microsoft.com/office/drawing/2014/main" id="{4CB6CADF-4B44-455A-8E90-C1D7BA0872C7}"/>
                </a:ext>
              </a:extLst>
            </p:cNvPr>
            <p:cNvSpPr/>
            <p:nvPr/>
          </p:nvSpPr>
          <p:spPr>
            <a:xfrm>
              <a:off x="1248399" y="3717032"/>
              <a:ext cx="2484275" cy="7058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t"/>
            <a:lstStyle/>
            <a:p>
              <a:pPr>
                <a:spcAft>
                  <a:spcPts val="1200"/>
                </a:spcAft>
              </a:pPr>
              <a:r>
                <a:rPr lang="pt-BR" sz="2800" b="1" dirty="0">
                  <a:solidFill>
                    <a:schemeClr val="tx1"/>
                  </a:solidFill>
                </a:rPr>
                <a:t>Experiment</a:t>
              </a:r>
            </a:p>
          </p:txBody>
        </p:sp>
        <p:sp>
          <p:nvSpPr>
            <p:cNvPr id="28" name="Rechteck 5">
              <a:extLst>
                <a:ext uri="{FF2B5EF4-FFF2-40B4-BE49-F238E27FC236}">
                  <a16:creationId xmlns:a16="http://schemas.microsoft.com/office/drawing/2014/main" id="{D4E9FD00-1B7C-4C89-B7EB-5AAB1432E31C}"/>
                </a:ext>
              </a:extLst>
            </p:cNvPr>
            <p:cNvSpPr/>
            <p:nvPr/>
          </p:nvSpPr>
          <p:spPr>
            <a:xfrm>
              <a:off x="623392" y="2140584"/>
              <a:ext cx="1349863" cy="51871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t"/>
            <a:lstStyle/>
            <a:p>
              <a:pPr algn="ctr">
                <a:spcAft>
                  <a:spcPts val="1200"/>
                </a:spcAft>
              </a:pPr>
              <a:r>
                <a:rPr lang="pt-BR" sz="1600" b="1" dirty="0">
                  <a:solidFill>
                    <a:schemeClr val="tx1"/>
                  </a:solidFill>
                </a:rPr>
                <a:t>Bufflehead</a:t>
              </a:r>
            </a:p>
          </p:txBody>
        </p:sp>
        <p:sp>
          <p:nvSpPr>
            <p:cNvPr id="29" name="Rechteck 5">
              <a:extLst>
                <a:ext uri="{FF2B5EF4-FFF2-40B4-BE49-F238E27FC236}">
                  <a16:creationId xmlns:a16="http://schemas.microsoft.com/office/drawing/2014/main" id="{F6BC71F3-603B-4F85-BA8C-48E4C0A8FF66}"/>
                </a:ext>
              </a:extLst>
            </p:cNvPr>
            <p:cNvSpPr/>
            <p:nvPr/>
          </p:nvSpPr>
          <p:spPr>
            <a:xfrm>
              <a:off x="2921149" y="2140584"/>
              <a:ext cx="1349863" cy="51871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t"/>
            <a:lstStyle/>
            <a:p>
              <a:pPr algn="ctr">
                <a:spcAft>
                  <a:spcPts val="1200"/>
                </a:spcAft>
              </a:pPr>
              <a:r>
                <a:rPr lang="pt-BR" sz="1600" b="1" dirty="0">
                  <a:solidFill>
                    <a:schemeClr val="tx1"/>
                  </a:solidFill>
                </a:rPr>
                <a:t>Eland</a:t>
              </a:r>
            </a:p>
          </p:txBody>
        </p:sp>
        <p:sp>
          <p:nvSpPr>
            <p:cNvPr id="30" name="Rechteck 5">
              <a:extLst>
                <a:ext uri="{FF2B5EF4-FFF2-40B4-BE49-F238E27FC236}">
                  <a16:creationId xmlns:a16="http://schemas.microsoft.com/office/drawing/2014/main" id="{FB7C3128-AD70-4C7C-8800-85C1420464FC}"/>
                </a:ext>
              </a:extLst>
            </p:cNvPr>
            <p:cNvSpPr/>
            <p:nvPr/>
          </p:nvSpPr>
          <p:spPr>
            <a:xfrm>
              <a:off x="623392" y="5661248"/>
              <a:ext cx="1349863" cy="51871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t"/>
            <a:lstStyle/>
            <a:p>
              <a:pPr algn="ctr">
                <a:spcAft>
                  <a:spcPts val="1200"/>
                </a:spcAft>
              </a:pPr>
              <a:r>
                <a:rPr lang="pt-BR" sz="1600" b="1" dirty="0">
                  <a:solidFill>
                    <a:schemeClr val="tx1"/>
                  </a:solidFill>
                </a:rPr>
                <a:t>Bufflehead</a:t>
              </a:r>
            </a:p>
          </p:txBody>
        </p:sp>
        <p:sp>
          <p:nvSpPr>
            <p:cNvPr id="31" name="Rechteck 5">
              <a:extLst>
                <a:ext uri="{FF2B5EF4-FFF2-40B4-BE49-F238E27FC236}">
                  <a16:creationId xmlns:a16="http://schemas.microsoft.com/office/drawing/2014/main" id="{303A4695-2118-44EC-AC70-4338949D17D6}"/>
                </a:ext>
              </a:extLst>
            </p:cNvPr>
            <p:cNvSpPr/>
            <p:nvPr/>
          </p:nvSpPr>
          <p:spPr>
            <a:xfrm>
              <a:off x="2921149" y="5661248"/>
              <a:ext cx="1349863" cy="51871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t"/>
            <a:lstStyle/>
            <a:p>
              <a:pPr algn="ctr">
                <a:spcAft>
                  <a:spcPts val="1200"/>
                </a:spcAft>
              </a:pPr>
              <a:r>
                <a:rPr lang="pt-BR" sz="1600" b="1" dirty="0">
                  <a:solidFill>
                    <a:schemeClr val="tx1"/>
                  </a:solidFill>
                </a:rPr>
                <a:t>Eland</a:t>
              </a:r>
            </a:p>
          </p:txBody>
        </p:sp>
      </p:grpSp>
      <p:pic>
        <p:nvPicPr>
          <p:cNvPr id="1026" name="Picture 2" descr="Picture">
            <a:extLst>
              <a:ext uri="{FF2B5EF4-FFF2-40B4-BE49-F238E27FC236}">
                <a16:creationId xmlns:a16="http://schemas.microsoft.com/office/drawing/2014/main" id="{F751C636-9027-45DB-B3F2-D827A2C65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290" y="2996565"/>
            <a:ext cx="5832648" cy="333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">
            <a:extLst>
              <a:ext uri="{FF2B5EF4-FFF2-40B4-BE49-F238E27FC236}">
                <a16:creationId xmlns:a16="http://schemas.microsoft.com/office/drawing/2014/main" id="{6238FAE4-9B25-400C-B4CD-94EFD67B8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826" y="106895"/>
            <a:ext cx="5630720" cy="300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173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Results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746A792-B3AE-4EF3-990C-8C1549878B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/>
          <a:p>
            <a:r>
              <a:rPr lang="en-US" dirty="0"/>
              <a:t>Influence of flight altitude and overlap on DEM generation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2E2BDB-6070-49B6-A753-DCAEF569D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33" y="1340768"/>
            <a:ext cx="4824536" cy="4824536"/>
          </a:xfrm>
          <a:prstGeom prst="rect">
            <a:avLst/>
          </a:prstGeom>
        </p:spPr>
      </p:pic>
      <p:sp>
        <p:nvSpPr>
          <p:cNvPr id="18" name="Rechteck 5">
            <a:extLst>
              <a:ext uri="{FF2B5EF4-FFF2-40B4-BE49-F238E27FC236}">
                <a16:creationId xmlns:a16="http://schemas.microsoft.com/office/drawing/2014/main" id="{1A6EA22B-C90F-4C90-BB5C-7891AE54120F}"/>
              </a:ext>
            </a:extLst>
          </p:cNvPr>
          <p:cNvSpPr/>
          <p:nvPr/>
        </p:nvSpPr>
        <p:spPr>
          <a:xfrm>
            <a:off x="5818290" y="1772816"/>
            <a:ext cx="5904656" cy="266429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Two flight altitudes: 25 and 30m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Different overlaps: FO 80-90%, SO 65-85%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Interpolation disabled during DEM generation to identify areas with difficult reconstruction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Increasing overlap and decreasing flight altitude yields better results for the reconstruction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694960-8256-412D-A437-AE324D35A346}"/>
              </a:ext>
            </a:extLst>
          </p:cNvPr>
          <p:cNvSpPr txBox="1"/>
          <p:nvPr/>
        </p:nvSpPr>
        <p:spPr>
          <a:xfrm>
            <a:off x="572931" y="1725012"/>
            <a:ext cx="22425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000" dirty="0"/>
              <a:t>30m</a:t>
            </a:r>
          </a:p>
          <a:p>
            <a:pPr algn="ctr">
              <a:lnSpc>
                <a:spcPct val="95000"/>
              </a:lnSpc>
            </a:pPr>
            <a:r>
              <a:rPr lang="en-US" sz="2000" dirty="0"/>
              <a:t>FO 80, SO 67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131D06-1B7E-49A0-9D47-35B457698264}"/>
              </a:ext>
            </a:extLst>
          </p:cNvPr>
          <p:cNvSpPr txBox="1"/>
          <p:nvPr/>
        </p:nvSpPr>
        <p:spPr>
          <a:xfrm>
            <a:off x="572931" y="3945158"/>
            <a:ext cx="22425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000" dirty="0"/>
              <a:t>25m</a:t>
            </a:r>
          </a:p>
          <a:p>
            <a:pPr algn="ctr">
              <a:lnSpc>
                <a:spcPct val="95000"/>
              </a:lnSpc>
            </a:pPr>
            <a:r>
              <a:rPr lang="en-US" sz="2000" dirty="0"/>
              <a:t>FO 90, SO 85</a:t>
            </a:r>
          </a:p>
        </p:txBody>
      </p:sp>
    </p:spTree>
    <p:extLst>
      <p:ext uri="{BB962C8B-B14F-4D97-AF65-F5344CB8AC3E}">
        <p14:creationId xmlns:p14="http://schemas.microsoft.com/office/powerpoint/2010/main" val="180878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Results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746A792-B3AE-4EF3-990C-8C1549878B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/>
          <a:p>
            <a:r>
              <a:rPr lang="en-US" dirty="0"/>
              <a:t>Influence of camera tilt angle</a:t>
            </a:r>
          </a:p>
        </p:txBody>
      </p:sp>
      <p:sp>
        <p:nvSpPr>
          <p:cNvPr id="18" name="Rechteck 5">
            <a:extLst>
              <a:ext uri="{FF2B5EF4-FFF2-40B4-BE49-F238E27FC236}">
                <a16:creationId xmlns:a16="http://schemas.microsoft.com/office/drawing/2014/main" id="{1A6EA22B-C90F-4C90-BB5C-7891AE54120F}"/>
              </a:ext>
            </a:extLst>
          </p:cNvPr>
          <p:cNvSpPr/>
          <p:nvPr/>
        </p:nvSpPr>
        <p:spPr>
          <a:xfrm>
            <a:off x="710937" y="1772816"/>
            <a:ext cx="6192688" cy="381873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Flight parameters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Flight altitude 25m, FO 90%, SO 85%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Three reconstruction approaches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Nadir, Oblique and </a:t>
            </a:r>
            <a:r>
              <a:rPr lang="en-US" sz="2000" dirty="0" err="1">
                <a:solidFill>
                  <a:schemeClr val="tx1"/>
                </a:solidFill>
              </a:rPr>
              <a:t>Nadir+Oblique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Results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Only Nadir performs slightly better than only Oblique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tx1"/>
                </a:solidFill>
              </a:rPr>
              <a:t>Combination of Nadir and Oblique deliver the best reconstruction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678B80-2DFE-4864-974E-5B7CA2F350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3287" r="25917" b="5655"/>
          <a:stretch/>
        </p:blipFill>
        <p:spPr>
          <a:xfrm>
            <a:off x="7545263" y="210122"/>
            <a:ext cx="3944903" cy="643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73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Results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746A792-B3AE-4EF3-990C-8C1549878B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/>
          <a:p>
            <a:r>
              <a:rPr lang="en-US" dirty="0"/>
              <a:t>Crop surface models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9FA32-CE24-4664-8690-049000D9D6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7" r="8420"/>
          <a:stretch/>
        </p:blipFill>
        <p:spPr>
          <a:xfrm>
            <a:off x="0" y="1448779"/>
            <a:ext cx="11897885" cy="3589592"/>
          </a:xfrm>
          <a:prstGeom prst="rect">
            <a:avLst/>
          </a:prstGeom>
        </p:spPr>
      </p:pic>
      <p:sp>
        <p:nvSpPr>
          <p:cNvPr id="8" name="Rechteck 5">
            <a:extLst>
              <a:ext uri="{FF2B5EF4-FFF2-40B4-BE49-F238E27FC236}">
                <a16:creationId xmlns:a16="http://schemas.microsoft.com/office/drawing/2014/main" id="{7E901589-CED9-4973-80F1-12CE929D8D54}"/>
              </a:ext>
            </a:extLst>
          </p:cNvPr>
          <p:cNvSpPr/>
          <p:nvPr/>
        </p:nvSpPr>
        <p:spPr>
          <a:xfrm>
            <a:off x="358774" y="5038371"/>
            <a:ext cx="10705778" cy="1126933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tx1"/>
                </a:solidFill>
              </a:rPr>
              <a:t>A clear difference in height of two varieties can be observed in the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tx1"/>
                </a:solidFill>
              </a:rPr>
              <a:t>Due to the many gaps in the initial DTM, the generation of CSMs shows some artifacts under the PV installation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tx1"/>
                </a:solidFill>
              </a:rPr>
              <a:t>Delayed growth under the PV systems can still be observed.</a:t>
            </a:r>
          </a:p>
        </p:txBody>
      </p:sp>
    </p:spTree>
    <p:extLst>
      <p:ext uri="{BB962C8B-B14F-4D97-AF65-F5344CB8AC3E}">
        <p14:creationId xmlns:p14="http://schemas.microsoft.com/office/powerpoint/2010/main" val="1141338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Results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746A792-B3AE-4EF3-990C-8C1549878B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/>
          <a:p>
            <a:r>
              <a:rPr lang="en-US" dirty="0"/>
              <a:t>Transects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95C3C01-0B72-4099-996F-7B4EA0AFAD3C}"/>
              </a:ext>
            </a:extLst>
          </p:cNvPr>
          <p:cNvGrpSpPr/>
          <p:nvPr/>
        </p:nvGrpSpPr>
        <p:grpSpPr>
          <a:xfrm>
            <a:off x="695400" y="1296480"/>
            <a:ext cx="6919515" cy="5084848"/>
            <a:chOff x="571670" y="1083636"/>
            <a:chExt cx="7606988" cy="576139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C2B390C-21B5-49E1-A278-33F7AF0B4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7609" y="1083636"/>
              <a:ext cx="4681049" cy="289472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895DEAE-5D10-4871-8A6B-90A39C9DE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7765" y="3950305"/>
              <a:ext cx="4681049" cy="289472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EBA31F1-9C69-47AB-90DC-DB0FB6D138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68" t="24914" r="37218" b="52859"/>
            <a:stretch/>
          </p:blipFill>
          <p:spPr>
            <a:xfrm>
              <a:off x="571670" y="1207748"/>
              <a:ext cx="2789151" cy="263645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83CE6D9-A873-49DF-90C6-16D57F770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08" t="48711" r="26991" b="31147"/>
            <a:stretch/>
          </p:blipFill>
          <p:spPr>
            <a:xfrm>
              <a:off x="571670" y="3962138"/>
              <a:ext cx="2789151" cy="264967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8FF425E-E8FE-489C-BD86-529CEF46C369}"/>
              </a:ext>
            </a:extLst>
          </p:cNvPr>
          <p:cNvSpPr txBox="1"/>
          <p:nvPr/>
        </p:nvSpPr>
        <p:spPr>
          <a:xfrm>
            <a:off x="6096000" y="1589964"/>
            <a:ext cx="1080120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600" b="1" dirty="0"/>
              <a:t>Eland</a:t>
            </a:r>
            <a:endParaRPr lang="en-US" sz="2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D74CCC-178D-4064-82E1-38FC03A04C8D}"/>
              </a:ext>
            </a:extLst>
          </p:cNvPr>
          <p:cNvSpPr txBox="1"/>
          <p:nvPr/>
        </p:nvSpPr>
        <p:spPr>
          <a:xfrm>
            <a:off x="4019722" y="1591254"/>
            <a:ext cx="1300220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600" b="1" dirty="0"/>
              <a:t>Bufflehead</a:t>
            </a:r>
            <a:endParaRPr lang="en-US" sz="24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530083-818B-47AE-8CD7-52041D9B03BD}"/>
              </a:ext>
            </a:extLst>
          </p:cNvPr>
          <p:cNvSpPr/>
          <p:nvPr/>
        </p:nvSpPr>
        <p:spPr>
          <a:xfrm>
            <a:off x="3647728" y="1448780"/>
            <a:ext cx="2276840" cy="2156636"/>
          </a:xfrm>
          <a:prstGeom prst="rect">
            <a:avLst/>
          </a:prstGeom>
          <a:solidFill>
            <a:schemeClr val="accent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8E3D52E-8347-4ED5-ABE2-801C4B9761C7}"/>
              </a:ext>
            </a:extLst>
          </p:cNvPr>
          <p:cNvSpPr/>
          <p:nvPr/>
        </p:nvSpPr>
        <p:spPr>
          <a:xfrm>
            <a:off x="5903032" y="1447490"/>
            <a:ext cx="1633128" cy="2142994"/>
          </a:xfrm>
          <a:prstGeom prst="rect">
            <a:avLst/>
          </a:prstGeom>
          <a:solidFill>
            <a:schemeClr val="accent4">
              <a:lumMod val="40000"/>
              <a:lumOff val="6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90201E1-D411-4E16-B293-5FEFB159741E}"/>
              </a:ext>
            </a:extLst>
          </p:cNvPr>
          <p:cNvSpPr/>
          <p:nvPr/>
        </p:nvSpPr>
        <p:spPr>
          <a:xfrm>
            <a:off x="3647728" y="3993757"/>
            <a:ext cx="2276840" cy="2156636"/>
          </a:xfrm>
          <a:prstGeom prst="rect">
            <a:avLst/>
          </a:prstGeom>
          <a:solidFill>
            <a:schemeClr val="accent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4ACE1B-FB39-4515-AD7F-89A5B8A1F145}"/>
              </a:ext>
            </a:extLst>
          </p:cNvPr>
          <p:cNvSpPr/>
          <p:nvPr/>
        </p:nvSpPr>
        <p:spPr>
          <a:xfrm>
            <a:off x="5903032" y="3992467"/>
            <a:ext cx="1633128" cy="2142994"/>
          </a:xfrm>
          <a:prstGeom prst="rect">
            <a:avLst/>
          </a:prstGeom>
          <a:solidFill>
            <a:schemeClr val="accent4">
              <a:lumMod val="40000"/>
              <a:lumOff val="6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8" name="Rechteck 5">
            <a:extLst>
              <a:ext uri="{FF2B5EF4-FFF2-40B4-BE49-F238E27FC236}">
                <a16:creationId xmlns:a16="http://schemas.microsoft.com/office/drawing/2014/main" id="{F586E53A-A69D-41ED-AF68-3882AB18106F}"/>
              </a:ext>
            </a:extLst>
          </p:cNvPr>
          <p:cNvSpPr/>
          <p:nvPr/>
        </p:nvSpPr>
        <p:spPr>
          <a:xfrm>
            <a:off x="7990374" y="2160627"/>
            <a:ext cx="3801027" cy="284560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Results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tx1"/>
                </a:solidFill>
              </a:rPr>
              <a:t>Spinach varieties (Bufflehead and Eland) under PV caught up with their counterparts in the control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b="1" dirty="0">
                <a:solidFill>
                  <a:schemeClr val="tx1"/>
                </a:solidFill>
              </a:rPr>
              <a:t>The negative height values are caused by soil compaction after the DTM acquisition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9CC90BCD-6904-4BE1-ACC8-16624C05E5FD}"/>
              </a:ext>
            </a:extLst>
          </p:cNvPr>
          <p:cNvSpPr/>
          <p:nvPr/>
        </p:nvSpPr>
        <p:spPr>
          <a:xfrm rot="10800000">
            <a:off x="2391967" y="3913436"/>
            <a:ext cx="75648" cy="2549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0C6AC545-8167-40C5-ADDC-EF1A3ADA7F62}"/>
              </a:ext>
            </a:extLst>
          </p:cNvPr>
          <p:cNvSpPr/>
          <p:nvPr/>
        </p:nvSpPr>
        <p:spPr>
          <a:xfrm rot="10800000">
            <a:off x="1906237" y="1451680"/>
            <a:ext cx="75648" cy="25499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EF4040AC-AFDA-41B0-BEC6-C90EA6FCF82F}"/>
              </a:ext>
            </a:extLst>
          </p:cNvPr>
          <p:cNvSpPr/>
          <p:nvPr/>
        </p:nvSpPr>
        <p:spPr>
          <a:xfrm rot="16200000">
            <a:off x="5603823" y="1712685"/>
            <a:ext cx="48251" cy="352839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204BA480-9913-41C6-BA38-DCE78B19DB3C}"/>
              </a:ext>
            </a:extLst>
          </p:cNvPr>
          <p:cNvSpPr/>
          <p:nvPr/>
        </p:nvSpPr>
        <p:spPr>
          <a:xfrm rot="16200000">
            <a:off x="5603822" y="4243090"/>
            <a:ext cx="48251" cy="352839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</p:spTree>
    <p:extLst>
      <p:ext uri="{BB962C8B-B14F-4D97-AF65-F5344CB8AC3E}">
        <p14:creationId xmlns:p14="http://schemas.microsoft.com/office/powerpoint/2010/main" val="2252134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557487-965C-45FA-911A-5459C1B0E12C}"/>
              </a:ext>
            </a:extLst>
          </p:cNvPr>
          <p:cNvSpPr txBox="1"/>
          <p:nvPr/>
        </p:nvSpPr>
        <p:spPr>
          <a:xfrm rot="1006396">
            <a:off x="4126101" y="1612342"/>
            <a:ext cx="3384376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3200" b="1" dirty="0"/>
              <a:t>APV - 2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090CE5-E35E-4122-BEE9-F8AC556D09AD}"/>
              </a:ext>
            </a:extLst>
          </p:cNvPr>
          <p:cNvSpPr txBox="1"/>
          <p:nvPr/>
        </p:nvSpPr>
        <p:spPr>
          <a:xfrm rot="1433956">
            <a:off x="3416234" y="4410516"/>
            <a:ext cx="3384376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3200" b="1" dirty="0"/>
              <a:t>Control - 2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8E423F-B14C-4EDB-B873-DA63A83627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01"/>
          <a:stretch/>
        </p:blipFill>
        <p:spPr>
          <a:xfrm>
            <a:off x="-1" y="0"/>
            <a:ext cx="12508947" cy="6858000"/>
          </a:xfrm>
          <a:prstGeom prst="rect">
            <a:avLst/>
          </a:prstGeom>
        </p:spPr>
      </p:pic>
      <p:sp>
        <p:nvSpPr>
          <p:cNvPr id="22" name="Rechteck 5">
            <a:extLst>
              <a:ext uri="{FF2B5EF4-FFF2-40B4-BE49-F238E27FC236}">
                <a16:creationId xmlns:a16="http://schemas.microsoft.com/office/drawing/2014/main" id="{86BE627B-C7E2-4411-BC3F-B0DA99F465A3}"/>
              </a:ext>
            </a:extLst>
          </p:cNvPr>
          <p:cNvSpPr/>
          <p:nvPr/>
        </p:nvSpPr>
        <p:spPr>
          <a:xfrm>
            <a:off x="9342491" y="2492896"/>
            <a:ext cx="2845859" cy="135614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Two soybean varieties: </a:t>
            </a:r>
            <a:r>
              <a:rPr lang="en-US" sz="2000" b="1" dirty="0" err="1">
                <a:solidFill>
                  <a:schemeClr val="tx1"/>
                </a:solidFill>
              </a:rPr>
              <a:t>Eiko</a:t>
            </a:r>
            <a:r>
              <a:rPr lang="en-US" sz="2000" b="1" dirty="0">
                <a:solidFill>
                  <a:schemeClr val="tx1"/>
                </a:solidFill>
              </a:rPr>
              <a:t> and </a:t>
            </a:r>
            <a:r>
              <a:rPr lang="en-US" sz="2000" b="1" dirty="0" err="1">
                <a:solidFill>
                  <a:schemeClr val="tx1"/>
                </a:solidFill>
              </a:rPr>
              <a:t>Minngold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Soybean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ECA67A6-6510-4E23-B113-4190E169989C}"/>
              </a:ext>
            </a:extLst>
          </p:cNvPr>
          <p:cNvSpPr/>
          <p:nvPr/>
        </p:nvSpPr>
        <p:spPr>
          <a:xfrm>
            <a:off x="3236686" y="2699657"/>
            <a:ext cx="3643085" cy="1698172"/>
          </a:xfrm>
          <a:custGeom>
            <a:avLst/>
            <a:gdLst>
              <a:gd name="connsiteX0" fmla="*/ 0 w 3643085"/>
              <a:gd name="connsiteY0" fmla="*/ 377372 h 1698172"/>
              <a:gd name="connsiteX1" fmla="*/ 87085 w 3643085"/>
              <a:gd name="connsiteY1" fmla="*/ 377372 h 1698172"/>
              <a:gd name="connsiteX2" fmla="*/ 464457 w 3643085"/>
              <a:gd name="connsiteY2" fmla="*/ 0 h 1698172"/>
              <a:gd name="connsiteX3" fmla="*/ 3643085 w 3643085"/>
              <a:gd name="connsiteY3" fmla="*/ 1204686 h 1698172"/>
              <a:gd name="connsiteX4" fmla="*/ 3178628 w 3643085"/>
              <a:gd name="connsiteY4" fmla="*/ 1698172 h 1698172"/>
              <a:gd name="connsiteX5" fmla="*/ 0 w 3643085"/>
              <a:gd name="connsiteY5" fmla="*/ 377372 h 169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3085" h="1698172">
                <a:moveTo>
                  <a:pt x="0" y="377372"/>
                </a:moveTo>
                <a:lnTo>
                  <a:pt x="87085" y="377372"/>
                </a:lnTo>
                <a:lnTo>
                  <a:pt x="464457" y="0"/>
                </a:lnTo>
                <a:lnTo>
                  <a:pt x="3643085" y="1204686"/>
                </a:lnTo>
                <a:lnTo>
                  <a:pt x="3178628" y="1698172"/>
                </a:lnTo>
                <a:lnTo>
                  <a:pt x="0" y="37737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63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5BC051-382F-4677-A8A5-AEB4A11F69C4}"/>
              </a:ext>
            </a:extLst>
          </p:cNvPr>
          <p:cNvSpPr/>
          <p:nvPr/>
        </p:nvSpPr>
        <p:spPr>
          <a:xfrm>
            <a:off x="4238171" y="725714"/>
            <a:ext cx="2670629" cy="769257"/>
          </a:xfrm>
          <a:custGeom>
            <a:avLst/>
            <a:gdLst>
              <a:gd name="connsiteX0" fmla="*/ 290286 w 2670629"/>
              <a:gd name="connsiteY0" fmla="*/ 0 h 769257"/>
              <a:gd name="connsiteX1" fmla="*/ 2670629 w 2670629"/>
              <a:gd name="connsiteY1" fmla="*/ 537029 h 769257"/>
              <a:gd name="connsiteX2" fmla="*/ 2481943 w 2670629"/>
              <a:gd name="connsiteY2" fmla="*/ 769257 h 769257"/>
              <a:gd name="connsiteX3" fmla="*/ 0 w 2670629"/>
              <a:gd name="connsiteY3" fmla="*/ 130629 h 769257"/>
              <a:gd name="connsiteX4" fmla="*/ 290286 w 2670629"/>
              <a:gd name="connsiteY4" fmla="*/ 0 h 76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0629" h="769257">
                <a:moveTo>
                  <a:pt x="290286" y="0"/>
                </a:moveTo>
                <a:lnTo>
                  <a:pt x="2670629" y="537029"/>
                </a:lnTo>
                <a:lnTo>
                  <a:pt x="2481943" y="769257"/>
                </a:lnTo>
                <a:lnTo>
                  <a:pt x="0" y="130629"/>
                </a:lnTo>
                <a:lnTo>
                  <a:pt x="290286" y="0"/>
                </a:lnTo>
                <a:close/>
              </a:path>
            </a:pathLst>
          </a:custGeom>
          <a:solidFill>
            <a:schemeClr val="accent1">
              <a:alpha val="63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D03D55-DE3F-4C64-9D6D-C4147CEA47AD}"/>
              </a:ext>
            </a:extLst>
          </p:cNvPr>
          <p:cNvSpPr txBox="1"/>
          <p:nvPr/>
        </p:nvSpPr>
        <p:spPr>
          <a:xfrm rot="762194">
            <a:off x="4562284" y="945712"/>
            <a:ext cx="3384376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3200" b="1" dirty="0"/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3481776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Soybean – Crop surface model timeseries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21</a:t>
            </a:fld>
            <a:endParaRPr lang="de-DE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64ED66-B360-4C1B-8382-C6110B4B65FA}"/>
              </a:ext>
            </a:extLst>
          </p:cNvPr>
          <p:cNvGrpSpPr/>
          <p:nvPr/>
        </p:nvGrpSpPr>
        <p:grpSpPr>
          <a:xfrm>
            <a:off x="1040493" y="886390"/>
            <a:ext cx="10542948" cy="5784698"/>
            <a:chOff x="520698" y="92574"/>
            <a:chExt cx="11181800" cy="667285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93B076A-497E-48FB-AD6C-804A3B817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665" y="92574"/>
              <a:ext cx="10785833" cy="667285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EF7347-5BC7-4886-ABF5-E3D52ADFC578}"/>
                </a:ext>
              </a:extLst>
            </p:cNvPr>
            <p:cNvSpPr txBox="1"/>
            <p:nvPr/>
          </p:nvSpPr>
          <p:spPr>
            <a:xfrm rot="16200000">
              <a:off x="-211806" y="2058653"/>
              <a:ext cx="2019933" cy="554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APV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6CA3D99-9173-4342-9457-92B59BCD42F4}"/>
                </a:ext>
              </a:extLst>
            </p:cNvPr>
            <p:cNvSpPr txBox="1"/>
            <p:nvPr/>
          </p:nvSpPr>
          <p:spPr>
            <a:xfrm rot="16200000">
              <a:off x="-211805" y="4778292"/>
              <a:ext cx="2019932" cy="554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Control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B39D35D-7D43-4816-A5AB-FB8EA72E3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9192" y="1389743"/>
            <a:ext cx="485821" cy="48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12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Soybean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558447" cy="1453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22</a:t>
            </a:fld>
            <a:endParaRPr lang="de-DE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29C4480-8D6F-48D7-BF41-A2EE0173F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511" y="3659555"/>
            <a:ext cx="5724138" cy="28620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7963DD9-5A45-458D-A4BB-4C924ACA5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511" y="859728"/>
            <a:ext cx="5724138" cy="286206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E78B2CD-01C7-455F-A3F0-9B7C643FC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90" y="3730915"/>
            <a:ext cx="5724138" cy="28620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C916AE-C1ED-4377-AFA8-150A9E35AC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13" y="894457"/>
            <a:ext cx="5724138" cy="286206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CA2EFA5-2DF2-4B90-869E-E7F0272359F9}"/>
              </a:ext>
            </a:extLst>
          </p:cNvPr>
          <p:cNvSpPr txBox="1"/>
          <p:nvPr/>
        </p:nvSpPr>
        <p:spPr>
          <a:xfrm rot="16200000">
            <a:off x="6209587" y="1513566"/>
            <a:ext cx="2808312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b="1" dirty="0"/>
              <a:t>PV PANEL</a:t>
            </a:r>
          </a:p>
        </p:txBody>
      </p:sp>
      <p:sp>
        <p:nvSpPr>
          <p:cNvPr id="26" name="Rechteck 5">
            <a:extLst>
              <a:ext uri="{FF2B5EF4-FFF2-40B4-BE49-F238E27FC236}">
                <a16:creationId xmlns:a16="http://schemas.microsoft.com/office/drawing/2014/main" id="{6883C822-9FEB-416B-810E-B33CBFC3437F}"/>
              </a:ext>
            </a:extLst>
          </p:cNvPr>
          <p:cNvSpPr/>
          <p:nvPr/>
        </p:nvSpPr>
        <p:spPr>
          <a:xfrm>
            <a:off x="2351584" y="-1468525"/>
            <a:ext cx="2458724" cy="122286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Lower height in control for both varieties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E361A8-8E83-4B82-8D0F-4DC79D720A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736" y="1273076"/>
            <a:ext cx="485821" cy="48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16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Soybean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558447" cy="1453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23</a:t>
            </a:fld>
            <a:endParaRPr lang="de-DE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29C4480-8D6F-48D7-BF41-A2EE0173F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511" y="3659555"/>
            <a:ext cx="5724138" cy="28620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7963DD9-5A45-458D-A4BB-4C924ACA5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511" y="859728"/>
            <a:ext cx="5724138" cy="286206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E78B2CD-01C7-455F-A3F0-9B7C643FC6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290" y="3730915"/>
            <a:ext cx="5724138" cy="28620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4C916AE-C1ED-4377-AFA8-150A9E35AC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13" y="894457"/>
            <a:ext cx="5724138" cy="286206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CA2EFA5-2DF2-4B90-869E-E7F0272359F9}"/>
              </a:ext>
            </a:extLst>
          </p:cNvPr>
          <p:cNvSpPr txBox="1"/>
          <p:nvPr/>
        </p:nvSpPr>
        <p:spPr>
          <a:xfrm rot="16200000">
            <a:off x="6209587" y="1513566"/>
            <a:ext cx="2808312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b="1" dirty="0"/>
              <a:t>PV PANEL</a:t>
            </a:r>
          </a:p>
        </p:txBody>
      </p:sp>
      <p:sp>
        <p:nvSpPr>
          <p:cNvPr id="26" name="Rechteck 5">
            <a:extLst>
              <a:ext uri="{FF2B5EF4-FFF2-40B4-BE49-F238E27FC236}">
                <a16:creationId xmlns:a16="http://schemas.microsoft.com/office/drawing/2014/main" id="{6883C822-9FEB-416B-810E-B33CBFC3437F}"/>
              </a:ext>
            </a:extLst>
          </p:cNvPr>
          <p:cNvSpPr/>
          <p:nvPr/>
        </p:nvSpPr>
        <p:spPr>
          <a:xfrm>
            <a:off x="2646710" y="1331302"/>
            <a:ext cx="2458724" cy="122286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Lower height in control for both varieties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10" name="Rechteck 5">
            <a:extLst>
              <a:ext uri="{FF2B5EF4-FFF2-40B4-BE49-F238E27FC236}">
                <a16:creationId xmlns:a16="http://schemas.microsoft.com/office/drawing/2014/main" id="{8DF4646E-5118-42E0-B5FD-C650097886D7}"/>
              </a:ext>
            </a:extLst>
          </p:cNvPr>
          <p:cNvSpPr/>
          <p:nvPr/>
        </p:nvSpPr>
        <p:spPr>
          <a:xfrm>
            <a:off x="2646710" y="3948347"/>
            <a:ext cx="2458724" cy="157835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Possible cause: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Soil compaction?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Weed stress?</a:t>
            </a:r>
          </a:p>
        </p:txBody>
      </p:sp>
    </p:spTree>
    <p:extLst>
      <p:ext uri="{BB962C8B-B14F-4D97-AF65-F5344CB8AC3E}">
        <p14:creationId xmlns:p14="http://schemas.microsoft.com/office/powerpoint/2010/main" val="3375348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Soybean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558447" cy="1453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24</a:t>
            </a:fld>
            <a:endParaRPr lang="de-DE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9F5931D-4428-43F0-85E0-E2FE7C8B1D8F}"/>
              </a:ext>
            </a:extLst>
          </p:cNvPr>
          <p:cNvGrpSpPr/>
          <p:nvPr/>
        </p:nvGrpSpPr>
        <p:grpSpPr>
          <a:xfrm>
            <a:off x="623392" y="738216"/>
            <a:ext cx="11261384" cy="5683777"/>
            <a:chOff x="930616" y="770240"/>
            <a:chExt cx="11261384" cy="5683777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847C579-97FC-433C-9BD0-054BF8D97F55}"/>
                </a:ext>
              </a:extLst>
            </p:cNvPr>
            <p:cNvGrpSpPr/>
            <p:nvPr/>
          </p:nvGrpSpPr>
          <p:grpSpPr>
            <a:xfrm>
              <a:off x="1026659" y="770240"/>
              <a:ext cx="11165341" cy="5683777"/>
              <a:chOff x="1026659" y="770240"/>
              <a:chExt cx="11165341" cy="568377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576D8926-DC28-47CE-B800-8F93482371B6}"/>
                  </a:ext>
                </a:extLst>
              </p:cNvPr>
              <p:cNvGrpSpPr/>
              <p:nvPr/>
            </p:nvGrpSpPr>
            <p:grpSpPr>
              <a:xfrm>
                <a:off x="1026659" y="770240"/>
                <a:ext cx="11165341" cy="5683777"/>
                <a:chOff x="1173144" y="714262"/>
                <a:chExt cx="11165341" cy="5683777"/>
              </a:xfrm>
            </p:grpSpPr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0E78B2CD-01C7-455F-A3F0-9B7C643FC6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14347" y="3535970"/>
                  <a:ext cx="5724138" cy="2862069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D4C916AE-C1ED-4377-AFA8-150A9E35AC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7946" y="714262"/>
                  <a:ext cx="5724138" cy="2862068"/>
                </a:xfrm>
                <a:prstGeom prst="rect">
                  <a:avLst/>
                </a:prstGeom>
              </p:spPr>
            </p:pic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86EA9F7D-FFA4-4549-9892-7BD9FA36A2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59707" y="4005762"/>
                  <a:ext cx="485821" cy="485821"/>
                </a:xfrm>
                <a:prstGeom prst="rect">
                  <a:avLst/>
                </a:prstGeom>
              </p:spPr>
            </p:pic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37CC72AE-E7D7-4A37-AC05-BDF46ACFF5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033" t="11263" r="27163" b="23151"/>
                <a:stretch/>
              </p:blipFill>
              <p:spPr>
                <a:xfrm>
                  <a:off x="1173144" y="942975"/>
                  <a:ext cx="5348313" cy="5078313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928C0B8D-2CFC-4A8E-AC47-D894338413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30716" y="2929174"/>
                  <a:ext cx="1561787" cy="1184"/>
                </a:xfrm>
                <a:prstGeom prst="straightConnector1">
                  <a:avLst/>
                </a:prstGeom>
                <a:ln w="38100">
                  <a:solidFill>
                    <a:srgbClr val="002060"/>
                  </a:solidFill>
                  <a:tailEnd type="arrow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14343284-858F-439E-AB3D-A8F1D70832C7}"/>
                    </a:ext>
                  </a:extLst>
                </p:cNvPr>
                <p:cNvSpPr/>
                <p:nvPr/>
              </p:nvSpPr>
              <p:spPr>
                <a:xfrm>
                  <a:off x="1991545" y="3371851"/>
                  <a:ext cx="1847030" cy="1572040"/>
                </a:xfrm>
                <a:custGeom>
                  <a:avLst/>
                  <a:gdLst>
                    <a:gd name="connsiteX0" fmla="*/ 0 w 1828800"/>
                    <a:gd name="connsiteY0" fmla="*/ 1190625 h 1533525"/>
                    <a:gd name="connsiteX1" fmla="*/ 1323975 w 1828800"/>
                    <a:gd name="connsiteY1" fmla="*/ 0 h 1533525"/>
                    <a:gd name="connsiteX2" fmla="*/ 1828800 w 1828800"/>
                    <a:gd name="connsiteY2" fmla="*/ 219075 h 1533525"/>
                    <a:gd name="connsiteX3" fmla="*/ 571500 w 1828800"/>
                    <a:gd name="connsiteY3" fmla="*/ 1533525 h 1533525"/>
                    <a:gd name="connsiteX4" fmla="*/ 0 w 1828800"/>
                    <a:gd name="connsiteY4" fmla="*/ 1190625 h 153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28800" h="1533525">
                      <a:moveTo>
                        <a:pt x="0" y="1190625"/>
                      </a:moveTo>
                      <a:lnTo>
                        <a:pt x="1323975" y="0"/>
                      </a:lnTo>
                      <a:lnTo>
                        <a:pt x="1828800" y="219075"/>
                      </a:lnTo>
                      <a:lnTo>
                        <a:pt x="571500" y="1533525"/>
                      </a:lnTo>
                      <a:lnTo>
                        <a:pt x="0" y="1190625"/>
                      </a:ln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  <a:alpha val="5000"/>
                  </a:schemeClr>
                </a:solidFill>
                <a:ln w="28575">
                  <a:solidFill>
                    <a:schemeClr val="accent4">
                      <a:lumMod val="5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95000"/>
                    </a:lnSpc>
                  </a:pPr>
                  <a:endParaRPr lang="en-US" sz="2400" dirty="0" err="1"/>
                </a:p>
              </p:txBody>
            </p:sp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7DB6249F-63C2-45C4-897E-4EF811C52E70}"/>
                    </a:ext>
                  </a:extLst>
                </p:cNvPr>
                <p:cNvSpPr/>
                <p:nvPr/>
              </p:nvSpPr>
              <p:spPr>
                <a:xfrm>
                  <a:off x="7149808" y="2556995"/>
                  <a:ext cx="767528" cy="344258"/>
                </a:xfrm>
                <a:prstGeom prst="round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95000"/>
                    </a:lnSpc>
                  </a:pPr>
                  <a:r>
                    <a:rPr lang="en-US" sz="1050" dirty="0">
                      <a:solidFill>
                        <a:schemeClr val="tx1"/>
                      </a:solidFill>
                    </a:rPr>
                    <a:t>Transect direction</a:t>
                  </a:r>
                </a:p>
              </p:txBody>
            </p:sp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986BE85F-4101-48AC-A9CE-C656F75217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216563">
                  <a:off x="6213130" y="731522"/>
                  <a:ext cx="485821" cy="485821"/>
                </a:xfrm>
                <a:prstGeom prst="rect">
                  <a:avLst/>
                </a:prstGeom>
              </p:spPr>
            </p:pic>
            <p:sp>
              <p:nvSpPr>
                <p:cNvPr id="30" name="Rectangle: Rounded Corners 29">
                  <a:extLst>
                    <a:ext uri="{FF2B5EF4-FFF2-40B4-BE49-F238E27FC236}">
                      <a16:creationId xmlns:a16="http://schemas.microsoft.com/office/drawing/2014/main" id="{703C7EE0-85AE-4B89-A77C-7D6FE98C5CC5}"/>
                    </a:ext>
                  </a:extLst>
                </p:cNvPr>
                <p:cNvSpPr/>
                <p:nvPr/>
              </p:nvSpPr>
              <p:spPr>
                <a:xfrm rot="1674138">
                  <a:off x="1573439" y="5268245"/>
                  <a:ext cx="1188362" cy="344258"/>
                </a:xfrm>
                <a:prstGeom prst="round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95000"/>
                    </a:lnSpc>
                  </a:pPr>
                  <a:r>
                    <a:rPr lang="en-US" sz="1050" dirty="0">
                      <a:solidFill>
                        <a:schemeClr val="tx1"/>
                      </a:solidFill>
                    </a:rPr>
                    <a:t>Transect [m]</a:t>
                  </a:r>
                </a:p>
              </p:txBody>
            </p:sp>
          </p:grp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8471FD6F-0FF4-49F8-BE90-85C5A5FADF59}"/>
                  </a:ext>
                </a:extLst>
              </p:cNvPr>
              <p:cNvSpPr/>
              <p:nvPr/>
            </p:nvSpPr>
            <p:spPr>
              <a:xfrm rot="18898106">
                <a:off x="2149916" y="3947739"/>
                <a:ext cx="1220206" cy="2970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95000"/>
                  </a:lnSpc>
                </a:pPr>
                <a:r>
                  <a:rPr lang="en-US" sz="1400" dirty="0">
                    <a:effectLst>
                      <a:glow rad="228600">
                        <a:schemeClr val="bg1">
                          <a:alpha val="40000"/>
                        </a:schemeClr>
                      </a:glow>
                    </a:effectLst>
                  </a:rPr>
                  <a:t>Rain shadow</a:t>
                </a:r>
              </a:p>
            </p:txBody>
          </p:sp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E03ED6A-CB30-424D-81D2-216076DF7BD9}"/>
                </a:ext>
              </a:extLst>
            </p:cNvPr>
            <p:cNvCxnSpPr>
              <a:cxnSpLocks/>
            </p:cNvCxnSpPr>
            <p:nvPr/>
          </p:nvCxnSpPr>
          <p:spPr>
            <a:xfrm>
              <a:off x="1026659" y="4354487"/>
              <a:ext cx="3074209" cy="1554397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  <a:effectLst>
              <a:glow rad="228600">
                <a:schemeClr val="bg1"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5E54A63-0A17-4C46-87E4-E9D688B5CC13}"/>
                </a:ext>
              </a:extLst>
            </p:cNvPr>
            <p:cNvSpPr txBox="1"/>
            <p:nvPr/>
          </p:nvSpPr>
          <p:spPr>
            <a:xfrm rot="1645632">
              <a:off x="930616" y="5276634"/>
              <a:ext cx="3609927" cy="355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2      4      8      12      14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775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25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FB0CB1-9C42-47A6-8034-24D6A95181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7" b="24299"/>
          <a:stretch/>
        </p:blipFill>
        <p:spPr>
          <a:xfrm>
            <a:off x="0" y="-49696"/>
            <a:ext cx="12204689" cy="69573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Maize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A16FCF-77C1-4E05-85F1-7AABF6BC6370}"/>
              </a:ext>
            </a:extLst>
          </p:cNvPr>
          <p:cNvSpPr/>
          <p:nvPr/>
        </p:nvSpPr>
        <p:spPr>
          <a:xfrm>
            <a:off x="2567608" y="792980"/>
            <a:ext cx="5399314" cy="1872343"/>
          </a:xfrm>
          <a:custGeom>
            <a:avLst/>
            <a:gdLst>
              <a:gd name="connsiteX0" fmla="*/ 595085 w 5399314"/>
              <a:gd name="connsiteY0" fmla="*/ 0 h 1872343"/>
              <a:gd name="connsiteX1" fmla="*/ 5399314 w 5399314"/>
              <a:gd name="connsiteY1" fmla="*/ 1117600 h 1872343"/>
              <a:gd name="connsiteX2" fmla="*/ 4615543 w 5399314"/>
              <a:gd name="connsiteY2" fmla="*/ 1872343 h 1872343"/>
              <a:gd name="connsiteX3" fmla="*/ 0 w 5399314"/>
              <a:gd name="connsiteY3" fmla="*/ 508000 h 1872343"/>
              <a:gd name="connsiteX4" fmla="*/ 928914 w 5399314"/>
              <a:gd name="connsiteY4" fmla="*/ 72572 h 18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9314" h="1872343">
                <a:moveTo>
                  <a:pt x="595085" y="0"/>
                </a:moveTo>
                <a:lnTo>
                  <a:pt x="5399314" y="1117600"/>
                </a:lnTo>
                <a:lnTo>
                  <a:pt x="4615543" y="1872343"/>
                </a:lnTo>
                <a:lnTo>
                  <a:pt x="0" y="508000"/>
                </a:lnTo>
                <a:lnTo>
                  <a:pt x="928914" y="72572"/>
                </a:lnTo>
              </a:path>
            </a:pathLst>
          </a:custGeom>
          <a:solidFill>
            <a:schemeClr val="accent2">
              <a:lumMod val="40000"/>
              <a:lumOff val="60000"/>
              <a:alpha val="63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AB885D5-1FBA-45B3-9C69-7E2D6BCD1BB6}"/>
              </a:ext>
            </a:extLst>
          </p:cNvPr>
          <p:cNvSpPr/>
          <p:nvPr/>
        </p:nvSpPr>
        <p:spPr>
          <a:xfrm>
            <a:off x="983432" y="2794000"/>
            <a:ext cx="7765142" cy="4064000"/>
          </a:xfrm>
          <a:custGeom>
            <a:avLst/>
            <a:gdLst>
              <a:gd name="connsiteX0" fmla="*/ 0 w 7765142"/>
              <a:gd name="connsiteY0" fmla="*/ 841829 h 4064000"/>
              <a:gd name="connsiteX1" fmla="*/ 1074057 w 7765142"/>
              <a:gd name="connsiteY1" fmla="*/ 0 h 4064000"/>
              <a:gd name="connsiteX2" fmla="*/ 7765142 w 7765142"/>
              <a:gd name="connsiteY2" fmla="*/ 2525486 h 4064000"/>
              <a:gd name="connsiteX3" fmla="*/ 6908800 w 7765142"/>
              <a:gd name="connsiteY3" fmla="*/ 4064000 h 4064000"/>
              <a:gd name="connsiteX4" fmla="*/ 0 w 7765142"/>
              <a:gd name="connsiteY4" fmla="*/ 841829 h 40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65142" h="4064000">
                <a:moveTo>
                  <a:pt x="0" y="841829"/>
                </a:moveTo>
                <a:lnTo>
                  <a:pt x="1074057" y="0"/>
                </a:lnTo>
                <a:lnTo>
                  <a:pt x="7765142" y="2525486"/>
                </a:lnTo>
                <a:lnTo>
                  <a:pt x="6908800" y="4064000"/>
                </a:lnTo>
                <a:lnTo>
                  <a:pt x="0" y="841829"/>
                </a:lnTo>
                <a:close/>
              </a:path>
            </a:pathLst>
          </a:custGeom>
          <a:solidFill>
            <a:schemeClr val="accent1">
              <a:alpha val="63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557487-965C-45FA-911A-5459C1B0E12C}"/>
              </a:ext>
            </a:extLst>
          </p:cNvPr>
          <p:cNvSpPr txBox="1"/>
          <p:nvPr/>
        </p:nvSpPr>
        <p:spPr>
          <a:xfrm rot="1006396">
            <a:off x="4126101" y="1612342"/>
            <a:ext cx="3384376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3200" b="1" dirty="0"/>
              <a:t>APV - 2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090CE5-E35E-4122-BEE9-F8AC556D09AD}"/>
              </a:ext>
            </a:extLst>
          </p:cNvPr>
          <p:cNvSpPr txBox="1"/>
          <p:nvPr/>
        </p:nvSpPr>
        <p:spPr>
          <a:xfrm rot="1433956">
            <a:off x="3416234" y="4410516"/>
            <a:ext cx="3384376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3200" b="1" dirty="0"/>
              <a:t>Control - 2</a:t>
            </a:r>
          </a:p>
        </p:txBody>
      </p:sp>
      <p:sp>
        <p:nvSpPr>
          <p:cNvPr id="22" name="Rechteck 5">
            <a:extLst>
              <a:ext uri="{FF2B5EF4-FFF2-40B4-BE49-F238E27FC236}">
                <a16:creationId xmlns:a16="http://schemas.microsoft.com/office/drawing/2014/main" id="{86BE627B-C7E2-4411-BC3F-B0DA99F465A3}"/>
              </a:ext>
            </a:extLst>
          </p:cNvPr>
          <p:cNvSpPr/>
          <p:nvPr/>
        </p:nvSpPr>
        <p:spPr>
          <a:xfrm>
            <a:off x="8892182" y="2162014"/>
            <a:ext cx="2845859" cy="201622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Maize was planted under two different APV installations here denoted as APV-1 and APV-2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466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Maize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26</a:t>
            </a:fld>
            <a:endParaRPr lang="de-DE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49EFFBC-8C02-4179-8AC5-688CF79E8D21}"/>
              </a:ext>
            </a:extLst>
          </p:cNvPr>
          <p:cNvGrpSpPr/>
          <p:nvPr/>
        </p:nvGrpSpPr>
        <p:grpSpPr>
          <a:xfrm>
            <a:off x="983432" y="255563"/>
            <a:ext cx="10056420" cy="6081553"/>
            <a:chOff x="802690" y="410126"/>
            <a:chExt cx="10056420" cy="608155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84883B7-88BD-4FC0-8450-484A75692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6578" y="1027011"/>
              <a:ext cx="5192532" cy="307809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FEBE47E-B9BE-4979-AE76-09DD7EA6C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690" y="1027011"/>
              <a:ext cx="5214162" cy="309091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47F4094-A87D-4077-8925-242FE3574B02}"/>
                </a:ext>
              </a:extLst>
            </p:cNvPr>
            <p:cNvSpPr txBox="1"/>
            <p:nvPr/>
          </p:nvSpPr>
          <p:spPr>
            <a:xfrm rot="16200000">
              <a:off x="6137579" y="1592683"/>
              <a:ext cx="280831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2400" b="1" dirty="0"/>
                <a:t>PV PANEL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48C4C08-2553-4585-890A-4F8071C10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3952" y="3413586"/>
              <a:ext cx="5192532" cy="307809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C8D5EE6-07F4-4787-B3A5-0329D6239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320" y="3413586"/>
              <a:ext cx="5192532" cy="3078093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A9876A89-096D-4B8C-B627-7045157E37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67" y="2287913"/>
            <a:ext cx="247161" cy="24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43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F3E07FCE-E12E-464C-8BB0-A60F9F2EBE8B}"/>
              </a:ext>
            </a:extLst>
          </p:cNvPr>
          <p:cNvGrpSpPr/>
          <p:nvPr/>
        </p:nvGrpSpPr>
        <p:grpSpPr>
          <a:xfrm>
            <a:off x="983432" y="872448"/>
            <a:ext cx="10056420" cy="4901158"/>
            <a:chOff x="802690" y="1027011"/>
            <a:chExt cx="10056420" cy="490115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088B8A5-85F8-4AEB-8A7E-3A1DB13C8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6578" y="1027011"/>
              <a:ext cx="5192532" cy="307809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318E1E6-485F-40E2-9C39-8815869D2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690" y="1027011"/>
              <a:ext cx="5214162" cy="309091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D87664D-0A3B-4C68-B288-BD10F1002B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307"/>
            <a:stretch/>
          </p:blipFill>
          <p:spPr>
            <a:xfrm>
              <a:off x="5663952" y="3413586"/>
              <a:ext cx="5192532" cy="251458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133807E-81A6-474A-A9A6-AF50D1D329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307"/>
            <a:stretch/>
          </p:blipFill>
          <p:spPr>
            <a:xfrm>
              <a:off x="824320" y="3413586"/>
              <a:ext cx="5192532" cy="2514583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Maize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10" name="Rechteck 5">
            <a:extLst>
              <a:ext uri="{FF2B5EF4-FFF2-40B4-BE49-F238E27FC236}">
                <a16:creationId xmlns:a16="http://schemas.microsoft.com/office/drawing/2014/main" id="{62752CBE-422D-4C93-8706-77327F6EBC95}"/>
              </a:ext>
            </a:extLst>
          </p:cNvPr>
          <p:cNvSpPr/>
          <p:nvPr/>
        </p:nvSpPr>
        <p:spPr>
          <a:xfrm>
            <a:off x="2554086" y="1911802"/>
            <a:ext cx="2458724" cy="93531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Delayed growth in APV treatment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11" name="Rechteck 5">
            <a:extLst>
              <a:ext uri="{FF2B5EF4-FFF2-40B4-BE49-F238E27FC236}">
                <a16:creationId xmlns:a16="http://schemas.microsoft.com/office/drawing/2014/main" id="{5D1DBFF5-E88A-4EA6-A7AA-A60719BB2DB4}"/>
              </a:ext>
            </a:extLst>
          </p:cNvPr>
          <p:cNvSpPr/>
          <p:nvPr/>
        </p:nvSpPr>
        <p:spPr>
          <a:xfrm>
            <a:off x="3590513" y="4528203"/>
            <a:ext cx="2458724" cy="896012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</a:rPr>
              <a:t>Areas with taller plants under APV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54CDBCD-E163-4568-9497-C6EADAB884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67" y="2287913"/>
            <a:ext cx="247161" cy="2471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23DDBE-0CC2-4E2D-99A0-CD79181BFE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20"/>
          <a:stretch/>
        </p:blipFill>
        <p:spPr>
          <a:xfrm>
            <a:off x="1694017" y="5816488"/>
            <a:ext cx="8781015" cy="82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53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Discussion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7" name="Rechteck 5">
            <a:extLst>
              <a:ext uri="{FF2B5EF4-FFF2-40B4-BE49-F238E27FC236}">
                <a16:creationId xmlns:a16="http://schemas.microsoft.com/office/drawing/2014/main" id="{B031E48C-35D2-4C5C-B9B2-65274F5DD79D}"/>
              </a:ext>
            </a:extLst>
          </p:cNvPr>
          <p:cNvSpPr/>
          <p:nvPr/>
        </p:nvSpPr>
        <p:spPr>
          <a:xfrm>
            <a:off x="382031" y="1196752"/>
            <a:ext cx="5713969" cy="475252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Conclusion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pt-BR" sz="1600" dirty="0">
                <a:solidFill>
                  <a:schemeClr val="tx1"/>
                </a:solidFill>
              </a:rPr>
              <a:t>UAVs show promising results for monitoring crop growth under the PV installations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</a:rPr>
              <a:t>Differences between control and APV treatments in every studied crop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</a:rPr>
              <a:t>Challanges will reamin in PV installations with complex architecture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Outlook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</a:rPr>
              <a:t>While RGB cameras can help to derive information on canopy structure, multispectral sensors can be explored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/>
                </a:solidFill>
              </a:rPr>
              <a:t>Light distribution simulations might help to identify the contribution of stress factors 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EB29B6-93A9-4840-9852-4D386457D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221" y="980728"/>
            <a:ext cx="5472608" cy="2151182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569298C2-D0C1-44DA-BC88-ADE9F00C0502}"/>
              </a:ext>
            </a:extLst>
          </p:cNvPr>
          <p:cNvSpPr/>
          <p:nvPr/>
        </p:nvSpPr>
        <p:spPr>
          <a:xfrm rot="5400000">
            <a:off x="8832304" y="3211708"/>
            <a:ext cx="792088" cy="936104"/>
          </a:xfrm>
          <a:prstGeom prst="rightArrow">
            <a:avLst/>
          </a:prstGeom>
          <a:solidFill>
            <a:schemeClr val="tx2">
              <a:lumMod val="40000"/>
              <a:lumOff val="60000"/>
              <a:alpha val="68000"/>
            </a:schemeClr>
          </a:solidFill>
          <a:ln>
            <a:noFill/>
          </a:ln>
          <a:effectLst>
            <a:glow rad="114300">
              <a:schemeClr val="bg1">
                <a:lumMod val="85000"/>
                <a:alpha val="48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0" name="Rechteck 5">
            <a:extLst>
              <a:ext uri="{FF2B5EF4-FFF2-40B4-BE49-F238E27FC236}">
                <a16:creationId xmlns:a16="http://schemas.microsoft.com/office/drawing/2014/main" id="{793F4B6B-7691-4DAB-A828-003B2AA95655}"/>
              </a:ext>
            </a:extLst>
          </p:cNvPr>
          <p:cNvSpPr/>
          <p:nvPr/>
        </p:nvSpPr>
        <p:spPr>
          <a:xfrm>
            <a:off x="7164222" y="4202648"/>
            <a:ext cx="4128251" cy="12425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pt-BR" sz="1600" b="1" dirty="0">
                <a:solidFill>
                  <a:schemeClr val="tx1"/>
                </a:solidFill>
              </a:rPr>
              <a:t>Depends on: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pt-BR" sz="1600" dirty="0">
                <a:solidFill>
                  <a:schemeClr val="tx1"/>
                </a:solidFill>
              </a:rPr>
              <a:t>Crop, PV installation architecture, field management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819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203C5A-3769-4D08-BF69-128C79B5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acknowledgements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10E6BDB-B2CC-4F49-AF54-722689F2B3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29</a:t>
            </a:fld>
            <a:endParaRPr lang="de-DE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3255EAB-F681-4907-A56F-787E145C1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903" y="3429000"/>
            <a:ext cx="4418447" cy="13255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41024E-E292-4B8C-884F-04540B5ED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3356992"/>
            <a:ext cx="3144127" cy="1052540"/>
          </a:xfrm>
          <a:prstGeom prst="rect">
            <a:avLst/>
          </a:prstGeom>
        </p:spPr>
      </p:pic>
      <p:pic>
        <p:nvPicPr>
          <p:cNvPr id="21" name="Bild 9">
            <a:extLst>
              <a:ext uri="{FF2B5EF4-FFF2-40B4-BE49-F238E27FC236}">
                <a16:creationId xmlns:a16="http://schemas.microsoft.com/office/drawing/2014/main" id="{D5F16412-4A81-49E9-A83F-8649807028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05" y="3459059"/>
            <a:ext cx="3015024" cy="13661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19CBBF-D1C6-4B53-8FB0-F9C3C52A65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448780"/>
            <a:ext cx="11047566" cy="206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71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2D2BF8-4BD4-4CC1-8855-8E8EEB54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Soybean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DDE08-8E32-48EF-8DB5-15FFA46EF6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30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6D92DF-7B5F-4531-9E55-C4616CF9E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8" y="918764"/>
            <a:ext cx="5301208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782815"/>
      </p:ext>
    </p:extLst>
  </p:cSld>
  <p:clrMapOvr>
    <a:masterClrMapping/>
  </p:clrMapOvr>
</p:sld>
</file>

<file path=ppt/theme/theme1.xml><?xml version="1.0" encoding="utf-8"?>
<a:theme xmlns:a="http://schemas.openxmlformats.org/drawingml/2006/main" name="Jülic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uelich_PowerPoint_16x9_en.potx" id="{29595BB3-892E-4A2B-BFFC-905C8F8D5303}" vid="{E1FF22B7-866D-4E77-AF2B-40B5522CEB0B}"/>
    </a:ext>
  </a:extLst>
</a:theme>
</file>

<file path=ppt/theme/theme2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2018-02-28_ppt_16x9</Template>
  <TotalTime>0</TotalTime>
  <Words>1562</Words>
  <Application>Microsoft Office PowerPoint</Application>
  <PresentationFormat>Widescreen</PresentationFormat>
  <Paragraphs>209</Paragraphs>
  <Slides>30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Bahnschrift SemiBold</vt:lpstr>
      <vt:lpstr>Calibri</vt:lpstr>
      <vt:lpstr>Jülich</vt:lpstr>
      <vt:lpstr>The Hidden Canopies: Potential of UAV-based Crop Monitoring under APV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Uav setup</vt:lpstr>
      <vt:lpstr>Uav setup</vt:lpstr>
      <vt:lpstr>Uav setup</vt:lpstr>
      <vt:lpstr>Uav setup</vt:lpstr>
      <vt:lpstr>Uav setup</vt:lpstr>
      <vt:lpstr>Photogrammetric processing</vt:lpstr>
      <vt:lpstr>PowerPoint Presentation</vt:lpstr>
      <vt:lpstr>PowerPoint Presentation</vt:lpstr>
      <vt:lpstr>Results</vt:lpstr>
      <vt:lpstr>Results</vt:lpstr>
      <vt:lpstr>Results</vt:lpstr>
      <vt:lpstr>Results</vt:lpstr>
      <vt:lpstr>Soybean</vt:lpstr>
      <vt:lpstr>Soybean – Crop surface model timeseries</vt:lpstr>
      <vt:lpstr>Soybean</vt:lpstr>
      <vt:lpstr>Soybean</vt:lpstr>
      <vt:lpstr>Soybean</vt:lpstr>
      <vt:lpstr>Maize</vt:lpstr>
      <vt:lpstr>Maize</vt:lpstr>
      <vt:lpstr>Maize</vt:lpstr>
      <vt:lpstr>Discussion</vt:lpstr>
      <vt:lpstr>acknowledgements</vt:lpstr>
      <vt:lpstr>Soybean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of presentation</dc:title>
  <dc:creator>Chakhvashvili, Erekle</dc:creator>
  <cp:lastModifiedBy>Chakhvashvili, Erekle</cp:lastModifiedBy>
  <cp:revision>186</cp:revision>
  <dcterms:created xsi:type="dcterms:W3CDTF">2019-11-11T19:50:09Z</dcterms:created>
  <dcterms:modified xsi:type="dcterms:W3CDTF">2026-09-08T05:42:15Z</dcterms:modified>
</cp:coreProperties>
</file>