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9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70" r:id="rId14"/>
    <p:sldId id="271" r:id="rId15"/>
    <p:sldId id="291" r:id="rId16"/>
    <p:sldId id="272" r:id="rId17"/>
    <p:sldId id="273" r:id="rId18"/>
    <p:sldId id="274" r:id="rId19"/>
    <p:sldId id="275" r:id="rId20"/>
    <p:sldId id="280" r:id="rId21"/>
    <p:sldId id="279" r:id="rId22"/>
    <p:sldId id="281" r:id="rId23"/>
    <p:sldId id="282" r:id="rId24"/>
    <p:sldId id="292" r:id="rId25"/>
    <p:sldId id="283" r:id="rId26"/>
    <p:sldId id="284" r:id="rId27"/>
    <p:sldId id="285" r:id="rId28"/>
    <p:sldId id="294" r:id="rId29"/>
    <p:sldId id="290" r:id="rId30"/>
    <p:sldId id="295" r:id="rId31"/>
    <p:sldId id="296" r:id="rId32"/>
    <p:sldId id="297" r:id="rId33"/>
    <p:sldId id="286" r:id="rId34"/>
    <p:sldId id="299" r:id="rId35"/>
    <p:sldId id="300" r:id="rId36"/>
    <p:sldId id="28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391FC-B1A6-4E12-9311-AC54FDC5968B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8158D-7F8B-4BC8-87E5-F45B9A3A1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20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TIME: 20 seconds. Running time: 0:00–0:20.</a:t>
            </a:r>
          </a:p>
          <a:p>
            <a:endParaRPr/>
          </a:p>
          <a:p>
            <a:r>
              <a:t>SPEAKER NOTES</a:t>
            </a:r>
          </a:p>
          <a:p>
            <a:r>
              <a:t>I am Pavle Erikashvili, from the Agricultural University of Georgia. This project was carried out with Giorgi Macharashvili. I developed a simulator of nuclear-reactor dynamics and implemented its physics model on an FPGA. I will explain the motivation, the physical model, the hardware, and the experiments.</a:t>
            </a:r>
          </a:p>
          <a:p>
            <a:endParaRPr/>
          </a:p>
          <a:p>
            <a:r>
              <a:t>SOURCES</a:t>
            </a:r>
          </a:p>
          <a:p>
            <a:r>
              <a:t>Pavle Erikashvili, original Georgian presentation: პრეზენტაცია.pptx (27 slides).</a:t>
            </a:r>
          </a:p>
          <a:p>
            <a:endParaRPr/>
          </a:p>
          <a:p>
            <a:r>
              <a:t>GGSB_Workshop_2026_Program_FINAL_September.pdf, pp. 4–5: Physics Topics, 8 September 2026, AUG/FUT, Auditorium 314; Pavle Erikashvili (with Macharashvili), AUG.</a:t>
            </a:r>
          </a:p>
          <a:p>
            <a:endParaRPr/>
          </a:p>
          <a:p>
            <a:r>
              <a:t>SOURCE / EDITORIAL NOTES</a:t>
            </a:r>
          </a:p>
          <a:p>
            <a:r>
              <a:t>The supervisor’s full name is taken from the original Georgian title slide. The title has no explanatory or promotional subtitle.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8158D-7F8B-4BC8-87E5-F45B9A3A11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75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8158D-7F8B-4BC8-87E5-F45B9A3A11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72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8158D-7F8B-4BC8-87E5-F45B9A3A116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76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TIME: 20 seconds. Running time: 0:00–0:20.</a:t>
            </a:r>
          </a:p>
          <a:p>
            <a:endParaRPr/>
          </a:p>
          <a:p>
            <a:r>
              <a:t>SPEAKER NOTES</a:t>
            </a:r>
          </a:p>
          <a:p>
            <a:r>
              <a:t>I am Pavle Erikashvili, from the Agricultural University of Georgia. This project was carried out with Giorgi Macharashvili. I developed a simulator of nuclear-reactor dynamics and implemented its physics model on an FPGA. I will explain the motivation, the physical model, the hardware, and the experiments.</a:t>
            </a:r>
          </a:p>
          <a:p>
            <a:endParaRPr/>
          </a:p>
          <a:p>
            <a:r>
              <a:t>SOURCES</a:t>
            </a:r>
          </a:p>
          <a:p>
            <a:r>
              <a:t>Pavle Erikashvili, original Georgian presentation: პრეზენტაცია.pptx (27 slides).</a:t>
            </a:r>
          </a:p>
          <a:p>
            <a:endParaRPr/>
          </a:p>
          <a:p>
            <a:r>
              <a:t>GGSB_Workshop_2026_Program_FINAL_September.pdf, pp. 4–5: Physics Topics, 8 September 2026, AUG/FUT, Auditorium 314; Pavle Erikashvili (with Macharashvili), AUG.</a:t>
            </a:r>
          </a:p>
          <a:p>
            <a:endParaRPr/>
          </a:p>
          <a:p>
            <a:r>
              <a:t>SOURCE / EDITORIAL NOTES</a:t>
            </a:r>
          </a:p>
          <a:p>
            <a:r>
              <a:t>The supervisor’s full name is taken from the original Georgian title slide. The title has no explanatory or promotional subtitle.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6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C93BB-F6B6-4ED1-8CF4-43E3DC9A1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1D180-BFA9-4DB9-92D3-49F94012F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58FEA-1E88-4438-A9A1-4A7014FF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75345-FB9A-4CDE-85AA-7E812BEF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D3DF9-75D6-4F26-B88B-A592B305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8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EDCFC-6DCE-48E8-B462-FA09EC0F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AA186-BBA4-4F91-B787-3928F5BE7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482E0-7A42-4D30-A42E-C91A5D6C0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92E6E-C01F-47F4-985E-D3E96BB37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2AC94-5E12-4631-B142-2CF33678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8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0AC69-C324-420D-8B9E-0B4ED3592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21557-7D37-4071-9094-0BED80802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04347-33CC-4240-A4D0-32F11A00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30E59-D81A-464A-94B3-EBB0B35ED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DE6AA-A77B-41C7-91D1-64FBA1B5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43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086E-C88F-412E-A1DD-387DC2711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6013-EBA3-41F5-9939-E808D140A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C320B-7652-46E9-B20B-E5BCCA44C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30B90-92E5-41D5-9C21-1E80A8DE7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C9577-D171-4CDE-AE2D-8EF1A1E8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9A044-496D-462A-8F94-296DAA56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6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55356-EACA-46B9-8230-3A62AC67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A99DA-49A7-460A-AC21-018CC3408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841BE-2BB8-4553-BEC7-B86A74CF3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8B615C-C868-430E-9335-4E3F066ED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40926-A890-4A38-9A24-4FD61F56C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2C1A24-95EB-4B6C-B036-85A0EB95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728A8C-EE54-4402-B4D7-36576331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F7D3E-BED1-4737-80D1-2290835C1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07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541E9-B1A7-412D-A6AA-B762A518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FD705-F7FF-4934-82A8-0A35F400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14DF4-4339-434D-8215-23894B2C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3A6DE-C0E1-4786-9E8D-97CF9212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C095FC-4599-4F76-B5BD-106B6F1D1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9994A-90C8-4E11-BE46-7A1A85F7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0AC55-1CD7-4E28-AA4F-F3165AA7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8B4E-58E1-4A5F-B104-7C194EA4E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AE795-2332-4B5D-9F93-3A763030D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5DA1E-F45B-41BE-8F02-C2FD3342B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24245-6A23-4257-9069-F3295564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628EC-D059-472D-ADF8-C7042A1CA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8C356-11B0-4212-B439-D1837855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2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0D2C1-2AF9-4CF7-9A79-A48893212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8CE71-8468-45E8-9AF6-990FE9E28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6D042-1E3B-4784-8F0C-144FFD571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E88EF-B285-4715-B898-2B4D4217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92350-AC90-43C3-9280-C9E40386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805FA-9D01-4AEC-ADA7-9EFC11E9A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AA8F-C528-45CA-A386-440A5ABFF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E63ADD-B87A-4166-9464-A47D17BD5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4338E-B635-4024-8911-8C74B665C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CC401-4C96-49D8-ADE7-830F1466F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F10FB-5BCF-4738-B5EB-D5729CBF9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28EAF-57AA-495F-8387-64639E42B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C62DA-CC90-40E9-8F71-F8D02F6E1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9167C-12B9-4E7C-8563-4FC335AB4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576E3-C90A-452F-8006-45FADAFC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F96C2-ACF9-4C8D-BB50-ACA3E31EC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9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34FD76-D0E5-4C1E-895A-D8FDC333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048BE-7C12-4442-89CF-AA58C59FF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9A4F8-C898-45E9-843F-291D87B2AF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02431-DF04-477B-B27F-5AEE82DE9963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2E422-39DA-4E74-9CAF-1D6E82F0D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9A60B-883A-412B-9283-CEDC8B0CA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EAD80-7B9F-411D-8738-C0FD7757E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5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6014"/>
            <a:ext cx="73152" cy="1874520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new_deck/assets/original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723" y="2709478"/>
            <a:ext cx="3190706" cy="31907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1832" y="524302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Reactor Dynamics</a:t>
            </a:r>
            <a:endParaRPr lang="en-US" sz="4300" dirty="0"/>
          </a:p>
          <a:p>
            <a:pPr marL="0" indent="0">
              <a:buNone/>
            </a:pPr>
            <a:r>
              <a:rPr lang="en-US" sz="4300" b="1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Using FPGA</a:t>
            </a:r>
            <a:endParaRPr lang="en-US" sz="4300" dirty="0"/>
          </a:p>
        </p:txBody>
      </p:sp>
      <p:sp>
        <p:nvSpPr>
          <p:cNvPr id="5" name="Text 2"/>
          <p:cNvSpPr/>
          <p:nvPr/>
        </p:nvSpPr>
        <p:spPr>
          <a:xfrm>
            <a:off x="941832" y="3591599"/>
            <a:ext cx="8686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Pavle Erikashvili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941832" y="4121951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Supervisor: Giorgi Macharashvili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941832" y="4661447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Agricultural University of Georgia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941832" y="5703863"/>
            <a:ext cx="10058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GGSB 2026  ·  Physics session  ·  8 September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19B57AE-B2FC-486F-B86F-5088DDB80C3A}"/>
              </a:ext>
            </a:extLst>
          </p:cNvPr>
          <p:cNvSpPr/>
          <p:nvPr/>
        </p:nvSpPr>
        <p:spPr>
          <a:xfrm>
            <a:off x="559307" y="359847"/>
            <a:ext cx="84159" cy="274318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F49495F-A776-4922-8C5D-4280E162E6E8}"/>
              </a:ext>
            </a:extLst>
          </p:cNvPr>
          <p:cNvSpPr/>
          <p:nvPr/>
        </p:nvSpPr>
        <p:spPr>
          <a:xfrm>
            <a:off x="861060" y="378135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it all about?</a:t>
            </a:r>
            <a:endParaRPr lang="en-US" sz="4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E6E17-7578-4254-8C0A-77F0944787EE}"/>
              </a:ext>
            </a:extLst>
          </p:cNvPr>
          <p:cNvSpPr txBox="1"/>
          <p:nvPr/>
        </p:nvSpPr>
        <p:spPr>
          <a:xfrm>
            <a:off x="861060" y="1801300"/>
            <a:ext cx="6351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The aim of the project is to create a simplified digital analogue of a small modular pressurized water reactor on an FPGA platform.</a:t>
            </a:r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06AE0-845D-4223-B62C-5D4958036C30}"/>
              </a:ext>
            </a:extLst>
          </p:cNvPr>
          <p:cNvSpPr txBox="1"/>
          <p:nvPr/>
        </p:nvSpPr>
        <p:spPr>
          <a:xfrm>
            <a:off x="469174" y="3891435"/>
            <a:ext cx="60948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The FPGA-based simulator calculates in real time:</a:t>
            </a:r>
            <a:br>
              <a:rPr lang="en-GB"/>
            </a:b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Reactor power changes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Fuel and coolant temperatures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Reactivity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Decay heat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Iodine-135 and Xenon-135 dynamics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E9696B-7697-4BDC-AE13-02C52440C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865" y="285885"/>
            <a:ext cx="4904962" cy="603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3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FDAA7A-5457-43C4-A96A-EA84FA94AD6D}"/>
              </a:ext>
            </a:extLst>
          </p:cNvPr>
          <p:cNvSpPr txBox="1"/>
          <p:nvPr/>
        </p:nvSpPr>
        <p:spPr>
          <a:xfrm>
            <a:off x="1097778" y="1333857"/>
            <a:ext cx="780429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/>
          </a:p>
          <a:p>
            <a:pPr>
              <a:buFont typeface="+mj-lt"/>
              <a:buAutoNum type="arabicPeriod"/>
            </a:pPr>
            <a:r>
              <a:rPr lang="en-US" sz="2800"/>
              <a:t>Motivation &amp; Georgia’s Energy Context</a:t>
            </a:r>
            <a:br>
              <a:rPr lang="en-US" sz="2800"/>
            </a:br>
            <a:r>
              <a:rPr lang="en-US" sz="2800"/>
              <a:t> </a:t>
            </a:r>
          </a:p>
          <a:p>
            <a:pPr>
              <a:buFont typeface="+mj-lt"/>
              <a:buAutoNum type="arabicPeriod"/>
            </a:pPr>
            <a:r>
              <a:rPr lang="en-US" sz="2800"/>
              <a:t>Reactor Physics Fundamentals </a:t>
            </a:r>
            <a:br>
              <a:rPr lang="en-US" sz="2800"/>
            </a:br>
            <a:endParaRPr lang="en-US" sz="2800"/>
          </a:p>
          <a:p>
            <a:pPr>
              <a:buFont typeface="+mj-lt"/>
              <a:buAutoNum type="arabicPeriod"/>
            </a:pPr>
            <a:r>
              <a:rPr lang="en-US" sz="2800"/>
              <a:t>Target Reactor &amp; Mathematical Model</a:t>
            </a:r>
            <a:br>
              <a:rPr lang="en-US" sz="2800"/>
            </a:br>
            <a:r>
              <a:rPr lang="en-US" sz="2800"/>
              <a:t> </a:t>
            </a:r>
          </a:p>
          <a:p>
            <a:pPr>
              <a:buFont typeface="+mj-lt"/>
              <a:buAutoNum type="arabicPeriod"/>
            </a:pPr>
            <a:r>
              <a:rPr lang="en-US" sz="2800"/>
              <a:t>FPGA Implementation </a:t>
            </a:r>
            <a:br>
              <a:rPr lang="en-US" sz="2800"/>
            </a:br>
            <a:endParaRPr lang="en-US" sz="2800"/>
          </a:p>
          <a:p>
            <a:pPr>
              <a:buFont typeface="+mj-lt"/>
              <a:buAutoNum type="arabicPeriod"/>
            </a:pPr>
            <a:r>
              <a:rPr lang="en-US" sz="2800"/>
              <a:t>Simulator Architecture &amp; Operation </a:t>
            </a:r>
            <a:br>
              <a:rPr lang="en-US" sz="2800"/>
            </a:br>
            <a:endParaRPr lang="en-US" sz="2800"/>
          </a:p>
          <a:p>
            <a:pPr>
              <a:buFont typeface="+mj-lt"/>
              <a:buAutoNum type="arabicPeriod"/>
            </a:pPr>
            <a:r>
              <a:rPr lang="en-US" sz="2800"/>
              <a:t>Experimental Results &amp; Verification 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E9B911C3-07A1-46DD-8D1B-DAFE938F8567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56CC46C-0332-428A-9A88-33CB6F0C05DC}"/>
              </a:ext>
            </a:extLst>
          </p:cNvPr>
          <p:cNvSpPr/>
          <p:nvPr/>
        </p:nvSpPr>
        <p:spPr>
          <a:xfrm>
            <a:off x="624342" y="377076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/>
              <a:t>Presentation Overview</a:t>
            </a:r>
          </a:p>
        </p:txBody>
      </p:sp>
    </p:spTree>
    <p:extLst>
      <p:ext uri="{BB962C8B-B14F-4D97-AF65-F5344CB8AC3E}">
        <p14:creationId xmlns:p14="http://schemas.microsoft.com/office/powerpoint/2010/main" val="280156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4712F0F-D3B1-44F6-B92E-7C1170E1D47A}"/>
              </a:ext>
            </a:extLst>
          </p:cNvPr>
          <p:cNvSpPr/>
          <p:nvPr/>
        </p:nvSpPr>
        <p:spPr>
          <a:xfrm>
            <a:off x="559307" y="359847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01B5BE-9E7A-424F-A653-2FB400E0D907}"/>
              </a:ext>
            </a:extLst>
          </p:cNvPr>
          <p:cNvSpPr/>
          <p:nvPr/>
        </p:nvSpPr>
        <p:spPr>
          <a:xfrm>
            <a:off x="861060" y="378135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</a:t>
            </a:r>
            <a:endParaRPr lang="en-US" sz="4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5A278-B8B5-4539-B220-E31A070DA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" y="2043912"/>
            <a:ext cx="7725554" cy="4635333"/>
          </a:xfrm>
          <a:prstGeom prst="rect">
            <a:avLst/>
          </a:prstGeom>
        </p:spPr>
      </p:pic>
      <p:sp>
        <p:nvSpPr>
          <p:cNvPr id="6" name="Text 10">
            <a:extLst>
              <a:ext uri="{FF2B5EF4-FFF2-40B4-BE49-F238E27FC236}">
                <a16:creationId xmlns:a16="http://schemas.microsoft.com/office/drawing/2014/main" id="{9AFD4431-EF8F-4846-9904-713E372D2B15}"/>
              </a:ext>
            </a:extLst>
          </p:cNvPr>
          <p:cNvSpPr/>
          <p:nvPr/>
        </p:nvSpPr>
        <p:spPr>
          <a:xfrm>
            <a:off x="8822032" y="2395214"/>
            <a:ext cx="3035808" cy="181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Hydropower output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</a:t>
            </a:r>
            <a:r>
              <a:rPr lang="en-US" sz="240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seasonal.</a:t>
            </a:r>
            <a:br>
              <a:rPr lang="en-US" sz="240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br>
              <a:rPr lang="en-US" sz="240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400"/>
              <a:t>Solar is intermittent.</a:t>
            </a:r>
            <a:endParaRPr lang="en-US" sz="2400" dirty="0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E76BBCB-A1ED-4F49-A8D7-494DF3B0B88B}"/>
              </a:ext>
            </a:extLst>
          </p:cNvPr>
          <p:cNvSpPr/>
          <p:nvPr/>
        </p:nvSpPr>
        <p:spPr>
          <a:xfrm>
            <a:off x="8844892" y="4418477"/>
            <a:ext cx="3035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power is one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to study for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diversification.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0635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F609E3-860E-44F7-84B6-EF31B707E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2" y="2275909"/>
            <a:ext cx="6102331" cy="40596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767961-F81B-4ABF-A26E-7DAB799F4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87"/>
          <a:stretch/>
        </p:blipFill>
        <p:spPr>
          <a:xfrm>
            <a:off x="6226084" y="2300887"/>
            <a:ext cx="5965916" cy="405968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8C159CD4-87FA-40A3-8002-9ADC4D3B44BF}"/>
              </a:ext>
            </a:extLst>
          </p:cNvPr>
          <p:cNvSpPr txBox="1"/>
          <p:nvPr/>
        </p:nvSpPr>
        <p:spPr>
          <a:xfrm>
            <a:off x="171335" y="6360571"/>
            <a:ext cx="10237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Source</a:t>
            </a:r>
            <a:r>
              <a:rPr lang="ka-GE" sz="1400"/>
              <a:t>: </a:t>
            </a:r>
            <a:r>
              <a:rPr lang="en-GB" sz="1400"/>
              <a:t>Caucasus Research Resource Centers, Georgia - </a:t>
            </a:r>
            <a:r>
              <a:rPr lang="en-US" sz="1400"/>
              <a:t>attitudes towards climate change</a:t>
            </a: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DB060880-61DA-453C-86F0-650C8C0B6AF7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A393ECB-46B2-4B80-92D5-D6E2E6919A35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276892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981FC4-AD87-43E7-915E-9C6B0439E636}"/>
              </a:ext>
            </a:extLst>
          </p:cNvPr>
          <p:cNvSpPr txBox="1"/>
          <p:nvPr/>
        </p:nvSpPr>
        <p:spPr>
          <a:xfrm>
            <a:off x="624342" y="2619446"/>
            <a:ext cx="77856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Reactor physics is easier to understand when its dynamics can be seen, not only calculated.</a:t>
            </a:r>
          </a:p>
          <a:p>
            <a:r>
              <a:rPr lang="en-GB" sz="2000"/>
              <a:t>The simulator helps students and the public build an intuitive understanding of:</a:t>
            </a:r>
            <a:br>
              <a:rPr lang="en-GB" sz="2000"/>
            </a:br>
            <a:endParaRPr lang="en-GB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power increase and decrease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control-rod effects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emergency shutdown - SCRAM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temperature feedback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xenon poisoning </a:t>
            </a:r>
          </a:p>
          <a:p>
            <a:r>
              <a:rPr lang="en-GB" sz="2000"/>
              <a:t>It turns abstract reactor physics into observable behavior.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18FFB9E1-4C8E-43A9-9203-ACDB83062ADE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7B6097F-8EB3-4047-8D4C-64CE7354996E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Reactor Physics Intuitive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281084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5F25B7-AA21-4262-9A1B-81C70E1EB0BD}"/>
              </a:ext>
            </a:extLst>
          </p:cNvPr>
          <p:cNvSpPr/>
          <p:nvPr/>
        </p:nvSpPr>
        <p:spPr>
          <a:xfrm>
            <a:off x="0" y="-89377"/>
            <a:ext cx="12192000" cy="1113780"/>
          </a:xfrm>
          <a:prstGeom prst="rect">
            <a:avLst/>
          </a:prstGeom>
          <a:solidFill>
            <a:srgbClr val="0D1117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97ADB4-19A2-4F2D-AB5E-054C9940E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377"/>
            <a:ext cx="12192000" cy="6081623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B8F25B55-CBCF-4D5E-8A42-431746859EC7}"/>
              </a:ext>
            </a:extLst>
          </p:cNvPr>
          <p:cNvSpPr/>
          <p:nvPr/>
        </p:nvSpPr>
        <p:spPr>
          <a:xfrm>
            <a:off x="644968" y="195984"/>
            <a:ext cx="10469880" cy="381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Prototype Interface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889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8DE518-BF49-46DB-9093-2B31FBFCDC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3"/>
          <a:stretch/>
        </p:blipFill>
        <p:spPr>
          <a:xfrm>
            <a:off x="185333" y="2564295"/>
            <a:ext cx="5398877" cy="2636013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20CBA375-BB30-4956-A64B-B2EB7B562206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53D285D-6FED-4C6A-816E-FBC34F370ED6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Defect</a:t>
            </a:r>
            <a:endParaRPr lang="en-US" sz="4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0481E-AF4B-41F4-ACEF-AA6AD33F4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798" y="2115771"/>
            <a:ext cx="6771884" cy="45546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A688AF-22FA-493F-904D-D7E678A5C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47" y="5421911"/>
            <a:ext cx="4960051" cy="104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49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3E9FE9A8-5037-48A1-A41F-BF3F99D4A8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5690" y="285750"/>
            <a:ext cx="6572250" cy="62865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92F2C9B-6597-4257-95E3-AA7C3D5F436A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3AAB036-6409-493B-A7F5-87E586813696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Reaction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53266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9D4EA99-A516-43A8-A979-D488838BC37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486" y="3274581"/>
            <a:ext cx="4160520" cy="3578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BA450DBB-2E20-454F-8D20-D52A23CE2E73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D0A35FB-F260-45FC-A33A-98A1B241045E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Reaction</a:t>
            </a:r>
            <a:endParaRPr lang="en-US" sz="43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38DFBD4-4CA8-445D-9228-7607965BB2DA}"/>
              </a:ext>
            </a:extLst>
          </p:cNvPr>
          <p:cNvSpPr/>
          <p:nvPr/>
        </p:nvSpPr>
        <p:spPr>
          <a:xfrm>
            <a:off x="624342" y="1414749"/>
            <a:ext cx="10972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Criticality is a neutron balance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5CFB10-6954-40A2-84DE-81338CBD50A8}"/>
              </a:ext>
            </a:extLst>
          </p:cNvPr>
          <p:cNvSpPr txBox="1"/>
          <p:nvPr/>
        </p:nvSpPr>
        <p:spPr>
          <a:xfrm>
            <a:off x="355756" y="2297315"/>
            <a:ext cx="1071676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72B35"/>
                </a:solidFill>
                <a:latin typeface="Arial"/>
              </a:rPr>
              <a:t>k</a:t>
            </a:r>
            <a:r>
              <a:rPr sz="2400" b="0">
                <a:solidFill>
                  <a:srgbClr val="172B35"/>
                </a:solidFill>
                <a:latin typeface="Arial"/>
              </a:rPr>
              <a:t> is the neutron multiplication factor from one generation to the next.</a:t>
            </a:r>
          </a:p>
        </p:txBody>
      </p:sp>
      <p:cxnSp>
        <p:nvCxnSpPr>
          <p:cNvPr id="6" name="Connector 7">
            <a:extLst>
              <a:ext uri="{FF2B5EF4-FFF2-40B4-BE49-F238E27FC236}">
                <a16:creationId xmlns:a16="http://schemas.microsoft.com/office/drawing/2014/main" id="{77F8B48B-7088-468D-900E-7EE64AABAEBC}"/>
              </a:ext>
            </a:extLst>
          </p:cNvPr>
          <p:cNvCxnSpPr/>
          <p:nvPr/>
        </p:nvCxnSpPr>
        <p:spPr>
          <a:xfrm>
            <a:off x="3716475" y="3482294"/>
            <a:ext cx="0" cy="3127248"/>
          </a:xfrm>
          <a:prstGeom prst="line">
            <a:avLst/>
          </a:prstGeom>
          <a:ln w="16510">
            <a:solidFill>
              <a:srgbClr val="D6DF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A6BDE4D-E1F2-431B-9793-7FDB612AEB88}"/>
              </a:ext>
            </a:extLst>
          </p:cNvPr>
          <p:cNvSpPr txBox="1"/>
          <p:nvPr/>
        </p:nvSpPr>
        <p:spPr>
          <a:xfrm>
            <a:off x="388924" y="3966926"/>
            <a:ext cx="317296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47D58"/>
                </a:solidFill>
                <a:latin typeface="Arial"/>
              </a:rPr>
              <a:t>Withdraw rods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BF6A1A-9F92-4F72-9FAA-F963927DB890}"/>
              </a:ext>
            </a:extLst>
          </p:cNvPr>
          <p:cNvSpPr txBox="1"/>
          <p:nvPr/>
        </p:nvSpPr>
        <p:spPr>
          <a:xfrm>
            <a:off x="388924" y="4329022"/>
            <a:ext cx="320954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Arial"/>
              </a:rPr>
              <a:t>Less neutron absorption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Arial"/>
              </a:rPr>
              <a:t>Higher reactivity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9B7016-4B66-47F1-A50C-519C8C9CECC5}"/>
              </a:ext>
            </a:extLst>
          </p:cNvPr>
          <p:cNvSpPr txBox="1"/>
          <p:nvPr/>
        </p:nvSpPr>
        <p:spPr>
          <a:xfrm>
            <a:off x="379780" y="5256230"/>
            <a:ext cx="319125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2677AB"/>
                </a:solidFill>
                <a:latin typeface="Arial"/>
              </a:rPr>
              <a:t>Insert rods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DBAC79-23AD-402D-AE25-8C01D43D925C}"/>
              </a:ext>
            </a:extLst>
          </p:cNvPr>
          <p:cNvSpPr txBox="1"/>
          <p:nvPr/>
        </p:nvSpPr>
        <p:spPr>
          <a:xfrm>
            <a:off x="352348" y="5585414"/>
            <a:ext cx="320954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Arial"/>
              </a:rPr>
              <a:t>More neutron absorption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Arial"/>
              </a:rPr>
              <a:t>Lower reactivity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AFEC4A-3B23-4132-B964-C082CE77426A}"/>
              </a:ext>
            </a:extLst>
          </p:cNvPr>
          <p:cNvSpPr txBox="1"/>
          <p:nvPr/>
        </p:nvSpPr>
        <p:spPr>
          <a:xfrm>
            <a:off x="3795678" y="3500582"/>
            <a:ext cx="180462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2677AB"/>
                </a:solidFill>
                <a:latin typeface="Arial"/>
              </a:rPr>
              <a:t>k &lt;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3E7DB2-616F-46BD-A0B2-F55660B7BC3F}"/>
              </a:ext>
            </a:extLst>
          </p:cNvPr>
          <p:cNvSpPr txBox="1"/>
          <p:nvPr/>
        </p:nvSpPr>
        <p:spPr>
          <a:xfrm>
            <a:off x="4569136" y="3491438"/>
            <a:ext cx="44805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72B35"/>
                </a:solidFill>
                <a:latin typeface="Arial"/>
              </a:rPr>
              <a:t>Subcritical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25800F-E9F2-4E42-BB2A-00C53BF17AED}"/>
              </a:ext>
            </a:extLst>
          </p:cNvPr>
          <p:cNvSpPr txBox="1"/>
          <p:nvPr/>
        </p:nvSpPr>
        <p:spPr>
          <a:xfrm>
            <a:off x="4587424" y="3966926"/>
            <a:ext cx="446227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61717A"/>
                </a:solidFill>
                <a:latin typeface="Arial"/>
              </a:rPr>
              <a:t>The chain reaction decreases.</a:t>
            </a:r>
          </a:p>
        </p:txBody>
      </p:sp>
      <p:cxnSp>
        <p:nvCxnSpPr>
          <p:cNvPr id="14" name="Connector 15">
            <a:extLst>
              <a:ext uri="{FF2B5EF4-FFF2-40B4-BE49-F238E27FC236}">
                <a16:creationId xmlns:a16="http://schemas.microsoft.com/office/drawing/2014/main" id="{0BB90082-6E61-41A4-A3EE-BD0B009CD740}"/>
              </a:ext>
            </a:extLst>
          </p:cNvPr>
          <p:cNvCxnSpPr>
            <a:cxnSpLocks/>
          </p:cNvCxnSpPr>
          <p:nvPr/>
        </p:nvCxnSpPr>
        <p:spPr>
          <a:xfrm>
            <a:off x="3795677" y="4396694"/>
            <a:ext cx="4052809" cy="0"/>
          </a:xfrm>
          <a:prstGeom prst="line">
            <a:avLst/>
          </a:prstGeom>
          <a:ln w="16510">
            <a:solidFill>
              <a:srgbClr val="D6DF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94C975F-4534-4376-85B7-ACDE3BB56643}"/>
              </a:ext>
            </a:extLst>
          </p:cNvPr>
          <p:cNvSpPr txBox="1"/>
          <p:nvPr/>
        </p:nvSpPr>
        <p:spPr>
          <a:xfrm>
            <a:off x="3795677" y="4579574"/>
            <a:ext cx="191109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47D58"/>
                </a:solidFill>
                <a:latin typeface="Arial"/>
              </a:rPr>
              <a:t>k =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52BD9E-6A59-47B9-B7C9-47CA2E4FECEE}"/>
              </a:ext>
            </a:extLst>
          </p:cNvPr>
          <p:cNvSpPr txBox="1"/>
          <p:nvPr/>
        </p:nvSpPr>
        <p:spPr>
          <a:xfrm>
            <a:off x="4569136" y="4570430"/>
            <a:ext cx="44805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72B35"/>
                </a:solidFill>
                <a:latin typeface="Arial"/>
              </a:rPr>
              <a:t>Critical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992E40-1F10-472A-B1E7-76ACB766191C}"/>
              </a:ext>
            </a:extLst>
          </p:cNvPr>
          <p:cNvSpPr txBox="1"/>
          <p:nvPr/>
        </p:nvSpPr>
        <p:spPr>
          <a:xfrm>
            <a:off x="4587424" y="5045918"/>
            <a:ext cx="446227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61717A"/>
                </a:solidFill>
                <a:latin typeface="Arial"/>
              </a:rPr>
              <a:t>Steady power at equilibrium.</a:t>
            </a:r>
          </a:p>
        </p:txBody>
      </p:sp>
      <p:cxnSp>
        <p:nvCxnSpPr>
          <p:cNvPr id="18" name="Connector 19">
            <a:extLst>
              <a:ext uri="{FF2B5EF4-FFF2-40B4-BE49-F238E27FC236}">
                <a16:creationId xmlns:a16="http://schemas.microsoft.com/office/drawing/2014/main" id="{49BB79EA-89BE-4E29-A119-20AD20D0725C}"/>
              </a:ext>
            </a:extLst>
          </p:cNvPr>
          <p:cNvCxnSpPr>
            <a:cxnSpLocks/>
          </p:cNvCxnSpPr>
          <p:nvPr/>
        </p:nvCxnSpPr>
        <p:spPr>
          <a:xfrm>
            <a:off x="3795677" y="5475686"/>
            <a:ext cx="3984057" cy="0"/>
          </a:xfrm>
          <a:prstGeom prst="line">
            <a:avLst/>
          </a:prstGeom>
          <a:ln w="16510">
            <a:solidFill>
              <a:srgbClr val="D6DF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C8BAB6-90E4-4122-8199-B0952849B6EA}"/>
              </a:ext>
            </a:extLst>
          </p:cNvPr>
          <p:cNvSpPr txBox="1"/>
          <p:nvPr/>
        </p:nvSpPr>
        <p:spPr>
          <a:xfrm>
            <a:off x="3795677" y="5658566"/>
            <a:ext cx="191109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D1843C"/>
                </a:solidFill>
                <a:latin typeface="Arial"/>
              </a:rPr>
              <a:t>k &gt;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07FDB5-586C-45EA-B120-916A368D8D15}"/>
              </a:ext>
            </a:extLst>
          </p:cNvPr>
          <p:cNvSpPr txBox="1"/>
          <p:nvPr/>
        </p:nvSpPr>
        <p:spPr>
          <a:xfrm>
            <a:off x="4569136" y="5649422"/>
            <a:ext cx="44805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1">
                <a:solidFill>
                  <a:srgbClr val="172B35"/>
                </a:solidFill>
                <a:latin typeface="Arial"/>
              </a:rPr>
              <a:t>Supercritical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417076-0803-4636-A13C-36A862085926}"/>
              </a:ext>
            </a:extLst>
          </p:cNvPr>
          <p:cNvSpPr txBox="1"/>
          <p:nvPr/>
        </p:nvSpPr>
        <p:spPr>
          <a:xfrm>
            <a:off x="4587424" y="6118444"/>
            <a:ext cx="446227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61717A"/>
                </a:solidFill>
                <a:latin typeface="Arial"/>
              </a:rPr>
              <a:t>The chain reaction grows.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69281E-AE21-41EF-B43E-9C2FDE641F9E}"/>
              </a:ext>
            </a:extLst>
          </p:cNvPr>
          <p:cNvSpPr/>
          <p:nvPr/>
        </p:nvSpPr>
        <p:spPr>
          <a:xfrm>
            <a:off x="322589" y="2747542"/>
            <a:ext cx="10707624" cy="493776"/>
          </a:xfrm>
          <a:prstGeom prst="rect">
            <a:avLst/>
          </a:prstGeom>
          <a:solidFill>
            <a:srgbClr val="F0F6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EC0596-711E-4E72-9671-9D3DC2035E1E}"/>
              </a:ext>
            </a:extLst>
          </p:cNvPr>
          <p:cNvSpPr txBox="1"/>
          <p:nvPr/>
        </p:nvSpPr>
        <p:spPr>
          <a:xfrm>
            <a:off x="478037" y="2829838"/>
            <a:ext cx="32918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Cambria"/>
              </a:rPr>
              <a:t>ρ = (k − 1) / 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954DCB-FB40-48C5-A371-DCF1D01AB4F3}"/>
              </a:ext>
            </a:extLst>
          </p:cNvPr>
          <p:cNvSpPr txBox="1"/>
          <p:nvPr/>
        </p:nvSpPr>
        <p:spPr>
          <a:xfrm>
            <a:off x="4053341" y="2857270"/>
            <a:ext cx="682142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b="0">
                <a:solidFill>
                  <a:srgbClr val="172B35"/>
                </a:solidFill>
                <a:latin typeface="Arial"/>
              </a:rPr>
              <a:t>Reactivity measures departure from criticality.</a:t>
            </a:r>
          </a:p>
        </p:txBody>
      </p:sp>
    </p:spTree>
    <p:extLst>
      <p:ext uri="{BB962C8B-B14F-4D97-AF65-F5344CB8AC3E}">
        <p14:creationId xmlns:p14="http://schemas.microsoft.com/office/powerpoint/2010/main" val="25165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1E8ACADB-9657-4A84-A21C-E2F93B2E4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24" y="3014192"/>
            <a:ext cx="6345915" cy="2795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0DB1055-BA9C-4D7C-A83F-95546F5598B2}"/>
              </a:ext>
            </a:extLst>
          </p:cNvPr>
          <p:cNvSpPr/>
          <p:nvPr/>
        </p:nvSpPr>
        <p:spPr>
          <a:xfrm>
            <a:off x="322589" y="377076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C1760AC-4795-4D58-B929-92AB5E43033F}"/>
              </a:ext>
            </a:extLst>
          </p:cNvPr>
          <p:cNvSpPr/>
          <p:nvPr/>
        </p:nvSpPr>
        <p:spPr>
          <a:xfrm>
            <a:off x="624342" y="395364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and Delayed Neutrons</a:t>
            </a:r>
            <a:endParaRPr lang="en-US" sz="43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8FAAD4F7-AE79-4B25-A1C8-B9B41C9B8C5F}"/>
              </a:ext>
            </a:extLst>
          </p:cNvPr>
          <p:cNvSpPr/>
          <p:nvPr/>
        </p:nvSpPr>
        <p:spPr>
          <a:xfrm>
            <a:off x="5982863" y="1697834"/>
            <a:ext cx="3337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delayed fraction</a:t>
            </a:r>
            <a:endParaRPr lang="en-US" sz="2400" dirty="0"/>
          </a:p>
          <a:p>
            <a:pPr marL="0" indent="0">
              <a:buNone/>
            </a:pPr>
            <a:r>
              <a:rPr lang="en-US" sz="22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= 0.007 in this model</a:t>
            </a: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6EDC0135-8AB0-459E-8642-666C601D22B8}"/>
              </a:ext>
            </a:extLst>
          </p:cNvPr>
          <p:cNvSpPr/>
          <p:nvPr/>
        </p:nvSpPr>
        <p:spPr>
          <a:xfrm>
            <a:off x="6001151" y="2584802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600" b="0">
                <a:solidFill>
                  <a:srgbClr val="61717A"/>
                </a:solidFill>
                <a:latin typeface="Arial"/>
              </a:rPr>
              <a:t>Λ </a:t>
            </a:r>
            <a:r>
              <a:rPr lang="en-US" sz="3600" b="0">
                <a:solidFill>
                  <a:srgbClr val="61717A"/>
                </a:solidFill>
                <a:latin typeface="Arial"/>
              </a:rPr>
              <a:t> = </a:t>
            </a:r>
            <a:r>
              <a:rPr lang="en-US" sz="330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</a:t>
            </a:r>
            <a:r>
              <a:rPr lang="en-US" sz="3300" dirty="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μs</a:t>
            </a:r>
            <a:endParaRPr lang="en-US" sz="2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F82704-E424-4016-B6F4-0F1EB66721A0}"/>
              </a:ext>
            </a:extLst>
          </p:cNvPr>
          <p:cNvSpPr txBox="1"/>
          <p:nvPr/>
        </p:nvSpPr>
        <p:spPr>
          <a:xfrm>
            <a:off x="6010295" y="3188306"/>
            <a:ext cx="3429000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61717A"/>
                </a:solidFill>
                <a:latin typeface="Arial"/>
              </a:rPr>
              <a:t>Prompt generation time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1E33A6-ADA9-4C26-ACF5-C14A7892A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054" y="3170535"/>
            <a:ext cx="2410161" cy="1086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84BAA8-3468-4B83-B4D8-EF64EF09B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383" y="4274102"/>
            <a:ext cx="2777069" cy="9086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6EB6D0-EF3F-40BA-BC61-77718D502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054" y="5137353"/>
            <a:ext cx="2934109" cy="5620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48DBD6-1B96-4AF3-86E8-88C6FB602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383" y="5625705"/>
            <a:ext cx="2708566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0E62868-AD21-4CA9-8BE5-07685F0C1847}"/>
              </a:ext>
            </a:extLst>
          </p:cNvPr>
          <p:cNvSpPr/>
          <p:nvPr/>
        </p:nvSpPr>
        <p:spPr>
          <a:xfrm>
            <a:off x="329464" y="267073"/>
            <a:ext cx="6633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F428C63-5C74-44E2-9D69-2F044738D710}"/>
              </a:ext>
            </a:extLst>
          </p:cNvPr>
          <p:cNvSpPr/>
          <p:nvPr/>
        </p:nvSpPr>
        <p:spPr>
          <a:xfrm>
            <a:off x="631217" y="285361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Fuel, moderator and control rods</a:t>
            </a:r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53EE93-40B6-4F86-BE31-FF35446D4170}"/>
              </a:ext>
            </a:extLst>
          </p:cNvPr>
          <p:cNvSpPr txBox="1"/>
          <p:nvPr/>
        </p:nvSpPr>
        <p:spPr>
          <a:xfrm>
            <a:off x="713232" y="1572768"/>
            <a:ext cx="10808208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0">
                <a:solidFill>
                  <a:srgbClr val="172B35"/>
                </a:solidFill>
                <a:latin typeface="Arial"/>
              </a:rPr>
              <a:t>The neutron balance depends on what each material does.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6911069A-2981-4F44-94E9-BF80C2320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249424"/>
            <a:ext cx="3127248" cy="3044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945FB9-818F-4323-A132-797B045B8840}"/>
              </a:ext>
            </a:extLst>
          </p:cNvPr>
          <p:cNvSpPr txBox="1"/>
          <p:nvPr/>
        </p:nvSpPr>
        <p:spPr>
          <a:xfrm>
            <a:off x="4498848" y="2194560"/>
            <a:ext cx="6949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47D58"/>
                </a:solidFill>
                <a:latin typeface="Arial"/>
              </a:rPr>
              <a:t>Fuel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48350-D0C1-4758-B227-7F7359EA1B32}"/>
              </a:ext>
            </a:extLst>
          </p:cNvPr>
          <p:cNvSpPr txBox="1"/>
          <p:nvPr/>
        </p:nvSpPr>
        <p:spPr>
          <a:xfrm>
            <a:off x="4498848" y="2660904"/>
            <a:ext cx="6949440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2B35"/>
                </a:solidFill>
                <a:latin typeface="Arial"/>
              </a:rPr>
              <a:t>Fission produces heat and new neutrons.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50C77-F72E-4C0F-8AE1-F1D051271BE8}"/>
              </a:ext>
            </a:extLst>
          </p:cNvPr>
          <p:cNvSpPr txBox="1"/>
          <p:nvPr/>
        </p:nvSpPr>
        <p:spPr>
          <a:xfrm>
            <a:off x="4498848" y="3337560"/>
            <a:ext cx="6949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2677AB"/>
                </a:solidFill>
                <a:latin typeface="Arial"/>
              </a:rPr>
              <a:t>Moderator: water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707645-2690-48B1-9539-9180B9EA6F5B}"/>
              </a:ext>
            </a:extLst>
          </p:cNvPr>
          <p:cNvSpPr txBox="1"/>
          <p:nvPr/>
        </p:nvSpPr>
        <p:spPr>
          <a:xfrm>
            <a:off x="4498848" y="3803904"/>
            <a:ext cx="6949440" cy="722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2B35"/>
                </a:solidFill>
                <a:latin typeface="Arial"/>
              </a:rPr>
              <a:t>Slows neutrons, increasing the probability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2B35"/>
                </a:solidFill>
                <a:latin typeface="Arial"/>
              </a:rPr>
              <a:t>of U-235 fission.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A0C9A-7B86-4A44-ABD0-F43E26A428F7}"/>
              </a:ext>
            </a:extLst>
          </p:cNvPr>
          <p:cNvSpPr txBox="1"/>
          <p:nvPr/>
        </p:nvSpPr>
        <p:spPr>
          <a:xfrm>
            <a:off x="4498848" y="4700016"/>
            <a:ext cx="6949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D1843C"/>
                </a:solidFill>
                <a:latin typeface="Arial"/>
              </a:rPr>
              <a:t>Control rods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09027-92DA-40C3-92C3-909B732276A0}"/>
              </a:ext>
            </a:extLst>
          </p:cNvPr>
          <p:cNvSpPr txBox="1"/>
          <p:nvPr/>
        </p:nvSpPr>
        <p:spPr>
          <a:xfrm>
            <a:off x="4498848" y="5166359"/>
            <a:ext cx="6949440" cy="722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72B35"/>
                </a:solidFill>
                <a:latin typeface="Arial"/>
              </a:rPr>
              <a:t>Absorb neutrons; insertion reduces reactivity.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6A5319-F442-4790-AD70-53308B15F497}"/>
              </a:ext>
            </a:extLst>
          </p:cNvPr>
          <p:cNvSpPr/>
          <p:nvPr/>
        </p:nvSpPr>
        <p:spPr>
          <a:xfrm>
            <a:off x="740664" y="5815584"/>
            <a:ext cx="10716768" cy="448056"/>
          </a:xfrm>
          <a:prstGeom prst="rect">
            <a:avLst/>
          </a:prstGeom>
          <a:solidFill>
            <a:srgbClr val="F0F6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F29BF4-9235-4CE7-B14E-375D6E720681}"/>
              </a:ext>
            </a:extLst>
          </p:cNvPr>
          <p:cNvSpPr txBox="1"/>
          <p:nvPr/>
        </p:nvSpPr>
        <p:spPr>
          <a:xfrm>
            <a:off x="914400" y="5888736"/>
            <a:ext cx="1034186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72B35"/>
                </a:solidFill>
                <a:latin typeface="Arial"/>
              </a:rPr>
              <a:t>In this reactor type, the same water also removes heat from the fuel.</a:t>
            </a:r>
          </a:p>
        </p:txBody>
      </p:sp>
    </p:spTree>
    <p:extLst>
      <p:ext uri="{BB962C8B-B14F-4D97-AF65-F5344CB8AC3E}">
        <p14:creationId xmlns:p14="http://schemas.microsoft.com/office/powerpoint/2010/main" val="723809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DF2DB2F8-0C48-4103-AE02-35F80A5F2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608" y="2011140"/>
            <a:ext cx="8424090" cy="4451496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1190AB5-F75C-4934-8ED7-33C0B88BD4AF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52BE589-1285-486C-BC37-48714679E820}"/>
              </a:ext>
            </a:extLst>
          </p:cNvPr>
          <p:cNvSpPr/>
          <p:nvPr/>
        </p:nvSpPr>
        <p:spPr>
          <a:xfrm>
            <a:off x="624342" y="395364"/>
            <a:ext cx="696586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Iodine &amp; Xenon</a:t>
            </a:r>
            <a:endParaRPr lang="en-US" sz="43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572E9-9212-4184-8ED2-FD687C906682}"/>
              </a:ext>
            </a:extLst>
          </p:cNvPr>
          <p:cNvSpPr txBox="1"/>
          <p:nvPr/>
        </p:nvSpPr>
        <p:spPr>
          <a:xfrm>
            <a:off x="322589" y="3343720"/>
            <a:ext cx="2468737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2677AB"/>
                </a:solidFill>
                <a:latin typeface="Arial"/>
              </a:rPr>
              <a:t>2.65 × 10⁶ 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3B410-D5A3-4104-82E1-F761EFEDF3B8}"/>
              </a:ext>
            </a:extLst>
          </p:cNvPr>
          <p:cNvSpPr txBox="1"/>
          <p:nvPr/>
        </p:nvSpPr>
        <p:spPr>
          <a:xfrm>
            <a:off x="214786" y="5755907"/>
            <a:ext cx="449884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61717A"/>
                </a:solidFill>
                <a:latin typeface="Arial"/>
              </a:rPr>
              <a:t>Thermal absorption cross-section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61717A"/>
                </a:solidFill>
                <a:latin typeface="Arial"/>
              </a:rPr>
              <a:t>at 0.0253 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C0CCD3-BDE3-40A5-B617-F0CE455EF32E}"/>
              </a:ext>
            </a:extLst>
          </p:cNvPr>
          <p:cNvSpPr txBox="1"/>
          <p:nvPr/>
        </p:nvSpPr>
        <p:spPr>
          <a:xfrm>
            <a:off x="322589" y="2808269"/>
            <a:ext cx="44439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rgbClr val="2677AB"/>
                </a:solidFill>
                <a:latin typeface="Arial"/>
              </a:rPr>
              <a:t>Xe-135:</a:t>
            </a:r>
            <a:endParaRPr sz="3200" b="1">
              <a:solidFill>
                <a:srgbClr val="2677AB"/>
              </a:solidFill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87B268-1350-4A0F-8C03-3E70DFB51422}"/>
              </a:ext>
            </a:extLst>
          </p:cNvPr>
          <p:cNvSpPr txBox="1"/>
          <p:nvPr/>
        </p:nvSpPr>
        <p:spPr>
          <a:xfrm>
            <a:off x="322589" y="4140849"/>
            <a:ext cx="444398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chemeClr val="accent6"/>
                </a:solidFill>
                <a:latin typeface="Arial"/>
              </a:rPr>
              <a:t>U-235:</a:t>
            </a:r>
            <a:endParaRPr sz="3200" b="1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7CDE5D-50C2-43BE-B6CB-66FF32AD0A6B}"/>
              </a:ext>
            </a:extLst>
          </p:cNvPr>
          <p:cNvSpPr txBox="1"/>
          <p:nvPr/>
        </p:nvSpPr>
        <p:spPr>
          <a:xfrm>
            <a:off x="1690532" y="4140848"/>
            <a:ext cx="136205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chemeClr val="accent6"/>
                </a:solidFill>
                <a:latin typeface="Arial"/>
              </a:rPr>
              <a:t>585 </a:t>
            </a:r>
            <a:r>
              <a:rPr sz="3200" b="1">
                <a:solidFill>
                  <a:schemeClr val="accent6"/>
                </a:solidFill>
                <a:latin typeface="Arial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50775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BA9040-5C6D-47CB-B972-E0043EB83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153" y="2544898"/>
            <a:ext cx="9807693" cy="3532705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5C40D93-7A85-4846-8B8C-90B852477FE6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8FC41C0-6421-4E5E-BB8B-F6269EBC197F}"/>
              </a:ext>
            </a:extLst>
          </p:cNvPr>
          <p:cNvSpPr/>
          <p:nvPr/>
        </p:nvSpPr>
        <p:spPr>
          <a:xfrm>
            <a:off x="624342" y="395364"/>
            <a:ext cx="696586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Reactor Types</a:t>
            </a:r>
            <a:endParaRPr lang="en-US" sz="4300" b="1" dirty="0"/>
          </a:p>
        </p:txBody>
      </p:sp>
    </p:spTree>
    <p:extLst>
      <p:ext uri="{BB962C8B-B14F-4D97-AF65-F5344CB8AC3E}">
        <p14:creationId xmlns:p14="http://schemas.microsoft.com/office/powerpoint/2010/main" val="930744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611A8F1-C40A-40BC-9C8D-A35EF2007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91" y="1968132"/>
            <a:ext cx="5798920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039878-CA68-4D06-88D4-885F9DB182EB}"/>
              </a:ext>
            </a:extLst>
          </p:cNvPr>
          <p:cNvSpPr txBox="1"/>
          <p:nvPr/>
        </p:nvSpPr>
        <p:spPr>
          <a:xfrm>
            <a:off x="297080" y="2352486"/>
            <a:ext cx="6094854" cy="4128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selected reference model is a </a:t>
            </a: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small modular pressurized water reactor: PWR-SMR.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PWR: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Pressurized Water Reactor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SMR: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Small Modular Reactor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Generation III: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passive safety features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Coolant: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light water (</a:t>
            </a:r>
            <a:r>
              <a:rPr lang="en-US" sz="1600"/>
              <a:t>H₂O with deuterium)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Moderator: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light water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reactor core is relatively compact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model is intended to study the reactor’s </a:t>
            </a: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overall dynamic behavior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BBCF78F2-9DB3-4293-91FA-60186FCCA1B8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B1922C3B-56AB-4D48-BFE5-F05B554DABC0}"/>
              </a:ext>
            </a:extLst>
          </p:cNvPr>
          <p:cNvSpPr/>
          <p:nvPr/>
        </p:nvSpPr>
        <p:spPr>
          <a:xfrm>
            <a:off x="624342" y="395364"/>
            <a:ext cx="696586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Target Reactor</a:t>
            </a:r>
            <a:endParaRPr lang="en-US" sz="4300" b="1" dirty="0"/>
          </a:p>
        </p:txBody>
      </p:sp>
    </p:spTree>
    <p:extLst>
      <p:ext uri="{BB962C8B-B14F-4D97-AF65-F5344CB8AC3E}">
        <p14:creationId xmlns:p14="http://schemas.microsoft.com/office/powerpoint/2010/main" val="1696743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B1342DA-22B1-4621-9F60-BF68E242CA8D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37C3552-E2AC-4F26-B34D-9CD5EFC9D0AB}"/>
              </a:ext>
            </a:extLst>
          </p:cNvPr>
          <p:cNvSpPr/>
          <p:nvPr/>
        </p:nvSpPr>
        <p:spPr>
          <a:xfrm>
            <a:off x="624342" y="395364"/>
            <a:ext cx="696586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Point Kinetics</a:t>
            </a:r>
            <a:endParaRPr lang="en-US" sz="43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64BE2D-9ACA-429E-A1D6-33B4844B9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26" y="1650444"/>
            <a:ext cx="11231542" cy="14670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B88F53-3FE5-4534-8D5D-125F438D1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24" y="3144958"/>
            <a:ext cx="7070656" cy="32357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9E6804-07E4-4709-86C5-E196B9B1D452}"/>
              </a:ext>
            </a:extLst>
          </p:cNvPr>
          <p:cNvSpPr txBox="1"/>
          <p:nvPr/>
        </p:nvSpPr>
        <p:spPr>
          <a:xfrm>
            <a:off x="461926" y="3285492"/>
            <a:ext cx="3794937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chemeClr val="accent6"/>
                </a:solidFill>
              </a:rPr>
              <a:t>Pros:</a:t>
            </a:r>
            <a:endParaRPr lang="en-GB" sz="240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Much lower computational complexity.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Fast enough for real-time simulation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Well suited for studying overall reactor power dynamics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Easy to couple with temperature feedback, xenon, decay heat, and control rods</a:t>
            </a:r>
          </a:p>
        </p:txBody>
      </p:sp>
    </p:spTree>
    <p:extLst>
      <p:ext uri="{BB962C8B-B14F-4D97-AF65-F5344CB8AC3E}">
        <p14:creationId xmlns:p14="http://schemas.microsoft.com/office/powerpoint/2010/main" val="2431946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3A5281-E63B-4FDA-BC4E-298F52BCFEDB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C102140-F2C1-45B1-A189-4812D5F9F88E}"/>
              </a:ext>
            </a:extLst>
          </p:cNvPr>
          <p:cNvSpPr/>
          <p:nvPr/>
        </p:nvSpPr>
        <p:spPr>
          <a:xfrm>
            <a:off x="624342" y="395364"/>
            <a:ext cx="696586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Negative Thermal Feedback</a:t>
            </a:r>
            <a:endParaRPr lang="en-US" sz="43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A5DF966-9F53-4F15-A3F7-05B99D4AB2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3100" y="2402419"/>
                <a:ext cx="10515600" cy="1325564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𝑓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𝑑𝑡</m:t>
                        </m:r>
                      </m:den>
                    </m:f>
                    <m:r>
                      <a:rPr lang="ka-G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𝐾</m:t>
                        </m:r>
                      </m:e>
                      <m:sub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h𝑒𝑎𝑡</m:t>
                        </m:r>
                      </m:sub>
                    </m:sSub>
                    <m:r>
                      <a:rPr lang="ka-G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𝑛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</m:d>
                    <m:r>
                      <a:rPr lang="ka-G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ka-GE" sz="1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γ</m:t>
                        </m:r>
                      </m:e>
                      <m:sub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𝑓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  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sz="18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𝑑𝑡</m:t>
                        </m:r>
                      </m:den>
                    </m:f>
                    <m:r>
                      <a:rPr lang="ka-G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ka-GE" sz="1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γ</m:t>
                        </m:r>
                      </m:e>
                      <m:sub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𝑓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ka-GE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ka-GE" sz="1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γ</m:t>
                        </m:r>
                      </m:e>
                      <m:sub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ka-GE" sz="1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ka-GE" sz="1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𝑖𝑛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   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𝟒</m:t>
                    </m:r>
                    <m:r>
                      <a:rPr lang="en-US" sz="18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sz="18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A5DF966-9F53-4F15-A3F7-05B99D4AB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00" y="2402419"/>
                <a:ext cx="10515600" cy="1325564"/>
              </a:xfrm>
              <a:prstGeom prst="rect">
                <a:avLst/>
              </a:prstGeom>
              <a:blipFill>
                <a:blip r:embed="rId2"/>
                <a:stretch>
                  <a:fillRect l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7915ECA-6706-4148-B7D8-0F2CB4784CF0}"/>
              </a:ext>
            </a:extLst>
          </p:cNvPr>
          <p:cNvSpPr txBox="1"/>
          <p:nvPr/>
        </p:nvSpPr>
        <p:spPr>
          <a:xfrm>
            <a:off x="1691296" y="39807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46CAA3-6CB8-4DCA-B4D9-8AB78BC4D5BB}"/>
              </a:ext>
            </a:extLst>
          </p:cNvPr>
          <p:cNvSpPr txBox="1"/>
          <p:nvPr/>
        </p:nvSpPr>
        <p:spPr>
          <a:xfrm>
            <a:off x="913100" y="3507977"/>
            <a:ext cx="872623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Reactor power increases → fuel and coolant temperatures rise.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Higher temperature introduces </a:t>
            </a:r>
            <a:r>
              <a:rPr lang="en-GB" b="1"/>
              <a:t>negative reactivity </a:t>
            </a:r>
            <a:r>
              <a:rPr lang="en-GB"/>
              <a:t>in the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Negative reactivity slows the chain reaction and limits further power increase.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This creates a </a:t>
            </a:r>
            <a:r>
              <a:rPr lang="en-GB" b="1"/>
              <a:t>self-stabilizing feedback loop</a:t>
            </a:r>
            <a:r>
              <a:rPr lang="en-GB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Fuel temperature responds faster than coolant temperature.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In the model, total temperature feedback is the sum of fuel and coolant contributions:</a:t>
            </a:r>
          </a:p>
          <a:p>
            <a:endParaRPr lang="en-GB"/>
          </a:p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5A7FE-D4C0-441E-A26B-C5573ED1405A}"/>
              </a:ext>
            </a:extLst>
          </p:cNvPr>
          <p:cNvSpPr txBox="1"/>
          <p:nvPr/>
        </p:nvSpPr>
        <p:spPr>
          <a:xfrm>
            <a:off x="913100" y="5884386"/>
            <a:ext cx="9670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chemeClr val="accent6"/>
                </a:solidFill>
              </a:rPr>
              <a:t>Power ↑ → Temperature ↑ → Reactivity ↓ → Power growth is suppressed.</a:t>
            </a:r>
            <a:endParaRPr lang="en-US" sz="24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693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E4B58F6-7809-4A49-A4E9-317A408EB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55" y="2114479"/>
            <a:ext cx="3730083" cy="4743521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0CD2195-76F9-4725-94BB-4476935BEF61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ABD9F1D-9B5D-4F43-98C6-24BC71EDFDA0}"/>
              </a:ext>
            </a:extLst>
          </p:cNvPr>
          <p:cNvSpPr/>
          <p:nvPr/>
        </p:nvSpPr>
        <p:spPr>
          <a:xfrm>
            <a:off x="624342" y="395364"/>
            <a:ext cx="9106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Mathematical System and Solver</a:t>
            </a:r>
            <a:endParaRPr lang="en-US" sz="43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EF5B8C-F6F1-41C2-8108-BD549F6F26AF}"/>
              </a:ext>
            </a:extLst>
          </p:cNvPr>
          <p:cNvSpPr txBox="1"/>
          <p:nvPr/>
        </p:nvSpPr>
        <p:spPr>
          <a:xfrm>
            <a:off x="624342" y="1632433"/>
            <a:ext cx="3709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Stiff Differential Equation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84BB3E-5904-494D-BBF1-FEE4D84FC787}"/>
              </a:ext>
            </a:extLst>
          </p:cNvPr>
          <p:cNvSpPr txBox="1"/>
          <p:nvPr/>
        </p:nvSpPr>
        <p:spPr>
          <a:xfrm>
            <a:off x="7731998" y="1648114"/>
            <a:ext cx="1998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Numerical Solver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1A2EF-7D9C-4038-9FF7-4EB0837A2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444" y="3570966"/>
            <a:ext cx="3789113" cy="2970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F0050E-F95A-428C-A64C-434380CA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6019" y="2480059"/>
            <a:ext cx="2948359" cy="806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126E8-0F37-470E-A8D7-5ECDA8E9FE79}"/>
              </a:ext>
            </a:extLst>
          </p:cNvPr>
          <p:cNvSpPr txBox="1"/>
          <p:nvPr/>
        </p:nvSpPr>
        <p:spPr>
          <a:xfrm>
            <a:off x="7081444" y="2211299"/>
            <a:ext cx="319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taylor first order approximation:</a:t>
            </a:r>
          </a:p>
        </p:txBody>
      </p:sp>
    </p:spTree>
    <p:extLst>
      <p:ext uri="{BB962C8B-B14F-4D97-AF65-F5344CB8AC3E}">
        <p14:creationId xmlns:p14="http://schemas.microsoft.com/office/powerpoint/2010/main" val="716688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ation_CPU-vs-FPGA">
            <a:hlinkClick r:id="" action="ppaction://media"/>
            <a:extLst>
              <a:ext uri="{FF2B5EF4-FFF2-40B4-BE49-F238E27FC236}">
                <a16:creationId xmlns:a16="http://schemas.microsoft.com/office/drawing/2014/main" id="{2EB44AD2-D6A9-4A5F-9AA4-A6E10EBDF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8116" y="2270016"/>
            <a:ext cx="7419019" cy="417319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28ADB99F-334C-4906-82A1-E65888088187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F930E90-D8D2-48AA-83A6-6A9940ADDEF4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Field Programmable Gate Array (FPGA)</a:t>
            </a:r>
            <a:endParaRPr lang="en-US" sz="43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96166-31E4-43BB-B33A-0CD6C81E9B0F}"/>
              </a:ext>
            </a:extLst>
          </p:cNvPr>
          <p:cNvSpPr txBox="1"/>
          <p:nvPr/>
        </p:nvSpPr>
        <p:spPr>
          <a:xfrm>
            <a:off x="624342" y="2385691"/>
            <a:ext cx="4186230" cy="423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FPGA - Field-Programmable Gate Array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is a chip whose digital logic can be configured for a specific task. 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Unlike a CPU, it does not simply execute a sequence of software instructions; the algorithm is implemented as </a:t>
            </a: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hardware logic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This gives </a:t>
            </a: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predictable and repeatable execution time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which is useful for real-time simulation. 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Independent operations can be organized in </a:t>
            </a:r>
            <a:r>
              <a:rPr lang="en-US" sz="1800" b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parallel or pipelined hardware</a:t>
            </a:r>
            <a:r>
              <a:rPr lang="en-US" sz="18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5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580DD5C-E9BE-4CD5-9123-3D018988C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1377" y="2336502"/>
            <a:ext cx="8992504" cy="1572768"/>
          </a:xfr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E7288951-FA00-4093-8717-FD7610934849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744D62E-4287-4C41-9E54-A354E56B88FB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Timestep Comparison</a:t>
            </a:r>
            <a:endParaRPr lang="en-US" sz="43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FB69C8-CFE1-485E-9C48-F52CA033B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007" y="4661377"/>
            <a:ext cx="8931244" cy="18012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B38311-21C5-40D9-860B-1AF704B67335}"/>
              </a:ext>
            </a:extLst>
          </p:cNvPr>
          <p:cNvSpPr txBox="1"/>
          <p:nvPr/>
        </p:nvSpPr>
        <p:spPr>
          <a:xfrm>
            <a:off x="825022" y="2768943"/>
            <a:ext cx="1938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accent6"/>
                </a:solidFill>
              </a:rPr>
              <a:t>FGPA: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9E03E6-5A91-4108-AE1D-7DF83B708622}"/>
              </a:ext>
            </a:extLst>
          </p:cNvPr>
          <p:cNvSpPr txBox="1"/>
          <p:nvPr/>
        </p:nvSpPr>
        <p:spPr>
          <a:xfrm>
            <a:off x="825021" y="5208063"/>
            <a:ext cx="1938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B0F0"/>
                </a:solidFill>
              </a:rPr>
              <a:t>CPU:</a:t>
            </a:r>
          </a:p>
        </p:txBody>
      </p:sp>
    </p:spTree>
    <p:extLst>
      <p:ext uri="{BB962C8B-B14F-4D97-AF65-F5344CB8AC3E}">
        <p14:creationId xmlns:p14="http://schemas.microsoft.com/office/powerpoint/2010/main" val="2105239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DBD9D0-E673-45F7-9316-8E677CBF4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42" y="1968132"/>
            <a:ext cx="5561715" cy="4370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AF61E4-A235-468B-9EC8-D061F668B5BD}"/>
              </a:ext>
            </a:extLst>
          </p:cNvPr>
          <p:cNvSpPr txBox="1"/>
          <p:nvPr/>
        </p:nvSpPr>
        <p:spPr>
          <a:xfrm>
            <a:off x="5751757" y="1635875"/>
            <a:ext cx="5727700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AMD Zynq-7000 AP SoC XC7Z020-CLG484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Dual-core ARM Cortex™-A9 processor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512 MB DDR3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256 MB Quad-SPI Flash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On-board USB-JTAG Programming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10/100/1000 Ethernet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USB OTG 2.0 and USB-UART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Analog Devices ADAU1761 SigmaDSP® Stereo, Low Power, 96 kHz, 24-Bit Audio Codec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Analog Devices ADV7511 High Performance 225 MHz HDMI Transmitter (1080p HDMI, 8-bit VGA, 128x32 OLED)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33333"/>
                </a:solidFill>
                <a:effectLst/>
                <a:latin typeface="soleil"/>
              </a:rPr>
              <a:t>PS &amp; PL I/O expansion (FMC, Pmod, XADC) </a:t>
            </a: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15D11113-FBFE-47A1-851D-ECB1F119A97E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5EBDAA9-B5EC-48EC-948B-3BF311B3BF27}"/>
              </a:ext>
            </a:extLst>
          </p:cNvPr>
          <p:cNvSpPr/>
          <p:nvPr/>
        </p:nvSpPr>
        <p:spPr>
          <a:xfrm>
            <a:off x="624342" y="395364"/>
            <a:ext cx="1090534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4000" b="1"/>
              <a:t>ZedBoard Zynq-7000 ARM/FPGA SoC Board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36489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405BF92-CAC6-4683-9FEE-EEA6E0854B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556" y="1598229"/>
            <a:ext cx="7361458" cy="518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752DE1CE-F55A-49B0-839F-E91E2173B5FC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3F4D45C-5494-4952-B707-55A413932A29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Development Flow</a:t>
            </a:r>
            <a:endParaRPr lang="en-US" sz="4300" b="1" dirty="0"/>
          </a:p>
        </p:txBody>
      </p:sp>
    </p:spTree>
    <p:extLst>
      <p:ext uri="{BB962C8B-B14F-4D97-AF65-F5344CB8AC3E}">
        <p14:creationId xmlns:p14="http://schemas.microsoft.com/office/powerpoint/2010/main" val="535034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9F342C0-7E87-48C3-A5E9-29328786F7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778" y="1851253"/>
            <a:ext cx="950444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0316415B-4731-467E-91A6-5F072D99FE6C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7185B21C-308D-4975-81C2-DC8847AE6B5D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Control Flow</a:t>
            </a:r>
            <a:endParaRPr lang="en-US" sz="4300" b="1" dirty="0"/>
          </a:p>
        </p:txBody>
      </p:sp>
    </p:spTree>
    <p:extLst>
      <p:ext uri="{BB962C8B-B14F-4D97-AF65-F5344CB8AC3E}">
        <p14:creationId xmlns:p14="http://schemas.microsoft.com/office/powerpoint/2010/main" val="2742822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5F935E4F-CE40-48B1-A633-432CD45D38FF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890522C-436D-42F9-8B5E-81BA8C6D8C74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What the Simulator Does</a:t>
            </a:r>
            <a:endParaRPr lang="en-US" sz="43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922F0C-8DC4-4A1C-89E3-685AD53E382B}"/>
              </a:ext>
            </a:extLst>
          </p:cNvPr>
          <p:cNvSpPr txBox="1"/>
          <p:nvPr/>
        </p:nvSpPr>
        <p:spPr>
          <a:xfrm>
            <a:off x="221724" y="2401240"/>
            <a:ext cx="609485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effectLst/>
                <a:ea typeface="Times New Roman" panose="02020603050405020304" pitchFamily="18" charset="0"/>
              </a:rPr>
              <a:t>A real-time, controllable </a:t>
            </a:r>
            <a:r>
              <a:rPr lang="en-US" sz="1800" b="1">
                <a:effectLst/>
                <a:ea typeface="Times New Roman" panose="02020603050405020304" pitchFamily="18" charset="0"/>
              </a:rPr>
              <a:t>PWR-SMR-like reactor dynamics model</a:t>
            </a:r>
            <a:r>
              <a:rPr lang="en-US" sz="1800">
                <a:effectLst/>
                <a:ea typeface="Times New Roman" panose="02020603050405020304" pitchFamily="18" charset="0"/>
              </a:rPr>
              <a:t> running on both PC and FPGA.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Neutron kinetics</a:t>
            </a:r>
            <a:r>
              <a:rPr lang="en-US" sz="1800">
                <a:effectLst/>
                <a:ea typeface="Times New Roman" panose="02020603050405020304" pitchFamily="18" charset="0"/>
              </a:rPr>
              <a:t> — reactor power and six delayed-neutron precursor groups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Reactivity &amp; control</a:t>
            </a:r>
            <a:r>
              <a:rPr lang="en-US" sz="1800">
                <a:effectLst/>
                <a:ea typeface="Times New Roman" panose="02020603050405020304" pitchFamily="18" charset="0"/>
              </a:rPr>
              <a:t> — control rods, temperature feedback, xenon feedback, and SCRAM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Thermal response</a:t>
            </a:r>
            <a:r>
              <a:rPr lang="en-US" sz="1800">
                <a:effectLst/>
                <a:ea typeface="Times New Roman" panose="02020603050405020304" pitchFamily="18" charset="0"/>
              </a:rPr>
              <a:t> — fuel and coolant temperatures, thermal power, and decay heat after shutdown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Iodine–xenon dynamics</a:t>
            </a:r>
            <a:r>
              <a:rPr lang="en-US" sz="1800">
                <a:effectLst/>
                <a:ea typeface="Times New Roman" panose="02020603050405020304" pitchFamily="18" charset="0"/>
              </a:rPr>
              <a:t> — I-135/Xe-135 production, decay, neutron absorption, and the post-shutdown xenon peak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Operation &amp; observation</a:t>
            </a:r>
            <a:r>
              <a:rPr lang="en-US" sz="1800">
                <a:effectLst/>
                <a:ea typeface="Times New Roman" panose="02020603050405020304" pitchFamily="18" charset="0"/>
              </a:rPr>
              <a:t> — power presets, reset, </a:t>
            </a:r>
            <a:r>
              <a:rPr lang="en-US" sz="1800" b="1">
                <a:effectLst/>
                <a:ea typeface="Times New Roman" panose="02020603050405020304" pitchFamily="18" charset="0"/>
              </a:rPr>
              <a:t>1× / 10× / 1000×</a:t>
            </a:r>
            <a:r>
              <a:rPr lang="en-US" sz="1800">
                <a:effectLst/>
                <a:ea typeface="Times New Roman" panose="02020603050405020304" pitchFamily="18" charset="0"/>
              </a:rPr>
              <a:t> time modes, telemetry, and graphical monitoring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>
                <a:effectLst/>
                <a:ea typeface="Times New Roman" panose="02020603050405020304" pitchFamily="18" charset="0"/>
              </a:rPr>
              <a:t>PC–FPGA comparison</a:t>
            </a:r>
            <a:r>
              <a:rPr lang="en-US" sz="1800">
                <a:effectLst/>
                <a:ea typeface="Times New Roman" panose="02020603050405020304" pitchFamily="18" charset="0"/>
              </a:rPr>
              <a:t> — the same physics core runs in software and on the FPGA for direct result comparison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8F6159-1204-48F2-83DA-28CEB697E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4" r="49324"/>
          <a:stretch/>
        </p:blipFill>
        <p:spPr>
          <a:xfrm>
            <a:off x="6568371" y="1182703"/>
            <a:ext cx="5274988" cy="518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99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F14E88-4AB7-468C-979C-0673E2649C6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6"/>
          <a:stretch/>
        </p:blipFill>
        <p:spPr bwMode="auto">
          <a:xfrm>
            <a:off x="5471599" y="1488558"/>
            <a:ext cx="6724744" cy="5369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29D19350-E299-4370-AA6F-043B9872AB91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F49CB81-E6FD-433F-BAA3-9EC0822BC19A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Results</a:t>
            </a:r>
            <a:endParaRPr lang="en-US" sz="4300" b="1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5D2F35-6AD1-405D-B1FD-93119C7E0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670625"/>
              </p:ext>
            </p:extLst>
          </p:nvPr>
        </p:nvGraphicFramePr>
        <p:xfrm>
          <a:off x="124456" y="3196968"/>
          <a:ext cx="5461191" cy="2694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081">
                  <a:extLst>
                    <a:ext uri="{9D8B030D-6E8A-4147-A177-3AD203B41FA5}">
                      <a16:colId xmlns:a16="http://schemas.microsoft.com/office/drawing/2014/main" val="4043018309"/>
                    </a:ext>
                  </a:extLst>
                </a:gridCol>
                <a:gridCol w="750393">
                  <a:extLst>
                    <a:ext uri="{9D8B030D-6E8A-4147-A177-3AD203B41FA5}">
                      <a16:colId xmlns:a16="http://schemas.microsoft.com/office/drawing/2014/main" val="604806396"/>
                    </a:ext>
                  </a:extLst>
                </a:gridCol>
                <a:gridCol w="917146">
                  <a:extLst>
                    <a:ext uri="{9D8B030D-6E8A-4147-A177-3AD203B41FA5}">
                      <a16:colId xmlns:a16="http://schemas.microsoft.com/office/drawing/2014/main" val="2738638823"/>
                    </a:ext>
                  </a:extLst>
                </a:gridCol>
                <a:gridCol w="875458">
                  <a:extLst>
                    <a:ext uri="{9D8B030D-6E8A-4147-A177-3AD203B41FA5}">
                      <a16:colId xmlns:a16="http://schemas.microsoft.com/office/drawing/2014/main" val="222775550"/>
                    </a:ext>
                  </a:extLst>
                </a:gridCol>
                <a:gridCol w="1459097">
                  <a:extLst>
                    <a:ext uri="{9D8B030D-6E8A-4147-A177-3AD203B41FA5}">
                      <a16:colId xmlns:a16="http://schemas.microsoft.com/office/drawing/2014/main" val="4284319025"/>
                    </a:ext>
                  </a:extLst>
                </a:gridCol>
                <a:gridCol w="667016">
                  <a:extLst>
                    <a:ext uri="{9D8B030D-6E8A-4147-A177-3AD203B41FA5}">
                      <a16:colId xmlns:a16="http://schemas.microsoft.com/office/drawing/2014/main" val="184069894"/>
                    </a:ext>
                  </a:extLst>
                </a:gridCol>
              </a:tblGrid>
              <a:tr h="11759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Mode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Frames</a:t>
                      </a: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Average time per step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Frame computation time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Achieved time factor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Missed Frame</a:t>
                      </a:r>
                    </a:p>
                  </a:txBody>
                  <a:tcPr marL="53975" marR="53975" marT="44450" marB="44450" anchor="ctr"/>
                </a:tc>
                <a:extLst>
                  <a:ext uri="{0D108BD9-81ED-4DB2-BD59-A6C34878D82A}">
                    <a16:rowId xmlns:a16="http://schemas.microsoft.com/office/drawing/2014/main" val="665341087"/>
                  </a:ext>
                </a:extLst>
              </a:tr>
              <a:tr h="5062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REALTIME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1051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1.113 μs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1.113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1.000856 / 1.000841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extLst>
                  <a:ext uri="{0D108BD9-81ED-4DB2-BD59-A6C34878D82A}">
                    <a16:rowId xmlns:a16="http://schemas.microsoft.com/office/drawing/2014/main" val="3535603329"/>
                  </a:ext>
                </a:extLst>
              </a:tr>
              <a:tr h="5062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TRAINING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1051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1.113 μs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1.113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9.999985 / 10.008559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extLst>
                  <a:ext uri="{0D108BD9-81ED-4DB2-BD59-A6C34878D82A}">
                    <a16:rowId xmlns:a16="http://schemas.microsoft.com/office/drawing/2014/main" val="3967106080"/>
                  </a:ext>
                </a:extLst>
              </a:tr>
              <a:tr h="50622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XENON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1050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1.110 μs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55.500 ms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999.362728 / 1000.304810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ka-GE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44450" marB="44450" anchor="ctr"/>
                </a:tc>
                <a:extLst>
                  <a:ext uri="{0D108BD9-81ED-4DB2-BD59-A6C34878D82A}">
                    <a16:rowId xmlns:a16="http://schemas.microsoft.com/office/drawing/2014/main" val="317789132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53337B-7D88-4682-AD4B-6778B5F6F767}"/>
              </a:ext>
            </a:extLst>
          </p:cNvPr>
          <p:cNvSpPr txBox="1"/>
          <p:nvPr/>
        </p:nvSpPr>
        <p:spPr>
          <a:xfrm>
            <a:off x="7557911" y="997082"/>
            <a:ext cx="3375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Solver Accuracy compared to RK4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C28727-6D29-4C58-B41D-C48914763EF7}"/>
              </a:ext>
            </a:extLst>
          </p:cNvPr>
          <p:cNvSpPr txBox="1"/>
          <p:nvPr/>
        </p:nvSpPr>
        <p:spPr>
          <a:xfrm>
            <a:off x="1486337" y="2734014"/>
            <a:ext cx="283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Achieved computation time</a:t>
            </a:r>
          </a:p>
        </p:txBody>
      </p:sp>
    </p:spTree>
    <p:extLst>
      <p:ext uri="{BB962C8B-B14F-4D97-AF65-F5344CB8AC3E}">
        <p14:creationId xmlns:p14="http://schemas.microsoft.com/office/powerpoint/2010/main" val="4283914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4139D-DA16-40B4-9422-E33AE123532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933" y="797521"/>
            <a:ext cx="7528331" cy="59311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C68BA083-5DF9-45C2-8075-26AF49195865}"/>
              </a:ext>
            </a:extLst>
          </p:cNvPr>
          <p:cNvSpPr/>
          <p:nvPr/>
        </p:nvSpPr>
        <p:spPr>
          <a:xfrm>
            <a:off x="322589" y="377076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64CE8AC-75FD-4F23-B0D0-74B8077A4235}"/>
              </a:ext>
            </a:extLst>
          </p:cNvPr>
          <p:cNvSpPr/>
          <p:nvPr/>
        </p:nvSpPr>
        <p:spPr>
          <a:xfrm>
            <a:off x="624342" y="395364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Results</a:t>
            </a:r>
            <a:endParaRPr lang="en-US" sz="43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F13E7-14CA-4A87-B557-C8EF1DAC83B8}"/>
              </a:ext>
            </a:extLst>
          </p:cNvPr>
          <p:cNvSpPr txBox="1"/>
          <p:nvPr/>
        </p:nvSpPr>
        <p:spPr>
          <a:xfrm>
            <a:off x="624342" y="1598800"/>
            <a:ext cx="3333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Different plant types comparison</a:t>
            </a:r>
          </a:p>
        </p:txBody>
      </p:sp>
    </p:spTree>
    <p:extLst>
      <p:ext uri="{BB962C8B-B14F-4D97-AF65-F5344CB8AC3E}">
        <p14:creationId xmlns:p14="http://schemas.microsoft.com/office/powerpoint/2010/main" val="1784955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9404F5-114A-428C-8155-2B1A5B075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2155"/>
            <a:ext cx="7938977" cy="65536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5C372148-D40B-4A2D-927E-77881AB682A8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16C63BB-3BB2-4C51-BE6A-9D5F975816AC}"/>
              </a:ext>
            </a:extLst>
          </p:cNvPr>
          <p:cNvSpPr/>
          <p:nvPr/>
        </p:nvSpPr>
        <p:spPr>
          <a:xfrm>
            <a:off x="534965" y="299111"/>
            <a:ext cx="10107826" cy="7390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Results</a:t>
            </a:r>
            <a:endParaRPr lang="en-US" sz="43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0608AD-8E73-450B-86C0-C86F0BB0EFFF}"/>
              </a:ext>
            </a:extLst>
          </p:cNvPr>
          <p:cNvSpPr txBox="1"/>
          <p:nvPr/>
        </p:nvSpPr>
        <p:spPr>
          <a:xfrm>
            <a:off x="458688" y="1228162"/>
            <a:ext cx="5130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PC – FPGA Parity</a:t>
            </a:r>
          </a:p>
          <a:p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527511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A8096D-4837-4DDF-9717-31C335CFC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577" y="137339"/>
            <a:ext cx="9143502" cy="65833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5C372148-D40B-4A2D-927E-77881AB682A8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16C63BB-3BB2-4C51-BE6A-9D5F975816AC}"/>
              </a:ext>
            </a:extLst>
          </p:cNvPr>
          <p:cNvSpPr/>
          <p:nvPr/>
        </p:nvSpPr>
        <p:spPr>
          <a:xfrm>
            <a:off x="534965" y="299111"/>
            <a:ext cx="10107826" cy="7390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Results</a:t>
            </a:r>
            <a:endParaRPr lang="en-US" sz="43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0608AD-8E73-450B-86C0-C86F0BB0EFFF}"/>
              </a:ext>
            </a:extLst>
          </p:cNvPr>
          <p:cNvSpPr txBox="1"/>
          <p:nvPr/>
        </p:nvSpPr>
        <p:spPr>
          <a:xfrm>
            <a:off x="458688" y="993925"/>
            <a:ext cx="5130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Decay Heat</a:t>
            </a:r>
          </a:p>
        </p:txBody>
      </p:sp>
    </p:spTree>
    <p:extLst>
      <p:ext uri="{BB962C8B-B14F-4D97-AF65-F5344CB8AC3E}">
        <p14:creationId xmlns:p14="http://schemas.microsoft.com/office/powerpoint/2010/main" val="2629878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E19444-E93B-4B3D-B21D-0A55FB19CC0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6"/>
          <a:stretch/>
        </p:blipFill>
        <p:spPr bwMode="auto">
          <a:xfrm>
            <a:off x="3337095" y="710638"/>
            <a:ext cx="7856506" cy="59814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0F5C082E-9E87-45CA-9D5E-93EEBF4845C3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49950FF0-4B57-4E69-A929-857D24963685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/>
              <a:t>Results</a:t>
            </a:r>
            <a:endParaRPr lang="en-US" sz="43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F58F61-3D2B-47B7-9C86-DCB3073A8D81}"/>
              </a:ext>
            </a:extLst>
          </p:cNvPr>
          <p:cNvSpPr txBox="1"/>
          <p:nvPr/>
        </p:nvSpPr>
        <p:spPr>
          <a:xfrm>
            <a:off x="5060137" y="299111"/>
            <a:ext cx="475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Xenon Worth and Required Critical Rod Position</a:t>
            </a:r>
          </a:p>
        </p:txBody>
      </p:sp>
    </p:spTree>
    <p:extLst>
      <p:ext uri="{BB962C8B-B14F-4D97-AF65-F5344CB8AC3E}">
        <p14:creationId xmlns:p14="http://schemas.microsoft.com/office/powerpoint/2010/main" val="1815044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0">
            <a:extLst>
              <a:ext uri="{FF2B5EF4-FFF2-40B4-BE49-F238E27FC236}">
                <a16:creationId xmlns:a16="http://schemas.microsoft.com/office/drawing/2014/main" id="{75998FE5-9AB2-4558-82DB-FFEA2308CFD7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21F1BAD-08E6-40FB-B8A3-7501663339C0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GB" sz="4400" b="1"/>
              <a:t>Numerical Verification Against CATS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A7315A-2330-4543-9E28-B96E6CD1B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855" y="2994824"/>
            <a:ext cx="5984109" cy="192748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B34C59-8F3D-45F4-B302-6407662262D9}"/>
              </a:ext>
            </a:extLst>
          </p:cNvPr>
          <p:cNvSpPr txBox="1"/>
          <p:nvPr/>
        </p:nvSpPr>
        <p:spPr>
          <a:xfrm>
            <a:off x="534965" y="2034574"/>
            <a:ext cx="48238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Public benchmarks verified: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CATS Thermal Reactor I, −0.5$ reactivity step, Table 2a</a:t>
            </a:r>
            <a:br>
              <a:rPr lang="en-GB" b="1"/>
            </a:br>
            <a:r>
              <a:rPr lang="en-GB"/>
              <a:t>Maximum sampled neutron-density error: 0.01599%.</a:t>
            </a:r>
            <a:br>
              <a:rPr lang="ka-GE"/>
            </a:br>
            <a:endParaRPr lang="en-GB"/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CATS Thermal Reactor I, −1.0$ reactivity step, Table 2b</a:t>
            </a:r>
            <a:br>
              <a:rPr lang="en-GB"/>
            </a:br>
            <a:r>
              <a:rPr lang="en-GB"/>
              <a:t>Maximum sampled neutron-density error: 0.02338%.</a:t>
            </a:r>
            <a:br>
              <a:rPr lang="ka-GE"/>
            </a:br>
            <a:endParaRPr lang="en-GB"/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CATS Thermal Reactor IV, +1$ adiabatic Doppler-feedback transient, Table 6a</a:t>
            </a:r>
            <a:br>
              <a:rPr lang="en-GB" b="1"/>
            </a:br>
            <a:r>
              <a:rPr lang="en-GB" b="1"/>
              <a:t>This is the closed feedback-loop case. </a:t>
            </a:r>
            <a:r>
              <a:rPr lang="en-GB"/>
              <a:t>Maximum error across 11 published values from 1–100 s: 0.00703%.</a:t>
            </a:r>
          </a:p>
        </p:txBody>
      </p:sp>
    </p:spTree>
    <p:extLst>
      <p:ext uri="{BB962C8B-B14F-4D97-AF65-F5344CB8AC3E}">
        <p14:creationId xmlns:p14="http://schemas.microsoft.com/office/powerpoint/2010/main" val="518083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5AC8F6F5-145B-46E8-B6E5-DD33FDD962FA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56D9ECB-47F3-46D6-B179-15AF564EF128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GB" sz="4400" b="1"/>
              <a:t>Numerical Verification Against CATS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1FDA74-986B-4576-93AC-63C1ACF3C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308" y="1466826"/>
            <a:ext cx="9279384" cy="521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88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B4EACC-9879-4909-A7AF-F58DFBBED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49" y="1443941"/>
            <a:ext cx="9624994" cy="5414059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5AC8F6F5-145B-46E8-B6E5-DD33FDD962FA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56D9ECB-47F3-46D6-B179-15AF564EF128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GB" sz="4400" b="1"/>
              <a:t>Numerical Verification Against CATS</a:t>
            </a:r>
          </a:p>
        </p:txBody>
      </p:sp>
    </p:spTree>
    <p:extLst>
      <p:ext uri="{BB962C8B-B14F-4D97-AF65-F5344CB8AC3E}">
        <p14:creationId xmlns:p14="http://schemas.microsoft.com/office/powerpoint/2010/main" val="3283102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C0C94A95-6FAC-4416-B1D9-4A36F1199F69}"/>
              </a:ext>
            </a:extLst>
          </p:cNvPr>
          <p:cNvSpPr/>
          <p:nvPr/>
        </p:nvSpPr>
        <p:spPr>
          <a:xfrm>
            <a:off x="2041930" y="2548701"/>
            <a:ext cx="217065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08C623F-D1EB-4FB6-8B02-AA2CE952600A}"/>
              </a:ext>
            </a:extLst>
          </p:cNvPr>
          <p:cNvSpPr/>
          <p:nvPr/>
        </p:nvSpPr>
        <p:spPr>
          <a:xfrm>
            <a:off x="2425642" y="2642616"/>
            <a:ext cx="858153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/>
              <a:t>Demonstration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469906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6731107D-4D7E-4D7B-A6DE-80A4A0E9C7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2898" y="2287376"/>
            <a:ext cx="1124038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Higher dimension reactor model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move beyond point kinetics to spatial neutron-flux and temperature distributions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Hardware-in-the-Loop (HIL)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use the FPGA simulator as a real-time plant model for testing external control systems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Plant-specific validation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calibrate and compare the model against a defined reactor design and published transients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Higher-fidelity thermal hydraulics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add pressure, coolant flow, steam generation, and more detailed heat transfer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Improved iodine-xenon model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more detailed poison dynamics and spatial xenon effects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Expanded control and safety systems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automatic regulation, protection logic, and additional accident scenarios 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Scalable FPGA architecture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- distribute larger models across more FPGA resources or multiple devices </a:t>
            </a:r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D7C626AB-602D-42CB-AEF4-1C85ED6A7003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2A643A62-0641-4C5D-91B2-AE04E13FE909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/>
              <a:t>Future Development</a:t>
            </a:r>
            <a:endParaRPr lang="en-GB" sz="4400" b="1"/>
          </a:p>
        </p:txBody>
      </p:sp>
    </p:spTree>
    <p:extLst>
      <p:ext uri="{BB962C8B-B14F-4D97-AF65-F5344CB8AC3E}">
        <p14:creationId xmlns:p14="http://schemas.microsoft.com/office/powerpoint/2010/main" val="3048249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E88AB7F8-DA71-4D19-9272-9AD0EC679CAC}"/>
              </a:ext>
            </a:extLst>
          </p:cNvPr>
          <p:cNvSpPr/>
          <p:nvPr/>
        </p:nvSpPr>
        <p:spPr>
          <a:xfrm>
            <a:off x="233212" y="280823"/>
            <a:ext cx="49960" cy="1778336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656A1D68-A477-4724-9875-03099543F68C}"/>
              </a:ext>
            </a:extLst>
          </p:cNvPr>
          <p:cNvSpPr/>
          <p:nvPr/>
        </p:nvSpPr>
        <p:spPr>
          <a:xfrm>
            <a:off x="534965" y="299111"/>
            <a:ext cx="1010782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/>
              <a:t>Github Project</a:t>
            </a:r>
            <a:endParaRPr lang="en-GB" sz="4400" b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C3557B6-D8F5-4893-9DDD-73F2DADF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445" y="1464988"/>
            <a:ext cx="3048000" cy="304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B7C667E-6982-4DD6-9F74-EC73CD2998B2}"/>
              </a:ext>
            </a:extLst>
          </p:cNvPr>
          <p:cNvSpPr txBox="1"/>
          <p:nvPr/>
        </p:nvSpPr>
        <p:spPr>
          <a:xfrm>
            <a:off x="70470" y="4801456"/>
            <a:ext cx="4659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/>
              <a:t>https://github.com/CiyviParturi1/ReactorSim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DE94D47-3AE6-4777-9807-82AB12667C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808"/>
          <a:stretch/>
        </p:blipFill>
        <p:spPr>
          <a:xfrm>
            <a:off x="4905920" y="654335"/>
            <a:ext cx="6751115" cy="590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34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6014"/>
            <a:ext cx="73152" cy="1874520"/>
          </a:xfrm>
          <a:prstGeom prst="rect">
            <a:avLst/>
          </a:prstGeom>
          <a:solidFill>
            <a:srgbClr val="147D58"/>
          </a:solidFill>
          <a:ln w="12700">
            <a:solidFill>
              <a:srgbClr val="147D5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new_deck/assets/original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723" y="2709478"/>
            <a:ext cx="3190706" cy="31907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82040" y="695650"/>
            <a:ext cx="104698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</a:t>
            </a:r>
            <a:endParaRPr lang="en-US" sz="6600" dirty="0"/>
          </a:p>
        </p:txBody>
      </p:sp>
      <p:sp>
        <p:nvSpPr>
          <p:cNvPr id="5" name="Text 2"/>
          <p:cNvSpPr/>
          <p:nvPr/>
        </p:nvSpPr>
        <p:spPr>
          <a:xfrm>
            <a:off x="941832" y="3591599"/>
            <a:ext cx="8686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Pavle Erikashvili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941832" y="4121951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172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Supervisor: Giorgi Macharashvili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941832" y="4661447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Agricultural University of Georgia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941832" y="5703863"/>
            <a:ext cx="10058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GGSB 2026  ·  Physics session  ·  8 September 2026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8013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1520</Words>
  <Application>Microsoft Office PowerPoint</Application>
  <PresentationFormat>Widescreen</PresentationFormat>
  <Paragraphs>232</Paragraphs>
  <Slides>36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Cambria</vt:lpstr>
      <vt:lpstr>Cambria Math</vt:lpstr>
      <vt:lpstr>soleil</vt:lpstr>
      <vt:lpstr>Sylfaen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Pavle Erickashvili</dc:creator>
  <cp:lastModifiedBy>Pavle Erickashvili</cp:lastModifiedBy>
  <cp:revision>70</cp:revision>
  <dcterms:created xsi:type="dcterms:W3CDTF">2026-09-06T10:43:14Z</dcterms:created>
  <dcterms:modified xsi:type="dcterms:W3CDTF">2026-09-16T14:25:09Z</dcterms:modified>
</cp:coreProperties>
</file>