
<file path=[Content_Types].xml><?xml version="1.0" encoding="utf-8"?>
<Types xmlns="http://schemas.openxmlformats.org/package/2006/content-types">
  <Default Extension="fntdata" ContentType="application/x-fontdata"/>
  <Default Extension="jfif" ContentType="image/jpeg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82" r:id="rId6"/>
    <p:sldId id="261" r:id="rId7"/>
    <p:sldId id="283" r:id="rId8"/>
    <p:sldId id="260" r:id="rId9"/>
    <p:sldId id="281" r:id="rId10"/>
    <p:sldId id="262" r:id="rId11"/>
    <p:sldId id="277" r:id="rId12"/>
    <p:sldId id="263" r:id="rId13"/>
    <p:sldId id="264" r:id="rId14"/>
    <p:sldId id="278" r:id="rId15"/>
    <p:sldId id="266" r:id="rId16"/>
    <p:sldId id="279" r:id="rId17"/>
    <p:sldId id="267" r:id="rId18"/>
    <p:sldId id="268" r:id="rId19"/>
    <p:sldId id="280" r:id="rId20"/>
    <p:sldId id="269" r:id="rId21"/>
    <p:sldId id="270" r:id="rId22"/>
    <p:sldId id="272" r:id="rId23"/>
    <p:sldId id="273" r:id="rId24"/>
    <p:sldId id="276" r:id="rId25"/>
    <p:sldId id="274" r:id="rId26"/>
    <p:sldId id="275" r:id="rId27"/>
  </p:sldIdLst>
  <p:sldSz cx="12192000" cy="6858000"/>
  <p:notesSz cx="6858000" cy="9144000"/>
  <p:embeddedFontLst>
    <p:embeddedFont>
      <p:font typeface="Montserrat" panose="00000500000000000000" pitchFamily="2" charset="0"/>
      <p:regular r:id="rId28"/>
      <p:bold r:id="rId2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BCAE0ED-FEEF-47F7-9A82-22679332AA0E}" v="1" dt="2026-09-08T06:39:19.72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9" d="100"/>
          <a:sy n="79" d="100"/>
        </p:scale>
        <p:origin x="821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ndro kurdghelashvili" userId="12ea42988e79dc46" providerId="LiveId" clId="{DDF18594-92BD-473F-A0B4-2328A5D8CD29}"/>
    <pc:docChg chg="undo redo custSel addSld delSld modSld sldOrd">
      <pc:chgData name="sandro kurdghelashvili" userId="12ea42988e79dc46" providerId="LiveId" clId="{DDF18594-92BD-473F-A0B4-2328A5D8CD29}" dt="2026-09-08T11:26:34.281" v="1044" actId="478"/>
      <pc:docMkLst>
        <pc:docMk/>
      </pc:docMkLst>
      <pc:sldChg chg="delSp modSp mod">
        <pc:chgData name="sandro kurdghelashvili" userId="12ea42988e79dc46" providerId="LiveId" clId="{DDF18594-92BD-473F-A0B4-2328A5D8CD29}" dt="2026-09-08T11:26:34.281" v="1044" actId="478"/>
        <pc:sldMkLst>
          <pc:docMk/>
          <pc:sldMk cId="0" sldId="256"/>
        </pc:sldMkLst>
        <pc:spChg chg="mod">
          <ac:chgData name="sandro kurdghelashvili" userId="12ea42988e79dc46" providerId="LiveId" clId="{DDF18594-92BD-473F-A0B4-2328A5D8CD29}" dt="2026-09-08T06:36:40.271" v="840" actId="20577"/>
          <ac:spMkLst>
            <pc:docMk/>
            <pc:sldMk cId="0" sldId="256"/>
            <ac:spMk id="8" creationId="{00000000-0000-0000-0000-000000000000}"/>
          </ac:spMkLst>
        </pc:spChg>
        <pc:spChg chg="mod">
          <ac:chgData name="sandro kurdghelashvili" userId="12ea42988e79dc46" providerId="LiveId" clId="{DDF18594-92BD-473F-A0B4-2328A5D8CD29}" dt="2026-09-08T08:02:03.076" v="870" actId="20577"/>
          <ac:spMkLst>
            <pc:docMk/>
            <pc:sldMk cId="0" sldId="256"/>
            <ac:spMk id="10" creationId="{00000000-0000-0000-0000-000000000000}"/>
          </ac:spMkLst>
        </pc:spChg>
        <pc:spChg chg="del">
          <ac:chgData name="sandro kurdghelashvili" userId="12ea42988e79dc46" providerId="LiveId" clId="{DDF18594-92BD-473F-A0B4-2328A5D8CD29}" dt="2026-09-08T11:26:26.746" v="1042" actId="478"/>
          <ac:spMkLst>
            <pc:docMk/>
            <pc:sldMk cId="0" sldId="256"/>
            <ac:spMk id="13" creationId="{00000000-0000-0000-0000-000000000000}"/>
          </ac:spMkLst>
        </pc:spChg>
        <pc:spChg chg="del">
          <ac:chgData name="sandro kurdghelashvili" userId="12ea42988e79dc46" providerId="LiveId" clId="{DDF18594-92BD-473F-A0B4-2328A5D8CD29}" dt="2026-09-08T11:26:34.281" v="1044" actId="478"/>
          <ac:spMkLst>
            <pc:docMk/>
            <pc:sldMk cId="0" sldId="256"/>
            <ac:spMk id="14" creationId="{00000000-0000-0000-0000-000000000000}"/>
          </ac:spMkLst>
        </pc:spChg>
        <pc:spChg chg="del">
          <ac:chgData name="sandro kurdghelashvili" userId="12ea42988e79dc46" providerId="LiveId" clId="{DDF18594-92BD-473F-A0B4-2328A5D8CD29}" dt="2026-09-08T06:27:28.086" v="163" actId="478"/>
          <ac:spMkLst>
            <pc:docMk/>
            <pc:sldMk cId="0" sldId="256"/>
            <ac:spMk id="15" creationId="{00000000-0000-0000-0000-000000000000}"/>
          </ac:spMkLst>
        </pc:spChg>
        <pc:spChg chg="del">
          <ac:chgData name="sandro kurdghelashvili" userId="12ea42988e79dc46" providerId="LiveId" clId="{DDF18594-92BD-473F-A0B4-2328A5D8CD29}" dt="2026-09-08T11:26:31.811" v="1043" actId="478"/>
          <ac:spMkLst>
            <pc:docMk/>
            <pc:sldMk cId="0" sldId="256"/>
            <ac:spMk id="16" creationId="{00000000-0000-0000-0000-000000000000}"/>
          </ac:spMkLst>
        </pc:spChg>
      </pc:sldChg>
      <pc:sldChg chg="delSp mod">
        <pc:chgData name="sandro kurdghelashvili" userId="12ea42988e79dc46" providerId="LiveId" clId="{DDF18594-92BD-473F-A0B4-2328A5D8CD29}" dt="2026-09-08T06:36:27.609" v="834" actId="478"/>
        <pc:sldMkLst>
          <pc:docMk/>
          <pc:sldMk cId="0" sldId="257"/>
        </pc:sldMkLst>
        <pc:spChg chg="del">
          <ac:chgData name="sandro kurdghelashvili" userId="12ea42988e79dc46" providerId="LiveId" clId="{DDF18594-92BD-473F-A0B4-2328A5D8CD29}" dt="2026-09-08T06:27:23.176" v="162" actId="478"/>
          <ac:spMkLst>
            <pc:docMk/>
            <pc:sldMk cId="0" sldId="257"/>
            <ac:spMk id="37" creationId="{00000000-0000-0000-0000-000000000000}"/>
          </ac:spMkLst>
        </pc:spChg>
        <pc:spChg chg="del">
          <ac:chgData name="sandro kurdghelashvili" userId="12ea42988e79dc46" providerId="LiveId" clId="{DDF18594-92BD-473F-A0B4-2328A5D8CD29}" dt="2026-09-08T06:36:27.609" v="834" actId="478"/>
          <ac:spMkLst>
            <pc:docMk/>
            <pc:sldMk cId="0" sldId="257"/>
            <ac:spMk id="39" creationId="{00000000-0000-0000-0000-000000000000}"/>
          </ac:spMkLst>
        </pc:spChg>
      </pc:sldChg>
      <pc:sldChg chg="addSp delSp modSp mod">
        <pc:chgData name="sandro kurdghelashvili" userId="12ea42988e79dc46" providerId="LiveId" clId="{DDF18594-92BD-473F-A0B4-2328A5D8CD29}" dt="2026-09-08T10:40:50.922" v="875" actId="478"/>
        <pc:sldMkLst>
          <pc:docMk/>
          <pc:sldMk cId="0" sldId="258"/>
        </pc:sldMkLst>
        <pc:spChg chg="del">
          <ac:chgData name="sandro kurdghelashvili" userId="12ea42988e79dc46" providerId="LiveId" clId="{DDF18594-92BD-473F-A0B4-2328A5D8CD29}" dt="2026-09-08T06:36:26.416" v="833" actId="478"/>
          <ac:spMkLst>
            <pc:docMk/>
            <pc:sldMk cId="0" sldId="258"/>
            <ac:spMk id="45" creationId="{00000000-0000-0000-0000-000000000000}"/>
          </ac:spMkLst>
        </pc:spChg>
        <pc:picChg chg="add del mod">
          <ac:chgData name="sandro kurdghelashvili" userId="12ea42988e79dc46" providerId="LiveId" clId="{DDF18594-92BD-473F-A0B4-2328A5D8CD29}" dt="2026-09-08T10:40:50.922" v="875" actId="478"/>
          <ac:picMkLst>
            <pc:docMk/>
            <pc:sldMk cId="0" sldId="258"/>
            <ac:picMk id="45" creationId="{3CAC27AC-81ED-C59C-D5FF-C1061FF070BB}"/>
          </ac:picMkLst>
        </pc:picChg>
      </pc:sldChg>
      <pc:sldChg chg="delSp modSp mod">
        <pc:chgData name="sandro kurdghelashvili" userId="12ea42988e79dc46" providerId="LiveId" clId="{DDF18594-92BD-473F-A0B4-2328A5D8CD29}" dt="2026-09-08T06:39:49.193" v="854" actId="20577"/>
        <pc:sldMkLst>
          <pc:docMk/>
          <pc:sldMk cId="0" sldId="259"/>
        </pc:sldMkLst>
        <pc:spChg chg="mod">
          <ac:chgData name="sandro kurdghelashvili" userId="12ea42988e79dc46" providerId="LiveId" clId="{DDF18594-92BD-473F-A0B4-2328A5D8CD29}" dt="2026-09-08T06:39:49.193" v="854" actId="20577"/>
          <ac:spMkLst>
            <pc:docMk/>
            <pc:sldMk cId="0" sldId="259"/>
            <ac:spMk id="40" creationId="{00000000-0000-0000-0000-000000000000}"/>
          </ac:spMkLst>
        </pc:spChg>
        <pc:spChg chg="del">
          <ac:chgData name="sandro kurdghelashvili" userId="12ea42988e79dc46" providerId="LiveId" clId="{DDF18594-92BD-473F-A0B4-2328A5D8CD29}" dt="2026-09-08T06:36:25.332" v="832" actId="478"/>
          <ac:spMkLst>
            <pc:docMk/>
            <pc:sldMk cId="0" sldId="259"/>
            <ac:spMk id="45" creationId="{00000000-0000-0000-0000-000000000000}"/>
          </ac:spMkLst>
        </pc:spChg>
      </pc:sldChg>
      <pc:sldChg chg="delSp mod">
        <pc:chgData name="sandro kurdghelashvili" userId="12ea42988e79dc46" providerId="LiveId" clId="{DDF18594-92BD-473F-A0B4-2328A5D8CD29}" dt="2026-09-08T06:36:23.050" v="830" actId="478"/>
        <pc:sldMkLst>
          <pc:docMk/>
          <pc:sldMk cId="0" sldId="260"/>
        </pc:sldMkLst>
        <pc:spChg chg="del">
          <ac:chgData name="sandro kurdghelashvili" userId="12ea42988e79dc46" providerId="LiveId" clId="{DDF18594-92BD-473F-A0B4-2328A5D8CD29}" dt="2026-09-08T06:27:04.987" v="159" actId="478"/>
          <ac:spMkLst>
            <pc:docMk/>
            <pc:sldMk cId="0" sldId="260"/>
            <ac:spMk id="30" creationId="{00000000-0000-0000-0000-000000000000}"/>
          </ac:spMkLst>
        </pc:spChg>
        <pc:spChg chg="del">
          <ac:chgData name="sandro kurdghelashvili" userId="12ea42988e79dc46" providerId="LiveId" clId="{DDF18594-92BD-473F-A0B4-2328A5D8CD29}" dt="2026-09-08T06:27:08.849" v="160" actId="478"/>
          <ac:spMkLst>
            <pc:docMk/>
            <pc:sldMk cId="0" sldId="260"/>
            <ac:spMk id="31" creationId="{00000000-0000-0000-0000-000000000000}"/>
          </ac:spMkLst>
        </pc:spChg>
        <pc:spChg chg="del">
          <ac:chgData name="sandro kurdghelashvili" userId="12ea42988e79dc46" providerId="LiveId" clId="{DDF18594-92BD-473F-A0B4-2328A5D8CD29}" dt="2026-09-08T06:27:04.019" v="158" actId="478"/>
          <ac:spMkLst>
            <pc:docMk/>
            <pc:sldMk cId="0" sldId="260"/>
            <ac:spMk id="32" creationId="{00000000-0000-0000-0000-000000000000}"/>
          </ac:spMkLst>
        </pc:spChg>
        <pc:spChg chg="del">
          <ac:chgData name="sandro kurdghelashvili" userId="12ea42988e79dc46" providerId="LiveId" clId="{DDF18594-92BD-473F-A0B4-2328A5D8CD29}" dt="2026-09-08T06:27:02.615" v="157" actId="478"/>
          <ac:spMkLst>
            <pc:docMk/>
            <pc:sldMk cId="0" sldId="260"/>
            <ac:spMk id="33" creationId="{00000000-0000-0000-0000-000000000000}"/>
          </ac:spMkLst>
        </pc:spChg>
        <pc:spChg chg="del">
          <ac:chgData name="sandro kurdghelashvili" userId="12ea42988e79dc46" providerId="LiveId" clId="{DDF18594-92BD-473F-A0B4-2328A5D8CD29}" dt="2026-09-08T06:36:23.050" v="830" actId="478"/>
          <ac:spMkLst>
            <pc:docMk/>
            <pc:sldMk cId="0" sldId="260"/>
            <ac:spMk id="34" creationId="{00000000-0000-0000-0000-000000000000}"/>
          </ac:spMkLst>
        </pc:spChg>
      </pc:sldChg>
      <pc:sldChg chg="delSp mod">
        <pc:chgData name="sandro kurdghelashvili" userId="12ea42988e79dc46" providerId="LiveId" clId="{DDF18594-92BD-473F-A0B4-2328A5D8CD29}" dt="2026-09-08T06:36:24.211" v="831" actId="478"/>
        <pc:sldMkLst>
          <pc:docMk/>
          <pc:sldMk cId="0" sldId="261"/>
        </pc:sldMkLst>
        <pc:spChg chg="del">
          <ac:chgData name="sandro kurdghelashvili" userId="12ea42988e79dc46" providerId="LiveId" clId="{DDF18594-92BD-473F-A0B4-2328A5D8CD29}" dt="2026-09-08T06:27:17.596" v="161" actId="478"/>
          <ac:spMkLst>
            <pc:docMk/>
            <pc:sldMk cId="0" sldId="261"/>
            <ac:spMk id="37" creationId="{00000000-0000-0000-0000-000000000000}"/>
          </ac:spMkLst>
        </pc:spChg>
        <pc:spChg chg="del">
          <ac:chgData name="sandro kurdghelashvili" userId="12ea42988e79dc46" providerId="LiveId" clId="{DDF18594-92BD-473F-A0B4-2328A5D8CD29}" dt="2026-09-08T06:36:24.211" v="831" actId="478"/>
          <ac:spMkLst>
            <pc:docMk/>
            <pc:sldMk cId="0" sldId="261"/>
            <ac:spMk id="39" creationId="{00000000-0000-0000-0000-000000000000}"/>
          </ac:spMkLst>
        </pc:spChg>
      </pc:sldChg>
      <pc:sldChg chg="delSp mod">
        <pc:chgData name="sandro kurdghelashvili" userId="12ea42988e79dc46" providerId="LiveId" clId="{DDF18594-92BD-473F-A0B4-2328A5D8CD29}" dt="2026-09-08T06:36:21.908" v="829" actId="478"/>
        <pc:sldMkLst>
          <pc:docMk/>
          <pc:sldMk cId="0" sldId="262"/>
        </pc:sldMkLst>
        <pc:spChg chg="del">
          <ac:chgData name="sandro kurdghelashvili" userId="12ea42988e79dc46" providerId="LiveId" clId="{DDF18594-92BD-473F-A0B4-2328A5D8CD29}" dt="2026-09-08T06:36:21.908" v="829" actId="478"/>
          <ac:spMkLst>
            <pc:docMk/>
            <pc:sldMk cId="0" sldId="262"/>
            <ac:spMk id="45" creationId="{00000000-0000-0000-0000-000000000000}"/>
          </ac:spMkLst>
        </pc:spChg>
      </pc:sldChg>
      <pc:sldChg chg="delSp mod">
        <pc:chgData name="sandro kurdghelashvili" userId="12ea42988e79dc46" providerId="LiveId" clId="{DDF18594-92BD-473F-A0B4-2328A5D8CD29}" dt="2026-09-08T06:36:20.483" v="828" actId="478"/>
        <pc:sldMkLst>
          <pc:docMk/>
          <pc:sldMk cId="0" sldId="263"/>
        </pc:sldMkLst>
        <pc:spChg chg="del">
          <ac:chgData name="sandro kurdghelashvili" userId="12ea42988e79dc46" providerId="LiveId" clId="{DDF18594-92BD-473F-A0B4-2328A5D8CD29}" dt="2026-09-08T06:27:43.423" v="165" actId="478"/>
          <ac:spMkLst>
            <pc:docMk/>
            <pc:sldMk cId="0" sldId="263"/>
            <ac:spMk id="8" creationId="{00000000-0000-0000-0000-000000000000}"/>
          </ac:spMkLst>
        </pc:spChg>
        <pc:spChg chg="del">
          <ac:chgData name="sandro kurdghelashvili" userId="12ea42988e79dc46" providerId="LiveId" clId="{DDF18594-92BD-473F-A0B4-2328A5D8CD29}" dt="2026-09-08T06:36:20.483" v="828" actId="478"/>
          <ac:spMkLst>
            <pc:docMk/>
            <pc:sldMk cId="0" sldId="263"/>
            <ac:spMk id="9" creationId="{00000000-0000-0000-0000-000000000000}"/>
          </ac:spMkLst>
        </pc:spChg>
      </pc:sldChg>
      <pc:sldChg chg="delSp mod">
        <pc:chgData name="sandro kurdghelashvili" userId="12ea42988e79dc46" providerId="LiveId" clId="{DDF18594-92BD-473F-A0B4-2328A5D8CD29}" dt="2026-09-08T06:36:19.279" v="827" actId="478"/>
        <pc:sldMkLst>
          <pc:docMk/>
          <pc:sldMk cId="0" sldId="264"/>
        </pc:sldMkLst>
        <pc:spChg chg="del">
          <ac:chgData name="sandro kurdghelashvili" userId="12ea42988e79dc46" providerId="LiveId" clId="{DDF18594-92BD-473F-A0B4-2328A5D8CD29}" dt="2026-09-08T06:36:19.279" v="827" actId="478"/>
          <ac:spMkLst>
            <pc:docMk/>
            <pc:sldMk cId="0" sldId="264"/>
            <ac:spMk id="27" creationId="{00000000-0000-0000-0000-000000000000}"/>
          </ac:spMkLst>
        </pc:spChg>
      </pc:sldChg>
      <pc:sldChg chg="del">
        <pc:chgData name="sandro kurdghelashvili" userId="12ea42988e79dc46" providerId="LiveId" clId="{DDF18594-92BD-473F-A0B4-2328A5D8CD29}" dt="2026-09-08T05:33:01.514" v="84" actId="47"/>
        <pc:sldMkLst>
          <pc:docMk/>
          <pc:sldMk cId="0" sldId="265"/>
        </pc:sldMkLst>
      </pc:sldChg>
      <pc:sldChg chg="delSp mod">
        <pc:chgData name="sandro kurdghelashvili" userId="12ea42988e79dc46" providerId="LiveId" clId="{DDF18594-92BD-473F-A0B4-2328A5D8CD29}" dt="2026-09-08T06:36:17.988" v="826" actId="478"/>
        <pc:sldMkLst>
          <pc:docMk/>
          <pc:sldMk cId="0" sldId="266"/>
        </pc:sldMkLst>
        <pc:spChg chg="del">
          <ac:chgData name="sandro kurdghelashvili" userId="12ea42988e79dc46" providerId="LiveId" clId="{DDF18594-92BD-473F-A0B4-2328A5D8CD29}" dt="2026-09-08T06:36:17.988" v="826" actId="478"/>
          <ac:spMkLst>
            <pc:docMk/>
            <pc:sldMk cId="0" sldId="266"/>
            <ac:spMk id="30" creationId="{00000000-0000-0000-0000-000000000000}"/>
          </ac:spMkLst>
        </pc:spChg>
      </pc:sldChg>
      <pc:sldChg chg="delSp mod">
        <pc:chgData name="sandro kurdghelashvili" userId="12ea42988e79dc46" providerId="LiveId" clId="{DDF18594-92BD-473F-A0B4-2328A5D8CD29}" dt="2026-09-08T06:36:16.636" v="825" actId="478"/>
        <pc:sldMkLst>
          <pc:docMk/>
          <pc:sldMk cId="0" sldId="267"/>
        </pc:sldMkLst>
        <pc:spChg chg="del">
          <ac:chgData name="sandro kurdghelashvili" userId="12ea42988e79dc46" providerId="LiveId" clId="{DDF18594-92BD-473F-A0B4-2328A5D8CD29}" dt="2026-09-08T06:27:37.131" v="164" actId="478"/>
          <ac:spMkLst>
            <pc:docMk/>
            <pc:sldMk cId="0" sldId="267"/>
            <ac:spMk id="30" creationId="{00000000-0000-0000-0000-000000000000}"/>
          </ac:spMkLst>
        </pc:spChg>
        <pc:spChg chg="del">
          <ac:chgData name="sandro kurdghelashvili" userId="12ea42988e79dc46" providerId="LiveId" clId="{DDF18594-92BD-473F-A0B4-2328A5D8CD29}" dt="2026-09-08T06:36:16.636" v="825" actId="478"/>
          <ac:spMkLst>
            <pc:docMk/>
            <pc:sldMk cId="0" sldId="267"/>
            <ac:spMk id="32" creationId="{00000000-0000-0000-0000-000000000000}"/>
          </ac:spMkLst>
        </pc:spChg>
      </pc:sldChg>
      <pc:sldChg chg="delSp mod">
        <pc:chgData name="sandro kurdghelashvili" userId="12ea42988e79dc46" providerId="LiveId" clId="{DDF18594-92BD-473F-A0B4-2328A5D8CD29}" dt="2026-09-08T06:27:54.490" v="166" actId="478"/>
        <pc:sldMkLst>
          <pc:docMk/>
          <pc:sldMk cId="0" sldId="268"/>
        </pc:sldMkLst>
        <pc:spChg chg="del">
          <ac:chgData name="sandro kurdghelashvili" userId="12ea42988e79dc46" providerId="LiveId" clId="{DDF18594-92BD-473F-A0B4-2328A5D8CD29}" dt="2026-09-08T06:25:52.993" v="156" actId="478"/>
          <ac:spMkLst>
            <pc:docMk/>
            <pc:sldMk cId="0" sldId="268"/>
            <ac:spMk id="12" creationId="{00000000-0000-0000-0000-000000000000}"/>
          </ac:spMkLst>
        </pc:spChg>
        <pc:spChg chg="del">
          <ac:chgData name="sandro kurdghelashvili" userId="12ea42988e79dc46" providerId="LiveId" clId="{DDF18594-92BD-473F-A0B4-2328A5D8CD29}" dt="2026-09-08T06:25:51.228" v="155" actId="478"/>
          <ac:spMkLst>
            <pc:docMk/>
            <pc:sldMk cId="0" sldId="268"/>
            <ac:spMk id="26" creationId="{00000000-0000-0000-0000-000000000000}"/>
          </ac:spMkLst>
        </pc:spChg>
        <pc:spChg chg="del">
          <ac:chgData name="sandro kurdghelashvili" userId="12ea42988e79dc46" providerId="LiveId" clId="{DDF18594-92BD-473F-A0B4-2328A5D8CD29}" dt="2026-09-08T06:27:54.490" v="166" actId="478"/>
          <ac:spMkLst>
            <pc:docMk/>
            <pc:sldMk cId="0" sldId="268"/>
            <ac:spMk id="30" creationId="{00000000-0000-0000-0000-000000000000}"/>
          </ac:spMkLst>
        </pc:spChg>
      </pc:sldChg>
      <pc:sldChg chg="delSp mod">
        <pc:chgData name="sandro kurdghelashvili" userId="12ea42988e79dc46" providerId="LiveId" clId="{DDF18594-92BD-473F-A0B4-2328A5D8CD29}" dt="2026-09-08T06:36:13.689" v="824" actId="478"/>
        <pc:sldMkLst>
          <pc:docMk/>
          <pc:sldMk cId="0" sldId="269"/>
        </pc:sldMkLst>
        <pc:spChg chg="del">
          <ac:chgData name="sandro kurdghelashvili" userId="12ea42988e79dc46" providerId="LiveId" clId="{DDF18594-92BD-473F-A0B4-2328A5D8CD29}" dt="2026-09-08T06:36:13.689" v="824" actId="478"/>
          <ac:spMkLst>
            <pc:docMk/>
            <pc:sldMk cId="0" sldId="269"/>
            <ac:spMk id="30" creationId="{00000000-0000-0000-0000-000000000000}"/>
          </ac:spMkLst>
        </pc:spChg>
      </pc:sldChg>
      <pc:sldChg chg="delSp mod">
        <pc:chgData name="sandro kurdghelashvili" userId="12ea42988e79dc46" providerId="LiveId" clId="{DDF18594-92BD-473F-A0B4-2328A5D8CD29}" dt="2026-09-08T06:36:12.560" v="823" actId="478"/>
        <pc:sldMkLst>
          <pc:docMk/>
          <pc:sldMk cId="0" sldId="270"/>
        </pc:sldMkLst>
        <pc:spChg chg="del">
          <ac:chgData name="sandro kurdghelashvili" userId="12ea42988e79dc46" providerId="LiveId" clId="{DDF18594-92BD-473F-A0B4-2328A5D8CD29}" dt="2026-09-08T06:27:58.217" v="167" actId="478"/>
          <ac:spMkLst>
            <pc:docMk/>
            <pc:sldMk cId="0" sldId="270"/>
            <ac:spMk id="35" creationId="{00000000-0000-0000-0000-000000000000}"/>
          </ac:spMkLst>
        </pc:spChg>
        <pc:spChg chg="del">
          <ac:chgData name="sandro kurdghelashvili" userId="12ea42988e79dc46" providerId="LiveId" clId="{DDF18594-92BD-473F-A0B4-2328A5D8CD29}" dt="2026-09-08T06:36:12.560" v="823" actId="478"/>
          <ac:spMkLst>
            <pc:docMk/>
            <pc:sldMk cId="0" sldId="270"/>
            <ac:spMk id="37" creationId="{00000000-0000-0000-0000-000000000000}"/>
          </ac:spMkLst>
        </pc:spChg>
      </pc:sldChg>
      <pc:sldChg chg="delSp modSp mod">
        <pc:chgData name="sandro kurdghelashvili" userId="12ea42988e79dc46" providerId="LiveId" clId="{DDF18594-92BD-473F-A0B4-2328A5D8CD29}" dt="2026-09-08T06:36:11.263" v="822" actId="478"/>
        <pc:sldMkLst>
          <pc:docMk/>
          <pc:sldMk cId="0" sldId="272"/>
        </pc:sldMkLst>
        <pc:spChg chg="del">
          <ac:chgData name="sandro kurdghelashvili" userId="12ea42988e79dc46" providerId="LiveId" clId="{DDF18594-92BD-473F-A0B4-2328A5D8CD29}" dt="2026-09-08T06:36:11.263" v="822" actId="478"/>
          <ac:spMkLst>
            <pc:docMk/>
            <pc:sldMk cId="0" sldId="272"/>
            <ac:spMk id="8" creationId="{00000000-0000-0000-0000-000000000000}"/>
          </ac:spMkLst>
        </pc:spChg>
        <pc:graphicFrameChg chg="modGraphic">
          <ac:chgData name="sandro kurdghelashvili" userId="12ea42988e79dc46" providerId="LiveId" clId="{DDF18594-92BD-473F-A0B4-2328A5D8CD29}" dt="2026-09-08T06:23:07.576" v="154" actId="20577"/>
          <ac:graphicFrameMkLst>
            <pc:docMk/>
            <pc:sldMk cId="0" sldId="272"/>
            <ac:graphicFrameMk id="7" creationId="{00000000-0000-0000-0000-000000000000}"/>
          </ac:graphicFrameMkLst>
        </pc:graphicFrameChg>
      </pc:sldChg>
      <pc:sldChg chg="delSp mod">
        <pc:chgData name="sandro kurdghelashvili" userId="12ea42988e79dc46" providerId="LiveId" clId="{DDF18594-92BD-473F-A0B4-2328A5D8CD29}" dt="2026-09-08T06:36:09.758" v="821" actId="478"/>
        <pc:sldMkLst>
          <pc:docMk/>
          <pc:sldMk cId="0" sldId="273"/>
        </pc:sldMkLst>
        <pc:spChg chg="del">
          <ac:chgData name="sandro kurdghelashvili" userId="12ea42988e79dc46" providerId="LiveId" clId="{DDF18594-92BD-473F-A0B4-2328A5D8CD29}" dt="2026-09-08T06:36:09.758" v="821" actId="478"/>
          <ac:spMkLst>
            <pc:docMk/>
            <pc:sldMk cId="0" sldId="273"/>
            <ac:spMk id="31" creationId="{00000000-0000-0000-0000-000000000000}"/>
          </ac:spMkLst>
        </pc:spChg>
      </pc:sldChg>
      <pc:sldChg chg="delSp modSp mod">
        <pc:chgData name="sandro kurdghelashvili" userId="12ea42988e79dc46" providerId="LiveId" clId="{DDF18594-92BD-473F-A0B4-2328A5D8CD29}" dt="2026-09-08T06:36:01.144" v="820" actId="478"/>
        <pc:sldMkLst>
          <pc:docMk/>
          <pc:sldMk cId="0" sldId="274"/>
        </pc:sldMkLst>
        <pc:spChg chg="mod">
          <ac:chgData name="sandro kurdghelashvili" userId="12ea42988e79dc46" providerId="LiveId" clId="{DDF18594-92BD-473F-A0B4-2328A5D8CD29}" dt="2026-09-08T06:32:41.082" v="177" actId="20577"/>
          <ac:spMkLst>
            <pc:docMk/>
            <pc:sldMk cId="0" sldId="274"/>
            <ac:spMk id="5" creationId="{00000000-0000-0000-0000-000000000000}"/>
          </ac:spMkLst>
        </pc:spChg>
        <pc:spChg chg="del">
          <ac:chgData name="sandro kurdghelashvili" userId="12ea42988e79dc46" providerId="LiveId" clId="{DDF18594-92BD-473F-A0B4-2328A5D8CD29}" dt="2026-09-08T06:36:01.144" v="820" actId="478"/>
          <ac:spMkLst>
            <pc:docMk/>
            <pc:sldMk cId="0" sldId="274"/>
            <ac:spMk id="25" creationId="{00000000-0000-0000-0000-000000000000}"/>
          </ac:spMkLst>
        </pc:spChg>
      </pc:sldChg>
      <pc:sldChg chg="delSp modSp add mod">
        <pc:chgData name="sandro kurdghelashvili" userId="12ea42988e79dc46" providerId="LiveId" clId="{DDF18594-92BD-473F-A0B4-2328A5D8CD29}" dt="2026-09-08T06:35:57.960" v="819" actId="478"/>
        <pc:sldMkLst>
          <pc:docMk/>
          <pc:sldMk cId="1844796633" sldId="276"/>
        </pc:sldMkLst>
        <pc:spChg chg="mod">
          <ac:chgData name="sandro kurdghelashvili" userId="12ea42988e79dc46" providerId="LiveId" clId="{DDF18594-92BD-473F-A0B4-2328A5D8CD29}" dt="2026-09-08T06:33:09.280" v="199" actId="20577"/>
          <ac:spMkLst>
            <pc:docMk/>
            <pc:sldMk cId="1844796633" sldId="276"/>
            <ac:spMk id="5" creationId="{ECD4F365-046F-F762-A4E0-18377DAB5365}"/>
          </ac:spMkLst>
        </pc:spChg>
        <pc:spChg chg="del mod">
          <ac:chgData name="sandro kurdghelashvili" userId="12ea42988e79dc46" providerId="LiveId" clId="{DDF18594-92BD-473F-A0B4-2328A5D8CD29}" dt="2026-09-08T06:33:23.790" v="201" actId="478"/>
          <ac:spMkLst>
            <pc:docMk/>
            <pc:sldMk cId="1844796633" sldId="276"/>
            <ac:spMk id="6" creationId="{F4C97AC6-3F41-3BE9-4012-5F100E21785C}"/>
          </ac:spMkLst>
        </pc:spChg>
        <pc:spChg chg="mod">
          <ac:chgData name="sandro kurdghelashvili" userId="12ea42988e79dc46" providerId="LiveId" clId="{DDF18594-92BD-473F-A0B4-2328A5D8CD29}" dt="2026-09-08T06:35:51.807" v="818" actId="1076"/>
          <ac:spMkLst>
            <pc:docMk/>
            <pc:sldMk cId="1844796633" sldId="276"/>
            <ac:spMk id="7" creationId="{BF910118-CF04-17B1-790D-9F0F69F1D8C8}"/>
          </ac:spMkLst>
        </pc:spChg>
        <pc:spChg chg="mod">
          <ac:chgData name="sandro kurdghelashvili" userId="12ea42988e79dc46" providerId="LiveId" clId="{DDF18594-92BD-473F-A0B4-2328A5D8CD29}" dt="2026-09-08T06:35:51.807" v="818" actId="1076"/>
          <ac:spMkLst>
            <pc:docMk/>
            <pc:sldMk cId="1844796633" sldId="276"/>
            <ac:spMk id="8" creationId="{DD625E1B-B1E5-6406-0A0C-126A63898BAC}"/>
          </ac:spMkLst>
        </pc:spChg>
        <pc:spChg chg="mod">
          <ac:chgData name="sandro kurdghelashvili" userId="12ea42988e79dc46" providerId="LiveId" clId="{DDF18594-92BD-473F-A0B4-2328A5D8CD29}" dt="2026-09-08T06:35:51.807" v="818" actId="1076"/>
          <ac:spMkLst>
            <pc:docMk/>
            <pc:sldMk cId="1844796633" sldId="276"/>
            <ac:spMk id="9" creationId="{9A7D9A4E-510D-B130-3379-A558D15E224B}"/>
          </ac:spMkLst>
        </pc:spChg>
        <pc:spChg chg="del">
          <ac:chgData name="sandro kurdghelashvili" userId="12ea42988e79dc46" providerId="LiveId" clId="{DDF18594-92BD-473F-A0B4-2328A5D8CD29}" dt="2026-09-08T06:35:40.451" v="817" actId="478"/>
          <ac:spMkLst>
            <pc:docMk/>
            <pc:sldMk cId="1844796633" sldId="276"/>
            <ac:spMk id="10" creationId="{1BE13388-08F2-4068-CDC4-F88BCB063E83}"/>
          </ac:spMkLst>
        </pc:spChg>
        <pc:spChg chg="mod">
          <ac:chgData name="sandro kurdghelashvili" userId="12ea42988e79dc46" providerId="LiveId" clId="{DDF18594-92BD-473F-A0B4-2328A5D8CD29}" dt="2026-09-08T06:35:51.807" v="818" actId="1076"/>
          <ac:spMkLst>
            <pc:docMk/>
            <pc:sldMk cId="1844796633" sldId="276"/>
            <ac:spMk id="12" creationId="{96C4FDED-9870-6284-2EC1-75F6BEAF8F2D}"/>
          </ac:spMkLst>
        </pc:spChg>
        <pc:spChg chg="mod">
          <ac:chgData name="sandro kurdghelashvili" userId="12ea42988e79dc46" providerId="LiveId" clId="{DDF18594-92BD-473F-A0B4-2328A5D8CD29}" dt="2026-09-08T06:35:51.807" v="818" actId="1076"/>
          <ac:spMkLst>
            <pc:docMk/>
            <pc:sldMk cId="1844796633" sldId="276"/>
            <ac:spMk id="13" creationId="{647E1F39-75AC-2590-D67D-FD4CE6A21DD1}"/>
          </ac:spMkLst>
        </pc:spChg>
        <pc:spChg chg="mod">
          <ac:chgData name="sandro kurdghelashvili" userId="12ea42988e79dc46" providerId="LiveId" clId="{DDF18594-92BD-473F-A0B4-2328A5D8CD29}" dt="2026-09-08T06:35:51.807" v="818" actId="1076"/>
          <ac:spMkLst>
            <pc:docMk/>
            <pc:sldMk cId="1844796633" sldId="276"/>
            <ac:spMk id="14" creationId="{2D4E55B0-C441-6679-ABAE-486C952A8B32}"/>
          </ac:spMkLst>
        </pc:spChg>
        <pc:spChg chg="mod">
          <ac:chgData name="sandro kurdghelashvili" userId="12ea42988e79dc46" providerId="LiveId" clId="{DDF18594-92BD-473F-A0B4-2328A5D8CD29}" dt="2026-09-08T06:35:51.807" v="818" actId="1076"/>
          <ac:spMkLst>
            <pc:docMk/>
            <pc:sldMk cId="1844796633" sldId="276"/>
            <ac:spMk id="15" creationId="{D04E12AA-1E40-DCBB-2548-BC632147D7B4}"/>
          </ac:spMkLst>
        </pc:spChg>
        <pc:spChg chg="del">
          <ac:chgData name="sandro kurdghelashvili" userId="12ea42988e79dc46" providerId="LiveId" clId="{DDF18594-92BD-473F-A0B4-2328A5D8CD29}" dt="2026-09-08T06:35:40.451" v="817" actId="478"/>
          <ac:spMkLst>
            <pc:docMk/>
            <pc:sldMk cId="1844796633" sldId="276"/>
            <ac:spMk id="17" creationId="{CCC7F257-2962-ABC5-E697-4C12C9C27C1F}"/>
          </ac:spMkLst>
        </pc:spChg>
        <pc:spChg chg="del">
          <ac:chgData name="sandro kurdghelashvili" userId="12ea42988e79dc46" providerId="LiveId" clId="{DDF18594-92BD-473F-A0B4-2328A5D8CD29}" dt="2026-09-08T06:35:40.451" v="817" actId="478"/>
          <ac:spMkLst>
            <pc:docMk/>
            <pc:sldMk cId="1844796633" sldId="276"/>
            <ac:spMk id="18" creationId="{1E25B4D8-5AC3-4C77-85AB-ACC0D33DD4FA}"/>
          </ac:spMkLst>
        </pc:spChg>
        <pc:spChg chg="mod">
          <ac:chgData name="sandro kurdghelashvili" userId="12ea42988e79dc46" providerId="LiveId" clId="{DDF18594-92BD-473F-A0B4-2328A5D8CD29}" dt="2026-09-08T06:35:51.807" v="818" actId="1076"/>
          <ac:spMkLst>
            <pc:docMk/>
            <pc:sldMk cId="1844796633" sldId="276"/>
            <ac:spMk id="19" creationId="{CBC01EDD-A793-6033-E094-9BAB92ABDAC2}"/>
          </ac:spMkLst>
        </pc:spChg>
        <pc:spChg chg="mod">
          <ac:chgData name="sandro kurdghelashvili" userId="12ea42988e79dc46" providerId="LiveId" clId="{DDF18594-92BD-473F-A0B4-2328A5D8CD29}" dt="2026-09-08T06:33:34.032" v="214" actId="20577"/>
          <ac:spMkLst>
            <pc:docMk/>
            <pc:sldMk cId="1844796633" sldId="276"/>
            <ac:spMk id="20" creationId="{B0A40CB7-0C3B-D72C-F379-FF5AE476C68F}"/>
          </ac:spMkLst>
        </pc:spChg>
        <pc:spChg chg="mod">
          <ac:chgData name="sandro kurdghelashvili" userId="12ea42988e79dc46" providerId="LiveId" clId="{DDF18594-92BD-473F-A0B4-2328A5D8CD29}" dt="2026-09-08T06:33:54.154" v="369" actId="20577"/>
          <ac:spMkLst>
            <pc:docMk/>
            <pc:sldMk cId="1844796633" sldId="276"/>
            <ac:spMk id="21" creationId="{D201491B-0B0C-E456-3888-922C2E7EF4C5}"/>
          </ac:spMkLst>
        </pc:spChg>
        <pc:spChg chg="mod">
          <ac:chgData name="sandro kurdghelashvili" userId="12ea42988e79dc46" providerId="LiveId" clId="{DDF18594-92BD-473F-A0B4-2328A5D8CD29}" dt="2026-09-08T06:35:51.807" v="818" actId="1076"/>
          <ac:spMkLst>
            <pc:docMk/>
            <pc:sldMk cId="1844796633" sldId="276"/>
            <ac:spMk id="23" creationId="{D4C572A9-324E-D4E0-EE6F-75F331CBB61F}"/>
          </ac:spMkLst>
        </pc:spChg>
        <pc:spChg chg="mod">
          <ac:chgData name="sandro kurdghelashvili" userId="12ea42988e79dc46" providerId="LiveId" clId="{DDF18594-92BD-473F-A0B4-2328A5D8CD29}" dt="2026-09-08T06:34:25.343" v="570" actId="20577"/>
          <ac:spMkLst>
            <pc:docMk/>
            <pc:sldMk cId="1844796633" sldId="276"/>
            <ac:spMk id="24" creationId="{618E37C0-2C9E-6467-C23D-F57D457EB3D6}"/>
          </ac:spMkLst>
        </pc:spChg>
        <pc:spChg chg="mod">
          <ac:chgData name="sandro kurdghelashvili" userId="12ea42988e79dc46" providerId="LiveId" clId="{DDF18594-92BD-473F-A0B4-2328A5D8CD29}" dt="2026-09-08T06:35:51.807" v="818" actId="1076"/>
          <ac:spMkLst>
            <pc:docMk/>
            <pc:sldMk cId="1844796633" sldId="276"/>
            <ac:spMk id="25" creationId="{CD56B9A9-CD8E-221E-1964-5B726D193DDE}"/>
          </ac:spMkLst>
        </pc:spChg>
        <pc:spChg chg="mod">
          <ac:chgData name="sandro kurdghelashvili" userId="12ea42988e79dc46" providerId="LiveId" clId="{DDF18594-92BD-473F-A0B4-2328A5D8CD29}" dt="2026-09-08T06:35:31.620" v="816" actId="20577"/>
          <ac:spMkLst>
            <pc:docMk/>
            <pc:sldMk cId="1844796633" sldId="276"/>
            <ac:spMk id="26" creationId="{42CF9B50-A50F-37AF-D3EB-2BCE328C4872}"/>
          </ac:spMkLst>
        </pc:spChg>
        <pc:spChg chg="mod">
          <ac:chgData name="sandro kurdghelashvili" userId="12ea42988e79dc46" providerId="LiveId" clId="{DDF18594-92BD-473F-A0B4-2328A5D8CD29}" dt="2026-09-08T06:35:12.032" v="778" actId="20577"/>
          <ac:spMkLst>
            <pc:docMk/>
            <pc:sldMk cId="1844796633" sldId="276"/>
            <ac:spMk id="27" creationId="{2E706471-3D11-184B-C156-86C3281D1267}"/>
          </ac:spMkLst>
        </pc:spChg>
        <pc:spChg chg="del">
          <ac:chgData name="sandro kurdghelashvili" userId="12ea42988e79dc46" providerId="LiveId" clId="{DDF18594-92BD-473F-A0B4-2328A5D8CD29}" dt="2026-09-08T06:35:40.451" v="817" actId="478"/>
          <ac:spMkLst>
            <pc:docMk/>
            <pc:sldMk cId="1844796633" sldId="276"/>
            <ac:spMk id="28" creationId="{297127BA-B619-32DB-5FC4-7B6FAAEF67F6}"/>
          </ac:spMkLst>
        </pc:spChg>
        <pc:spChg chg="del">
          <ac:chgData name="sandro kurdghelashvili" userId="12ea42988e79dc46" providerId="LiveId" clId="{DDF18594-92BD-473F-A0B4-2328A5D8CD29}" dt="2026-09-08T06:35:40.451" v="817" actId="478"/>
          <ac:spMkLst>
            <pc:docMk/>
            <pc:sldMk cId="1844796633" sldId="276"/>
            <ac:spMk id="29" creationId="{4E63EE62-15D2-888B-D60A-0D3CCC84D0BA}"/>
          </ac:spMkLst>
        </pc:spChg>
        <pc:spChg chg="del">
          <ac:chgData name="sandro kurdghelashvili" userId="12ea42988e79dc46" providerId="LiveId" clId="{DDF18594-92BD-473F-A0B4-2328A5D8CD29}" dt="2026-09-08T06:35:40.451" v="817" actId="478"/>
          <ac:spMkLst>
            <pc:docMk/>
            <pc:sldMk cId="1844796633" sldId="276"/>
            <ac:spMk id="30" creationId="{A2AF6F5B-643D-C696-9725-DDD6054941C9}"/>
          </ac:spMkLst>
        </pc:spChg>
        <pc:spChg chg="del">
          <ac:chgData name="sandro kurdghelashvili" userId="12ea42988e79dc46" providerId="LiveId" clId="{DDF18594-92BD-473F-A0B4-2328A5D8CD29}" dt="2026-09-08T06:35:57.960" v="819" actId="478"/>
          <ac:spMkLst>
            <pc:docMk/>
            <pc:sldMk cId="1844796633" sldId="276"/>
            <ac:spMk id="31" creationId="{16DDB230-142E-F006-082A-E592FE14A589}"/>
          </ac:spMkLst>
        </pc:spChg>
      </pc:sldChg>
      <pc:sldChg chg="addSp delSp modSp add mod ord">
        <pc:chgData name="sandro kurdghelashvili" userId="12ea42988e79dc46" providerId="LiveId" clId="{DDF18594-92BD-473F-A0B4-2328A5D8CD29}" dt="2026-09-08T11:19:56.342" v="1036" actId="1076"/>
        <pc:sldMkLst>
          <pc:docMk/>
          <pc:sldMk cId="1935779247" sldId="277"/>
        </pc:sldMkLst>
        <pc:spChg chg="mod">
          <ac:chgData name="sandro kurdghelashvili" userId="12ea42988e79dc46" providerId="LiveId" clId="{DDF18594-92BD-473F-A0B4-2328A5D8CD29}" dt="2026-09-08T10:52:11.107" v="918" actId="1076"/>
          <ac:spMkLst>
            <pc:docMk/>
            <pc:sldMk cId="1935779247" sldId="277"/>
            <ac:spMk id="5" creationId="{2BAE720E-E4BF-4CAA-5323-A930A90231C8}"/>
          </ac:spMkLst>
        </pc:spChg>
        <pc:spChg chg="del">
          <ac:chgData name="sandro kurdghelashvili" userId="12ea42988e79dc46" providerId="LiveId" clId="{DDF18594-92BD-473F-A0B4-2328A5D8CD29}" dt="2026-09-08T10:51:56.071" v="913" actId="478"/>
          <ac:spMkLst>
            <pc:docMk/>
            <pc:sldMk cId="1935779247" sldId="277"/>
            <ac:spMk id="6" creationId="{95DF56C3-4A52-32C6-4580-7574DA707B51}"/>
          </ac:spMkLst>
        </pc:spChg>
        <pc:graphicFrameChg chg="del">
          <ac:chgData name="sandro kurdghelashvili" userId="12ea42988e79dc46" providerId="LiveId" clId="{DDF18594-92BD-473F-A0B4-2328A5D8CD29}" dt="2026-09-08T10:51:19.139" v="879" actId="478"/>
          <ac:graphicFrameMkLst>
            <pc:docMk/>
            <pc:sldMk cId="1935779247" sldId="277"/>
            <ac:graphicFrameMk id="7" creationId="{BE5D2CBA-3648-1BA6-DE3E-1D35A59C2E34}"/>
          </ac:graphicFrameMkLst>
        </pc:graphicFrameChg>
        <pc:picChg chg="add mod modCrop">
          <ac:chgData name="sandro kurdghelashvili" userId="12ea42988e79dc46" providerId="LiveId" clId="{DDF18594-92BD-473F-A0B4-2328A5D8CD29}" dt="2026-09-08T11:19:56.342" v="1036" actId="1076"/>
          <ac:picMkLst>
            <pc:docMk/>
            <pc:sldMk cId="1935779247" sldId="277"/>
            <ac:picMk id="9" creationId="{318B0B8D-559A-35D8-9222-CFF6631D9884}"/>
          </ac:picMkLst>
        </pc:picChg>
        <pc:picChg chg="add mod">
          <ac:chgData name="sandro kurdghelashvili" userId="12ea42988e79dc46" providerId="LiveId" clId="{DDF18594-92BD-473F-A0B4-2328A5D8CD29}" dt="2026-09-08T11:19:40.271" v="1031" actId="1076"/>
          <ac:picMkLst>
            <pc:docMk/>
            <pc:sldMk cId="1935779247" sldId="277"/>
            <ac:picMk id="11" creationId="{31F6F101-E772-79ED-9F8E-C1FE1FB990EA}"/>
          </ac:picMkLst>
        </pc:picChg>
      </pc:sldChg>
      <pc:sldChg chg="addSp delSp modSp add mod ord">
        <pc:chgData name="sandro kurdghelashvili" userId="12ea42988e79dc46" providerId="LiveId" clId="{DDF18594-92BD-473F-A0B4-2328A5D8CD29}" dt="2026-09-08T10:58:47.711" v="972"/>
        <pc:sldMkLst>
          <pc:docMk/>
          <pc:sldMk cId="3847088106" sldId="278"/>
        </pc:sldMkLst>
        <pc:spChg chg="del">
          <ac:chgData name="sandro kurdghelashvili" userId="12ea42988e79dc46" providerId="LiveId" clId="{DDF18594-92BD-473F-A0B4-2328A5D8CD29}" dt="2026-09-08T10:53:42.904" v="926" actId="478"/>
          <ac:spMkLst>
            <pc:docMk/>
            <pc:sldMk cId="3847088106" sldId="278"/>
            <ac:spMk id="5" creationId="{6E962497-2C0A-0E13-E256-5C9FFE153B32}"/>
          </ac:spMkLst>
        </pc:spChg>
        <pc:spChg chg="del mod">
          <ac:chgData name="sandro kurdghelashvili" userId="12ea42988e79dc46" providerId="LiveId" clId="{DDF18594-92BD-473F-A0B4-2328A5D8CD29}" dt="2026-09-08T10:53:39.549" v="925" actId="478"/>
          <ac:spMkLst>
            <pc:docMk/>
            <pc:sldMk cId="3847088106" sldId="278"/>
            <ac:spMk id="6" creationId="{6E596F60-65F0-A196-22A9-7D13109FF253}"/>
          </ac:spMkLst>
        </pc:spChg>
        <pc:spChg chg="del">
          <ac:chgData name="sandro kurdghelashvili" userId="12ea42988e79dc46" providerId="LiveId" clId="{DDF18594-92BD-473F-A0B4-2328A5D8CD29}" dt="2026-09-08T10:53:33.002" v="923" actId="478"/>
          <ac:spMkLst>
            <pc:docMk/>
            <pc:sldMk cId="3847088106" sldId="278"/>
            <ac:spMk id="11" creationId="{0BC185CC-8013-C9AE-346D-0F2F84CAFBB0}"/>
          </ac:spMkLst>
        </pc:spChg>
        <pc:spChg chg="del">
          <ac:chgData name="sandro kurdghelashvili" userId="12ea42988e79dc46" providerId="LiveId" clId="{DDF18594-92BD-473F-A0B4-2328A5D8CD29}" dt="2026-09-08T10:53:33.002" v="923" actId="478"/>
          <ac:spMkLst>
            <pc:docMk/>
            <pc:sldMk cId="3847088106" sldId="278"/>
            <ac:spMk id="13" creationId="{88EDFBE0-9B08-2064-CBB4-E04477B700B4}"/>
          </ac:spMkLst>
        </pc:spChg>
        <pc:spChg chg="del">
          <ac:chgData name="sandro kurdghelashvili" userId="12ea42988e79dc46" providerId="LiveId" clId="{DDF18594-92BD-473F-A0B4-2328A5D8CD29}" dt="2026-09-08T10:53:33.002" v="923" actId="478"/>
          <ac:spMkLst>
            <pc:docMk/>
            <pc:sldMk cId="3847088106" sldId="278"/>
            <ac:spMk id="14" creationId="{E4D0159A-07E3-FAD8-24F5-E2B05D3EBD60}"/>
          </ac:spMkLst>
        </pc:spChg>
        <pc:spChg chg="del">
          <ac:chgData name="sandro kurdghelashvili" userId="12ea42988e79dc46" providerId="LiveId" clId="{DDF18594-92BD-473F-A0B4-2328A5D8CD29}" dt="2026-09-08T10:53:33.002" v="923" actId="478"/>
          <ac:spMkLst>
            <pc:docMk/>
            <pc:sldMk cId="3847088106" sldId="278"/>
            <ac:spMk id="23" creationId="{ADA9660F-11A7-6139-8273-09D0319DC037}"/>
          </ac:spMkLst>
        </pc:spChg>
        <pc:spChg chg="del">
          <ac:chgData name="sandro kurdghelashvili" userId="12ea42988e79dc46" providerId="LiveId" clId="{DDF18594-92BD-473F-A0B4-2328A5D8CD29}" dt="2026-09-08T10:53:33.002" v="923" actId="478"/>
          <ac:spMkLst>
            <pc:docMk/>
            <pc:sldMk cId="3847088106" sldId="278"/>
            <ac:spMk id="26" creationId="{48CA55A4-F4AE-FC36-BE82-5F5E22F307BC}"/>
          </ac:spMkLst>
        </pc:spChg>
        <pc:spChg chg="del">
          <ac:chgData name="sandro kurdghelashvili" userId="12ea42988e79dc46" providerId="LiveId" clId="{DDF18594-92BD-473F-A0B4-2328A5D8CD29}" dt="2026-09-08T10:53:33.002" v="923" actId="478"/>
          <ac:spMkLst>
            <pc:docMk/>
            <pc:sldMk cId="3847088106" sldId="278"/>
            <ac:spMk id="34" creationId="{DEFE32EA-2FE2-0B94-E9F4-38D655797686}"/>
          </ac:spMkLst>
        </pc:spChg>
        <pc:spChg chg="del">
          <ac:chgData name="sandro kurdghelashvili" userId="12ea42988e79dc46" providerId="LiveId" clId="{DDF18594-92BD-473F-A0B4-2328A5D8CD29}" dt="2026-09-08T10:53:33.002" v="923" actId="478"/>
          <ac:spMkLst>
            <pc:docMk/>
            <pc:sldMk cId="3847088106" sldId="278"/>
            <ac:spMk id="36" creationId="{EA559F45-05B2-00DE-9CC3-693966531216}"/>
          </ac:spMkLst>
        </pc:spChg>
        <pc:spChg chg="del">
          <ac:chgData name="sandro kurdghelashvili" userId="12ea42988e79dc46" providerId="LiveId" clId="{DDF18594-92BD-473F-A0B4-2328A5D8CD29}" dt="2026-09-08T10:53:33.002" v="923" actId="478"/>
          <ac:spMkLst>
            <pc:docMk/>
            <pc:sldMk cId="3847088106" sldId="278"/>
            <ac:spMk id="38" creationId="{18A50D14-6537-9C4F-C428-A4177C982B39}"/>
          </ac:spMkLst>
        </pc:spChg>
        <pc:spChg chg="del">
          <ac:chgData name="sandro kurdghelashvili" userId="12ea42988e79dc46" providerId="LiveId" clId="{DDF18594-92BD-473F-A0B4-2328A5D8CD29}" dt="2026-09-08T10:53:33.002" v="923" actId="478"/>
          <ac:spMkLst>
            <pc:docMk/>
            <pc:sldMk cId="3847088106" sldId="278"/>
            <ac:spMk id="40" creationId="{7968F708-5076-3D85-73C0-6AFD53CD1CF1}"/>
          </ac:spMkLst>
        </pc:spChg>
        <pc:spChg chg="del">
          <ac:chgData name="sandro kurdghelashvili" userId="12ea42988e79dc46" providerId="LiveId" clId="{DDF18594-92BD-473F-A0B4-2328A5D8CD29}" dt="2026-09-08T10:53:33.002" v="923" actId="478"/>
          <ac:spMkLst>
            <pc:docMk/>
            <pc:sldMk cId="3847088106" sldId="278"/>
            <ac:spMk id="42" creationId="{340C1B1F-14EC-E45B-E83E-E68002DEE674}"/>
          </ac:spMkLst>
        </pc:spChg>
        <pc:picChg chg="add mod">
          <ac:chgData name="sandro kurdghelashvili" userId="12ea42988e79dc46" providerId="LiveId" clId="{DDF18594-92BD-473F-A0B4-2328A5D8CD29}" dt="2026-09-08T10:54:08.374" v="931" actId="1076"/>
          <ac:picMkLst>
            <pc:docMk/>
            <pc:sldMk cId="3847088106" sldId="278"/>
            <ac:picMk id="46" creationId="{00707F3B-2CAB-7A5A-3D35-7E98072FE0FB}"/>
          </ac:picMkLst>
        </pc:picChg>
      </pc:sldChg>
      <pc:sldChg chg="addSp delSp modSp add mod">
        <pc:chgData name="sandro kurdghelashvili" userId="12ea42988e79dc46" providerId="LiveId" clId="{DDF18594-92BD-473F-A0B4-2328A5D8CD29}" dt="2026-09-08T11:19:10.624" v="1028" actId="1076"/>
        <pc:sldMkLst>
          <pc:docMk/>
          <pc:sldMk cId="2143151754" sldId="279"/>
        </pc:sldMkLst>
        <pc:spChg chg="del">
          <ac:chgData name="sandro kurdghelashvili" userId="12ea42988e79dc46" providerId="LiveId" clId="{DDF18594-92BD-473F-A0B4-2328A5D8CD29}" dt="2026-09-08T10:54:48.111" v="934" actId="478"/>
          <ac:spMkLst>
            <pc:docMk/>
            <pc:sldMk cId="2143151754" sldId="279"/>
            <ac:spMk id="6" creationId="{1C1B42D3-0A0F-03A2-5997-EE5F4F3B7A0A}"/>
          </ac:spMkLst>
        </pc:spChg>
        <pc:spChg chg="del">
          <ac:chgData name="sandro kurdghelashvili" userId="12ea42988e79dc46" providerId="LiveId" clId="{DDF18594-92BD-473F-A0B4-2328A5D8CD29}" dt="2026-09-08T10:54:44.517" v="933" actId="478"/>
          <ac:spMkLst>
            <pc:docMk/>
            <pc:sldMk cId="2143151754" sldId="279"/>
            <ac:spMk id="7" creationId="{0B7B9FA0-C655-9106-1E0D-56F93B3E9685}"/>
          </ac:spMkLst>
        </pc:spChg>
        <pc:spChg chg="del">
          <ac:chgData name="sandro kurdghelashvili" userId="12ea42988e79dc46" providerId="LiveId" clId="{DDF18594-92BD-473F-A0B4-2328A5D8CD29}" dt="2026-09-08T10:54:44.517" v="933" actId="478"/>
          <ac:spMkLst>
            <pc:docMk/>
            <pc:sldMk cId="2143151754" sldId="279"/>
            <ac:spMk id="8" creationId="{73331AB2-0917-04F6-7F89-B6B0C8B08032}"/>
          </ac:spMkLst>
        </pc:spChg>
        <pc:spChg chg="del">
          <ac:chgData name="sandro kurdghelashvili" userId="12ea42988e79dc46" providerId="LiveId" clId="{DDF18594-92BD-473F-A0B4-2328A5D8CD29}" dt="2026-09-08T10:54:44.517" v="933" actId="478"/>
          <ac:spMkLst>
            <pc:docMk/>
            <pc:sldMk cId="2143151754" sldId="279"/>
            <ac:spMk id="10" creationId="{172746AF-78EE-BA05-5A27-502FF5068807}"/>
          </ac:spMkLst>
        </pc:spChg>
        <pc:spChg chg="del">
          <ac:chgData name="sandro kurdghelashvili" userId="12ea42988e79dc46" providerId="LiveId" clId="{DDF18594-92BD-473F-A0B4-2328A5D8CD29}" dt="2026-09-08T10:54:44.517" v="933" actId="478"/>
          <ac:spMkLst>
            <pc:docMk/>
            <pc:sldMk cId="2143151754" sldId="279"/>
            <ac:spMk id="14" creationId="{342660D0-72E9-59AC-871C-F72A278A626E}"/>
          </ac:spMkLst>
        </pc:spChg>
        <pc:spChg chg="del">
          <ac:chgData name="sandro kurdghelashvili" userId="12ea42988e79dc46" providerId="LiveId" clId="{DDF18594-92BD-473F-A0B4-2328A5D8CD29}" dt="2026-09-08T10:54:44.517" v="933" actId="478"/>
          <ac:spMkLst>
            <pc:docMk/>
            <pc:sldMk cId="2143151754" sldId="279"/>
            <ac:spMk id="15" creationId="{CA7883FD-2856-FAD7-60E4-AB673074072E}"/>
          </ac:spMkLst>
        </pc:spChg>
        <pc:spChg chg="del">
          <ac:chgData name="sandro kurdghelashvili" userId="12ea42988e79dc46" providerId="LiveId" clId="{DDF18594-92BD-473F-A0B4-2328A5D8CD29}" dt="2026-09-08T10:54:44.517" v="933" actId="478"/>
          <ac:spMkLst>
            <pc:docMk/>
            <pc:sldMk cId="2143151754" sldId="279"/>
            <ac:spMk id="16" creationId="{3D57FEFA-B61F-714C-41D3-291F7B0250CF}"/>
          </ac:spMkLst>
        </pc:spChg>
        <pc:spChg chg="del">
          <ac:chgData name="sandro kurdghelashvili" userId="12ea42988e79dc46" providerId="LiveId" clId="{DDF18594-92BD-473F-A0B4-2328A5D8CD29}" dt="2026-09-08T10:54:44.517" v="933" actId="478"/>
          <ac:spMkLst>
            <pc:docMk/>
            <pc:sldMk cId="2143151754" sldId="279"/>
            <ac:spMk id="20" creationId="{0992FFD1-3745-D104-A3F3-F8E967CB8F1B}"/>
          </ac:spMkLst>
        </pc:spChg>
        <pc:spChg chg="del">
          <ac:chgData name="sandro kurdghelashvili" userId="12ea42988e79dc46" providerId="LiveId" clId="{DDF18594-92BD-473F-A0B4-2328A5D8CD29}" dt="2026-09-08T10:54:44.517" v="933" actId="478"/>
          <ac:spMkLst>
            <pc:docMk/>
            <pc:sldMk cId="2143151754" sldId="279"/>
            <ac:spMk id="23" creationId="{2764A169-E075-92CC-261B-166B23ABE1D4}"/>
          </ac:spMkLst>
        </pc:spChg>
        <pc:spChg chg="del">
          <ac:chgData name="sandro kurdghelashvili" userId="12ea42988e79dc46" providerId="LiveId" clId="{DDF18594-92BD-473F-A0B4-2328A5D8CD29}" dt="2026-09-08T10:54:44.517" v="933" actId="478"/>
          <ac:spMkLst>
            <pc:docMk/>
            <pc:sldMk cId="2143151754" sldId="279"/>
            <ac:spMk id="25" creationId="{0D22A429-F38F-4AA3-F16D-F8D584259DFC}"/>
          </ac:spMkLst>
        </pc:spChg>
        <pc:spChg chg="del">
          <ac:chgData name="sandro kurdghelashvili" userId="12ea42988e79dc46" providerId="LiveId" clId="{DDF18594-92BD-473F-A0B4-2328A5D8CD29}" dt="2026-09-08T10:54:44.517" v="933" actId="478"/>
          <ac:spMkLst>
            <pc:docMk/>
            <pc:sldMk cId="2143151754" sldId="279"/>
            <ac:spMk id="26" creationId="{F1BC457C-F85A-44AF-6164-8E8DB2AC4E25}"/>
          </ac:spMkLst>
        </pc:spChg>
        <pc:picChg chg="add mod modCrop">
          <ac:chgData name="sandro kurdghelashvili" userId="12ea42988e79dc46" providerId="LiveId" clId="{DDF18594-92BD-473F-A0B4-2328A5D8CD29}" dt="2026-09-08T11:19:06.226" v="1026" actId="1076"/>
          <ac:picMkLst>
            <pc:docMk/>
            <pc:sldMk cId="2143151754" sldId="279"/>
            <ac:picMk id="31" creationId="{6ADEEB6F-BF40-EE47-1DFF-843F3263B8E4}"/>
          </ac:picMkLst>
        </pc:picChg>
        <pc:picChg chg="add mod modCrop">
          <ac:chgData name="sandro kurdghelashvili" userId="12ea42988e79dc46" providerId="LiveId" clId="{DDF18594-92BD-473F-A0B4-2328A5D8CD29}" dt="2026-09-08T11:19:06.226" v="1026" actId="1076"/>
          <ac:picMkLst>
            <pc:docMk/>
            <pc:sldMk cId="2143151754" sldId="279"/>
            <ac:picMk id="33" creationId="{21CD1542-849B-3DC4-58CD-B3C1028EDAFC}"/>
          </ac:picMkLst>
        </pc:picChg>
        <pc:picChg chg="add mod modCrop">
          <ac:chgData name="sandro kurdghelashvili" userId="12ea42988e79dc46" providerId="LiveId" clId="{DDF18594-92BD-473F-A0B4-2328A5D8CD29}" dt="2026-09-08T11:19:06.226" v="1026" actId="1076"/>
          <ac:picMkLst>
            <pc:docMk/>
            <pc:sldMk cId="2143151754" sldId="279"/>
            <ac:picMk id="34" creationId="{92DB6B2B-A304-8A6F-FF82-F2DFF11E811D}"/>
          </ac:picMkLst>
        </pc:picChg>
        <pc:picChg chg="add mod">
          <ac:chgData name="sandro kurdghelashvili" userId="12ea42988e79dc46" providerId="LiveId" clId="{DDF18594-92BD-473F-A0B4-2328A5D8CD29}" dt="2026-09-08T11:19:10.624" v="1028" actId="1076"/>
          <ac:picMkLst>
            <pc:docMk/>
            <pc:sldMk cId="2143151754" sldId="279"/>
            <ac:picMk id="36" creationId="{B13D9BA7-32E4-D296-BDF0-BE51D327D5F2}"/>
          </ac:picMkLst>
        </pc:picChg>
      </pc:sldChg>
      <pc:sldChg chg="addSp delSp modSp add mod">
        <pc:chgData name="sandro kurdghelashvili" userId="12ea42988e79dc46" providerId="LiveId" clId="{DDF18594-92BD-473F-A0B4-2328A5D8CD29}" dt="2026-09-08T10:57:44.105" v="970" actId="1076"/>
        <pc:sldMkLst>
          <pc:docMk/>
          <pc:sldMk cId="46276249" sldId="280"/>
        </pc:sldMkLst>
        <pc:spChg chg="del">
          <ac:chgData name="sandro kurdghelashvili" userId="12ea42988e79dc46" providerId="LiveId" clId="{DDF18594-92BD-473F-A0B4-2328A5D8CD29}" dt="2026-09-08T10:56:35.998" v="955" actId="478"/>
          <ac:spMkLst>
            <pc:docMk/>
            <pc:sldMk cId="46276249" sldId="280"/>
            <ac:spMk id="8" creationId="{8241AB4B-C26E-E286-D2E2-06015325DEF9}"/>
          </ac:spMkLst>
        </pc:spChg>
        <pc:spChg chg="del">
          <ac:chgData name="sandro kurdghelashvili" userId="12ea42988e79dc46" providerId="LiveId" clId="{DDF18594-92BD-473F-A0B4-2328A5D8CD29}" dt="2026-09-08T10:56:35.998" v="955" actId="478"/>
          <ac:spMkLst>
            <pc:docMk/>
            <pc:sldMk cId="46276249" sldId="280"/>
            <ac:spMk id="10" creationId="{70F96F27-8780-13A1-C187-3B6FDD946637}"/>
          </ac:spMkLst>
        </pc:spChg>
        <pc:spChg chg="del">
          <ac:chgData name="sandro kurdghelashvili" userId="12ea42988e79dc46" providerId="LiveId" clId="{DDF18594-92BD-473F-A0B4-2328A5D8CD29}" dt="2026-09-08T10:56:35.998" v="955" actId="478"/>
          <ac:spMkLst>
            <pc:docMk/>
            <pc:sldMk cId="46276249" sldId="280"/>
            <ac:spMk id="20" creationId="{C5CE5852-B2FC-0009-40A8-1B8093296684}"/>
          </ac:spMkLst>
        </pc:spChg>
        <pc:spChg chg="del">
          <ac:chgData name="sandro kurdghelashvili" userId="12ea42988e79dc46" providerId="LiveId" clId="{DDF18594-92BD-473F-A0B4-2328A5D8CD29}" dt="2026-09-08T10:56:35.998" v="955" actId="478"/>
          <ac:spMkLst>
            <pc:docMk/>
            <pc:sldMk cId="46276249" sldId="280"/>
            <ac:spMk id="21" creationId="{06FFE107-697F-72F5-8094-0BA593F1516F}"/>
          </ac:spMkLst>
        </pc:spChg>
        <pc:spChg chg="del">
          <ac:chgData name="sandro kurdghelashvili" userId="12ea42988e79dc46" providerId="LiveId" clId="{DDF18594-92BD-473F-A0B4-2328A5D8CD29}" dt="2026-09-08T10:56:35.998" v="955" actId="478"/>
          <ac:spMkLst>
            <pc:docMk/>
            <pc:sldMk cId="46276249" sldId="280"/>
            <ac:spMk id="22" creationId="{C32FE4C3-BF47-7B7F-4F12-F1C9B39941CA}"/>
          </ac:spMkLst>
        </pc:spChg>
        <pc:spChg chg="del">
          <ac:chgData name="sandro kurdghelashvili" userId="12ea42988e79dc46" providerId="LiveId" clId="{DDF18594-92BD-473F-A0B4-2328A5D8CD29}" dt="2026-09-08T10:56:35.998" v="955" actId="478"/>
          <ac:spMkLst>
            <pc:docMk/>
            <pc:sldMk cId="46276249" sldId="280"/>
            <ac:spMk id="23" creationId="{220812CF-E12D-D247-4799-79E85D487580}"/>
          </ac:spMkLst>
        </pc:spChg>
        <pc:spChg chg="del">
          <ac:chgData name="sandro kurdghelashvili" userId="12ea42988e79dc46" providerId="LiveId" clId="{DDF18594-92BD-473F-A0B4-2328A5D8CD29}" dt="2026-09-08T10:56:35.998" v="955" actId="478"/>
          <ac:spMkLst>
            <pc:docMk/>
            <pc:sldMk cId="46276249" sldId="280"/>
            <ac:spMk id="24" creationId="{242CF050-A52C-82EA-E16E-1E59A8F94625}"/>
          </ac:spMkLst>
        </pc:spChg>
        <pc:spChg chg="del">
          <ac:chgData name="sandro kurdghelashvili" userId="12ea42988e79dc46" providerId="LiveId" clId="{DDF18594-92BD-473F-A0B4-2328A5D8CD29}" dt="2026-09-08T10:56:35.998" v="955" actId="478"/>
          <ac:spMkLst>
            <pc:docMk/>
            <pc:sldMk cId="46276249" sldId="280"/>
            <ac:spMk id="25" creationId="{48E71E97-1F87-4F42-3E21-CDBA84721492}"/>
          </ac:spMkLst>
        </pc:spChg>
        <pc:spChg chg="del">
          <ac:chgData name="sandro kurdghelashvili" userId="12ea42988e79dc46" providerId="LiveId" clId="{DDF18594-92BD-473F-A0B4-2328A5D8CD29}" dt="2026-09-08T10:56:35.998" v="955" actId="478"/>
          <ac:spMkLst>
            <pc:docMk/>
            <pc:sldMk cId="46276249" sldId="280"/>
            <ac:spMk id="28" creationId="{B14D7E81-4FA0-3DD5-6573-E263BD76461C}"/>
          </ac:spMkLst>
        </pc:spChg>
        <pc:spChg chg="del">
          <ac:chgData name="sandro kurdghelashvili" userId="12ea42988e79dc46" providerId="LiveId" clId="{DDF18594-92BD-473F-A0B4-2328A5D8CD29}" dt="2026-09-08T10:56:35.998" v="955" actId="478"/>
          <ac:spMkLst>
            <pc:docMk/>
            <pc:sldMk cId="46276249" sldId="280"/>
            <ac:spMk id="29" creationId="{B73FD709-CF72-D921-B05C-3BF51A6B56F0}"/>
          </ac:spMkLst>
        </pc:spChg>
        <pc:picChg chg="add mod modCrop">
          <ac:chgData name="sandro kurdghelashvili" userId="12ea42988e79dc46" providerId="LiveId" clId="{DDF18594-92BD-473F-A0B4-2328A5D8CD29}" dt="2026-09-08T10:57:11.093" v="963" actId="1076"/>
          <ac:picMkLst>
            <pc:docMk/>
            <pc:sldMk cId="46276249" sldId="280"/>
            <ac:picMk id="26" creationId="{FF818ED0-D6FD-51E7-1CEE-382A96670CB9}"/>
          </ac:picMkLst>
        </pc:picChg>
        <pc:picChg chg="add mod modCrop">
          <ac:chgData name="sandro kurdghelashvili" userId="12ea42988e79dc46" providerId="LiveId" clId="{DDF18594-92BD-473F-A0B4-2328A5D8CD29}" dt="2026-09-08T10:57:44.105" v="970" actId="1076"/>
          <ac:picMkLst>
            <pc:docMk/>
            <pc:sldMk cId="46276249" sldId="280"/>
            <ac:picMk id="31" creationId="{F292C45C-4466-EBFE-CC6B-9DDF7663A3CC}"/>
          </ac:picMkLst>
        </pc:picChg>
      </pc:sldChg>
      <pc:sldChg chg="addSp delSp modSp add mod">
        <pc:chgData name="sandro kurdghelashvili" userId="12ea42988e79dc46" providerId="LiveId" clId="{DDF18594-92BD-473F-A0B4-2328A5D8CD29}" dt="2026-09-08T11:16:56.154" v="1020" actId="1076"/>
        <pc:sldMkLst>
          <pc:docMk/>
          <pc:sldMk cId="95896132" sldId="281"/>
        </pc:sldMkLst>
        <pc:spChg chg="mod">
          <ac:chgData name="sandro kurdghelashvili" userId="12ea42988e79dc46" providerId="LiveId" clId="{DDF18594-92BD-473F-A0B4-2328A5D8CD29}" dt="2026-09-08T11:16:39.060" v="1015" actId="313"/>
          <ac:spMkLst>
            <pc:docMk/>
            <pc:sldMk cId="95896132" sldId="281"/>
            <ac:spMk id="5" creationId="{6337716D-6B65-DD33-9AA0-C49C36D91461}"/>
          </ac:spMkLst>
        </pc:spChg>
        <pc:spChg chg="del">
          <ac:chgData name="sandro kurdghelashvili" userId="12ea42988e79dc46" providerId="LiveId" clId="{DDF18594-92BD-473F-A0B4-2328A5D8CD29}" dt="2026-09-08T11:16:36.769" v="1014" actId="478"/>
          <ac:spMkLst>
            <pc:docMk/>
            <pc:sldMk cId="95896132" sldId="281"/>
            <ac:spMk id="6" creationId="{B269D7B0-0D05-E2B3-C436-755BFFB8A871}"/>
          </ac:spMkLst>
        </pc:spChg>
        <pc:spChg chg="del">
          <ac:chgData name="sandro kurdghelashvili" userId="12ea42988e79dc46" providerId="LiveId" clId="{DDF18594-92BD-473F-A0B4-2328A5D8CD29}" dt="2026-09-08T11:16:23.806" v="997" actId="478"/>
          <ac:spMkLst>
            <pc:docMk/>
            <pc:sldMk cId="95896132" sldId="281"/>
            <ac:spMk id="8" creationId="{A960C032-1390-1494-9E04-EAAA603FC7DC}"/>
          </ac:spMkLst>
        </pc:spChg>
        <pc:spChg chg="del">
          <ac:chgData name="sandro kurdghelashvili" userId="12ea42988e79dc46" providerId="LiveId" clId="{DDF18594-92BD-473F-A0B4-2328A5D8CD29}" dt="2026-09-08T11:16:23.806" v="997" actId="478"/>
          <ac:spMkLst>
            <pc:docMk/>
            <pc:sldMk cId="95896132" sldId="281"/>
            <ac:spMk id="10" creationId="{2A0A56B5-4CA4-9BB4-46CC-0720EA094379}"/>
          </ac:spMkLst>
        </pc:spChg>
        <pc:spChg chg="del">
          <ac:chgData name="sandro kurdghelashvili" userId="12ea42988e79dc46" providerId="LiveId" clId="{DDF18594-92BD-473F-A0B4-2328A5D8CD29}" dt="2026-09-08T11:16:23.806" v="997" actId="478"/>
          <ac:spMkLst>
            <pc:docMk/>
            <pc:sldMk cId="95896132" sldId="281"/>
            <ac:spMk id="12" creationId="{86B2BBC9-4174-60FC-326D-D0286E865C67}"/>
          </ac:spMkLst>
        </pc:spChg>
        <pc:spChg chg="del">
          <ac:chgData name="sandro kurdghelashvili" userId="12ea42988e79dc46" providerId="LiveId" clId="{DDF18594-92BD-473F-A0B4-2328A5D8CD29}" dt="2026-09-08T11:16:23.806" v="997" actId="478"/>
          <ac:spMkLst>
            <pc:docMk/>
            <pc:sldMk cId="95896132" sldId="281"/>
            <ac:spMk id="13" creationId="{0631A5A4-0834-E262-E600-1873B1DE2813}"/>
          </ac:spMkLst>
        </pc:spChg>
        <pc:spChg chg="del">
          <ac:chgData name="sandro kurdghelashvili" userId="12ea42988e79dc46" providerId="LiveId" clId="{DDF18594-92BD-473F-A0B4-2328A5D8CD29}" dt="2026-09-08T11:16:23.806" v="997" actId="478"/>
          <ac:spMkLst>
            <pc:docMk/>
            <pc:sldMk cId="95896132" sldId="281"/>
            <ac:spMk id="15" creationId="{178EBDA4-0D51-0F3F-C932-072EE24A8AC5}"/>
          </ac:spMkLst>
        </pc:spChg>
        <pc:spChg chg="del">
          <ac:chgData name="sandro kurdghelashvili" userId="12ea42988e79dc46" providerId="LiveId" clId="{DDF18594-92BD-473F-A0B4-2328A5D8CD29}" dt="2026-09-08T11:16:23.806" v="997" actId="478"/>
          <ac:spMkLst>
            <pc:docMk/>
            <pc:sldMk cId="95896132" sldId="281"/>
            <ac:spMk id="23" creationId="{5B8E85C3-2FE5-D164-063F-DE977E57880C}"/>
          </ac:spMkLst>
        </pc:spChg>
        <pc:spChg chg="del">
          <ac:chgData name="sandro kurdghelashvili" userId="12ea42988e79dc46" providerId="LiveId" clId="{DDF18594-92BD-473F-A0B4-2328A5D8CD29}" dt="2026-09-08T11:16:23.806" v="997" actId="478"/>
          <ac:spMkLst>
            <pc:docMk/>
            <pc:sldMk cId="95896132" sldId="281"/>
            <ac:spMk id="25" creationId="{36B5F3DB-24EB-1EAA-70AD-C44206C2EF1B}"/>
          </ac:spMkLst>
        </pc:spChg>
        <pc:spChg chg="del">
          <ac:chgData name="sandro kurdghelashvili" userId="12ea42988e79dc46" providerId="LiveId" clId="{DDF18594-92BD-473F-A0B4-2328A5D8CD29}" dt="2026-09-08T11:16:23.806" v="997" actId="478"/>
          <ac:spMkLst>
            <pc:docMk/>
            <pc:sldMk cId="95896132" sldId="281"/>
            <ac:spMk id="26" creationId="{95D3777D-461E-BD87-C079-2B1174D69BDA}"/>
          </ac:spMkLst>
        </pc:spChg>
        <pc:spChg chg="del">
          <ac:chgData name="sandro kurdghelashvili" userId="12ea42988e79dc46" providerId="LiveId" clId="{DDF18594-92BD-473F-A0B4-2328A5D8CD29}" dt="2026-09-08T11:16:23.806" v="997" actId="478"/>
          <ac:spMkLst>
            <pc:docMk/>
            <pc:sldMk cId="95896132" sldId="281"/>
            <ac:spMk id="27" creationId="{F1AC4167-2394-E9F0-1F2F-41E883782289}"/>
          </ac:spMkLst>
        </pc:spChg>
        <pc:spChg chg="del">
          <ac:chgData name="sandro kurdghelashvili" userId="12ea42988e79dc46" providerId="LiveId" clId="{DDF18594-92BD-473F-A0B4-2328A5D8CD29}" dt="2026-09-08T11:16:23.806" v="997" actId="478"/>
          <ac:spMkLst>
            <pc:docMk/>
            <pc:sldMk cId="95896132" sldId="281"/>
            <ac:spMk id="28" creationId="{323C6B75-E0B5-ED12-75E0-B278960B72AE}"/>
          </ac:spMkLst>
        </pc:spChg>
        <pc:picChg chg="add mod">
          <ac:chgData name="sandro kurdghelashvili" userId="12ea42988e79dc46" providerId="LiveId" clId="{DDF18594-92BD-473F-A0B4-2328A5D8CD29}" dt="2026-09-08T11:16:56.154" v="1020" actId="1076"/>
          <ac:picMkLst>
            <pc:docMk/>
            <pc:sldMk cId="95896132" sldId="281"/>
            <ac:picMk id="31" creationId="{C783EA07-ACA2-4017-1770-CC9F8D9E26A8}"/>
          </ac:picMkLst>
        </pc:picChg>
      </pc:sldChg>
      <pc:sldChg chg="addSp delSp modSp add mod">
        <pc:chgData name="sandro kurdghelashvili" userId="12ea42988e79dc46" providerId="LiveId" clId="{DDF18594-92BD-473F-A0B4-2328A5D8CD29}" dt="2026-09-08T11:18:12.113" v="1025" actId="1076"/>
        <pc:sldMkLst>
          <pc:docMk/>
          <pc:sldMk cId="4270533274" sldId="282"/>
        </pc:sldMkLst>
        <pc:spChg chg="del">
          <ac:chgData name="sandro kurdghelashvili" userId="12ea42988e79dc46" providerId="LiveId" clId="{DDF18594-92BD-473F-A0B4-2328A5D8CD29}" dt="2026-09-08T11:18:04.399" v="1023" actId="478"/>
          <ac:spMkLst>
            <pc:docMk/>
            <pc:sldMk cId="4270533274" sldId="282"/>
            <ac:spMk id="6" creationId="{5D9364CA-F8D5-7FD6-127E-DE6E0640DA93}"/>
          </ac:spMkLst>
        </pc:spChg>
        <pc:spChg chg="del">
          <ac:chgData name="sandro kurdghelashvili" userId="12ea42988e79dc46" providerId="LiveId" clId="{DDF18594-92BD-473F-A0B4-2328A5D8CD29}" dt="2026-09-08T11:18:00.797" v="1022" actId="478"/>
          <ac:spMkLst>
            <pc:docMk/>
            <pc:sldMk cId="4270533274" sldId="282"/>
            <ac:spMk id="9" creationId="{11400942-106C-105D-BE51-7B1A5845A0A1}"/>
          </ac:spMkLst>
        </pc:spChg>
        <pc:spChg chg="del">
          <ac:chgData name="sandro kurdghelashvili" userId="12ea42988e79dc46" providerId="LiveId" clId="{DDF18594-92BD-473F-A0B4-2328A5D8CD29}" dt="2026-09-08T11:18:00.797" v="1022" actId="478"/>
          <ac:spMkLst>
            <pc:docMk/>
            <pc:sldMk cId="4270533274" sldId="282"/>
            <ac:spMk id="13" creationId="{B2E66597-4661-3391-91E1-58A7999C956C}"/>
          </ac:spMkLst>
        </pc:spChg>
        <pc:spChg chg="del">
          <ac:chgData name="sandro kurdghelashvili" userId="12ea42988e79dc46" providerId="LiveId" clId="{DDF18594-92BD-473F-A0B4-2328A5D8CD29}" dt="2026-09-08T11:18:00.797" v="1022" actId="478"/>
          <ac:spMkLst>
            <pc:docMk/>
            <pc:sldMk cId="4270533274" sldId="282"/>
            <ac:spMk id="14" creationId="{B51ADFF2-2FE6-A859-E0C3-37A80519F947}"/>
          </ac:spMkLst>
        </pc:spChg>
        <pc:spChg chg="del">
          <ac:chgData name="sandro kurdghelashvili" userId="12ea42988e79dc46" providerId="LiveId" clId="{DDF18594-92BD-473F-A0B4-2328A5D8CD29}" dt="2026-09-08T11:18:00.797" v="1022" actId="478"/>
          <ac:spMkLst>
            <pc:docMk/>
            <pc:sldMk cId="4270533274" sldId="282"/>
            <ac:spMk id="18" creationId="{3FBEEE36-EA4D-E8E3-0B3B-6E674BFD4D41}"/>
          </ac:spMkLst>
        </pc:spChg>
        <pc:spChg chg="del">
          <ac:chgData name="sandro kurdghelashvili" userId="12ea42988e79dc46" providerId="LiveId" clId="{DDF18594-92BD-473F-A0B4-2328A5D8CD29}" dt="2026-09-08T11:18:00.797" v="1022" actId="478"/>
          <ac:spMkLst>
            <pc:docMk/>
            <pc:sldMk cId="4270533274" sldId="282"/>
            <ac:spMk id="19" creationId="{FD350B5D-1393-3A4E-8C90-BB6166C85DD5}"/>
          </ac:spMkLst>
        </pc:spChg>
        <pc:spChg chg="del">
          <ac:chgData name="sandro kurdghelashvili" userId="12ea42988e79dc46" providerId="LiveId" clId="{DDF18594-92BD-473F-A0B4-2328A5D8CD29}" dt="2026-09-08T11:18:00.797" v="1022" actId="478"/>
          <ac:spMkLst>
            <pc:docMk/>
            <pc:sldMk cId="4270533274" sldId="282"/>
            <ac:spMk id="20" creationId="{F57669E2-9DF8-ACCB-FEE4-893FF869E1E3}"/>
          </ac:spMkLst>
        </pc:spChg>
        <pc:spChg chg="del">
          <ac:chgData name="sandro kurdghelashvili" userId="12ea42988e79dc46" providerId="LiveId" clId="{DDF18594-92BD-473F-A0B4-2328A5D8CD29}" dt="2026-09-08T11:18:00.797" v="1022" actId="478"/>
          <ac:spMkLst>
            <pc:docMk/>
            <pc:sldMk cId="4270533274" sldId="282"/>
            <ac:spMk id="25" creationId="{4B5E0827-2A26-C1D5-FAF7-E50F641076F6}"/>
          </ac:spMkLst>
        </pc:spChg>
        <pc:spChg chg="del">
          <ac:chgData name="sandro kurdghelashvili" userId="12ea42988e79dc46" providerId="LiveId" clId="{DDF18594-92BD-473F-A0B4-2328A5D8CD29}" dt="2026-09-08T11:18:00.797" v="1022" actId="478"/>
          <ac:spMkLst>
            <pc:docMk/>
            <pc:sldMk cId="4270533274" sldId="282"/>
            <ac:spMk id="26" creationId="{D14C65DA-EC71-2031-3796-D01FA8DDEBA8}"/>
          </ac:spMkLst>
        </pc:spChg>
        <pc:spChg chg="del">
          <ac:chgData name="sandro kurdghelashvili" userId="12ea42988e79dc46" providerId="LiveId" clId="{DDF18594-92BD-473F-A0B4-2328A5D8CD29}" dt="2026-09-08T11:18:00.797" v="1022" actId="478"/>
          <ac:spMkLst>
            <pc:docMk/>
            <pc:sldMk cId="4270533274" sldId="282"/>
            <ac:spMk id="36" creationId="{AE9B8DFA-9D79-52ED-6B0E-DE3D7FD1AB60}"/>
          </ac:spMkLst>
        </pc:spChg>
        <pc:spChg chg="del">
          <ac:chgData name="sandro kurdghelashvili" userId="12ea42988e79dc46" providerId="LiveId" clId="{DDF18594-92BD-473F-A0B4-2328A5D8CD29}" dt="2026-09-08T11:18:00.797" v="1022" actId="478"/>
          <ac:spMkLst>
            <pc:docMk/>
            <pc:sldMk cId="4270533274" sldId="282"/>
            <ac:spMk id="39" creationId="{A0CF5CAA-1A89-A434-5BFC-C4452C58AD70}"/>
          </ac:spMkLst>
        </pc:spChg>
        <pc:picChg chg="add mod">
          <ac:chgData name="sandro kurdghelashvili" userId="12ea42988e79dc46" providerId="LiveId" clId="{DDF18594-92BD-473F-A0B4-2328A5D8CD29}" dt="2026-09-08T11:18:12.113" v="1025" actId="1076"/>
          <ac:picMkLst>
            <pc:docMk/>
            <pc:sldMk cId="4270533274" sldId="282"/>
            <ac:picMk id="46" creationId="{47B1548B-3D9F-2FEE-4DAF-B4867B880567}"/>
          </ac:picMkLst>
        </pc:picChg>
      </pc:sldChg>
      <pc:sldChg chg="addSp delSp modSp add mod">
        <pc:chgData name="sandro kurdghelashvili" userId="12ea42988e79dc46" providerId="LiveId" clId="{DDF18594-92BD-473F-A0B4-2328A5D8CD29}" dt="2026-09-08T11:20:50.336" v="1041" actId="1076"/>
        <pc:sldMkLst>
          <pc:docMk/>
          <pc:sldMk cId="2896384380" sldId="283"/>
        </pc:sldMkLst>
        <pc:spChg chg="del">
          <ac:chgData name="sandro kurdghelashvili" userId="12ea42988e79dc46" providerId="LiveId" clId="{DDF18594-92BD-473F-A0B4-2328A5D8CD29}" dt="2026-09-08T11:20:45.026" v="1039" actId="478"/>
          <ac:spMkLst>
            <pc:docMk/>
            <pc:sldMk cId="2896384380" sldId="283"/>
            <ac:spMk id="9" creationId="{D0CC6FAB-AD0E-EC4D-A5C7-1B93DC2154EB}"/>
          </ac:spMkLst>
        </pc:spChg>
        <pc:spChg chg="del">
          <ac:chgData name="sandro kurdghelashvili" userId="12ea42988e79dc46" providerId="LiveId" clId="{DDF18594-92BD-473F-A0B4-2328A5D8CD29}" dt="2026-09-08T11:20:42.961" v="1038" actId="478"/>
          <ac:spMkLst>
            <pc:docMk/>
            <pc:sldMk cId="2896384380" sldId="283"/>
            <ac:spMk id="15" creationId="{B865538B-2C86-578D-E827-09A5BF399156}"/>
          </ac:spMkLst>
        </pc:spChg>
        <pc:spChg chg="del">
          <ac:chgData name="sandro kurdghelashvili" userId="12ea42988e79dc46" providerId="LiveId" clId="{DDF18594-92BD-473F-A0B4-2328A5D8CD29}" dt="2026-09-08T11:20:42.961" v="1038" actId="478"/>
          <ac:spMkLst>
            <pc:docMk/>
            <pc:sldMk cId="2896384380" sldId="283"/>
            <ac:spMk id="16" creationId="{51E63EED-9799-0262-67FD-D12B73C836DA}"/>
          </ac:spMkLst>
        </pc:spChg>
        <pc:spChg chg="del">
          <ac:chgData name="sandro kurdghelashvili" userId="12ea42988e79dc46" providerId="LiveId" clId="{DDF18594-92BD-473F-A0B4-2328A5D8CD29}" dt="2026-09-08T11:20:42.961" v="1038" actId="478"/>
          <ac:spMkLst>
            <pc:docMk/>
            <pc:sldMk cId="2896384380" sldId="283"/>
            <ac:spMk id="17" creationId="{A7B667B8-E9B3-E634-4AFF-CD0AD177E14A}"/>
          </ac:spMkLst>
        </pc:spChg>
        <pc:spChg chg="del">
          <ac:chgData name="sandro kurdghelashvili" userId="12ea42988e79dc46" providerId="LiveId" clId="{DDF18594-92BD-473F-A0B4-2328A5D8CD29}" dt="2026-09-08T11:20:42.961" v="1038" actId="478"/>
          <ac:spMkLst>
            <pc:docMk/>
            <pc:sldMk cId="2896384380" sldId="283"/>
            <ac:spMk id="18" creationId="{D767DF5E-7092-9D2F-58F0-6BF195626876}"/>
          </ac:spMkLst>
        </pc:spChg>
        <pc:spChg chg="del">
          <ac:chgData name="sandro kurdghelashvili" userId="12ea42988e79dc46" providerId="LiveId" clId="{DDF18594-92BD-473F-A0B4-2328A5D8CD29}" dt="2026-09-08T11:20:42.961" v="1038" actId="478"/>
          <ac:spMkLst>
            <pc:docMk/>
            <pc:sldMk cId="2896384380" sldId="283"/>
            <ac:spMk id="28" creationId="{B92D302B-9C86-D293-0BB0-67F49055BDBA}"/>
          </ac:spMkLst>
        </pc:spChg>
        <pc:spChg chg="del">
          <ac:chgData name="sandro kurdghelashvili" userId="12ea42988e79dc46" providerId="LiveId" clId="{DDF18594-92BD-473F-A0B4-2328A5D8CD29}" dt="2026-09-08T11:20:42.961" v="1038" actId="478"/>
          <ac:spMkLst>
            <pc:docMk/>
            <pc:sldMk cId="2896384380" sldId="283"/>
            <ac:spMk id="29" creationId="{2A193D6C-D438-8121-B03B-816C8C496EF8}"/>
          </ac:spMkLst>
        </pc:spChg>
        <pc:spChg chg="del">
          <ac:chgData name="sandro kurdghelashvili" userId="12ea42988e79dc46" providerId="LiveId" clId="{DDF18594-92BD-473F-A0B4-2328A5D8CD29}" dt="2026-09-08T11:20:42.961" v="1038" actId="478"/>
          <ac:spMkLst>
            <pc:docMk/>
            <pc:sldMk cId="2896384380" sldId="283"/>
            <ac:spMk id="32" creationId="{C5B8655E-1D23-7FD9-CCB8-1635258E537A}"/>
          </ac:spMkLst>
        </pc:spChg>
        <pc:spChg chg="del">
          <ac:chgData name="sandro kurdghelashvili" userId="12ea42988e79dc46" providerId="LiveId" clId="{DDF18594-92BD-473F-A0B4-2328A5D8CD29}" dt="2026-09-08T11:20:42.961" v="1038" actId="478"/>
          <ac:spMkLst>
            <pc:docMk/>
            <pc:sldMk cId="2896384380" sldId="283"/>
            <ac:spMk id="33" creationId="{421D9D2D-2603-82A2-AE9C-7692FD7D85E3}"/>
          </ac:spMkLst>
        </pc:spChg>
        <pc:spChg chg="del">
          <ac:chgData name="sandro kurdghelashvili" userId="12ea42988e79dc46" providerId="LiveId" clId="{DDF18594-92BD-473F-A0B4-2328A5D8CD29}" dt="2026-09-08T11:20:42.961" v="1038" actId="478"/>
          <ac:spMkLst>
            <pc:docMk/>
            <pc:sldMk cId="2896384380" sldId="283"/>
            <ac:spMk id="34" creationId="{2981EC78-4A4B-E609-29E2-2F0893BC9C49}"/>
          </ac:spMkLst>
        </pc:spChg>
        <pc:picChg chg="del">
          <ac:chgData name="sandro kurdghelashvili" userId="12ea42988e79dc46" providerId="LiveId" clId="{DDF18594-92BD-473F-A0B4-2328A5D8CD29}" dt="2026-09-08T11:20:42.961" v="1038" actId="478"/>
          <ac:picMkLst>
            <pc:docMk/>
            <pc:sldMk cId="2896384380" sldId="283"/>
            <ac:picMk id="23" creationId="{ED68FC43-2B86-79BE-6302-BE4BA5EDB3A4}"/>
          </ac:picMkLst>
        </pc:picChg>
        <pc:picChg chg="add mod">
          <ac:chgData name="sandro kurdghelashvili" userId="12ea42988e79dc46" providerId="LiveId" clId="{DDF18594-92BD-473F-A0B4-2328A5D8CD29}" dt="2026-09-08T11:20:50.336" v="1041" actId="1076"/>
          <ac:picMkLst>
            <pc:docMk/>
            <pc:sldMk cId="2896384380" sldId="283"/>
            <ac:picMk id="39" creationId="{4C330750-1EFB-F531-7DF6-2FCF54662615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fi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fi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fif"/><Relationship Id="rId2" Type="http://schemas.openxmlformats.org/officeDocument/2006/relationships/image" Target="../media/image8.jf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fif"/><Relationship Id="rId2" Type="http://schemas.openxmlformats.org/officeDocument/2006/relationships/image" Target="../media/image12.jfi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0" y="0"/>
            <a:ext cx="12191695" cy="6858000"/>
          </a:xfrm>
          <a:prstGeom prst="roundRect">
            <a:avLst>
              <a:gd name="adj" fmla="val 0"/>
            </a:avLst>
          </a:prstGeom>
          <a:solidFill>
            <a:srgbClr val="F4F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868680" y="1371600"/>
            <a:ext cx="91440" cy="2559761"/>
          </a:xfrm>
          <a:prstGeom prst="roundRect">
            <a:avLst>
              <a:gd name="adj" fmla="val 0"/>
            </a:avLst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4" name="Connector 3"/>
          <p:cNvCxnSpPr/>
          <p:nvPr/>
        </p:nvCxnSpPr>
        <p:spPr>
          <a:xfrm>
            <a:off x="1298448" y="4159961"/>
            <a:ext cx="9966960" cy="0"/>
          </a:xfrm>
          <a:prstGeom prst="line">
            <a:avLst/>
          </a:prstGeom>
          <a:ln w="12700">
            <a:solidFill>
              <a:srgbClr val="D3DFF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1298448" y="1325880"/>
            <a:ext cx="9966960" cy="1690573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defRPr sz="4450" b="1" i="0">
                <a:solidFill>
                  <a:srgbClr val="0F172A"/>
                </a:solidFill>
                <a:latin typeface="Montserrat"/>
              </a:defRPr>
            </a:pPr>
            <a:r>
              <a:rPr dirty="0"/>
              <a:t>Determining the Movement of an Object Using IMU Sensors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98448" y="3107893"/>
            <a:ext cx="8778240" cy="77774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defRPr sz="2000" b="0" i="0">
                <a:solidFill>
                  <a:srgbClr val="505C6F"/>
                </a:solidFill>
                <a:latin typeface="Montserrat"/>
              </a:defRPr>
            </a:pPr>
            <a:r>
              <a:rPr dirty="0"/>
              <a:t>Bachelor project • Embedded IMU system • Real-time inertial measurement and flight-distance estimation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98448" y="4415993"/>
            <a:ext cx="3048000" cy="29260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defRPr sz="1150" b="1" i="0">
                <a:solidFill>
                  <a:srgbClr val="505C6F"/>
                </a:solidFill>
                <a:latin typeface="Arial"/>
              </a:defRPr>
            </a:pPr>
            <a:r>
              <a:t>PRESENTED BY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98448" y="4763465"/>
            <a:ext cx="3048000" cy="42062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defRPr sz="1500" b="1" i="0">
                <a:solidFill>
                  <a:srgbClr val="0F172A"/>
                </a:solidFill>
                <a:latin typeface="Montserrat"/>
              </a:defRPr>
            </a:pPr>
            <a:r>
              <a:rPr dirty="0"/>
              <a:t>Nik</a:t>
            </a:r>
            <a:r>
              <a:rPr lang="en-US" dirty="0"/>
              <a:t>oloz</a:t>
            </a:r>
            <a:r>
              <a:rPr dirty="0"/>
              <a:t> Kurdg</a:t>
            </a:r>
            <a:r>
              <a:rPr lang="en-US" dirty="0"/>
              <a:t>h</a:t>
            </a:r>
            <a:r>
              <a:rPr dirty="0"/>
              <a:t>elashvili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20767" y="4415993"/>
            <a:ext cx="3048000" cy="29260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defRPr sz="1150" b="1" i="0">
                <a:solidFill>
                  <a:srgbClr val="505C6F"/>
                </a:solidFill>
                <a:latin typeface="Arial"/>
              </a:defRPr>
            </a:pPr>
            <a:r>
              <a:t>PROGRAMME / INSTITUTION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20767" y="4763465"/>
            <a:ext cx="3048000" cy="42062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defRPr sz="1500" b="1" i="0">
                <a:solidFill>
                  <a:srgbClr val="0F172A"/>
                </a:solidFill>
                <a:latin typeface="Montserrat"/>
              </a:defRPr>
            </a:pPr>
            <a:r>
              <a:rPr dirty="0"/>
              <a:t>[</a:t>
            </a:r>
            <a:r>
              <a:rPr lang="en-US" dirty="0"/>
              <a:t>agricultural university of Georgia(AUG)</a:t>
            </a:r>
            <a:r>
              <a:rPr dirty="0"/>
              <a:t>/</a:t>
            </a:r>
            <a:r>
              <a:rPr lang="en-US" dirty="0"/>
              <a:t>electrical engineering</a:t>
            </a:r>
            <a:r>
              <a:rPr dirty="0"/>
              <a:t>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43088" y="4415993"/>
            <a:ext cx="3048000" cy="29260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defRPr sz="1150" b="1" i="0">
                <a:solidFill>
                  <a:srgbClr val="505C6F"/>
                </a:solidFill>
                <a:latin typeface="Arial"/>
              </a:defRPr>
            </a:pPr>
            <a:r>
              <a:t>SUPPORTED BY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43088" y="4763465"/>
            <a:ext cx="3048000" cy="42062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defRPr sz="1500" b="1" i="0">
                <a:solidFill>
                  <a:srgbClr val="0F172A"/>
                </a:solidFill>
                <a:latin typeface="Montserrat"/>
              </a:defRPr>
            </a:pPr>
            <a:r>
              <a:t>GGSB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0" y="0"/>
            <a:ext cx="12191695" cy="6858000"/>
          </a:xfrm>
          <a:prstGeom prst="roundRect">
            <a:avLst>
              <a:gd name="adj" fmla="val 0"/>
            </a:avLst>
          </a:prstGeom>
          <a:solidFill>
            <a:srgbClr val="F4F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0" y="0"/>
            <a:ext cx="12191695" cy="1419148"/>
          </a:xfrm>
          <a:prstGeom prst="roundRect">
            <a:avLst>
              <a:gd name="adj" fmla="val 0"/>
            </a:avLst>
          </a:prstGeom>
          <a:solidFill>
            <a:srgbClr val="1235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0" y="1419148"/>
            <a:ext cx="12191695" cy="45720"/>
          </a:xfrm>
          <a:prstGeom prst="roundRect">
            <a:avLst>
              <a:gd name="adj" fmla="val 0"/>
            </a:avLst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40080" y="384048"/>
            <a:ext cx="10908792" cy="515721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98000"/>
              </a:lnSpc>
              <a:defRPr sz="3300" b="1" i="0">
                <a:solidFill>
                  <a:srgbClr val="FFFFFF"/>
                </a:solidFill>
                <a:latin typeface="Montserrat"/>
              </a:defRPr>
            </a:pPr>
            <a:r>
              <a:t>Why measure the movement of an object?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972921"/>
            <a:ext cx="10908792" cy="263347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  <a:defRPr sz="1700" b="0" i="0">
                <a:solidFill>
                  <a:srgbClr val="CBD3DB"/>
                </a:solidFill>
                <a:latin typeface="Arial"/>
              </a:defRPr>
            </a:pPr>
            <a:r>
              <a:rPr dirty="0"/>
              <a:t>The project began with a general motion-tracking problem and evolved into a focused, testable measurement task.</a:t>
            </a:r>
          </a:p>
        </p:txBody>
      </p:sp>
      <p:sp>
        <p:nvSpPr>
          <p:cNvPr id="7" name="Freeform 6"/>
          <p:cNvSpPr/>
          <p:nvPr/>
        </p:nvSpPr>
        <p:spPr>
          <a:xfrm>
            <a:off x="640080" y="1647748"/>
            <a:ext cx="5042916" cy="4158692"/>
          </a:xfrm>
          <a:custGeom>
            <a:avLst/>
            <a:gdLst/>
            <a:ahLst/>
            <a:cxnLst/>
            <a:rect l="l" t="t" r="r" b="b"/>
            <a:pathLst>
              <a:path w="5042916" h="4158692">
                <a:moveTo>
                  <a:pt x="36576" y="0"/>
                </a:moveTo>
                <a:lnTo>
                  <a:pt x="5006340" y="0"/>
                </a:lnTo>
                <a:lnTo>
                  <a:pt x="5006340" y="0"/>
                </a:lnTo>
                <a:lnTo>
                  <a:pt x="5017901" y="1865"/>
                </a:lnTo>
                <a:lnTo>
                  <a:pt x="5027941" y="7057"/>
                </a:lnTo>
                <a:lnTo>
                  <a:pt x="5035859" y="14975"/>
                </a:lnTo>
                <a:lnTo>
                  <a:pt x="5041051" y="25015"/>
                </a:lnTo>
                <a:lnTo>
                  <a:pt x="5042916" y="36576"/>
                </a:lnTo>
                <a:lnTo>
                  <a:pt x="5042916" y="4122116"/>
                </a:lnTo>
                <a:lnTo>
                  <a:pt x="5042916" y="4122116"/>
                </a:lnTo>
                <a:lnTo>
                  <a:pt x="5041051" y="4133677"/>
                </a:lnTo>
                <a:lnTo>
                  <a:pt x="5035859" y="4143717"/>
                </a:lnTo>
                <a:lnTo>
                  <a:pt x="5027941" y="4151635"/>
                </a:lnTo>
                <a:lnTo>
                  <a:pt x="5017901" y="4156827"/>
                </a:lnTo>
                <a:lnTo>
                  <a:pt x="5006340" y="4158692"/>
                </a:lnTo>
                <a:lnTo>
                  <a:pt x="36576" y="4158692"/>
                </a:lnTo>
                <a:lnTo>
                  <a:pt x="36576" y="4158692"/>
                </a:lnTo>
                <a:lnTo>
                  <a:pt x="25014" y="4156827"/>
                </a:lnTo>
                <a:lnTo>
                  <a:pt x="14974" y="4151635"/>
                </a:lnTo>
                <a:lnTo>
                  <a:pt x="7056" y="4143717"/>
                </a:lnTo>
                <a:lnTo>
                  <a:pt x="1864" y="4133677"/>
                </a:lnTo>
                <a:lnTo>
                  <a:pt x="0" y="4122116"/>
                </a:lnTo>
                <a:lnTo>
                  <a:pt x="0" y="36576"/>
                </a:lnTo>
                <a:lnTo>
                  <a:pt x="0" y="36576"/>
                </a:lnTo>
                <a:lnTo>
                  <a:pt x="1864" y="25015"/>
                </a:lnTo>
                <a:lnTo>
                  <a:pt x="7056" y="14975"/>
                </a:lnTo>
                <a:lnTo>
                  <a:pt x="14974" y="7057"/>
                </a:lnTo>
                <a:lnTo>
                  <a:pt x="25014" y="1865"/>
                </a:lnTo>
                <a:lnTo>
                  <a:pt x="3657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100584" dist="25603" dir="5400000" algn="tl" rotWithShape="0">
              <a:srgbClr val="000000">
                <a:alpha val="9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Freeform 7"/>
          <p:cNvSpPr/>
          <p:nvPr/>
        </p:nvSpPr>
        <p:spPr>
          <a:xfrm>
            <a:off x="640080" y="1647748"/>
            <a:ext cx="5042916" cy="50292"/>
          </a:xfrm>
          <a:custGeom>
            <a:avLst/>
            <a:gdLst/>
            <a:ahLst/>
            <a:cxnLst/>
            <a:rect l="l" t="t" r="r" b="b"/>
            <a:pathLst>
              <a:path w="5042916" h="50292">
                <a:moveTo>
                  <a:pt x="25145" y="0"/>
                </a:moveTo>
                <a:lnTo>
                  <a:pt x="5017770" y="0"/>
                </a:lnTo>
                <a:lnTo>
                  <a:pt x="5017770" y="0"/>
                </a:lnTo>
                <a:lnTo>
                  <a:pt x="5025718" y="1282"/>
                </a:lnTo>
                <a:lnTo>
                  <a:pt x="5032621" y="4852"/>
                </a:lnTo>
                <a:lnTo>
                  <a:pt x="5038064" y="10295"/>
                </a:lnTo>
                <a:lnTo>
                  <a:pt x="5041634" y="17198"/>
                </a:lnTo>
                <a:lnTo>
                  <a:pt x="5042916" y="25146"/>
                </a:lnTo>
                <a:lnTo>
                  <a:pt x="5042916" y="50292"/>
                </a:lnTo>
                <a:lnTo>
                  <a:pt x="0" y="50292"/>
                </a:lnTo>
                <a:lnTo>
                  <a:pt x="0" y="25146"/>
                </a:lnTo>
                <a:lnTo>
                  <a:pt x="0" y="25146"/>
                </a:lnTo>
                <a:lnTo>
                  <a:pt x="1281" y="17198"/>
                </a:lnTo>
                <a:lnTo>
                  <a:pt x="4851" y="10295"/>
                </a:lnTo>
                <a:lnTo>
                  <a:pt x="10294" y="4852"/>
                </a:lnTo>
                <a:lnTo>
                  <a:pt x="17197" y="1282"/>
                </a:lnTo>
                <a:lnTo>
                  <a:pt x="25145" y="0"/>
                </a:lnTo>
                <a:close/>
              </a:path>
            </a:pathLst>
          </a:cu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Freeform 8"/>
          <p:cNvSpPr/>
          <p:nvPr/>
        </p:nvSpPr>
        <p:spPr>
          <a:xfrm>
            <a:off x="5847588" y="3491179"/>
            <a:ext cx="493776" cy="471830"/>
          </a:xfrm>
          <a:custGeom>
            <a:avLst/>
            <a:gdLst/>
            <a:ahLst/>
            <a:cxnLst/>
            <a:rect l="l" t="t" r="r" b="b"/>
            <a:pathLst>
              <a:path w="493776" h="471830">
                <a:moveTo>
                  <a:pt x="0" y="0"/>
                </a:moveTo>
                <a:lnTo>
                  <a:pt x="493776" y="235915"/>
                </a:lnTo>
                <a:lnTo>
                  <a:pt x="0" y="471830"/>
                </a:lnTo>
                <a:close/>
              </a:path>
            </a:pathLst>
          </a:cu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953719" y="3211515"/>
            <a:ext cx="268833" cy="268833"/>
          </a:xfrm>
          <a:prstGeom prst="roundRect">
            <a:avLst>
              <a:gd name="adj" fmla="val 50000"/>
            </a:avLst>
          </a:prstGeom>
          <a:noFill/>
          <a:ln w="20320">
            <a:solidFill>
              <a:srgbClr val="505C6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953719" y="3841365"/>
            <a:ext cx="268833" cy="268833"/>
          </a:xfrm>
          <a:prstGeom prst="roundRect">
            <a:avLst>
              <a:gd name="adj" fmla="val 50000"/>
            </a:avLst>
          </a:prstGeom>
          <a:noFill/>
          <a:ln w="20320">
            <a:solidFill>
              <a:srgbClr val="505C6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953719" y="4471215"/>
            <a:ext cx="268833" cy="268833"/>
          </a:xfrm>
          <a:prstGeom prst="roundRect">
            <a:avLst>
              <a:gd name="adj" fmla="val 50000"/>
            </a:avLst>
          </a:prstGeom>
          <a:noFill/>
          <a:ln w="20320">
            <a:solidFill>
              <a:srgbClr val="505C6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953719" y="5101066"/>
            <a:ext cx="268833" cy="268833"/>
          </a:xfrm>
          <a:prstGeom prst="roundRect">
            <a:avLst>
              <a:gd name="adj" fmla="val 50000"/>
            </a:avLst>
          </a:prstGeom>
          <a:noFill/>
          <a:ln w="20320">
            <a:solidFill>
              <a:srgbClr val="505C6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6505956" y="1647748"/>
            <a:ext cx="5042916" cy="4158691"/>
          </a:xfrm>
          <a:prstGeom prst="roundRect">
            <a:avLst>
              <a:gd name="adj" fmla="val 879"/>
            </a:avLst>
          </a:prstGeom>
          <a:solidFill>
            <a:srgbClr val="DEE7FC"/>
          </a:solidFill>
          <a:ln w="22860">
            <a:solidFill>
              <a:srgbClr val="A5B0D0"/>
            </a:solidFill>
          </a:ln>
          <a:effectLst>
            <a:outerShdw blurRad="100584" dist="25603" dir="5400000" algn="tl" rotWithShape="0">
              <a:srgbClr val="000000">
                <a:alpha val="9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6761988" y="3423442"/>
            <a:ext cx="384048" cy="384048"/>
          </a:xfrm>
          <a:prstGeom prst="roundRect">
            <a:avLst>
              <a:gd name="adj" fmla="val 50000"/>
            </a:avLst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6761988" y="3976282"/>
            <a:ext cx="384048" cy="384048"/>
          </a:xfrm>
          <a:prstGeom prst="roundRect">
            <a:avLst>
              <a:gd name="adj" fmla="val 50000"/>
            </a:avLst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ounded Rectangle 16"/>
          <p:cNvSpPr/>
          <p:nvPr/>
        </p:nvSpPr>
        <p:spPr>
          <a:xfrm>
            <a:off x="6761988" y="4529123"/>
            <a:ext cx="384048" cy="384048"/>
          </a:xfrm>
          <a:prstGeom prst="roundRect">
            <a:avLst>
              <a:gd name="adj" fmla="val 50000"/>
            </a:avLst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6761988" y="5081963"/>
            <a:ext cx="384048" cy="384048"/>
          </a:xfrm>
          <a:prstGeom prst="roundRect">
            <a:avLst>
              <a:gd name="adj" fmla="val 50000"/>
            </a:avLst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9" name="Picture 18" descr="icon_check_s585ux5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6478" y="3507932"/>
            <a:ext cx="215066" cy="215066"/>
          </a:xfrm>
          <a:prstGeom prst="rect">
            <a:avLst/>
          </a:prstGeom>
        </p:spPr>
      </p:pic>
      <p:pic>
        <p:nvPicPr>
          <p:cNvPr id="20" name="Picture 19" descr="icon_check_s585ux5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6478" y="4060773"/>
            <a:ext cx="215066" cy="215066"/>
          </a:xfrm>
          <a:prstGeom prst="rect">
            <a:avLst/>
          </a:prstGeom>
        </p:spPr>
      </p:pic>
      <p:pic>
        <p:nvPicPr>
          <p:cNvPr id="21" name="Picture 20" descr="icon_check_s585ux5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6478" y="4613613"/>
            <a:ext cx="215066" cy="215066"/>
          </a:xfrm>
          <a:prstGeom prst="rect">
            <a:avLst/>
          </a:prstGeom>
        </p:spPr>
      </p:pic>
      <p:pic>
        <p:nvPicPr>
          <p:cNvPr id="22" name="Picture 21" descr="icon_check_s585ux5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6478" y="5166454"/>
            <a:ext cx="215066" cy="215066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896112" y="1903780"/>
            <a:ext cx="4530852" cy="288036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defRPr sz="1050" b="1" i="0">
                <a:solidFill>
                  <a:srgbClr val="505C6F"/>
                </a:solidFill>
                <a:latin typeface="Arial"/>
              </a:defRPr>
            </a:pPr>
            <a:r>
              <a:t>WHERE IMUS ARE USED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96112" y="2268626"/>
            <a:ext cx="4530852" cy="762381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0000"/>
              </a:lnSpc>
              <a:defRPr sz="1420" b="1" i="0">
                <a:solidFill>
                  <a:srgbClr val="0F172A"/>
                </a:solidFill>
                <a:latin typeface="Montserrat"/>
              </a:defRPr>
            </a:pPr>
            <a:r>
              <a:t>Inertial sensing is common when direct position measurement is difficult or impractical.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61988" y="1903780"/>
            <a:ext cx="4530852" cy="288036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defRPr sz="1050" b="1" i="0">
                <a:solidFill>
                  <a:srgbClr val="0F172A"/>
                </a:solidFill>
                <a:latin typeface="Arial"/>
              </a:defRPr>
            </a:pPr>
            <a:r>
              <a:t>MY MOTIVATION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761988" y="2268626"/>
            <a:ext cx="4530852" cy="1070419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0000"/>
              </a:lnSpc>
              <a:defRPr sz="1575" b="1" i="0">
                <a:solidFill>
                  <a:srgbClr val="0F172A"/>
                </a:solidFill>
                <a:latin typeface="Montserrat"/>
              </a:defRPr>
            </a:pPr>
            <a:r>
              <a:t>Build a low-cost embedded system that can observe a thrown object's motion using only onboard inertial sensors.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463039" y="3031007"/>
            <a:ext cx="3963924" cy="62985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lnSpc>
                <a:spcPct val="115000"/>
              </a:lnSpc>
            </a:pPr>
            <a:r>
              <a:rPr sz="1312" b="0" i="0" u="none">
                <a:solidFill>
                  <a:srgbClr val="0F172A"/>
                </a:solidFill>
                <a:latin typeface="Arial"/>
              </a:rPr>
              <a:t>Robotics and drones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463039" y="3660857"/>
            <a:ext cx="3963924" cy="62985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lnSpc>
                <a:spcPct val="115000"/>
              </a:lnSpc>
            </a:pPr>
            <a:r>
              <a:rPr sz="1312" b="0" i="0" u="none">
                <a:solidFill>
                  <a:srgbClr val="0F172A"/>
                </a:solidFill>
                <a:latin typeface="Arial"/>
              </a:rPr>
              <a:t>Navigation and motion tracking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463039" y="4290707"/>
            <a:ext cx="3963924" cy="62985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lnSpc>
                <a:spcPct val="115000"/>
              </a:lnSpc>
            </a:pPr>
            <a:r>
              <a:rPr sz="1312" b="0" i="0" u="none">
                <a:solidFill>
                  <a:srgbClr val="0F172A"/>
                </a:solidFill>
                <a:latin typeface="Arial"/>
              </a:rPr>
              <a:t>Wearable and sports systems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463039" y="4920557"/>
            <a:ext cx="3963924" cy="62985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lnSpc>
                <a:spcPct val="115000"/>
              </a:lnSpc>
            </a:pPr>
            <a:r>
              <a:rPr sz="1312" b="0" i="0" u="none">
                <a:solidFill>
                  <a:srgbClr val="0F172A"/>
                </a:solidFill>
                <a:latin typeface="Arial"/>
              </a:rPr>
              <a:t>Industrial monitoring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328916" y="3339045"/>
            <a:ext cx="3963924" cy="55284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lnSpc>
                <a:spcPct val="115000"/>
              </a:lnSpc>
            </a:pPr>
            <a:r>
              <a:rPr sz="1312" b="0" i="0" u="none">
                <a:solidFill>
                  <a:srgbClr val="0F172A"/>
                </a:solidFill>
                <a:latin typeface="Arial"/>
              </a:rPr>
              <a:t>Portable hardware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328916" y="3891886"/>
            <a:ext cx="3963924" cy="55284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lnSpc>
                <a:spcPct val="115000"/>
              </a:lnSpc>
            </a:pPr>
            <a:r>
              <a:rPr sz="1312" b="0" i="0" u="none">
                <a:solidFill>
                  <a:srgbClr val="0F172A"/>
                </a:solidFill>
                <a:latin typeface="Arial"/>
              </a:rPr>
              <a:t>No external positioning system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328916" y="4444726"/>
            <a:ext cx="3963924" cy="55284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lnSpc>
                <a:spcPct val="115000"/>
              </a:lnSpc>
            </a:pPr>
            <a:r>
              <a:rPr sz="1312" b="0" i="0" u="none">
                <a:solidFill>
                  <a:srgbClr val="0F172A"/>
                </a:solidFill>
                <a:latin typeface="Arial"/>
              </a:rPr>
              <a:t>Real-time processing on an STM32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328916" y="4997567"/>
            <a:ext cx="3963924" cy="55284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lnSpc>
                <a:spcPct val="115000"/>
              </a:lnSpc>
            </a:pPr>
            <a:r>
              <a:rPr sz="1312" b="0" i="0" u="none">
                <a:solidFill>
                  <a:srgbClr val="0F172A"/>
                </a:solidFill>
                <a:latin typeface="Arial"/>
              </a:rPr>
              <a:t>Physically measurable output</a:t>
            </a:r>
          </a:p>
        </p:txBody>
      </p:sp>
      <p:sp>
        <p:nvSpPr>
          <p:cNvPr id="35" name="Freeform 34"/>
          <p:cNvSpPr/>
          <p:nvPr/>
        </p:nvSpPr>
        <p:spPr>
          <a:xfrm>
            <a:off x="640080" y="5989320"/>
            <a:ext cx="10908792" cy="548639"/>
          </a:xfrm>
          <a:custGeom>
            <a:avLst/>
            <a:gdLst/>
            <a:ahLst/>
            <a:cxnLst/>
            <a:rect l="l" t="t" r="r" b="b"/>
            <a:pathLst>
              <a:path w="10908792" h="548639">
                <a:moveTo>
                  <a:pt x="0" y="0"/>
                </a:moveTo>
                <a:lnTo>
                  <a:pt x="10872216" y="0"/>
                </a:lnTo>
                <a:lnTo>
                  <a:pt x="10872216" y="0"/>
                </a:lnTo>
                <a:lnTo>
                  <a:pt x="10883777" y="1864"/>
                </a:lnTo>
                <a:lnTo>
                  <a:pt x="10893817" y="7056"/>
                </a:lnTo>
                <a:lnTo>
                  <a:pt x="10901735" y="14974"/>
                </a:lnTo>
                <a:lnTo>
                  <a:pt x="10906927" y="25014"/>
                </a:lnTo>
                <a:lnTo>
                  <a:pt x="10908792" y="36576"/>
                </a:lnTo>
                <a:lnTo>
                  <a:pt x="10908792" y="512063"/>
                </a:lnTo>
                <a:lnTo>
                  <a:pt x="10908792" y="512063"/>
                </a:lnTo>
                <a:lnTo>
                  <a:pt x="10906927" y="523625"/>
                </a:lnTo>
                <a:lnTo>
                  <a:pt x="10901735" y="533665"/>
                </a:lnTo>
                <a:lnTo>
                  <a:pt x="10893817" y="541583"/>
                </a:lnTo>
                <a:lnTo>
                  <a:pt x="10883777" y="546775"/>
                </a:lnTo>
                <a:lnTo>
                  <a:pt x="10872216" y="548639"/>
                </a:lnTo>
                <a:lnTo>
                  <a:pt x="0" y="54863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100584" dist="25603" dir="5400000" algn="tl" rotWithShape="0">
              <a:srgbClr val="000000">
                <a:alpha val="9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Rounded Rectangle 35"/>
          <p:cNvSpPr/>
          <p:nvPr/>
        </p:nvSpPr>
        <p:spPr>
          <a:xfrm>
            <a:off x="640080" y="5989320"/>
            <a:ext cx="50292" cy="548640"/>
          </a:xfrm>
          <a:prstGeom prst="roundRect">
            <a:avLst>
              <a:gd name="adj" fmla="val 0"/>
            </a:avLst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1810269" y="5989320"/>
            <a:ext cx="9555722" cy="54864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lnSpc>
                <a:spcPct val="112000"/>
              </a:lnSpc>
            </a:pPr>
            <a:r>
              <a:rPr sz="1400" b="1" i="0" u="none">
                <a:solidFill>
                  <a:srgbClr val="0F172A"/>
                </a:solidFill>
                <a:latin typeface="Arial"/>
              </a:rPr>
              <a:t>The goal was not just to read sensors — it was to turn inertial measurements into a meaningful physical quantity.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0" y="0"/>
            <a:ext cx="12191695" cy="6858000"/>
          </a:xfrm>
          <a:prstGeom prst="roundRect">
            <a:avLst>
              <a:gd name="adj" fmla="val 0"/>
            </a:avLst>
          </a:prstGeom>
          <a:solidFill>
            <a:srgbClr val="F4F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0" y="0"/>
            <a:ext cx="12191695" cy="1419148"/>
          </a:xfrm>
          <a:prstGeom prst="roundRect">
            <a:avLst>
              <a:gd name="adj" fmla="val 0"/>
            </a:avLst>
          </a:prstGeom>
          <a:solidFill>
            <a:srgbClr val="1235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0" y="1419148"/>
            <a:ext cx="12191695" cy="45720"/>
          </a:xfrm>
          <a:prstGeom prst="roundRect">
            <a:avLst>
              <a:gd name="adj" fmla="val 0"/>
            </a:avLst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40080" y="384048"/>
            <a:ext cx="10908792" cy="515721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98000"/>
              </a:lnSpc>
              <a:defRPr sz="3300" b="1" i="0">
                <a:solidFill>
                  <a:srgbClr val="FFFFFF"/>
                </a:solidFill>
                <a:latin typeface="Montserrat"/>
              </a:defRPr>
            </a:pPr>
            <a:r>
              <a:t>What is an IMU?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972921"/>
            <a:ext cx="10908792" cy="263347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  <a:defRPr sz="1700" b="0" i="0">
                <a:solidFill>
                  <a:srgbClr val="CBD3DB"/>
                </a:solidFill>
                <a:latin typeface="Arial"/>
              </a:defRPr>
            </a:pPr>
            <a:r>
              <a:t>An Inertial Measurement Unit measures motion using inertial sensors.</a:t>
            </a:r>
          </a:p>
        </p:txBody>
      </p:sp>
      <p:sp>
        <p:nvSpPr>
          <p:cNvPr id="7" name="Freeform 6"/>
          <p:cNvSpPr/>
          <p:nvPr/>
        </p:nvSpPr>
        <p:spPr>
          <a:xfrm>
            <a:off x="640080" y="1647748"/>
            <a:ext cx="5298948" cy="2307946"/>
          </a:xfrm>
          <a:custGeom>
            <a:avLst/>
            <a:gdLst/>
            <a:ahLst/>
            <a:cxnLst/>
            <a:rect l="l" t="t" r="r" b="b"/>
            <a:pathLst>
              <a:path w="5298948" h="2307946">
                <a:moveTo>
                  <a:pt x="36576" y="0"/>
                </a:moveTo>
                <a:lnTo>
                  <a:pt x="5262372" y="0"/>
                </a:lnTo>
                <a:lnTo>
                  <a:pt x="5262372" y="0"/>
                </a:lnTo>
                <a:lnTo>
                  <a:pt x="5273933" y="1865"/>
                </a:lnTo>
                <a:lnTo>
                  <a:pt x="5283973" y="7057"/>
                </a:lnTo>
                <a:lnTo>
                  <a:pt x="5291891" y="14975"/>
                </a:lnTo>
                <a:lnTo>
                  <a:pt x="5297083" y="25015"/>
                </a:lnTo>
                <a:lnTo>
                  <a:pt x="5298948" y="36576"/>
                </a:lnTo>
                <a:lnTo>
                  <a:pt x="5298948" y="2271370"/>
                </a:lnTo>
                <a:lnTo>
                  <a:pt x="5298948" y="2271370"/>
                </a:lnTo>
                <a:lnTo>
                  <a:pt x="5297083" y="2282931"/>
                </a:lnTo>
                <a:lnTo>
                  <a:pt x="5291891" y="2292971"/>
                </a:lnTo>
                <a:lnTo>
                  <a:pt x="5283973" y="2300889"/>
                </a:lnTo>
                <a:lnTo>
                  <a:pt x="5273933" y="2306081"/>
                </a:lnTo>
                <a:lnTo>
                  <a:pt x="5262372" y="2307946"/>
                </a:lnTo>
                <a:lnTo>
                  <a:pt x="36576" y="2307946"/>
                </a:lnTo>
                <a:lnTo>
                  <a:pt x="36576" y="2307946"/>
                </a:lnTo>
                <a:lnTo>
                  <a:pt x="25014" y="2306081"/>
                </a:lnTo>
                <a:lnTo>
                  <a:pt x="14974" y="2300889"/>
                </a:lnTo>
                <a:lnTo>
                  <a:pt x="7056" y="2292971"/>
                </a:lnTo>
                <a:lnTo>
                  <a:pt x="1864" y="2282931"/>
                </a:lnTo>
                <a:lnTo>
                  <a:pt x="0" y="2271370"/>
                </a:lnTo>
                <a:lnTo>
                  <a:pt x="0" y="36576"/>
                </a:lnTo>
                <a:lnTo>
                  <a:pt x="0" y="36576"/>
                </a:lnTo>
                <a:lnTo>
                  <a:pt x="1864" y="25015"/>
                </a:lnTo>
                <a:lnTo>
                  <a:pt x="7056" y="14975"/>
                </a:lnTo>
                <a:lnTo>
                  <a:pt x="14974" y="7057"/>
                </a:lnTo>
                <a:lnTo>
                  <a:pt x="25014" y="1865"/>
                </a:lnTo>
                <a:lnTo>
                  <a:pt x="3657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100584" dist="25603" dir="5400000" algn="tl" rotWithShape="0">
              <a:srgbClr val="000000">
                <a:alpha val="9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Freeform 7"/>
          <p:cNvSpPr/>
          <p:nvPr/>
        </p:nvSpPr>
        <p:spPr>
          <a:xfrm>
            <a:off x="640080" y="1647748"/>
            <a:ext cx="5298948" cy="82296"/>
          </a:xfrm>
          <a:custGeom>
            <a:avLst/>
            <a:gdLst/>
            <a:ahLst/>
            <a:cxnLst/>
            <a:rect l="l" t="t" r="r" b="b"/>
            <a:pathLst>
              <a:path w="5298948" h="82296">
                <a:moveTo>
                  <a:pt x="36576" y="0"/>
                </a:moveTo>
                <a:lnTo>
                  <a:pt x="5262372" y="0"/>
                </a:lnTo>
                <a:lnTo>
                  <a:pt x="5262372" y="0"/>
                </a:lnTo>
                <a:lnTo>
                  <a:pt x="5273933" y="1865"/>
                </a:lnTo>
                <a:lnTo>
                  <a:pt x="5283973" y="7057"/>
                </a:lnTo>
                <a:lnTo>
                  <a:pt x="5291891" y="14975"/>
                </a:lnTo>
                <a:lnTo>
                  <a:pt x="5297083" y="25015"/>
                </a:lnTo>
                <a:lnTo>
                  <a:pt x="5298948" y="36576"/>
                </a:lnTo>
                <a:lnTo>
                  <a:pt x="5298948" y="82296"/>
                </a:lnTo>
                <a:lnTo>
                  <a:pt x="0" y="82296"/>
                </a:lnTo>
                <a:lnTo>
                  <a:pt x="0" y="36576"/>
                </a:lnTo>
                <a:lnTo>
                  <a:pt x="0" y="36576"/>
                </a:lnTo>
                <a:lnTo>
                  <a:pt x="1864" y="25015"/>
                </a:lnTo>
                <a:lnTo>
                  <a:pt x="7056" y="14975"/>
                </a:lnTo>
                <a:lnTo>
                  <a:pt x="14974" y="7057"/>
                </a:lnTo>
                <a:lnTo>
                  <a:pt x="25014" y="1865"/>
                </a:lnTo>
                <a:lnTo>
                  <a:pt x="36576" y="0"/>
                </a:lnTo>
                <a:close/>
              </a:path>
            </a:pathLst>
          </a:cu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Freeform 8"/>
          <p:cNvSpPr/>
          <p:nvPr/>
        </p:nvSpPr>
        <p:spPr>
          <a:xfrm>
            <a:off x="6249924" y="1647748"/>
            <a:ext cx="5298948" cy="2307946"/>
          </a:xfrm>
          <a:custGeom>
            <a:avLst/>
            <a:gdLst/>
            <a:ahLst/>
            <a:cxnLst/>
            <a:rect l="l" t="t" r="r" b="b"/>
            <a:pathLst>
              <a:path w="5298948" h="2307946">
                <a:moveTo>
                  <a:pt x="36576" y="0"/>
                </a:moveTo>
                <a:lnTo>
                  <a:pt x="5262372" y="0"/>
                </a:lnTo>
                <a:lnTo>
                  <a:pt x="5262372" y="0"/>
                </a:lnTo>
                <a:lnTo>
                  <a:pt x="5273933" y="1865"/>
                </a:lnTo>
                <a:lnTo>
                  <a:pt x="5283973" y="7057"/>
                </a:lnTo>
                <a:lnTo>
                  <a:pt x="5291891" y="14975"/>
                </a:lnTo>
                <a:lnTo>
                  <a:pt x="5297083" y="25015"/>
                </a:lnTo>
                <a:lnTo>
                  <a:pt x="5298948" y="36576"/>
                </a:lnTo>
                <a:lnTo>
                  <a:pt x="5298948" y="2271370"/>
                </a:lnTo>
                <a:lnTo>
                  <a:pt x="5298948" y="2271370"/>
                </a:lnTo>
                <a:lnTo>
                  <a:pt x="5297083" y="2282931"/>
                </a:lnTo>
                <a:lnTo>
                  <a:pt x="5291891" y="2292971"/>
                </a:lnTo>
                <a:lnTo>
                  <a:pt x="5283973" y="2300889"/>
                </a:lnTo>
                <a:lnTo>
                  <a:pt x="5273933" y="2306081"/>
                </a:lnTo>
                <a:lnTo>
                  <a:pt x="5262372" y="2307946"/>
                </a:lnTo>
                <a:lnTo>
                  <a:pt x="36576" y="2307946"/>
                </a:lnTo>
                <a:lnTo>
                  <a:pt x="36576" y="2307946"/>
                </a:lnTo>
                <a:lnTo>
                  <a:pt x="25014" y="2306081"/>
                </a:lnTo>
                <a:lnTo>
                  <a:pt x="14974" y="2300889"/>
                </a:lnTo>
                <a:lnTo>
                  <a:pt x="7056" y="2292971"/>
                </a:lnTo>
                <a:lnTo>
                  <a:pt x="1864" y="2282931"/>
                </a:lnTo>
                <a:lnTo>
                  <a:pt x="0" y="2271370"/>
                </a:lnTo>
                <a:lnTo>
                  <a:pt x="0" y="36576"/>
                </a:lnTo>
                <a:lnTo>
                  <a:pt x="0" y="36576"/>
                </a:lnTo>
                <a:lnTo>
                  <a:pt x="1864" y="25015"/>
                </a:lnTo>
                <a:lnTo>
                  <a:pt x="7056" y="14975"/>
                </a:lnTo>
                <a:lnTo>
                  <a:pt x="14974" y="7057"/>
                </a:lnTo>
                <a:lnTo>
                  <a:pt x="25014" y="1865"/>
                </a:lnTo>
                <a:lnTo>
                  <a:pt x="3657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100584" dist="25603" dir="5400000" algn="tl" rotWithShape="0">
              <a:srgbClr val="000000">
                <a:alpha val="9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Freeform 9"/>
          <p:cNvSpPr/>
          <p:nvPr/>
        </p:nvSpPr>
        <p:spPr>
          <a:xfrm>
            <a:off x="6249924" y="1647748"/>
            <a:ext cx="5298948" cy="82296"/>
          </a:xfrm>
          <a:custGeom>
            <a:avLst/>
            <a:gdLst/>
            <a:ahLst/>
            <a:cxnLst/>
            <a:rect l="l" t="t" r="r" b="b"/>
            <a:pathLst>
              <a:path w="5298948" h="82296">
                <a:moveTo>
                  <a:pt x="36576" y="0"/>
                </a:moveTo>
                <a:lnTo>
                  <a:pt x="5262372" y="0"/>
                </a:lnTo>
                <a:lnTo>
                  <a:pt x="5262372" y="0"/>
                </a:lnTo>
                <a:lnTo>
                  <a:pt x="5273933" y="1865"/>
                </a:lnTo>
                <a:lnTo>
                  <a:pt x="5283973" y="7057"/>
                </a:lnTo>
                <a:lnTo>
                  <a:pt x="5291891" y="14975"/>
                </a:lnTo>
                <a:lnTo>
                  <a:pt x="5297083" y="25015"/>
                </a:lnTo>
                <a:lnTo>
                  <a:pt x="5298948" y="36576"/>
                </a:lnTo>
                <a:lnTo>
                  <a:pt x="5298948" y="82296"/>
                </a:lnTo>
                <a:lnTo>
                  <a:pt x="0" y="82296"/>
                </a:lnTo>
                <a:lnTo>
                  <a:pt x="0" y="36576"/>
                </a:lnTo>
                <a:lnTo>
                  <a:pt x="0" y="36576"/>
                </a:lnTo>
                <a:lnTo>
                  <a:pt x="1864" y="25015"/>
                </a:lnTo>
                <a:lnTo>
                  <a:pt x="7056" y="14975"/>
                </a:lnTo>
                <a:lnTo>
                  <a:pt x="14974" y="7057"/>
                </a:lnTo>
                <a:lnTo>
                  <a:pt x="25014" y="1865"/>
                </a:lnTo>
                <a:lnTo>
                  <a:pt x="36576" y="0"/>
                </a:lnTo>
                <a:close/>
              </a:path>
            </a:pathLst>
          </a:cu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Freeform 10"/>
          <p:cNvSpPr/>
          <p:nvPr/>
        </p:nvSpPr>
        <p:spPr>
          <a:xfrm>
            <a:off x="640080" y="4230014"/>
            <a:ext cx="5298948" cy="2307945"/>
          </a:xfrm>
          <a:custGeom>
            <a:avLst/>
            <a:gdLst/>
            <a:ahLst/>
            <a:cxnLst/>
            <a:rect l="l" t="t" r="r" b="b"/>
            <a:pathLst>
              <a:path w="5298948" h="2307945">
                <a:moveTo>
                  <a:pt x="36576" y="0"/>
                </a:moveTo>
                <a:lnTo>
                  <a:pt x="5262372" y="0"/>
                </a:lnTo>
                <a:lnTo>
                  <a:pt x="5262372" y="0"/>
                </a:lnTo>
                <a:lnTo>
                  <a:pt x="5273933" y="1865"/>
                </a:lnTo>
                <a:lnTo>
                  <a:pt x="5283973" y="7057"/>
                </a:lnTo>
                <a:lnTo>
                  <a:pt x="5291891" y="14974"/>
                </a:lnTo>
                <a:lnTo>
                  <a:pt x="5297083" y="25015"/>
                </a:lnTo>
                <a:lnTo>
                  <a:pt x="5298948" y="36576"/>
                </a:lnTo>
                <a:lnTo>
                  <a:pt x="5298948" y="2271369"/>
                </a:lnTo>
                <a:lnTo>
                  <a:pt x="5298948" y="2271369"/>
                </a:lnTo>
                <a:lnTo>
                  <a:pt x="5297083" y="2282931"/>
                </a:lnTo>
                <a:lnTo>
                  <a:pt x="5291891" y="2292971"/>
                </a:lnTo>
                <a:lnTo>
                  <a:pt x="5283973" y="2300889"/>
                </a:lnTo>
                <a:lnTo>
                  <a:pt x="5273933" y="2306081"/>
                </a:lnTo>
                <a:lnTo>
                  <a:pt x="5262372" y="2307945"/>
                </a:lnTo>
                <a:lnTo>
                  <a:pt x="36576" y="2307945"/>
                </a:lnTo>
                <a:lnTo>
                  <a:pt x="36576" y="2307945"/>
                </a:lnTo>
                <a:lnTo>
                  <a:pt x="25014" y="2306081"/>
                </a:lnTo>
                <a:lnTo>
                  <a:pt x="14974" y="2300889"/>
                </a:lnTo>
                <a:lnTo>
                  <a:pt x="7056" y="2292971"/>
                </a:lnTo>
                <a:lnTo>
                  <a:pt x="1864" y="2282931"/>
                </a:lnTo>
                <a:lnTo>
                  <a:pt x="0" y="2271369"/>
                </a:lnTo>
                <a:lnTo>
                  <a:pt x="0" y="36576"/>
                </a:lnTo>
                <a:lnTo>
                  <a:pt x="0" y="36576"/>
                </a:lnTo>
                <a:lnTo>
                  <a:pt x="1864" y="25015"/>
                </a:lnTo>
                <a:lnTo>
                  <a:pt x="7056" y="14974"/>
                </a:lnTo>
                <a:lnTo>
                  <a:pt x="14974" y="7057"/>
                </a:lnTo>
                <a:lnTo>
                  <a:pt x="25014" y="1865"/>
                </a:lnTo>
                <a:lnTo>
                  <a:pt x="3657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100584" dist="25603" dir="5400000" algn="tl" rotWithShape="0">
              <a:srgbClr val="000000">
                <a:alpha val="9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Freeform 11"/>
          <p:cNvSpPr/>
          <p:nvPr/>
        </p:nvSpPr>
        <p:spPr>
          <a:xfrm>
            <a:off x="640080" y="4230014"/>
            <a:ext cx="5298948" cy="82296"/>
          </a:xfrm>
          <a:custGeom>
            <a:avLst/>
            <a:gdLst/>
            <a:ahLst/>
            <a:cxnLst/>
            <a:rect l="l" t="t" r="r" b="b"/>
            <a:pathLst>
              <a:path w="5298948" h="82296">
                <a:moveTo>
                  <a:pt x="36576" y="0"/>
                </a:moveTo>
                <a:lnTo>
                  <a:pt x="5262372" y="0"/>
                </a:lnTo>
                <a:lnTo>
                  <a:pt x="5262372" y="0"/>
                </a:lnTo>
                <a:lnTo>
                  <a:pt x="5273933" y="1865"/>
                </a:lnTo>
                <a:lnTo>
                  <a:pt x="5283973" y="7057"/>
                </a:lnTo>
                <a:lnTo>
                  <a:pt x="5291891" y="14974"/>
                </a:lnTo>
                <a:lnTo>
                  <a:pt x="5297083" y="25015"/>
                </a:lnTo>
                <a:lnTo>
                  <a:pt x="5298948" y="36576"/>
                </a:lnTo>
                <a:lnTo>
                  <a:pt x="5298948" y="82296"/>
                </a:lnTo>
                <a:lnTo>
                  <a:pt x="0" y="82296"/>
                </a:lnTo>
                <a:lnTo>
                  <a:pt x="0" y="36576"/>
                </a:lnTo>
                <a:lnTo>
                  <a:pt x="0" y="36576"/>
                </a:lnTo>
                <a:lnTo>
                  <a:pt x="1864" y="25015"/>
                </a:lnTo>
                <a:lnTo>
                  <a:pt x="7056" y="14974"/>
                </a:lnTo>
                <a:lnTo>
                  <a:pt x="14974" y="7057"/>
                </a:lnTo>
                <a:lnTo>
                  <a:pt x="25014" y="1865"/>
                </a:lnTo>
                <a:lnTo>
                  <a:pt x="36576" y="0"/>
                </a:lnTo>
                <a:close/>
              </a:path>
            </a:pathLst>
          </a:cu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Freeform 12"/>
          <p:cNvSpPr/>
          <p:nvPr/>
        </p:nvSpPr>
        <p:spPr>
          <a:xfrm>
            <a:off x="6249924" y="4230014"/>
            <a:ext cx="5298948" cy="2307945"/>
          </a:xfrm>
          <a:custGeom>
            <a:avLst/>
            <a:gdLst/>
            <a:ahLst/>
            <a:cxnLst/>
            <a:rect l="l" t="t" r="r" b="b"/>
            <a:pathLst>
              <a:path w="5298948" h="2307945">
                <a:moveTo>
                  <a:pt x="36576" y="0"/>
                </a:moveTo>
                <a:lnTo>
                  <a:pt x="5262372" y="0"/>
                </a:lnTo>
                <a:lnTo>
                  <a:pt x="5262372" y="0"/>
                </a:lnTo>
                <a:lnTo>
                  <a:pt x="5273933" y="1865"/>
                </a:lnTo>
                <a:lnTo>
                  <a:pt x="5283973" y="7057"/>
                </a:lnTo>
                <a:lnTo>
                  <a:pt x="5291891" y="14974"/>
                </a:lnTo>
                <a:lnTo>
                  <a:pt x="5297083" y="25015"/>
                </a:lnTo>
                <a:lnTo>
                  <a:pt x="5298948" y="36576"/>
                </a:lnTo>
                <a:lnTo>
                  <a:pt x="5298948" y="2271369"/>
                </a:lnTo>
                <a:lnTo>
                  <a:pt x="5298948" y="2271369"/>
                </a:lnTo>
                <a:lnTo>
                  <a:pt x="5297083" y="2282931"/>
                </a:lnTo>
                <a:lnTo>
                  <a:pt x="5291891" y="2292971"/>
                </a:lnTo>
                <a:lnTo>
                  <a:pt x="5283973" y="2300889"/>
                </a:lnTo>
                <a:lnTo>
                  <a:pt x="5273933" y="2306081"/>
                </a:lnTo>
                <a:lnTo>
                  <a:pt x="5262372" y="2307945"/>
                </a:lnTo>
                <a:lnTo>
                  <a:pt x="36576" y="2307945"/>
                </a:lnTo>
                <a:lnTo>
                  <a:pt x="36576" y="2307945"/>
                </a:lnTo>
                <a:lnTo>
                  <a:pt x="25014" y="2306081"/>
                </a:lnTo>
                <a:lnTo>
                  <a:pt x="14974" y="2300889"/>
                </a:lnTo>
                <a:lnTo>
                  <a:pt x="7056" y="2292971"/>
                </a:lnTo>
                <a:lnTo>
                  <a:pt x="1864" y="2282931"/>
                </a:lnTo>
                <a:lnTo>
                  <a:pt x="0" y="2271369"/>
                </a:lnTo>
                <a:lnTo>
                  <a:pt x="0" y="36576"/>
                </a:lnTo>
                <a:lnTo>
                  <a:pt x="0" y="36576"/>
                </a:lnTo>
                <a:lnTo>
                  <a:pt x="1864" y="25015"/>
                </a:lnTo>
                <a:lnTo>
                  <a:pt x="7056" y="14974"/>
                </a:lnTo>
                <a:lnTo>
                  <a:pt x="14974" y="7057"/>
                </a:lnTo>
                <a:lnTo>
                  <a:pt x="25014" y="1865"/>
                </a:lnTo>
                <a:lnTo>
                  <a:pt x="3657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100584" dist="25603" dir="5400000" algn="tl" rotWithShape="0">
              <a:srgbClr val="000000">
                <a:alpha val="9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Freeform 13"/>
          <p:cNvSpPr/>
          <p:nvPr/>
        </p:nvSpPr>
        <p:spPr>
          <a:xfrm>
            <a:off x="6249924" y="4230014"/>
            <a:ext cx="5298948" cy="82296"/>
          </a:xfrm>
          <a:custGeom>
            <a:avLst/>
            <a:gdLst/>
            <a:ahLst/>
            <a:cxnLst/>
            <a:rect l="l" t="t" r="r" b="b"/>
            <a:pathLst>
              <a:path w="5298948" h="82296">
                <a:moveTo>
                  <a:pt x="36576" y="0"/>
                </a:moveTo>
                <a:lnTo>
                  <a:pt x="5262372" y="0"/>
                </a:lnTo>
                <a:lnTo>
                  <a:pt x="5262372" y="0"/>
                </a:lnTo>
                <a:lnTo>
                  <a:pt x="5273933" y="1865"/>
                </a:lnTo>
                <a:lnTo>
                  <a:pt x="5283973" y="7057"/>
                </a:lnTo>
                <a:lnTo>
                  <a:pt x="5291891" y="14974"/>
                </a:lnTo>
                <a:lnTo>
                  <a:pt x="5297083" y="25015"/>
                </a:lnTo>
                <a:lnTo>
                  <a:pt x="5298948" y="36576"/>
                </a:lnTo>
                <a:lnTo>
                  <a:pt x="5298948" y="82296"/>
                </a:lnTo>
                <a:lnTo>
                  <a:pt x="0" y="82296"/>
                </a:lnTo>
                <a:lnTo>
                  <a:pt x="0" y="36576"/>
                </a:lnTo>
                <a:lnTo>
                  <a:pt x="0" y="36576"/>
                </a:lnTo>
                <a:lnTo>
                  <a:pt x="1864" y="25015"/>
                </a:lnTo>
                <a:lnTo>
                  <a:pt x="7056" y="14974"/>
                </a:lnTo>
                <a:lnTo>
                  <a:pt x="14974" y="7057"/>
                </a:lnTo>
                <a:lnTo>
                  <a:pt x="25014" y="1865"/>
                </a:lnTo>
                <a:lnTo>
                  <a:pt x="36576" y="0"/>
                </a:lnTo>
                <a:close/>
              </a:path>
            </a:pathLst>
          </a:cu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813815" y="3127933"/>
            <a:ext cx="56692" cy="56692"/>
          </a:xfrm>
          <a:prstGeom prst="roundRect">
            <a:avLst>
              <a:gd name="adj" fmla="val 0"/>
            </a:avLst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813815" y="3563899"/>
            <a:ext cx="56692" cy="56692"/>
          </a:xfrm>
          <a:prstGeom prst="roundRect">
            <a:avLst>
              <a:gd name="adj" fmla="val 0"/>
            </a:avLst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ounded Rectangle 16"/>
          <p:cNvSpPr/>
          <p:nvPr/>
        </p:nvSpPr>
        <p:spPr>
          <a:xfrm>
            <a:off x="6423659" y="3127933"/>
            <a:ext cx="56692" cy="56692"/>
          </a:xfrm>
          <a:prstGeom prst="roundRect">
            <a:avLst>
              <a:gd name="adj" fmla="val 0"/>
            </a:avLst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6423659" y="3563899"/>
            <a:ext cx="56692" cy="56692"/>
          </a:xfrm>
          <a:prstGeom prst="roundRect">
            <a:avLst>
              <a:gd name="adj" fmla="val 0"/>
            </a:avLst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813815" y="5710199"/>
            <a:ext cx="56692" cy="56692"/>
          </a:xfrm>
          <a:prstGeom prst="roundRect">
            <a:avLst>
              <a:gd name="adj" fmla="val 0"/>
            </a:avLst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ounded Rectangle 19"/>
          <p:cNvSpPr/>
          <p:nvPr/>
        </p:nvSpPr>
        <p:spPr>
          <a:xfrm>
            <a:off x="813815" y="6146165"/>
            <a:ext cx="56692" cy="56692"/>
          </a:xfrm>
          <a:prstGeom prst="roundRect">
            <a:avLst>
              <a:gd name="adj" fmla="val 0"/>
            </a:avLst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ounded Rectangle 20"/>
          <p:cNvSpPr/>
          <p:nvPr/>
        </p:nvSpPr>
        <p:spPr>
          <a:xfrm>
            <a:off x="6423659" y="5491194"/>
            <a:ext cx="56692" cy="56692"/>
          </a:xfrm>
          <a:prstGeom prst="roundRect">
            <a:avLst>
              <a:gd name="adj" fmla="val 0"/>
            </a:avLst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ounded Rectangle 21"/>
          <p:cNvSpPr/>
          <p:nvPr/>
        </p:nvSpPr>
        <p:spPr>
          <a:xfrm>
            <a:off x="6423659" y="5831236"/>
            <a:ext cx="56692" cy="56692"/>
          </a:xfrm>
          <a:prstGeom prst="roundRect">
            <a:avLst>
              <a:gd name="adj" fmla="val 0"/>
            </a:avLst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unded Rectangle 22"/>
          <p:cNvSpPr/>
          <p:nvPr/>
        </p:nvSpPr>
        <p:spPr>
          <a:xfrm>
            <a:off x="6423659" y="6171279"/>
            <a:ext cx="56692" cy="56692"/>
          </a:xfrm>
          <a:prstGeom prst="roundRect">
            <a:avLst>
              <a:gd name="adj" fmla="val 0"/>
            </a:avLst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24" name="Connector 23"/>
          <p:cNvCxnSpPr/>
          <p:nvPr/>
        </p:nvCxnSpPr>
        <p:spPr>
          <a:xfrm>
            <a:off x="804671" y="2852801"/>
            <a:ext cx="4969765" cy="0"/>
          </a:xfrm>
          <a:prstGeom prst="line">
            <a:avLst/>
          </a:prstGeom>
          <a:ln w="12700">
            <a:solidFill>
              <a:srgbClr val="D3DFF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>
            <a:off x="6414516" y="2852801"/>
            <a:ext cx="4969764" cy="0"/>
          </a:xfrm>
          <a:prstGeom prst="line">
            <a:avLst/>
          </a:prstGeom>
          <a:ln w="12700">
            <a:solidFill>
              <a:srgbClr val="D3DFF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/>
          <p:nvPr/>
        </p:nvCxnSpPr>
        <p:spPr>
          <a:xfrm>
            <a:off x="804671" y="5435066"/>
            <a:ext cx="4969765" cy="0"/>
          </a:xfrm>
          <a:prstGeom prst="line">
            <a:avLst/>
          </a:prstGeom>
          <a:ln w="12700">
            <a:solidFill>
              <a:srgbClr val="D3DFF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/>
          <p:cNvCxnSpPr/>
          <p:nvPr/>
        </p:nvCxnSpPr>
        <p:spPr>
          <a:xfrm>
            <a:off x="6414516" y="5299227"/>
            <a:ext cx="4969764" cy="0"/>
          </a:xfrm>
          <a:prstGeom prst="line">
            <a:avLst/>
          </a:prstGeom>
          <a:ln w="12700">
            <a:solidFill>
              <a:srgbClr val="D3DFF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804671" y="1876348"/>
            <a:ext cx="4969764" cy="317373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  <a:defRPr sz="1700" b="1" i="0">
                <a:solidFill>
                  <a:srgbClr val="0F172A"/>
                </a:solidFill>
                <a:latin typeface="Montserrat"/>
              </a:defRPr>
            </a:pPr>
            <a:r>
              <a:t>Accelerometer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04671" y="2321737"/>
            <a:ext cx="4969764" cy="3911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0000"/>
              </a:lnSpc>
              <a:defRPr sz="2000" b="0" i="0">
                <a:solidFill>
                  <a:srgbClr val="0F172A"/>
                </a:solidFill>
                <a:latin typeface="Montserrat"/>
              </a:defRPr>
            </a:pPr>
            <a:r>
              <a:t>Linear specific force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52804" y="2992704"/>
            <a:ext cx="4821631" cy="32715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5000"/>
              </a:lnSpc>
              <a:defRPr sz="1600" b="0" i="0">
                <a:solidFill>
                  <a:srgbClr val="505C6F"/>
                </a:solidFill>
                <a:latin typeface="Arial"/>
              </a:defRPr>
            </a:pPr>
            <a:r>
              <a:t>Measures along X, Y, Z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52804" y="3428669"/>
            <a:ext cx="4821631" cy="32715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5000"/>
              </a:lnSpc>
              <a:defRPr sz="1600" b="0" i="0">
                <a:solidFill>
                  <a:srgbClr val="505C6F"/>
                </a:solidFill>
                <a:latin typeface="Arial"/>
              </a:defRPr>
            </a:pPr>
            <a:r>
              <a:t>Gravity is included in the measurement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414516" y="1876348"/>
            <a:ext cx="4969764" cy="317373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  <a:defRPr sz="1700" b="1" i="0">
                <a:solidFill>
                  <a:srgbClr val="0F172A"/>
                </a:solidFill>
                <a:latin typeface="Montserrat"/>
              </a:defRPr>
            </a:pPr>
            <a:r>
              <a:t>Gyroscope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414516" y="2321737"/>
            <a:ext cx="4969764" cy="3911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0000"/>
              </a:lnSpc>
              <a:defRPr sz="2000" b="0" i="0">
                <a:solidFill>
                  <a:srgbClr val="0F172A"/>
                </a:solidFill>
                <a:latin typeface="Montserrat"/>
              </a:defRPr>
            </a:pPr>
            <a:r>
              <a:t>Angular velocity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562648" y="2992704"/>
            <a:ext cx="4821631" cy="32715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5000"/>
              </a:lnSpc>
              <a:defRPr sz="1600" b="0" i="0">
                <a:solidFill>
                  <a:srgbClr val="505C6F"/>
                </a:solidFill>
                <a:latin typeface="Arial"/>
              </a:defRPr>
            </a:pPr>
            <a:r>
              <a:t>Measures rotation about X, Y, Z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562648" y="3428669"/>
            <a:ext cx="4821631" cy="32715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5000"/>
              </a:lnSpc>
              <a:defRPr sz="1600" b="0" i="0">
                <a:solidFill>
                  <a:srgbClr val="505C6F"/>
                </a:solidFill>
                <a:latin typeface="Arial"/>
              </a:defRPr>
            </a:pPr>
            <a:r>
              <a:t>Used to track orientation changes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04671" y="4458614"/>
            <a:ext cx="4969764" cy="317373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  <a:defRPr sz="1700" b="1" i="0">
                <a:solidFill>
                  <a:srgbClr val="0F172A"/>
                </a:solidFill>
                <a:latin typeface="Montserrat"/>
              </a:defRPr>
            </a:pPr>
            <a:r>
              <a:t>Sensor fusion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04671" y="4904003"/>
            <a:ext cx="4969764" cy="3911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0000"/>
              </a:lnSpc>
              <a:defRPr sz="2000" b="0" i="0">
                <a:solidFill>
                  <a:srgbClr val="0F172A"/>
                </a:solidFill>
                <a:latin typeface="Montserrat"/>
              </a:defRPr>
            </a:pPr>
            <a:r>
              <a:t>Combine measurements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52804" y="5574969"/>
            <a:ext cx="4821631" cy="32715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5000"/>
              </a:lnSpc>
              <a:defRPr sz="1600" b="0" i="0">
                <a:solidFill>
                  <a:srgbClr val="505C6F"/>
                </a:solidFill>
                <a:latin typeface="Arial"/>
              </a:defRPr>
            </a:pPr>
            <a:r>
              <a:t>Orientation helps interpret acceleration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52804" y="6010935"/>
            <a:ext cx="4821631" cy="32715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5000"/>
              </a:lnSpc>
              <a:defRPr sz="1600" b="0" i="0">
                <a:solidFill>
                  <a:srgbClr val="505C6F"/>
                </a:solidFill>
                <a:latin typeface="Arial"/>
              </a:defRPr>
            </a:pPr>
            <a:r>
              <a:t>Calibration and filtering reduce error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414516" y="4458614"/>
            <a:ext cx="4969764" cy="317373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  <a:defRPr sz="1700" b="1" i="0">
                <a:solidFill>
                  <a:srgbClr val="0F172A"/>
                </a:solidFill>
                <a:latin typeface="Montserrat"/>
              </a:defRPr>
            </a:pPr>
            <a:r>
              <a:t>My IMU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414516" y="4904003"/>
            <a:ext cx="4969764" cy="31292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0000"/>
              </a:lnSpc>
              <a:defRPr sz="1600" b="0" i="0">
                <a:solidFill>
                  <a:srgbClr val="0F172A"/>
                </a:solidFill>
                <a:latin typeface="Arial"/>
              </a:defRPr>
            </a:pPr>
            <a:r>
              <a:t>Two sensors + MCU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562648" y="5381523"/>
            <a:ext cx="4821631" cy="27603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5000"/>
              </a:lnSpc>
              <a:defRPr sz="1350" b="0" i="0">
                <a:solidFill>
                  <a:srgbClr val="505C6F"/>
                </a:solidFill>
                <a:latin typeface="Arial"/>
              </a:defRPr>
            </a:pPr>
            <a:r>
              <a:t>MMA8452Q accelerometer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562648" y="5721565"/>
            <a:ext cx="4821631" cy="27603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5000"/>
              </a:lnSpc>
              <a:defRPr sz="1350" b="0" i="0">
                <a:solidFill>
                  <a:srgbClr val="505C6F"/>
                </a:solidFill>
                <a:latin typeface="Arial"/>
              </a:defRPr>
            </a:pPr>
            <a:r>
              <a:t>MPU6050 gyroscope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562648" y="6061608"/>
            <a:ext cx="4821631" cy="27603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5000"/>
              </a:lnSpc>
              <a:defRPr sz="1350" b="0" i="0">
                <a:solidFill>
                  <a:srgbClr val="505C6F"/>
                </a:solidFill>
                <a:latin typeface="Arial"/>
              </a:defRPr>
            </a:pPr>
            <a:r>
              <a:t>STM32F103C8T6 processor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0" y="0"/>
            <a:ext cx="12191695" cy="6858000"/>
          </a:xfrm>
          <a:prstGeom prst="roundRect">
            <a:avLst>
              <a:gd name="adj" fmla="val 0"/>
            </a:avLst>
          </a:prstGeom>
          <a:solidFill>
            <a:srgbClr val="F4F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0" y="0"/>
            <a:ext cx="12191695" cy="1430121"/>
          </a:xfrm>
          <a:prstGeom prst="roundRect">
            <a:avLst>
              <a:gd name="adj" fmla="val 0"/>
            </a:avLst>
          </a:prstGeom>
          <a:solidFill>
            <a:srgbClr val="1235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0" y="1430121"/>
            <a:ext cx="12191695" cy="45720"/>
          </a:xfrm>
          <a:prstGeom prst="roundRect">
            <a:avLst>
              <a:gd name="adj" fmla="val 0"/>
            </a:avLst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40080" y="384048"/>
            <a:ext cx="10908792" cy="515721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98000"/>
              </a:lnSpc>
              <a:defRPr sz="3300" b="1" i="0">
                <a:solidFill>
                  <a:srgbClr val="FFFFFF"/>
                </a:solidFill>
                <a:latin typeface="Montserrat"/>
              </a:defRPr>
            </a:pPr>
            <a:r>
              <a:t>How an IMU turns motion into data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972921"/>
            <a:ext cx="10908792" cy="32918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  <a:defRPr sz="1600" b="0" i="0">
                <a:solidFill>
                  <a:srgbClr val="CBD3DB"/>
                </a:solidFill>
                <a:latin typeface="Arial"/>
              </a:defRPr>
            </a:pPr>
            <a:r>
              <a:t>The sensors do not directly measure position. Position must be reconstructed from measured acceleration and rotation.</a:t>
            </a:r>
          </a:p>
        </p:txBody>
      </p:sp>
      <p:sp>
        <p:nvSpPr>
          <p:cNvPr id="7" name="Freeform 6"/>
          <p:cNvSpPr/>
          <p:nvPr/>
        </p:nvSpPr>
        <p:spPr>
          <a:xfrm>
            <a:off x="905255" y="2704261"/>
            <a:ext cx="201169" cy="146304"/>
          </a:xfrm>
          <a:custGeom>
            <a:avLst/>
            <a:gdLst/>
            <a:ahLst/>
            <a:cxnLst/>
            <a:rect l="l" t="t" r="r" b="b"/>
            <a:pathLst>
              <a:path w="201169" h="146304">
                <a:moveTo>
                  <a:pt x="0" y="0"/>
                </a:moveTo>
                <a:lnTo>
                  <a:pt x="201169" y="0"/>
                </a:lnTo>
                <a:lnTo>
                  <a:pt x="100584" y="146304"/>
                </a:lnTo>
                <a:close/>
              </a:path>
            </a:pathLst>
          </a:custGeom>
          <a:solidFill>
            <a:srgbClr val="8392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Freeform 7"/>
          <p:cNvSpPr/>
          <p:nvPr/>
        </p:nvSpPr>
        <p:spPr>
          <a:xfrm>
            <a:off x="905255" y="3523919"/>
            <a:ext cx="201169" cy="146304"/>
          </a:xfrm>
          <a:custGeom>
            <a:avLst/>
            <a:gdLst/>
            <a:ahLst/>
            <a:cxnLst/>
            <a:rect l="l" t="t" r="r" b="b"/>
            <a:pathLst>
              <a:path w="201169" h="146304">
                <a:moveTo>
                  <a:pt x="0" y="0"/>
                </a:moveTo>
                <a:lnTo>
                  <a:pt x="201169" y="0"/>
                </a:lnTo>
                <a:lnTo>
                  <a:pt x="100584" y="146304"/>
                </a:lnTo>
                <a:close/>
              </a:path>
            </a:pathLst>
          </a:custGeom>
          <a:solidFill>
            <a:srgbClr val="8392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Freeform 8"/>
          <p:cNvSpPr/>
          <p:nvPr/>
        </p:nvSpPr>
        <p:spPr>
          <a:xfrm>
            <a:off x="905255" y="4343577"/>
            <a:ext cx="201169" cy="146304"/>
          </a:xfrm>
          <a:custGeom>
            <a:avLst/>
            <a:gdLst/>
            <a:ahLst/>
            <a:cxnLst/>
            <a:rect l="l" t="t" r="r" b="b"/>
            <a:pathLst>
              <a:path w="201169" h="146304">
                <a:moveTo>
                  <a:pt x="0" y="0"/>
                </a:moveTo>
                <a:lnTo>
                  <a:pt x="201169" y="0"/>
                </a:lnTo>
                <a:lnTo>
                  <a:pt x="100584" y="146304"/>
                </a:lnTo>
                <a:close/>
              </a:path>
            </a:pathLst>
          </a:custGeom>
          <a:solidFill>
            <a:srgbClr val="8392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Freeform 9"/>
          <p:cNvSpPr/>
          <p:nvPr/>
        </p:nvSpPr>
        <p:spPr>
          <a:xfrm>
            <a:off x="905255" y="5163235"/>
            <a:ext cx="201169" cy="146304"/>
          </a:xfrm>
          <a:custGeom>
            <a:avLst/>
            <a:gdLst/>
            <a:ahLst/>
            <a:cxnLst/>
            <a:rect l="l" t="t" r="r" b="b"/>
            <a:pathLst>
              <a:path w="201169" h="146304">
                <a:moveTo>
                  <a:pt x="0" y="0"/>
                </a:moveTo>
                <a:lnTo>
                  <a:pt x="201169" y="0"/>
                </a:lnTo>
                <a:lnTo>
                  <a:pt x="100584" y="146304"/>
                </a:lnTo>
                <a:close/>
              </a:path>
            </a:pathLst>
          </a:custGeom>
          <a:solidFill>
            <a:srgbClr val="8392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Freeform 10"/>
          <p:cNvSpPr/>
          <p:nvPr/>
        </p:nvSpPr>
        <p:spPr>
          <a:xfrm>
            <a:off x="603503" y="1996617"/>
            <a:ext cx="10981945" cy="723646"/>
          </a:xfrm>
          <a:custGeom>
            <a:avLst/>
            <a:gdLst/>
            <a:ahLst/>
            <a:cxnLst/>
            <a:rect l="l" t="t" r="r" b="b"/>
            <a:pathLst>
              <a:path w="10981945" h="723646">
                <a:moveTo>
                  <a:pt x="0" y="0"/>
                </a:moveTo>
                <a:lnTo>
                  <a:pt x="10945369" y="0"/>
                </a:lnTo>
                <a:lnTo>
                  <a:pt x="10945369" y="0"/>
                </a:lnTo>
                <a:lnTo>
                  <a:pt x="10956930" y="1865"/>
                </a:lnTo>
                <a:lnTo>
                  <a:pt x="10966970" y="7057"/>
                </a:lnTo>
                <a:lnTo>
                  <a:pt x="10974888" y="14975"/>
                </a:lnTo>
                <a:lnTo>
                  <a:pt x="10980080" y="25015"/>
                </a:lnTo>
                <a:lnTo>
                  <a:pt x="10981945" y="36576"/>
                </a:lnTo>
                <a:lnTo>
                  <a:pt x="10981945" y="687070"/>
                </a:lnTo>
                <a:lnTo>
                  <a:pt x="10981945" y="687070"/>
                </a:lnTo>
                <a:lnTo>
                  <a:pt x="10980080" y="698631"/>
                </a:lnTo>
                <a:lnTo>
                  <a:pt x="10974888" y="708672"/>
                </a:lnTo>
                <a:lnTo>
                  <a:pt x="10966970" y="716589"/>
                </a:lnTo>
                <a:lnTo>
                  <a:pt x="10956930" y="721782"/>
                </a:lnTo>
                <a:lnTo>
                  <a:pt x="10945369" y="723646"/>
                </a:lnTo>
                <a:lnTo>
                  <a:pt x="0" y="72364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100584" dist="25603" dir="5400000" algn="tl" rotWithShape="0">
              <a:srgbClr val="000000">
                <a:alpha val="9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Freeform 11"/>
          <p:cNvSpPr/>
          <p:nvPr/>
        </p:nvSpPr>
        <p:spPr>
          <a:xfrm>
            <a:off x="603503" y="2816275"/>
            <a:ext cx="10981945" cy="723646"/>
          </a:xfrm>
          <a:custGeom>
            <a:avLst/>
            <a:gdLst/>
            <a:ahLst/>
            <a:cxnLst/>
            <a:rect l="l" t="t" r="r" b="b"/>
            <a:pathLst>
              <a:path w="10981945" h="723646">
                <a:moveTo>
                  <a:pt x="0" y="0"/>
                </a:moveTo>
                <a:lnTo>
                  <a:pt x="10945369" y="0"/>
                </a:lnTo>
                <a:lnTo>
                  <a:pt x="10945369" y="0"/>
                </a:lnTo>
                <a:lnTo>
                  <a:pt x="10956930" y="1865"/>
                </a:lnTo>
                <a:lnTo>
                  <a:pt x="10966970" y="7057"/>
                </a:lnTo>
                <a:lnTo>
                  <a:pt x="10974888" y="14975"/>
                </a:lnTo>
                <a:lnTo>
                  <a:pt x="10980080" y="25015"/>
                </a:lnTo>
                <a:lnTo>
                  <a:pt x="10981945" y="36576"/>
                </a:lnTo>
                <a:lnTo>
                  <a:pt x="10981945" y="687070"/>
                </a:lnTo>
                <a:lnTo>
                  <a:pt x="10981945" y="687070"/>
                </a:lnTo>
                <a:lnTo>
                  <a:pt x="10980080" y="698631"/>
                </a:lnTo>
                <a:lnTo>
                  <a:pt x="10974888" y="708672"/>
                </a:lnTo>
                <a:lnTo>
                  <a:pt x="10966970" y="716589"/>
                </a:lnTo>
                <a:lnTo>
                  <a:pt x="10956930" y="721782"/>
                </a:lnTo>
                <a:lnTo>
                  <a:pt x="10945369" y="723646"/>
                </a:lnTo>
                <a:lnTo>
                  <a:pt x="0" y="72364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100584" dist="25603" dir="5400000" algn="tl" rotWithShape="0">
              <a:srgbClr val="000000">
                <a:alpha val="9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Freeform 12"/>
          <p:cNvSpPr/>
          <p:nvPr/>
        </p:nvSpPr>
        <p:spPr>
          <a:xfrm>
            <a:off x="603503" y="3635933"/>
            <a:ext cx="10981945" cy="723646"/>
          </a:xfrm>
          <a:custGeom>
            <a:avLst/>
            <a:gdLst/>
            <a:ahLst/>
            <a:cxnLst/>
            <a:rect l="l" t="t" r="r" b="b"/>
            <a:pathLst>
              <a:path w="10981945" h="723646">
                <a:moveTo>
                  <a:pt x="0" y="0"/>
                </a:moveTo>
                <a:lnTo>
                  <a:pt x="10945369" y="0"/>
                </a:lnTo>
                <a:lnTo>
                  <a:pt x="10945369" y="0"/>
                </a:lnTo>
                <a:lnTo>
                  <a:pt x="10956930" y="1865"/>
                </a:lnTo>
                <a:lnTo>
                  <a:pt x="10966970" y="7057"/>
                </a:lnTo>
                <a:lnTo>
                  <a:pt x="10974888" y="14975"/>
                </a:lnTo>
                <a:lnTo>
                  <a:pt x="10980080" y="25015"/>
                </a:lnTo>
                <a:lnTo>
                  <a:pt x="10981945" y="36576"/>
                </a:lnTo>
                <a:lnTo>
                  <a:pt x="10981945" y="687070"/>
                </a:lnTo>
                <a:lnTo>
                  <a:pt x="10981945" y="687070"/>
                </a:lnTo>
                <a:lnTo>
                  <a:pt x="10980080" y="698631"/>
                </a:lnTo>
                <a:lnTo>
                  <a:pt x="10974888" y="708672"/>
                </a:lnTo>
                <a:lnTo>
                  <a:pt x="10966970" y="716589"/>
                </a:lnTo>
                <a:lnTo>
                  <a:pt x="10956930" y="721782"/>
                </a:lnTo>
                <a:lnTo>
                  <a:pt x="10945369" y="723646"/>
                </a:lnTo>
                <a:lnTo>
                  <a:pt x="0" y="72364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100584" dist="25603" dir="5400000" algn="tl" rotWithShape="0">
              <a:srgbClr val="000000">
                <a:alpha val="9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Freeform 13"/>
          <p:cNvSpPr/>
          <p:nvPr/>
        </p:nvSpPr>
        <p:spPr>
          <a:xfrm>
            <a:off x="603503" y="4455591"/>
            <a:ext cx="10981945" cy="723646"/>
          </a:xfrm>
          <a:custGeom>
            <a:avLst/>
            <a:gdLst/>
            <a:ahLst/>
            <a:cxnLst/>
            <a:rect l="l" t="t" r="r" b="b"/>
            <a:pathLst>
              <a:path w="10981945" h="723646">
                <a:moveTo>
                  <a:pt x="0" y="0"/>
                </a:moveTo>
                <a:lnTo>
                  <a:pt x="10945369" y="0"/>
                </a:lnTo>
                <a:lnTo>
                  <a:pt x="10945369" y="0"/>
                </a:lnTo>
                <a:lnTo>
                  <a:pt x="10956930" y="1865"/>
                </a:lnTo>
                <a:lnTo>
                  <a:pt x="10966970" y="7057"/>
                </a:lnTo>
                <a:lnTo>
                  <a:pt x="10974888" y="14975"/>
                </a:lnTo>
                <a:lnTo>
                  <a:pt x="10980080" y="25015"/>
                </a:lnTo>
                <a:lnTo>
                  <a:pt x="10981945" y="36576"/>
                </a:lnTo>
                <a:lnTo>
                  <a:pt x="10981945" y="687070"/>
                </a:lnTo>
                <a:lnTo>
                  <a:pt x="10981945" y="687070"/>
                </a:lnTo>
                <a:lnTo>
                  <a:pt x="10980080" y="698631"/>
                </a:lnTo>
                <a:lnTo>
                  <a:pt x="10974888" y="708672"/>
                </a:lnTo>
                <a:lnTo>
                  <a:pt x="10966970" y="716589"/>
                </a:lnTo>
                <a:lnTo>
                  <a:pt x="10956930" y="721782"/>
                </a:lnTo>
                <a:lnTo>
                  <a:pt x="10945369" y="723646"/>
                </a:lnTo>
                <a:lnTo>
                  <a:pt x="0" y="72364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100584" dist="25603" dir="5400000" algn="tl" rotWithShape="0">
              <a:srgbClr val="000000">
                <a:alpha val="9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Freeform 14"/>
          <p:cNvSpPr/>
          <p:nvPr/>
        </p:nvSpPr>
        <p:spPr>
          <a:xfrm>
            <a:off x="603503" y="5275249"/>
            <a:ext cx="10981945" cy="723646"/>
          </a:xfrm>
          <a:custGeom>
            <a:avLst/>
            <a:gdLst/>
            <a:ahLst/>
            <a:cxnLst/>
            <a:rect l="l" t="t" r="r" b="b"/>
            <a:pathLst>
              <a:path w="10981945" h="723646">
                <a:moveTo>
                  <a:pt x="0" y="0"/>
                </a:moveTo>
                <a:lnTo>
                  <a:pt x="10945369" y="0"/>
                </a:lnTo>
                <a:lnTo>
                  <a:pt x="10945369" y="0"/>
                </a:lnTo>
                <a:lnTo>
                  <a:pt x="10956930" y="1865"/>
                </a:lnTo>
                <a:lnTo>
                  <a:pt x="10966970" y="7057"/>
                </a:lnTo>
                <a:lnTo>
                  <a:pt x="10974888" y="14975"/>
                </a:lnTo>
                <a:lnTo>
                  <a:pt x="10980080" y="25015"/>
                </a:lnTo>
                <a:lnTo>
                  <a:pt x="10981945" y="36576"/>
                </a:lnTo>
                <a:lnTo>
                  <a:pt x="10981945" y="687070"/>
                </a:lnTo>
                <a:lnTo>
                  <a:pt x="10981945" y="687070"/>
                </a:lnTo>
                <a:lnTo>
                  <a:pt x="10980080" y="698631"/>
                </a:lnTo>
                <a:lnTo>
                  <a:pt x="10974888" y="708672"/>
                </a:lnTo>
                <a:lnTo>
                  <a:pt x="10966970" y="716589"/>
                </a:lnTo>
                <a:lnTo>
                  <a:pt x="10956930" y="721782"/>
                </a:lnTo>
                <a:lnTo>
                  <a:pt x="10945369" y="723646"/>
                </a:lnTo>
                <a:lnTo>
                  <a:pt x="0" y="72364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100584" dist="25603" dir="5400000" algn="tl" rotWithShape="0">
              <a:srgbClr val="000000">
                <a:alpha val="9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994867" y="2433243"/>
            <a:ext cx="21945" cy="271017"/>
          </a:xfrm>
          <a:prstGeom prst="roundRect">
            <a:avLst>
              <a:gd name="adj" fmla="val 0"/>
            </a:avLst>
          </a:prstGeom>
          <a:solidFill>
            <a:srgbClr val="8392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ounded Rectangle 16"/>
          <p:cNvSpPr/>
          <p:nvPr/>
        </p:nvSpPr>
        <p:spPr>
          <a:xfrm>
            <a:off x="994867" y="3252901"/>
            <a:ext cx="21945" cy="271017"/>
          </a:xfrm>
          <a:prstGeom prst="roundRect">
            <a:avLst>
              <a:gd name="adj" fmla="val 0"/>
            </a:avLst>
          </a:prstGeom>
          <a:solidFill>
            <a:srgbClr val="8392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994867" y="4072559"/>
            <a:ext cx="21945" cy="271018"/>
          </a:xfrm>
          <a:prstGeom prst="roundRect">
            <a:avLst>
              <a:gd name="adj" fmla="val 0"/>
            </a:avLst>
          </a:prstGeom>
          <a:solidFill>
            <a:srgbClr val="8392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994867" y="4892217"/>
            <a:ext cx="21945" cy="271017"/>
          </a:xfrm>
          <a:prstGeom prst="roundRect">
            <a:avLst>
              <a:gd name="adj" fmla="val 0"/>
            </a:avLst>
          </a:prstGeom>
          <a:solidFill>
            <a:srgbClr val="8392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ounded Rectangle 19"/>
          <p:cNvSpPr/>
          <p:nvPr/>
        </p:nvSpPr>
        <p:spPr>
          <a:xfrm>
            <a:off x="603503" y="1996617"/>
            <a:ext cx="50292" cy="723645"/>
          </a:xfrm>
          <a:prstGeom prst="roundRect">
            <a:avLst>
              <a:gd name="adj" fmla="val 0"/>
            </a:avLst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ounded Rectangle 20"/>
          <p:cNvSpPr/>
          <p:nvPr/>
        </p:nvSpPr>
        <p:spPr>
          <a:xfrm>
            <a:off x="841247" y="2067483"/>
            <a:ext cx="329184" cy="329184"/>
          </a:xfrm>
          <a:prstGeom prst="roundRect">
            <a:avLst>
              <a:gd name="adj" fmla="val 50000"/>
            </a:avLst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ounded Rectangle 21"/>
          <p:cNvSpPr/>
          <p:nvPr/>
        </p:nvSpPr>
        <p:spPr>
          <a:xfrm>
            <a:off x="603503" y="2816275"/>
            <a:ext cx="50292" cy="723645"/>
          </a:xfrm>
          <a:prstGeom prst="roundRect">
            <a:avLst>
              <a:gd name="adj" fmla="val 0"/>
            </a:avLst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unded Rectangle 22"/>
          <p:cNvSpPr/>
          <p:nvPr/>
        </p:nvSpPr>
        <p:spPr>
          <a:xfrm>
            <a:off x="841247" y="2887141"/>
            <a:ext cx="329184" cy="329184"/>
          </a:xfrm>
          <a:prstGeom prst="roundRect">
            <a:avLst>
              <a:gd name="adj" fmla="val 50000"/>
            </a:avLst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ounded Rectangle 23"/>
          <p:cNvSpPr/>
          <p:nvPr/>
        </p:nvSpPr>
        <p:spPr>
          <a:xfrm>
            <a:off x="603503" y="3635933"/>
            <a:ext cx="50292" cy="723645"/>
          </a:xfrm>
          <a:prstGeom prst="roundRect">
            <a:avLst>
              <a:gd name="adj" fmla="val 0"/>
            </a:avLst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ounded Rectangle 24"/>
          <p:cNvSpPr/>
          <p:nvPr/>
        </p:nvSpPr>
        <p:spPr>
          <a:xfrm>
            <a:off x="841247" y="3706799"/>
            <a:ext cx="329184" cy="329184"/>
          </a:xfrm>
          <a:prstGeom prst="roundRect">
            <a:avLst>
              <a:gd name="adj" fmla="val 50000"/>
            </a:avLst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ounded Rectangle 25"/>
          <p:cNvSpPr/>
          <p:nvPr/>
        </p:nvSpPr>
        <p:spPr>
          <a:xfrm>
            <a:off x="603503" y="4455591"/>
            <a:ext cx="50292" cy="723645"/>
          </a:xfrm>
          <a:prstGeom prst="roundRect">
            <a:avLst>
              <a:gd name="adj" fmla="val 0"/>
            </a:avLst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ounded Rectangle 26"/>
          <p:cNvSpPr/>
          <p:nvPr/>
        </p:nvSpPr>
        <p:spPr>
          <a:xfrm>
            <a:off x="841247" y="4526457"/>
            <a:ext cx="329184" cy="329184"/>
          </a:xfrm>
          <a:prstGeom prst="roundRect">
            <a:avLst>
              <a:gd name="adj" fmla="val 50000"/>
            </a:avLst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ounded Rectangle 27"/>
          <p:cNvSpPr/>
          <p:nvPr/>
        </p:nvSpPr>
        <p:spPr>
          <a:xfrm>
            <a:off x="603503" y="5275249"/>
            <a:ext cx="50292" cy="723645"/>
          </a:xfrm>
          <a:prstGeom prst="roundRect">
            <a:avLst>
              <a:gd name="adj" fmla="val 0"/>
            </a:avLst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ounded Rectangle 28"/>
          <p:cNvSpPr/>
          <p:nvPr/>
        </p:nvSpPr>
        <p:spPr>
          <a:xfrm>
            <a:off x="841247" y="5346115"/>
            <a:ext cx="329184" cy="329184"/>
          </a:xfrm>
          <a:prstGeom prst="roundRect">
            <a:avLst>
              <a:gd name="adj" fmla="val 50000"/>
            </a:avLst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704087" y="2067483"/>
            <a:ext cx="603503" cy="32918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defRPr sz="1200" b="1" i="0">
                <a:solidFill>
                  <a:srgbClr val="FFFFFF"/>
                </a:solidFill>
                <a:latin typeface="Montserrat"/>
              </a:defRPr>
            </a:pPr>
            <a:r>
              <a:t>1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600200" y="2099487"/>
            <a:ext cx="9857232" cy="265176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6000"/>
              </a:lnSpc>
              <a:defRPr sz="1800" b="1" i="0">
                <a:solidFill>
                  <a:srgbClr val="0F172A"/>
                </a:solidFill>
                <a:latin typeface="Montserrat"/>
              </a:defRPr>
            </a:pPr>
            <a:r>
              <a:t>Measure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04087" y="2887141"/>
            <a:ext cx="603503" cy="32918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defRPr sz="1200" b="1" i="0">
                <a:solidFill>
                  <a:srgbClr val="FFFFFF"/>
                </a:solidFill>
                <a:latin typeface="Montserrat"/>
              </a:defRPr>
            </a:pPr>
            <a:r>
              <a:t>2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600200" y="2919145"/>
            <a:ext cx="9857232" cy="265176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6000"/>
              </a:lnSpc>
              <a:defRPr sz="1800" b="1" i="0">
                <a:solidFill>
                  <a:srgbClr val="0F172A"/>
                </a:solidFill>
                <a:latin typeface="Montserrat"/>
              </a:defRPr>
            </a:pPr>
            <a:r>
              <a:t>Estimate orientation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04087" y="3706799"/>
            <a:ext cx="603503" cy="32918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defRPr sz="1200" b="1" i="0">
                <a:solidFill>
                  <a:srgbClr val="FFFFFF"/>
                </a:solidFill>
                <a:latin typeface="Montserrat"/>
              </a:defRPr>
            </a:pPr>
            <a:r>
              <a:t>3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600200" y="3738803"/>
            <a:ext cx="9857232" cy="265176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6000"/>
              </a:lnSpc>
              <a:defRPr sz="1800" b="1" i="0">
                <a:solidFill>
                  <a:srgbClr val="0F172A"/>
                </a:solidFill>
                <a:latin typeface="Montserrat"/>
              </a:defRPr>
            </a:pPr>
            <a:r>
              <a:t>Transform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04087" y="4526457"/>
            <a:ext cx="603503" cy="32918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defRPr sz="1200" b="1" i="0">
                <a:solidFill>
                  <a:srgbClr val="FFFFFF"/>
                </a:solidFill>
                <a:latin typeface="Montserrat"/>
              </a:defRPr>
            </a:pPr>
            <a:r>
              <a:t>4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600200" y="4558461"/>
            <a:ext cx="9857232" cy="265176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6000"/>
              </a:lnSpc>
              <a:defRPr sz="1800" b="1" i="0">
                <a:solidFill>
                  <a:srgbClr val="0F172A"/>
                </a:solidFill>
                <a:latin typeface="Montserrat"/>
              </a:defRPr>
            </a:pPr>
            <a:r>
              <a:t>Remove gravity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04087" y="5346115"/>
            <a:ext cx="603503" cy="32918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defRPr sz="1200" b="1" i="0">
                <a:solidFill>
                  <a:srgbClr val="FFFFFF"/>
                </a:solidFill>
                <a:latin typeface="Montserrat"/>
              </a:defRPr>
            </a:pPr>
            <a:r>
              <a:t>5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600200" y="5378119"/>
            <a:ext cx="9857232" cy="265176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6000"/>
              </a:lnSpc>
              <a:defRPr sz="1800" b="1" i="0">
                <a:solidFill>
                  <a:srgbClr val="0F172A"/>
                </a:solidFill>
                <a:latin typeface="Montserrat"/>
              </a:defRPr>
            </a:pPr>
            <a:r>
              <a:t>Integrate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600200" y="2433243"/>
            <a:ext cx="9857232" cy="184150"/>
          </a:xfrm>
          <a:prstGeom prst="rect">
            <a:avLst/>
          </a:prstGeom>
          <a:noFill/>
        </p:spPr>
        <p:txBody>
          <a:bodyPr wrap="square" anchor="t"/>
          <a:lstStyle/>
          <a:p>
            <a:pPr>
              <a:lnSpc>
                <a:spcPct val="114000"/>
              </a:lnSpc>
            </a:pPr>
            <a:r>
              <a:rPr sz="1250" b="1" i="0" u="none" dirty="0">
                <a:solidFill>
                  <a:srgbClr val="505C6F"/>
                </a:solidFill>
                <a:latin typeface="Arial"/>
              </a:rPr>
              <a:t>aₓ, </a:t>
            </a:r>
            <a:r>
              <a:rPr sz="1250" b="1" i="0" u="none" dirty="0" err="1">
                <a:solidFill>
                  <a:srgbClr val="505C6F"/>
                </a:solidFill>
                <a:latin typeface="Arial"/>
              </a:rPr>
              <a:t>aᵧ</a:t>
            </a:r>
            <a:r>
              <a:rPr lang="en-US" sz="1250" b="1" i="0" u="none" dirty="0" err="1">
                <a:solidFill>
                  <a:srgbClr val="505C6F"/>
                </a:solidFill>
                <a:latin typeface="Arial"/>
              </a:rPr>
              <a:t>,a</a:t>
            </a:r>
            <a:r>
              <a:rPr sz="1250" b="1" i="0" u="none" dirty="0">
                <a:solidFill>
                  <a:srgbClr val="505C6F"/>
                </a:solidFill>
                <a:latin typeface="Arial"/>
              </a:rPr>
              <a:t> + ωₓ, ωᵧ, ω</a:t>
            </a:r>
            <a:r>
              <a:rPr sz="1250" b="0" i="0" u="none" dirty="0">
                <a:solidFill>
                  <a:srgbClr val="505C6F"/>
                </a:solidFill>
                <a:latin typeface="Arial"/>
              </a:rPr>
              <a:t> Acceleration and angular velocity are sampled over time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600200" y="3252901"/>
            <a:ext cx="9857232" cy="18415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>
              <a:lnSpc>
                <a:spcPct val="114000"/>
              </a:lnSpc>
            </a:pPr>
            <a:r>
              <a:rPr sz="1250" b="1" i="0" u="none">
                <a:solidFill>
                  <a:srgbClr val="505C6F"/>
                </a:solidFill>
                <a:latin typeface="Arial"/>
              </a:rPr>
              <a:t>Roll and pitch</a:t>
            </a:r>
            <a:r>
              <a:rPr sz="1250" b="0" i="0" u="none">
                <a:solidFill>
                  <a:srgbClr val="505C6F"/>
                </a:solidFill>
                <a:latin typeface="Arial"/>
              </a:rPr>
              <a:t> Gyroscope tracks changes. Accelerometer provides gravity reference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600200" y="4072559"/>
            <a:ext cx="9857232" cy="18415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>
              <a:lnSpc>
                <a:spcPct val="114000"/>
              </a:lnSpc>
            </a:pPr>
            <a:r>
              <a:rPr sz="1250" b="1" i="0" u="none">
                <a:solidFill>
                  <a:srgbClr val="505C6F"/>
                </a:solidFill>
                <a:latin typeface="Arial"/>
              </a:rPr>
              <a:t>Body frame → world frame</a:t>
            </a:r>
            <a:r>
              <a:rPr sz="1250" b="0" i="0" u="none">
                <a:solidFill>
                  <a:srgbClr val="505C6F"/>
                </a:solidFill>
                <a:latin typeface="Arial"/>
              </a:rPr>
              <a:t> Rotate acceleration into a fixed coordinate frame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600200" y="4892217"/>
            <a:ext cx="9857232" cy="18415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>
              <a:lnSpc>
                <a:spcPct val="114000"/>
              </a:lnSpc>
            </a:pPr>
            <a:r>
              <a:rPr sz="1250" b="1" i="0" u="none">
                <a:solidFill>
                  <a:srgbClr val="505C6F"/>
                </a:solidFill>
                <a:latin typeface="Arial"/>
              </a:rPr>
              <a:t>Linear acceleration</a:t>
            </a:r>
            <a:r>
              <a:rPr sz="1250" b="0" i="0" u="none">
                <a:solidFill>
                  <a:srgbClr val="505C6F"/>
                </a:solidFill>
                <a:latin typeface="Arial"/>
              </a:rPr>
              <a:t> Subtract the gravity vector after orientation correction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600200" y="5711875"/>
            <a:ext cx="9857232" cy="18415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>
              <a:lnSpc>
                <a:spcPct val="114000"/>
              </a:lnSpc>
            </a:pPr>
            <a:r>
              <a:rPr sz="1250" b="1" i="0" u="none">
                <a:solidFill>
                  <a:srgbClr val="505C6F"/>
                </a:solidFill>
                <a:latin typeface="Arial"/>
              </a:rPr>
              <a:t>Velocity → position</a:t>
            </a:r>
            <a:r>
              <a:rPr sz="1250" b="0" i="0" u="none">
                <a:solidFill>
                  <a:srgbClr val="505C6F"/>
                </a:solidFill>
                <a:latin typeface="Arial"/>
              </a:rPr>
              <a:t> Numerical integration accumulates motion over time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FA9A16A-54FC-A388-A226-12BD4DDF23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233F805F-6ADE-25B2-D5C7-EEFF37041A90}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oundRect">
            <a:avLst>
              <a:gd name="adj" fmla="val 0"/>
            </a:avLst>
          </a:prstGeom>
          <a:solidFill>
            <a:srgbClr val="F4F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7EA6A895-335E-F870-8AA2-2C9F3C74F65B}"/>
              </a:ext>
            </a:extLst>
          </p:cNvPr>
          <p:cNvSpPr/>
          <p:nvPr/>
        </p:nvSpPr>
        <p:spPr>
          <a:xfrm>
            <a:off x="0" y="0"/>
            <a:ext cx="12191695" cy="1430121"/>
          </a:xfrm>
          <a:prstGeom prst="roundRect">
            <a:avLst>
              <a:gd name="adj" fmla="val 0"/>
            </a:avLst>
          </a:prstGeom>
          <a:solidFill>
            <a:srgbClr val="1235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B9B4C5E7-6FD5-B49F-DD2B-DF0041737D75}"/>
              </a:ext>
            </a:extLst>
          </p:cNvPr>
          <p:cNvSpPr/>
          <p:nvPr/>
        </p:nvSpPr>
        <p:spPr>
          <a:xfrm>
            <a:off x="0" y="1430121"/>
            <a:ext cx="12191695" cy="45720"/>
          </a:xfrm>
          <a:prstGeom prst="roundRect">
            <a:avLst>
              <a:gd name="adj" fmla="val 0"/>
            </a:avLst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15F1738-639A-5F94-EA58-9186A84A52AF}"/>
              </a:ext>
            </a:extLst>
          </p:cNvPr>
          <p:cNvSpPr txBox="1"/>
          <p:nvPr/>
        </p:nvSpPr>
        <p:spPr>
          <a:xfrm>
            <a:off x="640080" y="384048"/>
            <a:ext cx="10908792" cy="515721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98000"/>
              </a:lnSpc>
              <a:defRPr sz="3300" b="1" i="0">
                <a:solidFill>
                  <a:srgbClr val="FFFFFF"/>
                </a:solidFill>
                <a:latin typeface="Montserrat"/>
              </a:defRPr>
            </a:pPr>
            <a:r>
              <a:t>How an IMU turns motion into data</a:t>
            </a:r>
          </a:p>
        </p:txBody>
      </p:sp>
      <p:pic>
        <p:nvPicPr>
          <p:cNvPr id="46" name="Picture 45" descr="frame_gravity.png">
            <a:extLst>
              <a:ext uri="{FF2B5EF4-FFF2-40B4-BE49-F238E27FC236}">
                <a16:creationId xmlns:a16="http://schemas.microsoft.com/office/drawing/2014/main" id="{47B1548B-3D9F-2FEE-4DAF-B4867B8805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8490" y="1814169"/>
            <a:ext cx="6400800" cy="448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5332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0" y="0"/>
            <a:ext cx="12191695" cy="6858000"/>
          </a:xfrm>
          <a:prstGeom prst="roundRect">
            <a:avLst>
              <a:gd name="adj" fmla="val 0"/>
            </a:avLst>
          </a:prstGeom>
          <a:solidFill>
            <a:srgbClr val="F4F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0" y="0"/>
            <a:ext cx="12191695" cy="1419148"/>
          </a:xfrm>
          <a:prstGeom prst="roundRect">
            <a:avLst>
              <a:gd name="adj" fmla="val 0"/>
            </a:avLst>
          </a:prstGeom>
          <a:solidFill>
            <a:srgbClr val="1235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0" y="1419148"/>
            <a:ext cx="12191695" cy="45720"/>
          </a:xfrm>
          <a:prstGeom prst="roundRect">
            <a:avLst>
              <a:gd name="adj" fmla="val 0"/>
            </a:avLst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40080" y="384048"/>
            <a:ext cx="10908792" cy="515721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98000"/>
              </a:lnSpc>
              <a:defRPr sz="3300" b="1" i="0">
                <a:solidFill>
                  <a:srgbClr val="FFFFFF"/>
                </a:solidFill>
                <a:latin typeface="Montserrat"/>
              </a:defRPr>
            </a:pPr>
            <a:r>
              <a:t>Why direct IMU position tracking is difficult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972921"/>
            <a:ext cx="10908792" cy="263347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  <a:defRPr sz="1700" b="0" i="0">
                <a:solidFill>
                  <a:srgbClr val="CBD3DB"/>
                </a:solidFill>
                <a:latin typeface="Arial"/>
              </a:defRPr>
            </a:pPr>
            <a:r>
              <a:t>The key problem is not the integral itself — it is the small errors entering the integral.</a:t>
            </a:r>
          </a:p>
        </p:txBody>
      </p:sp>
      <p:sp>
        <p:nvSpPr>
          <p:cNvPr id="7" name="Freeform 6"/>
          <p:cNvSpPr/>
          <p:nvPr/>
        </p:nvSpPr>
        <p:spPr>
          <a:xfrm>
            <a:off x="640080" y="1647748"/>
            <a:ext cx="5042916" cy="4158692"/>
          </a:xfrm>
          <a:custGeom>
            <a:avLst/>
            <a:gdLst/>
            <a:ahLst/>
            <a:cxnLst/>
            <a:rect l="l" t="t" r="r" b="b"/>
            <a:pathLst>
              <a:path w="5042916" h="4158692">
                <a:moveTo>
                  <a:pt x="36576" y="0"/>
                </a:moveTo>
                <a:lnTo>
                  <a:pt x="5006340" y="0"/>
                </a:lnTo>
                <a:lnTo>
                  <a:pt x="5006340" y="0"/>
                </a:lnTo>
                <a:lnTo>
                  <a:pt x="5017901" y="1865"/>
                </a:lnTo>
                <a:lnTo>
                  <a:pt x="5027941" y="7057"/>
                </a:lnTo>
                <a:lnTo>
                  <a:pt x="5035859" y="14975"/>
                </a:lnTo>
                <a:lnTo>
                  <a:pt x="5041051" y="25015"/>
                </a:lnTo>
                <a:lnTo>
                  <a:pt x="5042916" y="36576"/>
                </a:lnTo>
                <a:lnTo>
                  <a:pt x="5042916" y="4122116"/>
                </a:lnTo>
                <a:lnTo>
                  <a:pt x="5042916" y="4122116"/>
                </a:lnTo>
                <a:lnTo>
                  <a:pt x="5041051" y="4133677"/>
                </a:lnTo>
                <a:lnTo>
                  <a:pt x="5035859" y="4143717"/>
                </a:lnTo>
                <a:lnTo>
                  <a:pt x="5027941" y="4151635"/>
                </a:lnTo>
                <a:lnTo>
                  <a:pt x="5017901" y="4156827"/>
                </a:lnTo>
                <a:lnTo>
                  <a:pt x="5006340" y="4158692"/>
                </a:lnTo>
                <a:lnTo>
                  <a:pt x="36576" y="4158692"/>
                </a:lnTo>
                <a:lnTo>
                  <a:pt x="36576" y="4158692"/>
                </a:lnTo>
                <a:lnTo>
                  <a:pt x="25014" y="4156827"/>
                </a:lnTo>
                <a:lnTo>
                  <a:pt x="14974" y="4151635"/>
                </a:lnTo>
                <a:lnTo>
                  <a:pt x="7056" y="4143717"/>
                </a:lnTo>
                <a:lnTo>
                  <a:pt x="1864" y="4133677"/>
                </a:lnTo>
                <a:lnTo>
                  <a:pt x="0" y="4122116"/>
                </a:lnTo>
                <a:lnTo>
                  <a:pt x="0" y="36576"/>
                </a:lnTo>
                <a:lnTo>
                  <a:pt x="0" y="36576"/>
                </a:lnTo>
                <a:lnTo>
                  <a:pt x="1864" y="25015"/>
                </a:lnTo>
                <a:lnTo>
                  <a:pt x="7056" y="14975"/>
                </a:lnTo>
                <a:lnTo>
                  <a:pt x="14974" y="7057"/>
                </a:lnTo>
                <a:lnTo>
                  <a:pt x="25014" y="1865"/>
                </a:lnTo>
                <a:lnTo>
                  <a:pt x="3657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100584" dist="25603" dir="5400000" algn="tl" rotWithShape="0">
              <a:srgbClr val="000000">
                <a:alpha val="9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Freeform 7"/>
          <p:cNvSpPr/>
          <p:nvPr/>
        </p:nvSpPr>
        <p:spPr>
          <a:xfrm>
            <a:off x="640080" y="1647748"/>
            <a:ext cx="5042916" cy="50292"/>
          </a:xfrm>
          <a:custGeom>
            <a:avLst/>
            <a:gdLst/>
            <a:ahLst/>
            <a:cxnLst/>
            <a:rect l="l" t="t" r="r" b="b"/>
            <a:pathLst>
              <a:path w="5042916" h="50292">
                <a:moveTo>
                  <a:pt x="25145" y="0"/>
                </a:moveTo>
                <a:lnTo>
                  <a:pt x="5017770" y="0"/>
                </a:lnTo>
                <a:lnTo>
                  <a:pt x="5017770" y="0"/>
                </a:lnTo>
                <a:lnTo>
                  <a:pt x="5025718" y="1282"/>
                </a:lnTo>
                <a:lnTo>
                  <a:pt x="5032621" y="4852"/>
                </a:lnTo>
                <a:lnTo>
                  <a:pt x="5038064" y="10295"/>
                </a:lnTo>
                <a:lnTo>
                  <a:pt x="5041634" y="17198"/>
                </a:lnTo>
                <a:lnTo>
                  <a:pt x="5042916" y="25146"/>
                </a:lnTo>
                <a:lnTo>
                  <a:pt x="5042916" y="50292"/>
                </a:lnTo>
                <a:lnTo>
                  <a:pt x="0" y="50292"/>
                </a:lnTo>
                <a:lnTo>
                  <a:pt x="0" y="25146"/>
                </a:lnTo>
                <a:lnTo>
                  <a:pt x="0" y="25146"/>
                </a:lnTo>
                <a:lnTo>
                  <a:pt x="1281" y="17198"/>
                </a:lnTo>
                <a:lnTo>
                  <a:pt x="4851" y="10295"/>
                </a:lnTo>
                <a:lnTo>
                  <a:pt x="10294" y="4852"/>
                </a:lnTo>
                <a:lnTo>
                  <a:pt x="17197" y="1282"/>
                </a:lnTo>
                <a:lnTo>
                  <a:pt x="25145" y="0"/>
                </a:lnTo>
                <a:close/>
              </a:path>
            </a:pathLst>
          </a:cu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Freeform 8"/>
          <p:cNvSpPr/>
          <p:nvPr/>
        </p:nvSpPr>
        <p:spPr>
          <a:xfrm>
            <a:off x="5847588" y="3491179"/>
            <a:ext cx="493776" cy="471830"/>
          </a:xfrm>
          <a:custGeom>
            <a:avLst/>
            <a:gdLst/>
            <a:ahLst/>
            <a:cxnLst/>
            <a:rect l="l" t="t" r="r" b="b"/>
            <a:pathLst>
              <a:path w="493776" h="471830">
                <a:moveTo>
                  <a:pt x="0" y="0"/>
                </a:moveTo>
                <a:lnTo>
                  <a:pt x="493776" y="235915"/>
                </a:lnTo>
                <a:lnTo>
                  <a:pt x="0" y="471830"/>
                </a:lnTo>
                <a:close/>
              </a:path>
            </a:pathLst>
          </a:cu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896112" y="2251252"/>
            <a:ext cx="1515110" cy="413004"/>
          </a:xfrm>
          <a:prstGeom prst="roundRect">
            <a:avLst>
              <a:gd name="adj" fmla="val 13284"/>
            </a:avLst>
          </a:prstGeom>
          <a:solidFill>
            <a:srgbClr val="F6F8FE"/>
          </a:solidFill>
          <a:ln w="12700">
            <a:solidFill>
              <a:srgbClr val="D3DFF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2648966" y="2251252"/>
            <a:ext cx="1076960" cy="413004"/>
          </a:xfrm>
          <a:prstGeom prst="roundRect">
            <a:avLst>
              <a:gd name="adj" fmla="val 13284"/>
            </a:avLst>
          </a:prstGeom>
          <a:solidFill>
            <a:srgbClr val="F6F8FE"/>
          </a:solidFill>
          <a:ln w="12700">
            <a:solidFill>
              <a:srgbClr val="D3DFF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3963670" y="2251252"/>
            <a:ext cx="1096010" cy="413004"/>
          </a:xfrm>
          <a:prstGeom prst="roundRect">
            <a:avLst>
              <a:gd name="adj" fmla="val 13284"/>
            </a:avLst>
          </a:prstGeom>
          <a:solidFill>
            <a:srgbClr val="F6F8FE"/>
          </a:solidFill>
          <a:ln w="12700">
            <a:solidFill>
              <a:srgbClr val="D3DFF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950976" y="3162604"/>
            <a:ext cx="256031" cy="256031"/>
          </a:xfrm>
          <a:prstGeom prst="roundRect">
            <a:avLst>
              <a:gd name="adj" fmla="val 50000"/>
            </a:avLst>
          </a:prstGeom>
          <a:noFill/>
          <a:ln w="20320">
            <a:solidFill>
              <a:srgbClr val="505C6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950976" y="4122724"/>
            <a:ext cx="256031" cy="256031"/>
          </a:xfrm>
          <a:prstGeom prst="roundRect">
            <a:avLst>
              <a:gd name="adj" fmla="val 50000"/>
            </a:avLst>
          </a:prstGeom>
          <a:noFill/>
          <a:ln w="20320">
            <a:solidFill>
              <a:srgbClr val="505C6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6505956" y="1647748"/>
            <a:ext cx="5042916" cy="4158691"/>
          </a:xfrm>
          <a:prstGeom prst="roundRect">
            <a:avLst>
              <a:gd name="adj" fmla="val 879"/>
            </a:avLst>
          </a:prstGeom>
          <a:solidFill>
            <a:srgbClr val="DEE7FC"/>
          </a:solidFill>
          <a:ln w="22860">
            <a:solidFill>
              <a:srgbClr val="A5B0D0"/>
            </a:solidFill>
          </a:ln>
          <a:effectLst>
            <a:outerShdw blurRad="100584" dist="25603" dir="5400000" algn="tl" rotWithShape="0">
              <a:srgbClr val="000000">
                <a:alpha val="9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6761988" y="2984626"/>
            <a:ext cx="365760" cy="365760"/>
          </a:xfrm>
          <a:prstGeom prst="roundRect">
            <a:avLst>
              <a:gd name="adj" fmla="val 50000"/>
            </a:avLst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ounded Rectangle 16"/>
          <p:cNvSpPr/>
          <p:nvPr/>
        </p:nvSpPr>
        <p:spPr>
          <a:xfrm>
            <a:off x="6761988" y="3937787"/>
            <a:ext cx="365760" cy="365760"/>
          </a:xfrm>
          <a:prstGeom prst="roundRect">
            <a:avLst>
              <a:gd name="adj" fmla="val 50000"/>
            </a:avLst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6761988" y="4890947"/>
            <a:ext cx="365760" cy="365760"/>
          </a:xfrm>
          <a:prstGeom prst="roundRect">
            <a:avLst>
              <a:gd name="adj" fmla="val 50000"/>
            </a:avLst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Freeform 18"/>
          <p:cNvSpPr/>
          <p:nvPr/>
        </p:nvSpPr>
        <p:spPr>
          <a:xfrm>
            <a:off x="2484374" y="2393746"/>
            <a:ext cx="91440" cy="128016"/>
          </a:xfrm>
          <a:custGeom>
            <a:avLst/>
            <a:gdLst/>
            <a:ahLst/>
            <a:cxnLst/>
            <a:rect l="l" t="t" r="r" b="b"/>
            <a:pathLst>
              <a:path w="91440" h="128016">
                <a:moveTo>
                  <a:pt x="0" y="0"/>
                </a:moveTo>
                <a:lnTo>
                  <a:pt x="0" y="128016"/>
                </a:lnTo>
                <a:lnTo>
                  <a:pt x="91440" y="64008"/>
                </a:lnTo>
                <a:close/>
              </a:path>
            </a:pathLst>
          </a:custGeom>
          <a:solidFill>
            <a:srgbClr val="505C6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Freeform 19"/>
          <p:cNvSpPr/>
          <p:nvPr/>
        </p:nvSpPr>
        <p:spPr>
          <a:xfrm>
            <a:off x="3799078" y="2393746"/>
            <a:ext cx="91440" cy="128016"/>
          </a:xfrm>
          <a:custGeom>
            <a:avLst/>
            <a:gdLst/>
            <a:ahLst/>
            <a:cxnLst/>
            <a:rect l="l" t="t" r="r" b="b"/>
            <a:pathLst>
              <a:path w="91440" h="128016">
                <a:moveTo>
                  <a:pt x="0" y="0"/>
                </a:moveTo>
                <a:lnTo>
                  <a:pt x="0" y="128016"/>
                </a:lnTo>
                <a:lnTo>
                  <a:pt x="91440" y="64008"/>
                </a:lnTo>
                <a:close/>
              </a:path>
            </a:pathLst>
          </a:custGeom>
          <a:solidFill>
            <a:srgbClr val="505C6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1" name="Picture 20" descr="icon_check_s585ux5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2455" y="3065094"/>
            <a:ext cx="204825" cy="204825"/>
          </a:xfrm>
          <a:prstGeom prst="rect">
            <a:avLst/>
          </a:prstGeom>
        </p:spPr>
      </p:pic>
      <p:pic>
        <p:nvPicPr>
          <p:cNvPr id="22" name="Picture 21" descr="icon_check_s585ux5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2455" y="4018254"/>
            <a:ext cx="204825" cy="204825"/>
          </a:xfrm>
          <a:prstGeom prst="rect">
            <a:avLst/>
          </a:prstGeom>
        </p:spPr>
      </p:pic>
      <p:pic>
        <p:nvPicPr>
          <p:cNvPr id="23" name="Picture 22" descr="icon_check_s585ux5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2455" y="4971414"/>
            <a:ext cx="204825" cy="204825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896112" y="1903780"/>
            <a:ext cx="4530852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defRPr sz="1000" b="1" i="0">
                <a:solidFill>
                  <a:srgbClr val="505C6F"/>
                </a:solidFill>
                <a:latin typeface="Arial"/>
              </a:defRPr>
            </a:pPr>
            <a:r>
              <a:t>IDEAL PHYSICS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96112" y="2251252"/>
            <a:ext cx="1515110" cy="41300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defRPr sz="1500" b="1" i="0">
                <a:solidFill>
                  <a:srgbClr val="0F172A"/>
                </a:solidFill>
                <a:latin typeface="Montserrat"/>
              </a:defRPr>
            </a:pPr>
            <a:r>
              <a:t>Acceleration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648966" y="2251252"/>
            <a:ext cx="1076960" cy="41300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defRPr sz="1500" b="1" i="0">
                <a:solidFill>
                  <a:srgbClr val="0F172A"/>
                </a:solidFill>
                <a:latin typeface="Montserrat"/>
              </a:defRPr>
            </a:pPr>
            <a:r>
              <a:t>velocity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963670" y="2251252"/>
            <a:ext cx="1096010" cy="41300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defRPr sz="1500" b="1" i="0">
                <a:solidFill>
                  <a:srgbClr val="0F172A"/>
                </a:solidFill>
                <a:latin typeface="Montserrat"/>
              </a:defRPr>
            </a:pPr>
            <a:r>
              <a:t>position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761988" y="1903780"/>
            <a:ext cx="4530852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defRPr sz="1000" b="1" i="0">
                <a:solidFill>
                  <a:srgbClr val="0F172A"/>
                </a:solidFill>
                <a:latin typeface="Arial"/>
              </a:defRPr>
            </a:pPr>
            <a:r>
              <a:t>REAL SENSOR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761988" y="2251252"/>
            <a:ext cx="4530852" cy="43967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0000"/>
              </a:lnSpc>
              <a:defRPr sz="1500" b="1" i="0">
                <a:solidFill>
                  <a:srgbClr val="0F172A"/>
                </a:solidFill>
                <a:latin typeface="Montserrat"/>
              </a:defRPr>
            </a:pPr>
            <a:r>
              <a:t>Bias + noise + orientation error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444751" y="2810560"/>
            <a:ext cx="3982211" cy="96012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lnSpc>
                <a:spcPct val="115000"/>
              </a:lnSpc>
            </a:pPr>
            <a:r>
              <a:rPr sz="1250" b="0" i="0" u="none">
                <a:solidFill>
                  <a:srgbClr val="0F172A"/>
                </a:solidFill>
                <a:latin typeface="Arial"/>
              </a:rPr>
              <a:t>v(t) = ∫ a(t) dt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444751" y="3770680"/>
            <a:ext cx="3982211" cy="96012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lnSpc>
                <a:spcPct val="115000"/>
              </a:lnSpc>
            </a:pPr>
            <a:r>
              <a:rPr sz="1250" b="0" i="0" u="none">
                <a:solidFill>
                  <a:srgbClr val="0F172A"/>
                </a:solidFill>
                <a:latin typeface="Arial"/>
              </a:rPr>
              <a:t>x(t) = ∫ v(t) dt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310628" y="2690926"/>
            <a:ext cx="3982211" cy="95316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lnSpc>
                <a:spcPct val="115000"/>
              </a:lnSpc>
            </a:pPr>
            <a:r>
              <a:rPr sz="1250" b="0" i="0" u="none">
                <a:solidFill>
                  <a:srgbClr val="0F172A"/>
                </a:solidFill>
                <a:latin typeface="Arial"/>
              </a:rPr>
              <a:t>Small acceleration bias creates velocity drift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310628" y="3644087"/>
            <a:ext cx="3982211" cy="95316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lnSpc>
                <a:spcPct val="115000"/>
              </a:lnSpc>
            </a:pPr>
            <a:r>
              <a:rPr sz="1250" b="0" i="0" u="none">
                <a:solidFill>
                  <a:srgbClr val="0F172A"/>
                </a:solidFill>
                <a:latin typeface="Arial"/>
              </a:rPr>
              <a:t>Orientation error leaks gravity into linear acceleration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310628" y="4597247"/>
            <a:ext cx="3982211" cy="95316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lnSpc>
                <a:spcPct val="115000"/>
              </a:lnSpc>
            </a:pPr>
            <a:r>
              <a:rPr sz="1250" b="0" i="0" u="none">
                <a:solidFill>
                  <a:srgbClr val="0F172A"/>
                </a:solidFill>
                <a:latin typeface="Arial"/>
              </a:rPr>
              <a:t>Double integration makes position error grow rapidly</a:t>
            </a:r>
          </a:p>
        </p:txBody>
      </p:sp>
      <p:sp>
        <p:nvSpPr>
          <p:cNvPr id="35" name="Freeform 34"/>
          <p:cNvSpPr/>
          <p:nvPr/>
        </p:nvSpPr>
        <p:spPr>
          <a:xfrm>
            <a:off x="640080" y="5989320"/>
            <a:ext cx="10908792" cy="548639"/>
          </a:xfrm>
          <a:custGeom>
            <a:avLst/>
            <a:gdLst/>
            <a:ahLst/>
            <a:cxnLst/>
            <a:rect l="l" t="t" r="r" b="b"/>
            <a:pathLst>
              <a:path w="10908792" h="548639">
                <a:moveTo>
                  <a:pt x="0" y="0"/>
                </a:moveTo>
                <a:lnTo>
                  <a:pt x="10872216" y="0"/>
                </a:lnTo>
                <a:lnTo>
                  <a:pt x="10872216" y="0"/>
                </a:lnTo>
                <a:lnTo>
                  <a:pt x="10883777" y="1864"/>
                </a:lnTo>
                <a:lnTo>
                  <a:pt x="10893817" y="7056"/>
                </a:lnTo>
                <a:lnTo>
                  <a:pt x="10901735" y="14974"/>
                </a:lnTo>
                <a:lnTo>
                  <a:pt x="10906927" y="25014"/>
                </a:lnTo>
                <a:lnTo>
                  <a:pt x="10908792" y="36576"/>
                </a:lnTo>
                <a:lnTo>
                  <a:pt x="10908792" y="512063"/>
                </a:lnTo>
                <a:lnTo>
                  <a:pt x="10908792" y="512063"/>
                </a:lnTo>
                <a:lnTo>
                  <a:pt x="10906927" y="523625"/>
                </a:lnTo>
                <a:lnTo>
                  <a:pt x="10901735" y="533665"/>
                </a:lnTo>
                <a:lnTo>
                  <a:pt x="10893817" y="541583"/>
                </a:lnTo>
                <a:lnTo>
                  <a:pt x="10883777" y="546775"/>
                </a:lnTo>
                <a:lnTo>
                  <a:pt x="10872216" y="548639"/>
                </a:lnTo>
                <a:lnTo>
                  <a:pt x="0" y="54863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100584" dist="25603" dir="5400000" algn="tl" rotWithShape="0">
              <a:srgbClr val="000000">
                <a:alpha val="9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Rounded Rectangle 35"/>
          <p:cNvSpPr/>
          <p:nvPr/>
        </p:nvSpPr>
        <p:spPr>
          <a:xfrm>
            <a:off x="640080" y="5989320"/>
            <a:ext cx="50292" cy="548640"/>
          </a:xfrm>
          <a:prstGeom prst="roundRect">
            <a:avLst>
              <a:gd name="adj" fmla="val 0"/>
            </a:avLst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1810269" y="5989320"/>
            <a:ext cx="9555722" cy="54864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lnSpc>
                <a:spcPct val="112000"/>
              </a:lnSpc>
            </a:pPr>
            <a:r>
              <a:rPr sz="1400" b="1" i="0" u="none">
                <a:solidFill>
                  <a:srgbClr val="0F172A"/>
                </a:solidFill>
                <a:latin typeface="Arial"/>
              </a:rPr>
              <a:t>The project therefore shifted from full inertial navigation to a constrained flight experiment.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154521-BECF-C5E9-C884-0706B5E51F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FEAE081B-BB5C-E402-174C-82DA97984BD1}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oundRect">
            <a:avLst>
              <a:gd name="adj" fmla="val 0"/>
            </a:avLst>
          </a:prstGeom>
          <a:solidFill>
            <a:srgbClr val="F4F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EBC0253C-3FD9-4335-ECE4-BC25E287E11B}"/>
              </a:ext>
            </a:extLst>
          </p:cNvPr>
          <p:cNvSpPr/>
          <p:nvPr/>
        </p:nvSpPr>
        <p:spPr>
          <a:xfrm>
            <a:off x="0" y="0"/>
            <a:ext cx="12191695" cy="1419148"/>
          </a:xfrm>
          <a:prstGeom prst="roundRect">
            <a:avLst>
              <a:gd name="adj" fmla="val 0"/>
            </a:avLst>
          </a:prstGeom>
          <a:solidFill>
            <a:srgbClr val="1235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EC1F8F0A-1304-E508-D464-DCACF643A76A}"/>
              </a:ext>
            </a:extLst>
          </p:cNvPr>
          <p:cNvSpPr/>
          <p:nvPr/>
        </p:nvSpPr>
        <p:spPr>
          <a:xfrm>
            <a:off x="0" y="1419148"/>
            <a:ext cx="12191695" cy="45720"/>
          </a:xfrm>
          <a:prstGeom prst="roundRect">
            <a:avLst>
              <a:gd name="adj" fmla="val 0"/>
            </a:avLst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F8A04FB-AB61-E3C9-4A1D-562B01B152CF}"/>
              </a:ext>
            </a:extLst>
          </p:cNvPr>
          <p:cNvSpPr txBox="1"/>
          <p:nvPr/>
        </p:nvSpPr>
        <p:spPr>
          <a:xfrm>
            <a:off x="640080" y="384048"/>
            <a:ext cx="10908792" cy="515721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98000"/>
              </a:lnSpc>
              <a:defRPr sz="3300" b="1" i="0">
                <a:solidFill>
                  <a:srgbClr val="FFFFFF"/>
                </a:solidFill>
                <a:latin typeface="Montserrat"/>
              </a:defRPr>
            </a:pPr>
            <a:r>
              <a:t>Why direct IMU position tracking is difficult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55476C7-D505-5AB4-831D-C74D9C592DF0}"/>
              </a:ext>
            </a:extLst>
          </p:cNvPr>
          <p:cNvSpPr txBox="1"/>
          <p:nvPr/>
        </p:nvSpPr>
        <p:spPr>
          <a:xfrm>
            <a:off x="640080" y="972921"/>
            <a:ext cx="10908792" cy="263347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  <a:defRPr sz="1700" b="0" i="0">
                <a:solidFill>
                  <a:srgbClr val="CBD3DB"/>
                </a:solidFill>
                <a:latin typeface="Arial"/>
              </a:defRPr>
            </a:pPr>
            <a:r>
              <a:t>The key problem is not the integral itself — it is the small errors entering the integral.</a:t>
            </a: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2FFE2578-3563-FDD8-40AF-FAD00F77FA36}"/>
              </a:ext>
            </a:extLst>
          </p:cNvPr>
          <p:cNvSpPr/>
          <p:nvPr/>
        </p:nvSpPr>
        <p:spPr>
          <a:xfrm>
            <a:off x="640080" y="1647748"/>
            <a:ext cx="5042916" cy="4158692"/>
          </a:xfrm>
          <a:custGeom>
            <a:avLst/>
            <a:gdLst/>
            <a:ahLst/>
            <a:cxnLst/>
            <a:rect l="l" t="t" r="r" b="b"/>
            <a:pathLst>
              <a:path w="5042916" h="4158692">
                <a:moveTo>
                  <a:pt x="36576" y="0"/>
                </a:moveTo>
                <a:lnTo>
                  <a:pt x="5006340" y="0"/>
                </a:lnTo>
                <a:lnTo>
                  <a:pt x="5006340" y="0"/>
                </a:lnTo>
                <a:lnTo>
                  <a:pt x="5017901" y="1865"/>
                </a:lnTo>
                <a:lnTo>
                  <a:pt x="5027941" y="7057"/>
                </a:lnTo>
                <a:lnTo>
                  <a:pt x="5035859" y="14975"/>
                </a:lnTo>
                <a:lnTo>
                  <a:pt x="5041051" y="25015"/>
                </a:lnTo>
                <a:lnTo>
                  <a:pt x="5042916" y="36576"/>
                </a:lnTo>
                <a:lnTo>
                  <a:pt x="5042916" y="4122116"/>
                </a:lnTo>
                <a:lnTo>
                  <a:pt x="5042916" y="4122116"/>
                </a:lnTo>
                <a:lnTo>
                  <a:pt x="5041051" y="4133677"/>
                </a:lnTo>
                <a:lnTo>
                  <a:pt x="5035859" y="4143717"/>
                </a:lnTo>
                <a:lnTo>
                  <a:pt x="5027941" y="4151635"/>
                </a:lnTo>
                <a:lnTo>
                  <a:pt x="5017901" y="4156827"/>
                </a:lnTo>
                <a:lnTo>
                  <a:pt x="5006340" y="4158692"/>
                </a:lnTo>
                <a:lnTo>
                  <a:pt x="36576" y="4158692"/>
                </a:lnTo>
                <a:lnTo>
                  <a:pt x="36576" y="4158692"/>
                </a:lnTo>
                <a:lnTo>
                  <a:pt x="25014" y="4156827"/>
                </a:lnTo>
                <a:lnTo>
                  <a:pt x="14974" y="4151635"/>
                </a:lnTo>
                <a:lnTo>
                  <a:pt x="7056" y="4143717"/>
                </a:lnTo>
                <a:lnTo>
                  <a:pt x="1864" y="4133677"/>
                </a:lnTo>
                <a:lnTo>
                  <a:pt x="0" y="4122116"/>
                </a:lnTo>
                <a:lnTo>
                  <a:pt x="0" y="36576"/>
                </a:lnTo>
                <a:lnTo>
                  <a:pt x="0" y="36576"/>
                </a:lnTo>
                <a:lnTo>
                  <a:pt x="1864" y="25015"/>
                </a:lnTo>
                <a:lnTo>
                  <a:pt x="7056" y="14975"/>
                </a:lnTo>
                <a:lnTo>
                  <a:pt x="14974" y="7057"/>
                </a:lnTo>
                <a:lnTo>
                  <a:pt x="25014" y="1865"/>
                </a:lnTo>
                <a:lnTo>
                  <a:pt x="3657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100584" dist="25603" dir="5400000" algn="tl" rotWithShape="0">
              <a:srgbClr val="000000">
                <a:alpha val="9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BC5EAD4F-3C16-CF37-9DBF-8A9C45BFBA74}"/>
              </a:ext>
            </a:extLst>
          </p:cNvPr>
          <p:cNvSpPr/>
          <p:nvPr/>
        </p:nvSpPr>
        <p:spPr>
          <a:xfrm>
            <a:off x="640080" y="1647748"/>
            <a:ext cx="5042916" cy="50292"/>
          </a:xfrm>
          <a:custGeom>
            <a:avLst/>
            <a:gdLst/>
            <a:ahLst/>
            <a:cxnLst/>
            <a:rect l="l" t="t" r="r" b="b"/>
            <a:pathLst>
              <a:path w="5042916" h="50292">
                <a:moveTo>
                  <a:pt x="25145" y="0"/>
                </a:moveTo>
                <a:lnTo>
                  <a:pt x="5017770" y="0"/>
                </a:lnTo>
                <a:lnTo>
                  <a:pt x="5017770" y="0"/>
                </a:lnTo>
                <a:lnTo>
                  <a:pt x="5025718" y="1282"/>
                </a:lnTo>
                <a:lnTo>
                  <a:pt x="5032621" y="4852"/>
                </a:lnTo>
                <a:lnTo>
                  <a:pt x="5038064" y="10295"/>
                </a:lnTo>
                <a:lnTo>
                  <a:pt x="5041634" y="17198"/>
                </a:lnTo>
                <a:lnTo>
                  <a:pt x="5042916" y="25146"/>
                </a:lnTo>
                <a:lnTo>
                  <a:pt x="5042916" y="50292"/>
                </a:lnTo>
                <a:lnTo>
                  <a:pt x="0" y="50292"/>
                </a:lnTo>
                <a:lnTo>
                  <a:pt x="0" y="25146"/>
                </a:lnTo>
                <a:lnTo>
                  <a:pt x="0" y="25146"/>
                </a:lnTo>
                <a:lnTo>
                  <a:pt x="1281" y="17198"/>
                </a:lnTo>
                <a:lnTo>
                  <a:pt x="4851" y="10295"/>
                </a:lnTo>
                <a:lnTo>
                  <a:pt x="10294" y="4852"/>
                </a:lnTo>
                <a:lnTo>
                  <a:pt x="17197" y="1282"/>
                </a:lnTo>
                <a:lnTo>
                  <a:pt x="25145" y="0"/>
                </a:lnTo>
                <a:close/>
              </a:path>
            </a:pathLst>
          </a:cu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11A49882-04EC-2A8F-BDED-8A66E659BA5E}"/>
              </a:ext>
            </a:extLst>
          </p:cNvPr>
          <p:cNvSpPr/>
          <p:nvPr/>
        </p:nvSpPr>
        <p:spPr>
          <a:xfrm>
            <a:off x="896112" y="2251252"/>
            <a:ext cx="1515110" cy="413004"/>
          </a:xfrm>
          <a:prstGeom prst="roundRect">
            <a:avLst>
              <a:gd name="adj" fmla="val 13284"/>
            </a:avLst>
          </a:prstGeom>
          <a:solidFill>
            <a:srgbClr val="F6F8FE"/>
          </a:solidFill>
          <a:ln w="12700">
            <a:solidFill>
              <a:srgbClr val="D3DFF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1A7014D4-972B-CB85-D5B0-7034571522B5}"/>
              </a:ext>
            </a:extLst>
          </p:cNvPr>
          <p:cNvSpPr/>
          <p:nvPr/>
        </p:nvSpPr>
        <p:spPr>
          <a:xfrm>
            <a:off x="2648966" y="2251252"/>
            <a:ext cx="1076960" cy="413004"/>
          </a:xfrm>
          <a:prstGeom prst="roundRect">
            <a:avLst>
              <a:gd name="adj" fmla="val 13284"/>
            </a:avLst>
          </a:prstGeom>
          <a:solidFill>
            <a:srgbClr val="F6F8FE"/>
          </a:solidFill>
          <a:ln w="12700">
            <a:solidFill>
              <a:srgbClr val="D3DFF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DE67FC47-14CB-A641-FBBA-9F4B577172C7}"/>
              </a:ext>
            </a:extLst>
          </p:cNvPr>
          <p:cNvSpPr/>
          <p:nvPr/>
        </p:nvSpPr>
        <p:spPr>
          <a:xfrm>
            <a:off x="3963670" y="2251252"/>
            <a:ext cx="1096010" cy="413004"/>
          </a:xfrm>
          <a:prstGeom prst="roundRect">
            <a:avLst>
              <a:gd name="adj" fmla="val 13284"/>
            </a:avLst>
          </a:prstGeom>
          <a:solidFill>
            <a:srgbClr val="F6F8FE"/>
          </a:solidFill>
          <a:ln w="12700">
            <a:solidFill>
              <a:srgbClr val="D3DFF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1BE979A2-826F-56A9-C7D4-E0827ADB4511}"/>
              </a:ext>
            </a:extLst>
          </p:cNvPr>
          <p:cNvSpPr/>
          <p:nvPr/>
        </p:nvSpPr>
        <p:spPr>
          <a:xfrm>
            <a:off x="950976" y="3162604"/>
            <a:ext cx="256031" cy="256031"/>
          </a:xfrm>
          <a:prstGeom prst="roundRect">
            <a:avLst>
              <a:gd name="adj" fmla="val 50000"/>
            </a:avLst>
          </a:prstGeom>
          <a:noFill/>
          <a:ln w="20320">
            <a:solidFill>
              <a:srgbClr val="505C6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5022068A-3086-B818-2E1B-026E5FD5B53B}"/>
              </a:ext>
            </a:extLst>
          </p:cNvPr>
          <p:cNvSpPr/>
          <p:nvPr/>
        </p:nvSpPr>
        <p:spPr>
          <a:xfrm>
            <a:off x="950976" y="4122724"/>
            <a:ext cx="256031" cy="256031"/>
          </a:xfrm>
          <a:prstGeom prst="roundRect">
            <a:avLst>
              <a:gd name="adj" fmla="val 50000"/>
            </a:avLst>
          </a:prstGeom>
          <a:noFill/>
          <a:ln w="20320">
            <a:solidFill>
              <a:srgbClr val="505C6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Freeform 18">
            <a:extLst>
              <a:ext uri="{FF2B5EF4-FFF2-40B4-BE49-F238E27FC236}">
                <a16:creationId xmlns:a16="http://schemas.microsoft.com/office/drawing/2014/main" id="{5A698173-978E-792F-E39B-AAFDBD6C139D}"/>
              </a:ext>
            </a:extLst>
          </p:cNvPr>
          <p:cNvSpPr/>
          <p:nvPr/>
        </p:nvSpPr>
        <p:spPr>
          <a:xfrm>
            <a:off x="2484374" y="2393746"/>
            <a:ext cx="91440" cy="128016"/>
          </a:xfrm>
          <a:custGeom>
            <a:avLst/>
            <a:gdLst/>
            <a:ahLst/>
            <a:cxnLst/>
            <a:rect l="l" t="t" r="r" b="b"/>
            <a:pathLst>
              <a:path w="91440" h="128016">
                <a:moveTo>
                  <a:pt x="0" y="0"/>
                </a:moveTo>
                <a:lnTo>
                  <a:pt x="0" y="128016"/>
                </a:lnTo>
                <a:lnTo>
                  <a:pt x="91440" y="64008"/>
                </a:lnTo>
                <a:close/>
              </a:path>
            </a:pathLst>
          </a:custGeom>
          <a:solidFill>
            <a:srgbClr val="505C6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Freeform 19">
            <a:extLst>
              <a:ext uri="{FF2B5EF4-FFF2-40B4-BE49-F238E27FC236}">
                <a16:creationId xmlns:a16="http://schemas.microsoft.com/office/drawing/2014/main" id="{10D07FD6-0D73-8741-C1D6-FEF4558B7C27}"/>
              </a:ext>
            </a:extLst>
          </p:cNvPr>
          <p:cNvSpPr/>
          <p:nvPr/>
        </p:nvSpPr>
        <p:spPr>
          <a:xfrm>
            <a:off x="3799078" y="2393746"/>
            <a:ext cx="91440" cy="128016"/>
          </a:xfrm>
          <a:custGeom>
            <a:avLst/>
            <a:gdLst/>
            <a:ahLst/>
            <a:cxnLst/>
            <a:rect l="l" t="t" r="r" b="b"/>
            <a:pathLst>
              <a:path w="91440" h="128016">
                <a:moveTo>
                  <a:pt x="0" y="0"/>
                </a:moveTo>
                <a:lnTo>
                  <a:pt x="0" y="128016"/>
                </a:lnTo>
                <a:lnTo>
                  <a:pt x="91440" y="64008"/>
                </a:lnTo>
                <a:close/>
              </a:path>
            </a:pathLst>
          </a:custGeom>
          <a:solidFill>
            <a:srgbClr val="505C6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3ACB54E-3BD2-C64B-CCBF-BFF962E638E7}"/>
              </a:ext>
            </a:extLst>
          </p:cNvPr>
          <p:cNvSpPr txBox="1"/>
          <p:nvPr/>
        </p:nvSpPr>
        <p:spPr>
          <a:xfrm>
            <a:off x="896112" y="1903780"/>
            <a:ext cx="4530852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defRPr sz="1000" b="1" i="0">
                <a:solidFill>
                  <a:srgbClr val="505C6F"/>
                </a:solidFill>
                <a:latin typeface="Arial"/>
              </a:defRPr>
            </a:pPr>
            <a:r>
              <a:t>IDEAL PHYSICS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C304624-C0DD-4656-A80E-4F2B28960DF8}"/>
              </a:ext>
            </a:extLst>
          </p:cNvPr>
          <p:cNvSpPr txBox="1"/>
          <p:nvPr/>
        </p:nvSpPr>
        <p:spPr>
          <a:xfrm>
            <a:off x="896112" y="2251252"/>
            <a:ext cx="1515110" cy="41300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defRPr sz="1500" b="1" i="0">
                <a:solidFill>
                  <a:srgbClr val="0F172A"/>
                </a:solidFill>
                <a:latin typeface="Montserrat"/>
              </a:defRPr>
            </a:pPr>
            <a:r>
              <a:t>Acceleration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260C302-E487-787F-FB83-FC52106D543E}"/>
              </a:ext>
            </a:extLst>
          </p:cNvPr>
          <p:cNvSpPr txBox="1"/>
          <p:nvPr/>
        </p:nvSpPr>
        <p:spPr>
          <a:xfrm>
            <a:off x="2648966" y="2251252"/>
            <a:ext cx="1076960" cy="41300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defRPr sz="1500" b="1" i="0">
                <a:solidFill>
                  <a:srgbClr val="0F172A"/>
                </a:solidFill>
                <a:latin typeface="Montserrat"/>
              </a:defRPr>
            </a:pPr>
            <a:r>
              <a:t>velocity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A4A3CBA-4276-F617-5D74-6883BF0861CD}"/>
              </a:ext>
            </a:extLst>
          </p:cNvPr>
          <p:cNvSpPr txBox="1"/>
          <p:nvPr/>
        </p:nvSpPr>
        <p:spPr>
          <a:xfrm>
            <a:off x="3963670" y="2251252"/>
            <a:ext cx="1096010" cy="41300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defRPr sz="1500" b="1" i="0">
                <a:solidFill>
                  <a:srgbClr val="0F172A"/>
                </a:solidFill>
                <a:latin typeface="Montserrat"/>
              </a:defRPr>
            </a:pPr>
            <a:r>
              <a:t>position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0C6A521-65D2-E212-79C6-AFE14E3B95BF}"/>
              </a:ext>
            </a:extLst>
          </p:cNvPr>
          <p:cNvSpPr txBox="1"/>
          <p:nvPr/>
        </p:nvSpPr>
        <p:spPr>
          <a:xfrm>
            <a:off x="1444751" y="2810560"/>
            <a:ext cx="3982211" cy="96012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lnSpc>
                <a:spcPct val="115000"/>
              </a:lnSpc>
            </a:pPr>
            <a:r>
              <a:rPr sz="1250" b="0" i="0" u="none">
                <a:solidFill>
                  <a:srgbClr val="0F172A"/>
                </a:solidFill>
                <a:latin typeface="Arial"/>
              </a:rPr>
              <a:t>v(t) = ∫ a(t) dt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F1C29C2-7875-149B-7614-12D9C9FB5F49}"/>
              </a:ext>
            </a:extLst>
          </p:cNvPr>
          <p:cNvSpPr txBox="1"/>
          <p:nvPr/>
        </p:nvSpPr>
        <p:spPr>
          <a:xfrm>
            <a:off x="1444751" y="3770680"/>
            <a:ext cx="3982211" cy="96012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lnSpc>
                <a:spcPct val="115000"/>
              </a:lnSpc>
            </a:pPr>
            <a:r>
              <a:rPr sz="1250" b="0" i="0" u="none">
                <a:solidFill>
                  <a:srgbClr val="0F172A"/>
                </a:solidFill>
                <a:latin typeface="Arial"/>
              </a:rPr>
              <a:t>x(t) = ∫ v(t) dt</a:t>
            </a:r>
          </a:p>
        </p:txBody>
      </p:sp>
      <p:sp>
        <p:nvSpPr>
          <p:cNvPr id="35" name="Freeform 34">
            <a:extLst>
              <a:ext uri="{FF2B5EF4-FFF2-40B4-BE49-F238E27FC236}">
                <a16:creationId xmlns:a16="http://schemas.microsoft.com/office/drawing/2014/main" id="{F1B6F44D-D398-8709-91A4-40D098324B2B}"/>
              </a:ext>
            </a:extLst>
          </p:cNvPr>
          <p:cNvSpPr/>
          <p:nvPr/>
        </p:nvSpPr>
        <p:spPr>
          <a:xfrm>
            <a:off x="640080" y="5989320"/>
            <a:ext cx="10908792" cy="548639"/>
          </a:xfrm>
          <a:custGeom>
            <a:avLst/>
            <a:gdLst/>
            <a:ahLst/>
            <a:cxnLst/>
            <a:rect l="l" t="t" r="r" b="b"/>
            <a:pathLst>
              <a:path w="10908792" h="548639">
                <a:moveTo>
                  <a:pt x="0" y="0"/>
                </a:moveTo>
                <a:lnTo>
                  <a:pt x="10872216" y="0"/>
                </a:lnTo>
                <a:lnTo>
                  <a:pt x="10872216" y="0"/>
                </a:lnTo>
                <a:lnTo>
                  <a:pt x="10883777" y="1864"/>
                </a:lnTo>
                <a:lnTo>
                  <a:pt x="10893817" y="7056"/>
                </a:lnTo>
                <a:lnTo>
                  <a:pt x="10901735" y="14974"/>
                </a:lnTo>
                <a:lnTo>
                  <a:pt x="10906927" y="25014"/>
                </a:lnTo>
                <a:lnTo>
                  <a:pt x="10908792" y="36576"/>
                </a:lnTo>
                <a:lnTo>
                  <a:pt x="10908792" y="512063"/>
                </a:lnTo>
                <a:lnTo>
                  <a:pt x="10908792" y="512063"/>
                </a:lnTo>
                <a:lnTo>
                  <a:pt x="10906927" y="523625"/>
                </a:lnTo>
                <a:lnTo>
                  <a:pt x="10901735" y="533665"/>
                </a:lnTo>
                <a:lnTo>
                  <a:pt x="10893817" y="541583"/>
                </a:lnTo>
                <a:lnTo>
                  <a:pt x="10883777" y="546775"/>
                </a:lnTo>
                <a:lnTo>
                  <a:pt x="10872216" y="548639"/>
                </a:lnTo>
                <a:lnTo>
                  <a:pt x="0" y="54863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100584" dist="25603" dir="5400000" algn="tl" rotWithShape="0">
              <a:srgbClr val="000000">
                <a:alpha val="9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47785269-3B69-16FC-A67D-F9E366F6CDD9}"/>
              </a:ext>
            </a:extLst>
          </p:cNvPr>
          <p:cNvSpPr/>
          <p:nvPr/>
        </p:nvSpPr>
        <p:spPr>
          <a:xfrm>
            <a:off x="640080" y="5989320"/>
            <a:ext cx="50292" cy="548640"/>
          </a:xfrm>
          <a:prstGeom prst="roundRect">
            <a:avLst>
              <a:gd name="adj" fmla="val 0"/>
            </a:avLst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7F26C5A-7D76-11CF-56A5-F135462762E3}"/>
              </a:ext>
            </a:extLst>
          </p:cNvPr>
          <p:cNvSpPr txBox="1"/>
          <p:nvPr/>
        </p:nvSpPr>
        <p:spPr>
          <a:xfrm>
            <a:off x="1810269" y="5989320"/>
            <a:ext cx="9555722" cy="54864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lnSpc>
                <a:spcPct val="112000"/>
              </a:lnSpc>
            </a:pPr>
            <a:r>
              <a:rPr sz="1400" b="1" i="0" u="none">
                <a:solidFill>
                  <a:srgbClr val="0F172A"/>
                </a:solidFill>
                <a:latin typeface="Arial"/>
              </a:rPr>
              <a:t>The project therefore shifted from full inertial navigation to a constrained flight experiment.</a:t>
            </a:r>
          </a:p>
        </p:txBody>
      </p:sp>
      <p:pic>
        <p:nvPicPr>
          <p:cNvPr id="39" name="Picture 38" descr="integration_error.png">
            <a:extLst>
              <a:ext uri="{FF2B5EF4-FFF2-40B4-BE49-F238E27FC236}">
                <a16:creationId xmlns:a16="http://schemas.microsoft.com/office/drawing/2014/main" id="{4C330750-1EFB-F531-7DF6-2FCF546626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0525" y="1578254"/>
            <a:ext cx="6583680" cy="4297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3843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0" y="0"/>
            <a:ext cx="12191695" cy="6858000"/>
          </a:xfrm>
          <a:prstGeom prst="roundRect">
            <a:avLst>
              <a:gd name="adj" fmla="val 0"/>
            </a:avLst>
          </a:prstGeom>
          <a:solidFill>
            <a:srgbClr val="F4F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0" y="0"/>
            <a:ext cx="12191695" cy="1817827"/>
          </a:xfrm>
          <a:prstGeom prst="roundRect">
            <a:avLst>
              <a:gd name="adj" fmla="val 0"/>
            </a:avLst>
          </a:prstGeom>
          <a:solidFill>
            <a:srgbClr val="1235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0" y="1817827"/>
            <a:ext cx="12191695" cy="45720"/>
          </a:xfrm>
          <a:prstGeom prst="roundRect">
            <a:avLst>
              <a:gd name="adj" fmla="val 0"/>
            </a:avLst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40080" y="384048"/>
            <a:ext cx="10908792" cy="9144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98000"/>
              </a:lnSpc>
              <a:defRPr sz="2690" b="1" i="0">
                <a:solidFill>
                  <a:srgbClr val="FFFFFF"/>
                </a:solidFill>
                <a:latin typeface="Montserrat"/>
              </a:defRPr>
            </a:pPr>
            <a:r>
              <a:t>The project changed because</a:t>
            </a:r>
            <a:br/>
            <a:r>
              <a:t>the physics exposed a limitation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371600"/>
            <a:ext cx="10908792" cy="263347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  <a:defRPr sz="1700" b="0" i="0">
                <a:solidFill>
                  <a:srgbClr val="CBD3DB"/>
                </a:solidFill>
                <a:latin typeface="Arial"/>
              </a:defRPr>
            </a:pPr>
            <a:r>
              <a:t>The original objective was more ambitious than the available sensing accuracy could support.</a:t>
            </a:r>
          </a:p>
        </p:txBody>
      </p:sp>
      <p:sp>
        <p:nvSpPr>
          <p:cNvPr id="7" name="Freeform 6"/>
          <p:cNvSpPr/>
          <p:nvPr/>
        </p:nvSpPr>
        <p:spPr>
          <a:xfrm>
            <a:off x="640080" y="2046427"/>
            <a:ext cx="5042916" cy="3760013"/>
          </a:xfrm>
          <a:custGeom>
            <a:avLst/>
            <a:gdLst/>
            <a:ahLst/>
            <a:cxnLst/>
            <a:rect l="l" t="t" r="r" b="b"/>
            <a:pathLst>
              <a:path w="5042916" h="3760013">
                <a:moveTo>
                  <a:pt x="36576" y="0"/>
                </a:moveTo>
                <a:lnTo>
                  <a:pt x="5006340" y="0"/>
                </a:lnTo>
                <a:lnTo>
                  <a:pt x="5006340" y="0"/>
                </a:lnTo>
                <a:lnTo>
                  <a:pt x="5017901" y="1864"/>
                </a:lnTo>
                <a:lnTo>
                  <a:pt x="5027941" y="7057"/>
                </a:lnTo>
                <a:lnTo>
                  <a:pt x="5035859" y="14974"/>
                </a:lnTo>
                <a:lnTo>
                  <a:pt x="5041051" y="25015"/>
                </a:lnTo>
                <a:lnTo>
                  <a:pt x="5042916" y="36576"/>
                </a:lnTo>
                <a:lnTo>
                  <a:pt x="5042916" y="3723437"/>
                </a:lnTo>
                <a:lnTo>
                  <a:pt x="5042916" y="3723437"/>
                </a:lnTo>
                <a:lnTo>
                  <a:pt x="5041051" y="3734998"/>
                </a:lnTo>
                <a:lnTo>
                  <a:pt x="5035859" y="3745038"/>
                </a:lnTo>
                <a:lnTo>
                  <a:pt x="5027941" y="3752956"/>
                </a:lnTo>
                <a:lnTo>
                  <a:pt x="5017901" y="3758148"/>
                </a:lnTo>
                <a:lnTo>
                  <a:pt x="5006340" y="3760013"/>
                </a:lnTo>
                <a:lnTo>
                  <a:pt x="36576" y="3760013"/>
                </a:lnTo>
                <a:lnTo>
                  <a:pt x="36576" y="3760013"/>
                </a:lnTo>
                <a:lnTo>
                  <a:pt x="25014" y="3758148"/>
                </a:lnTo>
                <a:lnTo>
                  <a:pt x="14974" y="3752956"/>
                </a:lnTo>
                <a:lnTo>
                  <a:pt x="7056" y="3745038"/>
                </a:lnTo>
                <a:lnTo>
                  <a:pt x="1864" y="3734998"/>
                </a:lnTo>
                <a:lnTo>
                  <a:pt x="0" y="3723437"/>
                </a:lnTo>
                <a:lnTo>
                  <a:pt x="0" y="36576"/>
                </a:lnTo>
                <a:lnTo>
                  <a:pt x="0" y="36576"/>
                </a:lnTo>
                <a:lnTo>
                  <a:pt x="1864" y="25015"/>
                </a:lnTo>
                <a:lnTo>
                  <a:pt x="7056" y="14974"/>
                </a:lnTo>
                <a:lnTo>
                  <a:pt x="14974" y="7057"/>
                </a:lnTo>
                <a:lnTo>
                  <a:pt x="25014" y="1864"/>
                </a:lnTo>
                <a:lnTo>
                  <a:pt x="3657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100584" dist="25603" dir="5400000" algn="tl" rotWithShape="0">
              <a:srgbClr val="000000">
                <a:alpha val="9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Freeform 7"/>
          <p:cNvSpPr/>
          <p:nvPr/>
        </p:nvSpPr>
        <p:spPr>
          <a:xfrm>
            <a:off x="640080" y="2046427"/>
            <a:ext cx="5042916" cy="50292"/>
          </a:xfrm>
          <a:custGeom>
            <a:avLst/>
            <a:gdLst/>
            <a:ahLst/>
            <a:cxnLst/>
            <a:rect l="l" t="t" r="r" b="b"/>
            <a:pathLst>
              <a:path w="5042916" h="50292">
                <a:moveTo>
                  <a:pt x="25145" y="0"/>
                </a:moveTo>
                <a:lnTo>
                  <a:pt x="5017770" y="0"/>
                </a:lnTo>
                <a:lnTo>
                  <a:pt x="5017770" y="0"/>
                </a:lnTo>
                <a:lnTo>
                  <a:pt x="5025718" y="1282"/>
                </a:lnTo>
                <a:lnTo>
                  <a:pt x="5032621" y="4851"/>
                </a:lnTo>
                <a:lnTo>
                  <a:pt x="5038064" y="10295"/>
                </a:lnTo>
                <a:lnTo>
                  <a:pt x="5041634" y="17197"/>
                </a:lnTo>
                <a:lnTo>
                  <a:pt x="5042916" y="25146"/>
                </a:lnTo>
                <a:lnTo>
                  <a:pt x="5042916" y="50292"/>
                </a:lnTo>
                <a:lnTo>
                  <a:pt x="0" y="50292"/>
                </a:lnTo>
                <a:lnTo>
                  <a:pt x="0" y="25146"/>
                </a:lnTo>
                <a:lnTo>
                  <a:pt x="0" y="25146"/>
                </a:lnTo>
                <a:lnTo>
                  <a:pt x="1281" y="17197"/>
                </a:lnTo>
                <a:lnTo>
                  <a:pt x="4851" y="10295"/>
                </a:lnTo>
                <a:lnTo>
                  <a:pt x="10294" y="4851"/>
                </a:lnTo>
                <a:lnTo>
                  <a:pt x="17197" y="1282"/>
                </a:lnTo>
                <a:lnTo>
                  <a:pt x="25145" y="0"/>
                </a:lnTo>
                <a:close/>
              </a:path>
            </a:pathLst>
          </a:cu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Freeform 8"/>
          <p:cNvSpPr/>
          <p:nvPr/>
        </p:nvSpPr>
        <p:spPr>
          <a:xfrm>
            <a:off x="5847588" y="3690518"/>
            <a:ext cx="493776" cy="471830"/>
          </a:xfrm>
          <a:custGeom>
            <a:avLst/>
            <a:gdLst/>
            <a:ahLst/>
            <a:cxnLst/>
            <a:rect l="l" t="t" r="r" b="b"/>
            <a:pathLst>
              <a:path w="493776" h="471830">
                <a:moveTo>
                  <a:pt x="0" y="0"/>
                </a:moveTo>
                <a:lnTo>
                  <a:pt x="493776" y="235915"/>
                </a:lnTo>
                <a:lnTo>
                  <a:pt x="0" y="471830"/>
                </a:lnTo>
                <a:close/>
              </a:path>
            </a:pathLst>
          </a:cu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950976" y="3371722"/>
            <a:ext cx="256031" cy="256031"/>
          </a:xfrm>
          <a:prstGeom prst="roundRect">
            <a:avLst>
              <a:gd name="adj" fmla="val 50000"/>
            </a:avLst>
          </a:prstGeom>
          <a:noFill/>
          <a:ln w="20320">
            <a:solidFill>
              <a:srgbClr val="505C6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950976" y="4191990"/>
            <a:ext cx="256031" cy="256031"/>
          </a:xfrm>
          <a:prstGeom prst="roundRect">
            <a:avLst>
              <a:gd name="adj" fmla="val 50000"/>
            </a:avLst>
          </a:prstGeom>
          <a:noFill/>
          <a:ln w="20320">
            <a:solidFill>
              <a:srgbClr val="505C6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950976" y="5012258"/>
            <a:ext cx="256031" cy="256031"/>
          </a:xfrm>
          <a:prstGeom prst="roundRect">
            <a:avLst>
              <a:gd name="adj" fmla="val 50000"/>
            </a:avLst>
          </a:prstGeom>
          <a:noFill/>
          <a:ln w="20320">
            <a:solidFill>
              <a:srgbClr val="505C6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6505956" y="2046427"/>
            <a:ext cx="5042916" cy="3760012"/>
          </a:xfrm>
          <a:prstGeom prst="roundRect">
            <a:avLst>
              <a:gd name="adj" fmla="val 972"/>
            </a:avLst>
          </a:prstGeom>
          <a:solidFill>
            <a:srgbClr val="DEE7FC"/>
          </a:solidFill>
          <a:ln w="22860">
            <a:solidFill>
              <a:srgbClr val="A5B0D0"/>
            </a:solidFill>
          </a:ln>
          <a:effectLst>
            <a:outerShdw blurRad="100584" dist="25603" dir="5400000" algn="tl" rotWithShape="0">
              <a:srgbClr val="000000">
                <a:alpha val="9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6761988" y="3292623"/>
            <a:ext cx="365760" cy="365760"/>
          </a:xfrm>
          <a:prstGeom prst="roundRect">
            <a:avLst>
              <a:gd name="adj" fmla="val 50000"/>
            </a:avLst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6761988" y="4064419"/>
            <a:ext cx="365760" cy="365760"/>
          </a:xfrm>
          <a:prstGeom prst="roundRect">
            <a:avLst>
              <a:gd name="adj" fmla="val 50000"/>
            </a:avLst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6761988" y="4908922"/>
            <a:ext cx="365760" cy="365760"/>
          </a:xfrm>
          <a:prstGeom prst="roundRect">
            <a:avLst>
              <a:gd name="adj" fmla="val 50000"/>
            </a:avLst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7" name="Picture 16" descr="icon_check_s585ux5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2455" y="3373090"/>
            <a:ext cx="204825" cy="204825"/>
          </a:xfrm>
          <a:prstGeom prst="rect">
            <a:avLst/>
          </a:prstGeom>
        </p:spPr>
      </p:pic>
      <p:pic>
        <p:nvPicPr>
          <p:cNvPr id="18" name="Picture 17" descr="icon_check_s585ux5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2455" y="4144886"/>
            <a:ext cx="204825" cy="204825"/>
          </a:xfrm>
          <a:prstGeom prst="rect">
            <a:avLst/>
          </a:prstGeom>
        </p:spPr>
      </p:pic>
      <p:pic>
        <p:nvPicPr>
          <p:cNvPr id="19" name="Picture 18" descr="icon_check_s585ux5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2455" y="4989389"/>
            <a:ext cx="204825" cy="204825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896112" y="2302459"/>
            <a:ext cx="4530852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defRPr sz="1000" b="1" i="0">
                <a:solidFill>
                  <a:srgbClr val="505C6F"/>
                </a:solidFill>
                <a:latin typeface="Arial"/>
              </a:defRPr>
            </a:pPr>
            <a:r>
              <a:t>INITIAL OBJECTIVE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6112" y="2649931"/>
            <a:ext cx="4530852" cy="43967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0000"/>
              </a:lnSpc>
              <a:defRPr sz="1500" b="1" i="0">
                <a:solidFill>
                  <a:srgbClr val="0F172A"/>
                </a:solidFill>
                <a:latin typeface="Montserrat"/>
              </a:defRPr>
            </a:pPr>
            <a:r>
              <a:t>Real-time 3D position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761988" y="2302459"/>
            <a:ext cx="4530852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defRPr sz="1000" b="1" i="0">
                <a:solidFill>
                  <a:srgbClr val="0F172A"/>
                </a:solidFill>
                <a:latin typeface="Arial"/>
              </a:defRPr>
            </a:pPr>
            <a:r>
              <a:t>FINAL OBJECTIVE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761988" y="2649931"/>
            <a:ext cx="4530852" cy="43967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0000"/>
              </a:lnSpc>
              <a:defRPr sz="1500" b="1" i="0">
                <a:solidFill>
                  <a:srgbClr val="0F172A"/>
                </a:solidFill>
                <a:latin typeface="Montserrat"/>
              </a:defRPr>
            </a:pPr>
            <a:r>
              <a:t>Horizontal flight distance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444751" y="3089605"/>
            <a:ext cx="3982211" cy="820267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lnSpc>
                <a:spcPct val="115000"/>
              </a:lnSpc>
            </a:pPr>
            <a:r>
              <a:rPr sz="1250" b="0" i="0" u="none">
                <a:solidFill>
                  <a:srgbClr val="0F172A"/>
                </a:solidFill>
                <a:latin typeface="Arial"/>
              </a:rPr>
              <a:t>Estimate x, y, z continuously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444751" y="3909872"/>
            <a:ext cx="3982211" cy="820267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lnSpc>
                <a:spcPct val="115000"/>
              </a:lnSpc>
            </a:pPr>
            <a:r>
              <a:rPr sz="1250" b="0" i="0" u="none">
                <a:solidFill>
                  <a:srgbClr val="0F172A"/>
                </a:solidFill>
                <a:latin typeface="Arial"/>
              </a:rPr>
              <a:t>Start from an arbitrary initial orientation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444751" y="4730140"/>
            <a:ext cx="3982211" cy="820267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lnSpc>
                <a:spcPct val="115000"/>
              </a:lnSpc>
            </a:pPr>
            <a:r>
              <a:rPr sz="1250" b="0" i="0" u="none">
                <a:solidFill>
                  <a:srgbClr val="0F172A"/>
                </a:solidFill>
                <a:latin typeface="Arial"/>
              </a:rPr>
              <a:t>Use IMU measurements to reconstruct the trajectory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310628" y="3089605"/>
            <a:ext cx="3982211" cy="771795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lnSpc>
                <a:spcPct val="115000"/>
              </a:lnSpc>
            </a:pPr>
            <a:r>
              <a:rPr sz="1250" b="0" i="0" u="none">
                <a:solidFill>
                  <a:srgbClr val="0F172A"/>
                </a:solidFill>
                <a:latin typeface="Arial"/>
              </a:rPr>
              <a:t>Detect launch and impact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310628" y="3861401"/>
            <a:ext cx="3982211" cy="771795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lnSpc>
                <a:spcPct val="115000"/>
              </a:lnSpc>
            </a:pPr>
            <a:r>
              <a:rPr sz="1250" b="0" i="0" u="none">
                <a:solidFill>
                  <a:srgbClr val="0F172A"/>
                </a:solidFill>
                <a:latin typeface="Arial"/>
              </a:rPr>
              <a:t>Estimate horizontal velocity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310628" y="4633197"/>
            <a:ext cx="3982211" cy="91721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lnSpc>
                <a:spcPct val="115000"/>
              </a:lnSpc>
            </a:pPr>
            <a:r>
              <a:rPr sz="1250" b="0" i="0" u="none">
                <a:solidFill>
                  <a:srgbClr val="0F172A"/>
                </a:solidFill>
                <a:latin typeface="Arial"/>
              </a:rPr>
              <a:t>Use measured flight time to calculate traveled distance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084DE35-B21A-1EB3-0E3D-FAFBA66D9E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2C9CDC2E-91EE-4C40-258E-5F300CF042BA}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oundRect">
            <a:avLst>
              <a:gd name="adj" fmla="val 0"/>
            </a:avLst>
          </a:prstGeom>
          <a:solidFill>
            <a:srgbClr val="F4F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5648CAAA-E41C-1D0D-7C36-404245EC2B1C}"/>
              </a:ext>
            </a:extLst>
          </p:cNvPr>
          <p:cNvSpPr/>
          <p:nvPr/>
        </p:nvSpPr>
        <p:spPr>
          <a:xfrm>
            <a:off x="0" y="0"/>
            <a:ext cx="12191695" cy="1817827"/>
          </a:xfrm>
          <a:prstGeom prst="roundRect">
            <a:avLst>
              <a:gd name="adj" fmla="val 0"/>
            </a:avLst>
          </a:prstGeom>
          <a:solidFill>
            <a:srgbClr val="1235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6DA38B25-CB6C-A9CB-AAB7-D36D83777021}"/>
              </a:ext>
            </a:extLst>
          </p:cNvPr>
          <p:cNvSpPr/>
          <p:nvPr/>
        </p:nvSpPr>
        <p:spPr>
          <a:xfrm>
            <a:off x="0" y="1817827"/>
            <a:ext cx="12191695" cy="45720"/>
          </a:xfrm>
          <a:prstGeom prst="roundRect">
            <a:avLst>
              <a:gd name="adj" fmla="val 0"/>
            </a:avLst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337716D-6B65-DD33-9AA0-C49C36D91461}"/>
              </a:ext>
            </a:extLst>
          </p:cNvPr>
          <p:cNvSpPr txBox="1"/>
          <p:nvPr/>
        </p:nvSpPr>
        <p:spPr>
          <a:xfrm>
            <a:off x="640080" y="384048"/>
            <a:ext cx="10908792" cy="9144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98000"/>
              </a:lnSpc>
              <a:defRPr sz="2690" b="1" i="0">
                <a:solidFill>
                  <a:srgbClr val="FFFFFF"/>
                </a:solidFill>
                <a:latin typeface="Montserrat"/>
              </a:defRPr>
            </a:pPr>
            <a:r>
              <a:rPr lang="en-US" dirty="0"/>
              <a:t>Physics approach</a:t>
            </a:r>
            <a:endParaRPr dirty="0"/>
          </a:p>
        </p:txBody>
      </p:sp>
      <p:pic>
        <p:nvPicPr>
          <p:cNvPr id="31" name="Picture 30" descr="projectile.png">
            <a:extLst>
              <a:ext uri="{FF2B5EF4-FFF2-40B4-BE49-F238E27FC236}">
                <a16:creationId xmlns:a16="http://schemas.microsoft.com/office/drawing/2014/main" id="{C783EA07-ACA2-4017-1770-CC9F8D9E26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303" y="2026000"/>
            <a:ext cx="10332720" cy="48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961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0" y="0"/>
            <a:ext cx="12191695" cy="6858000"/>
          </a:xfrm>
          <a:prstGeom prst="roundRect">
            <a:avLst>
              <a:gd name="adj" fmla="val 0"/>
            </a:avLst>
          </a:prstGeom>
          <a:solidFill>
            <a:srgbClr val="F4F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0" y="0"/>
            <a:ext cx="12191695" cy="1419148"/>
          </a:xfrm>
          <a:prstGeom prst="roundRect">
            <a:avLst>
              <a:gd name="adj" fmla="val 0"/>
            </a:avLst>
          </a:prstGeom>
          <a:solidFill>
            <a:srgbClr val="1235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0" y="1419148"/>
            <a:ext cx="12191695" cy="45720"/>
          </a:xfrm>
          <a:prstGeom prst="roundRect">
            <a:avLst>
              <a:gd name="adj" fmla="val 0"/>
            </a:avLst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40080" y="384048"/>
            <a:ext cx="10908792" cy="515721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98000"/>
              </a:lnSpc>
              <a:defRPr sz="3300" b="1" i="0">
                <a:solidFill>
                  <a:srgbClr val="FFFFFF"/>
                </a:solidFill>
                <a:latin typeface="Montserrat"/>
              </a:defRPr>
            </a:pPr>
            <a:r>
              <a:t>System hardware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972921"/>
            <a:ext cx="10908792" cy="263347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  <a:defRPr sz="1700" b="0" i="0">
                <a:solidFill>
                  <a:srgbClr val="CBD3DB"/>
                </a:solidFill>
                <a:latin typeface="Arial"/>
              </a:defRPr>
            </a:pPr>
            <a:r>
              <a:t>A compact embedded prototype combines inertial sensors, an MCU and a local display.</a:t>
            </a:r>
          </a:p>
        </p:txBody>
      </p:sp>
      <p:sp>
        <p:nvSpPr>
          <p:cNvPr id="7" name="Freeform 6"/>
          <p:cNvSpPr/>
          <p:nvPr/>
        </p:nvSpPr>
        <p:spPr>
          <a:xfrm>
            <a:off x="640080" y="1647748"/>
            <a:ext cx="5298948" cy="2307946"/>
          </a:xfrm>
          <a:custGeom>
            <a:avLst/>
            <a:gdLst/>
            <a:ahLst/>
            <a:cxnLst/>
            <a:rect l="l" t="t" r="r" b="b"/>
            <a:pathLst>
              <a:path w="5298948" h="2307946">
                <a:moveTo>
                  <a:pt x="36576" y="0"/>
                </a:moveTo>
                <a:lnTo>
                  <a:pt x="5262372" y="0"/>
                </a:lnTo>
                <a:lnTo>
                  <a:pt x="5262372" y="0"/>
                </a:lnTo>
                <a:lnTo>
                  <a:pt x="5273933" y="1865"/>
                </a:lnTo>
                <a:lnTo>
                  <a:pt x="5283973" y="7057"/>
                </a:lnTo>
                <a:lnTo>
                  <a:pt x="5291891" y="14975"/>
                </a:lnTo>
                <a:lnTo>
                  <a:pt x="5297083" y="25015"/>
                </a:lnTo>
                <a:lnTo>
                  <a:pt x="5298948" y="36576"/>
                </a:lnTo>
                <a:lnTo>
                  <a:pt x="5298948" y="2271370"/>
                </a:lnTo>
                <a:lnTo>
                  <a:pt x="5298948" y="2271370"/>
                </a:lnTo>
                <a:lnTo>
                  <a:pt x="5297083" y="2282931"/>
                </a:lnTo>
                <a:lnTo>
                  <a:pt x="5291891" y="2292971"/>
                </a:lnTo>
                <a:lnTo>
                  <a:pt x="5283973" y="2300889"/>
                </a:lnTo>
                <a:lnTo>
                  <a:pt x="5273933" y="2306081"/>
                </a:lnTo>
                <a:lnTo>
                  <a:pt x="5262372" y="2307946"/>
                </a:lnTo>
                <a:lnTo>
                  <a:pt x="36576" y="2307946"/>
                </a:lnTo>
                <a:lnTo>
                  <a:pt x="36576" y="2307946"/>
                </a:lnTo>
                <a:lnTo>
                  <a:pt x="25014" y="2306081"/>
                </a:lnTo>
                <a:lnTo>
                  <a:pt x="14974" y="2300889"/>
                </a:lnTo>
                <a:lnTo>
                  <a:pt x="7056" y="2292971"/>
                </a:lnTo>
                <a:lnTo>
                  <a:pt x="1864" y="2282931"/>
                </a:lnTo>
                <a:lnTo>
                  <a:pt x="0" y="2271370"/>
                </a:lnTo>
                <a:lnTo>
                  <a:pt x="0" y="36576"/>
                </a:lnTo>
                <a:lnTo>
                  <a:pt x="0" y="36576"/>
                </a:lnTo>
                <a:lnTo>
                  <a:pt x="1864" y="25015"/>
                </a:lnTo>
                <a:lnTo>
                  <a:pt x="7056" y="14975"/>
                </a:lnTo>
                <a:lnTo>
                  <a:pt x="14974" y="7057"/>
                </a:lnTo>
                <a:lnTo>
                  <a:pt x="25014" y="1865"/>
                </a:lnTo>
                <a:lnTo>
                  <a:pt x="3657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100584" dist="25603" dir="5400000" algn="tl" rotWithShape="0">
              <a:srgbClr val="000000">
                <a:alpha val="9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Freeform 7"/>
          <p:cNvSpPr/>
          <p:nvPr/>
        </p:nvSpPr>
        <p:spPr>
          <a:xfrm>
            <a:off x="640080" y="1647748"/>
            <a:ext cx="5298948" cy="82296"/>
          </a:xfrm>
          <a:custGeom>
            <a:avLst/>
            <a:gdLst/>
            <a:ahLst/>
            <a:cxnLst/>
            <a:rect l="l" t="t" r="r" b="b"/>
            <a:pathLst>
              <a:path w="5298948" h="82296">
                <a:moveTo>
                  <a:pt x="36576" y="0"/>
                </a:moveTo>
                <a:lnTo>
                  <a:pt x="5262372" y="0"/>
                </a:lnTo>
                <a:lnTo>
                  <a:pt x="5262372" y="0"/>
                </a:lnTo>
                <a:lnTo>
                  <a:pt x="5273933" y="1865"/>
                </a:lnTo>
                <a:lnTo>
                  <a:pt x="5283973" y="7057"/>
                </a:lnTo>
                <a:lnTo>
                  <a:pt x="5291891" y="14975"/>
                </a:lnTo>
                <a:lnTo>
                  <a:pt x="5297083" y="25015"/>
                </a:lnTo>
                <a:lnTo>
                  <a:pt x="5298948" y="36576"/>
                </a:lnTo>
                <a:lnTo>
                  <a:pt x="5298948" y="82296"/>
                </a:lnTo>
                <a:lnTo>
                  <a:pt x="0" y="82296"/>
                </a:lnTo>
                <a:lnTo>
                  <a:pt x="0" y="36576"/>
                </a:lnTo>
                <a:lnTo>
                  <a:pt x="0" y="36576"/>
                </a:lnTo>
                <a:lnTo>
                  <a:pt x="1864" y="25015"/>
                </a:lnTo>
                <a:lnTo>
                  <a:pt x="7056" y="14975"/>
                </a:lnTo>
                <a:lnTo>
                  <a:pt x="14974" y="7057"/>
                </a:lnTo>
                <a:lnTo>
                  <a:pt x="25014" y="1865"/>
                </a:lnTo>
                <a:lnTo>
                  <a:pt x="36576" y="0"/>
                </a:lnTo>
                <a:close/>
              </a:path>
            </a:pathLst>
          </a:cu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Freeform 8"/>
          <p:cNvSpPr/>
          <p:nvPr/>
        </p:nvSpPr>
        <p:spPr>
          <a:xfrm>
            <a:off x="6249924" y="1647748"/>
            <a:ext cx="5298948" cy="2307946"/>
          </a:xfrm>
          <a:custGeom>
            <a:avLst/>
            <a:gdLst/>
            <a:ahLst/>
            <a:cxnLst/>
            <a:rect l="l" t="t" r="r" b="b"/>
            <a:pathLst>
              <a:path w="5298948" h="2307946">
                <a:moveTo>
                  <a:pt x="36576" y="0"/>
                </a:moveTo>
                <a:lnTo>
                  <a:pt x="5262372" y="0"/>
                </a:lnTo>
                <a:lnTo>
                  <a:pt x="5262372" y="0"/>
                </a:lnTo>
                <a:lnTo>
                  <a:pt x="5273933" y="1865"/>
                </a:lnTo>
                <a:lnTo>
                  <a:pt x="5283973" y="7057"/>
                </a:lnTo>
                <a:lnTo>
                  <a:pt x="5291891" y="14975"/>
                </a:lnTo>
                <a:lnTo>
                  <a:pt x="5297083" y="25015"/>
                </a:lnTo>
                <a:lnTo>
                  <a:pt x="5298948" y="36576"/>
                </a:lnTo>
                <a:lnTo>
                  <a:pt x="5298948" y="2271370"/>
                </a:lnTo>
                <a:lnTo>
                  <a:pt x="5298948" y="2271370"/>
                </a:lnTo>
                <a:lnTo>
                  <a:pt x="5297083" y="2282931"/>
                </a:lnTo>
                <a:lnTo>
                  <a:pt x="5291891" y="2292971"/>
                </a:lnTo>
                <a:lnTo>
                  <a:pt x="5283973" y="2300889"/>
                </a:lnTo>
                <a:lnTo>
                  <a:pt x="5273933" y="2306081"/>
                </a:lnTo>
                <a:lnTo>
                  <a:pt x="5262372" y="2307946"/>
                </a:lnTo>
                <a:lnTo>
                  <a:pt x="36576" y="2307946"/>
                </a:lnTo>
                <a:lnTo>
                  <a:pt x="36576" y="2307946"/>
                </a:lnTo>
                <a:lnTo>
                  <a:pt x="25014" y="2306081"/>
                </a:lnTo>
                <a:lnTo>
                  <a:pt x="14974" y="2300889"/>
                </a:lnTo>
                <a:lnTo>
                  <a:pt x="7056" y="2292971"/>
                </a:lnTo>
                <a:lnTo>
                  <a:pt x="1864" y="2282931"/>
                </a:lnTo>
                <a:lnTo>
                  <a:pt x="0" y="2271370"/>
                </a:lnTo>
                <a:lnTo>
                  <a:pt x="0" y="36576"/>
                </a:lnTo>
                <a:lnTo>
                  <a:pt x="0" y="36576"/>
                </a:lnTo>
                <a:lnTo>
                  <a:pt x="1864" y="25015"/>
                </a:lnTo>
                <a:lnTo>
                  <a:pt x="7056" y="14975"/>
                </a:lnTo>
                <a:lnTo>
                  <a:pt x="14974" y="7057"/>
                </a:lnTo>
                <a:lnTo>
                  <a:pt x="25014" y="1865"/>
                </a:lnTo>
                <a:lnTo>
                  <a:pt x="3657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100584" dist="25603" dir="5400000" algn="tl" rotWithShape="0">
              <a:srgbClr val="000000">
                <a:alpha val="9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Freeform 9"/>
          <p:cNvSpPr/>
          <p:nvPr/>
        </p:nvSpPr>
        <p:spPr>
          <a:xfrm>
            <a:off x="6249924" y="1647748"/>
            <a:ext cx="5298948" cy="82296"/>
          </a:xfrm>
          <a:custGeom>
            <a:avLst/>
            <a:gdLst/>
            <a:ahLst/>
            <a:cxnLst/>
            <a:rect l="l" t="t" r="r" b="b"/>
            <a:pathLst>
              <a:path w="5298948" h="82296">
                <a:moveTo>
                  <a:pt x="36576" y="0"/>
                </a:moveTo>
                <a:lnTo>
                  <a:pt x="5262372" y="0"/>
                </a:lnTo>
                <a:lnTo>
                  <a:pt x="5262372" y="0"/>
                </a:lnTo>
                <a:lnTo>
                  <a:pt x="5273933" y="1865"/>
                </a:lnTo>
                <a:lnTo>
                  <a:pt x="5283973" y="7057"/>
                </a:lnTo>
                <a:lnTo>
                  <a:pt x="5291891" y="14975"/>
                </a:lnTo>
                <a:lnTo>
                  <a:pt x="5297083" y="25015"/>
                </a:lnTo>
                <a:lnTo>
                  <a:pt x="5298948" y="36576"/>
                </a:lnTo>
                <a:lnTo>
                  <a:pt x="5298948" y="82296"/>
                </a:lnTo>
                <a:lnTo>
                  <a:pt x="0" y="82296"/>
                </a:lnTo>
                <a:lnTo>
                  <a:pt x="0" y="36576"/>
                </a:lnTo>
                <a:lnTo>
                  <a:pt x="0" y="36576"/>
                </a:lnTo>
                <a:lnTo>
                  <a:pt x="1864" y="25015"/>
                </a:lnTo>
                <a:lnTo>
                  <a:pt x="7056" y="14975"/>
                </a:lnTo>
                <a:lnTo>
                  <a:pt x="14974" y="7057"/>
                </a:lnTo>
                <a:lnTo>
                  <a:pt x="25014" y="1865"/>
                </a:lnTo>
                <a:lnTo>
                  <a:pt x="36576" y="0"/>
                </a:lnTo>
                <a:close/>
              </a:path>
            </a:pathLst>
          </a:cu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Freeform 10"/>
          <p:cNvSpPr/>
          <p:nvPr/>
        </p:nvSpPr>
        <p:spPr>
          <a:xfrm>
            <a:off x="640080" y="4230014"/>
            <a:ext cx="5298948" cy="2307945"/>
          </a:xfrm>
          <a:custGeom>
            <a:avLst/>
            <a:gdLst/>
            <a:ahLst/>
            <a:cxnLst/>
            <a:rect l="l" t="t" r="r" b="b"/>
            <a:pathLst>
              <a:path w="5298948" h="2307945">
                <a:moveTo>
                  <a:pt x="36576" y="0"/>
                </a:moveTo>
                <a:lnTo>
                  <a:pt x="5262372" y="0"/>
                </a:lnTo>
                <a:lnTo>
                  <a:pt x="5262372" y="0"/>
                </a:lnTo>
                <a:lnTo>
                  <a:pt x="5273933" y="1865"/>
                </a:lnTo>
                <a:lnTo>
                  <a:pt x="5283973" y="7057"/>
                </a:lnTo>
                <a:lnTo>
                  <a:pt x="5291891" y="14974"/>
                </a:lnTo>
                <a:lnTo>
                  <a:pt x="5297083" y="25015"/>
                </a:lnTo>
                <a:lnTo>
                  <a:pt x="5298948" y="36576"/>
                </a:lnTo>
                <a:lnTo>
                  <a:pt x="5298948" y="2271369"/>
                </a:lnTo>
                <a:lnTo>
                  <a:pt x="5298948" y="2271369"/>
                </a:lnTo>
                <a:lnTo>
                  <a:pt x="5297083" y="2282931"/>
                </a:lnTo>
                <a:lnTo>
                  <a:pt x="5291891" y="2292971"/>
                </a:lnTo>
                <a:lnTo>
                  <a:pt x="5283973" y="2300889"/>
                </a:lnTo>
                <a:lnTo>
                  <a:pt x="5273933" y="2306081"/>
                </a:lnTo>
                <a:lnTo>
                  <a:pt x="5262372" y="2307945"/>
                </a:lnTo>
                <a:lnTo>
                  <a:pt x="36576" y="2307945"/>
                </a:lnTo>
                <a:lnTo>
                  <a:pt x="36576" y="2307945"/>
                </a:lnTo>
                <a:lnTo>
                  <a:pt x="25014" y="2306081"/>
                </a:lnTo>
                <a:lnTo>
                  <a:pt x="14974" y="2300889"/>
                </a:lnTo>
                <a:lnTo>
                  <a:pt x="7056" y="2292971"/>
                </a:lnTo>
                <a:lnTo>
                  <a:pt x="1864" y="2282931"/>
                </a:lnTo>
                <a:lnTo>
                  <a:pt x="0" y="2271369"/>
                </a:lnTo>
                <a:lnTo>
                  <a:pt x="0" y="36576"/>
                </a:lnTo>
                <a:lnTo>
                  <a:pt x="0" y="36576"/>
                </a:lnTo>
                <a:lnTo>
                  <a:pt x="1864" y="25015"/>
                </a:lnTo>
                <a:lnTo>
                  <a:pt x="7056" y="14974"/>
                </a:lnTo>
                <a:lnTo>
                  <a:pt x="14974" y="7057"/>
                </a:lnTo>
                <a:lnTo>
                  <a:pt x="25014" y="1865"/>
                </a:lnTo>
                <a:lnTo>
                  <a:pt x="3657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100584" dist="25603" dir="5400000" algn="tl" rotWithShape="0">
              <a:srgbClr val="000000">
                <a:alpha val="9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Freeform 11"/>
          <p:cNvSpPr/>
          <p:nvPr/>
        </p:nvSpPr>
        <p:spPr>
          <a:xfrm>
            <a:off x="640080" y="4230014"/>
            <a:ext cx="5298948" cy="82296"/>
          </a:xfrm>
          <a:custGeom>
            <a:avLst/>
            <a:gdLst/>
            <a:ahLst/>
            <a:cxnLst/>
            <a:rect l="l" t="t" r="r" b="b"/>
            <a:pathLst>
              <a:path w="5298948" h="82296">
                <a:moveTo>
                  <a:pt x="36576" y="0"/>
                </a:moveTo>
                <a:lnTo>
                  <a:pt x="5262372" y="0"/>
                </a:lnTo>
                <a:lnTo>
                  <a:pt x="5262372" y="0"/>
                </a:lnTo>
                <a:lnTo>
                  <a:pt x="5273933" y="1865"/>
                </a:lnTo>
                <a:lnTo>
                  <a:pt x="5283973" y="7057"/>
                </a:lnTo>
                <a:lnTo>
                  <a:pt x="5291891" y="14974"/>
                </a:lnTo>
                <a:lnTo>
                  <a:pt x="5297083" y="25015"/>
                </a:lnTo>
                <a:lnTo>
                  <a:pt x="5298948" y="36576"/>
                </a:lnTo>
                <a:lnTo>
                  <a:pt x="5298948" y="82296"/>
                </a:lnTo>
                <a:lnTo>
                  <a:pt x="0" y="82296"/>
                </a:lnTo>
                <a:lnTo>
                  <a:pt x="0" y="36576"/>
                </a:lnTo>
                <a:lnTo>
                  <a:pt x="0" y="36576"/>
                </a:lnTo>
                <a:lnTo>
                  <a:pt x="1864" y="25015"/>
                </a:lnTo>
                <a:lnTo>
                  <a:pt x="7056" y="14974"/>
                </a:lnTo>
                <a:lnTo>
                  <a:pt x="14974" y="7057"/>
                </a:lnTo>
                <a:lnTo>
                  <a:pt x="25014" y="1865"/>
                </a:lnTo>
                <a:lnTo>
                  <a:pt x="36576" y="0"/>
                </a:lnTo>
                <a:close/>
              </a:path>
            </a:pathLst>
          </a:cu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Freeform 12"/>
          <p:cNvSpPr/>
          <p:nvPr/>
        </p:nvSpPr>
        <p:spPr>
          <a:xfrm>
            <a:off x="6249924" y="4230014"/>
            <a:ext cx="5298948" cy="2307945"/>
          </a:xfrm>
          <a:custGeom>
            <a:avLst/>
            <a:gdLst/>
            <a:ahLst/>
            <a:cxnLst/>
            <a:rect l="l" t="t" r="r" b="b"/>
            <a:pathLst>
              <a:path w="5298948" h="2307945">
                <a:moveTo>
                  <a:pt x="36576" y="0"/>
                </a:moveTo>
                <a:lnTo>
                  <a:pt x="5262372" y="0"/>
                </a:lnTo>
                <a:lnTo>
                  <a:pt x="5262372" y="0"/>
                </a:lnTo>
                <a:lnTo>
                  <a:pt x="5273933" y="1865"/>
                </a:lnTo>
                <a:lnTo>
                  <a:pt x="5283973" y="7057"/>
                </a:lnTo>
                <a:lnTo>
                  <a:pt x="5291891" y="14974"/>
                </a:lnTo>
                <a:lnTo>
                  <a:pt x="5297083" y="25015"/>
                </a:lnTo>
                <a:lnTo>
                  <a:pt x="5298948" y="36576"/>
                </a:lnTo>
                <a:lnTo>
                  <a:pt x="5298948" y="2271369"/>
                </a:lnTo>
                <a:lnTo>
                  <a:pt x="5298948" y="2271369"/>
                </a:lnTo>
                <a:lnTo>
                  <a:pt x="5297083" y="2282931"/>
                </a:lnTo>
                <a:lnTo>
                  <a:pt x="5291891" y="2292971"/>
                </a:lnTo>
                <a:lnTo>
                  <a:pt x="5283973" y="2300889"/>
                </a:lnTo>
                <a:lnTo>
                  <a:pt x="5273933" y="2306081"/>
                </a:lnTo>
                <a:lnTo>
                  <a:pt x="5262372" y="2307945"/>
                </a:lnTo>
                <a:lnTo>
                  <a:pt x="36576" y="2307945"/>
                </a:lnTo>
                <a:lnTo>
                  <a:pt x="36576" y="2307945"/>
                </a:lnTo>
                <a:lnTo>
                  <a:pt x="25014" y="2306081"/>
                </a:lnTo>
                <a:lnTo>
                  <a:pt x="14974" y="2300889"/>
                </a:lnTo>
                <a:lnTo>
                  <a:pt x="7056" y="2292971"/>
                </a:lnTo>
                <a:lnTo>
                  <a:pt x="1864" y="2282931"/>
                </a:lnTo>
                <a:lnTo>
                  <a:pt x="0" y="2271369"/>
                </a:lnTo>
                <a:lnTo>
                  <a:pt x="0" y="36576"/>
                </a:lnTo>
                <a:lnTo>
                  <a:pt x="0" y="36576"/>
                </a:lnTo>
                <a:lnTo>
                  <a:pt x="1864" y="25015"/>
                </a:lnTo>
                <a:lnTo>
                  <a:pt x="7056" y="14974"/>
                </a:lnTo>
                <a:lnTo>
                  <a:pt x="14974" y="7057"/>
                </a:lnTo>
                <a:lnTo>
                  <a:pt x="25014" y="1865"/>
                </a:lnTo>
                <a:lnTo>
                  <a:pt x="3657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100584" dist="25603" dir="5400000" algn="tl" rotWithShape="0">
              <a:srgbClr val="000000">
                <a:alpha val="9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Freeform 13"/>
          <p:cNvSpPr/>
          <p:nvPr/>
        </p:nvSpPr>
        <p:spPr>
          <a:xfrm>
            <a:off x="6249924" y="4230014"/>
            <a:ext cx="5298948" cy="82296"/>
          </a:xfrm>
          <a:custGeom>
            <a:avLst/>
            <a:gdLst/>
            <a:ahLst/>
            <a:cxnLst/>
            <a:rect l="l" t="t" r="r" b="b"/>
            <a:pathLst>
              <a:path w="5298948" h="82296">
                <a:moveTo>
                  <a:pt x="36576" y="0"/>
                </a:moveTo>
                <a:lnTo>
                  <a:pt x="5262372" y="0"/>
                </a:lnTo>
                <a:lnTo>
                  <a:pt x="5262372" y="0"/>
                </a:lnTo>
                <a:lnTo>
                  <a:pt x="5273933" y="1865"/>
                </a:lnTo>
                <a:lnTo>
                  <a:pt x="5283973" y="7057"/>
                </a:lnTo>
                <a:lnTo>
                  <a:pt x="5291891" y="14974"/>
                </a:lnTo>
                <a:lnTo>
                  <a:pt x="5297083" y="25015"/>
                </a:lnTo>
                <a:lnTo>
                  <a:pt x="5298948" y="36576"/>
                </a:lnTo>
                <a:lnTo>
                  <a:pt x="5298948" y="82296"/>
                </a:lnTo>
                <a:lnTo>
                  <a:pt x="0" y="82296"/>
                </a:lnTo>
                <a:lnTo>
                  <a:pt x="0" y="36576"/>
                </a:lnTo>
                <a:lnTo>
                  <a:pt x="0" y="36576"/>
                </a:lnTo>
                <a:lnTo>
                  <a:pt x="1864" y="25015"/>
                </a:lnTo>
                <a:lnTo>
                  <a:pt x="7056" y="14974"/>
                </a:lnTo>
                <a:lnTo>
                  <a:pt x="14974" y="7057"/>
                </a:lnTo>
                <a:lnTo>
                  <a:pt x="25014" y="1865"/>
                </a:lnTo>
                <a:lnTo>
                  <a:pt x="36576" y="0"/>
                </a:lnTo>
                <a:close/>
              </a:path>
            </a:pathLst>
          </a:cu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813815" y="2908928"/>
            <a:ext cx="56692" cy="56692"/>
          </a:xfrm>
          <a:prstGeom prst="roundRect">
            <a:avLst>
              <a:gd name="adj" fmla="val 0"/>
            </a:avLst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813815" y="3248971"/>
            <a:ext cx="56692" cy="56692"/>
          </a:xfrm>
          <a:prstGeom prst="roundRect">
            <a:avLst>
              <a:gd name="adj" fmla="val 0"/>
            </a:avLst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ounded Rectangle 16"/>
          <p:cNvSpPr/>
          <p:nvPr/>
        </p:nvSpPr>
        <p:spPr>
          <a:xfrm>
            <a:off x="813815" y="3589013"/>
            <a:ext cx="56692" cy="56692"/>
          </a:xfrm>
          <a:prstGeom prst="roundRect">
            <a:avLst>
              <a:gd name="adj" fmla="val 0"/>
            </a:avLst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6423659" y="3127933"/>
            <a:ext cx="56692" cy="56692"/>
          </a:xfrm>
          <a:prstGeom prst="roundRect">
            <a:avLst>
              <a:gd name="adj" fmla="val 0"/>
            </a:avLst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6423659" y="3563899"/>
            <a:ext cx="56692" cy="56692"/>
          </a:xfrm>
          <a:prstGeom prst="roundRect">
            <a:avLst>
              <a:gd name="adj" fmla="val 0"/>
            </a:avLst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ounded Rectangle 19"/>
          <p:cNvSpPr/>
          <p:nvPr/>
        </p:nvSpPr>
        <p:spPr>
          <a:xfrm>
            <a:off x="813815" y="5710199"/>
            <a:ext cx="56692" cy="56692"/>
          </a:xfrm>
          <a:prstGeom prst="roundRect">
            <a:avLst>
              <a:gd name="adj" fmla="val 0"/>
            </a:avLst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ounded Rectangle 20"/>
          <p:cNvSpPr/>
          <p:nvPr/>
        </p:nvSpPr>
        <p:spPr>
          <a:xfrm>
            <a:off x="813815" y="6146165"/>
            <a:ext cx="56692" cy="56692"/>
          </a:xfrm>
          <a:prstGeom prst="roundRect">
            <a:avLst>
              <a:gd name="adj" fmla="val 0"/>
            </a:avLst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ounded Rectangle 21"/>
          <p:cNvSpPr/>
          <p:nvPr/>
        </p:nvSpPr>
        <p:spPr>
          <a:xfrm>
            <a:off x="6423659" y="5710199"/>
            <a:ext cx="56692" cy="56692"/>
          </a:xfrm>
          <a:prstGeom prst="roundRect">
            <a:avLst>
              <a:gd name="adj" fmla="val 0"/>
            </a:avLst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unded Rectangle 22"/>
          <p:cNvSpPr/>
          <p:nvPr/>
        </p:nvSpPr>
        <p:spPr>
          <a:xfrm>
            <a:off x="6423659" y="6146165"/>
            <a:ext cx="56692" cy="56692"/>
          </a:xfrm>
          <a:prstGeom prst="roundRect">
            <a:avLst>
              <a:gd name="adj" fmla="val 0"/>
            </a:avLst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24" name="Connector 23"/>
          <p:cNvCxnSpPr/>
          <p:nvPr/>
        </p:nvCxnSpPr>
        <p:spPr>
          <a:xfrm>
            <a:off x="804671" y="2716961"/>
            <a:ext cx="4969765" cy="0"/>
          </a:xfrm>
          <a:prstGeom prst="line">
            <a:avLst/>
          </a:prstGeom>
          <a:ln w="12700">
            <a:solidFill>
              <a:srgbClr val="D3DFF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>
            <a:off x="6414516" y="2852801"/>
            <a:ext cx="4969764" cy="0"/>
          </a:xfrm>
          <a:prstGeom prst="line">
            <a:avLst/>
          </a:prstGeom>
          <a:ln w="12700">
            <a:solidFill>
              <a:srgbClr val="D3DFF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/>
          <p:nvPr/>
        </p:nvCxnSpPr>
        <p:spPr>
          <a:xfrm>
            <a:off x="804671" y="5435066"/>
            <a:ext cx="4969765" cy="0"/>
          </a:xfrm>
          <a:prstGeom prst="line">
            <a:avLst/>
          </a:prstGeom>
          <a:ln w="12700">
            <a:solidFill>
              <a:srgbClr val="D3DFF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/>
          <p:cNvCxnSpPr/>
          <p:nvPr/>
        </p:nvCxnSpPr>
        <p:spPr>
          <a:xfrm>
            <a:off x="6414516" y="5435066"/>
            <a:ext cx="4969764" cy="0"/>
          </a:xfrm>
          <a:prstGeom prst="line">
            <a:avLst/>
          </a:prstGeom>
          <a:ln w="12700">
            <a:solidFill>
              <a:srgbClr val="D3DFF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804671" y="1876348"/>
            <a:ext cx="4969764" cy="317373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  <a:defRPr sz="1700" b="1" i="0">
                <a:solidFill>
                  <a:srgbClr val="0F172A"/>
                </a:solidFill>
                <a:latin typeface="Montserrat"/>
              </a:defRPr>
            </a:pPr>
            <a:r>
              <a:t>STM32F103C8T6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04671" y="2321737"/>
            <a:ext cx="4969764" cy="31292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0000"/>
              </a:lnSpc>
              <a:defRPr sz="1600" b="0" i="0">
                <a:solidFill>
                  <a:srgbClr val="0F172A"/>
                </a:solidFill>
                <a:latin typeface="Arial"/>
              </a:defRPr>
            </a:pPr>
            <a:r>
              <a:t>Main controller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52804" y="2799257"/>
            <a:ext cx="4821631" cy="27603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5000"/>
              </a:lnSpc>
              <a:defRPr sz="1350" b="0" i="0">
                <a:solidFill>
                  <a:srgbClr val="505C6F"/>
                </a:solidFill>
                <a:latin typeface="Arial"/>
              </a:defRPr>
            </a:pPr>
            <a:r>
              <a:t>Runs firmware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52804" y="3139300"/>
            <a:ext cx="4821631" cy="27603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5000"/>
              </a:lnSpc>
              <a:defRPr sz="1350" b="0" i="0">
                <a:solidFill>
                  <a:srgbClr val="505C6F"/>
                </a:solidFill>
                <a:latin typeface="Arial"/>
              </a:defRPr>
            </a:pPr>
            <a:r>
              <a:t>Performs calculations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52804" y="3479342"/>
            <a:ext cx="4821631" cy="27603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5000"/>
              </a:lnSpc>
              <a:defRPr sz="1350" b="0" i="0">
                <a:solidFill>
                  <a:srgbClr val="505C6F"/>
                </a:solidFill>
                <a:latin typeface="Arial"/>
              </a:defRPr>
            </a:pPr>
            <a:r>
              <a:t>8 MHz system clock in current project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414516" y="1876348"/>
            <a:ext cx="4969764" cy="317373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  <a:defRPr sz="1700" b="1" i="0">
                <a:solidFill>
                  <a:srgbClr val="0F172A"/>
                </a:solidFill>
                <a:latin typeface="Montserrat"/>
              </a:defRPr>
            </a:pPr>
            <a:r>
              <a:t>MMA8452Q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414516" y="2321737"/>
            <a:ext cx="4969764" cy="3911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0000"/>
              </a:lnSpc>
              <a:defRPr sz="2000" b="0" i="0">
                <a:solidFill>
                  <a:srgbClr val="0F172A"/>
                </a:solidFill>
                <a:latin typeface="Montserrat"/>
              </a:defRPr>
            </a:pPr>
            <a:r>
              <a:t>3-axis accelerometer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562648" y="2992704"/>
            <a:ext cx="4821631" cy="32715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5000"/>
              </a:lnSpc>
              <a:defRPr sz="1600" b="0" i="0">
                <a:solidFill>
                  <a:srgbClr val="505C6F"/>
                </a:solidFill>
                <a:latin typeface="Arial"/>
              </a:defRPr>
            </a:pPr>
            <a:r>
              <a:t>±2 g configuration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562648" y="3428669"/>
            <a:ext cx="4821631" cy="32715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5000"/>
              </a:lnSpc>
              <a:defRPr sz="1600" b="0" i="0">
                <a:solidFill>
                  <a:srgbClr val="505C6F"/>
                </a:solidFill>
                <a:latin typeface="Arial"/>
              </a:defRPr>
            </a:pPr>
            <a:r>
              <a:t>Corrected interpretation: 12-bit, 1024 counts/g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04671" y="4458614"/>
            <a:ext cx="4969764" cy="317373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  <a:defRPr sz="1700" b="1" i="0">
                <a:solidFill>
                  <a:srgbClr val="0F172A"/>
                </a:solidFill>
                <a:latin typeface="Montserrat"/>
              </a:defRPr>
            </a:pPr>
            <a:r>
              <a:t>MPU6050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04671" y="4904003"/>
            <a:ext cx="4969764" cy="3911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0000"/>
              </a:lnSpc>
              <a:defRPr sz="2000" b="0" i="0">
                <a:solidFill>
                  <a:srgbClr val="0F172A"/>
                </a:solidFill>
                <a:latin typeface="Montserrat"/>
              </a:defRPr>
            </a:pPr>
            <a:r>
              <a:t>3-axis gyroscope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52804" y="5574969"/>
            <a:ext cx="4821631" cy="32715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5000"/>
              </a:lnSpc>
              <a:defRPr sz="1600" b="0" i="0">
                <a:solidFill>
                  <a:srgbClr val="505C6F"/>
                </a:solidFill>
                <a:latin typeface="Arial"/>
              </a:defRPr>
            </a:pPr>
            <a:r>
              <a:t>±250 °/s configuration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52804" y="6010935"/>
            <a:ext cx="4821631" cy="32715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5000"/>
              </a:lnSpc>
              <a:defRPr sz="1600" b="0" i="0">
                <a:solidFill>
                  <a:srgbClr val="505C6F"/>
                </a:solidFill>
                <a:latin typeface="Arial"/>
              </a:defRPr>
            </a:pPr>
            <a:r>
              <a:t>131 LSB/(°/s) scale in driver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414516" y="4458614"/>
            <a:ext cx="4969764" cy="317373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  <a:defRPr sz="1700" b="1" i="0">
                <a:solidFill>
                  <a:srgbClr val="0F172A"/>
                </a:solidFill>
                <a:latin typeface="Montserrat"/>
              </a:defRPr>
            </a:pPr>
            <a:r>
              <a:t>16×2 LCD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414516" y="4904003"/>
            <a:ext cx="4969764" cy="3911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0000"/>
              </a:lnSpc>
              <a:defRPr sz="2000" b="0" i="0">
                <a:solidFill>
                  <a:srgbClr val="0F172A"/>
                </a:solidFill>
                <a:latin typeface="Montserrat"/>
              </a:defRPr>
            </a:pPr>
            <a:r>
              <a:t>Local interface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562648" y="5574969"/>
            <a:ext cx="4821631" cy="32715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5000"/>
              </a:lnSpc>
              <a:defRPr sz="1600" b="0" i="0">
                <a:solidFill>
                  <a:srgbClr val="505C6F"/>
                </a:solidFill>
                <a:latin typeface="Arial"/>
              </a:defRPr>
            </a:pPr>
            <a:r>
              <a:t>Shows operating state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562648" y="6010935"/>
            <a:ext cx="4821631" cy="32715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5000"/>
              </a:lnSpc>
              <a:defRPr sz="1600" b="0" i="0">
                <a:solidFill>
                  <a:srgbClr val="505C6F"/>
                </a:solidFill>
                <a:latin typeface="Arial"/>
              </a:defRPr>
            </a:pPr>
            <a:r>
              <a:t>Displays velocity, flight time and result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473BF9D-C8A3-9179-3C60-6CAB19A05E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6F7F9D20-2080-04E3-BB14-D1EE94DCE418}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oundRect">
            <a:avLst>
              <a:gd name="adj" fmla="val 0"/>
            </a:avLst>
          </a:prstGeom>
          <a:solidFill>
            <a:srgbClr val="F4F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1C14C09A-3F73-9791-2342-9EE1E533D7ED}"/>
              </a:ext>
            </a:extLst>
          </p:cNvPr>
          <p:cNvSpPr/>
          <p:nvPr/>
        </p:nvSpPr>
        <p:spPr>
          <a:xfrm>
            <a:off x="0" y="0"/>
            <a:ext cx="12191695" cy="1349654"/>
          </a:xfrm>
          <a:prstGeom prst="roundRect">
            <a:avLst>
              <a:gd name="adj" fmla="val 0"/>
            </a:avLst>
          </a:prstGeom>
          <a:solidFill>
            <a:srgbClr val="1235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E126E351-D9C0-85E2-AC34-42B33A5B3244}"/>
              </a:ext>
            </a:extLst>
          </p:cNvPr>
          <p:cNvSpPr/>
          <p:nvPr/>
        </p:nvSpPr>
        <p:spPr>
          <a:xfrm>
            <a:off x="0" y="1349654"/>
            <a:ext cx="12191695" cy="45720"/>
          </a:xfrm>
          <a:prstGeom prst="roundRect">
            <a:avLst>
              <a:gd name="adj" fmla="val 0"/>
            </a:avLst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BAE720E-E4BF-4CAA-5323-A930A90231C8}"/>
              </a:ext>
            </a:extLst>
          </p:cNvPr>
          <p:cNvSpPr txBox="1"/>
          <p:nvPr/>
        </p:nvSpPr>
        <p:spPr>
          <a:xfrm>
            <a:off x="640080" y="384048"/>
            <a:ext cx="10908792" cy="515721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98000"/>
              </a:lnSpc>
              <a:defRPr sz="3300" b="1" i="0">
                <a:solidFill>
                  <a:srgbClr val="FFFFFF"/>
                </a:solidFill>
                <a:latin typeface="Montserrat"/>
              </a:defRPr>
            </a:pPr>
            <a:r>
              <a:rPr lang="en-US" dirty="0"/>
              <a:t>Built schematic</a:t>
            </a:r>
            <a:endParaRPr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18B0B8D-559A-35D8-9222-CFF6631D988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321" t="19149" b="13191"/>
          <a:stretch>
            <a:fillRect/>
          </a:stretch>
        </p:blipFill>
        <p:spPr>
          <a:xfrm rot="16200000">
            <a:off x="301876" y="1905395"/>
            <a:ext cx="4509754" cy="4640094"/>
          </a:xfrm>
          <a:prstGeom prst="rect">
            <a:avLst/>
          </a:prstGeom>
        </p:spPr>
      </p:pic>
      <p:pic>
        <p:nvPicPr>
          <p:cNvPr id="11" name="Picture 10" descr="IMU_test_schematic.png">
            <a:extLst>
              <a:ext uri="{FF2B5EF4-FFF2-40B4-BE49-F238E27FC236}">
                <a16:creationId xmlns:a16="http://schemas.microsoft.com/office/drawing/2014/main" id="{31F6F101-E772-79ED-9F8E-C1FE1FB990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6800" y="1733702"/>
            <a:ext cx="7315200" cy="4983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7792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0" y="0"/>
            <a:ext cx="12191695" cy="6858000"/>
          </a:xfrm>
          <a:prstGeom prst="roundRect">
            <a:avLst>
              <a:gd name="adj" fmla="val 0"/>
            </a:avLst>
          </a:prstGeom>
          <a:solidFill>
            <a:srgbClr val="F4F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0" y="0"/>
            <a:ext cx="12191695" cy="1349654"/>
          </a:xfrm>
          <a:prstGeom prst="roundRect">
            <a:avLst>
              <a:gd name="adj" fmla="val 0"/>
            </a:avLst>
          </a:prstGeom>
          <a:solidFill>
            <a:srgbClr val="1235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0" y="1349654"/>
            <a:ext cx="12191695" cy="45720"/>
          </a:xfrm>
          <a:prstGeom prst="roundRect">
            <a:avLst>
              <a:gd name="adj" fmla="val 0"/>
            </a:avLst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40080" y="384048"/>
            <a:ext cx="10908792" cy="515721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98000"/>
              </a:lnSpc>
              <a:defRPr sz="3300" b="1" i="0">
                <a:solidFill>
                  <a:srgbClr val="FFFFFF"/>
                </a:solidFill>
                <a:latin typeface="Montserrat"/>
              </a:defRPr>
            </a:pPr>
            <a:r>
              <a:t>Electrical architecture and key interfaces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972921"/>
            <a:ext cx="10908792" cy="263347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  <a:defRPr sz="1700" b="0" i="0">
                <a:solidFill>
                  <a:srgbClr val="CBD3DB"/>
                </a:solidFill>
                <a:latin typeface="Arial"/>
              </a:defRPr>
            </a:pPr>
            <a:r>
              <a:t>Derived directly from the STM32CubeMX configuration and firmware.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8209226"/>
              </p:ext>
            </p:extLst>
          </p:nvPr>
        </p:nvGraphicFramePr>
        <p:xfrm>
          <a:off x="640080" y="2155509"/>
          <a:ext cx="10908791" cy="332079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015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95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149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226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64159">
                <a:tc>
                  <a:txBody>
                    <a:bodyPr/>
                    <a:lstStyle/>
                    <a:p>
                      <a:pPr algn="l">
                        <a:defRPr sz="1359" b="1">
                          <a:solidFill>
                            <a:srgbClr val="FFFFFF"/>
                          </a:solidFill>
                          <a:latin typeface="Arial"/>
                        </a:defRPr>
                      </a:pPr>
                      <a:r>
                        <a:rPr dirty="0"/>
                        <a:t>Function</a:t>
                      </a:r>
                    </a:p>
                  </a:txBody>
                  <a:tcPr marL="82296" marR="82296" marT="36576" marB="365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>
                      <a:solidFill>
                        <a:srgbClr val="F4F5F7"/>
                      </a:solidFill>
                    </a:lnB>
                    <a:solidFill>
                      <a:srgbClr val="12355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359" b="1">
                          <a:solidFill>
                            <a:srgbClr val="FFFFFF"/>
                          </a:solidFill>
                          <a:latin typeface="Arial"/>
                        </a:defRPr>
                      </a:pPr>
                      <a:r>
                        <a:t>Device / signal</a:t>
                      </a:r>
                    </a:p>
                  </a:txBody>
                  <a:tcPr marL="82296" marR="82296" marT="36576" marB="365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>
                      <a:solidFill>
                        <a:srgbClr val="F4F5F7"/>
                      </a:solidFill>
                    </a:lnB>
                    <a:solidFill>
                      <a:srgbClr val="12355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359" b="1">
                          <a:solidFill>
                            <a:srgbClr val="FFFFFF"/>
                          </a:solidFill>
                          <a:latin typeface="Arial"/>
                        </a:defRPr>
                      </a:pPr>
                      <a:r>
                        <a:t>STM32 pins</a:t>
                      </a:r>
                    </a:p>
                  </a:txBody>
                  <a:tcPr marL="82296" marR="82296" marT="36576" marB="365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>
                      <a:solidFill>
                        <a:srgbClr val="F4F5F7"/>
                      </a:solidFill>
                    </a:lnB>
                    <a:solidFill>
                      <a:srgbClr val="12355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359" b="1">
                          <a:solidFill>
                            <a:srgbClr val="FFFFFF"/>
                          </a:solidFill>
                          <a:latin typeface="Arial"/>
                        </a:defRPr>
                      </a:pPr>
                      <a:r>
                        <a:t>Interface / role</a:t>
                      </a:r>
                    </a:p>
                  </a:txBody>
                  <a:tcPr marL="82296" marR="82296" marT="36576" marB="365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>
                      <a:solidFill>
                        <a:srgbClr val="F4F5F7"/>
                      </a:solidFill>
                    </a:lnB>
                    <a:solidFill>
                      <a:srgbClr val="12355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4159">
                <a:tc>
                  <a:txBody>
                    <a:bodyPr/>
                    <a:lstStyle/>
                    <a:p>
                      <a:pPr algn="l">
                        <a:defRPr sz="1550" b="0">
                          <a:solidFill>
                            <a:srgbClr val="0F172A"/>
                          </a:solidFill>
                          <a:latin typeface="Arial"/>
                        </a:defRPr>
                      </a:pPr>
                      <a:r>
                        <a:t>Shared IMU bus</a:t>
                      </a:r>
                    </a:p>
                  </a:txBody>
                  <a:tcPr marL="82296" marR="82296" marT="36576" marB="36576" anchor="ctr">
                    <a:lnL>
                      <a:noFill/>
                    </a:lnL>
                    <a:lnR>
                      <a:noFill/>
                    </a:lnR>
                    <a:lnT w="19050">
                      <a:solidFill>
                        <a:srgbClr val="F4F5F7"/>
                      </a:solidFill>
                    </a:lnT>
                    <a:lnB>
                      <a:noFill/>
                    </a:lnB>
                    <a:solidFill>
                      <a:srgbClr val="F4F7FE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550" b="0">
                          <a:solidFill>
                            <a:srgbClr val="0F172A"/>
                          </a:solidFill>
                          <a:latin typeface="Arial"/>
                        </a:defRPr>
                      </a:pPr>
                      <a:r>
                        <a:t>MMA8452Q + MPU6050</a:t>
                      </a:r>
                    </a:p>
                  </a:txBody>
                  <a:tcPr marL="82296" marR="82296" marT="36576" marB="36576" anchor="ctr">
                    <a:lnL>
                      <a:noFill/>
                    </a:lnL>
                    <a:lnR>
                      <a:noFill/>
                    </a:lnR>
                    <a:lnT w="19050">
                      <a:solidFill>
                        <a:srgbClr val="F4F5F7"/>
                      </a:solidFill>
                    </a:lnT>
                    <a:lnB>
                      <a:noFill/>
                    </a:lnB>
                    <a:solidFill>
                      <a:srgbClr val="F4F7FE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550" b="0">
                          <a:solidFill>
                            <a:srgbClr val="0F172A"/>
                          </a:solidFill>
                          <a:latin typeface="Arial"/>
                        </a:defRPr>
                      </a:pPr>
                      <a:r>
                        <a:t>PB6 / PB7</a:t>
                      </a:r>
                    </a:p>
                  </a:txBody>
                  <a:tcPr marL="82296" marR="82296" marT="36576" marB="36576" anchor="ctr">
                    <a:lnL>
                      <a:noFill/>
                    </a:lnL>
                    <a:lnR>
                      <a:noFill/>
                    </a:lnR>
                    <a:lnT w="19050">
                      <a:solidFill>
                        <a:srgbClr val="F4F5F7"/>
                      </a:solidFill>
                    </a:lnT>
                    <a:lnB>
                      <a:noFill/>
                    </a:lnB>
                    <a:solidFill>
                      <a:srgbClr val="F4F7FE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550" b="0">
                          <a:solidFill>
                            <a:srgbClr val="0F172A"/>
                          </a:solidFill>
                          <a:latin typeface="Arial"/>
                        </a:defRPr>
                      </a:pPr>
                      <a:r>
                        <a:t>I²C1 SCL / SDA</a:t>
                      </a:r>
                    </a:p>
                  </a:txBody>
                  <a:tcPr marL="82296" marR="82296" marT="36576" marB="36576" anchor="ctr">
                    <a:lnL>
                      <a:noFill/>
                    </a:lnL>
                    <a:lnR>
                      <a:noFill/>
                    </a:lnR>
                    <a:lnT w="19050">
                      <a:solidFill>
                        <a:srgbClr val="F4F5F7"/>
                      </a:solidFill>
                    </a:lnT>
                    <a:lnB>
                      <a:noFill/>
                    </a:lnB>
                    <a:solidFill>
                      <a:srgbClr val="F4F7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4159">
                <a:tc>
                  <a:txBody>
                    <a:bodyPr/>
                    <a:lstStyle/>
                    <a:p>
                      <a:pPr algn="l">
                        <a:defRPr sz="1550" b="0">
                          <a:solidFill>
                            <a:srgbClr val="0F172A"/>
                          </a:solidFill>
                          <a:latin typeface="Arial"/>
                        </a:defRPr>
                      </a:pPr>
                      <a:r>
                        <a:t>LCD control</a:t>
                      </a:r>
                    </a:p>
                  </a:txBody>
                  <a:tcPr marL="82296" marR="82296" marT="36576" marB="36576" anchor="ctr">
                    <a:lnL>
                      <a:noFill/>
                    </a:lnL>
                    <a:lnR>
                      <a:noFill/>
                    </a:lnR>
                    <a:lnT w="19050">
                      <a:noFill/>
                    </a:lnT>
                    <a:lnB>
                      <a:noFill/>
                    </a:lnB>
                    <a:solidFill>
                      <a:srgbClr val="F4F7FE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550" b="0">
                          <a:solidFill>
                            <a:srgbClr val="0F172A"/>
                          </a:solidFill>
                          <a:latin typeface="Arial"/>
                        </a:defRPr>
                      </a:pPr>
                      <a:r>
                        <a:t>RS / E</a:t>
                      </a:r>
                    </a:p>
                  </a:txBody>
                  <a:tcPr marL="82296" marR="82296" marT="36576" marB="36576" anchor="ctr">
                    <a:lnL>
                      <a:noFill/>
                    </a:lnL>
                    <a:lnR>
                      <a:noFill/>
                    </a:lnR>
                    <a:lnT w="19050">
                      <a:noFill/>
                    </a:lnT>
                    <a:lnB>
                      <a:noFill/>
                    </a:lnB>
                    <a:solidFill>
                      <a:srgbClr val="F4F7FE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550" b="0">
                          <a:solidFill>
                            <a:srgbClr val="0F172A"/>
                          </a:solidFill>
                          <a:latin typeface="Arial"/>
                        </a:defRPr>
                      </a:pPr>
                      <a:r>
                        <a:t>PA0 / PA1</a:t>
                      </a:r>
                    </a:p>
                  </a:txBody>
                  <a:tcPr marL="82296" marR="82296" marT="36576" marB="36576" anchor="ctr">
                    <a:lnL>
                      <a:noFill/>
                    </a:lnL>
                    <a:lnR>
                      <a:noFill/>
                    </a:lnR>
                    <a:lnT w="19050">
                      <a:noFill/>
                    </a:lnT>
                    <a:lnB>
                      <a:noFill/>
                    </a:lnB>
                    <a:solidFill>
                      <a:srgbClr val="F4F7FE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550" b="0">
                          <a:solidFill>
                            <a:srgbClr val="0F172A"/>
                          </a:solidFill>
                          <a:latin typeface="Arial"/>
                        </a:defRPr>
                      </a:pPr>
                      <a:r>
                        <a:t>GPIO output</a:t>
                      </a:r>
                    </a:p>
                  </a:txBody>
                  <a:tcPr marL="82296" marR="82296" marT="36576" marB="36576" anchor="ctr">
                    <a:lnL>
                      <a:noFill/>
                    </a:lnL>
                    <a:lnR>
                      <a:noFill/>
                    </a:lnR>
                    <a:lnT w="19050">
                      <a:noFill/>
                    </a:lnT>
                    <a:lnB>
                      <a:noFill/>
                    </a:lnB>
                    <a:solidFill>
                      <a:srgbClr val="F4F7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4159">
                <a:tc>
                  <a:txBody>
                    <a:bodyPr/>
                    <a:lstStyle/>
                    <a:p>
                      <a:pPr algn="l">
                        <a:defRPr sz="1550" b="0">
                          <a:solidFill>
                            <a:srgbClr val="0F172A"/>
                          </a:solidFill>
                          <a:latin typeface="Arial"/>
                        </a:defRPr>
                      </a:pPr>
                      <a:r>
                        <a:t>LCD data</a:t>
                      </a:r>
                    </a:p>
                  </a:txBody>
                  <a:tcPr marL="82296" marR="82296" marT="36576" marB="36576" anchor="ctr">
                    <a:lnL>
                      <a:noFill/>
                    </a:lnL>
                    <a:lnR>
                      <a:noFill/>
                    </a:lnR>
                    <a:lnT w="19050">
                      <a:noFill/>
                    </a:lnT>
                    <a:lnB>
                      <a:noFill/>
                    </a:lnB>
                    <a:solidFill>
                      <a:srgbClr val="F4F7FE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550" b="0">
                          <a:solidFill>
                            <a:srgbClr val="0F172A"/>
                          </a:solidFill>
                          <a:latin typeface="Arial"/>
                        </a:defRPr>
                      </a:pPr>
                      <a:r>
                        <a:t>D4–D7</a:t>
                      </a:r>
                    </a:p>
                  </a:txBody>
                  <a:tcPr marL="82296" marR="82296" marT="36576" marB="36576" anchor="ctr">
                    <a:lnL>
                      <a:noFill/>
                    </a:lnL>
                    <a:lnR>
                      <a:noFill/>
                    </a:lnR>
                    <a:lnT w="19050">
                      <a:noFill/>
                    </a:lnT>
                    <a:lnB>
                      <a:noFill/>
                    </a:lnB>
                    <a:solidFill>
                      <a:srgbClr val="F4F7FE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550" b="0">
                          <a:solidFill>
                            <a:srgbClr val="0F172A"/>
                          </a:solidFill>
                          <a:latin typeface="Arial"/>
                        </a:defRPr>
                      </a:pPr>
                      <a:r>
                        <a:t>PA4–PA7</a:t>
                      </a:r>
                    </a:p>
                  </a:txBody>
                  <a:tcPr marL="82296" marR="82296" marT="36576" marB="36576" anchor="ctr">
                    <a:lnL>
                      <a:noFill/>
                    </a:lnL>
                    <a:lnR>
                      <a:noFill/>
                    </a:lnR>
                    <a:lnT w="19050">
                      <a:noFill/>
                    </a:lnT>
                    <a:lnB>
                      <a:noFill/>
                    </a:lnB>
                    <a:solidFill>
                      <a:srgbClr val="F4F7FE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550" b="0">
                          <a:solidFill>
                            <a:srgbClr val="0F172A"/>
                          </a:solidFill>
                          <a:latin typeface="Arial"/>
                        </a:defRPr>
                      </a:pPr>
                      <a:r>
                        <a:t>4-bit parallel GPIO</a:t>
                      </a:r>
                    </a:p>
                  </a:txBody>
                  <a:tcPr marL="82296" marR="82296" marT="36576" marB="36576" anchor="ctr">
                    <a:lnL>
                      <a:noFill/>
                    </a:lnL>
                    <a:lnR>
                      <a:noFill/>
                    </a:lnR>
                    <a:lnT w="19050">
                      <a:noFill/>
                    </a:lnT>
                    <a:lnB>
                      <a:noFill/>
                    </a:lnB>
                    <a:solidFill>
                      <a:srgbClr val="F4F7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4159">
                <a:tc>
                  <a:txBody>
                    <a:bodyPr/>
                    <a:lstStyle/>
                    <a:p>
                      <a:pPr algn="l">
                        <a:defRPr sz="1550" b="0">
                          <a:solidFill>
                            <a:srgbClr val="0F172A"/>
                          </a:solidFill>
                          <a:latin typeface="Arial"/>
                        </a:defRPr>
                      </a:pPr>
                      <a:r>
                        <a:t>Reset input</a:t>
                      </a:r>
                    </a:p>
                  </a:txBody>
                  <a:tcPr marL="82296" marR="82296" marT="36576" marB="36576" anchor="ctr">
                    <a:lnL>
                      <a:noFill/>
                    </a:lnL>
                    <a:lnR>
                      <a:noFill/>
                    </a:lnR>
                    <a:lnT w="19050">
                      <a:noFill/>
                    </a:lnT>
                    <a:lnB>
                      <a:noFill/>
                    </a:lnB>
                    <a:solidFill>
                      <a:srgbClr val="F4F7FE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550" b="0">
                          <a:solidFill>
                            <a:srgbClr val="0F172A"/>
                          </a:solidFill>
                          <a:latin typeface="Arial"/>
                        </a:defRPr>
                      </a:pPr>
                      <a:r>
                        <a:t>RESET_BTN</a:t>
                      </a:r>
                    </a:p>
                  </a:txBody>
                  <a:tcPr marL="82296" marR="82296" marT="36576" marB="36576" anchor="ctr">
                    <a:lnL>
                      <a:noFill/>
                    </a:lnL>
                    <a:lnR>
                      <a:noFill/>
                    </a:lnR>
                    <a:lnT w="19050">
                      <a:noFill/>
                    </a:lnT>
                    <a:lnB>
                      <a:noFill/>
                    </a:lnB>
                    <a:solidFill>
                      <a:srgbClr val="F4F7FE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550" b="0">
                          <a:solidFill>
                            <a:srgbClr val="0F172A"/>
                          </a:solidFill>
                          <a:latin typeface="Arial"/>
                        </a:defRPr>
                      </a:pPr>
                      <a:r>
                        <a:t>PB8</a:t>
                      </a:r>
                    </a:p>
                  </a:txBody>
                  <a:tcPr marL="82296" marR="82296" marT="36576" marB="36576" anchor="ctr">
                    <a:lnL>
                      <a:noFill/>
                    </a:lnL>
                    <a:lnR>
                      <a:noFill/>
                    </a:lnR>
                    <a:lnT w="19050">
                      <a:noFill/>
                    </a:lnT>
                    <a:lnB>
                      <a:noFill/>
                    </a:lnB>
                    <a:solidFill>
                      <a:srgbClr val="F4F7FE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550" b="0">
                          <a:solidFill>
                            <a:srgbClr val="0F172A"/>
                          </a:solidFill>
                          <a:latin typeface="Arial"/>
                        </a:defRPr>
                      </a:pPr>
                      <a:r>
                        <a:rPr dirty="0"/>
                        <a:t>GPIO input with pull-up</a:t>
                      </a:r>
                    </a:p>
                  </a:txBody>
                  <a:tcPr marL="82296" marR="82296" marT="36576" marB="36576" anchor="ctr">
                    <a:lnL>
                      <a:noFill/>
                    </a:lnL>
                    <a:lnR>
                      <a:noFill/>
                    </a:lnR>
                    <a:lnT w="19050">
                      <a:noFill/>
                    </a:lnT>
                    <a:lnB>
                      <a:noFill/>
                    </a:lnB>
                    <a:solidFill>
                      <a:srgbClr val="F4F7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0" y="0"/>
            <a:ext cx="12191695" cy="6858000"/>
          </a:xfrm>
          <a:prstGeom prst="roundRect">
            <a:avLst>
              <a:gd name="adj" fmla="val 0"/>
            </a:avLst>
          </a:prstGeom>
          <a:solidFill>
            <a:srgbClr val="F4F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0" y="0"/>
            <a:ext cx="12191695" cy="1349654"/>
          </a:xfrm>
          <a:prstGeom prst="roundRect">
            <a:avLst>
              <a:gd name="adj" fmla="val 0"/>
            </a:avLst>
          </a:prstGeom>
          <a:solidFill>
            <a:srgbClr val="1235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0" y="1349654"/>
            <a:ext cx="12191695" cy="45720"/>
          </a:xfrm>
          <a:prstGeom prst="roundRect">
            <a:avLst>
              <a:gd name="adj" fmla="val 0"/>
            </a:avLst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40080" y="384048"/>
            <a:ext cx="10908792" cy="515721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98000"/>
              </a:lnSpc>
              <a:defRPr sz="3300" b="1" i="0">
                <a:solidFill>
                  <a:srgbClr val="FFFFFF"/>
                </a:solidFill>
                <a:latin typeface="Montserrat"/>
              </a:defRPr>
            </a:pPr>
            <a:r>
              <a:t>The mathematical pipeline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972921"/>
            <a:ext cx="10908792" cy="263347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  <a:defRPr sz="1700" b="0" i="0">
                <a:solidFill>
                  <a:srgbClr val="CBD3DB"/>
                </a:solidFill>
                <a:latin typeface="Arial"/>
              </a:defRPr>
            </a:pPr>
            <a:r>
              <a:t>This is the core physics-to-computation path used by the project.</a:t>
            </a:r>
          </a:p>
        </p:txBody>
      </p:sp>
      <p:sp>
        <p:nvSpPr>
          <p:cNvPr id="7" name="Freeform 6"/>
          <p:cNvSpPr/>
          <p:nvPr/>
        </p:nvSpPr>
        <p:spPr>
          <a:xfrm>
            <a:off x="603503" y="1956384"/>
            <a:ext cx="10981945" cy="723646"/>
          </a:xfrm>
          <a:custGeom>
            <a:avLst/>
            <a:gdLst/>
            <a:ahLst/>
            <a:cxnLst/>
            <a:rect l="l" t="t" r="r" b="b"/>
            <a:pathLst>
              <a:path w="10981945" h="723646">
                <a:moveTo>
                  <a:pt x="0" y="0"/>
                </a:moveTo>
                <a:lnTo>
                  <a:pt x="10945369" y="0"/>
                </a:lnTo>
                <a:lnTo>
                  <a:pt x="10945369" y="0"/>
                </a:lnTo>
                <a:lnTo>
                  <a:pt x="10956930" y="1864"/>
                </a:lnTo>
                <a:lnTo>
                  <a:pt x="10966970" y="7057"/>
                </a:lnTo>
                <a:lnTo>
                  <a:pt x="10974888" y="14974"/>
                </a:lnTo>
                <a:lnTo>
                  <a:pt x="10980080" y="25015"/>
                </a:lnTo>
                <a:lnTo>
                  <a:pt x="10981945" y="36576"/>
                </a:lnTo>
                <a:lnTo>
                  <a:pt x="10981945" y="687070"/>
                </a:lnTo>
                <a:lnTo>
                  <a:pt x="10981945" y="687070"/>
                </a:lnTo>
                <a:lnTo>
                  <a:pt x="10980080" y="698631"/>
                </a:lnTo>
                <a:lnTo>
                  <a:pt x="10974888" y="708671"/>
                </a:lnTo>
                <a:lnTo>
                  <a:pt x="10966970" y="716589"/>
                </a:lnTo>
                <a:lnTo>
                  <a:pt x="10956930" y="721781"/>
                </a:lnTo>
                <a:lnTo>
                  <a:pt x="10945369" y="723646"/>
                </a:lnTo>
                <a:lnTo>
                  <a:pt x="0" y="72364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100584" dist="25603" dir="5400000" algn="tl" rotWithShape="0">
              <a:srgbClr val="000000">
                <a:alpha val="9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Freeform 7"/>
          <p:cNvSpPr/>
          <p:nvPr/>
        </p:nvSpPr>
        <p:spPr>
          <a:xfrm>
            <a:off x="603503" y="2776042"/>
            <a:ext cx="10981945" cy="723646"/>
          </a:xfrm>
          <a:custGeom>
            <a:avLst/>
            <a:gdLst/>
            <a:ahLst/>
            <a:cxnLst/>
            <a:rect l="l" t="t" r="r" b="b"/>
            <a:pathLst>
              <a:path w="10981945" h="723646">
                <a:moveTo>
                  <a:pt x="0" y="0"/>
                </a:moveTo>
                <a:lnTo>
                  <a:pt x="10945369" y="0"/>
                </a:lnTo>
                <a:lnTo>
                  <a:pt x="10945369" y="0"/>
                </a:lnTo>
                <a:lnTo>
                  <a:pt x="10956930" y="1864"/>
                </a:lnTo>
                <a:lnTo>
                  <a:pt x="10966970" y="7057"/>
                </a:lnTo>
                <a:lnTo>
                  <a:pt x="10974888" y="14974"/>
                </a:lnTo>
                <a:lnTo>
                  <a:pt x="10980080" y="25015"/>
                </a:lnTo>
                <a:lnTo>
                  <a:pt x="10981945" y="36576"/>
                </a:lnTo>
                <a:lnTo>
                  <a:pt x="10981945" y="687070"/>
                </a:lnTo>
                <a:lnTo>
                  <a:pt x="10981945" y="687070"/>
                </a:lnTo>
                <a:lnTo>
                  <a:pt x="10980080" y="698631"/>
                </a:lnTo>
                <a:lnTo>
                  <a:pt x="10974888" y="708671"/>
                </a:lnTo>
                <a:lnTo>
                  <a:pt x="10966970" y="716589"/>
                </a:lnTo>
                <a:lnTo>
                  <a:pt x="10956930" y="721781"/>
                </a:lnTo>
                <a:lnTo>
                  <a:pt x="10945369" y="723646"/>
                </a:lnTo>
                <a:lnTo>
                  <a:pt x="0" y="72364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100584" dist="25603" dir="5400000" algn="tl" rotWithShape="0">
              <a:srgbClr val="000000">
                <a:alpha val="9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Freeform 8"/>
          <p:cNvSpPr/>
          <p:nvPr/>
        </p:nvSpPr>
        <p:spPr>
          <a:xfrm>
            <a:off x="603503" y="3595700"/>
            <a:ext cx="10981945" cy="723646"/>
          </a:xfrm>
          <a:custGeom>
            <a:avLst/>
            <a:gdLst/>
            <a:ahLst/>
            <a:cxnLst/>
            <a:rect l="l" t="t" r="r" b="b"/>
            <a:pathLst>
              <a:path w="10981945" h="723646">
                <a:moveTo>
                  <a:pt x="0" y="0"/>
                </a:moveTo>
                <a:lnTo>
                  <a:pt x="10945369" y="0"/>
                </a:lnTo>
                <a:lnTo>
                  <a:pt x="10945369" y="0"/>
                </a:lnTo>
                <a:lnTo>
                  <a:pt x="10956930" y="1864"/>
                </a:lnTo>
                <a:lnTo>
                  <a:pt x="10966970" y="7057"/>
                </a:lnTo>
                <a:lnTo>
                  <a:pt x="10974888" y="14974"/>
                </a:lnTo>
                <a:lnTo>
                  <a:pt x="10980080" y="25015"/>
                </a:lnTo>
                <a:lnTo>
                  <a:pt x="10981945" y="36576"/>
                </a:lnTo>
                <a:lnTo>
                  <a:pt x="10981945" y="687070"/>
                </a:lnTo>
                <a:lnTo>
                  <a:pt x="10981945" y="687070"/>
                </a:lnTo>
                <a:lnTo>
                  <a:pt x="10980080" y="698631"/>
                </a:lnTo>
                <a:lnTo>
                  <a:pt x="10974888" y="708671"/>
                </a:lnTo>
                <a:lnTo>
                  <a:pt x="10966970" y="716589"/>
                </a:lnTo>
                <a:lnTo>
                  <a:pt x="10956930" y="721781"/>
                </a:lnTo>
                <a:lnTo>
                  <a:pt x="10945369" y="723646"/>
                </a:lnTo>
                <a:lnTo>
                  <a:pt x="0" y="72364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100584" dist="25603" dir="5400000" algn="tl" rotWithShape="0">
              <a:srgbClr val="000000">
                <a:alpha val="9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Freeform 9"/>
          <p:cNvSpPr/>
          <p:nvPr/>
        </p:nvSpPr>
        <p:spPr>
          <a:xfrm>
            <a:off x="603503" y="4415358"/>
            <a:ext cx="10981945" cy="723646"/>
          </a:xfrm>
          <a:custGeom>
            <a:avLst/>
            <a:gdLst/>
            <a:ahLst/>
            <a:cxnLst/>
            <a:rect l="l" t="t" r="r" b="b"/>
            <a:pathLst>
              <a:path w="10981945" h="723646">
                <a:moveTo>
                  <a:pt x="0" y="0"/>
                </a:moveTo>
                <a:lnTo>
                  <a:pt x="10945369" y="0"/>
                </a:lnTo>
                <a:lnTo>
                  <a:pt x="10945369" y="0"/>
                </a:lnTo>
                <a:lnTo>
                  <a:pt x="10956930" y="1864"/>
                </a:lnTo>
                <a:lnTo>
                  <a:pt x="10966970" y="7057"/>
                </a:lnTo>
                <a:lnTo>
                  <a:pt x="10974888" y="14974"/>
                </a:lnTo>
                <a:lnTo>
                  <a:pt x="10980080" y="25015"/>
                </a:lnTo>
                <a:lnTo>
                  <a:pt x="10981945" y="36576"/>
                </a:lnTo>
                <a:lnTo>
                  <a:pt x="10981945" y="687070"/>
                </a:lnTo>
                <a:lnTo>
                  <a:pt x="10981945" y="687070"/>
                </a:lnTo>
                <a:lnTo>
                  <a:pt x="10980080" y="698631"/>
                </a:lnTo>
                <a:lnTo>
                  <a:pt x="10974888" y="708671"/>
                </a:lnTo>
                <a:lnTo>
                  <a:pt x="10966970" y="716589"/>
                </a:lnTo>
                <a:lnTo>
                  <a:pt x="10956930" y="721781"/>
                </a:lnTo>
                <a:lnTo>
                  <a:pt x="10945369" y="723646"/>
                </a:lnTo>
                <a:lnTo>
                  <a:pt x="0" y="72364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100584" dist="25603" dir="5400000" algn="tl" rotWithShape="0">
              <a:srgbClr val="000000">
                <a:alpha val="9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Freeform 10"/>
          <p:cNvSpPr/>
          <p:nvPr/>
        </p:nvSpPr>
        <p:spPr>
          <a:xfrm>
            <a:off x="603503" y="5235016"/>
            <a:ext cx="10981945" cy="723646"/>
          </a:xfrm>
          <a:custGeom>
            <a:avLst/>
            <a:gdLst/>
            <a:ahLst/>
            <a:cxnLst/>
            <a:rect l="l" t="t" r="r" b="b"/>
            <a:pathLst>
              <a:path w="10981945" h="723646">
                <a:moveTo>
                  <a:pt x="0" y="0"/>
                </a:moveTo>
                <a:lnTo>
                  <a:pt x="10945369" y="0"/>
                </a:lnTo>
                <a:lnTo>
                  <a:pt x="10945369" y="0"/>
                </a:lnTo>
                <a:lnTo>
                  <a:pt x="10956930" y="1864"/>
                </a:lnTo>
                <a:lnTo>
                  <a:pt x="10966970" y="7057"/>
                </a:lnTo>
                <a:lnTo>
                  <a:pt x="10974888" y="14974"/>
                </a:lnTo>
                <a:lnTo>
                  <a:pt x="10980080" y="25015"/>
                </a:lnTo>
                <a:lnTo>
                  <a:pt x="10981945" y="36576"/>
                </a:lnTo>
                <a:lnTo>
                  <a:pt x="10981945" y="687070"/>
                </a:lnTo>
                <a:lnTo>
                  <a:pt x="10981945" y="687070"/>
                </a:lnTo>
                <a:lnTo>
                  <a:pt x="10980080" y="698631"/>
                </a:lnTo>
                <a:lnTo>
                  <a:pt x="10974888" y="708671"/>
                </a:lnTo>
                <a:lnTo>
                  <a:pt x="10966970" y="716589"/>
                </a:lnTo>
                <a:lnTo>
                  <a:pt x="10956930" y="721781"/>
                </a:lnTo>
                <a:lnTo>
                  <a:pt x="10945369" y="723646"/>
                </a:lnTo>
                <a:lnTo>
                  <a:pt x="0" y="72364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100584" dist="25603" dir="5400000" algn="tl" rotWithShape="0">
              <a:srgbClr val="000000">
                <a:alpha val="9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603503" y="1956384"/>
            <a:ext cx="50292" cy="723645"/>
          </a:xfrm>
          <a:prstGeom prst="roundRect">
            <a:avLst>
              <a:gd name="adj" fmla="val 0"/>
            </a:avLst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603503" y="2776042"/>
            <a:ext cx="50292" cy="723645"/>
          </a:xfrm>
          <a:prstGeom prst="roundRect">
            <a:avLst>
              <a:gd name="adj" fmla="val 0"/>
            </a:avLst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603503" y="3595700"/>
            <a:ext cx="50292" cy="723645"/>
          </a:xfrm>
          <a:prstGeom prst="roundRect">
            <a:avLst>
              <a:gd name="adj" fmla="val 0"/>
            </a:avLst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603503" y="4415358"/>
            <a:ext cx="50292" cy="723645"/>
          </a:xfrm>
          <a:prstGeom prst="roundRect">
            <a:avLst>
              <a:gd name="adj" fmla="val 0"/>
            </a:avLst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603503" y="5235016"/>
            <a:ext cx="50292" cy="723645"/>
          </a:xfrm>
          <a:prstGeom prst="roundRect">
            <a:avLst>
              <a:gd name="adj" fmla="val 0"/>
            </a:avLst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731519" y="2059254"/>
            <a:ext cx="10725912" cy="265176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6000"/>
              </a:lnSpc>
              <a:defRPr sz="1800" b="1" i="0">
                <a:solidFill>
                  <a:srgbClr val="0F172A"/>
                </a:solidFill>
                <a:latin typeface="Montserrat"/>
              </a:defRPr>
            </a:pPr>
            <a:r>
              <a:t>1. Calibrate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1519" y="2878912"/>
            <a:ext cx="10725912" cy="265176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6000"/>
              </a:lnSpc>
              <a:defRPr sz="1800" b="1" i="0">
                <a:solidFill>
                  <a:srgbClr val="0F172A"/>
                </a:solidFill>
                <a:latin typeface="Montserrat"/>
              </a:defRPr>
            </a:pPr>
            <a:r>
              <a:t>2. Estimate orientation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31519" y="3698570"/>
            <a:ext cx="10725912" cy="265176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6000"/>
              </a:lnSpc>
              <a:defRPr sz="1800" b="1" i="0">
                <a:solidFill>
                  <a:srgbClr val="0F172A"/>
                </a:solidFill>
                <a:latin typeface="Montserrat"/>
              </a:defRPr>
            </a:pPr>
            <a:r>
              <a:t>3. Rotate acceleration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31519" y="4518228"/>
            <a:ext cx="10725912" cy="265176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6000"/>
              </a:lnSpc>
              <a:defRPr sz="1800" b="1" i="0">
                <a:solidFill>
                  <a:srgbClr val="0F172A"/>
                </a:solidFill>
                <a:latin typeface="Montserrat"/>
              </a:defRPr>
            </a:pPr>
            <a:r>
              <a:t>4. Remove gravity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31519" y="5337886"/>
            <a:ext cx="10725912" cy="265176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6000"/>
              </a:lnSpc>
              <a:defRPr sz="1800" b="1" i="0">
                <a:solidFill>
                  <a:srgbClr val="0F172A"/>
                </a:solidFill>
                <a:latin typeface="Montserrat"/>
              </a:defRPr>
            </a:pPr>
            <a:r>
              <a:t>5. Integrate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31519" y="2393010"/>
            <a:ext cx="10725912" cy="18415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>
              <a:lnSpc>
                <a:spcPct val="114000"/>
              </a:lnSpc>
            </a:pPr>
            <a:r>
              <a:rPr sz="1250" b="1" i="0" u="none">
                <a:solidFill>
                  <a:srgbClr val="505C6F"/>
                </a:solidFill>
                <a:latin typeface="Arial"/>
              </a:rPr>
              <a:t>Estimate sensor bias</a:t>
            </a:r>
            <a:r>
              <a:rPr sz="1250" b="0" i="0" u="none">
                <a:solidFill>
                  <a:srgbClr val="505C6F"/>
                </a:solidFill>
                <a:latin typeface="Arial"/>
              </a:rPr>
              <a:t> Average stationary samples. Gyro zero-rate bias. Accelerometer bias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31519" y="3212668"/>
            <a:ext cx="10725912" cy="18415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>
              <a:lnSpc>
                <a:spcPct val="114000"/>
              </a:lnSpc>
            </a:pPr>
            <a:r>
              <a:rPr sz="1250" b="1" i="0" u="none">
                <a:solidFill>
                  <a:srgbClr val="505C6F"/>
                </a:solidFill>
                <a:latin typeface="Arial"/>
              </a:rPr>
              <a:t>Roll / pitch</a:t>
            </a:r>
            <a:r>
              <a:rPr sz="1250" b="0" i="0" u="none">
                <a:solidFill>
                  <a:srgbClr val="505C6F"/>
                </a:solidFill>
                <a:latin typeface="Arial"/>
              </a:rPr>
              <a:t> Integrate gyro rate. Correct long-term drift with gravity reference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31519" y="4032326"/>
            <a:ext cx="10725912" cy="18415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>
              <a:lnSpc>
                <a:spcPct val="114000"/>
              </a:lnSpc>
            </a:pPr>
            <a:r>
              <a:rPr sz="1250" b="1" i="0" u="none">
                <a:solidFill>
                  <a:srgbClr val="505C6F"/>
                </a:solidFill>
                <a:latin typeface="Arial"/>
              </a:rPr>
              <a:t>R = R(roll,pitch)</a:t>
            </a:r>
            <a:r>
              <a:rPr sz="1250" b="0" i="0" u="none">
                <a:solidFill>
                  <a:srgbClr val="505C6F"/>
                </a:solidFill>
                <a:latin typeface="Arial"/>
              </a:rPr>
              <a:t> Convert body-frame acceleration to world frame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31519" y="4851984"/>
            <a:ext cx="10725912" cy="18415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>
              <a:lnSpc>
                <a:spcPct val="114000"/>
              </a:lnSpc>
            </a:pPr>
            <a:r>
              <a:rPr sz="1250" b="1" i="0" u="none">
                <a:solidFill>
                  <a:srgbClr val="505C6F"/>
                </a:solidFill>
                <a:latin typeface="Arial"/>
              </a:rPr>
              <a:t>a_linear = a_world − g</a:t>
            </a:r>
            <a:r>
              <a:rPr sz="1250" b="0" i="0" u="none">
                <a:solidFill>
                  <a:srgbClr val="505C6F"/>
                </a:solidFill>
                <a:latin typeface="Arial"/>
              </a:rPr>
              <a:t> Gravity is subtracted only after frame transformation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31519" y="5671642"/>
            <a:ext cx="10725912" cy="184150"/>
          </a:xfrm>
          <a:prstGeom prst="rect">
            <a:avLst/>
          </a:prstGeom>
          <a:noFill/>
        </p:spPr>
        <p:txBody>
          <a:bodyPr wrap="square" anchor="t"/>
          <a:lstStyle/>
          <a:p>
            <a:pPr algn="l">
              <a:lnSpc>
                <a:spcPct val="114000"/>
              </a:lnSpc>
            </a:pPr>
            <a:r>
              <a:rPr sz="1250" b="1" i="0" u="none">
                <a:solidFill>
                  <a:srgbClr val="505C6F"/>
                </a:solidFill>
                <a:latin typeface="Arial"/>
              </a:rPr>
              <a:t>v = ∫a dt</a:t>
            </a:r>
            <a:r>
              <a:rPr sz="1250" b="0" i="0" u="none">
                <a:solidFill>
                  <a:srgbClr val="505C6F"/>
                </a:solidFill>
                <a:latin typeface="Arial"/>
              </a:rPr>
              <a:t> Accumulate pre-launch velocity estimate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A6E346B-AAA6-B5F9-1612-2BEFDE441D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51C2CEDA-13AA-1B7E-BD9A-6561758E26C6}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oundRect">
            <a:avLst>
              <a:gd name="adj" fmla="val 0"/>
            </a:avLst>
          </a:prstGeom>
          <a:solidFill>
            <a:srgbClr val="F4F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12739766-A096-B845-6CBE-65FD4784BC8A}"/>
              </a:ext>
            </a:extLst>
          </p:cNvPr>
          <p:cNvSpPr/>
          <p:nvPr/>
        </p:nvSpPr>
        <p:spPr>
          <a:xfrm>
            <a:off x="0" y="0"/>
            <a:ext cx="12191695" cy="1430121"/>
          </a:xfrm>
          <a:prstGeom prst="roundRect">
            <a:avLst>
              <a:gd name="adj" fmla="val 0"/>
            </a:avLst>
          </a:prstGeom>
          <a:solidFill>
            <a:srgbClr val="1235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F31E1E59-8DB1-8F88-488C-6B7AC7AF1F22}"/>
              </a:ext>
            </a:extLst>
          </p:cNvPr>
          <p:cNvSpPr/>
          <p:nvPr/>
        </p:nvSpPr>
        <p:spPr>
          <a:xfrm>
            <a:off x="0" y="1430121"/>
            <a:ext cx="12191695" cy="45720"/>
          </a:xfrm>
          <a:prstGeom prst="roundRect">
            <a:avLst>
              <a:gd name="adj" fmla="val 0"/>
            </a:avLst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00707F3B-2CAB-7A5A-3D35-7E98072FE0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3368607" y="272374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0881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0" y="0"/>
            <a:ext cx="12191695" cy="6858000"/>
          </a:xfrm>
          <a:prstGeom prst="roundRect">
            <a:avLst>
              <a:gd name="adj" fmla="val 0"/>
            </a:avLst>
          </a:prstGeom>
          <a:solidFill>
            <a:srgbClr val="F4F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0" y="0"/>
            <a:ext cx="12191695" cy="1304848"/>
          </a:xfrm>
          <a:prstGeom prst="roundRect">
            <a:avLst>
              <a:gd name="adj" fmla="val 0"/>
            </a:avLst>
          </a:prstGeom>
          <a:solidFill>
            <a:srgbClr val="1235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0" y="1304848"/>
            <a:ext cx="12191695" cy="45720"/>
          </a:xfrm>
          <a:prstGeom prst="roundRect">
            <a:avLst>
              <a:gd name="adj" fmla="val 0"/>
            </a:avLst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40080" y="384048"/>
            <a:ext cx="10908792" cy="456285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98000"/>
              </a:lnSpc>
              <a:defRPr sz="2920" b="1" i="0">
                <a:solidFill>
                  <a:srgbClr val="FFFFFF"/>
                </a:solidFill>
                <a:latin typeface="Montserrat"/>
              </a:defRPr>
            </a:pPr>
            <a:r>
              <a:rPr dirty="0"/>
              <a:t>Launch and impact become events in a state machine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913485"/>
            <a:ext cx="10908792" cy="263347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  <a:defRPr sz="1700" b="0" i="0">
                <a:solidFill>
                  <a:srgbClr val="CBD3DB"/>
                </a:solidFill>
                <a:latin typeface="Arial"/>
              </a:defRPr>
            </a:pPr>
            <a:r>
              <a:t>Instead of trying to reconstruct the full trajectory continuously, the firmware detects key transition events.</a:t>
            </a:r>
          </a:p>
        </p:txBody>
      </p:sp>
      <p:sp>
        <p:nvSpPr>
          <p:cNvPr id="7" name="Freeform 6"/>
          <p:cNvSpPr/>
          <p:nvPr/>
        </p:nvSpPr>
        <p:spPr>
          <a:xfrm>
            <a:off x="640080" y="2370467"/>
            <a:ext cx="2440842" cy="3129306"/>
          </a:xfrm>
          <a:custGeom>
            <a:avLst/>
            <a:gdLst/>
            <a:ahLst/>
            <a:cxnLst/>
            <a:rect l="l" t="t" r="r" b="b"/>
            <a:pathLst>
              <a:path w="2440842" h="3129306">
                <a:moveTo>
                  <a:pt x="36576" y="0"/>
                </a:moveTo>
                <a:lnTo>
                  <a:pt x="2404266" y="0"/>
                </a:lnTo>
                <a:lnTo>
                  <a:pt x="2404266" y="0"/>
                </a:lnTo>
                <a:lnTo>
                  <a:pt x="2415827" y="1865"/>
                </a:lnTo>
                <a:lnTo>
                  <a:pt x="2425867" y="7057"/>
                </a:lnTo>
                <a:lnTo>
                  <a:pt x="2433785" y="14975"/>
                </a:lnTo>
                <a:lnTo>
                  <a:pt x="2438977" y="25015"/>
                </a:lnTo>
                <a:lnTo>
                  <a:pt x="2440842" y="36576"/>
                </a:lnTo>
                <a:lnTo>
                  <a:pt x="2440842" y="3092730"/>
                </a:lnTo>
                <a:lnTo>
                  <a:pt x="2440842" y="3092730"/>
                </a:lnTo>
                <a:lnTo>
                  <a:pt x="2438977" y="3104291"/>
                </a:lnTo>
                <a:lnTo>
                  <a:pt x="2433785" y="3114331"/>
                </a:lnTo>
                <a:lnTo>
                  <a:pt x="2425867" y="3122249"/>
                </a:lnTo>
                <a:lnTo>
                  <a:pt x="2415827" y="3127441"/>
                </a:lnTo>
                <a:lnTo>
                  <a:pt x="2404266" y="3129306"/>
                </a:lnTo>
                <a:lnTo>
                  <a:pt x="36576" y="3129306"/>
                </a:lnTo>
                <a:lnTo>
                  <a:pt x="36576" y="3129306"/>
                </a:lnTo>
                <a:lnTo>
                  <a:pt x="25014" y="3127441"/>
                </a:lnTo>
                <a:lnTo>
                  <a:pt x="14974" y="3122249"/>
                </a:lnTo>
                <a:lnTo>
                  <a:pt x="7056" y="3114331"/>
                </a:lnTo>
                <a:lnTo>
                  <a:pt x="1864" y="3104291"/>
                </a:lnTo>
                <a:lnTo>
                  <a:pt x="0" y="3092730"/>
                </a:lnTo>
                <a:lnTo>
                  <a:pt x="0" y="36576"/>
                </a:lnTo>
                <a:lnTo>
                  <a:pt x="0" y="36576"/>
                </a:lnTo>
                <a:lnTo>
                  <a:pt x="1864" y="25015"/>
                </a:lnTo>
                <a:lnTo>
                  <a:pt x="7056" y="14975"/>
                </a:lnTo>
                <a:lnTo>
                  <a:pt x="14974" y="7057"/>
                </a:lnTo>
                <a:lnTo>
                  <a:pt x="25014" y="1865"/>
                </a:lnTo>
                <a:lnTo>
                  <a:pt x="3657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100584" dist="25603" dir="5400000" algn="tl" rotWithShape="0">
              <a:srgbClr val="000000">
                <a:alpha val="9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Freeform 7"/>
          <p:cNvSpPr/>
          <p:nvPr/>
        </p:nvSpPr>
        <p:spPr>
          <a:xfrm>
            <a:off x="3462729" y="2370467"/>
            <a:ext cx="2440843" cy="3129306"/>
          </a:xfrm>
          <a:custGeom>
            <a:avLst/>
            <a:gdLst/>
            <a:ahLst/>
            <a:cxnLst/>
            <a:rect l="l" t="t" r="r" b="b"/>
            <a:pathLst>
              <a:path w="2440843" h="3129306">
                <a:moveTo>
                  <a:pt x="36576" y="0"/>
                </a:moveTo>
                <a:lnTo>
                  <a:pt x="2404267" y="0"/>
                </a:lnTo>
                <a:lnTo>
                  <a:pt x="2404267" y="0"/>
                </a:lnTo>
                <a:lnTo>
                  <a:pt x="2415828" y="1865"/>
                </a:lnTo>
                <a:lnTo>
                  <a:pt x="2425868" y="7057"/>
                </a:lnTo>
                <a:lnTo>
                  <a:pt x="2433786" y="14975"/>
                </a:lnTo>
                <a:lnTo>
                  <a:pt x="2438978" y="25015"/>
                </a:lnTo>
                <a:lnTo>
                  <a:pt x="2440843" y="36576"/>
                </a:lnTo>
                <a:lnTo>
                  <a:pt x="2440843" y="3092730"/>
                </a:lnTo>
                <a:lnTo>
                  <a:pt x="2440843" y="3092730"/>
                </a:lnTo>
                <a:lnTo>
                  <a:pt x="2438978" y="3104291"/>
                </a:lnTo>
                <a:lnTo>
                  <a:pt x="2433786" y="3114331"/>
                </a:lnTo>
                <a:lnTo>
                  <a:pt x="2425868" y="3122249"/>
                </a:lnTo>
                <a:lnTo>
                  <a:pt x="2415828" y="3127441"/>
                </a:lnTo>
                <a:lnTo>
                  <a:pt x="2404267" y="3129306"/>
                </a:lnTo>
                <a:lnTo>
                  <a:pt x="36576" y="3129306"/>
                </a:lnTo>
                <a:lnTo>
                  <a:pt x="36576" y="3129306"/>
                </a:lnTo>
                <a:lnTo>
                  <a:pt x="25015" y="3127441"/>
                </a:lnTo>
                <a:lnTo>
                  <a:pt x="14975" y="3122249"/>
                </a:lnTo>
                <a:lnTo>
                  <a:pt x="7057" y="3114331"/>
                </a:lnTo>
                <a:lnTo>
                  <a:pt x="1865" y="3104291"/>
                </a:lnTo>
                <a:lnTo>
                  <a:pt x="0" y="3092730"/>
                </a:lnTo>
                <a:lnTo>
                  <a:pt x="0" y="36576"/>
                </a:lnTo>
                <a:lnTo>
                  <a:pt x="0" y="36576"/>
                </a:lnTo>
                <a:lnTo>
                  <a:pt x="1865" y="25015"/>
                </a:lnTo>
                <a:lnTo>
                  <a:pt x="7057" y="14975"/>
                </a:lnTo>
                <a:lnTo>
                  <a:pt x="14975" y="7057"/>
                </a:lnTo>
                <a:lnTo>
                  <a:pt x="25015" y="1865"/>
                </a:lnTo>
                <a:lnTo>
                  <a:pt x="3657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100584" dist="25603" dir="5400000" algn="tl" rotWithShape="0">
              <a:srgbClr val="000000">
                <a:alpha val="9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Freeform 8"/>
          <p:cNvSpPr/>
          <p:nvPr/>
        </p:nvSpPr>
        <p:spPr>
          <a:xfrm>
            <a:off x="6285379" y="2370467"/>
            <a:ext cx="2440843" cy="3129306"/>
          </a:xfrm>
          <a:custGeom>
            <a:avLst/>
            <a:gdLst/>
            <a:ahLst/>
            <a:cxnLst/>
            <a:rect l="l" t="t" r="r" b="b"/>
            <a:pathLst>
              <a:path w="2440843" h="3129306">
                <a:moveTo>
                  <a:pt x="36576" y="0"/>
                </a:moveTo>
                <a:lnTo>
                  <a:pt x="2404267" y="0"/>
                </a:lnTo>
                <a:lnTo>
                  <a:pt x="2404267" y="0"/>
                </a:lnTo>
                <a:lnTo>
                  <a:pt x="2415828" y="1865"/>
                </a:lnTo>
                <a:lnTo>
                  <a:pt x="2425868" y="7057"/>
                </a:lnTo>
                <a:lnTo>
                  <a:pt x="2433786" y="14975"/>
                </a:lnTo>
                <a:lnTo>
                  <a:pt x="2438978" y="25015"/>
                </a:lnTo>
                <a:lnTo>
                  <a:pt x="2440843" y="36576"/>
                </a:lnTo>
                <a:lnTo>
                  <a:pt x="2440843" y="3092730"/>
                </a:lnTo>
                <a:lnTo>
                  <a:pt x="2440843" y="3092730"/>
                </a:lnTo>
                <a:lnTo>
                  <a:pt x="2438978" y="3104291"/>
                </a:lnTo>
                <a:lnTo>
                  <a:pt x="2433786" y="3114331"/>
                </a:lnTo>
                <a:lnTo>
                  <a:pt x="2425868" y="3122249"/>
                </a:lnTo>
                <a:lnTo>
                  <a:pt x="2415828" y="3127441"/>
                </a:lnTo>
                <a:lnTo>
                  <a:pt x="2404267" y="3129306"/>
                </a:lnTo>
                <a:lnTo>
                  <a:pt x="36576" y="3129306"/>
                </a:lnTo>
                <a:lnTo>
                  <a:pt x="36576" y="3129306"/>
                </a:lnTo>
                <a:lnTo>
                  <a:pt x="25015" y="3127441"/>
                </a:lnTo>
                <a:lnTo>
                  <a:pt x="14975" y="3122249"/>
                </a:lnTo>
                <a:lnTo>
                  <a:pt x="7057" y="3114331"/>
                </a:lnTo>
                <a:lnTo>
                  <a:pt x="1865" y="3104291"/>
                </a:lnTo>
                <a:lnTo>
                  <a:pt x="0" y="3092730"/>
                </a:lnTo>
                <a:lnTo>
                  <a:pt x="0" y="36576"/>
                </a:lnTo>
                <a:lnTo>
                  <a:pt x="0" y="36576"/>
                </a:lnTo>
                <a:lnTo>
                  <a:pt x="1865" y="25015"/>
                </a:lnTo>
                <a:lnTo>
                  <a:pt x="7057" y="14975"/>
                </a:lnTo>
                <a:lnTo>
                  <a:pt x="14975" y="7057"/>
                </a:lnTo>
                <a:lnTo>
                  <a:pt x="25015" y="1865"/>
                </a:lnTo>
                <a:lnTo>
                  <a:pt x="3657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100584" dist="25603" dir="5400000" algn="tl" rotWithShape="0">
              <a:srgbClr val="000000">
                <a:alpha val="9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Freeform 9"/>
          <p:cNvSpPr/>
          <p:nvPr/>
        </p:nvSpPr>
        <p:spPr>
          <a:xfrm>
            <a:off x="9108029" y="2370467"/>
            <a:ext cx="2440843" cy="3129306"/>
          </a:xfrm>
          <a:custGeom>
            <a:avLst/>
            <a:gdLst/>
            <a:ahLst/>
            <a:cxnLst/>
            <a:rect l="l" t="t" r="r" b="b"/>
            <a:pathLst>
              <a:path w="2440843" h="3129306">
                <a:moveTo>
                  <a:pt x="36576" y="0"/>
                </a:moveTo>
                <a:lnTo>
                  <a:pt x="2404267" y="0"/>
                </a:lnTo>
                <a:lnTo>
                  <a:pt x="2404267" y="0"/>
                </a:lnTo>
                <a:lnTo>
                  <a:pt x="2415828" y="1865"/>
                </a:lnTo>
                <a:lnTo>
                  <a:pt x="2425868" y="7057"/>
                </a:lnTo>
                <a:lnTo>
                  <a:pt x="2433786" y="14975"/>
                </a:lnTo>
                <a:lnTo>
                  <a:pt x="2438978" y="25015"/>
                </a:lnTo>
                <a:lnTo>
                  <a:pt x="2440843" y="36576"/>
                </a:lnTo>
                <a:lnTo>
                  <a:pt x="2440843" y="3092730"/>
                </a:lnTo>
                <a:lnTo>
                  <a:pt x="2440843" y="3092730"/>
                </a:lnTo>
                <a:lnTo>
                  <a:pt x="2438978" y="3104291"/>
                </a:lnTo>
                <a:lnTo>
                  <a:pt x="2433786" y="3114331"/>
                </a:lnTo>
                <a:lnTo>
                  <a:pt x="2425868" y="3122249"/>
                </a:lnTo>
                <a:lnTo>
                  <a:pt x="2415828" y="3127441"/>
                </a:lnTo>
                <a:lnTo>
                  <a:pt x="2404267" y="3129306"/>
                </a:lnTo>
                <a:lnTo>
                  <a:pt x="36576" y="3129306"/>
                </a:lnTo>
                <a:lnTo>
                  <a:pt x="36576" y="3129306"/>
                </a:lnTo>
                <a:lnTo>
                  <a:pt x="25015" y="3127441"/>
                </a:lnTo>
                <a:lnTo>
                  <a:pt x="14975" y="3122249"/>
                </a:lnTo>
                <a:lnTo>
                  <a:pt x="7057" y="3114331"/>
                </a:lnTo>
                <a:lnTo>
                  <a:pt x="1865" y="3104291"/>
                </a:lnTo>
                <a:lnTo>
                  <a:pt x="0" y="3092730"/>
                </a:lnTo>
                <a:lnTo>
                  <a:pt x="0" y="36576"/>
                </a:lnTo>
                <a:lnTo>
                  <a:pt x="0" y="36576"/>
                </a:lnTo>
                <a:lnTo>
                  <a:pt x="1865" y="25015"/>
                </a:lnTo>
                <a:lnTo>
                  <a:pt x="7057" y="14975"/>
                </a:lnTo>
                <a:lnTo>
                  <a:pt x="14975" y="7057"/>
                </a:lnTo>
                <a:lnTo>
                  <a:pt x="25015" y="1865"/>
                </a:lnTo>
                <a:lnTo>
                  <a:pt x="3657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100584" dist="25603" dir="5400000" algn="tl" rotWithShape="0">
              <a:srgbClr val="000000">
                <a:alpha val="9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Freeform 10"/>
          <p:cNvSpPr/>
          <p:nvPr/>
        </p:nvSpPr>
        <p:spPr>
          <a:xfrm>
            <a:off x="3134666" y="3803446"/>
            <a:ext cx="274320" cy="263348"/>
          </a:xfrm>
          <a:custGeom>
            <a:avLst/>
            <a:gdLst/>
            <a:ahLst/>
            <a:cxnLst/>
            <a:rect l="l" t="t" r="r" b="b"/>
            <a:pathLst>
              <a:path w="274320" h="263348">
                <a:moveTo>
                  <a:pt x="0" y="0"/>
                </a:moveTo>
                <a:lnTo>
                  <a:pt x="274320" y="131674"/>
                </a:lnTo>
                <a:lnTo>
                  <a:pt x="0" y="263348"/>
                </a:lnTo>
                <a:close/>
              </a:path>
            </a:pathLst>
          </a:custGeom>
          <a:solidFill>
            <a:srgbClr val="8392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Freeform 11"/>
          <p:cNvSpPr/>
          <p:nvPr/>
        </p:nvSpPr>
        <p:spPr>
          <a:xfrm>
            <a:off x="5957316" y="3803446"/>
            <a:ext cx="274320" cy="263348"/>
          </a:xfrm>
          <a:custGeom>
            <a:avLst/>
            <a:gdLst/>
            <a:ahLst/>
            <a:cxnLst/>
            <a:rect l="l" t="t" r="r" b="b"/>
            <a:pathLst>
              <a:path w="274320" h="263348">
                <a:moveTo>
                  <a:pt x="0" y="0"/>
                </a:moveTo>
                <a:lnTo>
                  <a:pt x="274320" y="131674"/>
                </a:lnTo>
                <a:lnTo>
                  <a:pt x="0" y="263348"/>
                </a:lnTo>
                <a:close/>
              </a:path>
            </a:pathLst>
          </a:custGeom>
          <a:solidFill>
            <a:srgbClr val="8392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Freeform 12"/>
          <p:cNvSpPr/>
          <p:nvPr/>
        </p:nvSpPr>
        <p:spPr>
          <a:xfrm>
            <a:off x="8779965" y="3803446"/>
            <a:ext cx="274320" cy="263348"/>
          </a:xfrm>
          <a:custGeom>
            <a:avLst/>
            <a:gdLst/>
            <a:ahLst/>
            <a:cxnLst/>
            <a:rect l="l" t="t" r="r" b="b"/>
            <a:pathLst>
              <a:path w="274320" h="263348">
                <a:moveTo>
                  <a:pt x="0" y="0"/>
                </a:moveTo>
                <a:lnTo>
                  <a:pt x="274320" y="131674"/>
                </a:lnTo>
                <a:lnTo>
                  <a:pt x="0" y="263348"/>
                </a:lnTo>
                <a:close/>
              </a:path>
            </a:pathLst>
          </a:custGeom>
          <a:solidFill>
            <a:srgbClr val="8392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1659333" y="3286917"/>
            <a:ext cx="402336" cy="25603"/>
          </a:xfrm>
          <a:prstGeom prst="roundRect">
            <a:avLst>
              <a:gd name="adj" fmla="val 0"/>
            </a:avLst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4481983" y="3286917"/>
            <a:ext cx="402336" cy="25603"/>
          </a:xfrm>
          <a:prstGeom prst="roundRect">
            <a:avLst>
              <a:gd name="adj" fmla="val 0"/>
            </a:avLst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7304632" y="3286917"/>
            <a:ext cx="402336" cy="25603"/>
          </a:xfrm>
          <a:prstGeom prst="roundRect">
            <a:avLst>
              <a:gd name="adj" fmla="val 0"/>
            </a:avLst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ounded Rectangle 16"/>
          <p:cNvSpPr/>
          <p:nvPr/>
        </p:nvSpPr>
        <p:spPr>
          <a:xfrm>
            <a:off x="10127282" y="3286917"/>
            <a:ext cx="402336" cy="25603"/>
          </a:xfrm>
          <a:prstGeom prst="roundRect">
            <a:avLst>
              <a:gd name="adj" fmla="val 0"/>
            </a:avLst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768096" y="2890339"/>
            <a:ext cx="2184810" cy="30513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ctr">
              <a:lnSpc>
                <a:spcPct val="105000"/>
              </a:lnSpc>
              <a:defRPr sz="1687" b="1" i="0">
                <a:solidFill>
                  <a:srgbClr val="0F172A"/>
                </a:solidFill>
                <a:latin typeface="Montserrat"/>
              </a:defRPr>
            </a:pPr>
            <a:r>
              <a:t>IDLE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" y="3413105"/>
            <a:ext cx="2184810" cy="32641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ctr">
              <a:lnSpc>
                <a:spcPct val="108000"/>
              </a:lnSpc>
              <a:defRPr sz="1755" b="1" i="0">
                <a:solidFill>
                  <a:srgbClr val="1E3A8A"/>
                </a:solidFill>
                <a:latin typeface="Montserrat"/>
              </a:defRPr>
            </a:pPr>
            <a:r>
              <a:t>Waiting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68096" y="3821811"/>
            <a:ext cx="2184810" cy="79510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ctr">
              <a:lnSpc>
                <a:spcPct val="114000"/>
              </a:lnSpc>
              <a:defRPr sz="1350" b="0" i="0">
                <a:solidFill>
                  <a:srgbClr val="505C6F"/>
                </a:solidFill>
                <a:latin typeface="Arial"/>
              </a:defRPr>
            </a:pPr>
            <a:r>
              <a:t>Orientation updated. Monitor acceleration magnitude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590745" y="2890339"/>
            <a:ext cx="2184810" cy="30513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ctr">
              <a:lnSpc>
                <a:spcPct val="105000"/>
              </a:lnSpc>
              <a:defRPr sz="1687" b="1" i="0">
                <a:solidFill>
                  <a:srgbClr val="0F172A"/>
                </a:solidFill>
                <a:latin typeface="Montserrat"/>
              </a:defRPr>
            </a:pPr>
            <a:r>
              <a:t>PRE-LAUNCH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590745" y="3413105"/>
            <a:ext cx="2184810" cy="652821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ctr">
              <a:lnSpc>
                <a:spcPct val="108000"/>
              </a:lnSpc>
              <a:defRPr sz="1755" b="1" i="0">
                <a:solidFill>
                  <a:srgbClr val="1E3A8A"/>
                </a:solidFill>
                <a:latin typeface="Montserrat"/>
              </a:defRPr>
            </a:pPr>
            <a:r>
              <a:t>Acceleration phase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590745" y="4148222"/>
            <a:ext cx="2184810" cy="79510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ctr">
              <a:lnSpc>
                <a:spcPct val="114000"/>
              </a:lnSpc>
              <a:defRPr sz="1350" b="0" i="0">
                <a:solidFill>
                  <a:srgbClr val="505C6F"/>
                </a:solidFill>
                <a:latin typeface="Arial"/>
              </a:defRPr>
            </a:pPr>
            <a:r>
              <a:t>Begin velocity integration. Track body-to-world acceleration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13395" y="2890339"/>
            <a:ext cx="2184810" cy="30513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ctr">
              <a:lnSpc>
                <a:spcPct val="105000"/>
              </a:lnSpc>
              <a:defRPr sz="1687" b="1" i="0">
                <a:solidFill>
                  <a:srgbClr val="0F172A"/>
                </a:solidFill>
                <a:latin typeface="Montserrat"/>
              </a:defRPr>
            </a:pPr>
            <a:r>
              <a:t>FLIGHT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13395" y="3413105"/>
            <a:ext cx="2184810" cy="32641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ctr">
              <a:lnSpc>
                <a:spcPct val="108000"/>
              </a:lnSpc>
              <a:defRPr sz="1755" b="1" i="0">
                <a:solidFill>
                  <a:srgbClr val="1E3A8A"/>
                </a:solidFill>
                <a:latin typeface="Montserrat"/>
              </a:defRPr>
            </a:pPr>
            <a:r>
              <a:t>Free-flight phase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413395" y="3821811"/>
            <a:ext cx="2184810" cy="79510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ctr">
              <a:lnSpc>
                <a:spcPct val="114000"/>
              </a:lnSpc>
              <a:defRPr sz="1350" b="0" i="0">
                <a:solidFill>
                  <a:srgbClr val="505C6F"/>
                </a:solidFill>
                <a:latin typeface="Arial"/>
              </a:defRPr>
            </a:pPr>
            <a:r>
              <a:t>Freeze launch velocity estimate. Measure elapsed flight time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236045" y="2890339"/>
            <a:ext cx="2184810" cy="30513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ctr">
              <a:lnSpc>
                <a:spcPct val="105000"/>
              </a:lnSpc>
              <a:defRPr sz="1687" b="1" i="0">
                <a:solidFill>
                  <a:srgbClr val="0F172A"/>
                </a:solidFill>
                <a:latin typeface="Montserrat"/>
              </a:defRPr>
            </a:pPr>
            <a:r>
              <a:t>LANDED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236045" y="3413105"/>
            <a:ext cx="2184810" cy="32641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ctr">
              <a:lnSpc>
                <a:spcPct val="108000"/>
              </a:lnSpc>
              <a:defRPr sz="1755" b="1" i="0">
                <a:solidFill>
                  <a:srgbClr val="1E3A8A"/>
                </a:solidFill>
                <a:latin typeface="Montserrat"/>
              </a:defRPr>
            </a:pPr>
            <a:r>
              <a:t>Impact detected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236045" y="3821811"/>
            <a:ext cx="2184810" cy="79510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ctr">
              <a:lnSpc>
                <a:spcPct val="114000"/>
              </a:lnSpc>
              <a:defRPr sz="1350" b="0" i="0">
                <a:solidFill>
                  <a:srgbClr val="505C6F"/>
                </a:solidFill>
                <a:latin typeface="Arial"/>
              </a:defRPr>
            </a:pPr>
            <a:r>
              <a:t>Compute distance. Display result. Reset for next test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35BF887-BBA9-427E-6D9E-F9F5A759F5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2F8127D7-7C21-4765-D848-13C1046FC5DD}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oundRect">
            <a:avLst>
              <a:gd name="adj" fmla="val 0"/>
            </a:avLst>
          </a:prstGeom>
          <a:solidFill>
            <a:srgbClr val="F4F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5686731D-FBB8-A670-52B6-348F223BDBC4}"/>
              </a:ext>
            </a:extLst>
          </p:cNvPr>
          <p:cNvSpPr/>
          <p:nvPr/>
        </p:nvSpPr>
        <p:spPr>
          <a:xfrm>
            <a:off x="0" y="0"/>
            <a:ext cx="12191695" cy="1304848"/>
          </a:xfrm>
          <a:prstGeom prst="roundRect">
            <a:avLst>
              <a:gd name="adj" fmla="val 0"/>
            </a:avLst>
          </a:prstGeom>
          <a:solidFill>
            <a:srgbClr val="1235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D955A9E5-BCF9-606F-E24F-EBA09261E80F}"/>
              </a:ext>
            </a:extLst>
          </p:cNvPr>
          <p:cNvSpPr/>
          <p:nvPr/>
        </p:nvSpPr>
        <p:spPr>
          <a:xfrm>
            <a:off x="0" y="1304848"/>
            <a:ext cx="12191695" cy="45720"/>
          </a:xfrm>
          <a:prstGeom prst="roundRect">
            <a:avLst>
              <a:gd name="adj" fmla="val 0"/>
            </a:avLst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0C43DE4-E7AC-9407-5A93-7308C51B75C9}"/>
              </a:ext>
            </a:extLst>
          </p:cNvPr>
          <p:cNvSpPr txBox="1"/>
          <p:nvPr/>
        </p:nvSpPr>
        <p:spPr>
          <a:xfrm>
            <a:off x="640080" y="384048"/>
            <a:ext cx="10908792" cy="456285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98000"/>
              </a:lnSpc>
              <a:defRPr sz="2920" b="1" i="0">
                <a:solidFill>
                  <a:srgbClr val="FFFFFF"/>
                </a:solidFill>
                <a:latin typeface="Montserrat"/>
              </a:defRPr>
            </a:pPr>
            <a:r>
              <a:rPr dirty="0"/>
              <a:t>Launch and impact become events in a state machine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6ADEEB6F-BF40-EE47-1DFF-843F3263B8E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584" t="28794" r="38641" b="5533"/>
          <a:stretch>
            <a:fillRect/>
          </a:stretch>
        </p:blipFill>
        <p:spPr>
          <a:xfrm rot="16200000">
            <a:off x="1674429" y="24386"/>
            <a:ext cx="1942983" cy="4503907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21CD1542-849B-3DC4-58CD-B3C1028EDAF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7812" t="30330" r="34413" b="7825"/>
          <a:stretch>
            <a:fillRect/>
          </a:stretch>
        </p:blipFill>
        <p:spPr>
          <a:xfrm rot="16200000">
            <a:off x="1674431" y="2098691"/>
            <a:ext cx="1942982" cy="4241263"/>
          </a:xfrm>
          <a:prstGeom prst="rect">
            <a:avLst/>
          </a:prstGeom>
        </p:spPr>
      </p:pic>
      <p:pic>
        <p:nvPicPr>
          <p:cNvPr id="34" name="Picture 33" descr="ფოტოს გახსნა">
            <a:extLst>
              <a:ext uri="{FF2B5EF4-FFF2-40B4-BE49-F238E27FC236}">
                <a16:creationId xmlns:a16="http://schemas.microsoft.com/office/drawing/2014/main" id="{92DB6B2B-A304-8A6F-FF82-F2DFF11E811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0415" t="29530" r="60415" b="17312"/>
          <a:stretch>
            <a:fillRect/>
          </a:stretch>
        </p:blipFill>
        <p:spPr>
          <a:xfrm rot="16200000">
            <a:off x="1914347" y="4026611"/>
            <a:ext cx="1621572" cy="3940156"/>
          </a:xfrm>
          <a:prstGeom prst="rect">
            <a:avLst/>
          </a:prstGeom>
        </p:spPr>
      </p:pic>
      <p:pic>
        <p:nvPicPr>
          <p:cNvPr id="36" name="Picture 35" descr="event_signature.png">
            <a:extLst>
              <a:ext uri="{FF2B5EF4-FFF2-40B4-BE49-F238E27FC236}">
                <a16:creationId xmlns:a16="http://schemas.microsoft.com/office/drawing/2014/main" id="{B13D9BA7-32E4-D296-BDF0-BE51D327D5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91840" y="1815083"/>
            <a:ext cx="6766560" cy="4206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1517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0" y="0"/>
            <a:ext cx="12191695" cy="6858000"/>
          </a:xfrm>
          <a:prstGeom prst="roundRect">
            <a:avLst>
              <a:gd name="adj" fmla="val 0"/>
            </a:avLst>
          </a:prstGeom>
          <a:solidFill>
            <a:srgbClr val="F4F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0" y="0"/>
            <a:ext cx="12191695" cy="1817827"/>
          </a:xfrm>
          <a:prstGeom prst="roundRect">
            <a:avLst>
              <a:gd name="adj" fmla="val 0"/>
            </a:avLst>
          </a:prstGeom>
          <a:solidFill>
            <a:srgbClr val="1235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0" y="1817827"/>
            <a:ext cx="12191695" cy="45720"/>
          </a:xfrm>
          <a:prstGeom prst="roundRect">
            <a:avLst>
              <a:gd name="adj" fmla="val 0"/>
            </a:avLst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40080" y="384048"/>
            <a:ext cx="10908792" cy="9144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98000"/>
              </a:lnSpc>
              <a:defRPr sz="2690" b="1" i="0">
                <a:solidFill>
                  <a:srgbClr val="FFFFFF"/>
                </a:solidFill>
                <a:latin typeface="Montserrat"/>
              </a:defRPr>
            </a:pPr>
            <a:r>
              <a:t>Distance estimation uses</a:t>
            </a:r>
            <a:br/>
            <a:r>
              <a:t>a deliberately constrained physical model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371600"/>
            <a:ext cx="10908792" cy="263347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  <a:defRPr sz="1700" b="0" i="0">
                <a:solidFill>
                  <a:srgbClr val="CBD3DB"/>
                </a:solidFill>
                <a:latin typeface="Arial"/>
              </a:defRPr>
            </a:pPr>
            <a:r>
              <a:t>For a short flight, horizontal acceleration is assumed negligible compared with the launch velocity.</a:t>
            </a:r>
          </a:p>
        </p:txBody>
      </p:sp>
      <p:sp>
        <p:nvSpPr>
          <p:cNvPr id="7" name="Freeform 6"/>
          <p:cNvSpPr/>
          <p:nvPr/>
        </p:nvSpPr>
        <p:spPr>
          <a:xfrm>
            <a:off x="640080" y="2046427"/>
            <a:ext cx="5042916" cy="3760013"/>
          </a:xfrm>
          <a:custGeom>
            <a:avLst/>
            <a:gdLst/>
            <a:ahLst/>
            <a:cxnLst/>
            <a:rect l="l" t="t" r="r" b="b"/>
            <a:pathLst>
              <a:path w="5042916" h="3760013">
                <a:moveTo>
                  <a:pt x="36576" y="0"/>
                </a:moveTo>
                <a:lnTo>
                  <a:pt x="5006340" y="0"/>
                </a:lnTo>
                <a:lnTo>
                  <a:pt x="5006340" y="0"/>
                </a:lnTo>
                <a:lnTo>
                  <a:pt x="5017901" y="1864"/>
                </a:lnTo>
                <a:lnTo>
                  <a:pt x="5027941" y="7057"/>
                </a:lnTo>
                <a:lnTo>
                  <a:pt x="5035859" y="14974"/>
                </a:lnTo>
                <a:lnTo>
                  <a:pt x="5041051" y="25015"/>
                </a:lnTo>
                <a:lnTo>
                  <a:pt x="5042916" y="36576"/>
                </a:lnTo>
                <a:lnTo>
                  <a:pt x="5042916" y="3723437"/>
                </a:lnTo>
                <a:lnTo>
                  <a:pt x="5042916" y="3723437"/>
                </a:lnTo>
                <a:lnTo>
                  <a:pt x="5041051" y="3734998"/>
                </a:lnTo>
                <a:lnTo>
                  <a:pt x="5035859" y="3745038"/>
                </a:lnTo>
                <a:lnTo>
                  <a:pt x="5027941" y="3752956"/>
                </a:lnTo>
                <a:lnTo>
                  <a:pt x="5017901" y="3758148"/>
                </a:lnTo>
                <a:lnTo>
                  <a:pt x="5006340" y="3760013"/>
                </a:lnTo>
                <a:lnTo>
                  <a:pt x="36576" y="3760013"/>
                </a:lnTo>
                <a:lnTo>
                  <a:pt x="36576" y="3760013"/>
                </a:lnTo>
                <a:lnTo>
                  <a:pt x="25014" y="3758148"/>
                </a:lnTo>
                <a:lnTo>
                  <a:pt x="14974" y="3752956"/>
                </a:lnTo>
                <a:lnTo>
                  <a:pt x="7056" y="3745038"/>
                </a:lnTo>
                <a:lnTo>
                  <a:pt x="1864" y="3734998"/>
                </a:lnTo>
                <a:lnTo>
                  <a:pt x="0" y="3723437"/>
                </a:lnTo>
                <a:lnTo>
                  <a:pt x="0" y="36576"/>
                </a:lnTo>
                <a:lnTo>
                  <a:pt x="0" y="36576"/>
                </a:lnTo>
                <a:lnTo>
                  <a:pt x="1864" y="25015"/>
                </a:lnTo>
                <a:lnTo>
                  <a:pt x="7056" y="14974"/>
                </a:lnTo>
                <a:lnTo>
                  <a:pt x="14974" y="7057"/>
                </a:lnTo>
                <a:lnTo>
                  <a:pt x="25014" y="1864"/>
                </a:lnTo>
                <a:lnTo>
                  <a:pt x="3657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100584" dist="25603" dir="5400000" algn="tl" rotWithShape="0">
              <a:srgbClr val="000000">
                <a:alpha val="9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Freeform 7"/>
          <p:cNvSpPr/>
          <p:nvPr/>
        </p:nvSpPr>
        <p:spPr>
          <a:xfrm>
            <a:off x="640080" y="2046427"/>
            <a:ext cx="5042916" cy="50292"/>
          </a:xfrm>
          <a:custGeom>
            <a:avLst/>
            <a:gdLst/>
            <a:ahLst/>
            <a:cxnLst/>
            <a:rect l="l" t="t" r="r" b="b"/>
            <a:pathLst>
              <a:path w="5042916" h="50292">
                <a:moveTo>
                  <a:pt x="25145" y="0"/>
                </a:moveTo>
                <a:lnTo>
                  <a:pt x="5017770" y="0"/>
                </a:lnTo>
                <a:lnTo>
                  <a:pt x="5017770" y="0"/>
                </a:lnTo>
                <a:lnTo>
                  <a:pt x="5025718" y="1282"/>
                </a:lnTo>
                <a:lnTo>
                  <a:pt x="5032621" y="4851"/>
                </a:lnTo>
                <a:lnTo>
                  <a:pt x="5038064" y="10295"/>
                </a:lnTo>
                <a:lnTo>
                  <a:pt x="5041634" y="17197"/>
                </a:lnTo>
                <a:lnTo>
                  <a:pt x="5042916" y="25146"/>
                </a:lnTo>
                <a:lnTo>
                  <a:pt x="5042916" y="50292"/>
                </a:lnTo>
                <a:lnTo>
                  <a:pt x="0" y="50292"/>
                </a:lnTo>
                <a:lnTo>
                  <a:pt x="0" y="25146"/>
                </a:lnTo>
                <a:lnTo>
                  <a:pt x="0" y="25146"/>
                </a:lnTo>
                <a:lnTo>
                  <a:pt x="1281" y="17197"/>
                </a:lnTo>
                <a:lnTo>
                  <a:pt x="4851" y="10295"/>
                </a:lnTo>
                <a:lnTo>
                  <a:pt x="10294" y="4851"/>
                </a:lnTo>
                <a:lnTo>
                  <a:pt x="17197" y="1282"/>
                </a:lnTo>
                <a:lnTo>
                  <a:pt x="25145" y="0"/>
                </a:lnTo>
                <a:close/>
              </a:path>
            </a:pathLst>
          </a:cu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Freeform 8"/>
          <p:cNvSpPr/>
          <p:nvPr/>
        </p:nvSpPr>
        <p:spPr>
          <a:xfrm>
            <a:off x="5847588" y="3690518"/>
            <a:ext cx="493776" cy="471830"/>
          </a:xfrm>
          <a:custGeom>
            <a:avLst/>
            <a:gdLst/>
            <a:ahLst/>
            <a:cxnLst/>
            <a:rect l="l" t="t" r="r" b="b"/>
            <a:pathLst>
              <a:path w="493776" h="471830">
                <a:moveTo>
                  <a:pt x="0" y="0"/>
                </a:moveTo>
                <a:lnTo>
                  <a:pt x="493776" y="235915"/>
                </a:lnTo>
                <a:lnTo>
                  <a:pt x="0" y="471830"/>
                </a:lnTo>
                <a:close/>
              </a:path>
            </a:pathLst>
          </a:cu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959205" y="3518573"/>
            <a:ext cx="294436" cy="294436"/>
          </a:xfrm>
          <a:prstGeom prst="roundRect">
            <a:avLst>
              <a:gd name="adj" fmla="val 50000"/>
            </a:avLst>
          </a:prstGeom>
          <a:noFill/>
          <a:ln w="20320">
            <a:solidFill>
              <a:srgbClr val="505C6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959205" y="4478693"/>
            <a:ext cx="294436" cy="294436"/>
          </a:xfrm>
          <a:prstGeom prst="roundRect">
            <a:avLst>
              <a:gd name="adj" fmla="val 50000"/>
            </a:avLst>
          </a:prstGeom>
          <a:noFill/>
          <a:ln w="20320">
            <a:solidFill>
              <a:srgbClr val="505C6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6505956" y="2046427"/>
            <a:ext cx="5042916" cy="3760012"/>
          </a:xfrm>
          <a:prstGeom prst="roundRect">
            <a:avLst>
              <a:gd name="adj" fmla="val 972"/>
            </a:avLst>
          </a:prstGeom>
          <a:solidFill>
            <a:srgbClr val="DEE7FC"/>
          </a:solidFill>
          <a:ln w="22860">
            <a:solidFill>
              <a:srgbClr val="A5B0D0"/>
            </a:solidFill>
          </a:ln>
          <a:effectLst>
            <a:outerShdw blurRad="100584" dist="25603" dir="5400000" algn="tl" rotWithShape="0">
              <a:srgbClr val="000000">
                <a:alpha val="9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6761988" y="3341661"/>
            <a:ext cx="420623" cy="420623"/>
          </a:xfrm>
          <a:prstGeom prst="roundRect">
            <a:avLst>
              <a:gd name="adj" fmla="val 50000"/>
            </a:avLst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6761988" y="4074144"/>
            <a:ext cx="420623" cy="420623"/>
          </a:xfrm>
          <a:prstGeom prst="roundRect">
            <a:avLst>
              <a:gd name="adj" fmla="val 50000"/>
            </a:avLst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6761988" y="4890240"/>
            <a:ext cx="420623" cy="420623"/>
          </a:xfrm>
          <a:prstGeom prst="roundRect">
            <a:avLst>
              <a:gd name="adj" fmla="val 50000"/>
            </a:avLst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6" name="Picture 15" descr="icon_check_s585ux5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4525" y="3434198"/>
            <a:ext cx="235549" cy="235549"/>
          </a:xfrm>
          <a:prstGeom prst="rect">
            <a:avLst/>
          </a:prstGeom>
        </p:spPr>
      </p:pic>
      <p:pic>
        <p:nvPicPr>
          <p:cNvPr id="17" name="Picture 16" descr="icon_check_s585ux5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4525" y="4166681"/>
            <a:ext cx="235549" cy="235549"/>
          </a:xfrm>
          <a:prstGeom prst="rect">
            <a:avLst/>
          </a:prstGeom>
        </p:spPr>
      </p:pic>
      <p:pic>
        <p:nvPicPr>
          <p:cNvPr id="18" name="Picture 17" descr="icon_check_s585ux5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4525" y="4982778"/>
            <a:ext cx="235549" cy="235549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896112" y="2302459"/>
            <a:ext cx="4530852" cy="31546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defRPr sz="1150" b="1" i="0">
                <a:solidFill>
                  <a:srgbClr val="505C6F"/>
                </a:solidFill>
                <a:latin typeface="Arial"/>
              </a:defRPr>
            </a:pPr>
            <a:r>
              <a:t>MEASURED / ESTIMATED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96112" y="2702051"/>
            <a:ext cx="4530852" cy="483679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0000"/>
              </a:lnSpc>
              <a:defRPr sz="1725" b="1" i="0">
                <a:solidFill>
                  <a:srgbClr val="0F172A"/>
                </a:solidFill>
                <a:latin typeface="Montserrat"/>
              </a:defRPr>
            </a:pPr>
            <a:r>
              <a:t>From the IMU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761988" y="2302459"/>
            <a:ext cx="4530852" cy="31546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defRPr sz="1150" b="1" i="0">
                <a:solidFill>
                  <a:srgbClr val="0F172A"/>
                </a:solidFill>
                <a:latin typeface="Arial"/>
              </a:defRPr>
            </a:pPr>
            <a:r>
              <a:t>PHYSICS MODEL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761988" y="2702051"/>
            <a:ext cx="4530852" cy="483679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0000"/>
              </a:lnSpc>
              <a:defRPr sz="1725" b="1" i="0">
                <a:solidFill>
                  <a:srgbClr val="0F172A"/>
                </a:solidFill>
                <a:latin typeface="Montserrat"/>
              </a:defRPr>
            </a:pPr>
            <a:r>
              <a:t>Projectile motion approximation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499616" y="3185731"/>
            <a:ext cx="3927348" cy="96012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lnSpc>
                <a:spcPct val="115000"/>
              </a:lnSpc>
            </a:pPr>
            <a:r>
              <a:rPr sz="1437" b="0" i="0" u="none" dirty="0">
                <a:solidFill>
                  <a:srgbClr val="0F172A"/>
                </a:solidFill>
                <a:latin typeface="Arial"/>
              </a:rPr>
              <a:t>Horizontal launch velocity: </a:t>
            </a:r>
            <a:r>
              <a:rPr sz="1437" b="0" i="0" u="none" dirty="0" err="1">
                <a:solidFill>
                  <a:srgbClr val="0F172A"/>
                </a:solidFill>
                <a:latin typeface="Arial"/>
              </a:rPr>
              <a:t>v_horizontal</a:t>
            </a:r>
            <a:endParaRPr sz="1437" b="0" i="0" u="none" dirty="0">
              <a:solidFill>
                <a:srgbClr val="0F172A"/>
              </a:solidFill>
              <a:latin typeface="Arial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499616" y="4145851"/>
            <a:ext cx="3927348" cy="96012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lnSpc>
                <a:spcPct val="115000"/>
              </a:lnSpc>
            </a:pPr>
            <a:r>
              <a:rPr sz="1437" b="0" i="0" u="none">
                <a:solidFill>
                  <a:srgbClr val="0F172A"/>
                </a:solidFill>
                <a:latin typeface="Arial"/>
              </a:rPr>
              <a:t>Flight time: T = t_impact − t_launch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365492" y="3185731"/>
            <a:ext cx="3927348" cy="732483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lnSpc>
                <a:spcPct val="115000"/>
              </a:lnSpc>
            </a:pPr>
            <a:r>
              <a:rPr sz="1437" b="0" i="0" u="none">
                <a:solidFill>
                  <a:srgbClr val="0F172A"/>
                </a:solidFill>
                <a:latin typeface="Arial"/>
              </a:rPr>
              <a:t>D = v_horizontal × 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365492" y="3918214"/>
            <a:ext cx="3927348" cy="732483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lnSpc>
                <a:spcPct val="115000"/>
              </a:lnSpc>
            </a:pPr>
            <a:r>
              <a:rPr sz="1437" b="0" i="0" u="none">
                <a:solidFill>
                  <a:srgbClr val="0F172A"/>
                </a:solidFill>
                <a:latin typeface="Arial"/>
              </a:rPr>
              <a:t>Assumes negligible horizontal air resistance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365492" y="4650697"/>
            <a:ext cx="3927348" cy="89971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lnSpc>
                <a:spcPct val="115000"/>
              </a:lnSpc>
            </a:pPr>
            <a:r>
              <a:rPr sz="1437" b="0" i="0" u="none">
                <a:solidFill>
                  <a:srgbClr val="0F172A"/>
                </a:solidFill>
                <a:latin typeface="Arial"/>
              </a:rPr>
              <a:t>Assumes launch and impact define the measured flight interval</a:t>
            </a:r>
          </a:p>
        </p:txBody>
      </p:sp>
      <p:sp>
        <p:nvSpPr>
          <p:cNvPr id="28" name="Freeform 27"/>
          <p:cNvSpPr/>
          <p:nvPr/>
        </p:nvSpPr>
        <p:spPr>
          <a:xfrm>
            <a:off x="640080" y="5989320"/>
            <a:ext cx="10908792" cy="548639"/>
          </a:xfrm>
          <a:custGeom>
            <a:avLst/>
            <a:gdLst/>
            <a:ahLst/>
            <a:cxnLst/>
            <a:rect l="l" t="t" r="r" b="b"/>
            <a:pathLst>
              <a:path w="10908792" h="548639">
                <a:moveTo>
                  <a:pt x="0" y="0"/>
                </a:moveTo>
                <a:lnTo>
                  <a:pt x="10872216" y="0"/>
                </a:lnTo>
                <a:lnTo>
                  <a:pt x="10872216" y="0"/>
                </a:lnTo>
                <a:lnTo>
                  <a:pt x="10883777" y="1864"/>
                </a:lnTo>
                <a:lnTo>
                  <a:pt x="10893817" y="7056"/>
                </a:lnTo>
                <a:lnTo>
                  <a:pt x="10901735" y="14974"/>
                </a:lnTo>
                <a:lnTo>
                  <a:pt x="10906927" y="25014"/>
                </a:lnTo>
                <a:lnTo>
                  <a:pt x="10908792" y="36576"/>
                </a:lnTo>
                <a:lnTo>
                  <a:pt x="10908792" y="512063"/>
                </a:lnTo>
                <a:lnTo>
                  <a:pt x="10908792" y="512063"/>
                </a:lnTo>
                <a:lnTo>
                  <a:pt x="10906927" y="523625"/>
                </a:lnTo>
                <a:lnTo>
                  <a:pt x="10901735" y="533665"/>
                </a:lnTo>
                <a:lnTo>
                  <a:pt x="10893817" y="541583"/>
                </a:lnTo>
                <a:lnTo>
                  <a:pt x="10883777" y="546775"/>
                </a:lnTo>
                <a:lnTo>
                  <a:pt x="10872216" y="548639"/>
                </a:lnTo>
                <a:lnTo>
                  <a:pt x="0" y="54863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100584" dist="25603" dir="5400000" algn="tl" rotWithShape="0">
              <a:srgbClr val="000000">
                <a:alpha val="9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ounded Rectangle 28"/>
          <p:cNvSpPr/>
          <p:nvPr/>
        </p:nvSpPr>
        <p:spPr>
          <a:xfrm>
            <a:off x="640080" y="5989320"/>
            <a:ext cx="50292" cy="548640"/>
          </a:xfrm>
          <a:prstGeom prst="roundRect">
            <a:avLst>
              <a:gd name="adj" fmla="val 0"/>
            </a:avLst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1810269" y="5989320"/>
            <a:ext cx="9555722" cy="54864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lnSpc>
                <a:spcPct val="112000"/>
              </a:lnSpc>
            </a:pPr>
            <a:r>
              <a:rPr sz="1400" b="1" i="0" u="none">
                <a:solidFill>
                  <a:srgbClr val="0F172A"/>
                </a:solidFill>
                <a:latin typeface="Arial"/>
              </a:rPr>
              <a:t>The simplification reduces the amount of inertial integration required during free flight.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0" y="0"/>
            <a:ext cx="12191695" cy="6858000"/>
          </a:xfrm>
          <a:prstGeom prst="roundRect">
            <a:avLst>
              <a:gd name="adj" fmla="val 0"/>
            </a:avLst>
          </a:prstGeom>
          <a:solidFill>
            <a:srgbClr val="F4F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0" y="0"/>
            <a:ext cx="12191695" cy="1315821"/>
          </a:xfrm>
          <a:prstGeom prst="roundRect">
            <a:avLst>
              <a:gd name="adj" fmla="val 0"/>
            </a:avLst>
          </a:prstGeom>
          <a:solidFill>
            <a:srgbClr val="1235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0" y="1315821"/>
            <a:ext cx="12191695" cy="45720"/>
          </a:xfrm>
          <a:prstGeom prst="roundRect">
            <a:avLst>
              <a:gd name="adj" fmla="val 0"/>
            </a:avLst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40080" y="384048"/>
            <a:ext cx="10908792" cy="41239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98000"/>
              </a:lnSpc>
              <a:defRPr sz="2640" b="1" i="0">
                <a:solidFill>
                  <a:srgbClr val="FFFFFF"/>
                </a:solidFill>
                <a:latin typeface="Montserrat"/>
              </a:defRPr>
            </a:pPr>
            <a:r>
              <a:t>Building the prototype: from firmware to physical hardware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69594"/>
            <a:ext cx="10908792" cy="263347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  <a:defRPr sz="1700" b="0" i="0">
                <a:solidFill>
                  <a:srgbClr val="CBD3DB"/>
                </a:solidFill>
                <a:latin typeface="Arial"/>
              </a:defRPr>
            </a:pPr>
            <a:r>
              <a:t>The system was assembled as a compact throw-test unit with the electronics protected inside an enclosure.</a:t>
            </a:r>
          </a:p>
        </p:txBody>
      </p:sp>
      <p:sp>
        <p:nvSpPr>
          <p:cNvPr id="7" name="Freeform 6"/>
          <p:cNvSpPr/>
          <p:nvPr/>
        </p:nvSpPr>
        <p:spPr>
          <a:xfrm>
            <a:off x="640080" y="1809597"/>
            <a:ext cx="5042916" cy="4262019"/>
          </a:xfrm>
          <a:custGeom>
            <a:avLst/>
            <a:gdLst/>
            <a:ahLst/>
            <a:cxnLst/>
            <a:rect l="l" t="t" r="r" b="b"/>
            <a:pathLst>
              <a:path w="5042916" h="4262019">
                <a:moveTo>
                  <a:pt x="36576" y="0"/>
                </a:moveTo>
                <a:lnTo>
                  <a:pt x="5006340" y="0"/>
                </a:lnTo>
                <a:lnTo>
                  <a:pt x="5006340" y="0"/>
                </a:lnTo>
                <a:lnTo>
                  <a:pt x="5017901" y="1865"/>
                </a:lnTo>
                <a:lnTo>
                  <a:pt x="5027941" y="7057"/>
                </a:lnTo>
                <a:lnTo>
                  <a:pt x="5035859" y="14975"/>
                </a:lnTo>
                <a:lnTo>
                  <a:pt x="5041051" y="25015"/>
                </a:lnTo>
                <a:lnTo>
                  <a:pt x="5042916" y="36576"/>
                </a:lnTo>
                <a:lnTo>
                  <a:pt x="5042916" y="4225443"/>
                </a:lnTo>
                <a:lnTo>
                  <a:pt x="5042916" y="4225443"/>
                </a:lnTo>
                <a:lnTo>
                  <a:pt x="5041051" y="4237004"/>
                </a:lnTo>
                <a:lnTo>
                  <a:pt x="5035859" y="4247044"/>
                </a:lnTo>
                <a:lnTo>
                  <a:pt x="5027941" y="4254962"/>
                </a:lnTo>
                <a:lnTo>
                  <a:pt x="5017901" y="4260154"/>
                </a:lnTo>
                <a:lnTo>
                  <a:pt x="5006340" y="4262019"/>
                </a:lnTo>
                <a:lnTo>
                  <a:pt x="36576" y="4262019"/>
                </a:lnTo>
                <a:lnTo>
                  <a:pt x="36576" y="4262019"/>
                </a:lnTo>
                <a:lnTo>
                  <a:pt x="25014" y="4260154"/>
                </a:lnTo>
                <a:lnTo>
                  <a:pt x="14974" y="4254962"/>
                </a:lnTo>
                <a:lnTo>
                  <a:pt x="7056" y="4247044"/>
                </a:lnTo>
                <a:lnTo>
                  <a:pt x="1864" y="4237004"/>
                </a:lnTo>
                <a:lnTo>
                  <a:pt x="0" y="4225443"/>
                </a:lnTo>
                <a:lnTo>
                  <a:pt x="0" y="36576"/>
                </a:lnTo>
                <a:lnTo>
                  <a:pt x="0" y="36576"/>
                </a:lnTo>
                <a:lnTo>
                  <a:pt x="1864" y="25015"/>
                </a:lnTo>
                <a:lnTo>
                  <a:pt x="7056" y="14975"/>
                </a:lnTo>
                <a:lnTo>
                  <a:pt x="14974" y="7057"/>
                </a:lnTo>
                <a:lnTo>
                  <a:pt x="25014" y="1865"/>
                </a:lnTo>
                <a:lnTo>
                  <a:pt x="3657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100584" dist="25603" dir="5400000" algn="tl" rotWithShape="0">
              <a:srgbClr val="000000">
                <a:alpha val="9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Freeform 7"/>
          <p:cNvSpPr/>
          <p:nvPr/>
        </p:nvSpPr>
        <p:spPr>
          <a:xfrm>
            <a:off x="640080" y="1809597"/>
            <a:ext cx="5042916" cy="50292"/>
          </a:xfrm>
          <a:custGeom>
            <a:avLst/>
            <a:gdLst/>
            <a:ahLst/>
            <a:cxnLst/>
            <a:rect l="l" t="t" r="r" b="b"/>
            <a:pathLst>
              <a:path w="5042916" h="50292">
                <a:moveTo>
                  <a:pt x="25145" y="0"/>
                </a:moveTo>
                <a:lnTo>
                  <a:pt x="5017770" y="0"/>
                </a:lnTo>
                <a:lnTo>
                  <a:pt x="5017770" y="0"/>
                </a:lnTo>
                <a:lnTo>
                  <a:pt x="5025718" y="1282"/>
                </a:lnTo>
                <a:lnTo>
                  <a:pt x="5032621" y="4852"/>
                </a:lnTo>
                <a:lnTo>
                  <a:pt x="5038064" y="10295"/>
                </a:lnTo>
                <a:lnTo>
                  <a:pt x="5041634" y="17198"/>
                </a:lnTo>
                <a:lnTo>
                  <a:pt x="5042916" y="25146"/>
                </a:lnTo>
                <a:lnTo>
                  <a:pt x="5042916" y="50292"/>
                </a:lnTo>
                <a:lnTo>
                  <a:pt x="0" y="50292"/>
                </a:lnTo>
                <a:lnTo>
                  <a:pt x="0" y="25146"/>
                </a:lnTo>
                <a:lnTo>
                  <a:pt x="0" y="25146"/>
                </a:lnTo>
                <a:lnTo>
                  <a:pt x="1281" y="17198"/>
                </a:lnTo>
                <a:lnTo>
                  <a:pt x="4851" y="10295"/>
                </a:lnTo>
                <a:lnTo>
                  <a:pt x="10294" y="4852"/>
                </a:lnTo>
                <a:lnTo>
                  <a:pt x="17197" y="1282"/>
                </a:lnTo>
                <a:lnTo>
                  <a:pt x="25145" y="0"/>
                </a:lnTo>
                <a:close/>
              </a:path>
            </a:pathLst>
          </a:cu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Freeform 8"/>
          <p:cNvSpPr/>
          <p:nvPr/>
        </p:nvSpPr>
        <p:spPr>
          <a:xfrm>
            <a:off x="5847588" y="3704691"/>
            <a:ext cx="493776" cy="471831"/>
          </a:xfrm>
          <a:custGeom>
            <a:avLst/>
            <a:gdLst/>
            <a:ahLst/>
            <a:cxnLst/>
            <a:rect l="l" t="t" r="r" b="b"/>
            <a:pathLst>
              <a:path w="493776" h="471831">
                <a:moveTo>
                  <a:pt x="0" y="0"/>
                </a:moveTo>
                <a:lnTo>
                  <a:pt x="493776" y="235915"/>
                </a:lnTo>
                <a:lnTo>
                  <a:pt x="0" y="471831"/>
                </a:lnTo>
                <a:close/>
              </a:path>
            </a:pathLst>
          </a:cu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950976" y="3204819"/>
            <a:ext cx="256031" cy="256031"/>
          </a:xfrm>
          <a:prstGeom prst="roundRect">
            <a:avLst>
              <a:gd name="adj" fmla="val 50000"/>
            </a:avLst>
          </a:prstGeom>
          <a:noFill/>
          <a:ln w="20320">
            <a:solidFill>
              <a:srgbClr val="505C6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950976" y="4164939"/>
            <a:ext cx="256031" cy="256031"/>
          </a:xfrm>
          <a:prstGeom prst="roundRect">
            <a:avLst>
              <a:gd name="adj" fmla="val 50000"/>
            </a:avLst>
          </a:prstGeom>
          <a:noFill/>
          <a:ln w="20320">
            <a:solidFill>
              <a:srgbClr val="505C6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6505956" y="1809597"/>
            <a:ext cx="5042916" cy="4262018"/>
          </a:xfrm>
          <a:prstGeom prst="roundRect">
            <a:avLst>
              <a:gd name="adj" fmla="val 858"/>
            </a:avLst>
          </a:prstGeom>
          <a:solidFill>
            <a:srgbClr val="DEE7FC"/>
          </a:solidFill>
          <a:ln w="22860">
            <a:solidFill>
              <a:srgbClr val="A5B0D0"/>
            </a:solidFill>
          </a:ln>
          <a:effectLst>
            <a:outerShdw blurRad="100584" dist="25603" dir="5400000" algn="tl" rotWithShape="0">
              <a:srgbClr val="000000">
                <a:alpha val="9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6761988" y="3149955"/>
            <a:ext cx="365760" cy="365760"/>
          </a:xfrm>
          <a:prstGeom prst="roundRect">
            <a:avLst>
              <a:gd name="adj" fmla="val 50000"/>
            </a:avLst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6761988" y="4110075"/>
            <a:ext cx="365760" cy="365760"/>
          </a:xfrm>
          <a:prstGeom prst="roundRect">
            <a:avLst>
              <a:gd name="adj" fmla="val 50000"/>
            </a:avLst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6761988" y="5070195"/>
            <a:ext cx="365760" cy="365760"/>
          </a:xfrm>
          <a:prstGeom prst="roundRect">
            <a:avLst>
              <a:gd name="adj" fmla="val 50000"/>
            </a:avLst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7" name="Picture 16" descr="icon_check_s585ux5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2455" y="3230422"/>
            <a:ext cx="204825" cy="204825"/>
          </a:xfrm>
          <a:prstGeom prst="rect">
            <a:avLst/>
          </a:prstGeom>
        </p:spPr>
      </p:pic>
      <p:pic>
        <p:nvPicPr>
          <p:cNvPr id="18" name="Picture 17" descr="icon_check_s585ux5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2455" y="4190542"/>
            <a:ext cx="204825" cy="204825"/>
          </a:xfrm>
          <a:prstGeom prst="rect">
            <a:avLst/>
          </a:prstGeom>
        </p:spPr>
      </p:pic>
      <p:pic>
        <p:nvPicPr>
          <p:cNvPr id="19" name="Picture 18" descr="icon_check_s585ux5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2455" y="5150662"/>
            <a:ext cx="204825" cy="204825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896112" y="2065629"/>
            <a:ext cx="4530852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defRPr sz="1000" b="1" i="0">
                <a:solidFill>
                  <a:srgbClr val="505C6F"/>
                </a:solidFill>
                <a:latin typeface="Arial"/>
              </a:defRPr>
            </a:pPr>
            <a:r>
              <a:t>ELECTRICAL BUILD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6112" y="2413101"/>
            <a:ext cx="4530852" cy="43967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0000"/>
              </a:lnSpc>
              <a:defRPr sz="1500" b="1" i="0">
                <a:solidFill>
                  <a:srgbClr val="0F172A"/>
                </a:solidFill>
                <a:latin typeface="Montserrat"/>
              </a:defRPr>
            </a:pPr>
            <a:r>
              <a:t>Wiring and interfaces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761988" y="2065629"/>
            <a:ext cx="4530852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defRPr sz="1000" b="1" i="0">
                <a:solidFill>
                  <a:srgbClr val="0F172A"/>
                </a:solidFill>
                <a:latin typeface="Arial"/>
              </a:defRPr>
            </a:pPr>
            <a:r>
              <a:t>MECHANICAL BUILD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761988" y="2413101"/>
            <a:ext cx="4530852" cy="43967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0000"/>
              </a:lnSpc>
              <a:defRPr sz="1500" b="1" i="0">
                <a:solidFill>
                  <a:srgbClr val="0F172A"/>
                </a:solidFill>
                <a:latin typeface="Montserrat"/>
              </a:defRPr>
            </a:pPr>
            <a:r>
              <a:t>Protect the electronics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444751" y="2852775"/>
            <a:ext cx="3982211" cy="96012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lnSpc>
                <a:spcPct val="115000"/>
              </a:lnSpc>
            </a:pPr>
            <a:r>
              <a:rPr sz="1250" b="0" i="0" u="none">
                <a:solidFill>
                  <a:srgbClr val="0F172A"/>
                </a:solidFill>
                <a:latin typeface="Arial"/>
              </a:rPr>
              <a:t>Shared I²C bus for both IMU devices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444751" y="3812895"/>
            <a:ext cx="3982211" cy="96012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lnSpc>
                <a:spcPct val="115000"/>
              </a:lnSpc>
            </a:pPr>
            <a:r>
              <a:rPr sz="1250" b="0" i="0" u="none">
                <a:solidFill>
                  <a:srgbClr val="0F172A"/>
                </a:solidFill>
                <a:latin typeface="Arial"/>
              </a:rPr>
              <a:t>4-bit parallel LCD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310628" y="2852775"/>
            <a:ext cx="3982211" cy="96012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lnSpc>
                <a:spcPct val="115000"/>
              </a:lnSpc>
            </a:pPr>
            <a:r>
              <a:rPr sz="1250" b="0" i="0" u="none">
                <a:solidFill>
                  <a:srgbClr val="0F172A"/>
                </a:solidFill>
                <a:latin typeface="Arial"/>
              </a:rPr>
              <a:t>IMU and controller placed inside a protective box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310628" y="3812895"/>
            <a:ext cx="3982211" cy="96012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lnSpc>
                <a:spcPct val="115000"/>
              </a:lnSpc>
            </a:pPr>
            <a:r>
              <a:rPr sz="1250" b="0" i="0" u="none">
                <a:solidFill>
                  <a:srgbClr val="0F172A"/>
                </a:solidFill>
                <a:latin typeface="Arial"/>
              </a:rPr>
              <a:t>Designed to survive repeated throwing and impact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310628" y="4773015"/>
            <a:ext cx="3982211" cy="96012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lnSpc>
                <a:spcPct val="115000"/>
              </a:lnSpc>
            </a:pPr>
            <a:r>
              <a:rPr sz="1250" b="0" i="0" u="none">
                <a:solidFill>
                  <a:srgbClr val="0F172A"/>
                </a:solidFill>
                <a:latin typeface="Arial"/>
              </a:rPr>
              <a:t>Sensor orientation fixed relative to the enclosure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3A99B60-6C8D-2FC7-54D3-5D38282A3C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398FD011-45AF-2F9B-E4BE-8C8982F5A12F}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oundRect">
            <a:avLst>
              <a:gd name="adj" fmla="val 0"/>
            </a:avLst>
          </a:prstGeom>
          <a:solidFill>
            <a:srgbClr val="F4F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730BA625-B3CF-D6F4-7F1E-1C0DBFED6411}"/>
              </a:ext>
            </a:extLst>
          </p:cNvPr>
          <p:cNvSpPr/>
          <p:nvPr/>
        </p:nvSpPr>
        <p:spPr>
          <a:xfrm>
            <a:off x="0" y="0"/>
            <a:ext cx="12191695" cy="1315821"/>
          </a:xfrm>
          <a:prstGeom prst="roundRect">
            <a:avLst>
              <a:gd name="adj" fmla="val 0"/>
            </a:avLst>
          </a:prstGeom>
          <a:solidFill>
            <a:srgbClr val="1235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176A7BAC-6BAD-DC51-83F9-A3D42F3F24F9}"/>
              </a:ext>
            </a:extLst>
          </p:cNvPr>
          <p:cNvSpPr/>
          <p:nvPr/>
        </p:nvSpPr>
        <p:spPr>
          <a:xfrm>
            <a:off x="0" y="1315821"/>
            <a:ext cx="12191695" cy="45720"/>
          </a:xfrm>
          <a:prstGeom prst="roundRect">
            <a:avLst>
              <a:gd name="adj" fmla="val 0"/>
            </a:avLst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E249DD-142A-569D-A28B-CABD1A2214AA}"/>
              </a:ext>
            </a:extLst>
          </p:cNvPr>
          <p:cNvSpPr txBox="1"/>
          <p:nvPr/>
        </p:nvSpPr>
        <p:spPr>
          <a:xfrm>
            <a:off x="640080" y="384048"/>
            <a:ext cx="10908792" cy="41239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98000"/>
              </a:lnSpc>
              <a:defRPr sz="2640" b="1" i="0">
                <a:solidFill>
                  <a:srgbClr val="FFFFFF"/>
                </a:solidFill>
                <a:latin typeface="Montserrat"/>
              </a:defRPr>
            </a:pPr>
            <a:r>
              <a:t>Building the prototype: from firmware to physical hardware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7894E37-D354-0A86-07AE-E5C67D5959C8}"/>
              </a:ext>
            </a:extLst>
          </p:cNvPr>
          <p:cNvSpPr txBox="1"/>
          <p:nvPr/>
        </p:nvSpPr>
        <p:spPr>
          <a:xfrm>
            <a:off x="640080" y="869594"/>
            <a:ext cx="10908792" cy="263347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  <a:defRPr sz="1700" b="0" i="0">
                <a:solidFill>
                  <a:srgbClr val="CBD3DB"/>
                </a:solidFill>
                <a:latin typeface="Arial"/>
              </a:defRPr>
            </a:pPr>
            <a:r>
              <a:rPr dirty="0"/>
              <a:t>The system was assembled as a compact throw-test unit with the electronics protected inside an enclosure.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FF818ED0-D6FD-51E7-1CEE-382A96670CB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289" t="12175"/>
          <a:stretch>
            <a:fillRect/>
          </a:stretch>
        </p:blipFill>
        <p:spPr>
          <a:xfrm rot="16200000">
            <a:off x="698637" y="917219"/>
            <a:ext cx="4768636" cy="6023041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F292C45C-4466-EBFE-CC6B-9DDF7663A3C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956" t="8781"/>
          <a:stretch>
            <a:fillRect/>
          </a:stretch>
        </p:blipFill>
        <p:spPr>
          <a:xfrm rot="16200000">
            <a:off x="6906664" y="732236"/>
            <a:ext cx="4631417" cy="6255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762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0" y="0"/>
            <a:ext cx="12191695" cy="6858000"/>
          </a:xfrm>
          <a:prstGeom prst="roundRect">
            <a:avLst>
              <a:gd name="adj" fmla="val 0"/>
            </a:avLst>
          </a:prstGeom>
          <a:solidFill>
            <a:srgbClr val="F4F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0" y="0"/>
            <a:ext cx="12191695" cy="1351483"/>
          </a:xfrm>
          <a:prstGeom prst="roundRect">
            <a:avLst>
              <a:gd name="adj" fmla="val 0"/>
            </a:avLst>
          </a:prstGeom>
          <a:solidFill>
            <a:srgbClr val="1235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0" y="1351483"/>
            <a:ext cx="12191695" cy="45720"/>
          </a:xfrm>
          <a:prstGeom prst="roundRect">
            <a:avLst>
              <a:gd name="adj" fmla="val 0"/>
            </a:avLst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40080" y="384048"/>
            <a:ext cx="10908792" cy="448056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98000"/>
              </a:lnSpc>
              <a:defRPr sz="2870" b="1" i="0">
                <a:solidFill>
                  <a:srgbClr val="FFFFFF"/>
                </a:solidFill>
                <a:latin typeface="Montserrat"/>
              </a:defRPr>
            </a:pPr>
            <a:r>
              <a:t>Testing exposed problems that were invisible on paper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905256"/>
            <a:ext cx="10908792" cy="263347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  <a:defRPr sz="1700" b="0" i="0">
                <a:solidFill>
                  <a:srgbClr val="CBD3DB"/>
                </a:solidFill>
                <a:latin typeface="Arial"/>
              </a:defRPr>
            </a:pPr>
            <a:r>
              <a:t>The first working prototype did not behave as the ideal model predicted.</a:t>
            </a:r>
          </a:p>
        </p:txBody>
      </p:sp>
      <p:sp>
        <p:nvSpPr>
          <p:cNvPr id="7" name="Freeform 6"/>
          <p:cNvSpPr/>
          <p:nvPr/>
        </p:nvSpPr>
        <p:spPr>
          <a:xfrm>
            <a:off x="640080" y="1845259"/>
            <a:ext cx="5042916" cy="4226357"/>
          </a:xfrm>
          <a:custGeom>
            <a:avLst/>
            <a:gdLst/>
            <a:ahLst/>
            <a:cxnLst/>
            <a:rect l="l" t="t" r="r" b="b"/>
            <a:pathLst>
              <a:path w="5042916" h="4226357">
                <a:moveTo>
                  <a:pt x="36576" y="0"/>
                </a:moveTo>
                <a:lnTo>
                  <a:pt x="5006340" y="0"/>
                </a:lnTo>
                <a:lnTo>
                  <a:pt x="5006340" y="0"/>
                </a:lnTo>
                <a:lnTo>
                  <a:pt x="5017901" y="1864"/>
                </a:lnTo>
                <a:lnTo>
                  <a:pt x="5027941" y="7057"/>
                </a:lnTo>
                <a:lnTo>
                  <a:pt x="5035859" y="14974"/>
                </a:lnTo>
                <a:lnTo>
                  <a:pt x="5041051" y="25015"/>
                </a:lnTo>
                <a:lnTo>
                  <a:pt x="5042916" y="36576"/>
                </a:lnTo>
                <a:lnTo>
                  <a:pt x="5042916" y="4189781"/>
                </a:lnTo>
                <a:lnTo>
                  <a:pt x="5042916" y="4189781"/>
                </a:lnTo>
                <a:lnTo>
                  <a:pt x="5041051" y="4201342"/>
                </a:lnTo>
                <a:lnTo>
                  <a:pt x="5035859" y="4211382"/>
                </a:lnTo>
                <a:lnTo>
                  <a:pt x="5027941" y="4219300"/>
                </a:lnTo>
                <a:lnTo>
                  <a:pt x="5017901" y="4224492"/>
                </a:lnTo>
                <a:lnTo>
                  <a:pt x="5006340" y="4226357"/>
                </a:lnTo>
                <a:lnTo>
                  <a:pt x="36576" y="4226357"/>
                </a:lnTo>
                <a:lnTo>
                  <a:pt x="36576" y="4226357"/>
                </a:lnTo>
                <a:lnTo>
                  <a:pt x="25014" y="4224492"/>
                </a:lnTo>
                <a:lnTo>
                  <a:pt x="14974" y="4219300"/>
                </a:lnTo>
                <a:lnTo>
                  <a:pt x="7056" y="4211382"/>
                </a:lnTo>
                <a:lnTo>
                  <a:pt x="1864" y="4201342"/>
                </a:lnTo>
                <a:lnTo>
                  <a:pt x="0" y="4189781"/>
                </a:lnTo>
                <a:lnTo>
                  <a:pt x="0" y="36576"/>
                </a:lnTo>
                <a:lnTo>
                  <a:pt x="0" y="36576"/>
                </a:lnTo>
                <a:lnTo>
                  <a:pt x="1864" y="25015"/>
                </a:lnTo>
                <a:lnTo>
                  <a:pt x="7056" y="14974"/>
                </a:lnTo>
                <a:lnTo>
                  <a:pt x="14974" y="7057"/>
                </a:lnTo>
                <a:lnTo>
                  <a:pt x="25014" y="1864"/>
                </a:lnTo>
                <a:lnTo>
                  <a:pt x="3657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100584" dist="25603" dir="5400000" algn="tl" rotWithShape="0">
              <a:srgbClr val="000000">
                <a:alpha val="9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Freeform 7"/>
          <p:cNvSpPr/>
          <p:nvPr/>
        </p:nvSpPr>
        <p:spPr>
          <a:xfrm>
            <a:off x="640080" y="1845259"/>
            <a:ext cx="5042916" cy="50292"/>
          </a:xfrm>
          <a:custGeom>
            <a:avLst/>
            <a:gdLst/>
            <a:ahLst/>
            <a:cxnLst/>
            <a:rect l="l" t="t" r="r" b="b"/>
            <a:pathLst>
              <a:path w="5042916" h="50292">
                <a:moveTo>
                  <a:pt x="25145" y="0"/>
                </a:moveTo>
                <a:lnTo>
                  <a:pt x="5017770" y="0"/>
                </a:lnTo>
                <a:lnTo>
                  <a:pt x="5017770" y="0"/>
                </a:lnTo>
                <a:lnTo>
                  <a:pt x="5025718" y="1282"/>
                </a:lnTo>
                <a:lnTo>
                  <a:pt x="5032621" y="4851"/>
                </a:lnTo>
                <a:lnTo>
                  <a:pt x="5038064" y="10295"/>
                </a:lnTo>
                <a:lnTo>
                  <a:pt x="5041634" y="17197"/>
                </a:lnTo>
                <a:lnTo>
                  <a:pt x="5042916" y="25146"/>
                </a:lnTo>
                <a:lnTo>
                  <a:pt x="5042916" y="50292"/>
                </a:lnTo>
                <a:lnTo>
                  <a:pt x="0" y="50292"/>
                </a:lnTo>
                <a:lnTo>
                  <a:pt x="0" y="25146"/>
                </a:lnTo>
                <a:lnTo>
                  <a:pt x="0" y="25146"/>
                </a:lnTo>
                <a:lnTo>
                  <a:pt x="1281" y="17197"/>
                </a:lnTo>
                <a:lnTo>
                  <a:pt x="4851" y="10295"/>
                </a:lnTo>
                <a:lnTo>
                  <a:pt x="10294" y="4851"/>
                </a:lnTo>
                <a:lnTo>
                  <a:pt x="17197" y="1282"/>
                </a:lnTo>
                <a:lnTo>
                  <a:pt x="25145" y="0"/>
                </a:lnTo>
                <a:close/>
              </a:path>
            </a:pathLst>
          </a:cu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Freeform 8"/>
          <p:cNvSpPr/>
          <p:nvPr/>
        </p:nvSpPr>
        <p:spPr>
          <a:xfrm>
            <a:off x="5847588" y="3722522"/>
            <a:ext cx="493776" cy="471830"/>
          </a:xfrm>
          <a:custGeom>
            <a:avLst/>
            <a:gdLst/>
            <a:ahLst/>
            <a:cxnLst/>
            <a:rect l="l" t="t" r="r" b="b"/>
            <a:pathLst>
              <a:path w="493776" h="471830">
                <a:moveTo>
                  <a:pt x="0" y="0"/>
                </a:moveTo>
                <a:lnTo>
                  <a:pt x="493776" y="235915"/>
                </a:lnTo>
                <a:lnTo>
                  <a:pt x="0" y="471830"/>
                </a:lnTo>
                <a:close/>
              </a:path>
            </a:pathLst>
          </a:cu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953719" y="3266122"/>
            <a:ext cx="268833" cy="268833"/>
          </a:xfrm>
          <a:prstGeom prst="roundRect">
            <a:avLst>
              <a:gd name="adj" fmla="val 50000"/>
            </a:avLst>
          </a:prstGeom>
          <a:noFill/>
          <a:ln w="20320">
            <a:solidFill>
              <a:srgbClr val="505C6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953719" y="4226242"/>
            <a:ext cx="268833" cy="268833"/>
          </a:xfrm>
          <a:prstGeom prst="roundRect">
            <a:avLst>
              <a:gd name="adj" fmla="val 50000"/>
            </a:avLst>
          </a:prstGeom>
          <a:noFill/>
          <a:ln w="20320">
            <a:solidFill>
              <a:srgbClr val="505C6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953719" y="5186362"/>
            <a:ext cx="268833" cy="268833"/>
          </a:xfrm>
          <a:prstGeom prst="roundRect">
            <a:avLst>
              <a:gd name="adj" fmla="val 50000"/>
            </a:avLst>
          </a:prstGeom>
          <a:noFill/>
          <a:ln w="20320">
            <a:solidFill>
              <a:srgbClr val="505C6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6505956" y="1845259"/>
            <a:ext cx="5042916" cy="4226356"/>
          </a:xfrm>
          <a:prstGeom prst="roundRect">
            <a:avLst>
              <a:gd name="adj" fmla="val 865"/>
            </a:avLst>
          </a:prstGeom>
          <a:solidFill>
            <a:srgbClr val="DEE7FC"/>
          </a:solidFill>
          <a:ln w="22860">
            <a:solidFill>
              <a:srgbClr val="A5B0D0"/>
            </a:solidFill>
          </a:ln>
          <a:effectLst>
            <a:outerShdw blurRad="100584" dist="25603" dir="5400000" algn="tl" rotWithShape="0">
              <a:srgbClr val="000000">
                <a:alpha val="9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6761988" y="3160077"/>
            <a:ext cx="384048" cy="384048"/>
          </a:xfrm>
          <a:prstGeom prst="roundRect">
            <a:avLst>
              <a:gd name="adj" fmla="val 50000"/>
            </a:avLst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6761988" y="4071759"/>
            <a:ext cx="384048" cy="384048"/>
          </a:xfrm>
          <a:prstGeom prst="roundRect">
            <a:avLst>
              <a:gd name="adj" fmla="val 50000"/>
            </a:avLst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6761988" y="5031879"/>
            <a:ext cx="384048" cy="384048"/>
          </a:xfrm>
          <a:prstGeom prst="roundRect">
            <a:avLst>
              <a:gd name="adj" fmla="val 50000"/>
            </a:avLst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7" name="Picture 16" descr="icon_check_s585ux5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6478" y="3244568"/>
            <a:ext cx="215066" cy="215066"/>
          </a:xfrm>
          <a:prstGeom prst="rect">
            <a:avLst/>
          </a:prstGeom>
        </p:spPr>
      </p:pic>
      <p:pic>
        <p:nvPicPr>
          <p:cNvPr id="18" name="Picture 17" descr="icon_check_s585ux5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6478" y="4156250"/>
            <a:ext cx="215066" cy="215066"/>
          </a:xfrm>
          <a:prstGeom prst="rect">
            <a:avLst/>
          </a:prstGeom>
        </p:spPr>
      </p:pic>
      <p:pic>
        <p:nvPicPr>
          <p:cNvPr id="19" name="Picture 18" descr="icon_check_s585ux5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6478" y="5116370"/>
            <a:ext cx="215066" cy="215066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896112" y="2101291"/>
            <a:ext cx="4530852" cy="288036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defRPr sz="1050" b="1" i="0">
                <a:solidFill>
                  <a:srgbClr val="505C6F"/>
                </a:solidFill>
                <a:latin typeface="Arial"/>
              </a:defRPr>
            </a:pPr>
            <a:r>
              <a:t>OBSERVED PROBLEMS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6112" y="2466136"/>
            <a:ext cx="4530852" cy="45434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0000"/>
              </a:lnSpc>
              <a:defRPr sz="1575" b="1" i="0">
                <a:solidFill>
                  <a:srgbClr val="0F172A"/>
                </a:solidFill>
                <a:latin typeface="Montserrat"/>
              </a:defRPr>
            </a:pPr>
            <a:r>
              <a:t>During early testing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761988" y="2101291"/>
            <a:ext cx="4530852" cy="288036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defRPr sz="1050" b="1" i="0">
                <a:solidFill>
                  <a:srgbClr val="0F172A"/>
                </a:solidFill>
                <a:latin typeface="Arial"/>
              </a:defRPr>
            </a:pPr>
            <a:r>
              <a:t>DEBUGGING APPROACH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761988" y="2466136"/>
            <a:ext cx="4530852" cy="45434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0000"/>
              </a:lnSpc>
              <a:defRPr sz="1575" b="1" i="0">
                <a:solidFill>
                  <a:srgbClr val="0F172A"/>
                </a:solidFill>
                <a:latin typeface="Montserrat"/>
              </a:defRPr>
            </a:pPr>
            <a:r>
              <a:t>Reduce complexity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463039" y="2920479"/>
            <a:ext cx="3963924" cy="96012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lnSpc>
                <a:spcPct val="115000"/>
              </a:lnSpc>
            </a:pPr>
            <a:r>
              <a:rPr sz="1312" b="0" i="0" u="none">
                <a:solidFill>
                  <a:srgbClr val="0F172A"/>
                </a:solidFill>
                <a:latin typeface="Arial"/>
              </a:rPr>
              <a:t>Very large apparent drift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463039" y="3880599"/>
            <a:ext cx="3963924" cy="96012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lnSpc>
                <a:spcPct val="115000"/>
              </a:lnSpc>
            </a:pPr>
            <a:r>
              <a:rPr sz="1312" b="0" i="0" u="none">
                <a:solidFill>
                  <a:srgbClr val="0F172A"/>
                </a:solidFill>
                <a:latin typeface="Arial"/>
              </a:rPr>
              <a:t>Free-flight detection did not trigger reliably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463039" y="4840719"/>
            <a:ext cx="3963924" cy="96012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lnSpc>
                <a:spcPct val="115000"/>
              </a:lnSpc>
            </a:pPr>
            <a:r>
              <a:rPr sz="1312" b="0" i="0" u="none">
                <a:solidFill>
                  <a:srgbClr val="0F172A"/>
                </a:solidFill>
                <a:latin typeface="Arial"/>
              </a:rPr>
              <a:t>Position reconstruction was therefore abandoned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328916" y="2920479"/>
            <a:ext cx="3963924" cy="863244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lnSpc>
                <a:spcPct val="115000"/>
              </a:lnSpc>
            </a:pPr>
            <a:r>
              <a:rPr sz="1312" b="0" i="0" u="none">
                <a:solidFill>
                  <a:srgbClr val="0F172A"/>
                </a:solidFill>
                <a:latin typeface="Arial"/>
              </a:rPr>
              <a:t>Test raw acceleration first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328916" y="3783723"/>
            <a:ext cx="3963924" cy="96012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lnSpc>
                <a:spcPct val="115000"/>
              </a:lnSpc>
            </a:pPr>
            <a:r>
              <a:rPr sz="1312" b="0" i="0" u="none">
                <a:solidFill>
                  <a:srgbClr val="0F172A"/>
                </a:solidFill>
                <a:latin typeface="Arial"/>
              </a:rPr>
              <a:t>Compare expected axis response with actual readings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328916" y="4743843"/>
            <a:ext cx="3963924" cy="96012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lnSpc>
                <a:spcPct val="115000"/>
              </a:lnSpc>
            </a:pPr>
            <a:r>
              <a:rPr sz="1312" b="0" i="0" u="none">
                <a:solidFill>
                  <a:srgbClr val="0F172A"/>
                </a:solidFill>
                <a:latin typeface="Arial"/>
              </a:rPr>
              <a:t>Verify sensor identity and scaling before changing algorithms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0" y="0"/>
            <a:ext cx="12191695" cy="6858000"/>
          </a:xfrm>
          <a:prstGeom prst="roundRect">
            <a:avLst>
              <a:gd name="adj" fmla="val 0"/>
            </a:avLst>
          </a:prstGeom>
          <a:solidFill>
            <a:srgbClr val="F4F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0" y="0"/>
            <a:ext cx="12191695" cy="1817827"/>
          </a:xfrm>
          <a:prstGeom prst="roundRect">
            <a:avLst>
              <a:gd name="adj" fmla="val 0"/>
            </a:avLst>
          </a:prstGeom>
          <a:solidFill>
            <a:srgbClr val="1235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0" y="1817827"/>
            <a:ext cx="12191695" cy="45720"/>
          </a:xfrm>
          <a:prstGeom prst="roundRect">
            <a:avLst>
              <a:gd name="adj" fmla="val 0"/>
            </a:avLst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40080" y="384048"/>
            <a:ext cx="10908792" cy="9144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98000"/>
              </a:lnSpc>
              <a:defRPr sz="2690" b="1" i="0">
                <a:solidFill>
                  <a:srgbClr val="FFFFFF"/>
                </a:solidFill>
                <a:latin typeface="Montserrat"/>
              </a:defRPr>
            </a:pPr>
            <a:r>
              <a:t>A hardware identification error became</a:t>
            </a:r>
            <a:br/>
            <a:r>
              <a:t>a key debugging lesson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371600"/>
            <a:ext cx="10908792" cy="263347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  <a:defRPr sz="1700" b="0" i="0">
                <a:solidFill>
                  <a:srgbClr val="CBD3DB"/>
                </a:solidFill>
                <a:latin typeface="Arial"/>
              </a:defRPr>
            </a:pPr>
            <a:r>
              <a:t>The accelerometer driver was initially written for MMA8451Q, but the actual device identified itself differently.</a:t>
            </a:r>
          </a:p>
        </p:txBody>
      </p:sp>
      <p:sp>
        <p:nvSpPr>
          <p:cNvPr id="7" name="Freeform 6"/>
          <p:cNvSpPr/>
          <p:nvPr/>
        </p:nvSpPr>
        <p:spPr>
          <a:xfrm>
            <a:off x="640080" y="2046427"/>
            <a:ext cx="5042916" cy="3760013"/>
          </a:xfrm>
          <a:custGeom>
            <a:avLst/>
            <a:gdLst/>
            <a:ahLst/>
            <a:cxnLst/>
            <a:rect l="l" t="t" r="r" b="b"/>
            <a:pathLst>
              <a:path w="5042916" h="3760013">
                <a:moveTo>
                  <a:pt x="36576" y="0"/>
                </a:moveTo>
                <a:lnTo>
                  <a:pt x="5006340" y="0"/>
                </a:lnTo>
                <a:lnTo>
                  <a:pt x="5006340" y="0"/>
                </a:lnTo>
                <a:lnTo>
                  <a:pt x="5017901" y="1864"/>
                </a:lnTo>
                <a:lnTo>
                  <a:pt x="5027941" y="7057"/>
                </a:lnTo>
                <a:lnTo>
                  <a:pt x="5035859" y="14974"/>
                </a:lnTo>
                <a:lnTo>
                  <a:pt x="5041051" y="25015"/>
                </a:lnTo>
                <a:lnTo>
                  <a:pt x="5042916" y="36576"/>
                </a:lnTo>
                <a:lnTo>
                  <a:pt x="5042916" y="3723437"/>
                </a:lnTo>
                <a:lnTo>
                  <a:pt x="5042916" y="3723437"/>
                </a:lnTo>
                <a:lnTo>
                  <a:pt x="5041051" y="3734998"/>
                </a:lnTo>
                <a:lnTo>
                  <a:pt x="5035859" y="3745038"/>
                </a:lnTo>
                <a:lnTo>
                  <a:pt x="5027941" y="3752956"/>
                </a:lnTo>
                <a:lnTo>
                  <a:pt x="5017901" y="3758148"/>
                </a:lnTo>
                <a:lnTo>
                  <a:pt x="5006340" y="3760013"/>
                </a:lnTo>
                <a:lnTo>
                  <a:pt x="36576" y="3760013"/>
                </a:lnTo>
                <a:lnTo>
                  <a:pt x="36576" y="3760013"/>
                </a:lnTo>
                <a:lnTo>
                  <a:pt x="25014" y="3758148"/>
                </a:lnTo>
                <a:lnTo>
                  <a:pt x="14974" y="3752956"/>
                </a:lnTo>
                <a:lnTo>
                  <a:pt x="7056" y="3745038"/>
                </a:lnTo>
                <a:lnTo>
                  <a:pt x="1864" y="3734998"/>
                </a:lnTo>
                <a:lnTo>
                  <a:pt x="0" y="3723437"/>
                </a:lnTo>
                <a:lnTo>
                  <a:pt x="0" y="36576"/>
                </a:lnTo>
                <a:lnTo>
                  <a:pt x="0" y="36576"/>
                </a:lnTo>
                <a:lnTo>
                  <a:pt x="1864" y="25015"/>
                </a:lnTo>
                <a:lnTo>
                  <a:pt x="7056" y="14974"/>
                </a:lnTo>
                <a:lnTo>
                  <a:pt x="14974" y="7057"/>
                </a:lnTo>
                <a:lnTo>
                  <a:pt x="25014" y="1864"/>
                </a:lnTo>
                <a:lnTo>
                  <a:pt x="3657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100584" dist="25603" dir="5400000" algn="tl" rotWithShape="0">
              <a:srgbClr val="000000">
                <a:alpha val="9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Freeform 7"/>
          <p:cNvSpPr/>
          <p:nvPr/>
        </p:nvSpPr>
        <p:spPr>
          <a:xfrm>
            <a:off x="640080" y="2046427"/>
            <a:ext cx="5042916" cy="50292"/>
          </a:xfrm>
          <a:custGeom>
            <a:avLst/>
            <a:gdLst/>
            <a:ahLst/>
            <a:cxnLst/>
            <a:rect l="l" t="t" r="r" b="b"/>
            <a:pathLst>
              <a:path w="5042916" h="50292">
                <a:moveTo>
                  <a:pt x="25145" y="0"/>
                </a:moveTo>
                <a:lnTo>
                  <a:pt x="5017770" y="0"/>
                </a:lnTo>
                <a:lnTo>
                  <a:pt x="5017770" y="0"/>
                </a:lnTo>
                <a:lnTo>
                  <a:pt x="5025718" y="1282"/>
                </a:lnTo>
                <a:lnTo>
                  <a:pt x="5032621" y="4851"/>
                </a:lnTo>
                <a:lnTo>
                  <a:pt x="5038064" y="10295"/>
                </a:lnTo>
                <a:lnTo>
                  <a:pt x="5041634" y="17197"/>
                </a:lnTo>
                <a:lnTo>
                  <a:pt x="5042916" y="25146"/>
                </a:lnTo>
                <a:lnTo>
                  <a:pt x="5042916" y="50292"/>
                </a:lnTo>
                <a:lnTo>
                  <a:pt x="0" y="50292"/>
                </a:lnTo>
                <a:lnTo>
                  <a:pt x="0" y="25146"/>
                </a:lnTo>
                <a:lnTo>
                  <a:pt x="0" y="25146"/>
                </a:lnTo>
                <a:lnTo>
                  <a:pt x="1281" y="17197"/>
                </a:lnTo>
                <a:lnTo>
                  <a:pt x="4851" y="10295"/>
                </a:lnTo>
                <a:lnTo>
                  <a:pt x="10294" y="4851"/>
                </a:lnTo>
                <a:lnTo>
                  <a:pt x="17197" y="1282"/>
                </a:lnTo>
                <a:lnTo>
                  <a:pt x="25145" y="0"/>
                </a:lnTo>
                <a:close/>
              </a:path>
            </a:pathLst>
          </a:cu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Freeform 8"/>
          <p:cNvSpPr/>
          <p:nvPr/>
        </p:nvSpPr>
        <p:spPr>
          <a:xfrm>
            <a:off x="5847588" y="3690518"/>
            <a:ext cx="493776" cy="471830"/>
          </a:xfrm>
          <a:custGeom>
            <a:avLst/>
            <a:gdLst/>
            <a:ahLst/>
            <a:cxnLst/>
            <a:rect l="l" t="t" r="r" b="b"/>
            <a:pathLst>
              <a:path w="493776" h="471830">
                <a:moveTo>
                  <a:pt x="0" y="0"/>
                </a:moveTo>
                <a:lnTo>
                  <a:pt x="493776" y="235915"/>
                </a:lnTo>
                <a:lnTo>
                  <a:pt x="0" y="471830"/>
                </a:lnTo>
                <a:close/>
              </a:path>
            </a:pathLst>
          </a:cu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959205" y="3432625"/>
            <a:ext cx="294436" cy="294436"/>
          </a:xfrm>
          <a:prstGeom prst="roundRect">
            <a:avLst>
              <a:gd name="adj" fmla="val 50000"/>
            </a:avLst>
          </a:prstGeom>
          <a:noFill/>
          <a:ln w="20320">
            <a:solidFill>
              <a:srgbClr val="505C6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959205" y="4220851"/>
            <a:ext cx="294436" cy="294436"/>
          </a:xfrm>
          <a:prstGeom prst="roundRect">
            <a:avLst>
              <a:gd name="adj" fmla="val 50000"/>
            </a:avLst>
          </a:prstGeom>
          <a:noFill/>
          <a:ln w="20320">
            <a:solidFill>
              <a:srgbClr val="505C6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959205" y="5009076"/>
            <a:ext cx="294436" cy="294436"/>
          </a:xfrm>
          <a:prstGeom prst="roundRect">
            <a:avLst>
              <a:gd name="adj" fmla="val 50000"/>
            </a:avLst>
          </a:prstGeom>
          <a:noFill/>
          <a:ln w="20320">
            <a:solidFill>
              <a:srgbClr val="505C6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6505956" y="2046427"/>
            <a:ext cx="5042916" cy="3760012"/>
          </a:xfrm>
          <a:prstGeom prst="roundRect">
            <a:avLst>
              <a:gd name="adj" fmla="val 972"/>
            </a:avLst>
          </a:prstGeom>
          <a:solidFill>
            <a:srgbClr val="DEE7FC"/>
          </a:solidFill>
          <a:ln w="22860">
            <a:solidFill>
              <a:srgbClr val="A5B0D0"/>
            </a:solidFill>
          </a:ln>
          <a:effectLst>
            <a:outerShdw blurRad="100584" dist="25603" dir="5400000" algn="tl" rotWithShape="0">
              <a:srgbClr val="000000">
                <a:alpha val="9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6761988" y="3271004"/>
            <a:ext cx="420623" cy="420623"/>
          </a:xfrm>
          <a:prstGeom prst="roundRect">
            <a:avLst>
              <a:gd name="adj" fmla="val 50000"/>
            </a:avLst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6761988" y="3862173"/>
            <a:ext cx="420623" cy="420623"/>
          </a:xfrm>
          <a:prstGeom prst="roundRect">
            <a:avLst>
              <a:gd name="adj" fmla="val 50000"/>
            </a:avLst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6761988" y="4453342"/>
            <a:ext cx="420623" cy="420623"/>
          </a:xfrm>
          <a:prstGeom prst="roundRect">
            <a:avLst>
              <a:gd name="adj" fmla="val 50000"/>
            </a:avLst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ounded Rectangle 16"/>
          <p:cNvSpPr/>
          <p:nvPr/>
        </p:nvSpPr>
        <p:spPr>
          <a:xfrm>
            <a:off x="6761988" y="5044511"/>
            <a:ext cx="420623" cy="420623"/>
          </a:xfrm>
          <a:prstGeom prst="roundRect">
            <a:avLst>
              <a:gd name="adj" fmla="val 50000"/>
            </a:avLst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8" name="Picture 17" descr="icon_check_s585ux5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4525" y="3363541"/>
            <a:ext cx="235549" cy="235549"/>
          </a:xfrm>
          <a:prstGeom prst="rect">
            <a:avLst/>
          </a:prstGeom>
        </p:spPr>
      </p:pic>
      <p:pic>
        <p:nvPicPr>
          <p:cNvPr id="19" name="Picture 18" descr="icon_check_s585ux5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4525" y="3954710"/>
            <a:ext cx="235549" cy="235549"/>
          </a:xfrm>
          <a:prstGeom prst="rect">
            <a:avLst/>
          </a:prstGeom>
        </p:spPr>
      </p:pic>
      <p:pic>
        <p:nvPicPr>
          <p:cNvPr id="20" name="Picture 19" descr="icon_check_s585ux5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4525" y="4545879"/>
            <a:ext cx="235549" cy="235549"/>
          </a:xfrm>
          <a:prstGeom prst="rect">
            <a:avLst/>
          </a:prstGeom>
        </p:spPr>
      </p:pic>
      <p:pic>
        <p:nvPicPr>
          <p:cNvPr id="21" name="Picture 20" descr="icon_check_s585ux5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4525" y="5137048"/>
            <a:ext cx="235549" cy="235549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896112" y="2302459"/>
            <a:ext cx="4530852" cy="31546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defRPr sz="1150" b="1" i="0">
                <a:solidFill>
                  <a:srgbClr val="505C6F"/>
                </a:solidFill>
                <a:latin typeface="Arial"/>
              </a:defRPr>
            </a:pPr>
            <a:r>
              <a:t>WHAT THE SOFTWARE ASSUMED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96112" y="2702051"/>
            <a:ext cx="4530852" cy="483679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0000"/>
              </a:lnSpc>
              <a:defRPr sz="1725" b="1" i="0">
                <a:solidFill>
                  <a:srgbClr val="0F172A"/>
                </a:solidFill>
                <a:latin typeface="Montserrat"/>
              </a:defRPr>
            </a:pPr>
            <a:r>
              <a:t>MMA8451Q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761988" y="2302459"/>
            <a:ext cx="4530852" cy="31546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defRPr sz="1150" b="1" i="0">
                <a:solidFill>
                  <a:srgbClr val="0F172A"/>
                </a:solidFill>
                <a:latin typeface="Arial"/>
              </a:defRPr>
            </a:pPr>
            <a:r>
              <a:t>WHAT THE HARDWARE REPORTED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61988" y="2702051"/>
            <a:ext cx="4530852" cy="483679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0000"/>
              </a:lnSpc>
              <a:defRPr sz="1725" b="1" i="0">
                <a:solidFill>
                  <a:srgbClr val="0F172A"/>
                </a:solidFill>
                <a:latin typeface="Montserrat"/>
              </a:defRPr>
            </a:pPr>
            <a:r>
              <a:t>WHO_AM_I = 0x2A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499616" y="3185731"/>
            <a:ext cx="3927348" cy="788225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lnSpc>
                <a:spcPct val="115000"/>
              </a:lnSpc>
            </a:pPr>
            <a:r>
              <a:rPr sz="1437" b="0" i="0" u="none">
                <a:solidFill>
                  <a:srgbClr val="0F172A"/>
                </a:solidFill>
                <a:latin typeface="Arial"/>
              </a:rPr>
              <a:t>14-bit interpretation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499616" y="3973956"/>
            <a:ext cx="3927348" cy="788225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lnSpc>
                <a:spcPct val="115000"/>
              </a:lnSpc>
            </a:pPr>
            <a:r>
              <a:rPr sz="1437" b="0" i="0" u="none">
                <a:solidFill>
                  <a:srgbClr val="0F172A"/>
                </a:solidFill>
                <a:latin typeface="Arial"/>
              </a:rPr>
              <a:t>&gt;&gt; 2 conversion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499616" y="4762182"/>
            <a:ext cx="3927348" cy="788225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lnSpc>
                <a:spcPct val="115000"/>
              </a:lnSpc>
            </a:pPr>
            <a:r>
              <a:rPr sz="1437" b="0" i="0" u="none">
                <a:solidFill>
                  <a:srgbClr val="0F172A"/>
                </a:solidFill>
                <a:latin typeface="Arial"/>
              </a:rPr>
              <a:t>4096 counts/g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365492" y="3185731"/>
            <a:ext cx="3927348" cy="591169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lnSpc>
                <a:spcPct val="115000"/>
              </a:lnSpc>
            </a:pPr>
            <a:r>
              <a:rPr sz="1437" b="0" i="0" u="none">
                <a:solidFill>
                  <a:srgbClr val="0F172A"/>
                </a:solidFill>
                <a:latin typeface="Arial"/>
              </a:rPr>
              <a:t>MMA8452Q identity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365492" y="3776900"/>
            <a:ext cx="3927348" cy="591169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lnSpc>
                <a:spcPct val="115000"/>
              </a:lnSpc>
            </a:pPr>
            <a:r>
              <a:rPr sz="1437" b="0" i="0" u="none">
                <a:solidFill>
                  <a:srgbClr val="0F172A"/>
                </a:solidFill>
                <a:latin typeface="Arial"/>
              </a:rPr>
              <a:t>12-bit output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365492" y="4368069"/>
            <a:ext cx="3927348" cy="591169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lnSpc>
                <a:spcPct val="115000"/>
              </a:lnSpc>
            </a:pPr>
            <a:r>
              <a:rPr sz="1437" b="0" i="0" u="none">
                <a:solidFill>
                  <a:srgbClr val="0F172A"/>
                </a:solidFill>
                <a:latin typeface="Arial"/>
              </a:rPr>
              <a:t>&gt;&gt; 4 interpretation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365492" y="4959238"/>
            <a:ext cx="3927348" cy="591169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lnSpc>
                <a:spcPct val="115000"/>
              </a:lnSpc>
            </a:pPr>
            <a:r>
              <a:rPr sz="1437" b="0" i="0" u="none">
                <a:solidFill>
                  <a:srgbClr val="0F172A"/>
                </a:solidFill>
                <a:latin typeface="Arial"/>
              </a:rPr>
              <a:t>1024 counts/g at ±2 g</a:t>
            </a:r>
          </a:p>
        </p:txBody>
      </p:sp>
      <p:sp>
        <p:nvSpPr>
          <p:cNvPr id="33" name="Freeform 32"/>
          <p:cNvSpPr/>
          <p:nvPr/>
        </p:nvSpPr>
        <p:spPr>
          <a:xfrm>
            <a:off x="640080" y="5989320"/>
            <a:ext cx="10908792" cy="548639"/>
          </a:xfrm>
          <a:custGeom>
            <a:avLst/>
            <a:gdLst/>
            <a:ahLst/>
            <a:cxnLst/>
            <a:rect l="l" t="t" r="r" b="b"/>
            <a:pathLst>
              <a:path w="10908792" h="548639">
                <a:moveTo>
                  <a:pt x="0" y="0"/>
                </a:moveTo>
                <a:lnTo>
                  <a:pt x="10872216" y="0"/>
                </a:lnTo>
                <a:lnTo>
                  <a:pt x="10872216" y="0"/>
                </a:lnTo>
                <a:lnTo>
                  <a:pt x="10883777" y="1864"/>
                </a:lnTo>
                <a:lnTo>
                  <a:pt x="10893817" y="7056"/>
                </a:lnTo>
                <a:lnTo>
                  <a:pt x="10901735" y="14974"/>
                </a:lnTo>
                <a:lnTo>
                  <a:pt x="10906927" y="25014"/>
                </a:lnTo>
                <a:lnTo>
                  <a:pt x="10908792" y="36576"/>
                </a:lnTo>
                <a:lnTo>
                  <a:pt x="10908792" y="512063"/>
                </a:lnTo>
                <a:lnTo>
                  <a:pt x="10908792" y="512063"/>
                </a:lnTo>
                <a:lnTo>
                  <a:pt x="10906927" y="523625"/>
                </a:lnTo>
                <a:lnTo>
                  <a:pt x="10901735" y="533665"/>
                </a:lnTo>
                <a:lnTo>
                  <a:pt x="10893817" y="541583"/>
                </a:lnTo>
                <a:lnTo>
                  <a:pt x="10883777" y="546775"/>
                </a:lnTo>
                <a:lnTo>
                  <a:pt x="10872216" y="548639"/>
                </a:lnTo>
                <a:lnTo>
                  <a:pt x="0" y="54863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100584" dist="25603" dir="5400000" algn="tl" rotWithShape="0">
              <a:srgbClr val="000000">
                <a:alpha val="9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ounded Rectangle 33"/>
          <p:cNvSpPr/>
          <p:nvPr/>
        </p:nvSpPr>
        <p:spPr>
          <a:xfrm>
            <a:off x="640080" y="5989320"/>
            <a:ext cx="50292" cy="548640"/>
          </a:xfrm>
          <a:prstGeom prst="roundRect">
            <a:avLst>
              <a:gd name="adj" fmla="val 0"/>
            </a:avLst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1810269" y="5989320"/>
            <a:ext cx="9555722" cy="54864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lnSpc>
                <a:spcPct val="112000"/>
              </a:lnSpc>
            </a:pPr>
            <a:r>
              <a:rPr sz="1400" b="1" i="0" u="none">
                <a:solidFill>
                  <a:srgbClr val="0F172A"/>
                </a:solidFill>
                <a:latin typeface="Arial"/>
              </a:rPr>
              <a:t>Correctly identifying the sensor fixed the axis-scaling problem and restored normal acceleration measurements.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0" y="0"/>
            <a:ext cx="12191695" cy="6858000"/>
          </a:xfrm>
          <a:prstGeom prst="roundRect">
            <a:avLst>
              <a:gd name="adj" fmla="val 0"/>
            </a:avLst>
          </a:prstGeom>
          <a:solidFill>
            <a:srgbClr val="F4F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0" y="0"/>
            <a:ext cx="12191695" cy="1298448"/>
          </a:xfrm>
          <a:prstGeom prst="roundRect">
            <a:avLst>
              <a:gd name="adj" fmla="val 0"/>
            </a:avLst>
          </a:prstGeom>
          <a:solidFill>
            <a:srgbClr val="1235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0" y="1298448"/>
            <a:ext cx="12191695" cy="45720"/>
          </a:xfrm>
          <a:prstGeom prst="roundRect">
            <a:avLst>
              <a:gd name="adj" fmla="val 0"/>
            </a:avLst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40080" y="384048"/>
            <a:ext cx="10908792" cy="447141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98000"/>
              </a:lnSpc>
              <a:defRPr sz="2860" b="1" i="0">
                <a:solidFill>
                  <a:srgbClr val="FFFFFF"/>
                </a:solidFill>
                <a:latin typeface="Montserrat"/>
              </a:defRPr>
            </a:pPr>
            <a:r>
              <a:t>Results table — replace placeholders before presenting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904341"/>
            <a:ext cx="10908792" cy="263347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  <a:defRPr sz="1700" b="0" i="0">
                <a:solidFill>
                  <a:srgbClr val="CBD3DB"/>
                </a:solidFill>
                <a:latin typeface="Arial"/>
              </a:defRPr>
            </a:pPr>
            <a:r>
              <a:t>A compact table for comparing measured ground truth with the embedded estimate.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4897932"/>
              </p:ext>
            </p:extLst>
          </p:nvPr>
        </p:nvGraphicFramePr>
        <p:xfrm>
          <a:off x="640080" y="1579168"/>
          <a:ext cx="9716498" cy="40544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388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818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217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21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4197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10889">
                <a:tc>
                  <a:txBody>
                    <a:bodyPr/>
                    <a:lstStyle/>
                    <a:p>
                      <a:pPr algn="r">
                        <a:defRPr sz="1200" b="1">
                          <a:solidFill>
                            <a:srgbClr val="FFFFFF"/>
                          </a:solidFill>
                          <a:latin typeface="Arial"/>
                        </a:defRPr>
                      </a:pPr>
                      <a:r>
                        <a:rPr dirty="0"/>
                        <a:t>Trial</a:t>
                      </a:r>
                    </a:p>
                  </a:txBody>
                  <a:tcPr marL="82296" marR="82296" marT="36576" marB="36576" anchor="ctr">
                    <a:lnL w="6350">
                      <a:solidFill>
                        <a:srgbClr val="C4CAD2"/>
                      </a:solidFill>
                    </a:lnL>
                    <a:lnR w="6350">
                      <a:solidFill>
                        <a:srgbClr val="C4CAD2"/>
                      </a:solidFill>
                    </a:lnR>
                    <a:lnT w="6350">
                      <a:solidFill>
                        <a:srgbClr val="C4CAD2"/>
                      </a:solidFill>
                    </a:lnT>
                    <a:lnB w="12700">
                      <a:solidFill>
                        <a:srgbClr val="767C89"/>
                      </a:solidFill>
                    </a:lnB>
                    <a:solidFill>
                      <a:srgbClr val="12355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200" b="1">
                          <a:solidFill>
                            <a:srgbClr val="FFFFFF"/>
                          </a:solidFill>
                          <a:latin typeface="Arial"/>
                        </a:defRPr>
                      </a:pPr>
                      <a:r>
                        <a:t>Actual distance (m)</a:t>
                      </a:r>
                    </a:p>
                  </a:txBody>
                  <a:tcPr marL="82296" marR="82296" marT="36576" marB="36576" anchor="ctr">
                    <a:lnL w="6350">
                      <a:solidFill>
                        <a:srgbClr val="C4CAD2"/>
                      </a:solidFill>
                    </a:lnL>
                    <a:lnR w="6350">
                      <a:solidFill>
                        <a:srgbClr val="C4CAD2"/>
                      </a:solidFill>
                    </a:lnR>
                    <a:lnT w="6350">
                      <a:solidFill>
                        <a:srgbClr val="C4CAD2"/>
                      </a:solidFill>
                    </a:lnT>
                    <a:lnB w="12700">
                      <a:solidFill>
                        <a:srgbClr val="767C89"/>
                      </a:solidFill>
                    </a:lnB>
                    <a:solidFill>
                      <a:srgbClr val="12355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200" b="1">
                          <a:solidFill>
                            <a:srgbClr val="FFFFFF"/>
                          </a:solidFill>
                          <a:latin typeface="Arial"/>
                        </a:defRPr>
                      </a:pPr>
                      <a:r>
                        <a:t>Calculated distance (m)</a:t>
                      </a:r>
                    </a:p>
                  </a:txBody>
                  <a:tcPr marL="82296" marR="82296" marT="36576" marB="36576" anchor="ctr">
                    <a:lnL w="6350">
                      <a:solidFill>
                        <a:srgbClr val="C4CAD2"/>
                      </a:solidFill>
                    </a:lnL>
                    <a:lnR w="6350">
                      <a:solidFill>
                        <a:srgbClr val="C4CAD2"/>
                      </a:solidFill>
                    </a:lnR>
                    <a:lnT w="6350">
                      <a:solidFill>
                        <a:srgbClr val="C4CAD2"/>
                      </a:solidFill>
                    </a:lnT>
                    <a:lnB w="12700">
                      <a:solidFill>
                        <a:srgbClr val="767C89"/>
                      </a:solidFill>
                    </a:lnB>
                    <a:solidFill>
                      <a:srgbClr val="12355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200" b="1">
                          <a:solidFill>
                            <a:srgbClr val="FFFFFF"/>
                          </a:solidFill>
                          <a:latin typeface="Arial"/>
                        </a:defRPr>
                      </a:pPr>
                      <a:r>
                        <a:t>Error (%)</a:t>
                      </a:r>
                    </a:p>
                  </a:txBody>
                  <a:tcPr marL="82296" marR="82296" marT="36576" marB="36576" anchor="ctr">
                    <a:lnL w="6350">
                      <a:solidFill>
                        <a:srgbClr val="C4CAD2"/>
                      </a:solidFill>
                    </a:lnL>
                    <a:lnR w="6350">
                      <a:solidFill>
                        <a:srgbClr val="C4CAD2"/>
                      </a:solidFill>
                    </a:lnR>
                    <a:lnT w="6350">
                      <a:solidFill>
                        <a:srgbClr val="C4CAD2"/>
                      </a:solidFill>
                    </a:lnT>
                    <a:lnB w="12700">
                      <a:solidFill>
                        <a:srgbClr val="767C89"/>
                      </a:solidFill>
                    </a:lnB>
                    <a:solidFill>
                      <a:srgbClr val="12355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200" b="1">
                          <a:solidFill>
                            <a:srgbClr val="FFFFFF"/>
                          </a:solidFill>
                          <a:latin typeface="Arial"/>
                        </a:defRPr>
                      </a:pPr>
                      <a:r>
                        <a:t>Flight time (s)</a:t>
                      </a:r>
                    </a:p>
                  </a:txBody>
                  <a:tcPr marL="82296" marR="82296" marT="36576" marB="36576" anchor="ctr">
                    <a:lnL w="6350">
                      <a:solidFill>
                        <a:srgbClr val="C4CAD2"/>
                      </a:solidFill>
                    </a:lnL>
                    <a:lnR w="6350">
                      <a:solidFill>
                        <a:srgbClr val="C4CAD2"/>
                      </a:solidFill>
                    </a:lnR>
                    <a:lnT w="6350">
                      <a:solidFill>
                        <a:srgbClr val="C4CAD2"/>
                      </a:solidFill>
                    </a:lnT>
                    <a:lnB w="12700">
                      <a:solidFill>
                        <a:srgbClr val="767C89"/>
                      </a:solidFill>
                    </a:lnB>
                    <a:solidFill>
                      <a:srgbClr val="12355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0889">
                <a:tc>
                  <a:txBody>
                    <a:bodyPr/>
                    <a:lstStyle/>
                    <a:p>
                      <a:pPr algn="r">
                        <a:defRPr sz="1250" b="0">
                          <a:solidFill>
                            <a:srgbClr val="0F172A"/>
                          </a:solidFill>
                          <a:latin typeface="Arial"/>
                        </a:defRPr>
                      </a:pPr>
                      <a:r>
                        <a:t>1</a:t>
                      </a:r>
                    </a:p>
                  </a:txBody>
                  <a:tcPr marL="82296" marR="82296" marT="36576" marB="36576" anchor="ctr">
                    <a:lnL w="6350">
                      <a:solidFill>
                        <a:srgbClr val="C4CAD2"/>
                      </a:solidFill>
                    </a:lnL>
                    <a:lnR w="6350">
                      <a:solidFill>
                        <a:srgbClr val="C4CAD2"/>
                      </a:solidFill>
                    </a:lnR>
                    <a:lnT w="12700" cap="flat" cmpd="sng" algn="ctr">
                      <a:solidFill>
                        <a:srgbClr val="767C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C4CAD2"/>
                      </a:solidFill>
                    </a:lnB>
                    <a:solidFill>
                      <a:srgbClr val="F4F7FE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250" b="0">
                          <a:solidFill>
                            <a:srgbClr val="0F172A"/>
                          </a:solidFill>
                          <a:latin typeface="Arial"/>
                        </a:defRPr>
                      </a:pPr>
                      <a:r>
                        <a:rPr dirty="0"/>
                        <a:t>[_</a:t>
                      </a:r>
                      <a:r>
                        <a:rPr lang="en-US" dirty="0"/>
                        <a:t>5m</a:t>
                      </a:r>
                      <a:r>
                        <a:rPr dirty="0"/>
                        <a:t>__]</a:t>
                      </a:r>
                    </a:p>
                  </a:txBody>
                  <a:tcPr marL="82296" marR="82296" marT="36576" marB="36576" anchor="ctr">
                    <a:lnL w="6350">
                      <a:solidFill>
                        <a:srgbClr val="C4CAD2"/>
                      </a:solidFill>
                    </a:lnL>
                    <a:lnR w="6350">
                      <a:solidFill>
                        <a:srgbClr val="C4CAD2"/>
                      </a:solidFill>
                    </a:lnR>
                    <a:lnT w="12700" cap="flat" cmpd="sng" algn="ctr">
                      <a:solidFill>
                        <a:srgbClr val="767C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C4CAD2"/>
                      </a:solidFill>
                    </a:lnB>
                    <a:solidFill>
                      <a:srgbClr val="F4F7FE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250" b="0">
                          <a:solidFill>
                            <a:srgbClr val="0F172A"/>
                          </a:solidFill>
                          <a:latin typeface="Arial"/>
                        </a:defRPr>
                      </a:pPr>
                      <a:r>
                        <a:rPr dirty="0"/>
                        <a:t>[__</a:t>
                      </a:r>
                      <a:r>
                        <a:rPr lang="en-US" dirty="0"/>
                        <a:t>7.5m_]</a:t>
                      </a:r>
                      <a:endParaRPr dirty="0"/>
                    </a:p>
                  </a:txBody>
                  <a:tcPr marL="82296" marR="82296" marT="36576" marB="36576" anchor="ctr">
                    <a:lnL w="6350">
                      <a:solidFill>
                        <a:srgbClr val="C4CAD2"/>
                      </a:solidFill>
                    </a:lnL>
                    <a:lnR w="6350">
                      <a:solidFill>
                        <a:srgbClr val="C4CAD2"/>
                      </a:solidFill>
                    </a:lnR>
                    <a:lnT w="12700" cap="flat" cmpd="sng" algn="ctr">
                      <a:solidFill>
                        <a:srgbClr val="767C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C4CAD2"/>
                      </a:solidFill>
                    </a:lnB>
                    <a:solidFill>
                      <a:srgbClr val="F4F7FE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250" b="0">
                          <a:solidFill>
                            <a:srgbClr val="0F172A"/>
                          </a:solidFill>
                          <a:latin typeface="Arial"/>
                        </a:defRPr>
                      </a:pPr>
                      <a:r>
                        <a:rPr dirty="0"/>
                        <a:t>[_</a:t>
                      </a:r>
                      <a:r>
                        <a:rPr lang="en-US" dirty="0"/>
                        <a:t>25%</a:t>
                      </a:r>
                      <a:r>
                        <a:rPr dirty="0"/>
                        <a:t>__]</a:t>
                      </a:r>
                    </a:p>
                  </a:txBody>
                  <a:tcPr marL="82296" marR="82296" marT="36576" marB="36576" anchor="ctr">
                    <a:lnL w="6350">
                      <a:solidFill>
                        <a:srgbClr val="C4CAD2"/>
                      </a:solidFill>
                    </a:lnL>
                    <a:lnR w="6350">
                      <a:solidFill>
                        <a:srgbClr val="C4CAD2"/>
                      </a:solidFill>
                    </a:lnR>
                    <a:lnT w="12700" cap="flat" cmpd="sng" algn="ctr">
                      <a:solidFill>
                        <a:srgbClr val="767C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C4CAD2"/>
                      </a:solidFill>
                    </a:lnB>
                    <a:solidFill>
                      <a:srgbClr val="F4F7FE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250" b="0">
                          <a:solidFill>
                            <a:srgbClr val="0F172A"/>
                          </a:solidFill>
                          <a:latin typeface="Arial"/>
                        </a:defRPr>
                      </a:pPr>
                      <a:r>
                        <a:rPr dirty="0"/>
                        <a:t>[_</a:t>
                      </a:r>
                      <a:r>
                        <a:rPr lang="en-US" dirty="0"/>
                        <a:t>3</a:t>
                      </a:r>
                      <a:r>
                        <a:rPr dirty="0"/>
                        <a:t>__]</a:t>
                      </a:r>
                    </a:p>
                  </a:txBody>
                  <a:tcPr marL="82296" marR="82296" marT="36576" marB="36576" anchor="ctr">
                    <a:lnL w="6350">
                      <a:solidFill>
                        <a:srgbClr val="C4CAD2"/>
                      </a:solidFill>
                    </a:lnL>
                    <a:lnR w="6350">
                      <a:solidFill>
                        <a:srgbClr val="C4CAD2"/>
                      </a:solidFill>
                    </a:lnR>
                    <a:lnT w="12700" cap="flat" cmpd="sng" algn="ctr">
                      <a:solidFill>
                        <a:srgbClr val="767C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C4CAD2"/>
                      </a:solidFill>
                    </a:lnB>
                    <a:solidFill>
                      <a:srgbClr val="F4F7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0889">
                <a:tc>
                  <a:txBody>
                    <a:bodyPr/>
                    <a:lstStyle/>
                    <a:p>
                      <a:pPr algn="r">
                        <a:defRPr sz="1250" b="0">
                          <a:solidFill>
                            <a:srgbClr val="0F172A"/>
                          </a:solidFill>
                          <a:latin typeface="Arial"/>
                        </a:defRPr>
                      </a:pPr>
                      <a:r>
                        <a:t>2</a:t>
                      </a:r>
                    </a:p>
                  </a:txBody>
                  <a:tcPr marL="82296" marR="82296" marT="36576" marB="36576" anchor="ctr">
                    <a:lnL w="6350">
                      <a:solidFill>
                        <a:srgbClr val="C4CAD2"/>
                      </a:solidFill>
                    </a:lnL>
                    <a:lnR w="6350">
                      <a:solidFill>
                        <a:srgbClr val="C4CAD2"/>
                      </a:solidFill>
                    </a:lnR>
                    <a:lnT w="6350">
                      <a:solidFill>
                        <a:srgbClr val="C4CAD2"/>
                      </a:solidFill>
                    </a:lnT>
                    <a:lnB w="6350">
                      <a:solidFill>
                        <a:srgbClr val="C4CAD2"/>
                      </a:solidFill>
                    </a:lnB>
                    <a:solidFill>
                      <a:srgbClr val="F5F6F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250" b="0">
                          <a:solidFill>
                            <a:srgbClr val="0F172A"/>
                          </a:solidFill>
                          <a:latin typeface="Arial"/>
                        </a:defRPr>
                      </a:pPr>
                      <a:r>
                        <a:rPr dirty="0"/>
                        <a:t>[_</a:t>
                      </a:r>
                      <a:r>
                        <a:rPr lang="en-US" dirty="0"/>
                        <a:t>10m</a:t>
                      </a:r>
                      <a:r>
                        <a:rPr dirty="0"/>
                        <a:t>__]</a:t>
                      </a:r>
                    </a:p>
                  </a:txBody>
                  <a:tcPr marL="82296" marR="82296" marT="36576" marB="36576" anchor="ctr">
                    <a:lnL w="6350">
                      <a:solidFill>
                        <a:srgbClr val="C4CAD2"/>
                      </a:solidFill>
                    </a:lnL>
                    <a:lnR w="6350">
                      <a:solidFill>
                        <a:srgbClr val="C4CAD2"/>
                      </a:solidFill>
                    </a:lnR>
                    <a:lnT w="6350">
                      <a:solidFill>
                        <a:srgbClr val="C4CAD2"/>
                      </a:solidFill>
                    </a:lnT>
                    <a:lnB w="6350">
                      <a:solidFill>
                        <a:srgbClr val="C4CAD2"/>
                      </a:solidFill>
                    </a:lnB>
                    <a:solidFill>
                      <a:srgbClr val="F5F6F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250" b="0">
                          <a:solidFill>
                            <a:srgbClr val="0F172A"/>
                          </a:solidFill>
                          <a:latin typeface="Arial"/>
                        </a:defRPr>
                      </a:pPr>
                      <a:r>
                        <a:rPr dirty="0"/>
                        <a:t>[_</a:t>
                      </a:r>
                      <a:r>
                        <a:rPr lang="en-US" dirty="0"/>
                        <a:t>8m</a:t>
                      </a:r>
                      <a:r>
                        <a:rPr dirty="0"/>
                        <a:t>__]</a:t>
                      </a:r>
                    </a:p>
                  </a:txBody>
                  <a:tcPr marL="82296" marR="82296" marT="36576" marB="36576" anchor="ctr">
                    <a:lnL w="6350">
                      <a:solidFill>
                        <a:srgbClr val="C4CAD2"/>
                      </a:solidFill>
                    </a:lnL>
                    <a:lnR w="6350">
                      <a:solidFill>
                        <a:srgbClr val="C4CAD2"/>
                      </a:solidFill>
                    </a:lnR>
                    <a:lnT w="6350">
                      <a:solidFill>
                        <a:srgbClr val="C4CAD2"/>
                      </a:solidFill>
                    </a:lnT>
                    <a:lnB w="6350">
                      <a:solidFill>
                        <a:srgbClr val="C4CAD2"/>
                      </a:solidFill>
                    </a:lnB>
                    <a:solidFill>
                      <a:srgbClr val="F5F6F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250" b="0">
                          <a:solidFill>
                            <a:srgbClr val="0F172A"/>
                          </a:solidFill>
                          <a:latin typeface="Arial"/>
                        </a:defRPr>
                      </a:pPr>
                      <a:r>
                        <a:rPr dirty="0"/>
                        <a:t>[_</a:t>
                      </a:r>
                      <a:r>
                        <a:rPr lang="en-US" dirty="0"/>
                        <a:t>20%</a:t>
                      </a:r>
                      <a:r>
                        <a:rPr dirty="0"/>
                        <a:t>__]</a:t>
                      </a:r>
                    </a:p>
                  </a:txBody>
                  <a:tcPr marL="82296" marR="82296" marT="36576" marB="36576" anchor="ctr">
                    <a:lnL w="6350">
                      <a:solidFill>
                        <a:srgbClr val="C4CAD2"/>
                      </a:solidFill>
                    </a:lnL>
                    <a:lnR w="6350">
                      <a:solidFill>
                        <a:srgbClr val="C4CAD2"/>
                      </a:solidFill>
                    </a:lnR>
                    <a:lnT w="6350">
                      <a:solidFill>
                        <a:srgbClr val="C4CAD2"/>
                      </a:solidFill>
                    </a:lnT>
                    <a:lnB w="6350">
                      <a:solidFill>
                        <a:srgbClr val="C4CAD2"/>
                      </a:solidFill>
                    </a:lnB>
                    <a:solidFill>
                      <a:srgbClr val="F5F6F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250" b="0">
                          <a:solidFill>
                            <a:srgbClr val="0F172A"/>
                          </a:solidFill>
                          <a:latin typeface="Arial"/>
                        </a:defRPr>
                      </a:pPr>
                      <a:r>
                        <a:rPr dirty="0"/>
                        <a:t>[_</a:t>
                      </a:r>
                      <a:r>
                        <a:rPr lang="en-US" dirty="0"/>
                        <a:t>6</a:t>
                      </a:r>
                      <a:r>
                        <a:rPr dirty="0"/>
                        <a:t>__]</a:t>
                      </a:r>
                    </a:p>
                  </a:txBody>
                  <a:tcPr marL="82296" marR="82296" marT="36576" marB="36576" anchor="ctr">
                    <a:lnL w="6350">
                      <a:solidFill>
                        <a:srgbClr val="C4CAD2"/>
                      </a:solidFill>
                    </a:lnL>
                    <a:lnR w="6350">
                      <a:solidFill>
                        <a:srgbClr val="C4CAD2"/>
                      </a:solidFill>
                    </a:lnR>
                    <a:lnT w="6350">
                      <a:solidFill>
                        <a:srgbClr val="C4CAD2"/>
                      </a:solidFill>
                    </a:lnT>
                    <a:lnB w="6350">
                      <a:solidFill>
                        <a:srgbClr val="C4CAD2"/>
                      </a:solidFill>
                    </a:lnB>
                    <a:solidFill>
                      <a:srgbClr val="F5F6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0889">
                <a:tc>
                  <a:txBody>
                    <a:bodyPr/>
                    <a:lstStyle/>
                    <a:p>
                      <a:pPr algn="r">
                        <a:defRPr sz="1250" b="0">
                          <a:solidFill>
                            <a:srgbClr val="0F172A"/>
                          </a:solidFill>
                          <a:latin typeface="Arial"/>
                        </a:defRPr>
                      </a:pPr>
                      <a:r>
                        <a:t>3</a:t>
                      </a:r>
                    </a:p>
                  </a:txBody>
                  <a:tcPr marL="82296" marR="82296" marT="36576" marB="36576" anchor="ctr">
                    <a:lnL w="6350">
                      <a:solidFill>
                        <a:srgbClr val="C4CAD2"/>
                      </a:solidFill>
                    </a:lnL>
                    <a:lnR w="6350">
                      <a:solidFill>
                        <a:srgbClr val="C4CAD2"/>
                      </a:solidFill>
                    </a:lnR>
                    <a:lnT w="6350">
                      <a:solidFill>
                        <a:srgbClr val="C4CAD2"/>
                      </a:solidFill>
                    </a:lnT>
                    <a:lnB w="6350">
                      <a:solidFill>
                        <a:srgbClr val="C4CAD2"/>
                      </a:solidFill>
                    </a:lnB>
                    <a:solidFill>
                      <a:srgbClr val="F4F7FE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250" b="0">
                          <a:solidFill>
                            <a:srgbClr val="0F172A"/>
                          </a:solidFill>
                          <a:latin typeface="Arial"/>
                        </a:defRPr>
                      </a:pPr>
                      <a:r>
                        <a:rPr dirty="0"/>
                        <a:t>[__</a:t>
                      </a:r>
                      <a:r>
                        <a:rPr lang="en-US" dirty="0"/>
                        <a:t>15m</a:t>
                      </a:r>
                      <a:r>
                        <a:rPr dirty="0"/>
                        <a:t>_]</a:t>
                      </a:r>
                    </a:p>
                  </a:txBody>
                  <a:tcPr marL="82296" marR="82296" marT="36576" marB="36576" anchor="ctr">
                    <a:lnL w="6350">
                      <a:solidFill>
                        <a:srgbClr val="C4CAD2"/>
                      </a:solidFill>
                    </a:lnL>
                    <a:lnR w="6350">
                      <a:solidFill>
                        <a:srgbClr val="C4CAD2"/>
                      </a:solidFill>
                    </a:lnR>
                    <a:lnT w="6350">
                      <a:solidFill>
                        <a:srgbClr val="C4CAD2"/>
                      </a:solidFill>
                    </a:lnT>
                    <a:lnB w="6350">
                      <a:solidFill>
                        <a:srgbClr val="C4CAD2"/>
                      </a:solidFill>
                    </a:lnB>
                    <a:solidFill>
                      <a:srgbClr val="F4F7FE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250" b="0">
                          <a:solidFill>
                            <a:srgbClr val="0F172A"/>
                          </a:solidFill>
                          <a:latin typeface="Arial"/>
                        </a:defRPr>
                      </a:pPr>
                      <a:r>
                        <a:rPr dirty="0"/>
                        <a:t>[__</a:t>
                      </a:r>
                      <a:r>
                        <a:rPr lang="en-US" dirty="0"/>
                        <a:t>16.7</a:t>
                      </a:r>
                      <a:r>
                        <a:rPr dirty="0"/>
                        <a:t>_]</a:t>
                      </a:r>
                    </a:p>
                  </a:txBody>
                  <a:tcPr marL="82296" marR="82296" marT="36576" marB="36576" anchor="ctr">
                    <a:lnL w="6350">
                      <a:solidFill>
                        <a:srgbClr val="C4CAD2"/>
                      </a:solidFill>
                    </a:lnL>
                    <a:lnR w="6350">
                      <a:solidFill>
                        <a:srgbClr val="C4CAD2"/>
                      </a:solidFill>
                    </a:lnR>
                    <a:lnT w="6350">
                      <a:solidFill>
                        <a:srgbClr val="C4CAD2"/>
                      </a:solidFill>
                    </a:lnT>
                    <a:lnB w="6350">
                      <a:solidFill>
                        <a:srgbClr val="C4CAD2"/>
                      </a:solidFill>
                    </a:lnB>
                    <a:solidFill>
                      <a:srgbClr val="F4F7FE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250" b="0">
                          <a:solidFill>
                            <a:srgbClr val="0F172A"/>
                          </a:solidFill>
                          <a:latin typeface="Arial"/>
                        </a:defRPr>
                      </a:pPr>
                      <a:r>
                        <a:rPr dirty="0"/>
                        <a:t>[__</a:t>
                      </a:r>
                      <a:r>
                        <a:rPr lang="en-US" dirty="0"/>
                        <a:t>11%</a:t>
                      </a:r>
                      <a:r>
                        <a:rPr dirty="0"/>
                        <a:t>_]</a:t>
                      </a:r>
                    </a:p>
                  </a:txBody>
                  <a:tcPr marL="82296" marR="82296" marT="36576" marB="36576" anchor="ctr">
                    <a:lnL w="6350">
                      <a:solidFill>
                        <a:srgbClr val="C4CAD2"/>
                      </a:solidFill>
                    </a:lnL>
                    <a:lnR w="6350">
                      <a:solidFill>
                        <a:srgbClr val="C4CAD2"/>
                      </a:solidFill>
                    </a:lnR>
                    <a:lnT w="6350">
                      <a:solidFill>
                        <a:srgbClr val="C4CAD2"/>
                      </a:solidFill>
                    </a:lnT>
                    <a:lnB w="6350">
                      <a:solidFill>
                        <a:srgbClr val="C4CAD2"/>
                      </a:solidFill>
                    </a:lnB>
                    <a:solidFill>
                      <a:srgbClr val="F4F7FE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250" b="0">
                          <a:solidFill>
                            <a:srgbClr val="0F172A"/>
                          </a:solidFill>
                          <a:latin typeface="Arial"/>
                        </a:defRPr>
                      </a:pPr>
                      <a:r>
                        <a:rPr dirty="0"/>
                        <a:t>[_</a:t>
                      </a:r>
                      <a:r>
                        <a:rPr lang="en-US" dirty="0"/>
                        <a:t>8</a:t>
                      </a:r>
                      <a:r>
                        <a:rPr dirty="0"/>
                        <a:t>__]</a:t>
                      </a:r>
                    </a:p>
                  </a:txBody>
                  <a:tcPr marL="82296" marR="82296" marT="36576" marB="36576" anchor="ctr">
                    <a:lnL w="6350">
                      <a:solidFill>
                        <a:srgbClr val="C4CAD2"/>
                      </a:solidFill>
                    </a:lnL>
                    <a:lnR w="6350">
                      <a:solidFill>
                        <a:srgbClr val="C4CAD2"/>
                      </a:solidFill>
                    </a:lnR>
                    <a:lnT w="6350">
                      <a:solidFill>
                        <a:srgbClr val="C4CAD2"/>
                      </a:solidFill>
                    </a:lnT>
                    <a:lnB w="6350">
                      <a:solidFill>
                        <a:srgbClr val="C4CAD2"/>
                      </a:solidFill>
                    </a:lnB>
                    <a:solidFill>
                      <a:srgbClr val="F4F7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10889">
                <a:tc>
                  <a:txBody>
                    <a:bodyPr/>
                    <a:lstStyle/>
                    <a:p>
                      <a:pPr algn="r">
                        <a:defRPr sz="1250" b="0">
                          <a:solidFill>
                            <a:srgbClr val="0F172A"/>
                          </a:solidFill>
                          <a:latin typeface="Arial"/>
                        </a:defRPr>
                      </a:pPr>
                      <a:r>
                        <a:rPr dirty="0"/>
                        <a:t>4</a:t>
                      </a:r>
                    </a:p>
                  </a:txBody>
                  <a:tcPr marL="82296" marR="82296" marT="36576" marB="36576" anchor="ctr">
                    <a:lnL w="6350">
                      <a:solidFill>
                        <a:srgbClr val="C4CAD2"/>
                      </a:solidFill>
                    </a:lnL>
                    <a:lnR w="6350">
                      <a:solidFill>
                        <a:srgbClr val="C4CAD2"/>
                      </a:solidFill>
                    </a:lnR>
                    <a:lnT w="6350">
                      <a:solidFill>
                        <a:srgbClr val="C4CAD2"/>
                      </a:solidFill>
                    </a:lnT>
                    <a:lnB w="6350">
                      <a:solidFill>
                        <a:srgbClr val="C4CAD2"/>
                      </a:solidFill>
                    </a:lnB>
                    <a:solidFill>
                      <a:srgbClr val="F5F6F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250" b="0">
                          <a:solidFill>
                            <a:srgbClr val="0F172A"/>
                          </a:solidFill>
                          <a:latin typeface="Arial"/>
                        </a:defRPr>
                      </a:pPr>
                      <a:r>
                        <a:rPr dirty="0"/>
                        <a:t>[__</a:t>
                      </a:r>
                      <a:r>
                        <a:rPr lang="en-US" dirty="0"/>
                        <a:t>20m</a:t>
                      </a:r>
                      <a:r>
                        <a:rPr dirty="0"/>
                        <a:t>_]</a:t>
                      </a:r>
                    </a:p>
                  </a:txBody>
                  <a:tcPr marL="82296" marR="82296" marT="36576" marB="36576" anchor="ctr">
                    <a:lnL w="6350">
                      <a:solidFill>
                        <a:srgbClr val="C4CAD2"/>
                      </a:solidFill>
                    </a:lnL>
                    <a:lnR w="6350">
                      <a:solidFill>
                        <a:srgbClr val="C4CAD2"/>
                      </a:solidFill>
                    </a:lnR>
                    <a:lnT w="6350">
                      <a:solidFill>
                        <a:srgbClr val="C4CAD2"/>
                      </a:solidFill>
                    </a:lnT>
                    <a:lnB w="6350">
                      <a:solidFill>
                        <a:srgbClr val="C4CAD2"/>
                      </a:solidFill>
                    </a:lnB>
                    <a:solidFill>
                      <a:srgbClr val="F5F6F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250" b="0">
                          <a:solidFill>
                            <a:srgbClr val="0F172A"/>
                          </a:solidFill>
                          <a:latin typeface="Arial"/>
                        </a:defRPr>
                      </a:pPr>
                      <a:r>
                        <a:rPr dirty="0"/>
                        <a:t>[__</a:t>
                      </a:r>
                      <a:r>
                        <a:rPr lang="en-US" dirty="0"/>
                        <a:t>18.6</a:t>
                      </a:r>
                      <a:r>
                        <a:rPr dirty="0"/>
                        <a:t>_]</a:t>
                      </a:r>
                    </a:p>
                  </a:txBody>
                  <a:tcPr marL="82296" marR="82296" marT="36576" marB="36576" anchor="ctr">
                    <a:lnL w="6350">
                      <a:solidFill>
                        <a:srgbClr val="C4CAD2"/>
                      </a:solidFill>
                    </a:lnL>
                    <a:lnR w="6350">
                      <a:solidFill>
                        <a:srgbClr val="C4CAD2"/>
                      </a:solidFill>
                    </a:lnR>
                    <a:lnT w="6350">
                      <a:solidFill>
                        <a:srgbClr val="C4CAD2"/>
                      </a:solidFill>
                    </a:lnT>
                    <a:lnB w="6350">
                      <a:solidFill>
                        <a:srgbClr val="C4CAD2"/>
                      </a:solidFill>
                    </a:lnB>
                    <a:solidFill>
                      <a:srgbClr val="F5F6F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250" b="0">
                          <a:solidFill>
                            <a:srgbClr val="0F172A"/>
                          </a:solidFill>
                          <a:latin typeface="Arial"/>
                        </a:defRPr>
                      </a:pPr>
                      <a:r>
                        <a:rPr dirty="0"/>
                        <a:t>[__</a:t>
                      </a:r>
                      <a:r>
                        <a:rPr lang="en-US" dirty="0"/>
                        <a:t>7%</a:t>
                      </a:r>
                      <a:r>
                        <a:rPr dirty="0"/>
                        <a:t>_]</a:t>
                      </a:r>
                    </a:p>
                  </a:txBody>
                  <a:tcPr marL="82296" marR="82296" marT="36576" marB="36576" anchor="ctr">
                    <a:lnL w="6350">
                      <a:solidFill>
                        <a:srgbClr val="C4CAD2"/>
                      </a:solidFill>
                    </a:lnL>
                    <a:lnR w="6350">
                      <a:solidFill>
                        <a:srgbClr val="C4CAD2"/>
                      </a:solidFill>
                    </a:lnR>
                    <a:lnT w="6350">
                      <a:solidFill>
                        <a:srgbClr val="C4CAD2"/>
                      </a:solidFill>
                    </a:lnT>
                    <a:lnB w="6350">
                      <a:solidFill>
                        <a:srgbClr val="C4CAD2"/>
                      </a:solidFill>
                    </a:lnB>
                    <a:solidFill>
                      <a:srgbClr val="F5F6F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250" b="0">
                          <a:solidFill>
                            <a:srgbClr val="0F172A"/>
                          </a:solidFill>
                          <a:latin typeface="Arial"/>
                        </a:defRPr>
                      </a:pPr>
                      <a:r>
                        <a:rPr dirty="0"/>
                        <a:t>[_</a:t>
                      </a:r>
                      <a:r>
                        <a:rPr lang="en-US" dirty="0"/>
                        <a:t>10</a:t>
                      </a:r>
                      <a:r>
                        <a:rPr dirty="0"/>
                        <a:t>__]</a:t>
                      </a:r>
                    </a:p>
                  </a:txBody>
                  <a:tcPr marL="82296" marR="82296" marT="36576" marB="36576" anchor="ctr">
                    <a:lnL w="6350">
                      <a:solidFill>
                        <a:srgbClr val="C4CAD2"/>
                      </a:solidFill>
                    </a:lnL>
                    <a:lnR w="6350">
                      <a:solidFill>
                        <a:srgbClr val="C4CAD2"/>
                      </a:solidFill>
                    </a:lnR>
                    <a:lnT w="6350">
                      <a:solidFill>
                        <a:srgbClr val="C4CAD2"/>
                      </a:solidFill>
                    </a:lnT>
                    <a:lnB w="6350">
                      <a:solidFill>
                        <a:srgbClr val="C4CAD2"/>
                      </a:solidFill>
                    </a:lnB>
                    <a:solidFill>
                      <a:srgbClr val="F5F6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0" y="0"/>
            <a:ext cx="12191695" cy="6858000"/>
          </a:xfrm>
          <a:prstGeom prst="roundRect">
            <a:avLst>
              <a:gd name="adj" fmla="val 0"/>
            </a:avLst>
          </a:prstGeom>
          <a:solidFill>
            <a:srgbClr val="F4F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0" y="0"/>
            <a:ext cx="12191695" cy="1419148"/>
          </a:xfrm>
          <a:prstGeom prst="roundRect">
            <a:avLst>
              <a:gd name="adj" fmla="val 0"/>
            </a:avLst>
          </a:prstGeom>
          <a:solidFill>
            <a:srgbClr val="1235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0" y="1419148"/>
            <a:ext cx="12191695" cy="45720"/>
          </a:xfrm>
          <a:prstGeom prst="roundRect">
            <a:avLst>
              <a:gd name="adj" fmla="val 0"/>
            </a:avLst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40080" y="384048"/>
            <a:ext cx="10908792" cy="515721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98000"/>
              </a:lnSpc>
              <a:defRPr sz="3300" b="1" i="0">
                <a:solidFill>
                  <a:srgbClr val="FFFFFF"/>
                </a:solidFill>
                <a:latin typeface="Montserrat"/>
              </a:defRPr>
            </a:pPr>
            <a:r>
              <a:t>What I gained from the project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972921"/>
            <a:ext cx="10908792" cy="263347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  <a:defRPr sz="1700" b="0" i="0">
                <a:solidFill>
                  <a:srgbClr val="CBD3DB"/>
                </a:solidFill>
                <a:latin typeface="Arial"/>
              </a:defRPr>
            </a:pPr>
            <a:r>
              <a:t>The strongest outcome is the ability to move between theory, hardware, firmware and experimental evidence.</a:t>
            </a:r>
          </a:p>
        </p:txBody>
      </p:sp>
      <p:sp>
        <p:nvSpPr>
          <p:cNvPr id="7" name="Freeform 6"/>
          <p:cNvSpPr/>
          <p:nvPr/>
        </p:nvSpPr>
        <p:spPr>
          <a:xfrm>
            <a:off x="603503" y="1827245"/>
            <a:ext cx="10981945" cy="881380"/>
          </a:xfrm>
          <a:custGeom>
            <a:avLst/>
            <a:gdLst/>
            <a:ahLst/>
            <a:cxnLst/>
            <a:rect l="l" t="t" r="r" b="b"/>
            <a:pathLst>
              <a:path w="10981945" h="881380">
                <a:moveTo>
                  <a:pt x="0" y="0"/>
                </a:moveTo>
                <a:lnTo>
                  <a:pt x="10945369" y="0"/>
                </a:lnTo>
                <a:lnTo>
                  <a:pt x="10945369" y="0"/>
                </a:lnTo>
                <a:lnTo>
                  <a:pt x="10956930" y="1865"/>
                </a:lnTo>
                <a:lnTo>
                  <a:pt x="10966970" y="7057"/>
                </a:lnTo>
                <a:lnTo>
                  <a:pt x="10974888" y="14974"/>
                </a:lnTo>
                <a:lnTo>
                  <a:pt x="10980080" y="25015"/>
                </a:lnTo>
                <a:lnTo>
                  <a:pt x="10981945" y="36576"/>
                </a:lnTo>
                <a:lnTo>
                  <a:pt x="10981945" y="844804"/>
                </a:lnTo>
                <a:lnTo>
                  <a:pt x="10981945" y="844804"/>
                </a:lnTo>
                <a:lnTo>
                  <a:pt x="10980080" y="856365"/>
                </a:lnTo>
                <a:lnTo>
                  <a:pt x="10974888" y="866406"/>
                </a:lnTo>
                <a:lnTo>
                  <a:pt x="10966970" y="874323"/>
                </a:lnTo>
                <a:lnTo>
                  <a:pt x="10956930" y="879515"/>
                </a:lnTo>
                <a:lnTo>
                  <a:pt x="10945369" y="881380"/>
                </a:lnTo>
                <a:lnTo>
                  <a:pt x="0" y="88138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100584" dist="25603" dir="5400000" algn="tl" rotWithShape="0">
              <a:srgbClr val="000000">
                <a:alpha val="9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Freeform 7"/>
          <p:cNvSpPr/>
          <p:nvPr/>
        </p:nvSpPr>
        <p:spPr>
          <a:xfrm>
            <a:off x="603503" y="2982898"/>
            <a:ext cx="10981945" cy="881380"/>
          </a:xfrm>
          <a:custGeom>
            <a:avLst/>
            <a:gdLst/>
            <a:ahLst/>
            <a:cxnLst/>
            <a:rect l="l" t="t" r="r" b="b"/>
            <a:pathLst>
              <a:path w="10981945" h="881380">
                <a:moveTo>
                  <a:pt x="0" y="0"/>
                </a:moveTo>
                <a:lnTo>
                  <a:pt x="10945369" y="0"/>
                </a:lnTo>
                <a:lnTo>
                  <a:pt x="10945369" y="0"/>
                </a:lnTo>
                <a:lnTo>
                  <a:pt x="10956930" y="1864"/>
                </a:lnTo>
                <a:lnTo>
                  <a:pt x="10966970" y="7056"/>
                </a:lnTo>
                <a:lnTo>
                  <a:pt x="10974888" y="14974"/>
                </a:lnTo>
                <a:lnTo>
                  <a:pt x="10980080" y="25015"/>
                </a:lnTo>
                <a:lnTo>
                  <a:pt x="10981945" y="36576"/>
                </a:lnTo>
                <a:lnTo>
                  <a:pt x="10981945" y="844804"/>
                </a:lnTo>
                <a:lnTo>
                  <a:pt x="10981945" y="844804"/>
                </a:lnTo>
                <a:lnTo>
                  <a:pt x="10980080" y="856365"/>
                </a:lnTo>
                <a:lnTo>
                  <a:pt x="10974888" y="866405"/>
                </a:lnTo>
                <a:lnTo>
                  <a:pt x="10966970" y="874323"/>
                </a:lnTo>
                <a:lnTo>
                  <a:pt x="10956930" y="879515"/>
                </a:lnTo>
                <a:lnTo>
                  <a:pt x="10945369" y="881380"/>
                </a:lnTo>
                <a:lnTo>
                  <a:pt x="0" y="88138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100584" dist="25603" dir="5400000" algn="tl" rotWithShape="0">
              <a:srgbClr val="000000">
                <a:alpha val="9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Freeform 8"/>
          <p:cNvSpPr/>
          <p:nvPr/>
        </p:nvSpPr>
        <p:spPr>
          <a:xfrm>
            <a:off x="603503" y="4138550"/>
            <a:ext cx="10981945" cy="881380"/>
          </a:xfrm>
          <a:custGeom>
            <a:avLst/>
            <a:gdLst/>
            <a:ahLst/>
            <a:cxnLst/>
            <a:rect l="l" t="t" r="r" b="b"/>
            <a:pathLst>
              <a:path w="10981945" h="881380">
                <a:moveTo>
                  <a:pt x="0" y="0"/>
                </a:moveTo>
                <a:lnTo>
                  <a:pt x="10945369" y="0"/>
                </a:lnTo>
                <a:lnTo>
                  <a:pt x="10945369" y="0"/>
                </a:lnTo>
                <a:lnTo>
                  <a:pt x="10956930" y="1865"/>
                </a:lnTo>
                <a:lnTo>
                  <a:pt x="10966970" y="7057"/>
                </a:lnTo>
                <a:lnTo>
                  <a:pt x="10974888" y="14975"/>
                </a:lnTo>
                <a:lnTo>
                  <a:pt x="10980080" y="25015"/>
                </a:lnTo>
                <a:lnTo>
                  <a:pt x="10981945" y="36576"/>
                </a:lnTo>
                <a:lnTo>
                  <a:pt x="10981945" y="844804"/>
                </a:lnTo>
                <a:lnTo>
                  <a:pt x="10981945" y="844804"/>
                </a:lnTo>
                <a:lnTo>
                  <a:pt x="10980080" y="856365"/>
                </a:lnTo>
                <a:lnTo>
                  <a:pt x="10974888" y="866406"/>
                </a:lnTo>
                <a:lnTo>
                  <a:pt x="10966970" y="874323"/>
                </a:lnTo>
                <a:lnTo>
                  <a:pt x="10956930" y="879516"/>
                </a:lnTo>
                <a:lnTo>
                  <a:pt x="10945369" y="881380"/>
                </a:lnTo>
                <a:lnTo>
                  <a:pt x="0" y="88138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100584" dist="25603" dir="5400000" algn="tl" rotWithShape="0">
              <a:srgbClr val="000000">
                <a:alpha val="9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Freeform 9"/>
          <p:cNvSpPr/>
          <p:nvPr/>
        </p:nvSpPr>
        <p:spPr>
          <a:xfrm>
            <a:off x="603503" y="5294203"/>
            <a:ext cx="10981945" cy="881380"/>
          </a:xfrm>
          <a:custGeom>
            <a:avLst/>
            <a:gdLst/>
            <a:ahLst/>
            <a:cxnLst/>
            <a:rect l="l" t="t" r="r" b="b"/>
            <a:pathLst>
              <a:path w="10981945" h="881380">
                <a:moveTo>
                  <a:pt x="0" y="0"/>
                </a:moveTo>
                <a:lnTo>
                  <a:pt x="10945369" y="0"/>
                </a:lnTo>
                <a:lnTo>
                  <a:pt x="10945369" y="0"/>
                </a:lnTo>
                <a:lnTo>
                  <a:pt x="10956930" y="1864"/>
                </a:lnTo>
                <a:lnTo>
                  <a:pt x="10966970" y="7057"/>
                </a:lnTo>
                <a:lnTo>
                  <a:pt x="10974888" y="14974"/>
                </a:lnTo>
                <a:lnTo>
                  <a:pt x="10980080" y="25015"/>
                </a:lnTo>
                <a:lnTo>
                  <a:pt x="10981945" y="36576"/>
                </a:lnTo>
                <a:lnTo>
                  <a:pt x="10981945" y="844804"/>
                </a:lnTo>
                <a:lnTo>
                  <a:pt x="10981945" y="844804"/>
                </a:lnTo>
                <a:lnTo>
                  <a:pt x="10980080" y="856365"/>
                </a:lnTo>
                <a:lnTo>
                  <a:pt x="10974888" y="866405"/>
                </a:lnTo>
                <a:lnTo>
                  <a:pt x="10966970" y="874323"/>
                </a:lnTo>
                <a:lnTo>
                  <a:pt x="10956930" y="879515"/>
                </a:lnTo>
                <a:lnTo>
                  <a:pt x="10945369" y="881380"/>
                </a:lnTo>
                <a:lnTo>
                  <a:pt x="0" y="88138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100584" dist="25603" dir="5400000" algn="tl" rotWithShape="0">
              <a:srgbClr val="000000">
                <a:alpha val="9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603503" y="1827245"/>
            <a:ext cx="50292" cy="881379"/>
          </a:xfrm>
          <a:prstGeom prst="roundRect">
            <a:avLst>
              <a:gd name="adj" fmla="val 0"/>
            </a:avLst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841247" y="1943450"/>
            <a:ext cx="329184" cy="329184"/>
          </a:xfrm>
          <a:prstGeom prst="roundRect">
            <a:avLst>
              <a:gd name="adj" fmla="val 50000"/>
            </a:avLst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603503" y="2982898"/>
            <a:ext cx="50292" cy="881379"/>
          </a:xfrm>
          <a:prstGeom prst="roundRect">
            <a:avLst>
              <a:gd name="adj" fmla="val 0"/>
            </a:avLst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841247" y="3099103"/>
            <a:ext cx="329184" cy="329184"/>
          </a:xfrm>
          <a:prstGeom prst="roundRect">
            <a:avLst>
              <a:gd name="adj" fmla="val 50000"/>
            </a:avLst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603503" y="4138550"/>
            <a:ext cx="50292" cy="881379"/>
          </a:xfrm>
          <a:prstGeom prst="roundRect">
            <a:avLst>
              <a:gd name="adj" fmla="val 0"/>
            </a:avLst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841247" y="4254755"/>
            <a:ext cx="329184" cy="329184"/>
          </a:xfrm>
          <a:prstGeom prst="roundRect">
            <a:avLst>
              <a:gd name="adj" fmla="val 50000"/>
            </a:avLst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ounded Rectangle 16"/>
          <p:cNvSpPr/>
          <p:nvPr/>
        </p:nvSpPr>
        <p:spPr>
          <a:xfrm>
            <a:off x="603503" y="5294203"/>
            <a:ext cx="50292" cy="881379"/>
          </a:xfrm>
          <a:prstGeom prst="roundRect">
            <a:avLst>
              <a:gd name="adj" fmla="val 0"/>
            </a:avLst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841247" y="5410408"/>
            <a:ext cx="329184" cy="329184"/>
          </a:xfrm>
          <a:prstGeom prst="roundRect">
            <a:avLst>
              <a:gd name="adj" fmla="val 50000"/>
            </a:avLst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704087" y="1943450"/>
            <a:ext cx="603503" cy="32918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defRPr sz="1200" b="1" i="0">
                <a:solidFill>
                  <a:srgbClr val="FFFFFF"/>
                </a:solidFill>
                <a:latin typeface="Montserrat"/>
              </a:defRPr>
            </a:pPr>
            <a:r>
              <a:t>1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89888" y="1964405"/>
            <a:ext cx="10067544" cy="28727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6000"/>
              </a:lnSpc>
              <a:defRPr sz="1950" b="1" i="0">
                <a:solidFill>
                  <a:srgbClr val="0F172A"/>
                </a:solidFill>
                <a:latin typeface="Montserrat"/>
              </a:defRPr>
            </a:pPr>
            <a:r>
              <a:t>Physics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89888" y="2343119"/>
            <a:ext cx="10067544" cy="228346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4000"/>
              </a:lnSpc>
              <a:defRPr sz="1550" b="0" i="0">
                <a:solidFill>
                  <a:srgbClr val="505C6F"/>
                </a:solidFill>
                <a:latin typeface="Arial"/>
              </a:defRPr>
            </a:pPr>
            <a:r>
              <a:t>Connected projectile motion, gravity and numerical integration to a real measurement problem.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04087" y="3099103"/>
            <a:ext cx="603503" cy="32918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defRPr sz="1200" b="1" i="0">
                <a:solidFill>
                  <a:srgbClr val="FFFFFF"/>
                </a:solidFill>
                <a:latin typeface="Montserrat"/>
              </a:defRPr>
            </a:pPr>
            <a:r>
              <a:t>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89888" y="3120058"/>
            <a:ext cx="10067544" cy="28727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6000"/>
              </a:lnSpc>
              <a:defRPr sz="1950" b="1" i="0">
                <a:solidFill>
                  <a:srgbClr val="0F172A"/>
                </a:solidFill>
                <a:latin typeface="Montserrat"/>
              </a:defRPr>
            </a:pPr>
            <a:r>
              <a:t>Embedded systems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389888" y="3498772"/>
            <a:ext cx="10067544" cy="228346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4000"/>
              </a:lnSpc>
              <a:defRPr sz="1550" b="0" i="0">
                <a:solidFill>
                  <a:srgbClr val="505C6F"/>
                </a:solidFill>
                <a:latin typeface="Arial"/>
              </a:defRPr>
            </a:pPr>
            <a:r>
              <a:t>Built an STM32-based sensing system with I²C peripherals, timing and a local user interface.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04087" y="4254755"/>
            <a:ext cx="603503" cy="32918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defRPr sz="1200" b="1" i="0">
                <a:solidFill>
                  <a:srgbClr val="FFFFFF"/>
                </a:solidFill>
                <a:latin typeface="Montserrat"/>
              </a:defRPr>
            </a:pPr>
            <a:r>
              <a:t>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389888" y="4275710"/>
            <a:ext cx="10067544" cy="28727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6000"/>
              </a:lnSpc>
              <a:defRPr sz="1950" b="1" i="0">
                <a:solidFill>
                  <a:srgbClr val="0F172A"/>
                </a:solidFill>
                <a:latin typeface="Montserrat"/>
              </a:defRPr>
            </a:pPr>
            <a:r>
              <a:t>Sensor fusion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389888" y="4654424"/>
            <a:ext cx="10067544" cy="228346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4000"/>
              </a:lnSpc>
              <a:defRPr sz="1550" b="0" i="0">
                <a:solidFill>
                  <a:srgbClr val="505C6F"/>
                </a:solidFill>
                <a:latin typeface="Arial"/>
              </a:defRPr>
            </a:pPr>
            <a:r>
              <a:t>Learned why orientation quality controls gravity compensation and therefore velocity accuracy.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04087" y="5410408"/>
            <a:ext cx="603503" cy="32918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defRPr sz="1200" b="1" i="0">
                <a:solidFill>
                  <a:srgbClr val="FFFFFF"/>
                </a:solidFill>
                <a:latin typeface="Montserrat"/>
              </a:defRPr>
            </a:pPr>
            <a:r>
              <a:t>4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389888" y="5431363"/>
            <a:ext cx="10067544" cy="28727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6000"/>
              </a:lnSpc>
              <a:defRPr sz="1950" b="1" i="0">
                <a:solidFill>
                  <a:srgbClr val="0F172A"/>
                </a:solidFill>
                <a:latin typeface="Montserrat"/>
              </a:defRPr>
            </a:pPr>
            <a:r>
              <a:t>Experimental method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389888" y="5810077"/>
            <a:ext cx="10067544" cy="228346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4000"/>
              </a:lnSpc>
              <a:defRPr sz="1550" b="0" i="0">
                <a:solidFill>
                  <a:srgbClr val="505C6F"/>
                </a:solidFill>
                <a:latin typeface="Arial"/>
              </a:defRPr>
            </a:pPr>
            <a:r>
              <a:t>Learned to isolate faults systematically instead of tuning thresholds blindly.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3702116-3E17-BD39-B22D-015536F928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8F7156D3-F59D-CC17-EE55-7187DEAAD18D}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oundRect">
            <a:avLst>
              <a:gd name="adj" fmla="val 0"/>
            </a:avLst>
          </a:prstGeom>
          <a:solidFill>
            <a:srgbClr val="F4F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C3B73EEC-E93D-3700-95D5-73264B181614}"/>
              </a:ext>
            </a:extLst>
          </p:cNvPr>
          <p:cNvSpPr/>
          <p:nvPr/>
        </p:nvSpPr>
        <p:spPr>
          <a:xfrm>
            <a:off x="0" y="0"/>
            <a:ext cx="12191695" cy="1419148"/>
          </a:xfrm>
          <a:prstGeom prst="roundRect">
            <a:avLst>
              <a:gd name="adj" fmla="val 0"/>
            </a:avLst>
          </a:prstGeom>
          <a:solidFill>
            <a:srgbClr val="1235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28DDBD7E-4488-FB24-EA8D-84AF598A2031}"/>
              </a:ext>
            </a:extLst>
          </p:cNvPr>
          <p:cNvSpPr/>
          <p:nvPr/>
        </p:nvSpPr>
        <p:spPr>
          <a:xfrm>
            <a:off x="0" y="1419148"/>
            <a:ext cx="12191695" cy="45720"/>
          </a:xfrm>
          <a:prstGeom prst="roundRect">
            <a:avLst>
              <a:gd name="adj" fmla="val 0"/>
            </a:avLst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CD4F365-046F-F762-A4E0-18377DAB5365}"/>
              </a:ext>
            </a:extLst>
          </p:cNvPr>
          <p:cNvSpPr txBox="1"/>
          <p:nvPr/>
        </p:nvSpPr>
        <p:spPr>
          <a:xfrm>
            <a:off x="640080" y="384048"/>
            <a:ext cx="10908792" cy="515721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98000"/>
              </a:lnSpc>
              <a:defRPr sz="3300" b="1" i="0">
                <a:solidFill>
                  <a:srgbClr val="FFFFFF"/>
                </a:solidFill>
                <a:latin typeface="Montserrat"/>
              </a:defRPr>
            </a:pPr>
            <a:r>
              <a:rPr lang="en-US" dirty="0"/>
              <a:t>Future goals</a:t>
            </a:r>
            <a:endParaRPr dirty="0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BF910118-CF04-17B1-790D-9F0F69F1D8C8}"/>
              </a:ext>
            </a:extLst>
          </p:cNvPr>
          <p:cNvSpPr/>
          <p:nvPr/>
        </p:nvSpPr>
        <p:spPr>
          <a:xfrm>
            <a:off x="653795" y="2272634"/>
            <a:ext cx="10981945" cy="881380"/>
          </a:xfrm>
          <a:custGeom>
            <a:avLst/>
            <a:gdLst/>
            <a:ahLst/>
            <a:cxnLst/>
            <a:rect l="l" t="t" r="r" b="b"/>
            <a:pathLst>
              <a:path w="10981945" h="881380">
                <a:moveTo>
                  <a:pt x="0" y="0"/>
                </a:moveTo>
                <a:lnTo>
                  <a:pt x="10945369" y="0"/>
                </a:lnTo>
                <a:lnTo>
                  <a:pt x="10945369" y="0"/>
                </a:lnTo>
                <a:lnTo>
                  <a:pt x="10956930" y="1865"/>
                </a:lnTo>
                <a:lnTo>
                  <a:pt x="10966970" y="7057"/>
                </a:lnTo>
                <a:lnTo>
                  <a:pt x="10974888" y="14974"/>
                </a:lnTo>
                <a:lnTo>
                  <a:pt x="10980080" y="25015"/>
                </a:lnTo>
                <a:lnTo>
                  <a:pt x="10981945" y="36576"/>
                </a:lnTo>
                <a:lnTo>
                  <a:pt x="10981945" y="844804"/>
                </a:lnTo>
                <a:lnTo>
                  <a:pt x="10981945" y="844804"/>
                </a:lnTo>
                <a:lnTo>
                  <a:pt x="10980080" y="856365"/>
                </a:lnTo>
                <a:lnTo>
                  <a:pt x="10974888" y="866406"/>
                </a:lnTo>
                <a:lnTo>
                  <a:pt x="10966970" y="874323"/>
                </a:lnTo>
                <a:lnTo>
                  <a:pt x="10956930" y="879515"/>
                </a:lnTo>
                <a:lnTo>
                  <a:pt x="10945369" y="881380"/>
                </a:lnTo>
                <a:lnTo>
                  <a:pt x="0" y="88138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100584" dist="25603" dir="5400000" algn="tl" rotWithShape="0">
              <a:srgbClr val="000000">
                <a:alpha val="9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DD625E1B-B1E5-6406-0A0C-126A63898BAC}"/>
              </a:ext>
            </a:extLst>
          </p:cNvPr>
          <p:cNvSpPr/>
          <p:nvPr/>
        </p:nvSpPr>
        <p:spPr>
          <a:xfrm>
            <a:off x="653795" y="3428287"/>
            <a:ext cx="10981945" cy="881380"/>
          </a:xfrm>
          <a:custGeom>
            <a:avLst/>
            <a:gdLst/>
            <a:ahLst/>
            <a:cxnLst/>
            <a:rect l="l" t="t" r="r" b="b"/>
            <a:pathLst>
              <a:path w="10981945" h="881380">
                <a:moveTo>
                  <a:pt x="0" y="0"/>
                </a:moveTo>
                <a:lnTo>
                  <a:pt x="10945369" y="0"/>
                </a:lnTo>
                <a:lnTo>
                  <a:pt x="10945369" y="0"/>
                </a:lnTo>
                <a:lnTo>
                  <a:pt x="10956930" y="1864"/>
                </a:lnTo>
                <a:lnTo>
                  <a:pt x="10966970" y="7056"/>
                </a:lnTo>
                <a:lnTo>
                  <a:pt x="10974888" y="14974"/>
                </a:lnTo>
                <a:lnTo>
                  <a:pt x="10980080" y="25015"/>
                </a:lnTo>
                <a:lnTo>
                  <a:pt x="10981945" y="36576"/>
                </a:lnTo>
                <a:lnTo>
                  <a:pt x="10981945" y="844804"/>
                </a:lnTo>
                <a:lnTo>
                  <a:pt x="10981945" y="844804"/>
                </a:lnTo>
                <a:lnTo>
                  <a:pt x="10980080" y="856365"/>
                </a:lnTo>
                <a:lnTo>
                  <a:pt x="10974888" y="866405"/>
                </a:lnTo>
                <a:lnTo>
                  <a:pt x="10966970" y="874323"/>
                </a:lnTo>
                <a:lnTo>
                  <a:pt x="10956930" y="879515"/>
                </a:lnTo>
                <a:lnTo>
                  <a:pt x="10945369" y="881380"/>
                </a:lnTo>
                <a:lnTo>
                  <a:pt x="0" y="88138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100584" dist="25603" dir="5400000" algn="tl" rotWithShape="0">
              <a:srgbClr val="000000">
                <a:alpha val="9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9A7D9A4E-510D-B130-3379-A558D15E224B}"/>
              </a:ext>
            </a:extLst>
          </p:cNvPr>
          <p:cNvSpPr/>
          <p:nvPr/>
        </p:nvSpPr>
        <p:spPr>
          <a:xfrm>
            <a:off x="653795" y="4583939"/>
            <a:ext cx="10981945" cy="881380"/>
          </a:xfrm>
          <a:custGeom>
            <a:avLst/>
            <a:gdLst/>
            <a:ahLst/>
            <a:cxnLst/>
            <a:rect l="l" t="t" r="r" b="b"/>
            <a:pathLst>
              <a:path w="10981945" h="881380">
                <a:moveTo>
                  <a:pt x="0" y="0"/>
                </a:moveTo>
                <a:lnTo>
                  <a:pt x="10945369" y="0"/>
                </a:lnTo>
                <a:lnTo>
                  <a:pt x="10945369" y="0"/>
                </a:lnTo>
                <a:lnTo>
                  <a:pt x="10956930" y="1865"/>
                </a:lnTo>
                <a:lnTo>
                  <a:pt x="10966970" y="7057"/>
                </a:lnTo>
                <a:lnTo>
                  <a:pt x="10974888" y="14975"/>
                </a:lnTo>
                <a:lnTo>
                  <a:pt x="10980080" y="25015"/>
                </a:lnTo>
                <a:lnTo>
                  <a:pt x="10981945" y="36576"/>
                </a:lnTo>
                <a:lnTo>
                  <a:pt x="10981945" y="844804"/>
                </a:lnTo>
                <a:lnTo>
                  <a:pt x="10981945" y="844804"/>
                </a:lnTo>
                <a:lnTo>
                  <a:pt x="10980080" y="856365"/>
                </a:lnTo>
                <a:lnTo>
                  <a:pt x="10974888" y="866406"/>
                </a:lnTo>
                <a:lnTo>
                  <a:pt x="10966970" y="874323"/>
                </a:lnTo>
                <a:lnTo>
                  <a:pt x="10956930" y="879516"/>
                </a:lnTo>
                <a:lnTo>
                  <a:pt x="10945369" y="881380"/>
                </a:lnTo>
                <a:lnTo>
                  <a:pt x="0" y="88138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100584" dist="25603" dir="5400000" algn="tl" rotWithShape="0">
              <a:srgbClr val="000000">
                <a:alpha val="9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AA90A69F-98A7-C1A1-DBE6-88A03F1DDE74}"/>
              </a:ext>
            </a:extLst>
          </p:cNvPr>
          <p:cNvSpPr/>
          <p:nvPr/>
        </p:nvSpPr>
        <p:spPr>
          <a:xfrm>
            <a:off x="653795" y="2272634"/>
            <a:ext cx="50292" cy="881379"/>
          </a:xfrm>
          <a:prstGeom prst="roundRect">
            <a:avLst>
              <a:gd name="adj" fmla="val 0"/>
            </a:avLst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96C4FDED-9870-6284-2EC1-75F6BEAF8F2D}"/>
              </a:ext>
            </a:extLst>
          </p:cNvPr>
          <p:cNvSpPr/>
          <p:nvPr/>
        </p:nvSpPr>
        <p:spPr>
          <a:xfrm>
            <a:off x="891539" y="2388839"/>
            <a:ext cx="329184" cy="329184"/>
          </a:xfrm>
          <a:prstGeom prst="roundRect">
            <a:avLst>
              <a:gd name="adj" fmla="val 50000"/>
            </a:avLst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647E1F39-75AC-2590-D67D-FD4CE6A21DD1}"/>
              </a:ext>
            </a:extLst>
          </p:cNvPr>
          <p:cNvSpPr/>
          <p:nvPr/>
        </p:nvSpPr>
        <p:spPr>
          <a:xfrm>
            <a:off x="653795" y="3428287"/>
            <a:ext cx="50292" cy="881379"/>
          </a:xfrm>
          <a:prstGeom prst="roundRect">
            <a:avLst>
              <a:gd name="adj" fmla="val 0"/>
            </a:avLst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2D4E55B0-C441-6679-ABAE-486C952A8B32}"/>
              </a:ext>
            </a:extLst>
          </p:cNvPr>
          <p:cNvSpPr/>
          <p:nvPr/>
        </p:nvSpPr>
        <p:spPr>
          <a:xfrm>
            <a:off x="891539" y="3544492"/>
            <a:ext cx="329184" cy="329184"/>
          </a:xfrm>
          <a:prstGeom prst="roundRect">
            <a:avLst>
              <a:gd name="adj" fmla="val 50000"/>
            </a:avLst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D04E12AA-1E40-DCBB-2548-BC632147D7B4}"/>
              </a:ext>
            </a:extLst>
          </p:cNvPr>
          <p:cNvSpPr/>
          <p:nvPr/>
        </p:nvSpPr>
        <p:spPr>
          <a:xfrm>
            <a:off x="653795" y="4583939"/>
            <a:ext cx="50292" cy="881379"/>
          </a:xfrm>
          <a:prstGeom prst="roundRect">
            <a:avLst>
              <a:gd name="adj" fmla="val 0"/>
            </a:avLst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C5E891E7-FDD5-65D1-B09E-7AF566BADCA4}"/>
              </a:ext>
            </a:extLst>
          </p:cNvPr>
          <p:cNvSpPr/>
          <p:nvPr/>
        </p:nvSpPr>
        <p:spPr>
          <a:xfrm>
            <a:off x="891539" y="4700144"/>
            <a:ext cx="329184" cy="329184"/>
          </a:xfrm>
          <a:prstGeom prst="roundRect">
            <a:avLst>
              <a:gd name="adj" fmla="val 50000"/>
            </a:avLst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BC01EDD-A793-6033-E094-9BAB92ABDAC2}"/>
              </a:ext>
            </a:extLst>
          </p:cNvPr>
          <p:cNvSpPr txBox="1"/>
          <p:nvPr/>
        </p:nvSpPr>
        <p:spPr>
          <a:xfrm>
            <a:off x="754379" y="2388839"/>
            <a:ext cx="603503" cy="32918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defRPr sz="1200" b="1" i="0">
                <a:solidFill>
                  <a:srgbClr val="FFFFFF"/>
                </a:solidFill>
                <a:latin typeface="Montserrat"/>
              </a:defRPr>
            </a:pPr>
            <a:r>
              <a:t>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0A40CB7-0C3B-D72C-F379-FF5AE476C68F}"/>
              </a:ext>
            </a:extLst>
          </p:cNvPr>
          <p:cNvSpPr txBox="1"/>
          <p:nvPr/>
        </p:nvSpPr>
        <p:spPr>
          <a:xfrm>
            <a:off x="1440180" y="2409794"/>
            <a:ext cx="10067544" cy="28727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6000"/>
              </a:lnSpc>
              <a:defRPr sz="1950" b="1" i="0">
                <a:solidFill>
                  <a:srgbClr val="0F172A"/>
                </a:solidFill>
                <a:latin typeface="Montserrat"/>
              </a:defRPr>
            </a:pPr>
            <a:r>
              <a:rPr lang="en-US" dirty="0"/>
              <a:t>Less errors</a:t>
            </a:r>
            <a:endParaRPr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201491B-0B0C-E456-3888-922C2E7EF4C5}"/>
              </a:ext>
            </a:extLst>
          </p:cNvPr>
          <p:cNvSpPr txBox="1"/>
          <p:nvPr/>
        </p:nvSpPr>
        <p:spPr>
          <a:xfrm>
            <a:off x="1440180" y="2788508"/>
            <a:ext cx="10067544" cy="228346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4000"/>
              </a:lnSpc>
              <a:defRPr sz="1550" b="0" i="0">
                <a:solidFill>
                  <a:srgbClr val="505C6F"/>
                </a:solidFill>
                <a:latin typeface="Arial"/>
              </a:defRPr>
            </a:pPr>
            <a:r>
              <a:rPr lang="en-US" dirty="0"/>
              <a:t>With better hardware reduce the error as much as possible</a:t>
            </a:r>
            <a:endParaRPr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3CEC7CD-594D-2E69-6566-150167AC42BC}"/>
              </a:ext>
            </a:extLst>
          </p:cNvPr>
          <p:cNvSpPr txBox="1"/>
          <p:nvPr/>
        </p:nvSpPr>
        <p:spPr>
          <a:xfrm>
            <a:off x="754379" y="3544492"/>
            <a:ext cx="603503" cy="32918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defRPr sz="1200" b="1" i="0">
                <a:solidFill>
                  <a:srgbClr val="FFFFFF"/>
                </a:solidFill>
                <a:latin typeface="Montserrat"/>
              </a:defRPr>
            </a:pPr>
            <a:r>
              <a:t>2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4C572A9-324E-D4E0-EE6F-75F331CBB61F}"/>
              </a:ext>
            </a:extLst>
          </p:cNvPr>
          <p:cNvSpPr txBox="1"/>
          <p:nvPr/>
        </p:nvSpPr>
        <p:spPr>
          <a:xfrm>
            <a:off x="1440180" y="3565447"/>
            <a:ext cx="10067544" cy="28727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6000"/>
              </a:lnSpc>
              <a:defRPr sz="1950" b="1" i="0">
                <a:solidFill>
                  <a:srgbClr val="0F172A"/>
                </a:solidFill>
                <a:latin typeface="Montserrat"/>
              </a:defRPr>
            </a:pPr>
            <a:r>
              <a:rPr lang="en-US" dirty="0"/>
              <a:t>Real life usage</a:t>
            </a:r>
            <a:endParaRPr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18E37C0-2C9E-6467-C23D-F57D457EB3D6}"/>
              </a:ext>
            </a:extLst>
          </p:cNvPr>
          <p:cNvSpPr txBox="1"/>
          <p:nvPr/>
        </p:nvSpPr>
        <p:spPr>
          <a:xfrm>
            <a:off x="1440180" y="3944161"/>
            <a:ext cx="10067544" cy="228346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4000"/>
              </a:lnSpc>
              <a:defRPr sz="1550" b="0" i="0">
                <a:solidFill>
                  <a:srgbClr val="505C6F"/>
                </a:solidFill>
                <a:latin typeface="Arial"/>
              </a:defRPr>
            </a:pPr>
            <a:r>
              <a:rPr lang="en-US" dirty="0"/>
              <a:t>To implement this device into real life </a:t>
            </a:r>
            <a:r>
              <a:rPr lang="en-US" dirty="0" err="1"/>
              <a:t>appliations</a:t>
            </a:r>
            <a:endParaRPr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D56B9A9-CD8E-221E-1964-5B726D193DDE}"/>
              </a:ext>
            </a:extLst>
          </p:cNvPr>
          <p:cNvSpPr txBox="1"/>
          <p:nvPr/>
        </p:nvSpPr>
        <p:spPr>
          <a:xfrm>
            <a:off x="754379" y="4700144"/>
            <a:ext cx="603503" cy="32918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defRPr sz="1200" b="1" i="0">
                <a:solidFill>
                  <a:srgbClr val="FFFFFF"/>
                </a:solidFill>
                <a:latin typeface="Montserrat"/>
              </a:defRPr>
            </a:pPr>
            <a:r>
              <a:t>3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2CF9B50-A50F-37AF-D3EB-2BCE328C4872}"/>
              </a:ext>
            </a:extLst>
          </p:cNvPr>
          <p:cNvSpPr txBox="1"/>
          <p:nvPr/>
        </p:nvSpPr>
        <p:spPr>
          <a:xfrm>
            <a:off x="1440180" y="4721099"/>
            <a:ext cx="10067544" cy="28727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6000"/>
              </a:lnSpc>
              <a:defRPr sz="1950" b="1" i="0">
                <a:solidFill>
                  <a:srgbClr val="0F172A"/>
                </a:solidFill>
                <a:latin typeface="Montserrat"/>
              </a:defRPr>
            </a:pPr>
            <a:r>
              <a:rPr lang="en-US" dirty="0"/>
              <a:t>Return to the original</a:t>
            </a:r>
            <a:endParaRPr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E706471-3D11-184B-C156-86C3281D1267}"/>
              </a:ext>
            </a:extLst>
          </p:cNvPr>
          <p:cNvSpPr txBox="1"/>
          <p:nvPr/>
        </p:nvSpPr>
        <p:spPr>
          <a:xfrm>
            <a:off x="1440180" y="5099813"/>
            <a:ext cx="10067544" cy="228346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4000"/>
              </a:lnSpc>
              <a:defRPr sz="1550" b="0" i="0">
                <a:solidFill>
                  <a:srgbClr val="505C6F"/>
                </a:solidFill>
                <a:latin typeface="Arial"/>
              </a:defRPr>
            </a:pPr>
            <a:r>
              <a:rPr lang="en-US" dirty="0"/>
              <a:t>After making this project better, finish what I started and make 3d navigation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447966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0" y="0"/>
            <a:ext cx="12191695" cy="6858000"/>
          </a:xfrm>
          <a:prstGeom prst="roundRect">
            <a:avLst>
              <a:gd name="adj" fmla="val 0"/>
            </a:avLst>
          </a:prstGeom>
          <a:solidFill>
            <a:srgbClr val="F4F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0" y="0"/>
            <a:ext cx="12191695" cy="1419148"/>
          </a:xfrm>
          <a:prstGeom prst="roundRect">
            <a:avLst>
              <a:gd name="adj" fmla="val 0"/>
            </a:avLst>
          </a:prstGeom>
          <a:solidFill>
            <a:srgbClr val="1235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0" y="1419148"/>
            <a:ext cx="12191695" cy="45720"/>
          </a:xfrm>
          <a:prstGeom prst="roundRect">
            <a:avLst>
              <a:gd name="adj" fmla="val 0"/>
            </a:avLst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40080" y="384048"/>
            <a:ext cx="10908792" cy="515721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98000"/>
              </a:lnSpc>
              <a:defRPr sz="3300" b="1" i="0">
                <a:solidFill>
                  <a:srgbClr val="FFFFFF"/>
                </a:solidFill>
                <a:latin typeface="Montserrat"/>
              </a:defRPr>
            </a:pPr>
            <a:r>
              <a:rPr lang="en-US" dirty="0"/>
              <a:t>The main conclusion</a:t>
            </a:r>
            <a:endParaRPr dirty="0"/>
          </a:p>
        </p:txBody>
      </p:sp>
      <p:sp>
        <p:nvSpPr>
          <p:cNvPr id="6" name="TextBox 5"/>
          <p:cNvSpPr txBox="1"/>
          <p:nvPr/>
        </p:nvSpPr>
        <p:spPr>
          <a:xfrm>
            <a:off x="640080" y="972921"/>
            <a:ext cx="10908792" cy="263347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  <a:defRPr sz="1700" b="0" i="0">
                <a:solidFill>
                  <a:srgbClr val="CBD3DB"/>
                </a:solidFill>
                <a:latin typeface="Arial"/>
              </a:defRPr>
            </a:pPr>
            <a:r>
              <a:t>The project became stronger when the real engineering limitations were treated as part of the research.</a:t>
            </a:r>
          </a:p>
        </p:txBody>
      </p:sp>
      <p:sp>
        <p:nvSpPr>
          <p:cNvPr id="7" name="Freeform 6"/>
          <p:cNvSpPr/>
          <p:nvPr/>
        </p:nvSpPr>
        <p:spPr>
          <a:xfrm>
            <a:off x="603503" y="2386736"/>
            <a:ext cx="10981945" cy="881380"/>
          </a:xfrm>
          <a:custGeom>
            <a:avLst/>
            <a:gdLst/>
            <a:ahLst/>
            <a:cxnLst/>
            <a:rect l="l" t="t" r="r" b="b"/>
            <a:pathLst>
              <a:path w="10981945" h="881380">
                <a:moveTo>
                  <a:pt x="0" y="0"/>
                </a:moveTo>
                <a:lnTo>
                  <a:pt x="10945369" y="0"/>
                </a:lnTo>
                <a:lnTo>
                  <a:pt x="10945369" y="0"/>
                </a:lnTo>
                <a:lnTo>
                  <a:pt x="10956930" y="1865"/>
                </a:lnTo>
                <a:lnTo>
                  <a:pt x="10966970" y="7057"/>
                </a:lnTo>
                <a:lnTo>
                  <a:pt x="10974888" y="14974"/>
                </a:lnTo>
                <a:lnTo>
                  <a:pt x="10980080" y="25015"/>
                </a:lnTo>
                <a:lnTo>
                  <a:pt x="10981945" y="36576"/>
                </a:lnTo>
                <a:lnTo>
                  <a:pt x="10981945" y="844804"/>
                </a:lnTo>
                <a:lnTo>
                  <a:pt x="10981945" y="844804"/>
                </a:lnTo>
                <a:lnTo>
                  <a:pt x="10980080" y="856365"/>
                </a:lnTo>
                <a:lnTo>
                  <a:pt x="10974888" y="866405"/>
                </a:lnTo>
                <a:lnTo>
                  <a:pt x="10966970" y="874323"/>
                </a:lnTo>
                <a:lnTo>
                  <a:pt x="10956930" y="879515"/>
                </a:lnTo>
                <a:lnTo>
                  <a:pt x="10945369" y="881380"/>
                </a:lnTo>
                <a:lnTo>
                  <a:pt x="0" y="88138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100584" dist="25603" dir="5400000" algn="tl" rotWithShape="0">
              <a:srgbClr val="000000">
                <a:alpha val="9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Freeform 7"/>
          <p:cNvSpPr/>
          <p:nvPr/>
        </p:nvSpPr>
        <p:spPr>
          <a:xfrm>
            <a:off x="603503" y="3560724"/>
            <a:ext cx="10981945" cy="881380"/>
          </a:xfrm>
          <a:custGeom>
            <a:avLst/>
            <a:gdLst/>
            <a:ahLst/>
            <a:cxnLst/>
            <a:rect l="l" t="t" r="r" b="b"/>
            <a:pathLst>
              <a:path w="10981945" h="881380">
                <a:moveTo>
                  <a:pt x="0" y="0"/>
                </a:moveTo>
                <a:lnTo>
                  <a:pt x="10945369" y="0"/>
                </a:lnTo>
                <a:lnTo>
                  <a:pt x="10945369" y="0"/>
                </a:lnTo>
                <a:lnTo>
                  <a:pt x="10956930" y="1865"/>
                </a:lnTo>
                <a:lnTo>
                  <a:pt x="10966970" y="7057"/>
                </a:lnTo>
                <a:lnTo>
                  <a:pt x="10974888" y="14974"/>
                </a:lnTo>
                <a:lnTo>
                  <a:pt x="10980080" y="25015"/>
                </a:lnTo>
                <a:lnTo>
                  <a:pt x="10981945" y="36576"/>
                </a:lnTo>
                <a:lnTo>
                  <a:pt x="10981945" y="844804"/>
                </a:lnTo>
                <a:lnTo>
                  <a:pt x="10981945" y="844804"/>
                </a:lnTo>
                <a:lnTo>
                  <a:pt x="10980080" y="856365"/>
                </a:lnTo>
                <a:lnTo>
                  <a:pt x="10974888" y="866405"/>
                </a:lnTo>
                <a:lnTo>
                  <a:pt x="10966970" y="874323"/>
                </a:lnTo>
                <a:lnTo>
                  <a:pt x="10956930" y="879515"/>
                </a:lnTo>
                <a:lnTo>
                  <a:pt x="10945369" y="881380"/>
                </a:lnTo>
                <a:lnTo>
                  <a:pt x="0" y="88138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100584" dist="25603" dir="5400000" algn="tl" rotWithShape="0">
              <a:srgbClr val="000000">
                <a:alpha val="9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Freeform 8"/>
          <p:cNvSpPr/>
          <p:nvPr/>
        </p:nvSpPr>
        <p:spPr>
          <a:xfrm>
            <a:off x="603503" y="4734712"/>
            <a:ext cx="10981945" cy="881380"/>
          </a:xfrm>
          <a:custGeom>
            <a:avLst/>
            <a:gdLst/>
            <a:ahLst/>
            <a:cxnLst/>
            <a:rect l="l" t="t" r="r" b="b"/>
            <a:pathLst>
              <a:path w="10981945" h="881380">
                <a:moveTo>
                  <a:pt x="0" y="0"/>
                </a:moveTo>
                <a:lnTo>
                  <a:pt x="10945369" y="0"/>
                </a:lnTo>
                <a:lnTo>
                  <a:pt x="10945369" y="0"/>
                </a:lnTo>
                <a:lnTo>
                  <a:pt x="10956930" y="1865"/>
                </a:lnTo>
                <a:lnTo>
                  <a:pt x="10966970" y="7057"/>
                </a:lnTo>
                <a:lnTo>
                  <a:pt x="10974888" y="14974"/>
                </a:lnTo>
                <a:lnTo>
                  <a:pt x="10980080" y="25015"/>
                </a:lnTo>
                <a:lnTo>
                  <a:pt x="10981945" y="36576"/>
                </a:lnTo>
                <a:lnTo>
                  <a:pt x="10981945" y="844804"/>
                </a:lnTo>
                <a:lnTo>
                  <a:pt x="10981945" y="844804"/>
                </a:lnTo>
                <a:lnTo>
                  <a:pt x="10980080" y="856365"/>
                </a:lnTo>
                <a:lnTo>
                  <a:pt x="10974888" y="866405"/>
                </a:lnTo>
                <a:lnTo>
                  <a:pt x="10966970" y="874323"/>
                </a:lnTo>
                <a:lnTo>
                  <a:pt x="10956930" y="879515"/>
                </a:lnTo>
                <a:lnTo>
                  <a:pt x="10945369" y="881380"/>
                </a:lnTo>
                <a:lnTo>
                  <a:pt x="0" y="88138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100584" dist="25603" dir="5400000" algn="tl" rotWithShape="0">
              <a:srgbClr val="000000">
                <a:alpha val="9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603503" y="2386736"/>
            <a:ext cx="50292" cy="881379"/>
          </a:xfrm>
          <a:prstGeom prst="roundRect">
            <a:avLst>
              <a:gd name="adj" fmla="val 0"/>
            </a:avLst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841247" y="2502941"/>
            <a:ext cx="329184" cy="329184"/>
          </a:xfrm>
          <a:prstGeom prst="roundRect">
            <a:avLst>
              <a:gd name="adj" fmla="val 50000"/>
            </a:avLst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603503" y="3560724"/>
            <a:ext cx="50292" cy="881379"/>
          </a:xfrm>
          <a:prstGeom prst="roundRect">
            <a:avLst>
              <a:gd name="adj" fmla="val 0"/>
            </a:avLst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841247" y="3676929"/>
            <a:ext cx="329184" cy="329184"/>
          </a:xfrm>
          <a:prstGeom prst="roundRect">
            <a:avLst>
              <a:gd name="adj" fmla="val 50000"/>
            </a:avLst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603503" y="4734712"/>
            <a:ext cx="50292" cy="881379"/>
          </a:xfrm>
          <a:prstGeom prst="roundRect">
            <a:avLst>
              <a:gd name="adj" fmla="val 0"/>
            </a:avLst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841247" y="4850917"/>
            <a:ext cx="329184" cy="329184"/>
          </a:xfrm>
          <a:prstGeom prst="roundRect">
            <a:avLst>
              <a:gd name="adj" fmla="val 50000"/>
            </a:avLst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704087" y="2502941"/>
            <a:ext cx="603503" cy="32918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defRPr sz="1200" b="1" i="0">
                <a:solidFill>
                  <a:srgbClr val="FFFFFF"/>
                </a:solidFill>
                <a:latin typeface="Montserrat"/>
              </a:defRPr>
            </a:pPr>
            <a:r>
              <a:t>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89888" y="2523896"/>
            <a:ext cx="10067544" cy="28727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6000"/>
              </a:lnSpc>
              <a:defRPr sz="1950" b="1" i="0">
                <a:solidFill>
                  <a:srgbClr val="0F172A"/>
                </a:solidFill>
                <a:latin typeface="Montserrat"/>
              </a:defRPr>
            </a:pPr>
            <a:r>
              <a:t>The problem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389888" y="2902610"/>
            <a:ext cx="10067544" cy="228346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4000"/>
              </a:lnSpc>
              <a:defRPr sz="1550" b="0" i="0">
                <a:solidFill>
                  <a:srgbClr val="505C6F"/>
                </a:solidFill>
                <a:latin typeface="Arial"/>
              </a:defRPr>
            </a:pPr>
            <a:r>
              <a:t>IMU-based movement estimation is fundamentally sensitive to sensor error and orientation.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04087" y="3676929"/>
            <a:ext cx="603503" cy="32918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defRPr sz="1200" b="1" i="0">
                <a:solidFill>
                  <a:srgbClr val="FFFFFF"/>
                </a:solidFill>
                <a:latin typeface="Montserrat"/>
              </a:defRPr>
            </a:pPr>
            <a:r>
              <a:t>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89888" y="3697884"/>
            <a:ext cx="10067544" cy="28727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6000"/>
              </a:lnSpc>
              <a:defRPr sz="1950" b="1" i="0">
                <a:solidFill>
                  <a:srgbClr val="0F172A"/>
                </a:solidFill>
                <a:latin typeface="Montserrat"/>
              </a:defRPr>
            </a:pPr>
            <a:r>
              <a:t>The solution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89888" y="4076598"/>
            <a:ext cx="10067544" cy="228346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4000"/>
              </a:lnSpc>
              <a:defRPr sz="1550" b="0" i="0">
                <a:solidFill>
                  <a:srgbClr val="505C6F"/>
                </a:solidFill>
                <a:latin typeface="Arial"/>
              </a:defRPr>
            </a:pPr>
            <a:r>
              <a:t>The original 3D-position objective was reformulated into a constrained flight-distance measurement problem.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04087" y="4850917"/>
            <a:ext cx="603503" cy="32918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defRPr sz="1200" b="1" i="0">
                <a:solidFill>
                  <a:srgbClr val="FFFFFF"/>
                </a:solidFill>
                <a:latin typeface="Montserrat"/>
              </a:defRPr>
            </a:pPr>
            <a:r>
              <a:t>3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89888" y="4871872"/>
            <a:ext cx="10067544" cy="28727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6000"/>
              </a:lnSpc>
              <a:defRPr sz="1950" b="1" i="0">
                <a:solidFill>
                  <a:srgbClr val="0F172A"/>
                </a:solidFill>
                <a:latin typeface="Montserrat"/>
              </a:defRPr>
            </a:pPr>
            <a:r>
              <a:t>The lesson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389888" y="5250586"/>
            <a:ext cx="10067544" cy="228346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4000"/>
              </a:lnSpc>
              <a:defRPr sz="1550" b="0" i="0">
                <a:solidFill>
                  <a:srgbClr val="505C6F"/>
                </a:solidFill>
                <a:latin typeface="Arial"/>
              </a:defRPr>
            </a:pPr>
            <a:r>
              <a:t>Correct sensor identification, calibration, physics and experimental validation matter as much as the firmware itself.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0" y="0"/>
            <a:ext cx="12191695" cy="6858000"/>
          </a:xfrm>
          <a:prstGeom prst="roundRect">
            <a:avLst>
              <a:gd name="adj" fmla="val 0"/>
            </a:avLst>
          </a:prstGeom>
          <a:solidFill>
            <a:srgbClr val="F4F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7799831" y="0"/>
            <a:ext cx="4391863" cy="6858000"/>
          </a:xfrm>
          <a:prstGeom prst="roundRect">
            <a:avLst>
              <a:gd name="adj" fmla="val 0"/>
            </a:avLst>
          </a:prstGeom>
          <a:solidFill>
            <a:srgbClr val="1235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7048067" y="3931920"/>
            <a:ext cx="6949440" cy="6949440"/>
          </a:xfrm>
          <a:prstGeom prst="roundRect">
            <a:avLst>
              <a:gd name="adj" fmla="val 50000"/>
            </a:avLst>
          </a:prstGeom>
          <a:noFill/>
          <a:ln w="31750">
            <a:solidFill>
              <a:srgbClr val="46617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7916747" y="4800600"/>
            <a:ext cx="5212080" cy="5212080"/>
          </a:xfrm>
          <a:prstGeom prst="roundRect">
            <a:avLst>
              <a:gd name="adj" fmla="val 50000"/>
            </a:avLst>
          </a:prstGeom>
          <a:solidFill>
            <a:srgbClr val="2A49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8485632" y="868680"/>
            <a:ext cx="384048" cy="384048"/>
          </a:xfrm>
          <a:prstGeom prst="roundRect">
            <a:avLst>
              <a:gd name="adj" fmla="val 0"/>
            </a:avLst>
          </a:prstGeom>
          <a:solidFill>
            <a:srgbClr val="6C82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868680" y="2652649"/>
            <a:ext cx="91440" cy="1415542"/>
          </a:xfrm>
          <a:prstGeom prst="roundRect">
            <a:avLst>
              <a:gd name="adj" fmla="val 0"/>
            </a:avLst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298448" y="2606929"/>
            <a:ext cx="6309360" cy="89077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defRPr sz="5000" b="1" i="0">
                <a:solidFill>
                  <a:srgbClr val="0F172A"/>
                </a:solidFill>
                <a:latin typeface="Montserrat"/>
              </a:defRPr>
            </a:pPr>
            <a:r>
              <a:t>Thank you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98448" y="3589147"/>
            <a:ext cx="6309360" cy="5486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defRPr sz="2000" b="0" i="0">
                <a:solidFill>
                  <a:srgbClr val="505C6F"/>
                </a:solidFill>
                <a:latin typeface="Montserrat"/>
              </a:defRPr>
            </a:pPr>
            <a:r>
              <a:t>Questions &amp; discussion</a:t>
            </a:r>
          </a:p>
        </p:txBody>
      </p:sp>
      <p:sp>
        <p:nvSpPr>
          <p:cNvPr id="10" name="Freeform 9"/>
          <p:cNvSpPr/>
          <p:nvPr/>
        </p:nvSpPr>
        <p:spPr>
          <a:xfrm>
            <a:off x="640080" y="5989320"/>
            <a:ext cx="10908792" cy="548639"/>
          </a:xfrm>
          <a:custGeom>
            <a:avLst/>
            <a:gdLst/>
            <a:ahLst/>
            <a:cxnLst/>
            <a:rect l="l" t="t" r="r" b="b"/>
            <a:pathLst>
              <a:path w="10908792" h="548639">
                <a:moveTo>
                  <a:pt x="0" y="0"/>
                </a:moveTo>
                <a:lnTo>
                  <a:pt x="10872216" y="0"/>
                </a:lnTo>
                <a:lnTo>
                  <a:pt x="10872216" y="0"/>
                </a:lnTo>
                <a:lnTo>
                  <a:pt x="10883777" y="1864"/>
                </a:lnTo>
                <a:lnTo>
                  <a:pt x="10893817" y="7056"/>
                </a:lnTo>
                <a:lnTo>
                  <a:pt x="10901735" y="14974"/>
                </a:lnTo>
                <a:lnTo>
                  <a:pt x="10906927" y="25014"/>
                </a:lnTo>
                <a:lnTo>
                  <a:pt x="10908792" y="36576"/>
                </a:lnTo>
                <a:lnTo>
                  <a:pt x="10908792" y="512063"/>
                </a:lnTo>
                <a:lnTo>
                  <a:pt x="10908792" y="512063"/>
                </a:lnTo>
                <a:lnTo>
                  <a:pt x="10906927" y="523625"/>
                </a:lnTo>
                <a:lnTo>
                  <a:pt x="10901735" y="533665"/>
                </a:lnTo>
                <a:lnTo>
                  <a:pt x="10893817" y="541583"/>
                </a:lnTo>
                <a:lnTo>
                  <a:pt x="10883777" y="546775"/>
                </a:lnTo>
                <a:lnTo>
                  <a:pt x="10872216" y="548639"/>
                </a:lnTo>
                <a:lnTo>
                  <a:pt x="0" y="54863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100584" dist="25603" dir="5400000" algn="tl" rotWithShape="0">
              <a:srgbClr val="000000">
                <a:alpha val="9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640080" y="5989320"/>
            <a:ext cx="50292" cy="548640"/>
          </a:xfrm>
          <a:prstGeom prst="roundRect">
            <a:avLst>
              <a:gd name="adj" fmla="val 0"/>
            </a:avLst>
          </a:prstGeom>
          <a:solidFill>
            <a:srgbClr val="1E3A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41247" y="5989320"/>
            <a:ext cx="859293" cy="54864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defRPr sz="1050" b="1" i="0">
                <a:solidFill>
                  <a:srgbClr val="1E3A8A"/>
                </a:solidFill>
                <a:latin typeface="Arial"/>
              </a:defRPr>
            </a:pPr>
            <a:r>
              <a:t>TAKEAWAY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810269" y="5989320"/>
            <a:ext cx="9555722" cy="548640"/>
          </a:xfrm>
          <a:prstGeom prst="rect">
            <a:avLst/>
          </a:prstGeom>
          <a:noFill/>
        </p:spPr>
        <p:txBody>
          <a:bodyPr wrap="square" anchor="ctr"/>
          <a:lstStyle/>
          <a:p>
            <a:pPr algn="l">
              <a:lnSpc>
                <a:spcPct val="112000"/>
              </a:lnSpc>
            </a:pPr>
            <a:r>
              <a:rPr sz="1400" b="1" i="0" u="none">
                <a:solidFill>
                  <a:srgbClr val="0F172A"/>
                </a:solidFill>
                <a:latin typeface="Arial"/>
              </a:rPr>
              <a:t>Determining the Movement of an Object Using IMU Sensors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">
  <a:themeElements>
    <a:clrScheme name="Default">
      <a:dk1>
        <a:srgbClr val="0F172A"/>
      </a:dk1>
      <a:lt1>
        <a:srgbClr val="F4F5F7"/>
      </a:lt1>
      <a:dk2>
        <a:srgbClr val="12355B"/>
      </a:dk2>
      <a:lt2>
        <a:srgbClr val="F4F7FE"/>
      </a:lt2>
      <a:accent1>
        <a:srgbClr val="2563EB"/>
      </a:accent1>
      <a:accent2>
        <a:srgbClr val="2E5D8A"/>
      </a:accent2>
      <a:accent3>
        <a:srgbClr val="64748B"/>
      </a:accent3>
      <a:accent4>
        <a:srgbClr val="16A34A"/>
      </a:accent4>
      <a:accent5>
        <a:srgbClr val="D9852B"/>
      </a:accent5>
      <a:accent6>
        <a:srgbClr val="B00020"/>
      </a:accent6>
      <a:hlink>
        <a:srgbClr val="2563EB"/>
      </a:hlink>
      <a:folHlink>
        <a:srgbClr val="A7C0F7"/>
      </a:folHlink>
    </a:clrScheme>
    <a:fontScheme name="Default">
      <a:majorFont>
        <a:latin typeface="Montserrat"/>
        <a:ea typeface="Noto Sans SC"/>
        <a:cs typeface="Noto Sans Arabic"/>
      </a:majorFont>
      <a:minorFont>
        <a:latin typeface="Arial"/>
        <a:ea typeface="Noto Sans SC"/>
        <a:cs typeface="Noto Sans Arabic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262</TotalTime>
  <Words>1530</Words>
  <Application>Microsoft Office PowerPoint</Application>
  <PresentationFormat>Widescreen</PresentationFormat>
  <Paragraphs>282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Montserrat</vt:lpstr>
      <vt:lpstr>Default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Generated by SlideForge AI</dc:creator>
  <cp:keywords/>
  <dc:description>AI-generated presentation — https://slideforge.dev</dc:description>
  <cp:lastModifiedBy>sandro kurdghelashvili</cp:lastModifiedBy>
  <cp:revision>2</cp:revision>
  <dcterms:created xsi:type="dcterms:W3CDTF">2013-01-27T09:14:16Z</dcterms:created>
  <dcterms:modified xsi:type="dcterms:W3CDTF">2026-09-08T11:26:56Z</dcterms:modified>
  <cp:category/>
</cp:coreProperties>
</file>