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70" r:id="rId12"/>
    <p:sldId id="266" r:id="rId13"/>
    <p:sldId id="268" r:id="rId14"/>
    <p:sldId id="267" r:id="rId15"/>
    <p:sldId id="271" r:id="rId16"/>
    <p:sldId id="269" r:id="rId17"/>
    <p:sldId id="272" r:id="rId18"/>
  </p:sldIdLst>
  <p:sldSz cx="18288000" cy="10287000"/>
  <p:notesSz cx="6858000" cy="9144000"/>
  <p:embeddedFontLst>
    <p:embeddedFont>
      <p:font typeface="Calibri (MS)" panose="020B0604020202020204" charset="0"/>
      <p:regular r:id="rId19"/>
    </p:embeddedFont>
    <p:embeddedFont>
      <p:font typeface="Calibri (MS) Bold" panose="020B0604020202020204" charset="0"/>
      <p:regular r:id="rId20"/>
    </p:embeddedFont>
    <p:embeddedFont>
      <p:font typeface="Cambria Math" panose="02040503050406030204" pitchFamily="18" charset="0"/>
      <p:regular r:id="rId21"/>
    </p:embeddedFont>
    <p:embeddedFont>
      <p:font typeface="Open Sans" panose="020B060603050402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9B3"/>
    <a:srgbClr val="8EA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22" autoAdjust="0"/>
  </p:normalViewPr>
  <p:slideViewPr>
    <p:cSldViewPr>
      <p:cViewPr varScale="1">
        <p:scale>
          <a:sx n="46" d="100"/>
          <a:sy n="46" d="100"/>
        </p:scale>
        <p:origin x="76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1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2.sv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tm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8.png"/><Relationship Id="rId3" Type="http://schemas.openxmlformats.org/officeDocument/2006/relationships/image" Target="../media/image16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6.png"/><Relationship Id="rId7" Type="http://schemas.openxmlformats.org/officeDocument/2006/relationships/image" Target="../media/image30.pn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tm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9506" y="10287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95331" y="611834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894550" y="9636424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43050" y="708163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002554" y="7669017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144103" y="683257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10082" y="722343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3624722" y="8593836"/>
            <a:ext cx="1429267" cy="1458635"/>
          </a:xfrm>
          <a:custGeom>
            <a:avLst/>
            <a:gdLst/>
            <a:ahLst/>
            <a:cxnLst/>
            <a:rect l="l" t="t" r="r" b="b"/>
            <a:pathLst>
              <a:path w="1429267" h="1458635">
                <a:moveTo>
                  <a:pt x="0" y="0"/>
                </a:moveTo>
                <a:lnTo>
                  <a:pt x="1429267" y="0"/>
                </a:lnTo>
                <a:lnTo>
                  <a:pt x="1429267" y="1458635"/>
                </a:lnTo>
                <a:lnTo>
                  <a:pt x="0" y="1458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350300" y="2325015"/>
            <a:ext cx="16074747" cy="3094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57"/>
              </a:lnSpc>
              <a:spcBef>
                <a:spcPct val="0"/>
              </a:spcBef>
            </a:pPr>
            <a:r>
              <a:rPr lang="en-US" sz="93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Portable Data Acquisition System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4942" y="3602094"/>
            <a:ext cx="16305461" cy="313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57"/>
              </a:lnSpc>
              <a:spcBef>
                <a:spcPct val="0"/>
              </a:spcBef>
            </a:pPr>
            <a:r>
              <a:rPr lang="en-US" sz="9326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for SiPM-Based Particle Detectors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472677" y="1406502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043385" y="51435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5248500" y="8593836"/>
            <a:ext cx="2711981" cy="1458635"/>
          </a:xfrm>
          <a:custGeom>
            <a:avLst/>
            <a:gdLst/>
            <a:ahLst/>
            <a:cxnLst/>
            <a:rect l="l" t="t" r="r" b="b"/>
            <a:pathLst>
              <a:path w="2711981" h="1458635">
                <a:moveTo>
                  <a:pt x="0" y="0"/>
                </a:moveTo>
                <a:lnTo>
                  <a:pt x="2711981" y="0"/>
                </a:lnTo>
                <a:lnTo>
                  <a:pt x="2711981" y="1458635"/>
                </a:lnTo>
                <a:lnTo>
                  <a:pt x="0" y="14586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0" y="7640197"/>
            <a:ext cx="6749780" cy="706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37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Presented by-Mariam Titilokashvili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0" y="8898693"/>
            <a:ext cx="6530906" cy="706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4"/>
              </a:lnSpc>
              <a:spcBef>
                <a:spcPct val="0"/>
              </a:spcBef>
            </a:pPr>
            <a:r>
              <a:rPr lang="en-US" sz="370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Agricultural University of Georgia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-164156" y="8286554"/>
            <a:ext cx="6354994" cy="681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4"/>
              </a:lnSpc>
              <a:spcBef>
                <a:spcPct val="0"/>
              </a:spcBef>
            </a:pPr>
            <a:r>
              <a:rPr lang="en-US" sz="360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Supervisor- David Mchedlishvili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49350" y="1484557"/>
            <a:ext cx="16753349" cy="7963699"/>
            <a:chOff x="0" y="0"/>
            <a:chExt cx="4412405" cy="20974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12405" cy="2097435"/>
            </a:xfrm>
            <a:custGeom>
              <a:avLst/>
              <a:gdLst/>
              <a:ahLst/>
              <a:cxnLst/>
              <a:rect l="l" t="t" r="r" b="b"/>
              <a:pathLst>
                <a:path w="4412405" h="2097435">
                  <a:moveTo>
                    <a:pt x="23568" y="0"/>
                  </a:moveTo>
                  <a:lnTo>
                    <a:pt x="4388837" y="0"/>
                  </a:lnTo>
                  <a:cubicBezTo>
                    <a:pt x="4395088" y="0"/>
                    <a:pt x="4401082" y="2483"/>
                    <a:pt x="4405502" y="6903"/>
                  </a:cubicBezTo>
                  <a:cubicBezTo>
                    <a:pt x="4409922" y="11323"/>
                    <a:pt x="4412405" y="17317"/>
                    <a:pt x="4412405" y="23568"/>
                  </a:cubicBezTo>
                  <a:lnTo>
                    <a:pt x="4412405" y="2073867"/>
                  </a:lnTo>
                  <a:cubicBezTo>
                    <a:pt x="4412405" y="2080118"/>
                    <a:pt x="4409922" y="2086113"/>
                    <a:pt x="4405502" y="2090532"/>
                  </a:cubicBezTo>
                  <a:cubicBezTo>
                    <a:pt x="4401082" y="2094952"/>
                    <a:pt x="4395088" y="2097435"/>
                    <a:pt x="4388837" y="2097435"/>
                  </a:cubicBezTo>
                  <a:lnTo>
                    <a:pt x="23568" y="2097435"/>
                  </a:lnTo>
                  <a:cubicBezTo>
                    <a:pt x="17317" y="2097435"/>
                    <a:pt x="11323" y="2094952"/>
                    <a:pt x="6903" y="2090532"/>
                  </a:cubicBezTo>
                  <a:cubicBezTo>
                    <a:pt x="2483" y="2086113"/>
                    <a:pt x="0" y="2080118"/>
                    <a:pt x="0" y="2073867"/>
                  </a:cubicBezTo>
                  <a:lnTo>
                    <a:pt x="0" y="23568"/>
                  </a:lnTo>
                  <a:cubicBezTo>
                    <a:pt x="0" y="17317"/>
                    <a:pt x="2483" y="11323"/>
                    <a:pt x="6903" y="6903"/>
                  </a:cubicBezTo>
                  <a:cubicBezTo>
                    <a:pt x="11323" y="2483"/>
                    <a:pt x="17317" y="0"/>
                    <a:pt x="23568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412405" cy="213553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61293" y="456269"/>
            <a:ext cx="12558462" cy="1040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What is SiPM</a:t>
            </a:r>
          </a:p>
        </p:txBody>
      </p:sp>
      <p:sp>
        <p:nvSpPr>
          <p:cNvPr id="7" name="Freeform 7"/>
          <p:cNvSpPr/>
          <p:nvPr/>
        </p:nvSpPr>
        <p:spPr>
          <a:xfrm>
            <a:off x="5504935" y="32399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49204" y="67697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47551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893997" y="9679462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624950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327281" y="236005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9845219" y="78862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561293" y="2181788"/>
            <a:ext cx="9187711" cy="5447529"/>
          </a:xfrm>
          <a:custGeom>
            <a:avLst/>
            <a:gdLst/>
            <a:ahLst/>
            <a:cxnLst/>
            <a:rect l="l" t="t" r="r" b="b"/>
            <a:pathLst>
              <a:path w="8887633" h="3495802">
                <a:moveTo>
                  <a:pt x="0" y="0"/>
                </a:moveTo>
                <a:lnTo>
                  <a:pt x="8887633" y="0"/>
                </a:lnTo>
                <a:lnTo>
                  <a:pt x="8887633" y="3495802"/>
                </a:lnTo>
                <a:lnTo>
                  <a:pt x="0" y="34958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9519842" y="3148305"/>
            <a:ext cx="7555148" cy="4008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7188" lvl="1" indent="-423594" algn="l">
              <a:lnSpc>
                <a:spcPts val="3923"/>
              </a:lnSpc>
              <a:buFont typeface="Arial"/>
              <a:buChar char="•"/>
            </a:pPr>
            <a:r>
              <a:rPr lang="en-US" sz="392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Highly sensitive semiconductor  device</a:t>
            </a:r>
          </a:p>
          <a:p>
            <a:pPr marL="423594" lvl="1" algn="l">
              <a:lnSpc>
                <a:spcPts val="3923"/>
              </a:lnSpc>
            </a:pPr>
            <a:endParaRPr lang="en-US" sz="3923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847188" lvl="1" indent="-423594" algn="l">
              <a:lnSpc>
                <a:spcPts val="3923"/>
              </a:lnSpc>
              <a:buFont typeface="Arial"/>
              <a:buChar char="•"/>
            </a:pPr>
            <a:r>
              <a:rPr lang="en-US" sz="3923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Detects very weak light signals</a:t>
            </a:r>
          </a:p>
          <a:p>
            <a:pPr marL="847188" lvl="1" indent="-423594" algn="l">
              <a:lnSpc>
                <a:spcPts val="3923"/>
              </a:lnSpc>
              <a:buFont typeface="Arial"/>
              <a:buChar char="•"/>
            </a:pPr>
            <a:endParaRPr lang="en-US" sz="3923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marL="847188" lvl="1" indent="-423594">
              <a:lnSpc>
                <a:spcPts val="3923"/>
              </a:lnSpc>
              <a:buFont typeface="Arial"/>
              <a:buChar char="•"/>
            </a:pPr>
            <a:r>
              <a:rPr lang="en-US" sz="4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Consists of many small SPAD cells</a:t>
            </a:r>
          </a:p>
          <a:p>
            <a:pPr marL="847188" lvl="1" indent="-423594" algn="l">
              <a:lnSpc>
                <a:spcPts val="3923"/>
              </a:lnSpc>
              <a:buFont typeface="Arial"/>
              <a:buChar char="•"/>
            </a:pPr>
            <a:endParaRPr lang="en-US" sz="3923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95400" y="2178008"/>
            <a:ext cx="10136364" cy="5977379"/>
            <a:chOff x="0" y="0"/>
            <a:chExt cx="2760599" cy="164783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60599" cy="1647832"/>
            </a:xfrm>
            <a:custGeom>
              <a:avLst/>
              <a:gdLst/>
              <a:ahLst/>
              <a:cxnLst/>
              <a:rect l="l" t="t" r="r" b="b"/>
              <a:pathLst>
                <a:path w="2760599" h="1647832">
                  <a:moveTo>
                    <a:pt x="37669" y="0"/>
                  </a:moveTo>
                  <a:lnTo>
                    <a:pt x="2722929" y="0"/>
                  </a:lnTo>
                  <a:cubicBezTo>
                    <a:pt x="2743733" y="0"/>
                    <a:pt x="2760599" y="16865"/>
                    <a:pt x="2760599" y="37669"/>
                  </a:cubicBezTo>
                  <a:lnTo>
                    <a:pt x="2760599" y="1610162"/>
                  </a:lnTo>
                  <a:cubicBezTo>
                    <a:pt x="2760599" y="1630966"/>
                    <a:pt x="2743733" y="1647832"/>
                    <a:pt x="2722929" y="1647832"/>
                  </a:cubicBezTo>
                  <a:lnTo>
                    <a:pt x="37669" y="1647832"/>
                  </a:lnTo>
                  <a:cubicBezTo>
                    <a:pt x="16865" y="1647832"/>
                    <a:pt x="0" y="1630966"/>
                    <a:pt x="0" y="1610162"/>
                  </a:cubicBezTo>
                  <a:lnTo>
                    <a:pt x="0" y="37669"/>
                  </a:lnTo>
                  <a:cubicBezTo>
                    <a:pt x="0" y="16865"/>
                    <a:pt x="16865" y="0"/>
                    <a:pt x="37669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60599" cy="16859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39364" y="891190"/>
            <a:ext cx="14606835" cy="1040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SiPM Signal characteristics</a:t>
            </a:r>
          </a:p>
        </p:txBody>
      </p:sp>
      <p:sp>
        <p:nvSpPr>
          <p:cNvPr id="7" name="Freeform 7"/>
          <p:cNvSpPr/>
          <p:nvPr/>
        </p:nvSpPr>
        <p:spPr>
          <a:xfrm>
            <a:off x="4492640" y="646824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106400" y="42291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47551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354786" y="839122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624950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7327281" y="236005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1173657" y="24634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947216" y="2859245"/>
            <a:ext cx="9440654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14"/>
              </a:lnSpc>
            </a:pPr>
            <a:r>
              <a:rPr lang="en-US"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Amplitude:~ μA-mA</a:t>
            </a:r>
          </a:p>
          <a:p>
            <a:pPr>
              <a:lnSpc>
                <a:spcPts val="4214"/>
              </a:lnSpc>
            </a:pPr>
            <a:endParaRPr lang="en-US" sz="4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4214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Rise time:~1ns</a:t>
            </a:r>
          </a:p>
          <a:p>
            <a:pPr>
              <a:lnSpc>
                <a:spcPts val="4214"/>
              </a:lnSpc>
              <a:spcBef>
                <a:spcPct val="0"/>
              </a:spcBef>
            </a:pPr>
            <a:endParaRPr lang="en-US" sz="4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4214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Pulse duration:~10-100ns</a:t>
            </a:r>
          </a:p>
          <a:p>
            <a:pPr>
              <a:lnSpc>
                <a:spcPts val="4214"/>
              </a:lnSpc>
              <a:spcBef>
                <a:spcPct val="0"/>
              </a:spcBef>
            </a:pPr>
            <a:endParaRPr lang="en-US" sz="4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ts val="4214"/>
              </a:lnSpc>
              <a:spcBef>
                <a:spcPct val="0"/>
              </a:spcBef>
            </a:pPr>
            <a:r>
              <a:rPr lang="en-US" sz="4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Requires fast electronics for readout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777652" y="2015195"/>
            <a:ext cx="10481648" cy="7980248"/>
            <a:chOff x="0" y="0"/>
            <a:chExt cx="2760599" cy="21017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60599" cy="2101794"/>
            </a:xfrm>
            <a:custGeom>
              <a:avLst/>
              <a:gdLst/>
              <a:ahLst/>
              <a:cxnLst/>
              <a:rect l="l" t="t" r="r" b="b"/>
              <a:pathLst>
                <a:path w="2760599" h="2101794">
                  <a:moveTo>
                    <a:pt x="37669" y="0"/>
                  </a:moveTo>
                  <a:lnTo>
                    <a:pt x="2722929" y="0"/>
                  </a:lnTo>
                  <a:cubicBezTo>
                    <a:pt x="2743733" y="0"/>
                    <a:pt x="2760599" y="16865"/>
                    <a:pt x="2760599" y="37669"/>
                  </a:cubicBezTo>
                  <a:lnTo>
                    <a:pt x="2760599" y="2064124"/>
                  </a:lnTo>
                  <a:cubicBezTo>
                    <a:pt x="2760599" y="2084929"/>
                    <a:pt x="2743733" y="2101794"/>
                    <a:pt x="2722929" y="2101794"/>
                  </a:cubicBezTo>
                  <a:lnTo>
                    <a:pt x="37669" y="2101794"/>
                  </a:lnTo>
                  <a:cubicBezTo>
                    <a:pt x="16865" y="2101794"/>
                    <a:pt x="0" y="2084929"/>
                    <a:pt x="0" y="2064124"/>
                  </a:cubicBezTo>
                  <a:lnTo>
                    <a:pt x="0" y="37669"/>
                  </a:lnTo>
                  <a:cubicBezTo>
                    <a:pt x="0" y="16865"/>
                    <a:pt x="16865" y="0"/>
                    <a:pt x="37669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760599" cy="21398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87718" y="154631"/>
            <a:ext cx="17800282" cy="1040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How to detect particles with SiPM?</a:t>
            </a:r>
          </a:p>
        </p:txBody>
      </p:sp>
      <p:sp>
        <p:nvSpPr>
          <p:cNvPr id="7" name="Freeform 7"/>
          <p:cNvSpPr/>
          <p:nvPr/>
        </p:nvSpPr>
        <p:spPr>
          <a:xfrm>
            <a:off x="1642493" y="123520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32472" y="558241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58518" y="372720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721134" y="681376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976152" y="5838842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2700879" y="1121732"/>
            <a:ext cx="3851044" cy="3851044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1103668" y="5393044"/>
            <a:ext cx="4398231" cy="4398231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5"/>
              <a:stretch>
                <a:fillRect l="-12500" r="-12500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7285047" y="2419874"/>
            <a:ext cx="8907239" cy="1069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39"/>
              </a:lnSpc>
              <a:spcBef>
                <a:spcPct val="0"/>
              </a:spcBef>
            </a:pPr>
            <a:r>
              <a:rPr lang="en-US" sz="309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 scintillator is a material that produces photons when a particle deposits energy in it.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500D834-25B5-A177-31E2-19F6090F7C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34950" y="4044336"/>
            <a:ext cx="7567051" cy="4564906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198FE45-94C3-CBB5-D7E4-A9B887BDC0C4}"/>
              </a:ext>
            </a:extLst>
          </p:cNvPr>
          <p:cNvCxnSpPr/>
          <p:nvPr/>
        </p:nvCxnSpPr>
        <p:spPr>
          <a:xfrm>
            <a:off x="11430000" y="4044336"/>
            <a:ext cx="0" cy="456490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37039" y="1437679"/>
            <a:ext cx="12813923" cy="7411642"/>
            <a:chOff x="0" y="0"/>
            <a:chExt cx="3374860" cy="19520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74860" cy="1952037"/>
            </a:xfrm>
            <a:custGeom>
              <a:avLst/>
              <a:gdLst/>
              <a:ahLst/>
              <a:cxnLst/>
              <a:rect l="l" t="t" r="r" b="b"/>
              <a:pathLst>
                <a:path w="3374860" h="1952037">
                  <a:moveTo>
                    <a:pt x="30813" y="0"/>
                  </a:moveTo>
                  <a:lnTo>
                    <a:pt x="3344047" y="0"/>
                  </a:lnTo>
                  <a:cubicBezTo>
                    <a:pt x="3352219" y="0"/>
                    <a:pt x="3360057" y="3246"/>
                    <a:pt x="3365835" y="9025"/>
                  </a:cubicBezTo>
                  <a:cubicBezTo>
                    <a:pt x="3371614" y="14804"/>
                    <a:pt x="3374860" y="22641"/>
                    <a:pt x="3374860" y="30813"/>
                  </a:cubicBezTo>
                  <a:lnTo>
                    <a:pt x="3374860" y="1921224"/>
                  </a:lnTo>
                  <a:cubicBezTo>
                    <a:pt x="3374860" y="1929396"/>
                    <a:pt x="3371614" y="1937234"/>
                    <a:pt x="3365835" y="1943012"/>
                  </a:cubicBezTo>
                  <a:cubicBezTo>
                    <a:pt x="3360057" y="1948791"/>
                    <a:pt x="3352219" y="1952037"/>
                    <a:pt x="3344047" y="1952037"/>
                  </a:cubicBezTo>
                  <a:lnTo>
                    <a:pt x="30813" y="1952037"/>
                  </a:lnTo>
                  <a:cubicBezTo>
                    <a:pt x="22641" y="1952037"/>
                    <a:pt x="14804" y="1948791"/>
                    <a:pt x="9025" y="1943012"/>
                  </a:cubicBezTo>
                  <a:cubicBezTo>
                    <a:pt x="3246" y="1937234"/>
                    <a:pt x="0" y="1929396"/>
                    <a:pt x="0" y="1921224"/>
                  </a:cubicBezTo>
                  <a:lnTo>
                    <a:pt x="0" y="30813"/>
                  </a:lnTo>
                  <a:cubicBezTo>
                    <a:pt x="0" y="22641"/>
                    <a:pt x="3246" y="14804"/>
                    <a:pt x="9025" y="9025"/>
                  </a:cubicBezTo>
                  <a:cubicBezTo>
                    <a:pt x="14804" y="3246"/>
                    <a:pt x="22641" y="0"/>
                    <a:pt x="30813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74860" cy="19901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245018" y="3145447"/>
            <a:ext cx="9389290" cy="1362495"/>
            <a:chOff x="0" y="0"/>
            <a:chExt cx="2472899" cy="2625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778326" y="1460158"/>
            <a:ext cx="8021407" cy="1530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  <a:spcBef>
                <a:spcPct val="0"/>
              </a:spcBef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Motivation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778326" y="3326842"/>
            <a:ext cx="7498563" cy="1044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32460"/>
                </a:solidFill>
                <a:latin typeface="Calibri (MS)"/>
                <a:ea typeface="Calibri (MS)"/>
                <a:cs typeface="Calibri (MS)"/>
                <a:sym typeface="Calibri (MS)"/>
              </a:rPr>
              <a:t>Making a low-budget and simple DAQ system for particle detection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239777" y="3244060"/>
            <a:ext cx="1577847" cy="9861543"/>
          </a:xfrm>
          <a:custGeom>
            <a:avLst/>
            <a:gdLst/>
            <a:ahLst/>
            <a:cxnLst/>
            <a:rect l="l" t="t" r="r" b="b"/>
            <a:pathLst>
              <a:path w="1577847" h="9861543">
                <a:moveTo>
                  <a:pt x="0" y="0"/>
                </a:moveTo>
                <a:lnTo>
                  <a:pt x="1577846" y="0"/>
                </a:lnTo>
                <a:lnTo>
                  <a:pt x="1577846" y="9861543"/>
                </a:lnTo>
                <a:lnTo>
                  <a:pt x="0" y="98615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5400000" flipH="1">
            <a:off x="11698047" y="1306523"/>
            <a:ext cx="11778604" cy="2075979"/>
          </a:xfrm>
          <a:custGeom>
            <a:avLst/>
            <a:gdLst/>
            <a:ahLst/>
            <a:cxnLst/>
            <a:rect l="l" t="t" r="r" b="b"/>
            <a:pathLst>
              <a:path w="11778604" h="2075979">
                <a:moveTo>
                  <a:pt x="11778604" y="0"/>
                </a:moveTo>
                <a:lnTo>
                  <a:pt x="0" y="0"/>
                </a:lnTo>
                <a:lnTo>
                  <a:pt x="0" y="2075979"/>
                </a:lnTo>
                <a:lnTo>
                  <a:pt x="11778604" y="2075979"/>
                </a:lnTo>
                <a:lnTo>
                  <a:pt x="1177860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249213" y="37464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31031" y="1632684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-10800000">
            <a:off x="7026620" y="-1004645"/>
            <a:ext cx="8372041" cy="2009290"/>
          </a:xfrm>
          <a:custGeom>
            <a:avLst/>
            <a:gdLst/>
            <a:ahLst/>
            <a:cxnLst/>
            <a:rect l="l" t="t" r="r" b="b"/>
            <a:pathLst>
              <a:path w="8372041" h="2009290">
                <a:moveTo>
                  <a:pt x="0" y="0"/>
                </a:moveTo>
                <a:lnTo>
                  <a:pt x="8372041" y="0"/>
                </a:lnTo>
                <a:lnTo>
                  <a:pt x="8372041" y="2009290"/>
                </a:lnTo>
                <a:lnTo>
                  <a:pt x="0" y="200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485473" y="921831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589145" y="950191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817623" y="8533756"/>
            <a:ext cx="2832364" cy="2832364"/>
          </a:xfrm>
          <a:custGeom>
            <a:avLst/>
            <a:gdLst/>
            <a:ahLst/>
            <a:cxnLst/>
            <a:rect l="l" t="t" r="r" b="b"/>
            <a:pathLst>
              <a:path w="2832364" h="2832364">
                <a:moveTo>
                  <a:pt x="0" y="0"/>
                </a:moveTo>
                <a:lnTo>
                  <a:pt x="2832364" y="0"/>
                </a:lnTo>
                <a:lnTo>
                  <a:pt x="2832364" y="2832365"/>
                </a:lnTo>
                <a:lnTo>
                  <a:pt x="0" y="283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530461" y="72104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4265800" y="4779781"/>
            <a:ext cx="9389290" cy="997015"/>
            <a:chOff x="0" y="0"/>
            <a:chExt cx="2472899" cy="2625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265800" y="6072317"/>
            <a:ext cx="9389290" cy="997015"/>
            <a:chOff x="0" y="0"/>
            <a:chExt cx="2472899" cy="26258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744354" y="4973170"/>
            <a:ext cx="8975967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32460"/>
                </a:solidFill>
                <a:latin typeface="Calibri (MS)"/>
                <a:ea typeface="Calibri (MS)"/>
                <a:cs typeface="Calibri (MS)"/>
                <a:sym typeface="Calibri (MS)"/>
              </a:rPr>
              <a:t>Based on locally available hardware components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802316" y="6253066"/>
            <a:ext cx="7498563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232460"/>
                </a:solidFill>
                <a:latin typeface="Open Sans"/>
                <a:ea typeface="Open Sans"/>
                <a:cs typeface="Open Sans"/>
                <a:sym typeface="Open Sans"/>
              </a:rPr>
              <a:t>Portable and compact system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737039" y="1437679"/>
            <a:ext cx="12813923" cy="7411642"/>
            <a:chOff x="0" y="0"/>
            <a:chExt cx="3374860" cy="195203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74860" cy="1952037"/>
            </a:xfrm>
            <a:custGeom>
              <a:avLst/>
              <a:gdLst/>
              <a:ahLst/>
              <a:cxnLst/>
              <a:rect l="l" t="t" r="r" b="b"/>
              <a:pathLst>
                <a:path w="3374860" h="1952037">
                  <a:moveTo>
                    <a:pt x="30813" y="0"/>
                  </a:moveTo>
                  <a:lnTo>
                    <a:pt x="3344047" y="0"/>
                  </a:lnTo>
                  <a:cubicBezTo>
                    <a:pt x="3352219" y="0"/>
                    <a:pt x="3360057" y="3246"/>
                    <a:pt x="3365835" y="9025"/>
                  </a:cubicBezTo>
                  <a:cubicBezTo>
                    <a:pt x="3371614" y="14804"/>
                    <a:pt x="3374860" y="22641"/>
                    <a:pt x="3374860" y="30813"/>
                  </a:cubicBezTo>
                  <a:lnTo>
                    <a:pt x="3374860" y="1921224"/>
                  </a:lnTo>
                  <a:cubicBezTo>
                    <a:pt x="3374860" y="1929396"/>
                    <a:pt x="3371614" y="1937234"/>
                    <a:pt x="3365835" y="1943012"/>
                  </a:cubicBezTo>
                  <a:cubicBezTo>
                    <a:pt x="3360057" y="1948791"/>
                    <a:pt x="3352219" y="1952037"/>
                    <a:pt x="3344047" y="1952037"/>
                  </a:cubicBezTo>
                  <a:lnTo>
                    <a:pt x="30813" y="1952037"/>
                  </a:lnTo>
                  <a:cubicBezTo>
                    <a:pt x="22641" y="1952037"/>
                    <a:pt x="14804" y="1948791"/>
                    <a:pt x="9025" y="1943012"/>
                  </a:cubicBezTo>
                  <a:cubicBezTo>
                    <a:pt x="3246" y="1937234"/>
                    <a:pt x="0" y="1929396"/>
                    <a:pt x="0" y="1921224"/>
                  </a:cubicBezTo>
                  <a:lnTo>
                    <a:pt x="0" y="30813"/>
                  </a:lnTo>
                  <a:cubicBezTo>
                    <a:pt x="0" y="22641"/>
                    <a:pt x="3246" y="14804"/>
                    <a:pt x="9025" y="9025"/>
                  </a:cubicBezTo>
                  <a:cubicBezTo>
                    <a:pt x="14804" y="3246"/>
                    <a:pt x="22641" y="0"/>
                    <a:pt x="30813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74860" cy="19901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245018" y="3145447"/>
            <a:ext cx="9389290" cy="997015"/>
            <a:chOff x="0" y="0"/>
            <a:chExt cx="2472899" cy="2625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730111" y="1417845"/>
            <a:ext cx="13509674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6600">
                <a:solidFill>
                  <a:schemeClr val="bg1">
                    <a:lumMod val="95000"/>
                  </a:schemeClr>
                </a:solidFill>
              </a:rPr>
              <a:t>System Development Approach</a:t>
            </a:r>
            <a:endParaRPr lang="en-US" sz="6600">
              <a:solidFill>
                <a:schemeClr val="bg1">
                  <a:lumMod val="95000"/>
                </a:schemeClr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77232" y="3326842"/>
            <a:ext cx="7498563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32460"/>
                </a:solidFill>
                <a:latin typeface="Calibri (MS)"/>
                <a:ea typeface="Calibri (MS)"/>
                <a:cs typeface="Calibri (MS)"/>
                <a:sym typeface="Calibri (MS)"/>
              </a:rPr>
              <a:t>Detect and amplify short SiPM signals.</a:t>
            </a:r>
          </a:p>
        </p:txBody>
      </p:sp>
      <p:sp>
        <p:nvSpPr>
          <p:cNvPr id="13" name="Freeform 13"/>
          <p:cNvSpPr/>
          <p:nvPr/>
        </p:nvSpPr>
        <p:spPr>
          <a:xfrm>
            <a:off x="2249213" y="37464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731031" y="1632684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485473" y="921831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589145" y="950191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530461" y="72104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4245018" y="4507942"/>
            <a:ext cx="9389290" cy="997015"/>
            <a:chOff x="0" y="0"/>
            <a:chExt cx="2472899" cy="26258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4514399" y="4660762"/>
            <a:ext cx="9338184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32460"/>
                </a:solidFill>
                <a:latin typeface="Calibri (MS)"/>
                <a:ea typeface="Calibri (MS)"/>
                <a:cs typeface="Calibri (MS)"/>
                <a:sym typeface="Calibri (MS)"/>
              </a:rPr>
              <a:t>Signal reshaping  for slow electronics(mcu)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4245018" y="5870437"/>
            <a:ext cx="9389290" cy="997015"/>
            <a:chOff x="0" y="0"/>
            <a:chExt cx="2472899" cy="262588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514399" y="6047924"/>
            <a:ext cx="8975967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232460"/>
                </a:solidFill>
                <a:latin typeface="Calibri (MS)"/>
                <a:ea typeface="Calibri (MS)"/>
                <a:cs typeface="Calibri (MS)"/>
                <a:sym typeface="Calibri (MS)"/>
              </a:rPr>
              <a:t>MCU-based rate counter(and amplitude spectrum)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245018" y="7229024"/>
            <a:ext cx="9389290" cy="997015"/>
            <a:chOff x="0" y="0"/>
            <a:chExt cx="2472899" cy="26258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472899" cy="262588"/>
            </a:xfrm>
            <a:custGeom>
              <a:avLst/>
              <a:gdLst/>
              <a:ahLst/>
              <a:cxnLst/>
              <a:rect l="l" t="t" r="r" b="b"/>
              <a:pathLst>
                <a:path w="2472899" h="262588">
                  <a:moveTo>
                    <a:pt x="42052" y="0"/>
                  </a:moveTo>
                  <a:lnTo>
                    <a:pt x="2430847" y="0"/>
                  </a:lnTo>
                  <a:cubicBezTo>
                    <a:pt x="2454072" y="0"/>
                    <a:pt x="2472899" y="18827"/>
                    <a:pt x="2472899" y="42052"/>
                  </a:cubicBezTo>
                  <a:lnTo>
                    <a:pt x="2472899" y="220536"/>
                  </a:lnTo>
                  <a:cubicBezTo>
                    <a:pt x="2472899" y="243761"/>
                    <a:pt x="2454072" y="262588"/>
                    <a:pt x="2430847" y="262588"/>
                  </a:cubicBezTo>
                  <a:lnTo>
                    <a:pt x="42052" y="262588"/>
                  </a:lnTo>
                  <a:cubicBezTo>
                    <a:pt x="30899" y="262588"/>
                    <a:pt x="20203" y="258158"/>
                    <a:pt x="12317" y="250271"/>
                  </a:cubicBezTo>
                  <a:cubicBezTo>
                    <a:pt x="4430" y="242385"/>
                    <a:pt x="0" y="231689"/>
                    <a:pt x="0" y="220536"/>
                  </a:cubicBezTo>
                  <a:lnTo>
                    <a:pt x="0" y="42052"/>
                  </a:lnTo>
                  <a:cubicBezTo>
                    <a:pt x="0" y="18827"/>
                    <a:pt x="18827" y="0"/>
                    <a:pt x="42052" y="0"/>
                  </a:cubicBezTo>
                  <a:close/>
                </a:path>
              </a:pathLst>
            </a:custGeom>
            <a:solidFill>
              <a:srgbClr val="F3BD2E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2472899" cy="3006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4477232" y="7466546"/>
            <a:ext cx="7498563" cy="464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  <a:spcBef>
                <a:spcPct val="0"/>
              </a:spcBef>
            </a:pPr>
            <a:r>
              <a:rPr lang="en-US" sz="2700">
                <a:solidFill>
                  <a:srgbClr val="232460"/>
                </a:solidFill>
                <a:latin typeface="Open Sans"/>
                <a:ea typeface="Open Sans"/>
                <a:cs typeface="Open Sans"/>
                <a:sym typeface="Open Sans"/>
              </a:rPr>
              <a:t>User interface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324023" y="-4433445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537342" y="954815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041813" y="875258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123602" y="241903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72011" y="78862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259300" y="93042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32472" y="558241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00246" y="4787939"/>
            <a:ext cx="2972660" cy="1340607"/>
            <a:chOff x="0" y="0"/>
            <a:chExt cx="782923" cy="3530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82923" cy="353082"/>
            </a:xfrm>
            <a:custGeom>
              <a:avLst/>
              <a:gdLst/>
              <a:ahLst/>
              <a:cxnLst/>
              <a:rect l="l" t="t" r="r" b="b"/>
              <a:pathLst>
                <a:path w="782923" h="353082">
                  <a:moveTo>
                    <a:pt x="0" y="0"/>
                  </a:moveTo>
                  <a:lnTo>
                    <a:pt x="782923" y="0"/>
                  </a:lnTo>
                  <a:lnTo>
                    <a:pt x="782923" y="353082"/>
                  </a:lnTo>
                  <a:lnTo>
                    <a:pt x="0" y="353082"/>
                  </a:lnTo>
                  <a:close/>
                </a:path>
              </a:pathLst>
            </a:custGeom>
            <a:solidFill>
              <a:srgbClr val="4A69C3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782923" cy="3911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32472" y="779098"/>
            <a:ext cx="7332830" cy="122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System Overview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33719" y="5076672"/>
            <a:ext cx="3230508" cy="6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324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SiPM Detector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872906" y="5408459"/>
            <a:ext cx="938297" cy="0"/>
          </a:xfrm>
          <a:prstGeom prst="line">
            <a:avLst/>
          </a:prstGeom>
          <a:ln w="85725" cap="flat">
            <a:solidFill>
              <a:srgbClr val="00FFFF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15" name="Group 15"/>
          <p:cNvGrpSpPr/>
          <p:nvPr/>
        </p:nvGrpSpPr>
        <p:grpSpPr>
          <a:xfrm>
            <a:off x="4782557" y="4790518"/>
            <a:ext cx="3103712" cy="1365372"/>
            <a:chOff x="0" y="0"/>
            <a:chExt cx="782923" cy="35308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82923" cy="353082"/>
            </a:xfrm>
            <a:custGeom>
              <a:avLst/>
              <a:gdLst/>
              <a:ahLst/>
              <a:cxnLst/>
              <a:rect l="l" t="t" r="r" b="b"/>
              <a:pathLst>
                <a:path w="782923" h="353082">
                  <a:moveTo>
                    <a:pt x="0" y="0"/>
                  </a:moveTo>
                  <a:lnTo>
                    <a:pt x="782923" y="0"/>
                  </a:lnTo>
                  <a:lnTo>
                    <a:pt x="782923" y="353082"/>
                  </a:lnTo>
                  <a:lnTo>
                    <a:pt x="0" y="353082"/>
                  </a:lnTo>
                  <a:close/>
                </a:path>
              </a:pathLst>
            </a:custGeom>
            <a:solidFill>
              <a:srgbClr val="4A69C3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782923" cy="3911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733482" y="5076672"/>
            <a:ext cx="3230508" cy="6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324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BJT Preamplifier </a:t>
            </a:r>
          </a:p>
        </p:txBody>
      </p:sp>
      <p:sp>
        <p:nvSpPr>
          <p:cNvPr id="19" name="AutoShape 19"/>
          <p:cNvSpPr/>
          <p:nvPr/>
        </p:nvSpPr>
        <p:spPr>
          <a:xfrm>
            <a:off x="7886269" y="5408459"/>
            <a:ext cx="938297" cy="0"/>
          </a:xfrm>
          <a:prstGeom prst="line">
            <a:avLst/>
          </a:prstGeom>
          <a:ln w="85725" cap="flat">
            <a:solidFill>
              <a:srgbClr val="00FFFF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20" name="Group 20"/>
          <p:cNvGrpSpPr/>
          <p:nvPr/>
        </p:nvGrpSpPr>
        <p:grpSpPr>
          <a:xfrm>
            <a:off x="8859088" y="4787938"/>
            <a:ext cx="2972660" cy="1340607"/>
            <a:chOff x="0" y="0"/>
            <a:chExt cx="782923" cy="35308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2923" cy="353082"/>
            </a:xfrm>
            <a:custGeom>
              <a:avLst/>
              <a:gdLst/>
              <a:ahLst/>
              <a:cxnLst/>
              <a:rect l="l" t="t" r="r" b="b"/>
              <a:pathLst>
                <a:path w="782923" h="353082">
                  <a:moveTo>
                    <a:pt x="0" y="0"/>
                  </a:moveTo>
                  <a:lnTo>
                    <a:pt x="782923" y="0"/>
                  </a:lnTo>
                  <a:lnTo>
                    <a:pt x="782923" y="353082"/>
                  </a:lnTo>
                  <a:lnTo>
                    <a:pt x="0" y="353082"/>
                  </a:lnTo>
                  <a:close/>
                </a:path>
              </a:pathLst>
            </a:custGeom>
            <a:solidFill>
              <a:srgbClr val="4A69C3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782923" cy="3911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8762040" y="5051906"/>
            <a:ext cx="3230508" cy="66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324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Monovibrator </a:t>
            </a:r>
          </a:p>
        </p:txBody>
      </p:sp>
      <p:sp>
        <p:nvSpPr>
          <p:cNvPr id="24" name="AutoShape 24"/>
          <p:cNvSpPr/>
          <p:nvPr/>
        </p:nvSpPr>
        <p:spPr>
          <a:xfrm>
            <a:off x="11831748" y="5408459"/>
            <a:ext cx="938297" cy="0"/>
          </a:xfrm>
          <a:prstGeom prst="line">
            <a:avLst/>
          </a:prstGeom>
          <a:ln w="85725" cap="flat">
            <a:solidFill>
              <a:srgbClr val="00FFFF"/>
            </a:solidFill>
            <a:prstDash val="solid"/>
            <a:headEnd type="none" w="sm" len="sm"/>
            <a:tailEnd type="triangle" w="lg" len="med"/>
          </a:ln>
        </p:spPr>
      </p:sp>
      <p:grpSp>
        <p:nvGrpSpPr>
          <p:cNvPr id="25" name="Group 25"/>
          <p:cNvGrpSpPr/>
          <p:nvPr/>
        </p:nvGrpSpPr>
        <p:grpSpPr>
          <a:xfrm>
            <a:off x="12804567" y="4815283"/>
            <a:ext cx="3803378" cy="1340607"/>
            <a:chOff x="0" y="0"/>
            <a:chExt cx="782923" cy="35308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82923" cy="353082"/>
            </a:xfrm>
            <a:custGeom>
              <a:avLst/>
              <a:gdLst/>
              <a:ahLst/>
              <a:cxnLst/>
              <a:rect l="l" t="t" r="r" b="b"/>
              <a:pathLst>
                <a:path w="782923" h="353082">
                  <a:moveTo>
                    <a:pt x="0" y="0"/>
                  </a:moveTo>
                  <a:lnTo>
                    <a:pt x="782923" y="0"/>
                  </a:lnTo>
                  <a:lnTo>
                    <a:pt x="782923" y="353082"/>
                  </a:lnTo>
                  <a:lnTo>
                    <a:pt x="0" y="353082"/>
                  </a:lnTo>
                  <a:close/>
                </a:path>
              </a:pathLst>
            </a:custGeom>
            <a:solidFill>
              <a:srgbClr val="4A69C3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782923" cy="3911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2578517" y="4783856"/>
            <a:ext cx="4093180" cy="1218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>
                <a:solidFill>
                  <a:srgbClr val="23246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Counting and data representation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591372"/>
            <a:ext cx="15433686" cy="8695628"/>
            <a:chOff x="0" y="0"/>
            <a:chExt cx="4064839" cy="229020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64839" cy="2290207"/>
            </a:xfrm>
            <a:custGeom>
              <a:avLst/>
              <a:gdLst/>
              <a:ahLst/>
              <a:cxnLst/>
              <a:rect l="l" t="t" r="r" b="b"/>
              <a:pathLst>
                <a:path w="4064839" h="2290207">
                  <a:moveTo>
                    <a:pt x="25583" y="0"/>
                  </a:moveTo>
                  <a:lnTo>
                    <a:pt x="4039256" y="0"/>
                  </a:lnTo>
                  <a:cubicBezTo>
                    <a:pt x="4046041" y="0"/>
                    <a:pt x="4052548" y="2695"/>
                    <a:pt x="4057346" y="7493"/>
                  </a:cubicBezTo>
                  <a:cubicBezTo>
                    <a:pt x="4062144" y="12291"/>
                    <a:pt x="4064839" y="18798"/>
                    <a:pt x="4064839" y="25583"/>
                  </a:cubicBezTo>
                  <a:lnTo>
                    <a:pt x="4064839" y="2264624"/>
                  </a:lnTo>
                  <a:cubicBezTo>
                    <a:pt x="4064839" y="2271409"/>
                    <a:pt x="4062144" y="2277916"/>
                    <a:pt x="4057346" y="2282714"/>
                  </a:cubicBezTo>
                  <a:cubicBezTo>
                    <a:pt x="4052548" y="2287511"/>
                    <a:pt x="4046041" y="2290207"/>
                    <a:pt x="4039256" y="2290207"/>
                  </a:cubicBezTo>
                  <a:lnTo>
                    <a:pt x="25583" y="2290207"/>
                  </a:lnTo>
                  <a:cubicBezTo>
                    <a:pt x="18798" y="2290207"/>
                    <a:pt x="12291" y="2287511"/>
                    <a:pt x="7493" y="2282714"/>
                  </a:cubicBezTo>
                  <a:cubicBezTo>
                    <a:pt x="2695" y="2277916"/>
                    <a:pt x="0" y="2271409"/>
                    <a:pt x="0" y="2264624"/>
                  </a:cubicBezTo>
                  <a:lnTo>
                    <a:pt x="0" y="25583"/>
                  </a:lnTo>
                  <a:cubicBezTo>
                    <a:pt x="0" y="18798"/>
                    <a:pt x="2695" y="12291"/>
                    <a:pt x="7493" y="7493"/>
                  </a:cubicBezTo>
                  <a:cubicBezTo>
                    <a:pt x="12291" y="2695"/>
                    <a:pt x="18798" y="0"/>
                    <a:pt x="25583" y="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64839" cy="23283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045376" y="96539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241004" y="35897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30859" y="28121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393050" y="645040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54574" y="873728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425817" y="38481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640296" y="2523206"/>
            <a:ext cx="8095740" cy="5893945"/>
          </a:xfrm>
          <a:custGeom>
            <a:avLst/>
            <a:gdLst/>
            <a:ahLst/>
            <a:cxnLst/>
            <a:rect l="l" t="t" r="r" b="b"/>
            <a:pathLst>
              <a:path w="12325474" h="8083914">
                <a:moveTo>
                  <a:pt x="0" y="0"/>
                </a:moveTo>
                <a:lnTo>
                  <a:pt x="12325474" y="0"/>
                </a:lnTo>
                <a:lnTo>
                  <a:pt x="12325474" y="8083914"/>
                </a:lnTo>
                <a:lnTo>
                  <a:pt x="0" y="808391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37520" y="491244"/>
            <a:ext cx="7332830" cy="122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Amplifier circuit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A85AE529-CF16-79D2-D868-A00892FD5B2B}"/>
              </a:ext>
            </a:extLst>
          </p:cNvPr>
          <p:cNvSpPr txBox="1"/>
          <p:nvPr/>
        </p:nvSpPr>
        <p:spPr>
          <a:xfrm>
            <a:off x="1846396" y="1869849"/>
            <a:ext cx="7498563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Simulated in NI Multisim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56611DB-C498-1079-BF8A-AD90E30856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052" y="4594146"/>
            <a:ext cx="6428683" cy="5194189"/>
          </a:xfrm>
          <a:prstGeom prst="rect">
            <a:avLst/>
          </a:prstGeom>
        </p:spPr>
      </p:pic>
      <p:sp>
        <p:nvSpPr>
          <p:cNvPr id="19" name="TextBox 10">
            <a:extLst>
              <a:ext uri="{FF2B5EF4-FFF2-40B4-BE49-F238E27FC236}">
                <a16:creationId xmlns:a16="http://schemas.microsoft.com/office/drawing/2014/main" id="{83D77D18-C4CC-F2B3-7059-AB9CD2F4BD46}"/>
              </a:ext>
            </a:extLst>
          </p:cNvPr>
          <p:cNvSpPr txBox="1"/>
          <p:nvPr/>
        </p:nvSpPr>
        <p:spPr>
          <a:xfrm>
            <a:off x="10544776" y="3400704"/>
            <a:ext cx="4968079" cy="1582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SiPM signal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Preamplifier output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>
              <a:solidFill>
                <a:schemeClr val="accent1">
                  <a:lumMod val="40000"/>
                  <a:lumOff val="60000"/>
                </a:schemeClr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99D4AFA-7F26-CA7C-6129-A042A0495F71}"/>
              </a:ext>
            </a:extLst>
          </p:cNvPr>
          <p:cNvSpPr/>
          <p:nvPr/>
        </p:nvSpPr>
        <p:spPr>
          <a:xfrm>
            <a:off x="10168091" y="4096420"/>
            <a:ext cx="297669" cy="283597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752345C-1BAD-FBBB-7D56-AAB963E6FF33}"/>
              </a:ext>
            </a:extLst>
          </p:cNvPr>
          <p:cNvSpPr/>
          <p:nvPr/>
        </p:nvSpPr>
        <p:spPr>
          <a:xfrm>
            <a:off x="10168091" y="3552550"/>
            <a:ext cx="297669" cy="283597"/>
          </a:xfrm>
          <a:prstGeom prst="rect">
            <a:avLst/>
          </a:prstGeom>
          <a:solidFill>
            <a:srgbClr val="0909B3"/>
          </a:solidFill>
          <a:ln>
            <a:solidFill>
              <a:srgbClr val="0909B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06762" y="1395048"/>
            <a:ext cx="13879912" cy="8655114"/>
            <a:chOff x="0" y="0"/>
            <a:chExt cx="3655615" cy="22795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655614" cy="2279536"/>
            </a:xfrm>
            <a:custGeom>
              <a:avLst/>
              <a:gdLst/>
              <a:ahLst/>
              <a:cxnLst/>
              <a:rect l="l" t="t" r="r" b="b"/>
              <a:pathLst>
                <a:path w="3655614" h="2279536">
                  <a:moveTo>
                    <a:pt x="28447" y="0"/>
                  </a:moveTo>
                  <a:lnTo>
                    <a:pt x="3627168" y="0"/>
                  </a:lnTo>
                  <a:cubicBezTo>
                    <a:pt x="3634712" y="0"/>
                    <a:pt x="3641948" y="2997"/>
                    <a:pt x="3647283" y="8332"/>
                  </a:cubicBezTo>
                  <a:cubicBezTo>
                    <a:pt x="3652617" y="13667"/>
                    <a:pt x="3655614" y="20902"/>
                    <a:pt x="3655614" y="28447"/>
                  </a:cubicBezTo>
                  <a:lnTo>
                    <a:pt x="3655614" y="2251089"/>
                  </a:lnTo>
                  <a:cubicBezTo>
                    <a:pt x="3655614" y="2258634"/>
                    <a:pt x="3652617" y="2265869"/>
                    <a:pt x="3647283" y="2271204"/>
                  </a:cubicBezTo>
                  <a:cubicBezTo>
                    <a:pt x="3641948" y="2276539"/>
                    <a:pt x="3634712" y="2279536"/>
                    <a:pt x="3627168" y="2279536"/>
                  </a:cubicBezTo>
                  <a:lnTo>
                    <a:pt x="28447" y="2279536"/>
                  </a:lnTo>
                  <a:cubicBezTo>
                    <a:pt x="20902" y="2279536"/>
                    <a:pt x="13667" y="2276539"/>
                    <a:pt x="8332" y="2271204"/>
                  </a:cubicBezTo>
                  <a:cubicBezTo>
                    <a:pt x="2997" y="2265869"/>
                    <a:pt x="0" y="2258634"/>
                    <a:pt x="0" y="2251089"/>
                  </a:cubicBezTo>
                  <a:lnTo>
                    <a:pt x="0" y="28447"/>
                  </a:lnTo>
                  <a:cubicBezTo>
                    <a:pt x="0" y="20902"/>
                    <a:pt x="2997" y="13667"/>
                    <a:pt x="8332" y="8332"/>
                  </a:cubicBezTo>
                  <a:cubicBezTo>
                    <a:pt x="13667" y="2997"/>
                    <a:pt x="20902" y="0"/>
                    <a:pt x="28447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655615" cy="231763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368588" y="125324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68588" y="94046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47551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354786" y="839122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24950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27281" y="236005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845219" y="78862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844574" y="2149935"/>
            <a:ext cx="10169605" cy="7586744"/>
          </a:xfrm>
          <a:custGeom>
            <a:avLst/>
            <a:gdLst/>
            <a:ahLst/>
            <a:cxnLst/>
            <a:rect l="l" t="t" r="r" b="b"/>
            <a:pathLst>
              <a:path w="10602058" h="8028148">
                <a:moveTo>
                  <a:pt x="0" y="0"/>
                </a:moveTo>
                <a:lnTo>
                  <a:pt x="10602058" y="0"/>
                </a:lnTo>
                <a:lnTo>
                  <a:pt x="10602058" y="8028148"/>
                </a:lnTo>
                <a:lnTo>
                  <a:pt x="0" y="80281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5371" y="172672"/>
            <a:ext cx="9631014" cy="122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Monovibrator circuit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AB2AC47D-1025-27CD-24A5-77E1DA2D7B6C}"/>
              </a:ext>
            </a:extLst>
          </p:cNvPr>
          <p:cNvSpPr txBox="1"/>
          <p:nvPr/>
        </p:nvSpPr>
        <p:spPr>
          <a:xfrm>
            <a:off x="2360511" y="1536846"/>
            <a:ext cx="7498563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Simulated in NI Multisim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FE3E5CD-9357-FFFE-6CB0-4D979CFCF9B4}"/>
              </a:ext>
            </a:extLst>
          </p:cNvPr>
          <p:cNvSpPr txBox="1"/>
          <p:nvPr/>
        </p:nvSpPr>
        <p:spPr>
          <a:xfrm>
            <a:off x="6781800" y="43815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&lt;2.52V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F74F43-8D2E-D9AE-35A6-8BC457274DD4}"/>
              </a:ext>
            </a:extLst>
          </p:cNvPr>
          <p:cNvSpPr txBox="1"/>
          <p:nvPr/>
        </p:nvSpPr>
        <p:spPr>
          <a:xfrm>
            <a:off x="6934200" y="495883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/>
              <a:t>2.52V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2AD20C-851F-80C1-CF2E-DDA24EF4B11F}"/>
              </a:ext>
            </a:extLst>
          </p:cNvPr>
          <p:cNvSpPr txBox="1"/>
          <p:nvPr/>
        </p:nvSpPr>
        <p:spPr>
          <a:xfrm>
            <a:off x="9438248" y="7675400"/>
            <a:ext cx="35736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/>
              <a:t>Signal from preamplifier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49230" y="947217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91519" y="401858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356009" y="958208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972610" y="23190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122509" y="33474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196893" y="1622168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7" y="0"/>
                </a:lnTo>
                <a:lnTo>
                  <a:pt x="1912257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1196893" y="3382064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7" y="0"/>
                </a:lnTo>
                <a:lnTo>
                  <a:pt x="1912257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196893" y="5175103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7" y="0"/>
                </a:lnTo>
                <a:lnTo>
                  <a:pt x="1912257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89188" y="6167901"/>
            <a:ext cx="880891" cy="922547"/>
          </a:xfrm>
          <a:custGeom>
            <a:avLst/>
            <a:gdLst/>
            <a:ahLst/>
            <a:cxnLst/>
            <a:rect l="l" t="t" r="r" b="b"/>
            <a:pathLst>
              <a:path w="880891" h="922547">
                <a:moveTo>
                  <a:pt x="0" y="0"/>
                </a:moveTo>
                <a:lnTo>
                  <a:pt x="880891" y="0"/>
                </a:lnTo>
                <a:lnTo>
                  <a:pt x="880891" y="922547"/>
                </a:lnTo>
                <a:lnTo>
                  <a:pt x="0" y="9225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03" r="-5071" b="-2803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050267" y="170256"/>
            <a:ext cx="1258970" cy="590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+VCC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129634" y="4419762"/>
            <a:ext cx="1925303" cy="0"/>
          </a:xfrm>
          <a:prstGeom prst="line">
            <a:avLst/>
          </a:prstGeom>
          <a:ln w="66675" cap="flat">
            <a:solidFill>
              <a:srgbClr val="8EAEFF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3" name="TextBox 13"/>
          <p:cNvSpPr txBox="1"/>
          <p:nvPr/>
        </p:nvSpPr>
        <p:spPr>
          <a:xfrm>
            <a:off x="3650375" y="3572915"/>
            <a:ext cx="548696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VH</a:t>
            </a:r>
          </a:p>
        </p:txBody>
      </p:sp>
      <p:sp>
        <p:nvSpPr>
          <p:cNvPr id="14" name="Freeform 14"/>
          <p:cNvSpPr/>
          <p:nvPr/>
        </p:nvSpPr>
        <p:spPr>
          <a:xfrm rot="5400000">
            <a:off x="4208190" y="1561632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rot="5400000">
            <a:off x="4208190" y="3202311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-10800000">
            <a:off x="5164318" y="2316973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5400000">
            <a:off x="6120446" y="3273101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7" y="0"/>
                </a:lnTo>
                <a:lnTo>
                  <a:pt x="1912257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8" name="AutoShape 18"/>
          <p:cNvSpPr/>
          <p:nvPr/>
        </p:nvSpPr>
        <p:spPr>
          <a:xfrm>
            <a:off x="7041385" y="2517760"/>
            <a:ext cx="1925303" cy="0"/>
          </a:xfrm>
          <a:prstGeom prst="line">
            <a:avLst/>
          </a:prstGeom>
          <a:ln w="66675" cap="flat">
            <a:solidFill>
              <a:srgbClr val="8EAEFF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9" name="Freeform 19"/>
          <p:cNvSpPr/>
          <p:nvPr/>
        </p:nvSpPr>
        <p:spPr>
          <a:xfrm>
            <a:off x="4667742" y="4217427"/>
            <a:ext cx="937022" cy="922547"/>
          </a:xfrm>
          <a:custGeom>
            <a:avLst/>
            <a:gdLst/>
            <a:ahLst/>
            <a:cxnLst/>
            <a:rect l="l" t="t" r="r" b="b"/>
            <a:pathLst>
              <a:path w="937022" h="922547">
                <a:moveTo>
                  <a:pt x="0" y="0"/>
                </a:moveTo>
                <a:lnTo>
                  <a:pt x="937022" y="0"/>
                </a:lnTo>
                <a:lnTo>
                  <a:pt x="937022" y="922547"/>
                </a:lnTo>
                <a:lnTo>
                  <a:pt x="0" y="9225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168" r="-5071" b="-6168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6547894" y="4196739"/>
            <a:ext cx="1051044" cy="922547"/>
          </a:xfrm>
          <a:custGeom>
            <a:avLst/>
            <a:gdLst/>
            <a:ahLst/>
            <a:cxnLst/>
            <a:rect l="l" t="t" r="r" b="b"/>
            <a:pathLst>
              <a:path w="1002508" h="922547">
                <a:moveTo>
                  <a:pt x="0" y="0"/>
                </a:moveTo>
                <a:lnTo>
                  <a:pt x="1002508" y="0"/>
                </a:lnTo>
                <a:lnTo>
                  <a:pt x="1002508" y="922546"/>
                </a:lnTo>
                <a:lnTo>
                  <a:pt x="0" y="922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193" b="-7193"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8306061" y="1775039"/>
            <a:ext cx="695816" cy="590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657387" y="111962"/>
            <a:ext cx="1270742" cy="590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+VCC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406124" y="1415502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R6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406124" y="3175399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06124" y="4935295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R1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398311" y="1354966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R6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398311" y="2983224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R3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880312" y="1619544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R5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363086" y="2983224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R1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741827" y="2110307"/>
            <a:ext cx="221704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</a:t>
            </a:r>
          </a:p>
        </p:txBody>
      </p:sp>
      <p:sp>
        <p:nvSpPr>
          <p:cNvPr id="39" name="Freeform 39"/>
          <p:cNvSpPr/>
          <p:nvPr/>
        </p:nvSpPr>
        <p:spPr>
          <a:xfrm rot="5400000">
            <a:off x="354981" y="1622168"/>
            <a:ext cx="1912256" cy="401574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0" name="AutoShape 40"/>
          <p:cNvSpPr/>
          <p:nvPr/>
        </p:nvSpPr>
        <p:spPr>
          <a:xfrm flipV="1">
            <a:off x="1311109" y="2750508"/>
            <a:ext cx="875870" cy="0"/>
          </a:xfrm>
          <a:prstGeom prst="line">
            <a:avLst/>
          </a:prstGeom>
          <a:ln w="57150" cap="flat">
            <a:solidFill>
              <a:srgbClr val="8EA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TextBox 41"/>
          <p:cNvSpPr txBox="1"/>
          <p:nvPr/>
        </p:nvSpPr>
        <p:spPr>
          <a:xfrm>
            <a:off x="544329" y="1415502"/>
            <a:ext cx="480268" cy="672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973FD8A-7204-5D2D-7A98-04FA0BECAED0}"/>
                  </a:ext>
                </a:extLst>
              </p:cNvPr>
              <p:cNvSpPr txBox="1"/>
              <p:nvPr/>
            </p:nvSpPr>
            <p:spPr>
              <a:xfrm>
                <a:off x="398285" y="7356253"/>
                <a:ext cx="5410947" cy="10055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973FD8A-7204-5D2D-7A98-04FA0BECAE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285" y="7356253"/>
                <a:ext cx="5410947" cy="10055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3F210E1-7DB4-CF9E-8719-311AED52A12A}"/>
                  </a:ext>
                </a:extLst>
              </p:cNvPr>
              <p:cNvSpPr txBox="1"/>
              <p:nvPr/>
            </p:nvSpPr>
            <p:spPr>
              <a:xfrm>
                <a:off x="9347730" y="862973"/>
                <a:ext cx="5410947" cy="10506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∗(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3F210E1-7DB4-CF9E-8719-311AED52A1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7730" y="862973"/>
                <a:ext cx="5410947" cy="10506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9ABAB3-6392-5B46-9C1A-FDC20B3246FF}"/>
                  </a:ext>
                </a:extLst>
              </p:cNvPr>
              <p:cNvSpPr txBox="1"/>
              <p:nvPr/>
            </p:nvSpPr>
            <p:spPr>
              <a:xfrm>
                <a:off x="9020050" y="1836358"/>
                <a:ext cx="5410947" cy="1084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𝒄𝒄</m:t>
                          </m:r>
                        </m:sub>
                      </m:sSub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C09ABAB3-6392-5B46-9C1A-FDC20B3246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050" y="1836358"/>
                <a:ext cx="5410947" cy="1084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5EAB93-A8DF-A9A0-DB88-7D63679A2366}"/>
                  </a:ext>
                </a:extLst>
              </p:cNvPr>
              <p:cNvSpPr txBox="1"/>
              <p:nvPr/>
            </p:nvSpPr>
            <p:spPr>
              <a:xfrm>
                <a:off x="8925242" y="2901974"/>
                <a:ext cx="5410947" cy="10048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55EAB93-A8DF-A9A0-DB88-7D63679A23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5242" y="2901974"/>
                <a:ext cx="5410947" cy="100489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6EAD342-5C68-4401-953F-77730DF248E7}"/>
                  </a:ext>
                </a:extLst>
              </p:cNvPr>
              <p:cNvSpPr txBox="1"/>
              <p:nvPr/>
            </p:nvSpPr>
            <p:spPr>
              <a:xfrm>
                <a:off x="9833105" y="3992764"/>
                <a:ext cx="5410947" cy="1084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𝒄𝒄</m:t>
                          </m:r>
                        </m:sub>
                      </m:sSub>
                      <m:f>
                        <m:f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𝒆𝒒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F6EAD342-5C68-4401-953F-77730DF24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3105" y="3992764"/>
                <a:ext cx="5410947" cy="10843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23EEC26-82C1-48A6-D60E-44D79FD03F0E}"/>
                  </a:ext>
                </a:extLst>
              </p:cNvPr>
              <p:cNvSpPr txBox="1"/>
              <p:nvPr/>
            </p:nvSpPr>
            <p:spPr>
              <a:xfrm>
                <a:off x="10015850" y="5119286"/>
                <a:ext cx="7211493" cy="185076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𝒄𝒄</m:t>
                          </m:r>
                        </m:sub>
                      </m:sSub>
                      <m:f>
                        <m:f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f>
                            <m:f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∗(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sub>
                              </m:sSub>
                            </m:den>
                          </m:f>
                        </m:num>
                        <m:den>
                          <m:f>
                            <m:f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∗(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𝟑</m:t>
                                  </m:r>
                                </m:sub>
                              </m:s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3200" b="1" i="1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𝟓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923EEC26-82C1-48A6-D60E-44D79FD03F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5850" y="5119286"/>
                <a:ext cx="7211493" cy="18507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Freeform 6">
            <a:extLst>
              <a:ext uri="{FF2B5EF4-FFF2-40B4-BE49-F238E27FC236}">
                <a16:creationId xmlns:a16="http://schemas.microsoft.com/office/drawing/2014/main" id="{E7ADE94D-2AB3-1AA3-A200-C7BD0F5E12D2}"/>
              </a:ext>
            </a:extLst>
          </p:cNvPr>
          <p:cNvSpPr/>
          <p:nvPr/>
        </p:nvSpPr>
        <p:spPr>
          <a:xfrm>
            <a:off x="7706368" y="426618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D6DE4DC-FC58-C43C-2489-AF29F8109BC4}"/>
                  </a:ext>
                </a:extLst>
              </p:cNvPr>
              <p:cNvSpPr txBox="1"/>
              <p:nvPr/>
            </p:nvSpPr>
            <p:spPr>
              <a:xfrm>
                <a:off x="10122509" y="6759457"/>
                <a:ext cx="8249434" cy="10093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𝒄𝒄</m:t>
                          </m:r>
                        </m:sub>
                      </m:sSub>
                      <m:f>
                        <m:f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∗(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D6DE4DC-FC58-C43C-2489-AF29F8109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2509" y="6759457"/>
                <a:ext cx="8249434" cy="10093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91C4C9D-DAFC-7D67-2237-DCF36C2080DC}"/>
                  </a:ext>
                </a:extLst>
              </p:cNvPr>
              <p:cNvSpPr txBox="1"/>
              <p:nvPr/>
            </p:nvSpPr>
            <p:spPr>
              <a:xfrm>
                <a:off x="1024597" y="8408799"/>
                <a:ext cx="8238853" cy="102534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𝟒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)+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sSub>
                            <m:sSubPr>
                              <m:ctrlP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32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  <m:t>𝟔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4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91C4C9D-DAFC-7D67-2237-DCF36C2080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4597" y="8408799"/>
                <a:ext cx="8238853" cy="102534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E4A2FDF-DED8-148A-433F-902806C20112}"/>
                  </a:ext>
                </a:extLst>
              </p:cNvPr>
              <p:cNvSpPr txBox="1"/>
              <p:nvPr/>
            </p:nvSpPr>
            <p:spPr>
              <a:xfrm>
                <a:off x="10271343" y="8105593"/>
                <a:ext cx="4675040" cy="1887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𝒄𝒄</m:t>
                          </m:r>
                        </m:sub>
                      </m:sSub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3200" b="1">
                  <a:solidFill>
                    <a:srgbClr val="8EAE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sub>
                        <m:sup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𝟓𝟐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3200" b="1">
                  <a:solidFill>
                    <a:srgbClr val="8EAEFF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Sup>
                        <m:sSubSupPr>
                          <m:ctrlP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32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  <m:sup>
                          <m:r>
                            <a:rPr lang="en-US" sz="32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𝟑𝟐</m:t>
                      </m:r>
                      <m:r>
                        <a:rPr lang="en-US" sz="32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US" sz="3200" b="1">
                  <a:solidFill>
                    <a:srgbClr val="8EAEFF"/>
                  </a:solidFill>
                </a:endParaRPr>
              </a:p>
              <a:p>
                <a:endParaRPr lang="en-US"/>
              </a:p>
            </p:txBody>
          </p:sp>
        </mc:Choice>
        <mc:Fallback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FE4A2FDF-DED8-148A-433F-902806C20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71343" y="8105593"/>
                <a:ext cx="4675040" cy="18875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9F3E8E-5D7E-C8EE-15E4-6182C9BA8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7CAADE1-DA22-98AD-AFC5-FD0153A9A3FF}"/>
              </a:ext>
            </a:extLst>
          </p:cNvPr>
          <p:cNvSpPr/>
          <p:nvPr/>
        </p:nvSpPr>
        <p:spPr>
          <a:xfrm>
            <a:off x="3336232" y="22284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596DCE5-7B13-9E17-AC5C-486682E3498F}"/>
              </a:ext>
            </a:extLst>
          </p:cNvPr>
          <p:cNvSpPr/>
          <p:nvPr/>
        </p:nvSpPr>
        <p:spPr>
          <a:xfrm>
            <a:off x="341431" y="4081698"/>
            <a:ext cx="430758" cy="417369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A8308F2-9DB6-3C50-02FB-0042B4D1D512}"/>
              </a:ext>
            </a:extLst>
          </p:cNvPr>
          <p:cNvSpPr/>
          <p:nvPr/>
        </p:nvSpPr>
        <p:spPr>
          <a:xfrm>
            <a:off x="6356009" y="958208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50430B4A-4A6A-061B-5B92-0ED736EC6A64}"/>
              </a:ext>
            </a:extLst>
          </p:cNvPr>
          <p:cNvSpPr/>
          <p:nvPr/>
        </p:nvSpPr>
        <p:spPr>
          <a:xfrm>
            <a:off x="17532052" y="404957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3ECAE331-1767-E577-FCEF-682BD0170700}"/>
              </a:ext>
            </a:extLst>
          </p:cNvPr>
          <p:cNvSpPr/>
          <p:nvPr/>
        </p:nvSpPr>
        <p:spPr>
          <a:xfrm>
            <a:off x="10122509" y="33474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2" name="AutoShape 12">
            <a:extLst>
              <a:ext uri="{FF2B5EF4-FFF2-40B4-BE49-F238E27FC236}">
                <a16:creationId xmlns:a16="http://schemas.microsoft.com/office/drawing/2014/main" id="{B5A98FF6-7E1A-4EEC-C48B-010EF904BCEE}"/>
              </a:ext>
            </a:extLst>
          </p:cNvPr>
          <p:cNvSpPr/>
          <p:nvPr/>
        </p:nvSpPr>
        <p:spPr>
          <a:xfrm flipH="1" flipV="1">
            <a:off x="5398503" y="2475444"/>
            <a:ext cx="1" cy="2286396"/>
          </a:xfrm>
          <a:prstGeom prst="line">
            <a:avLst/>
          </a:prstGeom>
          <a:ln w="66675" cap="flat">
            <a:solidFill>
              <a:srgbClr val="8EAEFF"/>
            </a:solidFill>
            <a:prstDash val="solid"/>
            <a:headEnd type="none" w="sm" len="sm"/>
            <a:tailEnd type="triangle" w="lg" len="med"/>
          </a:ln>
        </p:spPr>
      </p:sp>
      <p:sp>
        <p:nvSpPr>
          <p:cNvPr id="16" name="Freeform 16">
            <a:extLst>
              <a:ext uri="{FF2B5EF4-FFF2-40B4-BE49-F238E27FC236}">
                <a16:creationId xmlns:a16="http://schemas.microsoft.com/office/drawing/2014/main" id="{E11B7CDA-4CC2-2C23-E0E5-CF2422086FAB}"/>
              </a:ext>
            </a:extLst>
          </p:cNvPr>
          <p:cNvSpPr/>
          <p:nvPr/>
        </p:nvSpPr>
        <p:spPr>
          <a:xfrm rot="-10800000">
            <a:off x="3336232" y="1895872"/>
            <a:ext cx="4164104" cy="590996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A40A308-7454-0D04-9438-6B186314DDCA}"/>
              </a:ext>
            </a:extLst>
          </p:cNvPr>
          <p:cNvSpPr/>
          <p:nvPr/>
        </p:nvSpPr>
        <p:spPr>
          <a:xfrm>
            <a:off x="341431" y="5032486"/>
            <a:ext cx="1450735" cy="1357711"/>
          </a:xfrm>
          <a:custGeom>
            <a:avLst/>
            <a:gdLst/>
            <a:ahLst/>
            <a:cxnLst/>
            <a:rect l="l" t="t" r="r" b="b"/>
            <a:pathLst>
              <a:path w="1002508" h="922547">
                <a:moveTo>
                  <a:pt x="0" y="0"/>
                </a:moveTo>
                <a:lnTo>
                  <a:pt x="1002508" y="0"/>
                </a:lnTo>
                <a:lnTo>
                  <a:pt x="1002508" y="922546"/>
                </a:lnTo>
                <a:lnTo>
                  <a:pt x="0" y="9225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193" b="-7193"/>
            </a:stretch>
          </a:blipFill>
        </p:spPr>
      </p:sp>
      <p:sp>
        <p:nvSpPr>
          <p:cNvPr id="23" name="TextBox 23">
            <a:extLst>
              <a:ext uri="{FF2B5EF4-FFF2-40B4-BE49-F238E27FC236}">
                <a16:creationId xmlns:a16="http://schemas.microsoft.com/office/drawing/2014/main" id="{A3B871C2-370C-BE5B-7BF4-9BAB90097BEE}"/>
              </a:ext>
            </a:extLst>
          </p:cNvPr>
          <p:cNvSpPr txBox="1"/>
          <p:nvPr/>
        </p:nvSpPr>
        <p:spPr>
          <a:xfrm>
            <a:off x="3181804" y="3649273"/>
            <a:ext cx="694998" cy="590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C1</a:t>
            </a: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ECDBCE46-F2EC-656B-BDAD-2B9DD42000B2}"/>
              </a:ext>
            </a:extLst>
          </p:cNvPr>
          <p:cNvSpPr txBox="1"/>
          <p:nvPr/>
        </p:nvSpPr>
        <p:spPr>
          <a:xfrm>
            <a:off x="5158368" y="1146586"/>
            <a:ext cx="480268" cy="590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R2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73050AEA-291D-CA52-50C0-20F9867CC87A}"/>
              </a:ext>
            </a:extLst>
          </p:cNvPr>
          <p:cNvSpPr txBox="1"/>
          <p:nvPr/>
        </p:nvSpPr>
        <p:spPr>
          <a:xfrm>
            <a:off x="7989293" y="1146586"/>
            <a:ext cx="480268" cy="590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R7</a:t>
            </a:r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3125BED1-2060-0D86-F880-EE16057FC73E}"/>
              </a:ext>
            </a:extLst>
          </p:cNvPr>
          <p:cNvSpPr/>
          <p:nvPr/>
        </p:nvSpPr>
        <p:spPr>
          <a:xfrm rot="10800000">
            <a:off x="1043108" y="1895871"/>
            <a:ext cx="2790928" cy="590996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0" name="AutoShape 40">
            <a:extLst>
              <a:ext uri="{FF2B5EF4-FFF2-40B4-BE49-F238E27FC236}">
                <a16:creationId xmlns:a16="http://schemas.microsoft.com/office/drawing/2014/main" id="{0AF687BA-8E5B-4706-E52A-D9901689AA2B}"/>
              </a:ext>
            </a:extLst>
          </p:cNvPr>
          <p:cNvSpPr/>
          <p:nvPr/>
        </p:nvSpPr>
        <p:spPr>
          <a:xfrm>
            <a:off x="1096909" y="4761842"/>
            <a:ext cx="2273740" cy="0"/>
          </a:xfrm>
          <a:prstGeom prst="line">
            <a:avLst/>
          </a:prstGeom>
          <a:ln w="76200" cap="flat">
            <a:solidFill>
              <a:srgbClr val="8EA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1" name="TextBox 41">
            <a:extLst>
              <a:ext uri="{FF2B5EF4-FFF2-40B4-BE49-F238E27FC236}">
                <a16:creationId xmlns:a16="http://schemas.microsoft.com/office/drawing/2014/main" id="{1702A9B8-87B1-5A13-876F-323BAB3E398F}"/>
              </a:ext>
            </a:extLst>
          </p:cNvPr>
          <p:cNvSpPr txBox="1"/>
          <p:nvPr/>
        </p:nvSpPr>
        <p:spPr>
          <a:xfrm>
            <a:off x="1774884" y="1190401"/>
            <a:ext cx="480268" cy="590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9"/>
              </a:lnSpc>
              <a:spcBef>
                <a:spcPct val="0"/>
              </a:spcBef>
            </a:pPr>
            <a:r>
              <a:rPr lang="en-US" sz="3535" b="1">
                <a:solidFill>
                  <a:srgbClr val="83A0EC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C45F582-64D5-1232-61EF-6A0AE4D707B6}"/>
                  </a:ext>
                </a:extLst>
              </p:cNvPr>
              <p:cNvSpPr txBox="1"/>
              <p:nvPr/>
            </p:nvSpPr>
            <p:spPr>
              <a:xfrm>
                <a:off x="8921764" y="2587323"/>
                <a:ext cx="9396716" cy="7380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𝟑𝟑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C45F582-64D5-1232-61EF-6A0AE4D70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1764" y="2587323"/>
                <a:ext cx="9396716" cy="7380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Freeform 6">
            <a:extLst>
              <a:ext uri="{FF2B5EF4-FFF2-40B4-BE49-F238E27FC236}">
                <a16:creationId xmlns:a16="http://schemas.microsoft.com/office/drawing/2014/main" id="{09CBBF95-EB8A-73E9-97F9-5C5FDE006684}"/>
              </a:ext>
            </a:extLst>
          </p:cNvPr>
          <p:cNvSpPr/>
          <p:nvPr/>
        </p:nvSpPr>
        <p:spPr>
          <a:xfrm>
            <a:off x="7706368" y="4266183"/>
            <a:ext cx="430758" cy="417369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9">
            <a:extLst>
              <a:ext uri="{FF2B5EF4-FFF2-40B4-BE49-F238E27FC236}">
                <a16:creationId xmlns:a16="http://schemas.microsoft.com/office/drawing/2014/main" id="{E64EFB38-0020-59B4-FA67-0709B4B44F35}"/>
              </a:ext>
            </a:extLst>
          </p:cNvPr>
          <p:cNvSpPr/>
          <p:nvPr/>
        </p:nvSpPr>
        <p:spPr>
          <a:xfrm rot="10800000">
            <a:off x="6908345" y="1895869"/>
            <a:ext cx="2767236" cy="590996"/>
          </a:xfrm>
          <a:custGeom>
            <a:avLst/>
            <a:gdLst/>
            <a:ahLst/>
            <a:cxnLst/>
            <a:rect l="l" t="t" r="r" b="b"/>
            <a:pathLst>
              <a:path w="1912256" h="401574">
                <a:moveTo>
                  <a:pt x="0" y="0"/>
                </a:moveTo>
                <a:lnTo>
                  <a:pt x="1912256" y="0"/>
                </a:lnTo>
                <a:lnTo>
                  <a:pt x="1912256" y="401574"/>
                </a:lnTo>
                <a:lnTo>
                  <a:pt x="0" y="401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3" name="AutoShape 40">
            <a:extLst>
              <a:ext uri="{FF2B5EF4-FFF2-40B4-BE49-F238E27FC236}">
                <a16:creationId xmlns:a16="http://schemas.microsoft.com/office/drawing/2014/main" id="{4C019890-5172-3E04-3B71-FC8A8990477D}"/>
              </a:ext>
            </a:extLst>
          </p:cNvPr>
          <p:cNvSpPr/>
          <p:nvPr/>
        </p:nvSpPr>
        <p:spPr>
          <a:xfrm flipH="1">
            <a:off x="1066799" y="2171701"/>
            <a:ext cx="6419" cy="3420522"/>
          </a:xfrm>
          <a:prstGeom prst="line">
            <a:avLst/>
          </a:prstGeom>
          <a:ln w="76200" cap="flat">
            <a:solidFill>
              <a:srgbClr val="8EA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AutoShape 40">
            <a:extLst>
              <a:ext uri="{FF2B5EF4-FFF2-40B4-BE49-F238E27FC236}">
                <a16:creationId xmlns:a16="http://schemas.microsoft.com/office/drawing/2014/main" id="{F601FE25-A636-134E-1EFC-8264AC9A1178}"/>
              </a:ext>
            </a:extLst>
          </p:cNvPr>
          <p:cNvSpPr/>
          <p:nvPr/>
        </p:nvSpPr>
        <p:spPr>
          <a:xfrm>
            <a:off x="3381112" y="4333175"/>
            <a:ext cx="0" cy="989026"/>
          </a:xfrm>
          <a:prstGeom prst="line">
            <a:avLst/>
          </a:prstGeom>
          <a:ln w="76200" cap="flat">
            <a:solidFill>
              <a:srgbClr val="8EAEFF"/>
            </a:solidFill>
            <a:prstDash val="solid"/>
            <a:headEnd type="none" w="sm" len="sm"/>
            <a:tailEnd type="none" w="sm" len="sm"/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EF82D6E-BC00-44D1-BDAE-80B1B00526FC}"/>
                  </a:ext>
                </a:extLst>
              </p:cNvPr>
              <p:cNvSpPr txBox="1"/>
              <p:nvPr/>
            </p:nvSpPr>
            <p:spPr>
              <a:xfrm>
                <a:off x="8921764" y="3520280"/>
                <a:ext cx="9396716" cy="7380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b>
                      </m:sSub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𝟔𝟕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EF82D6E-BC00-44D1-BDAE-80B1B0052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1764" y="3520280"/>
                <a:ext cx="9396716" cy="7380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C5B773-A7CD-57B1-4A64-A0389AA9A7CB}"/>
                  </a:ext>
                </a:extLst>
              </p:cNvPr>
              <p:cNvSpPr txBox="1"/>
              <p:nvPr/>
            </p:nvSpPr>
            <p:spPr>
              <a:xfrm>
                <a:off x="8921764" y="4500211"/>
                <a:ext cx="9396716" cy="7380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  <m:r>
                            <a:rPr lang="en-US" sz="4400" b="1" i="1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||</m:t>
                      </m:r>
                      <m:sSub>
                        <m:sSubPr>
                          <m:ctrlP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US" sz="2000" b="1">
                  <a:solidFill>
                    <a:srgbClr val="8EAEFF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8C5B773-A7CD-57B1-4A64-A0389AA9A7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1764" y="4500211"/>
                <a:ext cx="9396716" cy="7380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AutoShape 40">
            <a:extLst>
              <a:ext uri="{FF2B5EF4-FFF2-40B4-BE49-F238E27FC236}">
                <a16:creationId xmlns:a16="http://schemas.microsoft.com/office/drawing/2014/main" id="{BBF8FB46-E0F1-C212-3C76-85BA457F68E7}"/>
              </a:ext>
            </a:extLst>
          </p:cNvPr>
          <p:cNvSpPr/>
          <p:nvPr/>
        </p:nvSpPr>
        <p:spPr>
          <a:xfrm>
            <a:off x="3633901" y="4333175"/>
            <a:ext cx="0" cy="989026"/>
          </a:xfrm>
          <a:prstGeom prst="line">
            <a:avLst/>
          </a:prstGeom>
          <a:ln w="76200" cap="flat">
            <a:solidFill>
              <a:srgbClr val="8EAEFF"/>
            </a:solidFill>
            <a:prstDash val="solid"/>
            <a:headEnd type="none" w="sm" len="sm"/>
            <a:tailEnd type="none" w="sm" len="sm"/>
          </a:ln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2CC54E4-947C-D7ED-AF9A-1D8E6A1D7E81}"/>
                  </a:ext>
                </a:extLst>
              </p:cNvPr>
              <p:cNvSpPr txBox="1"/>
              <p:nvPr/>
            </p:nvSpPr>
            <p:spPr>
              <a:xfrm>
                <a:off x="8339858" y="5290181"/>
                <a:ext cx="9155430" cy="16137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l-GR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US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𝒆𝒒</m:t>
                          </m:r>
                        </m:sub>
                      </m:sSub>
                      <m:r>
                        <a:rPr lang="en-US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sSub>
                        <m:sSubPr>
                          <m:ctrlP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4400" b="1" i="1" smtClean="0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𝒍𝒏</m:t>
                      </m:r>
                      <m:d>
                        <m:dPr>
                          <m:ctrlPr>
                            <a:rPr lang="en-US" sz="4400" b="1" i="1" smtClean="0">
                              <a:solidFill>
                                <a:srgbClr val="8EAE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4400" b="1" i="1" smtClean="0">
                                  <a:solidFill>
                                    <a:srgbClr val="8EAE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4400" b="1" i="1" smtClean="0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b="1" i="1" smtClean="0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4400" b="1" i="1" smtClean="0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4400" b="1" i="1" smtClean="0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400" b="1" i="1" smtClean="0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𝑽</m:t>
                                  </m:r>
                                </m:e>
                                <m:sub>
                                  <m:r>
                                    <a:rPr lang="en-US" sz="4400" b="1" i="1" smtClean="0">
                                      <a:solidFill>
                                        <a:srgbClr val="8EAEFF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</a:rPr>
                        <m:t>𝟏𝟓𝟎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sz="4400" b="1" i="1">
                          <a:solidFill>
                            <a:srgbClr val="8EAE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en-US"/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2CC54E4-947C-D7ED-AF9A-1D8E6A1D7E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9858" y="5290181"/>
                <a:ext cx="9155430" cy="161371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utoShape 40">
            <a:extLst>
              <a:ext uri="{FF2B5EF4-FFF2-40B4-BE49-F238E27FC236}">
                <a16:creationId xmlns:a16="http://schemas.microsoft.com/office/drawing/2014/main" id="{58A8FB95-D9E0-291B-CA88-386BE649BC76}"/>
              </a:ext>
            </a:extLst>
          </p:cNvPr>
          <p:cNvSpPr/>
          <p:nvPr/>
        </p:nvSpPr>
        <p:spPr>
          <a:xfrm flipV="1">
            <a:off x="3633901" y="4756781"/>
            <a:ext cx="1798691" cy="1"/>
          </a:xfrm>
          <a:prstGeom prst="line">
            <a:avLst/>
          </a:prstGeom>
          <a:ln w="76200" cap="flat">
            <a:solidFill>
              <a:srgbClr val="8EAE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1B6113F1-72EC-DD94-73CD-ED1EE5F3B8DA}"/>
              </a:ext>
            </a:extLst>
          </p:cNvPr>
          <p:cNvSpPr/>
          <p:nvPr/>
        </p:nvSpPr>
        <p:spPr>
          <a:xfrm>
            <a:off x="11201400" y="7727085"/>
            <a:ext cx="430758" cy="417369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6">
            <a:extLst>
              <a:ext uri="{FF2B5EF4-FFF2-40B4-BE49-F238E27FC236}">
                <a16:creationId xmlns:a16="http://schemas.microsoft.com/office/drawing/2014/main" id="{7D67ED69-2F04-DA7B-8857-6DCF6FD1A51F}"/>
              </a:ext>
            </a:extLst>
          </p:cNvPr>
          <p:cNvSpPr/>
          <p:nvPr/>
        </p:nvSpPr>
        <p:spPr>
          <a:xfrm>
            <a:off x="15468600" y="773032"/>
            <a:ext cx="430758" cy="417369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11427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17993" y="-4433445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045376" y="96539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3241004" y="35897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4330859" y="28121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7393050" y="645040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54574" y="873728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118192" y="410474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32E8DEC-6E0E-F931-DB8A-D7A979778634}"/>
              </a:ext>
            </a:extLst>
          </p:cNvPr>
          <p:cNvSpPr/>
          <p:nvPr/>
        </p:nvSpPr>
        <p:spPr>
          <a:xfrm>
            <a:off x="16201081" y="3291840"/>
            <a:ext cx="59036" cy="45719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448AE57-DF95-3BA0-A616-E74F4FF48A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281" y="1842263"/>
            <a:ext cx="17215489" cy="6895017"/>
          </a:xfrm>
          <a:prstGeom prst="rect">
            <a:avLst/>
          </a:prstGeom>
        </p:spPr>
      </p:pic>
      <p:sp>
        <p:nvSpPr>
          <p:cNvPr id="24" name="TextBox 14">
            <a:extLst>
              <a:ext uri="{FF2B5EF4-FFF2-40B4-BE49-F238E27FC236}">
                <a16:creationId xmlns:a16="http://schemas.microsoft.com/office/drawing/2014/main" id="{E55627AC-CC0E-B682-FDAA-A818E089B342}"/>
              </a:ext>
            </a:extLst>
          </p:cNvPr>
          <p:cNvSpPr txBox="1"/>
          <p:nvPr/>
        </p:nvSpPr>
        <p:spPr>
          <a:xfrm>
            <a:off x="304800" y="631228"/>
            <a:ext cx="7332830" cy="1040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Complete circuit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8" y="-4299120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84794" y="2309093"/>
            <a:ext cx="9377004" cy="6082126"/>
            <a:chOff x="0" y="0"/>
            <a:chExt cx="2469664" cy="16018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69664" cy="1601877"/>
            </a:xfrm>
            <a:custGeom>
              <a:avLst/>
              <a:gdLst/>
              <a:ahLst/>
              <a:cxnLst/>
              <a:rect l="l" t="t" r="r" b="b"/>
              <a:pathLst>
                <a:path w="2469664" h="1601877">
                  <a:moveTo>
                    <a:pt x="42107" y="0"/>
                  </a:moveTo>
                  <a:lnTo>
                    <a:pt x="2427557" y="0"/>
                  </a:lnTo>
                  <a:cubicBezTo>
                    <a:pt x="2450812" y="0"/>
                    <a:pt x="2469664" y="18852"/>
                    <a:pt x="2469664" y="42107"/>
                  </a:cubicBezTo>
                  <a:lnTo>
                    <a:pt x="2469664" y="1559770"/>
                  </a:lnTo>
                  <a:cubicBezTo>
                    <a:pt x="2469664" y="1583025"/>
                    <a:pt x="2450812" y="1601877"/>
                    <a:pt x="2427557" y="1601877"/>
                  </a:cubicBezTo>
                  <a:lnTo>
                    <a:pt x="42107" y="1601877"/>
                  </a:lnTo>
                  <a:cubicBezTo>
                    <a:pt x="18852" y="1601877"/>
                    <a:pt x="0" y="1583025"/>
                    <a:pt x="0" y="1559770"/>
                  </a:cubicBezTo>
                  <a:lnTo>
                    <a:pt x="0" y="42107"/>
                  </a:lnTo>
                  <a:cubicBezTo>
                    <a:pt x="0" y="18852"/>
                    <a:pt x="18852" y="0"/>
                    <a:pt x="42107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69664" cy="16399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492640" y="646824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420537" y="5875247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547551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354786" y="839122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24950" y="953766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7327281" y="236005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845219" y="78862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44172" y="2501854"/>
            <a:ext cx="8058248" cy="5668813"/>
          </a:xfrm>
          <a:custGeom>
            <a:avLst/>
            <a:gdLst/>
            <a:ahLst/>
            <a:cxnLst/>
            <a:rect l="l" t="t" r="r" b="b"/>
            <a:pathLst>
              <a:path w="8058248" h="5668813">
                <a:moveTo>
                  <a:pt x="0" y="0"/>
                </a:moveTo>
                <a:lnTo>
                  <a:pt x="8058248" y="0"/>
                </a:lnTo>
                <a:lnTo>
                  <a:pt x="8058248" y="5668813"/>
                </a:lnTo>
                <a:lnTo>
                  <a:pt x="0" y="56688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81000" y="990337"/>
            <a:ext cx="7332830" cy="122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PCB design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587269" y="4949106"/>
            <a:ext cx="8903076" cy="5441015"/>
            <a:chOff x="0" y="0"/>
            <a:chExt cx="2344843" cy="14330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344843" cy="1433025"/>
            </a:xfrm>
            <a:custGeom>
              <a:avLst/>
              <a:gdLst/>
              <a:ahLst/>
              <a:cxnLst/>
              <a:rect l="l" t="t" r="r" b="b"/>
              <a:pathLst>
                <a:path w="2344843" h="1433025">
                  <a:moveTo>
                    <a:pt x="44348" y="0"/>
                  </a:moveTo>
                  <a:lnTo>
                    <a:pt x="2300495" y="0"/>
                  </a:lnTo>
                  <a:cubicBezTo>
                    <a:pt x="2312257" y="0"/>
                    <a:pt x="2323537" y="4672"/>
                    <a:pt x="2331854" y="12989"/>
                  </a:cubicBezTo>
                  <a:cubicBezTo>
                    <a:pt x="2340171" y="21306"/>
                    <a:pt x="2344843" y="32587"/>
                    <a:pt x="2344843" y="44348"/>
                  </a:cubicBezTo>
                  <a:lnTo>
                    <a:pt x="2344843" y="1388676"/>
                  </a:lnTo>
                  <a:cubicBezTo>
                    <a:pt x="2344843" y="1400438"/>
                    <a:pt x="2340171" y="1411718"/>
                    <a:pt x="2331854" y="1420035"/>
                  </a:cubicBezTo>
                  <a:cubicBezTo>
                    <a:pt x="2323537" y="1428352"/>
                    <a:pt x="2312257" y="1433025"/>
                    <a:pt x="2300495" y="1433025"/>
                  </a:cubicBezTo>
                  <a:lnTo>
                    <a:pt x="44348" y="1433025"/>
                  </a:lnTo>
                  <a:cubicBezTo>
                    <a:pt x="32587" y="1433025"/>
                    <a:pt x="21306" y="1428352"/>
                    <a:pt x="12989" y="1420035"/>
                  </a:cubicBezTo>
                  <a:cubicBezTo>
                    <a:pt x="4672" y="1411718"/>
                    <a:pt x="0" y="1400438"/>
                    <a:pt x="0" y="1388676"/>
                  </a:cubicBezTo>
                  <a:lnTo>
                    <a:pt x="0" y="44348"/>
                  </a:lnTo>
                  <a:cubicBezTo>
                    <a:pt x="0" y="32587"/>
                    <a:pt x="4672" y="21306"/>
                    <a:pt x="12989" y="12989"/>
                  </a:cubicBezTo>
                  <a:cubicBezTo>
                    <a:pt x="21306" y="4672"/>
                    <a:pt x="32587" y="0"/>
                    <a:pt x="44348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2344843" cy="1471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42C8EE75-2610-67BA-91F4-6D9DC90A00D4}"/>
              </a:ext>
            </a:extLst>
          </p:cNvPr>
          <p:cNvSpPr/>
          <p:nvPr/>
        </p:nvSpPr>
        <p:spPr>
          <a:xfrm>
            <a:off x="9502420" y="5139004"/>
            <a:ext cx="9309905" cy="5147995"/>
          </a:xfrm>
          <a:custGeom>
            <a:avLst/>
            <a:gdLst/>
            <a:ahLst/>
            <a:cxnLst/>
            <a:rect l="l" t="t" r="r" b="b"/>
            <a:pathLst>
              <a:path w="10708704" h="5791031">
                <a:moveTo>
                  <a:pt x="0" y="0"/>
                </a:moveTo>
                <a:lnTo>
                  <a:pt x="10708704" y="0"/>
                </a:lnTo>
                <a:lnTo>
                  <a:pt x="10708704" y="5791031"/>
                </a:lnTo>
                <a:lnTo>
                  <a:pt x="0" y="57910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B1DB5B90-0649-6FA0-8B06-F11007D37B0C}"/>
              </a:ext>
            </a:extLst>
          </p:cNvPr>
          <p:cNvSpPr txBox="1"/>
          <p:nvPr/>
        </p:nvSpPr>
        <p:spPr>
          <a:xfrm>
            <a:off x="10737780" y="1901697"/>
            <a:ext cx="7498563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>
              <a:lnSpc>
                <a:spcPts val="4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6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Laser printer;</a:t>
            </a:r>
          </a:p>
          <a:p>
            <a:pPr marL="457200" indent="-457200" algn="l">
              <a:lnSpc>
                <a:spcPts val="4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6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Iron;</a:t>
            </a:r>
          </a:p>
          <a:p>
            <a:pPr marL="457200" indent="-457200" algn="l">
              <a:lnSpc>
                <a:spcPts val="4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6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Na peroxide;</a:t>
            </a:r>
          </a:p>
          <a:p>
            <a:pPr marL="457200" indent="-457200" algn="l">
              <a:lnSpc>
                <a:spcPts val="4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6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Copper board;</a:t>
            </a:r>
          </a:p>
          <a:p>
            <a:pPr marL="457200" indent="-457200" algn="l">
              <a:lnSpc>
                <a:spcPts val="4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36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Liquid soldering paste;</a:t>
            </a:r>
          </a:p>
          <a:p>
            <a:pPr marL="457200" indent="-457200" algn="l">
              <a:lnSpc>
                <a:spcPts val="42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600">
              <a:solidFill>
                <a:schemeClr val="accent1">
                  <a:lumMod val="40000"/>
                  <a:lumOff val="60000"/>
                </a:schemeClr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63709" y="1214018"/>
            <a:ext cx="16528269" cy="8865910"/>
            <a:chOff x="0" y="0"/>
            <a:chExt cx="4353124" cy="22696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53124" cy="2269691"/>
            </a:xfrm>
            <a:custGeom>
              <a:avLst/>
              <a:gdLst/>
              <a:ahLst/>
              <a:cxnLst/>
              <a:rect l="l" t="t" r="r" b="b"/>
              <a:pathLst>
                <a:path w="4353124" h="2269691">
                  <a:moveTo>
                    <a:pt x="23889" y="0"/>
                  </a:moveTo>
                  <a:lnTo>
                    <a:pt x="4329236" y="0"/>
                  </a:lnTo>
                  <a:cubicBezTo>
                    <a:pt x="4335571" y="0"/>
                    <a:pt x="4341647" y="2517"/>
                    <a:pt x="4346127" y="6997"/>
                  </a:cubicBezTo>
                  <a:cubicBezTo>
                    <a:pt x="4350607" y="11477"/>
                    <a:pt x="4353124" y="17553"/>
                    <a:pt x="4353124" y="23889"/>
                  </a:cubicBezTo>
                  <a:lnTo>
                    <a:pt x="4353124" y="2245803"/>
                  </a:lnTo>
                  <a:cubicBezTo>
                    <a:pt x="4353124" y="2252138"/>
                    <a:pt x="4350607" y="2258214"/>
                    <a:pt x="4346127" y="2262694"/>
                  </a:cubicBezTo>
                  <a:cubicBezTo>
                    <a:pt x="4341647" y="2267174"/>
                    <a:pt x="4335571" y="2269691"/>
                    <a:pt x="4329236" y="2269691"/>
                  </a:cubicBezTo>
                  <a:lnTo>
                    <a:pt x="23889" y="2269691"/>
                  </a:lnTo>
                  <a:cubicBezTo>
                    <a:pt x="17553" y="2269691"/>
                    <a:pt x="11477" y="2267174"/>
                    <a:pt x="6997" y="2262694"/>
                  </a:cubicBezTo>
                  <a:cubicBezTo>
                    <a:pt x="2517" y="2258214"/>
                    <a:pt x="0" y="2252138"/>
                    <a:pt x="0" y="2245803"/>
                  </a:cubicBezTo>
                  <a:lnTo>
                    <a:pt x="0" y="23889"/>
                  </a:lnTo>
                  <a:cubicBezTo>
                    <a:pt x="0" y="17553"/>
                    <a:pt x="2517" y="11477"/>
                    <a:pt x="6997" y="6997"/>
                  </a:cubicBezTo>
                  <a:cubicBezTo>
                    <a:pt x="11477" y="2517"/>
                    <a:pt x="17553" y="0"/>
                    <a:pt x="23889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353124" cy="23077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555206" y="65086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041813" y="875258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7004" y="121401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072011" y="78862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259300" y="93042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300993" y="170599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 rot="5400000">
            <a:off x="13588253" y="1701567"/>
            <a:ext cx="3074894" cy="2667000"/>
            <a:chOff x="0" y="0"/>
            <a:chExt cx="812800" cy="711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711200"/>
            </a:xfrm>
            <a:custGeom>
              <a:avLst/>
              <a:gdLst/>
              <a:ahLst/>
              <a:cxnLst/>
              <a:rect l="l" t="t" r="r" b="b"/>
              <a:pathLst>
                <a:path w="812800" h="7112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EAE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27000" y="292100"/>
              <a:ext cx="558800" cy="368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sz="3200"/>
            </a:p>
          </p:txBody>
        </p:sp>
      </p:grpSp>
      <p:sp>
        <p:nvSpPr>
          <p:cNvPr id="15" name="Freeform 15"/>
          <p:cNvSpPr/>
          <p:nvPr/>
        </p:nvSpPr>
        <p:spPr>
          <a:xfrm>
            <a:off x="9705537" y="1843064"/>
            <a:ext cx="3249164" cy="565822"/>
          </a:xfrm>
          <a:custGeom>
            <a:avLst/>
            <a:gdLst/>
            <a:ahLst/>
            <a:cxnLst/>
            <a:rect l="l" t="t" r="r" b="b"/>
            <a:pathLst>
              <a:path w="1891958" h="394946">
                <a:moveTo>
                  <a:pt x="0" y="0"/>
                </a:moveTo>
                <a:lnTo>
                  <a:pt x="1891959" y="0"/>
                </a:lnTo>
                <a:lnTo>
                  <a:pt x="1891959" y="394946"/>
                </a:lnTo>
                <a:lnTo>
                  <a:pt x="0" y="3949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 rot="5247200">
            <a:off x="13520998" y="2772160"/>
            <a:ext cx="1700717" cy="425576"/>
          </a:xfrm>
          <a:custGeom>
            <a:avLst/>
            <a:gdLst/>
            <a:ahLst/>
            <a:cxnLst/>
            <a:rect l="l" t="t" r="r" b="b"/>
            <a:pathLst>
              <a:path w="1187108" h="247809">
                <a:moveTo>
                  <a:pt x="0" y="0"/>
                </a:moveTo>
                <a:lnTo>
                  <a:pt x="1187108" y="0"/>
                </a:lnTo>
                <a:lnTo>
                  <a:pt x="1187108" y="247809"/>
                </a:lnTo>
                <a:lnTo>
                  <a:pt x="0" y="2478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7" name="AutoShape 17"/>
          <p:cNvSpPr/>
          <p:nvPr/>
        </p:nvSpPr>
        <p:spPr>
          <a:xfrm>
            <a:off x="12437858" y="2125975"/>
            <a:ext cx="1931822" cy="0"/>
          </a:xfrm>
          <a:prstGeom prst="line">
            <a:avLst/>
          </a:prstGeom>
          <a:ln w="76200" cap="flat">
            <a:solidFill>
              <a:srgbClr val="33333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738753" y="5051743"/>
            <a:ext cx="8095695" cy="4775058"/>
          </a:xfrm>
          <a:custGeom>
            <a:avLst/>
            <a:gdLst/>
            <a:ahLst/>
            <a:cxnLst/>
            <a:rect l="l" t="t" r="r" b="b"/>
            <a:pathLst>
              <a:path w="8095695" h="4775058">
                <a:moveTo>
                  <a:pt x="0" y="0"/>
                </a:moveTo>
                <a:lnTo>
                  <a:pt x="8095694" y="0"/>
                </a:lnTo>
                <a:lnTo>
                  <a:pt x="8095694" y="4775059"/>
                </a:lnTo>
                <a:lnTo>
                  <a:pt x="0" y="47750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8965365" y="5031165"/>
            <a:ext cx="8095695" cy="4775058"/>
          </a:xfrm>
          <a:custGeom>
            <a:avLst/>
            <a:gdLst/>
            <a:ahLst/>
            <a:cxnLst/>
            <a:rect l="l" t="t" r="r" b="b"/>
            <a:pathLst>
              <a:path w="8095695" h="4775058">
                <a:moveTo>
                  <a:pt x="0" y="0"/>
                </a:moveTo>
                <a:lnTo>
                  <a:pt x="8095695" y="0"/>
                </a:lnTo>
                <a:lnTo>
                  <a:pt x="8095695" y="4775059"/>
                </a:lnTo>
                <a:lnTo>
                  <a:pt x="0" y="47750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466092" y="280051"/>
            <a:ext cx="7332830" cy="1222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Generator test</a:t>
            </a:r>
          </a:p>
        </p:txBody>
      </p:sp>
      <p:sp>
        <p:nvSpPr>
          <p:cNvPr id="21" name="TextBox 21"/>
          <p:cNvSpPr txBox="1"/>
          <p:nvPr/>
        </p:nvSpPr>
        <p:spPr>
          <a:xfrm rot="5400000">
            <a:off x="14387837" y="2887084"/>
            <a:ext cx="805228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9"/>
              </a:lnSpc>
              <a:spcBef>
                <a:spcPct val="0"/>
              </a:spcBef>
            </a:pPr>
            <a:r>
              <a:rPr lang="en-US" sz="3600" b="1">
                <a:latin typeface="Calibri (MS) Bold"/>
                <a:ea typeface="Calibri (MS) Bold"/>
                <a:cs typeface="Calibri (MS) Bold"/>
                <a:sym typeface="Calibri (MS) Bold"/>
              </a:rPr>
              <a:t>20</a:t>
            </a:r>
            <a:r>
              <a:rPr lang="el-GR" sz="3600" b="1">
                <a:latin typeface="Calibri (MS) Bold"/>
                <a:ea typeface="Calibri (MS) Bold"/>
                <a:cs typeface="Calibri (MS) Bold"/>
                <a:sym typeface="Calibri (MS) Bold"/>
              </a:rPr>
              <a:t>Ω</a:t>
            </a:r>
            <a:endParaRPr lang="en-US" sz="2535" b="1"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0901581" y="1420576"/>
            <a:ext cx="892631" cy="4585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49"/>
              </a:lnSpc>
              <a:spcBef>
                <a:spcPct val="0"/>
              </a:spcBef>
            </a:pPr>
            <a:r>
              <a:rPr lang="en-US" sz="3600" b="1">
                <a:solidFill>
                  <a:srgbClr val="8EAE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30</a:t>
            </a:r>
            <a:r>
              <a:rPr lang="el-GR" sz="3600" b="1">
                <a:solidFill>
                  <a:srgbClr val="8EAE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Ω</a:t>
            </a:r>
            <a:endParaRPr lang="en-US" sz="3600" b="1">
              <a:solidFill>
                <a:srgbClr val="8EAE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00302085-C700-6A89-EB90-F1B685811886}"/>
              </a:ext>
            </a:extLst>
          </p:cNvPr>
          <p:cNvSpPr txBox="1"/>
          <p:nvPr/>
        </p:nvSpPr>
        <p:spPr>
          <a:xfrm>
            <a:off x="1320049" y="1295170"/>
            <a:ext cx="7498563" cy="265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Input signal characteristics: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b="1">
              <a:solidFill>
                <a:schemeClr val="accent1">
                  <a:lumMod val="40000"/>
                  <a:lumOff val="60000"/>
                </a:schemeClr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Type</a:t>
            </a: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: Pulse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Frequency</a:t>
            </a: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: 100Hz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Amplitude</a:t>
            </a: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: 10mV</a:t>
            </a:r>
          </a:p>
        </p:txBody>
      </p:sp>
      <p:sp>
        <p:nvSpPr>
          <p:cNvPr id="26" name="AutoShape 17">
            <a:extLst>
              <a:ext uri="{FF2B5EF4-FFF2-40B4-BE49-F238E27FC236}">
                <a16:creationId xmlns:a16="http://schemas.microsoft.com/office/drawing/2014/main" id="{9E3252DC-7FF7-C088-79D8-86FD755A5C4C}"/>
              </a:ext>
            </a:extLst>
          </p:cNvPr>
          <p:cNvSpPr/>
          <p:nvPr/>
        </p:nvSpPr>
        <p:spPr>
          <a:xfrm>
            <a:off x="14000949" y="3843922"/>
            <a:ext cx="781851" cy="0"/>
          </a:xfrm>
          <a:prstGeom prst="line">
            <a:avLst/>
          </a:prstGeom>
          <a:ln w="76200" cap="flat">
            <a:solidFill>
              <a:srgbClr val="33333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8" name="AutoShape 17">
            <a:extLst>
              <a:ext uri="{FF2B5EF4-FFF2-40B4-BE49-F238E27FC236}">
                <a16:creationId xmlns:a16="http://schemas.microsoft.com/office/drawing/2014/main" id="{A09E2953-CD1A-AF12-06C7-959504635729}"/>
              </a:ext>
            </a:extLst>
          </p:cNvPr>
          <p:cNvSpPr/>
          <p:nvPr/>
        </p:nvSpPr>
        <p:spPr>
          <a:xfrm flipV="1">
            <a:off x="14162315" y="3985720"/>
            <a:ext cx="468369" cy="3572"/>
          </a:xfrm>
          <a:prstGeom prst="line">
            <a:avLst/>
          </a:prstGeom>
          <a:ln w="76200" cap="flat">
            <a:solidFill>
              <a:srgbClr val="33333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0" name="AutoShape 17">
            <a:extLst>
              <a:ext uri="{FF2B5EF4-FFF2-40B4-BE49-F238E27FC236}">
                <a16:creationId xmlns:a16="http://schemas.microsoft.com/office/drawing/2014/main" id="{34A7FD33-C073-2697-4CD9-567E2A0C3543}"/>
              </a:ext>
            </a:extLst>
          </p:cNvPr>
          <p:cNvSpPr/>
          <p:nvPr/>
        </p:nvSpPr>
        <p:spPr>
          <a:xfrm>
            <a:off x="14271805" y="4152900"/>
            <a:ext cx="240138" cy="0"/>
          </a:xfrm>
          <a:prstGeom prst="line">
            <a:avLst/>
          </a:prstGeom>
          <a:ln w="76200" cap="flat">
            <a:solidFill>
              <a:srgbClr val="333333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6" name="TextBox 10">
            <a:extLst>
              <a:ext uri="{FF2B5EF4-FFF2-40B4-BE49-F238E27FC236}">
                <a16:creationId xmlns:a16="http://schemas.microsoft.com/office/drawing/2014/main" id="{B1C92383-6C25-B063-F315-3F32CFAF45E6}"/>
              </a:ext>
            </a:extLst>
          </p:cNvPr>
          <p:cNvSpPr txBox="1"/>
          <p:nvPr/>
        </p:nvSpPr>
        <p:spPr>
          <a:xfrm>
            <a:off x="5316666" y="2382086"/>
            <a:ext cx="7498563" cy="1582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Pulse width</a:t>
            </a: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: 20ns</a:t>
            </a: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Lead edge: </a:t>
            </a: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4ns</a:t>
            </a:r>
            <a:endParaRPr lang="en-US" sz="3000" i="1">
              <a:solidFill>
                <a:schemeClr val="accent1">
                  <a:lumMod val="40000"/>
                  <a:lumOff val="60000"/>
                </a:schemeClr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i="1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Trail edge: </a:t>
            </a: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4ns</a:t>
            </a: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4D9F4241-9B99-08D8-8923-5B5BE0F66BC1}"/>
              </a:ext>
            </a:extLst>
          </p:cNvPr>
          <p:cNvSpPr txBox="1"/>
          <p:nvPr/>
        </p:nvSpPr>
        <p:spPr>
          <a:xfrm>
            <a:off x="825484" y="4487507"/>
            <a:ext cx="7498563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Preamplifier output signal</a:t>
            </a:r>
          </a:p>
        </p:txBody>
      </p:sp>
      <p:sp>
        <p:nvSpPr>
          <p:cNvPr id="40" name="TextBox 10">
            <a:extLst>
              <a:ext uri="{FF2B5EF4-FFF2-40B4-BE49-F238E27FC236}">
                <a16:creationId xmlns:a16="http://schemas.microsoft.com/office/drawing/2014/main" id="{0347162A-43D2-0E53-F177-265FCB8927EB}"/>
              </a:ext>
            </a:extLst>
          </p:cNvPr>
          <p:cNvSpPr txBox="1"/>
          <p:nvPr/>
        </p:nvSpPr>
        <p:spPr>
          <a:xfrm>
            <a:off x="9038039" y="4538232"/>
            <a:ext cx="7498563" cy="505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chemeClr val="accent1">
                    <a:lumMod val="40000"/>
                    <a:lumOff val="60000"/>
                  </a:schemeClr>
                </a:solidFill>
                <a:latin typeface="Calibri (MS)"/>
                <a:ea typeface="Calibri (MS)"/>
                <a:cs typeface="Calibri (MS)"/>
                <a:sym typeface="Calibri (MS)"/>
              </a:rPr>
              <a:t>Monovibrator output signal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FFDDDE-1EB7-0AF4-BD4E-909599624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4AB5185-3837-F374-B0FD-02CC8A5BBC24}"/>
              </a:ext>
            </a:extLst>
          </p:cNvPr>
          <p:cNvSpPr/>
          <p:nvPr/>
        </p:nvSpPr>
        <p:spPr>
          <a:xfrm rot="-5400000">
            <a:off x="3848349" y="-4424212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2C8B6B9-FD28-5498-6240-463BB43F654F}"/>
              </a:ext>
            </a:extLst>
          </p:cNvPr>
          <p:cNvSpPr txBox="1"/>
          <p:nvPr/>
        </p:nvSpPr>
        <p:spPr>
          <a:xfrm>
            <a:off x="681307" y="1357765"/>
            <a:ext cx="17301893" cy="8762395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E57BEB21-07ED-6934-10F4-D38ED9091687}"/>
              </a:ext>
            </a:extLst>
          </p:cNvPr>
          <p:cNvSpPr/>
          <p:nvPr/>
        </p:nvSpPr>
        <p:spPr>
          <a:xfrm>
            <a:off x="10537342" y="954815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E84AD91-5F46-B4C2-E705-633AEF72A696}"/>
              </a:ext>
            </a:extLst>
          </p:cNvPr>
          <p:cNvSpPr/>
          <p:nvPr/>
        </p:nvSpPr>
        <p:spPr>
          <a:xfrm>
            <a:off x="13041813" y="875258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5AE66FA-EC2B-C541-9A14-D7B6D2DD6A19}"/>
              </a:ext>
            </a:extLst>
          </p:cNvPr>
          <p:cNvSpPr/>
          <p:nvPr/>
        </p:nvSpPr>
        <p:spPr>
          <a:xfrm>
            <a:off x="5123602" y="2419035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A0224DB-4A7D-367C-072F-20BF86023413}"/>
              </a:ext>
            </a:extLst>
          </p:cNvPr>
          <p:cNvSpPr/>
          <p:nvPr/>
        </p:nvSpPr>
        <p:spPr>
          <a:xfrm>
            <a:off x="14072011" y="788623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31C2F33-F091-8501-6DEC-9B0B64DF63F6}"/>
              </a:ext>
            </a:extLst>
          </p:cNvPr>
          <p:cNvSpPr/>
          <p:nvPr/>
        </p:nvSpPr>
        <p:spPr>
          <a:xfrm>
            <a:off x="17259300" y="930421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8FF7FE7C-B36A-EAAA-F59A-BD63432DD6B8}"/>
              </a:ext>
            </a:extLst>
          </p:cNvPr>
          <p:cNvSpPr/>
          <p:nvPr/>
        </p:nvSpPr>
        <p:spPr>
          <a:xfrm>
            <a:off x="532472" y="558241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578C579E-25C0-E82B-B50F-EA85222C52B4}"/>
              </a:ext>
            </a:extLst>
          </p:cNvPr>
          <p:cNvSpPr txBox="1"/>
          <p:nvPr/>
        </p:nvSpPr>
        <p:spPr>
          <a:xfrm>
            <a:off x="315686" y="715835"/>
            <a:ext cx="9908452" cy="10402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000"/>
              </a:lnSpc>
            </a:pPr>
            <a:r>
              <a:rPr lang="en-US" sz="8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Real test with cosmics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F1B5A67-C0F2-874E-1394-F5C57FE096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95" y="5076926"/>
            <a:ext cx="7332831" cy="441885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F72B402-98AF-F758-31EE-8E6A16ADCD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95" y="651759"/>
            <a:ext cx="7332831" cy="4418852"/>
          </a:xfrm>
          <a:prstGeom prst="rect">
            <a:avLst/>
          </a:prstGeom>
        </p:spPr>
      </p:pic>
      <p:sp>
        <p:nvSpPr>
          <p:cNvPr id="28" name="Freeform 7">
            <a:extLst>
              <a:ext uri="{FF2B5EF4-FFF2-40B4-BE49-F238E27FC236}">
                <a16:creationId xmlns:a16="http://schemas.microsoft.com/office/drawing/2014/main" id="{0B905A5B-FC37-7998-06DA-F4836807E51E}"/>
              </a:ext>
            </a:extLst>
          </p:cNvPr>
          <p:cNvSpPr/>
          <p:nvPr/>
        </p:nvSpPr>
        <p:spPr>
          <a:xfrm>
            <a:off x="6172200" y="8093582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7">
            <a:extLst>
              <a:ext uri="{FF2B5EF4-FFF2-40B4-BE49-F238E27FC236}">
                <a16:creationId xmlns:a16="http://schemas.microsoft.com/office/drawing/2014/main" id="{8ABE14AA-4A4B-BC3C-F421-E72358ECCBC2}"/>
              </a:ext>
            </a:extLst>
          </p:cNvPr>
          <p:cNvSpPr/>
          <p:nvPr/>
        </p:nvSpPr>
        <p:spPr>
          <a:xfrm>
            <a:off x="138864" y="4423316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7">
            <a:extLst>
              <a:ext uri="{FF2B5EF4-FFF2-40B4-BE49-F238E27FC236}">
                <a16:creationId xmlns:a16="http://schemas.microsoft.com/office/drawing/2014/main" id="{386FFB4B-BA23-BAF2-03BF-D82392191041}"/>
              </a:ext>
            </a:extLst>
          </p:cNvPr>
          <p:cNvSpPr/>
          <p:nvPr/>
        </p:nvSpPr>
        <p:spPr>
          <a:xfrm>
            <a:off x="9925749" y="2419034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id="{61566CC2-4274-B439-055F-AB1D6C523CCD}"/>
              </a:ext>
            </a:extLst>
          </p:cNvPr>
          <p:cNvSpPr/>
          <p:nvPr/>
        </p:nvSpPr>
        <p:spPr>
          <a:xfrm>
            <a:off x="10835011" y="2286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8"/>
                </a:lnTo>
                <a:lnTo>
                  <a:pt x="0" y="283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F5EDF4B0-234F-BB4C-865B-028452A1684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676480" y="639910"/>
            <a:ext cx="6864043" cy="9152059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86B1340-E663-AB19-5F69-D3496D4EE12F}"/>
              </a:ext>
            </a:extLst>
          </p:cNvPr>
          <p:cNvCxnSpPr>
            <a:cxnSpLocks/>
          </p:cNvCxnSpPr>
          <p:nvPr/>
        </p:nvCxnSpPr>
        <p:spPr>
          <a:xfrm flipH="1" flipV="1">
            <a:off x="6168634" y="6348692"/>
            <a:ext cx="790107" cy="290783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70CF03-3BD7-A1E0-912A-543574363AFE}"/>
              </a:ext>
            </a:extLst>
          </p:cNvPr>
          <p:cNvCxnSpPr/>
          <p:nvPr/>
        </p:nvCxnSpPr>
        <p:spPr>
          <a:xfrm>
            <a:off x="6958741" y="9227190"/>
            <a:ext cx="2674131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FA1AEFB-6A72-AACE-57C3-9BE614DDE00F}"/>
              </a:ext>
            </a:extLst>
          </p:cNvPr>
          <p:cNvSpPr txBox="1"/>
          <p:nvPr/>
        </p:nvSpPr>
        <p:spPr>
          <a:xfrm>
            <a:off x="6972338" y="8703970"/>
            <a:ext cx="2921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40000"/>
                    <a:lumOff val="60000"/>
                  </a:schemeClr>
                </a:solidFill>
              </a:rPr>
              <a:t>Plastic scintillator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C16165-1405-CEEB-3C27-2D4E85D1D5D5}"/>
              </a:ext>
            </a:extLst>
          </p:cNvPr>
          <p:cNvCxnSpPr>
            <a:cxnSpLocks/>
          </p:cNvCxnSpPr>
          <p:nvPr/>
        </p:nvCxnSpPr>
        <p:spPr>
          <a:xfrm flipH="1" flipV="1">
            <a:off x="4518788" y="3688081"/>
            <a:ext cx="1668895" cy="6468016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E0B7605-C9AE-D887-8B5A-1570FEBBAEB9}"/>
              </a:ext>
            </a:extLst>
          </p:cNvPr>
          <p:cNvCxnSpPr/>
          <p:nvPr/>
        </p:nvCxnSpPr>
        <p:spPr>
          <a:xfrm>
            <a:off x="6168634" y="10156097"/>
            <a:ext cx="2674131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084CEBD3-DB7B-C79A-BD18-DAA88E978CC1}"/>
              </a:ext>
            </a:extLst>
          </p:cNvPr>
          <p:cNvSpPr txBox="1"/>
          <p:nvPr/>
        </p:nvSpPr>
        <p:spPr>
          <a:xfrm>
            <a:off x="6222179" y="9637282"/>
            <a:ext cx="2921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40000"/>
                    <a:lumOff val="60000"/>
                  </a:schemeClr>
                </a:solidFill>
              </a:rPr>
              <a:t>Output signal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0B5F185A-5170-44A3-A99D-09FBE935E318}"/>
              </a:ext>
            </a:extLst>
          </p:cNvPr>
          <p:cNvCxnSpPr>
            <a:cxnSpLocks/>
          </p:cNvCxnSpPr>
          <p:nvPr/>
        </p:nvCxnSpPr>
        <p:spPr>
          <a:xfrm flipV="1">
            <a:off x="1853013" y="2886926"/>
            <a:ext cx="700554" cy="633246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6C7725DA-0A8D-7006-B79B-9CFA57C4B71E}"/>
              </a:ext>
            </a:extLst>
          </p:cNvPr>
          <p:cNvCxnSpPr>
            <a:cxnSpLocks/>
          </p:cNvCxnSpPr>
          <p:nvPr/>
        </p:nvCxnSpPr>
        <p:spPr>
          <a:xfrm>
            <a:off x="0" y="9256528"/>
            <a:ext cx="1853013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E8E1EEDE-F799-C5FE-33A1-F85B4A313E39}"/>
              </a:ext>
            </a:extLst>
          </p:cNvPr>
          <p:cNvSpPr txBox="1"/>
          <p:nvPr/>
        </p:nvSpPr>
        <p:spPr>
          <a:xfrm>
            <a:off x="130279" y="8302421"/>
            <a:ext cx="18530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40000"/>
                    <a:lumOff val="60000"/>
                  </a:schemeClr>
                </a:solidFill>
              </a:rPr>
              <a:t>Input SiPM signal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33DE85A8-D8E9-F661-0180-00921AC2D0D5}"/>
              </a:ext>
            </a:extLst>
          </p:cNvPr>
          <p:cNvCxnSpPr>
            <a:cxnSpLocks/>
          </p:cNvCxnSpPr>
          <p:nvPr/>
        </p:nvCxnSpPr>
        <p:spPr>
          <a:xfrm flipV="1">
            <a:off x="2314323" y="3688081"/>
            <a:ext cx="700554" cy="6332467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E8247CA-09AE-BB4B-1B6F-50664F0A929F}"/>
              </a:ext>
            </a:extLst>
          </p:cNvPr>
          <p:cNvCxnSpPr>
            <a:cxnSpLocks/>
          </p:cNvCxnSpPr>
          <p:nvPr/>
        </p:nvCxnSpPr>
        <p:spPr>
          <a:xfrm>
            <a:off x="0" y="10020548"/>
            <a:ext cx="2355069" cy="14141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7BFBCB29-B0F8-C7B6-3E68-A31904EBC49D}"/>
              </a:ext>
            </a:extLst>
          </p:cNvPr>
          <p:cNvSpPr txBox="1"/>
          <p:nvPr/>
        </p:nvSpPr>
        <p:spPr>
          <a:xfrm>
            <a:off x="95433" y="9484913"/>
            <a:ext cx="1853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1">
                    <a:lumMod val="40000"/>
                    <a:lumOff val="60000"/>
                  </a:schemeClr>
                </a:solidFill>
              </a:rPr>
              <a:t>Board</a:t>
            </a:r>
          </a:p>
        </p:txBody>
      </p:sp>
    </p:spTree>
    <p:extLst>
      <p:ext uri="{BB962C8B-B14F-4D97-AF65-F5344CB8AC3E}">
        <p14:creationId xmlns:p14="http://schemas.microsoft.com/office/powerpoint/2010/main" val="2852590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079660" y="-4433445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215092" y="1820951"/>
            <a:ext cx="15355977" cy="6645095"/>
            <a:chOff x="0" y="0"/>
            <a:chExt cx="4044373" cy="175014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44373" cy="1750149"/>
            </a:xfrm>
            <a:custGeom>
              <a:avLst/>
              <a:gdLst/>
              <a:ahLst/>
              <a:cxnLst/>
              <a:rect l="l" t="t" r="r" b="b"/>
              <a:pathLst>
                <a:path w="4044373" h="1750149">
                  <a:moveTo>
                    <a:pt x="25712" y="0"/>
                  </a:moveTo>
                  <a:lnTo>
                    <a:pt x="4018660" y="0"/>
                  </a:lnTo>
                  <a:cubicBezTo>
                    <a:pt x="4025479" y="0"/>
                    <a:pt x="4032019" y="2709"/>
                    <a:pt x="4036842" y="7531"/>
                  </a:cubicBezTo>
                  <a:cubicBezTo>
                    <a:pt x="4041663" y="12353"/>
                    <a:pt x="4044373" y="18893"/>
                    <a:pt x="4044373" y="25712"/>
                  </a:cubicBezTo>
                  <a:lnTo>
                    <a:pt x="4044373" y="1724436"/>
                  </a:lnTo>
                  <a:cubicBezTo>
                    <a:pt x="4044373" y="1731256"/>
                    <a:pt x="4041663" y="1737796"/>
                    <a:pt x="4036842" y="1742618"/>
                  </a:cubicBezTo>
                  <a:cubicBezTo>
                    <a:pt x="4032019" y="1747440"/>
                    <a:pt x="4025479" y="1750149"/>
                    <a:pt x="4018660" y="1750149"/>
                  </a:cubicBezTo>
                  <a:lnTo>
                    <a:pt x="25712" y="1750149"/>
                  </a:lnTo>
                  <a:cubicBezTo>
                    <a:pt x="11512" y="1750149"/>
                    <a:pt x="0" y="1738637"/>
                    <a:pt x="0" y="1724436"/>
                  </a:cubicBezTo>
                  <a:lnTo>
                    <a:pt x="0" y="25712"/>
                  </a:lnTo>
                  <a:cubicBezTo>
                    <a:pt x="0" y="18893"/>
                    <a:pt x="2709" y="12353"/>
                    <a:pt x="7531" y="7531"/>
                  </a:cubicBezTo>
                  <a:cubicBezTo>
                    <a:pt x="12353" y="2709"/>
                    <a:pt x="18893" y="0"/>
                    <a:pt x="25712" y="0"/>
                  </a:cubicBezTo>
                  <a:close/>
                </a:path>
              </a:pathLst>
            </a:custGeom>
            <a:solidFill>
              <a:srgbClr val="262779"/>
            </a:solidFill>
            <a:ln w="38100" cap="rnd">
              <a:solidFill>
                <a:srgbClr val="FFFFFF"/>
              </a:solidFill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044373" cy="17882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72867" y="2553743"/>
            <a:ext cx="12997483" cy="5330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3561" lvl="1" indent="-536781" algn="l">
              <a:lnSpc>
                <a:spcPts val="6961"/>
              </a:lnSpc>
              <a:buFont typeface="Arial"/>
              <a:buChar char="•"/>
            </a:pPr>
            <a:r>
              <a:rPr lang="en-US" sz="497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Implement SiPM signal counting and rate analysis using a microcontroller</a:t>
            </a:r>
          </a:p>
          <a:p>
            <a:pPr marL="1073561" lvl="1" indent="-536781" algn="l">
              <a:lnSpc>
                <a:spcPts val="6961"/>
              </a:lnSpc>
              <a:buFont typeface="Arial"/>
              <a:buChar char="•"/>
            </a:pPr>
            <a:r>
              <a:rPr lang="en-US" sz="497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Measure the amplitude of SiPM signals</a:t>
            </a:r>
          </a:p>
          <a:p>
            <a:pPr marL="1073561" lvl="1" indent="-536781" algn="l">
              <a:lnSpc>
                <a:spcPts val="6961"/>
              </a:lnSpc>
              <a:buFont typeface="Arial"/>
              <a:buChar char="•"/>
            </a:pPr>
            <a:r>
              <a:rPr lang="en-US" sz="4972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Analyze and characterize the detected signals</a:t>
            </a:r>
          </a:p>
          <a:p>
            <a:pPr algn="l">
              <a:lnSpc>
                <a:spcPts val="6961"/>
              </a:lnSpc>
            </a:pPr>
            <a:endParaRPr lang="en-US" sz="4972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6961"/>
              </a:lnSpc>
              <a:spcBef>
                <a:spcPct val="0"/>
              </a:spcBef>
            </a:pPr>
            <a:endParaRPr lang="en-US" sz="4972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-110253" y="225672"/>
            <a:ext cx="8466667" cy="1414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71"/>
              </a:lnSpc>
            </a:pPr>
            <a:r>
              <a:rPr lang="en-US" sz="9171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Future Plans</a:t>
            </a:r>
          </a:p>
        </p:txBody>
      </p:sp>
      <p:sp>
        <p:nvSpPr>
          <p:cNvPr id="8" name="Freeform 8"/>
          <p:cNvSpPr/>
          <p:nvPr/>
        </p:nvSpPr>
        <p:spPr>
          <a:xfrm>
            <a:off x="7641144" y="225672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32472" y="558241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658518" y="372720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011400" y="96393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356413" y="917668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C9D8A63-015B-194F-CD62-1316B183B3FF}"/>
              </a:ext>
            </a:extLst>
          </p:cNvPr>
          <p:cNvSpPr/>
          <p:nvPr/>
        </p:nvSpPr>
        <p:spPr>
          <a:xfrm>
            <a:off x="11201400" y="1058807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324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327339-2C23-6FB0-EB56-1E0A8A581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CEAF791-D35D-22C1-9A5C-AB771FC578AD}"/>
              </a:ext>
            </a:extLst>
          </p:cNvPr>
          <p:cNvSpPr/>
          <p:nvPr/>
        </p:nvSpPr>
        <p:spPr>
          <a:xfrm rot="-5400000">
            <a:off x="4079660" y="-4433445"/>
            <a:ext cx="10774062" cy="19153889"/>
          </a:xfrm>
          <a:custGeom>
            <a:avLst/>
            <a:gdLst/>
            <a:ahLst/>
            <a:cxnLst/>
            <a:rect l="l" t="t" r="r" b="b"/>
            <a:pathLst>
              <a:path w="10774062" h="19153889">
                <a:moveTo>
                  <a:pt x="0" y="0"/>
                </a:moveTo>
                <a:lnTo>
                  <a:pt x="10774062" y="0"/>
                </a:lnTo>
                <a:lnTo>
                  <a:pt x="10774062" y="19153888"/>
                </a:lnTo>
                <a:lnTo>
                  <a:pt x="0" y="191538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4000"/>
            </a:blip>
            <a:stretch>
              <a:fillRect/>
            </a:stretch>
          </a:blipFill>
        </p:spPr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65117E9-F1B6-314C-DC15-138AD4CE7E66}"/>
              </a:ext>
            </a:extLst>
          </p:cNvPr>
          <p:cNvSpPr txBox="1"/>
          <p:nvPr/>
        </p:nvSpPr>
        <p:spPr>
          <a:xfrm>
            <a:off x="3962400" y="4489596"/>
            <a:ext cx="10710334" cy="1446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171"/>
              </a:lnSpc>
            </a:pPr>
            <a:r>
              <a:rPr lang="en-US" sz="166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Thank</a:t>
            </a:r>
            <a:r>
              <a:rPr lang="en-US" sz="138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You!</a:t>
            </a:r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F901B4C-EE26-6001-18EB-B90C33CF5C62}"/>
              </a:ext>
            </a:extLst>
          </p:cNvPr>
          <p:cNvSpPr/>
          <p:nvPr/>
        </p:nvSpPr>
        <p:spPr>
          <a:xfrm>
            <a:off x="7641144" y="225672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171B044A-8276-575D-B9C6-18EC169F77DC}"/>
              </a:ext>
            </a:extLst>
          </p:cNvPr>
          <p:cNvSpPr/>
          <p:nvPr/>
        </p:nvSpPr>
        <p:spPr>
          <a:xfrm>
            <a:off x="532472" y="558241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F196AEB5-62C9-C8A5-FDA9-C8D783A3E1FC}"/>
              </a:ext>
            </a:extLst>
          </p:cNvPr>
          <p:cNvSpPr/>
          <p:nvPr/>
        </p:nvSpPr>
        <p:spPr>
          <a:xfrm>
            <a:off x="17658518" y="3727208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114A098F-6572-4298-56E3-1340719A5AC9}"/>
              </a:ext>
            </a:extLst>
          </p:cNvPr>
          <p:cNvSpPr/>
          <p:nvPr/>
        </p:nvSpPr>
        <p:spPr>
          <a:xfrm>
            <a:off x="15011400" y="963930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DEBDE0AB-9076-1CD8-7F8E-F01D3462CC07}"/>
              </a:ext>
            </a:extLst>
          </p:cNvPr>
          <p:cNvSpPr/>
          <p:nvPr/>
        </p:nvSpPr>
        <p:spPr>
          <a:xfrm>
            <a:off x="8356413" y="9176680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9" y="0"/>
                </a:lnTo>
                <a:lnTo>
                  <a:pt x="297669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2C9A995C-E1C9-9DBD-B896-F50950D0A584}"/>
              </a:ext>
            </a:extLst>
          </p:cNvPr>
          <p:cNvSpPr/>
          <p:nvPr/>
        </p:nvSpPr>
        <p:spPr>
          <a:xfrm>
            <a:off x="11201400" y="1058807"/>
            <a:ext cx="297669" cy="283597"/>
          </a:xfrm>
          <a:custGeom>
            <a:avLst/>
            <a:gdLst/>
            <a:ahLst/>
            <a:cxnLst/>
            <a:rect l="l" t="t" r="r" b="b"/>
            <a:pathLst>
              <a:path w="297669" h="283597">
                <a:moveTo>
                  <a:pt x="0" y="0"/>
                </a:moveTo>
                <a:lnTo>
                  <a:pt x="297668" y="0"/>
                </a:lnTo>
                <a:lnTo>
                  <a:pt x="297668" y="283597"/>
                </a:lnTo>
                <a:lnTo>
                  <a:pt x="0" y="2835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68353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354</Words>
  <Application>Microsoft Office PowerPoint</Application>
  <PresentationFormat>Custom</PresentationFormat>
  <Paragraphs>106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Cambria Math</vt:lpstr>
      <vt:lpstr>Calibri</vt:lpstr>
      <vt:lpstr>Calibri (MS)</vt:lpstr>
      <vt:lpstr>Calibri (MS) Bold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Electrical</dc:title>
  <cp:lastModifiedBy>mariami titilokashvili</cp:lastModifiedBy>
  <cp:revision>13</cp:revision>
  <dcterms:created xsi:type="dcterms:W3CDTF">2006-08-16T00:00:00Z</dcterms:created>
  <dcterms:modified xsi:type="dcterms:W3CDTF">2026-09-07T19:15:42Z</dcterms:modified>
  <dc:identifier>DAHSE2obvsU</dc:identifier>
</cp:coreProperties>
</file>