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1235" r:id="rId3"/>
    <p:sldId id="1236" r:id="rId4"/>
    <p:sldId id="260" r:id="rId5"/>
    <p:sldId id="286" r:id="rId6"/>
    <p:sldId id="262" r:id="rId7"/>
    <p:sldId id="259" r:id="rId8"/>
    <p:sldId id="304" r:id="rId9"/>
    <p:sldId id="288" r:id="rId10"/>
    <p:sldId id="287" r:id="rId11"/>
    <p:sldId id="264" r:id="rId12"/>
    <p:sldId id="1234" r:id="rId13"/>
    <p:sldId id="289" r:id="rId14"/>
    <p:sldId id="266" r:id="rId15"/>
    <p:sldId id="281" r:id="rId16"/>
    <p:sldId id="267" r:id="rId17"/>
    <p:sldId id="284" r:id="rId18"/>
    <p:sldId id="268" r:id="rId19"/>
    <p:sldId id="269" r:id="rId20"/>
    <p:sldId id="1233" r:id="rId21"/>
    <p:sldId id="271" r:id="rId2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CE00"/>
    <a:srgbClr val="526879"/>
    <a:srgbClr val="7B8FA1"/>
    <a:srgbClr val="0B2E4F"/>
    <a:srgbClr val="C5E0B4"/>
    <a:srgbClr val="E2F0D9"/>
    <a:srgbClr val="BDD7EE"/>
    <a:srgbClr val="DEEBF7"/>
    <a:srgbClr val="FFE699"/>
    <a:srgbClr val="FFF2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51F4AB-74A8-434C-B1C8-B97E17073425}" v="29" dt="2026-09-08T08:54:52.4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00" autoAdjust="0"/>
    <p:restoredTop sz="94610"/>
  </p:normalViewPr>
  <p:slideViewPr>
    <p:cSldViewPr snapToGrid="0" snapToObjects="1">
      <p:cViewPr varScale="1">
        <p:scale>
          <a:sx n="48" d="100"/>
          <a:sy n="48" d="100"/>
        </p:scale>
        <p:origin x="72" y="8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koloz Kalichava" userId="965c066150d1bf6c" providerId="LiveId" clId="{C1918902-123C-4CA5-B78F-56BA610D82F4}"/>
    <pc:docChg chg="undo custSel addSld modSld sldOrd">
      <pc:chgData name="nikoloz Kalichava" userId="965c066150d1bf6c" providerId="LiveId" clId="{C1918902-123C-4CA5-B78F-56BA610D82F4}" dt="2026-09-08T10:19:45.036" v="351" actId="20577"/>
      <pc:docMkLst>
        <pc:docMk/>
      </pc:docMkLst>
      <pc:sldChg chg="modSp mod">
        <pc:chgData name="nikoloz Kalichava" userId="965c066150d1bf6c" providerId="LiveId" clId="{C1918902-123C-4CA5-B78F-56BA610D82F4}" dt="2026-09-08T08:11:40.603" v="219" actId="20577"/>
        <pc:sldMkLst>
          <pc:docMk/>
          <pc:sldMk cId="0" sldId="256"/>
        </pc:sldMkLst>
        <pc:spChg chg="mod">
          <ac:chgData name="nikoloz Kalichava" userId="965c066150d1bf6c" providerId="LiveId" clId="{C1918902-123C-4CA5-B78F-56BA610D82F4}" dt="2026-09-08T08:11:40.603" v="219" actId="20577"/>
          <ac:spMkLst>
            <pc:docMk/>
            <pc:sldMk cId="0" sldId="256"/>
            <ac:spMk id="5" creationId="{00000000-0000-0000-0000-000000000000}"/>
          </ac:spMkLst>
        </pc:spChg>
        <pc:spChg chg="mod">
          <ac:chgData name="nikoloz Kalichava" userId="965c066150d1bf6c" providerId="LiveId" clId="{C1918902-123C-4CA5-B78F-56BA610D82F4}" dt="2026-09-07T19:46:38.818" v="46" actId="20577"/>
          <ac:spMkLst>
            <pc:docMk/>
            <pc:sldMk cId="0" sldId="256"/>
            <ac:spMk id="8" creationId="{00000000-0000-0000-0000-000000000000}"/>
          </ac:spMkLst>
        </pc:spChg>
      </pc:sldChg>
      <pc:sldChg chg="addSp delSp modSp mod">
        <pc:chgData name="nikoloz Kalichava" userId="965c066150d1bf6c" providerId="LiveId" clId="{C1918902-123C-4CA5-B78F-56BA610D82F4}" dt="2026-09-08T08:30:15.738" v="321" actId="114"/>
        <pc:sldMkLst>
          <pc:docMk/>
          <pc:sldMk cId="0" sldId="259"/>
        </pc:sldMkLst>
        <pc:spChg chg="add del">
          <ac:chgData name="nikoloz Kalichava" userId="965c066150d1bf6c" providerId="LiveId" clId="{C1918902-123C-4CA5-B78F-56BA610D82F4}" dt="2026-09-08T08:28:26.617" v="305" actId="22"/>
          <ac:spMkLst>
            <pc:docMk/>
            <pc:sldMk cId="0" sldId="259"/>
            <ac:spMk id="6" creationId="{351F1C50-2537-A2C0-09FC-C1A5F9563347}"/>
          </ac:spMkLst>
        </pc:spChg>
        <pc:spChg chg="add mod">
          <ac:chgData name="nikoloz Kalichava" userId="965c066150d1bf6c" providerId="LiveId" clId="{C1918902-123C-4CA5-B78F-56BA610D82F4}" dt="2026-09-08T08:30:15.738" v="321" actId="114"/>
          <ac:spMkLst>
            <pc:docMk/>
            <pc:sldMk cId="0" sldId="259"/>
            <ac:spMk id="8" creationId="{F8325A69-DA52-9579-841A-D07B68D56B86}"/>
          </ac:spMkLst>
        </pc:spChg>
      </pc:sldChg>
      <pc:sldChg chg="addSp modSp mod">
        <pc:chgData name="nikoloz Kalichava" userId="965c066150d1bf6c" providerId="LiveId" clId="{C1918902-123C-4CA5-B78F-56BA610D82F4}" dt="2026-09-08T08:28:28.116" v="306" actId="1076"/>
        <pc:sldMkLst>
          <pc:docMk/>
          <pc:sldMk cId="0" sldId="260"/>
        </pc:sldMkLst>
        <pc:spChg chg="mod">
          <ac:chgData name="nikoloz Kalichava" userId="965c066150d1bf6c" providerId="LiveId" clId="{C1918902-123C-4CA5-B78F-56BA610D82F4}" dt="2026-09-08T08:15:06.769" v="225" actId="20577"/>
          <ac:spMkLst>
            <pc:docMk/>
            <pc:sldMk cId="0" sldId="260"/>
            <ac:spMk id="5" creationId="{00000000-0000-0000-0000-000000000000}"/>
          </ac:spMkLst>
        </pc:spChg>
        <pc:spChg chg="add mod">
          <ac:chgData name="nikoloz Kalichava" userId="965c066150d1bf6c" providerId="LiveId" clId="{C1918902-123C-4CA5-B78F-56BA610D82F4}" dt="2026-09-08T08:28:28.116" v="306" actId="1076"/>
          <ac:spMkLst>
            <pc:docMk/>
            <pc:sldMk cId="0" sldId="260"/>
            <ac:spMk id="19" creationId="{930004B1-CF38-B3FB-DCFF-69C1682ED0E3}"/>
          </ac:spMkLst>
        </pc:spChg>
      </pc:sldChg>
      <pc:sldChg chg="modSp mod">
        <pc:chgData name="nikoloz Kalichava" userId="965c066150d1bf6c" providerId="LiveId" clId="{C1918902-123C-4CA5-B78F-56BA610D82F4}" dt="2026-09-07T20:17:56.413" v="66" actId="20577"/>
        <pc:sldMkLst>
          <pc:docMk/>
          <pc:sldMk cId="0" sldId="262"/>
        </pc:sldMkLst>
        <pc:spChg chg="mod">
          <ac:chgData name="nikoloz Kalichava" userId="965c066150d1bf6c" providerId="LiveId" clId="{C1918902-123C-4CA5-B78F-56BA610D82F4}" dt="2026-09-07T20:17:56.413" v="66" actId="20577"/>
          <ac:spMkLst>
            <pc:docMk/>
            <pc:sldMk cId="0" sldId="262"/>
            <ac:spMk id="16" creationId="{00000000-0000-0000-0000-000000000000}"/>
          </ac:spMkLst>
        </pc:spChg>
      </pc:sldChg>
      <pc:sldChg chg="modSp mod">
        <pc:chgData name="nikoloz Kalichava" userId="965c066150d1bf6c" providerId="LiveId" clId="{C1918902-123C-4CA5-B78F-56BA610D82F4}" dt="2026-09-08T07:41:53.909" v="204" actId="20577"/>
        <pc:sldMkLst>
          <pc:docMk/>
          <pc:sldMk cId="0" sldId="264"/>
        </pc:sldMkLst>
        <pc:spChg chg="mod">
          <ac:chgData name="nikoloz Kalichava" userId="965c066150d1bf6c" providerId="LiveId" clId="{C1918902-123C-4CA5-B78F-56BA610D82F4}" dt="2026-09-07T21:46:29.148" v="137" actId="20577"/>
          <ac:spMkLst>
            <pc:docMk/>
            <pc:sldMk cId="0" sldId="264"/>
            <ac:spMk id="4" creationId="{00000000-0000-0000-0000-000000000000}"/>
          </ac:spMkLst>
        </pc:spChg>
        <pc:spChg chg="mod">
          <ac:chgData name="nikoloz Kalichava" userId="965c066150d1bf6c" providerId="LiveId" clId="{C1918902-123C-4CA5-B78F-56BA610D82F4}" dt="2026-09-07T20:49:53.163" v="95" actId="20577"/>
          <ac:spMkLst>
            <pc:docMk/>
            <pc:sldMk cId="0" sldId="264"/>
            <ac:spMk id="7" creationId="{00000000-0000-0000-0000-000000000000}"/>
          </ac:spMkLst>
        </pc:spChg>
        <pc:spChg chg="mod">
          <ac:chgData name="nikoloz Kalichava" userId="965c066150d1bf6c" providerId="LiveId" clId="{C1918902-123C-4CA5-B78F-56BA610D82F4}" dt="2026-09-08T07:41:53.909" v="204" actId="20577"/>
          <ac:spMkLst>
            <pc:docMk/>
            <pc:sldMk cId="0" sldId="264"/>
            <ac:spMk id="15" creationId="{00000000-0000-0000-0000-000000000000}"/>
          </ac:spMkLst>
        </pc:spChg>
      </pc:sldChg>
      <pc:sldChg chg="delSp modSp mod">
        <pc:chgData name="nikoloz Kalichava" userId="965c066150d1bf6c" providerId="LiveId" clId="{C1918902-123C-4CA5-B78F-56BA610D82F4}" dt="2026-09-08T10:19:45.036" v="351" actId="20577"/>
        <pc:sldMkLst>
          <pc:docMk/>
          <pc:sldMk cId="0" sldId="268"/>
        </pc:sldMkLst>
        <pc:spChg chg="del">
          <ac:chgData name="nikoloz Kalichava" userId="965c066150d1bf6c" providerId="LiveId" clId="{C1918902-123C-4CA5-B78F-56BA610D82F4}" dt="2026-09-08T07:44:15.777" v="214" actId="478"/>
          <ac:spMkLst>
            <pc:docMk/>
            <pc:sldMk cId="0" sldId="268"/>
            <ac:spMk id="5" creationId="{00000000-0000-0000-0000-000000000000}"/>
          </ac:spMkLst>
        </pc:spChg>
        <pc:spChg chg="del">
          <ac:chgData name="nikoloz Kalichava" userId="965c066150d1bf6c" providerId="LiveId" clId="{C1918902-123C-4CA5-B78F-56BA610D82F4}" dt="2026-09-08T07:44:20.954" v="216" actId="478"/>
          <ac:spMkLst>
            <pc:docMk/>
            <pc:sldMk cId="0" sldId="268"/>
            <ac:spMk id="6" creationId="{00000000-0000-0000-0000-000000000000}"/>
          </ac:spMkLst>
        </pc:spChg>
        <pc:spChg chg="del">
          <ac:chgData name="nikoloz Kalichava" userId="965c066150d1bf6c" providerId="LiveId" clId="{C1918902-123C-4CA5-B78F-56BA610D82F4}" dt="2026-09-08T07:44:12.621" v="213" actId="478"/>
          <ac:spMkLst>
            <pc:docMk/>
            <pc:sldMk cId="0" sldId="268"/>
            <ac:spMk id="7" creationId="{00000000-0000-0000-0000-000000000000}"/>
          </ac:spMkLst>
        </pc:spChg>
        <pc:spChg chg="del">
          <ac:chgData name="nikoloz Kalichava" userId="965c066150d1bf6c" providerId="LiveId" clId="{C1918902-123C-4CA5-B78F-56BA610D82F4}" dt="2026-09-08T07:44:19.271" v="215" actId="478"/>
          <ac:spMkLst>
            <pc:docMk/>
            <pc:sldMk cId="0" sldId="268"/>
            <ac:spMk id="8" creationId="{00000000-0000-0000-0000-000000000000}"/>
          </ac:spMkLst>
        </pc:spChg>
        <pc:spChg chg="mod">
          <ac:chgData name="nikoloz Kalichava" userId="965c066150d1bf6c" providerId="LiveId" clId="{C1918902-123C-4CA5-B78F-56BA610D82F4}" dt="2026-09-08T07:44:29.436" v="217" actId="1076"/>
          <ac:spMkLst>
            <pc:docMk/>
            <pc:sldMk cId="0" sldId="268"/>
            <ac:spMk id="9" creationId="{00000000-0000-0000-0000-000000000000}"/>
          </ac:spMkLst>
        </pc:spChg>
        <pc:spChg chg="mod">
          <ac:chgData name="nikoloz Kalichava" userId="965c066150d1bf6c" providerId="LiveId" clId="{C1918902-123C-4CA5-B78F-56BA610D82F4}" dt="2026-09-08T07:44:29.436" v="217" actId="1076"/>
          <ac:spMkLst>
            <pc:docMk/>
            <pc:sldMk cId="0" sldId="268"/>
            <ac:spMk id="10" creationId="{00000000-0000-0000-0000-000000000000}"/>
          </ac:spMkLst>
        </pc:spChg>
        <pc:spChg chg="mod">
          <ac:chgData name="nikoloz Kalichava" userId="965c066150d1bf6c" providerId="LiveId" clId="{C1918902-123C-4CA5-B78F-56BA610D82F4}" dt="2026-09-08T10:19:45.036" v="351" actId="20577"/>
          <ac:spMkLst>
            <pc:docMk/>
            <pc:sldMk cId="0" sldId="268"/>
            <ac:spMk id="11" creationId="{00000000-0000-0000-0000-000000000000}"/>
          </ac:spMkLst>
        </pc:spChg>
        <pc:spChg chg="mod">
          <ac:chgData name="nikoloz Kalichava" userId="965c066150d1bf6c" providerId="LiveId" clId="{C1918902-123C-4CA5-B78F-56BA610D82F4}" dt="2026-09-08T08:56:25.217" v="339" actId="20577"/>
          <ac:spMkLst>
            <pc:docMk/>
            <pc:sldMk cId="0" sldId="268"/>
            <ac:spMk id="12" creationId="{00000000-0000-0000-0000-000000000000}"/>
          </ac:spMkLst>
        </pc:spChg>
        <pc:spChg chg="del">
          <ac:chgData name="nikoloz Kalichava" userId="965c066150d1bf6c" providerId="LiveId" clId="{C1918902-123C-4CA5-B78F-56BA610D82F4}" dt="2026-09-08T07:43:41.418" v="210" actId="478"/>
          <ac:spMkLst>
            <pc:docMk/>
            <pc:sldMk cId="0" sldId="268"/>
            <ac:spMk id="13" creationId="{00000000-0000-0000-0000-000000000000}"/>
          </ac:spMkLst>
        </pc:spChg>
        <pc:spChg chg="del">
          <ac:chgData name="nikoloz Kalichava" userId="965c066150d1bf6c" providerId="LiveId" clId="{C1918902-123C-4CA5-B78F-56BA610D82F4}" dt="2026-09-08T07:43:46.073" v="212" actId="478"/>
          <ac:spMkLst>
            <pc:docMk/>
            <pc:sldMk cId="0" sldId="268"/>
            <ac:spMk id="14" creationId="{00000000-0000-0000-0000-000000000000}"/>
          </ac:spMkLst>
        </pc:spChg>
        <pc:spChg chg="del">
          <ac:chgData name="nikoloz Kalichava" userId="965c066150d1bf6c" providerId="LiveId" clId="{C1918902-123C-4CA5-B78F-56BA610D82F4}" dt="2026-09-08T07:43:44.146" v="211" actId="478"/>
          <ac:spMkLst>
            <pc:docMk/>
            <pc:sldMk cId="0" sldId="268"/>
            <ac:spMk id="15" creationId="{00000000-0000-0000-0000-000000000000}"/>
          </ac:spMkLst>
        </pc:spChg>
        <pc:spChg chg="del">
          <ac:chgData name="nikoloz Kalichava" userId="965c066150d1bf6c" providerId="LiveId" clId="{C1918902-123C-4CA5-B78F-56BA610D82F4}" dt="2026-09-08T07:43:36.515" v="209" actId="478"/>
          <ac:spMkLst>
            <pc:docMk/>
            <pc:sldMk cId="0" sldId="268"/>
            <ac:spMk id="16" creationId="{00000000-0000-0000-0000-000000000000}"/>
          </ac:spMkLst>
        </pc:spChg>
        <pc:spChg chg="mod">
          <ac:chgData name="nikoloz Kalichava" userId="965c066150d1bf6c" providerId="LiveId" clId="{C1918902-123C-4CA5-B78F-56BA610D82F4}" dt="2026-09-08T07:44:29.436" v="217" actId="1076"/>
          <ac:spMkLst>
            <pc:docMk/>
            <pc:sldMk cId="0" sldId="268"/>
            <ac:spMk id="17" creationId="{00000000-0000-0000-0000-000000000000}"/>
          </ac:spMkLst>
        </pc:spChg>
        <pc:spChg chg="mod">
          <ac:chgData name="nikoloz Kalichava" userId="965c066150d1bf6c" providerId="LiveId" clId="{C1918902-123C-4CA5-B78F-56BA610D82F4}" dt="2026-09-08T07:44:29.436" v="217" actId="1076"/>
          <ac:spMkLst>
            <pc:docMk/>
            <pc:sldMk cId="0" sldId="268"/>
            <ac:spMk id="18" creationId="{00000000-0000-0000-0000-000000000000}"/>
          </ac:spMkLst>
        </pc:spChg>
        <pc:spChg chg="mod">
          <ac:chgData name="nikoloz Kalichava" userId="965c066150d1bf6c" providerId="LiveId" clId="{C1918902-123C-4CA5-B78F-56BA610D82F4}" dt="2026-09-08T07:44:29.436" v="217" actId="1076"/>
          <ac:spMkLst>
            <pc:docMk/>
            <pc:sldMk cId="0" sldId="268"/>
            <ac:spMk id="19" creationId="{00000000-0000-0000-0000-000000000000}"/>
          </ac:spMkLst>
        </pc:spChg>
        <pc:spChg chg="mod">
          <ac:chgData name="nikoloz Kalichava" userId="965c066150d1bf6c" providerId="LiveId" clId="{C1918902-123C-4CA5-B78F-56BA610D82F4}" dt="2026-09-08T07:44:29.436" v="217" actId="1076"/>
          <ac:spMkLst>
            <pc:docMk/>
            <pc:sldMk cId="0" sldId="268"/>
            <ac:spMk id="20" creationId="{00000000-0000-0000-0000-000000000000}"/>
          </ac:spMkLst>
        </pc:spChg>
      </pc:sldChg>
      <pc:sldChg chg="addSp modSp mod">
        <pc:chgData name="nikoloz Kalichava" userId="965c066150d1bf6c" providerId="LiveId" clId="{C1918902-123C-4CA5-B78F-56BA610D82F4}" dt="2026-09-07T22:02:47.848" v="201" actId="1076"/>
        <pc:sldMkLst>
          <pc:docMk/>
          <pc:sldMk cId="2312902677" sldId="281"/>
        </pc:sldMkLst>
        <pc:spChg chg="add mod">
          <ac:chgData name="nikoloz Kalichava" userId="965c066150d1bf6c" providerId="LiveId" clId="{C1918902-123C-4CA5-B78F-56BA610D82F4}" dt="2026-09-07T22:02:47.848" v="201" actId="1076"/>
          <ac:spMkLst>
            <pc:docMk/>
            <pc:sldMk cId="2312902677" sldId="281"/>
            <ac:spMk id="2" creationId="{2531C43A-0802-77D7-DB21-A18CF4037529}"/>
          </ac:spMkLst>
        </pc:spChg>
        <pc:spChg chg="add mod">
          <ac:chgData name="nikoloz Kalichava" userId="965c066150d1bf6c" providerId="LiveId" clId="{C1918902-123C-4CA5-B78F-56BA610D82F4}" dt="2026-09-07T22:02:45.293" v="200" actId="1076"/>
          <ac:spMkLst>
            <pc:docMk/>
            <pc:sldMk cId="2312902677" sldId="281"/>
            <ac:spMk id="7" creationId="{83B25652-BE97-2478-DC48-11C649237D0B}"/>
          </ac:spMkLst>
        </pc:spChg>
        <pc:picChg chg="mod">
          <ac:chgData name="nikoloz Kalichava" userId="965c066150d1bf6c" providerId="LiveId" clId="{C1918902-123C-4CA5-B78F-56BA610D82F4}" dt="2026-09-07T22:01:57.155" v="172" actId="1076"/>
          <ac:picMkLst>
            <pc:docMk/>
            <pc:sldMk cId="2312902677" sldId="281"/>
            <ac:picMk id="5" creationId="{0821D1A7-ACBB-0F86-4951-500EBB23F18B}"/>
          </ac:picMkLst>
        </pc:picChg>
      </pc:sldChg>
      <pc:sldChg chg="addSp delSp modSp mod">
        <pc:chgData name="nikoloz Kalichava" userId="965c066150d1bf6c" providerId="LiveId" clId="{C1918902-123C-4CA5-B78F-56BA610D82F4}" dt="2026-09-07T20:26:09.317" v="80" actId="478"/>
        <pc:sldMkLst>
          <pc:docMk/>
          <pc:sldMk cId="1806970030" sldId="288"/>
        </pc:sldMkLst>
        <pc:spChg chg="add del mod">
          <ac:chgData name="nikoloz Kalichava" userId="965c066150d1bf6c" providerId="LiveId" clId="{C1918902-123C-4CA5-B78F-56BA610D82F4}" dt="2026-09-07T20:26:09.317" v="80" actId="478"/>
          <ac:spMkLst>
            <pc:docMk/>
            <pc:sldMk cId="1806970030" sldId="288"/>
            <ac:spMk id="5" creationId="{335CA46E-1C67-D4CB-F839-66071EE46A3D}"/>
          </ac:spMkLst>
        </pc:spChg>
      </pc:sldChg>
      <pc:sldChg chg="addSp modSp mod">
        <pc:chgData name="nikoloz Kalichava" userId="965c066150d1bf6c" providerId="LiveId" clId="{C1918902-123C-4CA5-B78F-56BA610D82F4}" dt="2026-09-07T20:26:51.024" v="89" actId="1076"/>
        <pc:sldMkLst>
          <pc:docMk/>
          <pc:sldMk cId="4091267112" sldId="304"/>
        </pc:sldMkLst>
        <pc:spChg chg="add mod">
          <ac:chgData name="nikoloz Kalichava" userId="965c066150d1bf6c" providerId="LiveId" clId="{C1918902-123C-4CA5-B78F-56BA610D82F4}" dt="2026-09-07T20:26:51.024" v="89" actId="1076"/>
          <ac:spMkLst>
            <pc:docMk/>
            <pc:sldMk cId="4091267112" sldId="304"/>
            <ac:spMk id="3" creationId="{1ACDC16B-4A08-DE2C-759E-339714E41190}"/>
          </ac:spMkLst>
        </pc:spChg>
        <pc:spChg chg="mod">
          <ac:chgData name="nikoloz Kalichava" userId="965c066150d1bf6c" providerId="LiveId" clId="{C1918902-123C-4CA5-B78F-56BA610D82F4}" dt="2026-09-07T20:23:57.520" v="69" actId="313"/>
          <ac:spMkLst>
            <pc:docMk/>
            <pc:sldMk cId="4091267112" sldId="304"/>
            <ac:spMk id="33" creationId="{892703B8-3FD6-4591-9503-0D5355FA2064}"/>
          </ac:spMkLst>
        </pc:spChg>
        <pc:spChg chg="mod">
          <ac:chgData name="nikoloz Kalichava" userId="965c066150d1bf6c" providerId="LiveId" clId="{C1918902-123C-4CA5-B78F-56BA610D82F4}" dt="2026-09-07T20:22:41.395" v="68" actId="20577"/>
          <ac:spMkLst>
            <pc:docMk/>
            <pc:sldMk cId="4091267112" sldId="304"/>
            <ac:spMk id="36" creationId="{123AE4BF-FD54-419E-A844-E1FA1D6C1E2E}"/>
          </ac:spMkLst>
        </pc:spChg>
      </pc:sldChg>
      <pc:sldChg chg="modSp mod">
        <pc:chgData name="nikoloz Kalichava" userId="965c066150d1bf6c" providerId="LiveId" clId="{C1918902-123C-4CA5-B78F-56BA610D82F4}" dt="2026-09-07T21:27:53.025" v="131" actId="20577"/>
        <pc:sldMkLst>
          <pc:docMk/>
          <pc:sldMk cId="3995693703" sldId="1233"/>
        </pc:sldMkLst>
        <pc:spChg chg="mod">
          <ac:chgData name="nikoloz Kalichava" userId="965c066150d1bf6c" providerId="LiveId" clId="{C1918902-123C-4CA5-B78F-56BA610D82F4}" dt="2026-09-07T21:27:53.025" v="131" actId="20577"/>
          <ac:spMkLst>
            <pc:docMk/>
            <pc:sldMk cId="3995693703" sldId="1233"/>
            <ac:spMk id="33" creationId="{C29B9559-F1C1-49B1-A863-0DE1EBAB03FA}"/>
          </ac:spMkLst>
        </pc:spChg>
      </pc:sldChg>
      <pc:sldChg chg="addSp modSp mod ord">
        <pc:chgData name="nikoloz Kalichava" userId="965c066150d1bf6c" providerId="LiveId" clId="{C1918902-123C-4CA5-B78F-56BA610D82F4}" dt="2026-09-08T08:54:57.559" v="334" actId="108"/>
        <pc:sldMkLst>
          <pc:docMk/>
          <pc:sldMk cId="0" sldId="1234"/>
        </pc:sldMkLst>
        <pc:spChg chg="mod">
          <ac:chgData name="nikoloz Kalichava" userId="965c066150d1bf6c" providerId="LiveId" clId="{C1918902-123C-4CA5-B78F-56BA610D82F4}" dt="2026-09-08T08:54:26.712" v="330"/>
          <ac:spMkLst>
            <pc:docMk/>
            <pc:sldMk cId="0" sldId="1234"/>
            <ac:spMk id="9" creationId="{863440D8-BDA0-ED21-6815-08DC5CC9123E}"/>
          </ac:spMkLst>
        </pc:spChg>
        <pc:spChg chg="add mod">
          <ac:chgData name="nikoloz Kalichava" userId="965c066150d1bf6c" providerId="LiveId" clId="{C1918902-123C-4CA5-B78F-56BA610D82F4}" dt="2026-09-08T08:53:38.646" v="323" actId="571"/>
          <ac:spMkLst>
            <pc:docMk/>
            <pc:sldMk cId="0" sldId="1234"/>
            <ac:spMk id="10" creationId="{25C88C87-910C-97E9-2D99-296321BED4FA}"/>
          </ac:spMkLst>
        </pc:spChg>
        <pc:spChg chg="mod">
          <ac:chgData name="nikoloz Kalichava" userId="965c066150d1bf6c" providerId="LiveId" clId="{C1918902-123C-4CA5-B78F-56BA610D82F4}" dt="2026-09-08T08:54:57.559" v="334" actId="108"/>
          <ac:spMkLst>
            <pc:docMk/>
            <pc:sldMk cId="0" sldId="1234"/>
            <ac:spMk id="19" creationId="{99410992-2434-7B60-76FE-588996169964}"/>
          </ac:spMkLst>
        </pc:spChg>
      </pc:sldChg>
      <pc:sldChg chg="addSp delSp modSp mod">
        <pc:chgData name="nikoloz Kalichava" userId="965c066150d1bf6c" providerId="LiveId" clId="{C1918902-123C-4CA5-B78F-56BA610D82F4}" dt="2026-09-07T21:48:05.089" v="140" actId="21"/>
        <pc:sldMkLst>
          <pc:docMk/>
          <pc:sldMk cId="1520232889" sldId="1235"/>
        </pc:sldMkLst>
        <pc:picChg chg="add del mod">
          <ac:chgData name="nikoloz Kalichava" userId="965c066150d1bf6c" providerId="LiveId" clId="{C1918902-123C-4CA5-B78F-56BA610D82F4}" dt="2026-09-07T21:48:05.089" v="140" actId="21"/>
          <ac:picMkLst>
            <pc:docMk/>
            <pc:sldMk cId="1520232889" sldId="1235"/>
            <ac:picMk id="38" creationId="{5C93FD9C-061B-787B-F49B-90DABD8028B6}"/>
          </ac:picMkLst>
        </pc:picChg>
      </pc:sldChg>
      <pc:sldChg chg="addSp delSp modSp add mod delAnim modAnim">
        <pc:chgData name="nikoloz Kalichava" userId="965c066150d1bf6c" providerId="LiveId" clId="{C1918902-123C-4CA5-B78F-56BA610D82F4}" dt="2026-09-07T21:50:01.329" v="163"/>
        <pc:sldMkLst>
          <pc:docMk/>
          <pc:sldMk cId="390101204" sldId="1236"/>
        </pc:sldMkLst>
        <pc:picChg chg="add del mod">
          <ac:chgData name="nikoloz Kalichava" userId="965c066150d1bf6c" providerId="LiveId" clId="{C1918902-123C-4CA5-B78F-56BA610D82F4}" dt="2026-09-07T21:49:01.012" v="148" actId="478"/>
          <ac:picMkLst>
            <pc:docMk/>
            <pc:sldMk cId="390101204" sldId="1236"/>
            <ac:picMk id="39" creationId="{427B899D-7217-03C1-C9F5-0424297A5272}"/>
          </ac:picMkLst>
        </pc:picChg>
        <pc:picChg chg="add del">
          <ac:chgData name="nikoloz Kalichava" userId="965c066150d1bf6c" providerId="LiveId" clId="{C1918902-123C-4CA5-B78F-56BA610D82F4}" dt="2026-09-07T21:49:24.248" v="150" actId="478"/>
          <ac:picMkLst>
            <pc:docMk/>
            <pc:sldMk cId="390101204" sldId="1236"/>
            <ac:picMk id="41" creationId="{9BACFD23-3293-316D-8D3E-48F6B2F5807A}"/>
          </ac:picMkLst>
        </pc:picChg>
        <pc:picChg chg="add mod">
          <ac:chgData name="nikoloz Kalichava" userId="965c066150d1bf6c" providerId="LiveId" clId="{C1918902-123C-4CA5-B78F-56BA610D82F4}" dt="2026-09-07T21:49:35.756" v="155" actId="1076"/>
          <ac:picMkLst>
            <pc:docMk/>
            <pc:sldMk cId="390101204" sldId="1236"/>
            <ac:picMk id="43" creationId="{ED2786A2-6987-74C6-BD11-A3995A46F94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1901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00EA9-047C-359E-99EB-AFFCE1204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3EFB0E-0B09-5D9E-2C63-2DCDC98FF9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4BE27A-362E-24D8-2F0F-E89D783D35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C152BB-4AF0-8739-E1FD-51A52B51B084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569233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2CF75-2A53-87C5-36B3-BA696BA2B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3219A5-A283-3451-2865-77ACB7846D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15D291-9761-1EAC-2F91-BB0B7A132E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F1FDC-C551-2FF3-1FF1-7A6F666B86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0741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F4F0F-66D3-019E-AD73-29DCE578B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CE6E1E-0577-BBB6-3292-DF2680FA2D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D588E0-A557-BC52-3929-8AF5988335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681A39-4D89-C75A-1EA7-77EC4AA9FF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461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6DFA0-7C38-C47B-96BD-43E365C00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27C028-47F7-B0E8-FA6D-4FD8F9370E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1F888D-679B-D144-E71B-AEA7486BF4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A2C69D-4A83-D2B7-CBFC-9C107A8693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8454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8FE30-A352-EC70-5EEE-7A88F8B30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D02F79-C838-B8AD-6DEE-CA2C0E2EF0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6C4186-D5B6-73F8-3004-50DB77864D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C03032-E1FA-5E3C-5D02-DAF1899911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534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7272E-6319-4C75-F7B5-13FE8E07C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3B0834D-00F2-9C73-E499-B78E4FEE2E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53BA810-6E95-82AE-6987-FE9E17554B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14326">
              <a:buNone/>
              <a:defRPr/>
            </a:pPr>
            <a:r>
              <a:rPr lang="de-DE" dirty="0"/>
              <a:t>Willms</a:t>
            </a:r>
          </a:p>
          <a:p>
            <a:endParaRPr lang="de-DE" dirty="0"/>
          </a:p>
          <a:p>
            <a:pPr marL="342873" indent="-342873">
              <a:buFont typeface="Symbol" pitchFamily="2" charset="2"/>
              <a:buChar char=""/>
            </a:pPr>
            <a:r>
              <a:rPr lang="de-DE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Alltag am ITE besteht aus Zusammenarbeit der Kompetenzen anstatt Team- und Abteilungsgrenzen</a:t>
            </a:r>
          </a:p>
          <a:p>
            <a:pPr marL="342873" indent="-342873">
              <a:buFont typeface="Symbol" pitchFamily="2" charset="2"/>
              <a:buChar char=""/>
            </a:pPr>
            <a:r>
              <a:rPr lang="de-DE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 große übergreifende Kompetenzfelder: Maschinenbau, Elektronik und Automatisierung</a:t>
            </a:r>
          </a:p>
          <a:p>
            <a:pPr marL="342873" indent="-342873">
              <a:buFont typeface="Symbol" pitchFamily="2" charset="2"/>
              <a:buChar char=""/>
            </a:pPr>
            <a:r>
              <a:rPr lang="de-DE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Kompetenzen stehen nicht nebeneinander oder übereinander, sondern greifen ineinander und ergänzen sich</a:t>
            </a:r>
          </a:p>
          <a:p>
            <a:pPr marL="342873" indent="-342873">
              <a:buFont typeface="Symbol" pitchFamily="2" charset="2"/>
              <a:buChar char=""/>
            </a:pPr>
            <a:r>
              <a:rPr lang="de-DE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Zugewinn der Elektronikgruppe des ehemaligen ZEA-2</a:t>
            </a:r>
          </a:p>
          <a:p>
            <a:pPr marL="342873" indent="-342873">
              <a:buFont typeface="Symbol" pitchFamily="2" charset="2"/>
              <a:buChar char=""/>
            </a:pPr>
            <a:r>
              <a:rPr lang="de-DE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Weitere Kompetenzschwerpunkte: Erprobung, Werkstoffe, Simulation und Software ergänzt durch KI </a:t>
            </a:r>
          </a:p>
          <a:p>
            <a:pPr marL="342873" indent="-342873">
              <a:buFont typeface="Symbol" pitchFamily="2" charset="2"/>
              <a:buChar char=""/>
            </a:pPr>
            <a:r>
              <a:rPr lang="de-DE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Kompetenzen orientieren sich nicht am Organigramm</a:t>
            </a:r>
          </a:p>
          <a:p>
            <a:pPr marL="342873" indent="-342873">
              <a:buFont typeface="Symbol" pitchFamily="2" charset="2"/>
              <a:buChar char=""/>
            </a:pPr>
            <a:r>
              <a:rPr lang="de-DE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Kompetenzen sind in mehreren Teams in verschiedenen Ausprägungen vorhanden - Beispiel: Werkstoffexpertise</a:t>
            </a:r>
          </a:p>
          <a:p>
            <a:pPr marL="342873" indent="-342873">
              <a:buFont typeface="Symbol" pitchFamily="2" charset="2"/>
              <a:buChar char=""/>
            </a:pPr>
            <a:r>
              <a:rPr lang="de-DE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Vertiefung durch Fort- und Weiterbildung sowie durch eigene F&amp;E</a:t>
            </a:r>
          </a:p>
          <a:p>
            <a:pPr marL="342873" indent="-342873">
              <a:buFont typeface="Symbol" pitchFamily="2" charset="2"/>
              <a:buChar char=""/>
            </a:pPr>
            <a:r>
              <a:rPr lang="de-DE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Erst das Zusammenspiel dieser Kompetenzen und neu geschaffene Erkenntnisse erlauben es uns all die komplexen und einzigartigen Anlagen, Geräte und Instrumente zu entwickeln und zu bauen, die bei unseren Partnern – bei Ihnen – zum Einsatz kommen</a:t>
            </a: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49663CD-C6D1-BDAF-CC0C-E3756F109C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66CAD1-FD47-46B0-9C16-1B81F4E690E0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09303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STER">
    <p:bg>
      <p:bgPr>
        <a:solidFill>
          <a:srgbClr val="F6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0904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73606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00" y="324000"/>
            <a:ext cx="11449050" cy="1124780"/>
          </a:xfrm>
        </p:spPr>
        <p:txBody>
          <a:bodyPr/>
          <a:lstStyle>
            <a:lvl1pPr>
              <a:defRPr spc="0" baseline="0">
                <a:solidFill>
                  <a:schemeClr val="tx2"/>
                </a:solidFill>
              </a:defRPr>
            </a:lvl1pPr>
          </a:lstStyle>
          <a:p>
            <a:r>
              <a:rPr lang="de-DE" noProof="0" dirty="0"/>
              <a:t>Titelmasterformat durch Klicken bearbeiten</a:t>
            </a:r>
            <a:endParaRPr lang="en-US" noProof="0" dirty="0"/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F63E2467-CDE8-4456-BDC8-2E6458C092A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8774" y="938786"/>
            <a:ext cx="11449049" cy="509994"/>
          </a:xfrm>
        </p:spPr>
        <p:txBody>
          <a:bodyPr/>
          <a:lstStyle>
            <a:lvl1pPr marL="0" indent="0">
              <a:lnSpc>
                <a:spcPct val="114000"/>
              </a:lnSpc>
              <a:spcAft>
                <a:spcPts val="0"/>
              </a:spcAft>
              <a:buNone/>
              <a:defRPr sz="18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Subline</a:t>
            </a:r>
          </a:p>
        </p:txBody>
      </p:sp>
    </p:spTree>
    <p:extLst>
      <p:ext uri="{BB962C8B-B14F-4D97-AF65-F5344CB8AC3E}">
        <p14:creationId xmlns:p14="http://schemas.microsoft.com/office/powerpoint/2010/main" val="1415581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08757-EB09-44F4-8EC7-177CD6DB7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EF33F0-8123-491D-A105-6C88B8803C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4C4661-01E9-4A85-BBB8-8F8860628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93602-EACD-4DA6-9FCD-03AFA71BE2DA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199384-A859-4300-9659-FADC9EDA6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CE70E1-5B3A-45B5-9837-49AF71F4A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32CC97-D9FD-465A-A0EA-D77C3BAF7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686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7765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0.png"/><Relationship Id="rId11" Type="http://schemas.openxmlformats.org/officeDocument/2006/relationships/image" Target="../media/image12.png"/><Relationship Id="rId5" Type="http://schemas.openxmlformats.org/officeDocument/2006/relationships/image" Target="../media/image9.png"/><Relationship Id="rId10" Type="http://schemas.microsoft.com/office/2007/relationships/hdphoto" Target="../media/hdphoto3.wdp"/><Relationship Id="rId4" Type="http://schemas.openxmlformats.org/officeDocument/2006/relationships/image" Target="../media/image8.pn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microsoft.com/office/2007/relationships/hdphoto" Target="../media/hdphoto3.wdp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038080" y="2915931"/>
            <a:ext cx="4754880" cy="4721165"/>
          </a:xfrm>
          <a:prstGeom prst="ellipse">
            <a:avLst/>
          </a:prstGeom>
          <a:solidFill>
            <a:srgbClr val="F2A93B"/>
          </a:solidFill>
          <a:ln/>
        </p:spPr>
        <p:txBody>
          <a:bodyPr/>
          <a:lstStyle/>
          <a:p>
            <a:r>
              <a:rPr lang="en-US" dirty="0"/>
              <a:t>`</a:t>
            </a:r>
          </a:p>
        </p:txBody>
      </p:sp>
      <p:sp>
        <p:nvSpPr>
          <p:cNvPr id="3" name="Shape 1"/>
          <p:cNvSpPr/>
          <p:nvPr/>
        </p:nvSpPr>
        <p:spPr>
          <a:xfrm>
            <a:off x="10808581" y="-562169"/>
            <a:ext cx="2926080" cy="2926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822960" y="105156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F2A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GEORGIAN-GERMAN SCIENCE BRIDGE  ·  SMART|EDM_Lab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508760"/>
            <a:ext cx="102412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44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Testing and</a:t>
            </a:r>
            <a:endParaRPr lang="en-US" sz="4000" dirty="0"/>
          </a:p>
          <a:p>
            <a:pPr marL="0" indent="0">
              <a:lnSpc>
                <a:spcPts val="44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Parametric Evaluation of SiPM Power Supplies  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429000"/>
            <a:ext cx="89611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CFE3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Dynamic-load stability and supply-voltage-rejection testing of the SiPM detector power supply, with data acquisition on Red Pitaya and analysis in CERN ROOT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822960" y="4434840"/>
            <a:ext cx="4754880" cy="0"/>
          </a:xfrm>
          <a:prstGeom prst="line">
            <a:avLst/>
          </a:prstGeom>
          <a:noFill/>
          <a:ln w="1905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822960" y="4846320"/>
            <a:ext cx="8229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Nikoloz Kalichava
</a:t>
            </a:r>
            <a:r>
              <a:rPr lang="en-US" sz="1200" dirty="0">
                <a:solidFill>
                  <a:srgbClr val="CFE3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Electronic and Automated Systems Engineering, Georgian Agrarian University
Supervisor: Prof. Davit Mchedlishvili   · 
</a:t>
            </a:r>
            <a:endParaRPr lang="en-US" sz="15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468D6BF-E2E8-4566-BB9B-13F0FB5A3F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8581" y="5617210"/>
            <a:ext cx="1073031" cy="107303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4C4999-D34C-430C-8E1A-D28FB12211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129000"/>
                    </a14:imgEffect>
                    <a14:imgEffect>
                      <a14:brightnessContrast bright="53000" contrast="6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240" y="5466660"/>
            <a:ext cx="2087164" cy="122358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header">
            <a:extLst>
              <a:ext uri="{FF2B5EF4-FFF2-40B4-BE49-F238E27FC236}">
                <a16:creationId xmlns:a16="http://schemas.microsoft.com/office/drawing/2014/main" id="{2C5B8183-3632-444E-8E88-0D6509071D7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295400"/>
          </a:xfrm>
          <a:prstGeom prst="rect">
            <a:avLst/>
          </a:prstGeom>
          <a:solidFill>
            <a:srgbClr val="4775C4"/>
          </a:solidFill>
          <a:ln w="0">
            <a:noFill/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2" name="green-accent">
            <a:extLst>
              <a:ext uri="{FF2B5EF4-FFF2-40B4-BE49-F238E27FC236}">
                <a16:creationId xmlns:a16="http://schemas.microsoft.com/office/drawing/2014/main" id="{76DBBCCE-78CD-4DDF-8B40-BCBEEBF53450}"/>
              </a:ext>
            </a:extLst>
          </p:cNvPr>
          <p:cNvSpPr>
            <a:spLocks noGrp="1"/>
          </p:cNvSpPr>
          <p:nvPr/>
        </p:nvSpPr>
        <p:spPr>
          <a:xfrm>
            <a:off x="0" y="1295400"/>
            <a:ext cx="12192000" cy="53340"/>
          </a:xfrm>
          <a:prstGeom prst="rect">
            <a:avLst/>
          </a:prstGeom>
          <a:solidFill>
            <a:srgbClr val="68A93B"/>
          </a:solidFill>
          <a:ln w="0">
            <a:noFill/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3" name="name">
            <a:extLst>
              <a:ext uri="{FF2B5EF4-FFF2-40B4-BE49-F238E27FC236}">
                <a16:creationId xmlns:a16="http://schemas.microsoft.com/office/drawing/2014/main" id="{5925BD46-9103-43D8-AAED-4109BC2390E5}"/>
              </a:ext>
            </a:extLst>
          </p:cNvPr>
          <p:cNvSpPr>
            <a:spLocks noGrp="1"/>
          </p:cNvSpPr>
          <p:nvPr/>
        </p:nvSpPr>
        <p:spPr>
          <a:xfrm>
            <a:off x="411480" y="228600"/>
            <a:ext cx="6477000" cy="4876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300" b="1">
                <a:solidFill>
                  <a:srgbClr val="FFFFFF"/>
                </a:solidFill>
              </a:defRPr>
            </a:pPr>
            <a:r>
              <a:rPr sz="2640" b="1">
                <a:solidFill>
                  <a:srgbClr val="FFFFFF"/>
                </a:solidFill>
              </a:rPr>
              <a:t>NIKOLOZ KALICHAVA</a:t>
            </a:r>
          </a:p>
        </p:txBody>
      </p:sp>
      <p:sp>
        <p:nvSpPr>
          <p:cNvPr id="4" name="role">
            <a:extLst>
              <a:ext uri="{FF2B5EF4-FFF2-40B4-BE49-F238E27FC236}">
                <a16:creationId xmlns:a16="http://schemas.microsoft.com/office/drawing/2014/main" id="{A75F3A68-E183-4789-8D07-8B7AB0B03722}"/>
              </a:ext>
            </a:extLst>
          </p:cNvPr>
          <p:cNvSpPr>
            <a:spLocks noGrp="1"/>
          </p:cNvSpPr>
          <p:nvPr/>
        </p:nvSpPr>
        <p:spPr>
          <a:xfrm>
            <a:off x="426720" y="693420"/>
            <a:ext cx="746760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0">
                <a:solidFill>
                  <a:srgbClr val="EAF1FF"/>
                </a:solidFill>
              </a:defRPr>
            </a:pPr>
            <a:r>
              <a:rPr sz="1440">
                <a:solidFill>
                  <a:srgbClr val="EAF1FF"/>
                </a:solidFill>
              </a:rPr>
              <a:t>Electrical &amp; Computer Engineering | Research and Instrumentation</a:t>
            </a:r>
          </a:p>
        </p:txBody>
      </p:sp>
      <p:sp>
        <p:nvSpPr>
          <p:cNvPr id="5" name="contact">
            <a:extLst>
              <a:ext uri="{FF2B5EF4-FFF2-40B4-BE49-F238E27FC236}">
                <a16:creationId xmlns:a16="http://schemas.microsoft.com/office/drawing/2014/main" id="{0A11310D-E397-4A88-B093-B61521CEF8DC}"/>
              </a:ext>
            </a:extLst>
          </p:cNvPr>
          <p:cNvSpPr>
            <a:spLocks noGrp="1"/>
          </p:cNvSpPr>
          <p:nvPr/>
        </p:nvSpPr>
        <p:spPr>
          <a:xfrm>
            <a:off x="426720" y="1005840"/>
            <a:ext cx="8001000" cy="1828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D9E5FA"/>
                </a:solidFill>
              </a:defRPr>
            </a:pPr>
            <a:r>
              <a:rPr sz="1020">
                <a:solidFill>
                  <a:srgbClr val="D9E5FA"/>
                </a:solidFill>
              </a:rPr>
              <a:t>Tbilisi, Georgia   •   nkali2022@agruni.edu.ge   •   +995 557 777 953</a:t>
            </a:r>
          </a:p>
        </p:txBody>
      </p:sp>
      <p:sp>
        <p:nvSpPr>
          <p:cNvPr id="6" name="focus-tag">
            <a:extLst>
              <a:ext uri="{FF2B5EF4-FFF2-40B4-BE49-F238E27FC236}">
                <a16:creationId xmlns:a16="http://schemas.microsoft.com/office/drawing/2014/main" id="{4B9882DE-536F-4CDD-8E73-7319BB3DAE2E}"/>
              </a:ext>
            </a:extLst>
          </p:cNvPr>
          <p:cNvSpPr>
            <a:spLocks noGrp="1"/>
          </p:cNvSpPr>
          <p:nvPr/>
        </p:nvSpPr>
        <p:spPr>
          <a:xfrm>
            <a:off x="9258300" y="304800"/>
            <a:ext cx="2438400" cy="670560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14288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7" name="focus-tag-text">
            <a:extLst>
              <a:ext uri="{FF2B5EF4-FFF2-40B4-BE49-F238E27FC236}">
                <a16:creationId xmlns:a16="http://schemas.microsoft.com/office/drawing/2014/main" id="{509EEFA8-8F2C-4C63-B9E1-0325F332436D}"/>
              </a:ext>
            </a:extLst>
          </p:cNvPr>
          <p:cNvSpPr>
            <a:spLocks noGrp="1"/>
          </p:cNvSpPr>
          <p:nvPr/>
        </p:nvSpPr>
        <p:spPr>
          <a:xfrm>
            <a:off x="9456420" y="419100"/>
            <a:ext cx="2042160" cy="4343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274F93"/>
                </a:solidFill>
              </a:defRPr>
            </a:pPr>
            <a:r>
              <a:rPr sz="1140" b="1">
                <a:solidFill>
                  <a:srgbClr val="274F93"/>
                </a:solidFill>
              </a:rPr>
              <a:t>FOCUS</a:t>
            </a:r>
          </a:p>
          <a:p>
            <a:pPr algn="ctr">
              <a:defRPr sz="1425" b="1">
                <a:solidFill>
                  <a:srgbClr val="274F93"/>
                </a:solidFill>
              </a:defRPr>
            </a:pPr>
            <a:r>
              <a:rPr sz="1140" b="1">
                <a:solidFill>
                  <a:srgbClr val="274F93"/>
                </a:solidFill>
              </a:rPr>
              <a:t>Sensors • Embedded Systems • DAQ</a:t>
            </a:r>
          </a:p>
        </p:txBody>
      </p:sp>
      <p:sp>
        <p:nvSpPr>
          <p:cNvPr id="8" name="Education-box">
            <a:extLst>
              <a:ext uri="{FF2B5EF4-FFF2-40B4-BE49-F238E27FC236}">
                <a16:creationId xmlns:a16="http://schemas.microsoft.com/office/drawing/2014/main" id="{894B78A3-5CBE-4551-AAC6-78661C98F3F6}"/>
              </a:ext>
            </a:extLst>
          </p:cNvPr>
          <p:cNvSpPr>
            <a:spLocks noGrp="1"/>
          </p:cNvSpPr>
          <p:nvPr/>
        </p:nvSpPr>
        <p:spPr>
          <a:xfrm>
            <a:off x="365760" y="1607820"/>
            <a:ext cx="2971800" cy="1790700"/>
          </a:xfrm>
          <a:prstGeom prst="roundRect">
            <a:avLst>
              <a:gd name="adj" fmla="val 6809"/>
            </a:avLst>
          </a:prstGeom>
          <a:solidFill>
            <a:srgbClr val="FFFFFF"/>
          </a:solidFill>
          <a:ln w="14288">
            <a:solidFill>
              <a:srgbClr val="67A63A"/>
            </a:solidFill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9" name="Education-title">
            <a:extLst>
              <a:ext uri="{FF2B5EF4-FFF2-40B4-BE49-F238E27FC236}">
                <a16:creationId xmlns:a16="http://schemas.microsoft.com/office/drawing/2014/main" id="{C5749B6F-13C5-4690-A497-66AAE61F8D6B}"/>
              </a:ext>
            </a:extLst>
          </p:cNvPr>
          <p:cNvSpPr>
            <a:spLocks noGrp="1"/>
          </p:cNvSpPr>
          <p:nvPr/>
        </p:nvSpPr>
        <p:spPr>
          <a:xfrm>
            <a:off x="579120" y="1752600"/>
            <a:ext cx="254508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2033"/>
                </a:solidFill>
              </a:defRPr>
            </a:pPr>
            <a:r>
              <a:rPr sz="1260" b="1">
                <a:solidFill>
                  <a:srgbClr val="172033"/>
                </a:solidFill>
              </a:rPr>
              <a:t>EDUCATION</a:t>
            </a:r>
          </a:p>
        </p:txBody>
      </p:sp>
      <p:sp>
        <p:nvSpPr>
          <p:cNvPr id="10" name="Education-rule">
            <a:extLst>
              <a:ext uri="{FF2B5EF4-FFF2-40B4-BE49-F238E27FC236}">
                <a16:creationId xmlns:a16="http://schemas.microsoft.com/office/drawing/2014/main" id="{343DDF70-7443-4FF9-9C14-C95429A45457}"/>
              </a:ext>
            </a:extLst>
          </p:cNvPr>
          <p:cNvSpPr>
            <a:spLocks noGrp="1"/>
          </p:cNvSpPr>
          <p:nvPr/>
        </p:nvSpPr>
        <p:spPr>
          <a:xfrm>
            <a:off x="579120" y="2095500"/>
            <a:ext cx="411480" cy="30480"/>
          </a:xfrm>
          <a:prstGeom prst="rect">
            <a:avLst/>
          </a:prstGeom>
          <a:solidFill>
            <a:srgbClr val="4A76C4"/>
          </a:solidFill>
          <a:ln w="0">
            <a:noFill/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11" name="education-body">
            <a:extLst>
              <a:ext uri="{FF2B5EF4-FFF2-40B4-BE49-F238E27FC236}">
                <a16:creationId xmlns:a16="http://schemas.microsoft.com/office/drawing/2014/main" id="{DC745E24-912A-4E33-9B7C-1A794579FF88}"/>
              </a:ext>
            </a:extLst>
          </p:cNvPr>
          <p:cNvSpPr>
            <a:spLocks noGrp="1"/>
          </p:cNvSpPr>
          <p:nvPr/>
        </p:nvSpPr>
        <p:spPr>
          <a:xfrm>
            <a:off x="579120" y="2164080"/>
            <a:ext cx="2560320" cy="10591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303A4D"/>
                </a:solidFill>
              </a:defRPr>
            </a:pPr>
            <a:r>
              <a:rPr sz="1140">
                <a:solidFill>
                  <a:srgbClr val="303A4D"/>
                </a:solidFill>
              </a:rPr>
              <a:t>Agricultural University of Georgia</a:t>
            </a:r>
          </a:p>
          <a:p>
            <a:pPr algn="l">
              <a:defRPr sz="1425" b="0">
                <a:solidFill>
                  <a:srgbClr val="303A4D"/>
                </a:solidFill>
              </a:defRPr>
            </a:pPr>
            <a:r>
              <a:rPr sz="1140">
                <a:solidFill>
                  <a:srgbClr val="303A4D"/>
                </a:solidFill>
              </a:rPr>
              <a:t>BSc, Electrical &amp; Computer Engineering</a:t>
            </a:r>
          </a:p>
          <a:p>
            <a:pPr algn="l">
              <a:defRPr sz="1425" b="0">
                <a:solidFill>
                  <a:srgbClr val="303A4D"/>
                </a:solidFill>
              </a:defRPr>
            </a:pPr>
            <a:r>
              <a:rPr sz="1140">
                <a:solidFill>
                  <a:srgbClr val="303A4D"/>
                </a:solidFill>
              </a:rPr>
              <a:t>2022–Present  |  GPA: 3.78</a:t>
            </a:r>
          </a:p>
          <a:p>
            <a:endParaRPr sz="1140">
              <a:solidFill>
                <a:srgbClr val="303A4D"/>
              </a:solidFill>
            </a:endParaRPr>
          </a:p>
          <a:p>
            <a:pPr algn="l">
              <a:defRPr sz="1425" b="0">
                <a:solidFill>
                  <a:srgbClr val="303A4D"/>
                </a:solidFill>
              </a:defRPr>
            </a:pPr>
            <a:r>
              <a:rPr sz="1140">
                <a:solidFill>
                  <a:srgbClr val="303A4D"/>
                </a:solidFill>
              </a:rPr>
              <a:t>V. Komarovi Physics &amp; Math School N199</a:t>
            </a:r>
          </a:p>
          <a:p>
            <a:pPr algn="l">
              <a:defRPr sz="1425" b="0">
                <a:solidFill>
                  <a:srgbClr val="303A4D"/>
                </a:solidFill>
              </a:defRPr>
            </a:pPr>
            <a:r>
              <a:rPr sz="1140">
                <a:solidFill>
                  <a:srgbClr val="303A4D"/>
                </a:solidFill>
              </a:rPr>
              <a:t>2015–2019</a:t>
            </a:r>
          </a:p>
        </p:txBody>
      </p:sp>
      <p:sp>
        <p:nvSpPr>
          <p:cNvPr id="12" name="Training &amp; Recognition-box">
            <a:extLst>
              <a:ext uri="{FF2B5EF4-FFF2-40B4-BE49-F238E27FC236}">
                <a16:creationId xmlns:a16="http://schemas.microsoft.com/office/drawing/2014/main" id="{DFF194B0-BBFE-411A-AD94-B2796B92E8E1}"/>
              </a:ext>
            </a:extLst>
          </p:cNvPr>
          <p:cNvSpPr>
            <a:spLocks noGrp="1"/>
          </p:cNvSpPr>
          <p:nvPr/>
        </p:nvSpPr>
        <p:spPr>
          <a:xfrm>
            <a:off x="365760" y="3596640"/>
            <a:ext cx="2971800" cy="2849880"/>
          </a:xfrm>
          <a:prstGeom prst="roundRect">
            <a:avLst>
              <a:gd name="adj" fmla="val 4278"/>
            </a:avLst>
          </a:prstGeom>
          <a:solidFill>
            <a:srgbClr val="FFFFFF"/>
          </a:solidFill>
          <a:ln w="14288">
            <a:solidFill>
              <a:srgbClr val="67A63A"/>
            </a:solidFill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13" name="Training &amp; Recognition-title">
            <a:extLst>
              <a:ext uri="{FF2B5EF4-FFF2-40B4-BE49-F238E27FC236}">
                <a16:creationId xmlns:a16="http://schemas.microsoft.com/office/drawing/2014/main" id="{042CD313-4205-452C-8B99-489863FC4AB4}"/>
              </a:ext>
            </a:extLst>
          </p:cNvPr>
          <p:cNvSpPr>
            <a:spLocks noGrp="1"/>
          </p:cNvSpPr>
          <p:nvPr/>
        </p:nvSpPr>
        <p:spPr>
          <a:xfrm>
            <a:off x="579120" y="3741420"/>
            <a:ext cx="254508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2033"/>
                </a:solidFill>
              </a:defRPr>
            </a:pPr>
            <a:r>
              <a:rPr sz="1260" b="1">
                <a:solidFill>
                  <a:srgbClr val="172033"/>
                </a:solidFill>
              </a:rPr>
              <a:t>TRAINING &amp; RECOGNITION</a:t>
            </a:r>
          </a:p>
        </p:txBody>
      </p:sp>
      <p:sp>
        <p:nvSpPr>
          <p:cNvPr id="14" name="Training &amp; Recognition-rule">
            <a:extLst>
              <a:ext uri="{FF2B5EF4-FFF2-40B4-BE49-F238E27FC236}">
                <a16:creationId xmlns:a16="http://schemas.microsoft.com/office/drawing/2014/main" id="{E603CF72-90C8-4823-9881-0D0D64E2920D}"/>
              </a:ext>
            </a:extLst>
          </p:cNvPr>
          <p:cNvSpPr>
            <a:spLocks noGrp="1"/>
          </p:cNvSpPr>
          <p:nvPr/>
        </p:nvSpPr>
        <p:spPr>
          <a:xfrm>
            <a:off x="579120" y="4084320"/>
            <a:ext cx="411480" cy="30480"/>
          </a:xfrm>
          <a:prstGeom prst="rect">
            <a:avLst/>
          </a:prstGeom>
          <a:solidFill>
            <a:srgbClr val="4A76C4"/>
          </a:solidFill>
          <a:ln w="0">
            <a:noFill/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15" name="training-body">
            <a:extLst>
              <a:ext uri="{FF2B5EF4-FFF2-40B4-BE49-F238E27FC236}">
                <a16:creationId xmlns:a16="http://schemas.microsoft.com/office/drawing/2014/main" id="{7E23498B-4714-4C55-912C-592BBE168F1C}"/>
              </a:ext>
            </a:extLst>
          </p:cNvPr>
          <p:cNvSpPr>
            <a:spLocks noGrp="1"/>
          </p:cNvSpPr>
          <p:nvPr/>
        </p:nvSpPr>
        <p:spPr>
          <a:xfrm>
            <a:off x="579120" y="4175760"/>
            <a:ext cx="2560320" cy="20116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303A4D"/>
                </a:solidFill>
              </a:defRPr>
            </a:pPr>
            <a:r>
              <a:rPr sz="960">
                <a:solidFill>
                  <a:srgbClr val="303A4D"/>
                </a:solidFill>
              </a:rPr>
              <a:t>MEASUREMENTS &amp; SENSOR SYSTEMS</a:t>
            </a:r>
          </a:p>
          <a:p>
            <a:pPr algn="l">
              <a:defRPr sz="1200" b="0">
                <a:solidFill>
                  <a:srgbClr val="303A4D"/>
                </a:solidFill>
              </a:defRPr>
            </a:pPr>
            <a:r>
              <a:rPr sz="960">
                <a:solidFill>
                  <a:srgbClr val="303A4D"/>
                </a:solidFill>
              </a:rPr>
              <a:t>Certificate • Apr–May 2026 • Top 2</a:t>
            </a:r>
          </a:p>
          <a:p>
            <a:endParaRPr sz="960">
              <a:solidFill>
                <a:srgbClr val="303A4D"/>
              </a:solidFill>
            </a:endParaRPr>
          </a:p>
          <a:p>
            <a:pPr algn="l">
              <a:defRPr sz="1200" b="0">
                <a:solidFill>
                  <a:srgbClr val="303A4D"/>
                </a:solidFill>
              </a:defRPr>
            </a:pPr>
            <a:r>
              <a:rPr sz="960">
                <a:solidFill>
                  <a:srgbClr val="303A4D"/>
                </a:solidFill>
              </a:rPr>
              <a:t>MODERN TESTING METHODS IN ENGINEERING</a:t>
            </a:r>
          </a:p>
          <a:p>
            <a:pPr algn="l">
              <a:defRPr sz="1200" b="0">
                <a:solidFill>
                  <a:srgbClr val="303A4D"/>
                </a:solidFill>
              </a:defRPr>
            </a:pPr>
            <a:r>
              <a:rPr sz="960">
                <a:solidFill>
                  <a:srgbClr val="303A4D"/>
                </a:solidFill>
              </a:rPr>
              <a:t>Certificate • Jun 2025 • Top 2</a:t>
            </a:r>
          </a:p>
          <a:p>
            <a:endParaRPr sz="960">
              <a:solidFill>
                <a:srgbClr val="303A4D"/>
              </a:solidFill>
            </a:endParaRPr>
          </a:p>
          <a:p>
            <a:pPr algn="l">
              <a:defRPr sz="1200" b="0">
                <a:solidFill>
                  <a:srgbClr val="303A4D"/>
                </a:solidFill>
              </a:defRPr>
            </a:pPr>
            <a:r>
              <a:rPr sz="960">
                <a:solidFill>
                  <a:srgbClr val="303A4D"/>
                </a:solidFill>
              </a:rPr>
              <a:t>QUALI Start-up Lecture Week, GGSB</a:t>
            </a:r>
          </a:p>
          <a:p>
            <a:pPr algn="l">
              <a:defRPr sz="1200" b="0">
                <a:solidFill>
                  <a:srgbClr val="303A4D"/>
                </a:solidFill>
              </a:defRPr>
            </a:pPr>
            <a:r>
              <a:rPr sz="960">
                <a:solidFill>
                  <a:srgbClr val="303A4D"/>
                </a:solidFill>
              </a:rPr>
              <a:t>International academic conference • Aug 2025</a:t>
            </a:r>
          </a:p>
          <a:p>
            <a:endParaRPr sz="960">
              <a:solidFill>
                <a:srgbClr val="303A4D"/>
              </a:solidFill>
            </a:endParaRPr>
          </a:p>
          <a:p>
            <a:pPr algn="l">
              <a:defRPr sz="1200" b="0">
                <a:solidFill>
                  <a:srgbClr val="303A4D"/>
                </a:solidFill>
              </a:defRPr>
            </a:pPr>
            <a:r>
              <a:rPr sz="960">
                <a:solidFill>
                  <a:srgbClr val="303A4D"/>
                </a:solidFill>
              </a:rPr>
              <a:t>FIDE-registered chess player</a:t>
            </a:r>
          </a:p>
          <a:p>
            <a:pPr algn="l">
              <a:defRPr sz="1200" b="0">
                <a:solidFill>
                  <a:srgbClr val="303A4D"/>
                </a:solidFill>
              </a:defRPr>
            </a:pPr>
            <a:r>
              <a:rPr sz="960">
                <a:solidFill>
                  <a:srgbClr val="303A4D"/>
                </a:solidFill>
              </a:rPr>
              <a:t>School Olympiad and team champion</a:t>
            </a:r>
          </a:p>
        </p:txBody>
      </p:sp>
      <p:sp>
        <p:nvSpPr>
          <p:cNvPr id="16" name="Research &amp; Laboratory Experience-box">
            <a:extLst>
              <a:ext uri="{FF2B5EF4-FFF2-40B4-BE49-F238E27FC236}">
                <a16:creationId xmlns:a16="http://schemas.microsoft.com/office/drawing/2014/main" id="{CB9D38C6-26C7-447C-81F8-1F6F4E2120FD}"/>
              </a:ext>
            </a:extLst>
          </p:cNvPr>
          <p:cNvSpPr>
            <a:spLocks noGrp="1"/>
          </p:cNvSpPr>
          <p:nvPr/>
        </p:nvSpPr>
        <p:spPr>
          <a:xfrm>
            <a:off x="3550920" y="1607820"/>
            <a:ext cx="4762500" cy="2346960"/>
          </a:xfrm>
          <a:prstGeom prst="roundRect">
            <a:avLst>
              <a:gd name="adj" fmla="val 5195"/>
            </a:avLst>
          </a:prstGeom>
          <a:solidFill>
            <a:srgbClr val="FFFFFF"/>
          </a:solidFill>
          <a:ln w="14288">
            <a:solidFill>
              <a:srgbClr val="67A63A"/>
            </a:solidFill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17" name="Research &amp; Laboratory Experience-title">
            <a:extLst>
              <a:ext uri="{FF2B5EF4-FFF2-40B4-BE49-F238E27FC236}">
                <a16:creationId xmlns:a16="http://schemas.microsoft.com/office/drawing/2014/main" id="{0D579CFE-76C3-4709-8F35-9C64F0E8AD44}"/>
              </a:ext>
            </a:extLst>
          </p:cNvPr>
          <p:cNvSpPr>
            <a:spLocks noGrp="1"/>
          </p:cNvSpPr>
          <p:nvPr/>
        </p:nvSpPr>
        <p:spPr>
          <a:xfrm>
            <a:off x="3764280" y="1752600"/>
            <a:ext cx="433578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2033"/>
                </a:solidFill>
              </a:defRPr>
            </a:pPr>
            <a:r>
              <a:rPr sz="1260" b="1">
                <a:solidFill>
                  <a:srgbClr val="172033"/>
                </a:solidFill>
              </a:rPr>
              <a:t>RESEARCH &amp; LABORATORY EXPERIENCE</a:t>
            </a:r>
          </a:p>
        </p:txBody>
      </p:sp>
      <p:sp>
        <p:nvSpPr>
          <p:cNvPr id="18" name="Research &amp; Laboratory Experience-rule">
            <a:extLst>
              <a:ext uri="{FF2B5EF4-FFF2-40B4-BE49-F238E27FC236}">
                <a16:creationId xmlns:a16="http://schemas.microsoft.com/office/drawing/2014/main" id="{1AFF58AB-E0BC-4DAD-86D1-0396BBFD5A72}"/>
              </a:ext>
            </a:extLst>
          </p:cNvPr>
          <p:cNvSpPr>
            <a:spLocks noGrp="1"/>
          </p:cNvSpPr>
          <p:nvPr/>
        </p:nvSpPr>
        <p:spPr>
          <a:xfrm>
            <a:off x="3764280" y="2095500"/>
            <a:ext cx="411480" cy="30480"/>
          </a:xfrm>
          <a:prstGeom prst="rect">
            <a:avLst/>
          </a:prstGeom>
          <a:solidFill>
            <a:srgbClr val="4A76C4"/>
          </a:solidFill>
          <a:ln w="0">
            <a:noFill/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19" name="smart-title">
            <a:extLst>
              <a:ext uri="{FF2B5EF4-FFF2-40B4-BE49-F238E27FC236}">
                <a16:creationId xmlns:a16="http://schemas.microsoft.com/office/drawing/2014/main" id="{27245C78-2461-441B-92BF-FB0FA65B2563}"/>
              </a:ext>
            </a:extLst>
          </p:cNvPr>
          <p:cNvSpPr>
            <a:spLocks noGrp="1"/>
          </p:cNvSpPr>
          <p:nvPr/>
        </p:nvSpPr>
        <p:spPr>
          <a:xfrm>
            <a:off x="3764280" y="2156460"/>
            <a:ext cx="4305300" cy="2438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274F93"/>
                </a:solidFill>
              </a:defRPr>
            </a:pPr>
            <a:r>
              <a:rPr sz="1200" b="1">
                <a:solidFill>
                  <a:srgbClr val="274F93"/>
                </a:solidFill>
              </a:rPr>
              <a:t>SMART|EDM_Lab — Research Engineering Intern</a:t>
            </a:r>
          </a:p>
        </p:txBody>
      </p:sp>
      <p:sp>
        <p:nvSpPr>
          <p:cNvPr id="20" name="smart-date">
            <a:extLst>
              <a:ext uri="{FF2B5EF4-FFF2-40B4-BE49-F238E27FC236}">
                <a16:creationId xmlns:a16="http://schemas.microsoft.com/office/drawing/2014/main" id="{38250FD2-C5DA-4496-A798-4603C79D2279}"/>
              </a:ext>
            </a:extLst>
          </p:cNvPr>
          <p:cNvSpPr>
            <a:spLocks noGrp="1"/>
          </p:cNvSpPr>
          <p:nvPr/>
        </p:nvSpPr>
        <p:spPr>
          <a:xfrm>
            <a:off x="3764280" y="2415540"/>
            <a:ext cx="4305300" cy="2133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677084"/>
                </a:solidFill>
              </a:defRPr>
            </a:pPr>
            <a:r>
              <a:rPr sz="960">
                <a:solidFill>
                  <a:srgbClr val="677084"/>
                </a:solidFill>
              </a:rPr>
              <a:t>Tbilisi State University  |  Mar 2026–Present</a:t>
            </a:r>
          </a:p>
        </p:txBody>
      </p:sp>
      <p:sp>
        <p:nvSpPr>
          <p:cNvPr id="21" name="smart-body">
            <a:extLst>
              <a:ext uri="{FF2B5EF4-FFF2-40B4-BE49-F238E27FC236}">
                <a16:creationId xmlns:a16="http://schemas.microsoft.com/office/drawing/2014/main" id="{ADADC2C7-5C6F-43F4-9A88-6AF4DDA437DE}"/>
              </a:ext>
            </a:extLst>
          </p:cNvPr>
          <p:cNvSpPr>
            <a:spLocks noGrp="1"/>
          </p:cNvSpPr>
          <p:nvPr/>
        </p:nvSpPr>
        <p:spPr>
          <a:xfrm>
            <a:off x="3764280" y="2697480"/>
            <a:ext cx="4305300" cy="10363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Detector and instrumentation development with Forschungszentrum Jülich</a:t>
            </a:r>
          </a:p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Scintillation crystals, PMTs and data-acquisition systems</a:t>
            </a:r>
          </a:p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Testing and characterization of measurement systems and laboratory equipment</a:t>
            </a:r>
          </a:p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Electronics, simulations and experimental setup development</a:t>
            </a:r>
          </a:p>
        </p:txBody>
      </p:sp>
      <p:sp>
        <p:nvSpPr>
          <p:cNvPr id="22" name="Industry &amp; Technical Practice-box">
            <a:extLst>
              <a:ext uri="{FF2B5EF4-FFF2-40B4-BE49-F238E27FC236}">
                <a16:creationId xmlns:a16="http://schemas.microsoft.com/office/drawing/2014/main" id="{DE9F9844-D145-4343-BEBD-C9268847FE5F}"/>
              </a:ext>
            </a:extLst>
          </p:cNvPr>
          <p:cNvSpPr>
            <a:spLocks noGrp="1"/>
          </p:cNvSpPr>
          <p:nvPr/>
        </p:nvSpPr>
        <p:spPr>
          <a:xfrm>
            <a:off x="3550920" y="4152900"/>
            <a:ext cx="4762500" cy="2293620"/>
          </a:xfrm>
          <a:prstGeom prst="roundRect">
            <a:avLst>
              <a:gd name="adj" fmla="val 5316"/>
            </a:avLst>
          </a:prstGeom>
          <a:solidFill>
            <a:srgbClr val="FFFFFF"/>
          </a:solidFill>
          <a:ln w="14288">
            <a:solidFill>
              <a:srgbClr val="67A63A"/>
            </a:solidFill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23" name="Industry &amp; Technical Practice-title">
            <a:extLst>
              <a:ext uri="{FF2B5EF4-FFF2-40B4-BE49-F238E27FC236}">
                <a16:creationId xmlns:a16="http://schemas.microsoft.com/office/drawing/2014/main" id="{CF2CDA86-D8EF-4674-97CF-99111E48CCAC}"/>
              </a:ext>
            </a:extLst>
          </p:cNvPr>
          <p:cNvSpPr>
            <a:spLocks noGrp="1"/>
          </p:cNvSpPr>
          <p:nvPr/>
        </p:nvSpPr>
        <p:spPr>
          <a:xfrm>
            <a:off x="3764280" y="4297680"/>
            <a:ext cx="433578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2033"/>
                </a:solidFill>
              </a:defRPr>
            </a:pPr>
            <a:r>
              <a:rPr sz="1260" b="1">
                <a:solidFill>
                  <a:srgbClr val="172033"/>
                </a:solidFill>
              </a:rPr>
              <a:t>INDUSTRY &amp; TECHNICAL PRACTICE</a:t>
            </a:r>
          </a:p>
        </p:txBody>
      </p:sp>
      <p:sp>
        <p:nvSpPr>
          <p:cNvPr id="24" name="Industry &amp; Technical Practice-rule">
            <a:extLst>
              <a:ext uri="{FF2B5EF4-FFF2-40B4-BE49-F238E27FC236}">
                <a16:creationId xmlns:a16="http://schemas.microsoft.com/office/drawing/2014/main" id="{1ED66688-74F3-4287-9A15-CEB4B38EBA84}"/>
              </a:ext>
            </a:extLst>
          </p:cNvPr>
          <p:cNvSpPr>
            <a:spLocks noGrp="1"/>
          </p:cNvSpPr>
          <p:nvPr/>
        </p:nvSpPr>
        <p:spPr>
          <a:xfrm>
            <a:off x="3764280" y="4640580"/>
            <a:ext cx="411480" cy="30480"/>
          </a:xfrm>
          <a:prstGeom prst="rect">
            <a:avLst/>
          </a:prstGeom>
          <a:solidFill>
            <a:srgbClr val="4A76C4"/>
          </a:solidFill>
          <a:ln w="0">
            <a:noFill/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25" name="metro-title">
            <a:extLst>
              <a:ext uri="{FF2B5EF4-FFF2-40B4-BE49-F238E27FC236}">
                <a16:creationId xmlns:a16="http://schemas.microsoft.com/office/drawing/2014/main" id="{0B6FBEE8-988D-4EB8-BCA5-01428130366A}"/>
              </a:ext>
            </a:extLst>
          </p:cNvPr>
          <p:cNvSpPr>
            <a:spLocks noGrp="1"/>
          </p:cNvSpPr>
          <p:nvPr/>
        </p:nvSpPr>
        <p:spPr>
          <a:xfrm>
            <a:off x="3764280" y="4701540"/>
            <a:ext cx="43053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274F93"/>
                </a:solidFill>
              </a:defRPr>
            </a:pPr>
            <a:r>
              <a:rPr sz="1200" b="1">
                <a:solidFill>
                  <a:srgbClr val="274F93"/>
                </a:solidFill>
              </a:rPr>
              <a:t>Georgian Standards and Metrology</a:t>
            </a:r>
          </a:p>
        </p:txBody>
      </p:sp>
      <p:sp>
        <p:nvSpPr>
          <p:cNvPr id="26" name="metro-date">
            <a:extLst>
              <a:ext uri="{FF2B5EF4-FFF2-40B4-BE49-F238E27FC236}">
                <a16:creationId xmlns:a16="http://schemas.microsoft.com/office/drawing/2014/main" id="{4BF56DCF-3D57-493A-91FE-0439EA3F20C2}"/>
              </a:ext>
            </a:extLst>
          </p:cNvPr>
          <p:cNvSpPr>
            <a:spLocks noGrp="1"/>
          </p:cNvSpPr>
          <p:nvPr/>
        </p:nvSpPr>
        <p:spPr>
          <a:xfrm>
            <a:off x="3764280" y="4945380"/>
            <a:ext cx="4305300" cy="2057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677084"/>
                </a:solidFill>
              </a:defRPr>
            </a:pPr>
            <a:r>
              <a:rPr sz="960">
                <a:solidFill>
                  <a:srgbClr val="677084"/>
                </a:solidFill>
              </a:rPr>
              <a:t>Electrical Department Intern  |  Oct 2025–Jan 2026</a:t>
            </a:r>
          </a:p>
        </p:txBody>
      </p:sp>
      <p:sp>
        <p:nvSpPr>
          <p:cNvPr id="27" name="metro-body">
            <a:extLst>
              <a:ext uri="{FF2B5EF4-FFF2-40B4-BE49-F238E27FC236}">
                <a16:creationId xmlns:a16="http://schemas.microsoft.com/office/drawing/2014/main" id="{FEFE1432-77B2-4C28-A0AF-0B57D2436391}"/>
              </a:ext>
            </a:extLst>
          </p:cNvPr>
          <p:cNvSpPr>
            <a:spLocks noGrp="1"/>
          </p:cNvSpPr>
          <p:nvPr/>
        </p:nvSpPr>
        <p:spPr>
          <a:xfrm>
            <a:off x="3764280" y="5212080"/>
            <a:ext cx="4305300" cy="670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Measurement and calibration of electrical quantities</a:t>
            </a:r>
          </a:p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Metrology, standardization and laboratory practice</a:t>
            </a:r>
          </a:p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Hands-on work with electronics</a:t>
            </a:r>
          </a:p>
        </p:txBody>
      </p:sp>
      <p:sp>
        <p:nvSpPr>
          <p:cNvPr id="28" name="techhub">
            <a:extLst>
              <a:ext uri="{FF2B5EF4-FFF2-40B4-BE49-F238E27FC236}">
                <a16:creationId xmlns:a16="http://schemas.microsoft.com/office/drawing/2014/main" id="{3888EE2F-B2AD-4A7B-ABE6-3F3DB4F90B77}"/>
              </a:ext>
            </a:extLst>
          </p:cNvPr>
          <p:cNvSpPr>
            <a:spLocks noGrp="1"/>
          </p:cNvSpPr>
          <p:nvPr/>
        </p:nvSpPr>
        <p:spPr>
          <a:xfrm>
            <a:off x="3764280" y="5981700"/>
            <a:ext cx="430530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303A4D"/>
                </a:solidFill>
              </a:defRPr>
            </a:pPr>
            <a:r>
              <a:rPr sz="960" b="1">
                <a:solidFill>
                  <a:srgbClr val="303A4D"/>
                </a:solidFill>
              </a:rPr>
              <a:t>UGT Tech Hub  |  Computer architecture, networking, cloud and cybersecurity  |  2024–2025</a:t>
            </a:r>
          </a:p>
        </p:txBody>
      </p:sp>
      <p:sp>
        <p:nvSpPr>
          <p:cNvPr id="29" name="Selected Projects-box">
            <a:extLst>
              <a:ext uri="{FF2B5EF4-FFF2-40B4-BE49-F238E27FC236}">
                <a16:creationId xmlns:a16="http://schemas.microsoft.com/office/drawing/2014/main" id="{446C78DD-9C47-4E92-8BFB-F886327748B4}"/>
              </a:ext>
            </a:extLst>
          </p:cNvPr>
          <p:cNvSpPr>
            <a:spLocks noGrp="1"/>
          </p:cNvSpPr>
          <p:nvPr/>
        </p:nvSpPr>
        <p:spPr>
          <a:xfrm>
            <a:off x="8526780" y="1607820"/>
            <a:ext cx="3299460" cy="2613660"/>
          </a:xfrm>
          <a:prstGeom prst="roundRect">
            <a:avLst>
              <a:gd name="adj" fmla="val 4665"/>
            </a:avLst>
          </a:prstGeom>
          <a:solidFill>
            <a:srgbClr val="FFFFFF"/>
          </a:solidFill>
          <a:ln w="14288">
            <a:solidFill>
              <a:srgbClr val="67A63A"/>
            </a:solidFill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30" name="Selected Projects-title">
            <a:extLst>
              <a:ext uri="{FF2B5EF4-FFF2-40B4-BE49-F238E27FC236}">
                <a16:creationId xmlns:a16="http://schemas.microsoft.com/office/drawing/2014/main" id="{F657576C-23F1-467A-8BE2-AFCECE425D1F}"/>
              </a:ext>
            </a:extLst>
          </p:cNvPr>
          <p:cNvSpPr>
            <a:spLocks noGrp="1"/>
          </p:cNvSpPr>
          <p:nvPr/>
        </p:nvSpPr>
        <p:spPr>
          <a:xfrm>
            <a:off x="8740140" y="1752600"/>
            <a:ext cx="287274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2033"/>
                </a:solidFill>
              </a:defRPr>
            </a:pPr>
            <a:r>
              <a:rPr sz="1260" b="1">
                <a:solidFill>
                  <a:srgbClr val="172033"/>
                </a:solidFill>
              </a:rPr>
              <a:t>SELECTED PROJECTS</a:t>
            </a:r>
          </a:p>
        </p:txBody>
      </p:sp>
      <p:sp>
        <p:nvSpPr>
          <p:cNvPr id="31" name="Selected Projects-rule">
            <a:extLst>
              <a:ext uri="{FF2B5EF4-FFF2-40B4-BE49-F238E27FC236}">
                <a16:creationId xmlns:a16="http://schemas.microsoft.com/office/drawing/2014/main" id="{70D327D6-0FF3-44C0-A546-0614363D6887}"/>
              </a:ext>
            </a:extLst>
          </p:cNvPr>
          <p:cNvSpPr>
            <a:spLocks noGrp="1"/>
          </p:cNvSpPr>
          <p:nvPr/>
        </p:nvSpPr>
        <p:spPr>
          <a:xfrm>
            <a:off x="8740140" y="2095500"/>
            <a:ext cx="411480" cy="30480"/>
          </a:xfrm>
          <a:prstGeom prst="rect">
            <a:avLst/>
          </a:prstGeom>
          <a:solidFill>
            <a:srgbClr val="4A76C4"/>
          </a:solidFill>
          <a:ln w="0">
            <a:noFill/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32" name="projects-body">
            <a:extLst>
              <a:ext uri="{FF2B5EF4-FFF2-40B4-BE49-F238E27FC236}">
                <a16:creationId xmlns:a16="http://schemas.microsoft.com/office/drawing/2014/main" id="{B55A61D6-82E9-4409-BB7F-A75CC0F593EC}"/>
              </a:ext>
            </a:extLst>
          </p:cNvPr>
          <p:cNvSpPr>
            <a:spLocks noGrp="1"/>
          </p:cNvSpPr>
          <p:nvPr/>
        </p:nvSpPr>
        <p:spPr>
          <a:xfrm>
            <a:off x="8740140" y="2156460"/>
            <a:ext cx="2872740" cy="1828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Pulse oximeter — analog amplification, filtering and biomedical sensor interfacing</a:t>
            </a:r>
          </a:p>
          <a:p>
            <a:endParaRPr sz="1020">
              <a:solidFill>
                <a:srgbClr val="303A4D"/>
              </a:solidFill>
            </a:endParaRPr>
          </a:p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“Po ludus” — ATmega64 checkers system with graphical LCD and embedded game engine</a:t>
            </a:r>
          </a:p>
          <a:p>
            <a:endParaRPr sz="1020">
              <a:solidFill>
                <a:srgbClr val="303A4D"/>
              </a:solidFill>
            </a:endParaRPr>
          </a:p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Locator for blind individuals — ATmega168, ultrasonic sensing, microSD audio and PWM</a:t>
            </a:r>
          </a:p>
          <a:p>
            <a:endParaRPr sz="1020">
              <a:solidFill>
                <a:srgbClr val="303A4D"/>
              </a:solidFill>
            </a:endParaRPr>
          </a:p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Water-tank relay controller and AVR digital clock/timer</a:t>
            </a:r>
          </a:p>
        </p:txBody>
      </p:sp>
      <p:sp>
        <p:nvSpPr>
          <p:cNvPr id="33" name="Technical Skills-box">
            <a:extLst>
              <a:ext uri="{FF2B5EF4-FFF2-40B4-BE49-F238E27FC236}">
                <a16:creationId xmlns:a16="http://schemas.microsoft.com/office/drawing/2014/main" id="{07D3E9E6-1A59-46B7-925F-E9BFEFBE77F1}"/>
              </a:ext>
            </a:extLst>
          </p:cNvPr>
          <p:cNvSpPr>
            <a:spLocks noGrp="1"/>
          </p:cNvSpPr>
          <p:nvPr/>
        </p:nvSpPr>
        <p:spPr>
          <a:xfrm>
            <a:off x="8526780" y="4411980"/>
            <a:ext cx="3299460" cy="2034540"/>
          </a:xfrm>
          <a:prstGeom prst="roundRect">
            <a:avLst>
              <a:gd name="adj" fmla="val 5993"/>
            </a:avLst>
          </a:prstGeom>
          <a:solidFill>
            <a:srgbClr val="FFFFFF"/>
          </a:solidFill>
          <a:ln w="14288">
            <a:solidFill>
              <a:srgbClr val="67A63A"/>
            </a:solidFill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34" name="Technical Skills-title">
            <a:extLst>
              <a:ext uri="{FF2B5EF4-FFF2-40B4-BE49-F238E27FC236}">
                <a16:creationId xmlns:a16="http://schemas.microsoft.com/office/drawing/2014/main" id="{2DF2055B-01CF-41AE-8A67-6A2820BFC451}"/>
              </a:ext>
            </a:extLst>
          </p:cNvPr>
          <p:cNvSpPr>
            <a:spLocks noGrp="1"/>
          </p:cNvSpPr>
          <p:nvPr/>
        </p:nvSpPr>
        <p:spPr>
          <a:xfrm>
            <a:off x="8740140" y="4556760"/>
            <a:ext cx="287274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2033"/>
                </a:solidFill>
              </a:defRPr>
            </a:pPr>
            <a:r>
              <a:rPr sz="1260" b="1">
                <a:solidFill>
                  <a:srgbClr val="172033"/>
                </a:solidFill>
              </a:rPr>
              <a:t>TECHNICAL SKILLS</a:t>
            </a:r>
          </a:p>
        </p:txBody>
      </p:sp>
      <p:sp>
        <p:nvSpPr>
          <p:cNvPr id="35" name="Technical Skills-rule">
            <a:extLst>
              <a:ext uri="{FF2B5EF4-FFF2-40B4-BE49-F238E27FC236}">
                <a16:creationId xmlns:a16="http://schemas.microsoft.com/office/drawing/2014/main" id="{3CBA25F3-C174-40BD-A3C2-DE6E5EB64BC9}"/>
              </a:ext>
            </a:extLst>
          </p:cNvPr>
          <p:cNvSpPr>
            <a:spLocks noGrp="1"/>
          </p:cNvSpPr>
          <p:nvPr/>
        </p:nvSpPr>
        <p:spPr>
          <a:xfrm>
            <a:off x="8740140" y="4899660"/>
            <a:ext cx="411480" cy="30480"/>
          </a:xfrm>
          <a:prstGeom prst="rect">
            <a:avLst/>
          </a:prstGeom>
          <a:solidFill>
            <a:srgbClr val="4A76C4"/>
          </a:solidFill>
          <a:ln w="0">
            <a:noFill/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36" name="skills-body">
            <a:extLst>
              <a:ext uri="{FF2B5EF4-FFF2-40B4-BE49-F238E27FC236}">
                <a16:creationId xmlns:a16="http://schemas.microsoft.com/office/drawing/2014/main" id="{20C6AF74-A19B-43D8-85F5-4F26FADCD870}"/>
              </a:ext>
            </a:extLst>
          </p:cNvPr>
          <p:cNvSpPr>
            <a:spLocks noGrp="1"/>
          </p:cNvSpPr>
          <p:nvPr/>
        </p:nvSpPr>
        <p:spPr>
          <a:xfrm>
            <a:off x="8740140" y="5006340"/>
            <a:ext cx="2872740" cy="12344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0">
                <a:solidFill>
                  <a:srgbClr val="303A4D"/>
                </a:solidFill>
              </a:defRPr>
            </a:pPr>
            <a:r>
              <a:rPr sz="900">
                <a:solidFill>
                  <a:srgbClr val="303A4D"/>
                </a:solidFill>
              </a:rPr>
              <a:t>PROGRAMMING</a:t>
            </a:r>
          </a:p>
          <a:p>
            <a:pPr algn="l">
              <a:defRPr sz="1125" b="0">
                <a:solidFill>
                  <a:srgbClr val="303A4D"/>
                </a:solidFill>
              </a:defRPr>
            </a:pPr>
            <a:r>
              <a:rPr sz="900">
                <a:solidFill>
                  <a:srgbClr val="303A4D"/>
                </a:solidFill>
              </a:rPr>
              <a:t>C++ • AVR Assembly • Python • Java</a:t>
            </a:r>
          </a:p>
          <a:p>
            <a:endParaRPr sz="900">
              <a:solidFill>
                <a:srgbClr val="303A4D"/>
              </a:solidFill>
            </a:endParaRPr>
          </a:p>
          <a:p>
            <a:pPr algn="l">
              <a:defRPr sz="1125" b="0">
                <a:solidFill>
                  <a:srgbClr val="303A4D"/>
                </a:solidFill>
              </a:defRPr>
            </a:pPr>
            <a:r>
              <a:rPr sz="900">
                <a:solidFill>
                  <a:srgbClr val="303A4D"/>
                </a:solidFill>
              </a:rPr>
              <a:t>HARDWARE &amp; EMBEDDED</a:t>
            </a:r>
          </a:p>
          <a:p>
            <a:pPr algn="l">
              <a:defRPr sz="1125" b="0">
                <a:solidFill>
                  <a:srgbClr val="303A4D"/>
                </a:solidFill>
              </a:defRPr>
            </a:pPr>
            <a:r>
              <a:rPr sz="900">
                <a:solidFill>
                  <a:srgbClr val="303A4D"/>
                </a:solidFill>
              </a:rPr>
              <a:t>AVR / ATmega / ATtiny • Analog and digital circuits • Sensor interfacing • Hardware–software integration</a:t>
            </a:r>
          </a:p>
          <a:p>
            <a:endParaRPr sz="900">
              <a:solidFill>
                <a:srgbClr val="303A4D"/>
              </a:solidFill>
            </a:endParaRPr>
          </a:p>
          <a:p>
            <a:pPr algn="l">
              <a:defRPr sz="1125" b="0">
                <a:solidFill>
                  <a:srgbClr val="303A4D"/>
                </a:solidFill>
              </a:defRPr>
            </a:pPr>
            <a:r>
              <a:rPr sz="900">
                <a:solidFill>
                  <a:srgbClr val="303A4D"/>
                </a:solidFill>
              </a:rPr>
              <a:t>TOOLS</a:t>
            </a:r>
          </a:p>
          <a:p>
            <a:pPr algn="l">
              <a:defRPr sz="1125" b="0">
                <a:solidFill>
                  <a:srgbClr val="303A4D"/>
                </a:solidFill>
              </a:defRPr>
            </a:pPr>
            <a:r>
              <a:rPr sz="900">
                <a:solidFill>
                  <a:srgbClr val="303A4D"/>
                </a:solidFill>
              </a:rPr>
              <a:t>MATLAB/Simulink • Proteus • NI Multisim • Microchip Studio • Linux • AutoCAD</a:t>
            </a:r>
          </a:p>
        </p:txBody>
      </p:sp>
    </p:spTree>
    <p:extLst>
      <p:ext uri="{BB962C8B-B14F-4D97-AF65-F5344CB8AC3E}">
        <p14:creationId xmlns:p14="http://schemas.microsoft.com/office/powerpoint/2010/main" val="1520232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4B934-77C1-079A-3B85-4FCBC0B9D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header">
            <a:extLst>
              <a:ext uri="{FF2B5EF4-FFF2-40B4-BE49-F238E27FC236}">
                <a16:creationId xmlns:a16="http://schemas.microsoft.com/office/drawing/2014/main" id="{91C376F5-5BD0-E3D2-286E-FAD657B6D9D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295400"/>
          </a:xfrm>
          <a:prstGeom prst="rect">
            <a:avLst/>
          </a:prstGeom>
          <a:solidFill>
            <a:srgbClr val="4775C4"/>
          </a:solidFill>
          <a:ln w="0">
            <a:noFill/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2" name="green-accent">
            <a:extLst>
              <a:ext uri="{FF2B5EF4-FFF2-40B4-BE49-F238E27FC236}">
                <a16:creationId xmlns:a16="http://schemas.microsoft.com/office/drawing/2014/main" id="{8927991B-AEDD-82F1-5D94-1A6D83854160}"/>
              </a:ext>
            </a:extLst>
          </p:cNvPr>
          <p:cNvSpPr>
            <a:spLocks noGrp="1"/>
          </p:cNvSpPr>
          <p:nvPr/>
        </p:nvSpPr>
        <p:spPr>
          <a:xfrm>
            <a:off x="0" y="1295400"/>
            <a:ext cx="12192000" cy="53340"/>
          </a:xfrm>
          <a:prstGeom prst="rect">
            <a:avLst/>
          </a:prstGeom>
          <a:solidFill>
            <a:srgbClr val="68A93B"/>
          </a:solidFill>
          <a:ln w="0">
            <a:noFill/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3" name="name">
            <a:extLst>
              <a:ext uri="{FF2B5EF4-FFF2-40B4-BE49-F238E27FC236}">
                <a16:creationId xmlns:a16="http://schemas.microsoft.com/office/drawing/2014/main" id="{35410C97-4239-6502-4187-ADD4CF934286}"/>
              </a:ext>
            </a:extLst>
          </p:cNvPr>
          <p:cNvSpPr>
            <a:spLocks noGrp="1"/>
          </p:cNvSpPr>
          <p:nvPr/>
        </p:nvSpPr>
        <p:spPr>
          <a:xfrm>
            <a:off x="411480" y="228600"/>
            <a:ext cx="6477000" cy="4876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300" b="1">
                <a:solidFill>
                  <a:srgbClr val="FFFFFF"/>
                </a:solidFill>
              </a:defRPr>
            </a:pPr>
            <a:r>
              <a:rPr sz="2640" b="1">
                <a:solidFill>
                  <a:srgbClr val="FFFFFF"/>
                </a:solidFill>
              </a:rPr>
              <a:t>NIKOLOZ KALICHAVA</a:t>
            </a:r>
          </a:p>
        </p:txBody>
      </p:sp>
      <p:sp>
        <p:nvSpPr>
          <p:cNvPr id="4" name="role">
            <a:extLst>
              <a:ext uri="{FF2B5EF4-FFF2-40B4-BE49-F238E27FC236}">
                <a16:creationId xmlns:a16="http://schemas.microsoft.com/office/drawing/2014/main" id="{760CD686-7BA0-7E0E-2EF5-C13DE6DA2695}"/>
              </a:ext>
            </a:extLst>
          </p:cNvPr>
          <p:cNvSpPr>
            <a:spLocks noGrp="1"/>
          </p:cNvSpPr>
          <p:nvPr/>
        </p:nvSpPr>
        <p:spPr>
          <a:xfrm>
            <a:off x="426720" y="693420"/>
            <a:ext cx="746760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0">
                <a:solidFill>
                  <a:srgbClr val="EAF1FF"/>
                </a:solidFill>
              </a:defRPr>
            </a:pPr>
            <a:r>
              <a:rPr sz="1440">
                <a:solidFill>
                  <a:srgbClr val="EAF1FF"/>
                </a:solidFill>
              </a:rPr>
              <a:t>Electrical &amp; Computer Engineering | Research and Instrumentation</a:t>
            </a:r>
          </a:p>
        </p:txBody>
      </p:sp>
      <p:sp>
        <p:nvSpPr>
          <p:cNvPr id="5" name="contact">
            <a:extLst>
              <a:ext uri="{FF2B5EF4-FFF2-40B4-BE49-F238E27FC236}">
                <a16:creationId xmlns:a16="http://schemas.microsoft.com/office/drawing/2014/main" id="{8116582C-4B20-AF63-7F66-DA11837402AC}"/>
              </a:ext>
            </a:extLst>
          </p:cNvPr>
          <p:cNvSpPr>
            <a:spLocks noGrp="1"/>
          </p:cNvSpPr>
          <p:nvPr/>
        </p:nvSpPr>
        <p:spPr>
          <a:xfrm>
            <a:off x="426720" y="1005840"/>
            <a:ext cx="8001000" cy="1828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D9E5FA"/>
                </a:solidFill>
              </a:defRPr>
            </a:pPr>
            <a:r>
              <a:rPr sz="1020">
                <a:solidFill>
                  <a:srgbClr val="D9E5FA"/>
                </a:solidFill>
              </a:rPr>
              <a:t>Tbilisi, Georgia   •   nkali2022@agruni.edu.ge   •   +995 557 777 953</a:t>
            </a:r>
          </a:p>
        </p:txBody>
      </p:sp>
      <p:sp>
        <p:nvSpPr>
          <p:cNvPr id="6" name="focus-tag">
            <a:extLst>
              <a:ext uri="{FF2B5EF4-FFF2-40B4-BE49-F238E27FC236}">
                <a16:creationId xmlns:a16="http://schemas.microsoft.com/office/drawing/2014/main" id="{156C9904-7906-767B-833C-C85F0ABA73A2}"/>
              </a:ext>
            </a:extLst>
          </p:cNvPr>
          <p:cNvSpPr>
            <a:spLocks noGrp="1"/>
          </p:cNvSpPr>
          <p:nvPr/>
        </p:nvSpPr>
        <p:spPr>
          <a:xfrm>
            <a:off x="9258300" y="304800"/>
            <a:ext cx="2438400" cy="670560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14288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7" name="focus-tag-text">
            <a:extLst>
              <a:ext uri="{FF2B5EF4-FFF2-40B4-BE49-F238E27FC236}">
                <a16:creationId xmlns:a16="http://schemas.microsoft.com/office/drawing/2014/main" id="{3384ED1C-4F29-C9C9-08A0-05396469376E}"/>
              </a:ext>
            </a:extLst>
          </p:cNvPr>
          <p:cNvSpPr>
            <a:spLocks noGrp="1"/>
          </p:cNvSpPr>
          <p:nvPr/>
        </p:nvSpPr>
        <p:spPr>
          <a:xfrm>
            <a:off x="9456420" y="419100"/>
            <a:ext cx="2042160" cy="4343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425" b="1">
                <a:solidFill>
                  <a:srgbClr val="274F93"/>
                </a:solidFill>
              </a:defRPr>
            </a:pPr>
            <a:r>
              <a:rPr sz="1140" b="1">
                <a:solidFill>
                  <a:srgbClr val="274F93"/>
                </a:solidFill>
              </a:rPr>
              <a:t>FOCUS</a:t>
            </a:r>
          </a:p>
          <a:p>
            <a:pPr algn="ctr">
              <a:defRPr sz="1425" b="1">
                <a:solidFill>
                  <a:srgbClr val="274F93"/>
                </a:solidFill>
              </a:defRPr>
            </a:pPr>
            <a:r>
              <a:rPr sz="1140" b="1">
                <a:solidFill>
                  <a:srgbClr val="274F93"/>
                </a:solidFill>
              </a:rPr>
              <a:t>Sensors • Embedded Systems • DAQ</a:t>
            </a:r>
          </a:p>
        </p:txBody>
      </p:sp>
      <p:sp>
        <p:nvSpPr>
          <p:cNvPr id="8" name="Education-box">
            <a:extLst>
              <a:ext uri="{FF2B5EF4-FFF2-40B4-BE49-F238E27FC236}">
                <a16:creationId xmlns:a16="http://schemas.microsoft.com/office/drawing/2014/main" id="{8427F5A9-7E85-FFF2-3A0B-D8C975A899D4}"/>
              </a:ext>
            </a:extLst>
          </p:cNvPr>
          <p:cNvSpPr>
            <a:spLocks noGrp="1"/>
          </p:cNvSpPr>
          <p:nvPr/>
        </p:nvSpPr>
        <p:spPr>
          <a:xfrm>
            <a:off x="365760" y="1607820"/>
            <a:ext cx="2971800" cy="1790700"/>
          </a:xfrm>
          <a:prstGeom prst="roundRect">
            <a:avLst>
              <a:gd name="adj" fmla="val 6809"/>
            </a:avLst>
          </a:prstGeom>
          <a:solidFill>
            <a:srgbClr val="FFFFFF"/>
          </a:solidFill>
          <a:ln w="14288">
            <a:solidFill>
              <a:srgbClr val="67A63A"/>
            </a:solidFill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9" name="Education-title">
            <a:extLst>
              <a:ext uri="{FF2B5EF4-FFF2-40B4-BE49-F238E27FC236}">
                <a16:creationId xmlns:a16="http://schemas.microsoft.com/office/drawing/2014/main" id="{2A876F0B-9D2D-AEBE-27FE-E0132F8FFB38}"/>
              </a:ext>
            </a:extLst>
          </p:cNvPr>
          <p:cNvSpPr>
            <a:spLocks noGrp="1"/>
          </p:cNvSpPr>
          <p:nvPr/>
        </p:nvSpPr>
        <p:spPr>
          <a:xfrm>
            <a:off x="579120" y="1752600"/>
            <a:ext cx="254508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2033"/>
                </a:solidFill>
              </a:defRPr>
            </a:pPr>
            <a:r>
              <a:rPr sz="1260" b="1">
                <a:solidFill>
                  <a:srgbClr val="172033"/>
                </a:solidFill>
              </a:rPr>
              <a:t>EDUCATION</a:t>
            </a:r>
          </a:p>
        </p:txBody>
      </p:sp>
      <p:sp>
        <p:nvSpPr>
          <p:cNvPr id="10" name="Education-rule">
            <a:extLst>
              <a:ext uri="{FF2B5EF4-FFF2-40B4-BE49-F238E27FC236}">
                <a16:creationId xmlns:a16="http://schemas.microsoft.com/office/drawing/2014/main" id="{46C7953E-5BE1-25CD-EEB1-588E3AFBFAC9}"/>
              </a:ext>
            </a:extLst>
          </p:cNvPr>
          <p:cNvSpPr>
            <a:spLocks noGrp="1"/>
          </p:cNvSpPr>
          <p:nvPr/>
        </p:nvSpPr>
        <p:spPr>
          <a:xfrm>
            <a:off x="579120" y="2095500"/>
            <a:ext cx="411480" cy="30480"/>
          </a:xfrm>
          <a:prstGeom prst="rect">
            <a:avLst/>
          </a:prstGeom>
          <a:solidFill>
            <a:srgbClr val="4A76C4"/>
          </a:solidFill>
          <a:ln w="0">
            <a:noFill/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11" name="education-body">
            <a:extLst>
              <a:ext uri="{FF2B5EF4-FFF2-40B4-BE49-F238E27FC236}">
                <a16:creationId xmlns:a16="http://schemas.microsoft.com/office/drawing/2014/main" id="{FEEFF59C-4A56-AABD-3BE7-EC2B92175FAE}"/>
              </a:ext>
            </a:extLst>
          </p:cNvPr>
          <p:cNvSpPr>
            <a:spLocks noGrp="1"/>
          </p:cNvSpPr>
          <p:nvPr/>
        </p:nvSpPr>
        <p:spPr>
          <a:xfrm>
            <a:off x="579120" y="2164080"/>
            <a:ext cx="2560320" cy="10591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303A4D"/>
                </a:solidFill>
              </a:defRPr>
            </a:pPr>
            <a:r>
              <a:rPr sz="1140">
                <a:solidFill>
                  <a:srgbClr val="303A4D"/>
                </a:solidFill>
              </a:rPr>
              <a:t>Agricultural University of Georgia</a:t>
            </a:r>
          </a:p>
          <a:p>
            <a:pPr algn="l">
              <a:defRPr sz="1425" b="0">
                <a:solidFill>
                  <a:srgbClr val="303A4D"/>
                </a:solidFill>
              </a:defRPr>
            </a:pPr>
            <a:r>
              <a:rPr sz="1140">
                <a:solidFill>
                  <a:srgbClr val="303A4D"/>
                </a:solidFill>
              </a:rPr>
              <a:t>BSc, Electrical &amp; Computer Engineering</a:t>
            </a:r>
          </a:p>
          <a:p>
            <a:pPr algn="l">
              <a:defRPr sz="1425" b="0">
                <a:solidFill>
                  <a:srgbClr val="303A4D"/>
                </a:solidFill>
              </a:defRPr>
            </a:pPr>
            <a:r>
              <a:rPr sz="1140">
                <a:solidFill>
                  <a:srgbClr val="303A4D"/>
                </a:solidFill>
              </a:rPr>
              <a:t>2022–Present  |  GPA: 3.78</a:t>
            </a:r>
          </a:p>
          <a:p>
            <a:endParaRPr sz="1140">
              <a:solidFill>
                <a:srgbClr val="303A4D"/>
              </a:solidFill>
            </a:endParaRPr>
          </a:p>
          <a:p>
            <a:pPr algn="l">
              <a:defRPr sz="1425" b="0">
                <a:solidFill>
                  <a:srgbClr val="303A4D"/>
                </a:solidFill>
              </a:defRPr>
            </a:pPr>
            <a:r>
              <a:rPr sz="1140">
                <a:solidFill>
                  <a:srgbClr val="303A4D"/>
                </a:solidFill>
              </a:rPr>
              <a:t>V. Komarovi Physics &amp; Math School N199</a:t>
            </a:r>
          </a:p>
          <a:p>
            <a:pPr algn="l">
              <a:defRPr sz="1425" b="0">
                <a:solidFill>
                  <a:srgbClr val="303A4D"/>
                </a:solidFill>
              </a:defRPr>
            </a:pPr>
            <a:r>
              <a:rPr sz="1140">
                <a:solidFill>
                  <a:srgbClr val="303A4D"/>
                </a:solidFill>
              </a:rPr>
              <a:t>2015–2019</a:t>
            </a:r>
          </a:p>
        </p:txBody>
      </p:sp>
      <p:sp>
        <p:nvSpPr>
          <p:cNvPr id="12" name="Training &amp; Recognition-box">
            <a:extLst>
              <a:ext uri="{FF2B5EF4-FFF2-40B4-BE49-F238E27FC236}">
                <a16:creationId xmlns:a16="http://schemas.microsoft.com/office/drawing/2014/main" id="{9EF5F593-BFCC-184B-5C63-E40D3D871418}"/>
              </a:ext>
            </a:extLst>
          </p:cNvPr>
          <p:cNvSpPr>
            <a:spLocks noGrp="1"/>
          </p:cNvSpPr>
          <p:nvPr/>
        </p:nvSpPr>
        <p:spPr>
          <a:xfrm>
            <a:off x="365760" y="3596640"/>
            <a:ext cx="2971800" cy="2849880"/>
          </a:xfrm>
          <a:prstGeom prst="roundRect">
            <a:avLst>
              <a:gd name="adj" fmla="val 4278"/>
            </a:avLst>
          </a:prstGeom>
          <a:solidFill>
            <a:srgbClr val="FFFFFF"/>
          </a:solidFill>
          <a:ln w="14288">
            <a:solidFill>
              <a:srgbClr val="67A63A"/>
            </a:solidFill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13" name="Training &amp; Recognition-title">
            <a:extLst>
              <a:ext uri="{FF2B5EF4-FFF2-40B4-BE49-F238E27FC236}">
                <a16:creationId xmlns:a16="http://schemas.microsoft.com/office/drawing/2014/main" id="{CAD8D1ED-1637-8FC6-5889-773F1B78F407}"/>
              </a:ext>
            </a:extLst>
          </p:cNvPr>
          <p:cNvSpPr>
            <a:spLocks noGrp="1"/>
          </p:cNvSpPr>
          <p:nvPr/>
        </p:nvSpPr>
        <p:spPr>
          <a:xfrm>
            <a:off x="579120" y="3741420"/>
            <a:ext cx="254508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2033"/>
                </a:solidFill>
              </a:defRPr>
            </a:pPr>
            <a:r>
              <a:rPr sz="1260" b="1">
                <a:solidFill>
                  <a:srgbClr val="172033"/>
                </a:solidFill>
              </a:rPr>
              <a:t>TRAINING &amp; RECOGNITION</a:t>
            </a:r>
          </a:p>
        </p:txBody>
      </p:sp>
      <p:sp>
        <p:nvSpPr>
          <p:cNvPr id="14" name="Training &amp; Recognition-rule">
            <a:extLst>
              <a:ext uri="{FF2B5EF4-FFF2-40B4-BE49-F238E27FC236}">
                <a16:creationId xmlns:a16="http://schemas.microsoft.com/office/drawing/2014/main" id="{AE98073A-B385-0496-FB63-88D82DA4DC1F}"/>
              </a:ext>
            </a:extLst>
          </p:cNvPr>
          <p:cNvSpPr>
            <a:spLocks noGrp="1"/>
          </p:cNvSpPr>
          <p:nvPr/>
        </p:nvSpPr>
        <p:spPr>
          <a:xfrm>
            <a:off x="579120" y="4084320"/>
            <a:ext cx="411480" cy="30480"/>
          </a:xfrm>
          <a:prstGeom prst="rect">
            <a:avLst/>
          </a:prstGeom>
          <a:solidFill>
            <a:srgbClr val="4A76C4"/>
          </a:solidFill>
          <a:ln w="0">
            <a:noFill/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15" name="training-body">
            <a:extLst>
              <a:ext uri="{FF2B5EF4-FFF2-40B4-BE49-F238E27FC236}">
                <a16:creationId xmlns:a16="http://schemas.microsoft.com/office/drawing/2014/main" id="{84BF4DD2-3D46-16FF-EFD3-941205C084F9}"/>
              </a:ext>
            </a:extLst>
          </p:cNvPr>
          <p:cNvSpPr>
            <a:spLocks noGrp="1"/>
          </p:cNvSpPr>
          <p:nvPr/>
        </p:nvSpPr>
        <p:spPr>
          <a:xfrm>
            <a:off x="579120" y="4175760"/>
            <a:ext cx="2560320" cy="201168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303A4D"/>
                </a:solidFill>
              </a:defRPr>
            </a:pPr>
            <a:r>
              <a:rPr sz="960">
                <a:solidFill>
                  <a:srgbClr val="303A4D"/>
                </a:solidFill>
              </a:rPr>
              <a:t>MEASUREMENTS &amp; SENSOR SYSTEMS</a:t>
            </a:r>
          </a:p>
          <a:p>
            <a:pPr algn="l">
              <a:defRPr sz="1200" b="0">
                <a:solidFill>
                  <a:srgbClr val="303A4D"/>
                </a:solidFill>
              </a:defRPr>
            </a:pPr>
            <a:r>
              <a:rPr sz="960">
                <a:solidFill>
                  <a:srgbClr val="303A4D"/>
                </a:solidFill>
              </a:rPr>
              <a:t>Certificate • Apr–May 2026 • Top 2</a:t>
            </a:r>
          </a:p>
          <a:p>
            <a:endParaRPr sz="960">
              <a:solidFill>
                <a:srgbClr val="303A4D"/>
              </a:solidFill>
            </a:endParaRPr>
          </a:p>
          <a:p>
            <a:pPr algn="l">
              <a:defRPr sz="1200" b="0">
                <a:solidFill>
                  <a:srgbClr val="303A4D"/>
                </a:solidFill>
              </a:defRPr>
            </a:pPr>
            <a:r>
              <a:rPr sz="960">
                <a:solidFill>
                  <a:srgbClr val="303A4D"/>
                </a:solidFill>
              </a:rPr>
              <a:t>MODERN TESTING METHODS IN ENGINEERING</a:t>
            </a:r>
          </a:p>
          <a:p>
            <a:pPr algn="l">
              <a:defRPr sz="1200" b="0">
                <a:solidFill>
                  <a:srgbClr val="303A4D"/>
                </a:solidFill>
              </a:defRPr>
            </a:pPr>
            <a:r>
              <a:rPr sz="960">
                <a:solidFill>
                  <a:srgbClr val="303A4D"/>
                </a:solidFill>
              </a:rPr>
              <a:t>Certificate • Jun 2025 • Top 2</a:t>
            </a:r>
          </a:p>
          <a:p>
            <a:endParaRPr sz="960">
              <a:solidFill>
                <a:srgbClr val="303A4D"/>
              </a:solidFill>
            </a:endParaRPr>
          </a:p>
          <a:p>
            <a:pPr algn="l">
              <a:defRPr sz="1200" b="0">
                <a:solidFill>
                  <a:srgbClr val="303A4D"/>
                </a:solidFill>
              </a:defRPr>
            </a:pPr>
            <a:r>
              <a:rPr sz="960">
                <a:solidFill>
                  <a:srgbClr val="303A4D"/>
                </a:solidFill>
              </a:rPr>
              <a:t>QUALI Start-up Lecture Week, GGSB</a:t>
            </a:r>
          </a:p>
          <a:p>
            <a:pPr algn="l">
              <a:defRPr sz="1200" b="0">
                <a:solidFill>
                  <a:srgbClr val="303A4D"/>
                </a:solidFill>
              </a:defRPr>
            </a:pPr>
            <a:r>
              <a:rPr sz="960">
                <a:solidFill>
                  <a:srgbClr val="303A4D"/>
                </a:solidFill>
              </a:rPr>
              <a:t>International academic conference • Aug 2025</a:t>
            </a:r>
          </a:p>
          <a:p>
            <a:endParaRPr sz="960">
              <a:solidFill>
                <a:srgbClr val="303A4D"/>
              </a:solidFill>
            </a:endParaRPr>
          </a:p>
          <a:p>
            <a:pPr algn="l">
              <a:defRPr sz="1200" b="0">
                <a:solidFill>
                  <a:srgbClr val="303A4D"/>
                </a:solidFill>
              </a:defRPr>
            </a:pPr>
            <a:r>
              <a:rPr sz="960">
                <a:solidFill>
                  <a:srgbClr val="303A4D"/>
                </a:solidFill>
              </a:rPr>
              <a:t>FIDE-registered chess player</a:t>
            </a:r>
          </a:p>
          <a:p>
            <a:pPr algn="l">
              <a:defRPr sz="1200" b="0">
                <a:solidFill>
                  <a:srgbClr val="303A4D"/>
                </a:solidFill>
              </a:defRPr>
            </a:pPr>
            <a:r>
              <a:rPr sz="960">
                <a:solidFill>
                  <a:srgbClr val="303A4D"/>
                </a:solidFill>
              </a:rPr>
              <a:t>School Olympiad and team champion</a:t>
            </a:r>
          </a:p>
        </p:txBody>
      </p:sp>
      <p:sp>
        <p:nvSpPr>
          <p:cNvPr id="16" name="Research &amp; Laboratory Experience-box">
            <a:extLst>
              <a:ext uri="{FF2B5EF4-FFF2-40B4-BE49-F238E27FC236}">
                <a16:creationId xmlns:a16="http://schemas.microsoft.com/office/drawing/2014/main" id="{339DEE93-2370-1D27-364F-DD1371840CF5}"/>
              </a:ext>
            </a:extLst>
          </p:cNvPr>
          <p:cNvSpPr>
            <a:spLocks noGrp="1"/>
          </p:cNvSpPr>
          <p:nvPr/>
        </p:nvSpPr>
        <p:spPr>
          <a:xfrm>
            <a:off x="3550920" y="1607820"/>
            <a:ext cx="4762500" cy="2346960"/>
          </a:xfrm>
          <a:prstGeom prst="roundRect">
            <a:avLst>
              <a:gd name="adj" fmla="val 5195"/>
            </a:avLst>
          </a:prstGeom>
          <a:solidFill>
            <a:srgbClr val="FFFFFF"/>
          </a:solidFill>
          <a:ln w="14288">
            <a:solidFill>
              <a:srgbClr val="67A63A"/>
            </a:solidFill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17" name="Research &amp; Laboratory Experience-title">
            <a:extLst>
              <a:ext uri="{FF2B5EF4-FFF2-40B4-BE49-F238E27FC236}">
                <a16:creationId xmlns:a16="http://schemas.microsoft.com/office/drawing/2014/main" id="{5DBB0E78-19AD-0FC3-A64C-90F039DFCD40}"/>
              </a:ext>
            </a:extLst>
          </p:cNvPr>
          <p:cNvSpPr>
            <a:spLocks noGrp="1"/>
          </p:cNvSpPr>
          <p:nvPr/>
        </p:nvSpPr>
        <p:spPr>
          <a:xfrm>
            <a:off x="3764280" y="1752600"/>
            <a:ext cx="433578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2033"/>
                </a:solidFill>
              </a:defRPr>
            </a:pPr>
            <a:r>
              <a:rPr sz="1260" b="1">
                <a:solidFill>
                  <a:srgbClr val="172033"/>
                </a:solidFill>
              </a:rPr>
              <a:t>RESEARCH &amp; LABORATORY EXPERIENCE</a:t>
            </a:r>
          </a:p>
        </p:txBody>
      </p:sp>
      <p:sp>
        <p:nvSpPr>
          <p:cNvPr id="18" name="Research &amp; Laboratory Experience-rule">
            <a:extLst>
              <a:ext uri="{FF2B5EF4-FFF2-40B4-BE49-F238E27FC236}">
                <a16:creationId xmlns:a16="http://schemas.microsoft.com/office/drawing/2014/main" id="{CAE90F5B-1C98-4CBF-2CE5-94B7A6759337}"/>
              </a:ext>
            </a:extLst>
          </p:cNvPr>
          <p:cNvSpPr>
            <a:spLocks noGrp="1"/>
          </p:cNvSpPr>
          <p:nvPr/>
        </p:nvSpPr>
        <p:spPr>
          <a:xfrm>
            <a:off x="3764280" y="2095500"/>
            <a:ext cx="411480" cy="30480"/>
          </a:xfrm>
          <a:prstGeom prst="rect">
            <a:avLst/>
          </a:prstGeom>
          <a:solidFill>
            <a:srgbClr val="4A76C4"/>
          </a:solidFill>
          <a:ln w="0">
            <a:noFill/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19" name="smart-title">
            <a:extLst>
              <a:ext uri="{FF2B5EF4-FFF2-40B4-BE49-F238E27FC236}">
                <a16:creationId xmlns:a16="http://schemas.microsoft.com/office/drawing/2014/main" id="{B467E4B5-7B62-E38E-A493-AE1DB20D3678}"/>
              </a:ext>
            </a:extLst>
          </p:cNvPr>
          <p:cNvSpPr>
            <a:spLocks noGrp="1"/>
          </p:cNvSpPr>
          <p:nvPr/>
        </p:nvSpPr>
        <p:spPr>
          <a:xfrm>
            <a:off x="3764280" y="2156460"/>
            <a:ext cx="4305300" cy="2438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274F93"/>
                </a:solidFill>
              </a:defRPr>
            </a:pPr>
            <a:r>
              <a:rPr sz="1200" b="1">
                <a:solidFill>
                  <a:srgbClr val="274F93"/>
                </a:solidFill>
              </a:rPr>
              <a:t>SMART|EDM_Lab — Research Engineering Intern</a:t>
            </a:r>
          </a:p>
        </p:txBody>
      </p:sp>
      <p:sp>
        <p:nvSpPr>
          <p:cNvPr id="20" name="smart-date">
            <a:extLst>
              <a:ext uri="{FF2B5EF4-FFF2-40B4-BE49-F238E27FC236}">
                <a16:creationId xmlns:a16="http://schemas.microsoft.com/office/drawing/2014/main" id="{85173406-04CD-9947-3DD3-63CFBE955A91}"/>
              </a:ext>
            </a:extLst>
          </p:cNvPr>
          <p:cNvSpPr>
            <a:spLocks noGrp="1"/>
          </p:cNvSpPr>
          <p:nvPr/>
        </p:nvSpPr>
        <p:spPr>
          <a:xfrm>
            <a:off x="3764280" y="2415540"/>
            <a:ext cx="4305300" cy="2133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677084"/>
                </a:solidFill>
              </a:defRPr>
            </a:pPr>
            <a:r>
              <a:rPr sz="960">
                <a:solidFill>
                  <a:srgbClr val="677084"/>
                </a:solidFill>
              </a:rPr>
              <a:t>Tbilisi State University  |  Mar 2026–Present</a:t>
            </a:r>
          </a:p>
        </p:txBody>
      </p:sp>
      <p:sp>
        <p:nvSpPr>
          <p:cNvPr id="21" name="smart-body">
            <a:extLst>
              <a:ext uri="{FF2B5EF4-FFF2-40B4-BE49-F238E27FC236}">
                <a16:creationId xmlns:a16="http://schemas.microsoft.com/office/drawing/2014/main" id="{40CCD8DF-B32E-28DC-F171-D307547BFE2B}"/>
              </a:ext>
            </a:extLst>
          </p:cNvPr>
          <p:cNvSpPr>
            <a:spLocks noGrp="1"/>
          </p:cNvSpPr>
          <p:nvPr/>
        </p:nvSpPr>
        <p:spPr>
          <a:xfrm>
            <a:off x="3764280" y="2697480"/>
            <a:ext cx="4305300" cy="10363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Detector and instrumentation development with Forschungszentrum Jülich</a:t>
            </a:r>
          </a:p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Scintillation crystals, PMTs and data-acquisition systems</a:t>
            </a:r>
          </a:p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Testing and characterization of measurement systems and laboratory equipment</a:t>
            </a:r>
          </a:p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Electronics, simulations and experimental setup development</a:t>
            </a:r>
          </a:p>
        </p:txBody>
      </p:sp>
      <p:sp>
        <p:nvSpPr>
          <p:cNvPr id="22" name="Industry &amp; Technical Practice-box">
            <a:extLst>
              <a:ext uri="{FF2B5EF4-FFF2-40B4-BE49-F238E27FC236}">
                <a16:creationId xmlns:a16="http://schemas.microsoft.com/office/drawing/2014/main" id="{AB13556E-6F68-3993-0C59-1B2C0430D984}"/>
              </a:ext>
            </a:extLst>
          </p:cNvPr>
          <p:cNvSpPr>
            <a:spLocks noGrp="1"/>
          </p:cNvSpPr>
          <p:nvPr/>
        </p:nvSpPr>
        <p:spPr>
          <a:xfrm>
            <a:off x="3550920" y="4152900"/>
            <a:ext cx="4762500" cy="2293620"/>
          </a:xfrm>
          <a:prstGeom prst="roundRect">
            <a:avLst>
              <a:gd name="adj" fmla="val 5316"/>
            </a:avLst>
          </a:prstGeom>
          <a:solidFill>
            <a:srgbClr val="FFFFFF"/>
          </a:solidFill>
          <a:ln w="14288">
            <a:solidFill>
              <a:srgbClr val="67A63A"/>
            </a:solidFill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23" name="Industry &amp; Technical Practice-title">
            <a:extLst>
              <a:ext uri="{FF2B5EF4-FFF2-40B4-BE49-F238E27FC236}">
                <a16:creationId xmlns:a16="http://schemas.microsoft.com/office/drawing/2014/main" id="{141EBF92-4DA5-E745-BEB8-8E3A328AEC9B}"/>
              </a:ext>
            </a:extLst>
          </p:cNvPr>
          <p:cNvSpPr>
            <a:spLocks noGrp="1"/>
          </p:cNvSpPr>
          <p:nvPr/>
        </p:nvSpPr>
        <p:spPr>
          <a:xfrm>
            <a:off x="3764280" y="4297680"/>
            <a:ext cx="433578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2033"/>
                </a:solidFill>
              </a:defRPr>
            </a:pPr>
            <a:r>
              <a:rPr sz="1260" b="1">
                <a:solidFill>
                  <a:srgbClr val="172033"/>
                </a:solidFill>
              </a:rPr>
              <a:t>INDUSTRY &amp; TECHNICAL PRACTICE</a:t>
            </a:r>
          </a:p>
        </p:txBody>
      </p:sp>
      <p:sp>
        <p:nvSpPr>
          <p:cNvPr id="24" name="Industry &amp; Technical Practice-rule">
            <a:extLst>
              <a:ext uri="{FF2B5EF4-FFF2-40B4-BE49-F238E27FC236}">
                <a16:creationId xmlns:a16="http://schemas.microsoft.com/office/drawing/2014/main" id="{8769A980-32DC-6786-2B9D-B7D2F6610031}"/>
              </a:ext>
            </a:extLst>
          </p:cNvPr>
          <p:cNvSpPr>
            <a:spLocks noGrp="1"/>
          </p:cNvSpPr>
          <p:nvPr/>
        </p:nvSpPr>
        <p:spPr>
          <a:xfrm>
            <a:off x="3764280" y="4640580"/>
            <a:ext cx="411480" cy="30480"/>
          </a:xfrm>
          <a:prstGeom prst="rect">
            <a:avLst/>
          </a:prstGeom>
          <a:solidFill>
            <a:srgbClr val="4A76C4"/>
          </a:solidFill>
          <a:ln w="0">
            <a:noFill/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25" name="metro-title">
            <a:extLst>
              <a:ext uri="{FF2B5EF4-FFF2-40B4-BE49-F238E27FC236}">
                <a16:creationId xmlns:a16="http://schemas.microsoft.com/office/drawing/2014/main" id="{78F3A50C-E8B3-B69E-52D0-6751085A911F}"/>
              </a:ext>
            </a:extLst>
          </p:cNvPr>
          <p:cNvSpPr>
            <a:spLocks noGrp="1"/>
          </p:cNvSpPr>
          <p:nvPr/>
        </p:nvSpPr>
        <p:spPr>
          <a:xfrm>
            <a:off x="3764280" y="4701540"/>
            <a:ext cx="43053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274F93"/>
                </a:solidFill>
              </a:defRPr>
            </a:pPr>
            <a:r>
              <a:rPr sz="1200" b="1">
                <a:solidFill>
                  <a:srgbClr val="274F93"/>
                </a:solidFill>
              </a:rPr>
              <a:t>Georgian Standards and Metrology</a:t>
            </a:r>
          </a:p>
        </p:txBody>
      </p:sp>
      <p:sp>
        <p:nvSpPr>
          <p:cNvPr id="26" name="metro-date">
            <a:extLst>
              <a:ext uri="{FF2B5EF4-FFF2-40B4-BE49-F238E27FC236}">
                <a16:creationId xmlns:a16="http://schemas.microsoft.com/office/drawing/2014/main" id="{C8606050-119A-5F50-7955-20548470583A}"/>
              </a:ext>
            </a:extLst>
          </p:cNvPr>
          <p:cNvSpPr>
            <a:spLocks noGrp="1"/>
          </p:cNvSpPr>
          <p:nvPr/>
        </p:nvSpPr>
        <p:spPr>
          <a:xfrm>
            <a:off x="3764280" y="4945380"/>
            <a:ext cx="4305300" cy="2057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0">
                <a:solidFill>
                  <a:srgbClr val="677084"/>
                </a:solidFill>
              </a:defRPr>
            </a:pPr>
            <a:r>
              <a:rPr sz="960">
                <a:solidFill>
                  <a:srgbClr val="677084"/>
                </a:solidFill>
              </a:rPr>
              <a:t>Electrical Department Intern  |  Oct 2025–Jan 2026</a:t>
            </a:r>
          </a:p>
        </p:txBody>
      </p:sp>
      <p:sp>
        <p:nvSpPr>
          <p:cNvPr id="27" name="metro-body">
            <a:extLst>
              <a:ext uri="{FF2B5EF4-FFF2-40B4-BE49-F238E27FC236}">
                <a16:creationId xmlns:a16="http://schemas.microsoft.com/office/drawing/2014/main" id="{241C99FF-1624-AA6C-A2FA-C3D2F503EAB1}"/>
              </a:ext>
            </a:extLst>
          </p:cNvPr>
          <p:cNvSpPr>
            <a:spLocks noGrp="1"/>
          </p:cNvSpPr>
          <p:nvPr/>
        </p:nvSpPr>
        <p:spPr>
          <a:xfrm>
            <a:off x="3764280" y="5212080"/>
            <a:ext cx="4305300" cy="670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Measurement and calibration of electrical quantities</a:t>
            </a:r>
          </a:p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Metrology, standardization and laboratory practice</a:t>
            </a:r>
          </a:p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Hands-on work with electronics</a:t>
            </a:r>
          </a:p>
        </p:txBody>
      </p:sp>
      <p:sp>
        <p:nvSpPr>
          <p:cNvPr id="28" name="techhub">
            <a:extLst>
              <a:ext uri="{FF2B5EF4-FFF2-40B4-BE49-F238E27FC236}">
                <a16:creationId xmlns:a16="http://schemas.microsoft.com/office/drawing/2014/main" id="{7F289359-4BD1-7CE7-84B9-DAE1396C2C59}"/>
              </a:ext>
            </a:extLst>
          </p:cNvPr>
          <p:cNvSpPr>
            <a:spLocks noGrp="1"/>
          </p:cNvSpPr>
          <p:nvPr/>
        </p:nvSpPr>
        <p:spPr>
          <a:xfrm>
            <a:off x="3764280" y="5981700"/>
            <a:ext cx="430530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00" b="1">
                <a:solidFill>
                  <a:srgbClr val="303A4D"/>
                </a:solidFill>
              </a:defRPr>
            </a:pPr>
            <a:r>
              <a:rPr sz="960" b="1">
                <a:solidFill>
                  <a:srgbClr val="303A4D"/>
                </a:solidFill>
              </a:rPr>
              <a:t>UGT Tech Hub  |  Computer architecture, networking, cloud and cybersecurity  |  2024–2025</a:t>
            </a:r>
          </a:p>
        </p:txBody>
      </p:sp>
      <p:sp>
        <p:nvSpPr>
          <p:cNvPr id="29" name="Selected Projects-box">
            <a:extLst>
              <a:ext uri="{FF2B5EF4-FFF2-40B4-BE49-F238E27FC236}">
                <a16:creationId xmlns:a16="http://schemas.microsoft.com/office/drawing/2014/main" id="{3842041F-9C53-C757-D5F1-611230E0D30A}"/>
              </a:ext>
            </a:extLst>
          </p:cNvPr>
          <p:cNvSpPr>
            <a:spLocks noGrp="1"/>
          </p:cNvSpPr>
          <p:nvPr/>
        </p:nvSpPr>
        <p:spPr>
          <a:xfrm>
            <a:off x="8526780" y="1607820"/>
            <a:ext cx="3299460" cy="2613660"/>
          </a:xfrm>
          <a:prstGeom prst="roundRect">
            <a:avLst>
              <a:gd name="adj" fmla="val 4665"/>
            </a:avLst>
          </a:prstGeom>
          <a:solidFill>
            <a:srgbClr val="FFFFFF"/>
          </a:solidFill>
          <a:ln w="14288">
            <a:solidFill>
              <a:srgbClr val="67A63A"/>
            </a:solidFill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30" name="Selected Projects-title">
            <a:extLst>
              <a:ext uri="{FF2B5EF4-FFF2-40B4-BE49-F238E27FC236}">
                <a16:creationId xmlns:a16="http://schemas.microsoft.com/office/drawing/2014/main" id="{F177D1BB-F1B5-9A89-BBED-957E79FC5C43}"/>
              </a:ext>
            </a:extLst>
          </p:cNvPr>
          <p:cNvSpPr>
            <a:spLocks noGrp="1"/>
          </p:cNvSpPr>
          <p:nvPr/>
        </p:nvSpPr>
        <p:spPr>
          <a:xfrm>
            <a:off x="8740140" y="1752600"/>
            <a:ext cx="287274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2033"/>
                </a:solidFill>
              </a:defRPr>
            </a:pPr>
            <a:r>
              <a:rPr sz="1260" b="1">
                <a:solidFill>
                  <a:srgbClr val="172033"/>
                </a:solidFill>
              </a:rPr>
              <a:t>SELECTED PROJECTS</a:t>
            </a:r>
          </a:p>
        </p:txBody>
      </p:sp>
      <p:sp>
        <p:nvSpPr>
          <p:cNvPr id="31" name="Selected Projects-rule">
            <a:extLst>
              <a:ext uri="{FF2B5EF4-FFF2-40B4-BE49-F238E27FC236}">
                <a16:creationId xmlns:a16="http://schemas.microsoft.com/office/drawing/2014/main" id="{4C82D44D-4ECF-C75E-0366-92BDEEBA4B56}"/>
              </a:ext>
            </a:extLst>
          </p:cNvPr>
          <p:cNvSpPr>
            <a:spLocks noGrp="1"/>
          </p:cNvSpPr>
          <p:nvPr/>
        </p:nvSpPr>
        <p:spPr>
          <a:xfrm>
            <a:off x="8740140" y="2095500"/>
            <a:ext cx="411480" cy="30480"/>
          </a:xfrm>
          <a:prstGeom prst="rect">
            <a:avLst/>
          </a:prstGeom>
          <a:solidFill>
            <a:srgbClr val="4A76C4"/>
          </a:solidFill>
          <a:ln w="0">
            <a:noFill/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32" name="projects-body">
            <a:extLst>
              <a:ext uri="{FF2B5EF4-FFF2-40B4-BE49-F238E27FC236}">
                <a16:creationId xmlns:a16="http://schemas.microsoft.com/office/drawing/2014/main" id="{FD10652C-59A8-3974-FD81-D6432A5453B0}"/>
              </a:ext>
            </a:extLst>
          </p:cNvPr>
          <p:cNvSpPr>
            <a:spLocks noGrp="1"/>
          </p:cNvSpPr>
          <p:nvPr/>
        </p:nvSpPr>
        <p:spPr>
          <a:xfrm>
            <a:off x="8740140" y="2156460"/>
            <a:ext cx="2872740" cy="1828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Pulse oximeter — analog amplification, filtering and biomedical sensor interfacing</a:t>
            </a:r>
          </a:p>
          <a:p>
            <a:endParaRPr sz="1020">
              <a:solidFill>
                <a:srgbClr val="303A4D"/>
              </a:solidFill>
            </a:endParaRPr>
          </a:p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“Po ludus” — ATmega64 checkers system with graphical LCD and embedded game engine</a:t>
            </a:r>
          </a:p>
          <a:p>
            <a:endParaRPr sz="1020">
              <a:solidFill>
                <a:srgbClr val="303A4D"/>
              </a:solidFill>
            </a:endParaRPr>
          </a:p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Locator for blind individuals — ATmega168, ultrasonic sensing, microSD audio and PWM</a:t>
            </a:r>
          </a:p>
          <a:p>
            <a:endParaRPr sz="1020">
              <a:solidFill>
                <a:srgbClr val="303A4D"/>
              </a:solidFill>
            </a:endParaRPr>
          </a:p>
          <a:p>
            <a:pPr algn="l">
              <a:defRPr sz="1275" b="0">
                <a:solidFill>
                  <a:srgbClr val="303A4D"/>
                </a:solidFill>
              </a:defRPr>
            </a:pPr>
            <a:r>
              <a:rPr sz="1020">
                <a:solidFill>
                  <a:srgbClr val="303A4D"/>
                </a:solidFill>
              </a:rPr>
              <a:t>• Water-tank relay controller and AVR digital clock/timer</a:t>
            </a:r>
          </a:p>
        </p:txBody>
      </p:sp>
      <p:sp>
        <p:nvSpPr>
          <p:cNvPr id="33" name="Technical Skills-box">
            <a:extLst>
              <a:ext uri="{FF2B5EF4-FFF2-40B4-BE49-F238E27FC236}">
                <a16:creationId xmlns:a16="http://schemas.microsoft.com/office/drawing/2014/main" id="{9F645323-2D31-0C48-B319-FFC7A66FB88E}"/>
              </a:ext>
            </a:extLst>
          </p:cNvPr>
          <p:cNvSpPr>
            <a:spLocks noGrp="1"/>
          </p:cNvSpPr>
          <p:nvPr/>
        </p:nvSpPr>
        <p:spPr>
          <a:xfrm>
            <a:off x="8526780" y="4411980"/>
            <a:ext cx="3299460" cy="2034540"/>
          </a:xfrm>
          <a:prstGeom prst="roundRect">
            <a:avLst>
              <a:gd name="adj" fmla="val 5993"/>
            </a:avLst>
          </a:prstGeom>
          <a:solidFill>
            <a:srgbClr val="FFFFFF"/>
          </a:solidFill>
          <a:ln w="14288">
            <a:solidFill>
              <a:srgbClr val="67A63A"/>
            </a:solidFill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34" name="Technical Skills-title">
            <a:extLst>
              <a:ext uri="{FF2B5EF4-FFF2-40B4-BE49-F238E27FC236}">
                <a16:creationId xmlns:a16="http://schemas.microsoft.com/office/drawing/2014/main" id="{246CAB9B-7C72-476D-DCAC-08D95FEE5A6C}"/>
              </a:ext>
            </a:extLst>
          </p:cNvPr>
          <p:cNvSpPr>
            <a:spLocks noGrp="1"/>
          </p:cNvSpPr>
          <p:nvPr/>
        </p:nvSpPr>
        <p:spPr>
          <a:xfrm>
            <a:off x="8740140" y="4556760"/>
            <a:ext cx="2872740" cy="28956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1">
                <a:solidFill>
                  <a:srgbClr val="172033"/>
                </a:solidFill>
              </a:defRPr>
            </a:pPr>
            <a:r>
              <a:rPr sz="1260" b="1">
                <a:solidFill>
                  <a:srgbClr val="172033"/>
                </a:solidFill>
              </a:rPr>
              <a:t>TECHNICAL SKILLS</a:t>
            </a:r>
          </a:p>
        </p:txBody>
      </p:sp>
      <p:sp>
        <p:nvSpPr>
          <p:cNvPr id="35" name="Technical Skills-rule">
            <a:extLst>
              <a:ext uri="{FF2B5EF4-FFF2-40B4-BE49-F238E27FC236}">
                <a16:creationId xmlns:a16="http://schemas.microsoft.com/office/drawing/2014/main" id="{F1EE8B5E-0B56-8DA6-4214-FAA805043EF8}"/>
              </a:ext>
            </a:extLst>
          </p:cNvPr>
          <p:cNvSpPr>
            <a:spLocks noGrp="1"/>
          </p:cNvSpPr>
          <p:nvPr/>
        </p:nvSpPr>
        <p:spPr>
          <a:xfrm>
            <a:off x="8740140" y="4899660"/>
            <a:ext cx="411480" cy="30480"/>
          </a:xfrm>
          <a:prstGeom prst="rect">
            <a:avLst/>
          </a:prstGeom>
          <a:solidFill>
            <a:srgbClr val="4A76C4"/>
          </a:solidFill>
          <a:ln w="0">
            <a:noFill/>
            <a:prstDash val="solid"/>
          </a:ln>
        </p:spPr>
        <p:txBody>
          <a:bodyPr/>
          <a:lstStyle/>
          <a:p>
            <a:endParaRPr lang="en-US" sz="1440"/>
          </a:p>
        </p:txBody>
      </p:sp>
      <p:sp>
        <p:nvSpPr>
          <p:cNvPr id="36" name="skills-body">
            <a:extLst>
              <a:ext uri="{FF2B5EF4-FFF2-40B4-BE49-F238E27FC236}">
                <a16:creationId xmlns:a16="http://schemas.microsoft.com/office/drawing/2014/main" id="{7910FBF2-33CE-7758-4E22-E5EF38AEE8BA}"/>
              </a:ext>
            </a:extLst>
          </p:cNvPr>
          <p:cNvSpPr>
            <a:spLocks noGrp="1"/>
          </p:cNvSpPr>
          <p:nvPr/>
        </p:nvSpPr>
        <p:spPr>
          <a:xfrm>
            <a:off x="8740140" y="5006340"/>
            <a:ext cx="2872740" cy="123444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125" b="0">
                <a:solidFill>
                  <a:srgbClr val="303A4D"/>
                </a:solidFill>
              </a:defRPr>
            </a:pPr>
            <a:r>
              <a:rPr sz="900">
                <a:solidFill>
                  <a:srgbClr val="303A4D"/>
                </a:solidFill>
              </a:rPr>
              <a:t>PROGRAMMING</a:t>
            </a:r>
          </a:p>
          <a:p>
            <a:pPr algn="l">
              <a:defRPr sz="1125" b="0">
                <a:solidFill>
                  <a:srgbClr val="303A4D"/>
                </a:solidFill>
              </a:defRPr>
            </a:pPr>
            <a:r>
              <a:rPr sz="900">
                <a:solidFill>
                  <a:srgbClr val="303A4D"/>
                </a:solidFill>
              </a:rPr>
              <a:t>C++ • AVR Assembly • Python • Java</a:t>
            </a:r>
          </a:p>
          <a:p>
            <a:endParaRPr sz="900">
              <a:solidFill>
                <a:srgbClr val="303A4D"/>
              </a:solidFill>
            </a:endParaRPr>
          </a:p>
          <a:p>
            <a:pPr algn="l">
              <a:defRPr sz="1125" b="0">
                <a:solidFill>
                  <a:srgbClr val="303A4D"/>
                </a:solidFill>
              </a:defRPr>
            </a:pPr>
            <a:r>
              <a:rPr sz="900">
                <a:solidFill>
                  <a:srgbClr val="303A4D"/>
                </a:solidFill>
              </a:rPr>
              <a:t>HARDWARE &amp; EMBEDDED</a:t>
            </a:r>
          </a:p>
          <a:p>
            <a:pPr algn="l">
              <a:defRPr sz="1125" b="0">
                <a:solidFill>
                  <a:srgbClr val="303A4D"/>
                </a:solidFill>
              </a:defRPr>
            </a:pPr>
            <a:r>
              <a:rPr sz="900">
                <a:solidFill>
                  <a:srgbClr val="303A4D"/>
                </a:solidFill>
              </a:rPr>
              <a:t>AVR / ATmega / ATtiny • Analog and digital circuits • Sensor interfacing • Hardware–software integration</a:t>
            </a:r>
          </a:p>
          <a:p>
            <a:endParaRPr sz="900">
              <a:solidFill>
                <a:srgbClr val="303A4D"/>
              </a:solidFill>
            </a:endParaRPr>
          </a:p>
          <a:p>
            <a:pPr algn="l">
              <a:defRPr sz="1125" b="0">
                <a:solidFill>
                  <a:srgbClr val="303A4D"/>
                </a:solidFill>
              </a:defRPr>
            </a:pPr>
            <a:r>
              <a:rPr sz="900">
                <a:solidFill>
                  <a:srgbClr val="303A4D"/>
                </a:solidFill>
              </a:rPr>
              <a:t>TOOLS</a:t>
            </a:r>
          </a:p>
          <a:p>
            <a:pPr algn="l">
              <a:defRPr sz="1125" b="0">
                <a:solidFill>
                  <a:srgbClr val="303A4D"/>
                </a:solidFill>
              </a:defRPr>
            </a:pPr>
            <a:r>
              <a:rPr sz="900">
                <a:solidFill>
                  <a:srgbClr val="303A4D"/>
                </a:solidFill>
              </a:rPr>
              <a:t>MATLAB/Simulink • Proteus • NI Multisim • Microchip Studio • Linux • AutoCAD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ED2786A2-6987-74C6-BD11-A3995A46F9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9778" y="514552"/>
            <a:ext cx="7651922" cy="5761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01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2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1828800" cy="310896"/>
          </a:xfrm>
          <a:prstGeom prst="roundRect">
            <a:avLst>
              <a:gd name="adj" fmla="val 50000"/>
            </a:avLst>
          </a:prstGeom>
          <a:solidFill>
            <a:srgbClr val="CFE3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18288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0B2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SiPM detectors — and why their power supply matters</a:t>
            </a:r>
            <a:endParaRPr lang="en-US" sz="27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828800"/>
            <a:ext cx="58521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800" b="1" dirty="0">
                <a:solidFill>
                  <a:srgbClr val="F2A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SiPM — Silicon Photomultiplier
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semiconductor, photon-sensitive detector used to register very weak light signals and convert them into electrical pulses — often paired with a scintillator. </a:t>
            </a:r>
          </a:p>
          <a:p>
            <a:pPr marL="0" indent="0">
              <a:lnSpc>
                <a:spcPts val="2000"/>
              </a:lnSpc>
              <a:buNone/>
            </a:pP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48640" y="3840480"/>
            <a:ext cx="5852160" cy="2468880"/>
          </a:xfrm>
          <a:prstGeom prst="roundRect">
            <a:avLst>
              <a:gd name="adj" fmla="val 2963"/>
            </a:avLst>
          </a:prstGeom>
          <a:solidFill>
            <a:srgbClr val="12395C"/>
          </a:solidFill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914400" y="406908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2A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catch: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434840"/>
            <a:ext cx="512064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SiPM needs a stable bias voltage, roughly </a:t>
            </a:r>
            <a:r>
              <a:rPr lang="ka-GE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5–70 V. Any instability in the power supply feeds directly into the detector's gain and noise — and therefore into measurement precision and accuracy.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6949440" y="1828800"/>
            <a:ext cx="466344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7315200" y="210312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 range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7315200" y="2423160"/>
            <a:ext cx="3931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0B2E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25–70 V</a:t>
            </a:r>
            <a:endParaRPr lang="en-US" sz="5400" dirty="0"/>
          </a:p>
        </p:txBody>
      </p:sp>
      <p:sp>
        <p:nvSpPr>
          <p:cNvPr id="12" name="Shape 10"/>
          <p:cNvSpPr/>
          <p:nvPr/>
        </p:nvSpPr>
        <p:spPr>
          <a:xfrm>
            <a:off x="7315200" y="3429000"/>
            <a:ext cx="3931920" cy="0"/>
          </a:xfrm>
          <a:prstGeom prst="line">
            <a:avLst/>
          </a:prstGeom>
          <a:noFill/>
          <a:ln w="19050">
            <a:solidFill>
              <a:srgbClr val="CF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315200" y="3611880"/>
            <a:ext cx="3931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the question our research set out to answer, in two complementary ways: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7315200" y="4251960"/>
            <a:ext cx="39319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1600"/>
              </a:lnSpc>
              <a:buSzPct val="100000"/>
              <a:buChar char="•"/>
            </a:pPr>
            <a:r>
              <a:rPr lang="en-US" sz="1250" b="1" dirty="0">
                <a:solidFill>
                  <a:srgbClr val="0B2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the supply stay stable when the load current changes? </a:t>
            </a:r>
            <a:r>
              <a:rPr lang="en-US" sz="1250" i="1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(dynamic load / K-coefficient testing)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7315200" y="5166360"/>
            <a:ext cx="39319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1600"/>
              </a:lnSpc>
              <a:buSzPct val="100000"/>
              <a:buChar char="•"/>
            </a:pPr>
            <a:r>
              <a:rPr lang="en-US" sz="1250" b="1" dirty="0">
                <a:solidFill>
                  <a:srgbClr val="0B2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the supply reject noise coming in on its input line? </a:t>
            </a:r>
            <a:r>
              <a:rPr lang="en-US" sz="1250" i="1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(Supply Voltage Rejection, SVR)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GGSB Laboratory Testing and Parametric Evaluation of SiPM Power Supplies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1136599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0004B1-CF38-B3FB-DCFF-69C1682ED0E3}"/>
              </a:ext>
            </a:extLst>
          </p:cNvPr>
          <p:cNvSpPr txBox="1"/>
          <p:nvPr/>
        </p:nvSpPr>
        <p:spPr>
          <a:xfrm>
            <a:off x="548640" y="3126049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rgbClr val="CFE3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power supply design see the talk by Salome Tvauri (with Mchedlishvili) (AUG)</a:t>
            </a:r>
          </a:p>
          <a:p>
            <a:r>
              <a:rPr lang="en-US" sz="1200" i="1" dirty="0">
                <a:solidFill>
                  <a:srgbClr val="CFE3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“Designing a Low-Dropout Regulator for higher voltage </a:t>
            </a:r>
            <a:r>
              <a:rPr lang="en-US" sz="1200" i="1" dirty="0" err="1">
                <a:solidFill>
                  <a:srgbClr val="CFE3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SiPMs</a:t>
            </a:r>
            <a:r>
              <a:rPr lang="en-US" sz="1200" i="1" dirty="0">
                <a:solidFill>
                  <a:srgbClr val="CFE3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E4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B5E232-101D-B1F9-43DB-75F622F18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5042736-211C-ECEC-5CE6-9D1B32F6678F}"/>
              </a:ext>
            </a:extLst>
          </p:cNvPr>
          <p:cNvSpPr/>
          <p:nvPr/>
        </p:nvSpPr>
        <p:spPr>
          <a:xfrm>
            <a:off x="548640" y="457200"/>
            <a:ext cx="1828800" cy="310896"/>
          </a:xfrm>
          <a:prstGeom prst="roundRect">
            <a:avLst>
              <a:gd name="adj" fmla="val 50000"/>
            </a:avLst>
          </a:prstGeom>
          <a:solidFill>
            <a:srgbClr val="CFE3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4E0B57A-33B3-36F9-D3B7-ECDBD30A1C69}"/>
              </a:ext>
            </a:extLst>
          </p:cNvPr>
          <p:cNvSpPr txBox="1"/>
          <p:nvPr/>
        </p:nvSpPr>
        <p:spPr>
          <a:xfrm>
            <a:off x="548640" y="457200"/>
            <a:ext cx="18288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0B2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05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59554EB-77DE-D030-8542-8AD4F8DC8CEC}"/>
              </a:ext>
            </a:extLst>
          </p:cNvPr>
          <p:cNvSpPr txBox="1"/>
          <p:nvPr/>
        </p:nvSpPr>
        <p:spPr>
          <a:xfrm>
            <a:off x="54864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SiPM Characteristics</a:t>
            </a:r>
            <a:endParaRPr lang="en-US" sz="270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70910E30-574B-992A-481F-515BF2587D9B}"/>
              </a:ext>
            </a:extLst>
          </p:cNvPr>
          <p:cNvSpPr txBox="1"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GGSB Laboratory Testing and Parametric Evaluation of SiPM Power Supplies</a:t>
            </a:r>
            <a:endParaRPr lang="en-US" sz="100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2C7311A1-3A67-845A-B87B-AF8D0740F7AA}"/>
              </a:ext>
            </a:extLst>
          </p:cNvPr>
          <p:cNvSpPr txBox="1"/>
          <p:nvPr/>
        </p:nvSpPr>
        <p:spPr>
          <a:xfrm>
            <a:off x="1136599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18D1068-658F-303E-D300-4BE8E5B5A9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904" y="3337560"/>
            <a:ext cx="4639439" cy="305210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FF1E8DF-FDC8-DC1F-9F82-17304FE01D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5406" y="1750017"/>
            <a:ext cx="4296034" cy="4690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328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889504" cy="310896"/>
          </a:xfrm>
          <a:prstGeom prst="roundRect">
            <a:avLst>
              <a:gd name="adj" fmla="val 50000"/>
            </a:avLst>
          </a:prstGeom>
          <a:solidFill>
            <a:srgbClr val="CFE3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288950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0B2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 · LOAD TESTING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650240" y="917555"/>
            <a:ext cx="46202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B2E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Emulating the detector's load: the active load circuit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527304" y="1761797"/>
            <a:ext cx="63093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CF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914400" y="19659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331720"/>
            <a:ext cx="5577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how stable the SiPM power supply stays when the load current  changes — the way a real detector's current draw would.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914400" y="3337560"/>
            <a:ext cx="5577840" cy="0"/>
          </a:xfrm>
          <a:prstGeom prst="line">
            <a:avLst/>
          </a:prstGeom>
          <a:noFill/>
          <a:ln w="12700">
            <a:solidFill>
              <a:srgbClr val="CF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914400" y="3520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Circuit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914400" y="3886200"/>
            <a:ext cx="5577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50" b="1" dirty="0">
                <a:solidFill>
                  <a:srgbClr val="0B2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BD139 (BJT)  </a:t>
            </a:r>
            <a:r>
              <a:rPr lang="en-US" sz="115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sinks current on command, simulating the detector's dynamic load.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914400" y="4370832"/>
            <a:ext cx="5577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50" b="1" dirty="0">
                <a:solidFill>
                  <a:srgbClr val="0B2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network: two 100 Ω resistors in parallel  </a:t>
            </a:r>
            <a:r>
              <a:rPr lang="en-US" sz="115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50 Ω equivalent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914400" y="4855464"/>
            <a:ext cx="5577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50" b="1" dirty="0">
                <a:solidFill>
                  <a:srgbClr val="0B2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Emitter network: two 120 Ω resistors in parallel  </a:t>
            </a:r>
            <a:r>
              <a:rPr lang="en-US" sz="115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60 Ω equivalent, 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914400" y="5340096"/>
            <a:ext cx="5577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50" b="1" dirty="0">
                <a:solidFill>
                  <a:srgbClr val="0B2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 generator  </a:t>
            </a:r>
            <a:r>
              <a:rPr lang="en-US" sz="115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drives the transistor base with a control pulse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7117080" y="118872"/>
            <a:ext cx="4960620" cy="4480560"/>
          </a:xfrm>
          <a:prstGeom prst="roundRect">
            <a:avLst>
              <a:gd name="adj" fmla="val 1633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7318248" y="195153"/>
            <a:ext cx="2093495" cy="66654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2A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base-current math</a:t>
            </a:r>
            <a:endParaRPr lang="en-US" sz="1350" dirty="0"/>
          </a:p>
        </p:txBody>
      </p:sp>
      <p:sp>
        <p:nvSpPr>
          <p:cNvPr id="16" name="Text 14"/>
          <p:cNvSpPr txBox="1"/>
          <p:nvPr/>
        </p:nvSpPr>
        <p:spPr>
          <a:xfrm>
            <a:off x="7345680" y="-137160"/>
            <a:ext cx="39319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CFE3EA"/>
                </a:solidFill>
              </a:rPr>
              <a:t>Parallel resistors:
</a:t>
            </a:r>
            <a:r>
              <a:rPr lang="en-US" sz="135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</a:t>
            </a:r>
            <a:r>
              <a:rPr lang="en-US" sz="1350" baseline="-250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</a:t>
            </a:r>
            <a:r>
              <a:rPr lang="en-US" sz="135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= 50 Ω
R</a:t>
            </a:r>
            <a:r>
              <a:rPr lang="en-US" sz="1350" baseline="-250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</a:t>
            </a:r>
            <a:r>
              <a:rPr lang="en-US" sz="135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= 60 Ω
</a:t>
            </a:r>
            <a:r>
              <a:rPr lang="en-US" sz="1200" dirty="0">
                <a:solidFill>
                  <a:srgbClr val="CFE3EA"/>
                </a:solidFill>
              </a:rPr>
              <a:t>Collector current limit:
</a:t>
            </a:r>
            <a:r>
              <a:rPr lang="en-US" sz="1350" dirty="0">
                <a:solidFill>
                  <a:srgbClr val="FFFFFF"/>
                </a:solidFill>
                <a:latin typeface="Courier New" pitchFamily="34" charset="0"/>
                <a:cs typeface="Courier New" pitchFamily="34" charset="-120"/>
              </a:rPr>
              <a:t>I</a:t>
            </a:r>
            <a:r>
              <a:rPr lang="en-US" sz="1350" baseline="-250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</a:t>
            </a:r>
            <a:r>
              <a:rPr lang="en-US" sz="135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= (V</a:t>
            </a:r>
            <a:r>
              <a:rPr lang="en-US" sz="1350" baseline="-250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CC</a:t>
            </a:r>
            <a:r>
              <a:rPr lang="en-US" sz="135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−V</a:t>
            </a:r>
            <a:r>
              <a:rPr lang="en-US" sz="1350" baseline="-250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CE</a:t>
            </a:r>
            <a:r>
              <a:rPr lang="en-US" sz="135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) / (R</a:t>
            </a:r>
            <a:r>
              <a:rPr lang="en-US" sz="1350" baseline="-250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</a:t>
            </a:r>
            <a:r>
              <a:rPr lang="en-US" sz="135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+R</a:t>
            </a:r>
            <a:r>
              <a:rPr lang="en-US" sz="1350" baseline="-250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</a:t>
            </a:r>
            <a:r>
              <a:rPr lang="en-US" sz="135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) Amp  limited(58ma)
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GGSB Laboratory Testing and Parametric Evaluation of SiPM Power Supplies</a:t>
            </a:r>
            <a:endParaRPr lang="en-US" sz="1000" dirty="0"/>
          </a:p>
        </p:txBody>
      </p:sp>
      <p:sp>
        <p:nvSpPr>
          <p:cNvPr id="18" name="Text 16"/>
          <p:cNvSpPr txBox="1"/>
          <p:nvPr/>
        </p:nvSpPr>
        <p:spPr>
          <a:xfrm>
            <a:off x="1136599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pic>
        <p:nvPicPr>
          <p:cNvPr id="19" name="Google Shape;116;p15" title="multisim_my_schematic.png">
            <a:extLst>
              <a:ext uri="{FF2B5EF4-FFF2-40B4-BE49-F238E27FC236}">
                <a16:creationId xmlns:a16="http://schemas.microsoft.com/office/drawing/2014/main" id="{43BFAA37-E8A7-F105-6BB1-0D83711700E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17080" y="2209800"/>
            <a:ext cx="4960620" cy="40325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554BBD95-DFBB-46A5-BEEF-1E1C6E5BE908}"/>
              </a:ext>
            </a:extLst>
          </p:cNvPr>
          <p:cNvSpPr/>
          <p:nvPr/>
        </p:nvSpPr>
        <p:spPr>
          <a:xfrm>
            <a:off x="-17519220" y="1702968"/>
            <a:ext cx="12562114" cy="641350"/>
          </a:xfrm>
          <a:prstGeom prst="rect">
            <a:avLst/>
          </a:prstGeom>
          <a:gradFill flip="none" rotWithShape="1">
            <a:gsLst>
              <a:gs pos="87000">
                <a:srgbClr val="A8B6C0"/>
              </a:gs>
              <a:gs pos="15000">
                <a:srgbClr val="A4B2BD"/>
              </a:gs>
              <a:gs pos="35000">
                <a:srgbClr val="C9D1D6"/>
              </a:gs>
              <a:gs pos="68000">
                <a:srgbClr val="C5CDD3"/>
              </a:gs>
              <a:gs pos="51000">
                <a:srgbClr val="FFFDF9"/>
              </a:gs>
              <a:gs pos="0">
                <a:srgbClr val="798E9F"/>
              </a:gs>
              <a:gs pos="100000">
                <a:srgbClr val="798E9F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3" name="Google Shape;123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1055" y="2002944"/>
            <a:ext cx="5935283" cy="1274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4500" y="3899184"/>
            <a:ext cx="6032500" cy="102841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6"/>
          <p:cNvSpPr txBox="1"/>
          <p:nvPr/>
        </p:nvSpPr>
        <p:spPr>
          <a:xfrm>
            <a:off x="990600" y="502846"/>
            <a:ext cx="11201400" cy="784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1" i="0" u="none" strike="noStrike" cap="none" dirty="0">
                <a:solidFill>
                  <a:srgbClr val="0B1B3D"/>
                </a:solidFill>
                <a:latin typeface="Poppins"/>
                <a:ea typeface="Poppins"/>
                <a:cs typeface="Poppins"/>
                <a:sym typeface="Poppins"/>
              </a:rPr>
              <a:t> Transfer parameter</a:t>
            </a:r>
            <a:r>
              <a:rPr lang="en-US" sz="2550" b="1" dirty="0">
                <a:solidFill>
                  <a:srgbClr val="0B1B3D"/>
                </a:solidFill>
                <a:latin typeface="Poppins"/>
                <a:ea typeface="Poppins"/>
                <a:cs typeface="Poppins"/>
                <a:sym typeface="Poppins"/>
              </a:rPr>
              <a:t>  </a:t>
            </a:r>
            <a:r>
              <a:rPr lang="en-US" sz="2550" b="1" i="0" u="none" strike="noStrike" cap="none" dirty="0">
                <a:solidFill>
                  <a:srgbClr val="0B1B3D"/>
                </a:solidFill>
                <a:latin typeface="Poppins"/>
                <a:ea typeface="Poppins"/>
                <a:cs typeface="Poppins"/>
                <a:sym typeface="Poppins"/>
              </a:rPr>
              <a:t>Calibration : Emitter curren</a:t>
            </a:r>
            <a:r>
              <a:rPr lang="en-US" sz="2550" b="1" dirty="0">
                <a:solidFill>
                  <a:srgbClr val="0B1B3D"/>
                </a:solidFill>
                <a:latin typeface="Poppins"/>
                <a:ea typeface="Poppins"/>
                <a:cs typeface="Poppins"/>
                <a:sym typeface="Poppins"/>
              </a:rPr>
              <a:t>t vs Generator voltage</a:t>
            </a:r>
            <a:endParaRPr dirty="0"/>
          </a:p>
        </p:txBody>
      </p:sp>
      <p:sp>
        <p:nvSpPr>
          <p:cNvPr id="134" name="Google Shape;134;p16"/>
          <p:cNvSpPr/>
          <p:nvPr/>
        </p:nvSpPr>
        <p:spPr>
          <a:xfrm>
            <a:off x="666750" y="476250"/>
            <a:ext cx="57150" cy="485775"/>
          </a:xfrm>
          <a:prstGeom prst="rect">
            <a:avLst/>
          </a:prstGeom>
          <a:solidFill>
            <a:srgbClr val="00D2C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CC3B55-2FAB-B0EA-0F6F-F05E486D24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0512" y="1393037"/>
            <a:ext cx="5382376" cy="364251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BCBAE95-9865-1156-7A4F-99EEA090D28D}"/>
                  </a:ext>
                </a:extLst>
              </p:cNvPr>
              <p:cNvSpPr txBox="1"/>
              <p:nvPr/>
            </p:nvSpPr>
            <p:spPr>
              <a:xfrm>
                <a:off x="723900" y="4153437"/>
                <a:ext cx="2197430" cy="57291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𝐿𝑜𝑎𝑑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𝐵𝐸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BCBAE95-9865-1156-7A4F-99EEA090D2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900" y="4153437"/>
                <a:ext cx="2197430" cy="57291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573449D1-697D-5A26-7CF2-F102D7D8CFB9}"/>
              </a:ext>
            </a:extLst>
          </p:cNvPr>
          <p:cNvSpPr txBox="1"/>
          <p:nvPr/>
        </p:nvSpPr>
        <p:spPr>
          <a:xfrm>
            <a:off x="580814" y="2217206"/>
            <a:ext cx="6220035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/>
              <a:t>Emitter current vs. generator voltage
(from a linear fit to the measured base–emitter relation):</a:t>
            </a:r>
            <a:r>
              <a:rPr lang="en-US" sz="1600" dirty="0">
                <a:solidFill>
                  <a:srgbClr val="FF0000"/>
                </a:solidFill>
              </a:rPr>
              <a:t>
</a:t>
            </a:r>
            <a:r>
              <a:rPr lang="en-US" sz="1600" b="1" i="1" dirty="0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</a:t>
            </a:r>
            <a:r>
              <a:rPr lang="en-US" sz="1600" b="1" i="1" baseline="-25000" dirty="0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</a:t>
            </a:r>
            <a:r>
              <a:rPr lang="en-US" sz="1600" b="1" i="1" dirty="0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=16.2*V</a:t>
            </a:r>
            <a:r>
              <a:rPr lang="en-US" sz="1600" b="1" i="1" baseline="-25000" dirty="0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</a:t>
            </a:r>
            <a:r>
              <a:rPr lang="en-US" sz="1600" b="1" i="1" dirty="0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−10.2 </a:t>
            </a:r>
            <a:endParaRPr lang="en-US" sz="2400" b="1" i="1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DFA072A-BD84-4972-A0F4-A84F0FAA2319}"/>
              </a:ext>
            </a:extLst>
          </p:cNvPr>
          <p:cNvGrpSpPr/>
          <p:nvPr/>
        </p:nvGrpSpPr>
        <p:grpSpPr>
          <a:xfrm>
            <a:off x="-12194677" y="1321588"/>
            <a:ext cx="3100939" cy="4494767"/>
            <a:chOff x="8973139" y="1321588"/>
            <a:chExt cx="3100939" cy="4494767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E22BA9C-6179-462A-BCCA-7452F484E0AB}"/>
                </a:ext>
              </a:extLst>
            </p:cNvPr>
            <p:cNvGrpSpPr/>
            <p:nvPr/>
          </p:nvGrpSpPr>
          <p:grpSpPr>
            <a:xfrm>
              <a:off x="9035999" y="1321588"/>
              <a:ext cx="2260691" cy="2235200"/>
              <a:chOff x="9263751" y="1555268"/>
              <a:chExt cx="2260691" cy="2235200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E08E8D63-AC24-4081-86FC-83BED5674B46}"/>
                  </a:ext>
                </a:extLst>
              </p:cNvPr>
              <p:cNvSpPr/>
              <p:nvPr/>
            </p:nvSpPr>
            <p:spPr>
              <a:xfrm>
                <a:off x="9263751" y="1555269"/>
                <a:ext cx="723990" cy="379079"/>
              </a:xfrm>
              <a:custGeom>
                <a:avLst/>
                <a:gdLst>
                  <a:gd name="connsiteX0" fmla="*/ 320675 w 723990"/>
                  <a:gd name="connsiteY0" fmla="*/ 0 h 379079"/>
                  <a:gd name="connsiteX1" fmla="*/ 403315 w 723990"/>
                  <a:gd name="connsiteY1" fmla="*/ 0 h 379079"/>
                  <a:gd name="connsiteX2" fmla="*/ 723990 w 723990"/>
                  <a:gd name="connsiteY2" fmla="*/ 320675 h 379079"/>
                  <a:gd name="connsiteX3" fmla="*/ 723990 w 723990"/>
                  <a:gd name="connsiteY3" fmla="*/ 379079 h 379079"/>
                  <a:gd name="connsiteX4" fmla="*/ 0 w 723990"/>
                  <a:gd name="connsiteY4" fmla="*/ 379079 h 379079"/>
                  <a:gd name="connsiteX5" fmla="*/ 0 w 723990"/>
                  <a:gd name="connsiteY5" fmla="*/ 320675 h 379079"/>
                  <a:gd name="connsiteX6" fmla="*/ 320675 w 723990"/>
                  <a:gd name="connsiteY6" fmla="*/ 0 h 379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23990" h="379079">
                    <a:moveTo>
                      <a:pt x="320675" y="0"/>
                    </a:moveTo>
                    <a:lnTo>
                      <a:pt x="403315" y="0"/>
                    </a:lnTo>
                    <a:cubicBezTo>
                      <a:pt x="580419" y="0"/>
                      <a:pt x="723990" y="143571"/>
                      <a:pt x="723990" y="320675"/>
                    </a:cubicBezTo>
                    <a:lnTo>
                      <a:pt x="723990" y="379079"/>
                    </a:lnTo>
                    <a:lnTo>
                      <a:pt x="0" y="379079"/>
                    </a:lnTo>
                    <a:lnTo>
                      <a:pt x="0" y="320675"/>
                    </a:lnTo>
                    <a:cubicBezTo>
                      <a:pt x="0" y="143571"/>
                      <a:pt x="143571" y="0"/>
                      <a:pt x="320675" y="0"/>
                    </a:cubicBezTo>
                    <a:close/>
                  </a:path>
                </a:pathLst>
              </a:custGeom>
              <a:gradFill flip="none" rotWithShape="1">
                <a:gsLst>
                  <a:gs pos="55000">
                    <a:srgbClr val="526879"/>
                  </a:gs>
                  <a:gs pos="88000">
                    <a:schemeClr val="tx1">
                      <a:lumMod val="85000"/>
                      <a:lumOff val="15000"/>
                    </a:schemeClr>
                  </a:gs>
                  <a:gs pos="26000">
                    <a:srgbClr val="C6D0D8"/>
                  </a:gs>
                  <a:gs pos="77000">
                    <a:schemeClr val="tx1">
                      <a:lumMod val="75000"/>
                      <a:lumOff val="25000"/>
                    </a:schemeClr>
                  </a:gs>
                </a:gsLst>
                <a:lin ang="7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E8ADF77E-018E-479C-AC10-59F2F2B02AFC}"/>
                  </a:ext>
                </a:extLst>
              </p:cNvPr>
              <p:cNvSpPr/>
              <p:nvPr/>
            </p:nvSpPr>
            <p:spPr>
              <a:xfrm>
                <a:off x="9530451" y="1555268"/>
                <a:ext cx="1993991" cy="2235200"/>
              </a:xfrm>
              <a:custGeom>
                <a:avLst/>
                <a:gdLst>
                  <a:gd name="connsiteX0" fmla="*/ 88999 w 1993991"/>
                  <a:gd name="connsiteY0" fmla="*/ 0 h 2235200"/>
                  <a:gd name="connsiteX1" fmla="*/ 1612983 w 1993991"/>
                  <a:gd name="connsiteY1" fmla="*/ 0 h 2235200"/>
                  <a:gd name="connsiteX2" fmla="*/ 1993991 w 1993991"/>
                  <a:gd name="connsiteY2" fmla="*/ 381008 h 2235200"/>
                  <a:gd name="connsiteX3" fmla="*/ 1993991 w 1993991"/>
                  <a:gd name="connsiteY3" fmla="*/ 2235200 h 2235200"/>
                  <a:gd name="connsiteX4" fmla="*/ 429249 w 1993991"/>
                  <a:gd name="connsiteY4" fmla="*/ 2235200 h 2235200"/>
                  <a:gd name="connsiteX5" fmla="*/ 431891 w 1993991"/>
                  <a:gd name="connsiteY5" fmla="*/ 2200275 h 2235200"/>
                  <a:gd name="connsiteX6" fmla="*/ 431891 w 1993991"/>
                  <a:gd name="connsiteY6" fmla="*/ 542925 h 2235200"/>
                  <a:gd name="connsiteX7" fmla="*/ 100297 w 1993991"/>
                  <a:gd name="connsiteY7" fmla="*/ 42666 h 2235200"/>
                  <a:gd name="connsiteX8" fmla="*/ 0 w 1993991"/>
                  <a:gd name="connsiteY8" fmla="*/ 11532 h 2235200"/>
                  <a:gd name="connsiteX9" fmla="*/ 12213 w 1993991"/>
                  <a:gd name="connsiteY9" fmla="*/ 7741 h 2235200"/>
                  <a:gd name="connsiteX10" fmla="*/ 88999 w 1993991"/>
                  <a:gd name="connsiteY10" fmla="*/ 0 h 223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993991" h="2235200">
                    <a:moveTo>
                      <a:pt x="88999" y="0"/>
                    </a:moveTo>
                    <a:lnTo>
                      <a:pt x="1612983" y="0"/>
                    </a:lnTo>
                    <a:cubicBezTo>
                      <a:pt x="1823408" y="0"/>
                      <a:pt x="1993991" y="170583"/>
                      <a:pt x="1993991" y="381008"/>
                    </a:cubicBezTo>
                    <a:lnTo>
                      <a:pt x="1993991" y="2235200"/>
                    </a:lnTo>
                    <a:lnTo>
                      <a:pt x="429249" y="2235200"/>
                    </a:lnTo>
                    <a:lnTo>
                      <a:pt x="431891" y="2200275"/>
                    </a:lnTo>
                    <a:lnTo>
                      <a:pt x="431891" y="542925"/>
                    </a:lnTo>
                    <a:cubicBezTo>
                      <a:pt x="431891" y="318038"/>
                      <a:pt x="295161" y="125086"/>
                      <a:pt x="100297" y="42666"/>
                    </a:cubicBezTo>
                    <a:lnTo>
                      <a:pt x="0" y="11532"/>
                    </a:lnTo>
                    <a:lnTo>
                      <a:pt x="12213" y="7741"/>
                    </a:lnTo>
                    <a:cubicBezTo>
                      <a:pt x="37015" y="2665"/>
                      <a:pt x="62696" y="0"/>
                      <a:pt x="88999" y="0"/>
                    </a:cubicBezTo>
                    <a:close/>
                  </a:path>
                </a:pathLst>
              </a:custGeom>
              <a:gradFill>
                <a:gsLst>
                  <a:gs pos="32000">
                    <a:srgbClr val="526879"/>
                  </a:gs>
                  <a:gs pos="17000">
                    <a:srgbClr val="DAE1E6"/>
                  </a:gs>
                  <a:gs pos="6000">
                    <a:srgbClr val="526879"/>
                  </a:gs>
                  <a:gs pos="75000">
                    <a:srgbClr val="526879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D10A0657-089D-4F92-A758-3E0DD7756E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artisticPaintStrokes/>
                        </a14:imgEffect>
                        <a14:imgEffect>
                          <a14:sharpenSoften amount="100000"/>
                        </a14:imgEffect>
                        <a14:imgEffect>
                          <a14:colorTemperature colorTemp="1501"/>
                        </a14:imgEffect>
                        <a14:imgEffect>
                          <a14:saturation sat="377000"/>
                        </a14:imgEffect>
                        <a14:imgEffect>
                          <a14:brightnessContrast bright="8000" contrast="-33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10223617" y="2293595"/>
                <a:ext cx="1083587" cy="1083587"/>
              </a:xfrm>
              <a:prstGeom prst="rect">
                <a:avLst/>
              </a:prstGeom>
            </p:spPr>
          </p:pic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9A0DD77-0A0D-4203-942E-CE5D19F54EEA}"/>
                </a:ext>
              </a:extLst>
            </p:cNvPr>
            <p:cNvSpPr txBox="1"/>
            <p:nvPr/>
          </p:nvSpPr>
          <p:spPr>
            <a:xfrm>
              <a:off x="9717949" y="3513196"/>
              <a:ext cx="1622323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rgbClr val="526879"/>
                  </a:solidFill>
                  <a:effectLst/>
                  <a:latin typeface="Calibri Light" panose="020F0302020204030204" pitchFamily="34" charset="0"/>
                  <a:ea typeface="Calibri" panose="020F0502020204030204" pitchFamily="34" charset="0"/>
                </a:rPr>
                <a:t>Analyse</a:t>
              </a:r>
              <a:r>
                <a:rPr lang="en-US" sz="2400" b="1" dirty="0">
                  <a:solidFill>
                    <a:srgbClr val="526879"/>
                  </a:solidFill>
                  <a:effectLst/>
                  <a:latin typeface="Calibri Light" panose="020F0302020204030204" pitchFamily="34" charset="0"/>
                  <a:ea typeface="Calibri" panose="020F0502020204030204" pitchFamily="34" charset="0"/>
                </a:rPr>
                <a:t> in ROOT</a:t>
              </a:r>
              <a:endParaRPr lang="en-US" sz="2400" dirty="0">
                <a:solidFill>
                  <a:srgbClr val="526879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4CF9E16-D47D-4FA4-864E-65DE4D21E340}"/>
                </a:ext>
              </a:extLst>
            </p:cNvPr>
            <p:cNvSpPr txBox="1"/>
            <p:nvPr/>
          </p:nvSpPr>
          <p:spPr>
            <a:xfrm>
              <a:off x="8973139" y="4339027"/>
              <a:ext cx="3100939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ctr">
                <a:buNone/>
              </a:pPr>
              <a:r>
                <a:rPr lang="en-US" sz="1800" dirty="0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A C++ macro reads every file (struct, arrays, pointers, std::pair for multi-value returns) and fits each curve with TH1F*/</a:t>
              </a:r>
              <a:r>
                <a:rPr lang="en-US" sz="1800" dirty="0" err="1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TGraphErrors</a:t>
              </a:r>
              <a:r>
                <a:rPr lang="en-US" sz="1800" dirty="0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*.</a:t>
              </a:r>
              <a:endParaRPr lang="en-US" sz="1800" dirty="0">
                <a:solidFill>
                  <a:srgbClr val="526879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4EC48C1-6CF4-4612-835F-C5F7A20385B7}"/>
              </a:ext>
            </a:extLst>
          </p:cNvPr>
          <p:cNvGrpSpPr/>
          <p:nvPr/>
        </p:nvGrpSpPr>
        <p:grpSpPr>
          <a:xfrm>
            <a:off x="-12297808" y="1321588"/>
            <a:ext cx="2889137" cy="3847888"/>
            <a:chOff x="6065848" y="1321588"/>
            <a:chExt cx="2889137" cy="3847888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F06894D6-BB61-4470-8E7F-68D332500602}"/>
                </a:ext>
              </a:extLst>
            </p:cNvPr>
            <p:cNvGrpSpPr/>
            <p:nvPr/>
          </p:nvGrpSpPr>
          <p:grpSpPr>
            <a:xfrm>
              <a:off x="6065848" y="1321588"/>
              <a:ext cx="2260691" cy="2235200"/>
              <a:chOff x="6379036" y="1555268"/>
              <a:chExt cx="2260691" cy="2235200"/>
            </a:xfrm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66078496-1A37-439A-8B2B-1F3154031978}"/>
                  </a:ext>
                </a:extLst>
              </p:cNvPr>
              <p:cNvSpPr/>
              <p:nvPr/>
            </p:nvSpPr>
            <p:spPr>
              <a:xfrm>
                <a:off x="6379036" y="1555269"/>
                <a:ext cx="723990" cy="379079"/>
              </a:xfrm>
              <a:custGeom>
                <a:avLst/>
                <a:gdLst>
                  <a:gd name="connsiteX0" fmla="*/ 320675 w 723990"/>
                  <a:gd name="connsiteY0" fmla="*/ 0 h 379079"/>
                  <a:gd name="connsiteX1" fmla="*/ 403316 w 723990"/>
                  <a:gd name="connsiteY1" fmla="*/ 0 h 379079"/>
                  <a:gd name="connsiteX2" fmla="*/ 723990 w 723990"/>
                  <a:gd name="connsiteY2" fmla="*/ 320675 h 379079"/>
                  <a:gd name="connsiteX3" fmla="*/ 723990 w 723990"/>
                  <a:gd name="connsiteY3" fmla="*/ 379079 h 379079"/>
                  <a:gd name="connsiteX4" fmla="*/ 0 w 723990"/>
                  <a:gd name="connsiteY4" fmla="*/ 379079 h 379079"/>
                  <a:gd name="connsiteX5" fmla="*/ 0 w 723990"/>
                  <a:gd name="connsiteY5" fmla="*/ 320675 h 379079"/>
                  <a:gd name="connsiteX6" fmla="*/ 320675 w 723990"/>
                  <a:gd name="connsiteY6" fmla="*/ 0 h 379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23990" h="379079">
                    <a:moveTo>
                      <a:pt x="320675" y="0"/>
                    </a:moveTo>
                    <a:lnTo>
                      <a:pt x="403316" y="0"/>
                    </a:lnTo>
                    <a:cubicBezTo>
                      <a:pt x="580419" y="0"/>
                      <a:pt x="723990" y="143571"/>
                      <a:pt x="723990" y="320675"/>
                    </a:cubicBezTo>
                    <a:lnTo>
                      <a:pt x="723990" y="379079"/>
                    </a:lnTo>
                    <a:lnTo>
                      <a:pt x="0" y="379079"/>
                    </a:lnTo>
                    <a:lnTo>
                      <a:pt x="0" y="320675"/>
                    </a:lnTo>
                    <a:cubicBezTo>
                      <a:pt x="0" y="143571"/>
                      <a:pt x="143571" y="0"/>
                      <a:pt x="320675" y="0"/>
                    </a:cubicBezTo>
                    <a:close/>
                  </a:path>
                </a:pathLst>
              </a:custGeom>
              <a:gradFill flip="none" rotWithShape="1">
                <a:gsLst>
                  <a:gs pos="34000">
                    <a:srgbClr val="3AA2CC"/>
                  </a:gs>
                  <a:gs pos="100000">
                    <a:schemeClr val="tx1">
                      <a:lumMod val="95000"/>
                      <a:lumOff val="5000"/>
                    </a:schemeClr>
                  </a:gs>
                  <a:gs pos="0">
                    <a:srgbClr val="FFFDF9"/>
                  </a:gs>
                  <a:gs pos="53000">
                    <a:srgbClr val="0B7393"/>
                  </a:gs>
                </a:gsLst>
                <a:lin ang="7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06E0D673-1765-4015-93EF-D95BB9029FD9}"/>
                  </a:ext>
                </a:extLst>
              </p:cNvPr>
              <p:cNvSpPr/>
              <p:nvPr/>
            </p:nvSpPr>
            <p:spPr>
              <a:xfrm>
                <a:off x="6645736" y="1555268"/>
                <a:ext cx="1993991" cy="2235200"/>
              </a:xfrm>
              <a:custGeom>
                <a:avLst/>
                <a:gdLst>
                  <a:gd name="connsiteX0" fmla="*/ 88999 w 1993991"/>
                  <a:gd name="connsiteY0" fmla="*/ 0 h 2235200"/>
                  <a:gd name="connsiteX1" fmla="*/ 1612983 w 1993991"/>
                  <a:gd name="connsiteY1" fmla="*/ 0 h 2235200"/>
                  <a:gd name="connsiteX2" fmla="*/ 1993991 w 1993991"/>
                  <a:gd name="connsiteY2" fmla="*/ 381008 h 2235200"/>
                  <a:gd name="connsiteX3" fmla="*/ 1993991 w 1993991"/>
                  <a:gd name="connsiteY3" fmla="*/ 2235200 h 2235200"/>
                  <a:gd name="connsiteX4" fmla="*/ 429249 w 1993991"/>
                  <a:gd name="connsiteY4" fmla="*/ 2235200 h 2235200"/>
                  <a:gd name="connsiteX5" fmla="*/ 431891 w 1993991"/>
                  <a:gd name="connsiteY5" fmla="*/ 2200275 h 2235200"/>
                  <a:gd name="connsiteX6" fmla="*/ 431891 w 1993991"/>
                  <a:gd name="connsiteY6" fmla="*/ 542925 h 2235200"/>
                  <a:gd name="connsiteX7" fmla="*/ 100297 w 1993991"/>
                  <a:gd name="connsiteY7" fmla="*/ 42666 h 2235200"/>
                  <a:gd name="connsiteX8" fmla="*/ 0 w 1993991"/>
                  <a:gd name="connsiteY8" fmla="*/ 11532 h 2235200"/>
                  <a:gd name="connsiteX9" fmla="*/ 12213 w 1993991"/>
                  <a:gd name="connsiteY9" fmla="*/ 7741 h 2235200"/>
                  <a:gd name="connsiteX10" fmla="*/ 88999 w 1993991"/>
                  <a:gd name="connsiteY10" fmla="*/ 0 h 223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993991" h="2235200">
                    <a:moveTo>
                      <a:pt x="88999" y="0"/>
                    </a:moveTo>
                    <a:lnTo>
                      <a:pt x="1612983" y="0"/>
                    </a:lnTo>
                    <a:cubicBezTo>
                      <a:pt x="1823408" y="0"/>
                      <a:pt x="1993991" y="170583"/>
                      <a:pt x="1993991" y="381008"/>
                    </a:cubicBezTo>
                    <a:lnTo>
                      <a:pt x="1993991" y="2235200"/>
                    </a:lnTo>
                    <a:lnTo>
                      <a:pt x="429249" y="2235200"/>
                    </a:lnTo>
                    <a:lnTo>
                      <a:pt x="431891" y="2200275"/>
                    </a:lnTo>
                    <a:lnTo>
                      <a:pt x="431891" y="542925"/>
                    </a:lnTo>
                    <a:cubicBezTo>
                      <a:pt x="431891" y="318038"/>
                      <a:pt x="295161" y="125086"/>
                      <a:pt x="100297" y="42666"/>
                    </a:cubicBezTo>
                    <a:lnTo>
                      <a:pt x="0" y="11532"/>
                    </a:lnTo>
                    <a:lnTo>
                      <a:pt x="12213" y="7741"/>
                    </a:lnTo>
                    <a:cubicBezTo>
                      <a:pt x="37015" y="2665"/>
                      <a:pt x="62696" y="0"/>
                      <a:pt x="88999" y="0"/>
                    </a:cubicBezTo>
                    <a:close/>
                  </a:path>
                </a:pathLst>
              </a:custGeom>
              <a:gradFill>
                <a:gsLst>
                  <a:gs pos="31000">
                    <a:srgbClr val="3AA2CC"/>
                  </a:gs>
                  <a:gs pos="17000">
                    <a:srgbClr val="FFFDF9"/>
                  </a:gs>
                  <a:gs pos="6000">
                    <a:srgbClr val="3CA3CB"/>
                  </a:gs>
                  <a:gs pos="75000">
                    <a:srgbClr val="3AA2C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9EF74BC-DA73-4F5B-80F8-05E909F0FD00}"/>
                </a:ext>
              </a:extLst>
            </p:cNvPr>
            <p:cNvSpPr txBox="1"/>
            <p:nvPr/>
          </p:nvSpPr>
          <p:spPr>
            <a:xfrm>
              <a:off x="6829640" y="3584036"/>
              <a:ext cx="144871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26879"/>
                  </a:solidFill>
                  <a:effectLst/>
                  <a:latin typeface="Calibri Light" panose="020F0302020204030204" pitchFamily="34" charset="0"/>
                  <a:ea typeface="Calibri" panose="020F0502020204030204" pitchFamily="34" charset="0"/>
                </a:rPr>
                <a:t>Store</a:t>
              </a:r>
              <a:endParaRPr lang="en-US" sz="2400" dirty="0">
                <a:solidFill>
                  <a:srgbClr val="526879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7B51E8D-E822-4773-B1AC-2EA113DA3BB1}"/>
                </a:ext>
              </a:extLst>
            </p:cNvPr>
            <p:cNvSpPr txBox="1"/>
            <p:nvPr/>
          </p:nvSpPr>
          <p:spPr>
            <a:xfrm>
              <a:off x="6081123" y="4246146"/>
              <a:ext cx="2873862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just">
                <a:buNone/>
              </a:pPr>
              <a:r>
                <a:rPr lang="en-US" sz="1800" dirty="0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Each measurement is written to a .root file for later, reproducible analysis.</a:t>
              </a:r>
              <a:endParaRPr lang="en-US" sz="1800" dirty="0">
                <a:solidFill>
                  <a:srgbClr val="526879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pic>
          <p:nvPicPr>
            <p:cNvPr id="20" name="Picture 12">
              <a:extLst>
                <a:ext uri="{FF2B5EF4-FFF2-40B4-BE49-F238E27FC236}">
                  <a16:creationId xmlns:a16="http://schemas.microsoft.com/office/drawing/2014/main" id="{A5F23962-E142-4098-AC03-C68908E2CB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aturation sat="22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1123" y="1932254"/>
              <a:ext cx="1231568" cy="1231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80BF435-7994-4BD2-B9D6-950C6C0BB0EF}"/>
              </a:ext>
            </a:extLst>
          </p:cNvPr>
          <p:cNvGrpSpPr/>
          <p:nvPr/>
        </p:nvGrpSpPr>
        <p:grpSpPr>
          <a:xfrm>
            <a:off x="-12596746" y="1323886"/>
            <a:ext cx="2921168" cy="3840802"/>
            <a:chOff x="3038950" y="1323886"/>
            <a:chExt cx="2921168" cy="3840802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A6CE2A2-8048-4843-876C-B877F2F9EBC5}"/>
                </a:ext>
              </a:extLst>
            </p:cNvPr>
            <p:cNvGrpSpPr/>
            <p:nvPr/>
          </p:nvGrpSpPr>
          <p:grpSpPr>
            <a:xfrm>
              <a:off x="3125598" y="1323886"/>
              <a:ext cx="2260691" cy="2235200"/>
              <a:chOff x="3305546" y="1557566"/>
              <a:chExt cx="2260691" cy="2235200"/>
            </a:xfrm>
          </p:grpSpPr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D059CEFE-6035-4A0F-B48E-836FB8A7C019}"/>
                  </a:ext>
                </a:extLst>
              </p:cNvPr>
              <p:cNvSpPr/>
              <p:nvPr/>
            </p:nvSpPr>
            <p:spPr>
              <a:xfrm>
                <a:off x="3305546" y="1557567"/>
                <a:ext cx="723990" cy="376781"/>
              </a:xfrm>
              <a:custGeom>
                <a:avLst/>
                <a:gdLst>
                  <a:gd name="connsiteX0" fmla="*/ 320675 w 723990"/>
                  <a:gd name="connsiteY0" fmla="*/ 0 h 376781"/>
                  <a:gd name="connsiteX1" fmla="*/ 403315 w 723990"/>
                  <a:gd name="connsiteY1" fmla="*/ 0 h 376781"/>
                  <a:gd name="connsiteX2" fmla="*/ 723990 w 723990"/>
                  <a:gd name="connsiteY2" fmla="*/ 320675 h 376781"/>
                  <a:gd name="connsiteX3" fmla="*/ 723990 w 723990"/>
                  <a:gd name="connsiteY3" fmla="*/ 376781 h 376781"/>
                  <a:gd name="connsiteX4" fmla="*/ 0 w 723990"/>
                  <a:gd name="connsiteY4" fmla="*/ 376781 h 376781"/>
                  <a:gd name="connsiteX5" fmla="*/ 0 w 723990"/>
                  <a:gd name="connsiteY5" fmla="*/ 320675 h 376781"/>
                  <a:gd name="connsiteX6" fmla="*/ 320675 w 723990"/>
                  <a:gd name="connsiteY6" fmla="*/ 0 h 376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23990" h="376781">
                    <a:moveTo>
                      <a:pt x="320675" y="0"/>
                    </a:moveTo>
                    <a:lnTo>
                      <a:pt x="403315" y="0"/>
                    </a:lnTo>
                    <a:cubicBezTo>
                      <a:pt x="580419" y="0"/>
                      <a:pt x="723990" y="143571"/>
                      <a:pt x="723990" y="320675"/>
                    </a:cubicBezTo>
                    <a:lnTo>
                      <a:pt x="723990" y="376781"/>
                    </a:lnTo>
                    <a:lnTo>
                      <a:pt x="0" y="376781"/>
                    </a:lnTo>
                    <a:lnTo>
                      <a:pt x="0" y="320675"/>
                    </a:lnTo>
                    <a:cubicBezTo>
                      <a:pt x="0" y="143571"/>
                      <a:pt x="143571" y="0"/>
                      <a:pt x="320675" y="0"/>
                    </a:cubicBezTo>
                    <a:close/>
                  </a:path>
                </a:pathLst>
              </a:custGeom>
              <a:gradFill flip="none" rotWithShape="1">
                <a:gsLst>
                  <a:gs pos="34000">
                    <a:srgbClr val="7E93A4"/>
                  </a:gs>
                  <a:gs pos="94000">
                    <a:schemeClr val="tx1">
                      <a:lumMod val="85000"/>
                      <a:lumOff val="15000"/>
                    </a:schemeClr>
                  </a:gs>
                  <a:gs pos="31000">
                    <a:srgbClr val="7E93A4"/>
                  </a:gs>
                  <a:gs pos="75000">
                    <a:schemeClr val="tx1">
                      <a:lumMod val="75000"/>
                      <a:lumOff val="25000"/>
                    </a:schemeClr>
                  </a:gs>
                </a:gsLst>
                <a:lin ang="7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9892393E-C8B1-4A92-AECC-531B57AB3AC3}"/>
                  </a:ext>
                </a:extLst>
              </p:cNvPr>
              <p:cNvSpPr/>
              <p:nvPr/>
            </p:nvSpPr>
            <p:spPr>
              <a:xfrm>
                <a:off x="3572246" y="1557566"/>
                <a:ext cx="1993991" cy="2235200"/>
              </a:xfrm>
              <a:custGeom>
                <a:avLst/>
                <a:gdLst>
                  <a:gd name="connsiteX0" fmla="*/ 88999 w 1993991"/>
                  <a:gd name="connsiteY0" fmla="*/ 0 h 2235200"/>
                  <a:gd name="connsiteX1" fmla="*/ 1612983 w 1993991"/>
                  <a:gd name="connsiteY1" fmla="*/ 0 h 2235200"/>
                  <a:gd name="connsiteX2" fmla="*/ 1993991 w 1993991"/>
                  <a:gd name="connsiteY2" fmla="*/ 381008 h 2235200"/>
                  <a:gd name="connsiteX3" fmla="*/ 1993991 w 1993991"/>
                  <a:gd name="connsiteY3" fmla="*/ 2235200 h 2235200"/>
                  <a:gd name="connsiteX4" fmla="*/ 429249 w 1993991"/>
                  <a:gd name="connsiteY4" fmla="*/ 2235200 h 2235200"/>
                  <a:gd name="connsiteX5" fmla="*/ 431891 w 1993991"/>
                  <a:gd name="connsiteY5" fmla="*/ 2200275 h 2235200"/>
                  <a:gd name="connsiteX6" fmla="*/ 431891 w 1993991"/>
                  <a:gd name="connsiteY6" fmla="*/ 542925 h 2235200"/>
                  <a:gd name="connsiteX7" fmla="*/ 100297 w 1993991"/>
                  <a:gd name="connsiteY7" fmla="*/ 42666 h 2235200"/>
                  <a:gd name="connsiteX8" fmla="*/ 0 w 1993991"/>
                  <a:gd name="connsiteY8" fmla="*/ 11532 h 2235200"/>
                  <a:gd name="connsiteX9" fmla="*/ 12213 w 1993991"/>
                  <a:gd name="connsiteY9" fmla="*/ 7741 h 2235200"/>
                  <a:gd name="connsiteX10" fmla="*/ 88999 w 1993991"/>
                  <a:gd name="connsiteY10" fmla="*/ 0 h 223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993991" h="2235200">
                    <a:moveTo>
                      <a:pt x="88999" y="0"/>
                    </a:moveTo>
                    <a:lnTo>
                      <a:pt x="1612983" y="0"/>
                    </a:lnTo>
                    <a:cubicBezTo>
                      <a:pt x="1823408" y="0"/>
                      <a:pt x="1993991" y="170583"/>
                      <a:pt x="1993991" y="381008"/>
                    </a:cubicBezTo>
                    <a:lnTo>
                      <a:pt x="1993991" y="2235200"/>
                    </a:lnTo>
                    <a:lnTo>
                      <a:pt x="429249" y="2235200"/>
                    </a:lnTo>
                    <a:lnTo>
                      <a:pt x="431891" y="2200275"/>
                    </a:lnTo>
                    <a:lnTo>
                      <a:pt x="431891" y="542925"/>
                    </a:lnTo>
                    <a:cubicBezTo>
                      <a:pt x="431891" y="318038"/>
                      <a:pt x="295161" y="125086"/>
                      <a:pt x="100297" y="42666"/>
                    </a:cubicBezTo>
                    <a:lnTo>
                      <a:pt x="0" y="11532"/>
                    </a:lnTo>
                    <a:lnTo>
                      <a:pt x="12213" y="7741"/>
                    </a:lnTo>
                    <a:cubicBezTo>
                      <a:pt x="37015" y="2665"/>
                      <a:pt x="62696" y="0"/>
                      <a:pt x="88999" y="0"/>
                    </a:cubicBezTo>
                    <a:close/>
                  </a:path>
                </a:pathLst>
              </a:custGeom>
              <a:gradFill>
                <a:gsLst>
                  <a:gs pos="31000">
                    <a:srgbClr val="9FAEBB"/>
                  </a:gs>
                  <a:gs pos="17000">
                    <a:srgbClr val="FFFDF9"/>
                  </a:gs>
                  <a:gs pos="6000">
                    <a:srgbClr val="8A9DAC"/>
                  </a:gs>
                  <a:gs pos="75000">
                    <a:srgbClr val="8A9DA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3E00EB3-100E-436A-9E2E-A6318D693581}"/>
                </a:ext>
              </a:extLst>
            </p:cNvPr>
            <p:cNvSpPr txBox="1"/>
            <p:nvPr/>
          </p:nvSpPr>
          <p:spPr>
            <a:xfrm>
              <a:off x="3794424" y="3579766"/>
              <a:ext cx="1528705" cy="12618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26879"/>
                  </a:solidFill>
                  <a:effectLst/>
                  <a:latin typeface="Calibri Light" panose="020F0302020204030204" pitchFamily="34" charset="0"/>
                  <a:ea typeface="Calibri" panose="020F0502020204030204" pitchFamily="34" charset="0"/>
                </a:rPr>
                <a:t>Data acquisition</a:t>
              </a:r>
              <a:br>
                <a:rPr lang="en-US" sz="2400" b="1" dirty="0">
                  <a:solidFill>
                    <a:srgbClr val="8195A6"/>
                  </a:solidFill>
                  <a:effectLst/>
                  <a:latin typeface="Calibri Light" panose="020F0302020204030204" pitchFamily="34" charset="0"/>
                  <a:ea typeface="Calibri" panose="020F0502020204030204" pitchFamily="34" charset="0"/>
                </a:rPr>
              </a:br>
              <a:endParaRPr lang="en-US" sz="2800" b="1" dirty="0">
                <a:solidFill>
                  <a:srgbClr val="8195A6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7A4D253-4C58-40BB-8B2E-C139ABE7B025}"/>
                </a:ext>
              </a:extLst>
            </p:cNvPr>
            <p:cNvSpPr txBox="1"/>
            <p:nvPr/>
          </p:nvSpPr>
          <p:spPr>
            <a:xfrm>
              <a:off x="3038950" y="4518357"/>
              <a:ext cx="292116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ctr">
                <a:buNone/>
              </a:pPr>
              <a:r>
                <a:rPr lang="en-US" sz="1800" dirty="0" err="1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RedPitaya</a:t>
              </a:r>
              <a:r>
                <a:rPr lang="en-US" sz="1800" dirty="0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  +  .root based software </a:t>
              </a:r>
              <a:endParaRPr lang="en-US" sz="1800" dirty="0">
                <a:solidFill>
                  <a:srgbClr val="526879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pic>
          <p:nvPicPr>
            <p:cNvPr id="27" name="Picture 8">
              <a:extLst>
                <a:ext uri="{FF2B5EF4-FFF2-40B4-BE49-F238E27FC236}">
                  <a16:creationId xmlns:a16="http://schemas.microsoft.com/office/drawing/2014/main" id="{BCE249B0-B857-4795-B26B-6377685122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4265" y="1620352"/>
              <a:ext cx="1845174" cy="18451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0293D82-A85B-4DEF-96DD-6FDFE42E897F}"/>
              </a:ext>
            </a:extLst>
          </p:cNvPr>
          <p:cNvGrpSpPr/>
          <p:nvPr/>
        </p:nvGrpSpPr>
        <p:grpSpPr>
          <a:xfrm>
            <a:off x="-12680753" y="1321588"/>
            <a:ext cx="2615149" cy="3947966"/>
            <a:chOff x="226983" y="1321588"/>
            <a:chExt cx="2615149" cy="3947966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47A075A1-FB5D-4035-8AAA-1A2BDBB8EFC6}"/>
                </a:ext>
              </a:extLst>
            </p:cNvPr>
            <p:cNvGrpSpPr/>
            <p:nvPr/>
          </p:nvGrpSpPr>
          <p:grpSpPr>
            <a:xfrm>
              <a:off x="226983" y="1321588"/>
              <a:ext cx="2260691" cy="2235200"/>
              <a:chOff x="420831" y="1555268"/>
              <a:chExt cx="2260691" cy="2235200"/>
            </a:xfrm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56C5F92D-B4EA-4859-8D2B-93F6B41B5D32}"/>
                  </a:ext>
                </a:extLst>
              </p:cNvPr>
              <p:cNvSpPr/>
              <p:nvPr/>
            </p:nvSpPr>
            <p:spPr>
              <a:xfrm>
                <a:off x="420831" y="1555269"/>
                <a:ext cx="723990" cy="379079"/>
              </a:xfrm>
              <a:custGeom>
                <a:avLst/>
                <a:gdLst>
                  <a:gd name="connsiteX0" fmla="*/ 320675 w 723990"/>
                  <a:gd name="connsiteY0" fmla="*/ 0 h 379079"/>
                  <a:gd name="connsiteX1" fmla="*/ 403315 w 723990"/>
                  <a:gd name="connsiteY1" fmla="*/ 0 h 379079"/>
                  <a:gd name="connsiteX2" fmla="*/ 723990 w 723990"/>
                  <a:gd name="connsiteY2" fmla="*/ 320675 h 379079"/>
                  <a:gd name="connsiteX3" fmla="*/ 723990 w 723990"/>
                  <a:gd name="connsiteY3" fmla="*/ 379079 h 379079"/>
                  <a:gd name="connsiteX4" fmla="*/ 0 w 723990"/>
                  <a:gd name="connsiteY4" fmla="*/ 379079 h 379079"/>
                  <a:gd name="connsiteX5" fmla="*/ 0 w 723990"/>
                  <a:gd name="connsiteY5" fmla="*/ 320675 h 379079"/>
                  <a:gd name="connsiteX6" fmla="*/ 320675 w 723990"/>
                  <a:gd name="connsiteY6" fmla="*/ 0 h 379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23990" h="379079">
                    <a:moveTo>
                      <a:pt x="320675" y="0"/>
                    </a:moveTo>
                    <a:lnTo>
                      <a:pt x="403315" y="0"/>
                    </a:lnTo>
                    <a:cubicBezTo>
                      <a:pt x="580419" y="0"/>
                      <a:pt x="723990" y="143571"/>
                      <a:pt x="723990" y="320675"/>
                    </a:cubicBezTo>
                    <a:lnTo>
                      <a:pt x="723990" y="379079"/>
                    </a:lnTo>
                    <a:lnTo>
                      <a:pt x="0" y="379079"/>
                    </a:lnTo>
                    <a:lnTo>
                      <a:pt x="0" y="320675"/>
                    </a:lnTo>
                    <a:cubicBezTo>
                      <a:pt x="0" y="143571"/>
                      <a:pt x="143571" y="0"/>
                      <a:pt x="320675" y="0"/>
                    </a:cubicBezTo>
                    <a:close/>
                  </a:path>
                </a:pathLst>
              </a:custGeom>
              <a:gradFill flip="none" rotWithShape="1">
                <a:gsLst>
                  <a:gs pos="34000">
                    <a:srgbClr val="23BEEF"/>
                  </a:gs>
                  <a:gs pos="94000">
                    <a:srgbClr val="064356"/>
                  </a:gs>
                  <a:gs pos="31000">
                    <a:srgbClr val="23BEEF"/>
                  </a:gs>
                  <a:gs pos="75000">
                    <a:srgbClr val="0B7393"/>
                  </a:gs>
                </a:gsLst>
                <a:lin ang="7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1DCA140-DE9F-4FD0-BA2E-5E8F39816CF3}"/>
                  </a:ext>
                </a:extLst>
              </p:cNvPr>
              <p:cNvSpPr/>
              <p:nvPr/>
            </p:nvSpPr>
            <p:spPr>
              <a:xfrm>
                <a:off x="687531" y="1555268"/>
                <a:ext cx="1993991" cy="2235200"/>
              </a:xfrm>
              <a:custGeom>
                <a:avLst/>
                <a:gdLst>
                  <a:gd name="connsiteX0" fmla="*/ 88999 w 1993991"/>
                  <a:gd name="connsiteY0" fmla="*/ 0 h 2235200"/>
                  <a:gd name="connsiteX1" fmla="*/ 1612983 w 1993991"/>
                  <a:gd name="connsiteY1" fmla="*/ 0 h 2235200"/>
                  <a:gd name="connsiteX2" fmla="*/ 1993991 w 1993991"/>
                  <a:gd name="connsiteY2" fmla="*/ 381008 h 2235200"/>
                  <a:gd name="connsiteX3" fmla="*/ 1993991 w 1993991"/>
                  <a:gd name="connsiteY3" fmla="*/ 2235200 h 2235200"/>
                  <a:gd name="connsiteX4" fmla="*/ 429249 w 1993991"/>
                  <a:gd name="connsiteY4" fmla="*/ 2235200 h 2235200"/>
                  <a:gd name="connsiteX5" fmla="*/ 431891 w 1993991"/>
                  <a:gd name="connsiteY5" fmla="*/ 2200275 h 2235200"/>
                  <a:gd name="connsiteX6" fmla="*/ 431891 w 1993991"/>
                  <a:gd name="connsiteY6" fmla="*/ 542925 h 2235200"/>
                  <a:gd name="connsiteX7" fmla="*/ 100297 w 1993991"/>
                  <a:gd name="connsiteY7" fmla="*/ 42666 h 2235200"/>
                  <a:gd name="connsiteX8" fmla="*/ 0 w 1993991"/>
                  <a:gd name="connsiteY8" fmla="*/ 11532 h 2235200"/>
                  <a:gd name="connsiteX9" fmla="*/ 12213 w 1993991"/>
                  <a:gd name="connsiteY9" fmla="*/ 7741 h 2235200"/>
                  <a:gd name="connsiteX10" fmla="*/ 88999 w 1993991"/>
                  <a:gd name="connsiteY10" fmla="*/ 0 h 223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993991" h="2235200">
                    <a:moveTo>
                      <a:pt x="88999" y="0"/>
                    </a:moveTo>
                    <a:lnTo>
                      <a:pt x="1612983" y="0"/>
                    </a:lnTo>
                    <a:cubicBezTo>
                      <a:pt x="1823408" y="0"/>
                      <a:pt x="1993991" y="170583"/>
                      <a:pt x="1993991" y="381008"/>
                    </a:cubicBezTo>
                    <a:lnTo>
                      <a:pt x="1993991" y="2235200"/>
                    </a:lnTo>
                    <a:lnTo>
                      <a:pt x="429249" y="2235200"/>
                    </a:lnTo>
                    <a:lnTo>
                      <a:pt x="431891" y="2200275"/>
                    </a:lnTo>
                    <a:lnTo>
                      <a:pt x="431891" y="542925"/>
                    </a:lnTo>
                    <a:cubicBezTo>
                      <a:pt x="431891" y="318038"/>
                      <a:pt x="295161" y="125086"/>
                      <a:pt x="100297" y="42666"/>
                    </a:cubicBezTo>
                    <a:lnTo>
                      <a:pt x="0" y="11532"/>
                    </a:lnTo>
                    <a:lnTo>
                      <a:pt x="12213" y="7741"/>
                    </a:lnTo>
                    <a:cubicBezTo>
                      <a:pt x="37015" y="2665"/>
                      <a:pt x="62696" y="0"/>
                      <a:pt x="88999" y="0"/>
                    </a:cubicBezTo>
                    <a:close/>
                  </a:path>
                </a:pathLst>
              </a:custGeom>
              <a:gradFill>
                <a:gsLst>
                  <a:gs pos="31000">
                    <a:srgbClr val="91DEF4"/>
                  </a:gs>
                  <a:gs pos="17000">
                    <a:srgbClr val="FFFDF9"/>
                  </a:gs>
                  <a:gs pos="6000">
                    <a:srgbClr val="5ACEF2"/>
                  </a:gs>
                  <a:gs pos="75000">
                    <a:srgbClr val="23BE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E92EF1E-07C2-4CEF-8BB9-CF4CB2C31418}"/>
                </a:ext>
              </a:extLst>
            </p:cNvPr>
            <p:cNvSpPr txBox="1"/>
            <p:nvPr/>
          </p:nvSpPr>
          <p:spPr>
            <a:xfrm>
              <a:off x="494388" y="3593191"/>
              <a:ext cx="234774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26879"/>
                  </a:solidFill>
                  <a:effectLst/>
                  <a:latin typeface="Calibri Light" panose="020F0302020204030204" pitchFamily="34" charset="0"/>
                  <a:ea typeface="Calibri" panose="020F0502020204030204" pitchFamily="34" charset="0"/>
                </a:rPr>
                <a:t>Settings</a:t>
              </a:r>
              <a:endParaRPr lang="en-US" sz="2400" b="1" dirty="0">
                <a:solidFill>
                  <a:srgbClr val="526879"/>
                </a:solidFill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D897FAE-01CA-4C34-96C0-B9D10FFCFCC8}"/>
                </a:ext>
              </a:extLst>
            </p:cNvPr>
            <p:cNvSpPr txBox="1"/>
            <p:nvPr/>
          </p:nvSpPr>
          <p:spPr>
            <a:xfrm>
              <a:off x="459108" y="4069225"/>
              <a:ext cx="2347744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 err="1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V</a:t>
              </a:r>
              <a:r>
                <a:rPr lang="en-US" baseline="-25000" dirty="0" err="1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out</a:t>
              </a:r>
              <a:r>
                <a:rPr lang="en-US" dirty="0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 : 36, 42, 48, 55, 60, 65, 70 V; </a:t>
              </a:r>
            </a:p>
            <a:p>
              <a:pPr algn="ctr"/>
              <a:r>
                <a:rPr lang="en-US" dirty="0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V</a:t>
              </a:r>
              <a:r>
                <a:rPr lang="en-US" baseline="-25000" dirty="0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G</a:t>
              </a:r>
              <a:r>
                <a:rPr lang="en-US" dirty="0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 : 3, 4, 5 V — 24 combinations in total.</a:t>
              </a:r>
              <a:endParaRPr lang="en-US" dirty="0">
                <a:solidFill>
                  <a:srgbClr val="526879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pic>
          <p:nvPicPr>
            <p:cNvPr id="34" name="Picture 6">
              <a:extLst>
                <a:ext uri="{FF2B5EF4-FFF2-40B4-BE49-F238E27FC236}">
                  <a16:creationId xmlns:a16="http://schemas.microsoft.com/office/drawing/2014/main" id="{AAFD6CF8-4203-4E13-89DA-D3B495F30E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5773" y="2036676"/>
              <a:ext cx="1101746" cy="10328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8325A69-DA52-9579-841A-D07B68D56B86}"/>
              </a:ext>
            </a:extLst>
          </p:cNvPr>
          <p:cNvSpPr txBox="1"/>
          <p:nvPr/>
        </p:nvSpPr>
        <p:spPr>
          <a:xfrm>
            <a:off x="371055" y="5139240"/>
            <a:ext cx="6839010" cy="5751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400" b="1" i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V_be</a:t>
            </a:r>
            <a:r>
              <a:rPr lang="en-US" sz="1400" b="1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is not precisely known (it is a function of many parameters – temperature, currents and </a:t>
            </a:r>
            <a:r>
              <a:rPr lang="en-US" sz="1400" b="1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changes from transistor to transistor)</a:t>
            </a:r>
            <a:endParaRPr lang="en-US" sz="2400" b="1" i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11529EF9-992A-4539-A3E0-2CC36F713DCD}"/>
              </a:ext>
            </a:extLst>
          </p:cNvPr>
          <p:cNvSpPr/>
          <p:nvPr/>
        </p:nvSpPr>
        <p:spPr>
          <a:xfrm>
            <a:off x="-313260" y="1702968"/>
            <a:ext cx="12562114" cy="641350"/>
          </a:xfrm>
          <a:prstGeom prst="rect">
            <a:avLst/>
          </a:prstGeom>
          <a:gradFill flip="none" rotWithShape="1">
            <a:gsLst>
              <a:gs pos="87000">
                <a:srgbClr val="A8B6C0"/>
              </a:gs>
              <a:gs pos="15000">
                <a:srgbClr val="A4B2BD"/>
              </a:gs>
              <a:gs pos="35000">
                <a:srgbClr val="C9D1D6"/>
              </a:gs>
              <a:gs pos="68000">
                <a:srgbClr val="C5CDD3"/>
              </a:gs>
              <a:gs pos="51000">
                <a:srgbClr val="FFFDF9"/>
              </a:gs>
              <a:gs pos="0">
                <a:srgbClr val="798E9F"/>
              </a:gs>
              <a:gs pos="100000">
                <a:srgbClr val="798E9F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B3CC191-23D2-48E0-81A7-FA02F0FDE4F0}"/>
              </a:ext>
            </a:extLst>
          </p:cNvPr>
          <p:cNvSpPr txBox="1"/>
          <p:nvPr/>
        </p:nvSpPr>
        <p:spPr>
          <a:xfrm>
            <a:off x="2753097" y="527590"/>
            <a:ext cx="64140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5140325" algn="l"/>
              </a:tabLst>
            </a:pPr>
            <a:r>
              <a:rPr lang="en-US" sz="2800" b="1" dirty="0">
                <a:solidFill>
                  <a:srgbClr val="7B8FA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Measurement and analyzes procedure </a:t>
            </a:r>
            <a:endParaRPr lang="en-US" sz="2800" dirty="0">
              <a:ln w="10160">
                <a:solidFill>
                  <a:srgbClr val="7B8FA1"/>
                </a:solidFill>
                <a:prstDash val="solid"/>
              </a:ln>
              <a:solidFill>
                <a:srgbClr val="7B8FA1"/>
              </a:solidFill>
            </a:endParaRPr>
          </a:p>
        </p:txBody>
      </p:sp>
      <p:sp>
        <p:nvSpPr>
          <p:cNvPr id="45" name="Shape 0">
            <a:extLst>
              <a:ext uri="{FF2B5EF4-FFF2-40B4-BE49-F238E27FC236}">
                <a16:creationId xmlns:a16="http://schemas.microsoft.com/office/drawing/2014/main" id="{478EF721-61E2-41F7-8B9C-4D428888D6A1}"/>
              </a:ext>
            </a:extLst>
          </p:cNvPr>
          <p:cNvSpPr/>
          <p:nvPr/>
        </p:nvSpPr>
        <p:spPr>
          <a:xfrm>
            <a:off x="548640" y="176944"/>
            <a:ext cx="2889504" cy="310896"/>
          </a:xfrm>
          <a:prstGeom prst="roundRect">
            <a:avLst>
              <a:gd name="adj" fmla="val 50000"/>
            </a:avLst>
          </a:prstGeom>
          <a:solidFill>
            <a:srgbClr val="CFE3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7" name="Text 1">
            <a:extLst>
              <a:ext uri="{FF2B5EF4-FFF2-40B4-BE49-F238E27FC236}">
                <a16:creationId xmlns:a16="http://schemas.microsoft.com/office/drawing/2014/main" id="{ED3CE87E-2A58-4CB2-87C5-A3DEC2DA32E9}"/>
              </a:ext>
            </a:extLst>
          </p:cNvPr>
          <p:cNvSpPr txBox="1"/>
          <p:nvPr/>
        </p:nvSpPr>
        <p:spPr>
          <a:xfrm>
            <a:off x="548640" y="176944"/>
            <a:ext cx="288950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0B2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A · LOAD TESTING</a:t>
            </a:r>
            <a:endParaRPr lang="en-US" sz="105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CAFD71C-7531-4989-9D5E-017C4E8114DA}"/>
              </a:ext>
            </a:extLst>
          </p:cNvPr>
          <p:cNvGrpSpPr/>
          <p:nvPr/>
        </p:nvGrpSpPr>
        <p:grpSpPr>
          <a:xfrm>
            <a:off x="588978" y="5314885"/>
            <a:ext cx="8209582" cy="1479782"/>
            <a:chOff x="588978" y="5314885"/>
            <a:chExt cx="8209582" cy="1479782"/>
          </a:xfrm>
        </p:grpSpPr>
        <p:sp>
          <p:nvSpPr>
            <p:cNvPr id="68" name="Shape 26">
              <a:extLst>
                <a:ext uri="{FF2B5EF4-FFF2-40B4-BE49-F238E27FC236}">
                  <a16:creationId xmlns:a16="http://schemas.microsoft.com/office/drawing/2014/main" id="{1C70CBE8-7B2D-4442-8255-BE43D4783BDA}"/>
                </a:ext>
              </a:extLst>
            </p:cNvPr>
            <p:cNvSpPr/>
            <p:nvPr/>
          </p:nvSpPr>
          <p:spPr>
            <a:xfrm>
              <a:off x="589280" y="5314885"/>
              <a:ext cx="8209280" cy="1164822"/>
            </a:xfrm>
            <a:prstGeom prst="roundRect">
              <a:avLst>
                <a:gd name="adj" fmla="val 4211"/>
              </a:avLst>
            </a:prstGeom>
            <a:solidFill>
              <a:srgbClr val="0B2E4F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Text 29">
              <a:extLst>
                <a:ext uri="{FF2B5EF4-FFF2-40B4-BE49-F238E27FC236}">
                  <a16:creationId xmlns:a16="http://schemas.microsoft.com/office/drawing/2014/main" id="{A68C3FFF-53FA-4E5C-9072-2F17A8AFAFBF}"/>
                </a:ext>
              </a:extLst>
            </p:cNvPr>
            <p:cNvSpPr txBox="1"/>
            <p:nvPr/>
          </p:nvSpPr>
          <p:spPr>
            <a:xfrm>
              <a:off x="588978" y="5423067"/>
              <a:ext cx="5349240" cy="13716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lnSpc>
                  <a:spcPts val="1600"/>
                </a:lnSpc>
                <a:buNone/>
              </a:pPr>
              <a:r>
                <a:rPr lang="en-US" sz="1200" i="1" dirty="0">
                  <a:solidFill>
                    <a:srgbClr val="CFE3E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Smaller K means the output voltage barely moves as load current changes — i.e. a more stable supply. K was computed, with its error, for every supply-voltage / load-current combination.</a:t>
              </a:r>
              <a:endParaRPr lang="en-US" sz="1200" dirty="0"/>
            </a:p>
          </p:txBody>
        </p:sp>
        <p:sp>
          <p:nvSpPr>
            <p:cNvPr id="70" name="Text 28">
              <a:extLst>
                <a:ext uri="{FF2B5EF4-FFF2-40B4-BE49-F238E27FC236}">
                  <a16:creationId xmlns:a16="http://schemas.microsoft.com/office/drawing/2014/main" id="{DF4CAC1C-AC41-4F93-B3DE-07D428D22228}"/>
                </a:ext>
              </a:extLst>
            </p:cNvPr>
            <p:cNvSpPr txBox="1"/>
            <p:nvPr/>
          </p:nvSpPr>
          <p:spPr>
            <a:xfrm>
              <a:off x="643552" y="5376678"/>
              <a:ext cx="6880860" cy="352285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000" b="1" dirty="0">
                  <a:solidFill>
                    <a:srgbClr val="FFFFFF"/>
                  </a:solidFill>
                  <a:latin typeface="Courier New" pitchFamily="34" charset="0"/>
                  <a:ea typeface="Courier New" pitchFamily="34" charset="-122"/>
                  <a:cs typeface="Courier New" pitchFamily="34" charset="-120"/>
                </a:rPr>
                <a:t>K = ( </a:t>
              </a:r>
              <a:r>
                <a:rPr lang="en-US" sz="2000" b="1" dirty="0" err="1">
                  <a:solidFill>
                    <a:srgbClr val="FFFFFF"/>
                  </a:solidFill>
                  <a:latin typeface="Courier New" pitchFamily="34" charset="0"/>
                  <a:ea typeface="Courier New" pitchFamily="34" charset="-122"/>
                  <a:cs typeface="Courier New" pitchFamily="34" charset="-120"/>
                </a:rPr>
                <a:t>ΔV</a:t>
              </a:r>
              <a:r>
                <a:rPr lang="en-US" sz="2000" b="1" baseline="-25000" dirty="0" err="1">
                  <a:solidFill>
                    <a:srgbClr val="FFFFFF"/>
                  </a:solidFill>
                  <a:latin typeface="Courier New" pitchFamily="34" charset="0"/>
                  <a:ea typeface="Courier New" pitchFamily="34" charset="-122"/>
                  <a:cs typeface="Courier New" pitchFamily="34" charset="-120"/>
                </a:rPr>
                <a:t>out</a:t>
              </a:r>
              <a:r>
                <a:rPr lang="en-US" sz="2000" b="1" dirty="0">
                  <a:solidFill>
                    <a:srgbClr val="FFFFFF"/>
                  </a:solidFill>
                  <a:latin typeface="Courier New" pitchFamily="34" charset="0"/>
                  <a:ea typeface="Courier New" pitchFamily="34" charset="-122"/>
                  <a:cs typeface="Courier New" pitchFamily="34" charset="-120"/>
                </a:rPr>
                <a:t> / (V</a:t>
              </a:r>
              <a:r>
                <a:rPr lang="en-US" sz="2000" b="1" baseline="-25000" dirty="0">
                  <a:solidFill>
                    <a:srgbClr val="FFFFFF"/>
                  </a:solidFill>
                  <a:latin typeface="Courier New" pitchFamily="34" charset="0"/>
                  <a:ea typeface="Courier New" pitchFamily="34" charset="-122"/>
                  <a:cs typeface="Courier New" pitchFamily="34" charset="-120"/>
                </a:rPr>
                <a:t>out</a:t>
              </a:r>
              <a:r>
                <a:rPr lang="en-US" sz="2000" b="1" dirty="0">
                  <a:solidFill>
                    <a:srgbClr val="FFFFFF"/>
                  </a:solidFill>
                  <a:latin typeface="Courier New" pitchFamily="34" charset="0"/>
                  <a:ea typeface="Courier New" pitchFamily="34" charset="-122"/>
                  <a:cs typeface="Courier New" pitchFamily="34" charset="-120"/>
                </a:rPr>
                <a:t> · </a:t>
              </a:r>
              <a:r>
                <a:rPr lang="en-US" sz="2000" b="1" dirty="0" err="1">
                  <a:solidFill>
                    <a:srgbClr val="FFFFFF"/>
                  </a:solidFill>
                  <a:latin typeface="Courier New" pitchFamily="34" charset="0"/>
                  <a:ea typeface="Courier New" pitchFamily="34" charset="-122"/>
                  <a:cs typeface="Courier New" pitchFamily="34" charset="-120"/>
                </a:rPr>
                <a:t>I</a:t>
              </a:r>
              <a:r>
                <a:rPr lang="en-US" sz="2000" b="1" baseline="-25000" dirty="0" err="1">
                  <a:solidFill>
                    <a:srgbClr val="FFFFFF"/>
                  </a:solidFill>
                  <a:latin typeface="Courier New" pitchFamily="34" charset="0"/>
                  <a:ea typeface="Courier New" pitchFamily="34" charset="-122"/>
                  <a:cs typeface="Courier New" pitchFamily="34" charset="-120"/>
                </a:rPr>
                <a:t>load</a:t>
              </a:r>
              <a:r>
                <a:rPr lang="en-US" sz="2000" b="1" dirty="0">
                  <a:solidFill>
                    <a:srgbClr val="FFFFFF"/>
                  </a:solidFill>
                  <a:latin typeface="Courier New" pitchFamily="34" charset="0"/>
                  <a:ea typeface="Courier New" pitchFamily="34" charset="-122"/>
                  <a:cs typeface="Courier New" pitchFamily="34" charset="-120"/>
                </a:rPr>
                <a:t>) ) × 100 %</a:t>
              </a:r>
              <a:endParaRPr lang="en-US" sz="2000" dirty="0"/>
            </a:p>
          </p:txBody>
        </p:sp>
      </p:grpSp>
      <p:sp>
        <p:nvSpPr>
          <p:cNvPr id="71" name="Text 30">
            <a:extLst>
              <a:ext uri="{FF2B5EF4-FFF2-40B4-BE49-F238E27FC236}">
                <a16:creationId xmlns:a16="http://schemas.microsoft.com/office/drawing/2014/main" id="{29FBE966-25D5-4825-BE95-5D724B1BBADF}"/>
              </a:ext>
            </a:extLst>
          </p:cNvPr>
          <p:cNvSpPr txBox="1"/>
          <p:nvPr/>
        </p:nvSpPr>
        <p:spPr>
          <a:xfrm>
            <a:off x="457200" y="6511557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GGSB Laboratory Testing and Parametric Evaluation of SiPM Power Supplies</a:t>
            </a:r>
            <a:endParaRPr lang="en-US" sz="1000" dirty="0"/>
          </a:p>
        </p:txBody>
      </p:sp>
      <p:sp>
        <p:nvSpPr>
          <p:cNvPr id="72" name="Text 31">
            <a:extLst>
              <a:ext uri="{FF2B5EF4-FFF2-40B4-BE49-F238E27FC236}">
                <a16:creationId xmlns:a16="http://schemas.microsoft.com/office/drawing/2014/main" id="{C4A120CC-85B1-4893-8E7B-01FDE88AA8D8}"/>
              </a:ext>
            </a:extLst>
          </p:cNvPr>
          <p:cNvSpPr txBox="1"/>
          <p:nvPr/>
        </p:nvSpPr>
        <p:spPr>
          <a:xfrm>
            <a:off x="1136599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D0B78C0-C38E-4058-88B1-A892A39B4836}"/>
              </a:ext>
            </a:extLst>
          </p:cNvPr>
          <p:cNvGrpSpPr/>
          <p:nvPr/>
        </p:nvGrpSpPr>
        <p:grpSpPr>
          <a:xfrm>
            <a:off x="8973139" y="1321588"/>
            <a:ext cx="3100939" cy="4494767"/>
            <a:chOff x="8973139" y="1321588"/>
            <a:chExt cx="3100939" cy="4494767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8036951E-CE70-42C0-AC0A-E7C22FC756C0}"/>
                </a:ext>
              </a:extLst>
            </p:cNvPr>
            <p:cNvGrpSpPr/>
            <p:nvPr/>
          </p:nvGrpSpPr>
          <p:grpSpPr>
            <a:xfrm>
              <a:off x="9035999" y="1321588"/>
              <a:ext cx="2260691" cy="2235200"/>
              <a:chOff x="9263751" y="1555268"/>
              <a:chExt cx="2260691" cy="2235200"/>
            </a:xfrm>
          </p:grpSpPr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C2393FFA-C302-4456-81CE-CEE0F32A1C02}"/>
                  </a:ext>
                </a:extLst>
              </p:cNvPr>
              <p:cNvSpPr/>
              <p:nvPr/>
            </p:nvSpPr>
            <p:spPr>
              <a:xfrm>
                <a:off x="9263751" y="1555269"/>
                <a:ext cx="723990" cy="379079"/>
              </a:xfrm>
              <a:custGeom>
                <a:avLst/>
                <a:gdLst>
                  <a:gd name="connsiteX0" fmla="*/ 320675 w 723990"/>
                  <a:gd name="connsiteY0" fmla="*/ 0 h 379079"/>
                  <a:gd name="connsiteX1" fmla="*/ 403315 w 723990"/>
                  <a:gd name="connsiteY1" fmla="*/ 0 h 379079"/>
                  <a:gd name="connsiteX2" fmla="*/ 723990 w 723990"/>
                  <a:gd name="connsiteY2" fmla="*/ 320675 h 379079"/>
                  <a:gd name="connsiteX3" fmla="*/ 723990 w 723990"/>
                  <a:gd name="connsiteY3" fmla="*/ 379079 h 379079"/>
                  <a:gd name="connsiteX4" fmla="*/ 0 w 723990"/>
                  <a:gd name="connsiteY4" fmla="*/ 379079 h 379079"/>
                  <a:gd name="connsiteX5" fmla="*/ 0 w 723990"/>
                  <a:gd name="connsiteY5" fmla="*/ 320675 h 379079"/>
                  <a:gd name="connsiteX6" fmla="*/ 320675 w 723990"/>
                  <a:gd name="connsiteY6" fmla="*/ 0 h 379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23990" h="379079">
                    <a:moveTo>
                      <a:pt x="320675" y="0"/>
                    </a:moveTo>
                    <a:lnTo>
                      <a:pt x="403315" y="0"/>
                    </a:lnTo>
                    <a:cubicBezTo>
                      <a:pt x="580419" y="0"/>
                      <a:pt x="723990" y="143571"/>
                      <a:pt x="723990" y="320675"/>
                    </a:cubicBezTo>
                    <a:lnTo>
                      <a:pt x="723990" y="379079"/>
                    </a:lnTo>
                    <a:lnTo>
                      <a:pt x="0" y="379079"/>
                    </a:lnTo>
                    <a:lnTo>
                      <a:pt x="0" y="320675"/>
                    </a:lnTo>
                    <a:cubicBezTo>
                      <a:pt x="0" y="143571"/>
                      <a:pt x="143571" y="0"/>
                      <a:pt x="320675" y="0"/>
                    </a:cubicBezTo>
                    <a:close/>
                  </a:path>
                </a:pathLst>
              </a:custGeom>
              <a:gradFill flip="none" rotWithShape="1">
                <a:gsLst>
                  <a:gs pos="55000">
                    <a:srgbClr val="526879"/>
                  </a:gs>
                  <a:gs pos="88000">
                    <a:schemeClr val="tx1">
                      <a:lumMod val="85000"/>
                      <a:lumOff val="15000"/>
                    </a:schemeClr>
                  </a:gs>
                  <a:gs pos="26000">
                    <a:srgbClr val="C6D0D8"/>
                  </a:gs>
                  <a:gs pos="77000">
                    <a:schemeClr val="tx1">
                      <a:lumMod val="75000"/>
                      <a:lumOff val="25000"/>
                    </a:schemeClr>
                  </a:gs>
                </a:gsLst>
                <a:lin ang="7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05DB3D56-F962-4FB3-A29C-06D3388A36FC}"/>
                  </a:ext>
                </a:extLst>
              </p:cNvPr>
              <p:cNvSpPr/>
              <p:nvPr/>
            </p:nvSpPr>
            <p:spPr>
              <a:xfrm>
                <a:off x="9530451" y="1555268"/>
                <a:ext cx="1993991" cy="2235200"/>
              </a:xfrm>
              <a:custGeom>
                <a:avLst/>
                <a:gdLst>
                  <a:gd name="connsiteX0" fmla="*/ 88999 w 1993991"/>
                  <a:gd name="connsiteY0" fmla="*/ 0 h 2235200"/>
                  <a:gd name="connsiteX1" fmla="*/ 1612983 w 1993991"/>
                  <a:gd name="connsiteY1" fmla="*/ 0 h 2235200"/>
                  <a:gd name="connsiteX2" fmla="*/ 1993991 w 1993991"/>
                  <a:gd name="connsiteY2" fmla="*/ 381008 h 2235200"/>
                  <a:gd name="connsiteX3" fmla="*/ 1993991 w 1993991"/>
                  <a:gd name="connsiteY3" fmla="*/ 2235200 h 2235200"/>
                  <a:gd name="connsiteX4" fmla="*/ 429249 w 1993991"/>
                  <a:gd name="connsiteY4" fmla="*/ 2235200 h 2235200"/>
                  <a:gd name="connsiteX5" fmla="*/ 431891 w 1993991"/>
                  <a:gd name="connsiteY5" fmla="*/ 2200275 h 2235200"/>
                  <a:gd name="connsiteX6" fmla="*/ 431891 w 1993991"/>
                  <a:gd name="connsiteY6" fmla="*/ 542925 h 2235200"/>
                  <a:gd name="connsiteX7" fmla="*/ 100297 w 1993991"/>
                  <a:gd name="connsiteY7" fmla="*/ 42666 h 2235200"/>
                  <a:gd name="connsiteX8" fmla="*/ 0 w 1993991"/>
                  <a:gd name="connsiteY8" fmla="*/ 11532 h 2235200"/>
                  <a:gd name="connsiteX9" fmla="*/ 12213 w 1993991"/>
                  <a:gd name="connsiteY9" fmla="*/ 7741 h 2235200"/>
                  <a:gd name="connsiteX10" fmla="*/ 88999 w 1993991"/>
                  <a:gd name="connsiteY10" fmla="*/ 0 h 223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993991" h="2235200">
                    <a:moveTo>
                      <a:pt x="88999" y="0"/>
                    </a:moveTo>
                    <a:lnTo>
                      <a:pt x="1612983" y="0"/>
                    </a:lnTo>
                    <a:cubicBezTo>
                      <a:pt x="1823408" y="0"/>
                      <a:pt x="1993991" y="170583"/>
                      <a:pt x="1993991" y="381008"/>
                    </a:cubicBezTo>
                    <a:lnTo>
                      <a:pt x="1993991" y="2235200"/>
                    </a:lnTo>
                    <a:lnTo>
                      <a:pt x="429249" y="2235200"/>
                    </a:lnTo>
                    <a:lnTo>
                      <a:pt x="431891" y="2200275"/>
                    </a:lnTo>
                    <a:lnTo>
                      <a:pt x="431891" y="542925"/>
                    </a:lnTo>
                    <a:cubicBezTo>
                      <a:pt x="431891" y="318038"/>
                      <a:pt x="295161" y="125086"/>
                      <a:pt x="100297" y="42666"/>
                    </a:cubicBezTo>
                    <a:lnTo>
                      <a:pt x="0" y="11532"/>
                    </a:lnTo>
                    <a:lnTo>
                      <a:pt x="12213" y="7741"/>
                    </a:lnTo>
                    <a:cubicBezTo>
                      <a:pt x="37015" y="2665"/>
                      <a:pt x="62696" y="0"/>
                      <a:pt x="88999" y="0"/>
                    </a:cubicBezTo>
                    <a:close/>
                  </a:path>
                </a:pathLst>
              </a:custGeom>
              <a:gradFill>
                <a:gsLst>
                  <a:gs pos="32000">
                    <a:srgbClr val="526879"/>
                  </a:gs>
                  <a:gs pos="17000">
                    <a:srgbClr val="DAE1E6"/>
                  </a:gs>
                  <a:gs pos="6000">
                    <a:srgbClr val="526879"/>
                  </a:gs>
                  <a:gs pos="75000">
                    <a:srgbClr val="526879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B8EA96AE-3CAB-428A-B8BB-87815670D6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artisticPaintStrokes/>
                        </a14:imgEffect>
                        <a14:imgEffect>
                          <a14:sharpenSoften amount="100000"/>
                        </a14:imgEffect>
                        <a14:imgEffect>
                          <a14:colorTemperature colorTemp="1501"/>
                        </a14:imgEffect>
                        <a14:imgEffect>
                          <a14:saturation sat="377000"/>
                        </a14:imgEffect>
                        <a14:imgEffect>
                          <a14:brightnessContrast bright="8000" contrast="-33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10223617" y="2293595"/>
                <a:ext cx="1083587" cy="1083587"/>
              </a:xfrm>
              <a:prstGeom prst="rect">
                <a:avLst/>
              </a:prstGeom>
            </p:spPr>
          </p:pic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92703B8-3FD6-4591-9503-0D5355FA2064}"/>
                </a:ext>
              </a:extLst>
            </p:cNvPr>
            <p:cNvSpPr txBox="1"/>
            <p:nvPr/>
          </p:nvSpPr>
          <p:spPr>
            <a:xfrm>
              <a:off x="9717949" y="3513196"/>
              <a:ext cx="1622323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26879"/>
                  </a:solidFill>
                  <a:effectLst/>
                  <a:latin typeface="Calibri Light" panose="020F0302020204030204" pitchFamily="34" charset="0"/>
                  <a:ea typeface="Calibri" panose="020F0502020204030204" pitchFamily="34" charset="0"/>
                </a:rPr>
                <a:t>Analyze in ROOT</a:t>
              </a:r>
              <a:endParaRPr lang="en-US" sz="2400" dirty="0">
                <a:solidFill>
                  <a:srgbClr val="526879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8EACC34-37BA-4D0F-AB64-47CD34D71D66}"/>
                </a:ext>
              </a:extLst>
            </p:cNvPr>
            <p:cNvSpPr txBox="1"/>
            <p:nvPr/>
          </p:nvSpPr>
          <p:spPr>
            <a:xfrm>
              <a:off x="8973139" y="4339027"/>
              <a:ext cx="3100939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ctr">
                <a:buNone/>
              </a:pPr>
              <a:r>
                <a:rPr lang="en-US" sz="1800" dirty="0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A C++ macro reads every file (struct, arrays, pointers, std::pair for multi-value returns) and fits each curve with TH1F*/</a:t>
              </a:r>
              <a:r>
                <a:rPr lang="en-US" sz="1800" dirty="0" err="1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TGraphErrors</a:t>
              </a:r>
              <a:r>
                <a:rPr lang="en-US" sz="1800" dirty="0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*.</a:t>
              </a:r>
              <a:endParaRPr lang="en-US" sz="1800" dirty="0">
                <a:solidFill>
                  <a:srgbClr val="526879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83D55C9-A451-4C3D-B87A-71A4F891A9F4}"/>
              </a:ext>
            </a:extLst>
          </p:cNvPr>
          <p:cNvGrpSpPr/>
          <p:nvPr/>
        </p:nvGrpSpPr>
        <p:grpSpPr>
          <a:xfrm>
            <a:off x="6065848" y="1321588"/>
            <a:ext cx="2889137" cy="3847888"/>
            <a:chOff x="6065848" y="1321588"/>
            <a:chExt cx="2889137" cy="3847888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D1C5D538-C92E-45B8-807B-EB35E3939765}"/>
                </a:ext>
              </a:extLst>
            </p:cNvPr>
            <p:cNvGrpSpPr/>
            <p:nvPr/>
          </p:nvGrpSpPr>
          <p:grpSpPr>
            <a:xfrm>
              <a:off x="6065848" y="1321588"/>
              <a:ext cx="2260691" cy="2235200"/>
              <a:chOff x="6379036" y="1555268"/>
              <a:chExt cx="2260691" cy="2235200"/>
            </a:xfrm>
          </p:grpSpPr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F0988611-4926-4B15-BC3D-EBC076F688EB}"/>
                  </a:ext>
                </a:extLst>
              </p:cNvPr>
              <p:cNvSpPr/>
              <p:nvPr/>
            </p:nvSpPr>
            <p:spPr>
              <a:xfrm>
                <a:off x="6379036" y="1555269"/>
                <a:ext cx="723990" cy="379079"/>
              </a:xfrm>
              <a:custGeom>
                <a:avLst/>
                <a:gdLst>
                  <a:gd name="connsiteX0" fmla="*/ 320675 w 723990"/>
                  <a:gd name="connsiteY0" fmla="*/ 0 h 379079"/>
                  <a:gd name="connsiteX1" fmla="*/ 403316 w 723990"/>
                  <a:gd name="connsiteY1" fmla="*/ 0 h 379079"/>
                  <a:gd name="connsiteX2" fmla="*/ 723990 w 723990"/>
                  <a:gd name="connsiteY2" fmla="*/ 320675 h 379079"/>
                  <a:gd name="connsiteX3" fmla="*/ 723990 w 723990"/>
                  <a:gd name="connsiteY3" fmla="*/ 379079 h 379079"/>
                  <a:gd name="connsiteX4" fmla="*/ 0 w 723990"/>
                  <a:gd name="connsiteY4" fmla="*/ 379079 h 379079"/>
                  <a:gd name="connsiteX5" fmla="*/ 0 w 723990"/>
                  <a:gd name="connsiteY5" fmla="*/ 320675 h 379079"/>
                  <a:gd name="connsiteX6" fmla="*/ 320675 w 723990"/>
                  <a:gd name="connsiteY6" fmla="*/ 0 h 379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23990" h="379079">
                    <a:moveTo>
                      <a:pt x="320675" y="0"/>
                    </a:moveTo>
                    <a:lnTo>
                      <a:pt x="403316" y="0"/>
                    </a:lnTo>
                    <a:cubicBezTo>
                      <a:pt x="580419" y="0"/>
                      <a:pt x="723990" y="143571"/>
                      <a:pt x="723990" y="320675"/>
                    </a:cubicBezTo>
                    <a:lnTo>
                      <a:pt x="723990" y="379079"/>
                    </a:lnTo>
                    <a:lnTo>
                      <a:pt x="0" y="379079"/>
                    </a:lnTo>
                    <a:lnTo>
                      <a:pt x="0" y="320675"/>
                    </a:lnTo>
                    <a:cubicBezTo>
                      <a:pt x="0" y="143571"/>
                      <a:pt x="143571" y="0"/>
                      <a:pt x="320675" y="0"/>
                    </a:cubicBezTo>
                    <a:close/>
                  </a:path>
                </a:pathLst>
              </a:custGeom>
              <a:gradFill flip="none" rotWithShape="1">
                <a:gsLst>
                  <a:gs pos="34000">
                    <a:srgbClr val="3AA2CC"/>
                  </a:gs>
                  <a:gs pos="100000">
                    <a:schemeClr val="tx1">
                      <a:lumMod val="95000"/>
                      <a:lumOff val="5000"/>
                    </a:schemeClr>
                  </a:gs>
                  <a:gs pos="0">
                    <a:srgbClr val="FFFDF9"/>
                  </a:gs>
                  <a:gs pos="53000">
                    <a:srgbClr val="0B7393"/>
                  </a:gs>
                </a:gsLst>
                <a:lin ang="7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F163C509-010A-4182-BE29-A909B361DE00}"/>
                  </a:ext>
                </a:extLst>
              </p:cNvPr>
              <p:cNvSpPr/>
              <p:nvPr/>
            </p:nvSpPr>
            <p:spPr>
              <a:xfrm>
                <a:off x="6645736" y="1555268"/>
                <a:ext cx="1993991" cy="2235200"/>
              </a:xfrm>
              <a:custGeom>
                <a:avLst/>
                <a:gdLst>
                  <a:gd name="connsiteX0" fmla="*/ 88999 w 1993991"/>
                  <a:gd name="connsiteY0" fmla="*/ 0 h 2235200"/>
                  <a:gd name="connsiteX1" fmla="*/ 1612983 w 1993991"/>
                  <a:gd name="connsiteY1" fmla="*/ 0 h 2235200"/>
                  <a:gd name="connsiteX2" fmla="*/ 1993991 w 1993991"/>
                  <a:gd name="connsiteY2" fmla="*/ 381008 h 2235200"/>
                  <a:gd name="connsiteX3" fmla="*/ 1993991 w 1993991"/>
                  <a:gd name="connsiteY3" fmla="*/ 2235200 h 2235200"/>
                  <a:gd name="connsiteX4" fmla="*/ 429249 w 1993991"/>
                  <a:gd name="connsiteY4" fmla="*/ 2235200 h 2235200"/>
                  <a:gd name="connsiteX5" fmla="*/ 431891 w 1993991"/>
                  <a:gd name="connsiteY5" fmla="*/ 2200275 h 2235200"/>
                  <a:gd name="connsiteX6" fmla="*/ 431891 w 1993991"/>
                  <a:gd name="connsiteY6" fmla="*/ 542925 h 2235200"/>
                  <a:gd name="connsiteX7" fmla="*/ 100297 w 1993991"/>
                  <a:gd name="connsiteY7" fmla="*/ 42666 h 2235200"/>
                  <a:gd name="connsiteX8" fmla="*/ 0 w 1993991"/>
                  <a:gd name="connsiteY8" fmla="*/ 11532 h 2235200"/>
                  <a:gd name="connsiteX9" fmla="*/ 12213 w 1993991"/>
                  <a:gd name="connsiteY9" fmla="*/ 7741 h 2235200"/>
                  <a:gd name="connsiteX10" fmla="*/ 88999 w 1993991"/>
                  <a:gd name="connsiteY10" fmla="*/ 0 h 223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993991" h="2235200">
                    <a:moveTo>
                      <a:pt x="88999" y="0"/>
                    </a:moveTo>
                    <a:lnTo>
                      <a:pt x="1612983" y="0"/>
                    </a:lnTo>
                    <a:cubicBezTo>
                      <a:pt x="1823408" y="0"/>
                      <a:pt x="1993991" y="170583"/>
                      <a:pt x="1993991" y="381008"/>
                    </a:cubicBezTo>
                    <a:lnTo>
                      <a:pt x="1993991" y="2235200"/>
                    </a:lnTo>
                    <a:lnTo>
                      <a:pt x="429249" y="2235200"/>
                    </a:lnTo>
                    <a:lnTo>
                      <a:pt x="431891" y="2200275"/>
                    </a:lnTo>
                    <a:lnTo>
                      <a:pt x="431891" y="542925"/>
                    </a:lnTo>
                    <a:cubicBezTo>
                      <a:pt x="431891" y="318038"/>
                      <a:pt x="295161" y="125086"/>
                      <a:pt x="100297" y="42666"/>
                    </a:cubicBezTo>
                    <a:lnTo>
                      <a:pt x="0" y="11532"/>
                    </a:lnTo>
                    <a:lnTo>
                      <a:pt x="12213" y="7741"/>
                    </a:lnTo>
                    <a:cubicBezTo>
                      <a:pt x="37015" y="2665"/>
                      <a:pt x="62696" y="0"/>
                      <a:pt x="88999" y="0"/>
                    </a:cubicBezTo>
                    <a:close/>
                  </a:path>
                </a:pathLst>
              </a:custGeom>
              <a:gradFill>
                <a:gsLst>
                  <a:gs pos="31000">
                    <a:srgbClr val="3AA2CC"/>
                  </a:gs>
                  <a:gs pos="17000">
                    <a:srgbClr val="FFFDF9"/>
                  </a:gs>
                  <a:gs pos="6000">
                    <a:srgbClr val="3CA3CB"/>
                  </a:gs>
                  <a:gs pos="75000">
                    <a:srgbClr val="3AA2C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1C128F1-0D2C-45A0-B5E6-2A7A5B59B05A}"/>
                </a:ext>
              </a:extLst>
            </p:cNvPr>
            <p:cNvSpPr txBox="1"/>
            <p:nvPr/>
          </p:nvSpPr>
          <p:spPr>
            <a:xfrm>
              <a:off x="6829640" y="3584036"/>
              <a:ext cx="144871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26879"/>
                  </a:solidFill>
                  <a:effectLst/>
                  <a:latin typeface="Calibri Light" panose="020F0302020204030204" pitchFamily="34" charset="0"/>
                  <a:ea typeface="Calibri" panose="020F0502020204030204" pitchFamily="34" charset="0"/>
                </a:rPr>
                <a:t>Store</a:t>
              </a:r>
              <a:endParaRPr lang="en-US" sz="2400" dirty="0">
                <a:solidFill>
                  <a:srgbClr val="526879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A1B8EF1-6799-4D7D-ACDC-19007D3A1800}"/>
                </a:ext>
              </a:extLst>
            </p:cNvPr>
            <p:cNvSpPr txBox="1"/>
            <p:nvPr/>
          </p:nvSpPr>
          <p:spPr>
            <a:xfrm>
              <a:off x="6081123" y="4246146"/>
              <a:ext cx="2873862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just">
                <a:buNone/>
              </a:pPr>
              <a:r>
                <a:rPr lang="en-US" sz="1800" dirty="0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Each measurement is written to a .root file for later, reproducible analysis.</a:t>
              </a:r>
              <a:endParaRPr lang="en-US" sz="1800" dirty="0">
                <a:solidFill>
                  <a:srgbClr val="526879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pic>
          <p:nvPicPr>
            <p:cNvPr id="1036" name="Picture 12">
              <a:extLst>
                <a:ext uri="{FF2B5EF4-FFF2-40B4-BE49-F238E27FC236}">
                  <a16:creationId xmlns:a16="http://schemas.microsoft.com/office/drawing/2014/main" id="{8E9E3D47-40CB-4CB4-B221-D3F00AB45A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22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1123" y="1932254"/>
              <a:ext cx="1231568" cy="12315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9F9051A-151F-4226-9670-232950D8528B}"/>
              </a:ext>
            </a:extLst>
          </p:cNvPr>
          <p:cNvGrpSpPr/>
          <p:nvPr/>
        </p:nvGrpSpPr>
        <p:grpSpPr>
          <a:xfrm>
            <a:off x="3038950" y="1323886"/>
            <a:ext cx="2921168" cy="3840802"/>
            <a:chOff x="3038950" y="1323886"/>
            <a:chExt cx="2921168" cy="3840802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D675A8B6-1A32-4AA4-BF53-0AA5F18ADED9}"/>
                </a:ext>
              </a:extLst>
            </p:cNvPr>
            <p:cNvGrpSpPr/>
            <p:nvPr/>
          </p:nvGrpSpPr>
          <p:grpSpPr>
            <a:xfrm>
              <a:off x="3125598" y="1323886"/>
              <a:ext cx="2260691" cy="2235200"/>
              <a:chOff x="3305546" y="1557566"/>
              <a:chExt cx="2260691" cy="2235200"/>
            </a:xfrm>
          </p:grpSpPr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7910F20A-8017-42E1-9B79-EE2C6C3AA959}"/>
                  </a:ext>
                </a:extLst>
              </p:cNvPr>
              <p:cNvSpPr/>
              <p:nvPr/>
            </p:nvSpPr>
            <p:spPr>
              <a:xfrm>
                <a:off x="3305546" y="1557567"/>
                <a:ext cx="723990" cy="376781"/>
              </a:xfrm>
              <a:custGeom>
                <a:avLst/>
                <a:gdLst>
                  <a:gd name="connsiteX0" fmla="*/ 320675 w 723990"/>
                  <a:gd name="connsiteY0" fmla="*/ 0 h 376781"/>
                  <a:gd name="connsiteX1" fmla="*/ 403315 w 723990"/>
                  <a:gd name="connsiteY1" fmla="*/ 0 h 376781"/>
                  <a:gd name="connsiteX2" fmla="*/ 723990 w 723990"/>
                  <a:gd name="connsiteY2" fmla="*/ 320675 h 376781"/>
                  <a:gd name="connsiteX3" fmla="*/ 723990 w 723990"/>
                  <a:gd name="connsiteY3" fmla="*/ 376781 h 376781"/>
                  <a:gd name="connsiteX4" fmla="*/ 0 w 723990"/>
                  <a:gd name="connsiteY4" fmla="*/ 376781 h 376781"/>
                  <a:gd name="connsiteX5" fmla="*/ 0 w 723990"/>
                  <a:gd name="connsiteY5" fmla="*/ 320675 h 376781"/>
                  <a:gd name="connsiteX6" fmla="*/ 320675 w 723990"/>
                  <a:gd name="connsiteY6" fmla="*/ 0 h 376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23990" h="376781">
                    <a:moveTo>
                      <a:pt x="320675" y="0"/>
                    </a:moveTo>
                    <a:lnTo>
                      <a:pt x="403315" y="0"/>
                    </a:lnTo>
                    <a:cubicBezTo>
                      <a:pt x="580419" y="0"/>
                      <a:pt x="723990" y="143571"/>
                      <a:pt x="723990" y="320675"/>
                    </a:cubicBezTo>
                    <a:lnTo>
                      <a:pt x="723990" y="376781"/>
                    </a:lnTo>
                    <a:lnTo>
                      <a:pt x="0" y="376781"/>
                    </a:lnTo>
                    <a:lnTo>
                      <a:pt x="0" y="320675"/>
                    </a:lnTo>
                    <a:cubicBezTo>
                      <a:pt x="0" y="143571"/>
                      <a:pt x="143571" y="0"/>
                      <a:pt x="320675" y="0"/>
                    </a:cubicBezTo>
                    <a:close/>
                  </a:path>
                </a:pathLst>
              </a:custGeom>
              <a:gradFill flip="none" rotWithShape="1">
                <a:gsLst>
                  <a:gs pos="34000">
                    <a:srgbClr val="7E93A4"/>
                  </a:gs>
                  <a:gs pos="94000">
                    <a:schemeClr val="tx1">
                      <a:lumMod val="85000"/>
                      <a:lumOff val="15000"/>
                    </a:schemeClr>
                  </a:gs>
                  <a:gs pos="31000">
                    <a:srgbClr val="7E93A4"/>
                  </a:gs>
                  <a:gs pos="75000">
                    <a:schemeClr val="tx1">
                      <a:lumMod val="75000"/>
                      <a:lumOff val="25000"/>
                    </a:schemeClr>
                  </a:gs>
                </a:gsLst>
                <a:lin ang="7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A4334934-FE7C-43C0-91E1-95EDB685E12A}"/>
                  </a:ext>
                </a:extLst>
              </p:cNvPr>
              <p:cNvSpPr/>
              <p:nvPr/>
            </p:nvSpPr>
            <p:spPr>
              <a:xfrm>
                <a:off x="3572246" y="1557566"/>
                <a:ext cx="1993991" cy="2235200"/>
              </a:xfrm>
              <a:custGeom>
                <a:avLst/>
                <a:gdLst>
                  <a:gd name="connsiteX0" fmla="*/ 88999 w 1993991"/>
                  <a:gd name="connsiteY0" fmla="*/ 0 h 2235200"/>
                  <a:gd name="connsiteX1" fmla="*/ 1612983 w 1993991"/>
                  <a:gd name="connsiteY1" fmla="*/ 0 h 2235200"/>
                  <a:gd name="connsiteX2" fmla="*/ 1993991 w 1993991"/>
                  <a:gd name="connsiteY2" fmla="*/ 381008 h 2235200"/>
                  <a:gd name="connsiteX3" fmla="*/ 1993991 w 1993991"/>
                  <a:gd name="connsiteY3" fmla="*/ 2235200 h 2235200"/>
                  <a:gd name="connsiteX4" fmla="*/ 429249 w 1993991"/>
                  <a:gd name="connsiteY4" fmla="*/ 2235200 h 2235200"/>
                  <a:gd name="connsiteX5" fmla="*/ 431891 w 1993991"/>
                  <a:gd name="connsiteY5" fmla="*/ 2200275 h 2235200"/>
                  <a:gd name="connsiteX6" fmla="*/ 431891 w 1993991"/>
                  <a:gd name="connsiteY6" fmla="*/ 542925 h 2235200"/>
                  <a:gd name="connsiteX7" fmla="*/ 100297 w 1993991"/>
                  <a:gd name="connsiteY7" fmla="*/ 42666 h 2235200"/>
                  <a:gd name="connsiteX8" fmla="*/ 0 w 1993991"/>
                  <a:gd name="connsiteY8" fmla="*/ 11532 h 2235200"/>
                  <a:gd name="connsiteX9" fmla="*/ 12213 w 1993991"/>
                  <a:gd name="connsiteY9" fmla="*/ 7741 h 2235200"/>
                  <a:gd name="connsiteX10" fmla="*/ 88999 w 1993991"/>
                  <a:gd name="connsiteY10" fmla="*/ 0 h 223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993991" h="2235200">
                    <a:moveTo>
                      <a:pt x="88999" y="0"/>
                    </a:moveTo>
                    <a:lnTo>
                      <a:pt x="1612983" y="0"/>
                    </a:lnTo>
                    <a:cubicBezTo>
                      <a:pt x="1823408" y="0"/>
                      <a:pt x="1993991" y="170583"/>
                      <a:pt x="1993991" y="381008"/>
                    </a:cubicBezTo>
                    <a:lnTo>
                      <a:pt x="1993991" y="2235200"/>
                    </a:lnTo>
                    <a:lnTo>
                      <a:pt x="429249" y="2235200"/>
                    </a:lnTo>
                    <a:lnTo>
                      <a:pt x="431891" y="2200275"/>
                    </a:lnTo>
                    <a:lnTo>
                      <a:pt x="431891" y="542925"/>
                    </a:lnTo>
                    <a:cubicBezTo>
                      <a:pt x="431891" y="318038"/>
                      <a:pt x="295161" y="125086"/>
                      <a:pt x="100297" y="42666"/>
                    </a:cubicBezTo>
                    <a:lnTo>
                      <a:pt x="0" y="11532"/>
                    </a:lnTo>
                    <a:lnTo>
                      <a:pt x="12213" y="7741"/>
                    </a:lnTo>
                    <a:cubicBezTo>
                      <a:pt x="37015" y="2665"/>
                      <a:pt x="62696" y="0"/>
                      <a:pt x="88999" y="0"/>
                    </a:cubicBezTo>
                    <a:close/>
                  </a:path>
                </a:pathLst>
              </a:custGeom>
              <a:gradFill>
                <a:gsLst>
                  <a:gs pos="31000">
                    <a:srgbClr val="9FAEBB"/>
                  </a:gs>
                  <a:gs pos="17000">
                    <a:srgbClr val="FFFDF9"/>
                  </a:gs>
                  <a:gs pos="6000">
                    <a:srgbClr val="8A9DAC"/>
                  </a:gs>
                  <a:gs pos="75000">
                    <a:srgbClr val="8A9DAC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8F1E6DB-6C75-4C88-B5ED-8A9561C000FE}"/>
                </a:ext>
              </a:extLst>
            </p:cNvPr>
            <p:cNvSpPr txBox="1"/>
            <p:nvPr/>
          </p:nvSpPr>
          <p:spPr>
            <a:xfrm>
              <a:off x="3794424" y="3579766"/>
              <a:ext cx="1528705" cy="12618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26879"/>
                  </a:solidFill>
                  <a:effectLst/>
                  <a:latin typeface="Calibri Light" panose="020F0302020204030204" pitchFamily="34" charset="0"/>
                  <a:ea typeface="Calibri" panose="020F0502020204030204" pitchFamily="34" charset="0"/>
                </a:rPr>
                <a:t>Data acquisition</a:t>
              </a:r>
              <a:br>
                <a:rPr lang="en-US" sz="2400" b="1" dirty="0">
                  <a:solidFill>
                    <a:srgbClr val="8195A6"/>
                  </a:solidFill>
                  <a:effectLst/>
                  <a:latin typeface="Calibri Light" panose="020F0302020204030204" pitchFamily="34" charset="0"/>
                  <a:ea typeface="Calibri" panose="020F0502020204030204" pitchFamily="34" charset="0"/>
                </a:rPr>
              </a:br>
              <a:endParaRPr lang="en-US" sz="2800" b="1" dirty="0">
                <a:solidFill>
                  <a:srgbClr val="8195A6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15E8D00-7B36-44C1-96C4-9CF382542C6A}"/>
                </a:ext>
              </a:extLst>
            </p:cNvPr>
            <p:cNvSpPr txBox="1"/>
            <p:nvPr/>
          </p:nvSpPr>
          <p:spPr>
            <a:xfrm>
              <a:off x="3038950" y="4518357"/>
              <a:ext cx="292116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ctr">
                <a:buNone/>
              </a:pPr>
              <a:r>
                <a:rPr lang="en-US" sz="1800" dirty="0" err="1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RedPitaya</a:t>
              </a:r>
              <a:r>
                <a:rPr lang="en-US" sz="1800" dirty="0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  +  .root based software </a:t>
              </a:r>
              <a:endParaRPr lang="en-US" sz="1800" dirty="0">
                <a:solidFill>
                  <a:srgbClr val="526879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pic>
          <p:nvPicPr>
            <p:cNvPr id="1032" name="Picture 8">
              <a:extLst>
                <a:ext uri="{FF2B5EF4-FFF2-40B4-BE49-F238E27FC236}">
                  <a16:creationId xmlns:a16="http://schemas.microsoft.com/office/drawing/2014/main" id="{BF289D62-8EAB-4347-9220-D90E3D38AA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4265" y="1620352"/>
              <a:ext cx="1845174" cy="18451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810E553-58CC-4121-BEE3-C46083BE548F}"/>
              </a:ext>
            </a:extLst>
          </p:cNvPr>
          <p:cNvGrpSpPr/>
          <p:nvPr/>
        </p:nvGrpSpPr>
        <p:grpSpPr>
          <a:xfrm>
            <a:off x="226983" y="1321588"/>
            <a:ext cx="2615149" cy="3947966"/>
            <a:chOff x="226983" y="1321588"/>
            <a:chExt cx="2615149" cy="3947966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60F4CFBE-F605-462C-B696-EFD345FBCE31}"/>
                </a:ext>
              </a:extLst>
            </p:cNvPr>
            <p:cNvGrpSpPr/>
            <p:nvPr/>
          </p:nvGrpSpPr>
          <p:grpSpPr>
            <a:xfrm>
              <a:off x="226983" y="1321588"/>
              <a:ext cx="2260691" cy="2235200"/>
              <a:chOff x="420831" y="1555268"/>
              <a:chExt cx="2260691" cy="2235200"/>
            </a:xfrm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57201EF6-8941-472D-837A-1948D1AE9095}"/>
                  </a:ext>
                </a:extLst>
              </p:cNvPr>
              <p:cNvSpPr/>
              <p:nvPr/>
            </p:nvSpPr>
            <p:spPr>
              <a:xfrm>
                <a:off x="420831" y="1555269"/>
                <a:ext cx="723990" cy="379079"/>
              </a:xfrm>
              <a:custGeom>
                <a:avLst/>
                <a:gdLst>
                  <a:gd name="connsiteX0" fmla="*/ 320675 w 723990"/>
                  <a:gd name="connsiteY0" fmla="*/ 0 h 379079"/>
                  <a:gd name="connsiteX1" fmla="*/ 403315 w 723990"/>
                  <a:gd name="connsiteY1" fmla="*/ 0 h 379079"/>
                  <a:gd name="connsiteX2" fmla="*/ 723990 w 723990"/>
                  <a:gd name="connsiteY2" fmla="*/ 320675 h 379079"/>
                  <a:gd name="connsiteX3" fmla="*/ 723990 w 723990"/>
                  <a:gd name="connsiteY3" fmla="*/ 379079 h 379079"/>
                  <a:gd name="connsiteX4" fmla="*/ 0 w 723990"/>
                  <a:gd name="connsiteY4" fmla="*/ 379079 h 379079"/>
                  <a:gd name="connsiteX5" fmla="*/ 0 w 723990"/>
                  <a:gd name="connsiteY5" fmla="*/ 320675 h 379079"/>
                  <a:gd name="connsiteX6" fmla="*/ 320675 w 723990"/>
                  <a:gd name="connsiteY6" fmla="*/ 0 h 3790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23990" h="379079">
                    <a:moveTo>
                      <a:pt x="320675" y="0"/>
                    </a:moveTo>
                    <a:lnTo>
                      <a:pt x="403315" y="0"/>
                    </a:lnTo>
                    <a:cubicBezTo>
                      <a:pt x="580419" y="0"/>
                      <a:pt x="723990" y="143571"/>
                      <a:pt x="723990" y="320675"/>
                    </a:cubicBezTo>
                    <a:lnTo>
                      <a:pt x="723990" y="379079"/>
                    </a:lnTo>
                    <a:lnTo>
                      <a:pt x="0" y="379079"/>
                    </a:lnTo>
                    <a:lnTo>
                      <a:pt x="0" y="320675"/>
                    </a:lnTo>
                    <a:cubicBezTo>
                      <a:pt x="0" y="143571"/>
                      <a:pt x="143571" y="0"/>
                      <a:pt x="320675" y="0"/>
                    </a:cubicBezTo>
                    <a:close/>
                  </a:path>
                </a:pathLst>
              </a:custGeom>
              <a:gradFill flip="none" rotWithShape="1">
                <a:gsLst>
                  <a:gs pos="34000">
                    <a:srgbClr val="23BEEF"/>
                  </a:gs>
                  <a:gs pos="94000">
                    <a:srgbClr val="064356"/>
                  </a:gs>
                  <a:gs pos="31000">
                    <a:srgbClr val="23BEEF"/>
                  </a:gs>
                  <a:gs pos="75000">
                    <a:srgbClr val="0B7393"/>
                  </a:gs>
                </a:gsLst>
                <a:lin ang="7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8AAD7D5D-FC58-476F-9B6E-1C4F1865D9AF}"/>
                  </a:ext>
                </a:extLst>
              </p:cNvPr>
              <p:cNvSpPr/>
              <p:nvPr/>
            </p:nvSpPr>
            <p:spPr>
              <a:xfrm>
                <a:off x="687531" y="1555268"/>
                <a:ext cx="1993991" cy="2235200"/>
              </a:xfrm>
              <a:custGeom>
                <a:avLst/>
                <a:gdLst>
                  <a:gd name="connsiteX0" fmla="*/ 88999 w 1993991"/>
                  <a:gd name="connsiteY0" fmla="*/ 0 h 2235200"/>
                  <a:gd name="connsiteX1" fmla="*/ 1612983 w 1993991"/>
                  <a:gd name="connsiteY1" fmla="*/ 0 h 2235200"/>
                  <a:gd name="connsiteX2" fmla="*/ 1993991 w 1993991"/>
                  <a:gd name="connsiteY2" fmla="*/ 381008 h 2235200"/>
                  <a:gd name="connsiteX3" fmla="*/ 1993991 w 1993991"/>
                  <a:gd name="connsiteY3" fmla="*/ 2235200 h 2235200"/>
                  <a:gd name="connsiteX4" fmla="*/ 429249 w 1993991"/>
                  <a:gd name="connsiteY4" fmla="*/ 2235200 h 2235200"/>
                  <a:gd name="connsiteX5" fmla="*/ 431891 w 1993991"/>
                  <a:gd name="connsiteY5" fmla="*/ 2200275 h 2235200"/>
                  <a:gd name="connsiteX6" fmla="*/ 431891 w 1993991"/>
                  <a:gd name="connsiteY6" fmla="*/ 542925 h 2235200"/>
                  <a:gd name="connsiteX7" fmla="*/ 100297 w 1993991"/>
                  <a:gd name="connsiteY7" fmla="*/ 42666 h 2235200"/>
                  <a:gd name="connsiteX8" fmla="*/ 0 w 1993991"/>
                  <a:gd name="connsiteY8" fmla="*/ 11532 h 2235200"/>
                  <a:gd name="connsiteX9" fmla="*/ 12213 w 1993991"/>
                  <a:gd name="connsiteY9" fmla="*/ 7741 h 2235200"/>
                  <a:gd name="connsiteX10" fmla="*/ 88999 w 1993991"/>
                  <a:gd name="connsiteY10" fmla="*/ 0 h 2235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993991" h="2235200">
                    <a:moveTo>
                      <a:pt x="88999" y="0"/>
                    </a:moveTo>
                    <a:lnTo>
                      <a:pt x="1612983" y="0"/>
                    </a:lnTo>
                    <a:cubicBezTo>
                      <a:pt x="1823408" y="0"/>
                      <a:pt x="1993991" y="170583"/>
                      <a:pt x="1993991" y="381008"/>
                    </a:cubicBezTo>
                    <a:lnTo>
                      <a:pt x="1993991" y="2235200"/>
                    </a:lnTo>
                    <a:lnTo>
                      <a:pt x="429249" y="2235200"/>
                    </a:lnTo>
                    <a:lnTo>
                      <a:pt x="431891" y="2200275"/>
                    </a:lnTo>
                    <a:lnTo>
                      <a:pt x="431891" y="542925"/>
                    </a:lnTo>
                    <a:cubicBezTo>
                      <a:pt x="431891" y="318038"/>
                      <a:pt x="295161" y="125086"/>
                      <a:pt x="100297" y="42666"/>
                    </a:cubicBezTo>
                    <a:lnTo>
                      <a:pt x="0" y="11532"/>
                    </a:lnTo>
                    <a:lnTo>
                      <a:pt x="12213" y="7741"/>
                    </a:lnTo>
                    <a:cubicBezTo>
                      <a:pt x="37015" y="2665"/>
                      <a:pt x="62696" y="0"/>
                      <a:pt x="88999" y="0"/>
                    </a:cubicBezTo>
                    <a:close/>
                  </a:path>
                </a:pathLst>
              </a:custGeom>
              <a:gradFill>
                <a:gsLst>
                  <a:gs pos="31000">
                    <a:srgbClr val="91DEF4"/>
                  </a:gs>
                  <a:gs pos="17000">
                    <a:srgbClr val="FFFDF9"/>
                  </a:gs>
                  <a:gs pos="6000">
                    <a:srgbClr val="5ACEF2"/>
                  </a:gs>
                  <a:gs pos="75000">
                    <a:srgbClr val="23BEEF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997F8AE-2231-45FD-AD40-6F05954807D7}"/>
                </a:ext>
              </a:extLst>
            </p:cNvPr>
            <p:cNvSpPr txBox="1"/>
            <p:nvPr/>
          </p:nvSpPr>
          <p:spPr>
            <a:xfrm>
              <a:off x="494388" y="3593191"/>
              <a:ext cx="234774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solidFill>
                    <a:srgbClr val="526879"/>
                  </a:solidFill>
                  <a:effectLst/>
                  <a:latin typeface="Calibri Light" panose="020F0302020204030204" pitchFamily="34" charset="0"/>
                  <a:ea typeface="Calibri" panose="020F0502020204030204" pitchFamily="34" charset="0"/>
                </a:rPr>
                <a:t>Settings</a:t>
              </a:r>
              <a:endParaRPr lang="en-US" sz="2400" b="1" dirty="0">
                <a:solidFill>
                  <a:srgbClr val="526879"/>
                </a:solidFill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23AE4BF-FD54-419E-A844-E1FA1D6C1E2E}"/>
                </a:ext>
              </a:extLst>
            </p:cNvPr>
            <p:cNvSpPr txBox="1"/>
            <p:nvPr/>
          </p:nvSpPr>
          <p:spPr>
            <a:xfrm>
              <a:off x="459108" y="4069225"/>
              <a:ext cx="2347744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 err="1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V</a:t>
              </a:r>
              <a:r>
                <a:rPr lang="en-US" baseline="-25000" dirty="0" err="1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out</a:t>
              </a:r>
              <a:r>
                <a:rPr lang="en-US" dirty="0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 : 36, 42, 48, 55, 60, 65, 70 V; </a:t>
              </a:r>
            </a:p>
            <a:p>
              <a:pPr algn="ctr"/>
              <a:r>
                <a:rPr lang="en-US" dirty="0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V</a:t>
              </a:r>
              <a:r>
                <a:rPr lang="en-US" baseline="-25000" dirty="0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G</a:t>
              </a:r>
              <a:r>
                <a:rPr lang="en-US" dirty="0">
                  <a:solidFill>
                    <a:srgbClr val="526879"/>
                  </a:solidFill>
                  <a:latin typeface="Calibri Light" panose="020F0302020204030204" pitchFamily="34" charset="0"/>
                  <a:ea typeface="Calibri" pitchFamily="34" charset="-122"/>
                  <a:cs typeface="Calibri Light" panose="020F0302020204030204" pitchFamily="34" charset="0"/>
                </a:rPr>
                <a:t> : 3, 4, 5 V — 21 combinations in total.</a:t>
              </a:r>
              <a:endParaRPr lang="en-US" dirty="0">
                <a:solidFill>
                  <a:srgbClr val="526879"/>
                </a:solidFill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1E0F66A3-46D5-4A13-B9AF-5792817928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5773" y="2036676"/>
              <a:ext cx="1101746" cy="10328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1ACDC16B-4A08-DE2C-759E-339714E41190}"/>
              </a:ext>
            </a:extLst>
          </p:cNvPr>
          <p:cNvSpPr txBox="1"/>
          <p:nvPr/>
        </p:nvSpPr>
        <p:spPr>
          <a:xfrm>
            <a:off x="5747796" y="6238073"/>
            <a:ext cx="6276108" cy="492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</a:pPr>
            <a:r>
              <a:rPr lang="en-US" sz="1200" i="1" dirty="0">
                <a:solidFill>
                  <a:srgbClr val="CFE3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every milliamp of current I demand, what      </a:t>
            </a:r>
            <a:r>
              <a:rPr lang="en-US" sz="1200" i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percentage of the output voltage does the supply give up</a:t>
            </a:r>
          </a:p>
        </p:txBody>
      </p:sp>
    </p:spTree>
    <p:extLst>
      <p:ext uri="{BB962C8B-B14F-4D97-AF65-F5344CB8AC3E}">
        <p14:creationId xmlns:p14="http://schemas.microsoft.com/office/powerpoint/2010/main" val="40912671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5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E4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8E4877-FA81-E943-FD0B-79BD6532F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5F5A300-A8B5-8DD8-C854-F27AB12696DC}"/>
              </a:ext>
            </a:extLst>
          </p:cNvPr>
          <p:cNvSpPr/>
          <p:nvPr/>
        </p:nvSpPr>
        <p:spPr>
          <a:xfrm>
            <a:off x="548640" y="457200"/>
            <a:ext cx="1828800" cy="310896"/>
          </a:xfrm>
          <a:prstGeom prst="roundRect">
            <a:avLst>
              <a:gd name="adj" fmla="val 50000"/>
            </a:avLst>
          </a:prstGeom>
          <a:solidFill>
            <a:srgbClr val="CFE3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D040B39-BC71-FF14-984D-BB86E60A5AEF}"/>
              </a:ext>
            </a:extLst>
          </p:cNvPr>
          <p:cNvSpPr txBox="1"/>
          <p:nvPr/>
        </p:nvSpPr>
        <p:spPr>
          <a:xfrm>
            <a:off x="548640" y="457200"/>
            <a:ext cx="18288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0B2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05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6EEBAAF-6BBA-1D07-AE27-003216BE1012}"/>
              </a:ext>
            </a:extLst>
          </p:cNvPr>
          <p:cNvSpPr txBox="1"/>
          <p:nvPr/>
        </p:nvSpPr>
        <p:spPr>
          <a:xfrm>
            <a:off x="54864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</a:rPr>
              <a:t>RedPitaya DAQ</a:t>
            </a:r>
            <a:endParaRPr lang="en-US" sz="270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DCFB19FC-8348-DB9F-B011-2970E39BDE3C}"/>
              </a:ext>
            </a:extLst>
          </p:cNvPr>
          <p:cNvSpPr txBox="1"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GGSB Laboratory Testing and Parametric Evaluation of SiPM Power Supplies</a:t>
            </a:r>
            <a:endParaRPr lang="en-US" sz="100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F38D9384-9957-755C-9600-8EAA7304D3E8}"/>
              </a:ext>
            </a:extLst>
          </p:cNvPr>
          <p:cNvSpPr txBox="1"/>
          <p:nvPr/>
        </p:nvSpPr>
        <p:spPr>
          <a:xfrm>
            <a:off x="1136599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pic>
        <p:nvPicPr>
          <p:cNvPr id="6" name="Google Shape;148;p17" title="redpitaya_pure_load_signal.png">
            <a:extLst>
              <a:ext uri="{FF2B5EF4-FFF2-40B4-BE49-F238E27FC236}">
                <a16:creationId xmlns:a16="http://schemas.microsoft.com/office/drawing/2014/main" id="{81C1C62D-9D44-B993-5B79-C7CF771AE17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1740" y="1857084"/>
            <a:ext cx="9077960" cy="41322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6970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E4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051BE2-CC2B-B677-BD27-BBDA9BAFC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567279D3-9601-B0F4-0AA8-5E329FF64B0A}"/>
              </a:ext>
            </a:extLst>
          </p:cNvPr>
          <p:cNvSpPr/>
          <p:nvPr/>
        </p:nvSpPr>
        <p:spPr>
          <a:xfrm>
            <a:off x="548640" y="457200"/>
            <a:ext cx="1828800" cy="310896"/>
          </a:xfrm>
          <a:prstGeom prst="roundRect">
            <a:avLst>
              <a:gd name="adj" fmla="val 50000"/>
            </a:avLst>
          </a:prstGeom>
          <a:solidFill>
            <a:srgbClr val="CFE3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646C930-A8BB-7C57-5C4F-969BF40AEC4E}"/>
              </a:ext>
            </a:extLst>
          </p:cNvPr>
          <p:cNvSpPr txBox="1"/>
          <p:nvPr/>
        </p:nvSpPr>
        <p:spPr>
          <a:xfrm>
            <a:off x="548640" y="457200"/>
            <a:ext cx="18288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0B2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05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D3FE8F9E-9CE8-5800-3DD6-017B8796A87A}"/>
              </a:ext>
            </a:extLst>
          </p:cNvPr>
          <p:cNvSpPr txBox="1"/>
          <p:nvPr/>
        </p:nvSpPr>
        <p:spPr>
          <a:xfrm>
            <a:off x="54864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 coefficient   </a:t>
            </a:r>
            <a:endParaRPr lang="en-US" sz="270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F89C837E-2CE5-A9CA-825B-16483EBCD392}"/>
              </a:ext>
            </a:extLst>
          </p:cNvPr>
          <p:cNvSpPr txBox="1"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GGSB Laboratory Testing and Parametric Evaluation of SiPM Power Supplies</a:t>
            </a:r>
            <a:endParaRPr lang="en-US" sz="100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056EF2D3-E641-A843-0446-5808EFB79C3E}"/>
              </a:ext>
            </a:extLst>
          </p:cNvPr>
          <p:cNvSpPr txBox="1"/>
          <p:nvPr/>
        </p:nvSpPr>
        <p:spPr>
          <a:xfrm>
            <a:off x="1136599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A6A2A1-D383-10EF-3B39-9C6F9F43C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0706" y="1214414"/>
            <a:ext cx="6706720" cy="4767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444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889504" cy="310896"/>
          </a:xfrm>
          <a:prstGeom prst="roundRect">
            <a:avLst>
              <a:gd name="adj" fmla="val 50000"/>
            </a:avLst>
          </a:prstGeom>
          <a:solidFill>
            <a:srgbClr val="CFE3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288950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0B2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A · LOAD TESTING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86868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B2E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Result: the sweet spot is 55–75 V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4023360" cy="4480560"/>
          </a:xfrm>
          <a:prstGeom prst="roundRect">
            <a:avLst>
              <a:gd name="adj" fmla="val 1818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868680" y="2057400"/>
            <a:ext cx="3383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FE3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Lowest K &amp; error at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423160"/>
            <a:ext cx="3383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2A9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55 V &amp; 75 V</a:t>
            </a:r>
            <a:endParaRPr lang="en-US" sz="40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3246120"/>
            <a:ext cx="3383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exactly the SiPM's normal operating region.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868680" y="3931920"/>
            <a:ext cx="3383280" cy="0"/>
          </a:xfrm>
          <a:prstGeom prst="line">
            <a:avLst/>
          </a:prstGeom>
          <a:noFill/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868680" y="4114800"/>
            <a:ext cx="33832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CFE3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K-vs-load-current curve was plotted for each of the 7 supply voltages on one shared axis, so the trend across voltages is directly comparable.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846320" y="1737360"/>
            <a:ext cx="67665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CF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5166360" y="1965960"/>
            <a:ext cx="6126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sweep covered</a:t>
            </a:r>
            <a:endParaRPr lang="en-US" sz="13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166360" y="2377440"/>
          <a:ext cx="6126480" cy="1737360"/>
        </p:xfrm>
        <a:graphic>
          <a:graphicData uri="http://schemas.openxmlformats.org/drawingml/2006/table">
            <a:tbl>
              <a:tblPr/>
              <a:tblGrid>
                <a:gridCol w="2926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43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Supply voltages tested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36, 42, 48, 55, 60, 65, 70 V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Load voltages tested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 4, 5 V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 measurement files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 .root files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43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Fit tool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ROOT — TGraphErrors, linear fit per curve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Text 11"/>
          <p:cNvSpPr txBox="1"/>
          <p:nvPr/>
        </p:nvSpPr>
        <p:spPr>
          <a:xfrm>
            <a:off x="5166360" y="4343400"/>
            <a:ext cx="6126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hurdle we hit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5166360" y="4663440"/>
            <a:ext cx="612648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50"/>
              </a:lnSpc>
              <a:buNone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the software side, the pol0 fit had to be tuned per-experiment, and load current (a function of load voltage alone) produced overlapping points that we deliberately offset for readability.</a:t>
            </a:r>
            <a:endParaRPr lang="en-US" sz="1150" dirty="0"/>
          </a:p>
        </p:txBody>
      </p:sp>
      <p:sp>
        <p:nvSpPr>
          <p:cNvPr id="16" name="Text 13"/>
          <p:cNvSpPr txBox="1"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GGSB Laboratory Testing and Parametric Evaluation of SiPM Power Supplies</a:t>
            </a:r>
            <a:endParaRPr lang="en-US" sz="1000" dirty="0"/>
          </a:p>
        </p:txBody>
      </p:sp>
      <p:sp>
        <p:nvSpPr>
          <p:cNvPr id="17" name="Text 14"/>
          <p:cNvSpPr txBox="1"/>
          <p:nvPr/>
        </p:nvSpPr>
        <p:spPr>
          <a:xfrm>
            <a:off x="1136599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1943100" cy="310896"/>
          </a:xfrm>
          <a:prstGeom prst="roundRect">
            <a:avLst>
              <a:gd name="adj" fmla="val 50000"/>
            </a:avLst>
          </a:prstGeom>
          <a:solidFill>
            <a:srgbClr val="CFE3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19431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0B2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B · SVR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82296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2E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Supply noise rejection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6309360" cy="4389120"/>
          </a:xfrm>
          <a:prstGeom prst="roundRect">
            <a:avLst>
              <a:gd name="adj" fmla="val 1667"/>
            </a:avLst>
          </a:prstGeom>
          <a:solidFill>
            <a:srgbClr val="F4F7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914400" y="201168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377440"/>
            <a:ext cx="5577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Inject a controlled sine wave onto the supply's input and see how much of it survives to the output — i.e. how well the supply rejects incoming ripple or noise.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914400" y="3429000"/>
            <a:ext cx="5577840" cy="0"/>
          </a:xfrm>
          <a:prstGeom prst="line">
            <a:avLst/>
          </a:prstGeom>
          <a:noFill/>
          <a:ln w="12700">
            <a:solidFill>
              <a:srgbClr val="CF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7086600" y="1828800"/>
            <a:ext cx="4526280" cy="4389120"/>
          </a:xfrm>
          <a:prstGeom prst="roundRect">
            <a:avLst>
              <a:gd name="adj" fmla="val 1667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 txBox="1"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GGSB Laboratory Testing and Parametric Evaluation of SiPM Power Supplies</a:t>
            </a:r>
            <a:endParaRPr lang="en-US" sz="1000" dirty="0"/>
          </a:p>
        </p:txBody>
      </p:sp>
      <p:sp>
        <p:nvSpPr>
          <p:cNvPr id="15" name="Text 13"/>
          <p:cNvSpPr txBox="1"/>
          <p:nvPr/>
        </p:nvSpPr>
        <p:spPr>
          <a:xfrm>
            <a:off x="1136599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9410992-2434-7B60-76FE-588996169964}"/>
              </a:ext>
            </a:extLst>
          </p:cNvPr>
          <p:cNvSpPr txBox="1"/>
          <p:nvPr/>
        </p:nvSpPr>
        <p:spPr>
          <a:xfrm>
            <a:off x="7370000" y="2011680"/>
            <a:ext cx="3960000" cy="3960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F2A93B"/>
                </a:solidFill>
                <a:latin typeface="Calibri" pitchFamily="34" charset="0"/>
              </a:rPr>
              <a:t>Test setup</a:t>
            </a:r>
          </a:p>
          <a:p>
            <a:pPr marL="0" indent="0">
              <a:lnSpc>
                <a:spcPts val="600"/>
              </a:lnSpc>
              <a:buNone/>
            </a:pPr>
            <a:endParaRPr lang="en-US" sz="600" dirty="0"/>
          </a:p>
          <a:p>
            <a:pPr marL="342900" indent="-342900">
              <a:lnSpc>
                <a:spcPts val="1400"/>
              </a:lnSpc>
              <a:buSzPct val="100000"/>
              <a:buChar char="•"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</a:rPr>
              <a:t>Source:  </a:t>
            </a:r>
            <a:r>
              <a:rPr lang="en-US" sz="1150" dirty="0">
                <a:solidFill>
                  <a:srgbClr val="CFE3EA"/>
                </a:solidFill>
                <a:latin typeface="Calibri" pitchFamily="34" charset="0"/>
              </a:rPr>
              <a:t>10 Vpp sine wave from the signal generator</a:t>
            </a:r>
          </a:p>
          <a:p>
            <a:pPr marL="342900" indent="-342900">
              <a:lnSpc>
                <a:spcPts val="1400"/>
              </a:lnSpc>
              <a:spcBef>
                <a:spcPts val="800"/>
              </a:spcBef>
              <a:buSzPct val="100000"/>
              <a:buChar char="•"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</a:rPr>
              <a:t>Frequency sweep:  </a:t>
            </a:r>
            <a:r>
              <a:rPr lang="en-US" sz="1150" dirty="0">
                <a:solidFill>
                  <a:srgbClr val="CFE3EA"/>
                </a:solidFill>
                <a:latin typeface="Calibri" pitchFamily="34" charset="0"/>
              </a:rPr>
              <a:t>75 – 1075 Hz across 7 points</a:t>
            </a:r>
          </a:p>
          <a:p>
            <a:pPr marL="342900" indent="-342900">
              <a:lnSpc>
                <a:spcPts val="1400"/>
              </a:lnSpc>
              <a:spcBef>
                <a:spcPts val="800"/>
              </a:spcBef>
              <a:buSzPct val="100000"/>
              <a:buChar char="•"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</a:rPr>
              <a:t>Acquisition:  </a:t>
            </a:r>
            <a:r>
              <a:rPr lang="en-US" sz="1150" dirty="0">
                <a:solidFill>
                  <a:srgbClr val="CFE3EA"/>
                </a:solidFill>
                <a:latin typeface="Calibri" pitchFamily="34" charset="0"/>
              </a:rPr>
              <a:t>Red Pitaya, oscilloscope in DC-coupling mode</a:t>
            </a:r>
          </a:p>
          <a:p>
            <a:pPr marL="342900" indent="-342900">
              <a:lnSpc>
                <a:spcPts val="1400"/>
              </a:lnSpc>
              <a:spcBef>
                <a:spcPts val="800"/>
              </a:spcBef>
              <a:buSzPct val="100000"/>
              <a:buChar char="•"/>
            </a:pPr>
            <a:r>
              <a:rPr lang="en-US" sz="1150" dirty="0">
                <a:solidFill>
                  <a:srgbClr val="CFE3EA"/>
                </a:solidFill>
                <a:latin typeface="Calibri" pitchFamily="34" charset="0"/>
              </a:rPr>
              <a:t>C1 = 1 µF: blocks the DC bias and passes the AC ripple component to the measurement system</a:t>
            </a:r>
          </a:p>
          <a:p>
            <a:pPr marL="0" indent="0">
              <a:lnSpc>
                <a:spcPts val="600"/>
              </a:lnSpc>
              <a:spcBef>
                <a:spcPts val="1000"/>
              </a:spcBef>
              <a:buNone/>
            </a:pPr>
            <a:endParaRPr lang="en-US" sz="600" dirty="0"/>
          </a:p>
          <a:p>
            <a:pPr>
              <a:lnSpc>
                <a:spcPts val="1600"/>
              </a:lnSpc>
            </a:pPr>
            <a:r>
              <a:rPr lang="en-US" sz="1200" b="1" dirty="0">
                <a:solidFill>
                  <a:srgbClr val="F2A93B"/>
                </a:solidFill>
                <a:latin typeface="Calibri" pitchFamily="34" charset="0"/>
              </a:rPr>
              <a:t>Why DC decoupling:  </a:t>
            </a:r>
            <a:r>
              <a:rPr lang="en-US" sz="1150" dirty="0">
                <a:solidFill>
                  <a:srgbClr val="CFE3EA"/>
                </a:solidFill>
                <a:latin typeface="Calibri" pitchFamily="34" charset="0"/>
              </a:rPr>
              <a:t>The </a:t>
            </a:r>
            <a:r>
              <a:rPr lang="en-US" sz="1150" dirty="0" err="1">
                <a:solidFill>
                  <a:srgbClr val="CFE3EA"/>
                </a:solidFill>
                <a:latin typeface="Calibri" pitchFamily="34" charset="0"/>
              </a:rPr>
              <a:t>SiPM</a:t>
            </a:r>
            <a:r>
              <a:rPr lang="en-US" sz="1150" dirty="0">
                <a:solidFill>
                  <a:srgbClr val="CFE3EA"/>
                </a:solidFill>
                <a:latin typeface="Calibri" pitchFamily="34" charset="0"/>
              </a:rPr>
              <a:t> supply output contains a high DC bias with a much smaller AC ripple superimposed on it.</a:t>
            </a:r>
            <a:br>
              <a:rPr lang="en-US" sz="1150" dirty="0">
                <a:solidFill>
                  <a:srgbClr val="CFE3EA"/>
                </a:solidFill>
                <a:latin typeface="Calibri" pitchFamily="34" charset="0"/>
              </a:rPr>
            </a:br>
            <a:r>
              <a:rPr lang="en-US" sz="1150" dirty="0">
                <a:solidFill>
                  <a:srgbClr val="CFE3EA"/>
                </a:solidFill>
                <a:latin typeface="Calibri" pitchFamily="34" charset="0"/>
              </a:rPr>
              <a:t>The coupling capacitor removes the DC component, allowing the AC ripple to be measured independently and preventing the high DC voltage from reaching the measurement input</a:t>
            </a:r>
            <a:r>
              <a:rPr lang="en-US" sz="1200" dirty="0"/>
              <a:t>.</a:t>
            </a:r>
            <a:endParaRPr lang="en-US" sz="1200" i="1" dirty="0">
              <a:solidFill>
                <a:srgbClr val="CFE3EA"/>
              </a:solidFill>
              <a:latin typeface="Calibri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3440D8-BDA0-ED21-6815-08DC5CC9123E}"/>
              </a:ext>
            </a:extLst>
          </p:cNvPr>
          <p:cNvSpPr txBox="1"/>
          <p:nvPr/>
        </p:nvSpPr>
        <p:spPr>
          <a:xfrm>
            <a:off x="1116281" y="4215740"/>
            <a:ext cx="4979719" cy="957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US" sz="1400" dirty="0"/>
              <a:t>Because the injected disturbance is controlled and known, the residual AC component at the output can be compared directly with the injected signal. This gives a quantitative measure of the supply's ripple/noise rejection at each tested frequency.</a:t>
            </a:r>
            <a:endParaRPr lang="en-US" sz="1300" dirty="0">
              <a:solidFill>
                <a:srgbClr val="1A1A1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E4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767D63-7744-7F16-C966-85D042071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5A843BC1-BAC7-CC5C-5A55-0DCD7BB4DB1B}"/>
              </a:ext>
            </a:extLst>
          </p:cNvPr>
          <p:cNvSpPr/>
          <p:nvPr/>
        </p:nvSpPr>
        <p:spPr>
          <a:xfrm>
            <a:off x="548640" y="457200"/>
            <a:ext cx="1828800" cy="310896"/>
          </a:xfrm>
          <a:prstGeom prst="roundRect">
            <a:avLst>
              <a:gd name="adj" fmla="val 50000"/>
            </a:avLst>
          </a:prstGeom>
          <a:solidFill>
            <a:srgbClr val="CFE3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AF1846AF-56B0-3A61-2C81-E07B4340ABC7}"/>
              </a:ext>
            </a:extLst>
          </p:cNvPr>
          <p:cNvSpPr txBox="1"/>
          <p:nvPr/>
        </p:nvSpPr>
        <p:spPr>
          <a:xfrm>
            <a:off x="548640" y="457200"/>
            <a:ext cx="18288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0B2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05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3FAF991D-8D19-8B65-92C3-F424809956A8}"/>
              </a:ext>
            </a:extLst>
          </p:cNvPr>
          <p:cNvSpPr txBox="1"/>
          <p:nvPr/>
        </p:nvSpPr>
        <p:spPr>
          <a:xfrm>
            <a:off x="54864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SiPM detectors — and why their power supply matters</a:t>
            </a:r>
            <a:endParaRPr lang="en-US" sz="2700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31675C1B-9B05-70BB-120D-B1614A260FA6}"/>
              </a:ext>
            </a:extLst>
          </p:cNvPr>
          <p:cNvSpPr/>
          <p:nvPr/>
        </p:nvSpPr>
        <p:spPr>
          <a:xfrm>
            <a:off x="6949440" y="1828800"/>
            <a:ext cx="466344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254396BF-F70E-75D1-4DF1-325F8E2A8FC6}"/>
              </a:ext>
            </a:extLst>
          </p:cNvPr>
          <p:cNvSpPr txBox="1"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GGSB Laboratory Testing and Parametric Evaluation of SiPM Power Supplies</a:t>
            </a:r>
            <a:endParaRPr lang="en-US" sz="100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AF3002C2-D35D-F630-8F1E-0B05AF8EFFA6}"/>
              </a:ext>
            </a:extLst>
          </p:cNvPr>
          <p:cNvSpPr txBox="1"/>
          <p:nvPr/>
        </p:nvSpPr>
        <p:spPr>
          <a:xfrm>
            <a:off x="1136599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5A87EFF-36D5-20B7-66A0-EB2935DA20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884" y="2457450"/>
            <a:ext cx="6439884" cy="283257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20EA239-ABFF-B31C-5AF3-27456E8D2960}"/>
              </a:ext>
            </a:extLst>
          </p:cNvPr>
          <p:cNvSpPr txBox="1"/>
          <p:nvPr/>
        </p:nvSpPr>
        <p:spPr>
          <a:xfrm>
            <a:off x="2552700" y="3644176"/>
            <a:ext cx="1003300" cy="6077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050" dirty="0"/>
              <a:t>Redpitaya DAQ</a:t>
            </a:r>
          </a:p>
          <a:p>
            <a:endParaRPr lang="en-US" sz="1100" dirty="0"/>
          </a:p>
        </p:txBody>
      </p:sp>
      <p:sp>
        <p:nvSpPr>
          <p:cNvPr id="23" name="Text 11">
            <a:extLst>
              <a:ext uri="{FF2B5EF4-FFF2-40B4-BE49-F238E27FC236}">
                <a16:creationId xmlns:a16="http://schemas.microsoft.com/office/drawing/2014/main" id="{51BF8CF9-E3EE-C6BB-38ED-593ED0C48FD1}"/>
              </a:ext>
            </a:extLst>
          </p:cNvPr>
          <p:cNvSpPr txBox="1"/>
          <p:nvPr/>
        </p:nvSpPr>
        <p:spPr>
          <a:xfrm>
            <a:off x="7543800" y="2352040"/>
            <a:ext cx="393192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450"/>
              </a:lnSpc>
              <a:buNone/>
            </a:pPr>
            <a:r>
              <a:rPr lang="en-US" sz="1150" dirty="0"/>
              <a:t>At f = 50 Hz, C = 1 μF:
</a:t>
            </a:r>
            <a:r>
              <a:rPr lang="en-US" sz="1300" dirty="0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</a:t>
            </a:r>
            <a:r>
              <a:rPr lang="en-US" sz="1300" baseline="-25000" dirty="0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</a:t>
            </a:r>
            <a:r>
              <a:rPr lang="en-US" sz="1300" dirty="0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= 1/(jωC) ≈ −j3183 Ω
Z = R1 + X</a:t>
            </a:r>
            <a:r>
              <a:rPr lang="en-US" sz="1300" baseline="-25000" dirty="0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</a:t>
            </a:r>
            <a:r>
              <a:rPr lang="en-US" sz="1300" dirty="0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= 700 − j3183 Ω
</a:t>
            </a:r>
            <a:r>
              <a:rPr lang="en-US" sz="1150" dirty="0"/>
              <a:t>With R2 = 100 kΩ ≫ R1, X_C:
</a:t>
            </a:r>
            <a:r>
              <a:rPr lang="en-US" sz="1300" dirty="0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|H(jω)| ≈ 0.99  →  </a:t>
            </a:r>
            <a:r>
              <a:rPr lang="en-US" sz="1300" dirty="0" err="1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U</a:t>
            </a:r>
            <a:r>
              <a:rPr lang="en-US" sz="1300" baseline="-25000" dirty="0" err="1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out</a:t>
            </a:r>
            <a:r>
              <a:rPr lang="en-US" sz="1300" dirty="0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≈ 0.99 V
</a:t>
            </a:r>
            <a:r>
              <a:rPr lang="en-US" sz="1150" dirty="0"/>
              <a:t>But two opposed diodes clip the swing:
</a:t>
            </a:r>
            <a:r>
              <a:rPr lang="en-US" sz="1300" dirty="0" err="1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U</a:t>
            </a:r>
            <a:r>
              <a:rPr lang="en-US" sz="1300" baseline="-25000" dirty="0" err="1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out</a:t>
            </a:r>
            <a:r>
              <a:rPr lang="en-US" sz="1300" dirty="0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≈ ±0.7 V,  </a:t>
            </a:r>
            <a:r>
              <a:rPr lang="en-US" sz="1300" dirty="0" err="1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</a:t>
            </a:r>
            <a:r>
              <a:rPr lang="en-US" sz="1300" baseline="-25000" dirty="0" err="1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peak</a:t>
            </a:r>
            <a:r>
              <a:rPr lang="en-US" sz="1300" dirty="0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≈ 0.43 mA
</a:t>
            </a:r>
            <a:r>
              <a:rPr lang="en-US" sz="1150" dirty="0"/>
              <a:t>R2 also sets the discharge path:
</a:t>
            </a:r>
            <a:r>
              <a:rPr lang="en-US" sz="1300" dirty="0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τ = R2C = 0.1 s,  f</a:t>
            </a:r>
            <a:r>
              <a:rPr lang="en-US" sz="1300" baseline="-25000" dirty="0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</a:t>
            </a:r>
            <a:r>
              <a:rPr lang="en-US" sz="1300" dirty="0"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≈ 1.59 </a:t>
            </a:r>
            <a:r>
              <a:rPr lang="en-US" sz="13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Hz</a:t>
            </a:r>
            <a:endParaRPr lang="en-US" sz="1150" dirty="0"/>
          </a:p>
        </p:txBody>
      </p:sp>
      <p:sp>
        <p:nvSpPr>
          <p:cNvPr id="25" name="Text 10">
            <a:extLst>
              <a:ext uri="{FF2B5EF4-FFF2-40B4-BE49-F238E27FC236}">
                <a16:creationId xmlns:a16="http://schemas.microsoft.com/office/drawing/2014/main" id="{539D6A02-3C70-68BB-F57B-9C54A44824D7}"/>
              </a:ext>
            </a:extLst>
          </p:cNvPr>
          <p:cNvSpPr txBox="1"/>
          <p:nvPr/>
        </p:nvSpPr>
        <p:spPr>
          <a:xfrm>
            <a:off x="7362190" y="216916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calculation of </a:t>
            </a:r>
            <a:r>
              <a:rPr lang="en-US" sz="13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parametres</a:t>
            </a:r>
            <a:endParaRPr lang="en-US" sz="13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1546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1943100" cy="310896"/>
          </a:xfrm>
          <a:prstGeom prst="roundRect">
            <a:avLst>
              <a:gd name="adj" fmla="val 50000"/>
            </a:avLst>
          </a:prstGeom>
          <a:solidFill>
            <a:srgbClr val="CFE3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19431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0B2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B · SVR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86868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800" b="1" dirty="0">
                <a:solidFill>
                  <a:srgbClr val="0B2E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Measurement and analyzes procedure 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2606040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CF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777240" y="2011680"/>
            <a:ext cx="457200" cy="457200"/>
          </a:xfrm>
          <a:prstGeom prst="ellipse">
            <a:avLst/>
          </a:prstGeom>
          <a:solidFill>
            <a:srgbClr val="F2A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777240" y="20116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651760"/>
            <a:ext cx="2240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2E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3017520"/>
            <a:ext cx="22402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the .root file; pull the input-channel and output-channel histograms (hShape_ch1 / ch2).</a:t>
            </a:r>
            <a:endParaRPr lang="en-US" sz="1050" dirty="0"/>
          </a:p>
        </p:txBody>
      </p:sp>
      <p:sp>
        <p:nvSpPr>
          <p:cNvPr id="10" name="Text 8"/>
          <p:cNvSpPr txBox="1"/>
          <p:nvPr/>
        </p:nvSpPr>
        <p:spPr>
          <a:xfrm>
            <a:off x="3163824" y="2651760"/>
            <a:ext cx="182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C72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3337560" y="1783080"/>
            <a:ext cx="2606040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CF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3566160" y="2011680"/>
            <a:ext cx="457200" cy="457200"/>
          </a:xfrm>
          <a:prstGeom prst="ellipse">
            <a:avLst/>
          </a:prstGeom>
          <a:solidFill>
            <a:srgbClr val="F2A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3566160" y="20116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520440" y="2651760"/>
            <a:ext cx="2240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2E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FFT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3520440" y="3017520"/>
            <a:ext cx="22402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FFTW3 on each channel to move from the time domain into the frequency domain.</a:t>
            </a:r>
            <a:endParaRPr lang="en-US" sz="1050" dirty="0"/>
          </a:p>
        </p:txBody>
      </p:sp>
      <p:sp>
        <p:nvSpPr>
          <p:cNvPr id="16" name="Text 14"/>
          <p:cNvSpPr txBox="1"/>
          <p:nvPr/>
        </p:nvSpPr>
        <p:spPr>
          <a:xfrm>
            <a:off x="5952744" y="2651760"/>
            <a:ext cx="182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C72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6126480" y="1783080"/>
            <a:ext cx="2606040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CF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6355080" y="2011680"/>
            <a:ext cx="457200" cy="457200"/>
          </a:xfrm>
          <a:prstGeom prst="ellipse">
            <a:avLst/>
          </a:prstGeom>
          <a:solidFill>
            <a:srgbClr val="F2A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6355080" y="20116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309360" y="2651760"/>
            <a:ext cx="2240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2E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Pick peak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6309360" y="3017520"/>
            <a:ext cx="22402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off the amplitude at exactly the frequency the generator was driving that measurement.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8741664" y="2651760"/>
            <a:ext cx="182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C72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</a:t>
            </a:r>
            <a:endParaRPr lang="en-US" sz="2200" dirty="0"/>
          </a:p>
        </p:txBody>
      </p:sp>
      <p:sp>
        <p:nvSpPr>
          <p:cNvPr id="23" name="Shape 21"/>
          <p:cNvSpPr/>
          <p:nvPr/>
        </p:nvSpPr>
        <p:spPr>
          <a:xfrm>
            <a:off x="8915400" y="1783080"/>
            <a:ext cx="2606040" cy="2286000"/>
          </a:xfrm>
          <a:prstGeom prst="roundRect">
            <a:avLst>
              <a:gd name="adj" fmla="val 3200"/>
            </a:avLst>
          </a:prstGeom>
          <a:solidFill>
            <a:srgbClr val="FFFFFF"/>
          </a:solidFill>
          <a:ln w="12700">
            <a:solidFill>
              <a:srgbClr val="CF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9144000" y="2011680"/>
            <a:ext cx="457200" cy="457200"/>
          </a:xfrm>
          <a:prstGeom prst="ellipse">
            <a:avLst/>
          </a:prstGeom>
          <a:solidFill>
            <a:srgbClr val="F2A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 txBox="1"/>
          <p:nvPr/>
        </p:nvSpPr>
        <p:spPr>
          <a:xfrm>
            <a:off x="9144000" y="20116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098280" y="2651760"/>
            <a:ext cx="2240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2E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Ratio → dB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9098280" y="3017520"/>
            <a:ext cx="22402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50"/>
              </a:lnSpc>
              <a:buNone/>
            </a:pP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Divide input peak by output peak, convert to decibels, plot against frequency.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548640" y="4343400"/>
            <a:ext cx="11064240" cy="1828800"/>
          </a:xfrm>
          <a:prstGeom prst="roundRect">
            <a:avLst>
              <a:gd name="adj" fmla="val 4000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 txBox="1"/>
          <p:nvPr/>
        </p:nvSpPr>
        <p:spPr>
          <a:xfrm>
            <a:off x="914400" y="452628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2A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SVR definition</a:t>
            </a:r>
            <a:endParaRPr lang="en-US" sz="1300" dirty="0"/>
          </a:p>
        </p:txBody>
      </p:sp>
      <p:sp>
        <p:nvSpPr>
          <p:cNvPr id="30" name="Text 28"/>
          <p:cNvSpPr txBox="1"/>
          <p:nvPr/>
        </p:nvSpPr>
        <p:spPr>
          <a:xfrm>
            <a:off x="3589020" y="4914900"/>
            <a:ext cx="843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SVR(dB) = 20 · log₁₀( V</a:t>
            </a:r>
            <a:r>
              <a:rPr lang="en-US" sz="1900" b="1" baseline="-250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</a:t>
            </a:r>
            <a:r>
              <a:rPr lang="en-US" sz="19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/ V</a:t>
            </a:r>
            <a:r>
              <a:rPr lang="en-US" sz="1900" b="1" baseline="-250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out</a:t>
            </a:r>
            <a:r>
              <a:rPr lang="en-US" sz="19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)</a:t>
            </a:r>
            <a:endParaRPr lang="en-US" sz="1900" dirty="0"/>
          </a:p>
        </p:txBody>
      </p:sp>
      <p:sp>
        <p:nvSpPr>
          <p:cNvPr id="31" name="Text 29"/>
          <p:cNvSpPr txBox="1"/>
          <p:nvPr/>
        </p:nvSpPr>
        <p:spPr>
          <a:xfrm>
            <a:off x="822960" y="5120640"/>
            <a:ext cx="553212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i="1" dirty="0">
                <a:solidFill>
                  <a:srgbClr val="CFE3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higher SVR value means the supply blocks more of the input noise — a better-behaved supply for a detector that needs a clean bias voltage.</a:t>
            </a:r>
            <a:endParaRPr lang="en-US" sz="1250" dirty="0"/>
          </a:p>
        </p:txBody>
      </p:sp>
      <p:sp>
        <p:nvSpPr>
          <p:cNvPr id="32" name="Text 30"/>
          <p:cNvSpPr txBox="1"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GGSB Laboratory Testing and Parametric Evaluation of SiPM Power Supplies</a:t>
            </a:r>
            <a:endParaRPr lang="en-US" sz="1000" dirty="0"/>
          </a:p>
        </p:txBody>
      </p:sp>
      <p:sp>
        <p:nvSpPr>
          <p:cNvPr id="33" name="Text 31"/>
          <p:cNvSpPr txBox="1"/>
          <p:nvPr/>
        </p:nvSpPr>
        <p:spPr>
          <a:xfrm>
            <a:off x="1136599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9">
            <a:extLst>
              <a:ext uri="{FF2B5EF4-FFF2-40B4-BE49-F238E27FC236}">
                <a16:creationId xmlns:a16="http://schemas.microsoft.com/office/drawing/2014/main" id="{BABD58A0-E054-883B-36DC-B76EA7460241}"/>
              </a:ext>
            </a:extLst>
          </p:cNvPr>
          <p:cNvSpPr/>
          <p:nvPr/>
        </p:nvSpPr>
        <p:spPr>
          <a:xfrm>
            <a:off x="101600" y="3947578"/>
            <a:ext cx="3676650" cy="2465922"/>
          </a:xfrm>
          <a:prstGeom prst="roundRect">
            <a:avLst>
              <a:gd name="adj" fmla="val 1667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9">
            <a:extLst>
              <a:ext uri="{FF2B5EF4-FFF2-40B4-BE49-F238E27FC236}">
                <a16:creationId xmlns:a16="http://schemas.microsoft.com/office/drawing/2014/main" id="{D6490C0D-4B49-0D6A-8C8D-5E1CA918B392}"/>
              </a:ext>
            </a:extLst>
          </p:cNvPr>
          <p:cNvSpPr/>
          <p:nvPr/>
        </p:nvSpPr>
        <p:spPr>
          <a:xfrm>
            <a:off x="6442075" y="82550"/>
            <a:ext cx="5705475" cy="4389120"/>
          </a:xfrm>
          <a:prstGeom prst="roundRect">
            <a:avLst>
              <a:gd name="adj" fmla="val 1667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21D1A7-ACBB-0F86-4951-500EBB23F1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82550"/>
            <a:ext cx="6501595" cy="3467802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06EE867-3CC3-3B8B-CACA-4CFDC64CD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" y="1781759"/>
            <a:ext cx="11087100" cy="49936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5DF77E-7C91-CCA7-AF2A-EBC3175CA320}"/>
              </a:ext>
            </a:extLst>
          </p:cNvPr>
          <p:cNvSpPr txBox="1"/>
          <p:nvPr/>
        </p:nvSpPr>
        <p:spPr>
          <a:xfrm>
            <a:off x="8293100" y="1022350"/>
            <a:ext cx="497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FFT Signals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31C43A-0802-77D7-DB21-A18CF4037529}"/>
              </a:ext>
            </a:extLst>
          </p:cNvPr>
          <p:cNvSpPr txBox="1"/>
          <p:nvPr/>
        </p:nvSpPr>
        <p:spPr>
          <a:xfrm>
            <a:off x="1429286" y="387973"/>
            <a:ext cx="5106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rgbClr val="FF0000"/>
                </a:solidFill>
              </a:rPr>
              <a:t>Inp</a:t>
            </a:r>
            <a:r>
              <a:rPr lang="en-US" sz="1200" dirty="0">
                <a:solidFill>
                  <a:srgbClr val="FF0000"/>
                </a:solidFill>
              </a:rPr>
              <a:t> (ch1)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B25652-BE97-2478-DC48-11C649237D0B}"/>
              </a:ext>
            </a:extLst>
          </p:cNvPr>
          <p:cNvSpPr txBox="1"/>
          <p:nvPr/>
        </p:nvSpPr>
        <p:spPr>
          <a:xfrm>
            <a:off x="4507222" y="912802"/>
            <a:ext cx="58818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Out</a:t>
            </a:r>
          </a:p>
          <a:p>
            <a:r>
              <a:rPr lang="en-US" sz="1200" dirty="0">
                <a:solidFill>
                  <a:srgbClr val="FF0000"/>
                </a:solidFill>
              </a:rPr>
              <a:t> (ch2)</a:t>
            </a:r>
            <a:endParaRPr 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9026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1943100" cy="310896"/>
          </a:xfrm>
          <a:prstGeom prst="roundRect">
            <a:avLst>
              <a:gd name="adj" fmla="val 50000"/>
            </a:avLst>
          </a:prstGeom>
          <a:solidFill>
            <a:srgbClr val="CFE3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19431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0B2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B · SVR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86868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B2E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Result: strong low-frequency rejection, tapering off with frequency</a:t>
            </a: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7086600" y="1828800"/>
            <a:ext cx="4526280" cy="4297680"/>
          </a:xfrm>
          <a:prstGeom prst="roundRect">
            <a:avLst>
              <a:gd name="adj" fmla="val 1702"/>
            </a:avLst>
          </a:prstGeom>
          <a:solidFill>
            <a:srgbClr val="F4F7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 txBox="1"/>
          <p:nvPr/>
        </p:nvSpPr>
        <p:spPr>
          <a:xfrm>
            <a:off x="7406640" y="205740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the trend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7406640" y="2423160"/>
            <a:ext cx="393192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17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75Hz  →  SVR ≈ 85 dB — strong noise suppression</a:t>
            </a:r>
            <a:endParaRPr lang="en-US" sz="1200" dirty="0"/>
          </a:p>
          <a:p>
            <a:pPr marL="342900" indent="-342900">
              <a:lnSpc>
                <a:spcPts val="17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475 Hz  →  SVR ≈ 72 dB</a:t>
            </a:r>
            <a:endParaRPr lang="en-US" sz="1200" dirty="0"/>
          </a:p>
          <a:p>
            <a:pPr marL="342900" indent="-342900">
              <a:lnSpc>
                <a:spcPts val="17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1075 Hz  →  SVR ≈ 65 dB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7406640" y="4114800"/>
            <a:ext cx="3931920" cy="0"/>
          </a:xfrm>
          <a:prstGeom prst="line">
            <a:avLst/>
          </a:prstGeom>
          <a:noFill/>
          <a:ln w="12700">
            <a:solidFill>
              <a:srgbClr val="CF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 txBox="1"/>
          <p:nvPr/>
        </p:nvSpPr>
        <p:spPr>
          <a:xfrm>
            <a:off x="7406640" y="4297680"/>
            <a:ext cx="393192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 at the top of the swept range, SVR stays well above the noise floor — the supply is consistently good at absorbing input-line disturbances across the whole tested band.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GGSB Laboratory Testing and Parametric Evaluation of SiPM Power Supplies</a:t>
            </a:r>
            <a:endParaRPr lang="en-US" sz="1000" dirty="0"/>
          </a:p>
        </p:txBody>
      </p:sp>
      <p:sp>
        <p:nvSpPr>
          <p:cNvPr id="12" name="Text 9"/>
          <p:cNvSpPr txBox="1"/>
          <p:nvPr/>
        </p:nvSpPr>
        <p:spPr>
          <a:xfrm>
            <a:off x="1136599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3E939B7-E8DB-7574-B8C2-EE23EAD4C1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596508"/>
            <a:ext cx="6204771" cy="465357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1A983-69DF-3BA1-D174-34D32F796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9">
            <a:extLst>
              <a:ext uri="{FF2B5EF4-FFF2-40B4-BE49-F238E27FC236}">
                <a16:creationId xmlns:a16="http://schemas.microsoft.com/office/drawing/2014/main" id="{49F5DA14-19DC-00D0-88F7-E8E2BFB35E72}"/>
              </a:ext>
            </a:extLst>
          </p:cNvPr>
          <p:cNvSpPr/>
          <p:nvPr/>
        </p:nvSpPr>
        <p:spPr>
          <a:xfrm>
            <a:off x="334387" y="223787"/>
            <a:ext cx="4254223" cy="4329815"/>
          </a:xfrm>
          <a:prstGeom prst="roundRect">
            <a:avLst>
              <a:gd name="adj" fmla="val 1667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9">
            <a:extLst>
              <a:ext uri="{FF2B5EF4-FFF2-40B4-BE49-F238E27FC236}">
                <a16:creationId xmlns:a16="http://schemas.microsoft.com/office/drawing/2014/main" id="{9867CC2C-6554-97EB-15BA-23D9CC6C0EC5}"/>
              </a:ext>
            </a:extLst>
          </p:cNvPr>
          <p:cNvSpPr/>
          <p:nvPr/>
        </p:nvSpPr>
        <p:spPr>
          <a:xfrm>
            <a:off x="7208050" y="223787"/>
            <a:ext cx="4649561" cy="4389120"/>
          </a:xfrm>
          <a:prstGeom prst="roundRect">
            <a:avLst>
              <a:gd name="adj" fmla="val 1667"/>
            </a:avLst>
          </a:prstGeom>
          <a:solidFill>
            <a:srgbClr val="0B2E4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753D757-7944-A063-3526-8160910E42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6989" y="1983461"/>
            <a:ext cx="7670624" cy="289107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017F330-A89A-BEB5-0601-AD0F3FDA5022}"/>
              </a:ext>
            </a:extLst>
          </p:cNvPr>
          <p:cNvSpPr txBox="1"/>
          <p:nvPr/>
        </p:nvSpPr>
        <p:spPr>
          <a:xfrm>
            <a:off x="3693695" y="678382"/>
            <a:ext cx="54142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2">
                    <a:lumMod val="9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</a:t>
            </a:r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ulation Resu</a:t>
            </a:r>
            <a:r>
              <a:rPr lang="en-US" sz="4000" b="1" dirty="0">
                <a:solidFill>
                  <a:schemeClr val="bg2">
                    <a:lumMod val="9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5CD760A-3A72-8CD7-D491-50AFB0EFB0A1}"/>
              </a:ext>
            </a:extLst>
          </p:cNvPr>
          <p:cNvSpPr txBox="1"/>
          <p:nvPr/>
        </p:nvSpPr>
        <p:spPr>
          <a:xfrm>
            <a:off x="378993" y="3117865"/>
            <a:ext cx="40967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2">
                    <a:lumMod val="9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 has a negative sign </a:t>
            </a:r>
            <a:r>
              <a:rPr lang="ka-GE" b="1" dirty="0">
                <a:solidFill>
                  <a:schemeClr val="bg2">
                    <a:lumMod val="9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r>
              <a:rPr lang="en-US" b="1" dirty="0">
                <a:solidFill>
                  <a:schemeClr val="bg2">
                    <a:lumMod val="9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because of the division of V</a:t>
            </a:r>
            <a:r>
              <a:rPr lang="en-US" b="1" baseline="-25000" dirty="0">
                <a:solidFill>
                  <a:schemeClr val="bg2">
                    <a:lumMod val="9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</a:t>
            </a:r>
            <a:r>
              <a:rPr lang="ka-GE" b="1" dirty="0">
                <a:solidFill>
                  <a:schemeClr val="bg2">
                    <a:lumMod val="9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b="1" dirty="0">
                <a:solidFill>
                  <a:schemeClr val="bg2">
                    <a:lumMod val="9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to the V</a:t>
            </a:r>
            <a:r>
              <a:rPr lang="en-US" b="1" baseline="-25000" dirty="0">
                <a:solidFill>
                  <a:schemeClr val="bg2">
                    <a:lumMod val="9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</a:t>
            </a:r>
            <a:endParaRPr lang="en-US" b="1" dirty="0">
              <a:solidFill>
                <a:schemeClr val="bg2">
                  <a:lumMod val="90000"/>
                </a:schemeClr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F219F3-CE6B-8FDC-6C04-CD6FFB4EBCBE}"/>
              </a:ext>
            </a:extLst>
          </p:cNvPr>
          <p:cNvSpPr txBox="1"/>
          <p:nvPr/>
        </p:nvSpPr>
        <p:spPr>
          <a:xfrm>
            <a:off x="4475747" y="5959824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a-GE" dirty="0">
                <a:solidFill>
                  <a:schemeClr val="accent1"/>
                </a:solidFill>
              </a:rPr>
              <a:t>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Simulation result was approximately equal to our tests between </a:t>
            </a:r>
          </a:p>
          <a:p>
            <a:pPr algn="r"/>
            <a:r>
              <a:rPr lang="ka-GE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75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Hz</a:t>
            </a:r>
            <a:r>
              <a:rPr lang="ka-GE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-1075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Hz</a:t>
            </a:r>
            <a:r>
              <a:rPr lang="ka-GE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4000" b="1" dirty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307E815-185C-0A17-9021-DE857D031E26}"/>
              </a:ext>
            </a:extLst>
          </p:cNvPr>
          <p:cNvCxnSpPr>
            <a:cxnSpLocks/>
          </p:cNvCxnSpPr>
          <p:nvPr/>
        </p:nvCxnSpPr>
        <p:spPr>
          <a:xfrm flipV="1">
            <a:off x="6497052" y="2418347"/>
            <a:ext cx="0" cy="20453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EA25138-B7DD-AF7E-8193-FE74AC940D76}"/>
              </a:ext>
            </a:extLst>
          </p:cNvPr>
          <p:cNvCxnSpPr>
            <a:cxnSpLocks/>
          </p:cNvCxnSpPr>
          <p:nvPr/>
        </p:nvCxnSpPr>
        <p:spPr>
          <a:xfrm>
            <a:off x="7748337" y="2418347"/>
            <a:ext cx="0" cy="20453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EEE4521-7502-1CFE-251F-53B4FE987992}"/>
              </a:ext>
            </a:extLst>
          </p:cNvPr>
          <p:cNvCxnSpPr>
            <a:cxnSpLocks/>
          </p:cNvCxnSpPr>
          <p:nvPr/>
        </p:nvCxnSpPr>
        <p:spPr>
          <a:xfrm flipH="1">
            <a:off x="4572000" y="4283242"/>
            <a:ext cx="19250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E502A4F-86CB-1A66-CC5D-22B0397B3644}"/>
              </a:ext>
            </a:extLst>
          </p:cNvPr>
          <p:cNvCxnSpPr>
            <a:cxnSpLocks/>
          </p:cNvCxnSpPr>
          <p:nvPr/>
        </p:nvCxnSpPr>
        <p:spPr>
          <a:xfrm flipH="1">
            <a:off x="4572000" y="3717758"/>
            <a:ext cx="31763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4802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153412" cy="310896"/>
          </a:xfrm>
          <a:prstGeom prst="roundRect">
            <a:avLst>
              <a:gd name="adj" fmla="val 50000"/>
            </a:avLst>
          </a:prstGeom>
          <a:solidFill>
            <a:srgbClr val="CFE3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2153412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0B2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ENGINEERING NOTES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868680"/>
            <a:ext cx="10789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B2E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actually went wrong — and how we fixed it</a:t>
            </a:r>
            <a:endParaRPr lang="en-US" sz="2700" dirty="0"/>
          </a:p>
        </p:txBody>
      </p:sp>
      <p:sp>
        <p:nvSpPr>
          <p:cNvPr id="9" name="Shape 7"/>
          <p:cNvSpPr/>
          <p:nvPr/>
        </p:nvSpPr>
        <p:spPr>
          <a:xfrm>
            <a:off x="3492448" y="1828800"/>
            <a:ext cx="5349240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12700">
            <a:solidFill>
              <a:srgbClr val="CF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492448" y="1828800"/>
            <a:ext cx="109728" cy="1828800"/>
          </a:xfrm>
          <a:prstGeom prst="roundRect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3812488" y="1965960"/>
            <a:ext cx="4800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2E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Output capacitor shunted the AC signal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3812488" y="2377440"/>
            <a:ext cx="480060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050" b="1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Problem: </a:t>
            </a: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capacitor on the power-supply output effectively shorted the AC test signal, so it couldn't be measured there.
</a:t>
            </a:r>
            <a:r>
              <a:rPr lang="en-US" sz="1050" b="1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Fix: </a:t>
            </a: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Removed that capacitor for the duration of the SVR measurements.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3492448" y="3886200"/>
            <a:ext cx="5349240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12700">
            <a:solidFill>
              <a:srgbClr val="CF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3492448" y="3886200"/>
            <a:ext cx="109728" cy="1828800"/>
          </a:xfrm>
          <a:prstGeom prst="roundRect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 txBox="1"/>
          <p:nvPr/>
        </p:nvSpPr>
        <p:spPr>
          <a:xfrm>
            <a:off x="3812488" y="4023360"/>
            <a:ext cx="4800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B2E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Overlapping data points in ROOT fits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3812488" y="4434840"/>
            <a:ext cx="480060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050" b="1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Problem: </a:t>
            </a: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current depended only on load voltage, so many measurements landed on the same point and the pol0 fit needed per-experiment tuning.
</a:t>
            </a:r>
            <a:r>
              <a:rPr lang="en-US" sz="1050" b="1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Fix: </a:t>
            </a:r>
            <a:r>
              <a:rPr lang="en-US" sz="10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Manually offset points for readability and re-tuned the fit range per curve.</a:t>
            </a:r>
            <a:endParaRPr lang="en-US" sz="1050" dirty="0"/>
          </a:p>
        </p:txBody>
      </p:sp>
      <p:sp>
        <p:nvSpPr>
          <p:cNvPr id="21" name="Text 19"/>
          <p:cNvSpPr txBox="1"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GGSB Laboratory Testing and Parametric Evaluation of SiPM Power Supplies</a:t>
            </a:r>
            <a:endParaRPr lang="en-US" sz="1000" dirty="0"/>
          </a:p>
        </p:txBody>
      </p:sp>
      <p:sp>
        <p:nvSpPr>
          <p:cNvPr id="22" name="Text 20"/>
          <p:cNvSpPr txBox="1"/>
          <p:nvPr/>
        </p:nvSpPr>
        <p:spPr>
          <a:xfrm>
            <a:off x="1136599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2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1828800" cy="310896"/>
          </a:xfrm>
          <a:prstGeom prst="roundRect">
            <a:avLst>
              <a:gd name="adj" fmla="val 50000"/>
            </a:avLst>
          </a:prstGeom>
          <a:solidFill>
            <a:srgbClr val="CFE3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18288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0B2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86868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power supply is well-suited to SiPM operation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502920" cy="50292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 txBox="1"/>
          <p:nvPr/>
        </p:nvSpPr>
        <p:spPr>
          <a:xfrm>
            <a:off x="548640" y="19202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✓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234440" y="1874520"/>
            <a:ext cx="10241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Dynamic-load testing shows the lowest instability coefficient (K) right where the detector actually operates — around 60–65 V.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3063240"/>
            <a:ext cx="502920" cy="50292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548640" y="30632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✓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234440" y="3017520"/>
            <a:ext cx="10241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SVR testing shows the supply keeps rejecting input-line noise strongly across the whole tested range, from about 85 dB at 100 Hz down to a still-solid ~65 dB at 1 kHz.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48640" y="4206240"/>
            <a:ext cx="502920" cy="50292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548640" y="42062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✓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1234440" y="4160520"/>
            <a:ext cx="10241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Together, these two independent tests point to the same conclusion: this supply holds a stable, clean bias voltage across the SiPM's normal working conditions.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48640" y="5440680"/>
            <a:ext cx="10881360" cy="960120"/>
          </a:xfrm>
          <a:prstGeom prst="roundRect">
            <a:avLst>
              <a:gd name="adj" fmla="val 7619"/>
            </a:avLst>
          </a:prstGeom>
          <a:solidFill>
            <a:srgbClr val="12395C"/>
          </a:solidFill>
          <a:ln w="12700">
            <a:solidFill>
              <a:srgbClr val="F2A9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 txBox="1"/>
          <p:nvPr/>
        </p:nvSpPr>
        <p:spPr>
          <a:xfrm>
            <a:off x="868680" y="5577840"/>
            <a:ext cx="102412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i="1" dirty="0">
                <a:solidFill>
                  <a:srgbClr val="F2A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Bottom line: two independent, quantitative tests validate the SiPM power supply for use in the SMART|EDM_Lab detector chain.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GGSB Laboratory Testing and Parametric Evaluation of SiPM Power Supplies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1136599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DE631-3F22-E4B0-9703-A136466D3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2">
            <a:extLst>
              <a:ext uri="{FF2B5EF4-FFF2-40B4-BE49-F238E27FC236}">
                <a16:creationId xmlns:a16="http://schemas.microsoft.com/office/drawing/2014/main" id="{C29B9559-F1C1-49B1-A863-0DE1EBAB03FA}"/>
              </a:ext>
            </a:extLst>
          </p:cNvPr>
          <p:cNvSpPr txBox="1"/>
          <p:nvPr/>
        </p:nvSpPr>
        <p:spPr>
          <a:xfrm>
            <a:off x="3601831" y="129435"/>
            <a:ext cx="498833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B2E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research gave me</a:t>
            </a:r>
            <a:endParaRPr lang="en-US" sz="2800" dirty="0"/>
          </a:p>
        </p:txBody>
      </p:sp>
      <p:sp>
        <p:nvSpPr>
          <p:cNvPr id="35" name="Shape 0">
            <a:extLst>
              <a:ext uri="{FF2B5EF4-FFF2-40B4-BE49-F238E27FC236}">
                <a16:creationId xmlns:a16="http://schemas.microsoft.com/office/drawing/2014/main" id="{3DCFB749-79C1-40E3-BAA6-06C152BBFD62}"/>
              </a:ext>
            </a:extLst>
          </p:cNvPr>
          <p:cNvSpPr/>
          <p:nvPr/>
        </p:nvSpPr>
        <p:spPr>
          <a:xfrm>
            <a:off x="734106" y="435328"/>
            <a:ext cx="1828800" cy="310896"/>
          </a:xfrm>
          <a:prstGeom prst="roundRect">
            <a:avLst>
              <a:gd name="adj" fmla="val 50000"/>
            </a:avLst>
          </a:prstGeom>
          <a:solidFill>
            <a:srgbClr val="CFE3E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Text 1">
            <a:extLst>
              <a:ext uri="{FF2B5EF4-FFF2-40B4-BE49-F238E27FC236}">
                <a16:creationId xmlns:a16="http://schemas.microsoft.com/office/drawing/2014/main" id="{241D5B7B-059D-4FC3-8653-E1FDD7392728}"/>
              </a:ext>
            </a:extLst>
          </p:cNvPr>
          <p:cNvSpPr txBox="1"/>
          <p:nvPr/>
        </p:nvSpPr>
        <p:spPr>
          <a:xfrm>
            <a:off x="734106" y="435328"/>
            <a:ext cx="18288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kern="0" spc="100" dirty="0">
                <a:solidFill>
                  <a:srgbClr val="0B2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TAKEAWAYS</a:t>
            </a:r>
            <a:endParaRPr lang="en-US" sz="1050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8AB5E8C-109B-4B96-8FB2-1763D89C9472}"/>
              </a:ext>
            </a:extLst>
          </p:cNvPr>
          <p:cNvGrpSpPr/>
          <p:nvPr/>
        </p:nvGrpSpPr>
        <p:grpSpPr>
          <a:xfrm>
            <a:off x="1313378" y="1214232"/>
            <a:ext cx="7028073" cy="4682719"/>
            <a:chOff x="1313378" y="1214232"/>
            <a:chExt cx="7028073" cy="4682719"/>
          </a:xfrm>
        </p:grpSpPr>
        <p:grpSp>
          <p:nvGrpSpPr>
            <p:cNvPr id="6" name="Gruppieren 5">
              <a:extLst>
                <a:ext uri="{FF2B5EF4-FFF2-40B4-BE49-F238E27FC236}">
                  <a16:creationId xmlns:a16="http://schemas.microsoft.com/office/drawing/2014/main" id="{8ACA9147-8466-6A3A-7221-933ECD86A3B1}"/>
                </a:ext>
              </a:extLst>
            </p:cNvPr>
            <p:cNvGrpSpPr/>
            <p:nvPr/>
          </p:nvGrpSpPr>
          <p:grpSpPr>
            <a:xfrm>
              <a:off x="1313378" y="1214232"/>
              <a:ext cx="7028073" cy="4682719"/>
              <a:chOff x="767308" y="836712"/>
              <a:chExt cx="7552556" cy="5032176"/>
            </a:xfrm>
          </p:grpSpPr>
          <p:sp>
            <p:nvSpPr>
              <p:cNvPr id="78" name="Abgerundetes Rechteck 77">
                <a:extLst>
                  <a:ext uri="{FF2B5EF4-FFF2-40B4-BE49-F238E27FC236}">
                    <a16:creationId xmlns:a16="http://schemas.microsoft.com/office/drawing/2014/main" id="{63AF0FD4-A266-C94D-1274-1DA894E508E4}"/>
                  </a:ext>
                </a:extLst>
              </p:cNvPr>
              <p:cNvSpPr/>
              <p:nvPr/>
            </p:nvSpPr>
            <p:spPr>
              <a:xfrm>
                <a:off x="767308" y="895204"/>
                <a:ext cx="4248571" cy="1944216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5000"/>
                  </a:lnSpc>
                </a:pPr>
                <a:endParaRPr lang="de-DE" sz="2400" dirty="0" err="1"/>
              </a:p>
            </p:txBody>
          </p:sp>
          <p:sp>
            <p:nvSpPr>
              <p:cNvPr id="79" name="Kreis 78">
                <a:extLst>
                  <a:ext uri="{FF2B5EF4-FFF2-40B4-BE49-F238E27FC236}">
                    <a16:creationId xmlns:a16="http://schemas.microsoft.com/office/drawing/2014/main" id="{83C2F806-46DD-B83B-D22A-FA79548CD9E5}"/>
                  </a:ext>
                </a:extLst>
              </p:cNvPr>
              <p:cNvSpPr/>
              <p:nvPr/>
            </p:nvSpPr>
            <p:spPr>
              <a:xfrm>
                <a:off x="3287688" y="836712"/>
                <a:ext cx="5032176" cy="5032176"/>
              </a:xfrm>
              <a:prstGeom prst="pie">
                <a:avLst>
                  <a:gd name="adj1" fmla="val 10779669"/>
                  <a:gd name="adj2" fmla="val 16200000"/>
                </a:avLst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5000"/>
                  </a:lnSpc>
                </a:pPr>
                <a:endParaRPr lang="de-DE" sz="2400" dirty="0" err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7" name="Textfeld 66">
              <a:extLst>
                <a:ext uri="{FF2B5EF4-FFF2-40B4-BE49-F238E27FC236}">
                  <a16:creationId xmlns:a16="http://schemas.microsoft.com/office/drawing/2014/main" id="{A18F4786-E509-40F7-96B2-23D0035AFA20}"/>
                </a:ext>
              </a:extLst>
            </p:cNvPr>
            <p:cNvSpPr txBox="1"/>
            <p:nvPr/>
          </p:nvSpPr>
          <p:spPr>
            <a:xfrm rot="363990">
              <a:off x="3974388" y="1507035"/>
              <a:ext cx="3894741" cy="4062153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noAutofit/>
            </a:bodyPr>
            <a:lstStyle/>
            <a:p>
              <a:r>
                <a:rPr lang="en-US" sz="2200" b="1" dirty="0">
                  <a:solidFill>
                    <a:srgbClr val="0B2E4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Coursework → </a:t>
              </a:r>
              <a:r>
                <a:rPr lang="en-US" sz="2200" b="1" dirty="0" err="1">
                  <a:solidFill>
                    <a:srgbClr val="0B2E4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pracice</a:t>
              </a:r>
              <a:endParaRPr lang="en-US" sz="2200" dirty="0"/>
            </a:p>
          </p:txBody>
        </p:sp>
        <p:sp>
          <p:nvSpPr>
            <p:cNvPr id="41" name="Text 7">
              <a:extLst>
                <a:ext uri="{FF2B5EF4-FFF2-40B4-BE49-F238E27FC236}">
                  <a16:creationId xmlns:a16="http://schemas.microsoft.com/office/drawing/2014/main" id="{0C0FB6F3-432E-4FA4-B271-B7D9427939A2}"/>
                </a:ext>
              </a:extLst>
            </p:cNvPr>
            <p:cNvSpPr txBox="1"/>
            <p:nvPr/>
          </p:nvSpPr>
          <p:spPr>
            <a:xfrm>
              <a:off x="1371357" y="1511280"/>
              <a:ext cx="3037536" cy="1101291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lnSpc>
                  <a:spcPts val="1550"/>
                </a:lnSpc>
                <a:buNone/>
              </a:pPr>
              <a:r>
                <a:rPr lang="en-US" dirty="0">
                  <a:solidFill>
                    <a:srgbClr val="1A1A1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Circuits II, Electronics, and Programming 2 stopped being abstract — BJT biasing, filtering, and C++ data structures all showed up in one real project.</a:t>
              </a:r>
              <a:endParaRPr lang="en-US" dirty="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D4FA0A2-643D-48E9-BB9D-95AFC4DB9BDA}"/>
              </a:ext>
            </a:extLst>
          </p:cNvPr>
          <p:cNvGrpSpPr/>
          <p:nvPr/>
        </p:nvGrpSpPr>
        <p:grpSpPr>
          <a:xfrm>
            <a:off x="3853780" y="1214231"/>
            <a:ext cx="7020646" cy="4682719"/>
            <a:chOff x="3853780" y="1214231"/>
            <a:chExt cx="7020646" cy="4682719"/>
          </a:xfrm>
        </p:grpSpPr>
        <p:grpSp>
          <p:nvGrpSpPr>
            <p:cNvPr id="45" name="Gruppieren 5">
              <a:extLst>
                <a:ext uri="{FF2B5EF4-FFF2-40B4-BE49-F238E27FC236}">
                  <a16:creationId xmlns:a16="http://schemas.microsoft.com/office/drawing/2014/main" id="{7643C2B9-965A-4173-9E0B-0D21DEC0E55D}"/>
                </a:ext>
              </a:extLst>
            </p:cNvPr>
            <p:cNvGrpSpPr/>
            <p:nvPr/>
          </p:nvGrpSpPr>
          <p:grpSpPr>
            <a:xfrm flipH="1">
              <a:off x="3853780" y="1214231"/>
              <a:ext cx="7020646" cy="4682719"/>
              <a:chOff x="767308" y="836712"/>
              <a:chExt cx="7552556" cy="5032176"/>
            </a:xfrm>
          </p:grpSpPr>
          <p:sp>
            <p:nvSpPr>
              <p:cNvPr id="46" name="Abgerundetes Rechteck 77">
                <a:extLst>
                  <a:ext uri="{FF2B5EF4-FFF2-40B4-BE49-F238E27FC236}">
                    <a16:creationId xmlns:a16="http://schemas.microsoft.com/office/drawing/2014/main" id="{FEDE3ED2-ADB2-4E68-8E0D-6585EC065F42}"/>
                  </a:ext>
                </a:extLst>
              </p:cNvPr>
              <p:cNvSpPr/>
              <p:nvPr/>
            </p:nvSpPr>
            <p:spPr>
              <a:xfrm>
                <a:off x="767308" y="895204"/>
                <a:ext cx="4248571" cy="1944216"/>
              </a:xfrm>
              <a:prstGeom prst="roundRect">
                <a:avLst/>
              </a:prstGeom>
              <a:solidFill>
                <a:srgbClr val="FFF2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5000"/>
                  </a:lnSpc>
                </a:pPr>
                <a:endParaRPr lang="de-DE" sz="2400" dirty="0" err="1"/>
              </a:p>
            </p:txBody>
          </p:sp>
          <p:sp>
            <p:nvSpPr>
              <p:cNvPr id="47" name="Kreis 78">
                <a:extLst>
                  <a:ext uri="{FF2B5EF4-FFF2-40B4-BE49-F238E27FC236}">
                    <a16:creationId xmlns:a16="http://schemas.microsoft.com/office/drawing/2014/main" id="{CA5AB3AB-748E-4A55-89F4-FDE179447B24}"/>
                  </a:ext>
                </a:extLst>
              </p:cNvPr>
              <p:cNvSpPr/>
              <p:nvPr/>
            </p:nvSpPr>
            <p:spPr>
              <a:xfrm>
                <a:off x="3287688" y="836712"/>
                <a:ext cx="5032176" cy="5032176"/>
              </a:xfrm>
              <a:prstGeom prst="pie">
                <a:avLst>
                  <a:gd name="adj1" fmla="val 10779669"/>
                  <a:gd name="adj2" fmla="val 16200000"/>
                </a:avLst>
              </a:prstGeom>
              <a:solidFill>
                <a:srgbClr val="FFE6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5000"/>
                  </a:lnSpc>
                </a:pPr>
                <a:endParaRPr lang="de-DE" sz="2400" dirty="0" err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4" name="Textfeld 66">
              <a:extLst>
                <a:ext uri="{FF2B5EF4-FFF2-40B4-BE49-F238E27FC236}">
                  <a16:creationId xmlns:a16="http://schemas.microsoft.com/office/drawing/2014/main" id="{5FAAAC99-DBD1-433B-96A7-60681F4D4422}"/>
                </a:ext>
              </a:extLst>
            </p:cNvPr>
            <p:cNvSpPr txBox="1"/>
            <p:nvPr/>
          </p:nvSpPr>
          <p:spPr>
            <a:xfrm rot="7121263">
              <a:off x="4243604" y="1457087"/>
              <a:ext cx="3894741" cy="4062153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noAutofit/>
            </a:bodyPr>
            <a:lstStyle/>
            <a:p>
              <a:r>
                <a:rPr lang="en-US" sz="2200" b="1" dirty="0">
                  <a:solidFill>
                    <a:srgbClr val="0B2E4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New tools</a:t>
              </a:r>
              <a:endParaRPr lang="en-US" sz="2200" dirty="0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8421FA4-19DC-4E03-99CA-7A93D1EDC85C}"/>
                </a:ext>
              </a:extLst>
            </p:cNvPr>
            <p:cNvSpPr txBox="1"/>
            <p:nvPr/>
          </p:nvSpPr>
          <p:spPr>
            <a:xfrm>
              <a:off x="8072873" y="1416967"/>
              <a:ext cx="2773205" cy="13330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r">
                <a:lnSpc>
                  <a:spcPts val="1550"/>
                </a:lnSpc>
                <a:buNone/>
              </a:pPr>
              <a:r>
                <a:rPr lang="en-US" sz="1800" dirty="0">
                  <a:solidFill>
                    <a:srgbClr val="1A1A1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Linux terminal workflows, Red Pitaya as a DAQ/scope/generator platform, and CERN ROOT for fitting and </a:t>
              </a:r>
              <a:r>
                <a:rPr lang="en-US" sz="1800" dirty="0" err="1">
                  <a:solidFill>
                    <a:srgbClr val="1A1A1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histogramming</a:t>
              </a:r>
              <a:r>
                <a:rPr lang="en-US" sz="1800" dirty="0">
                  <a:solidFill>
                    <a:srgbClr val="1A1A1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.</a:t>
              </a:r>
              <a:endParaRPr lang="en-US" sz="1800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CCADAB9-E711-490F-8390-1E7B1D06875E}"/>
              </a:ext>
            </a:extLst>
          </p:cNvPr>
          <p:cNvGrpSpPr/>
          <p:nvPr/>
        </p:nvGrpSpPr>
        <p:grpSpPr>
          <a:xfrm>
            <a:off x="1301874" y="1411816"/>
            <a:ext cx="7020646" cy="4682719"/>
            <a:chOff x="1301874" y="1411816"/>
            <a:chExt cx="7020646" cy="4682719"/>
          </a:xfrm>
        </p:grpSpPr>
        <p:grpSp>
          <p:nvGrpSpPr>
            <p:cNvPr id="48" name="Gruppieren 5">
              <a:extLst>
                <a:ext uri="{FF2B5EF4-FFF2-40B4-BE49-F238E27FC236}">
                  <a16:creationId xmlns:a16="http://schemas.microsoft.com/office/drawing/2014/main" id="{7654E7C8-F727-4D64-B367-A74598FB0A4D}"/>
                </a:ext>
              </a:extLst>
            </p:cNvPr>
            <p:cNvGrpSpPr/>
            <p:nvPr/>
          </p:nvGrpSpPr>
          <p:grpSpPr>
            <a:xfrm rot="10800000" flipH="1">
              <a:off x="1301874" y="1411816"/>
              <a:ext cx="7020646" cy="4682719"/>
              <a:chOff x="767308" y="836712"/>
              <a:chExt cx="7552557" cy="5032176"/>
            </a:xfrm>
          </p:grpSpPr>
          <p:sp>
            <p:nvSpPr>
              <p:cNvPr id="49" name="Abgerundetes Rechteck 77">
                <a:extLst>
                  <a:ext uri="{FF2B5EF4-FFF2-40B4-BE49-F238E27FC236}">
                    <a16:creationId xmlns:a16="http://schemas.microsoft.com/office/drawing/2014/main" id="{AE6B1B75-CBFD-4E92-BBCF-4A7DD2905586}"/>
                  </a:ext>
                </a:extLst>
              </p:cNvPr>
              <p:cNvSpPr/>
              <p:nvPr/>
            </p:nvSpPr>
            <p:spPr>
              <a:xfrm>
                <a:off x="767308" y="895204"/>
                <a:ext cx="4248571" cy="1944216"/>
              </a:xfrm>
              <a:prstGeom prst="roundRect">
                <a:avLst/>
              </a:prstGeom>
              <a:solidFill>
                <a:srgbClr val="E2F0D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5000"/>
                  </a:lnSpc>
                </a:pPr>
                <a:endParaRPr lang="de-DE" sz="2400" dirty="0" err="1"/>
              </a:p>
            </p:txBody>
          </p:sp>
          <p:sp>
            <p:nvSpPr>
              <p:cNvPr id="50" name="Kreis 78">
                <a:extLst>
                  <a:ext uri="{FF2B5EF4-FFF2-40B4-BE49-F238E27FC236}">
                    <a16:creationId xmlns:a16="http://schemas.microsoft.com/office/drawing/2014/main" id="{BF9D50E5-1BAA-478F-B928-B2F766777975}"/>
                  </a:ext>
                </a:extLst>
              </p:cNvPr>
              <p:cNvSpPr/>
              <p:nvPr/>
            </p:nvSpPr>
            <p:spPr>
              <a:xfrm>
                <a:off x="3287688" y="836712"/>
                <a:ext cx="5032176" cy="5032176"/>
              </a:xfrm>
              <a:prstGeom prst="pie">
                <a:avLst>
                  <a:gd name="adj1" fmla="val 10779669"/>
                  <a:gd name="adj2" fmla="val 16200000"/>
                </a:avLst>
              </a:prstGeom>
              <a:solidFill>
                <a:srgbClr val="C5E0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5000"/>
                  </a:lnSpc>
                </a:pPr>
                <a:endParaRPr lang="de-DE" sz="2400" dirty="0" err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7" name="Textfeld 66">
              <a:extLst>
                <a:ext uri="{FF2B5EF4-FFF2-40B4-BE49-F238E27FC236}">
                  <a16:creationId xmlns:a16="http://schemas.microsoft.com/office/drawing/2014/main" id="{86F1C157-E635-46DC-9BA7-5AA59CC168E6}"/>
                </a:ext>
              </a:extLst>
            </p:cNvPr>
            <p:cNvSpPr txBox="1"/>
            <p:nvPr/>
          </p:nvSpPr>
          <p:spPr>
            <a:xfrm rot="17952411">
              <a:off x="4025188" y="1700075"/>
              <a:ext cx="3894741" cy="4062153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noAutofit/>
            </a:bodyPr>
            <a:lstStyle/>
            <a:p>
              <a:r>
                <a:rPr lang="en-US" sz="2200" b="1" dirty="0">
                  <a:solidFill>
                    <a:srgbClr val="0B2E4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Ownership</a:t>
              </a:r>
              <a:endParaRPr lang="en-US" sz="2200" dirty="0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174075D-748F-4618-9CB2-F912B710BF0C}"/>
                </a:ext>
              </a:extLst>
            </p:cNvPr>
            <p:cNvSpPr txBox="1"/>
            <p:nvPr/>
          </p:nvSpPr>
          <p:spPr>
            <a:xfrm>
              <a:off x="1345075" y="4781131"/>
              <a:ext cx="3428773" cy="11278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>
                <a:lnSpc>
                  <a:spcPts val="1550"/>
                </a:lnSpc>
                <a:buNone/>
              </a:pPr>
              <a:r>
                <a:rPr lang="en-US" sz="1800" dirty="0">
                  <a:solidFill>
                    <a:srgbClr val="1A1A1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Taking one</a:t>
              </a:r>
            </a:p>
            <a:p>
              <a:pPr marL="0" indent="0">
                <a:lnSpc>
                  <a:spcPts val="1550"/>
                </a:lnSpc>
                <a:buNone/>
              </a:pPr>
              <a:r>
                <a:rPr lang="en-US" sz="1800" dirty="0">
                  <a:solidFill>
                    <a:srgbClr val="1A1A1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measurement — SVR </a:t>
              </a:r>
            </a:p>
            <a:p>
              <a:pPr marL="0" indent="0">
                <a:lnSpc>
                  <a:spcPts val="1550"/>
                </a:lnSpc>
                <a:buNone/>
              </a:pPr>
              <a:r>
                <a:rPr lang="en-US" sz="1800" dirty="0">
                  <a:solidFill>
                    <a:srgbClr val="1A1A1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or K-coefficient — from </a:t>
              </a:r>
            </a:p>
            <a:p>
              <a:pPr marL="0" indent="0">
                <a:lnSpc>
                  <a:spcPts val="1550"/>
                </a:lnSpc>
                <a:buNone/>
              </a:pPr>
              <a:r>
                <a:rPr lang="en-US" sz="1800" dirty="0">
                  <a:solidFill>
                    <a:srgbClr val="1A1A1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 soldered circuit all the </a:t>
              </a:r>
            </a:p>
            <a:p>
              <a:pPr marL="0" indent="0">
                <a:lnSpc>
                  <a:spcPts val="1550"/>
                </a:lnSpc>
                <a:buNone/>
              </a:pPr>
              <a:r>
                <a:rPr lang="en-US" sz="1800" dirty="0">
                  <a:solidFill>
                    <a:srgbClr val="1A1A1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way to a finished, defensible plot.</a:t>
              </a:r>
              <a:endParaRPr lang="en-US" sz="1800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18548F7-41E6-4AB3-8A98-C316C1FE9C9B}"/>
              </a:ext>
            </a:extLst>
          </p:cNvPr>
          <p:cNvGrpSpPr/>
          <p:nvPr/>
        </p:nvGrpSpPr>
        <p:grpSpPr>
          <a:xfrm>
            <a:off x="3863940" y="1412142"/>
            <a:ext cx="7047233" cy="4682719"/>
            <a:chOff x="3842894" y="1419462"/>
            <a:chExt cx="7047233" cy="4682719"/>
          </a:xfrm>
        </p:grpSpPr>
        <p:grpSp>
          <p:nvGrpSpPr>
            <p:cNvPr id="42" name="Gruppieren 5">
              <a:extLst>
                <a:ext uri="{FF2B5EF4-FFF2-40B4-BE49-F238E27FC236}">
                  <a16:creationId xmlns:a16="http://schemas.microsoft.com/office/drawing/2014/main" id="{E2374204-775C-4066-A674-AA5F774802B7}"/>
                </a:ext>
              </a:extLst>
            </p:cNvPr>
            <p:cNvGrpSpPr/>
            <p:nvPr/>
          </p:nvGrpSpPr>
          <p:grpSpPr>
            <a:xfrm rot="10800000">
              <a:off x="3842894" y="1419462"/>
              <a:ext cx="7028073" cy="4682719"/>
              <a:chOff x="767308" y="836712"/>
              <a:chExt cx="7552556" cy="5032176"/>
            </a:xfrm>
            <a:solidFill>
              <a:srgbClr val="DEEBF7"/>
            </a:solidFill>
          </p:grpSpPr>
          <p:sp>
            <p:nvSpPr>
              <p:cNvPr id="43" name="Abgerundetes Rechteck 77">
                <a:extLst>
                  <a:ext uri="{FF2B5EF4-FFF2-40B4-BE49-F238E27FC236}">
                    <a16:creationId xmlns:a16="http://schemas.microsoft.com/office/drawing/2014/main" id="{D0BE21AA-CD85-4235-8B94-8576FB7DEFCD}"/>
                  </a:ext>
                </a:extLst>
              </p:cNvPr>
              <p:cNvSpPr/>
              <p:nvPr/>
            </p:nvSpPr>
            <p:spPr>
              <a:xfrm>
                <a:off x="767308" y="895204"/>
                <a:ext cx="4248571" cy="1944216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5000"/>
                  </a:lnSpc>
                </a:pPr>
                <a:endParaRPr lang="de-DE" sz="2400" dirty="0" err="1"/>
              </a:p>
            </p:txBody>
          </p:sp>
          <p:sp>
            <p:nvSpPr>
              <p:cNvPr id="44" name="Kreis 78">
                <a:extLst>
                  <a:ext uri="{FF2B5EF4-FFF2-40B4-BE49-F238E27FC236}">
                    <a16:creationId xmlns:a16="http://schemas.microsoft.com/office/drawing/2014/main" id="{C33996E5-511A-400B-87E7-475122FBDDFC}"/>
                  </a:ext>
                </a:extLst>
              </p:cNvPr>
              <p:cNvSpPr/>
              <p:nvPr/>
            </p:nvSpPr>
            <p:spPr>
              <a:xfrm>
                <a:off x="3287688" y="836712"/>
                <a:ext cx="5032176" cy="5032176"/>
              </a:xfrm>
              <a:prstGeom prst="pie">
                <a:avLst>
                  <a:gd name="adj1" fmla="val 10779669"/>
                  <a:gd name="adj2" fmla="val 16200000"/>
                </a:avLst>
              </a:prstGeom>
              <a:solidFill>
                <a:srgbClr val="BDD7E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95000"/>
                  </a:lnSpc>
                </a:pPr>
                <a:endParaRPr lang="de-DE" sz="2400" dirty="0" err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5" name="Textfeld 66">
              <a:extLst>
                <a:ext uri="{FF2B5EF4-FFF2-40B4-BE49-F238E27FC236}">
                  <a16:creationId xmlns:a16="http://schemas.microsoft.com/office/drawing/2014/main" id="{4F460C61-62A2-4583-AF25-FB21280F6441}"/>
                </a:ext>
              </a:extLst>
            </p:cNvPr>
            <p:cNvSpPr txBox="1"/>
            <p:nvPr/>
          </p:nvSpPr>
          <p:spPr>
            <a:xfrm rot="12095933">
              <a:off x="4248708" y="1720395"/>
              <a:ext cx="3894741" cy="4062153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noAutofit/>
            </a:bodyPr>
            <a:lstStyle/>
            <a:p>
              <a:r>
                <a:rPr lang="en-US" sz="2200" b="1" dirty="0">
                  <a:solidFill>
                    <a:srgbClr val="0B2E4F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Team habits</a:t>
              </a:r>
              <a:endParaRPr lang="en-US" sz="2200" dirty="0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C9DD3C4-9F63-43B0-9E46-F544C6B7DE3A}"/>
                </a:ext>
              </a:extLst>
            </p:cNvPr>
            <p:cNvSpPr txBox="1"/>
            <p:nvPr/>
          </p:nvSpPr>
          <p:spPr>
            <a:xfrm>
              <a:off x="8027691" y="4843425"/>
              <a:ext cx="2862436" cy="9226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algn="r">
                <a:lnSpc>
                  <a:spcPts val="1550"/>
                </a:lnSpc>
                <a:buNone/>
              </a:pPr>
              <a:r>
                <a:rPr lang="en-US" sz="1800" dirty="0">
                  <a:solidFill>
                    <a:srgbClr val="1A1A1A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Shared early-stage work, then clean division of responsibility once the technical scope was clear.</a:t>
              </a:r>
              <a:endParaRPr lang="en-US" sz="1800" dirty="0"/>
            </a:p>
          </p:txBody>
        </p:sp>
      </p:grpSp>
      <p:sp>
        <p:nvSpPr>
          <p:cNvPr id="69" name="Text 23">
            <a:extLst>
              <a:ext uri="{FF2B5EF4-FFF2-40B4-BE49-F238E27FC236}">
                <a16:creationId xmlns:a16="http://schemas.microsoft.com/office/drawing/2014/main" id="{A01951E5-C430-439E-AA3E-B65800CD852E}"/>
              </a:ext>
            </a:extLst>
          </p:cNvPr>
          <p:cNvSpPr txBox="1"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GGSB Laboratory Testing and Parametric Evaluation of SiPM Power Supplies</a:t>
            </a:r>
            <a:endParaRPr lang="en-US" sz="1000" dirty="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D156880F-2E3D-194F-4CA0-E41D1F8164AF}"/>
              </a:ext>
            </a:extLst>
          </p:cNvPr>
          <p:cNvSpPr/>
          <p:nvPr/>
        </p:nvSpPr>
        <p:spPr>
          <a:xfrm>
            <a:off x="4259214" y="1789438"/>
            <a:ext cx="3710129" cy="3710129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5000"/>
              </a:lnSpc>
            </a:pPr>
            <a:endParaRPr lang="de-DE" sz="2400" dirty="0" err="1"/>
          </a:p>
        </p:txBody>
      </p:sp>
      <p:sp>
        <p:nvSpPr>
          <p:cNvPr id="3" name="Shape 0">
            <a:extLst>
              <a:ext uri="{FF2B5EF4-FFF2-40B4-BE49-F238E27FC236}">
                <a16:creationId xmlns:a16="http://schemas.microsoft.com/office/drawing/2014/main" id="{DE6169F3-8191-6193-C57A-851101D156F9}"/>
              </a:ext>
            </a:extLst>
          </p:cNvPr>
          <p:cNvSpPr/>
          <p:nvPr/>
        </p:nvSpPr>
        <p:spPr>
          <a:xfrm>
            <a:off x="-1551894" y="-4665306"/>
            <a:ext cx="4572000" cy="457200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1">
            <a:extLst>
              <a:ext uri="{FF2B5EF4-FFF2-40B4-BE49-F238E27FC236}">
                <a16:creationId xmlns:a16="http://schemas.microsoft.com/office/drawing/2014/main" id="{EEE2E006-3CA5-2B75-05B4-4571201BA35F}"/>
              </a:ext>
            </a:extLst>
          </p:cNvPr>
          <p:cNvSpPr/>
          <p:nvPr/>
        </p:nvSpPr>
        <p:spPr>
          <a:xfrm>
            <a:off x="11499088" y="6702132"/>
            <a:ext cx="3657600" cy="3657600"/>
          </a:xfrm>
          <a:prstGeom prst="ellipse">
            <a:avLst/>
          </a:prstGeom>
          <a:solidFill>
            <a:srgbClr val="F2A93B"/>
          </a:solidFill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693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2E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-1371600"/>
            <a:ext cx="4572000" cy="457200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9601200" y="4114800"/>
            <a:ext cx="3657600" cy="3657600"/>
          </a:xfrm>
          <a:prstGeom prst="ellipse">
            <a:avLst/>
          </a:prstGeom>
          <a:solidFill>
            <a:srgbClr val="F2A93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 txBox="1"/>
          <p:nvPr/>
        </p:nvSpPr>
        <p:spPr>
          <a:xfrm>
            <a:off x="0" y="2377440"/>
            <a:ext cx="12188952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0" y="3429000"/>
            <a:ext cx="121889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F2A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&amp; discussion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0" y="4206240"/>
            <a:ext cx="1218895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300" dirty="0">
                <a:solidFill>
                  <a:srgbClr val="CFE3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Nikoloz Kalichava</a:t>
            </a:r>
            <a:endParaRPr lang="en-US" sz="1300" dirty="0"/>
          </a:p>
          <a:p>
            <a:pPr marL="0" indent="0" algn="ctr">
              <a:lnSpc>
                <a:spcPts val="1800"/>
              </a:lnSpc>
              <a:buNone/>
            </a:pPr>
            <a:r>
              <a:rPr lang="en-US" sz="1300" dirty="0">
                <a:solidFill>
                  <a:srgbClr val="CFE3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SMART|EDM_Lab, Georgian-German Science Bridge</a:t>
            </a:r>
            <a:endParaRPr lang="en-US" sz="1300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1012</TotalTime>
  <Words>2663</Words>
  <Application>Microsoft Office PowerPoint</Application>
  <PresentationFormat>Widescreen</PresentationFormat>
  <Paragraphs>328</Paragraphs>
  <Slides>21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Aptos</vt:lpstr>
      <vt:lpstr>Arial</vt:lpstr>
      <vt:lpstr>Calibri</vt:lpstr>
      <vt:lpstr>Calibri Light</vt:lpstr>
      <vt:lpstr>Cambria</vt:lpstr>
      <vt:lpstr>Cambria Math</vt:lpstr>
      <vt:lpstr>Courier New</vt:lpstr>
      <vt:lpstr>Poppins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nikoloz Kalichava</cp:lastModifiedBy>
  <cp:revision>13</cp:revision>
  <dcterms:created xsi:type="dcterms:W3CDTF">2026-08-30T16:08:59Z</dcterms:created>
  <dcterms:modified xsi:type="dcterms:W3CDTF">2026-09-08T10:19:51Z</dcterms:modified>
</cp:coreProperties>
</file>