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285" r:id="rId2"/>
    <p:sldId id="286" r:id="rId3"/>
    <p:sldId id="287" r:id="rId4"/>
    <p:sldId id="291" r:id="rId5"/>
    <p:sldId id="292" r:id="rId6"/>
    <p:sldId id="327" r:id="rId7"/>
    <p:sldId id="312" r:id="rId8"/>
    <p:sldId id="293" r:id="rId9"/>
    <p:sldId id="294" r:id="rId10"/>
    <p:sldId id="301" r:id="rId11"/>
    <p:sldId id="306" r:id="rId12"/>
    <p:sldId id="314" r:id="rId13"/>
    <p:sldId id="315" r:id="rId14"/>
    <p:sldId id="326" r:id="rId15"/>
    <p:sldId id="320" r:id="rId16"/>
    <p:sldId id="309" r:id="rId17"/>
    <p:sldId id="322" r:id="rId18"/>
    <p:sldId id="324" r:id="rId19"/>
    <p:sldId id="323" r:id="rId20"/>
    <p:sldId id="289" r:id="rId21"/>
    <p:sldId id="288" r:id="rId22"/>
    <p:sldId id="296" r:id="rId23"/>
    <p:sldId id="310" r:id="rId24"/>
    <p:sldId id="298" r:id="rId25"/>
    <p:sldId id="299" r:id="rId26"/>
    <p:sldId id="311" r:id="rId27"/>
    <p:sldId id="313" r:id="rId28"/>
    <p:sldId id="325" r:id="rId29"/>
    <p:sldId id="295" r:id="rId30"/>
    <p:sldId id="317" r:id="rId31"/>
    <p:sldId id="300" r:id="rId32"/>
    <p:sldId id="316" r:id="rId33"/>
    <p:sldId id="302" r:id="rId34"/>
    <p:sldId id="307" r:id="rId35"/>
    <p:sldId id="308" r:id="rId36"/>
    <p:sldId id="303" r:id="rId37"/>
    <p:sldId id="304" r:id="rId38"/>
    <p:sldId id="318" r:id="rId39"/>
    <p:sldId id="319" r:id="rId40"/>
    <p:sldId id="321" r:id="rId41"/>
    <p:sldId id="305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466D12C8-A82A-431B-90E6-BDF6D5DD12AA}">
          <p14:sldIdLst>
            <p14:sldId id="285"/>
            <p14:sldId id="286"/>
            <p14:sldId id="287"/>
            <p14:sldId id="291"/>
            <p14:sldId id="292"/>
            <p14:sldId id="327"/>
            <p14:sldId id="312"/>
            <p14:sldId id="293"/>
            <p14:sldId id="294"/>
            <p14:sldId id="301"/>
            <p14:sldId id="306"/>
            <p14:sldId id="314"/>
            <p14:sldId id="315"/>
            <p14:sldId id="326"/>
            <p14:sldId id="320"/>
            <p14:sldId id="309"/>
            <p14:sldId id="322"/>
            <p14:sldId id="324"/>
            <p14:sldId id="323"/>
            <p14:sldId id="289"/>
            <p14:sldId id="288"/>
            <p14:sldId id="296"/>
            <p14:sldId id="310"/>
            <p14:sldId id="298"/>
            <p14:sldId id="299"/>
            <p14:sldId id="311"/>
            <p14:sldId id="313"/>
            <p14:sldId id="325"/>
            <p14:sldId id="295"/>
            <p14:sldId id="317"/>
            <p14:sldId id="300"/>
            <p14:sldId id="316"/>
            <p14:sldId id="302"/>
            <p14:sldId id="307"/>
            <p14:sldId id="308"/>
            <p14:sldId id="303"/>
            <p14:sldId id="304"/>
            <p14:sldId id="318"/>
            <p14:sldId id="319"/>
            <p14:sldId id="321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5201" userDrawn="1">
          <p15:clr>
            <a:srgbClr val="A4A3A4"/>
          </p15:clr>
        </p15:guide>
        <p15:guide id="4" orient="horz" pos="3430" userDrawn="1">
          <p15:clr>
            <a:srgbClr val="A4A3A4"/>
          </p15:clr>
        </p15:guide>
        <p15:guide id="5" pos="5292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9E2"/>
    <a:srgbClr val="B183B9"/>
    <a:srgbClr val="023D6B"/>
    <a:srgbClr val="EC5E71"/>
    <a:srgbClr val="BAD25E"/>
    <a:srgbClr val="F9B45B"/>
    <a:srgbClr val="ADBDE3"/>
    <a:srgbClr val="FBEC56"/>
    <a:srgbClr val="AD1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42" autoAdjust="0"/>
    <p:restoredTop sz="83604" autoAdjust="0"/>
  </p:normalViewPr>
  <p:slideViewPr>
    <p:cSldViewPr showGuides="1">
      <p:cViewPr varScale="1">
        <p:scale>
          <a:sx n="84" d="100"/>
          <a:sy n="84" d="100"/>
        </p:scale>
        <p:origin x="723" y="45"/>
      </p:cViewPr>
      <p:guideLst>
        <p:guide orient="horz" pos="709"/>
        <p:guide pos="234"/>
        <p:guide pos="5201"/>
        <p:guide orient="horz" pos="3430"/>
        <p:guide pos="5292"/>
        <p:guide orient="horz" pos="411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3534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5229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7795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4883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3474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8" y="537344"/>
            <a:ext cx="10728324" cy="586466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444192"/>
            <a:ext cx="10728324" cy="486137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088740"/>
            <a:ext cx="10728324" cy="684076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3" name="Grafik 92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DAB8BED-06C7-4554-80F0-C2671CCF544D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20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0" y="537344"/>
            <a:ext cx="1072775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660216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6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4" name="Grafik 93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5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D1B7F35-3623-4988-949F-24D8E07396D3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04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IC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6B642BA-A26D-4508-A7BE-2B11881C5A4F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90AE19E-8B1D-16A0-12FE-05D0C5054E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329088"/>
            <a:ext cx="11448458" cy="309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94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CA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C7D0969-2050-49FA-888B-C2E62F2AE14D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09" y="342750"/>
            <a:ext cx="11449050" cy="30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27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C &amp; Q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732DF23-5954-43FD-97F7-7178182A1498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52632"/>
            <a:ext cx="11449050" cy="307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90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Q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7F508C4-83D9-40CC-94D1-9AEA730F3093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09" y="342750"/>
            <a:ext cx="11449050" cy="30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4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2411" y="3633688"/>
            <a:ext cx="10727772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der Präsentation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75" y="4970822"/>
            <a:ext cx="10729418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Datum  |  Name</a:t>
            </a:r>
            <a:endParaRPr lang="en-US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4185084"/>
            <a:ext cx="10728326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der Präsentation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sp>
        <p:nvSpPr>
          <p:cNvPr id="97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20A13ED-F232-4F6B-A261-EF855223A3A3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21106"/>
            <a:ext cx="11447884" cy="31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09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63143"/>
            <a:ext cx="11449051" cy="42142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08720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A9D3055-7661-4802-A741-7BC2AB520207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020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78310"/>
            <a:ext cx="11437575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FF90422-5EA9-49BF-B256-D3D2AA4EDCC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08720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D089308-082B-4F26-951E-A5F84D234A7D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392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628775"/>
            <a:ext cx="5437188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4" y="4900254"/>
            <a:ext cx="5437189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1474" y="908720"/>
            <a:ext cx="114363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FAC963E-DE1A-419A-8437-899BF9E26B30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1651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FEBD5A-CDB1-411E-9184-7981E1A304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5" y="908720"/>
            <a:ext cx="11436348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B161081-E70C-4385-9107-2405D6572B42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87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E8AF11-FB81-42DE-B82C-BAAE6442B5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54CF265-BAC6-4958-899E-F1FCB63F3D61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313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/>
          <a:lstStyle>
            <a:lvl1pPr algn="ctr">
              <a:defRPr lang="en-US" sz="3200" b="1" kern="1200" cap="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63EC-F9B3-40D2-94DB-9CEFF71F1EDF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3015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1475" y="2348880"/>
            <a:ext cx="11449050" cy="1124780"/>
          </a:xfrm>
        </p:spPr>
        <p:txBody>
          <a:bodyPr anchor="ctr" anchorCtr="0"/>
          <a:lstStyle>
            <a:lvl1pPr algn="ctr">
              <a:defRPr lang="en-US" sz="3200" b="1" kern="1200" cap="all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F15B9-4844-4BAD-AE28-BE024F19B505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3789040"/>
            <a:ext cx="11449049" cy="509994"/>
          </a:xfrm>
        </p:spPr>
        <p:txBody>
          <a:bodyPr/>
          <a:lstStyle>
            <a:lvl1pPr marL="0" indent="0" algn="ctr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3679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578311"/>
            <a:ext cx="11449050" cy="4190666"/>
          </a:xfrm>
        </p:spPr>
        <p:txBody>
          <a:bodyPr/>
          <a:lstStyle>
            <a:lvl1pPr marL="177815" indent="-177815">
              <a:defRPr sz="1800"/>
            </a:lvl1pPr>
            <a:lvl2pPr marL="361981" indent="-184166">
              <a:defRPr sz="1800"/>
            </a:lvl2pPr>
            <a:lvl3pPr marL="539796" indent="-177815">
              <a:defRPr sz="1800"/>
            </a:lvl3pPr>
            <a:lvl4pPr marL="717610" indent="-177815">
              <a:defRPr sz="1800"/>
            </a:lvl4pPr>
            <a:lvl5pPr marL="895425" indent="-177815"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86E38AD-6ACC-4BA6-A4EE-B3E932DD22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475" y="908720"/>
            <a:ext cx="11449050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AF44DFC-56D3-45F2-8DCD-B0C943F6522E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547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>
  <p:cSld name="1_Titel und Inhal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371474" y="1563143"/>
            <a:ext cx="11449051" cy="4214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sldNum" idx="12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dt" idx="10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2FE4D70-F888-48F4-8D97-B01A49F8262E}" type="datetime1">
              <a:rPr lang="de-DE" smtClean="0"/>
              <a:t>08.09.2026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498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BB0BF3B-A060-4415-9718-6BE7CE9D4536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2F4D17-1AD6-42D9-B93A-EB002C62F43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pic>
        <p:nvPicPr>
          <p:cNvPr id="92" name="Grafik 91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39" y="5952227"/>
            <a:ext cx="4683317" cy="7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0" r:id="rId3"/>
    <p:sldLayoutId id="2147483681" r:id="rId4"/>
    <p:sldLayoutId id="2147483682" r:id="rId5"/>
    <p:sldLayoutId id="2147483683" r:id="rId6"/>
    <p:sldLayoutId id="2147483680" r:id="rId7"/>
    <p:sldLayoutId id="2147483662" r:id="rId8"/>
    <p:sldLayoutId id="2147483672" r:id="rId9"/>
    <p:sldLayoutId id="2147483673" r:id="rId10"/>
    <p:sldLayoutId id="2147483666" r:id="rId11"/>
    <p:sldLayoutId id="2147483667" r:id="rId12"/>
    <p:sldLayoutId id="2147483674" r:id="rId13"/>
    <p:sldLayoutId id="2147483675" r:id="rId14"/>
    <p:sldLayoutId id="2147483679" r:id="rId15"/>
    <p:sldLayoutId id="2147483684" r:id="rId16"/>
  </p:sldLayoutIdLst>
  <p:hf hdr="0" ftr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sz="3200" b="1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278" userDrawn="1">
          <p15:clr>
            <a:srgbClr val="F26B43"/>
          </p15:clr>
        </p15:guide>
        <p15:guide id="6" pos="3659" userDrawn="1">
          <p15:clr>
            <a:srgbClr val="F26B43"/>
          </p15:clr>
        </p15:guide>
        <p15:guide id="7" pos="4021" userDrawn="1">
          <p15:clr>
            <a:srgbClr val="F26B43"/>
          </p15:clr>
        </p15:guide>
        <p15:guide id="8" orient="horz" pos="36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rgo-gw.eu/science/detector/sensitivity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0.png"/><Relationship Id="rId5" Type="http://schemas.openxmlformats.org/officeDocument/2006/relationships/image" Target="../media/image23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400" dirty="0" err="1"/>
              <a:t>Seismic</a:t>
            </a:r>
            <a:r>
              <a:rPr lang="de-DE" sz="2400" dirty="0"/>
              <a:t> Signal </a:t>
            </a:r>
            <a:r>
              <a:rPr lang="de-DE" sz="2400" dirty="0" err="1"/>
              <a:t>Prediction</a:t>
            </a:r>
            <a:r>
              <a:rPr lang="de-DE" sz="2400" dirty="0"/>
              <a:t> </a:t>
            </a:r>
            <a:r>
              <a:rPr lang="de-DE" sz="2400" dirty="0" err="1"/>
              <a:t>from</a:t>
            </a:r>
            <a:r>
              <a:rPr lang="de-DE" sz="2400" dirty="0"/>
              <a:t> an </a:t>
            </a:r>
            <a:r>
              <a:rPr lang="de-DE" sz="2400" dirty="0" err="1"/>
              <a:t>Accelerometer</a:t>
            </a:r>
            <a:r>
              <a:rPr lang="de-DE" sz="2400" dirty="0"/>
              <a:t> Array </a:t>
            </a:r>
            <a:r>
              <a:rPr lang="de-DE" sz="2400" dirty="0" err="1"/>
              <a:t>towards</a:t>
            </a:r>
            <a:r>
              <a:rPr lang="de-DE" sz="2400" dirty="0"/>
              <a:t> Online </a:t>
            </a:r>
            <a:r>
              <a:rPr lang="de-DE" sz="2400" dirty="0" err="1"/>
              <a:t>Newtonian</a:t>
            </a:r>
            <a:r>
              <a:rPr lang="de-DE" sz="2400" dirty="0"/>
              <a:t> Noise </a:t>
            </a:r>
            <a:r>
              <a:rPr lang="de-DE" sz="2400" dirty="0" err="1"/>
              <a:t>MitigatioN</a:t>
            </a:r>
            <a:r>
              <a:rPr lang="de-DE" sz="2400" dirty="0"/>
              <a:t> BY FPGA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25-08-2026 | </a:t>
            </a:r>
            <a:r>
              <a:rPr lang="en-US" dirty="0"/>
              <a:t>Elguja Abuladze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31838" y="4419600"/>
            <a:ext cx="10728326" cy="539316"/>
          </a:xfrm>
        </p:spPr>
        <p:txBody>
          <a:bodyPr/>
          <a:lstStyle/>
          <a:p>
            <a:r>
              <a:rPr lang="de-DE" sz="2400" dirty="0"/>
              <a:t>Master </a:t>
            </a:r>
            <a:r>
              <a:rPr lang="de-DE" sz="2400" dirty="0" err="1"/>
              <a:t>thesis</a:t>
            </a:r>
            <a:r>
              <a:rPr lang="de-DE" sz="2400" dirty="0"/>
              <a:t> Final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7D37687-80DC-41E0-A6D9-A3805532660F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</a:t>
            </a:fld>
            <a:endParaRPr lang="de-D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290" y="5878566"/>
            <a:ext cx="755621" cy="7556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423600"/>
            <a:ext cx="12192000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ka-GE" sz="1400" dirty="0">
                <a:latin typeface="Arial" panose="020B0604020202020204" pitchFamily="34" charset="0"/>
                <a:cs typeface="Arial" panose="020B0604020202020204" pitchFamily="34" charset="0"/>
              </a:rPr>
              <a:t>შოთა რუსთაველის საქართველოს ეროვნული სამეცნიერო ფონდის მხარდაჭერით [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GHZ-25-005</a:t>
            </a:r>
            <a:r>
              <a:rPr lang="ka-GE" sz="1400" dirty="0">
                <a:latin typeface="Arial" panose="020B0604020202020204" pitchFamily="34" charset="0"/>
                <a:cs typeface="Arial" panose="020B0604020202020204" pitchFamily="34" charset="0"/>
              </a:rPr>
              <a:t>] /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This work was supported by Shota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Rustaveli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National Science Foundation of Georgia (SRNSFG) [GHZ-25-005]</a:t>
            </a:r>
          </a:p>
        </p:txBody>
      </p:sp>
    </p:spTree>
    <p:extLst>
      <p:ext uri="{BB962C8B-B14F-4D97-AF65-F5344CB8AC3E}">
        <p14:creationId xmlns:p14="http://schemas.microsoft.com/office/powerpoint/2010/main" val="1089737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 txBox="1"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dirty="0"/>
              <a:t>background</a:t>
            </a:r>
            <a:endParaRPr dirty="0"/>
          </a:p>
        </p:txBody>
      </p:sp>
      <p:sp>
        <p:nvSpPr>
          <p:cNvPr id="150" name="Google Shape;150;p5"/>
          <p:cNvSpPr txBox="1">
            <a:spLocks noGrp="1"/>
          </p:cNvSpPr>
          <p:nvPr>
            <p:ph type="body" idx="1"/>
          </p:nvPr>
        </p:nvSpPr>
        <p:spPr>
          <a:xfrm>
            <a:off x="371475" y="1563150"/>
            <a:ext cx="7260900" cy="21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1905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 dirty="0"/>
              <a:t>Detection of </a:t>
            </a:r>
            <a:r>
              <a:rPr lang="en-US" sz="1600" b="1" dirty="0"/>
              <a:t>gravitational waves</a:t>
            </a:r>
            <a:r>
              <a:rPr lang="en-US" sz="1600" dirty="0"/>
              <a:t> using laser interferometry</a:t>
            </a:r>
          </a:p>
          <a:p>
            <a:pPr marL="228600" lvl="0" indent="-1905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 dirty="0"/>
              <a:t>Enables </a:t>
            </a:r>
            <a:r>
              <a:rPr lang="en-US" sz="1600" b="1" dirty="0" err="1"/>
              <a:t>multimessenger</a:t>
            </a:r>
            <a:r>
              <a:rPr lang="en-US" sz="1600" b="1" dirty="0"/>
              <a:t> observations</a:t>
            </a:r>
            <a:r>
              <a:rPr lang="en-US" sz="1600" dirty="0"/>
              <a:t> of the universe</a:t>
            </a:r>
            <a:endParaRPr sz="1600" dirty="0"/>
          </a:p>
          <a:p>
            <a:pPr marL="228600" lvl="0" indent="-1905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 dirty="0"/>
              <a:t>Significantly improved </a:t>
            </a:r>
            <a:r>
              <a:rPr lang="en-US" sz="1600" b="1" dirty="0"/>
              <a:t>sensitivity </a:t>
            </a:r>
            <a:r>
              <a:rPr lang="en-US" sz="1600" dirty="0"/>
              <a:t>compared to current detectors (LIGO/Virgo)</a:t>
            </a:r>
            <a:endParaRPr sz="1600" dirty="0"/>
          </a:p>
          <a:p>
            <a:pPr marL="228600" lvl="0" indent="-1905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 dirty="0"/>
              <a:t>Limited by environmental noise sources (e.g., </a:t>
            </a:r>
            <a:r>
              <a:rPr lang="en-US" sz="1600" b="1" dirty="0"/>
              <a:t>Seismic noise</a:t>
            </a:r>
            <a:r>
              <a:rPr lang="en-US" sz="1600" dirty="0"/>
              <a:t>)</a:t>
            </a:r>
            <a:endParaRPr sz="1600" dirty="0"/>
          </a:p>
          <a:p>
            <a:pPr marL="228600" lvl="0" indent="-1905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 dirty="0"/>
              <a:t>ET Pathfinder: experimental platform in Maastricht for development and validation of ET concepts</a:t>
            </a:r>
            <a:endParaRPr sz="1600" dirty="0"/>
          </a:p>
          <a:p>
            <a:pPr marL="228600" lvl="0" indent="-88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dirty="0"/>
          </a:p>
          <a:p>
            <a:pPr marL="228600" lvl="0" indent="-88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dirty="0"/>
          </a:p>
          <a:p>
            <a:pPr marL="228600" lvl="0" indent="-889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dirty="0"/>
          </a:p>
        </p:txBody>
      </p:sp>
      <p:sp>
        <p:nvSpPr>
          <p:cNvPr id="151" name="Google Shape;151;p5"/>
          <p:cNvSpPr txBox="1">
            <a:spLocks noGrp="1"/>
          </p:cNvSpPr>
          <p:nvPr>
            <p:ph type="sldNum" idx="12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25095"/>
              </a:buClr>
              <a:buSzPts val="1800"/>
              <a:buNone/>
            </a:pPr>
            <a:r>
              <a:rPr lang="en-US" b="1" dirty="0">
                <a:solidFill>
                  <a:srgbClr val="325095"/>
                </a:solidFill>
              </a:rPr>
              <a:t>Einstein Telescope – What it is and how it works </a:t>
            </a:r>
            <a:endParaRPr dirty="0"/>
          </a:p>
          <a:p>
            <a:pPr marL="21590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1" dirty="0">
              <a:solidFill>
                <a:srgbClr val="325095"/>
              </a:solidFill>
            </a:endParaRPr>
          </a:p>
        </p:txBody>
      </p:sp>
      <p:sp>
        <p:nvSpPr>
          <p:cNvPr id="153" name="Google Shape;153;p5"/>
          <p:cNvSpPr txBox="1">
            <a:spLocks noGrp="1"/>
          </p:cNvSpPr>
          <p:nvPr>
            <p:ph type="dt" idx="10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C79F8CD2-C4A4-4074-AE63-678D1947AB25}" type="datetime1">
              <a:rPr lang="de-DE" smtClean="0"/>
              <a:t>08.09.2026</a:t>
            </a:fld>
            <a:endParaRPr/>
          </a:p>
        </p:txBody>
      </p:sp>
      <p:pic>
        <p:nvPicPr>
          <p:cNvPr id="157" name="Google Shape;157;p5" descr="Gravitational waves - Einstein Telescope"/>
          <p:cNvPicPr preferRelativeResize="0"/>
          <p:nvPr/>
        </p:nvPicPr>
        <p:blipFill rotWithShape="1">
          <a:blip r:embed="rId3">
            <a:alphaModFix/>
          </a:blip>
          <a:srcRect l="1739" r="1739"/>
          <a:stretch/>
        </p:blipFill>
        <p:spPr>
          <a:xfrm>
            <a:off x="7924800" y="3795074"/>
            <a:ext cx="3575304" cy="202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788" y="3572850"/>
            <a:ext cx="5704274" cy="24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181"/>
          <a:stretch/>
        </p:blipFill>
        <p:spPr>
          <a:xfrm>
            <a:off x="7924800" y="598382"/>
            <a:ext cx="3574897" cy="297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3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 txBox="1"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/>
              <a:t>background</a:t>
            </a:r>
            <a:endParaRPr dirty="0"/>
          </a:p>
        </p:txBody>
      </p:sp>
      <p:sp>
        <p:nvSpPr>
          <p:cNvPr id="164" name="Google Shape;164;p6"/>
          <p:cNvSpPr txBox="1">
            <a:spLocks noGrp="1"/>
          </p:cNvSpPr>
          <p:nvPr>
            <p:ph type="body" idx="1"/>
          </p:nvPr>
        </p:nvSpPr>
        <p:spPr>
          <a:xfrm>
            <a:off x="371475" y="1563150"/>
            <a:ext cx="5668800" cy="42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203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/>
              <a:t>Combines observations from </a:t>
            </a:r>
            <a:r>
              <a:rPr lang="en-US" sz="1800" b="1" dirty="0"/>
              <a:t>different types of signals</a:t>
            </a:r>
            <a:r>
              <a:rPr lang="en-US" sz="1800" dirty="0"/>
              <a:t>(gravitational waves, electromagnetic radiation…)</a:t>
            </a:r>
            <a:endParaRPr sz="1800" dirty="0"/>
          </a:p>
          <a:p>
            <a:pPr marL="228600" lvl="0" indent="-203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Provides a more complete understanding of astrophysical events</a:t>
            </a:r>
            <a:endParaRPr sz="1800" dirty="0"/>
          </a:p>
          <a:p>
            <a:pPr marL="228600" lvl="0" indent="-22860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sz="1800" b="1" dirty="0"/>
              <a:t>Example</a:t>
            </a:r>
            <a:r>
              <a:rPr lang="en-US" sz="1800" dirty="0"/>
              <a:t>: binary neutron star merger </a:t>
            </a:r>
            <a:endParaRPr sz="1800" dirty="0"/>
          </a:p>
          <a:p>
            <a:pPr marL="450850" lvl="1" indent="-23495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detected via gravitational waves (LIGO/Virgo)</a:t>
            </a:r>
            <a:endParaRPr sz="1800" dirty="0"/>
          </a:p>
          <a:p>
            <a:pPr marL="450850" lvl="1" indent="-234950" algn="l" rtl="0">
              <a:spcBef>
                <a:spcPts val="600"/>
              </a:spcBef>
              <a:spcAft>
                <a:spcPts val="0"/>
              </a:spcAft>
              <a:buSzPts val="1800"/>
              <a:buChar char="•"/>
            </a:pPr>
            <a:r>
              <a:rPr lang="en-US" sz="1800" dirty="0"/>
              <a:t>detected via gamma rays (Fermi)</a:t>
            </a:r>
            <a:endParaRPr sz="1800" dirty="0"/>
          </a:p>
          <a:p>
            <a:pPr marL="228600" lvl="0" indent="-20320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en-US" sz="1800" dirty="0"/>
              <a:t>Requires </a:t>
            </a:r>
            <a:r>
              <a:rPr lang="en-US" sz="1800" b="1" dirty="0"/>
              <a:t>real-time detection </a:t>
            </a:r>
            <a:r>
              <a:rPr lang="en-US" sz="1800" dirty="0"/>
              <a:t>and rapid communication to enable follow-up observations</a:t>
            </a:r>
            <a:endParaRPr sz="1800" dirty="0"/>
          </a:p>
        </p:txBody>
      </p:sp>
      <p:sp>
        <p:nvSpPr>
          <p:cNvPr id="165" name="Google Shape;165;p6"/>
          <p:cNvSpPr txBox="1">
            <a:spLocks noGrp="1"/>
          </p:cNvSpPr>
          <p:nvPr>
            <p:ph type="sldNum" idx="12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66" name="Google Shape;166;p6"/>
          <p:cNvSpPr txBox="1"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rPr lang="en-US"/>
              <a:t>Multimessenger</a:t>
            </a:r>
            <a:endParaRPr/>
          </a:p>
        </p:txBody>
      </p:sp>
      <p:sp>
        <p:nvSpPr>
          <p:cNvPr id="167" name="Google Shape;167;p6"/>
          <p:cNvSpPr txBox="1">
            <a:spLocks noGrp="1"/>
          </p:cNvSpPr>
          <p:nvPr>
            <p:ph type="dt" idx="10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fld id="{DABC0C8F-B7ED-441D-9A1A-3A4BB3C1A88B}" type="datetime1">
              <a:rPr lang="de-DE" smtClean="0"/>
              <a:t>08.09.2026</a:t>
            </a:fld>
            <a:endParaRPr dirty="0"/>
          </a:p>
        </p:txBody>
      </p:sp>
      <p:pic>
        <p:nvPicPr>
          <p:cNvPr id="168" name="Google Shape;16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7672" y="1563150"/>
            <a:ext cx="4850252" cy="42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29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658335"/>
            <a:ext cx="7986044" cy="3675665"/>
          </a:xfrm>
        </p:spPr>
        <p:txBody>
          <a:bodyPr/>
          <a:lstStyle/>
          <a:p>
            <a:pPr marL="215900" lvl="1" indent="0">
              <a:buNone/>
            </a:pPr>
            <a:r>
              <a:rPr lang="en-US" sz="1800" b="1" dirty="0"/>
              <a:t>Advantages</a:t>
            </a:r>
          </a:p>
          <a:p>
            <a:pPr lvl="1"/>
            <a:r>
              <a:rPr lang="en-US" sz="1800" dirty="0"/>
              <a:t>Real-time processing ( ~ 1ms @ 1000Hz)</a:t>
            </a:r>
          </a:p>
          <a:p>
            <a:pPr lvl="1"/>
            <a:r>
              <a:rPr lang="en-US" sz="1800" dirty="0"/>
              <a:t>Low and deterministic latency</a:t>
            </a:r>
          </a:p>
          <a:p>
            <a:pPr lvl="1"/>
            <a:r>
              <a:rPr lang="en-US" sz="1800" dirty="0"/>
              <a:t>Streaming, parallel, and pipelined processing</a:t>
            </a:r>
          </a:p>
          <a:p>
            <a:pPr marL="215900" lvl="1" indent="0">
              <a:buNone/>
            </a:pPr>
            <a:r>
              <a:rPr lang="en-US" sz="1800" b="1" dirty="0"/>
              <a:t>Constraints</a:t>
            </a:r>
          </a:p>
          <a:p>
            <a:pPr lvl="1"/>
            <a:r>
              <a:rPr lang="en-US" sz="1800" dirty="0"/>
              <a:t>Limited on-chip resources: BRAM, DSP, LUT, and FF</a:t>
            </a:r>
          </a:p>
          <a:p>
            <a:pPr lvl="1"/>
            <a:r>
              <a:rPr lang="en-US" sz="1800" dirty="0"/>
              <a:t>Fixed-point quantization and hardware-aware model optimization</a:t>
            </a:r>
          </a:p>
          <a:p>
            <a:pPr lvl="1"/>
            <a:r>
              <a:rPr lang="en-US" sz="1800" dirty="0"/>
              <a:t>Model architecture must be supported by the HLS toolchain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What changes due to FPGA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E84C3-95E4-4230-A3BE-2B990471AA05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817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prediction of the target sensor from the others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152400" y="913197"/>
            <a:ext cx="11436348" cy="509994"/>
          </a:xfrm>
        </p:spPr>
        <p:txBody>
          <a:bodyPr/>
          <a:lstStyle/>
          <a:p>
            <a:r>
              <a:rPr lang="en-US" dirty="0"/>
              <a:t>Sensor arrays, as proxy measurements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A127BFE-2AA6-4E33-A98A-01409A6EE809}" type="datetime1">
              <a:rPr lang="de-DE" smtClean="0"/>
              <a:t>08.09.2026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0"/>
          <a:stretch/>
        </p:blipFill>
        <p:spPr>
          <a:xfrm>
            <a:off x="965443" y="2438400"/>
            <a:ext cx="4607341" cy="2286000"/>
          </a:xfrm>
          <a:prstGeom prst="rect">
            <a:avLst/>
          </a:prstGeom>
        </p:spPr>
      </p:pic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6823307" y="3241688"/>
          <a:ext cx="2502003" cy="1304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819662855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441484777"/>
                    </a:ext>
                  </a:extLst>
                </a:gridCol>
                <a:gridCol w="763692">
                  <a:extLst>
                    <a:ext uri="{9D8B030D-6E8A-4147-A177-3AD203B41FA5}">
                      <a16:colId xmlns:a16="http://schemas.microsoft.com/office/drawing/2014/main" val="1777108963"/>
                    </a:ext>
                  </a:extLst>
                </a:gridCol>
                <a:gridCol w="255587">
                  <a:extLst>
                    <a:ext uri="{9D8B030D-6E8A-4147-A177-3AD203B41FA5}">
                      <a16:colId xmlns:a16="http://schemas.microsoft.com/office/drawing/2014/main" val="1282322633"/>
                    </a:ext>
                  </a:extLst>
                </a:gridCol>
                <a:gridCol w="255587">
                  <a:extLst>
                    <a:ext uri="{9D8B030D-6E8A-4147-A177-3AD203B41FA5}">
                      <a16:colId xmlns:a16="http://schemas.microsoft.com/office/drawing/2014/main" val="3803902563"/>
                    </a:ext>
                  </a:extLst>
                </a:gridCol>
                <a:gridCol w="255587">
                  <a:extLst>
                    <a:ext uri="{9D8B030D-6E8A-4147-A177-3AD203B41FA5}">
                      <a16:colId xmlns:a16="http://schemas.microsoft.com/office/drawing/2014/main" val="2019400618"/>
                    </a:ext>
                  </a:extLst>
                </a:gridCol>
              </a:tblGrid>
              <a:tr h="217463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CH N+1</a:t>
                      </a:r>
                    </a:p>
                  </a:txBody>
                  <a:tcPr marL="0" marR="0" marT="0" marB="0" anchor="ctr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t-w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t-3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t-2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t-1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147926"/>
                  </a:ext>
                </a:extLst>
              </a:tr>
              <a:tr h="217463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</a:pPr>
                      <a:r>
                        <a:rPr lang="en-US" sz="1400" dirty="0"/>
                        <a:t>CH</a:t>
                      </a:r>
                      <a:r>
                        <a:rPr lang="en-US" sz="1400" baseline="0" dirty="0"/>
                        <a:t> 1</a:t>
                      </a:r>
                      <a:endParaRPr lang="en-US" sz="14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848925"/>
                  </a:ext>
                </a:extLst>
              </a:tr>
              <a:tr h="217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</a:t>
                      </a:r>
                      <a:r>
                        <a:rPr lang="en-US" sz="1400" baseline="0" dirty="0"/>
                        <a:t> 2</a:t>
                      </a:r>
                      <a:endParaRPr lang="en-US" sz="14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79350"/>
                  </a:ext>
                </a:extLst>
              </a:tr>
              <a:tr h="217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</a:t>
                      </a:r>
                      <a:r>
                        <a:rPr lang="en-US" sz="1400" baseline="0" dirty="0"/>
                        <a:t> 3</a:t>
                      </a:r>
                      <a:endParaRPr lang="en-US" sz="14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358101"/>
                  </a:ext>
                </a:extLst>
              </a:tr>
              <a:tr h="217463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688282"/>
                  </a:ext>
                </a:extLst>
              </a:tr>
              <a:tr h="2174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CH</a:t>
                      </a:r>
                      <a:r>
                        <a:rPr lang="en-US" sz="1400" baseline="0" dirty="0"/>
                        <a:t> N</a:t>
                      </a:r>
                      <a:endParaRPr lang="en-US" sz="14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4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150233"/>
                  </a:ext>
                </a:extLst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6019800" y="2650049"/>
            <a:ext cx="5930726" cy="2163221"/>
            <a:chOff x="8805455" y="16934053"/>
            <a:chExt cx="5930726" cy="2163221"/>
          </a:xfrm>
        </p:grpSpPr>
        <p:sp>
          <p:nvSpPr>
            <p:cNvPr id="25" name="Rounded Rectangle 24"/>
            <p:cNvSpPr/>
            <p:nvPr/>
          </p:nvSpPr>
          <p:spPr>
            <a:xfrm>
              <a:off x="12700699" y="17761170"/>
              <a:ext cx="376760" cy="1037550"/>
            </a:xfrm>
            <a:prstGeom prst="roundRect">
              <a:avLst/>
            </a:prstGeom>
            <a:solidFill>
              <a:srgbClr val="B0DCFE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>
                <a:lnSpc>
                  <a:spcPct val="95000"/>
                </a:lnSpc>
              </a:pPr>
              <a:r>
                <a:rPr lang="en-US" sz="2000" dirty="0">
                  <a:latin typeface="+mj-lt"/>
                </a:rPr>
                <a:t>CNN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V="1">
              <a:off x="12106832" y="17841480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12106832" y="18089355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12106832" y="18301427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12110007" y="18730626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13085516" y="18278741"/>
              <a:ext cx="439203" cy="3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13529539" y="18169013"/>
              <a:ext cx="256912" cy="219456"/>
            </a:xfrm>
            <a:prstGeom prst="rect">
              <a:avLst/>
            </a:prstGeom>
            <a:solidFill>
              <a:srgbClr val="FF0000"/>
            </a:solidFill>
            <a:ln cmpd="dbl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indent="-71438" algn="ctr">
                <a:lnSpc>
                  <a:spcPct val="95000"/>
                </a:lnSpc>
              </a:pPr>
              <a:r>
                <a:rPr lang="en-US" sz="1400" dirty="0">
                  <a:solidFill>
                    <a:srgbClr val="FFFF00"/>
                  </a:solidFill>
                  <a:latin typeface="+mj-lt"/>
                </a:rPr>
                <a:t>t</a:t>
              </a:r>
              <a:endParaRPr lang="en-US" sz="900" dirty="0">
                <a:solidFill>
                  <a:srgbClr val="FFFF00"/>
                </a:solidFill>
                <a:latin typeface="+mj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3762386" y="18121217"/>
              <a:ext cx="973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600"/>
                </a:spcBef>
              </a:pPr>
              <a:r>
                <a:rPr lang="en-US" sz="1400" dirty="0">
                  <a:latin typeface="+mj-lt"/>
                </a:rPr>
                <a:t>CH N + 1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 rot="16200000">
              <a:off x="8123184" y="17913328"/>
              <a:ext cx="1866217" cy="501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Surrounding Sensors</a:t>
              </a:r>
            </a:p>
            <a:p>
              <a:pPr algn="ctr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(Channel per Axis)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108812" y="17662491"/>
              <a:ext cx="1627369" cy="501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dirty="0"/>
                <a:t>Current Prediction</a:t>
              </a:r>
              <a:endParaRPr lang="en-US" sz="1400" dirty="0">
                <a:latin typeface="+mj-lt"/>
              </a:endParaRPr>
            </a:p>
            <a:p>
              <a:pPr algn="ctr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of Target Sensor </a:t>
              </a:r>
            </a:p>
          </p:txBody>
        </p:sp>
        <p:sp>
          <p:nvSpPr>
            <p:cNvPr id="35" name="Right Brace 34"/>
            <p:cNvSpPr/>
            <p:nvPr/>
          </p:nvSpPr>
          <p:spPr>
            <a:xfrm rot="10800000">
              <a:off x="9266655" y="17716720"/>
              <a:ext cx="278616" cy="1113750"/>
            </a:xfrm>
            <a:prstGeom prst="rightBrace">
              <a:avLst>
                <a:gd name="adj1" fmla="val 43155"/>
                <a:gd name="adj2" fmla="val 50000"/>
              </a:avLst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lt"/>
              </a:endParaRPr>
            </a:p>
          </p:txBody>
        </p:sp>
        <p:sp>
          <p:nvSpPr>
            <p:cNvPr id="36" name="Right Brace 35"/>
            <p:cNvSpPr/>
            <p:nvPr/>
          </p:nvSpPr>
          <p:spPr>
            <a:xfrm rot="16200000">
              <a:off x="11054710" y="16479676"/>
              <a:ext cx="228600" cy="1799034"/>
            </a:xfrm>
            <a:prstGeom prst="rightBrace">
              <a:avLst>
                <a:gd name="adj1" fmla="val 101798"/>
                <a:gd name="adj2" fmla="val 50000"/>
              </a:avLst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459679" y="16934053"/>
              <a:ext cx="1604927" cy="297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Window Size  = 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8164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7A213-5C86-1876-9CBE-6278B7090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32F64-5BB4-0FBE-4F40-71A7381EB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F0FBA-413C-4BBF-2A6E-DD6F9DBEA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Correlation</a:t>
            </a:r>
          </a:p>
          <a:p>
            <a:r>
              <a:rPr lang="en-US" dirty="0"/>
              <a:t>SER</a:t>
            </a:r>
          </a:p>
          <a:p>
            <a:r>
              <a:rPr lang="en-US" dirty="0"/>
              <a:t>Frequency domain evaluation</a:t>
            </a:r>
          </a:p>
          <a:p>
            <a:r>
              <a:rPr lang="en-US" dirty="0"/>
              <a:t>Residual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E0EB9-938F-AC16-BEE3-BAD95268B01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510AE5-E1CA-2514-EFCD-076CEE6F76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Model performance evaluation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AFEFD9-0CE6-E53F-F98C-024D1A30A03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5395E-F47B-49A1-AE76-15CAF1596463}" type="datetime1">
              <a:rPr lang="de-DE" smtClean="0"/>
              <a:t>08.09.2026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101DEAE-BFE4-4B13-6A1D-5C150F3A9C32}"/>
                  </a:ext>
                </a:extLst>
              </p:cNvPr>
              <p:cNvSpPr/>
              <p:nvPr/>
            </p:nvSpPr>
            <p:spPr>
              <a:xfrm>
                <a:off x="6095999" y="2527114"/>
                <a:ext cx="5486400" cy="1511486"/>
              </a:xfrm>
              <a:prstGeom prst="rect">
                <a:avLst/>
              </a:prstGeom>
              <a:no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ts val="1600"/>
                  </a:lnSpc>
                </a:pPr>
                <a:endParaRPr lang="en-US" sz="20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ts val="1600"/>
                  </a:lnSpc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SER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sz="20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den>
                          </m:f>
                        </m:e>
                      </m:func>
                    </m:oMath>
                  </m:oMathPara>
                </a14:m>
                <a:endParaRPr lang="en-US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ts val="1600"/>
                  </a:lnSpc>
                  <a:spcBef>
                    <a:spcPts val="1200"/>
                  </a:spcBef>
                </a:pPr>
                <a:r>
                  <a:rPr lang="en-US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Ratio between target-signal power and residual power, expressed in dB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2527114"/>
                <a:ext cx="5486400" cy="1511486"/>
              </a:xfrm>
              <a:prstGeom prst="rect">
                <a:avLst/>
              </a:prstGeom>
              <a:blipFill>
                <a:blip r:embed="rId2"/>
                <a:stretch>
                  <a:fillRect t="-28800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BC29B46-8391-C85E-3D05-059921E5667F}"/>
              </a:ext>
            </a:extLst>
          </p:cNvPr>
          <p:cNvSpPr txBox="1"/>
          <p:nvPr/>
        </p:nvSpPr>
        <p:spPr>
          <a:xfrm>
            <a:off x="5878511" y="1783195"/>
            <a:ext cx="6042039" cy="7355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200" b="1" dirty="0"/>
              <a:t>Primary evaluation metric</a:t>
            </a:r>
            <a:br>
              <a:rPr lang="en-US" sz="2200" dirty="0"/>
            </a:br>
            <a:r>
              <a:rPr lang="en-US" sz="2200" b="1" dirty="0"/>
              <a:t>Higher SER indicates better reconstruction.</a:t>
            </a:r>
            <a:endParaRPr lang="en-US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DA81E8-A625-5E36-D2C5-841A24384177}"/>
              </a:ext>
            </a:extLst>
          </p:cNvPr>
          <p:cNvSpPr txBox="1"/>
          <p:nvPr/>
        </p:nvSpPr>
        <p:spPr>
          <a:xfrm>
            <a:off x="371474" y="4800600"/>
            <a:ext cx="10741023" cy="73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200" dirty="0"/>
              <a:t>Time-domain and frequency-domain metrics are combined because no single metric fully describes reconstruction quality.</a:t>
            </a:r>
          </a:p>
        </p:txBody>
      </p:sp>
    </p:spTree>
    <p:extLst>
      <p:ext uri="{BB962C8B-B14F-4D97-AF65-F5344CB8AC3E}">
        <p14:creationId xmlns:p14="http://schemas.microsoft.com/office/powerpoint/2010/main" val="116582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752600"/>
            <a:ext cx="5486400" cy="36576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Residual analysis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983B9D9-A783-4E17-B16F-563A0228EA03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4619" y="1752600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4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Datasets and preprocessing</a:t>
            </a:r>
            <a:br>
              <a:rPr lang="en-US" dirty="0"/>
            </a:br>
            <a:r>
              <a:rPr lang="en-US" dirty="0"/>
              <a:t>ETPF – </a:t>
            </a:r>
            <a:r>
              <a:rPr lang="en-US" dirty="0" err="1"/>
              <a:t>Corridonia</a:t>
            </a:r>
            <a:r>
              <a:rPr lang="en-US" dirty="0"/>
              <a:t> – Hi-Net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4F8E787-9C5A-4335-BA3D-619DDC11F0A2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7" name="Picture 4" descr="https://www.appec.org/wp-content/uploads/2019/10/Pathfinder1c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294" y="2310365"/>
            <a:ext cx="2857891" cy="151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730751"/>
              </p:ext>
            </p:extLst>
          </p:nvPr>
        </p:nvGraphicFramePr>
        <p:xfrm>
          <a:off x="598485" y="3869812"/>
          <a:ext cx="10982328" cy="20218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3715">
                  <a:extLst>
                    <a:ext uri="{9D8B030D-6E8A-4147-A177-3AD203B41FA5}">
                      <a16:colId xmlns:a16="http://schemas.microsoft.com/office/drawing/2014/main" val="387742156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3615118367"/>
                    </a:ext>
                  </a:extLst>
                </a:gridCol>
                <a:gridCol w="3653631">
                  <a:extLst>
                    <a:ext uri="{9D8B030D-6E8A-4147-A177-3AD203B41FA5}">
                      <a16:colId xmlns:a16="http://schemas.microsoft.com/office/drawing/2014/main" val="2648338573"/>
                    </a:ext>
                  </a:extLst>
                </a:gridCol>
                <a:gridCol w="2745582">
                  <a:extLst>
                    <a:ext uri="{9D8B030D-6E8A-4147-A177-3AD203B41FA5}">
                      <a16:colId xmlns:a16="http://schemas.microsoft.com/office/drawing/2014/main" val="684252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Corridonia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Hi-Net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7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Dataset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 hours + 8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~ 2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48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Sampling rate</a:t>
                      </a:r>
                      <a:r>
                        <a:rPr lang="en-US" baseline="0" dirty="0"/>
                        <a:t> and Bit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500 Hz, 24-bit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</a:t>
                      </a:r>
                      <a:r>
                        <a:rPr lang="en-US" baseline="0" dirty="0"/>
                        <a:t> Hz</a:t>
                      </a:r>
                      <a:r>
                        <a:rPr lang="en-US" dirty="0"/>
                        <a:t>, 20-bit resolution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 Hz, 27-bit</a:t>
                      </a:r>
                      <a:r>
                        <a:rPr lang="en-US" baseline="0" dirty="0"/>
                        <a:t> resolution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1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 of channels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 vertical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three</a:t>
                      </a:r>
                      <a:r>
                        <a:rPr lang="en-US" baseline="0" dirty="0"/>
                        <a:t>-axial sensors </a:t>
                      </a:r>
                    </a:p>
                    <a:p>
                      <a:pPr algn="ctr"/>
                      <a:r>
                        <a:rPr lang="en-US" dirty="0"/>
                        <a:t>(15 channels)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 vertical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55904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5296676" y="2101291"/>
            <a:ext cx="3559181" cy="1723757"/>
            <a:chOff x="3960156" y="1904670"/>
            <a:chExt cx="3414208" cy="1653545"/>
          </a:xfrm>
        </p:grpSpPr>
        <p:pic>
          <p:nvPicPr>
            <p:cNvPr id="11" name="Google Shape;228;p11"/>
            <p:cNvPicPr preferRelativeResize="0"/>
            <p:nvPr/>
          </p:nvPicPr>
          <p:blipFill rotWithShape="1">
            <a:blip r:embed="rId3">
              <a:alphaModFix/>
            </a:blip>
            <a:srcRect r="64707"/>
            <a:stretch/>
          </p:blipFill>
          <p:spPr>
            <a:xfrm>
              <a:off x="3960156" y="1904670"/>
              <a:ext cx="1754844" cy="1653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228;p11"/>
            <p:cNvPicPr preferRelativeResize="0"/>
            <p:nvPr/>
          </p:nvPicPr>
          <p:blipFill rotWithShape="1">
            <a:blip r:embed="rId3">
              <a:alphaModFix/>
            </a:blip>
            <a:srcRect l="69386"/>
            <a:stretch/>
          </p:blipFill>
          <p:spPr>
            <a:xfrm>
              <a:off x="5852157" y="1904670"/>
              <a:ext cx="1522207" cy="165354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5857" y="304800"/>
            <a:ext cx="2724956" cy="352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Selected Model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Optuna</a:t>
            </a:r>
            <a:r>
              <a:rPr lang="en-US" dirty="0"/>
              <a:t> selected different temporal windows and model depths for the two datasets	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863EF51-319E-40B4-8572-7F13ACF1E8CB}" type="datetime1">
              <a:rPr lang="de-DE" smtClean="0"/>
              <a:t>08.09.2026</a:t>
            </a:fld>
            <a:endParaRPr lang="de-DE" dirty="0"/>
          </a:p>
        </p:txBody>
      </p:sp>
      <p:grpSp>
        <p:nvGrpSpPr>
          <p:cNvPr id="43" name="Group 42"/>
          <p:cNvGrpSpPr/>
          <p:nvPr/>
        </p:nvGrpSpPr>
        <p:grpSpPr>
          <a:xfrm>
            <a:off x="3460856" y="1971462"/>
            <a:ext cx="2420318" cy="3133938"/>
            <a:chOff x="6329246" y="1609397"/>
            <a:chExt cx="4001542" cy="3133938"/>
          </a:xfrm>
        </p:grpSpPr>
        <p:sp>
          <p:nvSpPr>
            <p:cNvPr id="11" name="Textfeld 2">
              <a:extLst>
                <a:ext uri="{FF2B5EF4-FFF2-40B4-BE49-F238E27FC236}">
                  <a16:creationId xmlns:a16="http://schemas.microsoft.com/office/drawing/2014/main" id="{1D8DED8D-4C50-3812-4F60-BE13818A8D96}"/>
                </a:ext>
              </a:extLst>
            </p:cNvPr>
            <p:cNvSpPr txBox="1"/>
            <p:nvPr/>
          </p:nvSpPr>
          <p:spPr>
            <a:xfrm>
              <a:off x="6345658" y="1609397"/>
              <a:ext cx="3396299" cy="461665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Model B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Rechteck: diagonal liegende Ecken abgerundet 3">
              <a:extLst>
                <a:ext uri="{FF2B5EF4-FFF2-40B4-BE49-F238E27FC236}">
                  <a16:creationId xmlns:a16="http://schemas.microsoft.com/office/drawing/2014/main" id="{EBB0AECB-635C-918C-5626-8FDE1E88B906}"/>
                </a:ext>
              </a:extLst>
            </p:cNvPr>
            <p:cNvSpPr/>
            <p:nvPr/>
          </p:nvSpPr>
          <p:spPr>
            <a:xfrm>
              <a:off x="6331754" y="2234608"/>
              <a:ext cx="3396299" cy="539805"/>
            </a:xfrm>
            <a:prstGeom prst="round2DiagRect">
              <a:avLst/>
            </a:prstGeom>
            <a:noFill/>
            <a:ln w="28575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Input (</a:t>
              </a:r>
              <a:r>
                <a:rPr lang="en-US" sz="1400" b="1" dirty="0">
                  <a:solidFill>
                    <a:schemeClr val="tx1"/>
                  </a:solidFill>
                </a:rPr>
                <a:t>signal</a:t>
              </a:r>
              <a:r>
                <a:rPr lang="en-US" sz="1400" dirty="0">
                  <a:solidFill>
                    <a:schemeClr val="tx1"/>
                  </a:solidFill>
                </a:rPr>
                <a:t>)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(87, 12)</a:t>
              </a:r>
            </a:p>
          </p:txBody>
        </p:sp>
        <p:sp>
          <p:nvSpPr>
            <p:cNvPr id="13" name="Rechteck: eine Ecke abgerundet 19">
              <a:extLst>
                <a:ext uri="{FF2B5EF4-FFF2-40B4-BE49-F238E27FC236}">
                  <a16:creationId xmlns:a16="http://schemas.microsoft.com/office/drawing/2014/main" id="{BC9ADDFA-99E3-2520-F01C-78D28E611502}"/>
                </a:ext>
              </a:extLst>
            </p:cNvPr>
            <p:cNvSpPr/>
            <p:nvPr/>
          </p:nvSpPr>
          <p:spPr>
            <a:xfrm>
              <a:off x="9728093" y="3239126"/>
              <a:ext cx="602695" cy="291828"/>
            </a:xfrm>
            <a:prstGeom prst="round1Rect">
              <a:avLst>
                <a:gd name="adj" fmla="val 22327"/>
              </a:avLst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2x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hteck: diagonal liegende Ecken abgerundet 20">
              <a:extLst>
                <a:ext uri="{FF2B5EF4-FFF2-40B4-BE49-F238E27FC236}">
                  <a16:creationId xmlns:a16="http://schemas.microsoft.com/office/drawing/2014/main" id="{E1CA7241-38AE-67DA-0CF4-A32EB74D570F}"/>
                </a:ext>
              </a:extLst>
            </p:cNvPr>
            <p:cNvSpPr/>
            <p:nvPr/>
          </p:nvSpPr>
          <p:spPr>
            <a:xfrm>
              <a:off x="6329246" y="3229239"/>
              <a:ext cx="3398807" cy="638356"/>
            </a:xfrm>
            <a:prstGeom prst="round2DiagRect">
              <a:avLst/>
            </a:prstGeom>
            <a:noFill/>
            <a:ln w="28575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Conv</a:t>
              </a:r>
              <a:r>
                <a:rPr lang="en-US" sz="1400" dirty="0">
                  <a:solidFill>
                    <a:schemeClr val="tx1"/>
                  </a:solidFill>
                </a:rPr>
                <a:t> + </a:t>
              </a:r>
              <a:r>
                <a:rPr lang="en-US" sz="1400" dirty="0" err="1">
                  <a:solidFill>
                    <a:schemeClr val="tx1"/>
                  </a:solidFill>
                </a:rPr>
                <a:t>BatchNorm</a:t>
              </a:r>
              <a:r>
                <a:rPr lang="en-US" sz="1400" dirty="0">
                  <a:solidFill>
                    <a:schemeClr val="tx1"/>
                  </a:solidFill>
                </a:rPr>
                <a:t>+ </a:t>
              </a:r>
              <a:r>
                <a:rPr lang="en-US" sz="1400" dirty="0" err="1">
                  <a:solidFill>
                    <a:schemeClr val="tx1"/>
                  </a:solidFill>
                </a:rPr>
                <a:t>ReLu</a:t>
              </a:r>
              <a:r>
                <a:rPr lang="en-US" sz="1400" dirty="0">
                  <a:solidFill>
                    <a:schemeClr val="tx1"/>
                  </a:solidFill>
                </a:rPr>
                <a:t> + Dropout</a:t>
              </a:r>
            </a:p>
          </p:txBody>
        </p:sp>
        <p:sp>
          <p:nvSpPr>
            <p:cNvPr id="18" name="Rechteck: diagonal liegende Ecken abgerundet 26">
              <a:extLst>
                <a:ext uri="{FF2B5EF4-FFF2-40B4-BE49-F238E27FC236}">
                  <a16:creationId xmlns:a16="http://schemas.microsoft.com/office/drawing/2014/main" id="{AFBB5995-E1EF-A031-92FF-5841C5155D4A}"/>
                </a:ext>
              </a:extLst>
            </p:cNvPr>
            <p:cNvSpPr/>
            <p:nvPr/>
          </p:nvSpPr>
          <p:spPr>
            <a:xfrm>
              <a:off x="6329254" y="4233014"/>
              <a:ext cx="3398799" cy="510321"/>
            </a:xfrm>
            <a:prstGeom prst="round2DiagRect">
              <a:avLst/>
            </a:prstGeom>
            <a:noFill/>
            <a:ln w="28575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Linear (32, 64)</a:t>
              </a:r>
            </a:p>
          </p:txBody>
        </p:sp>
        <p:cxnSp>
          <p:nvCxnSpPr>
            <p:cNvPr id="19" name="Gerade Verbindung mit Pfeil 27">
              <a:extLst>
                <a:ext uri="{FF2B5EF4-FFF2-40B4-BE49-F238E27FC236}">
                  <a16:creationId xmlns:a16="http://schemas.microsoft.com/office/drawing/2014/main" id="{8F80D4D9-5DD6-54EF-9F61-26108AA9C1AB}"/>
                </a:ext>
              </a:extLst>
            </p:cNvPr>
            <p:cNvCxnSpPr>
              <a:cxnSpLocks/>
              <a:stCxn id="12" idx="1"/>
              <a:endCxn id="14" idx="3"/>
            </p:cNvCxnSpPr>
            <p:nvPr/>
          </p:nvCxnSpPr>
          <p:spPr>
            <a:xfrm flipH="1">
              <a:off x="8028649" y="2774413"/>
              <a:ext cx="1255" cy="454826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mit Pfeil 28">
              <a:extLst>
                <a:ext uri="{FF2B5EF4-FFF2-40B4-BE49-F238E27FC236}">
                  <a16:creationId xmlns:a16="http://schemas.microsoft.com/office/drawing/2014/main" id="{8066C30B-74CE-260E-975C-884831E23994}"/>
                </a:ext>
              </a:extLst>
            </p:cNvPr>
            <p:cNvCxnSpPr>
              <a:cxnSpLocks/>
              <a:stCxn id="14" idx="1"/>
              <a:endCxn id="18" idx="3"/>
            </p:cNvCxnSpPr>
            <p:nvPr/>
          </p:nvCxnSpPr>
          <p:spPr>
            <a:xfrm>
              <a:off x="8028650" y="3867595"/>
              <a:ext cx="5" cy="365419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09600" y="1971462"/>
            <a:ext cx="2432303" cy="3133938"/>
            <a:chOff x="7616109" y="1221882"/>
            <a:chExt cx="2975090" cy="3133938"/>
          </a:xfrm>
        </p:grpSpPr>
        <p:sp>
          <p:nvSpPr>
            <p:cNvPr id="33" name="Textfeld 6">
              <a:extLst>
                <a:ext uri="{FF2B5EF4-FFF2-40B4-BE49-F238E27FC236}">
                  <a16:creationId xmlns:a16="http://schemas.microsoft.com/office/drawing/2014/main" id="{F68DF2F2-46B8-4718-8C86-4390D297BA8D}"/>
                </a:ext>
              </a:extLst>
            </p:cNvPr>
            <p:cNvSpPr txBox="1"/>
            <p:nvPr/>
          </p:nvSpPr>
          <p:spPr>
            <a:xfrm>
              <a:off x="7632046" y="1221882"/>
              <a:ext cx="2959153" cy="461665"/>
            </a:xfrm>
            <a:prstGeom prst="rect">
              <a:avLst/>
            </a:prstGeom>
            <a:solidFill>
              <a:srgbClr val="2ABDF2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Model A</a:t>
              </a:r>
            </a:p>
          </p:txBody>
        </p:sp>
        <p:sp>
          <p:nvSpPr>
            <p:cNvPr id="35" name="Rechteck: diagonal liegende Ecken abgerundet 8">
              <a:extLst>
                <a:ext uri="{FF2B5EF4-FFF2-40B4-BE49-F238E27FC236}">
                  <a16:creationId xmlns:a16="http://schemas.microsoft.com/office/drawing/2014/main" id="{FAEFBAB8-3BD7-D9C4-FA8A-25F3423A2C0C}"/>
                </a:ext>
              </a:extLst>
            </p:cNvPr>
            <p:cNvSpPr/>
            <p:nvPr/>
          </p:nvSpPr>
          <p:spPr>
            <a:xfrm>
              <a:off x="7751484" y="2846452"/>
              <a:ext cx="2702934" cy="548158"/>
            </a:xfrm>
            <a:prstGeom prst="round2Diag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>
                  <a:solidFill>
                    <a:schemeClr val="tx1"/>
                  </a:solidFill>
                </a:rPr>
                <a:t>Conv</a:t>
              </a:r>
              <a:r>
                <a:rPr lang="en-US" sz="1400" dirty="0">
                  <a:solidFill>
                    <a:schemeClr val="tx1"/>
                  </a:solidFill>
                </a:rPr>
                <a:t> + </a:t>
              </a:r>
              <a:r>
                <a:rPr lang="en-US" sz="1400" dirty="0" err="1">
                  <a:solidFill>
                    <a:schemeClr val="tx1"/>
                  </a:solidFill>
                </a:rPr>
                <a:t>BatchNorm</a:t>
              </a:r>
              <a:r>
                <a:rPr lang="en-US" sz="1400" dirty="0">
                  <a:solidFill>
                    <a:schemeClr val="tx1"/>
                  </a:solidFill>
                </a:rPr>
                <a:t>+ </a:t>
              </a:r>
              <a:r>
                <a:rPr lang="en-US" sz="1400" dirty="0" err="1">
                  <a:solidFill>
                    <a:schemeClr val="tx1"/>
                  </a:solidFill>
                </a:rPr>
                <a:t>ReLu</a:t>
              </a:r>
              <a:r>
                <a:rPr lang="en-US" sz="1400" dirty="0">
                  <a:solidFill>
                    <a:schemeClr val="tx1"/>
                  </a:solidFill>
                </a:rPr>
                <a:t> + Dropout</a:t>
              </a:r>
            </a:p>
          </p:txBody>
        </p:sp>
        <p:sp>
          <p:nvSpPr>
            <p:cNvPr id="36" name="Rechteck: diagonal liegende Ecken abgerundet 9">
              <a:extLst>
                <a:ext uri="{FF2B5EF4-FFF2-40B4-BE49-F238E27FC236}">
                  <a16:creationId xmlns:a16="http://schemas.microsoft.com/office/drawing/2014/main" id="{C6E4730B-DB9C-7B0B-9586-58179481E770}"/>
                </a:ext>
              </a:extLst>
            </p:cNvPr>
            <p:cNvSpPr/>
            <p:nvPr/>
          </p:nvSpPr>
          <p:spPr>
            <a:xfrm>
              <a:off x="7616109" y="1843510"/>
              <a:ext cx="2959154" cy="548158"/>
            </a:xfrm>
            <a:prstGeom prst="round2Diag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Input (</a:t>
              </a:r>
              <a:r>
                <a:rPr lang="en-US" sz="1400" b="1" dirty="0">
                  <a:solidFill>
                    <a:schemeClr val="tx1"/>
                  </a:solidFill>
                </a:rPr>
                <a:t>signal)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(240, 12)</a:t>
              </a:r>
            </a:p>
          </p:txBody>
        </p:sp>
        <p:sp>
          <p:nvSpPr>
            <p:cNvPr id="38" name="Rechteck: diagonal liegende Ecken abgerundet 11">
              <a:extLst>
                <a:ext uri="{FF2B5EF4-FFF2-40B4-BE49-F238E27FC236}">
                  <a16:creationId xmlns:a16="http://schemas.microsoft.com/office/drawing/2014/main" id="{977925FB-5033-35C4-DF56-1E8DEE724FDA}"/>
                </a:ext>
              </a:extLst>
            </p:cNvPr>
            <p:cNvSpPr/>
            <p:nvPr/>
          </p:nvSpPr>
          <p:spPr>
            <a:xfrm>
              <a:off x="8137873" y="3845498"/>
              <a:ext cx="1915624" cy="510322"/>
            </a:xfrm>
            <a:prstGeom prst="round2Diag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Linear (16,256)</a:t>
              </a:r>
            </a:p>
          </p:txBody>
        </p:sp>
        <p:cxnSp>
          <p:nvCxnSpPr>
            <p:cNvPr id="39" name="Gerade Verbindung mit Pfeil 13">
              <a:extLst>
                <a:ext uri="{FF2B5EF4-FFF2-40B4-BE49-F238E27FC236}">
                  <a16:creationId xmlns:a16="http://schemas.microsoft.com/office/drawing/2014/main" id="{D35340C8-024E-1726-1352-1B484DE892B6}"/>
                </a:ext>
              </a:extLst>
            </p:cNvPr>
            <p:cNvCxnSpPr>
              <a:cxnSpLocks/>
              <a:stCxn id="36" idx="1"/>
              <a:endCxn id="35" idx="3"/>
            </p:cNvCxnSpPr>
            <p:nvPr/>
          </p:nvCxnSpPr>
          <p:spPr>
            <a:xfrm>
              <a:off x="9095686" y="2391668"/>
              <a:ext cx="7266" cy="454784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mit Pfeil 14">
              <a:extLst>
                <a:ext uri="{FF2B5EF4-FFF2-40B4-BE49-F238E27FC236}">
                  <a16:creationId xmlns:a16="http://schemas.microsoft.com/office/drawing/2014/main" id="{E56EAC72-603D-C3BE-DF72-28CE69CEA1D0}"/>
                </a:ext>
              </a:extLst>
            </p:cNvPr>
            <p:cNvCxnSpPr>
              <a:cxnSpLocks/>
              <a:stCxn id="35" idx="1"/>
            </p:cNvCxnSpPr>
            <p:nvPr/>
          </p:nvCxnSpPr>
          <p:spPr>
            <a:xfrm flipH="1">
              <a:off x="9095688" y="3394610"/>
              <a:ext cx="7263" cy="450888"/>
            </a:xfrm>
            <a:prstGeom prst="straightConnector1">
              <a:avLst/>
            </a:prstGeom>
            <a:ln w="28575"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142781"/>
              </p:ext>
            </p:extLst>
          </p:nvPr>
        </p:nvGraphicFramePr>
        <p:xfrm>
          <a:off x="6324600" y="1893157"/>
          <a:ext cx="5727700" cy="4115562"/>
        </p:xfrm>
        <a:graphic>
          <a:graphicData uri="http://schemas.openxmlformats.org/drawingml/2006/table">
            <a:tbl>
              <a:tblPr firstRow="1" bandRow="1"/>
              <a:tblGrid>
                <a:gridCol w="2857500">
                  <a:extLst>
                    <a:ext uri="{9D8B030D-6E8A-4147-A177-3AD203B41FA5}">
                      <a16:colId xmlns:a16="http://schemas.microsoft.com/office/drawing/2014/main" val="2787106005"/>
                    </a:ext>
                  </a:extLst>
                </a:gridCol>
                <a:gridCol w="2870200">
                  <a:extLst>
                    <a:ext uri="{9D8B030D-6E8A-4147-A177-3AD203B41FA5}">
                      <a16:colId xmlns:a16="http://schemas.microsoft.com/office/drawing/2014/main" val="184556678"/>
                    </a:ext>
                  </a:extLst>
                </a:gridCol>
              </a:tblGrid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Hyperparameter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D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Search space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D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202798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Window size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64–300 samples*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467385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Learning Rate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× 10⁻⁵ – 10⁻³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781254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Batch size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– 128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028780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Optimizer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Adam, RMSprop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542012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Dropout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 – 0.6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726329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Conv. Layers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– 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247209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Channels     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– 256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110148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Kernel size   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– 128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4157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ReLU            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True/False</a:t>
                      </a:r>
                      <a:r>
                        <a:rPr lang="en-US" sz="1600" b="0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034916"/>
                  </a:ext>
                </a:extLst>
              </a:tr>
              <a:tr h="374142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b="1" i="0" u="none" strike="noStrike" kern="120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Hidden          </a:t>
                      </a:r>
                      <a:endParaRPr lang="de-D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– 256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21485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2418" y="5428780"/>
            <a:ext cx="5048177" cy="7940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400" dirty="0"/>
              <a:t>Model A — optimized on ETPF</a:t>
            </a:r>
          </a:p>
          <a:p>
            <a:pPr>
              <a:lnSpc>
                <a:spcPct val="95000"/>
              </a:lnSpc>
            </a:pPr>
            <a:r>
              <a:rPr lang="en-US" sz="2400" dirty="0"/>
              <a:t>Model B — optimized on </a:t>
            </a:r>
            <a:r>
              <a:rPr lang="en-US" sz="2400" dirty="0" err="1"/>
              <a:t>Corridonia</a:t>
            </a:r>
            <a:endParaRPr lang="en-US" sz="2400" dirty="0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6A968B94-09C5-9CC1-4E1F-C7C69C27AC4D}"/>
              </a:ext>
            </a:extLst>
          </p:cNvPr>
          <p:cNvSpPr txBox="1"/>
          <p:nvPr/>
        </p:nvSpPr>
        <p:spPr>
          <a:xfrm>
            <a:off x="9520962" y="1524000"/>
            <a:ext cx="251863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*sampling rate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500 Hz</a:t>
            </a:r>
          </a:p>
        </p:txBody>
      </p:sp>
    </p:spTree>
    <p:extLst>
      <p:ext uri="{BB962C8B-B14F-4D97-AF65-F5344CB8AC3E}">
        <p14:creationId xmlns:p14="http://schemas.microsoft.com/office/powerpoint/2010/main" val="1100916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36348" cy="1124780"/>
          </a:xfrm>
        </p:spPr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072F7D3-519B-466F-8F70-8AF383F35C3C}" type="datetime1">
              <a:rPr lang="de-DE" smtClean="0"/>
              <a:t>08.09.2026</a:t>
            </a:fld>
            <a:endParaRPr lang="en-US"/>
          </a:p>
        </p:txBody>
      </p:sp>
      <p:sp>
        <p:nvSpPr>
          <p:cNvPr id="13" name="Text Placeholder 4"/>
          <p:cNvSpPr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</p:spPr>
        <p:txBody>
          <a:bodyPr/>
          <a:lstStyle/>
          <a:p>
            <a:r>
              <a:rPr lang="en-US" dirty="0"/>
              <a:t>Primary evaluation dataset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5422" y="1235095"/>
            <a:ext cx="107473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Most model development and evaluation in this thesis is based on </a:t>
            </a:r>
            <a:r>
              <a:rPr lang="en-US" sz="2000" b="1" dirty="0"/>
              <a:t>ETPF measurements</a:t>
            </a:r>
            <a:r>
              <a:rPr lang="en-US" sz="2000" dirty="0"/>
              <a:t>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Continuous, high-resolution recordings enable detailed analysis of </a:t>
            </a:r>
            <a:r>
              <a:rPr lang="en-US" sz="2000" b="1" dirty="0"/>
              <a:t>seismic noise</a:t>
            </a:r>
            <a:r>
              <a:rPr lang="en-US" sz="2000" dirty="0"/>
              <a:t>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Measurements collected at ET Pathfinder provide an experimentally relevant environment for ET-related seismic studies.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additional eight-day recording enables evaluation over changing long-term noise conditions.</a:t>
            </a:r>
          </a:p>
        </p:txBody>
      </p:sp>
      <p:pic>
        <p:nvPicPr>
          <p:cNvPr id="2050" name="Picture 2" descr="ETpathfi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469" y="0"/>
            <a:ext cx="1771531" cy="127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3124200"/>
            <a:ext cx="4114801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548" y="3879752"/>
            <a:ext cx="3307290" cy="22048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6" y="3378808"/>
            <a:ext cx="3657600" cy="2743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20086" y="3094134"/>
            <a:ext cx="448621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dirty="0">
                <a:solidFill>
                  <a:srgbClr val="00B0F0"/>
                </a:solidFill>
              </a:rPr>
              <a:t>We gratefully acknowledge the active collaboration of the ET Pathfinder team.</a:t>
            </a:r>
          </a:p>
        </p:txBody>
      </p:sp>
    </p:spTree>
    <p:extLst>
      <p:ext uri="{BB962C8B-B14F-4D97-AF65-F5344CB8AC3E}">
        <p14:creationId xmlns:p14="http://schemas.microsoft.com/office/powerpoint/2010/main" val="3406778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SER </a:t>
            </a:r>
            <a:r>
              <a:rPr lang="en-US" dirty="0" err="1"/>
              <a:t>heatmap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EE6A497-3FC2-4314-AD61-4CD35FEA8991}" type="datetime1">
              <a:rPr lang="de-DE" smtClean="0"/>
              <a:t>08.09.2026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21" y="795739"/>
            <a:ext cx="7505779" cy="60622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1937" y="1143000"/>
            <a:ext cx="4533821" cy="527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Each cell represents a </a:t>
            </a:r>
            <a:r>
              <a:rPr lang="en-US" b="1" dirty="0"/>
              <a:t>separately trained model</a:t>
            </a:r>
            <a:r>
              <a:rPr lang="en-US" dirty="0"/>
              <a:t>; the main value is its SER.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Rows indicate target sensors; columns indicate the sensor removed from the inputs.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Diagonal cells represent </a:t>
            </a:r>
            <a:r>
              <a:rPr lang="en-US" b="1" dirty="0"/>
              <a:t>nominal training </a:t>
            </a:r>
            <a:r>
              <a:rPr lang="en-US" dirty="0"/>
              <a:t>with not any sensor removed.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Removing some sensors improves SER, showing that </a:t>
            </a:r>
            <a:r>
              <a:rPr lang="en-US" b="1" dirty="0"/>
              <a:t>certain input channels can reduce prediction quality</a:t>
            </a:r>
            <a:r>
              <a:rPr lang="en-US" dirty="0"/>
              <a:t>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algn="just">
              <a:lnSpc>
                <a:spcPct val="110000"/>
              </a:lnSpc>
            </a:pPr>
            <a:r>
              <a:rPr lang="en-US" dirty="0"/>
              <a:t>Colors are normalized per row; σ=0.11 values show the change relative to the nominal result and are comparable across rows.</a:t>
            </a:r>
          </a:p>
        </p:txBody>
      </p:sp>
    </p:spTree>
    <p:extLst>
      <p:ext uri="{BB962C8B-B14F-4D97-AF65-F5344CB8AC3E}">
        <p14:creationId xmlns:p14="http://schemas.microsoft.com/office/powerpoint/2010/main" val="1273155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Fpga</a:t>
            </a:r>
            <a:r>
              <a:rPr lang="en-US" dirty="0"/>
              <a:t>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4" y="1563143"/>
            <a:ext cx="7141158" cy="4214255"/>
          </a:xfrm>
        </p:spPr>
        <p:txBody>
          <a:bodyPr/>
          <a:lstStyle/>
          <a:p>
            <a:r>
              <a:rPr lang="en-US" sz="2400" dirty="0"/>
              <a:t>The model is constructed and </a:t>
            </a:r>
            <a:r>
              <a:rPr lang="en-US" sz="2400" b="1" dirty="0"/>
              <a:t>trained</a:t>
            </a:r>
            <a:r>
              <a:rPr lang="en-US" sz="2400" dirty="0"/>
              <a:t> in </a:t>
            </a:r>
            <a:r>
              <a:rPr lang="en-US" sz="2400" b="1" dirty="0" err="1"/>
              <a:t>PyTorch</a:t>
            </a:r>
            <a:r>
              <a:rPr lang="en-US" sz="2400" dirty="0"/>
              <a:t>.</a:t>
            </a:r>
          </a:p>
          <a:p>
            <a:r>
              <a:rPr lang="en-US" sz="2400" dirty="0"/>
              <a:t>The trained model </a:t>
            </a:r>
            <a:r>
              <a:rPr lang="en-US" sz="2400" b="1" dirty="0"/>
              <a:t>can be exported </a:t>
            </a:r>
            <a:r>
              <a:rPr lang="en-US" sz="2400" dirty="0"/>
              <a:t>to </a:t>
            </a:r>
            <a:r>
              <a:rPr lang="en-US" sz="2400" b="1" dirty="0"/>
              <a:t>ONNX</a:t>
            </a:r>
            <a:r>
              <a:rPr lang="en-US" sz="2400" dirty="0"/>
              <a:t> as a framework-independent representation.</a:t>
            </a:r>
          </a:p>
          <a:p>
            <a:r>
              <a:rPr lang="en-US" sz="2400" dirty="0"/>
              <a:t>The trained </a:t>
            </a:r>
            <a:r>
              <a:rPr lang="en-US" sz="2400" dirty="0" err="1"/>
              <a:t>PyTorch</a:t>
            </a:r>
            <a:r>
              <a:rPr lang="en-US" sz="2400" dirty="0"/>
              <a:t> model is converted directly using </a:t>
            </a:r>
            <a:r>
              <a:rPr lang="en-US" sz="2400" b="1" dirty="0"/>
              <a:t>hls4ml</a:t>
            </a:r>
            <a:r>
              <a:rPr lang="en-US" sz="2400" dirty="0"/>
              <a:t>.</a:t>
            </a:r>
          </a:p>
          <a:p>
            <a:r>
              <a:rPr lang="en-US" sz="2400" dirty="0"/>
              <a:t>hls4ml generates synthesizable </a:t>
            </a:r>
            <a:r>
              <a:rPr lang="en-US" sz="2400" b="1" dirty="0"/>
              <a:t>HLS C++ </a:t>
            </a:r>
            <a:r>
              <a:rPr lang="en-US" sz="2400" dirty="0"/>
              <a:t>code.</a:t>
            </a:r>
          </a:p>
          <a:p>
            <a:r>
              <a:rPr lang="en-US" sz="2400" dirty="0"/>
              <a:t>HLS synthesis converts the design into </a:t>
            </a:r>
            <a:r>
              <a:rPr lang="en-US" sz="2400" b="1" dirty="0"/>
              <a:t>RTL </a:t>
            </a:r>
            <a:r>
              <a:rPr lang="en-US" sz="2400" dirty="0"/>
              <a:t>for </a:t>
            </a:r>
            <a:r>
              <a:rPr lang="en-US" sz="2400" b="1" dirty="0"/>
              <a:t>FPGA implementation.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Neural-network deployment workflow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F6AA9E-B760-4D68-BB60-BAB6563F6EA6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7" name="Rectangle 6"/>
          <p:cNvSpPr/>
          <p:nvPr/>
        </p:nvSpPr>
        <p:spPr>
          <a:xfrm>
            <a:off x="9265231" y="831351"/>
            <a:ext cx="1371600" cy="762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dirty="0" err="1"/>
              <a:t>PyTorch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8001000" y="2008148"/>
            <a:ext cx="1371600" cy="7620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dirty="0"/>
              <a:t>hls4ml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0439400" y="2003434"/>
            <a:ext cx="1371600" cy="7620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dirty="0"/>
              <a:t>ONNX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8001000" y="3184945"/>
            <a:ext cx="1371600" cy="762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dirty="0"/>
              <a:t>HLS C++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8001000" y="4361742"/>
            <a:ext cx="1371600" cy="7620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dirty="0"/>
              <a:t>RTL</a:t>
            </a:r>
            <a:endParaRPr lang="en-US" sz="2400" dirty="0"/>
          </a:p>
        </p:txBody>
      </p:sp>
      <p:cxnSp>
        <p:nvCxnSpPr>
          <p:cNvPr id="17" name="Elbow Connector 16"/>
          <p:cNvCxnSpPr>
            <a:stCxn id="7" idx="2"/>
            <a:endCxn id="8" idx="0"/>
          </p:cNvCxnSpPr>
          <p:nvPr/>
        </p:nvCxnSpPr>
        <p:spPr>
          <a:xfrm rot="5400000">
            <a:off x="9111518" y="1168634"/>
            <a:ext cx="414797" cy="1264231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Elbow Connector 17"/>
          <p:cNvCxnSpPr>
            <a:stCxn id="7" idx="2"/>
            <a:endCxn id="9" idx="0"/>
          </p:cNvCxnSpPr>
          <p:nvPr/>
        </p:nvCxnSpPr>
        <p:spPr>
          <a:xfrm rot="16200000" flipH="1">
            <a:off x="10333074" y="1211307"/>
            <a:ext cx="410083" cy="117416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10" idx="0"/>
          </p:cNvCxnSpPr>
          <p:nvPr/>
        </p:nvCxnSpPr>
        <p:spPr>
          <a:xfrm>
            <a:off x="8686800" y="2770148"/>
            <a:ext cx="0" cy="41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0" idx="2"/>
            <a:endCxn id="11" idx="0"/>
          </p:cNvCxnSpPr>
          <p:nvPr/>
        </p:nvCxnSpPr>
        <p:spPr>
          <a:xfrm>
            <a:off x="8686800" y="3946945"/>
            <a:ext cx="0" cy="41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41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Fpga</a:t>
            </a:r>
            <a:r>
              <a:rPr lang="en-US" dirty="0"/>
              <a:t> implementation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929" y="4236842"/>
            <a:ext cx="4048126" cy="225104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Footprints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6385C2-17B4-410E-9500-36475B80F299}" type="datetime1">
              <a:rPr lang="de-DE" smtClean="0"/>
              <a:t>08.09.2026</a:t>
            </a:fld>
            <a:endParaRPr lang="de-DE" dirty="0"/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10F03B75-B559-39A1-0427-9F9EA8A3B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19237"/>
              </p:ext>
            </p:extLst>
          </p:nvPr>
        </p:nvGraphicFramePr>
        <p:xfrm>
          <a:off x="7556818" y="2578884"/>
          <a:ext cx="4397550" cy="2961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0060">
                  <a:extLst>
                    <a:ext uri="{9D8B030D-6E8A-4147-A177-3AD203B41FA5}">
                      <a16:colId xmlns:a16="http://schemas.microsoft.com/office/drawing/2014/main" val="4006657338"/>
                    </a:ext>
                  </a:extLst>
                </a:gridCol>
                <a:gridCol w="856357">
                  <a:extLst>
                    <a:ext uri="{9D8B030D-6E8A-4147-A177-3AD203B41FA5}">
                      <a16:colId xmlns:a16="http://schemas.microsoft.com/office/drawing/2014/main" val="4273776298"/>
                    </a:ext>
                  </a:extLst>
                </a:gridCol>
              </a:tblGrid>
              <a:tr h="7003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Input</a:t>
                      </a:r>
                    </a:p>
                    <a:p>
                      <a:pPr algn="ctr" fontAlgn="ctr"/>
                      <a:r>
                        <a:rPr 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channels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BRAM</a:t>
                      </a:r>
                      <a:endParaRPr lang="en-US" sz="1800" u="none" strike="noStrike" baseline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(18K)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DSP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</a:t>
                      </a:r>
                      <a:r>
                        <a:rPr lang="en-US" sz="1800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K)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LUT (K)</a:t>
                      </a:r>
                      <a:endParaRPr lang="en-US" sz="1800" b="0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9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1">
            <a:extLst>
              <a:ext uri="{FF2B5EF4-FFF2-40B4-BE49-F238E27FC236}">
                <a16:creationId xmlns:a16="http://schemas.microsoft.com/office/drawing/2014/main" id="{FFCB1FE4-548F-76AB-F794-59543CDCC8EE}"/>
              </a:ext>
            </a:extLst>
          </p:cNvPr>
          <p:cNvSpPr txBox="1"/>
          <p:nvPr/>
        </p:nvSpPr>
        <p:spPr>
          <a:xfrm>
            <a:off x="7563585" y="1952150"/>
            <a:ext cx="4384015" cy="646331"/>
          </a:xfrm>
          <a:prstGeom prst="rect">
            <a:avLst/>
          </a:prstGeom>
          <a:solidFill>
            <a:srgbClr val="023D6B"/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Utilization for Model B</a:t>
            </a:r>
            <a:b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(Model A pending due to ONNX issues)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056857"/>
              </p:ext>
            </p:extLst>
          </p:nvPr>
        </p:nvGraphicFramePr>
        <p:xfrm>
          <a:off x="7556817" y="5547360"/>
          <a:ext cx="4406583" cy="3962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60780">
                  <a:extLst>
                    <a:ext uri="{9D8B030D-6E8A-4147-A177-3AD203B41FA5}">
                      <a16:colId xmlns:a16="http://schemas.microsoft.com/office/drawing/2014/main" val="1402247850"/>
                    </a:ext>
                  </a:extLst>
                </a:gridCol>
                <a:gridCol w="817880">
                  <a:extLst>
                    <a:ext uri="{9D8B030D-6E8A-4147-A177-3AD203B41FA5}">
                      <a16:colId xmlns:a16="http://schemas.microsoft.com/office/drawing/2014/main" val="2113571571"/>
                    </a:ext>
                  </a:extLst>
                </a:gridCol>
                <a:gridCol w="817880">
                  <a:extLst>
                    <a:ext uri="{9D8B030D-6E8A-4147-A177-3AD203B41FA5}">
                      <a16:colId xmlns:a16="http://schemas.microsoft.com/office/drawing/2014/main" val="993211382"/>
                    </a:ext>
                  </a:extLst>
                </a:gridCol>
                <a:gridCol w="676593">
                  <a:extLst>
                    <a:ext uri="{9D8B030D-6E8A-4147-A177-3AD203B41FA5}">
                      <a16:colId xmlns:a16="http://schemas.microsoft.com/office/drawing/2014/main" val="1077674349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1483831787"/>
                    </a:ext>
                  </a:extLst>
                </a:gridCol>
              </a:tblGrid>
              <a:tr h="37633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ZCU216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2160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4272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850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425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42672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2400" y="1227675"/>
            <a:ext cx="7411185" cy="3115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Reducing </a:t>
            </a:r>
            <a:r>
              <a:rPr lang="en-US" dirty="0"/>
              <a:t>the number of input channels </a:t>
            </a:r>
            <a:r>
              <a:rPr lang="en-US" b="1" dirty="0"/>
              <a:t>has little effect </a:t>
            </a:r>
            <a:r>
              <a:rPr lang="en-US" dirty="0"/>
              <a:t>on DSP utilization.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Removing less informative channels </a:t>
            </a:r>
            <a:r>
              <a:rPr lang="en-US" b="1" dirty="0"/>
              <a:t>reduces BRAM, FF, and LUT utilization</a:t>
            </a:r>
            <a:r>
              <a:rPr lang="en-US" dirty="0"/>
              <a:t>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Performance remains nearly unchanged down to eight input channels, but decreases significantly below this point.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estimated inference latency remains approximately 0.464 </a:t>
            </a:r>
            <a:r>
              <a:rPr lang="en-US" dirty="0" err="1"/>
              <a:t>ms</a:t>
            </a:r>
            <a:r>
              <a:rPr lang="en-US" dirty="0"/>
              <a:t> for all channel configurations.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estimated neural-network-core latency is below the 1 </a:t>
            </a:r>
            <a:r>
              <a:rPr lang="en-US" dirty="0" err="1"/>
              <a:t>ms</a:t>
            </a:r>
            <a:r>
              <a:rPr lang="en-US" dirty="0"/>
              <a:t> sampling interval, indicating computational feasibility at 1 kHz.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7908" y="844749"/>
            <a:ext cx="4673966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HLS-estimated clock period ranges from 3.61 to 4.63 ns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target period is 5 ns.</a:t>
            </a:r>
          </a:p>
          <a:p>
            <a:pPr algn="l">
              <a:lnSpc>
                <a:spcPct val="110000"/>
              </a:lnSpc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197878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Fpga</a:t>
            </a:r>
            <a:r>
              <a:rPr lang="en-US" dirty="0"/>
              <a:t> implementation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220"/>
            <a:ext cx="8339667" cy="277988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err="1"/>
              <a:t>cocotb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2FE4D70-F888-48F4-8D97-B01A49F8262E}" type="datetime1">
              <a:rPr lang="de-DE" smtClean="0"/>
              <a:t>08.09.2026</a:t>
            </a:fld>
            <a:endParaRPr lang="de-D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5043"/>
            <a:ext cx="8339328" cy="27797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328" y="42333"/>
            <a:ext cx="3852671" cy="678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49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738947"/>
            <a:ext cx="3048000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Wiener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71473" y="1195945"/>
                <a:ext cx="10906127" cy="4214255"/>
              </a:xfrm>
            </p:spPr>
            <p:txBody>
              <a:bodyPr/>
              <a:lstStyle/>
              <a:p>
                <a:r>
                  <a:rPr lang="en-US" sz="1600" dirty="0"/>
                  <a:t>The Wiener filter reconstructs the target signal from correlated witness signals using an optimal linear filter that minimizes the mean squared error (MSE) between the measured and reconstructed target signals.</a:t>
                </a:r>
              </a:p>
              <a:p>
                <a:r>
                  <a:rPr lang="en-US" sz="1600" dirty="0"/>
                  <a:t>The optimal coefficient vector </a:t>
                </a:r>
                <a:r>
                  <a:rPr lang="fr-FR" sz="1600" b="1" dirty="0"/>
                  <a:t>w</a:t>
                </a:r>
                <a:r>
                  <a:rPr lang="fr-FR" sz="1600" dirty="0"/>
                  <a:t> </a:t>
                </a:r>
                <a:r>
                  <a:rPr lang="en-US" sz="1600" dirty="0"/>
                  <a:t>is obtained by solving the Wiener–</a:t>
                </a:r>
                <a:r>
                  <a:rPr lang="en-US" sz="1600" dirty="0" err="1"/>
                  <a:t>Hopf</a:t>
                </a:r>
                <a:r>
                  <a:rPr lang="en-US" sz="1600" dirty="0"/>
                  <a:t> equation,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𝒙𝒙</m:t>
                        </m:r>
                      </m:sub>
                    </m:sSub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𝒘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𝒙𝒅</m:t>
                        </m:r>
                      </m:sub>
                    </m:sSub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fr-FR" sz="1600" dirty="0"/>
                  <a:t> </a:t>
                </a:r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𝒙𝒙</m:t>
                        </m:r>
                      </m:sub>
                    </m:sSub>
                  </m:oMath>
                </a14:m>
                <a:r>
                  <a:rPr lang="fr-FR" sz="1600" dirty="0"/>
                  <a:t> </a:t>
                </a:r>
                <a:r>
                  <a:rPr lang="en-US" sz="1600" dirty="0"/>
                  <a:t>is the input autocorrelation matrix and</a:t>
                </a:r>
                <a:r>
                  <a:rPr lang="fr-FR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sz="1600" b="1" i="1">
                            <a:latin typeface="Cambria Math" panose="02040503050406030204" pitchFamily="18" charset="0"/>
                          </a:rPr>
                          <m:t>𝒙𝒅</m:t>
                        </m:r>
                      </m:sub>
                    </m:sSub>
                  </m:oMath>
                </a14:m>
                <a:r>
                  <a:rPr lang="fr-FR" sz="1600" dirty="0"/>
                  <a:t> </a:t>
                </a:r>
                <a:r>
                  <a:rPr lang="en-US" sz="1600" dirty="0"/>
                  <a:t>is the cross-correlation vector between the inputs and the target. </a:t>
                </a:r>
              </a:p>
              <a:p>
                <a:r>
                  <a:rPr lang="fr-FR" sz="1600" dirty="0"/>
                  <a:t>70% coefficient estimation / 30% </a:t>
                </a:r>
                <a:r>
                  <a:rPr lang="fr-FR" sz="1600" dirty="0" err="1"/>
                  <a:t>testing</a:t>
                </a:r>
                <a:endParaRPr lang="fr-FR" sz="1600" dirty="0"/>
              </a:p>
              <a:p>
                <a:r>
                  <a:rPr lang="en-US" sz="1600" dirty="0"/>
                  <a:t>Longer history and correct lag compensation both improve reconstruction</a:t>
                </a:r>
              </a:p>
              <a:p>
                <a:r>
                  <a:rPr lang="en-US" sz="1600" dirty="0"/>
                  <a:t>Mitigation is strongest at lower frequencies and becomes weaker at high frequencies</a:t>
                </a: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1473" y="1195945"/>
                <a:ext cx="10906127" cy="4214255"/>
              </a:xfrm>
              <a:blipFill>
                <a:blip r:embed="rId3"/>
                <a:stretch>
                  <a:fillRect l="-279" t="-2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23B1542-7C15-481D-939E-9234096F30FD}" type="datetime1">
              <a:rPr lang="de-DE" smtClean="0"/>
              <a:t>08.09.2026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418714"/>
              </p:ext>
            </p:extLst>
          </p:nvPr>
        </p:nvGraphicFramePr>
        <p:xfrm>
          <a:off x="457200" y="4104707"/>
          <a:ext cx="3812619" cy="13716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132393">
                  <a:extLst>
                    <a:ext uri="{9D8B030D-6E8A-4147-A177-3AD203B41FA5}">
                      <a16:colId xmlns:a16="http://schemas.microsoft.com/office/drawing/2014/main" val="1261388610"/>
                    </a:ext>
                  </a:extLst>
                </a:gridCol>
                <a:gridCol w="979805">
                  <a:extLst>
                    <a:ext uri="{9D8B030D-6E8A-4147-A177-3AD203B41FA5}">
                      <a16:colId xmlns:a16="http://schemas.microsoft.com/office/drawing/2014/main" val="3858460827"/>
                    </a:ext>
                  </a:extLst>
                </a:gridCol>
                <a:gridCol w="689293">
                  <a:extLst>
                    <a:ext uri="{9D8B030D-6E8A-4147-A177-3AD203B41FA5}">
                      <a16:colId xmlns:a16="http://schemas.microsoft.com/office/drawing/2014/main" val="1130311296"/>
                    </a:ext>
                  </a:extLst>
                </a:gridCol>
                <a:gridCol w="1011128">
                  <a:extLst>
                    <a:ext uri="{9D8B030D-6E8A-4147-A177-3AD203B41FA5}">
                      <a16:colId xmlns:a16="http://schemas.microsoft.com/office/drawing/2014/main" val="1806877081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ysClr val="windowText" lastClr="000000"/>
                          </a:solidFill>
                          <a:effectLst/>
                        </a:rPr>
                        <a:t>Window Size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Lag Offset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Correlation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200938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9.77dB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0.946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7120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8.74dB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38289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8.57dB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666192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7.60dB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78455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3738947"/>
            <a:ext cx="342900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741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and data </a:t>
            </a:r>
            <a:br>
              <a:rPr lang="en-US" dirty="0"/>
            </a:br>
            <a:r>
              <a:rPr lang="en-US" dirty="0"/>
              <a:t>exchange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20C4B46-EE34-46F5-9FC2-3CCF42250C72}" type="datetime1">
              <a:rPr lang="de-DE" smtClean="0"/>
              <a:t>08.09.2026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0"/>
            <a:ext cx="6934200" cy="68785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9195" y="3276600"/>
            <a:ext cx="64103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SeiMon</a:t>
            </a:r>
            <a:r>
              <a:rPr lang="en-US" sz="2000" dirty="0"/>
              <a:t>: ESP32-C3 + ADXL355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MQTT/Wi-Fi measurement streaming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NTP/SNTP time synchronization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SQLite measurement storage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Remote monitoring, commands, and OTA updates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Read-only time, frequency, and statistical analysis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110000"/>
              </a:lnSpc>
            </a:pPr>
            <a:r>
              <a:rPr lang="en-US" sz="2000" dirty="0"/>
              <a:t>OTA updates completed in less than 30 seconds, with validation and rollback support.</a:t>
            </a:r>
          </a:p>
        </p:txBody>
      </p:sp>
      <p:pic>
        <p:nvPicPr>
          <p:cNvPr id="17" name="Picture 2" descr="ESP32-C3-DEVKIT-LIPO | DigiKey Electronics"/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3" t="24489" r="5102" b="20409"/>
          <a:stretch/>
        </p:blipFill>
        <p:spPr bwMode="auto">
          <a:xfrm>
            <a:off x="1883991" y="1371600"/>
            <a:ext cx="2963317" cy="183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oogle Shape;208;g3d64d2a0a3a_0_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943" y="1885086"/>
            <a:ext cx="1025321" cy="724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306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PIPELINE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ADXL355 Sampling Rate and MQTT Transmission Test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C9423D-C8FB-4EEF-9314-9A92D682E9AC}" type="datetime1">
              <a:rPr lang="de-DE" smtClean="0"/>
              <a:t>08.09.2026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476839"/>
              </p:ext>
            </p:extLst>
          </p:nvPr>
        </p:nvGraphicFramePr>
        <p:xfrm>
          <a:off x="4414519" y="2307012"/>
          <a:ext cx="3350260" cy="2595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71980">
                  <a:extLst>
                    <a:ext uri="{9D8B030D-6E8A-4147-A177-3AD203B41FA5}">
                      <a16:colId xmlns:a16="http://schemas.microsoft.com/office/drawing/2014/main" val="3397705514"/>
                    </a:ext>
                  </a:extLst>
                </a:gridCol>
                <a:gridCol w="1478280">
                  <a:extLst>
                    <a:ext uri="{9D8B030D-6E8A-4147-A177-3AD203B41FA5}">
                      <a16:colId xmlns:a16="http://schemas.microsoft.com/office/drawing/2014/main" val="39729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Configuration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Queue loss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069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125 Hz, </a:t>
                      </a:r>
                      <a:r>
                        <a:rPr lang="en-US" dirty="0" err="1"/>
                        <a:t>QoS</a:t>
                      </a:r>
                      <a:r>
                        <a:rPr lang="en-US" dirty="0"/>
                        <a:t> 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0.0%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66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250 Hz, QoS 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0.0%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589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500 Hz, QoS 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36.2%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1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500 Hz, </a:t>
                      </a:r>
                      <a:r>
                        <a:rPr lang="en-US" dirty="0" err="1"/>
                        <a:t>QoS</a:t>
                      </a:r>
                      <a:r>
                        <a:rPr lang="en-US" dirty="0"/>
                        <a:t> 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0.0%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61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1000 Hz, </a:t>
                      </a:r>
                      <a:r>
                        <a:rPr lang="en-US" dirty="0" err="1"/>
                        <a:t>QoS</a:t>
                      </a:r>
                      <a:r>
                        <a:rPr lang="en-US" dirty="0"/>
                        <a:t> 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0.0%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4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2000 Hz, </a:t>
                      </a:r>
                      <a:r>
                        <a:rPr lang="en-US" dirty="0" err="1"/>
                        <a:t>QoS</a:t>
                      </a:r>
                      <a:r>
                        <a:rPr lang="en-US" dirty="0"/>
                        <a:t> 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1.9%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24738"/>
                  </a:ext>
                </a:extLst>
              </a:tr>
            </a:tbl>
          </a:graphicData>
        </a:graphic>
      </p:graphicFrame>
      <p:sp>
        <p:nvSpPr>
          <p:cNvPr id="8" name="Text Placeholder 2"/>
          <p:cNvSpPr txBox="1">
            <a:spLocks/>
          </p:cNvSpPr>
          <p:nvPr/>
        </p:nvSpPr>
        <p:spPr>
          <a:xfrm>
            <a:off x="370248" y="1317367"/>
            <a:ext cx="9307152" cy="9514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457200" lvl="0" indent="-342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500 Hz, </a:t>
            </a:r>
            <a:r>
              <a:rPr lang="en-US" sz="1800" b="1" dirty="0" err="1"/>
              <a:t>QoS</a:t>
            </a:r>
            <a:r>
              <a:rPr lang="en-US" sz="1800" b="1" dirty="0"/>
              <a:t> 1:</a:t>
            </a:r>
            <a:r>
              <a:rPr lang="en-US" sz="1800" dirty="0"/>
              <a:t> unstable, with 36.2% local queue loss and MQTT disconnections</a:t>
            </a:r>
          </a:p>
          <a:p>
            <a:r>
              <a:rPr lang="en-US" sz="1800" b="1" dirty="0"/>
              <a:t>1000 Hz, </a:t>
            </a:r>
            <a:r>
              <a:rPr lang="en-US" sz="1800" b="1" dirty="0" err="1"/>
              <a:t>QoS</a:t>
            </a:r>
            <a:r>
              <a:rPr lang="en-US" sz="1800" b="1" dirty="0"/>
              <a:t> 0:</a:t>
            </a:r>
            <a:r>
              <a:rPr lang="en-US" sz="1800" dirty="0"/>
              <a:t> highest stable tested configuration, with 0% local queue loss</a:t>
            </a:r>
          </a:p>
          <a:p>
            <a:r>
              <a:rPr lang="en-US" sz="1800" b="1" dirty="0"/>
              <a:t>2000 Hz, </a:t>
            </a:r>
            <a:r>
              <a:rPr lang="en-US" sz="1800" b="1" dirty="0" err="1"/>
              <a:t>QoS</a:t>
            </a:r>
            <a:r>
              <a:rPr lang="en-US" sz="1800" b="1" dirty="0"/>
              <a:t> 0:</a:t>
            </a:r>
            <a:r>
              <a:rPr lang="en-US" sz="1800" dirty="0"/>
              <a:t> local throughput limit approached, with 1.9% queue loss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6534" y="4917518"/>
            <a:ext cx="11626229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Test conditions and limitations:</a:t>
            </a:r>
            <a:r>
              <a:rPr lang="en-US" dirty="0"/>
              <a:t> Tests were performed using a nearby mobile hotspot with strong RSSI values of approximately −23 to −25 </a:t>
            </a:r>
            <a:r>
              <a:rPr lang="en-US" dirty="0" err="1"/>
              <a:t>dBm</a:t>
            </a:r>
            <a:r>
              <a:rPr lang="en-US" dirty="0"/>
              <a:t>. Queue loss was measured locally on the ESP32; broker-side reception and database storage were not verified. End-to-end performance must therefore be evaluated separately in the FZJ network.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4800" y="3859460"/>
            <a:ext cx="3124200" cy="88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Why did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QoS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0 help?</a:t>
            </a:r>
          </a:p>
          <a:p>
            <a:pPr>
              <a:lnSpc>
                <a:spcPct val="95000"/>
              </a:lnSpc>
            </a:pP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QoS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1 requires delivery acknowledgements.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F1FC54-D072-B50C-47D8-F1974D9F5165}"/>
              </a:ext>
            </a:extLst>
          </p:cNvPr>
          <p:cNvSpPr txBox="1"/>
          <p:nvPr/>
        </p:nvSpPr>
        <p:spPr>
          <a:xfrm>
            <a:off x="3048456" y="3245703"/>
            <a:ext cx="6096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722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reconstruction is feasible when the witness sensors measure a sufficiently coherent local seismic field.</a:t>
            </a:r>
          </a:p>
          <a:p>
            <a:r>
              <a:rPr lang="en-US" dirty="0"/>
              <a:t>Performance depends strongly on the </a:t>
            </a:r>
            <a:r>
              <a:rPr lang="en-US" b="1" dirty="0"/>
              <a:t>target channel, time interval, sensor geometry, and training-data distribution.</a:t>
            </a:r>
          </a:p>
          <a:p>
            <a:r>
              <a:rPr lang="en-US" dirty="0"/>
              <a:t>ETPF produced the most useful results; </a:t>
            </a:r>
            <a:r>
              <a:rPr lang="en-US" dirty="0" err="1"/>
              <a:t>Corridonia</a:t>
            </a:r>
            <a:r>
              <a:rPr lang="en-US" dirty="0"/>
              <a:t> and most Hi-Net configurations showed weak cross-sensor predictability.</a:t>
            </a:r>
          </a:p>
          <a:p>
            <a:r>
              <a:rPr lang="en-US" dirty="0"/>
              <a:t>Channel selection can reduce </a:t>
            </a:r>
            <a:r>
              <a:rPr lang="en-US" b="1" dirty="0"/>
              <a:t>FPGA resources </a:t>
            </a:r>
            <a:r>
              <a:rPr lang="en-US" dirty="0"/>
              <a:t>and sometimes </a:t>
            </a:r>
            <a:r>
              <a:rPr lang="en-US" b="1" dirty="0"/>
              <a:t>improve SER</a:t>
            </a:r>
            <a:r>
              <a:rPr lang="en-US" dirty="0"/>
              <a:t>.</a:t>
            </a:r>
          </a:p>
          <a:p>
            <a:r>
              <a:rPr lang="en-US" dirty="0"/>
              <a:t>Full FPGA integration, inter-node timing accuracy, and end-to-end delivery in the FZJ network </a:t>
            </a:r>
            <a:r>
              <a:rPr lang="en-US" b="1" dirty="0"/>
              <a:t>remain to be validated.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F47B4AB-A897-4837-A355-2DE0366A40E1}" type="datetime1">
              <a:rPr lang="de-DE" smtClean="0"/>
              <a:t>08.09.2026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10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4733926" cy="1124780"/>
          </a:xfrm>
        </p:spPr>
        <p:txBody>
          <a:bodyPr/>
          <a:lstStyle/>
          <a:p>
            <a:r>
              <a:rPr lang="en-US" dirty="0"/>
              <a:t>Thank you for your attention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5818290" y="6636891"/>
            <a:ext cx="720000" cy="221109"/>
          </a:xfrm>
        </p:spPr>
        <p:txBody>
          <a:bodyPr/>
          <a:lstStyle/>
          <a:p>
            <a:fld id="{A52F4D17-1AD6-42D9-B93A-EB002C62F438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46666" y="1608260"/>
            <a:ext cx="11436348" cy="509994"/>
          </a:xfrm>
        </p:spPr>
        <p:txBody>
          <a:bodyPr/>
          <a:lstStyle/>
          <a:p>
            <a:r>
              <a:rPr lang="en-US" dirty="0"/>
              <a:t>Questions? Comments? Advice?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3776105" y="6636891"/>
            <a:ext cx="1600508" cy="221109"/>
          </a:xfrm>
        </p:spPr>
        <p:txBody>
          <a:bodyPr/>
          <a:lstStyle/>
          <a:p>
            <a:fld id="{114FE966-EFE7-4DAA-9867-32D25F205640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11" name="AutoShape 10" descr="https://cdn-useast1.kapwing.com/static/templates/perfection-meme-template-full-f2febd84.webp"/>
          <p:cNvSpPr>
            <a:spLocks noChangeAspect="1" noChangeArrowheads="1"/>
          </p:cNvSpPr>
          <p:nvPr/>
        </p:nvSpPr>
        <p:spPr bwMode="auto">
          <a:xfrm>
            <a:off x="155575" y="-3048000"/>
            <a:ext cx="676275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4" descr="https://cdn-useast1.kapwing.com/static/templates/perfection-meme-template-full-f2febd84.webp"/>
          <p:cNvSpPr>
            <a:spLocks noChangeAspect="1" noChangeArrowheads="1"/>
          </p:cNvSpPr>
          <p:nvPr/>
        </p:nvSpPr>
        <p:spPr bwMode="auto">
          <a:xfrm>
            <a:off x="307975" y="-2895600"/>
            <a:ext cx="676275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410200" y="30126"/>
            <a:ext cx="5898948" cy="5969903"/>
            <a:chOff x="4283639" y="1178458"/>
            <a:chExt cx="4476839" cy="4530688"/>
          </a:xfrm>
        </p:grpSpPr>
        <p:pic>
          <p:nvPicPr>
            <p:cNvPr id="7186" name="Picture 18" descr="show me the real Meme Generator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5" t="1221" b="1547"/>
            <a:stretch/>
          </p:blipFill>
          <p:spPr bwMode="auto">
            <a:xfrm>
              <a:off x="4283639" y="1178458"/>
              <a:ext cx="4397963" cy="4505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6544807" y="2294069"/>
              <a:ext cx="2215671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000" dirty="0">
                  <a:solidFill>
                    <a:schemeClr val="accent5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Show me perfect bridge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951169" y="3824149"/>
              <a:ext cx="1402948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000" dirty="0">
                  <a:solidFill>
                    <a:schemeClr val="accent5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I said perfect !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20285" y="5324425"/>
              <a:ext cx="1064715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2000" dirty="0">
                  <a:solidFill>
                    <a:schemeClr val="accent5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Perfection</a:t>
              </a:r>
            </a:p>
          </p:txBody>
        </p:sp>
        <p:pic>
          <p:nvPicPr>
            <p:cNvPr id="7188" name="Picture 20" descr="🌉 მშვიდობის ხიდი თბილისში – რატომ საუბრობენ ყველა „ნაპოლეონის ქუდზე“?  გაარკვიეთ, რა იმალება ქალაქის მთავარი თაღის ქვეშ! — Madloba"/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4568" y="1178458"/>
              <a:ext cx="1992751" cy="14929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92" name="Picture 24" descr="How to Visit The Devil's Bridge: A Fairytale Adventure in Germany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4568" y="2691195"/>
              <a:ext cx="1987296" cy="1490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4568" y="4193944"/>
              <a:ext cx="1979533" cy="149047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474235" y="5079266"/>
              <a:ext cx="1600200" cy="602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2400" dirty="0">
                  <a:solidFill>
                    <a:schemeClr val="accent5">
                      <a:lumMod val="75000"/>
                    </a:schemeClr>
                  </a:solidFill>
                  <a:latin typeface="Bahnschrift Condensed" panose="020B0502040204020203" pitchFamily="34" charset="0"/>
                </a:rPr>
                <a:t>Georgian-German Science Bridge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0184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/>
          <p:nvPr/>
        </p:nvSpPr>
        <p:spPr>
          <a:xfrm>
            <a:off x="8281130" y="40946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4"/>
          <p:cNvSpPr txBox="1">
            <a:spLocks noGrp="1"/>
          </p:cNvSpPr>
          <p:nvPr>
            <p:ph type="title"/>
          </p:nvPr>
        </p:nvSpPr>
        <p:spPr>
          <a:xfrm>
            <a:off x="371475" y="324000"/>
            <a:ext cx="11437500" cy="532800"/>
          </a:xfrm>
          <a:prstGeom prst="rect">
            <a:avLst/>
          </a:prstGeom>
          <a:noFill/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dirty="0"/>
              <a:t>TIMELINE from master thesis proposal</a:t>
            </a:r>
            <a:endParaRPr dirty="0"/>
          </a:p>
        </p:txBody>
      </p:sp>
      <p:sp>
        <p:nvSpPr>
          <p:cNvPr id="263" name="Google Shape;263;p14"/>
          <p:cNvSpPr txBox="1">
            <a:spLocks noGrp="1"/>
          </p:cNvSpPr>
          <p:nvPr>
            <p:ph type="sldNum" idx="12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264" name="Google Shape;264;p14"/>
          <p:cNvSpPr txBox="1">
            <a:spLocks noGrp="1"/>
          </p:cNvSpPr>
          <p:nvPr>
            <p:ph type="dt" idx="10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B9693972-A083-4131-84A9-7BB08DED821D}" type="datetime1">
              <a:rPr lang="de-DE" smtClean="0"/>
              <a:t>08.09.2026</a:t>
            </a:fld>
            <a:endParaRPr/>
          </a:p>
        </p:txBody>
      </p:sp>
      <p:sp>
        <p:nvSpPr>
          <p:cNvPr id="265" name="Google Shape;265;p14"/>
          <p:cNvSpPr/>
          <p:nvPr/>
        </p:nvSpPr>
        <p:spPr>
          <a:xfrm>
            <a:off x="5023317" y="40946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4"/>
          <p:cNvSpPr/>
          <p:nvPr/>
        </p:nvSpPr>
        <p:spPr>
          <a:xfrm>
            <a:off x="6651562" y="40946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4"/>
          <p:cNvSpPr/>
          <p:nvPr/>
        </p:nvSpPr>
        <p:spPr>
          <a:xfrm>
            <a:off x="1764887" y="162830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68" name="Google Shape;268;p14"/>
          <p:cNvSpPr/>
          <p:nvPr/>
        </p:nvSpPr>
        <p:spPr>
          <a:xfrm>
            <a:off x="1763780" y="224477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4"/>
          <p:cNvSpPr/>
          <p:nvPr/>
        </p:nvSpPr>
        <p:spPr>
          <a:xfrm>
            <a:off x="1763780" y="286147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   </a:t>
            </a:r>
            <a:endParaRPr sz="1900"/>
          </a:p>
        </p:txBody>
      </p:sp>
      <p:sp>
        <p:nvSpPr>
          <p:cNvPr id="270" name="Google Shape;270;p14"/>
          <p:cNvSpPr/>
          <p:nvPr/>
        </p:nvSpPr>
        <p:spPr>
          <a:xfrm>
            <a:off x="1763780" y="347794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4"/>
          <p:cNvSpPr/>
          <p:nvPr/>
        </p:nvSpPr>
        <p:spPr>
          <a:xfrm>
            <a:off x="1763780" y="40946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4"/>
          <p:cNvSpPr/>
          <p:nvPr/>
        </p:nvSpPr>
        <p:spPr>
          <a:xfrm>
            <a:off x="3393890" y="162830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4"/>
          <p:cNvSpPr/>
          <p:nvPr/>
        </p:nvSpPr>
        <p:spPr>
          <a:xfrm>
            <a:off x="3392783" y="224477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4"/>
          <p:cNvSpPr/>
          <p:nvPr/>
        </p:nvSpPr>
        <p:spPr>
          <a:xfrm>
            <a:off x="3392783" y="286147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4"/>
          <p:cNvSpPr/>
          <p:nvPr/>
        </p:nvSpPr>
        <p:spPr>
          <a:xfrm>
            <a:off x="3392783" y="347794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4"/>
          <p:cNvSpPr/>
          <p:nvPr/>
        </p:nvSpPr>
        <p:spPr>
          <a:xfrm>
            <a:off x="3394009" y="40946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4"/>
          <p:cNvSpPr/>
          <p:nvPr/>
        </p:nvSpPr>
        <p:spPr>
          <a:xfrm>
            <a:off x="3393643" y="1219025"/>
            <a:ext cx="1624800" cy="410100"/>
          </a:xfrm>
          <a:prstGeom prst="rect">
            <a:avLst/>
          </a:prstGeom>
          <a:solidFill>
            <a:srgbClr val="3D3D3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April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1763769" y="1219025"/>
            <a:ext cx="1624800" cy="410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March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5023197" y="162830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4"/>
          <p:cNvSpPr/>
          <p:nvPr/>
        </p:nvSpPr>
        <p:spPr>
          <a:xfrm>
            <a:off x="5023317" y="224477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4"/>
          <p:cNvSpPr/>
          <p:nvPr/>
        </p:nvSpPr>
        <p:spPr>
          <a:xfrm>
            <a:off x="5023317" y="286147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"/>
          <p:cNvSpPr/>
          <p:nvPr/>
        </p:nvSpPr>
        <p:spPr>
          <a:xfrm>
            <a:off x="5023317" y="347794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4"/>
          <p:cNvSpPr/>
          <p:nvPr/>
        </p:nvSpPr>
        <p:spPr>
          <a:xfrm>
            <a:off x="5023819" y="1219025"/>
            <a:ext cx="1624800" cy="410100"/>
          </a:xfrm>
          <a:prstGeom prst="rect">
            <a:avLst/>
          </a:prstGeom>
          <a:solidFill>
            <a:srgbClr val="464646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May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14"/>
          <p:cNvSpPr/>
          <p:nvPr/>
        </p:nvSpPr>
        <p:spPr>
          <a:xfrm>
            <a:off x="6651562" y="162830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4"/>
          <p:cNvSpPr/>
          <p:nvPr/>
        </p:nvSpPr>
        <p:spPr>
          <a:xfrm>
            <a:off x="6651681" y="224477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4"/>
          <p:cNvSpPr/>
          <p:nvPr/>
        </p:nvSpPr>
        <p:spPr>
          <a:xfrm>
            <a:off x="6651562" y="286147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4"/>
          <p:cNvSpPr/>
          <p:nvPr/>
        </p:nvSpPr>
        <p:spPr>
          <a:xfrm>
            <a:off x="6651562" y="347794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"/>
          <p:cNvSpPr/>
          <p:nvPr/>
        </p:nvSpPr>
        <p:spPr>
          <a:xfrm>
            <a:off x="6653051" y="1219025"/>
            <a:ext cx="1624800" cy="410100"/>
          </a:xfrm>
          <a:prstGeom prst="rect">
            <a:avLst/>
          </a:prstGeom>
          <a:solidFill>
            <a:srgbClr val="505050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June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14"/>
          <p:cNvSpPr/>
          <p:nvPr/>
        </p:nvSpPr>
        <p:spPr>
          <a:xfrm rot="5400000" flipH="1">
            <a:off x="4508800" y="1967675"/>
            <a:ext cx="192000" cy="24123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FC5E8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4"/>
          <p:cNvSpPr/>
          <p:nvPr/>
        </p:nvSpPr>
        <p:spPr>
          <a:xfrm rot="5400000" flipH="1">
            <a:off x="4129249" y="931150"/>
            <a:ext cx="192000" cy="32394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FC5E8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4"/>
          <p:cNvSpPr/>
          <p:nvPr/>
        </p:nvSpPr>
        <p:spPr>
          <a:xfrm>
            <a:off x="412079" y="2244782"/>
            <a:ext cx="1352700" cy="617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Data Processing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2" name="Google Shape;292;p14"/>
          <p:cNvSpPr/>
          <p:nvPr/>
        </p:nvSpPr>
        <p:spPr>
          <a:xfrm>
            <a:off x="412079" y="2861476"/>
            <a:ext cx="1352700" cy="617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Model Development	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" name="Google Shape;293;p14"/>
          <p:cNvSpPr/>
          <p:nvPr/>
        </p:nvSpPr>
        <p:spPr>
          <a:xfrm>
            <a:off x="412079" y="3477945"/>
            <a:ext cx="1352700" cy="617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System Integration 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" name="Google Shape;294;p14"/>
          <p:cNvSpPr/>
          <p:nvPr/>
        </p:nvSpPr>
        <p:spPr>
          <a:xfrm>
            <a:off x="412079" y="4094617"/>
            <a:ext cx="1352700" cy="617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Experimental Validation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5" name="Google Shape;295;p14"/>
          <p:cNvSpPr/>
          <p:nvPr/>
        </p:nvSpPr>
        <p:spPr>
          <a:xfrm>
            <a:off x="412100" y="1628850"/>
            <a:ext cx="1352700" cy="617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Data Analysis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14"/>
          <p:cNvSpPr/>
          <p:nvPr/>
        </p:nvSpPr>
        <p:spPr>
          <a:xfrm rot="5400000" flipH="1">
            <a:off x="4116900" y="-512750"/>
            <a:ext cx="181200" cy="4906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FC5E8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4"/>
          <p:cNvSpPr/>
          <p:nvPr/>
        </p:nvSpPr>
        <p:spPr>
          <a:xfrm>
            <a:off x="8281130" y="162830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4"/>
          <p:cNvSpPr/>
          <p:nvPr/>
        </p:nvSpPr>
        <p:spPr>
          <a:xfrm>
            <a:off x="8281249" y="224477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4"/>
          <p:cNvSpPr/>
          <p:nvPr/>
        </p:nvSpPr>
        <p:spPr>
          <a:xfrm>
            <a:off x="8281130" y="347794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4"/>
          <p:cNvSpPr/>
          <p:nvPr/>
        </p:nvSpPr>
        <p:spPr>
          <a:xfrm>
            <a:off x="8281130" y="286147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4"/>
          <p:cNvSpPr/>
          <p:nvPr/>
        </p:nvSpPr>
        <p:spPr>
          <a:xfrm>
            <a:off x="8283486" y="1219025"/>
            <a:ext cx="1624800" cy="410100"/>
          </a:xfrm>
          <a:prstGeom prst="rect">
            <a:avLst/>
          </a:prstGeom>
          <a:solidFill>
            <a:srgbClr val="505050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July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9910561" y="40946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4"/>
          <p:cNvSpPr/>
          <p:nvPr/>
        </p:nvSpPr>
        <p:spPr>
          <a:xfrm>
            <a:off x="9910561" y="162830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4"/>
          <p:cNvSpPr/>
          <p:nvPr/>
        </p:nvSpPr>
        <p:spPr>
          <a:xfrm>
            <a:off x="9910681" y="224477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9910561" y="2861470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4"/>
          <p:cNvSpPr/>
          <p:nvPr/>
        </p:nvSpPr>
        <p:spPr>
          <a:xfrm>
            <a:off x="9910561" y="3477942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4"/>
          <p:cNvSpPr/>
          <p:nvPr/>
        </p:nvSpPr>
        <p:spPr>
          <a:xfrm>
            <a:off x="9913786" y="1219025"/>
            <a:ext cx="1624800" cy="410100"/>
          </a:xfrm>
          <a:prstGeom prst="rect">
            <a:avLst/>
          </a:prstGeom>
          <a:solidFill>
            <a:srgbClr val="505050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August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p14"/>
          <p:cNvSpPr/>
          <p:nvPr/>
        </p:nvSpPr>
        <p:spPr>
          <a:xfrm>
            <a:off x="5023342" y="47111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4"/>
          <p:cNvSpPr/>
          <p:nvPr/>
        </p:nvSpPr>
        <p:spPr>
          <a:xfrm>
            <a:off x="6651587" y="47111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4"/>
          <p:cNvSpPr/>
          <p:nvPr/>
        </p:nvSpPr>
        <p:spPr>
          <a:xfrm>
            <a:off x="1763805" y="47111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4"/>
          <p:cNvSpPr/>
          <p:nvPr/>
        </p:nvSpPr>
        <p:spPr>
          <a:xfrm>
            <a:off x="3394034" y="47111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4"/>
          <p:cNvSpPr/>
          <p:nvPr/>
        </p:nvSpPr>
        <p:spPr>
          <a:xfrm>
            <a:off x="412104" y="4711117"/>
            <a:ext cx="1352700" cy="617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thesis</a:t>
            </a: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14"/>
          <p:cNvSpPr/>
          <p:nvPr/>
        </p:nvSpPr>
        <p:spPr>
          <a:xfrm>
            <a:off x="8281155" y="47111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14"/>
          <p:cNvSpPr/>
          <p:nvPr/>
        </p:nvSpPr>
        <p:spPr>
          <a:xfrm>
            <a:off x="9910586" y="4711117"/>
            <a:ext cx="1628100" cy="617100"/>
          </a:xfrm>
          <a:prstGeom prst="rect">
            <a:avLst/>
          </a:prstGeom>
          <a:solidFill>
            <a:srgbClr val="EDEDED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4"/>
          <p:cNvSpPr/>
          <p:nvPr/>
        </p:nvSpPr>
        <p:spPr>
          <a:xfrm rot="5400000" flipH="1">
            <a:off x="6509200" y="3037325"/>
            <a:ext cx="192000" cy="16224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FC5E8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4"/>
          <p:cNvSpPr/>
          <p:nvPr/>
        </p:nvSpPr>
        <p:spPr>
          <a:xfrm rot="5400000" flipH="1">
            <a:off x="7766400" y="3196025"/>
            <a:ext cx="192000" cy="24342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FC5E8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4"/>
          <p:cNvSpPr/>
          <p:nvPr/>
        </p:nvSpPr>
        <p:spPr>
          <a:xfrm rot="5400000" flipH="1">
            <a:off x="8591600" y="2072325"/>
            <a:ext cx="192000" cy="57126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FC5E8"/>
          </a:solidFill>
          <a:ln w="952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4"/>
          <p:cNvSpPr/>
          <p:nvPr/>
        </p:nvSpPr>
        <p:spPr>
          <a:xfrm>
            <a:off x="405999" y="1218600"/>
            <a:ext cx="1352700" cy="410100"/>
          </a:xfrm>
          <a:prstGeom prst="rect">
            <a:avLst/>
          </a:prstGeom>
          <a:solidFill>
            <a:srgbClr val="2F2F2F"/>
          </a:solidFill>
          <a:ln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81425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>
            <a:spLocks noGrp="1"/>
          </p:cNvSpPr>
          <p:nvPr>
            <p:ph type="body" idx="1"/>
          </p:nvPr>
        </p:nvSpPr>
        <p:spPr>
          <a:xfrm>
            <a:off x="338386" y="1336800"/>
            <a:ext cx="6199904" cy="4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1600" dirty="0"/>
              <a:t>Seismic activity causes fluctuations in the ground, which generate ground waveforms (</a:t>
            </a:r>
            <a:r>
              <a:rPr lang="en-US" sz="1600" b="1" dirty="0"/>
              <a:t>seismic waves</a:t>
            </a:r>
            <a:r>
              <a:rPr lang="en-US" sz="1600" dirty="0"/>
              <a:t>).</a:t>
            </a:r>
            <a:endParaRPr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1600" dirty="0"/>
              <a:t>These fluctuations, which introduce </a:t>
            </a:r>
            <a:r>
              <a:rPr lang="en-US" sz="1600" b="1" dirty="0"/>
              <a:t>seismic noise </a:t>
            </a:r>
            <a:r>
              <a:rPr lang="en-US" sz="1600" dirty="0"/>
              <a:t>into the measurement signal.</a:t>
            </a:r>
            <a:endParaRPr lang="ka-GE"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lang="ka-GE" sz="1600" dirty="0"/>
          </a:p>
          <a:p>
            <a:pPr marL="228600" lvl="0" indent="-88900">
              <a:lnSpc>
                <a:spcPct val="100000"/>
              </a:lnSpc>
              <a:buSzPts val="2200"/>
              <a:buNone/>
            </a:pPr>
            <a:r>
              <a:rPr lang="en-US" sz="1600" dirty="0"/>
              <a:t>These density fluctuations generate </a:t>
            </a:r>
            <a:r>
              <a:rPr lang="en-US" sz="1600" b="1" dirty="0"/>
              <a:t>gravitational forces</a:t>
            </a:r>
            <a:r>
              <a:rPr lang="en-US" sz="1600" dirty="0"/>
              <a:t>, which disturb the interferometer mirrors.</a:t>
            </a:r>
          </a:p>
          <a:p>
            <a:pPr marL="228600" lvl="0" indent="-88900">
              <a:lnSpc>
                <a:spcPct val="100000"/>
              </a:lnSpc>
              <a:buSzPts val="2200"/>
              <a:buNone/>
            </a:pPr>
            <a:endParaRPr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1600" dirty="0"/>
              <a:t>This effect, known as</a:t>
            </a:r>
            <a:r>
              <a:rPr lang="en-US" sz="1600" b="1" dirty="0"/>
              <a:t> Newtonian noise</a:t>
            </a:r>
            <a:r>
              <a:rPr lang="en-US" sz="1600" dirty="0"/>
              <a:t>, cannot be shielded or mechanically isolated.</a:t>
            </a:r>
            <a:endParaRPr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1600" dirty="0"/>
              <a:t>It represents a </a:t>
            </a:r>
            <a:r>
              <a:rPr lang="en-US" sz="1600" b="1" dirty="0"/>
              <a:t>limitation</a:t>
            </a:r>
            <a:r>
              <a:rPr lang="en-US" sz="1600" dirty="0"/>
              <a:t>, especially at low frequencies (see plot).</a:t>
            </a:r>
            <a:endParaRPr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1600" dirty="0"/>
          </a:p>
          <a:p>
            <a:pPr marL="22860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1600" dirty="0"/>
              <a:t>It must be estimated using external sensors and </a:t>
            </a:r>
            <a:r>
              <a:rPr lang="en-US" sz="1600" b="1" dirty="0"/>
              <a:t>subtracted from the interferometer signal.</a:t>
            </a:r>
            <a:endParaRPr sz="1600" b="1" dirty="0"/>
          </a:p>
        </p:txBody>
      </p:sp>
      <p:sp>
        <p:nvSpPr>
          <p:cNvPr id="174" name="Google Shape;174;p7"/>
          <p:cNvSpPr txBox="1">
            <a:spLocks noGrp="1"/>
          </p:cNvSpPr>
          <p:nvPr>
            <p:ph type="title"/>
          </p:nvPr>
        </p:nvSpPr>
        <p:spPr>
          <a:xfrm>
            <a:off x="371474" y="324000"/>
            <a:ext cx="11437575" cy="1124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/>
              <a:t>background</a:t>
            </a:r>
            <a:endParaRPr dirty="0"/>
          </a:p>
        </p:txBody>
      </p:sp>
      <p:sp>
        <p:nvSpPr>
          <p:cNvPr id="175" name="Google Shape;175;p7"/>
          <p:cNvSpPr txBox="1">
            <a:spLocks noGrp="1"/>
          </p:cNvSpPr>
          <p:nvPr>
            <p:ph type="sldNum" idx="12"/>
          </p:nvPr>
        </p:nvSpPr>
        <p:spPr>
          <a:xfrm>
            <a:off x="5818290" y="6381328"/>
            <a:ext cx="720000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176" name="Google Shape;176;p7"/>
          <p:cNvSpPr txBox="1">
            <a:spLocks noGrp="1"/>
          </p:cNvSpPr>
          <p:nvPr>
            <p:ph type="body" idx="2"/>
          </p:nvPr>
        </p:nvSpPr>
        <p:spPr>
          <a:xfrm>
            <a:off x="371475" y="908720"/>
            <a:ext cx="114363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325095"/>
              </a:buClr>
              <a:buSzPts val="1800"/>
              <a:buNone/>
            </a:pPr>
            <a:r>
              <a:rPr lang="en-US" dirty="0">
                <a:solidFill>
                  <a:srgbClr val="325095"/>
                </a:solidFill>
              </a:rPr>
              <a:t>Problem Statement</a:t>
            </a:r>
            <a:endParaRPr dirty="0">
              <a:solidFill>
                <a:srgbClr val="325095"/>
              </a:solidFill>
            </a:endParaRPr>
          </a:p>
        </p:txBody>
      </p:sp>
      <p:sp>
        <p:nvSpPr>
          <p:cNvPr id="177" name="Google Shape;177;p7"/>
          <p:cNvSpPr txBox="1">
            <a:spLocks noGrp="1"/>
          </p:cNvSpPr>
          <p:nvPr>
            <p:ph type="dt" idx="10"/>
          </p:nvPr>
        </p:nvSpPr>
        <p:spPr>
          <a:xfrm>
            <a:off x="3776105" y="6381328"/>
            <a:ext cx="1600508" cy="221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fld id="{86D5BDAE-4502-4996-8BBD-7B22E57AE64C}" type="datetime1">
              <a:rPr lang="de-DE" smtClean="0"/>
              <a:t>08.09.2026</a:t>
            </a:fld>
            <a:endParaRPr dirty="0"/>
          </a:p>
        </p:txBody>
      </p:sp>
      <p:pic>
        <p:nvPicPr>
          <p:cNvPr id="178" name="Google Shape;178;p7" descr="https://www.virgo-gw.eu/wp-content/uploads/2022/07/AdV_noise_budget-1024x635.png">
            <a:hlinkClick r:id="rId3"/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4762" t="903" r="8403" b="913"/>
          <a:stretch/>
        </p:blipFill>
        <p:spPr>
          <a:xfrm>
            <a:off x="7206402" y="3724445"/>
            <a:ext cx="4886080" cy="31181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6954054" y="120229"/>
            <a:ext cx="5589811" cy="3604216"/>
            <a:chOff x="7801406" y="853529"/>
            <a:chExt cx="4384244" cy="282688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18"/>
            <a:stretch/>
          </p:blipFill>
          <p:spPr>
            <a:xfrm>
              <a:off x="8315274" y="1143000"/>
              <a:ext cx="3200400" cy="2537416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801406" y="853529"/>
              <a:ext cx="4384244" cy="355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900" dirty="0"/>
                <a:t>Projection of displacement sensitivity for the </a:t>
              </a:r>
            </a:p>
            <a:p>
              <a:pPr algn="ctr">
                <a:lnSpc>
                  <a:spcPct val="95000"/>
                </a:lnSpc>
              </a:pPr>
              <a:r>
                <a:rPr lang="en-US" sz="900" dirty="0" err="1"/>
                <a:t>ETpathfinder</a:t>
              </a:r>
              <a:r>
                <a:rPr lang="en-US" sz="900" dirty="0"/>
                <a:t> operating At 1550 nm laser light and 18 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63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371474" y="1628775"/>
            <a:ext cx="11449051" cy="4148623"/>
          </a:xfrm>
        </p:spPr>
        <p:txBody>
          <a:bodyPr/>
          <a:lstStyle/>
          <a:p>
            <a:r>
              <a:rPr lang="en-GB" sz="2000" dirty="0"/>
              <a:t>There are too many possible combinations</a:t>
            </a:r>
          </a:p>
          <a:p>
            <a:r>
              <a:rPr lang="en-GB" sz="2000" dirty="0"/>
              <a:t>Parameters interact with one another and relationship is not trivial</a:t>
            </a:r>
          </a:p>
          <a:p>
            <a:r>
              <a:rPr lang="en-GB" sz="2000" dirty="0"/>
              <a:t>It takes time to make good evaluation of each model </a:t>
            </a:r>
          </a:p>
          <a:p>
            <a:endParaRPr lang="en-GB" sz="200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Hyperparameter optimization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4B9E85-D17A-4453-BF8E-C203600BA017}" type="datetime1">
              <a:rPr lang="de-DE" smtClean="0"/>
              <a:t>08.09.2026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xfrm>
            <a:off x="5735638" y="6381750"/>
            <a:ext cx="720725" cy="220663"/>
          </a:xfrm>
        </p:spPr>
        <p:txBody>
          <a:bodyPr/>
          <a:lstStyle/>
          <a:p>
            <a:fld id="{A52F4D17-1AD6-42D9-B93A-EB002C62F438}" type="slidenum">
              <a:rPr lang="de-DE" smtClean="0"/>
              <a:pPr/>
              <a:t>22</a:t>
            </a:fld>
            <a:endParaRPr lang="de-DE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127275"/>
              </p:ext>
            </p:extLst>
          </p:nvPr>
        </p:nvGraphicFramePr>
        <p:xfrm>
          <a:off x="387089" y="3353780"/>
          <a:ext cx="11271511" cy="6400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817878">
                  <a:extLst>
                    <a:ext uri="{9D8B030D-6E8A-4147-A177-3AD203B41FA5}">
                      <a16:colId xmlns:a16="http://schemas.microsoft.com/office/drawing/2014/main" val="3425540348"/>
                    </a:ext>
                  </a:extLst>
                </a:gridCol>
                <a:gridCol w="2393266">
                  <a:extLst>
                    <a:ext uri="{9D8B030D-6E8A-4147-A177-3AD203B41FA5}">
                      <a16:colId xmlns:a16="http://schemas.microsoft.com/office/drawing/2014/main" val="469455062"/>
                    </a:ext>
                  </a:extLst>
                </a:gridCol>
                <a:gridCol w="2605572">
                  <a:extLst>
                    <a:ext uri="{9D8B030D-6E8A-4147-A177-3AD203B41FA5}">
                      <a16:colId xmlns:a16="http://schemas.microsoft.com/office/drawing/2014/main" val="1092984746"/>
                    </a:ext>
                  </a:extLst>
                </a:gridCol>
                <a:gridCol w="3454795">
                  <a:extLst>
                    <a:ext uri="{9D8B030D-6E8A-4147-A177-3AD203B41FA5}">
                      <a16:colId xmlns:a16="http://schemas.microsoft.com/office/drawing/2014/main" val="834077431"/>
                    </a:ext>
                  </a:extLst>
                </a:gridCol>
              </a:tblGrid>
              <a:tr h="584720">
                <a:tc>
                  <a:txBody>
                    <a:bodyPr/>
                    <a:lstStyle/>
                    <a:p>
                      <a:r>
                        <a:rPr lang="en-US" dirty="0"/>
                        <a:t>Manual search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Grid search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Random search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Bayesian</a:t>
                      </a:r>
                      <a:r>
                        <a:rPr lang="en-US" baseline="0" dirty="0"/>
                        <a:t> optimization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2763271"/>
                  </a:ext>
                </a:extLst>
              </a:tr>
            </a:tbl>
          </a:graphicData>
        </a:graphic>
      </p:graphicFrame>
      <p:pic>
        <p:nvPicPr>
          <p:cNvPr id="11" name="Picture 6" descr="Comparison between (a) grid search; and (b) random search for... | Download  Scientific Diagra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6" b="11554"/>
          <a:stretch/>
        </p:blipFill>
        <p:spPr bwMode="auto">
          <a:xfrm>
            <a:off x="5408207" y="3810000"/>
            <a:ext cx="206756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omparison between (a) grid search; and (b) random search for... | Download  Scientific Diagra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19" b="11554"/>
          <a:stretch/>
        </p:blipFill>
        <p:spPr bwMode="auto">
          <a:xfrm>
            <a:off x="2936202" y="3810000"/>
            <a:ext cx="193216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Bayesian optimization — modAL docume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200" y="3810000"/>
            <a:ext cx="3465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Tired office stick Vector Images &amp; Graphics for Commercial Use | Vector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89" y="3810000"/>
            <a:ext cx="1618488" cy="182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338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Correlation</a:t>
            </a:r>
          </a:p>
          <a:p>
            <a:r>
              <a:rPr lang="en-US" dirty="0"/>
              <a:t>SER</a:t>
            </a:r>
          </a:p>
          <a:p>
            <a:r>
              <a:rPr lang="en-US" dirty="0"/>
              <a:t>Frequency domain evaluation</a:t>
            </a:r>
          </a:p>
          <a:p>
            <a:r>
              <a:rPr lang="en-US" dirty="0"/>
              <a:t>Residual analysis</a:t>
            </a:r>
          </a:p>
          <a:p>
            <a:r>
              <a:rPr lang="en-US" dirty="0"/>
              <a:t>Idealized baseline study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23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Model performance evaluation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765395E-F47B-49A1-AE76-15CAF1596463}" type="datetime1">
              <a:rPr lang="de-DE" smtClean="0"/>
              <a:t>08.09.2026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095999" y="2527114"/>
                <a:ext cx="5486400" cy="1511486"/>
              </a:xfrm>
              <a:prstGeom prst="rect">
                <a:avLst/>
              </a:prstGeom>
              <a:no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ts val="1600"/>
                  </a:lnSpc>
                </a:pPr>
                <a:endParaRPr lang="en-US" sz="2000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ts val="1600"/>
                  </a:lnSpc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SER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̃"/>
                                              <m:ctrlPr>
                                                <a:rPr lang="en-US" sz="20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den>
                          </m:f>
                        </m:e>
                      </m:func>
                    </m:oMath>
                  </m:oMathPara>
                </a14:m>
                <a:endParaRPr lang="en-US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ts val="1600"/>
                  </a:lnSpc>
                  <a:spcBef>
                    <a:spcPts val="1200"/>
                  </a:spcBef>
                </a:pPr>
                <a:r>
                  <a:rPr lang="en-US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Ratio between target-signal power and residual power, expressed in dB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2527114"/>
                <a:ext cx="5486400" cy="1511486"/>
              </a:xfrm>
              <a:prstGeom prst="rect">
                <a:avLst/>
              </a:prstGeom>
              <a:blipFill>
                <a:blip r:embed="rId2"/>
                <a:stretch>
                  <a:fillRect t="-28800" b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878511" y="1783195"/>
            <a:ext cx="6042039" cy="7355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200" b="1" dirty="0"/>
              <a:t>Primary evaluation metric</a:t>
            </a:r>
            <a:br>
              <a:rPr lang="en-US" sz="2200" dirty="0"/>
            </a:br>
            <a:r>
              <a:rPr lang="en-US" sz="2200" b="1" dirty="0"/>
              <a:t>Higher SER indicates better reconstruction.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371474" y="4800600"/>
            <a:ext cx="10741023" cy="73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200" dirty="0"/>
              <a:t>Time-domain and frequency-domain metrics are combined because no single metric fully describes reconstruction quality.</a:t>
            </a:r>
          </a:p>
        </p:txBody>
      </p:sp>
    </p:spTree>
    <p:extLst>
      <p:ext uri="{BB962C8B-B14F-4D97-AF65-F5344CB8AC3E}">
        <p14:creationId xmlns:p14="http://schemas.microsoft.com/office/powerpoint/2010/main" val="393304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Optuna</a:t>
            </a:r>
            <a:r>
              <a:rPr lang="en-US" dirty="0"/>
              <a:t> flow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7F26C8-BD34-4080-89D0-4DF62D513D5F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7" name="Picture 2" descr="https://raw.githubusercontent.com/optuna/optuna/master/docs/image/optuna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566" y="74424"/>
            <a:ext cx="4691520" cy="98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ed Rectangle 27"/>
          <p:cNvSpPr/>
          <p:nvPr/>
        </p:nvSpPr>
        <p:spPr>
          <a:xfrm>
            <a:off x="5768912" y="1572034"/>
            <a:ext cx="4978574" cy="381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>
                <a:solidFill>
                  <a:schemeClr val="tx1"/>
                </a:solidFill>
              </a:rPr>
              <a:t>| Pruner and sampler</a:t>
            </a:r>
            <a:r>
              <a:rPr lang="ka-GE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parameters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371600" y="1524000"/>
            <a:ext cx="9525000" cy="3732820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chemeClr val="tx1"/>
                </a:solidFill>
              </a:rPr>
              <a:t>Study</a:t>
            </a: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608826" y="4341798"/>
            <a:ext cx="2194560" cy="786384"/>
          </a:xfrm>
          <a:prstGeom prst="roundRect">
            <a:avLst/>
          </a:prstGeom>
          <a:solidFill>
            <a:schemeClr val="bg2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Define search space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610731" y="2556827"/>
            <a:ext cx="2190751" cy="7863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Suggest </a:t>
            </a:r>
            <a:r>
              <a:rPr lang="en-US" sz="1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hyperparameters</a:t>
            </a:r>
            <a:endParaRPr lang="en-US" sz="1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343400" y="2362200"/>
            <a:ext cx="6404086" cy="1676400"/>
          </a:xfrm>
          <a:prstGeom prst="roundRect">
            <a:avLst>
              <a:gd name="adj" fmla="val 88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chemeClr val="tx1"/>
                </a:solidFill>
              </a:rPr>
              <a:t>Trial</a:t>
            </a: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  <a:p>
            <a:pPr algn="ctr">
              <a:lnSpc>
                <a:spcPct val="9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343400" y="2557801"/>
            <a:ext cx="1980962" cy="784436"/>
          </a:xfrm>
          <a:prstGeom prst="roundRect">
            <a:avLst>
              <a:gd name="adj" fmla="val 37714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Build model with </a:t>
            </a:r>
            <a:r>
              <a:rPr lang="en-US" sz="1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hyperparameters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705600" y="2552212"/>
            <a:ext cx="1984248" cy="786384"/>
          </a:xfrm>
          <a:prstGeom prst="roundRect">
            <a:avLst/>
          </a:prstGeom>
          <a:solidFill>
            <a:srgbClr val="023D6B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Train each epoch</a:t>
            </a:r>
          </a:p>
        </p:txBody>
      </p:sp>
      <p:sp>
        <p:nvSpPr>
          <p:cNvPr id="35" name="Oval 34"/>
          <p:cNvSpPr/>
          <p:nvPr/>
        </p:nvSpPr>
        <p:spPr>
          <a:xfrm>
            <a:off x="9071086" y="2685357"/>
            <a:ext cx="1676400" cy="52009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chemeClr val="tx1"/>
                </a:solidFill>
              </a:rPr>
              <a:t>Promising trial?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280285" y="3681906"/>
            <a:ext cx="1258002" cy="239910"/>
          </a:xfrm>
          <a:prstGeom prst="roundRect">
            <a:avLst/>
          </a:prstGeom>
          <a:solidFill>
            <a:srgbClr val="FF000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1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Prune trial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97624" y="4341798"/>
            <a:ext cx="1600200" cy="78638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Store result</a:t>
            </a:r>
          </a:p>
        </p:txBody>
      </p:sp>
      <p:sp>
        <p:nvSpPr>
          <p:cNvPr id="38" name="Right Arrow 37"/>
          <p:cNvSpPr/>
          <p:nvPr/>
        </p:nvSpPr>
        <p:spPr>
          <a:xfrm rot="16200000">
            <a:off x="2367055" y="3827016"/>
            <a:ext cx="678102" cy="18960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39" name="Right Arrow 38"/>
          <p:cNvSpPr/>
          <p:nvPr/>
        </p:nvSpPr>
        <p:spPr>
          <a:xfrm>
            <a:off x="3861897" y="2873819"/>
            <a:ext cx="419183" cy="15240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0" name="Right Arrow 39"/>
          <p:cNvSpPr/>
          <p:nvPr/>
        </p:nvSpPr>
        <p:spPr>
          <a:xfrm rot="10800000">
            <a:off x="4165600" y="4576276"/>
            <a:ext cx="2514600" cy="22958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1" name="Right Arrow 40"/>
          <p:cNvSpPr/>
          <p:nvPr/>
        </p:nvSpPr>
        <p:spPr>
          <a:xfrm>
            <a:off x="6386682" y="2855120"/>
            <a:ext cx="298687" cy="18056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2" name="Right Arrow 41"/>
          <p:cNvSpPr/>
          <p:nvPr/>
        </p:nvSpPr>
        <p:spPr>
          <a:xfrm>
            <a:off x="8731123" y="2841174"/>
            <a:ext cx="298687" cy="180568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3" name="Right Arrow 42"/>
          <p:cNvSpPr/>
          <p:nvPr/>
        </p:nvSpPr>
        <p:spPr>
          <a:xfrm rot="5400000">
            <a:off x="9709305" y="3351861"/>
            <a:ext cx="439742" cy="220348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4" name="U-Turn Arrow 43"/>
          <p:cNvSpPr/>
          <p:nvPr/>
        </p:nvSpPr>
        <p:spPr>
          <a:xfrm flipH="1">
            <a:off x="7587550" y="2330265"/>
            <a:ext cx="2394650" cy="314585"/>
          </a:xfrm>
          <a:prstGeom prst="utur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>
              <a:solidFill>
                <a:schemeClr val="tx1"/>
              </a:solidFill>
            </a:endParaRPr>
          </a:p>
        </p:txBody>
      </p:sp>
      <p:sp>
        <p:nvSpPr>
          <p:cNvPr id="45" name="Right Arrow 44"/>
          <p:cNvSpPr/>
          <p:nvPr/>
        </p:nvSpPr>
        <p:spPr>
          <a:xfrm rot="5400000">
            <a:off x="7292927" y="3685033"/>
            <a:ext cx="875696" cy="286450"/>
          </a:xfrm>
          <a:prstGeom prst="righ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46" name="Bent-Up Arrow 45"/>
          <p:cNvSpPr/>
          <p:nvPr/>
        </p:nvSpPr>
        <p:spPr>
          <a:xfrm rot="16200000" flipH="1">
            <a:off x="8982594" y="3806251"/>
            <a:ext cx="666750" cy="1332463"/>
          </a:xfrm>
          <a:prstGeom prst="bentUpArrow">
            <a:avLst>
              <a:gd name="adj1" fmla="val 14524"/>
              <a:gd name="adj2" fmla="val 16905"/>
              <a:gd name="adj3" fmla="val 25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</p:spTree>
    <p:extLst>
      <p:ext uri="{BB962C8B-B14F-4D97-AF65-F5344CB8AC3E}">
        <p14:creationId xmlns:p14="http://schemas.microsoft.com/office/powerpoint/2010/main" val="399260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Injected ground truth (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i.e.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target </a:t>
            </a:r>
          </a:p>
          <a:p>
            <a:pPr marL="11430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sensor data, among the input channels </a:t>
            </a:r>
          </a:p>
          <a:p>
            <a:pPr marL="11430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model testing (upper bound baseline).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Idealized baseline study</a:t>
            </a:r>
            <a:br>
              <a:rPr lang="en-US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099D7DA-BB6F-4C36-B393-94855F4A2855}" type="datetime1">
              <a:rPr lang="de-DE" smtClean="0"/>
              <a:t>08.09.2026</a:t>
            </a:fld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600200"/>
            <a:ext cx="3422993" cy="197510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669792"/>
            <a:ext cx="3452738" cy="1892808"/>
          </a:xfrm>
          <a:prstGeom prst="rect">
            <a:avLst/>
          </a:prstGeom>
        </p:spPr>
      </p:pic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803508" y="3710876"/>
          <a:ext cx="2185967" cy="1329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9174">
                  <a:extLst>
                    <a:ext uri="{9D8B030D-6E8A-4147-A177-3AD203B41FA5}">
                      <a16:colId xmlns:a16="http://schemas.microsoft.com/office/drawing/2014/main" val="2819662855"/>
                    </a:ext>
                  </a:extLst>
                </a:gridCol>
                <a:gridCol w="249656">
                  <a:extLst>
                    <a:ext uri="{9D8B030D-6E8A-4147-A177-3AD203B41FA5}">
                      <a16:colId xmlns:a16="http://schemas.microsoft.com/office/drawing/2014/main" val="441484777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1777108963"/>
                    </a:ext>
                  </a:extLst>
                </a:gridCol>
                <a:gridCol w="223303">
                  <a:extLst>
                    <a:ext uri="{9D8B030D-6E8A-4147-A177-3AD203B41FA5}">
                      <a16:colId xmlns:a16="http://schemas.microsoft.com/office/drawing/2014/main" val="1282322633"/>
                    </a:ext>
                  </a:extLst>
                </a:gridCol>
                <a:gridCol w="223303">
                  <a:extLst>
                    <a:ext uri="{9D8B030D-6E8A-4147-A177-3AD203B41FA5}">
                      <a16:colId xmlns:a16="http://schemas.microsoft.com/office/drawing/2014/main" val="3803902563"/>
                    </a:ext>
                  </a:extLst>
                </a:gridCol>
                <a:gridCol w="223303">
                  <a:extLst>
                    <a:ext uri="{9D8B030D-6E8A-4147-A177-3AD203B41FA5}">
                      <a16:colId xmlns:a16="http://schemas.microsoft.com/office/drawing/2014/main" val="2019400618"/>
                    </a:ext>
                  </a:extLst>
                </a:gridCol>
              </a:tblGrid>
              <a:tr h="189995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CH N+1</a:t>
                      </a:r>
                    </a:p>
                  </a:txBody>
                  <a:tcPr marL="0" marR="0" marT="0" marB="0" anchor="ctr"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t-w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t-3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t-2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t-1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147926"/>
                  </a:ext>
                </a:extLst>
              </a:tr>
              <a:tr h="189995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</a:pPr>
                      <a:r>
                        <a:rPr lang="en-US" sz="1200" dirty="0"/>
                        <a:t>CH</a:t>
                      </a:r>
                      <a:r>
                        <a:rPr lang="en-US" sz="1200" baseline="0" dirty="0"/>
                        <a:t> 1</a:t>
                      </a:r>
                      <a:endParaRPr lang="en-US" sz="12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848925"/>
                  </a:ext>
                </a:extLst>
              </a:tr>
              <a:tr h="189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CH</a:t>
                      </a:r>
                      <a:r>
                        <a:rPr lang="en-US" sz="1200" baseline="0" dirty="0"/>
                        <a:t> 2</a:t>
                      </a:r>
                      <a:endParaRPr lang="en-US" sz="12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79350"/>
                  </a:ext>
                </a:extLst>
              </a:tr>
              <a:tr h="189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CH</a:t>
                      </a:r>
                      <a:r>
                        <a:rPr lang="en-US" sz="1200" baseline="0" dirty="0"/>
                        <a:t> 3</a:t>
                      </a:r>
                      <a:endParaRPr lang="en-US" sz="12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358101"/>
                  </a:ext>
                </a:extLst>
              </a:tr>
              <a:tr h="189995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688282"/>
                  </a:ext>
                </a:extLst>
              </a:tr>
              <a:tr h="189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CH</a:t>
                      </a:r>
                      <a:r>
                        <a:rPr lang="en-US" sz="1200" baseline="0" dirty="0"/>
                        <a:t> N</a:t>
                      </a:r>
                      <a:endParaRPr lang="en-US" sz="1200" dirty="0"/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F5D7"/>
                        </a:gs>
                        <a:gs pos="100000">
                          <a:srgbClr val="FF91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1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2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150233"/>
                  </a:ext>
                </a:extLst>
              </a:tr>
              <a:tr h="1899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CH N+1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DB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dirty="0"/>
                        <a:t>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E2EDBE"/>
                        </a:gs>
                        <a:gs pos="100000">
                          <a:srgbClr val="96C87E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C8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B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endParaRPr lang="en-US" sz="12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89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782187"/>
                  </a:ext>
                </a:extLst>
              </a:tr>
            </a:tbl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1" y="3200202"/>
            <a:ext cx="5181600" cy="1889979"/>
            <a:chOff x="17018331" y="14784943"/>
            <a:chExt cx="5930726" cy="2163221"/>
          </a:xfrm>
        </p:grpSpPr>
        <p:sp>
          <p:nvSpPr>
            <p:cNvPr id="33" name="Right Brace 32"/>
            <p:cNvSpPr/>
            <p:nvPr/>
          </p:nvSpPr>
          <p:spPr>
            <a:xfrm rot="16200000">
              <a:off x="19267586" y="14330566"/>
              <a:ext cx="228600" cy="1799034"/>
            </a:xfrm>
            <a:prstGeom prst="rightBrace">
              <a:avLst>
                <a:gd name="adj1" fmla="val 101798"/>
                <a:gd name="adj2" fmla="val 50000"/>
              </a:avLst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634455" y="14784943"/>
              <a:ext cx="1604927" cy="297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Window Size  = w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20913575" y="15612060"/>
              <a:ext cx="376760" cy="1037550"/>
            </a:xfrm>
            <a:prstGeom prst="roundRect">
              <a:avLst/>
            </a:prstGeom>
            <a:solidFill>
              <a:srgbClr val="B0DCFE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>
                <a:lnSpc>
                  <a:spcPct val="95000"/>
                </a:lnSpc>
              </a:pPr>
              <a:r>
                <a:rPr lang="en-US" sz="2000" dirty="0">
                  <a:latin typeface="+mj-lt"/>
                </a:rPr>
                <a:t>CNN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V="1">
              <a:off x="20319708" y="15692370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20319708" y="15940245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flipV="1">
              <a:off x="20319708" y="16152317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20322883" y="16581516"/>
              <a:ext cx="585810" cy="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21298392" y="16129631"/>
              <a:ext cx="439203" cy="3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21742415" y="16019903"/>
              <a:ext cx="256912" cy="219456"/>
            </a:xfrm>
            <a:prstGeom prst="rect">
              <a:avLst/>
            </a:prstGeom>
            <a:solidFill>
              <a:srgbClr val="FF0000"/>
            </a:solidFill>
            <a:ln cmpd="dbl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indent="-71438" algn="ctr">
                <a:lnSpc>
                  <a:spcPct val="95000"/>
                </a:lnSpc>
              </a:pPr>
              <a:r>
                <a:rPr lang="en-US" sz="1400" dirty="0">
                  <a:solidFill>
                    <a:srgbClr val="FFFF00"/>
                  </a:solidFill>
                  <a:latin typeface="+mj-lt"/>
                </a:rPr>
                <a:t>t</a:t>
              </a:r>
              <a:endParaRPr lang="en-US" sz="900" dirty="0">
                <a:solidFill>
                  <a:srgbClr val="FFFF00"/>
                </a:solidFill>
                <a:latin typeface="+mj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1975262" y="15972107"/>
              <a:ext cx="973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600"/>
                </a:spcBef>
              </a:pPr>
              <a:r>
                <a:rPr lang="en-US" sz="1400" dirty="0">
                  <a:latin typeface="+mj-lt"/>
                </a:rPr>
                <a:t>CH N+1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 rot="16200000">
              <a:off x="16336060" y="15764218"/>
              <a:ext cx="1866217" cy="501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Surrounding Sensors</a:t>
              </a:r>
            </a:p>
            <a:p>
              <a:pPr algn="ctr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(Channel per Axis)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321688" y="15513381"/>
              <a:ext cx="1627369" cy="501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dirty="0"/>
                <a:t>Current Prediction</a:t>
              </a:r>
              <a:endParaRPr lang="en-US" sz="1400" dirty="0">
                <a:latin typeface="+mj-lt"/>
              </a:endParaRPr>
            </a:p>
            <a:p>
              <a:pPr algn="ctr">
                <a:lnSpc>
                  <a:spcPct val="95000"/>
                </a:lnSpc>
              </a:pPr>
              <a:r>
                <a:rPr lang="en-US" sz="1400" dirty="0">
                  <a:latin typeface="+mj-lt"/>
                </a:rPr>
                <a:t>of Target Sensor </a:t>
              </a:r>
            </a:p>
          </p:txBody>
        </p:sp>
        <p:sp>
          <p:nvSpPr>
            <p:cNvPr id="45" name="Right Brace 44"/>
            <p:cNvSpPr/>
            <p:nvPr/>
          </p:nvSpPr>
          <p:spPr>
            <a:xfrm rot="10800000">
              <a:off x="17479531" y="15567610"/>
              <a:ext cx="278616" cy="1113750"/>
            </a:xfrm>
            <a:prstGeom prst="rightBrace">
              <a:avLst>
                <a:gd name="adj1" fmla="val 43155"/>
                <a:gd name="adj2" fmla="val 50000"/>
              </a:avLst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lt"/>
              </a:endParaRPr>
            </a:p>
          </p:txBody>
        </p:sp>
        <p:cxnSp>
          <p:nvCxnSpPr>
            <p:cNvPr id="46" name="Elbow Connector 45"/>
            <p:cNvCxnSpPr>
              <a:endCxn id="35" idx="2"/>
            </p:cNvCxnSpPr>
            <p:nvPr/>
          </p:nvCxnSpPr>
          <p:spPr>
            <a:xfrm flipV="1">
              <a:off x="20319708" y="16649610"/>
              <a:ext cx="782247" cy="137200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7905033" y="16653244"/>
              <a:ext cx="683196" cy="233502"/>
            </a:xfrm>
            <a:prstGeom prst="rect">
              <a:avLst/>
            </a:prstGeom>
            <a:noFill/>
            <a:ln w="15875">
              <a:solidFill>
                <a:srgbClr val="E2EDBE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>
                <a:spcBef>
                  <a:spcPts val="600"/>
                </a:spcBef>
              </a:pPr>
              <a:endParaRPr lang="en-US" sz="900" dirty="0">
                <a:latin typeface="+mj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2058787" y="16007734"/>
              <a:ext cx="762923" cy="233502"/>
            </a:xfrm>
            <a:prstGeom prst="rect">
              <a:avLst/>
            </a:prstGeom>
            <a:noFill/>
            <a:ln w="15875">
              <a:solidFill>
                <a:srgbClr val="E2EDBE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l">
                <a:spcBef>
                  <a:spcPts val="600"/>
                </a:spcBef>
              </a:pPr>
              <a:endParaRPr lang="en-US" sz="900" dirty="0">
                <a:latin typeface="+mj-lt"/>
              </a:endParaRPr>
            </a:p>
          </p:txBody>
        </p:sp>
      </p:grpSp>
      <p:pic>
        <p:nvPicPr>
          <p:cNvPr id="49" name="Picture 4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1" y="1600200"/>
            <a:ext cx="3428999" cy="197856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1" y="3668553"/>
            <a:ext cx="3428999" cy="189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20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790" y="2667000"/>
            <a:ext cx="571500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Frequency domain evaluation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7500DCE-C5CA-410E-BF78-118318458114}" type="datetime1">
              <a:rPr lang="de-DE" smtClean="0"/>
              <a:t>08.09.2026</a:t>
            </a:fld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667000"/>
            <a:ext cx="4572000" cy="3429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79" y="2667000"/>
            <a:ext cx="4572000" cy="3429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4348" y="1347118"/>
                <a:ext cx="4374083" cy="4374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95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𝐴𝑆𝐷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𝑃𝑆𝐷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2400" dirty="0" err="1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348" y="1347118"/>
                <a:ext cx="4374083" cy="4374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71474" y="1831712"/>
                <a:ext cx="5348195" cy="4431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95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was estimated using Welch’s method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74" y="1831712"/>
                <a:ext cx="5348195" cy="443198"/>
              </a:xfrm>
              <a:prstGeom prst="rect">
                <a:avLst/>
              </a:prstGeom>
              <a:blipFill>
                <a:blip r:embed="rId6"/>
                <a:stretch>
                  <a:fillRect l="-342" r="-342" b="-21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150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219200"/>
            <a:ext cx="6858000" cy="479513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Abstraction for database </a:t>
            </a:r>
            <a:r>
              <a:rPr lang="en-US" dirty="0" err="1"/>
              <a:t>generalisation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44EABD8-DB7C-4BE5-BC5F-4592E656660D}" type="datetime1">
              <a:rPr lang="de-DE" smtClean="0"/>
              <a:t>08.09.2026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8531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2219B3F-4FE1-95EE-8196-1B61D4D5B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66789-9A08-2EC8-F8E2-39EC7498B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D1BBF-8DA8-F681-B2A6-6CAF3D9B3A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28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B4B77-CDBD-C5C7-F625-F9FE46777ED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Sanity checks - </a:t>
            </a:r>
            <a:r>
              <a:rPr lang="en-US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Idealized baseline study</a:t>
            </a:r>
            <a:br>
              <a:rPr lang="en-US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0B5C4F-EE96-A19D-A172-CE45EA3611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6C2C457-2F31-4E0B-AA73-56BBB3363D37}" type="datetime1">
              <a:rPr lang="de-DE" smtClean="0"/>
              <a:t>08.09.2026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3AD602-7260-5053-B4A3-AD1A7B1109D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219200"/>
            <a:ext cx="4272187" cy="23774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99F6BE-6D5F-F36C-5375-CE0615BC2E7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41" y="1219200"/>
            <a:ext cx="4272185" cy="2377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25B9BD-CE8E-C8D1-C8B7-CC403E71BD6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596640"/>
            <a:ext cx="4272187" cy="2377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ACEC69-B69E-E780-08D1-425FA65FBC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415" y="3598619"/>
            <a:ext cx="4272185" cy="23774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25BAEB-F05B-7D5E-BEE5-204EB92D4CD4}"/>
              </a:ext>
            </a:extLst>
          </p:cNvPr>
          <p:cNvSpPr txBox="1"/>
          <p:nvPr/>
        </p:nvSpPr>
        <p:spPr>
          <a:xfrm rot="16200000">
            <a:off x="6898648" y="4546660"/>
            <a:ext cx="1516313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b="1" dirty="0"/>
              <a:t>Wiener filter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08071C-2256-FD2C-18D0-02818FE84FA8}"/>
              </a:ext>
            </a:extLst>
          </p:cNvPr>
          <p:cNvSpPr/>
          <p:nvPr/>
        </p:nvSpPr>
        <p:spPr>
          <a:xfrm>
            <a:off x="7479062" y="3596640"/>
            <a:ext cx="4560538" cy="227076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</p:spTree>
    <p:extLst>
      <p:ext uri="{BB962C8B-B14F-4D97-AF65-F5344CB8AC3E}">
        <p14:creationId xmlns:p14="http://schemas.microsoft.com/office/powerpoint/2010/main" val="3814482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Fpga</a:t>
            </a:r>
            <a:r>
              <a:rPr lang="en-US" dirty="0"/>
              <a:t> implementation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52F4D17-1AD6-42D9-B93A-EB002C62F438}" type="slidenum">
              <a:rPr lang="de-DE" smtClean="0">
                <a:solidFill>
                  <a:schemeClr val="tx1"/>
                </a:solidFill>
              </a:rPr>
              <a:pPr/>
              <a:t>29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cap="all" dirty="0">
                <a:latin typeface="+mj-lt"/>
                <a:ea typeface="+mj-ea"/>
                <a:cs typeface="+mj-cs"/>
              </a:rPr>
              <a:t>FLOW TRAINING + </a:t>
            </a:r>
            <a:r>
              <a:rPr lang="en-US" dirty="0"/>
              <a:t>INFERENCE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0451A15-3127-4954-B756-CE424AC091B7}" type="datetime1">
              <a:rPr lang="de-DE" smtClean="0">
                <a:solidFill>
                  <a:schemeClr val="tx1"/>
                </a:solidFill>
              </a:rPr>
              <a:t>08.09.2026</a:t>
            </a:fld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0" name="Rounded Rectangle 125">
            <a:extLst>
              <a:ext uri="{FF2B5EF4-FFF2-40B4-BE49-F238E27FC236}">
                <a16:creationId xmlns:a16="http://schemas.microsoft.com/office/drawing/2014/main" id="{7809D90D-A496-13D0-D3A0-A2095A0F2F60}"/>
              </a:ext>
            </a:extLst>
          </p:cNvPr>
          <p:cNvSpPr/>
          <p:nvPr/>
        </p:nvSpPr>
        <p:spPr>
          <a:xfrm>
            <a:off x="7509057" y="3302767"/>
            <a:ext cx="3086374" cy="1412519"/>
          </a:xfrm>
          <a:prstGeom prst="roundRect">
            <a:avLst/>
          </a:prstGeom>
          <a:noFill/>
          <a:ln w="28575">
            <a:solidFill>
              <a:srgbClr val="97B9E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42" name="Rounded Rectangle 126">
            <a:extLst>
              <a:ext uri="{FF2B5EF4-FFF2-40B4-BE49-F238E27FC236}">
                <a16:creationId xmlns:a16="http://schemas.microsoft.com/office/drawing/2014/main" id="{0AC58FE6-5017-EDAD-6217-0A783EAE7FD1}"/>
              </a:ext>
            </a:extLst>
          </p:cNvPr>
          <p:cNvSpPr/>
          <p:nvPr/>
        </p:nvSpPr>
        <p:spPr>
          <a:xfrm>
            <a:off x="695147" y="2737226"/>
            <a:ext cx="5664206" cy="1978060"/>
          </a:xfrm>
          <a:prstGeom prst="roundRect">
            <a:avLst>
              <a:gd name="adj" fmla="val 7650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Offline Training (CPU/GPU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sz="10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43" name="Rounded Rectangle 128">
            <a:extLst>
              <a:ext uri="{FF2B5EF4-FFF2-40B4-BE49-F238E27FC236}">
                <a16:creationId xmlns:a16="http://schemas.microsoft.com/office/drawing/2014/main" id="{D9B157FF-A6F4-C721-ED12-D9160C4916F3}"/>
              </a:ext>
            </a:extLst>
          </p:cNvPr>
          <p:cNvSpPr/>
          <p:nvPr/>
        </p:nvSpPr>
        <p:spPr>
          <a:xfrm>
            <a:off x="765631" y="2856376"/>
            <a:ext cx="1491021" cy="666290"/>
          </a:xfrm>
          <a:prstGeom prst="roundRect">
            <a:avLst>
              <a:gd name="adj" fmla="val 19444"/>
            </a:avLst>
          </a:prstGeom>
          <a:solidFill>
            <a:srgbClr val="97B9E2"/>
          </a:solidFill>
          <a:ln/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Preprocessing</a:t>
            </a:r>
          </a:p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(FPGA friendly)</a:t>
            </a:r>
          </a:p>
        </p:txBody>
      </p:sp>
      <p:sp>
        <p:nvSpPr>
          <p:cNvPr id="44" name="Rounded Rectangle 129">
            <a:extLst>
              <a:ext uri="{FF2B5EF4-FFF2-40B4-BE49-F238E27FC236}">
                <a16:creationId xmlns:a16="http://schemas.microsoft.com/office/drawing/2014/main" id="{0AAA8F24-D805-B658-48EA-0521ABC05BEC}"/>
              </a:ext>
            </a:extLst>
          </p:cNvPr>
          <p:cNvSpPr/>
          <p:nvPr/>
        </p:nvSpPr>
        <p:spPr>
          <a:xfrm>
            <a:off x="2436785" y="2856376"/>
            <a:ext cx="1424940" cy="666290"/>
          </a:xfrm>
          <a:prstGeom prst="roundRect">
            <a:avLst>
              <a:gd name="adj" fmla="val 19444"/>
            </a:avLst>
          </a:prstGeom>
          <a:solidFill>
            <a:srgbClr val="023D6B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Train network </a:t>
            </a:r>
          </a:p>
          <a:p>
            <a:pPr algn="ctr"/>
            <a:r>
              <a:rPr lang="en-US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PyTorch</a:t>
            </a:r>
            <a:r>
              <a:rPr lang="en-US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7" name="Rounded Rectangle 130">
            <a:extLst>
              <a:ext uri="{FF2B5EF4-FFF2-40B4-BE49-F238E27FC236}">
                <a16:creationId xmlns:a16="http://schemas.microsoft.com/office/drawing/2014/main" id="{A477D467-FD14-580A-3989-668331FE5EF1}"/>
              </a:ext>
            </a:extLst>
          </p:cNvPr>
          <p:cNvSpPr/>
          <p:nvPr/>
        </p:nvSpPr>
        <p:spPr>
          <a:xfrm>
            <a:off x="4090939" y="2856376"/>
            <a:ext cx="874129" cy="690105"/>
          </a:xfrm>
          <a:prstGeom prst="roundRect">
            <a:avLst>
              <a:gd name="adj" fmla="val 19444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Hls4ml/ ONNX</a:t>
            </a:r>
          </a:p>
        </p:txBody>
      </p:sp>
      <p:sp>
        <p:nvSpPr>
          <p:cNvPr id="50" name="Right Arrow 131">
            <a:extLst>
              <a:ext uri="{FF2B5EF4-FFF2-40B4-BE49-F238E27FC236}">
                <a16:creationId xmlns:a16="http://schemas.microsoft.com/office/drawing/2014/main" id="{35EF5CAB-250B-7B91-B621-9466C42418BB}"/>
              </a:ext>
            </a:extLst>
          </p:cNvPr>
          <p:cNvSpPr/>
          <p:nvPr/>
        </p:nvSpPr>
        <p:spPr>
          <a:xfrm>
            <a:off x="2231419" y="3118247"/>
            <a:ext cx="199016" cy="150652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51" name="Right Arrow 132">
            <a:extLst>
              <a:ext uri="{FF2B5EF4-FFF2-40B4-BE49-F238E27FC236}">
                <a16:creationId xmlns:a16="http://schemas.microsoft.com/office/drawing/2014/main" id="{9BE27ED0-C285-CE78-8225-D2F0E6BC7B38}"/>
              </a:ext>
            </a:extLst>
          </p:cNvPr>
          <p:cNvSpPr/>
          <p:nvPr/>
        </p:nvSpPr>
        <p:spPr>
          <a:xfrm rot="5400000">
            <a:off x="3042814" y="3639803"/>
            <a:ext cx="216000" cy="132677"/>
          </a:xfrm>
          <a:prstGeom prst="right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52" name="Rounded Rectangle 133">
            <a:extLst>
              <a:ext uri="{FF2B5EF4-FFF2-40B4-BE49-F238E27FC236}">
                <a16:creationId xmlns:a16="http://schemas.microsoft.com/office/drawing/2014/main" id="{47575F2A-90BD-9226-925E-9B01D1F4B270}"/>
              </a:ext>
            </a:extLst>
          </p:cNvPr>
          <p:cNvSpPr/>
          <p:nvPr/>
        </p:nvSpPr>
        <p:spPr>
          <a:xfrm>
            <a:off x="2436785" y="3839036"/>
            <a:ext cx="1424940" cy="479925"/>
          </a:xfrm>
          <a:prstGeom prst="roundRect">
            <a:avLst>
              <a:gd name="adj" fmla="val 19444"/>
            </a:avLst>
          </a:prstGeom>
          <a:solidFill>
            <a:srgbClr val="023D6B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verification</a:t>
            </a:r>
          </a:p>
        </p:txBody>
      </p:sp>
      <p:sp>
        <p:nvSpPr>
          <p:cNvPr id="53" name="Right Arrow 134">
            <a:extLst>
              <a:ext uri="{FF2B5EF4-FFF2-40B4-BE49-F238E27FC236}">
                <a16:creationId xmlns:a16="http://schemas.microsoft.com/office/drawing/2014/main" id="{B7EF13AB-5679-3DDA-271F-9384F1C2D813}"/>
              </a:ext>
            </a:extLst>
          </p:cNvPr>
          <p:cNvSpPr/>
          <p:nvPr/>
        </p:nvSpPr>
        <p:spPr>
          <a:xfrm>
            <a:off x="3884584" y="3111897"/>
            <a:ext cx="199016" cy="150652"/>
          </a:xfrm>
          <a:prstGeom prst="rightArrow">
            <a:avLst/>
          </a:prstGeom>
          <a:solidFill>
            <a:srgbClr val="023D6B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54" name="Rounded Rectangle 135">
            <a:extLst>
              <a:ext uri="{FF2B5EF4-FFF2-40B4-BE49-F238E27FC236}">
                <a16:creationId xmlns:a16="http://schemas.microsoft.com/office/drawing/2014/main" id="{C7CF2AC8-FC36-4B76-5AB7-CC084018506E}"/>
              </a:ext>
            </a:extLst>
          </p:cNvPr>
          <p:cNvSpPr/>
          <p:nvPr/>
        </p:nvSpPr>
        <p:spPr>
          <a:xfrm>
            <a:off x="5234998" y="2856376"/>
            <a:ext cx="1021832" cy="666290"/>
          </a:xfrm>
          <a:prstGeom prst="roundRect">
            <a:avLst>
              <a:gd name="adj" fmla="val 19444"/>
            </a:avLst>
          </a:prstGeom>
          <a:solidFill>
            <a:srgbClr val="FBEC56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HDL</a:t>
            </a:r>
          </a:p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Neural Network</a:t>
            </a:r>
            <a:endParaRPr lang="en-US" sz="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ight Arrow 136">
            <a:extLst>
              <a:ext uri="{FF2B5EF4-FFF2-40B4-BE49-F238E27FC236}">
                <a16:creationId xmlns:a16="http://schemas.microsoft.com/office/drawing/2014/main" id="{4980BFC5-DCBD-5B71-C819-FD812275D0F0}"/>
              </a:ext>
            </a:extLst>
          </p:cNvPr>
          <p:cNvSpPr/>
          <p:nvPr/>
        </p:nvSpPr>
        <p:spPr>
          <a:xfrm>
            <a:off x="4993411" y="3125512"/>
            <a:ext cx="199016" cy="150652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56" name="Rounded Rectangle 137">
            <a:extLst>
              <a:ext uri="{FF2B5EF4-FFF2-40B4-BE49-F238E27FC236}">
                <a16:creationId xmlns:a16="http://schemas.microsoft.com/office/drawing/2014/main" id="{B92C6609-217C-4CB5-B909-9242CED5B40A}"/>
              </a:ext>
            </a:extLst>
          </p:cNvPr>
          <p:cNvSpPr/>
          <p:nvPr/>
        </p:nvSpPr>
        <p:spPr>
          <a:xfrm>
            <a:off x="5234997" y="3839036"/>
            <a:ext cx="1021833" cy="478800"/>
          </a:xfrm>
          <a:prstGeom prst="roundRect">
            <a:avLst>
              <a:gd name="adj" fmla="val 19444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verification</a:t>
            </a:r>
          </a:p>
        </p:txBody>
      </p:sp>
      <p:sp>
        <p:nvSpPr>
          <p:cNvPr id="57" name="Rounded Rectangle 139">
            <a:extLst>
              <a:ext uri="{FF2B5EF4-FFF2-40B4-BE49-F238E27FC236}">
                <a16:creationId xmlns:a16="http://schemas.microsoft.com/office/drawing/2014/main" id="{C1D5FDC3-1AA1-B446-C96E-AAF26AA5D77D}"/>
              </a:ext>
            </a:extLst>
          </p:cNvPr>
          <p:cNvSpPr/>
          <p:nvPr/>
        </p:nvSpPr>
        <p:spPr>
          <a:xfrm>
            <a:off x="9467173" y="3470598"/>
            <a:ext cx="1063142" cy="724128"/>
          </a:xfrm>
          <a:prstGeom prst="roundRect">
            <a:avLst>
              <a:gd name="adj" fmla="val 19444"/>
            </a:avLst>
          </a:prstGeom>
          <a:solidFill>
            <a:srgbClr val="FBEC56"/>
          </a:solidFill>
          <a:ln/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HDL</a:t>
            </a:r>
          </a:p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Neural Network</a:t>
            </a:r>
          </a:p>
        </p:txBody>
      </p:sp>
      <p:sp>
        <p:nvSpPr>
          <p:cNvPr id="58" name="Right Arrow 140">
            <a:extLst>
              <a:ext uri="{FF2B5EF4-FFF2-40B4-BE49-F238E27FC236}">
                <a16:creationId xmlns:a16="http://schemas.microsoft.com/office/drawing/2014/main" id="{8C5C2F55-8B25-98CD-04E7-6ACA505C733F}"/>
              </a:ext>
            </a:extLst>
          </p:cNvPr>
          <p:cNvSpPr/>
          <p:nvPr/>
        </p:nvSpPr>
        <p:spPr>
          <a:xfrm>
            <a:off x="9173937" y="3757336"/>
            <a:ext cx="199016" cy="150652"/>
          </a:xfrm>
          <a:prstGeom prst="rightArrow">
            <a:avLst/>
          </a:prstGeom>
          <a:solidFill>
            <a:srgbClr val="FBEC56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59" name="Right Arrow 141">
            <a:extLst>
              <a:ext uri="{FF2B5EF4-FFF2-40B4-BE49-F238E27FC236}">
                <a16:creationId xmlns:a16="http://schemas.microsoft.com/office/drawing/2014/main" id="{B1F7F01A-2AD1-4987-2D86-ECC2986DCDF0}"/>
              </a:ext>
            </a:extLst>
          </p:cNvPr>
          <p:cNvSpPr/>
          <p:nvPr/>
        </p:nvSpPr>
        <p:spPr>
          <a:xfrm rot="16200000">
            <a:off x="1332657" y="3605115"/>
            <a:ext cx="216000" cy="132677"/>
          </a:xfrm>
          <a:prstGeom prst="rightArrow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61" name="Right Arrow 143">
            <a:extLst>
              <a:ext uri="{FF2B5EF4-FFF2-40B4-BE49-F238E27FC236}">
                <a16:creationId xmlns:a16="http://schemas.microsoft.com/office/drawing/2014/main" id="{0865571A-8444-5676-9370-123C65B775E8}"/>
              </a:ext>
            </a:extLst>
          </p:cNvPr>
          <p:cNvSpPr/>
          <p:nvPr/>
        </p:nvSpPr>
        <p:spPr>
          <a:xfrm>
            <a:off x="10564322" y="3598662"/>
            <a:ext cx="1094278" cy="468000"/>
          </a:xfrm>
          <a:prstGeom prst="rightArrow">
            <a:avLst/>
          </a:prstGeom>
          <a:solidFill>
            <a:srgbClr val="023D6B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Prediction</a:t>
            </a:r>
          </a:p>
        </p:txBody>
      </p:sp>
      <p:grpSp>
        <p:nvGrpSpPr>
          <p:cNvPr id="63" name="Gruppieren 1">
            <a:extLst>
              <a:ext uri="{FF2B5EF4-FFF2-40B4-BE49-F238E27FC236}">
                <a16:creationId xmlns:a16="http://schemas.microsoft.com/office/drawing/2014/main" id="{1B871AA3-2735-BED0-F52B-C10E40DAB9A9}"/>
              </a:ext>
            </a:extLst>
          </p:cNvPr>
          <p:cNvGrpSpPr/>
          <p:nvPr/>
        </p:nvGrpSpPr>
        <p:grpSpPr>
          <a:xfrm>
            <a:off x="847547" y="3828072"/>
            <a:ext cx="1319474" cy="603768"/>
            <a:chOff x="2427663" y="34374612"/>
            <a:chExt cx="892654" cy="603768"/>
          </a:xfrm>
        </p:grpSpPr>
        <p:sp>
          <p:nvSpPr>
            <p:cNvPr id="64" name="Rounded Rectangle 144">
              <a:extLst>
                <a:ext uri="{FF2B5EF4-FFF2-40B4-BE49-F238E27FC236}">
                  <a16:creationId xmlns:a16="http://schemas.microsoft.com/office/drawing/2014/main" id="{1F4F54EC-C600-01CF-F41B-E4985CDA4C23}"/>
                </a:ext>
              </a:extLst>
            </p:cNvPr>
            <p:cNvSpPr/>
            <p:nvPr/>
          </p:nvSpPr>
          <p:spPr>
            <a:xfrm>
              <a:off x="2581313" y="34499092"/>
              <a:ext cx="739004" cy="479288"/>
            </a:xfrm>
            <a:prstGeom prst="roundRect">
              <a:avLst>
                <a:gd name="adj" fmla="val 28704"/>
              </a:avLst>
            </a:prstGeom>
            <a:ln/>
            <a:effec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Sensor data</a:t>
              </a:r>
            </a:p>
          </p:txBody>
        </p:sp>
        <p:sp>
          <p:nvSpPr>
            <p:cNvPr id="65" name="Rounded Rectangle 145">
              <a:extLst>
                <a:ext uri="{FF2B5EF4-FFF2-40B4-BE49-F238E27FC236}">
                  <a16:creationId xmlns:a16="http://schemas.microsoft.com/office/drawing/2014/main" id="{E79462DE-414E-4FCC-5400-40815583B465}"/>
                </a:ext>
              </a:extLst>
            </p:cNvPr>
            <p:cNvSpPr/>
            <p:nvPr/>
          </p:nvSpPr>
          <p:spPr>
            <a:xfrm>
              <a:off x="2555653" y="34473259"/>
              <a:ext cx="739004" cy="479288"/>
            </a:xfrm>
            <a:prstGeom prst="roundRect">
              <a:avLst>
                <a:gd name="adj" fmla="val 28704"/>
              </a:avLst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Sensor data</a:t>
              </a:r>
            </a:p>
          </p:txBody>
        </p:sp>
        <p:sp>
          <p:nvSpPr>
            <p:cNvPr id="66" name="Rounded Rectangle 146">
              <a:extLst>
                <a:ext uri="{FF2B5EF4-FFF2-40B4-BE49-F238E27FC236}">
                  <a16:creationId xmlns:a16="http://schemas.microsoft.com/office/drawing/2014/main" id="{EC090693-C3FA-9193-E58C-24FFD033AA48}"/>
                </a:ext>
              </a:extLst>
            </p:cNvPr>
            <p:cNvSpPr/>
            <p:nvPr/>
          </p:nvSpPr>
          <p:spPr>
            <a:xfrm>
              <a:off x="2529993" y="34447282"/>
              <a:ext cx="739004" cy="479288"/>
            </a:xfrm>
            <a:prstGeom prst="roundRect">
              <a:avLst>
                <a:gd name="adj" fmla="val 28704"/>
              </a:avLst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Sensor data</a:t>
              </a:r>
            </a:p>
          </p:txBody>
        </p:sp>
        <p:sp>
          <p:nvSpPr>
            <p:cNvPr id="67" name="Rounded Rectangle 147">
              <a:extLst>
                <a:ext uri="{FF2B5EF4-FFF2-40B4-BE49-F238E27FC236}">
                  <a16:creationId xmlns:a16="http://schemas.microsoft.com/office/drawing/2014/main" id="{077F3E60-7747-0D33-F986-3A72AC414150}"/>
                </a:ext>
              </a:extLst>
            </p:cNvPr>
            <p:cNvSpPr/>
            <p:nvPr/>
          </p:nvSpPr>
          <p:spPr>
            <a:xfrm>
              <a:off x="2495344" y="34421305"/>
              <a:ext cx="739004" cy="479288"/>
            </a:xfrm>
            <a:prstGeom prst="roundRect">
              <a:avLst>
                <a:gd name="adj" fmla="val 28704"/>
              </a:avLst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Sensor data</a:t>
              </a:r>
            </a:p>
          </p:txBody>
        </p:sp>
        <p:sp>
          <p:nvSpPr>
            <p:cNvPr id="68" name="Rounded Rectangle 148">
              <a:extLst>
                <a:ext uri="{FF2B5EF4-FFF2-40B4-BE49-F238E27FC236}">
                  <a16:creationId xmlns:a16="http://schemas.microsoft.com/office/drawing/2014/main" id="{F4A44C74-381B-FE55-6F91-556DDF9B4745}"/>
                </a:ext>
              </a:extLst>
            </p:cNvPr>
            <p:cNvSpPr/>
            <p:nvPr/>
          </p:nvSpPr>
          <p:spPr>
            <a:xfrm>
              <a:off x="2459916" y="34395328"/>
              <a:ext cx="739004" cy="479288"/>
            </a:xfrm>
            <a:prstGeom prst="roundRect">
              <a:avLst>
                <a:gd name="adj" fmla="val 28704"/>
              </a:avLst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Sensor data</a:t>
              </a:r>
            </a:p>
          </p:txBody>
        </p:sp>
        <p:sp>
          <p:nvSpPr>
            <p:cNvPr id="69" name="Rounded Rectangle 149">
              <a:extLst>
                <a:ext uri="{FF2B5EF4-FFF2-40B4-BE49-F238E27FC236}">
                  <a16:creationId xmlns:a16="http://schemas.microsoft.com/office/drawing/2014/main" id="{7D5793A1-97DC-8905-CE2C-6CE341A4E4DD}"/>
                </a:ext>
              </a:extLst>
            </p:cNvPr>
            <p:cNvSpPr/>
            <p:nvPr/>
          </p:nvSpPr>
          <p:spPr>
            <a:xfrm>
              <a:off x="2427663" y="34374612"/>
              <a:ext cx="739004" cy="479288"/>
            </a:xfrm>
            <a:prstGeom prst="roundRect">
              <a:avLst>
                <a:gd name="adj" fmla="val 28704"/>
              </a:avLst>
            </a:prstGeom>
            <a:solidFill>
              <a:srgbClr val="BAD25E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Offline data</a:t>
              </a:r>
            </a:p>
          </p:txBody>
        </p:sp>
      </p:grpSp>
      <p:sp>
        <p:nvSpPr>
          <p:cNvPr id="70" name="Left-Right Arrow 150">
            <a:extLst>
              <a:ext uri="{FF2B5EF4-FFF2-40B4-BE49-F238E27FC236}">
                <a16:creationId xmlns:a16="http://schemas.microsoft.com/office/drawing/2014/main" id="{7F542436-AF74-BA76-30AE-1860073FBEDA}"/>
              </a:ext>
            </a:extLst>
          </p:cNvPr>
          <p:cNvSpPr/>
          <p:nvPr/>
        </p:nvSpPr>
        <p:spPr>
          <a:xfrm>
            <a:off x="7687131" y="4254703"/>
            <a:ext cx="2843184" cy="218066"/>
          </a:xfrm>
          <a:prstGeom prst="leftRightArrow">
            <a:avLst>
              <a:gd name="adj1" fmla="val 50000"/>
              <a:gd name="adj2" fmla="val 13563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than ~1ms</a:t>
            </a:r>
          </a:p>
        </p:txBody>
      </p:sp>
      <p:sp>
        <p:nvSpPr>
          <p:cNvPr id="71" name="Rounded Rectangle 151">
            <a:extLst>
              <a:ext uri="{FF2B5EF4-FFF2-40B4-BE49-F238E27FC236}">
                <a16:creationId xmlns:a16="http://schemas.microsoft.com/office/drawing/2014/main" id="{333C3EA2-2440-56AD-3915-396AC591CA6B}"/>
              </a:ext>
            </a:extLst>
          </p:cNvPr>
          <p:cNvSpPr/>
          <p:nvPr/>
        </p:nvSpPr>
        <p:spPr>
          <a:xfrm>
            <a:off x="7688637" y="3470598"/>
            <a:ext cx="1495266" cy="724128"/>
          </a:xfrm>
          <a:prstGeom prst="roundRect">
            <a:avLst>
              <a:gd name="adj" fmla="val 19444"/>
            </a:avLst>
          </a:prstGeom>
          <a:solidFill>
            <a:srgbClr val="97B9E2"/>
          </a:solidFill>
          <a:ln/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Preprocessing</a:t>
            </a:r>
          </a:p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(FPGA friendly)</a:t>
            </a:r>
          </a:p>
        </p:txBody>
      </p:sp>
      <p:sp>
        <p:nvSpPr>
          <p:cNvPr id="72" name="Rounded Rectangle 152">
            <a:extLst>
              <a:ext uri="{FF2B5EF4-FFF2-40B4-BE49-F238E27FC236}">
                <a16:creationId xmlns:a16="http://schemas.microsoft.com/office/drawing/2014/main" id="{6BB546B7-C7A7-A1F5-B5E2-415C3FDCAE3B}"/>
              </a:ext>
            </a:extLst>
          </p:cNvPr>
          <p:cNvSpPr/>
          <p:nvPr/>
        </p:nvSpPr>
        <p:spPr>
          <a:xfrm>
            <a:off x="6429901" y="3398377"/>
            <a:ext cx="914840" cy="479288"/>
          </a:xfrm>
          <a:prstGeom prst="roundRect">
            <a:avLst>
              <a:gd name="adj" fmla="val 28704"/>
            </a:avLst>
          </a:prstGeom>
          <a:solidFill>
            <a:srgbClr val="BAD25E"/>
          </a:solidFill>
          <a:ln/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Seismo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</p:txBody>
      </p:sp>
      <p:sp>
        <p:nvSpPr>
          <p:cNvPr id="73" name="Rounded Rectangle 153">
            <a:extLst>
              <a:ext uri="{FF2B5EF4-FFF2-40B4-BE49-F238E27FC236}">
                <a16:creationId xmlns:a16="http://schemas.microsoft.com/office/drawing/2014/main" id="{B89E5AD2-05A9-8B78-5028-8060E6E73FA7}"/>
              </a:ext>
            </a:extLst>
          </p:cNvPr>
          <p:cNvSpPr/>
          <p:nvPr/>
        </p:nvSpPr>
        <p:spPr>
          <a:xfrm>
            <a:off x="6429901" y="4109663"/>
            <a:ext cx="914840" cy="479288"/>
          </a:xfrm>
          <a:prstGeom prst="roundRect">
            <a:avLst>
              <a:gd name="adj" fmla="val 28704"/>
            </a:avLst>
          </a:prstGeom>
          <a:solidFill>
            <a:srgbClr val="BAD25E"/>
          </a:solidFill>
          <a:ln/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Seismo</a:t>
            </a:r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</p:txBody>
      </p:sp>
      <p:sp>
        <p:nvSpPr>
          <p:cNvPr id="74" name="TextBox 154">
            <a:extLst>
              <a:ext uri="{FF2B5EF4-FFF2-40B4-BE49-F238E27FC236}">
                <a16:creationId xmlns:a16="http://schemas.microsoft.com/office/drawing/2014/main" id="{64C9E1D5-FDE7-3523-0704-14A5383B4C0F}"/>
              </a:ext>
            </a:extLst>
          </p:cNvPr>
          <p:cNvSpPr txBox="1"/>
          <p:nvPr/>
        </p:nvSpPr>
        <p:spPr>
          <a:xfrm>
            <a:off x="6593955" y="3666465"/>
            <a:ext cx="586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/>
              <a:t>…</a:t>
            </a:r>
          </a:p>
        </p:txBody>
      </p:sp>
      <p:sp>
        <p:nvSpPr>
          <p:cNvPr id="75" name="Right Arrow 155">
            <a:extLst>
              <a:ext uri="{FF2B5EF4-FFF2-40B4-BE49-F238E27FC236}">
                <a16:creationId xmlns:a16="http://schemas.microsoft.com/office/drawing/2014/main" id="{8AD16138-AC4F-F2B0-5B16-2E0FA8DD5AD3}"/>
              </a:ext>
            </a:extLst>
          </p:cNvPr>
          <p:cNvSpPr/>
          <p:nvPr/>
        </p:nvSpPr>
        <p:spPr>
          <a:xfrm>
            <a:off x="7376067" y="3562421"/>
            <a:ext cx="225978" cy="151200"/>
          </a:xfrm>
          <a:prstGeom prst="rightArrow">
            <a:avLst/>
          </a:prstGeom>
          <a:solidFill>
            <a:srgbClr val="BAD25E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76" name="Right Arrow 156">
            <a:extLst>
              <a:ext uri="{FF2B5EF4-FFF2-40B4-BE49-F238E27FC236}">
                <a16:creationId xmlns:a16="http://schemas.microsoft.com/office/drawing/2014/main" id="{99E7D426-64B2-D3DC-1E07-B1B1CB176771}"/>
              </a:ext>
            </a:extLst>
          </p:cNvPr>
          <p:cNvSpPr/>
          <p:nvPr/>
        </p:nvSpPr>
        <p:spPr>
          <a:xfrm>
            <a:off x="7371726" y="4245275"/>
            <a:ext cx="225978" cy="151200"/>
          </a:xfrm>
          <a:prstGeom prst="rightArrow">
            <a:avLst/>
          </a:prstGeom>
          <a:solidFill>
            <a:srgbClr val="BAD25E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  <p:sp>
        <p:nvSpPr>
          <p:cNvPr id="77" name="TextBox 157">
            <a:extLst>
              <a:ext uri="{FF2B5EF4-FFF2-40B4-BE49-F238E27FC236}">
                <a16:creationId xmlns:a16="http://schemas.microsoft.com/office/drawing/2014/main" id="{675B7E5E-983A-BA56-4B0E-F2495A9A06F5}"/>
              </a:ext>
            </a:extLst>
          </p:cNvPr>
          <p:cNvSpPr txBox="1"/>
          <p:nvPr/>
        </p:nvSpPr>
        <p:spPr>
          <a:xfrm>
            <a:off x="7446615" y="2667000"/>
            <a:ext cx="3086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Inference (FPGA)</a:t>
            </a:r>
          </a:p>
        </p:txBody>
      </p:sp>
      <p:cxnSp>
        <p:nvCxnSpPr>
          <p:cNvPr id="78" name="Verbinder: gewinkelt 5">
            <a:extLst>
              <a:ext uri="{FF2B5EF4-FFF2-40B4-BE49-F238E27FC236}">
                <a16:creationId xmlns:a16="http://schemas.microsoft.com/office/drawing/2014/main" id="{FA4B7728-F96B-C318-3B1E-F98864CC3A36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6342131" y="3138217"/>
            <a:ext cx="3656613" cy="332381"/>
          </a:xfrm>
          <a:prstGeom prst="bentConnector2">
            <a:avLst/>
          </a:prstGeom>
          <a:ln w="76200">
            <a:solidFill>
              <a:srgbClr val="FBEC5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153">
            <a:extLst>
              <a:ext uri="{FF2B5EF4-FFF2-40B4-BE49-F238E27FC236}">
                <a16:creationId xmlns:a16="http://schemas.microsoft.com/office/drawing/2014/main" id="{5BB23B6A-B4C6-6C4F-EFD7-5A1A6B227133}"/>
              </a:ext>
            </a:extLst>
          </p:cNvPr>
          <p:cNvSpPr/>
          <p:nvPr/>
        </p:nvSpPr>
        <p:spPr>
          <a:xfrm>
            <a:off x="6299401" y="2781742"/>
            <a:ext cx="1147214" cy="33221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deploy</a:t>
            </a:r>
          </a:p>
        </p:txBody>
      </p:sp>
      <p:sp>
        <p:nvSpPr>
          <p:cNvPr id="80" name="Right Arrow 140">
            <a:extLst>
              <a:ext uri="{FF2B5EF4-FFF2-40B4-BE49-F238E27FC236}">
                <a16:creationId xmlns:a16="http://schemas.microsoft.com/office/drawing/2014/main" id="{72CA29EA-D349-3466-694A-6071A622C26C}"/>
              </a:ext>
            </a:extLst>
          </p:cNvPr>
          <p:cNvSpPr/>
          <p:nvPr/>
        </p:nvSpPr>
        <p:spPr>
          <a:xfrm rot="5400000">
            <a:off x="5637914" y="3622725"/>
            <a:ext cx="216000" cy="150652"/>
          </a:xfrm>
          <a:prstGeom prst="rightArrow">
            <a:avLst/>
          </a:prstGeom>
          <a:solidFill>
            <a:srgbClr val="FBEC56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12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7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 animBg="1"/>
      <p:bldP spid="76" grpId="0" animBg="1"/>
      <p:bldP spid="77" grpId="0"/>
      <p:bldP spid="79" grpId="0"/>
      <p:bldP spid="8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CorRidonia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00" y="1218615"/>
            <a:ext cx="7378700" cy="4214255"/>
          </a:xfrm>
        </p:spPr>
        <p:txBody>
          <a:bodyPr/>
          <a:lstStyle/>
          <a:p>
            <a:r>
              <a:rPr lang="en-US" sz="2000" dirty="0"/>
              <a:t>Reconstruction performance was poor despite testing different models</a:t>
            </a:r>
          </a:p>
          <a:p>
            <a:r>
              <a:rPr lang="en-US" sz="2000" b="1" dirty="0"/>
              <a:t>Low inter-sensor coherence/correlation</a:t>
            </a:r>
            <a:r>
              <a:rPr lang="en-US" sz="2000" dirty="0"/>
              <a:t> indicated weak predictability of the target from neighboring sensors</a:t>
            </a:r>
          </a:p>
          <a:p>
            <a:r>
              <a:rPr lang="en-US" sz="2000" dirty="0"/>
              <a:t>With only the surrounding sensors, SER decreased to approximately 1 </a:t>
            </a:r>
            <a:r>
              <a:rPr lang="en-US" sz="2000" dirty="0" err="1"/>
              <a:t>dB.</a:t>
            </a:r>
            <a:endParaRPr lang="en-US" sz="2000" dirty="0"/>
          </a:p>
          <a:p>
            <a:r>
              <a:rPr lang="en-US" sz="2000" dirty="0"/>
              <a:t>Model A was more tolerant to time shifts because of its longer historical window.</a:t>
            </a:r>
          </a:p>
          <a:p>
            <a:r>
              <a:rPr lang="en-US" sz="2000" dirty="0"/>
              <a:t>Therefore, </a:t>
            </a:r>
            <a:r>
              <a:rPr lang="en-US" sz="2000" dirty="0" err="1"/>
              <a:t>Corridonia</a:t>
            </a:r>
            <a:r>
              <a:rPr lang="en-US" sz="2000" dirty="0"/>
              <a:t> was </a:t>
            </a:r>
            <a:r>
              <a:rPr lang="en-US" sz="2000" b="1" dirty="0"/>
              <a:t>not well suited to the spatial waveform-reconstruction task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Event Generalization and Sanity Checks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4AFCE9-F550-4C63-BE70-BA6433CB5411}" type="datetime1">
              <a:rPr lang="de-DE" smtClean="0"/>
              <a:t>08.09.2026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192" y="840486"/>
            <a:ext cx="4788408" cy="26647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192" y="3507486"/>
            <a:ext cx="4788408" cy="26647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1287" y="5202704"/>
            <a:ext cx="67183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5000"/>
              </a:lnSpc>
            </a:pPr>
            <a:r>
              <a:rPr lang="en-US" sz="2000" dirty="0"/>
              <a:t>Spatial reconstruction requires sufficiently correlated witness sensors. A dataset containing multiple simultaneous channels is not automatically suitable.</a:t>
            </a:r>
          </a:p>
        </p:txBody>
      </p:sp>
    </p:spTree>
    <p:extLst>
      <p:ext uri="{BB962C8B-B14F-4D97-AF65-F5344CB8AC3E}">
        <p14:creationId xmlns:p14="http://schemas.microsoft.com/office/powerpoint/2010/main" val="3276114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Sanity checks - </a:t>
            </a:r>
            <a:r>
              <a:rPr lang="en-US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Idealized baseline study</a:t>
            </a:r>
            <a:br>
              <a:rPr lang="en-US" dirty="0">
                <a:solidFill>
                  <a:srgbClr val="023D6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6C2C457-2F31-4E0B-AA73-56BBB3363D37}" type="datetime1">
              <a:rPr lang="de-DE" smtClean="0"/>
              <a:t>08.09.2026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219200"/>
            <a:ext cx="4272187" cy="23774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41" y="1219200"/>
            <a:ext cx="4272185" cy="23774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596640"/>
            <a:ext cx="4272187" cy="23774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4651351"/>
            <a:ext cx="2438400" cy="114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sz="2400" dirty="0"/>
              <a:t>Could not train much longer, see next slide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566613" y="2313914"/>
            <a:ext cx="2548187" cy="24104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415" y="3598619"/>
            <a:ext cx="4272185" cy="2377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6898648" y="4546660"/>
            <a:ext cx="1516313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b="1" dirty="0"/>
              <a:t>Wiener filter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79062" y="3596640"/>
            <a:ext cx="4560538" cy="227076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</p:spTree>
    <p:extLst>
      <p:ext uri="{BB962C8B-B14F-4D97-AF65-F5344CB8AC3E}">
        <p14:creationId xmlns:p14="http://schemas.microsoft.com/office/powerpoint/2010/main" val="33905000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36348" cy="1124780"/>
          </a:xfrm>
        </p:spPr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7B2521F-99F7-4285-865A-49C8166720D9}" type="datetime1">
              <a:rPr lang="de-DE" smtClean="0"/>
              <a:t>08.09.2026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29" t="37754" r="267" b="38813"/>
          <a:stretch/>
        </p:blipFill>
        <p:spPr>
          <a:xfrm>
            <a:off x="9979023" y="3402148"/>
            <a:ext cx="1828800" cy="235131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58070" y="1191190"/>
            <a:ext cx="9746210" cy="6276410"/>
            <a:chOff x="358070" y="886390"/>
            <a:chExt cx="9746210" cy="627641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370" b="44021"/>
            <a:stretch/>
          </p:blipFill>
          <p:spPr>
            <a:xfrm>
              <a:off x="358070" y="886390"/>
              <a:ext cx="9620953" cy="486707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2" t="93777" r="13217" b="-10429"/>
            <a:stretch/>
          </p:blipFill>
          <p:spPr>
            <a:xfrm>
              <a:off x="483327" y="5715000"/>
              <a:ext cx="9620953" cy="144780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9826623" y="2133600"/>
            <a:ext cx="2133600" cy="88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HALL – cleanroom</a:t>
            </a:r>
          </a:p>
          <a:p>
            <a:pPr>
              <a:lnSpc>
                <a:spcPct val="95000"/>
              </a:lnSpc>
            </a:pPr>
            <a:r>
              <a:rPr lang="en-US" dirty="0"/>
              <a:t>COR  – corridor NAR  – noisy area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</p:spPr>
        <p:txBody>
          <a:bodyPr/>
          <a:lstStyle/>
          <a:p>
            <a:r>
              <a:rPr lang="en-US" dirty="0"/>
              <a:t>Train same model on different time slices</a:t>
            </a:r>
          </a:p>
        </p:txBody>
      </p:sp>
    </p:spTree>
    <p:extLst>
      <p:ext uri="{BB962C8B-B14F-4D97-AF65-F5344CB8AC3E}">
        <p14:creationId xmlns:p14="http://schemas.microsoft.com/office/powerpoint/2010/main" val="1400996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515725" cy="1124780"/>
          </a:xfrm>
        </p:spPr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F464211-6434-4C10-995F-5A69A6CB0927}" type="datetime1">
              <a:rPr lang="de-DE" smtClean="0"/>
              <a:t>08.09.2026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9" r="14286"/>
          <a:stretch/>
        </p:blipFill>
        <p:spPr>
          <a:xfrm>
            <a:off x="-76200" y="1196171"/>
            <a:ext cx="9601200" cy="5433229"/>
          </a:xfrm>
          <a:prstGeom prst="rect">
            <a:avLst/>
          </a:prstGeom>
        </p:spPr>
      </p:pic>
      <p:sp>
        <p:nvSpPr>
          <p:cNvPr id="8" name="Text Placeholder 4"/>
          <p:cNvSpPr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</p:spPr>
        <p:txBody>
          <a:bodyPr/>
          <a:lstStyle/>
          <a:p>
            <a:r>
              <a:rPr lang="en-US" cap="all" dirty="0"/>
              <a:t>Peak-to-PEAK, Mean, STD   - per </a:t>
            </a:r>
            <a:r>
              <a:rPr lang="en-US" cap="all" dirty="0" err="1"/>
              <a:t>Ch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448800" y="1371600"/>
            <a:ext cx="2743200" cy="3420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dirty="0"/>
              <a:t>Peak-to-peak amplitude and standard deviation </a:t>
            </a:r>
            <a:r>
              <a:rPr lang="en-US" b="1" dirty="0"/>
              <a:t>increase during working hours</a:t>
            </a:r>
            <a:r>
              <a:rPr lang="en-US" dirty="0"/>
              <a:t>, while the channel means remain comparatively stable. </a:t>
            </a:r>
          </a:p>
          <a:p>
            <a:pPr algn="just">
              <a:lnSpc>
                <a:spcPct val="110000"/>
              </a:lnSpc>
            </a:pPr>
            <a:endParaRPr lang="en-US" dirty="0"/>
          </a:p>
          <a:p>
            <a:pPr algn="just">
              <a:lnSpc>
                <a:spcPct val="110000"/>
              </a:lnSpc>
            </a:pPr>
            <a:r>
              <a:rPr lang="en-US" dirty="0"/>
              <a:t>This pattern is consistent with increased daytime activity at the site.</a:t>
            </a:r>
          </a:p>
        </p:txBody>
      </p:sp>
    </p:spTree>
    <p:extLst>
      <p:ext uri="{BB962C8B-B14F-4D97-AF65-F5344CB8AC3E}">
        <p14:creationId xmlns:p14="http://schemas.microsoft.com/office/powerpoint/2010/main" val="20932419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948658F-2FB9-423B-B5A9-A837C177BF8A}" type="datetime1">
              <a:rPr lang="de-DE" smtClean="0"/>
              <a:t>08.09.2026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846119"/>
            <a:ext cx="6631906" cy="5326081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</p:spPr>
        <p:txBody>
          <a:bodyPr/>
          <a:lstStyle/>
          <a:p>
            <a:r>
              <a:rPr lang="en-US" dirty="0"/>
              <a:t>Same slice different channels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1916104"/>
            <a:ext cx="5029200" cy="311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Same </a:t>
            </a:r>
            <a:r>
              <a:rPr lang="en-US" sz="2000" b="1" dirty="0"/>
              <a:t>22:00 time </a:t>
            </a:r>
            <a:r>
              <a:rPr lang="en-US" sz="2000" dirty="0"/>
              <a:t>interval evaluated for each target channel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Reconstruction </a:t>
            </a:r>
            <a:r>
              <a:rPr lang="en-US" sz="2000" b="1" dirty="0"/>
              <a:t>performance varies </a:t>
            </a:r>
            <a:r>
              <a:rPr lang="en-US" sz="2000" dirty="0"/>
              <a:t>strongly across channels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primary target channel (red) is among the most difficult to reconstruct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Performance degrades </a:t>
            </a:r>
            <a:r>
              <a:rPr lang="en-US" sz="2000" dirty="0"/>
              <a:t>when the test-data distribution differs from the training-data distribution</a:t>
            </a:r>
          </a:p>
        </p:txBody>
      </p:sp>
    </p:spTree>
    <p:extLst>
      <p:ext uri="{BB962C8B-B14F-4D97-AF65-F5344CB8AC3E}">
        <p14:creationId xmlns:p14="http://schemas.microsoft.com/office/powerpoint/2010/main" val="3704659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Same slice different channels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7238482-EA71-48FB-AC97-7654A116F379}" type="datetime1">
              <a:rPr lang="de-DE" smtClean="0"/>
              <a:t>08.09.2026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838200"/>
            <a:ext cx="6637970" cy="5330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" y="1916104"/>
            <a:ext cx="5029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Same analysis repeated for the </a:t>
            </a:r>
            <a:r>
              <a:rPr lang="en-US" sz="2000" b="1" dirty="0"/>
              <a:t>00:00 time </a:t>
            </a:r>
            <a:r>
              <a:rPr lang="en-US" sz="2000" dirty="0"/>
              <a:t>slice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primary target channel (red) reaches approximately 7.3 dB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Reconstruction performance therefore depends on both the </a:t>
            </a:r>
            <a:r>
              <a:rPr lang="en-US" sz="2000" b="1" dirty="0"/>
              <a:t>target channel </a:t>
            </a:r>
            <a:r>
              <a:rPr lang="en-US" sz="2000" dirty="0"/>
              <a:t>and the time-dependent </a:t>
            </a:r>
            <a:r>
              <a:rPr lang="en-US" sz="2000" b="1" dirty="0"/>
              <a:t>seismic conditions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negative value indicates </a:t>
            </a:r>
            <a:r>
              <a:rPr lang="en-US" sz="2000" b="1" dirty="0"/>
              <a:t>unsuccessful reconstruction </a:t>
            </a:r>
            <a:r>
              <a:rPr lang="en-US" sz="2000" dirty="0"/>
              <a:t>for one channel</a:t>
            </a:r>
          </a:p>
        </p:txBody>
      </p:sp>
    </p:spTree>
    <p:extLst>
      <p:ext uri="{BB962C8B-B14F-4D97-AF65-F5344CB8AC3E}">
        <p14:creationId xmlns:p14="http://schemas.microsoft.com/office/powerpoint/2010/main" val="3970236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questions than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36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So another 8 days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2C637ED-77A8-4506-906D-B0DCBFA35719}" type="datetime1">
              <a:rPr lang="de-DE" smtClean="0"/>
              <a:t>08.09.2026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12" t="37778" r="990" b="38889"/>
          <a:stretch/>
        </p:blipFill>
        <p:spPr>
          <a:xfrm>
            <a:off x="9296400" y="1155446"/>
            <a:ext cx="1981200" cy="277368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52400" y="1155446"/>
            <a:ext cx="9067800" cy="5397754"/>
            <a:chOff x="1652144" y="48862"/>
            <a:chExt cx="7485506" cy="429453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535" b="44046"/>
            <a:stretch/>
          </p:blipFill>
          <p:spPr>
            <a:xfrm>
              <a:off x="1652144" y="48862"/>
              <a:ext cx="7485506" cy="383733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426" r="15535" b="-92"/>
            <a:stretch/>
          </p:blipFill>
          <p:spPr>
            <a:xfrm>
              <a:off x="1652144" y="3886200"/>
              <a:ext cx="7485506" cy="45720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9207500" y="3911980"/>
            <a:ext cx="29083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400" dirty="0"/>
              <a:t>Sharp SER reductions occurred repeatedly and were not unique to the original 20–22 h interval.</a:t>
            </a:r>
          </a:p>
          <a:p>
            <a:pPr>
              <a:lnSpc>
                <a:spcPct val="95000"/>
              </a:lnSpc>
            </a:pPr>
            <a:endParaRPr lang="en-US" sz="1400" dirty="0"/>
          </a:p>
          <a:p>
            <a:pPr>
              <a:lnSpc>
                <a:spcPct val="95000"/>
              </a:lnSpc>
            </a:pPr>
            <a:r>
              <a:rPr lang="en-US" sz="1400" dirty="0"/>
              <a:t>Some drops coincided with increased peak-to-peak amplitude and standard deviation, but these statistics did not explain every degradation.</a:t>
            </a:r>
          </a:p>
          <a:p>
            <a:pPr>
              <a:lnSpc>
                <a:spcPct val="95000"/>
              </a:lnSpc>
            </a:pPr>
            <a:endParaRPr lang="en-US" sz="1400" dirty="0" err="1"/>
          </a:p>
        </p:txBody>
      </p:sp>
    </p:spTree>
    <p:extLst>
      <p:ext uri="{BB962C8B-B14F-4D97-AF65-F5344CB8AC3E}">
        <p14:creationId xmlns:p14="http://schemas.microsoft.com/office/powerpoint/2010/main" val="1324498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75873F0-062B-4468-ACCD-1D58741246E1}" type="datetime1">
              <a:rPr lang="de-DE" smtClean="0"/>
              <a:t>08.09.2026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70" r="13680"/>
          <a:stretch/>
        </p:blipFill>
        <p:spPr>
          <a:xfrm>
            <a:off x="228600" y="1213520"/>
            <a:ext cx="9586855" cy="53396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12" t="37778" r="990" b="38889"/>
          <a:stretch/>
        </p:blipFill>
        <p:spPr>
          <a:xfrm>
            <a:off x="10058400" y="2216162"/>
            <a:ext cx="1981200" cy="277368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71474" y="324000"/>
            <a:ext cx="11515725" cy="1124780"/>
          </a:xfrm>
        </p:spPr>
        <p:txBody>
          <a:bodyPr/>
          <a:lstStyle/>
          <a:p>
            <a:r>
              <a:rPr lang="en-US" dirty="0"/>
              <a:t>Offline results - </a:t>
            </a:r>
            <a:r>
              <a:rPr lang="en-US" dirty="0" err="1"/>
              <a:t>etpf</a:t>
            </a:r>
            <a:br>
              <a:rPr lang="en-US" dirty="0"/>
            </a:b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idx="2"/>
          </p:nvPr>
        </p:nvSpPr>
        <p:spPr>
          <a:xfrm>
            <a:off x="371475" y="908720"/>
            <a:ext cx="11436348" cy="509994"/>
          </a:xfrm>
        </p:spPr>
        <p:txBody>
          <a:bodyPr/>
          <a:lstStyle/>
          <a:p>
            <a:r>
              <a:rPr lang="en-US" cap="all" dirty="0"/>
              <a:t>Peak-to-PEAK, Mean, STD   - per </a:t>
            </a:r>
            <a:r>
              <a:rPr lang="en-US" cap="all" dirty="0" err="1"/>
              <a:t>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721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– Hi-net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248" y="1272145"/>
            <a:ext cx="6094571" cy="4214255"/>
          </a:xfrm>
        </p:spPr>
        <p:txBody>
          <a:bodyPr/>
          <a:lstStyle/>
          <a:p>
            <a:r>
              <a:rPr lang="en-US" sz="1800" dirty="0"/>
              <a:t>Hi-net provides a large-scale spatial test beyond the local ETPF and </a:t>
            </a:r>
            <a:r>
              <a:rPr lang="en-US" sz="1800" dirty="0" err="1"/>
              <a:t>Corridonia</a:t>
            </a:r>
            <a:r>
              <a:rPr lang="en-US" sz="1800" dirty="0"/>
              <a:t> arrays.</a:t>
            </a:r>
          </a:p>
          <a:p>
            <a:r>
              <a:rPr lang="en-US" sz="1800" dirty="0"/>
              <a:t>Reconstruction performance is strongly station-dependent: HOT reaches 5.39 dB, while CCH remains near 0 </a:t>
            </a:r>
            <a:r>
              <a:rPr lang="en-US" sz="1800" dirty="0" err="1"/>
              <a:t>dB.</a:t>
            </a:r>
            <a:endParaRPr lang="en-US" sz="1800" dirty="0"/>
          </a:p>
          <a:p>
            <a:r>
              <a:rPr lang="en-US" sz="1800" dirty="0"/>
              <a:t> Large station spacing reduces shared seismic information and introduces propagation delays.</a:t>
            </a:r>
          </a:p>
          <a:p>
            <a:r>
              <a:rPr lang="en-US" sz="1800" dirty="0"/>
              <a:t>Station geometry and local geological conditions can strongly affect predictability.</a:t>
            </a:r>
          </a:p>
          <a:p>
            <a:r>
              <a:rPr lang="en-US" sz="1800" dirty="0"/>
              <a:t>DC components were removed before the final evaluation.</a:t>
            </a:r>
          </a:p>
          <a:p>
            <a:r>
              <a:rPr lang="en-US" sz="1800" dirty="0"/>
              <a:t>HOT was the main successful case; most other evaluated targets remained below approximately 1 </a:t>
            </a:r>
            <a:r>
              <a:rPr lang="en-US" sz="1800" dirty="0" err="1"/>
              <a:t>dB.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i="1" dirty="0"/>
              <a:t>Reconstruction Across Widely Separated Stations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53EF0E2-BF83-4C3F-9707-5E542FE6CC2C}" type="datetime1">
              <a:rPr lang="de-DE" smtClean="0"/>
              <a:t>08.09.2026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9220200" y="487735"/>
            <a:ext cx="2743200" cy="6365070"/>
            <a:chOff x="8153400" y="851062"/>
            <a:chExt cx="2743200" cy="636507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53400" y="5158732"/>
              <a:ext cx="2743200" cy="20574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3400" y="1500843"/>
              <a:ext cx="2743200" cy="18288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3400" y="3329932"/>
              <a:ext cx="2743200" cy="18288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8836350" y="851062"/>
              <a:ext cx="1377300" cy="6186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dirty="0"/>
                <a:t>CCH </a:t>
              </a:r>
            </a:p>
            <a:p>
              <a:pPr algn="ctr">
                <a:lnSpc>
                  <a:spcPct val="95000"/>
                </a:lnSpc>
              </a:pPr>
              <a:r>
                <a:rPr lang="en-US" dirty="0"/>
                <a:t>SER : -0.02</a:t>
              </a:r>
              <a:endParaRPr lang="en-US" sz="24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70910" y="487735"/>
            <a:ext cx="2749290" cy="6365070"/>
            <a:chOff x="4800600" y="381000"/>
            <a:chExt cx="2749290" cy="636507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6690" y="1030781"/>
              <a:ext cx="2743200" cy="18288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06690" y="2859581"/>
              <a:ext cx="2743200" cy="18288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00600" y="4688670"/>
              <a:ext cx="2743200" cy="20574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560172" y="381000"/>
              <a:ext cx="1236236" cy="6186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dirty="0"/>
                <a:t>HOT </a:t>
              </a:r>
            </a:p>
            <a:p>
              <a:pPr algn="ctr">
                <a:lnSpc>
                  <a:spcPct val="95000"/>
                </a:lnSpc>
              </a:pPr>
              <a:r>
                <a:rPr lang="en-US" dirty="0"/>
                <a:t>SER: 5.39</a:t>
              </a:r>
            </a:p>
          </p:txBody>
        </p:sp>
      </p:grpSp>
      <p:pic>
        <p:nvPicPr>
          <p:cNvPr id="4098" name="Picture 2" descr="防災科研　NIE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455" y="100078"/>
            <a:ext cx="1510959" cy="61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65962" y="5486400"/>
            <a:ext cx="525780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Cross-station reconstruction is possible for some station configurations, but it does not generalize uniformly across the Hi-net network.</a:t>
            </a:r>
          </a:p>
        </p:txBody>
      </p:sp>
    </p:spTree>
    <p:extLst>
      <p:ext uri="{BB962C8B-B14F-4D97-AF65-F5344CB8AC3E}">
        <p14:creationId xmlns:p14="http://schemas.microsoft.com/office/powerpoint/2010/main" val="932144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results – Hi-net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49AE308-5010-49B1-9BAC-3C9B79F4E4E9}" type="datetime1">
              <a:rPr lang="de-DE" smtClean="0"/>
              <a:t>08.09.2026</a:t>
            </a:fld>
            <a:endParaRPr lang="en-US"/>
          </a:p>
        </p:txBody>
      </p:sp>
      <p:pic>
        <p:nvPicPr>
          <p:cNvPr id="4098" name="Picture 2" descr="防災科研　NI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86400"/>
            <a:ext cx="2000250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307" y="838200"/>
            <a:ext cx="8417693" cy="518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71474" y="912770"/>
            <a:ext cx="3276600" cy="2694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Recording divided into 100 evaluation segments</a:t>
            </a:r>
          </a:p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Channel-specific DC offsets remain relatively stable</a:t>
            </a:r>
          </a:p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Statistical distributions differ strongly across stations and axes</a:t>
            </a:r>
          </a:p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These differences may contribute to station-dependent reconstruction performance</a:t>
            </a:r>
          </a:p>
          <a:p>
            <a:pPr marL="285750" indent="-285750">
              <a:lnSpc>
                <a:spcPct val="95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76200" y="3841631"/>
            <a:ext cx="3809999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5000"/>
              </a:lnSpc>
            </a:pPr>
            <a:r>
              <a:rPr lang="en-US" sz="1600" dirty="0"/>
              <a:t>Hi-net is not statistically homogeneous: prediction models must handle different amplitude scales, and occasional high-energy transients.</a:t>
            </a:r>
          </a:p>
        </p:txBody>
      </p:sp>
    </p:spTree>
    <p:extLst>
      <p:ext uri="{BB962C8B-B14F-4D97-AF65-F5344CB8AC3E}">
        <p14:creationId xmlns:p14="http://schemas.microsoft.com/office/powerpoint/2010/main" val="1904462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Wiener — ROBUSTNESS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6166816" cy="4214255"/>
          </a:xfrm>
        </p:spPr>
        <p:txBody>
          <a:bodyPr/>
          <a:lstStyle/>
          <a:p>
            <a:r>
              <a:rPr lang="en-US" sz="1800" dirty="0"/>
              <a:t>The noise-injection test demonstrates a strong dependence on the target channel’s temporal autocorrelation.</a:t>
            </a:r>
          </a:p>
          <a:p>
            <a:r>
              <a:rPr lang="en-US" sz="1800" dirty="0"/>
              <a:t>The comparison with the NN is not fully equivalent: the Wiener filter uses current reference-sensor samples, whereas the NN predicts the next sample using only previous measurements.</a:t>
            </a:r>
          </a:p>
          <a:p>
            <a:r>
              <a:rPr lang="en-US" sz="1800" dirty="0"/>
              <a:t>Relative SER uncertainty: </a:t>
            </a:r>
            <a:r>
              <a:rPr lang="el-GR" sz="1800" dirty="0"/>
              <a:t>σ</a:t>
            </a:r>
            <a:r>
              <a:rPr lang="en-US" sz="1800" dirty="0" err="1"/>
              <a:t>rel</a:t>
            </a:r>
            <a:r>
              <a:rPr lang="en-US" sz="1800" dirty="0"/>
              <a:t>​=0.11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BE89798-380C-4F58-9FD3-4C669AE34F00}" type="datetime1">
              <a:rPr lang="de-DE" smtClean="0"/>
              <a:t>08.09.2026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575710"/>
              </p:ext>
            </p:extLst>
          </p:nvPr>
        </p:nvGraphicFramePr>
        <p:xfrm>
          <a:off x="1295400" y="4485543"/>
          <a:ext cx="9347191" cy="145805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359571">
                  <a:extLst>
                    <a:ext uri="{9D8B030D-6E8A-4147-A177-3AD203B41FA5}">
                      <a16:colId xmlns:a16="http://schemas.microsoft.com/office/drawing/2014/main" val="2757028805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739650494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682833928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2202947132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1963009479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1248340167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2142583329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3037389894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542374985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3999583923"/>
                    </a:ext>
                  </a:extLst>
                </a:gridCol>
                <a:gridCol w="798762">
                  <a:extLst>
                    <a:ext uri="{9D8B030D-6E8A-4147-A177-3AD203B41FA5}">
                      <a16:colId xmlns:a16="http://schemas.microsoft.com/office/drawing/2014/main" val="2732219013"/>
                    </a:ext>
                  </a:extLst>
                </a:gridCol>
              </a:tblGrid>
              <a:tr h="36409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2.5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4.5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37908"/>
                  </a:ext>
                </a:extLst>
              </a:tr>
              <a:tr h="364099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COR_SEIS42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8589854"/>
                  </a:ext>
                </a:extLst>
              </a:tr>
              <a:tr h="364099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HALL_SEIS44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3.88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90292639"/>
                  </a:ext>
                </a:extLst>
              </a:tr>
              <a:tr h="364099"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NAR_SEIS16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46353946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138985"/>
            <a:ext cx="5715000" cy="31803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11595" y="4064118"/>
            <a:ext cx="4114800" cy="35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/>
              <a:t>SER at Different Time Intervals [dB]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06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0678"/>
          <a:stretch/>
        </p:blipFill>
        <p:spPr>
          <a:xfrm>
            <a:off x="0" y="615313"/>
            <a:ext cx="12192000" cy="50996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B37380A-BDF1-4708-BCC8-EC8B9946049F}" type="datetime1">
              <a:rPr lang="de-DE" smtClean="0"/>
              <a:t>08.09.2026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2698" y="5249197"/>
            <a:ext cx="6880602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b="1" dirty="0"/>
              <a:t>Real-time path	:</a:t>
            </a:r>
            <a:r>
              <a:rPr lang="en-US" sz="2000" dirty="0"/>
              <a:t> Sensors → MQTT → FPGA</a:t>
            </a:r>
          </a:p>
          <a:p>
            <a:pPr>
              <a:lnSpc>
                <a:spcPct val="95000"/>
              </a:lnSpc>
            </a:pPr>
            <a:r>
              <a:rPr lang="en-US" sz="2000" b="1" dirty="0"/>
              <a:t>Storage path	:</a:t>
            </a:r>
            <a:r>
              <a:rPr lang="en-US" sz="2000" dirty="0"/>
              <a:t> Sensors → MQTT → Database</a:t>
            </a:r>
          </a:p>
          <a:p>
            <a:pPr>
              <a:lnSpc>
                <a:spcPct val="95000"/>
              </a:lnSpc>
            </a:pPr>
            <a:r>
              <a:rPr lang="en-US" sz="2000" b="1" dirty="0"/>
              <a:t>Control path	:</a:t>
            </a:r>
            <a:r>
              <a:rPr lang="en-US" sz="2000" dirty="0"/>
              <a:t> User interface → MQTT → Sensor nodes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9795" y="3156628"/>
            <a:ext cx="139333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dirty="0">
                <a:solidFill>
                  <a:srgbClr val="00B050"/>
                </a:solidFill>
                <a:latin typeface="Baskerville Old Face" panose="02020602080505020303" pitchFamily="18" charset="0"/>
              </a:rPr>
              <a:t>Predictions </a:t>
            </a:r>
          </a:p>
        </p:txBody>
      </p:sp>
    </p:spTree>
    <p:extLst>
      <p:ext uri="{BB962C8B-B14F-4D97-AF65-F5344CB8AC3E}">
        <p14:creationId xmlns:p14="http://schemas.microsoft.com/office/powerpoint/2010/main" val="2101297086"/>
      </p:ext>
    </p:extLst>
  </p:cSld>
  <p:clrMapOvr>
    <a:masterClrMapping/>
  </p:clrMapOvr>
</p:sld>
</file>

<file path=ppt/theme/theme1.xml><?xml version="1.0" encoding="utf-8"?>
<a:theme xmlns:a="http://schemas.openxmlformats.org/drawingml/2006/main" name="Jülic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Presentation Template 2025 - ICA NEW" id="{6BB5CF9A-498D-48A9-ADD3-9FD8C84FBC96}" vid="{59CCE559-B111-440B-92A6-8C8EC051228E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Template 2025 - ICA NEW</Template>
  <TotalTime>49</TotalTime>
  <Words>2553</Words>
  <Application>Microsoft Office PowerPoint</Application>
  <PresentationFormat>Widescreen</PresentationFormat>
  <Paragraphs>637</Paragraphs>
  <Slides>41</Slides>
  <Notes>4</Notes>
  <HiddenSlides>23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Bahnschrift Condensed</vt:lpstr>
      <vt:lpstr>Baskerville Old Face</vt:lpstr>
      <vt:lpstr>Calibri</vt:lpstr>
      <vt:lpstr>Cambria Math</vt:lpstr>
      <vt:lpstr>Roboto</vt:lpstr>
      <vt:lpstr>Jülich</vt:lpstr>
      <vt:lpstr>Seismic Signal Prediction from an Accelerometer Array towards Online Newtonian Noise MitigatioN BY FPGA</vt:lpstr>
      <vt:lpstr>background</vt:lpstr>
      <vt:lpstr>background</vt:lpstr>
      <vt:lpstr>background </vt:lpstr>
      <vt:lpstr>Methodology</vt:lpstr>
      <vt:lpstr>methodology</vt:lpstr>
      <vt:lpstr>methodology</vt:lpstr>
      <vt:lpstr>Methodology</vt:lpstr>
      <vt:lpstr>Selected Model Architectures</vt:lpstr>
      <vt:lpstr>Offline results - etpf</vt:lpstr>
      <vt:lpstr>Offline results - etpf </vt:lpstr>
      <vt:lpstr>Fpga implementation</vt:lpstr>
      <vt:lpstr>Fpga implementation</vt:lpstr>
      <vt:lpstr>Fpga implementation</vt:lpstr>
      <vt:lpstr>Wiener FILTER</vt:lpstr>
      <vt:lpstr>Network and data  exchange</vt:lpstr>
      <vt:lpstr>MEASUREMENT PIPELINE THROUGHPUT</vt:lpstr>
      <vt:lpstr>conclusion </vt:lpstr>
      <vt:lpstr>Thank you for your attention</vt:lpstr>
      <vt:lpstr>TIMELINE from master thesis proposal</vt:lpstr>
      <vt:lpstr>background</vt:lpstr>
      <vt:lpstr>Methodology</vt:lpstr>
      <vt:lpstr>methodology</vt:lpstr>
      <vt:lpstr>Methodology </vt:lpstr>
      <vt:lpstr>Methodology</vt:lpstr>
      <vt:lpstr>methodology</vt:lpstr>
      <vt:lpstr>Methodology</vt:lpstr>
      <vt:lpstr>Offline results - etpf</vt:lpstr>
      <vt:lpstr>Fpga implementation</vt:lpstr>
      <vt:lpstr>Offline results - CorRidonia </vt:lpstr>
      <vt:lpstr>Offline results - etpf</vt:lpstr>
      <vt:lpstr>Offline results - etpf</vt:lpstr>
      <vt:lpstr>Offline results - etpf </vt:lpstr>
      <vt:lpstr>Offline results - etpf </vt:lpstr>
      <vt:lpstr>Offline results - etpf </vt:lpstr>
      <vt:lpstr>More questions than answers</vt:lpstr>
      <vt:lpstr>Offline results - etpf </vt:lpstr>
      <vt:lpstr>Offline results – Hi-net</vt:lpstr>
      <vt:lpstr>Offline results – Hi-net</vt:lpstr>
      <vt:lpstr>Wiener — ROBUSTNESS</vt:lpstr>
      <vt:lpstr>System architecture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Abuladze, Elguja</dc:creator>
  <cp:lastModifiedBy>ელგუჯა აბულაძე</cp:lastModifiedBy>
  <cp:revision>92</cp:revision>
  <dcterms:created xsi:type="dcterms:W3CDTF">2026-08-20T13:48:23Z</dcterms:created>
  <dcterms:modified xsi:type="dcterms:W3CDTF">2026-09-08T06:41:54Z</dcterms:modified>
</cp:coreProperties>
</file>