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notesMasterIdLst>
    <p:notesMasterId r:id="rId25"/>
  </p:notesMasterIdLst>
  <p:handoutMasterIdLst>
    <p:handoutMasterId r:id="rId26"/>
  </p:handoutMasterIdLst>
  <p:sldIdLst>
    <p:sldId id="275" r:id="rId2"/>
    <p:sldId id="977" r:id="rId3"/>
    <p:sldId id="979" r:id="rId4"/>
    <p:sldId id="980" r:id="rId5"/>
    <p:sldId id="986" r:id="rId6"/>
    <p:sldId id="985" r:id="rId7"/>
    <p:sldId id="983" r:id="rId8"/>
    <p:sldId id="1000" r:id="rId9"/>
    <p:sldId id="987" r:id="rId10"/>
    <p:sldId id="960" r:id="rId11"/>
    <p:sldId id="961" r:id="rId12"/>
    <p:sldId id="962" r:id="rId13"/>
    <p:sldId id="990" r:id="rId14"/>
    <p:sldId id="989" r:id="rId15"/>
    <p:sldId id="968" r:id="rId16"/>
    <p:sldId id="991" r:id="rId17"/>
    <p:sldId id="992" r:id="rId18"/>
    <p:sldId id="994" r:id="rId19"/>
    <p:sldId id="996" r:id="rId20"/>
    <p:sldId id="981" r:id="rId21"/>
    <p:sldId id="982" r:id="rId22"/>
    <p:sldId id="998" r:id="rId23"/>
    <p:sldId id="959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D6F0E8-AC0C-48D0-A362-2AFB49D9EB91}">
          <p14:sldIdLst>
            <p14:sldId id="275"/>
            <p14:sldId id="977"/>
          </p14:sldIdLst>
        </p14:section>
        <p14:section name="Introduction" id="{F57D93F4-2700-421E-8BBB-3FCFDCE60DF5}">
          <p14:sldIdLst>
            <p14:sldId id="979"/>
          </p14:sldIdLst>
        </p14:section>
        <p14:section name="Objectives" id="{4A8E0A72-C8D1-4331-BFD1-B1EA6CE64625}">
          <p14:sldIdLst>
            <p14:sldId id="980"/>
          </p14:sldIdLst>
        </p14:section>
        <p14:section name="Methodology" id="{E1C69C48-0C72-4FB3-8807-664474002AAB}">
          <p14:sldIdLst>
            <p14:sldId id="986"/>
            <p14:sldId id="985"/>
            <p14:sldId id="983"/>
            <p14:sldId id="1000"/>
            <p14:sldId id="987"/>
          </p14:sldIdLst>
        </p14:section>
        <p14:section name="Results" id="{480E7081-DCDA-44AC-AAF2-FBFE02CE3455}">
          <p14:sldIdLst>
            <p14:sldId id="960"/>
            <p14:sldId id="961"/>
            <p14:sldId id="962"/>
            <p14:sldId id="990"/>
            <p14:sldId id="989"/>
            <p14:sldId id="968"/>
            <p14:sldId id="991"/>
            <p14:sldId id="992"/>
            <p14:sldId id="994"/>
            <p14:sldId id="996"/>
            <p14:sldId id="981"/>
          </p14:sldIdLst>
        </p14:section>
        <p14:section name="Conclusion" id="{E0C383B4-F240-42AB-A53F-91484CC5F3E8}">
          <p14:sldIdLst>
            <p14:sldId id="982"/>
            <p14:sldId id="998"/>
            <p14:sldId id="95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23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D46D134-7843-B634-D917-623C60804BEE}" name="Chkhetia, Rati" initials="RC" userId="S::r.chkhetia@fz-juelich.de::61fa7a66-d690-4980-a991-5312970d842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BDE3"/>
    <a:srgbClr val="D4DDF0"/>
    <a:srgbClr val="2D2F2E"/>
    <a:srgbClr val="B2B2B2"/>
    <a:srgbClr val="A59605"/>
    <a:srgbClr val="1395FB"/>
    <a:srgbClr val="023D6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ittlere Formatvorlag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3447" autoAdjust="0"/>
  </p:normalViewPr>
  <p:slideViewPr>
    <p:cSldViewPr showGuides="1">
      <p:cViewPr varScale="1">
        <p:scale>
          <a:sx n="69" d="100"/>
          <a:sy n="69" d="100"/>
        </p:scale>
        <p:origin x="524" y="68"/>
      </p:cViewPr>
      <p:guideLst>
        <p:guide orient="horz" pos="1026"/>
        <p:guide pos="234"/>
      </p:guideLst>
    </p:cSldViewPr>
  </p:slideViewPr>
  <p:outlineViewPr>
    <p:cViewPr>
      <p:scale>
        <a:sx n="33" d="100"/>
        <a:sy n="33" d="100"/>
      </p:scale>
      <p:origin x="0" y="-10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4" d="100"/>
          <a:sy n="84" d="100"/>
        </p:scale>
        <p:origin x="3912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7142DF-A81B-48BE-A02F-0CD9404C8F87}" type="doc">
      <dgm:prSet loTypeId="urn:microsoft.com/office/officeart/2005/8/layout/vList2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de-DE"/>
        </a:p>
      </dgm:t>
    </dgm:pt>
    <dgm:pt modelId="{2D8E3B3E-33B3-4284-9638-FE6B387788B1}">
      <dgm:prSet phldrT="[Text]"/>
      <dgm:spPr/>
      <dgm:t>
        <a:bodyPr/>
        <a:lstStyle/>
        <a:p>
          <a:r>
            <a:rPr lang="en-GB"/>
            <a:t>Introduction</a:t>
          </a:r>
          <a:endParaRPr lang="de-DE"/>
        </a:p>
      </dgm:t>
    </dgm:pt>
    <dgm:pt modelId="{02303E74-A990-4133-87F9-BB61CF0C94F4}" type="parTrans" cxnId="{579E1DA3-914C-4FEE-A90C-FAB16F3A8C8F}">
      <dgm:prSet/>
      <dgm:spPr/>
      <dgm:t>
        <a:bodyPr/>
        <a:lstStyle/>
        <a:p>
          <a:endParaRPr lang="de-DE"/>
        </a:p>
      </dgm:t>
    </dgm:pt>
    <dgm:pt modelId="{9092206E-B0D3-4754-BA65-CABBEA6C71E0}" type="sibTrans" cxnId="{579E1DA3-914C-4FEE-A90C-FAB16F3A8C8F}">
      <dgm:prSet/>
      <dgm:spPr/>
      <dgm:t>
        <a:bodyPr/>
        <a:lstStyle/>
        <a:p>
          <a:endParaRPr lang="de-DE"/>
        </a:p>
      </dgm:t>
    </dgm:pt>
    <dgm:pt modelId="{47B37B0D-53E5-46D6-9C6A-8D8B0840FBB5}">
      <dgm:prSet/>
      <dgm:spPr/>
      <dgm:t>
        <a:bodyPr/>
        <a:lstStyle/>
        <a:p>
          <a:r>
            <a:rPr lang="en-GB"/>
            <a:t>Objectives</a:t>
          </a:r>
          <a:endParaRPr lang="en-GB" dirty="0"/>
        </a:p>
      </dgm:t>
    </dgm:pt>
    <dgm:pt modelId="{93A0B8AE-6F9A-4D11-A4CB-3FE4B073B590}" type="parTrans" cxnId="{A7314029-FF50-4658-9F01-5F29AD7965D9}">
      <dgm:prSet/>
      <dgm:spPr/>
      <dgm:t>
        <a:bodyPr/>
        <a:lstStyle/>
        <a:p>
          <a:endParaRPr lang="de-DE"/>
        </a:p>
      </dgm:t>
    </dgm:pt>
    <dgm:pt modelId="{6FEEA75A-7DC0-487C-A45D-8D7F562B78A2}" type="sibTrans" cxnId="{A7314029-FF50-4658-9F01-5F29AD7965D9}">
      <dgm:prSet/>
      <dgm:spPr/>
      <dgm:t>
        <a:bodyPr/>
        <a:lstStyle/>
        <a:p>
          <a:endParaRPr lang="de-DE"/>
        </a:p>
      </dgm:t>
    </dgm:pt>
    <dgm:pt modelId="{8B01ACBA-EEED-48C2-928A-9F8FEBB97533}">
      <dgm:prSet/>
      <dgm:spPr/>
      <dgm:t>
        <a:bodyPr/>
        <a:lstStyle/>
        <a:p>
          <a:r>
            <a:rPr lang="en-GB"/>
            <a:t>Design &amp; Setup</a:t>
          </a:r>
          <a:endParaRPr lang="en-GB" dirty="0"/>
        </a:p>
      </dgm:t>
    </dgm:pt>
    <dgm:pt modelId="{8363B862-0C1C-4057-BE2B-42CF92A58BB0}" type="parTrans" cxnId="{F115E36F-4B8B-4208-B2EF-35B0D1428B76}">
      <dgm:prSet/>
      <dgm:spPr/>
      <dgm:t>
        <a:bodyPr/>
        <a:lstStyle/>
        <a:p>
          <a:endParaRPr lang="de-DE"/>
        </a:p>
      </dgm:t>
    </dgm:pt>
    <dgm:pt modelId="{15EC0E97-8799-46C8-A5F1-80B5C9E84091}" type="sibTrans" cxnId="{F115E36F-4B8B-4208-B2EF-35B0D1428B76}">
      <dgm:prSet/>
      <dgm:spPr/>
      <dgm:t>
        <a:bodyPr/>
        <a:lstStyle/>
        <a:p>
          <a:endParaRPr lang="de-DE"/>
        </a:p>
      </dgm:t>
    </dgm:pt>
    <dgm:pt modelId="{2FA3D709-341D-4812-9AD5-DD176F10C870}">
      <dgm:prSet/>
      <dgm:spPr/>
      <dgm:t>
        <a:bodyPr/>
        <a:lstStyle/>
        <a:p>
          <a:r>
            <a:rPr lang="en-GB"/>
            <a:t>Results</a:t>
          </a:r>
          <a:endParaRPr lang="en-GB" dirty="0"/>
        </a:p>
      </dgm:t>
    </dgm:pt>
    <dgm:pt modelId="{419F49C9-EB3F-4035-9961-23E1A00C25E0}" type="parTrans" cxnId="{444AE0A3-0650-44A6-9C7F-9A2D27D2A014}">
      <dgm:prSet/>
      <dgm:spPr/>
      <dgm:t>
        <a:bodyPr/>
        <a:lstStyle/>
        <a:p>
          <a:endParaRPr lang="de-DE"/>
        </a:p>
      </dgm:t>
    </dgm:pt>
    <dgm:pt modelId="{427A2F1D-6B25-4C62-9017-0CA398F2230A}" type="sibTrans" cxnId="{444AE0A3-0650-44A6-9C7F-9A2D27D2A014}">
      <dgm:prSet/>
      <dgm:spPr/>
      <dgm:t>
        <a:bodyPr/>
        <a:lstStyle/>
        <a:p>
          <a:endParaRPr lang="de-DE"/>
        </a:p>
      </dgm:t>
    </dgm:pt>
    <dgm:pt modelId="{77EC620A-0CFB-44FD-AC22-B1B260A45908}">
      <dgm:prSet/>
      <dgm:spPr/>
      <dgm:t>
        <a:bodyPr/>
        <a:lstStyle/>
        <a:p>
          <a:r>
            <a:rPr lang="en-GB"/>
            <a:t>Conclusion</a:t>
          </a:r>
          <a:endParaRPr lang="en-GB" dirty="0"/>
        </a:p>
      </dgm:t>
    </dgm:pt>
    <dgm:pt modelId="{5A13C21D-2744-4056-9DD5-5CBB212B88B9}" type="parTrans" cxnId="{450EAA71-0A4B-43B6-9BB6-ABAE4985C2F7}">
      <dgm:prSet/>
      <dgm:spPr/>
      <dgm:t>
        <a:bodyPr/>
        <a:lstStyle/>
        <a:p>
          <a:endParaRPr lang="de-DE"/>
        </a:p>
      </dgm:t>
    </dgm:pt>
    <dgm:pt modelId="{25EDE88E-F761-4B33-A1DD-0352FC021110}" type="sibTrans" cxnId="{450EAA71-0A4B-43B6-9BB6-ABAE4985C2F7}">
      <dgm:prSet/>
      <dgm:spPr/>
      <dgm:t>
        <a:bodyPr/>
        <a:lstStyle/>
        <a:p>
          <a:endParaRPr lang="de-DE"/>
        </a:p>
      </dgm:t>
    </dgm:pt>
    <dgm:pt modelId="{560853E5-0B2C-494D-A0FE-8C243AB1FB88}" type="pres">
      <dgm:prSet presAssocID="{5E7142DF-A81B-48BE-A02F-0CD9404C8F87}" presName="linear" presStyleCnt="0">
        <dgm:presLayoutVars>
          <dgm:animLvl val="lvl"/>
          <dgm:resizeHandles val="exact"/>
        </dgm:presLayoutVars>
      </dgm:prSet>
      <dgm:spPr/>
    </dgm:pt>
    <dgm:pt modelId="{7F6D338C-D5D8-43D4-AC4E-1C5527E1E408}" type="pres">
      <dgm:prSet presAssocID="{2D8E3B3E-33B3-4284-9638-FE6B387788B1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05CD9CA9-E0F4-4069-93DF-0CA2912FD254}" type="pres">
      <dgm:prSet presAssocID="{9092206E-B0D3-4754-BA65-CABBEA6C71E0}" presName="spacer" presStyleCnt="0"/>
      <dgm:spPr/>
    </dgm:pt>
    <dgm:pt modelId="{D7F24492-8545-46EF-9DAC-B07DE06DC284}" type="pres">
      <dgm:prSet presAssocID="{47B37B0D-53E5-46D6-9C6A-8D8B0840FBB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A84B3BF9-48AD-4011-83F5-09A5DC613C74}" type="pres">
      <dgm:prSet presAssocID="{6FEEA75A-7DC0-487C-A45D-8D7F562B78A2}" presName="spacer" presStyleCnt="0"/>
      <dgm:spPr/>
    </dgm:pt>
    <dgm:pt modelId="{C615593C-9426-4542-937F-2E2B3DCC1F2D}" type="pres">
      <dgm:prSet presAssocID="{8B01ACBA-EEED-48C2-928A-9F8FEBB97533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6AC80DE-6ECC-47D9-9B6C-7C7E06AB19CD}" type="pres">
      <dgm:prSet presAssocID="{15EC0E97-8799-46C8-A5F1-80B5C9E84091}" presName="spacer" presStyleCnt="0"/>
      <dgm:spPr/>
    </dgm:pt>
    <dgm:pt modelId="{8C2E50E9-1F11-4E2B-ABA6-7CFFC92EF61F}" type="pres">
      <dgm:prSet presAssocID="{2FA3D709-341D-4812-9AD5-DD176F10C870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052EF446-DC81-4018-A1D1-FAB9AB449A1A}" type="pres">
      <dgm:prSet presAssocID="{427A2F1D-6B25-4C62-9017-0CA398F2230A}" presName="spacer" presStyleCnt="0"/>
      <dgm:spPr/>
    </dgm:pt>
    <dgm:pt modelId="{6A2E6DE7-69F1-4F1E-9A3D-6FEA0A3DEE89}" type="pres">
      <dgm:prSet presAssocID="{77EC620A-0CFB-44FD-AC22-B1B260A45908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4FFD0907-FD38-47E4-A335-784C3D40AE19}" type="presOf" srcId="{8B01ACBA-EEED-48C2-928A-9F8FEBB97533}" destId="{C615593C-9426-4542-937F-2E2B3DCC1F2D}" srcOrd="0" destOrd="0" presId="urn:microsoft.com/office/officeart/2005/8/layout/vList2"/>
    <dgm:cxn modelId="{A7314029-FF50-4658-9F01-5F29AD7965D9}" srcId="{5E7142DF-A81B-48BE-A02F-0CD9404C8F87}" destId="{47B37B0D-53E5-46D6-9C6A-8D8B0840FBB5}" srcOrd="1" destOrd="0" parTransId="{93A0B8AE-6F9A-4D11-A4CB-3FE4B073B590}" sibTransId="{6FEEA75A-7DC0-487C-A45D-8D7F562B78A2}"/>
    <dgm:cxn modelId="{DE1FE05F-01AF-4B88-B40B-D94AE4191480}" type="presOf" srcId="{2D8E3B3E-33B3-4284-9638-FE6B387788B1}" destId="{7F6D338C-D5D8-43D4-AC4E-1C5527E1E408}" srcOrd="0" destOrd="0" presId="urn:microsoft.com/office/officeart/2005/8/layout/vList2"/>
    <dgm:cxn modelId="{7ECE9247-02BD-4815-BB8E-321C5CB81CED}" type="presOf" srcId="{47B37B0D-53E5-46D6-9C6A-8D8B0840FBB5}" destId="{D7F24492-8545-46EF-9DAC-B07DE06DC284}" srcOrd="0" destOrd="0" presId="urn:microsoft.com/office/officeart/2005/8/layout/vList2"/>
    <dgm:cxn modelId="{F115E36F-4B8B-4208-B2EF-35B0D1428B76}" srcId="{5E7142DF-A81B-48BE-A02F-0CD9404C8F87}" destId="{8B01ACBA-EEED-48C2-928A-9F8FEBB97533}" srcOrd="2" destOrd="0" parTransId="{8363B862-0C1C-4057-BE2B-42CF92A58BB0}" sibTransId="{15EC0E97-8799-46C8-A5F1-80B5C9E84091}"/>
    <dgm:cxn modelId="{D5289350-7B6C-4C72-B3DE-B4B93B278F6A}" type="presOf" srcId="{77EC620A-0CFB-44FD-AC22-B1B260A45908}" destId="{6A2E6DE7-69F1-4F1E-9A3D-6FEA0A3DEE89}" srcOrd="0" destOrd="0" presId="urn:microsoft.com/office/officeart/2005/8/layout/vList2"/>
    <dgm:cxn modelId="{450EAA71-0A4B-43B6-9BB6-ABAE4985C2F7}" srcId="{5E7142DF-A81B-48BE-A02F-0CD9404C8F87}" destId="{77EC620A-0CFB-44FD-AC22-B1B260A45908}" srcOrd="4" destOrd="0" parTransId="{5A13C21D-2744-4056-9DD5-5CBB212B88B9}" sibTransId="{25EDE88E-F761-4B33-A1DD-0352FC021110}"/>
    <dgm:cxn modelId="{579E1DA3-914C-4FEE-A90C-FAB16F3A8C8F}" srcId="{5E7142DF-A81B-48BE-A02F-0CD9404C8F87}" destId="{2D8E3B3E-33B3-4284-9638-FE6B387788B1}" srcOrd="0" destOrd="0" parTransId="{02303E74-A990-4133-87F9-BB61CF0C94F4}" sibTransId="{9092206E-B0D3-4754-BA65-CABBEA6C71E0}"/>
    <dgm:cxn modelId="{444AE0A3-0650-44A6-9C7F-9A2D27D2A014}" srcId="{5E7142DF-A81B-48BE-A02F-0CD9404C8F87}" destId="{2FA3D709-341D-4812-9AD5-DD176F10C870}" srcOrd="3" destOrd="0" parTransId="{419F49C9-EB3F-4035-9961-23E1A00C25E0}" sibTransId="{427A2F1D-6B25-4C62-9017-0CA398F2230A}"/>
    <dgm:cxn modelId="{15B41BF3-228B-4762-A568-9BA73234AD9E}" type="presOf" srcId="{2FA3D709-341D-4812-9AD5-DD176F10C870}" destId="{8C2E50E9-1F11-4E2B-ABA6-7CFFC92EF61F}" srcOrd="0" destOrd="0" presId="urn:microsoft.com/office/officeart/2005/8/layout/vList2"/>
    <dgm:cxn modelId="{BBC9B9F6-F72E-470A-B82D-2D092C3E11BF}" type="presOf" srcId="{5E7142DF-A81B-48BE-A02F-0CD9404C8F87}" destId="{560853E5-0B2C-494D-A0FE-8C243AB1FB88}" srcOrd="0" destOrd="0" presId="urn:microsoft.com/office/officeart/2005/8/layout/vList2"/>
    <dgm:cxn modelId="{6E41500D-A69E-4DE3-9D9E-C1BC3CC94AE1}" type="presParOf" srcId="{560853E5-0B2C-494D-A0FE-8C243AB1FB88}" destId="{7F6D338C-D5D8-43D4-AC4E-1C5527E1E408}" srcOrd="0" destOrd="0" presId="urn:microsoft.com/office/officeart/2005/8/layout/vList2"/>
    <dgm:cxn modelId="{2CD13AB9-5059-4532-8CF2-9E516C05A530}" type="presParOf" srcId="{560853E5-0B2C-494D-A0FE-8C243AB1FB88}" destId="{05CD9CA9-E0F4-4069-93DF-0CA2912FD254}" srcOrd="1" destOrd="0" presId="urn:microsoft.com/office/officeart/2005/8/layout/vList2"/>
    <dgm:cxn modelId="{78AC4EAD-A249-4ACF-A367-F79A40C07477}" type="presParOf" srcId="{560853E5-0B2C-494D-A0FE-8C243AB1FB88}" destId="{D7F24492-8545-46EF-9DAC-B07DE06DC284}" srcOrd="2" destOrd="0" presId="urn:microsoft.com/office/officeart/2005/8/layout/vList2"/>
    <dgm:cxn modelId="{52E6198C-E889-4B43-AFFA-8EED7A0647AE}" type="presParOf" srcId="{560853E5-0B2C-494D-A0FE-8C243AB1FB88}" destId="{A84B3BF9-48AD-4011-83F5-09A5DC613C74}" srcOrd="3" destOrd="0" presId="urn:microsoft.com/office/officeart/2005/8/layout/vList2"/>
    <dgm:cxn modelId="{480B2688-2253-4D20-B45C-9D8226FDFE50}" type="presParOf" srcId="{560853E5-0B2C-494D-A0FE-8C243AB1FB88}" destId="{C615593C-9426-4542-937F-2E2B3DCC1F2D}" srcOrd="4" destOrd="0" presId="urn:microsoft.com/office/officeart/2005/8/layout/vList2"/>
    <dgm:cxn modelId="{06810CE3-241A-4371-B0C4-4D4F6D1E542D}" type="presParOf" srcId="{560853E5-0B2C-494D-A0FE-8C243AB1FB88}" destId="{C6AC80DE-6ECC-47D9-9B6C-7C7E06AB19CD}" srcOrd="5" destOrd="0" presId="urn:microsoft.com/office/officeart/2005/8/layout/vList2"/>
    <dgm:cxn modelId="{B10ED88E-E530-4A0C-BCA0-DD23501D1907}" type="presParOf" srcId="{560853E5-0B2C-494D-A0FE-8C243AB1FB88}" destId="{8C2E50E9-1F11-4E2B-ABA6-7CFFC92EF61F}" srcOrd="6" destOrd="0" presId="urn:microsoft.com/office/officeart/2005/8/layout/vList2"/>
    <dgm:cxn modelId="{A267A724-CFE1-4DFC-A3B4-0CA190F1DCA5}" type="presParOf" srcId="{560853E5-0B2C-494D-A0FE-8C243AB1FB88}" destId="{052EF446-DC81-4018-A1D1-FAB9AB449A1A}" srcOrd="7" destOrd="0" presId="urn:microsoft.com/office/officeart/2005/8/layout/vList2"/>
    <dgm:cxn modelId="{70E6EA5B-8734-45C4-9D9B-BDE6E5B5B15C}" type="presParOf" srcId="{560853E5-0B2C-494D-A0FE-8C243AB1FB88}" destId="{6A2E6DE7-69F1-4F1E-9A3D-6FEA0A3DEE89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6D338C-D5D8-43D4-AC4E-1C5527E1E408}">
      <dsp:nvSpPr>
        <dsp:cNvPr id="0" name=""/>
        <dsp:cNvSpPr/>
      </dsp:nvSpPr>
      <dsp:spPr>
        <a:xfrm>
          <a:off x="0" y="50292"/>
          <a:ext cx="3431381" cy="74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Introduction</a:t>
          </a:r>
          <a:endParaRPr lang="de-DE" sz="3200" kern="1200"/>
        </a:p>
      </dsp:txBody>
      <dsp:txXfrm>
        <a:off x="36553" y="86845"/>
        <a:ext cx="3358275" cy="675694"/>
      </dsp:txXfrm>
    </dsp:sp>
    <dsp:sp modelId="{D7F24492-8545-46EF-9DAC-B07DE06DC284}">
      <dsp:nvSpPr>
        <dsp:cNvPr id="0" name=""/>
        <dsp:cNvSpPr/>
      </dsp:nvSpPr>
      <dsp:spPr>
        <a:xfrm>
          <a:off x="0" y="891252"/>
          <a:ext cx="3431381" cy="74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Objectives</a:t>
          </a:r>
          <a:endParaRPr lang="en-GB" sz="3200" kern="1200" dirty="0"/>
        </a:p>
      </dsp:txBody>
      <dsp:txXfrm>
        <a:off x="36553" y="927805"/>
        <a:ext cx="3358275" cy="675694"/>
      </dsp:txXfrm>
    </dsp:sp>
    <dsp:sp modelId="{C615593C-9426-4542-937F-2E2B3DCC1F2D}">
      <dsp:nvSpPr>
        <dsp:cNvPr id="0" name=""/>
        <dsp:cNvSpPr/>
      </dsp:nvSpPr>
      <dsp:spPr>
        <a:xfrm>
          <a:off x="0" y="1732212"/>
          <a:ext cx="3431381" cy="74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Design &amp; Setup</a:t>
          </a:r>
          <a:endParaRPr lang="en-GB" sz="3200" kern="1200" dirty="0"/>
        </a:p>
      </dsp:txBody>
      <dsp:txXfrm>
        <a:off x="36553" y="1768765"/>
        <a:ext cx="3358275" cy="675694"/>
      </dsp:txXfrm>
    </dsp:sp>
    <dsp:sp modelId="{8C2E50E9-1F11-4E2B-ABA6-7CFFC92EF61F}">
      <dsp:nvSpPr>
        <dsp:cNvPr id="0" name=""/>
        <dsp:cNvSpPr/>
      </dsp:nvSpPr>
      <dsp:spPr>
        <a:xfrm>
          <a:off x="0" y="2573172"/>
          <a:ext cx="3431381" cy="74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Results</a:t>
          </a:r>
          <a:endParaRPr lang="en-GB" sz="3200" kern="1200" dirty="0"/>
        </a:p>
      </dsp:txBody>
      <dsp:txXfrm>
        <a:off x="36553" y="2609725"/>
        <a:ext cx="3358275" cy="675694"/>
      </dsp:txXfrm>
    </dsp:sp>
    <dsp:sp modelId="{6A2E6DE7-69F1-4F1E-9A3D-6FEA0A3DEE89}">
      <dsp:nvSpPr>
        <dsp:cNvPr id="0" name=""/>
        <dsp:cNvSpPr/>
      </dsp:nvSpPr>
      <dsp:spPr>
        <a:xfrm>
          <a:off x="0" y="3414132"/>
          <a:ext cx="3431381" cy="74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Conclusion</a:t>
          </a:r>
          <a:endParaRPr lang="en-GB" sz="3200" kern="1200" dirty="0"/>
        </a:p>
      </dsp:txBody>
      <dsp:txXfrm>
        <a:off x="36553" y="3450685"/>
        <a:ext cx="3358275" cy="6756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6E1389CC-567B-462D-9606-5A6D48725E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32223E6-8DEC-4459-8B52-D06E9BD3DA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E9E86A-6679-4EC8-847C-9F954F45BF68}" type="datetimeFigureOut">
              <a:rPr lang="de-DE" smtClean="0"/>
              <a:t>08.09.2026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E09F90-192B-4C21-A710-7EFC4BA93B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77B6243-ABD9-472E-9641-6E7B2B863D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8E8B7-5326-4A3E-8AE4-83D3CDA8A9F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65754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3C419-10E8-4216-A6CC-B7C8A23909AD}" type="datetimeFigureOut">
              <a:rPr lang="de-DE" smtClean="0"/>
              <a:t>08.09.2026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66CAD1-FD47-46B0-9C16-1B81F4E690E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325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14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6286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0858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5430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002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Hello everyone, My name is Tamazi Mukeria. I am an engineering student at the Georgian Agricultural university, and over the past months I have been working at </a:t>
            </a:r>
            <a:r>
              <a:rPr lang="en-GB" dirty="0" err="1"/>
              <a:t>Forshungszentrum</a:t>
            </a:r>
            <a:r>
              <a:rPr lang="en-GB" dirty="0"/>
              <a:t> Juelich, in the Institute of technology and Engineering. Today I want to share a little bit about antenna-measurement system We built.</a:t>
            </a:r>
          </a:p>
          <a:p>
            <a:r>
              <a:rPr lang="en-GB" dirty="0"/>
              <a:t>In this multi antenna project we need to know how each antenna and antenna array behaves, and how behaviour changes when we go from 1 antenna to multiple antennas, to do so we build this measurement system: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9026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8800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V82 width 370 MHz Measured and 273 MHz simulated</a:t>
            </a:r>
          </a:p>
          <a:p>
            <a:endParaRPr lang="en-GB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/>
              <a:t>Input match measured against simulation, for (a) V8.2 and (b) V9.1. Triangles mark the resonances and the design band is shaded</a:t>
            </a:r>
            <a:endParaRPr lang="de-DE" sz="1200" dirty="0"/>
          </a:p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7695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Simulated</a:t>
            </a:r>
            <a:r>
              <a:rPr lang="de-DE" dirty="0"/>
              <a:t> </a:t>
            </a:r>
            <a:r>
              <a:rPr lang="de-DE" dirty="0" err="1"/>
              <a:t>input</a:t>
            </a:r>
            <a:r>
              <a:rPr lang="de-DE" dirty="0"/>
              <a:t> match of (a) V8.2 and (b) V9.1 in 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dirty="0" err="1"/>
              <a:t>free</a:t>
            </a:r>
            <a:r>
              <a:rPr lang="de-DE" dirty="0"/>
              <a:t> Space, 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dirty="0" err="1"/>
              <a:t>against</a:t>
            </a:r>
            <a:r>
              <a:rPr lang="de-DE" dirty="0"/>
              <a:t> a 22 mm </a:t>
            </a:r>
            <a:r>
              <a:rPr lang="de-DE" dirty="0" err="1"/>
              <a:t>lysimeter</a:t>
            </a:r>
            <a:r>
              <a:rPr lang="de-DE" dirty="0"/>
              <a:t> wall, and 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dirty="0" err="1"/>
              <a:t>with</a:t>
            </a:r>
            <a:r>
              <a:rPr lang="de-DE" dirty="0"/>
              <a:t> 100 mm of </a:t>
            </a:r>
            <a:r>
              <a:rPr lang="de-DE" dirty="0" err="1"/>
              <a:t>wet</a:t>
            </a:r>
            <a:r>
              <a:rPr lang="de-DE" dirty="0"/>
              <a:t> </a:t>
            </a:r>
            <a:r>
              <a:rPr lang="de-DE" dirty="0" err="1"/>
              <a:t>sandy</a:t>
            </a:r>
            <a:r>
              <a:rPr lang="de-DE" dirty="0"/>
              <a:t> </a:t>
            </a:r>
            <a:r>
              <a:rPr lang="de-DE" dirty="0" err="1"/>
              <a:t>soil</a:t>
            </a:r>
            <a:r>
              <a:rPr lang="de-DE" dirty="0"/>
              <a:t> </a:t>
            </a:r>
            <a:r>
              <a:rPr lang="de-DE" dirty="0" err="1"/>
              <a:t>behind</a:t>
            </a:r>
            <a:r>
              <a:rPr lang="de-DE" dirty="0"/>
              <a:t> the wall</a:t>
            </a:r>
          </a:p>
          <a:p>
            <a:endParaRPr lang="de-DE" dirty="0"/>
          </a:p>
          <a:p>
            <a:r>
              <a:rPr lang="de-DE" dirty="0"/>
              <a:t>(c) Peak </a:t>
            </a:r>
            <a:r>
              <a:rPr lang="de-DE" dirty="0" err="1"/>
              <a:t>realised</a:t>
            </a:r>
            <a:r>
              <a:rPr lang="de-DE" dirty="0"/>
              <a:t> </a:t>
            </a:r>
            <a:r>
              <a:rPr lang="de-DE" dirty="0" err="1"/>
              <a:t>gain</a:t>
            </a:r>
            <a:r>
              <a:rPr lang="de-DE" dirty="0"/>
              <a:t> of the same </a:t>
            </a:r>
            <a:r>
              <a:rPr lang="de-DE" dirty="0" err="1"/>
              <a:t>six</a:t>
            </a:r>
            <a:r>
              <a:rPr lang="de-DE" dirty="0"/>
              <a:t> </a:t>
            </a:r>
            <a:r>
              <a:rPr lang="de-DE" dirty="0" err="1"/>
              <a:t>models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 err="1"/>
              <a:t>every</a:t>
            </a:r>
            <a:r>
              <a:rPr lang="de-DE" dirty="0"/>
              <a:t> V8.2 </a:t>
            </a:r>
            <a:r>
              <a:rPr lang="de-DE" dirty="0" err="1"/>
              <a:t>resonance</a:t>
            </a:r>
            <a:r>
              <a:rPr lang="de-DE" dirty="0"/>
              <a:t> lies </a:t>
            </a:r>
            <a:r>
              <a:rPr lang="de-DE" dirty="0" err="1"/>
              <a:t>above</a:t>
            </a:r>
            <a:r>
              <a:rPr lang="de-DE" dirty="0"/>
              <a:t> the design band, </a:t>
            </a:r>
            <a:r>
              <a:rPr lang="de-DE" dirty="0" err="1"/>
              <a:t>every</a:t>
            </a:r>
            <a:r>
              <a:rPr lang="de-DE" dirty="0"/>
              <a:t> V9.1 </a:t>
            </a:r>
            <a:r>
              <a:rPr lang="de-DE" dirty="0" err="1"/>
              <a:t>resonance</a:t>
            </a:r>
            <a:r>
              <a:rPr lang="de-DE" dirty="0"/>
              <a:t> </a:t>
            </a:r>
            <a:r>
              <a:rPr lang="de-DE" dirty="0" err="1"/>
              <a:t>inside</a:t>
            </a:r>
            <a:r>
              <a:rPr lang="de-DE" dirty="0"/>
              <a:t> it. 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7888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Radiation </a:t>
            </a:r>
            <a:r>
              <a:rPr lang="de-DE" dirty="0" err="1"/>
              <a:t>patterns</a:t>
            </a:r>
            <a:r>
              <a:rPr lang="de-DE" dirty="0"/>
              <a:t> at 900 MHz: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dirty="0" err="1"/>
              <a:t>Measured</a:t>
            </a:r>
            <a:r>
              <a:rPr lang="de-DE" dirty="0"/>
              <a:t> in the </a:t>
            </a:r>
            <a:r>
              <a:rPr lang="de-DE" dirty="0" err="1"/>
              <a:t>anechoic</a:t>
            </a:r>
            <a:r>
              <a:rPr lang="de-DE" dirty="0"/>
              <a:t> </a:t>
            </a:r>
            <a:r>
              <a:rPr lang="de-DE" dirty="0" err="1"/>
              <a:t>chamber</a:t>
            </a:r>
            <a:endParaRPr lang="de-DE" dirty="0"/>
          </a:p>
          <a:p>
            <a:pPr marL="800100" lvl="1" indent="-342900">
              <a:buFont typeface="+mj-lt"/>
              <a:buAutoNum type="arabicPeriod"/>
            </a:pPr>
            <a:r>
              <a:rPr lang="de-DE" dirty="0" err="1"/>
              <a:t>Simulated</a:t>
            </a:r>
            <a:r>
              <a:rPr lang="de-DE" dirty="0"/>
              <a:t> </a:t>
            </a:r>
            <a:r>
              <a:rPr lang="de-DE" dirty="0" err="1"/>
              <a:t>free‐space</a:t>
            </a:r>
            <a:r>
              <a:rPr lang="de-DE" dirty="0"/>
              <a:t> </a:t>
            </a:r>
            <a:r>
              <a:rPr lang="de-DE" dirty="0" err="1"/>
              <a:t>patterns</a:t>
            </a:r>
            <a:endParaRPr lang="de-DE" dirty="0"/>
          </a:p>
          <a:p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normalised</a:t>
            </a:r>
            <a:r>
              <a:rPr lang="de-DE" dirty="0"/>
              <a:t> to </a:t>
            </a:r>
            <a:r>
              <a:rPr lang="de-DE" dirty="0" err="1"/>
              <a:t>its</a:t>
            </a:r>
            <a:r>
              <a:rPr lang="de-DE" dirty="0"/>
              <a:t> own </a:t>
            </a:r>
            <a:r>
              <a:rPr lang="de-DE" dirty="0" err="1"/>
              <a:t>peak</a:t>
            </a:r>
            <a:r>
              <a:rPr lang="de-DE" dirty="0"/>
              <a:t>. </a:t>
            </a:r>
          </a:p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3487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6.png"/><Relationship Id="rId7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4.jpg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g"/><Relationship Id="rId5" Type="http://schemas.openxmlformats.org/officeDocument/2006/relationships/image" Target="../media/image9.png"/><Relationship Id="rId4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3D2DF30-3797-B186-B940-5F62CCD84E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20" y="404665"/>
            <a:ext cx="11377264" cy="54726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055B2B-42AF-3CC2-7CD5-03D63D36B9F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498" b="91378" l="2625" r="89125">
                        <a14:foregroundMark x1="34375" y1="87629" x2="34625" y2="89597"/>
                        <a14:foregroundMark x1="34625" y1="89597" x2="41250" y2="89410"/>
                        <a14:foregroundMark x1="41500" y1="89410" x2="41250" y2="87441"/>
                        <a14:foregroundMark x1="4375" y1="26898" x2="4375" y2="26898"/>
                        <a14:foregroundMark x1="68875" y1="11528" x2="68875" y2="11528"/>
                        <a14:foregroundMark x1="68500" y1="13121" x2="68500" y2="13121"/>
                        <a14:backgroundMark x1="23250" y1="88191" x2="32625" y2="88097"/>
                        <a14:backgroundMark x1="33875" y1="87723" x2="34500" y2="90722"/>
                        <a14:backgroundMark x1="34500" y1="90534" x2="43375" y2="89878"/>
                        <a14:backgroundMark x1="43375" y1="89878" x2="42875" y2="87723"/>
                        <a14:backgroundMark x1="42875" y1="87723" x2="58125" y2="87535"/>
                        <a14:backgroundMark x1="58125" y1="87535" x2="62000" y2="88754"/>
                        <a14:backgroundMark x1="66250" y1="87629" x2="67500" y2="89784"/>
                        <a14:backgroundMark x1="67500" y1="89784" x2="85625" y2="87535"/>
                        <a14:backgroundMark x1="18500" y1="37957" x2="15750" y2="37113"/>
                        <a14:backgroundMark x1="12000" y1="35614" x2="12000" y2="356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49260" y="1463773"/>
            <a:ext cx="2714963" cy="3621082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27DA38-9297-7E49-51DF-25EEDA23532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99856" y="2007590"/>
            <a:ext cx="2592288" cy="2600806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C51553-CBBB-1D9D-1CDA-6B732028F62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23" y="1895785"/>
            <a:ext cx="3810532" cy="3639058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70822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185084"/>
            <a:ext cx="10728325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33D537E-7D32-4AF3-8F50-037B43117FF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02F77179-7DE6-490F-AFDB-836C5B895F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16636" y="6577150"/>
            <a:ext cx="2304000" cy="90000"/>
          </a:xfrm>
          <a:blipFill>
            <a:blip r:embed="rId8"/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9367C3-51E2-34D9-2105-04DA09B58FFA}"/>
              </a:ext>
            </a:extLst>
          </p:cNvPr>
          <p:cNvSpPr txBox="1"/>
          <p:nvPr userDrawn="1"/>
        </p:nvSpPr>
        <p:spPr>
          <a:xfrm>
            <a:off x="11541092" y="0"/>
            <a:ext cx="674717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fld id="{B26FBD39-EF80-4676-B934-ADA72FD193AF}" type="slidenum">
              <a:rPr lang="en-GB" sz="2400" smtClean="0">
                <a:solidFill>
                  <a:schemeClr val="bg2">
                    <a:lumMod val="50000"/>
                  </a:schemeClr>
                </a:solidFill>
              </a:rPr>
              <a:t>‹#›</a:t>
            </a:fld>
            <a:endParaRPr lang="en-GB" sz="2400" dirty="0" err="1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B041C7E-B48C-E02B-1C1D-82C69C4A8BB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139" y="5935849"/>
            <a:ext cx="853101" cy="85310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6CDEB24-8917-EAFD-3A7F-9E2C77F9A178}"/>
              </a:ext>
            </a:extLst>
          </p:cNvPr>
          <p:cNvSpPr txBox="1"/>
          <p:nvPr userDrawn="1"/>
        </p:nvSpPr>
        <p:spPr>
          <a:xfrm>
            <a:off x="4518304" y="5997601"/>
            <a:ext cx="28466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ka-GE" sz="1000" b="0" i="0" dirty="0">
                <a:solidFill>
                  <a:srgbClr val="000000"/>
                </a:solidFill>
                <a:effectLst/>
                <a:latin typeface="Sylfaen" panose="010A0502050306030303" pitchFamily="18" charset="0"/>
              </a:rPr>
              <a:t>კვლევა განხორციელდა „შოთა რუსთაველის საქართველოს ეროვნული სამეცნიერო ფონდის მხარდაჭერით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Sylfaen" panose="010A0502050306030303" pitchFamily="18" charset="0"/>
              </a:rPr>
              <a:t> </a:t>
            </a:r>
            <a:r>
              <a:rPr lang="ka-GE" sz="10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[გრანტის ნომერი </a:t>
            </a:r>
            <a:r>
              <a:rPr lang="en-GB" sz="10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GHZ-25-006</a:t>
            </a:r>
            <a:endParaRPr lang="en-GB" sz="1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E3C66EB-5CCB-4242-557D-ABCAE0E166C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23" y="6005352"/>
            <a:ext cx="783825" cy="83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991354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2139A4DF-33D0-7A98-B04F-8D3898D429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8081" y="0"/>
            <a:ext cx="11088000" cy="5297108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70822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185084"/>
            <a:ext cx="10728325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33D537E-7D32-4AF3-8F50-037B43117F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02F77179-7DE6-490F-AFDB-836C5B895F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74450" y="6655009"/>
            <a:ext cx="2304000" cy="90000"/>
          </a:xfrm>
          <a:blipFill>
            <a:blip r:embed="rId4"/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7E68C1-99FA-A5CA-C31E-6BBA62C46465}"/>
              </a:ext>
            </a:extLst>
          </p:cNvPr>
          <p:cNvSpPr txBox="1"/>
          <p:nvPr userDrawn="1"/>
        </p:nvSpPr>
        <p:spPr>
          <a:xfrm>
            <a:off x="11541092" y="0"/>
            <a:ext cx="674717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fld id="{B26FBD39-EF80-4676-B934-ADA72FD193AF}" type="slidenum">
              <a:rPr lang="en-GB" sz="2400" smtClean="0">
                <a:solidFill>
                  <a:schemeClr val="bg2">
                    <a:lumMod val="50000"/>
                  </a:schemeClr>
                </a:solidFill>
              </a:rPr>
              <a:t>‹#›</a:t>
            </a:fld>
            <a:endParaRPr lang="en-GB" sz="2400" dirty="0" err="1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131880-BA0D-9D9A-BFC3-09DDADEE57E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296" y="5853228"/>
            <a:ext cx="853101" cy="8531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DFE2C9-73ED-0284-98B1-40D987C3071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6005352"/>
            <a:ext cx="783825" cy="83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73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563143"/>
            <a:ext cx="11449050" cy="4214255"/>
          </a:xfrm>
        </p:spPr>
        <p:txBody>
          <a:bodyPr/>
          <a:lstStyle/>
          <a:p>
            <a:pPr lvl="0"/>
            <a:r>
              <a:rPr lang="de-DE" noProof="0" dirty="0"/>
              <a:t>Formatvorlagen des Textmasters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  <a:endParaRPr lang="en-US" noProof="0" dirty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F0FEB314-58C6-43FB-BF57-07B357AFA1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564C65-73B8-B909-762E-FAF42C402DBF}"/>
              </a:ext>
            </a:extLst>
          </p:cNvPr>
          <p:cNvSpPr txBox="1"/>
          <p:nvPr userDrawn="1"/>
        </p:nvSpPr>
        <p:spPr>
          <a:xfrm>
            <a:off x="11541092" y="0"/>
            <a:ext cx="674717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fld id="{B26FBD39-EF80-4676-B934-ADA72FD193AF}" type="slidenum">
              <a:rPr lang="en-GB" sz="2400" smtClean="0">
                <a:solidFill>
                  <a:schemeClr val="bg2">
                    <a:lumMod val="50000"/>
                  </a:schemeClr>
                </a:solidFill>
              </a:rPr>
              <a:t>‹#›</a:t>
            </a:fld>
            <a:endParaRPr lang="en-GB" sz="2400" dirty="0" err="1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0CD018-9519-78C4-5B75-95887B7B94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296" y="5853228"/>
            <a:ext cx="853101" cy="85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595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klei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578310"/>
            <a:ext cx="11449050" cy="4190666"/>
          </a:xfrm>
        </p:spPr>
        <p:txBody>
          <a:bodyPr/>
          <a:lstStyle>
            <a:lvl1pPr marL="177800" indent="-177800">
              <a:defRPr sz="1800"/>
            </a:lvl1pPr>
            <a:lvl2pPr marL="361950" indent="-184150">
              <a:defRPr sz="1800"/>
            </a:lvl2pPr>
            <a:lvl3pPr marL="539750" indent="-177800">
              <a:defRPr sz="1800"/>
            </a:lvl3pPr>
            <a:lvl4pPr marL="717550" indent="-177800"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de-DE" noProof="0"/>
              <a:t>Formatvorlagen des Textmasters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US" noProof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29624FD4-E8F5-4C76-8AB0-019D7FCEAA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0903D6-1B2D-8C6F-99E9-B9F7A71674DC}"/>
              </a:ext>
            </a:extLst>
          </p:cNvPr>
          <p:cNvSpPr txBox="1"/>
          <p:nvPr userDrawn="1"/>
        </p:nvSpPr>
        <p:spPr>
          <a:xfrm>
            <a:off x="11541092" y="0"/>
            <a:ext cx="674717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fld id="{B26FBD39-EF80-4676-B934-ADA72FD193AF}" type="slidenum">
              <a:rPr lang="en-GB" sz="2400" smtClean="0">
                <a:solidFill>
                  <a:schemeClr val="bg2">
                    <a:lumMod val="50000"/>
                  </a:schemeClr>
                </a:solidFill>
              </a:rPr>
              <a:t>‹#›</a:t>
            </a:fld>
            <a:endParaRPr lang="en-GB" sz="2400" dirty="0" err="1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19FB7E-9E5E-48BB-0ED8-8A8F975A8F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296" y="5853228"/>
            <a:ext cx="853101" cy="85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91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8A00DEAD-5DE0-4EC4-9106-51A82A9A04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0000" y="1628775"/>
            <a:ext cx="5437187" cy="316837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1A390F4-CC78-4ED1-8D50-5D59AE8D05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4900254"/>
            <a:ext cx="5437187" cy="86872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23A5E56D-954A-4968-9BC8-DFAC877CAA1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83338" y="1628775"/>
            <a:ext cx="5437187" cy="316837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1C326D2C-F758-4203-BE3D-8CDB8EB309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83338" y="4900254"/>
            <a:ext cx="5437187" cy="86872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13" name="Textplatzhalter 10">
            <a:extLst>
              <a:ext uri="{FF2B5EF4-FFF2-40B4-BE49-F238E27FC236}">
                <a16:creationId xmlns:a16="http://schemas.microsoft.com/office/drawing/2014/main" id="{8D87DCD3-D230-4056-A20A-D9CBA549CE9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3DF626-8BB1-B693-4A6C-5652E1F5BEA2}"/>
              </a:ext>
            </a:extLst>
          </p:cNvPr>
          <p:cNvSpPr txBox="1"/>
          <p:nvPr userDrawn="1"/>
        </p:nvSpPr>
        <p:spPr>
          <a:xfrm>
            <a:off x="11541092" y="0"/>
            <a:ext cx="674717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fld id="{B26FBD39-EF80-4676-B934-ADA72FD193AF}" type="slidenum">
              <a:rPr lang="en-GB" sz="2400" smtClean="0">
                <a:solidFill>
                  <a:schemeClr val="bg2">
                    <a:lumMod val="50000"/>
                  </a:schemeClr>
                </a:solidFill>
              </a:rPr>
              <a:t>‹#›</a:t>
            </a:fld>
            <a:endParaRPr lang="en-GB" sz="2400" dirty="0" err="1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C01523-235F-A799-57D2-FD49033639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296" y="5853228"/>
            <a:ext cx="853101" cy="85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979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F63E2467-CDE8-4456-BDC8-2E6458C092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0B4190-67B4-07C8-6F58-D5AFBF74BFE5}"/>
              </a:ext>
            </a:extLst>
          </p:cNvPr>
          <p:cNvSpPr txBox="1"/>
          <p:nvPr userDrawn="1"/>
        </p:nvSpPr>
        <p:spPr>
          <a:xfrm>
            <a:off x="11541092" y="0"/>
            <a:ext cx="674717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fld id="{B26FBD39-EF80-4676-B934-ADA72FD193AF}" type="slidenum">
              <a:rPr lang="en-GB" sz="2400" smtClean="0">
                <a:solidFill>
                  <a:schemeClr val="bg2">
                    <a:lumMod val="50000"/>
                  </a:schemeClr>
                </a:solidFill>
              </a:rPr>
              <a:t>‹#›</a:t>
            </a:fld>
            <a:endParaRPr lang="en-GB" sz="2400" dirty="0" err="1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3CCEA4-7894-EAB0-3EE4-227122A640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296" y="5853228"/>
            <a:ext cx="853101" cy="85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95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B252B2-FD0F-BD15-5378-F2DAB4C5BCF3}"/>
              </a:ext>
            </a:extLst>
          </p:cNvPr>
          <p:cNvSpPr txBox="1"/>
          <p:nvPr userDrawn="1"/>
        </p:nvSpPr>
        <p:spPr>
          <a:xfrm>
            <a:off x="11541092" y="0"/>
            <a:ext cx="674717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fld id="{B26FBD39-EF80-4676-B934-ADA72FD193AF}" type="slidenum">
              <a:rPr lang="en-GB" sz="2400" smtClean="0">
                <a:solidFill>
                  <a:schemeClr val="bg2">
                    <a:lumMod val="50000"/>
                  </a:schemeClr>
                </a:solidFill>
              </a:rPr>
              <a:t>‹#›</a:t>
            </a:fld>
            <a:endParaRPr lang="en-GB" sz="2400" dirty="0" err="1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B9A5B8-6FC4-5CFD-5329-9FD8929A47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296" y="5853228"/>
            <a:ext cx="853101" cy="85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701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Gebäude, Person, draußen, Kleidung enthält.&#10;&#10;KI-generierte Inhalte können fehlerhaft sein.">
            <a:extLst>
              <a:ext uri="{FF2B5EF4-FFF2-40B4-BE49-F238E27FC236}">
                <a16:creationId xmlns:a16="http://schemas.microsoft.com/office/drawing/2014/main" id="{B6A9F499-2E1C-CC6E-75E7-C685751E7C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" y="193796"/>
            <a:ext cx="12192000" cy="572541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7ECE5FE-22D5-4339-A6D4-E5AF742A7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Textplatzhalter 10">
            <a:extLst>
              <a:ext uri="{FF2B5EF4-FFF2-40B4-BE49-F238E27FC236}">
                <a16:creationId xmlns:a16="http://schemas.microsoft.com/office/drawing/2014/main" id="{A0A0750C-EE81-402A-A295-728E4ABC89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342F7FB-4BBB-4955-B546-518D764DE968}"/>
              </a:ext>
            </a:extLst>
          </p:cNvPr>
          <p:cNvSpPr txBox="1"/>
          <p:nvPr userDrawn="1"/>
        </p:nvSpPr>
        <p:spPr>
          <a:xfrm>
            <a:off x="-9762" y="5085184"/>
            <a:ext cx="4128181" cy="1335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endParaRPr lang="de-DE" sz="2400" dirty="0">
              <a:solidFill>
                <a:srgbClr val="FF0000"/>
              </a:solidFill>
            </a:endParaRPr>
          </a:p>
          <a:p>
            <a:pPr>
              <a:lnSpc>
                <a:spcPts val="800"/>
              </a:lnSpc>
            </a:pPr>
            <a:endParaRPr lang="de-DE" sz="2400" dirty="0">
              <a:solidFill>
                <a:srgbClr val="FF0000"/>
              </a:solidFill>
            </a:endParaRPr>
          </a:p>
          <a:p>
            <a:pPr>
              <a:lnSpc>
                <a:spcPts val="800"/>
              </a:lnSpc>
            </a:pPr>
            <a:endParaRPr lang="de-DE" sz="2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de-DE" sz="700" dirty="0">
                <a:solidFill>
                  <a:srgbClr val="FF0000"/>
                </a:solidFill>
              </a:rPr>
              <a:t>	</a:t>
            </a:r>
            <a:r>
              <a:rPr lang="de-DE" sz="1200" dirty="0">
                <a:solidFill>
                  <a:schemeClr val="bg1"/>
                </a:solidFill>
              </a:rPr>
              <a:t>			</a:t>
            </a:r>
          </a:p>
          <a:p>
            <a:pPr>
              <a:lnSpc>
                <a:spcPts val="800"/>
              </a:lnSpc>
            </a:pPr>
            <a:r>
              <a:rPr lang="de-DE" sz="1200" dirty="0">
                <a:solidFill>
                  <a:schemeClr val="bg1"/>
                </a:solidFill>
              </a:rPr>
              <a:t>Technology@fz-juelich.de / https://www.fz-juelich.de/en/ite</a:t>
            </a:r>
          </a:p>
          <a:p>
            <a:pPr>
              <a:lnSpc>
                <a:spcPts val="800"/>
              </a:lnSpc>
            </a:pPr>
            <a:endParaRPr lang="de-DE" dirty="0">
              <a:solidFill>
                <a:srgbClr val="FF0000"/>
              </a:solidFill>
            </a:endParaRPr>
          </a:p>
          <a:p>
            <a:pPr>
              <a:lnSpc>
                <a:spcPts val="800"/>
              </a:lnSpc>
            </a:pPr>
            <a:r>
              <a:rPr lang="de-DE" sz="2400" dirty="0">
                <a:solidFill>
                  <a:srgbClr val="FF0000"/>
                </a:solidFill>
              </a:rPr>
              <a:t>	</a:t>
            </a:r>
          </a:p>
          <a:p>
            <a:pPr algn="l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744A7B-DDFF-B1E0-CC15-530EEA2FB564}"/>
              </a:ext>
            </a:extLst>
          </p:cNvPr>
          <p:cNvSpPr txBox="1"/>
          <p:nvPr userDrawn="1"/>
        </p:nvSpPr>
        <p:spPr>
          <a:xfrm>
            <a:off x="11541092" y="0"/>
            <a:ext cx="674717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fld id="{B26FBD39-EF80-4676-B934-ADA72FD193AF}" type="slidenum">
              <a:rPr lang="en-GB" sz="2400" smtClean="0">
                <a:solidFill>
                  <a:schemeClr val="bg2">
                    <a:lumMod val="50000"/>
                  </a:schemeClr>
                </a:solidFill>
              </a:rPr>
              <a:t>‹#›</a:t>
            </a:fld>
            <a:endParaRPr lang="en-GB" sz="2400" dirty="0" err="1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AD0437-1325-AB02-C98E-D5A3B3321C2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296" y="5853228"/>
            <a:ext cx="853101" cy="85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493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2 Bilder mit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Edit title master format by clicking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1A390F4-CC78-4ED1-8D50-5D59AE8D05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5229224"/>
            <a:ext cx="5437187" cy="539751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1C326D2C-F758-4203-BE3D-8CDB8EB309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83338" y="5229224"/>
            <a:ext cx="5437187" cy="539751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13" name="Textplatzhalter 10">
            <a:extLst>
              <a:ext uri="{FF2B5EF4-FFF2-40B4-BE49-F238E27FC236}">
                <a16:creationId xmlns:a16="http://schemas.microsoft.com/office/drawing/2014/main" id="{8D87DCD3-D230-4056-A20A-D9CBA549CE9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775" y="1268760"/>
            <a:ext cx="5459414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2800" b="1" baseline="30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Column Headline </a:t>
            </a:r>
            <a:br>
              <a:rPr lang="en-US" noProof="0" dirty="0"/>
            </a:br>
            <a:r>
              <a:rPr lang="en-US" noProof="0" dirty="0"/>
              <a:t>2nd line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5F7588E-6AD8-EF4D-C2EC-15B0D6AE9A03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71475" y="1916534"/>
            <a:ext cx="5446713" cy="316865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1800"/>
            </a:lvl1pPr>
            <a:lvl2pPr marL="215900" indent="0">
              <a:buNone/>
              <a:defRPr/>
            </a:lvl2pPr>
            <a:lvl3pPr marL="450850" indent="0">
              <a:buNone/>
              <a:defRPr/>
            </a:lvl3pPr>
            <a:lvl4pPr marL="679450" indent="0">
              <a:buNone/>
              <a:defRPr/>
            </a:lvl4pPr>
            <a:lvl5pPr marL="901700" indent="0">
              <a:buNone/>
              <a:defRPr/>
            </a:lvl5pPr>
          </a:lstStyle>
          <a:p>
            <a:pPr lvl="0"/>
            <a:r>
              <a:rPr lang="de-DE" dirty="0"/>
              <a:t>Content</a:t>
            </a:r>
          </a:p>
        </p:txBody>
      </p:sp>
      <p:sp>
        <p:nvSpPr>
          <p:cNvPr id="7" name="Inhaltsplatzhalter 5">
            <a:extLst>
              <a:ext uri="{FF2B5EF4-FFF2-40B4-BE49-F238E27FC236}">
                <a16:creationId xmlns:a16="http://schemas.microsoft.com/office/drawing/2014/main" id="{8CBC771A-4ABD-D727-2B0B-A53D38068F9E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383338" y="1916534"/>
            <a:ext cx="5446713" cy="316865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1800"/>
            </a:lvl1pPr>
            <a:lvl2pPr marL="215900" indent="0">
              <a:buNone/>
              <a:defRPr/>
            </a:lvl2pPr>
            <a:lvl3pPr marL="450850" indent="0">
              <a:buNone/>
              <a:defRPr/>
            </a:lvl3pPr>
            <a:lvl4pPr marL="679450" indent="0">
              <a:buNone/>
              <a:defRPr/>
            </a:lvl4pPr>
            <a:lvl5pPr marL="901700" indent="0">
              <a:buNone/>
              <a:defRPr/>
            </a:lvl5pPr>
          </a:lstStyle>
          <a:p>
            <a:pPr lvl="0"/>
            <a:r>
              <a:rPr lang="de-DE" dirty="0"/>
              <a:t>Content</a:t>
            </a:r>
          </a:p>
        </p:txBody>
      </p:sp>
      <p:sp>
        <p:nvSpPr>
          <p:cNvPr id="8" name="Textplatzhalter 10">
            <a:extLst>
              <a:ext uri="{FF2B5EF4-FFF2-40B4-BE49-F238E27FC236}">
                <a16:creationId xmlns:a16="http://schemas.microsoft.com/office/drawing/2014/main" id="{B51757EC-33F8-F76C-246B-5D4B06AB834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83338" y="1268760"/>
            <a:ext cx="5459414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2800" b="1" baseline="30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Column Headline </a:t>
            </a:r>
            <a:br>
              <a:rPr lang="en-US" noProof="0" dirty="0"/>
            </a:br>
            <a:r>
              <a:rPr lang="en-US" noProof="0" dirty="0"/>
              <a:t>2nd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EC7A6D-E206-FA46-3336-E34E8A056883}"/>
              </a:ext>
            </a:extLst>
          </p:cNvPr>
          <p:cNvSpPr txBox="1"/>
          <p:nvPr userDrawn="1"/>
        </p:nvSpPr>
        <p:spPr>
          <a:xfrm>
            <a:off x="11541092" y="0"/>
            <a:ext cx="674717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fld id="{B26FBD39-EF80-4676-B934-ADA72FD193AF}" type="slidenum">
              <a:rPr lang="en-GB" sz="2400" smtClean="0">
                <a:solidFill>
                  <a:schemeClr val="bg2">
                    <a:lumMod val="50000"/>
                  </a:schemeClr>
                </a:solidFill>
              </a:rPr>
              <a:t>‹#›</a:t>
            </a:fld>
            <a:endParaRPr lang="en-GB" sz="2400" dirty="0" err="1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C24EA9-106D-4E69-8CFD-60F117817B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296" y="5853228"/>
            <a:ext cx="853101" cy="85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365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475" y="1563143"/>
            <a:ext cx="11449050" cy="421425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noProof="0"/>
              <a:t>Mastertextformat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475" y="324000"/>
            <a:ext cx="11449050" cy="11247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F2C4F5F8-9F24-424C-8284-2E94052236C1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972" y="6669360"/>
            <a:ext cx="2303553" cy="91462"/>
          </a:xfrm>
          <a:prstGeom prst="rect">
            <a:avLst/>
          </a:prstGeom>
        </p:spPr>
      </p:pic>
      <p:pic>
        <p:nvPicPr>
          <p:cNvPr id="4" name="Grafik 3" descr="Ein Bild, das Text, Schrift, Screenshot, weiß enthält.&#10;&#10;Automatisch generierte Beschreibung">
            <a:extLst>
              <a:ext uri="{FF2B5EF4-FFF2-40B4-BE49-F238E27FC236}">
                <a16:creationId xmlns:a16="http://schemas.microsoft.com/office/drawing/2014/main" id="{0FBBAAF0-7063-25C8-3699-A59E7B3519B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681" y="6161874"/>
            <a:ext cx="2793289" cy="3802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B09877-4681-E513-9ABB-EFF1523AAB86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6005352"/>
            <a:ext cx="783825" cy="83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082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</p:sldLayoutIdLst>
  <p:hf hdr="0" ftr="0"/>
  <p:txStyles>
    <p:titleStyle>
      <a:lvl1pPr algn="l" defTabSz="914400" rtl="0" eaLnBrk="1" latinLnBrk="0" hangingPunct="1">
        <a:lnSpc>
          <a:spcPct val="114000"/>
        </a:lnSpc>
        <a:spcBef>
          <a:spcPct val="0"/>
        </a:spcBef>
        <a:buNone/>
        <a:defRPr sz="3200" b="1" kern="1200" cap="all" spc="100" baseline="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23495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6675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11760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26">
          <p15:clr>
            <a:srgbClr val="F26B43"/>
          </p15:clr>
        </p15:guide>
        <p15:guide id="2" pos="234">
          <p15:clr>
            <a:srgbClr val="F26B43"/>
          </p15:clr>
        </p15:guide>
        <p15:guide id="3" pos="7446">
          <p15:clr>
            <a:srgbClr val="F26B43"/>
          </p15:clr>
        </p15:guide>
        <p15:guide id="4" orient="horz" pos="278">
          <p15:clr>
            <a:srgbClr val="F26B43"/>
          </p15:clr>
        </p15:guide>
        <p15:guide id="6" pos="3659">
          <p15:clr>
            <a:srgbClr val="F26B43"/>
          </p15:clr>
        </p15:guide>
        <p15:guide id="7" pos="4021">
          <p15:clr>
            <a:srgbClr val="F26B43"/>
          </p15:clr>
        </p15:guide>
        <p15:guide id="8" orient="horz" pos="363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en.wikipedia.org/wiki/Scattering_parameters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Relationship Id="rId9" Type="http://schemas.openxmlformats.org/officeDocument/2006/relationships/image" Target="../media/image3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6BDAA29-6EA6-4AEF-9B2E-EB3E0FCE4B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52384" y="6669360"/>
            <a:ext cx="2304000" cy="90000"/>
          </a:xfrm>
        </p:spPr>
        <p:txBody>
          <a:bodyPr/>
          <a:lstStyle/>
          <a:p>
            <a:endParaRPr lang="de-D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E9E375-2ACE-E3FD-A58F-919107D89A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0" cy="594621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528F71-CB6D-E63D-10B2-2B57BB663D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1620" y="3573016"/>
            <a:ext cx="10044860" cy="1800200"/>
          </a:xfrm>
        </p:spPr>
        <p:txBody>
          <a:bodyPr/>
          <a:lstStyle/>
          <a:p>
            <a:r>
              <a:rPr lang="de-DE" sz="2800" b="0" dirty="0"/>
              <a:t>Experimental Investigation of Mutual Coupling in a Dense Antenna Array for a</a:t>
            </a:r>
            <a:br>
              <a:rPr lang="de-DE" sz="2800" dirty="0"/>
            </a:br>
            <a:r>
              <a:rPr lang="de-DE" sz="2800" b="0" dirty="0"/>
              <a:t>Multi‐Channel </a:t>
            </a:r>
            <a:r>
              <a:rPr lang="de-DE" sz="2800" b="0" dirty="0" err="1"/>
              <a:t>Wideband</a:t>
            </a:r>
            <a:r>
              <a:rPr lang="de-DE" sz="2800" b="0" dirty="0"/>
              <a:t> GPR System</a:t>
            </a:r>
            <a:endParaRPr lang="en-GB" sz="2800" dirty="0"/>
          </a:p>
        </p:txBody>
      </p:sp>
      <p:sp>
        <p:nvSpPr>
          <p:cNvPr id="2" name="Untertitel 7">
            <a:extLst>
              <a:ext uri="{FF2B5EF4-FFF2-40B4-BE49-F238E27FC236}">
                <a16:creationId xmlns:a16="http://schemas.microsoft.com/office/drawing/2014/main" id="{A8482404-F61B-FAB1-C8DF-659ABF59AE09}"/>
              </a:ext>
            </a:extLst>
          </p:cNvPr>
          <p:cNvSpPr txBox="1">
            <a:spLocks/>
          </p:cNvSpPr>
          <p:nvPr/>
        </p:nvSpPr>
        <p:spPr>
          <a:xfrm>
            <a:off x="731836" y="5525576"/>
            <a:ext cx="10728325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None/>
              <a:defRPr sz="1600" kern="1200" cap="all" spc="6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F18ADF-34D5-4760-A3AE-BE1BB332080E}" type="datetime1">
              <a:rPr lang="de-DE" sz="1400" smtClean="0">
                <a:solidFill>
                  <a:schemeClr val="tx1"/>
                </a:solidFill>
                <a:latin typeface="Sylfaen" panose="010A0502050306030303" pitchFamily="18" charset="0"/>
              </a:rPr>
              <a:t>08.09.2026</a:t>
            </a:fld>
            <a:r>
              <a:rPr lang="de-DE" sz="1400" dirty="0">
                <a:solidFill>
                  <a:schemeClr val="tx1"/>
                </a:solidFill>
                <a:latin typeface="Sylfaen" panose="010A0502050306030303" pitchFamily="18" charset="0"/>
              </a:rPr>
              <a:t>| </a:t>
            </a:r>
            <a:r>
              <a:rPr lang="en-GB" sz="1400" dirty="0">
                <a:solidFill>
                  <a:schemeClr val="tx1"/>
                </a:solidFill>
                <a:latin typeface="Sylfaen" panose="010A0502050306030303" pitchFamily="18" charset="0"/>
              </a:rPr>
              <a:t>Mukeria Tamazi</a:t>
            </a:r>
            <a:r>
              <a:rPr lang="ka-GE" sz="1400" dirty="0">
                <a:solidFill>
                  <a:schemeClr val="tx1"/>
                </a:solidFill>
                <a:latin typeface="Sylfaen" panose="010A0502050306030303" pitchFamily="18" charset="0"/>
              </a:rPr>
              <a:t>|</a:t>
            </a:r>
            <a:r>
              <a:rPr lang="en-US" sz="1400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  <a:r>
              <a:rPr lang="en-GB" sz="1400" dirty="0">
                <a:solidFill>
                  <a:schemeClr val="tx1"/>
                </a:solidFill>
                <a:latin typeface="Sylfaen" panose="010A0502050306030303" pitchFamily="18" charset="0"/>
              </a:rPr>
              <a:t>Student AT Agricultural university of </a:t>
            </a:r>
            <a:r>
              <a:rPr lang="en-GB" sz="1400" dirty="0" err="1">
                <a:solidFill>
                  <a:schemeClr val="tx1"/>
                </a:solidFill>
                <a:latin typeface="Sylfaen" panose="010A0502050306030303" pitchFamily="18" charset="0"/>
              </a:rPr>
              <a:t>georgia</a:t>
            </a:r>
            <a:endParaRPr lang="en-GB" sz="14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endParaRPr lang="de-DE" sz="1400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814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D137676-1A1E-521B-8C81-B3A30DE5D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  <a:endParaRPr lang="de-D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1EC8973-C7AA-F98A-FEBB-7D079320C2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B7B4134D-83D0-E4A6-B5EA-EDD53011C0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5782562"/>
              </p:ext>
            </p:extLst>
          </p:nvPr>
        </p:nvGraphicFramePr>
        <p:xfrm>
          <a:off x="360363" y="1563688"/>
          <a:ext cx="3431381" cy="4213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36814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0BFE6-8FCE-EB76-DF0A-B9A6C0F2F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96442B6-638A-4AE1-5536-89A31C60C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333" y="926651"/>
            <a:ext cx="3031224" cy="34774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E299E0-BAF7-AE17-A266-D38A861A7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problem</a:t>
            </a:r>
            <a:endParaRPr lang="de-D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9CC90-A92C-41BB-310F-2975965F8AB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the </a:t>
            </a:r>
            <a:r>
              <a:rPr lang="de-DE" dirty="0" err="1"/>
              <a:t>challenges</a:t>
            </a:r>
            <a:r>
              <a:rPr lang="de-DE" dirty="0"/>
              <a:t> 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specific</a:t>
            </a:r>
            <a:r>
              <a:rPr lang="de-DE" dirty="0"/>
              <a:t> design?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30A4B92-67DD-38AE-9515-3E61136F4951}"/>
              </a:ext>
            </a:extLst>
          </p:cNvPr>
          <p:cNvSpPr txBox="1">
            <a:spLocks/>
          </p:cNvSpPr>
          <p:nvPr/>
        </p:nvSpPr>
        <p:spPr>
          <a:xfrm>
            <a:off x="360000" y="1563143"/>
            <a:ext cx="6528088" cy="421425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en-GB" dirty="0"/>
              <a:t>At small separations every element changes its neighbours</a:t>
            </a:r>
          </a:p>
          <a:p>
            <a:pPr>
              <a:lnSpc>
                <a:spcPct val="200000"/>
              </a:lnSpc>
            </a:pPr>
            <a:r>
              <a:rPr lang="en-GB" dirty="0"/>
              <a:t>Power that leaves through a neighbour might never reach the soil</a:t>
            </a:r>
          </a:p>
          <a:p>
            <a:pPr>
              <a:lnSpc>
                <a:spcPct val="200000"/>
              </a:lnSpc>
            </a:pPr>
            <a:r>
              <a:rPr lang="de-DE" dirty="0"/>
              <a:t>In </a:t>
            </a:r>
            <a:r>
              <a:rPr lang="de-DE" dirty="0" err="1"/>
              <a:t>wideband</a:t>
            </a:r>
            <a:r>
              <a:rPr lang="de-DE" dirty="0"/>
              <a:t> </a:t>
            </a:r>
            <a:r>
              <a:rPr lang="de-DE" dirty="0" err="1"/>
              <a:t>range</a:t>
            </a:r>
            <a:r>
              <a:rPr lang="de-DE" dirty="0"/>
              <a:t> different </a:t>
            </a:r>
            <a:r>
              <a:rPr lang="de-DE" dirty="0" err="1"/>
              <a:t>frequencies</a:t>
            </a:r>
            <a:r>
              <a:rPr lang="de-DE" dirty="0"/>
              <a:t> </a:t>
            </a:r>
            <a:r>
              <a:rPr lang="de-DE" dirty="0" err="1"/>
              <a:t>act</a:t>
            </a:r>
            <a:r>
              <a:rPr lang="de-DE" dirty="0"/>
              <a:t> </a:t>
            </a:r>
            <a:r>
              <a:rPr lang="de-DE" dirty="0" err="1"/>
              <a:t>differently</a:t>
            </a:r>
            <a:endParaRPr lang="de-DE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90964C-CC61-8138-370D-87A6BC52B4B9}"/>
              </a:ext>
            </a:extLst>
          </p:cNvPr>
          <p:cNvGrpSpPr/>
          <p:nvPr/>
        </p:nvGrpSpPr>
        <p:grpSpPr>
          <a:xfrm>
            <a:off x="6845286" y="4319339"/>
            <a:ext cx="4985662" cy="1242577"/>
            <a:chOff x="6845286" y="4319339"/>
            <a:chExt cx="4985662" cy="124257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76F961C-99B0-F645-2031-99200744D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251"/>
            <a:stretch>
              <a:fillRect/>
            </a:stretch>
          </p:blipFill>
          <p:spPr>
            <a:xfrm>
              <a:off x="6866920" y="4364473"/>
              <a:ext cx="4964028" cy="119744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7251651-F8E9-A559-9F9B-BC22416A7EF7}"/>
                </a:ext>
              </a:extLst>
            </p:cNvPr>
            <p:cNvSpPr/>
            <p:nvPr/>
          </p:nvSpPr>
          <p:spPr>
            <a:xfrm>
              <a:off x="6845286" y="4319339"/>
              <a:ext cx="2799087" cy="3183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de-DE" sz="2400" dirty="0" err="1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9090DAA-5B3B-025F-5B52-7D63AC974F80}"/>
              </a:ext>
            </a:extLst>
          </p:cNvPr>
          <p:cNvSpPr txBox="1"/>
          <p:nvPr/>
        </p:nvSpPr>
        <p:spPr>
          <a:xfrm>
            <a:off x="7417319" y="5539131"/>
            <a:ext cx="1469313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2400" dirty="0"/>
              <a:t>Version 8</a:t>
            </a:r>
            <a:endParaRPr lang="en-GB" sz="2400" dirty="0" err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16DE1F-AA83-F34A-B71A-2804FE76D102}"/>
              </a:ext>
            </a:extLst>
          </p:cNvPr>
          <p:cNvSpPr txBox="1"/>
          <p:nvPr/>
        </p:nvSpPr>
        <p:spPr>
          <a:xfrm>
            <a:off x="9768408" y="5539131"/>
            <a:ext cx="1469313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2400" dirty="0"/>
              <a:t>Version 9</a:t>
            </a:r>
            <a:endParaRPr lang="en-GB" sz="2400" dirty="0" err="1"/>
          </a:p>
        </p:txBody>
      </p:sp>
    </p:spTree>
    <p:extLst>
      <p:ext uri="{BB962C8B-B14F-4D97-AF65-F5344CB8AC3E}">
        <p14:creationId xmlns:p14="http://schemas.microsoft.com/office/powerpoint/2010/main" val="3043148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FB14-BAF6-8910-D4B4-287AD24FB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Thesis Objectives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E3811-00B6-A912-962B-2F99AA12C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563143"/>
            <a:ext cx="6456080" cy="4214255"/>
          </a:xfrm>
        </p:spPr>
        <p:txBody>
          <a:bodyPr/>
          <a:lstStyle/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Coupling as a function of Separation (</a:t>
            </a:r>
            <a:r>
              <a:rPr lang="en-US" i="1" dirty="0"/>
              <a:t>S</a:t>
            </a:r>
            <a:r>
              <a:rPr lang="en-US" dirty="0"/>
              <a:t>21) 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How </a:t>
            </a:r>
            <a:r>
              <a:rPr lang="en-US" dirty="0" err="1"/>
              <a:t>neighbours</a:t>
            </a:r>
            <a:r>
              <a:rPr lang="en-US" dirty="0"/>
              <a:t> change the input match (</a:t>
            </a:r>
            <a:r>
              <a:rPr lang="en-US" i="1" dirty="0"/>
              <a:t>S</a:t>
            </a:r>
            <a:r>
              <a:rPr lang="en-US" dirty="0"/>
              <a:t>11)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Farfield </a:t>
            </a:r>
            <a:r>
              <a:rPr lang="en-US" dirty="0" err="1"/>
              <a:t>Behavioure</a:t>
            </a:r>
            <a:r>
              <a:rPr lang="en-US" dirty="0"/>
              <a:t> change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Whether measurement and simulation agree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Derive practical recommendations</a:t>
            </a:r>
            <a:endParaRPr lang="de-D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B534AF-9E56-130C-FB32-7DFD27B3BF5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Five questions</a:t>
            </a:r>
            <a:endParaRPr lang="de-D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E5039A-BD75-967D-7CB6-05F473D92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41" t="19978" r="117" b="13427"/>
          <a:stretch>
            <a:fillRect/>
          </a:stretch>
        </p:blipFill>
        <p:spPr>
          <a:xfrm>
            <a:off x="7478397" y="764704"/>
            <a:ext cx="4147707" cy="20232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A261942-C203-F6D4-38A4-DE171470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7414" y="4444303"/>
            <a:ext cx="3965350" cy="6971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699E00-4175-2EE5-FF73-9028069666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0353" y="3060685"/>
            <a:ext cx="4963793" cy="109656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1365143-51B7-670B-72DA-11DA80A5B251}"/>
              </a:ext>
            </a:extLst>
          </p:cNvPr>
          <p:cNvSpPr txBox="1"/>
          <p:nvPr/>
        </p:nvSpPr>
        <p:spPr>
          <a:xfrm>
            <a:off x="8112089" y="4003363"/>
            <a:ext cx="28803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>
                <a:solidFill>
                  <a:schemeClr val="bg2">
                    <a:lumMod val="5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Scattering</a:t>
            </a:r>
            <a:r>
              <a:rPr lang="de-DE" sz="1400" dirty="0">
                <a:solidFill>
                  <a:schemeClr val="bg2">
                    <a:lumMod val="5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de-DE" sz="1400" dirty="0" err="1">
                <a:solidFill>
                  <a:schemeClr val="bg2">
                    <a:lumMod val="5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parameters</a:t>
            </a:r>
            <a:r>
              <a:rPr lang="de-DE" sz="1400" dirty="0">
                <a:solidFill>
                  <a:schemeClr val="bg2">
                    <a:lumMod val="5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- Wikipedia</a:t>
            </a:r>
            <a:endParaRPr lang="de-DE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DF9244-9B62-A788-C74B-E58D8D786A8C}"/>
              </a:ext>
            </a:extLst>
          </p:cNvPr>
          <p:cNvSpPr txBox="1"/>
          <p:nvPr/>
        </p:nvSpPr>
        <p:spPr>
          <a:xfrm>
            <a:off x="8112089" y="5253818"/>
            <a:ext cx="28803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>
                <a:solidFill>
                  <a:schemeClr val="bg2">
                    <a:lumMod val="5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Scattering</a:t>
            </a:r>
            <a:r>
              <a:rPr lang="de-DE" sz="1400" dirty="0">
                <a:solidFill>
                  <a:schemeClr val="bg2">
                    <a:lumMod val="5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de-DE" sz="1400" dirty="0" err="1">
                <a:solidFill>
                  <a:schemeClr val="bg2">
                    <a:lumMod val="5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parameters</a:t>
            </a:r>
            <a:r>
              <a:rPr lang="de-DE" sz="1400" dirty="0">
                <a:solidFill>
                  <a:schemeClr val="bg2">
                    <a:lumMod val="5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- Wikipedia</a:t>
            </a:r>
            <a:endParaRPr lang="de-DE" sz="14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377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439D2-7A97-8B31-DFAE-9FEE41B78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0FFF2A3-BCCA-44ED-F843-E74D534E2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269" y="4112217"/>
            <a:ext cx="11449050" cy="1872208"/>
          </a:xfrm>
        </p:spPr>
        <p:txBody>
          <a:bodyPr/>
          <a:lstStyle/>
          <a:p>
            <a:r>
              <a:rPr lang="en-GB" dirty="0"/>
              <a:t>FIT Solver with -40 dB accuracy</a:t>
            </a:r>
          </a:p>
          <a:p>
            <a:r>
              <a:rPr lang="en-GB" dirty="0"/>
              <a:t>Simulations with different array sizes and separations</a:t>
            </a:r>
          </a:p>
          <a:p>
            <a:r>
              <a:rPr lang="en-GB" dirty="0"/>
              <a:t>Farfield monitors at 450MHz, 900MHz, 1350MHz and 1500MHz</a:t>
            </a:r>
          </a:p>
          <a:p>
            <a:r>
              <a:rPr lang="en-GB" dirty="0"/>
              <a:t>Exported Directivity and Realised Gain in Ludwig 3 Coordinate system</a:t>
            </a:r>
          </a:p>
          <a:p>
            <a:endParaRPr lang="en-GB" dirty="0"/>
          </a:p>
          <a:p>
            <a:endParaRPr lang="en-GB" dirty="0"/>
          </a:p>
          <a:p>
            <a:endParaRPr lang="de-D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58FF75-3E2C-690C-FD9A-9DE890EB8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Simulations</a:t>
            </a:r>
            <a:endParaRPr lang="de-D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53A42-AD49-4540-7B0B-44ECE536106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CST Studio Suite 2025</a:t>
            </a:r>
            <a:endParaRPr lang="de-DE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F48D5C0-1759-7530-73F0-C1BABA8C7B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269" y="1592352"/>
            <a:ext cx="2209559" cy="228200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543B879-9146-B438-1C74-C13137B28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5680" y="1586470"/>
            <a:ext cx="1992225" cy="245104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8829B4C-20B8-A1DA-6791-A855E94D93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4757" y="1605814"/>
            <a:ext cx="2481226" cy="252348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DB9398E-5EB8-6794-44FE-2475943AA6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2835" y="1868348"/>
            <a:ext cx="2275967" cy="2179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345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B4757-18B6-A45E-4470-459C7FE4D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9F6EF001-D42A-8B01-A91B-097570FFC886}"/>
              </a:ext>
            </a:extLst>
          </p:cNvPr>
          <p:cNvSpPr txBox="1">
            <a:spLocks/>
          </p:cNvSpPr>
          <p:nvPr/>
        </p:nvSpPr>
        <p:spPr>
          <a:xfrm>
            <a:off x="369269" y="1602499"/>
            <a:ext cx="5942755" cy="18985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Simulations with different c2c separations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Simulations in different environments</a:t>
            </a:r>
          </a:p>
          <a:p>
            <a:r>
              <a:rPr lang="en-GB" dirty="0"/>
              <a:t>Simulations with and without balloon</a:t>
            </a:r>
          </a:p>
          <a:p>
            <a:endParaRPr lang="en-GB" dirty="0"/>
          </a:p>
          <a:p>
            <a:endParaRPr lang="de-D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975A16-ADD2-64CB-13F2-3A84A9C5A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Simulations</a:t>
            </a:r>
            <a:endParaRPr lang="de-D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B391A6-5E81-2C78-A9D9-C785076B8F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CST Studio Suite 2025</a:t>
            </a:r>
            <a:endParaRPr lang="de-DE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B7FFF55-09BA-E87E-3D6D-DB50559040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152" y="1772816"/>
            <a:ext cx="3364999" cy="30312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40C1AF-8C78-FC82-AADA-F776FA2D84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62" y="2199051"/>
            <a:ext cx="6048768" cy="20025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D701C0-823B-A6ED-8E8A-93791F357FA4}"/>
              </a:ext>
            </a:extLst>
          </p:cNvPr>
          <p:cNvSpPr txBox="1"/>
          <p:nvPr/>
        </p:nvSpPr>
        <p:spPr>
          <a:xfrm>
            <a:off x="701450" y="2204864"/>
            <a:ext cx="1322798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1600" dirty="0"/>
              <a:t>Side-by-side</a:t>
            </a:r>
            <a:endParaRPr lang="en-GB" sz="1600" dirty="0" err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959547-D2E7-9B18-1950-0AF56A99EB59}"/>
              </a:ext>
            </a:extLst>
          </p:cNvPr>
          <p:cNvSpPr txBox="1"/>
          <p:nvPr/>
        </p:nvSpPr>
        <p:spPr>
          <a:xfrm>
            <a:off x="3719736" y="2199051"/>
            <a:ext cx="946093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1600" dirty="0"/>
              <a:t>Colinear</a:t>
            </a:r>
            <a:endParaRPr lang="en-GB" sz="1600" dirty="0" err="1"/>
          </a:p>
        </p:txBody>
      </p:sp>
    </p:spTree>
    <p:extLst>
      <p:ext uri="{BB962C8B-B14F-4D97-AF65-F5344CB8AC3E}">
        <p14:creationId xmlns:p14="http://schemas.microsoft.com/office/powerpoint/2010/main" val="801089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65C2008-6B6C-D13B-1A9A-F60498AC8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630" y="3051872"/>
            <a:ext cx="1231391" cy="8203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15C842-0F03-A43D-9330-3EE1318E3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Measurements</a:t>
            </a:r>
            <a:endParaRPr lang="de-DE" dirty="0"/>
          </a:p>
        </p:txBody>
      </p:sp>
      <p:pic>
        <p:nvPicPr>
          <p:cNvPr id="8" name="Picture 7" descr="Used Keysight/Agilent E5071C-4K5 RF ...">
            <a:extLst>
              <a:ext uri="{FF2B5EF4-FFF2-40B4-BE49-F238E27FC236}">
                <a16:creationId xmlns:a16="http://schemas.microsoft.com/office/drawing/2014/main" id="{042F6647-2395-BAA1-7B68-C576832B7D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032" b="22187"/>
          <a:stretch>
            <a:fillRect/>
          </a:stretch>
        </p:blipFill>
        <p:spPr>
          <a:xfrm>
            <a:off x="3138008" y="1448780"/>
            <a:ext cx="1835150" cy="1041998"/>
          </a:xfrm>
          <a:prstGeom prst="rect">
            <a:avLst/>
          </a:prstGeom>
        </p:spPr>
      </p:pic>
      <p:pic>
        <p:nvPicPr>
          <p:cNvPr id="9" name="Picture 8" descr="HD GmbH The Positioning Company">
            <a:extLst>
              <a:ext uri="{FF2B5EF4-FFF2-40B4-BE49-F238E27FC236}">
                <a16:creationId xmlns:a16="http://schemas.microsoft.com/office/drawing/2014/main" id="{70ACAAF1-9938-01AA-13A0-5D7373E9DD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1084" y="4389450"/>
            <a:ext cx="2493765" cy="7125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8088E9-B9B5-30A7-DCF7-33304BC392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63" b="24845"/>
          <a:stretch>
            <a:fillRect/>
          </a:stretch>
        </p:blipFill>
        <p:spPr>
          <a:xfrm>
            <a:off x="3042255" y="3185117"/>
            <a:ext cx="2167655" cy="5099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5CA05E4-9053-6B41-22C4-108F337B38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1" r="20943"/>
          <a:stretch>
            <a:fillRect/>
          </a:stretch>
        </p:blipFill>
        <p:spPr>
          <a:xfrm>
            <a:off x="5863140" y="4161505"/>
            <a:ext cx="2401201" cy="17605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110B30-314D-69C3-FF81-EF1A48461A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22" r="42390"/>
          <a:stretch>
            <a:fillRect/>
          </a:stretch>
        </p:blipFill>
        <p:spPr>
          <a:xfrm>
            <a:off x="6417957" y="1845144"/>
            <a:ext cx="1223031" cy="31213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2531342-413E-08CD-1A62-0582D82F41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31" t="5648" b="5648"/>
          <a:stretch>
            <a:fillRect/>
          </a:stretch>
        </p:blipFill>
        <p:spPr>
          <a:xfrm>
            <a:off x="10368219" y="1232207"/>
            <a:ext cx="1847528" cy="1355620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800C446-DA1F-EC65-E507-6BD19D472308}"/>
              </a:ext>
            </a:extLst>
          </p:cNvPr>
          <p:cNvCxnSpPr>
            <a:cxnSpLocks/>
          </p:cNvCxnSpPr>
          <p:nvPr/>
        </p:nvCxnSpPr>
        <p:spPr>
          <a:xfrm flipV="1">
            <a:off x="3749083" y="2420888"/>
            <a:ext cx="0" cy="1108901"/>
          </a:xfrm>
          <a:prstGeom prst="straightConnector1">
            <a:avLst/>
          </a:prstGeom>
          <a:ln w="50800" cap="flat" cmpd="sng" algn="ctr">
            <a:solidFill>
              <a:schemeClr val="accent6">
                <a:alpha val="98000"/>
              </a:schemeClr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9517A48-6BED-5ADC-4BA9-5EAB9E33746E}"/>
              </a:ext>
            </a:extLst>
          </p:cNvPr>
          <p:cNvCxnSpPr>
            <a:cxnSpLocks/>
          </p:cNvCxnSpPr>
          <p:nvPr/>
        </p:nvCxnSpPr>
        <p:spPr>
          <a:xfrm flipV="1">
            <a:off x="3533059" y="3507299"/>
            <a:ext cx="0" cy="947271"/>
          </a:xfrm>
          <a:prstGeom prst="straightConnector1">
            <a:avLst/>
          </a:prstGeom>
          <a:ln w="50800" cap="flat" cmpd="sng" algn="ctr">
            <a:solidFill>
              <a:schemeClr val="accent6">
                <a:alpha val="98000"/>
              </a:schemeClr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FF4B08F-5A3B-7332-B2F6-EE0EAF7BDC24}"/>
              </a:ext>
            </a:extLst>
          </p:cNvPr>
          <p:cNvCxnSpPr>
            <a:cxnSpLocks/>
          </p:cNvCxnSpPr>
          <p:nvPr/>
        </p:nvCxnSpPr>
        <p:spPr>
          <a:xfrm flipV="1">
            <a:off x="2744444" y="3507300"/>
            <a:ext cx="580299" cy="22489"/>
          </a:xfrm>
          <a:prstGeom prst="straightConnector1">
            <a:avLst/>
          </a:prstGeom>
          <a:ln w="50800" cap="flat" cmpd="sng" algn="ctr">
            <a:solidFill>
              <a:schemeClr val="accent6">
                <a:alpha val="98000"/>
              </a:schemeClr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CAE732F-D054-B657-6F72-F4B04468DB21}"/>
              </a:ext>
            </a:extLst>
          </p:cNvPr>
          <p:cNvCxnSpPr>
            <a:cxnSpLocks/>
          </p:cNvCxnSpPr>
          <p:nvPr/>
        </p:nvCxnSpPr>
        <p:spPr>
          <a:xfrm flipH="1">
            <a:off x="4928773" y="1628800"/>
            <a:ext cx="5439446" cy="0"/>
          </a:xfrm>
          <a:prstGeom prst="straightConnector1">
            <a:avLst/>
          </a:prstGeom>
          <a:ln w="50800" cap="flat" cmpd="sng" algn="ctr">
            <a:solidFill>
              <a:schemeClr val="tx2">
                <a:lumMod val="60000"/>
                <a:lumOff val="40000"/>
                <a:alpha val="98000"/>
              </a:schemeClr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128ABDB-06BC-6CE1-DD51-FE75E6722A28}"/>
              </a:ext>
            </a:extLst>
          </p:cNvPr>
          <p:cNvCxnSpPr>
            <a:cxnSpLocks/>
          </p:cNvCxnSpPr>
          <p:nvPr/>
        </p:nvCxnSpPr>
        <p:spPr>
          <a:xfrm flipH="1">
            <a:off x="4928773" y="2204864"/>
            <a:ext cx="1988662" cy="0"/>
          </a:xfrm>
          <a:prstGeom prst="straightConnector1">
            <a:avLst/>
          </a:prstGeom>
          <a:ln w="50800" cap="flat" cmpd="sng" algn="ctr">
            <a:solidFill>
              <a:schemeClr val="tx2">
                <a:lumMod val="60000"/>
                <a:lumOff val="40000"/>
                <a:alpha val="98000"/>
              </a:schemeClr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F6A1F2D-7F81-4E9C-32DC-844CBA6B3612}"/>
              </a:ext>
            </a:extLst>
          </p:cNvPr>
          <p:cNvCxnSpPr>
            <a:cxnSpLocks/>
          </p:cNvCxnSpPr>
          <p:nvPr/>
        </p:nvCxnSpPr>
        <p:spPr>
          <a:xfrm flipH="1">
            <a:off x="5209910" y="4581128"/>
            <a:ext cx="1707525" cy="0"/>
          </a:xfrm>
          <a:prstGeom prst="straightConnector1">
            <a:avLst/>
          </a:prstGeom>
          <a:ln w="50800" cap="flat" cmpd="sng" algn="ctr">
            <a:solidFill>
              <a:srgbClr val="FFC000">
                <a:alpha val="98000"/>
              </a:srgbClr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D141D72-C957-D508-D976-657113FED965}"/>
              </a:ext>
            </a:extLst>
          </p:cNvPr>
          <p:cNvCxnSpPr>
            <a:cxnSpLocks/>
          </p:cNvCxnSpPr>
          <p:nvPr/>
        </p:nvCxnSpPr>
        <p:spPr>
          <a:xfrm flipH="1">
            <a:off x="5224849" y="4941168"/>
            <a:ext cx="900498" cy="0"/>
          </a:xfrm>
          <a:prstGeom prst="straightConnector1">
            <a:avLst/>
          </a:prstGeom>
          <a:ln w="50800" cap="flat" cmpd="sng" algn="ctr">
            <a:solidFill>
              <a:srgbClr val="FFC000">
                <a:alpha val="98000"/>
              </a:srgbClr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CFA2D93-121D-F300-62BF-4BA466C64FEF}"/>
              </a:ext>
            </a:extLst>
          </p:cNvPr>
          <p:cNvCxnSpPr>
            <a:cxnSpLocks/>
          </p:cNvCxnSpPr>
          <p:nvPr/>
        </p:nvCxnSpPr>
        <p:spPr>
          <a:xfrm>
            <a:off x="8645627" y="3933056"/>
            <a:ext cx="648072" cy="0"/>
          </a:xfrm>
          <a:prstGeom prst="straightConnector1">
            <a:avLst/>
          </a:prstGeom>
          <a:ln w="50800" cap="flat" cmpd="sng" algn="ctr">
            <a:solidFill>
              <a:schemeClr val="accent6">
                <a:alpha val="98000"/>
              </a:schemeClr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76AA832-55F1-DF0E-56D1-9DC54241827F}"/>
              </a:ext>
            </a:extLst>
          </p:cNvPr>
          <p:cNvCxnSpPr>
            <a:cxnSpLocks/>
          </p:cNvCxnSpPr>
          <p:nvPr/>
        </p:nvCxnSpPr>
        <p:spPr>
          <a:xfrm flipH="1">
            <a:off x="8645627" y="4184387"/>
            <a:ext cx="648072" cy="0"/>
          </a:xfrm>
          <a:prstGeom prst="straightConnector1">
            <a:avLst/>
          </a:prstGeom>
          <a:ln w="50800" cap="flat" cmpd="sng" algn="ctr">
            <a:solidFill>
              <a:schemeClr val="tx2">
                <a:lumMod val="60000"/>
                <a:lumOff val="40000"/>
                <a:alpha val="98000"/>
              </a:schemeClr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A7A8E1C-D4F1-AE0F-9385-87ADAB71839D}"/>
              </a:ext>
            </a:extLst>
          </p:cNvPr>
          <p:cNvCxnSpPr>
            <a:cxnSpLocks/>
          </p:cNvCxnSpPr>
          <p:nvPr/>
        </p:nvCxnSpPr>
        <p:spPr>
          <a:xfrm flipH="1">
            <a:off x="8645627" y="4423552"/>
            <a:ext cx="648072" cy="0"/>
          </a:xfrm>
          <a:prstGeom prst="straightConnector1">
            <a:avLst/>
          </a:prstGeom>
          <a:ln w="50800" cap="flat" cmpd="sng" algn="ctr">
            <a:solidFill>
              <a:srgbClr val="FFC000">
                <a:alpha val="98000"/>
              </a:srgbClr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99EFE8F-EB92-D813-9290-A4979280D0FE}"/>
              </a:ext>
            </a:extLst>
          </p:cNvPr>
          <p:cNvSpPr txBox="1"/>
          <p:nvPr/>
        </p:nvSpPr>
        <p:spPr>
          <a:xfrm>
            <a:off x="9331035" y="3784554"/>
            <a:ext cx="861133" cy="2970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400" dirty="0"/>
              <a:t>Ethernet</a:t>
            </a:r>
            <a:endParaRPr lang="de-DE" sz="1400" dirty="0" err="1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B6184F0-4811-F9A0-48C5-B7E60EF62C75}"/>
              </a:ext>
            </a:extLst>
          </p:cNvPr>
          <p:cNvSpPr txBox="1"/>
          <p:nvPr/>
        </p:nvSpPr>
        <p:spPr>
          <a:xfrm>
            <a:off x="9334785" y="4035885"/>
            <a:ext cx="782587" cy="2970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400" dirty="0"/>
              <a:t>Coaxial</a:t>
            </a:r>
            <a:endParaRPr lang="de-DE" sz="1400" dirty="0" err="1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3ED277D-1CDF-B7CF-434A-FAE52A242AE0}"/>
              </a:ext>
            </a:extLst>
          </p:cNvPr>
          <p:cNvSpPr txBox="1"/>
          <p:nvPr/>
        </p:nvSpPr>
        <p:spPr>
          <a:xfrm>
            <a:off x="9331035" y="4275050"/>
            <a:ext cx="742511" cy="2970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400" dirty="0"/>
              <a:t>Optical</a:t>
            </a:r>
            <a:endParaRPr lang="de-DE" sz="1400" dirty="0" err="1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DCC100C-DF57-FE99-E14A-177B6D501946}"/>
              </a:ext>
            </a:extLst>
          </p:cNvPr>
          <p:cNvSpPr/>
          <p:nvPr/>
        </p:nvSpPr>
        <p:spPr>
          <a:xfrm>
            <a:off x="1432191" y="4609796"/>
            <a:ext cx="1006283" cy="692540"/>
          </a:xfrm>
          <a:prstGeom prst="rect">
            <a:avLst/>
          </a:prstGeom>
          <a:solidFill>
            <a:schemeClr val="accent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de-DE" sz="1400" dirty="0"/>
              <a:t>Custom NA &amp; CO Drivers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31B3C5D-50E3-E255-3361-3377D348FB9A}"/>
              </a:ext>
            </a:extLst>
          </p:cNvPr>
          <p:cNvGrpSpPr/>
          <p:nvPr/>
        </p:nvGrpSpPr>
        <p:grpSpPr>
          <a:xfrm>
            <a:off x="6943364" y="2063566"/>
            <a:ext cx="158241" cy="328214"/>
            <a:chOff x="7585284" y="3387421"/>
            <a:chExt cx="1053880" cy="181135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8A526C6-A5B0-DEEA-2CD7-61BDE70CB21D}"/>
                </a:ext>
              </a:extLst>
            </p:cNvPr>
            <p:cNvSpPr/>
            <p:nvPr/>
          </p:nvSpPr>
          <p:spPr>
            <a:xfrm>
              <a:off x="7585284" y="3387421"/>
              <a:ext cx="1053880" cy="1811350"/>
            </a:xfrm>
            <a:prstGeom prst="rect">
              <a:avLst/>
            </a:prstGeom>
            <a:solidFill>
              <a:srgbClr val="00B050">
                <a:alpha val="7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de-DE" sz="2400" dirty="0" err="1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B8F3D0E-99EB-A6E6-EC94-4B44EE13C5F0}"/>
                </a:ext>
              </a:extLst>
            </p:cNvPr>
            <p:cNvSpPr/>
            <p:nvPr/>
          </p:nvSpPr>
          <p:spPr>
            <a:xfrm>
              <a:off x="7615132" y="3414855"/>
              <a:ext cx="105770" cy="861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de-DE" sz="2400" dirty="0" err="1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34DC578-0C97-B651-CBA0-1B144B974F71}"/>
                </a:ext>
              </a:extLst>
            </p:cNvPr>
            <p:cNvSpPr/>
            <p:nvPr/>
          </p:nvSpPr>
          <p:spPr>
            <a:xfrm>
              <a:off x="8491387" y="5084059"/>
              <a:ext cx="105770" cy="861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de-DE" sz="2400" dirty="0" err="1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9CB1DEF7-CDBF-9285-35B2-50A6D627CE98}"/>
                </a:ext>
              </a:extLst>
            </p:cNvPr>
            <p:cNvSpPr/>
            <p:nvPr/>
          </p:nvSpPr>
          <p:spPr>
            <a:xfrm>
              <a:off x="7672227" y="4365103"/>
              <a:ext cx="925745" cy="822038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de-DE" sz="2400" dirty="0" err="1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EDFC3985-8C1F-B968-64C4-24C07BA9EA6E}"/>
                </a:ext>
              </a:extLst>
            </p:cNvPr>
            <p:cNvSpPr/>
            <p:nvPr/>
          </p:nvSpPr>
          <p:spPr>
            <a:xfrm>
              <a:off x="7668017" y="3414264"/>
              <a:ext cx="925745" cy="822038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de-DE" sz="2400" dirty="0" err="1"/>
            </a:p>
          </p:txBody>
        </p:sp>
      </p:grp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CBBEA47-6AB4-98DD-69B9-5DD614FE66CC}"/>
              </a:ext>
            </a:extLst>
          </p:cNvPr>
          <p:cNvCxnSpPr>
            <a:cxnSpLocks/>
          </p:cNvCxnSpPr>
          <p:nvPr/>
        </p:nvCxnSpPr>
        <p:spPr>
          <a:xfrm flipH="1" flipV="1">
            <a:off x="5517459" y="830774"/>
            <a:ext cx="42644" cy="5262522"/>
          </a:xfrm>
          <a:prstGeom prst="straightConnector1">
            <a:avLst/>
          </a:prstGeom>
          <a:ln w="53975" cap="flat" cmpd="sng" algn="ctr">
            <a:solidFill>
              <a:schemeClr val="bg2">
                <a:lumMod val="75000"/>
                <a:alpha val="98000"/>
              </a:schemeClr>
            </a:solidFill>
            <a:prstDash val="sysDash"/>
            <a:bevel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6E59F828-3015-A36C-A179-AA7746E767EA}"/>
              </a:ext>
            </a:extLst>
          </p:cNvPr>
          <p:cNvSpPr txBox="1"/>
          <p:nvPr/>
        </p:nvSpPr>
        <p:spPr>
          <a:xfrm>
            <a:off x="5560103" y="934419"/>
            <a:ext cx="2372765" cy="2970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400" dirty="0">
                <a:solidFill>
                  <a:srgbClr val="B2B2B2"/>
                </a:solidFill>
              </a:rPr>
              <a:t>Inside of anechoic chamber</a:t>
            </a:r>
            <a:endParaRPr lang="de-DE" sz="1400" dirty="0" err="1">
              <a:solidFill>
                <a:srgbClr val="B2B2B2"/>
              </a:solidFill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5EF91CC-10AC-A1F5-D6C3-2D6F2DBEDB96}"/>
              </a:ext>
            </a:extLst>
          </p:cNvPr>
          <p:cNvCxnSpPr>
            <a:cxnSpLocks/>
            <a:stCxn id="27" idx="0"/>
          </p:cNvCxnSpPr>
          <p:nvPr/>
        </p:nvCxnSpPr>
        <p:spPr>
          <a:xfrm flipV="1">
            <a:off x="1935333" y="4250807"/>
            <a:ext cx="0" cy="358989"/>
          </a:xfrm>
          <a:prstGeom prst="straightConnector1">
            <a:avLst/>
          </a:prstGeom>
          <a:ln w="53975" cap="flat" cmpd="tri" algn="ctr">
            <a:solidFill>
              <a:srgbClr val="D4DDF0"/>
            </a:solidFill>
            <a:prstDash val="solid"/>
            <a:bevel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7" name="Graphic 36" descr="Laptop with solid fill">
            <a:extLst>
              <a:ext uri="{FF2B5EF4-FFF2-40B4-BE49-F238E27FC236}">
                <a16:creationId xmlns:a16="http://schemas.microsoft.com/office/drawing/2014/main" id="{133C60CA-339F-99EE-AFE6-32D37A9827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77440" y="2507622"/>
            <a:ext cx="2146906" cy="2146906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AE316AB3-DD7E-B14B-8174-4B23AA7F965C}"/>
              </a:ext>
            </a:extLst>
          </p:cNvPr>
          <p:cNvSpPr txBox="1"/>
          <p:nvPr/>
        </p:nvSpPr>
        <p:spPr>
          <a:xfrm>
            <a:off x="8149701" y="4821752"/>
            <a:ext cx="156245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de-DE" sz="1200" dirty="0" err="1">
                <a:solidFill>
                  <a:schemeClr val="bg2">
                    <a:lumMod val="75000"/>
                  </a:schemeClr>
                </a:solidFill>
              </a:rPr>
              <a:t>Innco</a:t>
            </a:r>
            <a:r>
              <a:rPr lang="de-DE" sz="1200" dirty="0">
                <a:solidFill>
                  <a:schemeClr val="bg2">
                    <a:lumMod val="75000"/>
                  </a:schemeClr>
                </a:solidFill>
              </a:rPr>
              <a:t>-systems:</a:t>
            </a:r>
          </a:p>
          <a:p>
            <a:pPr>
              <a:lnSpc>
                <a:spcPct val="95000"/>
              </a:lnSpc>
            </a:pPr>
            <a:r>
              <a:rPr lang="de-DE" sz="1200" dirty="0">
                <a:solidFill>
                  <a:schemeClr val="bg2">
                    <a:lumMod val="75000"/>
                  </a:schemeClr>
                </a:solidFill>
              </a:rPr>
              <a:t>   DE3600</a:t>
            </a:r>
          </a:p>
          <a:p>
            <a:pPr>
              <a:lnSpc>
                <a:spcPct val="95000"/>
              </a:lnSpc>
            </a:pPr>
            <a:r>
              <a:rPr lang="de-DE" sz="1200" dirty="0">
                <a:solidFill>
                  <a:schemeClr val="bg2">
                    <a:lumMod val="75000"/>
                  </a:schemeClr>
                </a:solidFill>
              </a:rPr>
              <a:t>   CT0800</a:t>
            </a:r>
          </a:p>
          <a:p>
            <a:pPr>
              <a:lnSpc>
                <a:spcPct val="95000"/>
              </a:lnSpc>
            </a:pPr>
            <a:endParaRPr lang="de-DE" sz="1200" dirty="0">
              <a:solidFill>
                <a:schemeClr val="bg2">
                  <a:lumMod val="75000"/>
                </a:schemeClr>
              </a:solidFill>
            </a:endParaRPr>
          </a:p>
          <a:p>
            <a:pPr>
              <a:lnSpc>
                <a:spcPct val="95000"/>
              </a:lnSpc>
            </a:pPr>
            <a:endParaRPr lang="de-DE" sz="1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91E54C4-DF2E-9100-0094-F19CBA53CBA6}"/>
              </a:ext>
            </a:extLst>
          </p:cNvPr>
          <p:cNvSpPr txBox="1"/>
          <p:nvPr/>
        </p:nvSpPr>
        <p:spPr>
          <a:xfrm>
            <a:off x="10076338" y="2546974"/>
            <a:ext cx="2572389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de-DE" sz="1200" dirty="0" err="1">
                <a:solidFill>
                  <a:schemeClr val="bg2">
                    <a:lumMod val="75000"/>
                  </a:schemeClr>
                </a:solidFill>
              </a:rPr>
              <a:t>Schwarzbeck</a:t>
            </a:r>
            <a:r>
              <a:rPr lang="de-DE" sz="1200" dirty="0">
                <a:solidFill>
                  <a:schemeClr val="bg2">
                    <a:lumMod val="75000"/>
                  </a:schemeClr>
                </a:solidFill>
              </a:rPr>
              <a:t> – SBA 9113  B</a:t>
            </a:r>
          </a:p>
          <a:p>
            <a:pPr>
              <a:lnSpc>
                <a:spcPct val="95000"/>
              </a:lnSpc>
            </a:pPr>
            <a:endParaRPr lang="de-DE" sz="1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C12CD6A-57A3-441E-D26F-73BFE8998C76}"/>
              </a:ext>
            </a:extLst>
          </p:cNvPr>
          <p:cNvSpPr txBox="1"/>
          <p:nvPr/>
        </p:nvSpPr>
        <p:spPr>
          <a:xfrm>
            <a:off x="1717752" y="1826665"/>
            <a:ext cx="1562456" cy="26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de-DE" sz="1200" dirty="0" err="1">
                <a:solidFill>
                  <a:schemeClr val="bg2">
                    <a:lumMod val="75000"/>
                  </a:schemeClr>
                </a:solidFill>
              </a:rPr>
              <a:t>Keysight</a:t>
            </a:r>
            <a:r>
              <a:rPr lang="de-DE" sz="1200" dirty="0">
                <a:solidFill>
                  <a:schemeClr val="bg2">
                    <a:lumMod val="75000"/>
                  </a:schemeClr>
                </a:solidFill>
              </a:rPr>
              <a:t> - e5071c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C9AFC9D-E8E3-CE23-BA3A-B0E8BA0E9FB8}"/>
              </a:ext>
            </a:extLst>
          </p:cNvPr>
          <p:cNvSpPr txBox="1"/>
          <p:nvPr/>
        </p:nvSpPr>
        <p:spPr>
          <a:xfrm>
            <a:off x="3014418" y="5302336"/>
            <a:ext cx="1958739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de-DE" sz="1200" dirty="0" err="1">
                <a:solidFill>
                  <a:schemeClr val="bg2">
                    <a:lumMod val="75000"/>
                  </a:schemeClr>
                </a:solidFill>
              </a:rPr>
              <a:t>Innco</a:t>
            </a:r>
            <a:r>
              <a:rPr lang="de-DE" sz="1200" dirty="0">
                <a:solidFill>
                  <a:schemeClr val="bg2">
                    <a:lumMod val="75000"/>
                  </a:schemeClr>
                </a:solidFill>
              </a:rPr>
              <a:t>-systems - CO3000</a:t>
            </a:r>
          </a:p>
          <a:p>
            <a:pPr>
              <a:lnSpc>
                <a:spcPct val="95000"/>
              </a:lnSpc>
            </a:pPr>
            <a:endParaRPr lang="de-DE" sz="1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0DCF3BBF-9618-E15E-06A3-2963D6E7F1C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938786"/>
            <a:ext cx="11449049" cy="509994"/>
          </a:xfrm>
        </p:spPr>
        <p:txBody>
          <a:bodyPr/>
          <a:lstStyle/>
          <a:p>
            <a:r>
              <a:rPr lang="en-GB" dirty="0"/>
              <a:t>Turntable Setup</a:t>
            </a:r>
            <a:endParaRPr lang="de-DE" dirty="0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394D9165-FA2D-7AAC-1EA8-FF68965E9F32}"/>
              </a:ext>
            </a:extLst>
          </p:cNvPr>
          <p:cNvSpPr/>
          <p:nvPr/>
        </p:nvSpPr>
        <p:spPr>
          <a:xfrm>
            <a:off x="2321131" y="2738303"/>
            <a:ext cx="6863575" cy="1692335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en-GB" sz="7200" dirty="0">
                <a:solidFill>
                  <a:schemeClr val="tx1"/>
                </a:solidFill>
              </a:rPr>
              <a:t>Warning!!!</a:t>
            </a:r>
          </a:p>
          <a:p>
            <a:pPr algn="ctr">
              <a:lnSpc>
                <a:spcPct val="95000"/>
              </a:lnSpc>
            </a:pPr>
            <a:r>
              <a:rPr lang="de-DE" sz="1600" dirty="0">
                <a:solidFill>
                  <a:schemeClr val="tx1"/>
                </a:solidFill>
              </a:rPr>
              <a:t>Be </a:t>
            </a:r>
            <a:r>
              <a:rPr lang="de-DE" sz="1600" dirty="0" err="1">
                <a:solidFill>
                  <a:schemeClr val="tx1"/>
                </a:solidFill>
              </a:rPr>
              <a:t>cearfull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sz="1600" dirty="0" err="1">
                <a:solidFill>
                  <a:schemeClr val="tx1"/>
                </a:solidFill>
              </a:rPr>
              <a:t>with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sz="1600" dirty="0" err="1">
                <a:solidFill>
                  <a:schemeClr val="tx1"/>
                </a:solidFill>
              </a:rPr>
              <a:t>cables</a:t>
            </a:r>
            <a:endParaRPr lang="de-DE" sz="1600" dirty="0">
              <a:solidFill>
                <a:schemeClr val="tx1"/>
              </a:solidFill>
            </a:endParaRP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C52F7EBD-C4D2-6BB4-18B9-E98D70BF9E67}"/>
              </a:ext>
            </a:extLst>
          </p:cNvPr>
          <p:cNvSpPr/>
          <p:nvPr/>
        </p:nvSpPr>
        <p:spPr>
          <a:xfrm>
            <a:off x="6020599" y="4218185"/>
            <a:ext cx="2223433" cy="1094862"/>
          </a:xfrm>
          <a:prstGeom prst="arc">
            <a:avLst>
              <a:gd name="adj1" fmla="val 21176270"/>
              <a:gd name="adj2" fmla="val 2082979"/>
            </a:avLst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5" name="Arc 44">
            <a:extLst>
              <a:ext uri="{FF2B5EF4-FFF2-40B4-BE49-F238E27FC236}">
                <a16:creationId xmlns:a16="http://schemas.microsoft.com/office/drawing/2014/main" id="{3D5A9AE6-3ED3-54FD-4B7D-32C3C50EA51F}"/>
              </a:ext>
            </a:extLst>
          </p:cNvPr>
          <p:cNvSpPr/>
          <p:nvPr/>
        </p:nvSpPr>
        <p:spPr>
          <a:xfrm>
            <a:off x="6660497" y="1903315"/>
            <a:ext cx="548820" cy="546637"/>
          </a:xfrm>
          <a:prstGeom prst="arc">
            <a:avLst>
              <a:gd name="adj1" fmla="val 21176270"/>
              <a:gd name="adj2" fmla="val 4088566"/>
            </a:avLst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8B60D0D-1285-5E89-2631-0258814D09CB}"/>
              </a:ext>
            </a:extLst>
          </p:cNvPr>
          <p:cNvSpPr txBox="1"/>
          <p:nvPr/>
        </p:nvSpPr>
        <p:spPr>
          <a:xfrm>
            <a:off x="7835700" y="5164545"/>
            <a:ext cx="518169" cy="297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400" dirty="0"/>
              <a:t>PHI</a:t>
            </a:r>
            <a:endParaRPr lang="de-DE" sz="1400" dirty="0" err="1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55B6A94-A1C4-735E-7ED0-D96DE3F937CB}"/>
              </a:ext>
            </a:extLst>
          </p:cNvPr>
          <p:cNvSpPr txBox="1"/>
          <p:nvPr/>
        </p:nvSpPr>
        <p:spPr>
          <a:xfrm>
            <a:off x="7101605" y="2369654"/>
            <a:ext cx="590976" cy="297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400" dirty="0"/>
              <a:t>theta</a:t>
            </a:r>
            <a:endParaRPr lang="de-DE" sz="1400" dirty="0" err="1"/>
          </a:p>
        </p:txBody>
      </p:sp>
    </p:spTree>
    <p:extLst>
      <p:ext uri="{BB962C8B-B14F-4D97-AF65-F5344CB8AC3E}">
        <p14:creationId xmlns:p14="http://schemas.microsoft.com/office/powerpoint/2010/main" val="289695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42469-6377-A4CE-C114-7CFC85516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F402F-D60C-6E8F-16F8-8EC7340AB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Measurements</a:t>
            </a:r>
            <a:endParaRPr lang="de-DE" dirty="0"/>
          </a:p>
        </p:txBody>
      </p:sp>
      <p:pic>
        <p:nvPicPr>
          <p:cNvPr id="6" name="Content Placeholder 26">
            <a:extLst>
              <a:ext uri="{FF2B5EF4-FFF2-40B4-BE49-F238E27FC236}">
                <a16:creationId xmlns:a16="http://schemas.microsoft.com/office/drawing/2014/main" id="{F639178F-51A1-B54C-9403-5C6B0856C8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847" y="348548"/>
            <a:ext cx="3274243" cy="55302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A4BBD43-7549-9B64-4B17-E570937AC5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1" r="20943"/>
          <a:stretch>
            <a:fillRect/>
          </a:stretch>
        </p:blipFill>
        <p:spPr>
          <a:xfrm>
            <a:off x="1489566" y="4093721"/>
            <a:ext cx="2401201" cy="17605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2908DC9-CA31-8991-7B7A-1582F7DB38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22" r="42390"/>
          <a:stretch>
            <a:fillRect/>
          </a:stretch>
        </p:blipFill>
        <p:spPr>
          <a:xfrm>
            <a:off x="2044383" y="1777360"/>
            <a:ext cx="1223031" cy="31213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8E5251-665E-A496-7A28-48FFEB3B60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31" t="5648" b="5648"/>
          <a:stretch>
            <a:fillRect/>
          </a:stretch>
        </p:blipFill>
        <p:spPr>
          <a:xfrm>
            <a:off x="5658951" y="1921064"/>
            <a:ext cx="1847528" cy="135562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BB49F585-2391-B544-BD11-82528B4C79CE}"/>
              </a:ext>
            </a:extLst>
          </p:cNvPr>
          <p:cNvGrpSpPr/>
          <p:nvPr/>
        </p:nvGrpSpPr>
        <p:grpSpPr>
          <a:xfrm>
            <a:off x="2569790" y="1995782"/>
            <a:ext cx="158241" cy="328214"/>
            <a:chOff x="7585284" y="3387421"/>
            <a:chExt cx="1053880" cy="181135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8DAAE71-234D-5E28-26D6-F2E06B029A0E}"/>
                </a:ext>
              </a:extLst>
            </p:cNvPr>
            <p:cNvSpPr/>
            <p:nvPr/>
          </p:nvSpPr>
          <p:spPr>
            <a:xfrm>
              <a:off x="7585284" y="3387421"/>
              <a:ext cx="1053880" cy="1811350"/>
            </a:xfrm>
            <a:prstGeom prst="rect">
              <a:avLst/>
            </a:prstGeom>
            <a:solidFill>
              <a:srgbClr val="00B050">
                <a:alpha val="7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de-DE" sz="2400" dirty="0" err="1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8DF3FF9-9592-5FA9-2364-56A0F072E481}"/>
                </a:ext>
              </a:extLst>
            </p:cNvPr>
            <p:cNvSpPr/>
            <p:nvPr/>
          </p:nvSpPr>
          <p:spPr>
            <a:xfrm>
              <a:off x="7615132" y="3414855"/>
              <a:ext cx="105770" cy="861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de-DE" sz="2400" dirty="0" err="1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8D704FC-A04C-EFAB-4E97-CC07F3E18FDE}"/>
                </a:ext>
              </a:extLst>
            </p:cNvPr>
            <p:cNvSpPr/>
            <p:nvPr/>
          </p:nvSpPr>
          <p:spPr>
            <a:xfrm>
              <a:off x="8491387" y="5084059"/>
              <a:ext cx="105770" cy="861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de-DE" sz="2400" dirty="0" err="1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CA1D9B10-ACEE-B766-9765-4205BA2F3103}"/>
                </a:ext>
              </a:extLst>
            </p:cNvPr>
            <p:cNvSpPr/>
            <p:nvPr/>
          </p:nvSpPr>
          <p:spPr>
            <a:xfrm>
              <a:off x="7672227" y="4365103"/>
              <a:ext cx="925745" cy="822038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de-DE" sz="2400" dirty="0" err="1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E2212B9E-205E-BA69-3919-091B798EF73A}"/>
                </a:ext>
              </a:extLst>
            </p:cNvPr>
            <p:cNvSpPr/>
            <p:nvPr/>
          </p:nvSpPr>
          <p:spPr>
            <a:xfrm>
              <a:off x="7668017" y="3414264"/>
              <a:ext cx="925745" cy="822038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de-DE" sz="2400" dirty="0" err="1"/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7A399567-6B6A-E13D-51D8-EB03150AF77B}"/>
              </a:ext>
            </a:extLst>
          </p:cNvPr>
          <p:cNvSpPr txBox="1"/>
          <p:nvPr/>
        </p:nvSpPr>
        <p:spPr>
          <a:xfrm>
            <a:off x="3776127" y="4753968"/>
            <a:ext cx="156245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de-DE" sz="1200" dirty="0" err="1">
                <a:solidFill>
                  <a:schemeClr val="bg2">
                    <a:lumMod val="75000"/>
                  </a:schemeClr>
                </a:solidFill>
              </a:rPr>
              <a:t>Innco</a:t>
            </a:r>
            <a:r>
              <a:rPr lang="de-DE" sz="1200" dirty="0">
                <a:solidFill>
                  <a:schemeClr val="bg2">
                    <a:lumMod val="75000"/>
                  </a:schemeClr>
                </a:solidFill>
              </a:rPr>
              <a:t>-systems:</a:t>
            </a:r>
          </a:p>
          <a:p>
            <a:pPr>
              <a:lnSpc>
                <a:spcPct val="95000"/>
              </a:lnSpc>
            </a:pPr>
            <a:r>
              <a:rPr lang="de-DE" sz="1200" dirty="0">
                <a:solidFill>
                  <a:schemeClr val="bg2">
                    <a:lumMod val="75000"/>
                  </a:schemeClr>
                </a:solidFill>
              </a:rPr>
              <a:t>   DE3600</a:t>
            </a:r>
          </a:p>
          <a:p>
            <a:pPr>
              <a:lnSpc>
                <a:spcPct val="95000"/>
              </a:lnSpc>
            </a:pPr>
            <a:r>
              <a:rPr lang="de-DE" sz="1200" dirty="0">
                <a:solidFill>
                  <a:schemeClr val="bg2">
                    <a:lumMod val="75000"/>
                  </a:schemeClr>
                </a:solidFill>
              </a:rPr>
              <a:t>   CT0800</a:t>
            </a:r>
          </a:p>
          <a:p>
            <a:pPr>
              <a:lnSpc>
                <a:spcPct val="95000"/>
              </a:lnSpc>
            </a:pPr>
            <a:endParaRPr lang="de-DE" sz="1200" dirty="0">
              <a:solidFill>
                <a:schemeClr val="bg2">
                  <a:lumMod val="75000"/>
                </a:schemeClr>
              </a:solidFill>
            </a:endParaRPr>
          </a:p>
          <a:p>
            <a:pPr>
              <a:lnSpc>
                <a:spcPct val="95000"/>
              </a:lnSpc>
            </a:pPr>
            <a:endParaRPr lang="de-DE" sz="1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EAD51A47-18AD-101D-E7E7-27B02CC470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938786"/>
            <a:ext cx="11449049" cy="509994"/>
          </a:xfrm>
        </p:spPr>
        <p:txBody>
          <a:bodyPr/>
          <a:lstStyle/>
          <a:p>
            <a:r>
              <a:rPr lang="en-GB" dirty="0"/>
              <a:t>Turntable Setup</a:t>
            </a:r>
            <a:endParaRPr lang="de-DE" dirty="0"/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FD347C95-393E-970D-F01A-686704CF9CA9}"/>
              </a:ext>
            </a:extLst>
          </p:cNvPr>
          <p:cNvSpPr/>
          <p:nvPr/>
        </p:nvSpPr>
        <p:spPr>
          <a:xfrm>
            <a:off x="1647025" y="4150401"/>
            <a:ext cx="2223433" cy="1094862"/>
          </a:xfrm>
          <a:prstGeom prst="arc">
            <a:avLst>
              <a:gd name="adj1" fmla="val 21176270"/>
              <a:gd name="adj2" fmla="val 2082979"/>
            </a:avLst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5" name="Arc 44">
            <a:extLst>
              <a:ext uri="{FF2B5EF4-FFF2-40B4-BE49-F238E27FC236}">
                <a16:creationId xmlns:a16="http://schemas.microsoft.com/office/drawing/2014/main" id="{9970FB64-155F-87E3-C914-8702CD4ADD39}"/>
              </a:ext>
            </a:extLst>
          </p:cNvPr>
          <p:cNvSpPr/>
          <p:nvPr/>
        </p:nvSpPr>
        <p:spPr>
          <a:xfrm>
            <a:off x="2286923" y="1835531"/>
            <a:ext cx="548820" cy="546637"/>
          </a:xfrm>
          <a:prstGeom prst="arc">
            <a:avLst>
              <a:gd name="adj1" fmla="val 21176270"/>
              <a:gd name="adj2" fmla="val 4088566"/>
            </a:avLst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34B6BF6-DE46-D278-8994-CBE2F2C5E595}"/>
              </a:ext>
            </a:extLst>
          </p:cNvPr>
          <p:cNvSpPr txBox="1"/>
          <p:nvPr/>
        </p:nvSpPr>
        <p:spPr>
          <a:xfrm>
            <a:off x="3462126" y="5096761"/>
            <a:ext cx="518169" cy="297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400" dirty="0"/>
              <a:t>PHI</a:t>
            </a:r>
            <a:endParaRPr lang="de-DE" sz="1400" dirty="0" err="1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2B152BB-4474-0A5C-10A9-A16DFFC5DF61}"/>
              </a:ext>
            </a:extLst>
          </p:cNvPr>
          <p:cNvSpPr txBox="1"/>
          <p:nvPr/>
        </p:nvSpPr>
        <p:spPr>
          <a:xfrm>
            <a:off x="2728031" y="2301870"/>
            <a:ext cx="590976" cy="297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400" dirty="0"/>
              <a:t>theta</a:t>
            </a:r>
            <a:endParaRPr lang="de-DE" sz="1400" dirty="0" err="1"/>
          </a:p>
        </p:txBody>
      </p:sp>
    </p:spTree>
    <p:extLst>
      <p:ext uri="{BB962C8B-B14F-4D97-AF65-F5344CB8AC3E}">
        <p14:creationId xmlns:p14="http://schemas.microsoft.com/office/powerpoint/2010/main" val="2144634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CC74E-F07D-CF43-E63D-01F7EC314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39AA7-59FF-BA0C-3468-56A8AEEFF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Measurements</a:t>
            </a:r>
            <a:endParaRPr lang="de-DE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F58610E-C846-AE37-EB17-4FFF0E2BBA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938786"/>
            <a:ext cx="11449049" cy="509994"/>
          </a:xfrm>
        </p:spPr>
        <p:txBody>
          <a:bodyPr/>
          <a:lstStyle/>
          <a:p>
            <a:r>
              <a:rPr lang="en-GB" dirty="0"/>
              <a:t>Bench Measurements</a:t>
            </a:r>
            <a:endParaRPr lang="de-DE" dirty="0"/>
          </a:p>
        </p:txBody>
      </p:sp>
      <p:pic>
        <p:nvPicPr>
          <p:cNvPr id="46" name="Content Placeholder 45">
            <a:extLst>
              <a:ext uri="{FF2B5EF4-FFF2-40B4-BE49-F238E27FC236}">
                <a16:creationId xmlns:a16="http://schemas.microsoft.com/office/drawing/2014/main" id="{DF9D9533-F97D-A496-960D-FF7098782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20136" y="3621817"/>
            <a:ext cx="2891501" cy="2169442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B4FA7369-A60D-8DA2-61BE-0D2E044532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344" y="620688"/>
            <a:ext cx="1535344" cy="2736525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C9DBBF2D-1625-2E9F-5D42-04F96F22EC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12" t="41763" r="28841" b="11137"/>
          <a:stretch>
            <a:fillRect/>
          </a:stretch>
        </p:blipFill>
        <p:spPr>
          <a:xfrm rot="16200000">
            <a:off x="4132953" y="3689483"/>
            <a:ext cx="2266897" cy="2085219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2A7FC264-9162-13E5-47F3-A13C98DC7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351" t="25295" r="20872" b="23500"/>
          <a:stretch>
            <a:fillRect/>
          </a:stretch>
        </p:blipFill>
        <p:spPr>
          <a:xfrm>
            <a:off x="623392" y="3598463"/>
            <a:ext cx="2085219" cy="2266894"/>
          </a:xfrm>
          <a:prstGeom prst="rect">
            <a:avLst/>
          </a:prstGeom>
        </p:spPr>
      </p:pic>
      <p:sp>
        <p:nvSpPr>
          <p:cNvPr id="54" name="Content Placeholder 4">
            <a:extLst>
              <a:ext uri="{FF2B5EF4-FFF2-40B4-BE49-F238E27FC236}">
                <a16:creationId xmlns:a16="http://schemas.microsoft.com/office/drawing/2014/main" id="{DEF08740-5A2D-257E-36BC-27268F0C624A}"/>
              </a:ext>
            </a:extLst>
          </p:cNvPr>
          <p:cNvSpPr txBox="1">
            <a:spLocks/>
          </p:cNvSpPr>
          <p:nvPr/>
        </p:nvSpPr>
        <p:spPr>
          <a:xfrm>
            <a:off x="369269" y="1602499"/>
            <a:ext cx="7094883" cy="18985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 parameter measurements in different environments</a:t>
            </a:r>
          </a:p>
          <a:p>
            <a:r>
              <a:rPr lang="en-GB" dirty="0"/>
              <a:t>Red material for lysimeter wall substitute</a:t>
            </a:r>
          </a:p>
          <a:p>
            <a:r>
              <a:rPr lang="en-GB" dirty="0"/>
              <a:t>Occupancy ladder</a:t>
            </a:r>
          </a:p>
          <a:p>
            <a:endParaRPr lang="en-GB" dirty="0"/>
          </a:p>
          <a:p>
            <a:endParaRPr lang="en-GB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00544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0057935-11CE-08E0-F091-FBB5F9BE1A53}"/>
              </a:ext>
            </a:extLst>
          </p:cNvPr>
          <p:cNvGrpSpPr/>
          <p:nvPr/>
        </p:nvGrpSpPr>
        <p:grpSpPr>
          <a:xfrm>
            <a:off x="6744072" y="4653136"/>
            <a:ext cx="5396884" cy="1011022"/>
            <a:chOff x="6845286" y="4319339"/>
            <a:chExt cx="4985662" cy="124257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7573792-A57F-E90D-D698-AE01B8CC1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251"/>
            <a:stretch>
              <a:fillRect/>
            </a:stretch>
          </p:blipFill>
          <p:spPr>
            <a:xfrm>
              <a:off x="6866920" y="4364473"/>
              <a:ext cx="4964028" cy="119744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2AADB4F-BFE5-E935-2D44-05B13DA84F90}"/>
                </a:ext>
              </a:extLst>
            </p:cNvPr>
            <p:cNvSpPr/>
            <p:nvPr/>
          </p:nvSpPr>
          <p:spPr>
            <a:xfrm>
              <a:off x="6845286" y="4319339"/>
              <a:ext cx="2799087" cy="3183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de-DE" sz="2400" dirty="0" err="1"/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A9BB4502-7451-6995-73AB-15B9AB068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Results, </a:t>
            </a:r>
            <a:r>
              <a:rPr lang="de-DE" dirty="0"/>
              <a:t>Element In Isolation</a:t>
            </a:r>
            <a:br>
              <a:rPr lang="de-DE" dirty="0"/>
            </a:br>
            <a:endParaRPr lang="de-DE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0FD879D-60C2-E09D-A9E2-89F8F98789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" b="-1"/>
          <a:stretch>
            <a:fillRect/>
          </a:stretch>
        </p:blipFill>
        <p:spPr>
          <a:xfrm>
            <a:off x="6151977" y="1628800"/>
            <a:ext cx="6048768" cy="3123567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3F7C914-2252-2782-1C5F-67880C7CBD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Input Match, Measurement and Simulation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4EEEA9D-05A6-AFD5-5155-5F44BF852CC0}"/>
              </a:ext>
            </a:extLst>
          </p:cNvPr>
          <p:cNvSpPr txBox="1"/>
          <p:nvPr/>
        </p:nvSpPr>
        <p:spPr>
          <a:xfrm>
            <a:off x="370245" y="1628800"/>
            <a:ext cx="6480720" cy="367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lnSpc>
                <a:spcPct val="200000"/>
              </a:lnSpc>
              <a:buFont typeface="+mj-lt"/>
              <a:buAutoNum type="alphaLcPeriod"/>
            </a:pPr>
            <a:r>
              <a:rPr lang="en-GB" dirty="0"/>
              <a:t>V8.2</a:t>
            </a:r>
          </a:p>
          <a:p>
            <a:pPr marL="914400" lvl="1" indent="-457200">
              <a:buFont typeface="Symbol" panose="05050102010706020507" pitchFamily="18" charset="2"/>
              <a:buChar char="-"/>
            </a:pPr>
            <a:r>
              <a:rPr lang="en-GB" dirty="0"/>
              <a:t>Measured resonance 1934 MHz</a:t>
            </a:r>
          </a:p>
          <a:p>
            <a:pPr marL="914400" lvl="1" indent="-457200">
              <a:buFont typeface="Symbol" panose="05050102010706020507" pitchFamily="18" charset="2"/>
              <a:buChar char="-"/>
            </a:pPr>
            <a:r>
              <a:rPr lang="en-GB" dirty="0"/>
              <a:t>Simulated resonance 1882 MHz</a:t>
            </a:r>
          </a:p>
          <a:p>
            <a:pPr marL="914400" lvl="1" indent="-457200">
              <a:buFont typeface="Symbol" panose="05050102010706020507" pitchFamily="18" charset="2"/>
              <a:buChar char="-"/>
            </a:pPr>
            <a:r>
              <a:rPr lang="en-GB" dirty="0"/>
              <a:t>Measured -10dB band (1760 MHz, 2130 MHz)</a:t>
            </a:r>
          </a:p>
          <a:p>
            <a:pPr marL="914400" lvl="1" indent="-457200">
              <a:buFont typeface="Symbol" panose="05050102010706020507" pitchFamily="18" charset="2"/>
              <a:buChar char="-"/>
            </a:pPr>
            <a:r>
              <a:rPr lang="en-GB" dirty="0"/>
              <a:t>Simulated -10dB band (1754 MHz, 2027 MHz)</a:t>
            </a:r>
          </a:p>
          <a:p>
            <a:pPr marL="457200" indent="-457200">
              <a:lnSpc>
                <a:spcPct val="200000"/>
              </a:lnSpc>
              <a:buFont typeface="+mj-lt"/>
              <a:buAutoNum type="alphaLcPeriod"/>
            </a:pPr>
            <a:r>
              <a:rPr lang="en-GB" dirty="0"/>
              <a:t>V9.1</a:t>
            </a:r>
          </a:p>
          <a:p>
            <a:pPr marL="914400" lvl="1" indent="-457200">
              <a:buFont typeface="Symbol" panose="05050102010706020507" pitchFamily="18" charset="2"/>
              <a:buChar char="-"/>
            </a:pPr>
            <a:r>
              <a:rPr lang="en-GB" dirty="0"/>
              <a:t>Measured resonance 1194 MHz</a:t>
            </a:r>
          </a:p>
          <a:p>
            <a:pPr marL="914400" lvl="1" indent="-457200">
              <a:buFont typeface="Symbol" panose="05050102010706020507" pitchFamily="18" charset="2"/>
              <a:buChar char="-"/>
            </a:pPr>
            <a:r>
              <a:rPr lang="en-GB" dirty="0"/>
              <a:t>Simulated resonance 1212 MHz</a:t>
            </a:r>
          </a:p>
          <a:p>
            <a:pPr marL="914400" lvl="1" indent="-457200">
              <a:buFont typeface="Symbol" panose="05050102010706020507" pitchFamily="18" charset="2"/>
              <a:buChar char="-"/>
            </a:pPr>
            <a:r>
              <a:rPr lang="en-GB" dirty="0"/>
              <a:t>Measured -10dB band (882 MHz, 1628 MHz)</a:t>
            </a:r>
          </a:p>
          <a:p>
            <a:pPr marL="914400" lvl="1" indent="-457200">
              <a:buFont typeface="Symbol" panose="05050102010706020507" pitchFamily="18" charset="2"/>
              <a:buChar char="-"/>
            </a:pPr>
            <a:r>
              <a:rPr lang="en-GB" dirty="0"/>
              <a:t>Simulated -10dB band (1032 MHz, 1414 MHz)</a:t>
            </a:r>
          </a:p>
          <a:p>
            <a:pPr lvl="1">
              <a:lnSpc>
                <a:spcPct val="950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5257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6AFB4-FCC2-D8BB-E0CE-D6BDB0004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6">
            <a:extLst>
              <a:ext uri="{FF2B5EF4-FFF2-40B4-BE49-F238E27FC236}">
                <a16:creationId xmlns:a16="http://schemas.microsoft.com/office/drawing/2014/main" id="{EC5FEDBF-1EAE-FA4D-4BA9-197BC0C7FA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82"/>
          <a:stretch>
            <a:fillRect/>
          </a:stretch>
        </p:blipFill>
        <p:spPr>
          <a:xfrm>
            <a:off x="8688289" y="0"/>
            <a:ext cx="2218074" cy="175466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8FDC285-10D5-2E1B-A68A-3A4DAA315CE3}"/>
              </a:ext>
            </a:extLst>
          </p:cNvPr>
          <p:cNvGrpSpPr/>
          <p:nvPr/>
        </p:nvGrpSpPr>
        <p:grpSpPr>
          <a:xfrm>
            <a:off x="6439385" y="4179819"/>
            <a:ext cx="5396884" cy="1011022"/>
            <a:chOff x="6845286" y="4319339"/>
            <a:chExt cx="4985662" cy="124257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2E2C55C-7901-09D7-41B4-17085D06A7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251"/>
            <a:stretch>
              <a:fillRect/>
            </a:stretch>
          </p:blipFill>
          <p:spPr>
            <a:xfrm>
              <a:off x="6866920" y="4364473"/>
              <a:ext cx="4964028" cy="119744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2DC1405-D3DD-1B74-202A-A4DBE0AD112A}"/>
                </a:ext>
              </a:extLst>
            </p:cNvPr>
            <p:cNvSpPr/>
            <p:nvPr/>
          </p:nvSpPr>
          <p:spPr>
            <a:xfrm>
              <a:off x="6845286" y="4319339"/>
              <a:ext cx="2799087" cy="3183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de-DE" sz="2400" dirty="0" err="1"/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308DA9D2-F266-DD8B-7174-B5D0D159F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Results, element in isolation</a:t>
            </a:r>
            <a:endParaRPr lang="de-D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D38952E-F718-7360-6657-35C37EC405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Input Match In Environments, </a:t>
            </a:r>
            <a:r>
              <a:rPr lang="de-DE" dirty="0" err="1"/>
              <a:t>simulation</a:t>
            </a:r>
            <a:endParaRPr lang="de-D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66273F-6B30-152C-1610-72984AECD7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202"/>
          <a:stretch>
            <a:fillRect/>
          </a:stretch>
        </p:blipFill>
        <p:spPr>
          <a:xfrm>
            <a:off x="6240016" y="1749981"/>
            <a:ext cx="5402079" cy="25922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96DB2D-40B1-B1EF-276B-80585FB412B3}"/>
              </a:ext>
            </a:extLst>
          </p:cNvPr>
          <p:cNvSpPr txBox="1"/>
          <p:nvPr/>
        </p:nvSpPr>
        <p:spPr>
          <a:xfrm>
            <a:off x="370245" y="1628800"/>
            <a:ext cx="64807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Font typeface="+mj-lt"/>
              <a:buAutoNum type="alphaLcPeriod"/>
            </a:pPr>
            <a:r>
              <a:rPr lang="en-GB" dirty="0"/>
              <a:t>V8.2 resonance</a:t>
            </a:r>
          </a:p>
          <a:p>
            <a:pPr marL="914400" lvl="1" indent="-457200">
              <a:buFont typeface="Symbol" panose="05050102010706020507" pitchFamily="18" charset="2"/>
              <a:buChar char="-"/>
            </a:pPr>
            <a:r>
              <a:rPr lang="en-GB" dirty="0"/>
              <a:t>Free Space 1882 MHz</a:t>
            </a:r>
          </a:p>
          <a:p>
            <a:pPr marL="914400" lvl="1" indent="-457200">
              <a:buFont typeface="Symbol" panose="05050102010706020507" pitchFamily="18" charset="2"/>
              <a:buChar char="-"/>
            </a:pPr>
            <a:r>
              <a:rPr lang="en-GB" dirty="0"/>
              <a:t>On the wall 1648 MHz</a:t>
            </a:r>
          </a:p>
          <a:p>
            <a:pPr marL="914400" lvl="1" indent="-457200">
              <a:buFont typeface="Symbol" panose="05050102010706020507" pitchFamily="18" charset="2"/>
              <a:buChar char="-"/>
            </a:pPr>
            <a:r>
              <a:rPr lang="en-GB" dirty="0"/>
              <a:t>Wall + soil 1563 MHz</a:t>
            </a:r>
          </a:p>
          <a:p>
            <a:pPr marL="457200" indent="-457200">
              <a:lnSpc>
                <a:spcPct val="200000"/>
              </a:lnSpc>
              <a:buFont typeface="+mj-lt"/>
              <a:buAutoNum type="alphaLcPeriod"/>
            </a:pPr>
            <a:r>
              <a:rPr lang="en-GB" dirty="0"/>
              <a:t>V9.1 resonance</a:t>
            </a:r>
          </a:p>
          <a:p>
            <a:pPr marL="914400" lvl="1" indent="-457200">
              <a:buFont typeface="Symbol" panose="05050102010706020507" pitchFamily="18" charset="2"/>
              <a:buChar char="-"/>
            </a:pPr>
            <a:r>
              <a:rPr lang="en-GB" dirty="0"/>
              <a:t>Free Space 1212 MHz</a:t>
            </a:r>
          </a:p>
          <a:p>
            <a:pPr marL="914400" lvl="1" indent="-457200">
              <a:buFont typeface="Symbol" panose="05050102010706020507" pitchFamily="18" charset="2"/>
              <a:buChar char="-"/>
            </a:pPr>
            <a:r>
              <a:rPr lang="en-GB" dirty="0"/>
              <a:t>On the wall 1028 MHz</a:t>
            </a:r>
          </a:p>
          <a:p>
            <a:pPr marL="914400" lvl="1" indent="-457200">
              <a:buFont typeface="Symbol" panose="05050102010706020507" pitchFamily="18" charset="2"/>
              <a:buChar char="-"/>
            </a:pPr>
            <a:r>
              <a:rPr lang="en-GB" dirty="0"/>
              <a:t>Wall + soil 1036 MHz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0D736A-39AD-E9CE-EC41-5BE0DDCE83D3}"/>
              </a:ext>
            </a:extLst>
          </p:cNvPr>
          <p:cNvSpPr txBox="1"/>
          <p:nvPr/>
        </p:nvSpPr>
        <p:spPr>
          <a:xfrm>
            <a:off x="358774" y="490603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All the Version 9.1 resonance is inside the design band and All the Version 8.2 are out of it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15C9AD-C288-8265-A20A-9A716D3C76DE}"/>
              </a:ext>
            </a:extLst>
          </p:cNvPr>
          <p:cNvSpPr/>
          <p:nvPr/>
        </p:nvSpPr>
        <p:spPr>
          <a:xfrm>
            <a:off x="8832304" y="-204355"/>
            <a:ext cx="508764" cy="5099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0A4780-7680-3C90-DC00-2A492BC08DDC}"/>
              </a:ext>
            </a:extLst>
          </p:cNvPr>
          <p:cNvSpPr/>
          <p:nvPr/>
        </p:nvSpPr>
        <p:spPr>
          <a:xfrm>
            <a:off x="8640772" y="-282598"/>
            <a:ext cx="508764" cy="5099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</p:spTree>
    <p:extLst>
      <p:ext uri="{BB962C8B-B14F-4D97-AF65-F5344CB8AC3E}">
        <p14:creationId xmlns:p14="http://schemas.microsoft.com/office/powerpoint/2010/main" val="1085353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8815C-4FB3-8623-0F50-E71DCE8EB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A2F3A9F-97E8-A3BD-5ECB-232D6F617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Results, element in isolation</a:t>
            </a:r>
            <a:endParaRPr lang="de-D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CDB165-B199-69E4-9B40-6461803D6E4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err="1"/>
              <a:t>Principle</a:t>
            </a:r>
            <a:r>
              <a:rPr lang="de-DE" dirty="0"/>
              <a:t>-Plane Cuts At 900 MHz, </a:t>
            </a:r>
            <a:r>
              <a:rPr lang="de-DE" dirty="0" err="1"/>
              <a:t>Measured</a:t>
            </a:r>
            <a:r>
              <a:rPr lang="de-DE" dirty="0"/>
              <a:t> / </a:t>
            </a:r>
            <a:r>
              <a:rPr lang="de-DE" dirty="0" err="1"/>
              <a:t>Simulated</a:t>
            </a:r>
            <a:endParaRPr lang="de-DE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87EAAC-5B4E-CDB8-A67B-E1D76EC80AFF}"/>
              </a:ext>
            </a:extLst>
          </p:cNvPr>
          <p:cNvSpPr txBox="1"/>
          <p:nvPr/>
        </p:nvSpPr>
        <p:spPr>
          <a:xfrm>
            <a:off x="548584" y="1844824"/>
            <a:ext cx="605147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LcPeriod"/>
            </a:pPr>
            <a:r>
              <a:rPr lang="de-DE" dirty="0"/>
              <a:t>V8.2, </a:t>
            </a:r>
            <a:r>
              <a:rPr lang="de-DE" dirty="0" err="1"/>
              <a:t>measured</a:t>
            </a:r>
            <a:r>
              <a:rPr lang="de-DE" dirty="0"/>
              <a:t> </a:t>
            </a:r>
            <a:r>
              <a:rPr lang="de-DE" dirty="0" err="1"/>
              <a:t>alone</a:t>
            </a:r>
            <a:r>
              <a:rPr lang="de-DE" dirty="0"/>
              <a:t> in the 3x3 frame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dirty="0"/>
              <a:t>E-plane HPBW 89.6 / 88.5 </a:t>
            </a:r>
            <a:r>
              <a:rPr lang="de-DE" dirty="0" err="1"/>
              <a:t>deg</a:t>
            </a:r>
            <a:endParaRPr lang="de-DE" dirty="0"/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dirty="0"/>
              <a:t>E-plane null -23.4 / -29.9 dB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dirty="0"/>
              <a:t>H-plane </a:t>
            </a:r>
            <a:r>
              <a:rPr lang="de-DE" dirty="0" err="1"/>
              <a:t>within</a:t>
            </a:r>
            <a:r>
              <a:rPr lang="de-DE" dirty="0"/>
              <a:t> 3 dB 42 / 100 %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LcPeriod"/>
            </a:pPr>
            <a:r>
              <a:rPr lang="de-DE" dirty="0"/>
              <a:t>V9.1, </a:t>
            </a:r>
            <a:r>
              <a:rPr lang="de-DE" dirty="0" err="1"/>
              <a:t>measured</a:t>
            </a:r>
            <a:r>
              <a:rPr lang="de-DE" dirty="0"/>
              <a:t> bare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dirty="0"/>
              <a:t>E-plane HPBW 75.3 / 83.4 </a:t>
            </a:r>
            <a:r>
              <a:rPr lang="de-DE" dirty="0" err="1"/>
              <a:t>deg</a:t>
            </a:r>
            <a:endParaRPr lang="de-DE" dirty="0"/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dirty="0"/>
              <a:t>E-plane null -28.4 / -38.3 dB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dirty="0"/>
              <a:t>H-plane </a:t>
            </a:r>
            <a:r>
              <a:rPr lang="de-DE" dirty="0" err="1"/>
              <a:t>within</a:t>
            </a:r>
            <a:r>
              <a:rPr lang="de-DE" dirty="0"/>
              <a:t> 3 dB 98 / 100 %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AAE6296-0B29-BEC4-28F2-F6FC82A4C6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096" y="1165566"/>
            <a:ext cx="4320480" cy="40690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59303E8-A0F2-0FAB-850D-AE271F01F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9293" y="1686055"/>
            <a:ext cx="1096812" cy="14624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97077E-460D-563F-A90E-608BC3DE35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9293" y="3544515"/>
            <a:ext cx="1129285" cy="150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924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79C9A-706D-42AE-21B3-5B54DD0FC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9652017-C3BC-0F3D-6C2F-70137B203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Results, Coupling Between two elements</a:t>
            </a:r>
            <a:br>
              <a:rPr lang="en-US" dirty="0"/>
            </a:br>
            <a:endParaRPr lang="de-D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1490CE1-A37E-2E96-7890-FA5BA4478C3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Coupling As a Function Of Spacing (</a:t>
            </a:r>
            <a:r>
              <a:rPr lang="en-US" i="1" dirty="0"/>
              <a:t>S</a:t>
            </a:r>
            <a:r>
              <a:rPr lang="en-US" dirty="0"/>
              <a:t>21), Simulation</a:t>
            </a:r>
            <a:endParaRPr lang="de-DE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26979CD-92ED-AC61-09AC-8E80C62E91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984" y="1320147"/>
            <a:ext cx="4717745" cy="2203762"/>
          </a:xfrm>
          <a:prstGeom prst="rect">
            <a:avLst/>
          </a:prstGeom>
        </p:spPr>
      </p:pic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DEFDCC7E-04C8-B126-AFE8-C9A0D987F8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636" y="3645024"/>
            <a:ext cx="3960440" cy="20567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2EB16E-C68A-A9FC-2B21-242AA6D64A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400" y="4522173"/>
            <a:ext cx="2880320" cy="117962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DACA91-C86F-EDF4-F456-2D21C10F1563}"/>
              </a:ext>
            </a:extLst>
          </p:cNvPr>
          <p:cNvSpPr txBox="1"/>
          <p:nvPr/>
        </p:nvSpPr>
        <p:spPr>
          <a:xfrm>
            <a:off x="535882" y="1448780"/>
            <a:ext cx="5547416" cy="3884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indent="-4000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S21 Curve per separation </a:t>
            </a:r>
          </a:p>
          <a:p>
            <a:pPr marL="857250" lvl="1" indent="-400050">
              <a:lnSpc>
                <a:spcPct val="200000"/>
              </a:lnSpc>
              <a:buFont typeface="+mj-lt"/>
              <a:buAutoNum type="alphaLcPeriod"/>
            </a:pPr>
            <a:r>
              <a:rPr lang="en-US" dirty="0"/>
              <a:t>Side by side sweep</a:t>
            </a:r>
          </a:p>
          <a:p>
            <a:pPr marL="857250" lvl="1" indent="-400050">
              <a:lnSpc>
                <a:spcPct val="200000"/>
              </a:lnSpc>
              <a:buFont typeface="+mj-lt"/>
              <a:buAutoNum type="alphaLcPeriod"/>
            </a:pPr>
            <a:r>
              <a:rPr lang="en-US" dirty="0"/>
              <a:t>Collinear sweep</a:t>
            </a:r>
          </a:p>
          <a:p>
            <a:pPr marL="400050" indent="-4000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same sweeps</a:t>
            </a:r>
          </a:p>
          <a:p>
            <a:pPr marL="857250" lvl="1" indent="-400050">
              <a:lnSpc>
                <a:spcPct val="200000"/>
              </a:lnSpc>
              <a:buFont typeface="Symbol" panose="05050102010706020507" pitchFamily="18" charset="2"/>
              <a:buChar char="-"/>
            </a:pPr>
            <a:r>
              <a:rPr lang="en-US" dirty="0"/>
              <a:t>Each curve at one frequency</a:t>
            </a:r>
          </a:p>
          <a:p>
            <a:pPr marL="857250" lvl="1" indent="-400050">
              <a:lnSpc>
                <a:spcPct val="200000"/>
              </a:lnSpc>
              <a:buFont typeface="+mj-lt"/>
              <a:buAutoNum type="romanUcPeriod"/>
            </a:pPr>
            <a:endParaRPr lang="en-US" dirty="0"/>
          </a:p>
          <a:p>
            <a:pPr marL="857250" lvl="1" indent="-400050">
              <a:lnSpc>
                <a:spcPct val="200000"/>
              </a:lnSpc>
              <a:buFont typeface="+mj-lt"/>
              <a:buAutoNum type="roman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640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75EFD-AC5F-394E-025D-966E5525E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9D709DC-022B-15AA-E616-4E9AF9EE5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Results, Coupling Between two elements</a:t>
            </a:r>
            <a:br>
              <a:rPr lang="en-US" dirty="0"/>
            </a:br>
            <a:endParaRPr lang="de-D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E7C66D-C16A-0621-B6F6-DF1210D1AEA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Coupling As a Function Of Spacing (</a:t>
            </a:r>
            <a:r>
              <a:rPr lang="en-US" i="1" dirty="0"/>
              <a:t>S</a:t>
            </a:r>
            <a:r>
              <a:rPr lang="en-US" dirty="0"/>
              <a:t>21)</a:t>
            </a:r>
            <a:endParaRPr lang="de-DE" dirty="0"/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8FDEA596-C438-746C-C42D-4D86E2B752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24" y="1193783"/>
            <a:ext cx="3960440" cy="2056778"/>
          </a:xfrm>
          <a:prstGeom prst="rect">
            <a:avLst/>
          </a:prstGeom>
        </p:spPr>
      </p:pic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5F0478E9-CDCF-471C-D8C4-0E99838E22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298" y="3285479"/>
            <a:ext cx="4680520" cy="24163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67ABD2D-ED44-74F6-4D71-8B86A5478D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400" y="4522173"/>
            <a:ext cx="2880320" cy="117962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AF7FFDC-CAAA-BDD3-C56B-67DFC9F828CF}"/>
              </a:ext>
            </a:extLst>
          </p:cNvPr>
          <p:cNvSpPr txBox="1"/>
          <p:nvPr/>
        </p:nvSpPr>
        <p:spPr>
          <a:xfrm>
            <a:off x="535882" y="1448780"/>
            <a:ext cx="5547416" cy="3330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lphaLcPeriod"/>
            </a:pPr>
            <a:r>
              <a:rPr lang="en-US" dirty="0"/>
              <a:t>Side by side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Side by side changes regime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Near-To-Far transition</a:t>
            </a:r>
          </a:p>
          <a:p>
            <a:pPr marL="342900" indent="-342900">
              <a:lnSpc>
                <a:spcPct val="200000"/>
              </a:lnSpc>
              <a:buFont typeface="+mj-lt"/>
              <a:buAutoNum type="alphaLcPeriod"/>
            </a:pPr>
            <a:r>
              <a:rPr lang="en-US" dirty="0"/>
              <a:t>Collinear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4.6 / 4.2 / 4.0 at 450 / 900 / 1350 MHz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Positioned in each others nulls </a:t>
            </a:r>
          </a:p>
          <a:p>
            <a:pPr marL="857250" lvl="1" indent="-400050">
              <a:lnSpc>
                <a:spcPct val="200000"/>
              </a:lnSpc>
              <a:buFont typeface="+mj-lt"/>
              <a:buAutoNum type="romanUcPeriod"/>
            </a:pPr>
            <a:endParaRPr lang="en-US" dirty="0"/>
          </a:p>
          <a:p>
            <a:pPr marL="857250" lvl="1" indent="-400050">
              <a:lnSpc>
                <a:spcPct val="200000"/>
              </a:lnSpc>
              <a:buFont typeface="+mj-lt"/>
              <a:buAutoNum type="roman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9403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16A11-9335-3283-91EB-66F5EE1D6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9A27BA5-8B03-AD8A-3731-D11C0E7D6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Results, Coupling Between two elements</a:t>
            </a:r>
            <a:br>
              <a:rPr lang="en-US" dirty="0"/>
            </a:br>
            <a:endParaRPr lang="de-D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CE71013-063A-6345-DF0F-3B2FAB6BFF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Measurement </a:t>
            </a:r>
            <a:r>
              <a:rPr lang="de-DE" dirty="0" err="1"/>
              <a:t>Against</a:t>
            </a:r>
            <a:r>
              <a:rPr lang="de-DE" dirty="0"/>
              <a:t> Simulation, </a:t>
            </a:r>
            <a:r>
              <a:rPr lang="de-DE" dirty="0" err="1"/>
              <a:t>Colinear</a:t>
            </a:r>
            <a:r>
              <a:rPr lang="de-DE" dirty="0"/>
              <a:t> Pair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E8DC73-BD90-E62D-54E3-E58824D6CC8F}"/>
              </a:ext>
            </a:extLst>
          </p:cNvPr>
          <p:cNvSpPr txBox="1"/>
          <p:nvPr/>
        </p:nvSpPr>
        <p:spPr>
          <a:xfrm>
            <a:off x="357546" y="1438874"/>
            <a:ext cx="5872597" cy="3607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bench was never free space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en-US" dirty="0"/>
              <a:t>The boards were mounted on the column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en-US" dirty="0"/>
              <a:t>Column Material is very close to lysimeter-wall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Measurement follows On wall Simulation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en-US" dirty="0"/>
              <a:t>In simulations wall was in front of the antennas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en-US" dirty="0"/>
              <a:t>In measurements wall was behind the antennas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en-US" dirty="0"/>
              <a:t>Measured n = 2.08, on simulated n = 1.9</a:t>
            </a:r>
          </a:p>
          <a:p>
            <a:pPr marL="857250" lvl="1" indent="-400050">
              <a:lnSpc>
                <a:spcPct val="200000"/>
              </a:lnSpc>
              <a:buFont typeface="+mj-lt"/>
              <a:buAutoNum type="romanUcPeriod"/>
            </a:pPr>
            <a:endParaRPr lang="en-US" dirty="0"/>
          </a:p>
          <a:p>
            <a:pPr marL="857250" lvl="1" indent="-400050">
              <a:lnSpc>
                <a:spcPct val="200000"/>
              </a:lnSpc>
              <a:buFont typeface="+mj-lt"/>
              <a:buAutoNum type="romanUcPeriod"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7715F5-0D57-DA6D-7556-EBEEBCE4F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00" y="4522173"/>
            <a:ext cx="2880320" cy="11796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B04AF26-9ACF-C993-8579-5B2DBAD878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1714" y="1431764"/>
            <a:ext cx="5095259" cy="309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0873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058E0-2EDC-3E6B-9BB3-A76C40A09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3E088B-8E4A-444A-10F1-26AC3D4F1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Results, The element inside the array</a:t>
            </a:r>
            <a:endParaRPr lang="de-D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5425E77-33F9-1018-69E8-AF9E726EFCF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Input Match </a:t>
            </a:r>
            <a:r>
              <a:rPr lang="de-DE" dirty="0" err="1"/>
              <a:t>Against</a:t>
            </a:r>
            <a:r>
              <a:rPr lang="de-DE" dirty="0"/>
              <a:t> Array Size, </a:t>
            </a:r>
            <a:r>
              <a:rPr lang="de-DE" dirty="0" err="1"/>
              <a:t>Simulated</a:t>
            </a:r>
            <a:r>
              <a:rPr lang="de-DE" dirty="0"/>
              <a:t> in Free Space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2E9FEB-CF89-B8A7-0806-4D48F753D6EF}"/>
              </a:ext>
            </a:extLst>
          </p:cNvPr>
          <p:cNvSpPr txBox="1"/>
          <p:nvPr/>
        </p:nvSpPr>
        <p:spPr>
          <a:xfrm>
            <a:off x="357546" y="1438874"/>
            <a:ext cx="587259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In-band median |S11|, free air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en-US" dirty="0"/>
              <a:t>1x1                             -1.62 dB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en-US" dirty="0"/>
              <a:t>3x3,   8 </a:t>
            </a:r>
            <a:r>
              <a:rPr lang="en-US" dirty="0" err="1"/>
              <a:t>neighbours</a:t>
            </a:r>
            <a:r>
              <a:rPr lang="en-US" dirty="0"/>
              <a:t>   -2.05   (-0.44)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en-US" dirty="0"/>
              <a:t>5x5, 24 </a:t>
            </a:r>
            <a:r>
              <a:rPr lang="en-US" dirty="0" err="1"/>
              <a:t>neighbours</a:t>
            </a:r>
            <a:r>
              <a:rPr lang="en-US" dirty="0"/>
              <a:t>   -1.96   (+0.09)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en-US" dirty="0"/>
              <a:t>7x7, 48 </a:t>
            </a:r>
            <a:r>
              <a:rPr lang="en-US" dirty="0" err="1"/>
              <a:t>neighbours</a:t>
            </a:r>
            <a:r>
              <a:rPr lang="en-US" dirty="0"/>
              <a:t>   -2.07   (-0.11)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Resonance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en-US" dirty="0"/>
              <a:t>1882 / 1773 / 1769 / 1769 MHz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first ring moves it 109 MHz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en-US" dirty="0"/>
              <a:t>the next two rings move it 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D1610D-3FBE-3DA2-B850-8AC2B1E17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294" y="1700808"/>
            <a:ext cx="5534160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986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B03A0-EEDC-156B-40D6-FD1F36930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20A2C0-1D1E-BA0E-AB23-918BA7D97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Results, The element inside the array</a:t>
            </a:r>
            <a:endParaRPr lang="de-D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1BA0F0F-914B-7158-2A09-05BC0E71F4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Input Match </a:t>
            </a:r>
            <a:r>
              <a:rPr lang="de-DE" dirty="0" err="1"/>
              <a:t>Against</a:t>
            </a:r>
            <a:r>
              <a:rPr lang="de-DE" dirty="0"/>
              <a:t> Array Size, </a:t>
            </a:r>
            <a:r>
              <a:rPr lang="de-DE" dirty="0" err="1"/>
              <a:t>Simulated</a:t>
            </a:r>
            <a:r>
              <a:rPr lang="de-DE" dirty="0"/>
              <a:t> On The Wall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2721D4-466B-EA97-F383-D68FC68FDB4A}"/>
              </a:ext>
            </a:extLst>
          </p:cNvPr>
          <p:cNvSpPr txBox="1"/>
          <p:nvPr/>
        </p:nvSpPr>
        <p:spPr>
          <a:xfrm>
            <a:off x="357546" y="1438874"/>
            <a:ext cx="587259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In-band median |S11|, on the wall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en-US" dirty="0"/>
              <a:t>1x1                             -2.20 dB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en-US" dirty="0"/>
              <a:t>3x3,   8 </a:t>
            </a:r>
            <a:r>
              <a:rPr lang="en-US" dirty="0" err="1"/>
              <a:t>neighbours</a:t>
            </a:r>
            <a:r>
              <a:rPr lang="en-US" dirty="0"/>
              <a:t>   -2.73   (-0.53)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en-US" dirty="0"/>
              <a:t>7x7, 48 </a:t>
            </a:r>
            <a:r>
              <a:rPr lang="en-US" dirty="0" err="1"/>
              <a:t>neighbours</a:t>
            </a:r>
            <a:r>
              <a:rPr lang="en-US" dirty="0"/>
              <a:t>   -2.85   (-0.12)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Resonance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en-US" dirty="0"/>
              <a:t>1648 / 1551 / 1555 MHz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same convergence as in free air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en-US" dirty="0"/>
              <a:t>first ring     -0.5 dB, about 100 MHz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en-US" dirty="0"/>
              <a:t>outer rings  -0.1 dB, 4 MHz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C222F1-D406-7DE5-A260-4704451F5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0143" y="1700808"/>
            <a:ext cx="5797689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6197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30E58-4A33-F88B-5192-47798E6B7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3B92F55-9FB6-B88D-E402-125FE35DB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Results, The element inside the array</a:t>
            </a:r>
            <a:endParaRPr lang="de-D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06609E6-7197-5946-9AC0-8A7DC56ABD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E and H plane Cuts As The Array Grows, Simulation in Free Space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8663F7-1996-07B3-C94D-568CEDD01DFC}"/>
              </a:ext>
            </a:extLst>
          </p:cNvPr>
          <p:cNvSpPr txBox="1"/>
          <p:nvPr/>
        </p:nvSpPr>
        <p:spPr>
          <a:xfrm>
            <a:off x="357546" y="1438874"/>
            <a:ext cx="587259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Forward share, 30 deg cone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en-US" dirty="0"/>
              <a:t>1x1 / 3x3 / 5x5 / 7x7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900 MHz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en-US" dirty="0"/>
              <a:t>9.6 / 10.1 / 9.9 / 6.4 %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1350 MHz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en-US" dirty="0"/>
              <a:t>9.7 / 10.1 / 2.4 / 2.2 %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1500 MHz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en-US" dirty="0"/>
              <a:t>9.8 / 8.8 / 0.5 / 5.9 %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FB7167-F1A7-9E14-1208-4E246DD9D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952" y="1438874"/>
            <a:ext cx="6253236" cy="40880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AEC891-1E7F-20E4-641A-E71E0B244CE1}"/>
              </a:ext>
            </a:extLst>
          </p:cNvPr>
          <p:cNvSpPr txBox="1"/>
          <p:nvPr/>
        </p:nvSpPr>
        <p:spPr>
          <a:xfrm>
            <a:off x="479376" y="5355282"/>
            <a:ext cx="3868367" cy="7355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1100" dirty="0">
                <a:solidFill>
                  <a:schemeClr val="bg2">
                    <a:lumMod val="50000"/>
                  </a:schemeClr>
                </a:solidFill>
              </a:rPr>
              <a:t>Of all the power the element radiates, the share that leaves</a:t>
            </a:r>
          </a:p>
          <a:p>
            <a:pPr>
              <a:lnSpc>
                <a:spcPct val="95000"/>
              </a:lnSpc>
            </a:pPr>
            <a:r>
              <a:rPr lang="en-US" sz="1100" dirty="0">
                <a:solidFill>
                  <a:schemeClr val="bg2">
                    <a:lumMod val="50000"/>
                  </a:schemeClr>
                </a:solidFill>
              </a:rPr>
              <a:t>inside a 30 deg cone about boresight:</a:t>
            </a:r>
          </a:p>
          <a:p>
            <a:pPr>
              <a:lnSpc>
                <a:spcPct val="95000"/>
              </a:lnSpc>
            </a:pPr>
            <a:r>
              <a:rPr lang="en-US" sz="1100" dirty="0">
                <a:solidFill>
                  <a:schemeClr val="bg2">
                    <a:lumMod val="50000"/>
                  </a:schemeClr>
                </a:solidFill>
              </a:rPr>
              <a:t>share  =  P(inside the cone)  /  P(total radiated)</a:t>
            </a:r>
          </a:p>
          <a:p>
            <a:pPr>
              <a:lnSpc>
                <a:spcPct val="95000"/>
              </a:lnSpc>
            </a:pPr>
            <a:r>
              <a:rPr lang="en-US" sz="1100" dirty="0">
                <a:solidFill>
                  <a:schemeClr val="bg2">
                    <a:lumMod val="50000"/>
                  </a:schemeClr>
                </a:solidFill>
              </a:rPr>
              <a:t>Mismatch cancels; an isotropic radiator gives 6.7 %.</a:t>
            </a:r>
            <a:endParaRPr lang="de-DE" sz="1100" dirty="0" err="1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F5DEDD-F8A3-9E05-9556-0365E39E31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524" b="9524"/>
          <a:stretch>
            <a:fillRect/>
          </a:stretch>
        </p:blipFill>
        <p:spPr>
          <a:xfrm rot="5400000">
            <a:off x="4191321" y="1481251"/>
            <a:ext cx="1289077" cy="122413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2B16F7D-E6E0-71EC-7A2D-863E340AA666}"/>
              </a:ext>
            </a:extLst>
          </p:cNvPr>
          <p:cNvSpPr/>
          <p:nvPr/>
        </p:nvSpPr>
        <p:spPr>
          <a:xfrm>
            <a:off x="3779525" y="1867866"/>
            <a:ext cx="445528" cy="9739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</p:spTree>
    <p:extLst>
      <p:ext uri="{BB962C8B-B14F-4D97-AF65-F5344CB8AC3E}">
        <p14:creationId xmlns:p14="http://schemas.microsoft.com/office/powerpoint/2010/main" val="13495311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D9D17-D5CA-B853-FD80-DC2D78166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F749BEB-D4FE-2E85-9B36-90141C346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Results, The element inside the array</a:t>
            </a:r>
            <a:endParaRPr lang="de-D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D17CF0C-5C85-50AF-B9D6-A7F897BD16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err="1"/>
              <a:t>Simulated</a:t>
            </a:r>
            <a:r>
              <a:rPr lang="de-DE" dirty="0"/>
              <a:t> </a:t>
            </a:r>
            <a:r>
              <a:rPr lang="de-DE" dirty="0" err="1"/>
              <a:t>Farfield</a:t>
            </a:r>
            <a:r>
              <a:rPr lang="de-DE" dirty="0"/>
              <a:t> Radiation </a:t>
            </a:r>
            <a:r>
              <a:rPr lang="de-DE" dirty="0" err="1"/>
              <a:t>Paterns</a:t>
            </a:r>
            <a:r>
              <a:rPr lang="de-DE" dirty="0"/>
              <a:t> for 5x5 and 7x7 </a:t>
            </a:r>
            <a:r>
              <a:rPr lang="de-DE" dirty="0" err="1"/>
              <a:t>arrays</a:t>
            </a:r>
            <a:endParaRPr lang="de-D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FD5566E-92D5-6E75-5986-F8BBF304A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990" y="2073749"/>
            <a:ext cx="1656248" cy="17247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C9CEDE7-0578-FC24-3088-852A94945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8679" y="1898867"/>
            <a:ext cx="1786186" cy="18717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4775377-E9DA-2DAD-80C3-6B2B6FBC2E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8623" y="1890761"/>
            <a:ext cx="1797572" cy="186947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5F95F27-B68D-0CD4-5D4A-875D2B05A9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200" y="3836572"/>
            <a:ext cx="1885300" cy="180150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39224B0-078D-16E3-6034-BB9C415FC8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7888" y="3861048"/>
            <a:ext cx="1834583" cy="180150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C3C6CA9-BF64-7E91-E830-F75B3C161E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57833" y="3837924"/>
            <a:ext cx="1944216" cy="182245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D454BA4-58AF-661E-D957-01515ECC03EE}"/>
              </a:ext>
            </a:extLst>
          </p:cNvPr>
          <p:cNvSpPr txBox="1"/>
          <p:nvPr/>
        </p:nvSpPr>
        <p:spPr>
          <a:xfrm>
            <a:off x="1102426" y="1455669"/>
            <a:ext cx="1417376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2400" dirty="0"/>
              <a:t>900 MHz</a:t>
            </a:r>
            <a:endParaRPr lang="de-DE" sz="2400" dirty="0" err="1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27FB147-0FA8-DC5E-264F-3604AF64E243}"/>
              </a:ext>
            </a:extLst>
          </p:cNvPr>
          <p:cNvSpPr txBox="1"/>
          <p:nvPr/>
        </p:nvSpPr>
        <p:spPr>
          <a:xfrm>
            <a:off x="5296491" y="1448172"/>
            <a:ext cx="1588897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2400" dirty="0"/>
              <a:t>1350 MHz</a:t>
            </a:r>
            <a:endParaRPr lang="de-DE" sz="2400" dirty="0" err="1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10D54AF-7455-5E45-11CB-A9E73A268538}"/>
              </a:ext>
            </a:extLst>
          </p:cNvPr>
          <p:cNvSpPr txBox="1"/>
          <p:nvPr/>
        </p:nvSpPr>
        <p:spPr>
          <a:xfrm>
            <a:off x="9443742" y="1455669"/>
            <a:ext cx="1588897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2400" dirty="0"/>
              <a:t>1500 MHz</a:t>
            </a:r>
            <a:endParaRPr lang="de-DE" sz="2400" dirty="0" err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1A9110-A159-2E7A-B4B0-6D2429BB718E}"/>
              </a:ext>
            </a:extLst>
          </p:cNvPr>
          <p:cNvSpPr txBox="1"/>
          <p:nvPr/>
        </p:nvSpPr>
        <p:spPr>
          <a:xfrm>
            <a:off x="119336" y="2714509"/>
            <a:ext cx="681597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2400" dirty="0"/>
              <a:t>5x5</a:t>
            </a:r>
            <a:endParaRPr lang="de-DE" sz="2400" dirty="0" err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51F662-2D04-E78A-8653-C1B9AC293868}"/>
              </a:ext>
            </a:extLst>
          </p:cNvPr>
          <p:cNvSpPr txBox="1"/>
          <p:nvPr/>
        </p:nvSpPr>
        <p:spPr>
          <a:xfrm>
            <a:off x="125307" y="4515727"/>
            <a:ext cx="681597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2400" dirty="0"/>
              <a:t>7x7</a:t>
            </a:r>
            <a:endParaRPr lang="de-DE" sz="2400" dirty="0" err="1"/>
          </a:p>
        </p:txBody>
      </p:sp>
    </p:spTree>
    <p:extLst>
      <p:ext uri="{BB962C8B-B14F-4D97-AF65-F5344CB8AC3E}">
        <p14:creationId xmlns:p14="http://schemas.microsoft.com/office/powerpoint/2010/main" val="3035744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305A9-A47E-A3FE-EBE5-A22F04E73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5AFC9-4B23-0CAF-322E-BF7F3E3B3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Results, Element Inside the array</a:t>
            </a:r>
            <a:endParaRPr lang="de-D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15EC0-0E62-2CA7-858E-8127D0EBDC9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Separation Sweeps For 5x5 Array In Free Space</a:t>
            </a:r>
            <a:endParaRPr lang="de-DE" dirty="0"/>
          </a:p>
        </p:txBody>
      </p:sp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786899F3-EE8E-2846-DF6C-E2D2085102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936" y="1916832"/>
            <a:ext cx="6044196" cy="32141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762BD6F-2443-F16E-5F42-A87C2118330C}"/>
              </a:ext>
            </a:extLst>
          </p:cNvPr>
          <p:cNvSpPr txBox="1"/>
          <p:nvPr/>
        </p:nvSpPr>
        <p:spPr>
          <a:xfrm>
            <a:off x="357546" y="1438874"/>
            <a:ext cx="587259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Forward share, 30 deg cone, widening the lattice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en-US" dirty="0"/>
              <a:t>at 1350 / 1500 MHz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Deployed lattice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en-US" dirty="0"/>
              <a:t>2.4 / 0.5 %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Side-by-side pitch, 30 to 150 mm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en-US" dirty="0"/>
              <a:t>17.5 / 17.4 %,  past the isolated element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Collinear pitch, 60 to 180 mm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en-US" dirty="0"/>
              <a:t>7.1 / 5.4 %</a:t>
            </a:r>
          </a:p>
        </p:txBody>
      </p:sp>
    </p:spTree>
    <p:extLst>
      <p:ext uri="{BB962C8B-B14F-4D97-AF65-F5344CB8AC3E}">
        <p14:creationId xmlns:p14="http://schemas.microsoft.com/office/powerpoint/2010/main" val="33384193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C0945-36F1-11D9-EB22-2700A5CEB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D48DA-FC09-8238-192D-5603BFA9C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  <a:endParaRPr lang="de-D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CEE05B-542C-DBC4-5B6A-AB701027E36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Short Answers to the Five Objectives</a:t>
            </a:r>
            <a:endParaRPr lang="de-D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407C02E-6E56-A636-E20F-0B7015D073EC}"/>
              </a:ext>
            </a:extLst>
          </p:cNvPr>
          <p:cNvSpPr txBox="1">
            <a:spLocks/>
          </p:cNvSpPr>
          <p:nvPr/>
        </p:nvSpPr>
        <p:spPr>
          <a:xfrm>
            <a:off x="360000" y="1563143"/>
            <a:ext cx="9696440" cy="421425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400" dirty="0"/>
              <a:t>Coupling as a function of Separation (</a:t>
            </a:r>
            <a:r>
              <a:rPr lang="en-US" sz="1400" i="1" dirty="0"/>
              <a:t>S</a:t>
            </a:r>
            <a:r>
              <a:rPr lang="en-US" sz="1400" dirty="0"/>
              <a:t>21) </a:t>
            </a:r>
          </a:p>
          <a:p>
            <a:pPr lvl="1">
              <a:lnSpc>
                <a:spcPct val="100000"/>
              </a:lnSpc>
              <a:buFont typeface="Symbol" panose="05050102010706020507" pitchFamily="18" charset="2"/>
              <a:buChar char="-"/>
            </a:pPr>
            <a:r>
              <a:rPr lang="en-US" dirty="0"/>
              <a:t>Side by side n = 3.5 to 1, colinear n = 5 to 4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How </a:t>
            </a:r>
            <a:r>
              <a:rPr lang="en-US" sz="1400" dirty="0" err="1"/>
              <a:t>neighbours</a:t>
            </a:r>
            <a:r>
              <a:rPr lang="en-US" sz="1400" dirty="0"/>
              <a:t> change the input match (</a:t>
            </a:r>
            <a:r>
              <a:rPr lang="en-US" sz="1400" i="1" dirty="0"/>
              <a:t>S</a:t>
            </a:r>
            <a:r>
              <a:rPr lang="en-US" sz="1400" dirty="0"/>
              <a:t>11)</a:t>
            </a:r>
          </a:p>
          <a:p>
            <a:pPr lvl="1">
              <a:lnSpc>
                <a:spcPct val="100000"/>
              </a:lnSpc>
              <a:buFont typeface="Symbol" panose="05050102010706020507" pitchFamily="18" charset="2"/>
              <a:buChar char="-"/>
            </a:pPr>
            <a:r>
              <a:rPr lang="en-US" dirty="0"/>
              <a:t>It converges and nearest </a:t>
            </a:r>
            <a:r>
              <a:rPr lang="en-US" dirty="0" err="1"/>
              <a:t>neighbours</a:t>
            </a:r>
            <a:r>
              <a:rPr lang="en-US" dirty="0"/>
              <a:t> are important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Farfield Radiation Pattern</a:t>
            </a:r>
          </a:p>
          <a:p>
            <a:pPr lvl="1">
              <a:lnSpc>
                <a:spcPct val="100000"/>
              </a:lnSpc>
              <a:buFont typeface="Symbol" panose="05050102010706020507" pitchFamily="18" charset="2"/>
              <a:buChar char="-"/>
            </a:pPr>
            <a:r>
              <a:rPr lang="en-US" dirty="0"/>
              <a:t>Does not converge and  dielectric makes it worse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Whether measurement and simulation agree</a:t>
            </a:r>
          </a:p>
          <a:p>
            <a:pPr lvl="1">
              <a:lnSpc>
                <a:spcPct val="100000"/>
              </a:lnSpc>
              <a:buFont typeface="Symbol" panose="05050102010706020507" pitchFamily="18" charset="2"/>
              <a:buChar char="-"/>
            </a:pPr>
            <a:r>
              <a:rPr lang="en-US" dirty="0"/>
              <a:t>A few measurements that was conducted match closely to simulations</a:t>
            </a:r>
          </a:p>
          <a:p>
            <a:pPr>
              <a:lnSpc>
                <a:spcPct val="150000"/>
              </a:lnSpc>
            </a:pPr>
            <a:r>
              <a:rPr lang="en-US" sz="1400" dirty="0"/>
              <a:t>Derive practical recommendations</a:t>
            </a:r>
          </a:p>
          <a:p>
            <a:pPr lvl="1">
              <a:lnSpc>
                <a:spcPct val="100000"/>
              </a:lnSpc>
              <a:buFont typeface="Symbol" panose="05050102010706020507" pitchFamily="18" charset="2"/>
              <a:buChar char="-"/>
            </a:pPr>
            <a:r>
              <a:rPr lang="en-US" dirty="0"/>
              <a:t>Next Slide</a:t>
            </a:r>
            <a:endParaRPr lang="de-D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6D16DD-2F70-23A4-4775-7526889FC6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41" t="19978" r="117" b="13427"/>
          <a:stretch>
            <a:fillRect/>
          </a:stretch>
        </p:blipFill>
        <p:spPr>
          <a:xfrm>
            <a:off x="7392144" y="2046550"/>
            <a:ext cx="4147707" cy="202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8432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A4493-011B-9B01-2C92-EC349B9E8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6B1C2-B57E-343A-E7F7-9DFF54CCE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  <a:endParaRPr lang="de-D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284361-92EE-40F5-6DB0-73851F156A0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Recommendations</a:t>
            </a:r>
            <a:endParaRPr lang="de-D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5C27A96-F796-B497-A139-D78C328F4421}"/>
              </a:ext>
            </a:extLst>
          </p:cNvPr>
          <p:cNvSpPr txBox="1">
            <a:spLocks/>
          </p:cNvSpPr>
          <p:nvPr/>
        </p:nvSpPr>
        <p:spPr>
          <a:xfrm>
            <a:off x="360000" y="1563143"/>
            <a:ext cx="10848568" cy="421425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GB" dirty="0"/>
              <a:t>For array layout</a:t>
            </a:r>
          </a:p>
          <a:p>
            <a:pPr lvl="1">
              <a:lnSpc>
                <a:spcPct val="150000"/>
              </a:lnSpc>
            </a:pPr>
            <a:r>
              <a:rPr lang="en-GB" dirty="0"/>
              <a:t>Separation is a real lever: 0.5(at d = 1mm) to 17.4(at d = 180mm) % forward share at 1500 MHz</a:t>
            </a:r>
          </a:p>
          <a:p>
            <a:pPr lvl="1">
              <a:lnSpc>
                <a:spcPct val="150000"/>
              </a:lnSpc>
            </a:pPr>
            <a:r>
              <a:rPr lang="en-GB" dirty="0"/>
              <a:t>Increasing side-by-side separation showed best results</a:t>
            </a:r>
          </a:p>
          <a:p>
            <a:pPr lvl="1">
              <a:lnSpc>
                <a:spcPct val="150000"/>
              </a:lnSpc>
            </a:pPr>
            <a:r>
              <a:rPr lang="en-GB" dirty="0"/>
              <a:t>Reduce of dielectric material as much as possible</a:t>
            </a:r>
          </a:p>
          <a:p>
            <a:pPr>
              <a:lnSpc>
                <a:spcPct val="1500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43578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CB60BE6-2C04-B1B7-37C0-BD94E5C17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2492896"/>
            <a:ext cx="11449050" cy="1124780"/>
          </a:xfrm>
        </p:spPr>
        <p:txBody>
          <a:bodyPr/>
          <a:lstStyle/>
          <a:p>
            <a:r>
              <a:rPr lang="en-GB" dirty="0"/>
              <a:t>Thank you</a:t>
            </a:r>
            <a:endParaRPr lang="de-D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D3E387-C900-C95D-0F98-948447FAC7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6142" y="3107682"/>
            <a:ext cx="11449049" cy="509994"/>
          </a:xfrm>
        </p:spPr>
        <p:txBody>
          <a:bodyPr/>
          <a:lstStyle/>
          <a:p>
            <a:r>
              <a:rPr lang="en-GB" dirty="0"/>
              <a:t>Questions welcome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88243850"/>
      </p:ext>
    </p:extLst>
  </p:cSld>
  <p:clrMapOvr>
    <a:masterClrMapping/>
  </p:clrMapOvr>
</p:sld>
</file>

<file path=ppt/theme/theme1.xml><?xml version="1.0" encoding="utf-8"?>
<a:theme xmlns:a="http://schemas.openxmlformats.org/drawingml/2006/main" name="1_ZEA-1_English">
  <a:themeElements>
    <a:clrScheme name="CD-Farben Forschungszentrum Jülich">
      <a:dk1>
        <a:srgbClr val="000000"/>
      </a:dk1>
      <a:lt1>
        <a:srgbClr val="FFFFFF"/>
      </a:lt1>
      <a:dk2>
        <a:srgbClr val="023D6B"/>
      </a:dk2>
      <a:lt2>
        <a:srgbClr val="EBEBEB"/>
      </a:lt2>
      <a:accent1>
        <a:srgbClr val="ADBDE3"/>
      </a:accent1>
      <a:accent2>
        <a:srgbClr val="EB5F73"/>
      </a:accent2>
      <a:accent3>
        <a:srgbClr val="AF82B9"/>
      </a:accent3>
      <a:accent4>
        <a:srgbClr val="FAB45A"/>
      </a:accent4>
      <a:accent5>
        <a:srgbClr val="FAEB5A"/>
      </a:accent5>
      <a:accent6>
        <a:srgbClr val="B9D25F"/>
      </a:accent6>
      <a:hlink>
        <a:srgbClr val="ADBDE3"/>
      </a:hlink>
      <a:folHlink>
        <a:srgbClr val="023D6B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5000"/>
          </a:lnSpc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lnSpc>
            <a:spcPct val="95000"/>
          </a:lnSpc>
          <a:defRPr sz="2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Juelich_PowerPoint_16x9_en.potx" id="{29595BB3-892E-4A2B-BFFC-905C8F8D5303}" vid="{E1FF22B7-866D-4E77-AF2B-40B5522CEB0B}"/>
    </a:ext>
  </a:extLst>
</a:theme>
</file>

<file path=ppt/theme/theme2.xml><?xml version="1.0" encoding="utf-8"?>
<a:theme xmlns:a="http://schemas.openxmlformats.org/drawingml/2006/main" name="Office">
  <a:themeElements>
    <a:clrScheme name="Benutzerdefiniert 282">
      <a:dk1>
        <a:sysClr val="windowText" lastClr="000000"/>
      </a:dk1>
      <a:lt1>
        <a:sysClr val="window" lastClr="FFFFFF"/>
      </a:lt1>
      <a:dk2>
        <a:srgbClr val="AF82B9"/>
      </a:dk2>
      <a:lt2>
        <a:srgbClr val="EBEBEB"/>
      </a:lt2>
      <a:accent1>
        <a:srgbClr val="023D6B"/>
      </a:accent1>
      <a:accent2>
        <a:srgbClr val="ADBDE3"/>
      </a:accent2>
      <a:accent3>
        <a:srgbClr val="B9D25F"/>
      </a:accent3>
      <a:accent4>
        <a:srgbClr val="FAEB5A"/>
      </a:accent4>
      <a:accent5>
        <a:srgbClr val="FAB45A"/>
      </a:accent5>
      <a:accent6>
        <a:srgbClr val="EB5F73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Benutzerdefiniert 282">
      <a:dk1>
        <a:sysClr val="windowText" lastClr="000000"/>
      </a:dk1>
      <a:lt1>
        <a:sysClr val="window" lastClr="FFFFFF"/>
      </a:lt1>
      <a:dk2>
        <a:srgbClr val="AF82B9"/>
      </a:dk2>
      <a:lt2>
        <a:srgbClr val="EBEBEB"/>
      </a:lt2>
      <a:accent1>
        <a:srgbClr val="023D6B"/>
      </a:accent1>
      <a:accent2>
        <a:srgbClr val="ADBDE3"/>
      </a:accent2>
      <a:accent3>
        <a:srgbClr val="B9D25F"/>
      </a:accent3>
      <a:accent4>
        <a:srgbClr val="FAEB5A"/>
      </a:accent4>
      <a:accent5>
        <a:srgbClr val="FAB45A"/>
      </a:accent5>
      <a:accent6>
        <a:srgbClr val="EB5F73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Juelich_PowerPoint_16x9</Template>
  <TotalTime>0</TotalTime>
  <Words>1294</Words>
  <Application>Microsoft Office PowerPoint</Application>
  <PresentationFormat>Widescreen</PresentationFormat>
  <Paragraphs>225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Sylfaen</vt:lpstr>
      <vt:lpstr>Symbol</vt:lpstr>
      <vt:lpstr>1_ZEA-1_English</vt:lpstr>
      <vt:lpstr>PowerPoint Presentation</vt:lpstr>
      <vt:lpstr>Agenda</vt:lpstr>
      <vt:lpstr>The problem</vt:lpstr>
      <vt:lpstr>Thesis Objectives</vt:lpstr>
      <vt:lpstr>Simulations</vt:lpstr>
      <vt:lpstr>Simulations</vt:lpstr>
      <vt:lpstr>Measurements</vt:lpstr>
      <vt:lpstr>Measurements</vt:lpstr>
      <vt:lpstr>Measurements</vt:lpstr>
      <vt:lpstr>Results, Element In Isolation </vt:lpstr>
      <vt:lpstr>Results, element in isolation</vt:lpstr>
      <vt:lpstr>Results, element in isolation</vt:lpstr>
      <vt:lpstr>Results, Coupling Between two elements </vt:lpstr>
      <vt:lpstr>Results, Coupling Between two elements </vt:lpstr>
      <vt:lpstr>Results, Coupling Between two elements </vt:lpstr>
      <vt:lpstr>Results, The element inside the array</vt:lpstr>
      <vt:lpstr>Results, The element inside the array</vt:lpstr>
      <vt:lpstr>Results, The element inside the array</vt:lpstr>
      <vt:lpstr>Results, The element inside the array</vt:lpstr>
      <vt:lpstr>Results, Element Inside the array</vt:lpstr>
      <vt:lpstr>Conclusion</vt:lpstr>
      <vt:lpstr>Conclusion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 der präsentation</dc:title>
  <dc:creator>admin.reisen</dc:creator>
  <cp:lastModifiedBy>Chkhetia, Rati</cp:lastModifiedBy>
  <cp:revision>897</cp:revision>
  <dcterms:created xsi:type="dcterms:W3CDTF">2019-11-11T12:51:38Z</dcterms:created>
  <dcterms:modified xsi:type="dcterms:W3CDTF">2026-09-08T08:58:26Z</dcterms:modified>
</cp:coreProperties>
</file>