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16"/>
  </p:notesMasterIdLst>
  <p:handoutMasterIdLst>
    <p:handoutMasterId r:id="rId17"/>
  </p:handoutMasterIdLst>
  <p:sldIdLst>
    <p:sldId id="275" r:id="rId2"/>
    <p:sldId id="278" r:id="rId3"/>
    <p:sldId id="277" r:id="rId4"/>
    <p:sldId id="281" r:id="rId5"/>
    <p:sldId id="284" r:id="rId6"/>
    <p:sldId id="282" r:id="rId7"/>
    <p:sldId id="285" r:id="rId8"/>
    <p:sldId id="289" r:id="rId9"/>
    <p:sldId id="290" r:id="rId10"/>
    <p:sldId id="292" r:id="rId11"/>
    <p:sldId id="291" r:id="rId12"/>
    <p:sldId id="294" r:id="rId13"/>
    <p:sldId id="295" r:id="rId14"/>
    <p:sldId id="27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3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82" autoAdjust="0"/>
    <p:restoredTop sz="93918" autoAdjust="0"/>
  </p:normalViewPr>
  <p:slideViewPr>
    <p:cSldViewPr showGuides="1">
      <p:cViewPr varScale="1">
        <p:scale>
          <a:sx n="69" d="100"/>
          <a:sy n="69" d="100"/>
        </p:scale>
        <p:origin x="328" y="60"/>
      </p:cViewPr>
      <p:guideLst>
        <p:guide orient="horz" pos="1026"/>
        <p:guide pos="234"/>
      </p:guideLst>
    </p:cSldViewPr>
  </p:slideViewPr>
  <p:outlineViewPr>
    <p:cViewPr>
      <p:scale>
        <a:sx n="33" d="100"/>
        <a:sy n="33" d="100"/>
      </p:scale>
      <p:origin x="0" y="-10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4" d="100"/>
          <a:sy n="84" d="100"/>
        </p:scale>
        <p:origin x="3912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6E1389CC-567B-462D-9606-5A6D48725E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32223E6-8DEC-4459-8B52-D06E9BD3DA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9E86A-6679-4EC8-847C-9F954F45BF68}" type="datetimeFigureOut">
              <a:rPr lang="de-DE" smtClean="0"/>
              <a:t>08.09.2026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E09F90-192B-4C21-A710-7EFC4BA93B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7B6243-ABD9-472E-9641-6E7B2B863D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8E8B7-5326-4A3E-8AE4-83D3CDA8A9F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6575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3C419-10E8-4216-A6CC-B7C8A23909AD}" type="datetimeFigureOut">
              <a:rPr lang="de-DE" smtClean="0"/>
              <a:t>08.09.2026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6CAD1-FD47-46B0-9C16-1B81F4E690E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325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14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6286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0858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5430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002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2263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B2643D-CE67-4A53-8497-A77486EED4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879" t="6520" r="29035" b="12647"/>
          <a:stretch>
            <a:fillRect/>
          </a:stretch>
        </p:blipFill>
        <p:spPr>
          <a:xfrm>
            <a:off x="8738001" y="5877272"/>
            <a:ext cx="939032" cy="924903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264513"/>
            <a:ext cx="12192000" cy="1980221"/>
          </a:xfrm>
          <a:prstGeom prst="rect">
            <a:avLst/>
          </a:prstGeom>
          <a:solidFill>
            <a:schemeClr val="tx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70822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185084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33D537E-7D32-4AF3-8F50-037B43117F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02F77179-7DE6-490F-AFDB-836C5B895F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4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89499F4-77CB-F5CB-E3E0-A891C9DF860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" y="-27384"/>
            <a:ext cx="12212531" cy="329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91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139A4DF-33D0-7A98-B04F-8D3898D429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8081" y="0"/>
            <a:ext cx="11088000" cy="5297108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70822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185084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33D537E-7D32-4AF3-8F50-037B43117F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02F77179-7DE6-490F-AFDB-836C5B895F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4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6E6AD85-3B54-C566-E589-9E6D10A1034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27879" t="6520" r="29035" b="12647"/>
          <a:stretch>
            <a:fillRect/>
          </a:stretch>
        </p:blipFill>
        <p:spPr>
          <a:xfrm>
            <a:off x="8738001" y="5877272"/>
            <a:ext cx="939032" cy="92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73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563143"/>
            <a:ext cx="11449050" cy="4214255"/>
          </a:xfrm>
        </p:spPr>
        <p:txBody>
          <a:bodyPr/>
          <a:lstStyle/>
          <a:p>
            <a:pPr lvl="0"/>
            <a:r>
              <a:rPr lang="de-DE" noProof="0" dirty="0"/>
              <a:t>Formatvorlagen des Textmasters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  <a:endParaRPr lang="en-US" noProof="0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F0FEB314-58C6-43FB-BF57-07B357AFA1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42D93DF-DCA3-B083-D9CE-7A6C36D84E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879" t="6520" r="29035" b="12647"/>
          <a:stretch>
            <a:fillRect/>
          </a:stretch>
        </p:blipFill>
        <p:spPr>
          <a:xfrm>
            <a:off x="8738001" y="5877272"/>
            <a:ext cx="939032" cy="92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595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klei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578310"/>
            <a:ext cx="11449050" cy="4190666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de-DE" noProof="0"/>
              <a:t>Formatvorlagen des Textmasters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29624FD4-E8F5-4C76-8AB0-019D7FCEAA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A5654AF-A0FC-8D7C-6D6B-B11C5DEA45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879" t="6520" r="29035" b="12647"/>
          <a:stretch>
            <a:fillRect/>
          </a:stretch>
        </p:blipFill>
        <p:spPr>
          <a:xfrm>
            <a:off x="8738001" y="5877272"/>
            <a:ext cx="939032" cy="92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91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8A00DEAD-5DE0-4EC4-9106-51A82A9A04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0000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A390F4-CC78-4ED1-8D50-5D59AE8D05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23A5E56D-954A-4968-9BC8-DFAC877CAA1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83338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1C326D2C-F758-4203-BE3D-8CDB8EB309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83338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8D87DCD3-D230-4056-A20A-D9CBA549CE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E713B7-9BC5-9A52-3001-784F89DCB2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879" t="6520" r="29035" b="12647"/>
          <a:stretch>
            <a:fillRect/>
          </a:stretch>
        </p:blipFill>
        <p:spPr>
          <a:xfrm>
            <a:off x="8616280" y="5757382"/>
            <a:ext cx="1060753" cy="104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979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F63E2467-CDE8-4456-BDC8-2E6458C092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5C4A03-733E-5749-789D-5C8F43570E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879" t="6520" r="29035" b="12647"/>
          <a:stretch>
            <a:fillRect/>
          </a:stretch>
        </p:blipFill>
        <p:spPr>
          <a:xfrm>
            <a:off x="8738001" y="5877272"/>
            <a:ext cx="939032" cy="92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95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006609-46A3-D789-5226-BE3EFC76A5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879" t="6520" r="29035" b="12647"/>
          <a:stretch>
            <a:fillRect/>
          </a:stretch>
        </p:blipFill>
        <p:spPr>
          <a:xfrm>
            <a:off x="8738001" y="5877272"/>
            <a:ext cx="939032" cy="92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701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Gebäude, Person, draußen, Kleidung enthält.&#10;&#10;KI-generierte Inhalte können fehlerhaft sein.">
            <a:extLst>
              <a:ext uri="{FF2B5EF4-FFF2-40B4-BE49-F238E27FC236}">
                <a16:creationId xmlns:a16="http://schemas.microsoft.com/office/drawing/2014/main" id="{B6A9F499-2E1C-CC6E-75E7-C685751E7C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" y="193796"/>
            <a:ext cx="12192000" cy="572541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7ECE5FE-22D5-4339-A6D4-E5AF742A7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extplatzhalter 10">
            <a:extLst>
              <a:ext uri="{FF2B5EF4-FFF2-40B4-BE49-F238E27FC236}">
                <a16:creationId xmlns:a16="http://schemas.microsoft.com/office/drawing/2014/main" id="{A0A0750C-EE81-402A-A295-728E4ABC89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342F7FB-4BBB-4955-B546-518D764DE968}"/>
              </a:ext>
            </a:extLst>
          </p:cNvPr>
          <p:cNvSpPr txBox="1"/>
          <p:nvPr userDrawn="1"/>
        </p:nvSpPr>
        <p:spPr>
          <a:xfrm>
            <a:off x="-9762" y="5085184"/>
            <a:ext cx="4128181" cy="1335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endParaRPr lang="de-DE" sz="2400" dirty="0">
              <a:solidFill>
                <a:srgbClr val="FF0000"/>
              </a:solidFill>
            </a:endParaRPr>
          </a:p>
          <a:p>
            <a:pPr>
              <a:lnSpc>
                <a:spcPts val="800"/>
              </a:lnSpc>
            </a:pPr>
            <a:endParaRPr lang="de-DE" sz="2400" dirty="0">
              <a:solidFill>
                <a:srgbClr val="FF0000"/>
              </a:solidFill>
            </a:endParaRPr>
          </a:p>
          <a:p>
            <a:pPr>
              <a:lnSpc>
                <a:spcPts val="800"/>
              </a:lnSpc>
            </a:pPr>
            <a:endParaRPr lang="de-DE" sz="2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de-DE" sz="700" dirty="0">
                <a:solidFill>
                  <a:srgbClr val="FF0000"/>
                </a:solidFill>
              </a:rPr>
              <a:t>	</a:t>
            </a:r>
            <a:r>
              <a:rPr lang="de-DE" sz="1200" dirty="0">
                <a:solidFill>
                  <a:schemeClr val="bg1"/>
                </a:solidFill>
              </a:rPr>
              <a:t>			</a:t>
            </a:r>
          </a:p>
          <a:p>
            <a:pPr>
              <a:lnSpc>
                <a:spcPts val="800"/>
              </a:lnSpc>
            </a:pPr>
            <a:r>
              <a:rPr lang="de-DE" sz="1200" dirty="0">
                <a:solidFill>
                  <a:schemeClr val="bg1"/>
                </a:solidFill>
              </a:rPr>
              <a:t>Technology@fz-juelich.de / https://www.fz-juelich.de/en/ite</a:t>
            </a:r>
          </a:p>
          <a:p>
            <a:pPr>
              <a:lnSpc>
                <a:spcPts val="800"/>
              </a:lnSpc>
            </a:pPr>
            <a:endParaRPr lang="de-DE" dirty="0">
              <a:solidFill>
                <a:srgbClr val="FF0000"/>
              </a:solidFill>
            </a:endParaRPr>
          </a:p>
          <a:p>
            <a:pPr>
              <a:lnSpc>
                <a:spcPts val="800"/>
              </a:lnSpc>
            </a:pPr>
            <a:r>
              <a:rPr lang="de-DE" sz="2400" dirty="0">
                <a:solidFill>
                  <a:srgbClr val="FF0000"/>
                </a:solidFill>
              </a:rPr>
              <a:t>	</a:t>
            </a:r>
          </a:p>
          <a:p>
            <a:pPr algn="l">
              <a:lnSpc>
                <a:spcPct val="95000"/>
              </a:lnSpc>
            </a:pPr>
            <a:endParaRPr lang="de-DE" sz="2400" dirty="0" err="1"/>
          </a:p>
        </p:txBody>
      </p:sp>
    </p:spTree>
    <p:extLst>
      <p:ext uri="{BB962C8B-B14F-4D97-AF65-F5344CB8AC3E}">
        <p14:creationId xmlns:p14="http://schemas.microsoft.com/office/powerpoint/2010/main" val="3459493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2 Bilder mit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Edit title master format by clicking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A390F4-CC78-4ED1-8D50-5D59AE8D05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5229224"/>
            <a:ext cx="5437187" cy="539751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1C326D2C-F758-4203-BE3D-8CDB8EB309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83338" y="5229224"/>
            <a:ext cx="5437187" cy="539751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8D87DCD3-D230-4056-A20A-D9CBA549CE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5" y="1268760"/>
            <a:ext cx="5459414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2800" b="1" baseline="30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Column Headline </a:t>
            </a:r>
            <a:br>
              <a:rPr lang="en-US" noProof="0" dirty="0"/>
            </a:br>
            <a:r>
              <a:rPr lang="en-US" noProof="0" dirty="0"/>
              <a:t>2nd line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5F7588E-6AD8-EF4D-C2EC-15B0D6AE9A03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71475" y="1916534"/>
            <a:ext cx="5446713" cy="316865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1800"/>
            </a:lvl1pPr>
            <a:lvl2pPr marL="215900" indent="0">
              <a:buNone/>
              <a:defRPr/>
            </a:lvl2pPr>
            <a:lvl3pPr marL="450850" indent="0">
              <a:buNone/>
              <a:defRPr/>
            </a:lvl3pPr>
            <a:lvl4pPr marL="679450" indent="0">
              <a:buNone/>
              <a:defRPr/>
            </a:lvl4pPr>
            <a:lvl5pPr marL="901700" indent="0">
              <a:buNone/>
              <a:defRPr/>
            </a:lvl5pPr>
          </a:lstStyle>
          <a:p>
            <a:pPr lvl="0"/>
            <a:r>
              <a:rPr lang="de-DE" dirty="0"/>
              <a:t>Content</a:t>
            </a:r>
          </a:p>
        </p:txBody>
      </p:sp>
      <p:sp>
        <p:nvSpPr>
          <p:cNvPr id="7" name="Inhaltsplatzhalter 5">
            <a:extLst>
              <a:ext uri="{FF2B5EF4-FFF2-40B4-BE49-F238E27FC236}">
                <a16:creationId xmlns:a16="http://schemas.microsoft.com/office/drawing/2014/main" id="{8CBC771A-4ABD-D727-2B0B-A53D38068F9E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383338" y="1916534"/>
            <a:ext cx="5446713" cy="316865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1800"/>
            </a:lvl1pPr>
            <a:lvl2pPr marL="215900" indent="0">
              <a:buNone/>
              <a:defRPr/>
            </a:lvl2pPr>
            <a:lvl3pPr marL="450850" indent="0">
              <a:buNone/>
              <a:defRPr/>
            </a:lvl3pPr>
            <a:lvl4pPr marL="679450" indent="0">
              <a:buNone/>
              <a:defRPr/>
            </a:lvl4pPr>
            <a:lvl5pPr marL="901700" indent="0">
              <a:buNone/>
              <a:defRPr/>
            </a:lvl5pPr>
          </a:lstStyle>
          <a:p>
            <a:pPr lvl="0"/>
            <a:r>
              <a:rPr lang="de-DE" dirty="0"/>
              <a:t>Content</a:t>
            </a:r>
          </a:p>
        </p:txBody>
      </p:sp>
      <p:sp>
        <p:nvSpPr>
          <p:cNvPr id="8" name="Textplatzhalter 10">
            <a:extLst>
              <a:ext uri="{FF2B5EF4-FFF2-40B4-BE49-F238E27FC236}">
                <a16:creationId xmlns:a16="http://schemas.microsoft.com/office/drawing/2014/main" id="{B51757EC-33F8-F76C-246B-5D4B06AB834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3338" y="1268760"/>
            <a:ext cx="5459414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2800" b="1" baseline="30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Column Headline </a:t>
            </a:r>
            <a:br>
              <a:rPr lang="en-US" noProof="0" dirty="0"/>
            </a:br>
            <a:r>
              <a:rPr lang="en-US" noProof="0" dirty="0"/>
              <a:t>2nd line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E5DF6D-EAD0-FECA-AB2F-06CA0005E4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879" t="6520" r="29035" b="12647"/>
          <a:stretch>
            <a:fillRect/>
          </a:stretch>
        </p:blipFill>
        <p:spPr>
          <a:xfrm>
            <a:off x="8738001" y="5877272"/>
            <a:ext cx="939032" cy="92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365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475" y="1563143"/>
            <a:ext cx="11449050" cy="42142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noProof="0"/>
              <a:t>Mastertextformat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475" y="324000"/>
            <a:ext cx="11449050" cy="11247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2C4F5F8-9F24-424C-8284-2E94052236C1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pic>
        <p:nvPicPr>
          <p:cNvPr id="4" name="Grafik 3" descr="Ein Bild, das Text, Schrift, Screenshot, weiß enthält.&#10;&#10;Automatisch generierte Beschreibung">
            <a:extLst>
              <a:ext uri="{FF2B5EF4-FFF2-40B4-BE49-F238E27FC236}">
                <a16:creationId xmlns:a16="http://schemas.microsoft.com/office/drawing/2014/main" id="{0FBBAAF0-7063-25C8-3699-A59E7B3519B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681" y="6161874"/>
            <a:ext cx="2793289" cy="3802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C6DAD7-0201-53A0-8CBD-CA9D3161E249}"/>
              </a:ext>
            </a:extLst>
          </p:cNvPr>
          <p:cNvSpPr txBox="1"/>
          <p:nvPr userDrawn="1"/>
        </p:nvSpPr>
        <p:spPr>
          <a:xfrm>
            <a:off x="11712624" y="6517799"/>
            <a:ext cx="62339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fld id="{AB1C9E94-6781-4EA0-B4F0-0E7E79B5C6F2}" type="slidenum">
              <a:rPr lang="en-GB" sz="2000" smtClean="0">
                <a:solidFill>
                  <a:schemeClr val="bg2">
                    <a:lumMod val="50000"/>
                  </a:schemeClr>
                </a:solidFill>
              </a:rPr>
              <a:t>‹#›</a:t>
            </a:fld>
            <a:endParaRPr lang="en-GB" sz="2000" dirty="0" err="1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82E9A5-903A-F176-3F91-F8A4A16508D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27879" t="6520" r="29035" b="12647"/>
          <a:stretch>
            <a:fillRect/>
          </a:stretch>
        </p:blipFill>
        <p:spPr>
          <a:xfrm>
            <a:off x="8738001" y="5877272"/>
            <a:ext cx="939032" cy="92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082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</p:sldLayoutIdLst>
  <p:hf hdr="0" ftr="0"/>
  <p:txStyles>
    <p:titleStyle>
      <a:lvl1pPr algn="l" defTabSz="914400" rtl="0" eaLnBrk="1" latinLnBrk="0" hangingPunct="1">
        <a:lnSpc>
          <a:spcPct val="114000"/>
        </a:lnSpc>
        <a:spcBef>
          <a:spcPct val="0"/>
        </a:spcBef>
        <a:buNone/>
        <a:defRPr sz="3200" b="1" kern="1200" cap="all" spc="100" baseline="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23495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667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1760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26">
          <p15:clr>
            <a:srgbClr val="F26B43"/>
          </p15:clr>
        </p15:guide>
        <p15:guide id="2" pos="234">
          <p15:clr>
            <a:srgbClr val="F26B43"/>
          </p15:clr>
        </p15:guide>
        <p15:guide id="3" pos="7446">
          <p15:clr>
            <a:srgbClr val="F26B43"/>
          </p15:clr>
        </p15:guide>
        <p15:guide id="4" orient="horz" pos="278">
          <p15:clr>
            <a:srgbClr val="F26B43"/>
          </p15:clr>
        </p15:guide>
        <p15:guide id="6" pos="3659">
          <p15:clr>
            <a:srgbClr val="F26B43"/>
          </p15:clr>
        </p15:guide>
        <p15:guide id="7" pos="4021">
          <p15:clr>
            <a:srgbClr val="F26B43"/>
          </p15:clr>
        </p15:guide>
        <p15:guide id="8" orient="horz" pos="363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20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0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1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166CE244-277F-4F33-B2EE-E4232A68E5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9" y="3429000"/>
            <a:ext cx="10728324" cy="623404"/>
          </a:xfrm>
        </p:spPr>
        <p:txBody>
          <a:bodyPr/>
          <a:lstStyle/>
          <a:p>
            <a:r>
              <a:rPr lang="de-DE" cap="none" dirty="0"/>
              <a:t>Scalable Multi-Channel GPR </a:t>
            </a:r>
            <a:r>
              <a:rPr lang="de-DE" cap="none" dirty="0" err="1"/>
              <a:t>Tomography</a:t>
            </a:r>
            <a:r>
              <a:rPr lang="de-DE" cap="none" dirty="0"/>
              <a:t> System</a:t>
            </a:r>
            <a:endParaRPr lang="de-DE" dirty="0"/>
          </a:p>
        </p:txBody>
      </p:sp>
      <p:sp>
        <p:nvSpPr>
          <p:cNvPr id="8" name="Untertitel 7">
            <a:extLst>
              <a:ext uri="{FF2B5EF4-FFF2-40B4-BE49-F238E27FC236}">
                <a16:creationId xmlns:a16="http://schemas.microsoft.com/office/drawing/2014/main" id="{E91835D3-D908-4C9B-9509-5A6DA7E8A4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37" y="4766134"/>
            <a:ext cx="10728325" cy="360000"/>
          </a:xfrm>
        </p:spPr>
        <p:txBody>
          <a:bodyPr/>
          <a:lstStyle/>
          <a:p>
            <a:fld id="{503E3CFA-9ECC-490A-9A57-177315F18BBA}" type="datetime1">
              <a:rPr lang="de-DE" cap="none" smtClean="0"/>
              <a:t>08.09.2026</a:t>
            </a:fld>
            <a:r>
              <a:rPr lang="de-DE" cap="none" dirty="0"/>
              <a:t> | PhD </a:t>
            </a:r>
            <a:r>
              <a:rPr lang="de-DE" cap="none" dirty="0" err="1"/>
              <a:t>student</a:t>
            </a:r>
            <a:r>
              <a:rPr lang="de-DE" cap="none" dirty="0"/>
              <a:t>: Rati Chkhetia | Supervisors: Prof. Zaza Metreveli, Dr. Achim Mester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3E0E1D1C-5CBC-4832-B4FA-D256FFBF3C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31837" y="3980396"/>
            <a:ext cx="10728325" cy="727162"/>
          </a:xfrm>
        </p:spPr>
        <p:txBody>
          <a:bodyPr/>
          <a:lstStyle/>
          <a:p>
            <a:r>
              <a:rPr lang="de-DE" cap="none" dirty="0"/>
              <a:t>Antenna </a:t>
            </a:r>
            <a:r>
              <a:rPr lang="de-DE" cap="none" dirty="0" err="1"/>
              <a:t>Optimisation</a:t>
            </a:r>
            <a:endParaRPr lang="de-DE" sz="3200" cap="non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6BDAA29-6EA6-4AEF-9B2E-EB3E0FCE4B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6814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B2A6B-AEF0-F791-878D-6A7FAAEA1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Agenda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A80D8-5AD1-E967-4E34-A67EC1C0B8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77537-30E8-3977-E448-BFF3BD4072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AutoNum type="arabicPeriod"/>
            </a:pPr>
            <a:r>
              <a:rPr lang="en-US" sz="2400" dirty="0"/>
              <a:t>Introduction</a:t>
            </a:r>
          </a:p>
          <a:p>
            <a:pPr marL="698500" lvl="1" indent="-514350"/>
            <a:r>
              <a:rPr lang="en-US" sz="2400" dirty="0"/>
              <a:t>Project Background</a:t>
            </a:r>
          </a:p>
          <a:p>
            <a:pPr marL="698500" lvl="1" indent="-514350"/>
            <a:r>
              <a:rPr lang="en-US" sz="2400" dirty="0"/>
              <a:t>Objectives</a:t>
            </a:r>
            <a:endParaRPr lang="en-GB" sz="2400" dirty="0"/>
          </a:p>
          <a:p>
            <a:pPr marL="457200" lvl="0" indent="-457200">
              <a:buFont typeface="+mj-lt"/>
              <a:buAutoNum type="arabicPeriod"/>
            </a:pPr>
            <a:r>
              <a:rPr lang="en-US" sz="2400" dirty="0"/>
              <a:t>Antenna </a:t>
            </a:r>
            <a:r>
              <a:rPr lang="en-US" sz="2400" dirty="0" err="1"/>
              <a:t>Optimisation</a:t>
            </a:r>
            <a:endParaRPr lang="en-GB" sz="2400" dirty="0"/>
          </a:p>
          <a:p>
            <a:pPr marL="641350" lvl="1" indent="-457200"/>
            <a:r>
              <a:rPr lang="en-US" sz="2400" dirty="0"/>
              <a:t>Analysis of the Current Antenna</a:t>
            </a:r>
            <a:endParaRPr lang="en-GB" sz="2400" dirty="0"/>
          </a:p>
          <a:p>
            <a:pPr marL="641350" lvl="1" indent="-457200"/>
            <a:r>
              <a:rPr lang="en-US" sz="2400" dirty="0"/>
              <a:t>Design of the new Antennas</a:t>
            </a:r>
            <a:endParaRPr lang="en-GB" sz="2400" dirty="0"/>
          </a:p>
          <a:p>
            <a:pPr marL="641350" lvl="1" indent="-457200"/>
            <a:r>
              <a:rPr lang="en-US" sz="2400" dirty="0"/>
              <a:t>Manufacturing and Verification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/>
              <a:t>Conclusions and Outlook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251707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3C391-F731-0CE9-F1FC-74F670285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24000"/>
            <a:ext cx="3215720" cy="584720"/>
          </a:xfrm>
        </p:spPr>
        <p:txBody>
          <a:bodyPr/>
          <a:lstStyle/>
          <a:p>
            <a:r>
              <a:rPr lang="en-US" cap="none" dirty="0"/>
              <a:t>PhD Objectives</a:t>
            </a:r>
            <a:endParaRPr lang="en-GB" cap="none" dirty="0"/>
          </a:p>
        </p:txBody>
      </p:sp>
      <p:pic>
        <p:nvPicPr>
          <p:cNvPr id="26" name="Content Placeholder 4">
            <a:extLst>
              <a:ext uri="{FF2B5EF4-FFF2-40B4-BE49-F238E27FC236}">
                <a16:creationId xmlns:a16="http://schemas.microsoft.com/office/drawing/2014/main" id="{1BD3F691-63AD-3342-2B0A-BC09A25176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09" t="9853" r="36556" b="12116"/>
          <a:stretch/>
        </p:blipFill>
        <p:spPr>
          <a:xfrm>
            <a:off x="408382" y="1412776"/>
            <a:ext cx="1352787" cy="184741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894D173-8421-CD75-BF27-896B3DBC7122}"/>
              </a:ext>
            </a:extLst>
          </p:cNvPr>
          <p:cNvSpPr txBox="1"/>
          <p:nvPr/>
        </p:nvSpPr>
        <p:spPr>
          <a:xfrm>
            <a:off x="277240" y="3248981"/>
            <a:ext cx="1667326" cy="413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1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Section of a tile modeled in CST studio.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14D88326-350B-DCEC-F627-D9B462ED544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4153" y="1522926"/>
            <a:ext cx="1731576" cy="173726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DCD1CF4-F969-E259-D1E8-9999280483CC}"/>
              </a:ext>
            </a:extLst>
          </p:cNvPr>
          <p:cNvSpPr txBox="1"/>
          <p:nvPr/>
        </p:nvSpPr>
        <p:spPr>
          <a:xfrm>
            <a:off x="2154153" y="3248981"/>
            <a:ext cx="1893171" cy="413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1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3D Directivity pattern of a single element.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9114F373-02D0-5F3E-9F1B-09F6C4C053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506" r="25305"/>
          <a:stretch>
            <a:fillRect/>
          </a:stretch>
        </p:blipFill>
        <p:spPr>
          <a:xfrm>
            <a:off x="4156209" y="1511715"/>
            <a:ext cx="1363868" cy="1737266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D045F10E-BE96-6450-9D33-759805C1B7DB}"/>
              </a:ext>
            </a:extLst>
          </p:cNvPr>
          <p:cNvSpPr txBox="1"/>
          <p:nvPr/>
        </p:nvSpPr>
        <p:spPr>
          <a:xfrm>
            <a:off x="4085254" y="3248981"/>
            <a:ext cx="1507704" cy="413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1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Measurement setup in the EMC chamber.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E9181A6-91A1-3377-17E6-8A62AD6E13C7}"/>
              </a:ext>
            </a:extLst>
          </p:cNvPr>
          <p:cNvCxnSpPr>
            <a:cxnSpLocks/>
          </p:cNvCxnSpPr>
          <p:nvPr/>
        </p:nvCxnSpPr>
        <p:spPr>
          <a:xfrm>
            <a:off x="294284" y="3711106"/>
            <a:ext cx="5383556" cy="21906"/>
          </a:xfrm>
          <a:prstGeom prst="line">
            <a:avLst/>
          </a:prstGeom>
          <a:ln w="31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9288F036-1C61-1C67-59AF-0CC7F4F9852F}"/>
              </a:ext>
            </a:extLst>
          </p:cNvPr>
          <p:cNvSpPr txBox="1">
            <a:spLocks/>
          </p:cNvSpPr>
          <p:nvPr/>
        </p:nvSpPr>
        <p:spPr>
          <a:xfrm>
            <a:off x="421256" y="3733012"/>
            <a:ext cx="5383556" cy="236028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Antenna requirements:</a:t>
            </a:r>
          </a:p>
          <a:p>
            <a:pPr marL="736600" lvl="1" indent="-285750">
              <a:buFont typeface="Courier New" panose="02070309020205020404" pitchFamily="49" charset="0"/>
              <a:buChar char="o"/>
            </a:pPr>
            <a:r>
              <a:rPr lang="en-US" sz="1200" dirty="0"/>
              <a:t>Frequency range of 500 MHz to 1500 </a:t>
            </a:r>
            <a:r>
              <a:rPr lang="en-US" sz="1200" dirty="0" err="1"/>
              <a:t>MHz.</a:t>
            </a:r>
            <a:endParaRPr lang="en-US" sz="1200" dirty="0"/>
          </a:p>
          <a:p>
            <a:pPr marL="736600" lvl="1" indent="-285750">
              <a:buFont typeface="Courier New" panose="02070309020205020404" pitchFamily="49" charset="0"/>
              <a:buChar char="o"/>
            </a:pPr>
            <a:r>
              <a:rPr lang="en-US" sz="1200" dirty="0"/>
              <a:t>Linear phase characteristics.</a:t>
            </a:r>
          </a:p>
          <a:p>
            <a:pPr marL="736600" lvl="1" indent="-285750">
              <a:buFont typeface="Courier New" panose="02070309020205020404" pitchFamily="49" charset="0"/>
              <a:buChar char="o"/>
            </a:pPr>
            <a:r>
              <a:rPr lang="en-US" sz="1200" dirty="0"/>
              <a:t>Nearly uniform unidirectional radiation pattern.</a:t>
            </a:r>
          </a:p>
          <a:p>
            <a:pPr marL="736600" lvl="1" indent="-285750">
              <a:buFont typeface="Courier New" panose="02070309020205020404" pitchFamily="49" charset="0"/>
              <a:buChar char="o"/>
            </a:pPr>
            <a:r>
              <a:rPr lang="en-US" sz="1200" dirty="0"/>
              <a:t>Minimal crosstalk.</a:t>
            </a:r>
            <a:endParaRPr lang="en-GB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Our methods: </a:t>
            </a:r>
          </a:p>
          <a:p>
            <a:pPr marL="736600" lvl="1" indent="-285750">
              <a:buFont typeface="Courier New" panose="02070309020205020404" pitchFamily="49" charset="0"/>
              <a:buChar char="o"/>
            </a:pPr>
            <a:r>
              <a:rPr lang="en-US" sz="1200" dirty="0"/>
              <a:t>Simulations in CST Studio Suite.</a:t>
            </a:r>
          </a:p>
          <a:p>
            <a:pPr marL="736600" lvl="1" indent="-285750">
              <a:buFont typeface="Courier New" panose="02070309020205020404" pitchFamily="49" charset="0"/>
              <a:buChar char="o"/>
            </a:pPr>
            <a:r>
              <a:rPr lang="en-US" sz="1200" dirty="0"/>
              <a:t>Manufacturing and characterization of the new designs.</a:t>
            </a:r>
            <a:endParaRPr lang="en-US" sz="1400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9D73E68-0AF6-9992-184C-0042C4BC85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01110" y="4890874"/>
            <a:ext cx="5437187" cy="914390"/>
          </a:xfrm>
        </p:spPr>
        <p:txBody>
          <a:bodyPr numCol="1"/>
          <a:lstStyle/>
          <a:p>
            <a:r>
              <a:rPr lang="en-US" sz="1200" b="1" dirty="0"/>
              <a:t>Milestones</a:t>
            </a:r>
          </a:p>
          <a:p>
            <a:r>
              <a:rPr lang="en-US" sz="1200" dirty="0"/>
              <a:t>Comparison of the 3 measurement sequences (</a:t>
            </a:r>
            <a:r>
              <a:rPr lang="en-US" sz="1200" dirty="0" err="1"/>
              <a:t>Impuse</a:t>
            </a:r>
            <a:r>
              <a:rPr lang="en-US" sz="1200" dirty="0"/>
              <a:t>, SFCW, Chirp) using: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200" dirty="0"/>
              <a:t>Numerical simulations	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200" dirty="0"/>
              <a:t>Experimental measurements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8C5E1F45-950C-48E9-7FE1-048E0709C945}"/>
              </a:ext>
            </a:extLst>
          </p:cNvPr>
          <p:cNvSpPr txBox="1">
            <a:spLocks/>
          </p:cNvSpPr>
          <p:nvPr/>
        </p:nvSpPr>
        <p:spPr>
          <a:xfrm>
            <a:off x="6289996" y="1195901"/>
            <a:ext cx="5459414" cy="3036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  <a:defRPr sz="2800" b="1" kern="1200" baseline="30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Improve signal-to-noise ratio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D1EC0BA-4D86-CD41-831D-F7D29831B41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40012" y="1819903"/>
            <a:ext cx="5271658" cy="11840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DCBF85C-A48A-1D86-1F6E-236627428F4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96273" y="3370793"/>
            <a:ext cx="5383556" cy="1321326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10EB7D6-CF35-0DE7-0602-FB283566C53E}"/>
              </a:ext>
            </a:extLst>
          </p:cNvPr>
          <p:cNvCxnSpPr/>
          <p:nvPr/>
        </p:nvCxnSpPr>
        <p:spPr>
          <a:xfrm>
            <a:off x="7376393" y="2353797"/>
            <a:ext cx="2592288" cy="0"/>
          </a:xfrm>
          <a:prstGeom prst="straightConnector1">
            <a:avLst/>
          </a:prstGeom>
          <a:ln w="19050">
            <a:solidFill>
              <a:srgbClr val="D79BCF"/>
            </a:solidFill>
            <a:prstDash val="dash"/>
            <a:headEnd type="triangle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92C2F53-92B2-1786-312A-0B02C726EB18}"/>
              </a:ext>
            </a:extLst>
          </p:cNvPr>
          <p:cNvSpPr txBox="1"/>
          <p:nvPr/>
        </p:nvSpPr>
        <p:spPr>
          <a:xfrm>
            <a:off x="8176890" y="2073680"/>
            <a:ext cx="991294" cy="32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600" dirty="0"/>
              <a:t>idle time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73FA03-C895-3F8E-E2E5-BBBD5ED012C9}"/>
              </a:ext>
            </a:extLst>
          </p:cNvPr>
          <p:cNvSpPr txBox="1"/>
          <p:nvPr/>
        </p:nvSpPr>
        <p:spPr>
          <a:xfrm>
            <a:off x="6220416" y="1515683"/>
            <a:ext cx="3527475" cy="26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lnSpc>
                <a:spcPct val="95000"/>
              </a:lnSpc>
              <a:buSzPct val="120000"/>
              <a:buFont typeface="Arial" panose="020B0604020202020204" pitchFamily="34" charset="0"/>
              <a:buChar char="•"/>
            </a:pPr>
            <a:r>
              <a:rPr lang="en-US" sz="1200" dirty="0"/>
              <a:t>Current implementation: Impulse GPR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EE94B2D-4F96-6295-9658-EEEF6CA61B97}"/>
              </a:ext>
            </a:extLst>
          </p:cNvPr>
          <p:cNvSpPr txBox="1"/>
          <p:nvPr/>
        </p:nvSpPr>
        <p:spPr>
          <a:xfrm>
            <a:off x="6220416" y="2924976"/>
            <a:ext cx="5458271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lnSpc>
                <a:spcPct val="95000"/>
              </a:lnSpc>
              <a:buSzPct val="120000"/>
              <a:buFont typeface="Arial" panose="020B0604020202020204" pitchFamily="34" charset="0"/>
              <a:buChar char="•"/>
            </a:pPr>
            <a:r>
              <a:rPr lang="en-US" sz="1200" dirty="0"/>
              <a:t>Example of continuous-wave signal: Stepped Frequency Continuous Wave (SFCW)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6E0911C-A5DB-9425-D633-84E92666840D}"/>
              </a:ext>
            </a:extLst>
          </p:cNvPr>
          <p:cNvCxnSpPr/>
          <p:nvPr/>
        </p:nvCxnSpPr>
        <p:spPr>
          <a:xfrm>
            <a:off x="6295131" y="4692119"/>
            <a:ext cx="5383556" cy="21906"/>
          </a:xfrm>
          <a:prstGeom prst="line">
            <a:avLst/>
          </a:prstGeom>
          <a:ln w="31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21F9E3C-D3F3-FB68-0D25-014D14E567D2}"/>
              </a:ext>
            </a:extLst>
          </p:cNvPr>
          <p:cNvSpPr txBox="1">
            <a:spLocks/>
          </p:cNvSpPr>
          <p:nvPr/>
        </p:nvSpPr>
        <p:spPr>
          <a:xfrm>
            <a:off x="408382" y="1190481"/>
            <a:ext cx="5459414" cy="3036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  <a:defRPr sz="2800" b="1" kern="1200" baseline="30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Optimize Antenna</a:t>
            </a:r>
          </a:p>
        </p:txBody>
      </p:sp>
    </p:spTree>
    <p:extLst>
      <p:ext uri="{BB962C8B-B14F-4D97-AF65-F5344CB8AC3E}">
        <p14:creationId xmlns:p14="http://schemas.microsoft.com/office/powerpoint/2010/main" val="2096296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1D067-8242-F4D0-3833-4DE30DF90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584720"/>
          </a:xfrm>
        </p:spPr>
        <p:txBody>
          <a:bodyPr/>
          <a:lstStyle/>
          <a:p>
            <a:r>
              <a:rPr lang="en-US" cap="none" dirty="0"/>
              <a:t>Existing Antenna Design</a:t>
            </a:r>
            <a:endParaRPr lang="en-GB" cap="none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2A49D45-5603-F12E-4528-A4D10C4342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88996" y="836712"/>
            <a:ext cx="3371746" cy="24162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354A2A-0052-5802-93AE-50E3F93D8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428" y="1075445"/>
            <a:ext cx="3138311" cy="2082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10F90DE-A89C-FEFB-0E84-7211F8D2B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5810" y="3573016"/>
            <a:ext cx="1682278" cy="1725514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081BBC-79C4-FF59-9B7E-F8CAC2151E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360" y="3717032"/>
            <a:ext cx="4032448" cy="102731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DC4A587-F569-01B2-451C-33284BA499B9}"/>
              </a:ext>
            </a:extLst>
          </p:cNvPr>
          <p:cNvSpPr txBox="1"/>
          <p:nvPr/>
        </p:nvSpPr>
        <p:spPr>
          <a:xfrm>
            <a:off x="4588996" y="3003488"/>
            <a:ext cx="3456384" cy="297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Antenna Dimensions.</a:t>
            </a:r>
            <a:endParaRPr lang="en-GB" sz="1200" i="1" dirty="0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5ECAB60-A5AE-E6E1-BB64-475C08847A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58" t="15382" r="28364" b="60740"/>
          <a:stretch>
            <a:fillRect/>
          </a:stretch>
        </p:blipFill>
        <p:spPr>
          <a:xfrm>
            <a:off x="8831859" y="3625957"/>
            <a:ext cx="2429448" cy="1619632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2659BBF-C413-48CF-9959-10168A5051CA}"/>
              </a:ext>
            </a:extLst>
          </p:cNvPr>
          <p:cNvSpPr txBox="1"/>
          <p:nvPr/>
        </p:nvSpPr>
        <p:spPr>
          <a:xfrm>
            <a:off x="8616280" y="3014229"/>
            <a:ext cx="3456384" cy="297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Manufactured antenna.</a:t>
            </a:r>
            <a:endParaRPr lang="en-GB" sz="1200" i="1" dirty="0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70F06FE-7231-AB56-47F1-CD8396DC5EE8}"/>
              </a:ext>
            </a:extLst>
          </p:cNvPr>
          <p:cNvSpPr txBox="1"/>
          <p:nvPr/>
        </p:nvSpPr>
        <p:spPr>
          <a:xfrm>
            <a:off x="4588996" y="5344398"/>
            <a:ext cx="3456384" cy="50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BAL1: Mini-Circuits TC1-1-13MG2</a:t>
            </a:r>
          </a:p>
          <a:p>
            <a:pPr algn="l">
              <a:lnSpc>
                <a:spcPct val="95000"/>
              </a:lnSpc>
            </a:pP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J1: Molex U. FL male connector.</a:t>
            </a:r>
            <a:endParaRPr lang="en-GB" sz="1200" i="1" dirty="0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D38DA57-CEC2-F1AE-5B24-2598F1ABE477}"/>
              </a:ext>
            </a:extLst>
          </p:cNvPr>
          <p:cNvSpPr txBox="1"/>
          <p:nvPr/>
        </p:nvSpPr>
        <p:spPr>
          <a:xfrm>
            <a:off x="8472264" y="5344398"/>
            <a:ext cx="3456384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Antenna connected to the SMA cable through </a:t>
            </a:r>
          </a:p>
          <a:p>
            <a:pPr algn="l">
              <a:lnSpc>
                <a:spcPct val="95000"/>
              </a:lnSpc>
            </a:pPr>
            <a:r>
              <a:rPr lang="en-U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SMA - U. FL adapter.</a:t>
            </a:r>
            <a:endParaRPr lang="en-GB" sz="1200" i="1" dirty="0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30179EF-C6E7-DE50-E242-2D1C07AEC049}"/>
              </a:ext>
            </a:extLst>
          </p:cNvPr>
          <p:cNvSpPr txBox="1"/>
          <p:nvPr/>
        </p:nvSpPr>
        <p:spPr>
          <a:xfrm>
            <a:off x="335360" y="4653136"/>
            <a:ext cx="3456384" cy="297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Typical dipole antenna shapes</a:t>
            </a:r>
            <a:r>
              <a:rPr lang="en-GB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[1].</a:t>
            </a:r>
            <a:endParaRPr lang="en-GB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40CAC8C-4506-FB68-FD30-2CB29C3D7EE8}"/>
              </a:ext>
            </a:extLst>
          </p:cNvPr>
          <p:cNvSpPr txBox="1"/>
          <p:nvPr/>
        </p:nvSpPr>
        <p:spPr>
          <a:xfrm>
            <a:off x="317105" y="5661248"/>
            <a:ext cx="32586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[1] L. Pajewski, F. Tosti, and W. Kusayanagi, “Antennas for GPR Systems,” in Civil Engineering Applications of Ground Penetrating Radar, A. Benedetto and L. Pajewski, Eds., Cham: Springer International Publishing, 2015, pp. 41–67. </a:t>
            </a:r>
            <a:r>
              <a:rPr lang="en-GB" sz="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doi</a:t>
            </a:r>
            <a:r>
              <a:rPr lang="en-GB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10.1007/978-3-319-04813-0_2.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AC0AE8C-5731-9182-47CC-7DFF37FD502A}"/>
              </a:ext>
            </a:extLst>
          </p:cNvPr>
          <p:cNvSpPr txBox="1"/>
          <p:nvPr/>
        </p:nvSpPr>
        <p:spPr>
          <a:xfrm>
            <a:off x="319313" y="1075445"/>
            <a:ext cx="3920812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dirty="0"/>
              <a:t>Antenna topology: elliptical dipole</a:t>
            </a:r>
            <a:r>
              <a:rPr lang="en-GB" dirty="0"/>
              <a:t>.</a:t>
            </a:r>
            <a:endParaRPr lang="en-US" dirty="0"/>
          </a:p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dirty="0"/>
              <a:t>PCB substrate: FR-4 (</a:t>
            </a:r>
            <a:r>
              <a:rPr lang="en-GB" dirty="0"/>
              <a:t>𝜀</a:t>
            </a:r>
            <a:r>
              <a:rPr lang="en-GB" baseline="-25000" dirty="0"/>
              <a:t>r</a:t>
            </a:r>
            <a:r>
              <a:rPr lang="en-GB" dirty="0"/>
              <a:t>=4.3)</a:t>
            </a:r>
          </a:p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GB" dirty="0"/>
              <a:t>Design goals:</a:t>
            </a:r>
          </a:p>
          <a:p>
            <a:pPr marL="800100" lvl="1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GB" dirty="0"/>
              <a:t>Wide bandwidth and low ringing.</a:t>
            </a:r>
          </a:p>
          <a:p>
            <a:pPr marL="800100" lvl="1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GB" dirty="0"/>
              <a:t>Compact size.</a:t>
            </a:r>
            <a:endParaRPr lang="en-US" dirty="0"/>
          </a:p>
          <a:p>
            <a:pPr marL="342900" indent="-342900" algn="l">
              <a:lnSpc>
                <a:spcPct val="95000"/>
              </a:lnSpc>
              <a:buFont typeface="Arial" panose="020B0604020202020204" pitchFamily="34" charset="0"/>
              <a:buChar char="•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94088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80835-0677-59CC-54D2-12AE6371D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Antenna Modeling and Simulation</a:t>
            </a:r>
            <a:endParaRPr lang="en-GB" cap="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1379D5-6C77-0D3D-B940-30F34C6E23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9888" y="4491284"/>
            <a:ext cx="5437187" cy="1475879"/>
          </a:xfrm>
        </p:spPr>
        <p:txBody>
          <a:bodyPr/>
          <a:lstStyle/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Substrate – lossless FR-4, </a:t>
            </a:r>
            <a:r>
              <a:rPr lang="en-GB" sz="1800" dirty="0"/>
              <a:t>𝜀</a:t>
            </a:r>
            <a:r>
              <a:rPr lang="en-GB" sz="1800" baseline="-25000" dirty="0"/>
              <a:t>r</a:t>
            </a:r>
            <a:r>
              <a:rPr lang="en-GB" sz="1800" dirty="0"/>
              <a:t>=4.3.</a:t>
            </a:r>
          </a:p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GB" sz="1800" dirty="0"/>
              <a:t>Copper traces – PEC (Perfect Electric Conductor).</a:t>
            </a:r>
          </a:p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GB" sz="1800" dirty="0"/>
              <a:t>Balun – Multipin lumped element (S-parameters from the manufacturer).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27102-75BF-1C4F-C374-AD030A8A43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83338" y="4833465"/>
            <a:ext cx="5437187" cy="53975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Solver: Finite Integration Technique (FIT).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Mesh: Hexahedral.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302A27-C55D-2794-FA13-8546FBABB4D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8775" y="1268760"/>
            <a:ext cx="5459414" cy="509994"/>
          </a:xfrm>
        </p:spPr>
        <p:txBody>
          <a:bodyPr/>
          <a:lstStyle/>
          <a:p>
            <a:pPr algn="ctr"/>
            <a:r>
              <a:rPr lang="en-US" dirty="0"/>
              <a:t>Modeling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435F41B-4216-E9E9-0C28-B57CB2F72F58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rcRect t="1" b="2245"/>
          <a:stretch>
            <a:fillRect/>
          </a:stretch>
        </p:blipFill>
        <p:spPr>
          <a:xfrm>
            <a:off x="6383338" y="1685982"/>
            <a:ext cx="5446712" cy="2895146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4D71268-ABC5-4D98-EF95-5727203FA5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83338" y="1268760"/>
            <a:ext cx="5459414" cy="509994"/>
          </a:xfrm>
        </p:spPr>
        <p:txBody>
          <a:bodyPr/>
          <a:lstStyle/>
          <a:p>
            <a:pPr algn="ctr"/>
            <a:r>
              <a:rPr lang="en-US" dirty="0"/>
              <a:t>Simulation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B8CFD72-7041-B755-5175-5C340B72BF2D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3"/>
          <a:stretch>
            <a:fillRect/>
          </a:stretch>
        </p:blipFill>
        <p:spPr>
          <a:xfrm flipH="1">
            <a:off x="3274772" y="1698773"/>
            <a:ext cx="2461188" cy="2501068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57A840-F4DA-0BE9-1E4F-416CCBBCEF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51" y="1698773"/>
            <a:ext cx="2438400" cy="250106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3C61F2-82D6-2A27-719A-4BE0DBD5C299}"/>
              </a:ext>
            </a:extLst>
          </p:cNvPr>
          <p:cNvCxnSpPr/>
          <p:nvPr/>
        </p:nvCxnSpPr>
        <p:spPr>
          <a:xfrm>
            <a:off x="360044" y="4437112"/>
            <a:ext cx="5383556" cy="21906"/>
          </a:xfrm>
          <a:prstGeom prst="line">
            <a:avLst/>
          </a:prstGeom>
          <a:ln w="31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E1425A-2C8D-3E4B-8882-8360E80A0475}"/>
              </a:ext>
            </a:extLst>
          </p:cNvPr>
          <p:cNvCxnSpPr/>
          <p:nvPr/>
        </p:nvCxnSpPr>
        <p:spPr>
          <a:xfrm>
            <a:off x="6383338" y="4809270"/>
            <a:ext cx="5383556" cy="21906"/>
          </a:xfrm>
          <a:prstGeom prst="line">
            <a:avLst/>
          </a:prstGeom>
          <a:ln w="31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4652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435A6AA2-CFC6-7D9B-6B0A-B37994E26E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2024" y="3083552"/>
            <a:ext cx="5736063" cy="2716223"/>
          </a:xfrm>
          <a:prstGeom prst="rect">
            <a:avLst/>
          </a:prstGeom>
        </p:spPr>
      </p:pic>
      <p:pic>
        <p:nvPicPr>
          <p:cNvPr id="6" name="Picture 5" descr="Keysight E5071C Infos &amp; Bestellung - eudisa GmbH">
            <a:extLst>
              <a:ext uri="{FF2B5EF4-FFF2-40B4-BE49-F238E27FC236}">
                <a16:creationId xmlns:a16="http://schemas.microsoft.com/office/drawing/2014/main" id="{A7C67355-73B2-9B18-CC24-822B48398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961" y="1373956"/>
            <a:ext cx="1811747" cy="10715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5FA3F7-4F4E-D299-E72A-D3FA3B2F6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Characterization of the Existing Antenna</a:t>
            </a:r>
            <a:endParaRPr lang="en-GB" cap="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AC09B-26F8-79AB-4C21-B5316D0F6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563144"/>
            <a:ext cx="6162106" cy="1001760"/>
          </a:xfrm>
        </p:spPr>
        <p:txBody>
          <a:bodyPr/>
          <a:lstStyle/>
          <a:p>
            <a:r>
              <a:rPr lang="en-US" dirty="0"/>
              <a:t>VNA: Keysight E5071C</a:t>
            </a:r>
          </a:p>
          <a:p>
            <a:r>
              <a:rPr lang="en-US" dirty="0"/>
              <a:t>Calibration kit: </a:t>
            </a:r>
            <a:r>
              <a:rPr lang="en-GB" dirty="0"/>
              <a:t>85052D</a:t>
            </a:r>
          </a:p>
          <a:p>
            <a:r>
              <a:rPr lang="en-GB" dirty="0"/>
              <a:t>Processing:</a:t>
            </a:r>
          </a:p>
          <a:p>
            <a:pPr marL="215900" lvl="1" indent="0">
              <a:buNone/>
            </a:pPr>
            <a:r>
              <a:rPr lang="en-GB" dirty="0"/>
              <a:t>- Port extension to account for calibration error.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6CACB67D-FAC5-D086-F40F-224660AFF5E9}"/>
                  </a:ext>
                </a:extLst>
              </p:cNvPr>
              <p:cNvSpPr>
                <a:spLocks noGrp="1"/>
              </p:cNvSpPr>
              <p:nvPr>
                <p:ph type="body" sz="quarter" idx="15"/>
              </p:nvPr>
            </p:nvSpPr>
            <p:spPr/>
            <p:txBody>
              <a:bodyPr/>
              <a:lstStyle/>
              <a:p>
                <a:r>
                  <a:rPr lang="en-US" dirty="0"/>
                  <a:t>Step 1: Reflection Coefficient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𝟏𝟏</m:t>
                        </m:r>
                      </m:sub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6CACB67D-FAC5-D086-F40F-224660AFF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5"/>
              </p:nvPr>
            </p:nvSpPr>
            <p:spPr>
              <a:blipFill>
                <a:blip r:embed="rId4"/>
                <a:stretch>
                  <a:fillRect l="-1278" t="-130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1DE968D-8673-7B55-2723-752FED15832D}"/>
                  </a:ext>
                </a:extLst>
              </p:cNvPr>
              <p:cNvSpPr txBox="1"/>
              <p:nvPr/>
            </p:nvSpPr>
            <p:spPr>
              <a:xfrm>
                <a:off x="1703512" y="3429000"/>
                <a:ext cx="2783326" cy="732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95000"/>
                  </a:lnSpc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GB" sz="2400" dirty="0" err="1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1DE968D-8673-7B55-2723-752FED1583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512" y="3429000"/>
                <a:ext cx="2783326" cy="7323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A8A03A44-CF39-0508-A2CA-1C02E75D57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58" t="15382" r="28364" b="60740"/>
          <a:stretch>
            <a:fillRect/>
          </a:stretch>
        </p:blipFill>
        <p:spPr>
          <a:xfrm>
            <a:off x="7058111" y="1268760"/>
            <a:ext cx="2710297" cy="1806864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1A50F3-F2E2-87CD-C773-F57BC074CD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4051" y="1598378"/>
            <a:ext cx="986689" cy="684640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DB37A21-ACB4-795E-37E0-4E2CA8B3BF0D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9408368" y="1967428"/>
            <a:ext cx="839519" cy="711840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C94D91A-E92A-7C2C-2F09-AFB41D555BD7}"/>
              </a:ext>
            </a:extLst>
          </p:cNvPr>
          <p:cNvSpPr/>
          <p:nvPr/>
        </p:nvSpPr>
        <p:spPr>
          <a:xfrm>
            <a:off x="10247887" y="1651838"/>
            <a:ext cx="1224136" cy="631180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sz="1400" dirty="0"/>
              <a:t>Calibration Reference Plane</a:t>
            </a:r>
            <a:endParaRPr lang="en-GB" sz="1400" dirty="0" err="1"/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7C4C53AA-30ED-A2AE-4E2B-DB3351FD1A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779938"/>
              </p:ext>
            </p:extLst>
          </p:nvPr>
        </p:nvGraphicFramePr>
        <p:xfrm>
          <a:off x="740552" y="4285085"/>
          <a:ext cx="470737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9125">
                  <a:extLst>
                    <a:ext uri="{9D8B030D-6E8A-4147-A177-3AD203B41FA5}">
                      <a16:colId xmlns:a16="http://schemas.microsoft.com/office/drawing/2014/main" val="2448938476"/>
                    </a:ext>
                  </a:extLst>
                </a:gridCol>
                <a:gridCol w="1569125">
                  <a:extLst>
                    <a:ext uri="{9D8B030D-6E8A-4147-A177-3AD203B41FA5}">
                      <a16:colId xmlns:a16="http://schemas.microsoft.com/office/drawing/2014/main" val="2475529486"/>
                    </a:ext>
                  </a:extLst>
                </a:gridCol>
                <a:gridCol w="1569125">
                  <a:extLst>
                    <a:ext uri="{9D8B030D-6E8A-4147-A177-3AD203B41FA5}">
                      <a16:colId xmlns:a16="http://schemas.microsoft.com/office/drawing/2014/main" val="4006656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dB</a:t>
                      </a:r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Voltage Ratio</a:t>
                      </a:r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Power Ratio</a:t>
                      </a:r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449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0.32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263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0.25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958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0.71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06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0.89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0.79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983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2865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D25CD-ED7C-609E-8186-B30F4F432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0D241-E00C-E08D-8E11-F45EC135B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Characterization of the Existing Antenna</a:t>
            </a:r>
            <a:endParaRPr lang="en-GB" cap="non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20029-FFFC-36B9-B83F-DFB860A503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297442"/>
          </a:xfrm>
        </p:spPr>
        <p:txBody>
          <a:bodyPr/>
          <a:lstStyle/>
          <a:p>
            <a:r>
              <a:rPr lang="en-US" dirty="0"/>
              <a:t>Step 2: 2-port Setup</a:t>
            </a:r>
            <a:endParaRPr lang="en-GB" dirty="0"/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2A35E911-E831-E8CB-35B1-BB2CB98A3B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988356"/>
              </p:ext>
            </p:extLst>
          </p:nvPr>
        </p:nvGraphicFramePr>
        <p:xfrm>
          <a:off x="533658" y="3889856"/>
          <a:ext cx="4635369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5123">
                  <a:extLst>
                    <a:ext uri="{9D8B030D-6E8A-4147-A177-3AD203B41FA5}">
                      <a16:colId xmlns:a16="http://schemas.microsoft.com/office/drawing/2014/main" val="2448938476"/>
                    </a:ext>
                  </a:extLst>
                </a:gridCol>
                <a:gridCol w="1545123">
                  <a:extLst>
                    <a:ext uri="{9D8B030D-6E8A-4147-A177-3AD203B41FA5}">
                      <a16:colId xmlns:a16="http://schemas.microsoft.com/office/drawing/2014/main" val="2475529486"/>
                    </a:ext>
                  </a:extLst>
                </a:gridCol>
                <a:gridCol w="1545123">
                  <a:extLst>
                    <a:ext uri="{9D8B030D-6E8A-4147-A177-3AD203B41FA5}">
                      <a16:colId xmlns:a16="http://schemas.microsoft.com/office/drawing/2014/main" val="4006656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dB</a:t>
                      </a:r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Voltage Ratio</a:t>
                      </a:r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Power Ratio</a:t>
                      </a:r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449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0.01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263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-40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0.0001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958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-60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0.001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0.000001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06089"/>
                  </a:ext>
                </a:extLst>
              </a:tr>
            </a:tbl>
          </a:graphicData>
        </a:graphic>
      </p:graphicFrame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6B151636-9148-98E4-1C5B-B7BEEEED28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1412776"/>
            <a:ext cx="2160240" cy="14401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F0BD2A9-6381-55D8-6EB4-4E3931D3F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576" y="1340768"/>
            <a:ext cx="6026388" cy="38943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FADB6F6-17CE-E307-F9FF-5D79100533B5}"/>
                  </a:ext>
                </a:extLst>
              </p:cNvPr>
              <p:cNvSpPr txBox="1"/>
              <p:nvPr/>
            </p:nvSpPr>
            <p:spPr>
              <a:xfrm>
                <a:off x="379523" y="2919242"/>
                <a:ext cx="2160240" cy="863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FADB6F6-17CE-E307-F9FF-5D7910053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523" y="2919242"/>
                <a:ext cx="2160240" cy="8635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CFB59B7-6391-62BB-AE22-86636D6C2ABB}"/>
              </a:ext>
            </a:extLst>
          </p:cNvPr>
          <p:cNvCxnSpPr>
            <a:cxnSpLocks/>
          </p:cNvCxnSpPr>
          <p:nvPr/>
        </p:nvCxnSpPr>
        <p:spPr>
          <a:xfrm>
            <a:off x="1105529" y="1625328"/>
            <a:ext cx="936104" cy="0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39740C4-5DDC-E7FA-1FEA-92B1D01A74DB}"/>
              </a:ext>
            </a:extLst>
          </p:cNvPr>
          <p:cNvCxnSpPr>
            <a:cxnSpLocks/>
          </p:cNvCxnSpPr>
          <p:nvPr/>
        </p:nvCxnSpPr>
        <p:spPr>
          <a:xfrm flipV="1">
            <a:off x="1105529" y="1589211"/>
            <a:ext cx="0" cy="72233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2E24473-AC62-B617-9BF1-E5C999F1FE1D}"/>
              </a:ext>
            </a:extLst>
          </p:cNvPr>
          <p:cNvCxnSpPr>
            <a:cxnSpLocks/>
          </p:cNvCxnSpPr>
          <p:nvPr/>
        </p:nvCxnSpPr>
        <p:spPr>
          <a:xfrm flipV="1">
            <a:off x="2041633" y="1589210"/>
            <a:ext cx="0" cy="72233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E0CA47E2-FDE0-7B42-B997-CDB438DC5ACE}"/>
              </a:ext>
            </a:extLst>
          </p:cNvPr>
          <p:cNvSpPr txBox="1"/>
          <p:nvPr/>
        </p:nvSpPr>
        <p:spPr>
          <a:xfrm>
            <a:off x="1271464" y="1412776"/>
            <a:ext cx="648072" cy="223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900" i="1" dirty="0">
                <a:solidFill>
                  <a:schemeClr val="bg2"/>
                </a:solidFill>
              </a:rPr>
              <a:t>d</a:t>
            </a:r>
            <a:r>
              <a:rPr lang="en-US" sz="900" dirty="0">
                <a:solidFill>
                  <a:schemeClr val="bg2"/>
                </a:solidFill>
              </a:rPr>
              <a:t>=0.5 m</a:t>
            </a:r>
            <a:endParaRPr lang="en-GB" sz="900" dirty="0" err="1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A58230E-76B9-51AF-A36C-811A7193C1D7}"/>
                  </a:ext>
                </a:extLst>
              </p:cNvPr>
              <p:cNvSpPr txBox="1"/>
              <p:nvPr/>
            </p:nvSpPr>
            <p:spPr>
              <a:xfrm>
                <a:off x="2752392" y="1110266"/>
                <a:ext cx="2309799" cy="8887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9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𝐹𝑆𝑃𝐿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 err="1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A58230E-76B9-51AF-A36C-811A7193C1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2392" y="1110266"/>
                <a:ext cx="2309799" cy="8887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AC183198-5AAC-F3EE-E337-3D6609D7F5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7640"/>
              </p:ext>
            </p:extLst>
          </p:nvPr>
        </p:nvGraphicFramePr>
        <p:xfrm>
          <a:off x="2748923" y="2030212"/>
          <a:ext cx="2420104" cy="1752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0052">
                  <a:extLst>
                    <a:ext uri="{9D8B030D-6E8A-4147-A177-3AD203B41FA5}">
                      <a16:colId xmlns:a16="http://schemas.microsoft.com/office/drawing/2014/main" val="2448938476"/>
                    </a:ext>
                  </a:extLst>
                </a:gridCol>
                <a:gridCol w="1210052">
                  <a:extLst>
                    <a:ext uri="{9D8B030D-6E8A-4147-A177-3AD203B41FA5}">
                      <a16:colId xmlns:a16="http://schemas.microsoft.com/office/drawing/2014/main" val="2475529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frequency / MHz</a:t>
                      </a:r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𝐹𝑆𝑃𝐿 (dB)</a:t>
                      </a:r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449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500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20.4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263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1000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26.4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958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1500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29.9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06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648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EEA6C-70D6-970E-108B-711F4A436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509994"/>
          </a:xfrm>
        </p:spPr>
        <p:txBody>
          <a:bodyPr/>
          <a:lstStyle/>
          <a:p>
            <a:r>
              <a:rPr lang="en-US" cap="none" dirty="0"/>
              <a:t>Areas for Improvement</a:t>
            </a:r>
            <a:endParaRPr lang="en-GB" cap="non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1E986524-4449-082C-D35B-B66927AA5E09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>
              <a:xfrm>
                <a:off x="360000" y="4016542"/>
                <a:ext cx="5437187" cy="1536409"/>
              </a:xfrm>
            </p:spPr>
            <p:txBody>
              <a:bodyPr/>
              <a:lstStyle/>
              <a:p>
                <a:r>
                  <a:rPr lang="en-US" sz="1800" dirty="0"/>
                  <a:t>Can be improved through: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800" dirty="0"/>
                  <a:t>Geometrical scaling.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800" dirty="0"/>
                  <a:t>Dielectric loading.</a:t>
                </a:r>
              </a:p>
              <a:p>
                <a:r>
                  <a:rPr lang="en-GB" sz="1800" dirty="0"/>
                  <a:t>New constraints:</a:t>
                </a:r>
              </a:p>
              <a:p>
                <a:pPr marL="215900" lvl="1" indent="0">
                  <a:buNone/>
                </a:pPr>
                <a:r>
                  <a:rPr lang="en-GB" sz="1600" dirty="0"/>
                  <a:t>Substrate dimensions (max): </a:t>
                </a:r>
              </a:p>
              <a:p>
                <a:pPr marL="1022350" lvl="1" indent="-5715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de-DE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de-DE" sz="1600" b="1" i="1"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b>
                        <m:r>
                          <a:rPr lang="en-US" altLang="de-DE" sz="1600" b="1" i="1">
                            <a:latin typeface="Cambria Math" panose="02040503050406030204" pitchFamily="18" charset="0"/>
                          </a:rPr>
                          <m:t>𝒔𝒖𝒃</m:t>
                        </m:r>
                      </m:sub>
                    </m:sSub>
                  </m:oMath>
                </a14:m>
                <a:r>
                  <a:rPr lang="en-GB" altLang="de-DE" sz="1600" dirty="0"/>
                  <a:t>  =  118.5 mm;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de-DE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de-DE" sz="1600" b="1" i="1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b>
                        <m:r>
                          <a:rPr lang="en-US" altLang="de-DE" sz="1600" b="1" i="1">
                            <a:latin typeface="Cambria Math" panose="02040503050406030204" pitchFamily="18" charset="0"/>
                          </a:rPr>
                          <m:t>𝒔𝒖𝒃</m:t>
                        </m:r>
                      </m:sub>
                    </m:sSub>
                  </m:oMath>
                </a14:m>
                <a:r>
                  <a:rPr lang="en-GB" altLang="de-DE" sz="1600" dirty="0"/>
                  <a:t> =  58.5  mm.</a:t>
                </a:r>
              </a:p>
              <a:p>
                <a:endParaRPr lang="en-GB" sz="18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1E986524-4449-082C-D35B-B66927AA5E0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xfrm>
                <a:off x="360000" y="4016542"/>
                <a:ext cx="5437187" cy="1536409"/>
              </a:xfrm>
              <a:blipFill>
                <a:blip r:embed="rId2"/>
                <a:stretch>
                  <a:fillRect l="-2578" t="-4365" b="-293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6C74BC-E907-4280-3DA0-1155AB6C967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8775" y="1052736"/>
            <a:ext cx="5459414" cy="216024"/>
          </a:xfrm>
        </p:spPr>
        <p:txBody>
          <a:bodyPr/>
          <a:lstStyle/>
          <a:p>
            <a:pPr algn="ctr"/>
            <a:r>
              <a:rPr lang="en-US" dirty="0"/>
              <a:t>Antenna Efficiency</a:t>
            </a:r>
            <a:endParaRPr lang="en-GB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EC7EF4F-18D5-D8D5-A3D5-6DB5B952216F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3"/>
          <a:stretch>
            <a:fillRect/>
          </a:stretch>
        </p:blipFill>
        <p:spPr>
          <a:xfrm>
            <a:off x="371476" y="1276648"/>
            <a:ext cx="5446713" cy="2675774"/>
          </a:xfrm>
          <a:prstGeom prst="rect">
            <a:avLst/>
          </a:prstGeom>
          <a:solidFill>
            <a:srgbClr val="EBEBEB"/>
          </a:solidFill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4D72531-9947-F12B-53EF-36492266686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83338" y="1052736"/>
            <a:ext cx="5459414" cy="509994"/>
          </a:xfrm>
        </p:spPr>
        <p:txBody>
          <a:bodyPr/>
          <a:lstStyle/>
          <a:p>
            <a:pPr algn="ctr"/>
            <a:r>
              <a:rPr lang="en-US" dirty="0"/>
              <a:t>Connector</a:t>
            </a:r>
            <a:endParaRPr lang="en-GB" dirty="0"/>
          </a:p>
        </p:txBody>
      </p:sp>
      <p:pic>
        <p:nvPicPr>
          <p:cNvPr id="11" name="Picture 10" descr="Hirose U.FL - Wikipedia">
            <a:extLst>
              <a:ext uri="{FF2B5EF4-FFF2-40B4-BE49-F238E27FC236}">
                <a16:creationId xmlns:a16="http://schemas.microsoft.com/office/drawing/2014/main" id="{33F43675-B64A-70CE-645A-20C4B7487E8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44072" y="1808262"/>
            <a:ext cx="1566455" cy="1044303"/>
          </a:xfrm>
          <a:prstGeom prst="rect">
            <a:avLst/>
          </a:prstGeom>
        </p:spPr>
      </p:pic>
      <p:pic>
        <p:nvPicPr>
          <p:cNvPr id="12" name="Picture 11" descr="TE Connectivity / Linx Technologies CONSMA001-SMD-G-T Vergrößertes Bild">
            <a:extLst>
              <a:ext uri="{FF2B5EF4-FFF2-40B4-BE49-F238E27FC236}">
                <a16:creationId xmlns:a16="http://schemas.microsoft.com/office/drawing/2014/main" id="{87CD5EFA-6DE5-4678-9C32-930210283C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8408" y="1729259"/>
            <a:ext cx="913236" cy="12480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46E2C74-6290-96D6-2D8E-151941F990AA}"/>
              </a:ext>
            </a:extLst>
          </p:cNvPr>
          <p:cNvSpPr/>
          <p:nvPr/>
        </p:nvSpPr>
        <p:spPr>
          <a:xfrm>
            <a:off x="9624392" y="1615129"/>
            <a:ext cx="1224136" cy="1440160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GB" sz="2400" dirty="0" err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208D6D-E3A1-DEDC-4207-72BFF586C7E3}"/>
              </a:ext>
            </a:extLst>
          </p:cNvPr>
          <p:cNvSpPr/>
          <p:nvPr/>
        </p:nvSpPr>
        <p:spPr>
          <a:xfrm>
            <a:off x="6960096" y="1610333"/>
            <a:ext cx="1224136" cy="1440160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GB" sz="2400" dirty="0" err="1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309D2EF1-99D9-39A1-25AA-FF72996B254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05565" y="3501008"/>
            <a:ext cx="5437187" cy="1536410"/>
          </a:xfrm>
        </p:spPr>
        <p:txBody>
          <a:bodyPr/>
          <a:lstStyle/>
          <a:p>
            <a:r>
              <a:rPr lang="en-US" sz="1800" dirty="0"/>
              <a:t>What we gain: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Better lifecycle.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No need of an adapter.</a:t>
            </a:r>
          </a:p>
          <a:p>
            <a:r>
              <a:rPr lang="en-US" sz="1800" dirty="0"/>
              <a:t>What we (might) lose: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Bigger footprint – influence on the antenna characteristics.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032DD5B1-CA79-2FEA-D4CD-15C8BFF6DC16}"/>
              </a:ext>
            </a:extLst>
          </p:cNvPr>
          <p:cNvSpPr/>
          <p:nvPr/>
        </p:nvSpPr>
        <p:spPr>
          <a:xfrm>
            <a:off x="8310527" y="2017976"/>
            <a:ext cx="1187570" cy="720080"/>
          </a:xfrm>
          <a:prstGeom prst="rightArrow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GB" sz="2400" dirty="0" err="1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3A5B51F-717B-CB0A-9D06-551E8DC0B580}"/>
              </a:ext>
            </a:extLst>
          </p:cNvPr>
          <p:cNvSpPr txBox="1"/>
          <p:nvPr/>
        </p:nvSpPr>
        <p:spPr>
          <a:xfrm>
            <a:off x="7248128" y="3049215"/>
            <a:ext cx="8640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U. FL </a:t>
            </a:r>
            <a:endParaRPr lang="en-GB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58AE75C-5E44-EF54-B485-34A041B15A79}"/>
              </a:ext>
            </a:extLst>
          </p:cNvPr>
          <p:cNvSpPr txBox="1"/>
          <p:nvPr/>
        </p:nvSpPr>
        <p:spPr>
          <a:xfrm>
            <a:off x="9408368" y="3015530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Surface-mount SMA</a:t>
            </a:r>
            <a:endParaRPr lang="en-GB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6D76F19-4DBA-C4F5-C769-ED5F33825A15}"/>
              </a:ext>
            </a:extLst>
          </p:cNvPr>
          <p:cNvCxnSpPr/>
          <p:nvPr/>
        </p:nvCxnSpPr>
        <p:spPr>
          <a:xfrm>
            <a:off x="371476" y="4016542"/>
            <a:ext cx="5383556" cy="21906"/>
          </a:xfrm>
          <a:prstGeom prst="line">
            <a:avLst/>
          </a:prstGeom>
          <a:ln w="31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3BFF674-690C-837D-C48A-02870290FFA6}"/>
              </a:ext>
            </a:extLst>
          </p:cNvPr>
          <p:cNvCxnSpPr/>
          <p:nvPr/>
        </p:nvCxnSpPr>
        <p:spPr>
          <a:xfrm>
            <a:off x="6383338" y="3512787"/>
            <a:ext cx="5383556" cy="21906"/>
          </a:xfrm>
          <a:prstGeom prst="line">
            <a:avLst/>
          </a:prstGeom>
          <a:ln w="31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105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6F89B-ECFF-9409-9E92-37442B85B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Scaled Elliptical Dipole Optimization</a:t>
            </a:r>
            <a:endParaRPr lang="en-GB" cap="non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C449B4-3275-AC45-4C80-F50A435117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0000" y="2996952"/>
                <a:ext cx="4367848" cy="1584176"/>
              </a:xfrm>
            </p:spPr>
            <p:txBody>
              <a:bodyPr/>
              <a:lstStyle/>
              <a:p>
                <a:r>
                  <a:rPr lang="en-US" sz="1600" dirty="0"/>
                  <a:t>Maximum available length – 116.5 mm.</a:t>
                </a:r>
              </a:p>
              <a:p>
                <a:pPr marL="0" indent="0">
                  <a:buNone/>
                </a:pPr>
                <a:endParaRPr lang="en-US" sz="1600" dirty="0"/>
              </a:p>
              <a:p>
                <a:pPr marL="0" indent="0">
                  <a:buNone/>
                </a:pPr>
                <a:endParaRPr lang="en-US" sz="1600" dirty="0"/>
              </a:p>
              <a:p>
                <a:r>
                  <a:rPr lang="en-US" sz="1600" dirty="0"/>
                  <a:t>Parameters to optimize: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16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sz="1600" dirty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C449B4-3275-AC45-4C80-F50A435117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0000" y="2996952"/>
                <a:ext cx="4367848" cy="1584176"/>
              </a:xfrm>
              <a:blipFill>
                <a:blip r:embed="rId2"/>
                <a:stretch>
                  <a:fillRect l="-2789" t="-3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9">
            <a:extLst>
              <a:ext uri="{FF2B5EF4-FFF2-40B4-BE49-F238E27FC236}">
                <a16:creationId xmlns:a16="http://schemas.microsoft.com/office/drawing/2014/main" id="{4601D475-0F48-23F3-2E0D-7522056D4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80728"/>
            <a:ext cx="4075122" cy="2001961"/>
          </a:xfrm>
          <a:prstGeom prst="rect">
            <a:avLst/>
          </a:prstGeom>
          <a:solidFill>
            <a:srgbClr val="EBEBEB"/>
          </a:solidFill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8D13D8B-5295-4968-EEBB-C4B656FA7C0D}"/>
                  </a:ext>
                </a:extLst>
              </p:cNvPr>
              <p:cNvSpPr txBox="1"/>
              <p:nvPr/>
            </p:nvSpPr>
            <p:spPr>
              <a:xfrm>
                <a:off x="983432" y="3478014"/>
                <a:ext cx="1541897" cy="4979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>
                  <a:lnSpc>
                    <a:spcPct val="95000"/>
                  </a:lnSpc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116.5−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 err="1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8D13D8B-5295-4968-EEBB-C4B656FA7C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432" y="3478014"/>
                <a:ext cx="1541897" cy="497957"/>
              </a:xfrm>
              <a:prstGeom prst="rect">
                <a:avLst/>
              </a:prstGeom>
              <a:blipFill>
                <a:blip r:embed="rId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8D24B594-D6CF-9F40-A392-911EBDDBD3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299" y="1412776"/>
            <a:ext cx="3909045" cy="306791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E38A538-69AE-9AAD-244A-F56E7F25D974}"/>
              </a:ext>
            </a:extLst>
          </p:cNvPr>
          <p:cNvSpPr txBox="1"/>
          <p:nvPr/>
        </p:nvSpPr>
        <p:spPr>
          <a:xfrm>
            <a:off x="4439816" y="5796292"/>
            <a:ext cx="4181562" cy="297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GB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𝑆11 results from the coarse parameter sweep. </a:t>
            </a:r>
            <a:endParaRPr lang="en-GB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7409DA-482B-C466-D011-4F93DF31C03D}"/>
              </a:ext>
            </a:extLst>
          </p:cNvPr>
          <p:cNvSpPr txBox="1"/>
          <p:nvPr/>
        </p:nvSpPr>
        <p:spPr>
          <a:xfrm>
            <a:off x="8472264" y="4437112"/>
            <a:ext cx="28083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i="1" u="none" strike="noStrike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Heatmap of the coverage ratio from the coarse parameter sweep. </a:t>
            </a:r>
            <a:endParaRPr lang="en-GB" sz="20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31F2155-84AA-924B-0591-0FAF11EF84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665" y="1099645"/>
            <a:ext cx="3120286" cy="47422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9A63A7-3351-A10E-6544-FE1B87B024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0629" y="4692598"/>
            <a:ext cx="1663163" cy="11846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3320F4-F3F9-0EB9-92AB-C05E21F9C195}"/>
              </a:ext>
            </a:extLst>
          </p:cNvPr>
          <p:cNvSpPr txBox="1"/>
          <p:nvPr/>
        </p:nvSpPr>
        <p:spPr>
          <a:xfrm>
            <a:off x="383187" y="4829425"/>
            <a:ext cx="2218549" cy="911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1400" dirty="0"/>
              <a:t>Model </a:t>
            </a:r>
            <a:r>
              <a:rPr lang="en-GB" sz="1400" dirty="0"/>
              <a:t>includes near-field environment: </a:t>
            </a:r>
          </a:p>
          <a:p>
            <a:pPr marL="285750" indent="-28575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GB" sz="1400" dirty="0"/>
              <a:t>dielectric frame (red)</a:t>
            </a:r>
          </a:p>
          <a:p>
            <a:pPr marL="285750" indent="-28575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GB" sz="1400" dirty="0"/>
              <a:t>lysimeter wall (white).</a:t>
            </a:r>
            <a:endParaRPr lang="en-GB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9353D3-9A45-BD0A-B680-1D1856535C5E}"/>
              </a:ext>
            </a:extLst>
          </p:cNvPr>
          <p:cNvSpPr txBox="1"/>
          <p:nvPr/>
        </p:nvSpPr>
        <p:spPr>
          <a:xfrm>
            <a:off x="8361359" y="413388"/>
            <a:ext cx="2868282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>
                <a:solidFill>
                  <a:schemeClr val="bg2">
                    <a:lumMod val="50000"/>
                  </a:schemeClr>
                </a:solidFill>
              </a:rPr>
              <a:t>[1] R. Chkhetia, L. Schreckenberg, A. Mester, E. Zimmermann, and G. Natour, “Optimization of a 900 MHz Elliptical Dipole Antenna for a GPR Monitoring System,” 2026.</a:t>
            </a:r>
          </a:p>
        </p:txBody>
      </p:sp>
    </p:spTree>
    <p:extLst>
      <p:ext uri="{BB962C8B-B14F-4D97-AF65-F5344CB8AC3E}">
        <p14:creationId xmlns:p14="http://schemas.microsoft.com/office/powerpoint/2010/main" val="3610044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351BF-9056-8CDA-8B40-4DC4D1E80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Slot Loading</a:t>
            </a:r>
            <a:endParaRPr lang="en-GB" cap="none" dirty="0"/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201876B1-397F-3DF3-3778-AA9CEA3219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452" y="2924442"/>
            <a:ext cx="5081829" cy="243044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1063C5A-F28C-00A2-98AA-16EA4FFCE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66" y="2924442"/>
            <a:ext cx="5080909" cy="243000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AF85C63-5DDB-8B2D-0847-8E8FEAB08013}"/>
              </a:ext>
            </a:extLst>
          </p:cNvPr>
          <p:cNvCxnSpPr>
            <a:cxnSpLocks/>
          </p:cNvCxnSpPr>
          <p:nvPr/>
        </p:nvCxnSpPr>
        <p:spPr>
          <a:xfrm>
            <a:off x="6992827" y="4167626"/>
            <a:ext cx="129614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C2A24E7-598D-82DA-9733-3D527735D831}"/>
              </a:ext>
            </a:extLst>
          </p:cNvPr>
          <p:cNvSpPr txBox="1"/>
          <p:nvPr/>
        </p:nvSpPr>
        <p:spPr>
          <a:xfrm>
            <a:off x="7328484" y="3967440"/>
            <a:ext cx="648072" cy="253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100" dirty="0"/>
              <a:t>30 mm</a:t>
            </a:r>
            <a:endParaRPr lang="en-GB" sz="1100" dirty="0" err="1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BCBF139-4FA0-1222-2902-B9BB270166FC}"/>
              </a:ext>
            </a:extLst>
          </p:cNvPr>
          <p:cNvCxnSpPr>
            <a:cxnSpLocks/>
          </p:cNvCxnSpPr>
          <p:nvPr/>
        </p:nvCxnSpPr>
        <p:spPr>
          <a:xfrm flipV="1">
            <a:off x="9920772" y="3716530"/>
            <a:ext cx="0" cy="93610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9904EEF-CB2C-F680-EB1C-275184230360}"/>
              </a:ext>
            </a:extLst>
          </p:cNvPr>
          <p:cNvSpPr txBox="1"/>
          <p:nvPr/>
        </p:nvSpPr>
        <p:spPr>
          <a:xfrm>
            <a:off x="9848763" y="4036080"/>
            <a:ext cx="1552513" cy="253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100" dirty="0"/>
              <a:t>24.2 mm</a:t>
            </a:r>
            <a:endParaRPr lang="en-GB" sz="1100" dirty="0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8AC1D6-A5A1-FC6B-303C-426FD0178313}"/>
              </a:ext>
            </a:extLst>
          </p:cNvPr>
          <p:cNvSpPr txBox="1"/>
          <p:nvPr/>
        </p:nvSpPr>
        <p:spPr>
          <a:xfrm>
            <a:off x="1847528" y="5274689"/>
            <a:ext cx="2592288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Original design</a:t>
            </a:r>
            <a:endParaRPr lang="en-GB" i="1" dirty="0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2060D7-2F23-6FEE-2972-B630C9AE7B46}"/>
              </a:ext>
            </a:extLst>
          </p:cNvPr>
          <p:cNvSpPr txBox="1"/>
          <p:nvPr/>
        </p:nvSpPr>
        <p:spPr>
          <a:xfrm>
            <a:off x="8046038" y="5274689"/>
            <a:ext cx="1872207" cy="355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Slotted design</a:t>
            </a:r>
            <a:endParaRPr lang="en-GB" i="1" dirty="0" err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E0B49EE-0157-DFCB-B591-E5B6A7D43D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95024" y="836712"/>
            <a:ext cx="3390197" cy="208540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4D9FEBA-33E5-181A-89B5-A764946A50B5}"/>
              </a:ext>
            </a:extLst>
          </p:cNvPr>
          <p:cNvSpPr txBox="1"/>
          <p:nvPr/>
        </p:nvSpPr>
        <p:spPr>
          <a:xfrm>
            <a:off x="479376" y="1160246"/>
            <a:ext cx="584007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000" dirty="0"/>
              <a:t>Advantages:</a:t>
            </a:r>
          </a:p>
          <a:p>
            <a:pPr marL="342900" indent="-342900" algn="l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Better performance at lower frequencies.</a:t>
            </a:r>
          </a:p>
          <a:p>
            <a:pPr algn="l">
              <a:lnSpc>
                <a:spcPct val="95000"/>
              </a:lnSpc>
            </a:pPr>
            <a:endParaRPr lang="en-US" sz="2000" dirty="0"/>
          </a:p>
          <a:p>
            <a:pPr algn="l">
              <a:lnSpc>
                <a:spcPct val="95000"/>
              </a:lnSpc>
            </a:pPr>
            <a:r>
              <a:rPr lang="en-US" sz="2000" dirty="0"/>
              <a:t>Needs to be investigated:</a:t>
            </a:r>
          </a:p>
          <a:p>
            <a:pPr marL="342900" indent="-342900" algn="l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Effects on time-domain performance, radiation patterns.</a:t>
            </a:r>
          </a:p>
        </p:txBody>
      </p:sp>
    </p:spTree>
    <p:extLst>
      <p:ext uri="{BB962C8B-B14F-4D97-AF65-F5344CB8AC3E}">
        <p14:creationId xmlns:p14="http://schemas.microsoft.com/office/powerpoint/2010/main" val="1316864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15A59EB0-AB3E-1295-9E89-C0E0FA565B2A}"/>
              </a:ext>
            </a:extLst>
          </p:cNvPr>
          <p:cNvSpPr/>
          <p:nvPr/>
        </p:nvSpPr>
        <p:spPr>
          <a:xfrm>
            <a:off x="4239260" y="836712"/>
            <a:ext cx="3744416" cy="5040560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95000"/>
              </a:lnSpc>
            </a:pPr>
            <a:r>
              <a:rPr lang="en-US" sz="2400" dirty="0">
                <a:solidFill>
                  <a:schemeClr val="tx1"/>
                </a:solidFill>
              </a:rPr>
              <a:t>V 9.2</a:t>
            </a: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>
              <a:lnSpc>
                <a:spcPct val="95000"/>
              </a:lnSpc>
            </a:pPr>
            <a:r>
              <a:rPr lang="en-US" sz="1600" i="1" dirty="0">
                <a:solidFill>
                  <a:schemeClr val="tx1"/>
                </a:solidFill>
              </a:rPr>
              <a:t>        Top layer              Bottom Layer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F86D3C7-3CDE-4FA7-FA06-DDFADA3598C4}"/>
              </a:ext>
            </a:extLst>
          </p:cNvPr>
          <p:cNvSpPr/>
          <p:nvPr/>
        </p:nvSpPr>
        <p:spPr>
          <a:xfrm>
            <a:off x="8281122" y="836712"/>
            <a:ext cx="3744416" cy="5040560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95000"/>
              </a:lnSpc>
            </a:pPr>
            <a:r>
              <a:rPr lang="en-US" sz="2400" dirty="0">
                <a:solidFill>
                  <a:schemeClr val="tx1"/>
                </a:solidFill>
              </a:rPr>
              <a:t>V 9.3</a:t>
            </a: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>
              <a:lnSpc>
                <a:spcPct val="95000"/>
              </a:lnSpc>
            </a:pPr>
            <a:r>
              <a:rPr lang="en-US" sz="1600" i="1" dirty="0">
                <a:solidFill>
                  <a:schemeClr val="tx1"/>
                </a:solidFill>
              </a:rPr>
              <a:t>        Top layer              Bottom Layer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6A00D51-3B70-FE75-D29D-25C49112D155}"/>
              </a:ext>
            </a:extLst>
          </p:cNvPr>
          <p:cNvSpPr/>
          <p:nvPr/>
        </p:nvSpPr>
        <p:spPr>
          <a:xfrm>
            <a:off x="191344" y="836712"/>
            <a:ext cx="3744416" cy="5040560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95000"/>
              </a:lnSpc>
            </a:pPr>
            <a:r>
              <a:rPr lang="en-US" sz="2400" dirty="0">
                <a:solidFill>
                  <a:schemeClr val="tx1"/>
                </a:solidFill>
              </a:rPr>
              <a:t>V 9.1</a:t>
            </a: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24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>
              <a:lnSpc>
                <a:spcPct val="95000"/>
              </a:lnSpc>
            </a:pPr>
            <a:r>
              <a:rPr lang="en-US" sz="1600" i="1" dirty="0">
                <a:solidFill>
                  <a:schemeClr val="tx1"/>
                </a:solidFill>
              </a:rPr>
              <a:t>        Top layer              Bottom Layer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2A192-AD01-FB38-D535-A3F736E6A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440704"/>
          </a:xfrm>
        </p:spPr>
        <p:txBody>
          <a:bodyPr/>
          <a:lstStyle/>
          <a:p>
            <a:r>
              <a:rPr lang="de-DE" cap="none" dirty="0" err="1"/>
              <a:t>Scaled</a:t>
            </a:r>
            <a:r>
              <a:rPr lang="de-DE" cap="none" dirty="0"/>
              <a:t> Antenna Designs (Altium)</a:t>
            </a:r>
            <a:endParaRPr lang="en-GB" cap="none" dirty="0"/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194FF62F-358B-2B2F-B80B-0AA203E02C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08048" y="1289944"/>
            <a:ext cx="1588608" cy="419100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C94A0ABF-857E-E138-A437-7E3C29FD7786}"/>
              </a:ext>
            </a:extLst>
          </p:cNvPr>
          <p:cNvGrpSpPr/>
          <p:nvPr/>
        </p:nvGrpSpPr>
        <p:grpSpPr>
          <a:xfrm>
            <a:off x="367169" y="1290278"/>
            <a:ext cx="3392767" cy="4190666"/>
            <a:chOff x="358774" y="1290278"/>
            <a:chExt cx="3392767" cy="419066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B616E39-9228-84CE-577E-D6DD292D4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8774" y="1290278"/>
              <a:ext cx="1594219" cy="4190666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16135E7-F84F-25DF-03A1-03EC1A02E6FA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6741" y="1290278"/>
              <a:ext cx="1594800" cy="4190666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E3893E8C-6FE1-4030-79DC-068E0CFDC7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5547" y="1289944"/>
            <a:ext cx="1588608" cy="41910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D1442EC8-4773-8BD7-362D-8E67181B8BD1}"/>
              </a:ext>
            </a:extLst>
          </p:cNvPr>
          <p:cNvGrpSpPr/>
          <p:nvPr/>
        </p:nvGrpSpPr>
        <p:grpSpPr>
          <a:xfrm>
            <a:off x="8462346" y="1289944"/>
            <a:ext cx="3362239" cy="4191000"/>
            <a:chOff x="4506310" y="1289944"/>
            <a:chExt cx="3362239" cy="419100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817A8E6-FD69-37D5-5213-49EC4C5C4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06310" y="1289944"/>
              <a:ext cx="1589690" cy="419100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1133A4E-E678-1169-DD49-330651096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93809" y="1289944"/>
              <a:ext cx="1574740" cy="4191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229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9A472-8137-1EA6-00B9-57AF4660B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First Measurements with Scaled Designs</a:t>
            </a:r>
            <a:endParaRPr lang="en-GB" cap="none" dirty="0"/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A4335765-A2F9-06CC-359B-3E6ECEE66C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74" y="1495089"/>
            <a:ext cx="2784898" cy="2088674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Arrow: Up 16">
            <a:extLst>
              <a:ext uri="{FF2B5EF4-FFF2-40B4-BE49-F238E27FC236}">
                <a16:creationId xmlns:a16="http://schemas.microsoft.com/office/drawing/2014/main" id="{400AD963-AFCD-2B3C-F7D3-9CF6C7CF8B45}"/>
              </a:ext>
            </a:extLst>
          </p:cNvPr>
          <p:cNvSpPr/>
          <p:nvPr/>
        </p:nvSpPr>
        <p:spPr>
          <a:xfrm rot="16200000">
            <a:off x="1571204" y="1438322"/>
            <a:ext cx="360040" cy="1483139"/>
          </a:xfrm>
          <a:prstGeom prst="upArrow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>
              <a:lnSpc>
                <a:spcPct val="95000"/>
              </a:lnSpc>
            </a:pPr>
            <a:r>
              <a:rPr lang="en-US" sz="1100" b="1" dirty="0"/>
              <a:t>S</a:t>
            </a:r>
            <a:r>
              <a:rPr lang="en-US" sz="1100" b="1" baseline="-25000" dirty="0"/>
              <a:t>12</a:t>
            </a:r>
            <a:endParaRPr lang="en-GB" sz="1100" b="1" dirty="0" err="1"/>
          </a:p>
        </p:txBody>
      </p:sp>
      <p:sp>
        <p:nvSpPr>
          <p:cNvPr id="18" name="Arrow: U-Turn 17">
            <a:extLst>
              <a:ext uri="{FF2B5EF4-FFF2-40B4-BE49-F238E27FC236}">
                <a16:creationId xmlns:a16="http://schemas.microsoft.com/office/drawing/2014/main" id="{6ACA2497-A9CB-B3FB-6D70-457919B9EE04}"/>
              </a:ext>
            </a:extLst>
          </p:cNvPr>
          <p:cNvSpPr/>
          <p:nvPr/>
        </p:nvSpPr>
        <p:spPr>
          <a:xfrm rot="5400000">
            <a:off x="1127448" y="2287906"/>
            <a:ext cx="720080" cy="864096"/>
          </a:xfrm>
          <a:prstGeom prst="uturnArrow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270" rtlCol="0" anchor="t"/>
          <a:lstStyle/>
          <a:p>
            <a:pPr algn="r">
              <a:lnSpc>
                <a:spcPct val="95000"/>
              </a:lnSpc>
            </a:pPr>
            <a:r>
              <a:rPr lang="en-US" sz="1050" b="1" dirty="0">
                <a:solidFill>
                  <a:schemeClr val="tx1"/>
                </a:solidFill>
              </a:rPr>
              <a:t> S</a:t>
            </a:r>
            <a:r>
              <a:rPr lang="en-US" sz="1050" b="1" baseline="-25000" dirty="0">
                <a:solidFill>
                  <a:schemeClr val="tx1"/>
                </a:solidFill>
              </a:rPr>
              <a:t>11</a:t>
            </a:r>
            <a:endParaRPr lang="en-GB" sz="1050" b="1" dirty="0" err="1">
              <a:solidFill>
                <a:schemeClr val="tx1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B7BDB52-32A4-88BB-F269-63BA2BF96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208" y="1639831"/>
            <a:ext cx="4009034" cy="340160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EC13A80-1B27-B625-1CE9-7A0F4CFE1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3752" y="1639831"/>
            <a:ext cx="4009500" cy="34020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2146038-DAC6-BD17-D40B-97D16A7E465E}"/>
              </a:ext>
            </a:extLst>
          </p:cNvPr>
          <p:cNvSpPr txBox="1"/>
          <p:nvPr/>
        </p:nvSpPr>
        <p:spPr>
          <a:xfrm>
            <a:off x="4799856" y="1412776"/>
            <a:ext cx="2664296" cy="297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400" dirty="0"/>
              <a:t>Influence of the SMA connector</a:t>
            </a:r>
            <a:endParaRPr lang="en-GB" sz="1400" dirty="0" err="1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9BBE0CF-EE68-8F6A-C03D-7BB46F5855F2}"/>
              </a:ext>
            </a:extLst>
          </p:cNvPr>
          <p:cNvSpPr txBox="1"/>
          <p:nvPr/>
        </p:nvSpPr>
        <p:spPr>
          <a:xfrm>
            <a:off x="9191878" y="1412776"/>
            <a:ext cx="2088232" cy="297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400" dirty="0"/>
              <a:t>Influence of slot loading</a:t>
            </a:r>
            <a:endParaRPr lang="en-GB" sz="1400" dirty="0" err="1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3AF5147-1BEF-49F0-D994-478C975D8D09}"/>
              </a:ext>
            </a:extLst>
          </p:cNvPr>
          <p:cNvSpPr txBox="1"/>
          <p:nvPr/>
        </p:nvSpPr>
        <p:spPr>
          <a:xfrm>
            <a:off x="358774" y="3800071"/>
            <a:ext cx="3288954" cy="1495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2-port measurements were conducted in the anechoic chamber.</a:t>
            </a:r>
          </a:p>
          <a:p>
            <a:pPr marL="342900" indent="-342900" algn="l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Distance between the antennas: 1 m.</a:t>
            </a:r>
          </a:p>
          <a:p>
            <a:pPr marL="342900" indent="-342900" algn="l">
              <a:lnSpc>
                <a:spcPct val="95000"/>
              </a:lnSpc>
              <a:buFont typeface="Arial" panose="020B0604020202020204" pitchFamily="34" charset="0"/>
              <a:buChar char="•"/>
            </a:pPr>
            <a:endParaRPr lang="en-GB" sz="1600" dirty="0" err="1"/>
          </a:p>
        </p:txBody>
      </p:sp>
    </p:spTree>
    <p:extLst>
      <p:ext uri="{BB962C8B-B14F-4D97-AF65-F5344CB8AC3E}">
        <p14:creationId xmlns:p14="http://schemas.microsoft.com/office/powerpoint/2010/main" val="1685530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64728-890C-2886-FC2B-1DFF563EA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Conclusions and Outlook</a:t>
            </a:r>
            <a:endParaRPr lang="en-GB" cap="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2511B-94E5-FF6D-EF2C-C97DD84BB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268760"/>
            <a:ext cx="10704552" cy="4680520"/>
          </a:xfrm>
        </p:spPr>
        <p:txBody>
          <a:bodyPr/>
          <a:lstStyle/>
          <a:p>
            <a:r>
              <a:rPr lang="en-US" sz="1600" dirty="0"/>
              <a:t>Existing antenna design was </a:t>
            </a:r>
            <a:r>
              <a:rPr lang="en-US" sz="1600" dirty="0" err="1"/>
              <a:t>characterised</a:t>
            </a:r>
            <a:r>
              <a:rPr lang="en-US" sz="1600" dirty="0"/>
              <a:t> and primary areas of improvement were identified: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/>
              <a:t>Inefficient radiation due to small size.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/>
              <a:t>Mechanically instable connector.</a:t>
            </a:r>
          </a:p>
          <a:p>
            <a:r>
              <a:rPr lang="en-US" sz="1600" dirty="0"/>
              <a:t>New antenna were designed: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/>
              <a:t>Scaled antenna (v 9.1) achieves reflection coefficient of better than -10 dB in the upper part of the operating band.</a:t>
            </a:r>
          </a:p>
          <a:p>
            <a:r>
              <a:rPr lang="en-US" sz="1600" dirty="0"/>
              <a:t>Implemented Python script for inversion</a:t>
            </a:r>
          </a:p>
          <a:p>
            <a:endParaRPr lang="en-US" sz="1600" dirty="0"/>
          </a:p>
          <a:p>
            <a:pPr marL="0" indent="0">
              <a:buNone/>
            </a:pPr>
            <a:r>
              <a:rPr lang="en-US" sz="1600" dirty="0"/>
              <a:t>Short-term plans for the antenna optimization:</a:t>
            </a:r>
          </a:p>
          <a:p>
            <a:r>
              <a:rPr lang="en-US" sz="1600" dirty="0"/>
              <a:t>Directivity patterns (ongoing work, Tamazi Mukeria).</a:t>
            </a:r>
          </a:p>
          <a:p>
            <a:r>
              <a:rPr lang="en-US" sz="1600" dirty="0"/>
              <a:t>Crosstalk analysis (ongoing work, Tamazi Mukeria).</a:t>
            </a:r>
          </a:p>
          <a:p>
            <a:r>
              <a:rPr lang="en-US" sz="1600" dirty="0"/>
              <a:t>Implement GPR inversion for a multi-channel system.</a:t>
            </a:r>
          </a:p>
          <a:p>
            <a:r>
              <a:rPr lang="en-US" sz="1600" dirty="0"/>
              <a:t>Test different antenna configurations to improve resolution.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3204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2262AC-9982-AFAE-B418-656498B3A966}"/>
              </a:ext>
            </a:extLst>
          </p:cNvPr>
          <p:cNvSpPr txBox="1"/>
          <p:nvPr/>
        </p:nvSpPr>
        <p:spPr>
          <a:xfrm>
            <a:off x="1775520" y="2810369"/>
            <a:ext cx="8640960" cy="73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400" b="1" dirty="0">
                <a:solidFill>
                  <a:schemeClr val="tx2"/>
                </a:solidFill>
              </a:rPr>
              <a:t>Thank you for your attention!</a:t>
            </a:r>
            <a:endParaRPr lang="en-GB" sz="4400" b="1" dirty="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941494"/>
      </p:ext>
    </p:extLst>
  </p:cSld>
  <p:clrMapOvr>
    <a:masterClrMapping/>
  </p:clrMapOvr>
</p:sld>
</file>

<file path=ppt/theme/theme1.xml><?xml version="1.0" encoding="utf-8"?>
<a:theme xmlns:a="http://schemas.openxmlformats.org/drawingml/2006/main" name="1_ZEA-1_English">
  <a:themeElements>
    <a:clrScheme name="CD-Farben Forschungszentrum Jülich">
      <a:dk1>
        <a:srgbClr val="000000"/>
      </a:dk1>
      <a:lt1>
        <a:srgbClr val="FFFFFF"/>
      </a:lt1>
      <a:dk2>
        <a:srgbClr val="023D6B"/>
      </a:dk2>
      <a:lt2>
        <a:srgbClr val="EBEBEB"/>
      </a:lt2>
      <a:accent1>
        <a:srgbClr val="ADBDE3"/>
      </a:accent1>
      <a:accent2>
        <a:srgbClr val="EB5F73"/>
      </a:accent2>
      <a:accent3>
        <a:srgbClr val="AF82B9"/>
      </a:accent3>
      <a:accent4>
        <a:srgbClr val="FAB45A"/>
      </a:accent4>
      <a:accent5>
        <a:srgbClr val="FAEB5A"/>
      </a:accent5>
      <a:accent6>
        <a:srgbClr val="B9D25F"/>
      </a:accent6>
      <a:hlink>
        <a:srgbClr val="ADBDE3"/>
      </a:hlink>
      <a:folHlink>
        <a:srgbClr val="023D6B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5000"/>
          </a:lnSpc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lnSpc>
            <a:spcPct val="95000"/>
          </a:lnSpc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Juelich_PowerPoint_16x9_en.potx" id="{29595BB3-892E-4A2B-BFFC-905C8F8D5303}" vid="{E1FF22B7-866D-4E77-AF2B-40B5522CEB0B}"/>
    </a:ext>
  </a:extLst>
</a:theme>
</file>

<file path=ppt/theme/theme2.xml><?xml version="1.0" encoding="utf-8"?>
<a:theme xmlns:a="http://schemas.openxmlformats.org/drawingml/2006/main" name="Office">
  <a:themeElements>
    <a:clrScheme name="Benutzerdefiniert 282">
      <a:dk1>
        <a:sysClr val="windowText" lastClr="000000"/>
      </a:dk1>
      <a:lt1>
        <a:sysClr val="window" lastClr="FFFFFF"/>
      </a:lt1>
      <a:dk2>
        <a:srgbClr val="AF82B9"/>
      </a:dk2>
      <a:lt2>
        <a:srgbClr val="EBEBEB"/>
      </a:lt2>
      <a:accent1>
        <a:srgbClr val="023D6B"/>
      </a:accent1>
      <a:accent2>
        <a:srgbClr val="ADBDE3"/>
      </a:accent2>
      <a:accent3>
        <a:srgbClr val="B9D25F"/>
      </a:accent3>
      <a:accent4>
        <a:srgbClr val="FAEB5A"/>
      </a:accent4>
      <a:accent5>
        <a:srgbClr val="FAB45A"/>
      </a:accent5>
      <a:accent6>
        <a:srgbClr val="EB5F7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Benutzerdefiniert 282">
      <a:dk1>
        <a:sysClr val="windowText" lastClr="000000"/>
      </a:dk1>
      <a:lt1>
        <a:sysClr val="window" lastClr="FFFFFF"/>
      </a:lt1>
      <a:dk2>
        <a:srgbClr val="AF82B9"/>
      </a:dk2>
      <a:lt2>
        <a:srgbClr val="EBEBEB"/>
      </a:lt2>
      <a:accent1>
        <a:srgbClr val="023D6B"/>
      </a:accent1>
      <a:accent2>
        <a:srgbClr val="ADBDE3"/>
      </a:accent2>
      <a:accent3>
        <a:srgbClr val="B9D25F"/>
      </a:accent3>
      <a:accent4>
        <a:srgbClr val="FAEB5A"/>
      </a:accent4>
      <a:accent5>
        <a:srgbClr val="FAB45A"/>
      </a:accent5>
      <a:accent6>
        <a:srgbClr val="EB5F7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Juelich_PowerPoint_16x9</Template>
  <TotalTime>0</TotalTime>
  <Words>815</Words>
  <Application>Microsoft Office PowerPoint</Application>
  <PresentationFormat>Widescreen</PresentationFormat>
  <Paragraphs>212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Cambria Math</vt:lpstr>
      <vt:lpstr>Courier New</vt:lpstr>
      <vt:lpstr>Wingdings</vt:lpstr>
      <vt:lpstr>1_ZEA-1_English</vt:lpstr>
      <vt:lpstr>Scalable Multi-Channel GPR Tomography System</vt:lpstr>
      <vt:lpstr>Agenda</vt:lpstr>
      <vt:lpstr>PhD Objectives</vt:lpstr>
      <vt:lpstr>Existing Antenna Design</vt:lpstr>
      <vt:lpstr>Antenna Modeling and Simulation</vt:lpstr>
      <vt:lpstr>Characterization of the Existing Antenna</vt:lpstr>
      <vt:lpstr>Characterization of the Existing Antenna</vt:lpstr>
      <vt:lpstr>Areas for Improvement</vt:lpstr>
      <vt:lpstr>Scaled Elliptical Dipole Optimization</vt:lpstr>
      <vt:lpstr>Slot Loading</vt:lpstr>
      <vt:lpstr>Scaled Antenna Designs (Altium)</vt:lpstr>
      <vt:lpstr>First Measurements with Scaled Designs</vt:lpstr>
      <vt:lpstr>Conclusions and Outlook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der präsentation</dc:title>
  <dc:creator>admin.reisen</dc:creator>
  <cp:lastModifiedBy>Chkhetia, Rati</cp:lastModifiedBy>
  <cp:revision>910</cp:revision>
  <dcterms:created xsi:type="dcterms:W3CDTF">2019-11-11T12:51:38Z</dcterms:created>
  <dcterms:modified xsi:type="dcterms:W3CDTF">2026-09-08T08:57:40Z</dcterms:modified>
</cp:coreProperties>
</file>