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handoutMasterIdLst>
    <p:handoutMasterId r:id="rId32"/>
  </p:handoutMasterIdLst>
  <p:sldIdLst>
    <p:sldId id="270" r:id="rId2"/>
    <p:sldId id="2399" r:id="rId3"/>
    <p:sldId id="2430" r:id="rId4"/>
    <p:sldId id="2432" r:id="rId5"/>
    <p:sldId id="2435" r:id="rId6"/>
    <p:sldId id="2436" r:id="rId7"/>
    <p:sldId id="2443" r:id="rId8"/>
    <p:sldId id="2434" r:id="rId9"/>
    <p:sldId id="2437" r:id="rId10"/>
    <p:sldId id="2474" r:id="rId11"/>
    <p:sldId id="2389" r:id="rId12"/>
    <p:sldId id="2380" r:id="rId13"/>
    <p:sldId id="2446" r:id="rId14"/>
    <p:sldId id="2476" r:id="rId15"/>
    <p:sldId id="2447" r:id="rId16"/>
    <p:sldId id="2472" r:id="rId17"/>
    <p:sldId id="2423" r:id="rId18"/>
    <p:sldId id="2424" r:id="rId19"/>
    <p:sldId id="2390" r:id="rId20"/>
    <p:sldId id="2465" r:id="rId21"/>
    <p:sldId id="2442" r:id="rId22"/>
    <p:sldId id="2451" r:id="rId23"/>
    <p:sldId id="2462" r:id="rId24"/>
    <p:sldId id="2448" r:id="rId25"/>
    <p:sldId id="2463" r:id="rId26"/>
    <p:sldId id="339" r:id="rId27"/>
    <p:sldId id="2460" r:id="rId28"/>
    <p:sldId id="2469" r:id="rId29"/>
    <p:sldId id="2477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26" userDrawn="1">
          <p15:clr>
            <a:srgbClr val="A4A3A4"/>
          </p15:clr>
        </p15:guide>
        <p15:guide id="2" pos="23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D6B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17" autoAdjust="0"/>
    <p:restoredTop sz="97461" autoAdjust="0"/>
  </p:normalViewPr>
  <p:slideViewPr>
    <p:cSldViewPr showGuides="1">
      <p:cViewPr varScale="1">
        <p:scale>
          <a:sx n="70" d="100"/>
          <a:sy n="70" d="100"/>
        </p:scale>
        <p:origin x="652" y="52"/>
      </p:cViewPr>
      <p:guideLst>
        <p:guide orient="horz" pos="1026"/>
        <p:guide pos="23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howGuides="1">
      <p:cViewPr varScale="1">
        <p:scale>
          <a:sx n="97" d="100"/>
          <a:sy n="97" d="100"/>
        </p:scale>
        <p:origin x="3534" y="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>
            <a:extLst>
              <a:ext uri="{FF2B5EF4-FFF2-40B4-BE49-F238E27FC236}">
                <a16:creationId xmlns:a16="http://schemas.microsoft.com/office/drawing/2014/main" id="{6E1389CC-567B-462D-9606-5A6D48725E1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E32223E6-8DEC-4459-8B52-D06E9BD3DAD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E9E86A-6679-4EC8-847C-9F954F45BF68}" type="datetimeFigureOut">
              <a:rPr lang="de-DE" smtClean="0"/>
              <a:t>01.09.2026</a:t>
            </a:fld>
            <a:endParaRPr lang="de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DDE09F90-192B-4C21-A710-7EFC4BA93B8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077B6243-ABD9-472E-9641-6E7B2B863DE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48E8B7-5326-4A3E-8AE4-83D3CDA8A9F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465754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13C419-10E8-4216-A6CC-B7C8A23909AD}" type="datetimeFigureOut">
              <a:rPr lang="de-DE" smtClean="0"/>
              <a:t>01.09.2026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66CAD1-FD47-46B0-9C16-1B81F4E690E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013254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171450" indent="-171450" algn="l" defTabSz="914400" rtl="0" eaLnBrk="1" latinLnBrk="0" hangingPunct="1">
      <a:buFont typeface="Arial" panose="020B0604020202020204" pitchFamily="34" charset="0"/>
      <a:buChar char="•"/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628650" indent="-171450" algn="l" defTabSz="914400" rtl="0" eaLnBrk="1" latinLnBrk="0" hangingPunct="1">
      <a:buFont typeface="Arial" panose="020B0604020202020204" pitchFamily="34" charset="0"/>
      <a:buChar char="•"/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1085850" indent="-171450" algn="l" defTabSz="914400" rtl="0" eaLnBrk="1" latinLnBrk="0" hangingPunct="1">
      <a:buFont typeface="Arial" panose="020B0604020202020204" pitchFamily="34" charset="0"/>
      <a:buChar char="•"/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543050" indent="-171450" algn="l" defTabSz="914400" rtl="0" eaLnBrk="1" latinLnBrk="0" hangingPunct="1">
      <a:buFont typeface="Arial" panose="020B0604020202020204" pitchFamily="34" charset="0"/>
      <a:buChar char="•"/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2000250" indent="-171450" algn="l" defTabSz="914400" rtl="0" eaLnBrk="1" latinLnBrk="0" hangingPunct="1">
      <a:buFont typeface="Arial" panose="020B0604020202020204" pitchFamily="34" charset="0"/>
      <a:buChar char="•"/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AE6FF-AAC5-8862-3818-BD7419117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3CA5A6A1-7956-C9FF-23C8-9F709BC5F2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471ABFDF-2127-4465-2955-AD67938356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A6FE2B8F-9F9A-71D0-EE19-9494761395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2476B9-1E39-43CE-B439-D1A2A9722A45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0519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2476B9-1E39-43CE-B439-D1A2A9722A45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3508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2476B9-1E39-43CE-B439-D1A2A9722A45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7589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A2DEC4-E127-753A-8DAB-26D898EDC1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F0C097B7-FE53-53CC-9788-43430DEF11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997392BB-2CC4-999B-9BCD-187DDF7B54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C31486F7-17E0-B682-2E37-E8590A941C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2476B9-1E39-43CE-B439-D1A2A9722A45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351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Bild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693" y="5920791"/>
            <a:ext cx="1872337" cy="545340"/>
          </a:xfrm>
          <a:prstGeom prst="rect">
            <a:avLst/>
          </a:prstGeom>
        </p:spPr>
      </p:pic>
      <p:sp>
        <p:nvSpPr>
          <p:cNvPr id="13" name="Rechteck 12">
            <a:extLst>
              <a:ext uri="{FF2B5EF4-FFF2-40B4-BE49-F238E27FC236}">
                <a16:creationId xmlns:a16="http://schemas.microsoft.com/office/drawing/2014/main" id="{E713E3ED-78BF-4AEF-A5C2-46B7E751DB0E}"/>
              </a:ext>
            </a:extLst>
          </p:cNvPr>
          <p:cNvSpPr/>
          <p:nvPr userDrawn="1"/>
        </p:nvSpPr>
        <p:spPr>
          <a:xfrm>
            <a:off x="0" y="342000"/>
            <a:ext cx="12192000" cy="506722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noProof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31839" y="537344"/>
            <a:ext cx="10728323" cy="623404"/>
          </a:xfrm>
        </p:spPr>
        <p:txBody>
          <a:bodyPr anchor="t"/>
          <a:lstStyle>
            <a:lvl1pPr algn="l">
              <a:lnSpc>
                <a:spcPct val="114000"/>
              </a:lnSpc>
              <a:spcBef>
                <a:spcPts val="0"/>
              </a:spcBef>
              <a:defRPr sz="3200" spc="0" baseline="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Headline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731837" y="2444192"/>
            <a:ext cx="10728325" cy="516756"/>
          </a:xfrm>
        </p:spPr>
        <p:txBody>
          <a:bodyPr/>
          <a:lstStyle>
            <a:lvl1pPr marL="0" indent="0" algn="l">
              <a:buNone/>
              <a:defRPr sz="1600" cap="all" spc="6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Date  |  Name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D585CE71-710A-4145-8AA7-7070BBC1B76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31837" y="1088740"/>
            <a:ext cx="10728325" cy="727162"/>
          </a:xfr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  <a:defRPr sz="3200" b="1" cap="all" spc="0" baseline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 dirty="0"/>
              <a:t>Subline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57CEB1C7-3CEB-41C0-967D-A5811A09D93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620" y="6423285"/>
            <a:ext cx="2304000" cy="90000"/>
          </a:xfrm>
          <a:blipFill>
            <a:blip r:embed="rId3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955201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61" userDrawn="1">
          <p15:clr>
            <a:srgbClr val="FBAE40"/>
          </p15:clr>
        </p15:guide>
        <p15:guide id="2" pos="721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foli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hteck 12">
            <a:extLst>
              <a:ext uri="{FF2B5EF4-FFF2-40B4-BE49-F238E27FC236}">
                <a16:creationId xmlns:a16="http://schemas.microsoft.com/office/drawing/2014/main" id="{E713E3ED-78BF-4AEF-A5C2-46B7E751DB0E}"/>
              </a:ext>
            </a:extLst>
          </p:cNvPr>
          <p:cNvSpPr/>
          <p:nvPr userDrawn="1"/>
        </p:nvSpPr>
        <p:spPr>
          <a:xfrm>
            <a:off x="0" y="342000"/>
            <a:ext cx="12192000" cy="506722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noProof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31839" y="537344"/>
            <a:ext cx="10728323" cy="623404"/>
          </a:xfrm>
        </p:spPr>
        <p:txBody>
          <a:bodyPr anchor="t"/>
          <a:lstStyle>
            <a:lvl1pPr algn="l">
              <a:lnSpc>
                <a:spcPct val="114000"/>
              </a:lnSpc>
              <a:spcBef>
                <a:spcPts val="0"/>
              </a:spcBef>
              <a:defRPr sz="3200" spc="0" baseline="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Headline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731838" y="2660216"/>
            <a:ext cx="10728324" cy="516756"/>
          </a:xfrm>
        </p:spPr>
        <p:txBody>
          <a:bodyPr/>
          <a:lstStyle>
            <a:lvl1pPr marL="0" indent="0" algn="l">
              <a:buNone/>
              <a:defRPr sz="1600" cap="all" spc="6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Date  |  Name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D585CE71-710A-4145-8AA7-7070BBC1B76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31838" y="1124744"/>
            <a:ext cx="10728325" cy="1361802"/>
          </a:xfr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  <a:defRPr sz="1800" b="1" cap="none" spc="0" baseline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 dirty="0"/>
              <a:t>Subline</a:t>
            </a:r>
          </a:p>
        </p:txBody>
      </p:sp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7390AF7B-9835-4AEF-ADBF-224AF53FB4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620" y="6423285"/>
            <a:ext cx="2304000" cy="90000"/>
          </a:xfrm>
          <a:blipFill>
            <a:blip r:embed="rId2"/>
            <a:stretch>
              <a:fillRect/>
            </a:stretch>
          </a:blipFill>
        </p:spPr>
        <p:txBody>
          <a:bodyPr vert="horz" lIns="0" tIns="0" rIns="0" bIns="0" rtlCol="0" anchor="t" anchorCtr="0">
            <a:noAutofit/>
          </a:bodyPr>
          <a:lstStyle>
            <a:lvl1pPr>
              <a:defRPr lang="de-DE" sz="200" dirty="0">
                <a:solidFill>
                  <a:schemeClr val="bg1"/>
                </a:solidFill>
              </a:defRPr>
            </a:lvl1pPr>
          </a:lstStyle>
          <a:p>
            <a:pPr marL="0" lvl="0" indent="0">
              <a:buNone/>
            </a:pPr>
            <a:r>
              <a:rPr lang="en-US" noProof="0"/>
              <a:t> </a:t>
            </a:r>
          </a:p>
        </p:txBody>
      </p:sp>
      <p:pic>
        <p:nvPicPr>
          <p:cNvPr id="8" name="Bild 9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693" y="5920791"/>
            <a:ext cx="1872337" cy="545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6043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61" userDrawn="1">
          <p15:clr>
            <a:srgbClr val="FBAE40"/>
          </p15:clr>
        </p15:guide>
        <p15:guide id="2" pos="7219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foli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Bildplatzhalter 4">
            <a:extLst>
              <a:ext uri="{FF2B5EF4-FFF2-40B4-BE49-F238E27FC236}">
                <a16:creationId xmlns:a16="http://schemas.microsoft.com/office/drawing/2014/main" id="{54A1B7C4-7B43-4178-878E-3C1A63AA60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341313"/>
            <a:ext cx="11449050" cy="3087687"/>
          </a:xfr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de-DE" noProof="0"/>
              <a:t>Bild durch Klicken auf Symbol hinzufügen</a:t>
            </a:r>
            <a:endParaRPr lang="en-US" noProof="0"/>
          </a:p>
        </p:txBody>
      </p:sp>
      <p:sp>
        <p:nvSpPr>
          <p:cNvPr id="13" name="Rechteck 12">
            <a:extLst>
              <a:ext uri="{FF2B5EF4-FFF2-40B4-BE49-F238E27FC236}">
                <a16:creationId xmlns:a16="http://schemas.microsoft.com/office/drawing/2014/main" id="{E713E3ED-78BF-4AEF-A5C2-46B7E751DB0E}"/>
              </a:ext>
            </a:extLst>
          </p:cNvPr>
          <p:cNvSpPr/>
          <p:nvPr userDrawn="1"/>
        </p:nvSpPr>
        <p:spPr>
          <a:xfrm>
            <a:off x="0" y="3429000"/>
            <a:ext cx="12192000" cy="198022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noProof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31839" y="3633688"/>
            <a:ext cx="10728324" cy="623404"/>
          </a:xfrm>
        </p:spPr>
        <p:txBody>
          <a:bodyPr anchor="t"/>
          <a:lstStyle>
            <a:lvl1pPr algn="l">
              <a:lnSpc>
                <a:spcPct val="114000"/>
              </a:lnSpc>
              <a:spcBef>
                <a:spcPts val="0"/>
              </a:spcBef>
              <a:defRPr sz="3200" spc="0" baseline="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Headline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731837" y="4970822"/>
            <a:ext cx="10728325" cy="360000"/>
          </a:xfrm>
        </p:spPr>
        <p:txBody>
          <a:bodyPr/>
          <a:lstStyle>
            <a:lvl1pPr marL="0" indent="0" algn="l">
              <a:buNone/>
              <a:defRPr sz="1600" cap="all" spc="6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Date  |  Name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D585CE71-710A-4145-8AA7-7070BBC1B76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31837" y="4185084"/>
            <a:ext cx="10728325" cy="727162"/>
          </a:xfr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  <a:defRPr sz="3200" b="1" cap="all" spc="0" baseline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 dirty="0"/>
              <a:t>Subline</a:t>
            </a:r>
          </a:p>
        </p:txBody>
      </p:sp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02F77179-7DE6-490F-AFDB-836C5B895F0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620" y="6423285"/>
            <a:ext cx="2304000" cy="90000"/>
          </a:xfrm>
          <a:blipFill>
            <a:blip r:embed="rId2"/>
            <a:stretch>
              <a:fillRect/>
            </a:stretch>
          </a:blipFill>
        </p:spPr>
        <p:txBody>
          <a:bodyPr vert="horz" lIns="0" tIns="0" rIns="0" bIns="0" rtlCol="0" anchor="t" anchorCtr="0">
            <a:noAutofit/>
          </a:bodyPr>
          <a:lstStyle>
            <a:lvl1pPr>
              <a:defRPr lang="de-DE" sz="200" dirty="0">
                <a:solidFill>
                  <a:schemeClr val="bg1"/>
                </a:solidFill>
              </a:defRPr>
            </a:lvl1pPr>
          </a:lstStyle>
          <a:p>
            <a:pPr marL="0" lvl="0" indent="0">
              <a:buNone/>
            </a:pPr>
            <a:r>
              <a:rPr lang="en-US" noProof="0"/>
              <a:t> </a:t>
            </a:r>
          </a:p>
        </p:txBody>
      </p:sp>
      <p:pic>
        <p:nvPicPr>
          <p:cNvPr id="11" name="Bild 9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693" y="5920791"/>
            <a:ext cx="1872337" cy="545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4942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61" userDrawn="1">
          <p15:clr>
            <a:srgbClr val="FBAE40"/>
          </p15:clr>
        </p15:guide>
        <p15:guide id="2" pos="7219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foli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hteck 12">
            <a:extLst>
              <a:ext uri="{FF2B5EF4-FFF2-40B4-BE49-F238E27FC236}">
                <a16:creationId xmlns:a16="http://schemas.microsoft.com/office/drawing/2014/main" id="{E713E3ED-78BF-4AEF-A5C2-46B7E751DB0E}"/>
              </a:ext>
            </a:extLst>
          </p:cNvPr>
          <p:cNvSpPr/>
          <p:nvPr userDrawn="1"/>
        </p:nvSpPr>
        <p:spPr>
          <a:xfrm>
            <a:off x="0" y="3429000"/>
            <a:ext cx="12192000" cy="198022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noProof="0"/>
          </a:p>
        </p:txBody>
      </p:sp>
      <p:sp>
        <p:nvSpPr>
          <p:cNvPr id="5" name="Bildplatzhalter 4">
            <a:extLst>
              <a:ext uri="{FF2B5EF4-FFF2-40B4-BE49-F238E27FC236}">
                <a16:creationId xmlns:a16="http://schemas.microsoft.com/office/drawing/2014/main" id="{54A1B7C4-7B43-4178-878E-3C1A63AA60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341313"/>
            <a:ext cx="11449050" cy="3087687"/>
          </a:xfr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de-DE" noProof="0"/>
              <a:t>Bild durch Klicken auf Symbol hinzufügen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31839" y="3633688"/>
            <a:ext cx="10728324" cy="623404"/>
          </a:xfrm>
        </p:spPr>
        <p:txBody>
          <a:bodyPr anchor="t"/>
          <a:lstStyle>
            <a:lvl1pPr algn="l">
              <a:lnSpc>
                <a:spcPct val="114000"/>
              </a:lnSpc>
              <a:spcBef>
                <a:spcPts val="0"/>
              </a:spcBef>
              <a:defRPr sz="3200" spc="0" baseline="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Headline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731837" y="4911514"/>
            <a:ext cx="10728325" cy="360000"/>
          </a:xfrm>
        </p:spPr>
        <p:txBody>
          <a:bodyPr/>
          <a:lstStyle>
            <a:lvl1pPr marL="0" indent="0" algn="l">
              <a:buNone/>
              <a:defRPr sz="1600" cap="all" spc="6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Date  |  Name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D585CE71-710A-4145-8AA7-7070BBC1B76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31837" y="4221088"/>
            <a:ext cx="10728325" cy="547142"/>
          </a:xfrm>
        </p:spPr>
        <p:txBody>
          <a:bodyPr vert="horz" lIns="0" tIns="0" rIns="0" bIns="0" rtlCol="0" anchor="t" anchorCtr="0">
            <a:no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  <a:defRPr lang="de-DE" sz="1800" b="1" cap="none" spc="0" baseline="0" dirty="0">
                <a:solidFill>
                  <a:schemeClr val="accent1"/>
                </a:solidFill>
              </a:defRPr>
            </a:lvl1pPr>
          </a:lstStyle>
          <a:p>
            <a:pPr marL="228600" lvl="0" indent="-228600">
              <a:lnSpc>
                <a:spcPct val="100000"/>
              </a:lnSpc>
              <a:spcBef>
                <a:spcPts val="0"/>
              </a:spcBef>
            </a:pPr>
            <a:r>
              <a:rPr lang="en-US" noProof="0" dirty="0"/>
              <a:t>Subline</a:t>
            </a:r>
          </a:p>
        </p:txBody>
      </p:sp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1F0FB68E-EE59-46F0-A3EA-690446700A7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620" y="6423285"/>
            <a:ext cx="2304000" cy="90000"/>
          </a:xfrm>
          <a:blipFill>
            <a:blip r:embed="rId2"/>
            <a:stretch>
              <a:fillRect/>
            </a:stretch>
          </a:blipFill>
        </p:spPr>
        <p:txBody>
          <a:bodyPr vert="horz" lIns="0" tIns="0" rIns="0" bIns="0" rtlCol="0" anchor="t" anchorCtr="0">
            <a:noAutofit/>
          </a:bodyPr>
          <a:lstStyle>
            <a:lvl1pPr>
              <a:defRPr lang="de-DE" sz="200" dirty="0">
                <a:solidFill>
                  <a:schemeClr val="bg1"/>
                </a:solidFill>
              </a:defRPr>
            </a:lvl1pPr>
          </a:lstStyle>
          <a:p>
            <a:pPr marL="0" lvl="0" indent="0">
              <a:buNone/>
            </a:pPr>
            <a:r>
              <a:rPr lang="en-US" noProof="0"/>
              <a:t> </a:t>
            </a:r>
          </a:p>
        </p:txBody>
      </p:sp>
      <p:pic>
        <p:nvPicPr>
          <p:cNvPr id="11" name="Bild 9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693" y="5920791"/>
            <a:ext cx="1872337" cy="545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1359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61" userDrawn="1">
          <p15:clr>
            <a:srgbClr val="FBAE40"/>
          </p15:clr>
        </p15:guide>
        <p15:guide id="2" pos="7219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0" y="324000"/>
            <a:ext cx="11449050" cy="1124780"/>
          </a:xfrm>
        </p:spPr>
        <p:txBody>
          <a:bodyPr/>
          <a:lstStyle>
            <a:lvl1pPr>
              <a:defRPr spc="0" baseline="0">
                <a:solidFill>
                  <a:schemeClr val="tx2"/>
                </a:solidFill>
              </a:defRPr>
            </a:lvl1pPr>
          </a:lstStyle>
          <a:p>
            <a:r>
              <a:rPr lang="de-DE" noProof="0" dirty="0"/>
              <a:t>Titelmasterformat durch Klicken bearbeiten</a:t>
            </a:r>
            <a:endParaRPr lang="en-US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00" y="1563143"/>
            <a:ext cx="11449050" cy="4214255"/>
          </a:xfrm>
        </p:spPr>
        <p:txBody>
          <a:bodyPr/>
          <a:lstStyle/>
          <a:p>
            <a:pPr lvl="0"/>
            <a:r>
              <a:rPr lang="de-DE" noProof="0" dirty="0"/>
              <a:t>Formatvorlagen des Textmasters bearbeiten</a:t>
            </a:r>
          </a:p>
          <a:p>
            <a:pPr lvl="1"/>
            <a:r>
              <a:rPr lang="de-DE" noProof="0" dirty="0"/>
              <a:t>Zweite Ebene</a:t>
            </a:r>
          </a:p>
          <a:p>
            <a:pPr lvl="2"/>
            <a:r>
              <a:rPr lang="de-DE" noProof="0" dirty="0"/>
              <a:t>Dritte Ebene</a:t>
            </a:r>
          </a:p>
          <a:p>
            <a:pPr lvl="3"/>
            <a:r>
              <a:rPr lang="de-DE" noProof="0" dirty="0"/>
              <a:t>Vierte Ebene</a:t>
            </a:r>
          </a:p>
          <a:p>
            <a:pPr lvl="4"/>
            <a:r>
              <a:rPr lang="de-DE" noProof="0" dirty="0"/>
              <a:t>Fünfte Ebene</a:t>
            </a:r>
            <a:endParaRPr lang="en-US" noProof="0" dirty="0"/>
          </a:p>
        </p:txBody>
      </p:sp>
      <p:sp>
        <p:nvSpPr>
          <p:cNvPr id="17" name="Datumsplatzhalter 16">
            <a:extLst>
              <a:ext uri="{FF2B5EF4-FFF2-40B4-BE49-F238E27FC236}">
                <a16:creationId xmlns:a16="http://schemas.microsoft.com/office/drawing/2014/main" id="{8D88C6F8-099A-4D39-8533-B1EEB7F052D4}"/>
              </a:ext>
            </a:extLst>
          </p:cNvPr>
          <p:cNvSpPr>
            <a:spLocks noGrp="1"/>
          </p:cNvSpPr>
          <p:nvPr>
            <p:ph type="dt" sz="half" idx="13"/>
          </p:nvPr>
        </p:nvSpPr>
        <p:spPr/>
        <p:txBody>
          <a:bodyPr/>
          <a:lstStyle/>
          <a:p>
            <a:r>
              <a:rPr lang="en-US" noProof="0"/>
              <a:t>00 Month 2018</a:t>
            </a:r>
          </a:p>
        </p:txBody>
      </p:sp>
      <p:sp>
        <p:nvSpPr>
          <p:cNvPr id="7" name="Textplatzhalter 10">
            <a:extLst>
              <a:ext uri="{FF2B5EF4-FFF2-40B4-BE49-F238E27FC236}">
                <a16:creationId xmlns:a16="http://schemas.microsoft.com/office/drawing/2014/main" id="{F0FEB314-58C6-43FB-BF57-07B357AFA15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58774" y="938786"/>
            <a:ext cx="11449049" cy="509994"/>
          </a:xfrm>
        </p:spPr>
        <p:txBody>
          <a:bodyPr/>
          <a:lstStyle>
            <a:lvl1pPr marL="0" indent="0">
              <a:lnSpc>
                <a:spcPct val="114000"/>
              </a:lnSpc>
              <a:spcAft>
                <a:spcPts val="0"/>
              </a:spcAft>
              <a:buNone/>
              <a:defRPr sz="18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dirty="0"/>
              <a:t>Subline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4F581D6B-1739-4E95-A7A3-5B7B04BE533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‹Nr.›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0209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 (klein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0" y="324000"/>
            <a:ext cx="11449050" cy="1124780"/>
          </a:xfrm>
        </p:spPr>
        <p:txBody>
          <a:bodyPr/>
          <a:lstStyle>
            <a:lvl1pPr>
              <a:defRPr spc="0" baseline="0">
                <a:solidFill>
                  <a:schemeClr val="tx2"/>
                </a:solidFill>
              </a:defRPr>
            </a:lvl1pPr>
          </a:lstStyle>
          <a:p>
            <a:r>
              <a:rPr lang="de-DE" noProof="0" dirty="0"/>
              <a:t>Titelmasterformat durch Klicken bearbeiten</a:t>
            </a:r>
            <a:endParaRPr lang="en-US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00" y="1578310"/>
            <a:ext cx="11449050" cy="4190666"/>
          </a:xfrm>
        </p:spPr>
        <p:txBody>
          <a:bodyPr/>
          <a:lstStyle>
            <a:lvl1pPr marL="177800" indent="-177800">
              <a:defRPr sz="1800"/>
            </a:lvl1pPr>
            <a:lvl2pPr marL="361950" indent="-184150">
              <a:defRPr sz="1800"/>
            </a:lvl2pPr>
            <a:lvl3pPr marL="539750" indent="-177800">
              <a:defRPr sz="1800"/>
            </a:lvl3pPr>
            <a:lvl4pPr marL="717550" indent="-177800">
              <a:defRPr sz="1800"/>
            </a:lvl4pPr>
            <a:lvl5pPr marL="895350" indent="-177800">
              <a:defRPr sz="1800"/>
            </a:lvl5pPr>
          </a:lstStyle>
          <a:p>
            <a:pPr lvl="0"/>
            <a:r>
              <a:rPr lang="de-DE" noProof="0"/>
              <a:t>Formatvorlagen des Textmasters bearbeiten</a:t>
            </a:r>
          </a:p>
          <a:p>
            <a:pPr lvl="1"/>
            <a:r>
              <a:rPr lang="de-DE" noProof="0"/>
              <a:t>Zweite Ebene</a:t>
            </a:r>
          </a:p>
          <a:p>
            <a:pPr lvl="2"/>
            <a:r>
              <a:rPr lang="de-DE" noProof="0"/>
              <a:t>Dritte Ebene</a:t>
            </a:r>
          </a:p>
          <a:p>
            <a:pPr lvl="3"/>
            <a:r>
              <a:rPr lang="de-DE" noProof="0"/>
              <a:t>Vierte Ebene</a:t>
            </a:r>
          </a:p>
          <a:p>
            <a:pPr lvl="4"/>
            <a:r>
              <a:rPr lang="de-DE" noProof="0"/>
              <a:t>Fünfte Ebene</a:t>
            </a:r>
            <a:endParaRPr lang="en-US" noProof="0"/>
          </a:p>
        </p:txBody>
      </p:sp>
      <p:sp>
        <p:nvSpPr>
          <p:cNvPr id="17" name="Datumsplatzhalter 16">
            <a:extLst>
              <a:ext uri="{FF2B5EF4-FFF2-40B4-BE49-F238E27FC236}">
                <a16:creationId xmlns:a16="http://schemas.microsoft.com/office/drawing/2014/main" id="{8D88C6F8-099A-4D39-8533-B1EEB7F052D4}"/>
              </a:ext>
            </a:extLst>
          </p:cNvPr>
          <p:cNvSpPr>
            <a:spLocks noGrp="1"/>
          </p:cNvSpPr>
          <p:nvPr>
            <p:ph type="dt" sz="half" idx="13"/>
          </p:nvPr>
        </p:nvSpPr>
        <p:spPr/>
        <p:txBody>
          <a:bodyPr/>
          <a:lstStyle/>
          <a:p>
            <a:r>
              <a:rPr lang="en-US" noProof="0"/>
              <a:t>00 Month 2018</a:t>
            </a:r>
          </a:p>
        </p:txBody>
      </p:sp>
      <p:sp>
        <p:nvSpPr>
          <p:cNvPr id="7" name="Textplatzhalter 10">
            <a:extLst>
              <a:ext uri="{FF2B5EF4-FFF2-40B4-BE49-F238E27FC236}">
                <a16:creationId xmlns:a16="http://schemas.microsoft.com/office/drawing/2014/main" id="{29624FD4-E8F5-4C76-8AB0-019D7FCEAAD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58774" y="938786"/>
            <a:ext cx="11449049" cy="509994"/>
          </a:xfrm>
        </p:spPr>
        <p:txBody>
          <a:bodyPr/>
          <a:lstStyle>
            <a:lvl1pPr marL="0" indent="0">
              <a:lnSpc>
                <a:spcPct val="114000"/>
              </a:lnSpc>
              <a:spcAft>
                <a:spcPts val="0"/>
              </a:spcAft>
              <a:buNone/>
              <a:defRPr sz="18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dirty="0"/>
              <a:t>Subline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4D65862-E64A-4E5F-8934-CBE2F43FDC9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‹Nr.›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43926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2 Bi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0" y="324000"/>
            <a:ext cx="11449050" cy="1124780"/>
          </a:xfrm>
        </p:spPr>
        <p:txBody>
          <a:bodyPr/>
          <a:lstStyle>
            <a:lvl1pPr>
              <a:defRPr spc="0" baseline="0">
                <a:solidFill>
                  <a:schemeClr val="tx2"/>
                </a:solidFill>
              </a:defRPr>
            </a:lvl1pPr>
          </a:lstStyle>
          <a:p>
            <a:r>
              <a:rPr lang="de-DE" noProof="0" dirty="0"/>
              <a:t>Titelmasterformat durch Klicken bearbeiten</a:t>
            </a:r>
            <a:endParaRPr lang="en-US" noProof="0" dirty="0"/>
          </a:p>
        </p:txBody>
      </p:sp>
      <p:sp>
        <p:nvSpPr>
          <p:cNvPr id="6" name="Datumsplatzhalter 5">
            <a:extLst>
              <a:ext uri="{FF2B5EF4-FFF2-40B4-BE49-F238E27FC236}">
                <a16:creationId xmlns:a16="http://schemas.microsoft.com/office/drawing/2014/main" id="{4283517E-5B20-4272-8660-1A906CDE6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00 Month 2018</a:t>
            </a:r>
          </a:p>
        </p:txBody>
      </p:sp>
      <p:sp>
        <p:nvSpPr>
          <p:cNvPr id="10" name="Bildplatzhalter 4">
            <a:extLst>
              <a:ext uri="{FF2B5EF4-FFF2-40B4-BE49-F238E27FC236}">
                <a16:creationId xmlns:a16="http://schemas.microsoft.com/office/drawing/2014/main" id="{8A00DEAD-5DE0-4EC4-9106-51A82A9A04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0000" y="1628775"/>
            <a:ext cx="5437187" cy="3168377"/>
          </a:xfr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de-DE" noProof="0"/>
              <a:t>Bild durch Klicken auf Symbol hinzufügen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A1A390F4-CC78-4ED1-8D50-5D59AE8D05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60000" y="4900254"/>
            <a:ext cx="5437187" cy="868722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800"/>
            </a:lvl1pPr>
          </a:lstStyle>
          <a:p>
            <a:pPr lvl="0"/>
            <a:r>
              <a:rPr lang="en-US" noProof="0" dirty="0"/>
              <a:t>Caption</a:t>
            </a:r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23A5E56D-954A-4968-9BC8-DFAC877CAA1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83338" y="1628775"/>
            <a:ext cx="5437187" cy="3168377"/>
          </a:xfr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de-DE" noProof="0"/>
              <a:t>Bild durch Klicken auf Symbol hinzufügen</a:t>
            </a:r>
            <a:endParaRPr lang="en-US" noProof="0"/>
          </a:p>
        </p:txBody>
      </p:sp>
      <p:sp>
        <p:nvSpPr>
          <p:cNvPr id="12" name="Textplatzhalter 3">
            <a:extLst>
              <a:ext uri="{FF2B5EF4-FFF2-40B4-BE49-F238E27FC236}">
                <a16:creationId xmlns:a16="http://schemas.microsoft.com/office/drawing/2014/main" id="{1C326D2C-F758-4203-BE3D-8CDB8EB3094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83338" y="4900254"/>
            <a:ext cx="5437187" cy="868722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800"/>
            </a:lvl1pPr>
          </a:lstStyle>
          <a:p>
            <a:pPr lvl="0"/>
            <a:r>
              <a:rPr lang="en-US" noProof="0" dirty="0"/>
              <a:t>Caption</a:t>
            </a:r>
          </a:p>
        </p:txBody>
      </p:sp>
      <p:sp>
        <p:nvSpPr>
          <p:cNvPr id="13" name="Textplatzhalter 10">
            <a:extLst>
              <a:ext uri="{FF2B5EF4-FFF2-40B4-BE49-F238E27FC236}">
                <a16:creationId xmlns:a16="http://schemas.microsoft.com/office/drawing/2014/main" id="{8D87DCD3-D230-4056-A20A-D9CBA549CE9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58774" y="938786"/>
            <a:ext cx="11449049" cy="509994"/>
          </a:xfrm>
        </p:spPr>
        <p:txBody>
          <a:bodyPr/>
          <a:lstStyle>
            <a:lvl1pPr marL="0" indent="0">
              <a:lnSpc>
                <a:spcPct val="114000"/>
              </a:lnSpc>
              <a:spcAft>
                <a:spcPts val="0"/>
              </a:spcAft>
              <a:buNone/>
              <a:defRPr sz="18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dirty="0"/>
              <a:t>Subline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2F566AD1-91A5-4D6F-BE6D-62150997CE1F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‹Nr.›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01651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0" y="324000"/>
            <a:ext cx="11449050" cy="1124780"/>
          </a:xfrm>
        </p:spPr>
        <p:txBody>
          <a:bodyPr/>
          <a:lstStyle>
            <a:lvl1pPr>
              <a:defRPr spc="0" baseline="0">
                <a:solidFill>
                  <a:schemeClr val="tx2"/>
                </a:solidFill>
              </a:defRPr>
            </a:lvl1pPr>
          </a:lstStyle>
          <a:p>
            <a:r>
              <a:rPr lang="de-DE" noProof="0" dirty="0"/>
              <a:t>Titelmasterformat durch Klicken bearbeiten</a:t>
            </a:r>
            <a:endParaRPr lang="en-US" noProof="0" dirty="0"/>
          </a:p>
        </p:txBody>
      </p:sp>
      <p:sp>
        <p:nvSpPr>
          <p:cNvPr id="6" name="Datumsplatzhalter 5">
            <a:extLst>
              <a:ext uri="{FF2B5EF4-FFF2-40B4-BE49-F238E27FC236}">
                <a16:creationId xmlns:a16="http://schemas.microsoft.com/office/drawing/2014/main" id="{4283517E-5B20-4272-8660-1A906CDE6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00 Month 2018</a:t>
            </a:r>
          </a:p>
        </p:txBody>
      </p:sp>
      <p:sp>
        <p:nvSpPr>
          <p:cNvPr id="9" name="Textplatzhalter 10">
            <a:extLst>
              <a:ext uri="{FF2B5EF4-FFF2-40B4-BE49-F238E27FC236}">
                <a16:creationId xmlns:a16="http://schemas.microsoft.com/office/drawing/2014/main" id="{F63E2467-CDE8-4456-BDC8-2E6458C092A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58774" y="938786"/>
            <a:ext cx="11449049" cy="509994"/>
          </a:xfrm>
        </p:spPr>
        <p:txBody>
          <a:bodyPr/>
          <a:lstStyle>
            <a:lvl1pPr marL="0" indent="0">
              <a:lnSpc>
                <a:spcPct val="114000"/>
              </a:lnSpc>
              <a:spcAft>
                <a:spcPts val="0"/>
              </a:spcAft>
              <a:buNone/>
              <a:defRPr sz="18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dirty="0"/>
              <a:t>Subline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1C9A4D5F-2E35-47CB-9ECC-6BDDA454352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‹Nr.›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11878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1A9D9CA0-0D3A-430F-A273-E4F9DC8D4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00 Month 2018</a:t>
            </a:r>
          </a:p>
        </p:txBody>
      </p:sp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FBEB74CF-3CEB-49F7-B847-0E316736F2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‹Nr.›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6313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em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emf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1475" y="1563143"/>
            <a:ext cx="11449050" cy="4214255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pPr lvl="0"/>
            <a:r>
              <a:rPr lang="en-US" noProof="0"/>
              <a:t>Mastertextformat bearbeiten</a:t>
            </a:r>
          </a:p>
          <a:p>
            <a:pPr lvl="1"/>
            <a:r>
              <a:rPr lang="en-US" noProof="0"/>
              <a:t>Zweite Ebene</a:t>
            </a:r>
          </a:p>
          <a:p>
            <a:pPr lvl="2"/>
            <a:r>
              <a:rPr lang="en-US" noProof="0"/>
              <a:t>Dritte Ebene</a:t>
            </a:r>
          </a:p>
          <a:p>
            <a:pPr lvl="3"/>
            <a:r>
              <a:rPr lang="en-US" noProof="0"/>
              <a:t>Vierte Ebene</a:t>
            </a:r>
          </a:p>
          <a:p>
            <a:pPr lvl="4"/>
            <a:r>
              <a:rPr lang="en-US" noProof="0"/>
              <a:t>Fünfte Ebene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76105" y="6381328"/>
            <a:ext cx="1600508" cy="221109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00 Month 2018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818290" y="6381328"/>
            <a:ext cx="720000" cy="221109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Page </a:t>
            </a:r>
            <a:fld id="{A52F4D17-1AD6-42D9-B93A-EB002C62F438}" type="slidenum">
              <a:rPr lang="en-US" smtClean="0"/>
              <a:pPr/>
              <a:t>‹Nr.›</a:t>
            </a:fld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71475" y="324000"/>
            <a:ext cx="11449050" cy="112478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 noProof="0"/>
              <a:t>Mastertitelformat bearbeiten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F2C4F5F8-9F24-424C-8284-2E94052236C1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8656" y="6005352"/>
            <a:ext cx="1881980" cy="548854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EF6C8115-8683-472F-BE9F-3E719023445D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067" y="6424763"/>
            <a:ext cx="2303553" cy="91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747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9" r:id="rId2"/>
    <p:sldLayoutId id="2147483670" r:id="rId3"/>
    <p:sldLayoutId id="2147483671" r:id="rId4"/>
    <p:sldLayoutId id="2147483662" r:id="rId5"/>
    <p:sldLayoutId id="2147483672" r:id="rId6"/>
    <p:sldLayoutId id="2147483673" r:id="rId7"/>
    <p:sldLayoutId id="2147483666" r:id="rId8"/>
    <p:sldLayoutId id="2147483667" r:id="rId9"/>
  </p:sldLayoutIdLst>
  <p:hf hdr="0" ftr="0"/>
  <p:txStyles>
    <p:titleStyle>
      <a:lvl1pPr algn="l" defTabSz="914400" rtl="0" eaLnBrk="1" latinLnBrk="0" hangingPunct="1">
        <a:lnSpc>
          <a:spcPct val="114000"/>
        </a:lnSpc>
        <a:spcBef>
          <a:spcPct val="0"/>
        </a:spcBef>
        <a:buNone/>
        <a:defRPr sz="3200" b="1" kern="1200" cap="all" spc="10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4000"/>
        </a:lnSpc>
        <a:spcBef>
          <a:spcPts val="0"/>
        </a:spcBef>
        <a:spcAft>
          <a:spcPts val="600"/>
        </a:spcAft>
        <a:buFont typeface="Calibri" panose="020F050202020403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0850" indent="-234950" algn="l" defTabSz="914400" rtl="0" eaLnBrk="1" latinLnBrk="0" hangingPunct="1">
        <a:lnSpc>
          <a:spcPct val="114000"/>
        </a:lnSpc>
        <a:spcBef>
          <a:spcPts val="0"/>
        </a:spcBef>
        <a:spcAft>
          <a:spcPts val="600"/>
        </a:spcAft>
        <a:buFont typeface="Calibri" panose="020F050202020403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666750" indent="-215900" algn="l" defTabSz="914400" rtl="0" eaLnBrk="1" latinLnBrk="0" hangingPunct="1">
        <a:lnSpc>
          <a:spcPct val="114000"/>
        </a:lnSpc>
        <a:spcBef>
          <a:spcPts val="0"/>
        </a:spcBef>
        <a:spcAft>
          <a:spcPts val="600"/>
        </a:spcAft>
        <a:buFont typeface="Calibri" panose="020F050202020403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895350" indent="-215900" algn="l" defTabSz="914400" rtl="0" eaLnBrk="1" latinLnBrk="0" hangingPunct="1">
        <a:lnSpc>
          <a:spcPct val="114000"/>
        </a:lnSpc>
        <a:spcBef>
          <a:spcPts val="0"/>
        </a:spcBef>
        <a:spcAft>
          <a:spcPts val="600"/>
        </a:spcAft>
        <a:buFont typeface="Calibri" panose="020F050202020403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117600" indent="-215900" algn="l" defTabSz="914400" rtl="0" eaLnBrk="1" latinLnBrk="0" hangingPunct="1">
        <a:lnSpc>
          <a:spcPct val="114000"/>
        </a:lnSpc>
        <a:spcBef>
          <a:spcPts val="0"/>
        </a:spcBef>
        <a:spcAft>
          <a:spcPts val="600"/>
        </a:spcAft>
        <a:buFont typeface="Calibri" panose="020F050202020403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26" userDrawn="1">
          <p15:clr>
            <a:srgbClr val="F26B43"/>
          </p15:clr>
        </p15:guide>
        <p15:guide id="2" pos="234" userDrawn="1">
          <p15:clr>
            <a:srgbClr val="F26B43"/>
          </p15:clr>
        </p15:guide>
        <p15:guide id="3" pos="7446" userDrawn="1">
          <p15:clr>
            <a:srgbClr val="F26B43"/>
          </p15:clr>
        </p15:guide>
        <p15:guide id="4" orient="horz" pos="278" userDrawn="1">
          <p15:clr>
            <a:srgbClr val="F26B43"/>
          </p15:clr>
        </p15:guide>
        <p15:guide id="6" pos="3659" userDrawn="1">
          <p15:clr>
            <a:srgbClr val="F26B43"/>
          </p15:clr>
        </p15:guide>
        <p15:guide id="7" pos="4021" userDrawn="1">
          <p15:clr>
            <a:srgbClr val="F26B43"/>
          </p15:clr>
        </p15:guide>
        <p15:guide id="8" orient="horz" pos="363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jpg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microsoft.com/office/2007/relationships/hdphoto" Target="../media/hdphoto2.wdp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microsoft.com/office/2007/relationships/hdphoto" Target="../media/hdphoto2.wdp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microsoft.com/office/2007/relationships/hdphoto" Target="../media/hdphoto2.wdp"/><Relationship Id="rId5" Type="http://schemas.openxmlformats.org/officeDocument/2006/relationships/image" Target="../media/image36.png"/><Relationship Id="rId4" Type="http://schemas.openxmlformats.org/officeDocument/2006/relationships/image" Target="../media/image34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1.jpeg"/><Relationship Id="rId4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1.jpg"/><Relationship Id="rId5" Type="http://schemas.openxmlformats.org/officeDocument/2006/relationships/image" Target="../media/image40.png"/><Relationship Id="rId4" Type="http://schemas.openxmlformats.org/officeDocument/2006/relationships/image" Target="../media/image4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44.png"/><Relationship Id="rId4" Type="http://schemas.openxmlformats.org/officeDocument/2006/relationships/image" Target="../media/image1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8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eg"/><Relationship Id="rId13" Type="http://schemas.openxmlformats.org/officeDocument/2006/relationships/image" Target="../media/image57.jpg"/><Relationship Id="rId3" Type="http://schemas.openxmlformats.org/officeDocument/2006/relationships/image" Target="../media/image50.png"/><Relationship Id="rId7" Type="http://schemas.openxmlformats.org/officeDocument/2006/relationships/image" Target="../media/image52.JPG"/><Relationship Id="rId12" Type="http://schemas.openxmlformats.org/officeDocument/2006/relationships/image" Target="../media/image32.pn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5.xml"/><Relationship Id="rId6" Type="http://schemas.microsoft.com/office/2007/relationships/hdphoto" Target="../media/hdphoto2.wdp"/><Relationship Id="rId11" Type="http://schemas.openxmlformats.org/officeDocument/2006/relationships/image" Target="../media/image56.jpg"/><Relationship Id="rId5" Type="http://schemas.openxmlformats.org/officeDocument/2006/relationships/image" Target="../media/image36.png"/><Relationship Id="rId15" Type="http://schemas.openxmlformats.org/officeDocument/2006/relationships/image" Target="../media/image59.png"/><Relationship Id="rId10" Type="http://schemas.openxmlformats.org/officeDocument/2006/relationships/image" Target="../media/image55.jpg"/><Relationship Id="rId4" Type="http://schemas.openxmlformats.org/officeDocument/2006/relationships/image" Target="../media/image51.jpeg"/><Relationship Id="rId9" Type="http://schemas.openxmlformats.org/officeDocument/2006/relationships/image" Target="../media/image54.jpeg"/><Relationship Id="rId14" Type="http://schemas.openxmlformats.org/officeDocument/2006/relationships/image" Target="../media/image5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Bildplatzhalter 7" descr="Ein Bild, das draußen, Gras, Wolke, Himmel enthält.&#10;&#10;Automatisch generierte Beschreibung">
            <a:extLst>
              <a:ext uri="{FF2B5EF4-FFF2-40B4-BE49-F238E27FC236}">
                <a16:creationId xmlns:a16="http://schemas.microsoft.com/office/drawing/2014/main" id="{08490887-B868-2C85-182B-534CA21E29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7000" contrast="-1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9197" r="1" b="24844"/>
          <a:stretch/>
        </p:blipFill>
        <p:spPr>
          <a:xfrm>
            <a:off x="371475" y="341313"/>
            <a:ext cx="11449050" cy="3087687"/>
          </a:xfrm>
          <a:prstGeom prst="rect">
            <a:avLst/>
          </a:prstGeom>
          <a:noFill/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A5A64521-ED94-4240-8AD4-6C3D7A90E7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839" y="3633688"/>
            <a:ext cx="10728324" cy="623404"/>
          </a:xfrm>
        </p:spPr>
        <p:txBody>
          <a:bodyPr anchor="t">
            <a:normAutofit/>
          </a:bodyPr>
          <a:lstStyle/>
          <a:p>
            <a:r>
              <a:rPr lang="de-DE" dirty="0"/>
              <a:t>Agri-</a:t>
            </a:r>
            <a:r>
              <a:rPr lang="de-DE" dirty="0" err="1"/>
              <a:t>Photovoltaics</a:t>
            </a:r>
            <a:endParaRPr lang="de-DE" dirty="0"/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C693119F-69DD-4BF5-B78E-98C0144F5F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837" y="4911514"/>
            <a:ext cx="10728325" cy="360000"/>
          </a:xfrm>
        </p:spPr>
        <p:txBody>
          <a:bodyPr anchor="t">
            <a:normAutofit/>
          </a:bodyPr>
          <a:lstStyle/>
          <a:p>
            <a:r>
              <a:rPr lang="de-DE" noProof="0" dirty="0"/>
              <a:t>07.08.2026  I  </a:t>
            </a:r>
            <a:r>
              <a:rPr lang="de-DE" dirty="0"/>
              <a:t>Matthias Meier-Grüll, IBG-2 – Forschungszentrum Jülich GmbH</a:t>
            </a:r>
            <a:endParaRPr lang="de-DE" noProof="0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75FFF684-B650-40AA-89A0-80D31734A2E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31837" y="4221088"/>
            <a:ext cx="10728325" cy="547142"/>
          </a:xfrm>
        </p:spPr>
        <p:txBody>
          <a:bodyPr anchor="t">
            <a:normAutofit/>
          </a:bodyPr>
          <a:lstStyle/>
          <a:p>
            <a:pPr>
              <a:spcAft>
                <a:spcPts val="600"/>
              </a:spcAft>
            </a:pPr>
            <a:r>
              <a:rPr lang="de-DE" dirty="0"/>
              <a:t>Potential in </a:t>
            </a:r>
            <a:r>
              <a:rPr lang="de-DE" dirty="0" err="1"/>
              <a:t>agriculture</a:t>
            </a:r>
            <a:endParaRPr lang="de-DE" dirty="0"/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4A6097ED-B73A-FB92-D068-9F5FAB12E56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71620" y="6423285"/>
            <a:ext cx="2304000" cy="90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454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D16619C-3393-4C40-A047-6B5873621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PhotovoltaiCS</a:t>
            </a:r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CCC45F7D-E3E4-4EF0-9BD2-EAD57B3FDCD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Today Germany</a:t>
            </a:r>
            <a:endParaRPr lang="en-US" noProof="0" dirty="0"/>
          </a:p>
        </p:txBody>
      </p:sp>
      <p:pic>
        <p:nvPicPr>
          <p:cNvPr id="5" name="Grafik 4" descr="Ein Bild, das Himmel, draußen, Gebäude, Solarenergie enthält.&#10;&#10;Automatisch generierte Beschreibung">
            <a:extLst>
              <a:ext uri="{FF2B5EF4-FFF2-40B4-BE49-F238E27FC236}">
                <a16:creationId xmlns:a16="http://schemas.microsoft.com/office/drawing/2014/main" id="{5A42A0AD-691A-AB05-919D-68EB10B4BD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94" r="2837"/>
          <a:stretch/>
        </p:blipFill>
        <p:spPr>
          <a:xfrm>
            <a:off x="263352" y="1448780"/>
            <a:ext cx="5266826" cy="4137378"/>
          </a:xfrm>
          <a:prstGeom prst="rect">
            <a:avLst/>
          </a:prstGeom>
        </p:spPr>
      </p:pic>
      <p:pic>
        <p:nvPicPr>
          <p:cNvPr id="7" name="Grafik 6" descr="Ein Bild, das Gras, Pflanze, draußen, Baum enthält.&#10;&#10;Automatisch generierte Beschreibung">
            <a:extLst>
              <a:ext uri="{FF2B5EF4-FFF2-40B4-BE49-F238E27FC236}">
                <a16:creationId xmlns:a16="http://schemas.microsoft.com/office/drawing/2014/main" id="{74A55D0C-24EB-5BC6-7038-32F6F50331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3" r="16044"/>
          <a:stretch/>
        </p:blipFill>
        <p:spPr>
          <a:xfrm>
            <a:off x="6023992" y="1441229"/>
            <a:ext cx="5983669" cy="4144929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D65ECC1E-D113-4B8A-7460-047C97ADBE77}"/>
              </a:ext>
            </a:extLst>
          </p:cNvPr>
          <p:cNvSpPr txBox="1"/>
          <p:nvPr/>
        </p:nvSpPr>
        <p:spPr bwMode="auto">
          <a:xfrm>
            <a:off x="5207903" y="6280843"/>
            <a:ext cx="16321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de-DE"/>
            </a:defPPr>
            <a:lvl1pPr marL="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000" dirty="0"/>
              <a:t>Bild-Quelle: pixabay.com </a:t>
            </a:r>
          </a:p>
        </p:txBody>
      </p:sp>
    </p:spTree>
    <p:extLst>
      <p:ext uri="{BB962C8B-B14F-4D97-AF65-F5344CB8AC3E}">
        <p14:creationId xmlns:p14="http://schemas.microsoft.com/office/powerpoint/2010/main" val="517688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D16619C-3393-4C40-A047-6B5873621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Photovoltaics</a:t>
            </a:r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CCC45F7D-E3E4-4EF0-9BD2-EAD57B3FDCD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Today Germany</a:t>
            </a:r>
            <a:endParaRPr lang="en-US" noProof="0" dirty="0"/>
          </a:p>
        </p:txBody>
      </p:sp>
      <p:pic>
        <p:nvPicPr>
          <p:cNvPr id="5" name="Grafik 4" descr="Ein Bild, das Himmel, draußen, Gebäude, Solarenergie enthält.&#10;&#10;Automatisch generierte Beschreibung">
            <a:extLst>
              <a:ext uri="{FF2B5EF4-FFF2-40B4-BE49-F238E27FC236}">
                <a16:creationId xmlns:a16="http://schemas.microsoft.com/office/drawing/2014/main" id="{5A42A0AD-691A-AB05-919D-68EB10B4BD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94" r="2837"/>
          <a:stretch/>
        </p:blipFill>
        <p:spPr>
          <a:xfrm>
            <a:off x="263352" y="1448780"/>
            <a:ext cx="5266826" cy="4137378"/>
          </a:xfrm>
          <a:prstGeom prst="rect">
            <a:avLst/>
          </a:prstGeom>
        </p:spPr>
      </p:pic>
      <p:pic>
        <p:nvPicPr>
          <p:cNvPr id="7" name="Grafik 6" descr="Ein Bild, das Gras, Pflanze, draußen, Baum enthält.&#10;&#10;Automatisch generierte Beschreibung">
            <a:extLst>
              <a:ext uri="{FF2B5EF4-FFF2-40B4-BE49-F238E27FC236}">
                <a16:creationId xmlns:a16="http://schemas.microsoft.com/office/drawing/2014/main" id="{74A55D0C-24EB-5BC6-7038-32F6F50331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3" r="16044"/>
          <a:stretch/>
        </p:blipFill>
        <p:spPr>
          <a:xfrm>
            <a:off x="6023992" y="1441229"/>
            <a:ext cx="5983669" cy="4144929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D65ECC1E-D113-4B8A-7460-047C97ADBE77}"/>
              </a:ext>
            </a:extLst>
          </p:cNvPr>
          <p:cNvSpPr txBox="1"/>
          <p:nvPr/>
        </p:nvSpPr>
        <p:spPr bwMode="auto">
          <a:xfrm>
            <a:off x="5207903" y="6280843"/>
            <a:ext cx="16321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de-DE"/>
            </a:defPPr>
            <a:lvl1pPr marL="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000" dirty="0"/>
              <a:t>Bild-Quelle: pixabay.com </a:t>
            </a:r>
          </a:p>
        </p:txBody>
      </p:sp>
      <p:sp>
        <p:nvSpPr>
          <p:cNvPr id="3" name="Rechteck 2">
            <a:extLst>
              <a:ext uri="{FF2B5EF4-FFF2-40B4-BE49-F238E27FC236}">
                <a16:creationId xmlns:a16="http://schemas.microsoft.com/office/drawing/2014/main" id="{AB585E89-502E-C716-4FC2-A6ABF1687084}"/>
              </a:ext>
            </a:extLst>
          </p:cNvPr>
          <p:cNvSpPr/>
          <p:nvPr/>
        </p:nvSpPr>
        <p:spPr bwMode="auto">
          <a:xfrm>
            <a:off x="160164" y="1441228"/>
            <a:ext cx="12031836" cy="4292027"/>
          </a:xfrm>
          <a:prstGeom prst="rect">
            <a:avLst/>
          </a:prstGeom>
          <a:solidFill>
            <a:srgbClr val="FFFFFF">
              <a:alpha val="58039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6" name="Grafik 5" descr="Ein Bild, das draußen, Blume, Blau, Sonnenblume enthält.&#10;&#10;Automatisch generierte Beschreibung">
            <a:extLst>
              <a:ext uri="{FF2B5EF4-FFF2-40B4-BE49-F238E27FC236}">
                <a16:creationId xmlns:a16="http://schemas.microsoft.com/office/drawing/2014/main" id="{D95E0211-734A-6822-4E1F-4C93FEE28D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6734" y="1124745"/>
            <a:ext cx="7194515" cy="4794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998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feld 17">
            <a:extLst>
              <a:ext uri="{FF2B5EF4-FFF2-40B4-BE49-F238E27FC236}">
                <a16:creationId xmlns:a16="http://schemas.microsoft.com/office/drawing/2014/main" id="{3646698B-48B8-526A-C365-B84364B43862}"/>
              </a:ext>
            </a:extLst>
          </p:cNvPr>
          <p:cNvSpPr txBox="1"/>
          <p:nvPr/>
        </p:nvSpPr>
        <p:spPr bwMode="auto">
          <a:xfrm>
            <a:off x="5159896" y="6589187"/>
            <a:ext cx="16321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de-DE"/>
            </a:defPPr>
            <a:lvl1pPr marL="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000" dirty="0"/>
              <a:t>Bild-Quelle: pixabay.com </a:t>
            </a:r>
          </a:p>
        </p:txBody>
      </p:sp>
      <p:pic>
        <p:nvPicPr>
          <p:cNvPr id="15" name="Grafik 14" descr="Ein Bild, das Solarenergie, Solarpanel, Dish-Solaranlage, draußen enthält.&#10;&#10;Automatisch generierte Beschreibung">
            <a:extLst>
              <a:ext uri="{FF2B5EF4-FFF2-40B4-BE49-F238E27FC236}">
                <a16:creationId xmlns:a16="http://schemas.microsoft.com/office/drawing/2014/main" id="{1642F626-D2BD-3640-AF3F-E46AF0B4D2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352" y="226368"/>
            <a:ext cx="5632626" cy="3168352"/>
          </a:xfrm>
          <a:prstGeom prst="rect">
            <a:avLst/>
          </a:prstGeom>
        </p:spPr>
      </p:pic>
      <p:pic>
        <p:nvPicPr>
          <p:cNvPr id="20" name="Grafik 19" descr="Ein Bild, das draußen, Solarenergie, Solarpanel, Dish-Solaranlage enthält.&#10;&#10;Automatisch generierte Beschreibung">
            <a:extLst>
              <a:ext uri="{FF2B5EF4-FFF2-40B4-BE49-F238E27FC236}">
                <a16:creationId xmlns:a16="http://schemas.microsoft.com/office/drawing/2014/main" id="{6E4C6BD3-45AE-963C-204C-3A8E4A885B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3952" y="330936"/>
            <a:ext cx="6400712" cy="3600400"/>
          </a:xfrm>
          <a:prstGeom prst="rect">
            <a:avLst/>
          </a:prstGeom>
        </p:spPr>
      </p:pic>
      <p:pic>
        <p:nvPicPr>
          <p:cNvPr id="22" name="Grafik 21" descr="Ein Bild, das Solarenergie, Solarzelle, Solarpanel, draußen enthält.&#10;&#10;Automatisch generierte Beschreibung">
            <a:extLst>
              <a:ext uri="{FF2B5EF4-FFF2-40B4-BE49-F238E27FC236}">
                <a16:creationId xmlns:a16="http://schemas.microsoft.com/office/drawing/2014/main" id="{FF65ABAD-D5D3-9C0A-1AB2-F3937AE811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083" y="3249484"/>
            <a:ext cx="5241463" cy="2948323"/>
          </a:xfrm>
          <a:prstGeom prst="rect">
            <a:avLst/>
          </a:prstGeom>
        </p:spPr>
      </p:pic>
      <p:pic>
        <p:nvPicPr>
          <p:cNvPr id="24" name="Grafik 23" descr="Ein Bild, das Gras, Pflanze, draußen, Baum enthält.&#10;&#10;Automatisch generierte Beschreibung">
            <a:extLst>
              <a:ext uri="{FF2B5EF4-FFF2-40B4-BE49-F238E27FC236}">
                <a16:creationId xmlns:a16="http://schemas.microsoft.com/office/drawing/2014/main" id="{221B1E7A-CD46-E8B9-8C36-6D72853CAC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7141" y="3327208"/>
            <a:ext cx="5688632" cy="319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929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5190517E-D689-47B6-8C7D-CBAA71F829F5}"/>
              </a:ext>
            </a:extLst>
          </p:cNvPr>
          <p:cNvSpPr txBox="1"/>
          <p:nvPr/>
        </p:nvSpPr>
        <p:spPr>
          <a:xfrm>
            <a:off x="3023320" y="757585"/>
            <a:ext cx="6340197" cy="48290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95000"/>
              </a:lnSpc>
            </a:pPr>
            <a:r>
              <a:rPr lang="de-DE" sz="5400" b="1" dirty="0">
                <a:solidFill>
                  <a:srgbClr val="023D6B"/>
                </a:solidFill>
              </a:rPr>
              <a:t>Agri-</a:t>
            </a:r>
            <a:r>
              <a:rPr lang="de-DE" sz="5400" b="1" dirty="0" err="1">
                <a:solidFill>
                  <a:srgbClr val="023D6B"/>
                </a:solidFill>
              </a:rPr>
              <a:t>Photovoltaics</a:t>
            </a:r>
            <a:endParaRPr lang="de-DE" sz="5400" b="1" dirty="0">
              <a:solidFill>
                <a:srgbClr val="023D6B"/>
              </a:solidFill>
            </a:endParaRPr>
          </a:p>
          <a:p>
            <a:pPr algn="ctr">
              <a:lnSpc>
                <a:spcPct val="95000"/>
              </a:lnSpc>
            </a:pPr>
            <a:r>
              <a:rPr lang="de-DE" sz="5400" b="1" dirty="0">
                <a:solidFill>
                  <a:srgbClr val="023D6B"/>
                </a:solidFill>
              </a:rPr>
              <a:t>-</a:t>
            </a:r>
          </a:p>
          <a:p>
            <a:pPr algn="ctr">
              <a:lnSpc>
                <a:spcPct val="95000"/>
              </a:lnSpc>
            </a:pPr>
            <a:r>
              <a:rPr lang="de-DE" sz="5400" b="1" dirty="0">
                <a:solidFill>
                  <a:srgbClr val="023D6B"/>
                </a:solidFill>
              </a:rPr>
              <a:t>Agri-PV</a:t>
            </a:r>
          </a:p>
          <a:p>
            <a:pPr algn="ctr">
              <a:lnSpc>
                <a:spcPct val="95000"/>
              </a:lnSpc>
            </a:pPr>
            <a:r>
              <a:rPr lang="de-DE" sz="5400" b="1" dirty="0">
                <a:solidFill>
                  <a:srgbClr val="023D6B"/>
                </a:solidFill>
              </a:rPr>
              <a:t>-</a:t>
            </a:r>
          </a:p>
          <a:p>
            <a:pPr algn="ctr">
              <a:lnSpc>
                <a:spcPct val="95000"/>
              </a:lnSpc>
            </a:pPr>
            <a:r>
              <a:rPr lang="de-DE" sz="5400" b="1" dirty="0" err="1">
                <a:solidFill>
                  <a:srgbClr val="023D6B"/>
                </a:solidFill>
              </a:rPr>
              <a:t>Agrivoltaics</a:t>
            </a:r>
            <a:endParaRPr lang="de-DE" sz="5400" b="1" dirty="0">
              <a:solidFill>
                <a:srgbClr val="023D6B"/>
              </a:solidFill>
            </a:endParaRPr>
          </a:p>
          <a:p>
            <a:pPr algn="ctr">
              <a:lnSpc>
                <a:spcPct val="95000"/>
              </a:lnSpc>
            </a:pPr>
            <a:r>
              <a:rPr lang="de-DE" sz="5400" b="1" dirty="0">
                <a:solidFill>
                  <a:srgbClr val="023D6B"/>
                </a:solidFill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642223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hteck 24">
            <a:extLst>
              <a:ext uri="{FF2B5EF4-FFF2-40B4-BE49-F238E27FC236}">
                <a16:creationId xmlns:a16="http://schemas.microsoft.com/office/drawing/2014/main" id="{863C2452-7EB4-B5C3-DC95-75B58543228F}"/>
              </a:ext>
            </a:extLst>
          </p:cNvPr>
          <p:cNvSpPr/>
          <p:nvPr/>
        </p:nvSpPr>
        <p:spPr>
          <a:xfrm>
            <a:off x="40431" y="6200984"/>
            <a:ext cx="2448272" cy="52363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5000"/>
              </a:lnSpc>
            </a:pPr>
            <a:endParaRPr lang="de-DE" sz="2400" dirty="0" err="1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DD16619C-3393-4C40-A047-6B5873621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Agri-</a:t>
            </a:r>
            <a:r>
              <a:rPr lang="de-DE" dirty="0" err="1"/>
              <a:t>Photovoltaics</a:t>
            </a:r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CCC45F7D-E3E4-4EF0-9BD2-EAD57B3FDCD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noProof="0" dirty="0"/>
              <a:t>Definition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A4F705CD-49DC-4FA9-B453-70394FA782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1" t="22000" r="51004" b="26260"/>
          <a:stretch/>
        </p:blipFill>
        <p:spPr bwMode="auto">
          <a:xfrm>
            <a:off x="357547" y="1194710"/>
            <a:ext cx="3963327" cy="2621798"/>
          </a:xfrm>
          <a:prstGeom prst="rect">
            <a:avLst/>
          </a:prstGeom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5B8FBB17-5403-41E9-8E3D-9F34F83D18A9}"/>
              </a:ext>
            </a:extLst>
          </p:cNvPr>
          <p:cNvSpPr txBox="1"/>
          <p:nvPr/>
        </p:nvSpPr>
        <p:spPr bwMode="auto">
          <a:xfrm>
            <a:off x="3071664" y="3506660"/>
            <a:ext cx="1178528" cy="24622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>
            <a:defPPr>
              <a:defRPr lang="de-DE"/>
            </a:defPPr>
            <a:lvl1pPr marL="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000" dirty="0"/>
              <a:t>© Fraunhofer ISE</a:t>
            </a:r>
          </a:p>
        </p:txBody>
      </p:sp>
      <p:pic>
        <p:nvPicPr>
          <p:cNvPr id="6" name="Grafik 5" descr="Ein Bild, das Himmel, Pflanze, draußen, Gewächshaus enthält.&#10;&#10;Automatisch generierte Beschreibung">
            <a:extLst>
              <a:ext uri="{FF2B5EF4-FFF2-40B4-BE49-F238E27FC236}">
                <a16:creationId xmlns:a16="http://schemas.microsoft.com/office/drawing/2014/main" id="{1CE57792-8DB4-44EA-3A40-FBB4EB9BB2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7655" y="3887706"/>
            <a:ext cx="3528392" cy="2646294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pic>
        <p:nvPicPr>
          <p:cNvPr id="18" name="Grafik 17" descr="Ein Bild, das draußen, Gebäude, Pflanze, Gewächshaus enthält.&#10;&#10;Automatisch generierte Beschreibung">
            <a:extLst>
              <a:ext uri="{FF2B5EF4-FFF2-40B4-BE49-F238E27FC236}">
                <a16:creationId xmlns:a16="http://schemas.microsoft.com/office/drawing/2014/main" id="{BD4A3A3D-B7B2-41C1-9612-81857F45C1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800" y="4078870"/>
            <a:ext cx="3429984" cy="2572488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20" name="Grafik 19" descr="Ein Bild, das draußen, Gebäude, Pflanze, Frucht enthält.&#10;&#10;Automatisch generierte Beschreibung">
            <a:extLst>
              <a:ext uri="{FF2B5EF4-FFF2-40B4-BE49-F238E27FC236}">
                <a16:creationId xmlns:a16="http://schemas.microsoft.com/office/drawing/2014/main" id="{8101A060-DA33-278C-6969-F655C8A8F1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593665" y="1656402"/>
            <a:ext cx="3700954" cy="2775716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22" name="Grafik 21" descr="Ein Bild, das Pflanze, Gewächshaus, draußen, Gebäude enthält.&#10;&#10;Automatisch generierte Beschreibung">
            <a:extLst>
              <a:ext uri="{FF2B5EF4-FFF2-40B4-BE49-F238E27FC236}">
                <a16:creationId xmlns:a16="http://schemas.microsoft.com/office/drawing/2014/main" id="{6316CD7B-65B9-B7C0-B5BC-F5637EE06D5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7655" y="1070324"/>
            <a:ext cx="3120509" cy="2340382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05759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F8B1E3-09FB-7542-76B1-CDEA647D44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B74E33D-193C-2DE6-361A-FDB175D94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Agri-</a:t>
            </a:r>
            <a:r>
              <a:rPr lang="de-DE" dirty="0" err="1"/>
              <a:t>Photovoltaics</a:t>
            </a:r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ACFE8B4F-2168-6E33-AAAB-83FE1F93C13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noProof="0" dirty="0"/>
              <a:t>Definition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1F8CB3CF-FB34-08BC-350B-073D2594C671}"/>
              </a:ext>
            </a:extLst>
          </p:cNvPr>
          <p:cNvSpPr txBox="1"/>
          <p:nvPr/>
        </p:nvSpPr>
        <p:spPr bwMode="auto">
          <a:xfrm>
            <a:off x="4532448" y="5411154"/>
            <a:ext cx="26436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de-DE"/>
            </a:defPPr>
            <a:lvl1pPr marL="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400" dirty="0"/>
              <a:t>Source: </a:t>
            </a:r>
            <a:r>
              <a:rPr lang="de-DE" sz="1400" dirty="0" err="1"/>
              <a:t>Geisenheim</a:t>
            </a:r>
            <a:r>
              <a:rPr lang="de-DE" sz="1400" dirty="0"/>
              <a:t> University</a:t>
            </a:r>
          </a:p>
        </p:txBody>
      </p:sp>
      <p:pic>
        <p:nvPicPr>
          <p:cNvPr id="4" name="Grafik 3" descr="Ein Bild, das Weintraube, Frucht, Weinblätter, Samenlose Frucht enthält.&#10;&#10;Automatisch generierte Beschreibung">
            <a:extLst>
              <a:ext uri="{FF2B5EF4-FFF2-40B4-BE49-F238E27FC236}">
                <a16:creationId xmlns:a16="http://schemas.microsoft.com/office/drawing/2014/main" id="{1F186C3D-DF68-1B41-5602-8B0BC3DFF0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17284" y="2115586"/>
            <a:ext cx="4069024" cy="3051769"/>
          </a:xfrm>
          <a:prstGeom prst="rect">
            <a:avLst/>
          </a:prstGeom>
        </p:spPr>
      </p:pic>
      <p:pic>
        <p:nvPicPr>
          <p:cNvPr id="7" name="Grafik 6" descr="Ein Bild, das Pflanze, Gewächshaus, Himmel, draußen enthält.&#10;&#10;Automatisch generierte Beschreibung">
            <a:extLst>
              <a:ext uri="{FF2B5EF4-FFF2-40B4-BE49-F238E27FC236}">
                <a16:creationId xmlns:a16="http://schemas.microsoft.com/office/drawing/2014/main" id="{BE7F1C82-EADA-EAEF-43C6-2227E759FF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5477" y="1754276"/>
            <a:ext cx="4616430" cy="3462322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47360E20-C4E7-3680-0DCF-171A514C1F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405128" y="1687824"/>
            <a:ext cx="5213474" cy="2935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079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D16619C-3393-4C40-A047-6B5873621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Agri-</a:t>
            </a:r>
            <a:r>
              <a:rPr lang="de-DE" dirty="0" err="1"/>
              <a:t>Photovoltaics</a:t>
            </a:r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CCC45F7D-E3E4-4EF0-9BD2-EAD57B3FDCD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noProof="0" dirty="0"/>
              <a:t>Definition</a:t>
            </a:r>
          </a:p>
        </p:txBody>
      </p:sp>
      <p:pic>
        <p:nvPicPr>
          <p:cNvPr id="5" name="Picture Placeholder 7">
            <a:extLst>
              <a:ext uri="{FF2B5EF4-FFF2-40B4-BE49-F238E27FC236}">
                <a16:creationId xmlns:a16="http://schemas.microsoft.com/office/drawing/2014/main" id="{E41B35ED-40F7-F5DE-47F4-06D67D6CF8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20" b="14920"/>
          <a:stretch>
            <a:fillRect/>
          </a:stretch>
        </p:blipFill>
        <p:spPr>
          <a:xfrm>
            <a:off x="198965" y="4149081"/>
            <a:ext cx="7743037" cy="20882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" name="Grafik 3" descr="Ein Bild, das Gras, draußen, Himmel, Pflanze enthält.&#10;&#10;Automatisch generierte Beschreibung">
            <a:extLst>
              <a:ext uri="{FF2B5EF4-FFF2-40B4-BE49-F238E27FC236}">
                <a16:creationId xmlns:a16="http://schemas.microsoft.com/office/drawing/2014/main" id="{9818DDD5-46FD-D639-C1C3-48829368828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51" r="6688" b="22700"/>
          <a:stretch/>
        </p:blipFill>
        <p:spPr>
          <a:xfrm>
            <a:off x="1301350" y="1530844"/>
            <a:ext cx="5940152" cy="23561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92DE26B1">
            <a:hlinkClick r:id="" action="ppaction://media"/>
            <a:extLst>
              <a:ext uri="{FF2B5EF4-FFF2-40B4-BE49-F238E27FC236}">
                <a16:creationId xmlns:a16="http://schemas.microsoft.com/office/drawing/2014/main" id="{30727AD3-4365-9200-7CF9-E57883A0E78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15382" r="38470"/>
          <a:stretch>
            <a:fillRect/>
          </a:stretch>
        </p:blipFill>
        <p:spPr>
          <a:xfrm>
            <a:off x="8233888" y="610915"/>
            <a:ext cx="3759147" cy="45822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47347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5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D16619C-3393-4C40-A047-6B5873621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Agri-</a:t>
            </a:r>
            <a:r>
              <a:rPr lang="de-DE" dirty="0" err="1"/>
              <a:t>Photovoltaics</a:t>
            </a:r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CCC45F7D-E3E4-4EF0-9BD2-EAD57B3FDCD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noProof="0" dirty="0"/>
              <a:t>DIN SPEC 91434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5DC516BF-C995-4C15-B38E-5F4B775E169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9</a:t>
            </a:fld>
            <a:endParaRPr lang="en-US" noProof="0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89C64071-3513-C24B-5AE1-A1BAEAED51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228" t="29000" r="12200" b="15351"/>
          <a:stretch/>
        </p:blipFill>
        <p:spPr>
          <a:xfrm>
            <a:off x="456521" y="1844824"/>
            <a:ext cx="4824536" cy="3816424"/>
          </a:xfrm>
          <a:prstGeom prst="rect">
            <a:avLst/>
          </a:prstGeom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64448CD5-90B5-701F-167F-A93B42628275}"/>
              </a:ext>
            </a:extLst>
          </p:cNvPr>
          <p:cNvSpPr txBox="1"/>
          <p:nvPr/>
        </p:nvSpPr>
        <p:spPr bwMode="auto">
          <a:xfrm>
            <a:off x="119336" y="5919214"/>
            <a:ext cx="6264696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>
            <a:defPPr>
              <a:defRPr lang="de-DE"/>
            </a:defPPr>
            <a:lvl1pPr marL="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200" dirty="0"/>
              <a:t>Klassifizierung der Agri-PV</a:t>
            </a:r>
          </a:p>
          <a:p>
            <a:r>
              <a:rPr lang="de-DE" sz="1200" b="1" dirty="0"/>
              <a:t>© Fraunhofer ISE</a:t>
            </a:r>
          </a:p>
          <a:p>
            <a:endParaRPr lang="de-DE" sz="1200" dirty="0"/>
          </a:p>
          <a:p>
            <a:r>
              <a:rPr lang="de-DE" sz="1200" dirty="0"/>
              <a:t>Agri-Photovoltaik: Chance für Landwirtschaft und Energiewende, Leitfaden 2022</a:t>
            </a:r>
          </a:p>
        </p:txBody>
      </p:sp>
      <p:sp>
        <p:nvSpPr>
          <p:cNvPr id="10" name="Textfeld 10">
            <a:extLst>
              <a:ext uri="{FF2B5EF4-FFF2-40B4-BE49-F238E27FC236}">
                <a16:creationId xmlns:a16="http://schemas.microsoft.com/office/drawing/2014/main" id="{C2A04C99-C3EA-52F1-271A-432AEE65BE1F}"/>
              </a:ext>
            </a:extLst>
          </p:cNvPr>
          <p:cNvSpPr txBox="1"/>
          <p:nvPr/>
        </p:nvSpPr>
        <p:spPr bwMode="auto">
          <a:xfrm>
            <a:off x="422816" y="1586858"/>
            <a:ext cx="148790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de-DE"/>
            </a:defPPr>
            <a:lvl1pPr marL="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2200" dirty="0" err="1"/>
              <a:t>Category</a:t>
            </a:r>
            <a:r>
              <a:rPr lang="de-DE" sz="2200" dirty="0"/>
              <a:t> I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281212D7-A804-DD62-3526-99624B2AB2C4}"/>
              </a:ext>
            </a:extLst>
          </p:cNvPr>
          <p:cNvSpPr txBox="1"/>
          <p:nvPr/>
        </p:nvSpPr>
        <p:spPr bwMode="auto">
          <a:xfrm>
            <a:off x="8544272" y="241355"/>
            <a:ext cx="156645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de-DE"/>
            </a:defPPr>
            <a:lvl1pPr marL="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2200" dirty="0" err="1"/>
              <a:t>Category</a:t>
            </a:r>
            <a:r>
              <a:rPr lang="de-DE" sz="2200" dirty="0"/>
              <a:t> II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5C619C4-95C8-43A8-1F61-90AD8E344D2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114" t="15261" r="7543" b="10629"/>
          <a:stretch/>
        </p:blipFill>
        <p:spPr>
          <a:xfrm>
            <a:off x="6677949" y="746436"/>
            <a:ext cx="5040560" cy="5082502"/>
          </a:xfrm>
          <a:prstGeom prst="rect">
            <a:avLst/>
          </a:prstGeom>
        </p:spPr>
      </p:pic>
      <p:pic>
        <p:nvPicPr>
          <p:cNvPr id="3" name="Grafik 2">
            <a:extLst>
              <a:ext uri="{FF2B5EF4-FFF2-40B4-BE49-F238E27FC236}">
                <a16:creationId xmlns:a16="http://schemas.microsoft.com/office/drawing/2014/main" id="{0BDEFD86-B51F-D383-2069-B9A94C9BAB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9262" y="5126099"/>
            <a:ext cx="2187759" cy="93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877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A0A15C-CF4C-3F81-9D63-1A08860779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1262819-3803-06D9-FB3D-8917ED8DF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Agri-Photovoltaics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1558BDDB-4236-8395-B5B6-B0B32655140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noProof="0" dirty="0"/>
              <a:t>DIN SPEC 91434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E572251F-2B47-A8AA-A940-845DA3566EB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 noProof="0" dirty="0"/>
              <a:t>Page </a:t>
            </a:r>
            <a:fld id="{A52F4D17-1AD6-42D9-B93A-EB002C62F438}" type="slidenum">
              <a:rPr lang="en-US" noProof="0" smtClean="0"/>
              <a:pPr/>
              <a:t>10</a:t>
            </a:fld>
            <a:endParaRPr lang="en-US" noProof="0" dirty="0"/>
          </a:p>
        </p:txBody>
      </p:sp>
      <p:sp>
        <p:nvSpPr>
          <p:cNvPr id="10" name="Textfeld 10">
            <a:extLst>
              <a:ext uri="{FF2B5EF4-FFF2-40B4-BE49-F238E27FC236}">
                <a16:creationId xmlns:a16="http://schemas.microsoft.com/office/drawing/2014/main" id="{805AC399-5740-BF6B-C3E4-62FDC0365474}"/>
              </a:ext>
            </a:extLst>
          </p:cNvPr>
          <p:cNvSpPr txBox="1"/>
          <p:nvPr/>
        </p:nvSpPr>
        <p:spPr bwMode="auto">
          <a:xfrm>
            <a:off x="695400" y="1448780"/>
            <a:ext cx="928903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de-DE"/>
            </a:defPPr>
            <a:lvl1pPr marL="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b="1" noProof="0" dirty="0">
                <a:solidFill>
                  <a:srgbClr val="023D6B"/>
                </a:solidFill>
              </a:rPr>
              <a:t>Requirements: </a:t>
            </a:r>
          </a:p>
          <a:p>
            <a:endParaRPr lang="en-US" sz="2200" noProof="0" dirty="0">
              <a:solidFill>
                <a:srgbClr val="023D6B"/>
              </a:solidFill>
            </a:endParaRPr>
          </a:p>
          <a:p>
            <a:pPr marL="342900" indent="-342900">
              <a:lnSpc>
                <a:spcPct val="120000"/>
              </a:lnSpc>
              <a:buFontTx/>
              <a:buChar char="-"/>
            </a:pPr>
            <a:r>
              <a:rPr lang="en-US" sz="2200" noProof="0" dirty="0">
                <a:solidFill>
                  <a:srgbClr val="023D6B"/>
                </a:solidFill>
              </a:rPr>
              <a:t>More than 66 % crop yield</a:t>
            </a:r>
          </a:p>
          <a:p>
            <a:pPr marL="342900" indent="-342900">
              <a:lnSpc>
                <a:spcPct val="120000"/>
              </a:lnSpc>
              <a:buFontTx/>
              <a:buChar char="-"/>
            </a:pPr>
            <a:r>
              <a:rPr lang="en-US" sz="2200" noProof="0" dirty="0">
                <a:solidFill>
                  <a:srgbClr val="023D6B"/>
                </a:solidFill>
              </a:rPr>
              <a:t>Usability of the land for farming</a:t>
            </a:r>
          </a:p>
          <a:p>
            <a:pPr marL="342900" indent="-342900">
              <a:lnSpc>
                <a:spcPct val="120000"/>
              </a:lnSpc>
              <a:buFontTx/>
              <a:buChar char="-"/>
            </a:pPr>
            <a:r>
              <a:rPr lang="en-US" sz="2200" dirty="0">
                <a:solidFill>
                  <a:srgbClr val="023D6B"/>
                </a:solidFill>
              </a:rPr>
              <a:t>Area loss due to installation &lt; 10% (cat. 1) und &lt; 15% (cat. 2)</a:t>
            </a:r>
          </a:p>
          <a:p>
            <a:pPr marL="342900" indent="-342900">
              <a:lnSpc>
                <a:spcPct val="120000"/>
              </a:lnSpc>
              <a:buFontTx/>
              <a:buChar char="-"/>
            </a:pPr>
            <a:r>
              <a:rPr lang="en-US" sz="2200" noProof="0" dirty="0">
                <a:solidFill>
                  <a:srgbClr val="023D6B"/>
                </a:solidFill>
              </a:rPr>
              <a:t>Adapted to farming requirements</a:t>
            </a:r>
          </a:p>
          <a:p>
            <a:pPr marL="800100" lvl="1" indent="-342900">
              <a:lnSpc>
                <a:spcPct val="120000"/>
              </a:lnSpc>
              <a:buFontTx/>
              <a:buChar char="-"/>
            </a:pPr>
            <a:r>
              <a:rPr lang="en-US" sz="2200" dirty="0">
                <a:solidFill>
                  <a:srgbClr val="023D6B"/>
                </a:solidFill>
              </a:rPr>
              <a:t>Light availability and light homogeneity</a:t>
            </a:r>
          </a:p>
          <a:p>
            <a:pPr marL="800100" lvl="1" indent="-342900">
              <a:lnSpc>
                <a:spcPct val="120000"/>
              </a:lnSpc>
              <a:buFontTx/>
              <a:buChar char="-"/>
            </a:pPr>
            <a:r>
              <a:rPr lang="en-US" sz="2200" noProof="0" dirty="0">
                <a:solidFill>
                  <a:srgbClr val="023D6B"/>
                </a:solidFill>
              </a:rPr>
              <a:t>Water availability</a:t>
            </a:r>
          </a:p>
          <a:p>
            <a:pPr marL="800100" lvl="1" indent="-342900">
              <a:lnSpc>
                <a:spcPct val="120000"/>
              </a:lnSpc>
              <a:buFontTx/>
              <a:buChar char="-"/>
            </a:pPr>
            <a:r>
              <a:rPr lang="en-US" sz="2200" dirty="0">
                <a:solidFill>
                  <a:srgbClr val="023D6B"/>
                </a:solidFill>
              </a:rPr>
              <a:t>Avoidance of erosion and soil damage</a:t>
            </a:r>
            <a:r>
              <a:rPr lang="en-US" sz="2200" noProof="0" dirty="0">
                <a:solidFill>
                  <a:srgbClr val="023D6B"/>
                </a:solidFill>
              </a:rPr>
              <a:t> </a:t>
            </a:r>
          </a:p>
          <a:p>
            <a:pPr lvl="1">
              <a:lnSpc>
                <a:spcPct val="120000"/>
              </a:lnSpc>
            </a:pPr>
            <a:endParaRPr lang="en-US" sz="2200" dirty="0">
              <a:solidFill>
                <a:srgbClr val="023D6B"/>
              </a:solidFill>
            </a:endParaRPr>
          </a:p>
          <a:p>
            <a:pPr marL="0" lvl="1">
              <a:lnSpc>
                <a:spcPct val="120000"/>
              </a:lnSpc>
            </a:pPr>
            <a:r>
              <a:rPr lang="en-US" sz="2200" b="1" dirty="0">
                <a:solidFill>
                  <a:srgbClr val="C00000"/>
                </a:solidFill>
              </a:rPr>
              <a:t>-&gt; DIN SPEC 91434 is basis in regulations and laws in Germany</a:t>
            </a:r>
          </a:p>
          <a:p>
            <a:pPr lvl="1">
              <a:lnSpc>
                <a:spcPct val="120000"/>
              </a:lnSpc>
            </a:pPr>
            <a:endParaRPr lang="en-US" sz="2200" noProof="0" dirty="0">
              <a:solidFill>
                <a:srgbClr val="023D6B"/>
              </a:solidFill>
            </a:endParaRPr>
          </a:p>
          <a:p>
            <a:pPr marL="342900" indent="-342900">
              <a:buFontTx/>
              <a:buChar char="-"/>
            </a:pPr>
            <a:endParaRPr lang="en-US" sz="2200" noProof="0" dirty="0">
              <a:solidFill>
                <a:srgbClr val="023D6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4173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A87A16-7494-66E3-3400-D16943C889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7CB3AC9C-3097-CE2F-1737-C76388CD9CB1}"/>
              </a:ext>
            </a:extLst>
          </p:cNvPr>
          <p:cNvSpPr txBox="1"/>
          <p:nvPr/>
        </p:nvSpPr>
        <p:spPr>
          <a:xfrm>
            <a:off x="3935760" y="1916832"/>
            <a:ext cx="4717907" cy="16712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5000"/>
              </a:lnSpc>
            </a:pPr>
            <a:r>
              <a:rPr lang="de-DE" sz="5400" b="1" dirty="0">
                <a:solidFill>
                  <a:srgbClr val="023D6B"/>
                </a:solidFill>
              </a:rPr>
              <a:t>Agri-PV</a:t>
            </a:r>
          </a:p>
          <a:p>
            <a:pPr algn="ctr">
              <a:lnSpc>
                <a:spcPct val="95000"/>
              </a:lnSpc>
            </a:pPr>
            <a:r>
              <a:rPr lang="de-DE" sz="5400" b="1" dirty="0">
                <a:solidFill>
                  <a:srgbClr val="023D6B"/>
                </a:solidFill>
              </a:rPr>
              <a:t>in Jülich</a:t>
            </a:r>
          </a:p>
        </p:txBody>
      </p:sp>
    </p:spTree>
    <p:extLst>
      <p:ext uri="{BB962C8B-B14F-4D97-AF65-F5344CB8AC3E}">
        <p14:creationId xmlns:p14="http://schemas.microsoft.com/office/powerpoint/2010/main" val="15043433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5DC516BF-C995-4C15-B38E-5F4B775E169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12</a:t>
            </a:fld>
            <a:endParaRPr lang="en-US" noProof="0" dirty="0"/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0800E142-23CA-346C-CDAF-145D1C27BC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56" b="11272"/>
          <a:stretch/>
        </p:blipFill>
        <p:spPr bwMode="auto">
          <a:xfrm>
            <a:off x="4223792" y="1374336"/>
            <a:ext cx="3994338" cy="2094537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2F766EA3-32E7-4D4F-E538-8E0FAC3DE14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22" t="10203" r="22900" b="2808"/>
          <a:stretch/>
        </p:blipFill>
        <p:spPr bwMode="auto">
          <a:xfrm>
            <a:off x="345530" y="1721953"/>
            <a:ext cx="3501269" cy="4197261"/>
          </a:xfrm>
          <a:prstGeom prst="rect">
            <a:avLst/>
          </a:prstGeom>
          <a:noFill/>
          <a:ln w="38100"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AE4BA6D2-DF62-CEE4-14F7-7D67CEEA6B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9254"/>
          <a:stretch/>
        </p:blipFill>
        <p:spPr bwMode="auto">
          <a:xfrm>
            <a:off x="4411573" y="3701149"/>
            <a:ext cx="2813433" cy="3028981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9" name="Grafik 8" descr="Ein Bild, das draußen, Himmel, Gras, Weinberg enthält.&#10;&#10;Automatisch generierte Beschreibung">
            <a:extLst>
              <a:ext uri="{FF2B5EF4-FFF2-40B4-BE49-F238E27FC236}">
                <a16:creationId xmlns:a16="http://schemas.microsoft.com/office/drawing/2014/main" id="{3BE38A61-D7C9-04F0-0859-B0CED75DE9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8208" y="3734476"/>
            <a:ext cx="3994206" cy="2995654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0" name="Grafik 9" descr="Ein Bild, das draußen, Blume, Gebäude, Blütenblatt enthält.&#10;&#10;Automatisch generierte Beschreibung">
            <a:extLst>
              <a:ext uri="{FF2B5EF4-FFF2-40B4-BE49-F238E27FC236}">
                <a16:creationId xmlns:a16="http://schemas.microsoft.com/office/drawing/2014/main" id="{F4901864-3529-CA03-BBB6-9043CE6000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493318" y="623449"/>
            <a:ext cx="3287948" cy="2465961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  <p:sp>
        <p:nvSpPr>
          <p:cNvPr id="14" name="Titel 1">
            <a:extLst>
              <a:ext uri="{FF2B5EF4-FFF2-40B4-BE49-F238E27FC236}">
                <a16:creationId xmlns:a16="http://schemas.microsoft.com/office/drawing/2014/main" id="{A29BE208-2D0B-DBFC-75E9-520723F15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24000"/>
            <a:ext cx="11449050" cy="1124780"/>
          </a:xfrm>
        </p:spPr>
        <p:txBody>
          <a:bodyPr/>
          <a:lstStyle/>
          <a:p>
            <a:r>
              <a:rPr lang="de-DE" dirty="0"/>
              <a:t>Agri-</a:t>
            </a:r>
            <a:r>
              <a:rPr lang="de-DE" dirty="0" err="1"/>
              <a:t>Horti</a:t>
            </a:r>
            <a:r>
              <a:rPr lang="de-DE" dirty="0"/>
              <a:t>-</a:t>
            </a:r>
            <a:r>
              <a:rPr lang="de-DE" dirty="0" err="1"/>
              <a:t>Photovoltaics</a:t>
            </a:r>
            <a:endParaRPr lang="de-DE" dirty="0"/>
          </a:p>
        </p:txBody>
      </p:sp>
      <p:sp>
        <p:nvSpPr>
          <p:cNvPr id="15" name="Textplatzhalter 7">
            <a:extLst>
              <a:ext uri="{FF2B5EF4-FFF2-40B4-BE49-F238E27FC236}">
                <a16:creationId xmlns:a16="http://schemas.microsoft.com/office/drawing/2014/main" id="{01C1BD3D-EACB-1B97-1CF6-51EA258D9BF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58774" y="938786"/>
            <a:ext cx="11449049" cy="509994"/>
          </a:xfrm>
        </p:spPr>
        <p:txBody>
          <a:bodyPr/>
          <a:lstStyle/>
          <a:p>
            <a:r>
              <a:rPr lang="de-DE" dirty="0"/>
              <a:t>@ Forschungszentrum Jülich</a:t>
            </a:r>
          </a:p>
        </p:txBody>
      </p:sp>
    </p:spTree>
    <p:extLst>
      <p:ext uri="{BB962C8B-B14F-4D97-AF65-F5344CB8AC3E}">
        <p14:creationId xmlns:p14="http://schemas.microsoft.com/office/powerpoint/2010/main" val="34994814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C999B4-F9A7-5AED-BB8E-580131FAA1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23F05F-F711-54DF-59CC-C331F2ACC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Agri-Photovoltaics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FAC523C9-7C00-0039-1E8C-3428D8DF62B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noProof="0" dirty="0"/>
              <a:t>Drones for </a:t>
            </a:r>
            <a:r>
              <a:rPr lang="en-US" noProof="0" dirty="0" err="1"/>
              <a:t>homoginiety</a:t>
            </a:r>
            <a:r>
              <a:rPr lang="en-US" noProof="0" dirty="0"/>
              <a:t> investigation</a:t>
            </a:r>
          </a:p>
        </p:txBody>
      </p:sp>
      <p:pic>
        <p:nvPicPr>
          <p:cNvPr id="14" name="Picture 1">
            <a:extLst>
              <a:ext uri="{FF2B5EF4-FFF2-40B4-BE49-F238E27FC236}">
                <a16:creationId xmlns:a16="http://schemas.microsoft.com/office/drawing/2014/main" id="{B02A9854-29D1-799A-D6EE-6A3A7C0A570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408" y="1400933"/>
            <a:ext cx="7187029" cy="4926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Grafik 15" descr="Ein Bild, das Flugzeug, Himmel, Hubschrauberrotor, Helikopter enthält.&#10;&#10;Automatisch generierte Beschreibung">
            <a:extLst>
              <a:ext uri="{FF2B5EF4-FFF2-40B4-BE49-F238E27FC236}">
                <a16:creationId xmlns:a16="http://schemas.microsoft.com/office/drawing/2014/main" id="{7F8536DA-A457-8585-6C8D-DAFF1C247B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846" y="2996952"/>
            <a:ext cx="3572977" cy="23819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Grafik 2">
            <a:extLst>
              <a:ext uri="{FF2B5EF4-FFF2-40B4-BE49-F238E27FC236}">
                <a16:creationId xmlns:a16="http://schemas.microsoft.com/office/drawing/2014/main" id="{2ACDD312-A56E-7D87-C78C-9FE9AB5EAF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76518" y="548680"/>
            <a:ext cx="1689632" cy="21120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80105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F8F7FB-632A-F9CF-8EAD-4A244360AE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D0AB2E8-A025-A510-9678-44C3E8913F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Agri</a:t>
            </a:r>
            <a:r>
              <a:rPr lang="de-DE" dirty="0"/>
              <a:t>-Photovoltaik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814DB57-E136-9476-7D25-C9E1D46C79C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noProof="0" dirty="0"/>
              <a:t>F</a:t>
            </a:r>
            <a:r>
              <a:rPr lang="en-US" dirty="0" err="1"/>
              <a:t>orschung</a:t>
            </a:r>
            <a:r>
              <a:rPr lang="en-US" dirty="0"/>
              <a:t> und </a:t>
            </a:r>
            <a:r>
              <a:rPr lang="en-US" dirty="0" err="1"/>
              <a:t>Messsysteme</a:t>
            </a:r>
            <a:r>
              <a:rPr lang="en-US" dirty="0"/>
              <a:t> in Jülich</a:t>
            </a:r>
            <a:endParaRPr lang="en-US" noProof="0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E62E74D0-F83D-F201-BD6A-53F7E91F861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14</a:t>
            </a:fld>
            <a:endParaRPr lang="en-US" noProof="0" dirty="0"/>
          </a:p>
        </p:txBody>
      </p:sp>
      <p:pic>
        <p:nvPicPr>
          <p:cNvPr id="14" name="Video Schwebebahn">
            <a:hlinkClick r:id="" action="ppaction://media"/>
            <a:extLst>
              <a:ext uri="{FF2B5EF4-FFF2-40B4-BE49-F238E27FC236}">
                <a16:creationId xmlns:a16="http://schemas.microsoft.com/office/drawing/2014/main" id="{3992A00C-65B3-304B-B222-F9B391BB5BB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9336" y="78845"/>
            <a:ext cx="11809312" cy="6642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47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91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044600-F19E-A1C0-4F88-A852CACB6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40145625-78AF-22AD-4BC9-4E12800C7B5E}"/>
              </a:ext>
            </a:extLst>
          </p:cNvPr>
          <p:cNvSpPr txBox="1"/>
          <p:nvPr/>
        </p:nvSpPr>
        <p:spPr>
          <a:xfrm>
            <a:off x="2589242" y="2348880"/>
            <a:ext cx="7263528" cy="881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95000"/>
              </a:lnSpc>
            </a:pPr>
            <a:r>
              <a:rPr lang="de-DE" sz="5400" b="1" dirty="0" err="1">
                <a:solidFill>
                  <a:srgbClr val="023D6B"/>
                </a:solidFill>
              </a:rPr>
              <a:t>Results</a:t>
            </a:r>
            <a:r>
              <a:rPr lang="de-DE" sz="5400" b="1" dirty="0">
                <a:solidFill>
                  <a:srgbClr val="023D6B"/>
                </a:solidFill>
              </a:rPr>
              <a:t> </a:t>
            </a:r>
            <a:r>
              <a:rPr lang="de-DE" sz="5400" b="1" dirty="0" err="1">
                <a:solidFill>
                  <a:srgbClr val="023D6B"/>
                </a:solidFill>
              </a:rPr>
              <a:t>from</a:t>
            </a:r>
            <a:r>
              <a:rPr lang="de-DE" sz="5400" b="1" dirty="0">
                <a:solidFill>
                  <a:srgbClr val="023D6B"/>
                </a:solidFill>
              </a:rPr>
              <a:t> </a:t>
            </a:r>
            <a:r>
              <a:rPr lang="de-DE" sz="5400" b="1" dirty="0" err="1">
                <a:solidFill>
                  <a:srgbClr val="023D6B"/>
                </a:solidFill>
              </a:rPr>
              <a:t>the</a:t>
            </a:r>
            <a:r>
              <a:rPr lang="de-DE" sz="5400" b="1" dirty="0">
                <a:solidFill>
                  <a:srgbClr val="023D6B"/>
                </a:solidFill>
              </a:rPr>
              <a:t> </a:t>
            </a:r>
            <a:r>
              <a:rPr lang="de-DE" sz="5400" b="1" dirty="0" err="1">
                <a:solidFill>
                  <a:srgbClr val="023D6B"/>
                </a:solidFill>
              </a:rPr>
              <a:t>field</a:t>
            </a:r>
            <a:endParaRPr lang="de-DE" sz="5400" b="1" dirty="0">
              <a:solidFill>
                <a:srgbClr val="023D6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2198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A572DA-52FB-4401-62D4-4554FC2534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DE60379-B39D-24B7-512C-862926C55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APV Morschenich 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552B395-1B1E-C14B-F6D2-D5D092FDAD8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de-DE" dirty="0"/>
              <a:t>Field trial </a:t>
            </a:r>
            <a:r>
              <a:rPr lang="de-DE" dirty="0" err="1"/>
              <a:t>with</a:t>
            </a:r>
            <a:r>
              <a:rPr lang="de-DE" dirty="0"/>
              <a:t> </a:t>
            </a:r>
            <a:r>
              <a:rPr lang="de-DE" dirty="0" err="1"/>
              <a:t>two</a:t>
            </a:r>
            <a:r>
              <a:rPr lang="de-DE" dirty="0"/>
              <a:t> </a:t>
            </a:r>
            <a:r>
              <a:rPr lang="de-DE" dirty="0" err="1"/>
              <a:t>Soybean</a:t>
            </a:r>
            <a:r>
              <a:rPr lang="de-DE" dirty="0"/>
              <a:t> </a:t>
            </a:r>
            <a:r>
              <a:rPr lang="de-DE" dirty="0" err="1"/>
              <a:t>varieties</a:t>
            </a:r>
            <a:r>
              <a:rPr lang="de-DE" dirty="0"/>
              <a:t> </a:t>
            </a:r>
            <a:r>
              <a:rPr lang="de-DE" dirty="0" err="1"/>
              <a:t>differing</a:t>
            </a:r>
            <a:r>
              <a:rPr lang="de-DE" dirty="0"/>
              <a:t> in </a:t>
            </a:r>
            <a:r>
              <a:rPr lang="de-DE" dirty="0" err="1"/>
              <a:t>chlorophyll</a:t>
            </a:r>
            <a:r>
              <a:rPr lang="de-DE" dirty="0"/>
              <a:t> </a:t>
            </a:r>
            <a:r>
              <a:rPr lang="de-DE" dirty="0" err="1"/>
              <a:t>content</a:t>
            </a:r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A8AFF59-CF6B-ED07-6BC2-0424BF3E270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16</a:t>
            </a:fld>
            <a:endParaRPr lang="en-US" noProof="0" dirty="0"/>
          </a:p>
        </p:txBody>
      </p:sp>
      <p:grpSp>
        <p:nvGrpSpPr>
          <p:cNvPr id="25" name="Gruppieren 24">
            <a:extLst>
              <a:ext uri="{FF2B5EF4-FFF2-40B4-BE49-F238E27FC236}">
                <a16:creationId xmlns:a16="http://schemas.microsoft.com/office/drawing/2014/main" id="{A7E8766D-3C59-7C00-DADB-2527AE8A6156}"/>
              </a:ext>
            </a:extLst>
          </p:cNvPr>
          <p:cNvGrpSpPr/>
          <p:nvPr/>
        </p:nvGrpSpPr>
        <p:grpSpPr>
          <a:xfrm>
            <a:off x="358773" y="1968749"/>
            <a:ext cx="4256157" cy="3192118"/>
            <a:chOff x="358773" y="1968749"/>
            <a:chExt cx="4256157" cy="3192118"/>
          </a:xfrm>
        </p:grpSpPr>
        <p:pic>
          <p:nvPicPr>
            <p:cNvPr id="17" name="Grafik 16" descr="Ein Bild, das Himmel, draußen, Gras, Plantage enthält.&#10;&#10;Automatisch generierte Beschreibung">
              <a:extLst>
                <a:ext uri="{FF2B5EF4-FFF2-40B4-BE49-F238E27FC236}">
                  <a16:creationId xmlns:a16="http://schemas.microsoft.com/office/drawing/2014/main" id="{7A229FCC-D749-204F-85C3-96C5D3CBE70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8773" y="1968749"/>
              <a:ext cx="4256157" cy="3192118"/>
            </a:xfrm>
            <a:prstGeom prst="rect">
              <a:avLst/>
            </a:prstGeom>
          </p:spPr>
        </p:pic>
        <p:sp>
          <p:nvSpPr>
            <p:cNvPr id="18" name="Textfeld 17">
              <a:extLst>
                <a:ext uri="{FF2B5EF4-FFF2-40B4-BE49-F238E27FC236}">
                  <a16:creationId xmlns:a16="http://schemas.microsoft.com/office/drawing/2014/main" id="{05379ECF-592E-6358-B2C6-B9D6FAC20972}"/>
                </a:ext>
              </a:extLst>
            </p:cNvPr>
            <p:cNvSpPr txBox="1"/>
            <p:nvPr/>
          </p:nvSpPr>
          <p:spPr>
            <a:xfrm>
              <a:off x="3600077" y="4512226"/>
              <a:ext cx="784189" cy="4431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>
                <a:lnSpc>
                  <a:spcPct val="95000"/>
                </a:lnSpc>
              </a:pPr>
              <a:r>
                <a:rPr lang="de-DE" sz="2400" dirty="0">
                  <a:solidFill>
                    <a:schemeClr val="bg1"/>
                  </a:solidFill>
                </a:rPr>
                <a:t>Eiko</a:t>
              </a:r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FBBA69A1-A188-CABC-DE5B-69E366C5A152}"/>
                </a:ext>
              </a:extLst>
            </p:cNvPr>
            <p:cNvSpPr txBox="1"/>
            <p:nvPr/>
          </p:nvSpPr>
          <p:spPr>
            <a:xfrm>
              <a:off x="1050239" y="4494488"/>
              <a:ext cx="1436612" cy="443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>
                <a:lnSpc>
                  <a:spcPct val="95000"/>
                </a:lnSpc>
              </a:pPr>
              <a:r>
                <a:rPr lang="de-DE" sz="2400" dirty="0" err="1">
                  <a:solidFill>
                    <a:schemeClr val="bg1"/>
                  </a:solidFill>
                </a:rPr>
                <a:t>Minngold</a:t>
              </a:r>
              <a:endParaRPr lang="de-DE" sz="24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24" name="Grafik 23" descr="Ein Bild, das Text, Screenshot, Diagramm, Design enthält.&#10;&#10;Automatisch generierte Beschreibung">
            <a:extLst>
              <a:ext uri="{FF2B5EF4-FFF2-40B4-BE49-F238E27FC236}">
                <a16:creationId xmlns:a16="http://schemas.microsoft.com/office/drawing/2014/main" id="{B969D0FC-2511-7FDA-DBBD-4C0AC113B8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4940" y="1870875"/>
            <a:ext cx="6660079" cy="3479551"/>
          </a:xfrm>
          <a:prstGeom prst="rect">
            <a:avLst/>
          </a:prstGeom>
        </p:spPr>
      </p:pic>
      <p:pic>
        <p:nvPicPr>
          <p:cNvPr id="3" name="Grafik 2" descr="Ein Bild, das Gelände, draußen enthält.&#10;&#10;Automatisch generierte Beschreibung">
            <a:extLst>
              <a:ext uri="{FF2B5EF4-FFF2-40B4-BE49-F238E27FC236}">
                <a16:creationId xmlns:a16="http://schemas.microsoft.com/office/drawing/2014/main" id="{91730E49-A5BD-15B9-E281-BE512976DB1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739" t="22553" r="64152" b="19313"/>
          <a:stretch/>
        </p:blipFill>
        <p:spPr>
          <a:xfrm>
            <a:off x="11027483" y="116632"/>
            <a:ext cx="973173" cy="15094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965014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76B8D14-FB31-C73A-92A9-268D39B51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APV Morschenich 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A0B9749-9E3F-4137-F8D6-17F07A0F0AB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de-DE" dirty="0"/>
              <a:t>Field trial </a:t>
            </a:r>
            <a:r>
              <a:rPr lang="de-DE" dirty="0" err="1"/>
              <a:t>with</a:t>
            </a:r>
            <a:r>
              <a:rPr lang="de-DE" dirty="0"/>
              <a:t> </a:t>
            </a:r>
            <a:r>
              <a:rPr lang="de-DE" dirty="0" err="1"/>
              <a:t>two</a:t>
            </a:r>
            <a:r>
              <a:rPr lang="de-DE" dirty="0"/>
              <a:t> </a:t>
            </a:r>
            <a:r>
              <a:rPr lang="de-DE" dirty="0" err="1"/>
              <a:t>Soybean</a:t>
            </a:r>
            <a:r>
              <a:rPr lang="de-DE" dirty="0"/>
              <a:t> </a:t>
            </a:r>
            <a:r>
              <a:rPr lang="de-DE" dirty="0" err="1"/>
              <a:t>varieties</a:t>
            </a:r>
            <a:r>
              <a:rPr lang="de-DE" dirty="0"/>
              <a:t> </a:t>
            </a:r>
            <a:r>
              <a:rPr lang="de-DE" dirty="0" err="1"/>
              <a:t>differing</a:t>
            </a:r>
            <a:r>
              <a:rPr lang="de-DE" dirty="0"/>
              <a:t> in </a:t>
            </a:r>
            <a:r>
              <a:rPr lang="de-DE" dirty="0" err="1"/>
              <a:t>chlorophyll</a:t>
            </a:r>
            <a:r>
              <a:rPr lang="de-DE" dirty="0"/>
              <a:t> </a:t>
            </a:r>
            <a:r>
              <a:rPr lang="de-DE" dirty="0" err="1"/>
              <a:t>content</a:t>
            </a:r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5EAD2CDC-DA01-1FA8-3642-BF48FFEF93F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17</a:t>
            </a:fld>
            <a:endParaRPr lang="en-US" noProof="0" dirty="0"/>
          </a:p>
        </p:txBody>
      </p:sp>
      <p:grpSp>
        <p:nvGrpSpPr>
          <p:cNvPr id="25" name="Gruppieren 24">
            <a:extLst>
              <a:ext uri="{FF2B5EF4-FFF2-40B4-BE49-F238E27FC236}">
                <a16:creationId xmlns:a16="http://schemas.microsoft.com/office/drawing/2014/main" id="{46865152-C6CD-F7D5-AA43-D4BF10F1FFAE}"/>
              </a:ext>
            </a:extLst>
          </p:cNvPr>
          <p:cNvGrpSpPr/>
          <p:nvPr/>
        </p:nvGrpSpPr>
        <p:grpSpPr>
          <a:xfrm>
            <a:off x="358773" y="1968749"/>
            <a:ext cx="4256157" cy="3192118"/>
            <a:chOff x="358773" y="1968749"/>
            <a:chExt cx="4256157" cy="3192118"/>
          </a:xfrm>
        </p:grpSpPr>
        <p:pic>
          <p:nvPicPr>
            <p:cNvPr id="17" name="Grafik 16" descr="Ein Bild, das Himmel, draußen, Gras, Plantage enthält.&#10;&#10;Automatisch generierte Beschreibung">
              <a:extLst>
                <a:ext uri="{FF2B5EF4-FFF2-40B4-BE49-F238E27FC236}">
                  <a16:creationId xmlns:a16="http://schemas.microsoft.com/office/drawing/2014/main" id="{2493708A-E9E4-CC13-F54B-5207B7B4007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8773" y="1968749"/>
              <a:ext cx="4256157" cy="3192118"/>
            </a:xfrm>
            <a:prstGeom prst="rect">
              <a:avLst/>
            </a:prstGeom>
          </p:spPr>
        </p:pic>
        <p:sp>
          <p:nvSpPr>
            <p:cNvPr id="18" name="Textfeld 17">
              <a:extLst>
                <a:ext uri="{FF2B5EF4-FFF2-40B4-BE49-F238E27FC236}">
                  <a16:creationId xmlns:a16="http://schemas.microsoft.com/office/drawing/2014/main" id="{3896C280-C1F7-C142-40CE-396230CBC52E}"/>
                </a:ext>
              </a:extLst>
            </p:cNvPr>
            <p:cNvSpPr txBox="1"/>
            <p:nvPr/>
          </p:nvSpPr>
          <p:spPr>
            <a:xfrm>
              <a:off x="3600077" y="4512226"/>
              <a:ext cx="784189" cy="4431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>
                <a:lnSpc>
                  <a:spcPct val="95000"/>
                </a:lnSpc>
              </a:pPr>
              <a:r>
                <a:rPr lang="de-DE" sz="2400" dirty="0">
                  <a:solidFill>
                    <a:schemeClr val="bg1"/>
                  </a:solidFill>
                </a:rPr>
                <a:t>Eiko</a:t>
              </a:r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FD17C50F-1A05-1AE8-96E2-D7CF1CDDA901}"/>
                </a:ext>
              </a:extLst>
            </p:cNvPr>
            <p:cNvSpPr txBox="1"/>
            <p:nvPr/>
          </p:nvSpPr>
          <p:spPr>
            <a:xfrm>
              <a:off x="1050239" y="4494488"/>
              <a:ext cx="1436612" cy="443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>
                <a:lnSpc>
                  <a:spcPct val="95000"/>
                </a:lnSpc>
              </a:pPr>
              <a:r>
                <a:rPr lang="de-DE" sz="2400" dirty="0" err="1">
                  <a:solidFill>
                    <a:schemeClr val="bg1"/>
                  </a:solidFill>
                </a:rPr>
                <a:t>Minngold</a:t>
              </a:r>
              <a:endParaRPr lang="de-DE" sz="24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24" name="Grafik 23" descr="Ein Bild, das Text, Screenshot, Diagramm, Design enthält.&#10;&#10;Automatisch generierte Beschreibung">
            <a:extLst>
              <a:ext uri="{FF2B5EF4-FFF2-40B4-BE49-F238E27FC236}">
                <a16:creationId xmlns:a16="http://schemas.microsoft.com/office/drawing/2014/main" id="{1759FD36-AFAC-6D08-E666-9F975730F5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4940" y="1870875"/>
            <a:ext cx="6660079" cy="3479551"/>
          </a:xfrm>
          <a:prstGeom prst="rect">
            <a:avLst/>
          </a:prstGeom>
        </p:spPr>
      </p:pic>
      <p:pic>
        <p:nvPicPr>
          <p:cNvPr id="3" name="Grafik 2" descr="Ein Bild, das Gelände, draußen enthält.&#10;&#10;Automatisch generierte Beschreibung">
            <a:extLst>
              <a:ext uri="{FF2B5EF4-FFF2-40B4-BE49-F238E27FC236}">
                <a16:creationId xmlns:a16="http://schemas.microsoft.com/office/drawing/2014/main" id="{5EB7A8C5-52AA-0D92-FE83-958F9DE5A16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739" t="22553" r="64152" b="19313"/>
          <a:stretch/>
        </p:blipFill>
        <p:spPr>
          <a:xfrm>
            <a:off x="11027483" y="116632"/>
            <a:ext cx="973173" cy="15094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352BCD90-5EBC-479A-7D2D-7C2E5C928D45}"/>
              </a:ext>
            </a:extLst>
          </p:cNvPr>
          <p:cNvSpPr txBox="1"/>
          <p:nvPr/>
        </p:nvSpPr>
        <p:spPr>
          <a:xfrm>
            <a:off x="393302" y="5697615"/>
            <a:ext cx="7274364" cy="44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>
              <a:lnSpc>
                <a:spcPct val="95000"/>
              </a:lnSpc>
            </a:pPr>
            <a:r>
              <a:rPr lang="en-US" sz="2400" b="1" noProof="0" dirty="0">
                <a:solidFill>
                  <a:schemeClr val="accent2">
                    <a:lumMod val="75000"/>
                  </a:schemeClr>
                </a:solidFill>
              </a:rPr>
              <a:t>-&gt; Adaption of </a:t>
            </a:r>
            <a:r>
              <a:rPr lang="en-US" sz="2400" b="1" dirty="0">
                <a:solidFill>
                  <a:schemeClr val="accent2">
                    <a:lumMod val="75000"/>
                  </a:schemeClr>
                </a:solidFill>
              </a:rPr>
              <a:t>c</a:t>
            </a:r>
            <a:r>
              <a:rPr lang="en-US" sz="2400" b="1" noProof="0" dirty="0" err="1">
                <a:solidFill>
                  <a:schemeClr val="accent2">
                    <a:lumMod val="75000"/>
                  </a:schemeClr>
                </a:solidFill>
              </a:rPr>
              <a:t>hlorophyll</a:t>
            </a:r>
            <a:r>
              <a:rPr lang="en-US" sz="2400" b="1" noProof="0" dirty="0">
                <a:solidFill>
                  <a:schemeClr val="accent2">
                    <a:lumMod val="75000"/>
                  </a:schemeClr>
                </a:solidFill>
              </a:rPr>
              <a:t> content under </a:t>
            </a:r>
            <a:r>
              <a:rPr lang="en-US" sz="2400" b="1" noProof="0" dirty="0" err="1">
                <a:solidFill>
                  <a:schemeClr val="accent2">
                    <a:lumMod val="75000"/>
                  </a:schemeClr>
                </a:solidFill>
              </a:rPr>
              <a:t>AgriPV</a:t>
            </a:r>
            <a:endParaRPr lang="en-US" sz="2400" b="1" noProof="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2207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76B8D14-FB31-C73A-92A9-268D39B51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APV Morschenich 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A0B9749-9E3F-4137-F8D6-17F07A0F0AB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de-DE" dirty="0"/>
              <a:t>Field trial </a:t>
            </a:r>
            <a:r>
              <a:rPr lang="de-DE" dirty="0" err="1"/>
              <a:t>with</a:t>
            </a:r>
            <a:r>
              <a:rPr lang="de-DE" dirty="0"/>
              <a:t> </a:t>
            </a:r>
            <a:r>
              <a:rPr lang="de-DE" dirty="0" err="1"/>
              <a:t>two</a:t>
            </a:r>
            <a:r>
              <a:rPr lang="de-DE" dirty="0"/>
              <a:t> </a:t>
            </a:r>
            <a:r>
              <a:rPr lang="de-DE" dirty="0" err="1"/>
              <a:t>Soybean</a:t>
            </a:r>
            <a:r>
              <a:rPr lang="de-DE" dirty="0"/>
              <a:t> </a:t>
            </a:r>
            <a:r>
              <a:rPr lang="de-DE" dirty="0" err="1"/>
              <a:t>varieties</a:t>
            </a:r>
            <a:r>
              <a:rPr lang="de-DE" dirty="0"/>
              <a:t> </a:t>
            </a:r>
            <a:r>
              <a:rPr lang="de-DE" dirty="0" err="1"/>
              <a:t>differing</a:t>
            </a:r>
            <a:r>
              <a:rPr lang="de-DE" dirty="0"/>
              <a:t> in </a:t>
            </a:r>
            <a:r>
              <a:rPr lang="de-DE" dirty="0" err="1"/>
              <a:t>chlorophyll</a:t>
            </a:r>
            <a:r>
              <a:rPr lang="de-DE" dirty="0"/>
              <a:t> </a:t>
            </a:r>
            <a:r>
              <a:rPr lang="de-DE" dirty="0" err="1"/>
              <a:t>content</a:t>
            </a:r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5EAD2CDC-DA01-1FA8-3642-BF48FFEF93F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18</a:t>
            </a:fld>
            <a:endParaRPr lang="en-US" noProof="0" dirty="0"/>
          </a:p>
        </p:txBody>
      </p:sp>
      <p:pic>
        <p:nvPicPr>
          <p:cNvPr id="7" name="Grafik 6" descr="Ein Bild, das Screenshot, Text, Diagramm enthält.&#10;&#10;Automatisch generierte Beschreibung">
            <a:extLst>
              <a:ext uri="{FF2B5EF4-FFF2-40B4-BE49-F238E27FC236}">
                <a16:creationId xmlns:a16="http://schemas.microsoft.com/office/drawing/2014/main" id="{C933ADDB-7606-0680-E1BC-44E6C96ADB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771" y="1938009"/>
            <a:ext cx="7129618" cy="3929187"/>
          </a:xfrm>
          <a:prstGeom prst="rect">
            <a:avLst/>
          </a:prstGeom>
        </p:spPr>
      </p:pic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5C4A0528-5EF1-C951-C4E3-DB6F094CF14C}"/>
              </a:ext>
            </a:extLst>
          </p:cNvPr>
          <p:cNvGrpSpPr/>
          <p:nvPr/>
        </p:nvGrpSpPr>
        <p:grpSpPr>
          <a:xfrm>
            <a:off x="358773" y="1968749"/>
            <a:ext cx="4256157" cy="3192118"/>
            <a:chOff x="358773" y="1968749"/>
            <a:chExt cx="4256157" cy="3192118"/>
          </a:xfrm>
        </p:grpSpPr>
        <p:pic>
          <p:nvPicPr>
            <p:cNvPr id="16" name="Grafik 15" descr="Ein Bild, das Himmel, draußen, Gras, Plantage enthält.&#10;&#10;Automatisch generierte Beschreibung">
              <a:extLst>
                <a:ext uri="{FF2B5EF4-FFF2-40B4-BE49-F238E27FC236}">
                  <a16:creationId xmlns:a16="http://schemas.microsoft.com/office/drawing/2014/main" id="{629E66DE-90B4-FFE5-6CBD-DA0E7BD9276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8773" y="1968749"/>
              <a:ext cx="4256157" cy="3192118"/>
            </a:xfrm>
            <a:prstGeom prst="rect">
              <a:avLst/>
            </a:prstGeom>
          </p:spPr>
        </p:pic>
        <p:sp>
          <p:nvSpPr>
            <p:cNvPr id="20" name="Textfeld 19">
              <a:extLst>
                <a:ext uri="{FF2B5EF4-FFF2-40B4-BE49-F238E27FC236}">
                  <a16:creationId xmlns:a16="http://schemas.microsoft.com/office/drawing/2014/main" id="{425D0675-D8D1-E7A1-621F-4F29C3190E13}"/>
                </a:ext>
              </a:extLst>
            </p:cNvPr>
            <p:cNvSpPr txBox="1"/>
            <p:nvPr/>
          </p:nvSpPr>
          <p:spPr>
            <a:xfrm>
              <a:off x="3600077" y="4512226"/>
              <a:ext cx="784189" cy="4431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>
                <a:lnSpc>
                  <a:spcPct val="95000"/>
                </a:lnSpc>
              </a:pPr>
              <a:r>
                <a:rPr lang="de-DE" sz="2400" dirty="0">
                  <a:solidFill>
                    <a:schemeClr val="bg1"/>
                  </a:solidFill>
                </a:rPr>
                <a:t>Eiko</a:t>
              </a:r>
            </a:p>
          </p:txBody>
        </p:sp>
        <p:sp>
          <p:nvSpPr>
            <p:cNvPr id="21" name="Textfeld 20">
              <a:extLst>
                <a:ext uri="{FF2B5EF4-FFF2-40B4-BE49-F238E27FC236}">
                  <a16:creationId xmlns:a16="http://schemas.microsoft.com/office/drawing/2014/main" id="{D200376C-B77B-CF43-0C52-191F0645B8FD}"/>
                </a:ext>
              </a:extLst>
            </p:cNvPr>
            <p:cNvSpPr txBox="1"/>
            <p:nvPr/>
          </p:nvSpPr>
          <p:spPr>
            <a:xfrm>
              <a:off x="1050239" y="4494488"/>
              <a:ext cx="1436612" cy="443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>
                <a:lnSpc>
                  <a:spcPct val="95000"/>
                </a:lnSpc>
              </a:pPr>
              <a:r>
                <a:rPr lang="de-DE" sz="2400" dirty="0" err="1">
                  <a:solidFill>
                    <a:schemeClr val="bg1"/>
                  </a:solidFill>
                </a:rPr>
                <a:t>Minngold</a:t>
              </a:r>
              <a:endParaRPr lang="de-DE" sz="24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3" name="Grafik 2" descr="Ein Bild, das Gelände, draußen enthält.&#10;&#10;Automatisch generierte Beschreibung">
            <a:extLst>
              <a:ext uri="{FF2B5EF4-FFF2-40B4-BE49-F238E27FC236}">
                <a16:creationId xmlns:a16="http://schemas.microsoft.com/office/drawing/2014/main" id="{3E689AE7-8601-3744-F005-E4017BBAD15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739" t="22553" r="64152" b="19313"/>
          <a:stretch/>
        </p:blipFill>
        <p:spPr>
          <a:xfrm>
            <a:off x="11027483" y="116632"/>
            <a:ext cx="973173" cy="15094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472429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CA4AEF-A36A-297F-D1AF-35E69FAC7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11E0035C-6995-825F-7F1E-EB4628BC9675}"/>
              </a:ext>
            </a:extLst>
          </p:cNvPr>
          <p:cNvSpPr txBox="1"/>
          <p:nvPr/>
        </p:nvSpPr>
        <p:spPr>
          <a:xfrm>
            <a:off x="2967582" y="2348880"/>
            <a:ext cx="6506846" cy="881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95000"/>
              </a:lnSpc>
            </a:pPr>
            <a:r>
              <a:rPr lang="de-DE" sz="5400" b="1" dirty="0">
                <a:solidFill>
                  <a:srgbClr val="023D6B"/>
                </a:solidFill>
              </a:rPr>
              <a:t>Other Agri-PV </a:t>
            </a:r>
            <a:r>
              <a:rPr lang="de-DE" sz="5400" b="1" dirty="0" err="1">
                <a:solidFill>
                  <a:srgbClr val="023D6B"/>
                </a:solidFill>
              </a:rPr>
              <a:t>sites</a:t>
            </a:r>
            <a:endParaRPr lang="de-DE" sz="5400" b="1" dirty="0">
              <a:solidFill>
                <a:srgbClr val="023D6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87866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3FDB74-9FD7-C79A-0231-46AE34457B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6B46931-6C3E-17AA-FEFB-45902E5AF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Horti</a:t>
            </a:r>
            <a:r>
              <a:rPr lang="de-DE" dirty="0"/>
              <a:t>-PV Jülich Campus 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D9066CD-95C8-39D6-C9F5-E1896F7A848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de-DE" dirty="0" err="1"/>
              <a:t>Raspberries</a:t>
            </a:r>
            <a:endParaRPr lang="de-DE" dirty="0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9D6974FE-849A-9C9F-D7B7-9AA0F3604E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912" y="1412776"/>
            <a:ext cx="5940152" cy="44551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Grafik 8" descr="Ein Bild, das draußen, Baum, Pflanze, Eisen enthält.&#10;&#10;KI-generierte Inhalte können fehlerhaft sein.">
            <a:extLst>
              <a:ext uri="{FF2B5EF4-FFF2-40B4-BE49-F238E27FC236}">
                <a16:creationId xmlns:a16="http://schemas.microsoft.com/office/drawing/2014/main" id="{DFDE3063-8C66-D3E5-371C-C74C156A11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835255" y="1969665"/>
            <a:ext cx="4455114" cy="3341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217847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F33AAD-09E3-D809-16B7-951892262A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2E96B26-0456-E7F0-4055-7E8B131DB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Agri-</a:t>
            </a:r>
            <a:r>
              <a:rPr lang="de-DE" dirty="0" err="1"/>
              <a:t>PhotovoltaiCs</a:t>
            </a:r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9A728735-13D2-53A5-039A-50C57FFFC3C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de-DE" dirty="0" err="1"/>
              <a:t>Scaling</a:t>
            </a:r>
            <a:r>
              <a:rPr lang="de-DE" dirty="0"/>
              <a:t> Potential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6434D274-4FD7-3048-7DA8-15C0062F50B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 dirty="0"/>
              <a:t>Page </a:t>
            </a:r>
            <a:fld id="{A52F4D17-1AD6-42D9-B93A-EB002C62F438}" type="slidenum">
              <a:rPr lang="en-US" smtClean="0"/>
              <a:pPr/>
              <a:t>21</a:t>
            </a:fld>
            <a:endParaRPr lang="en-US" noProof="0" dirty="0"/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D44F9979-C692-9017-783B-2C528582D8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092" t="17849" r="38921" b="58129"/>
          <a:stretch/>
        </p:blipFill>
        <p:spPr>
          <a:xfrm>
            <a:off x="9358263" y="922075"/>
            <a:ext cx="1916725" cy="996598"/>
          </a:xfrm>
          <a:prstGeom prst="rect">
            <a:avLst/>
          </a:prstGeom>
        </p:spPr>
      </p:pic>
      <p:pic>
        <p:nvPicPr>
          <p:cNvPr id="5" name="Bild 9">
            <a:extLst>
              <a:ext uri="{FF2B5EF4-FFF2-40B4-BE49-F238E27FC236}">
                <a16:creationId xmlns:a16="http://schemas.microsoft.com/office/drawing/2014/main" id="{9FC959CE-288E-0FF0-025C-9ACBA461D8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58263" y="2240559"/>
            <a:ext cx="1872337" cy="545340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78723B55-6FE5-E4ED-5431-5EA5D0A885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58263" y="3070730"/>
            <a:ext cx="2187759" cy="931193"/>
          </a:xfrm>
          <a:prstGeom prst="rect">
            <a:avLst/>
          </a:prstGeom>
        </p:spPr>
      </p:pic>
      <p:sp>
        <p:nvSpPr>
          <p:cNvPr id="10" name="Textfeld 9">
            <a:extLst>
              <a:ext uri="{FF2B5EF4-FFF2-40B4-BE49-F238E27FC236}">
                <a16:creationId xmlns:a16="http://schemas.microsoft.com/office/drawing/2014/main" id="{B676FA0E-95BC-1E3C-B98D-C4435FB1DD51}"/>
              </a:ext>
            </a:extLst>
          </p:cNvPr>
          <p:cNvSpPr txBox="1"/>
          <p:nvPr/>
        </p:nvSpPr>
        <p:spPr bwMode="auto">
          <a:xfrm>
            <a:off x="4295800" y="6287779"/>
            <a:ext cx="118013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de-DE"/>
            </a:defPPr>
            <a:lvl1pPr marL="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000" dirty="0"/>
              <a:t>Bild-Quelle: RWE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A2A9E80F-1F42-3BF9-092F-7E382440BB2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74" y="1474395"/>
            <a:ext cx="8453057" cy="47478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980473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7B2124-450A-72D3-2B2F-44FFA9FC5C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platzhalter 7">
            <a:extLst>
              <a:ext uri="{FF2B5EF4-FFF2-40B4-BE49-F238E27FC236}">
                <a16:creationId xmlns:a16="http://schemas.microsoft.com/office/drawing/2014/main" id="{9937EBF7-7EAB-BCAA-94CF-009C354B42A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de-DE" dirty="0" err="1"/>
              <a:t>Scaling</a:t>
            </a:r>
            <a:r>
              <a:rPr lang="de-DE" dirty="0"/>
              <a:t> Potential</a:t>
            </a:r>
          </a:p>
        </p:txBody>
      </p:sp>
      <p:pic>
        <p:nvPicPr>
          <p:cNvPr id="1026" name="Picture 1">
            <a:extLst>
              <a:ext uri="{FF2B5EF4-FFF2-40B4-BE49-F238E27FC236}">
                <a16:creationId xmlns:a16="http://schemas.microsoft.com/office/drawing/2014/main" id="{3BC3CEF5-10C1-4C75-CAC0-6C17D52828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6" r="1442"/>
          <a:stretch/>
        </p:blipFill>
        <p:spPr bwMode="auto">
          <a:xfrm>
            <a:off x="3287688" y="116631"/>
            <a:ext cx="8607285" cy="64985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2555D520-03B9-3BE9-AA4B-E66574958A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76" t="38734" r="11255" b="21344"/>
          <a:stretch/>
        </p:blipFill>
        <p:spPr bwMode="auto">
          <a:xfrm>
            <a:off x="7648152" y="5368926"/>
            <a:ext cx="4266002" cy="124622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BDAFE522-E713-4F10-8389-84886917F60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12" y="1803419"/>
            <a:ext cx="4121007" cy="23146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1BF0011B-5807-1CA8-A18E-80EC5184394F}"/>
              </a:ext>
            </a:extLst>
          </p:cNvPr>
          <p:cNvCxnSpPr>
            <a:cxnSpLocks/>
          </p:cNvCxnSpPr>
          <p:nvPr/>
        </p:nvCxnSpPr>
        <p:spPr>
          <a:xfrm flipH="1" flipV="1">
            <a:off x="6600056" y="5085184"/>
            <a:ext cx="1152128" cy="834029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Gerader Verbinder 12">
            <a:extLst>
              <a:ext uri="{FF2B5EF4-FFF2-40B4-BE49-F238E27FC236}">
                <a16:creationId xmlns:a16="http://schemas.microsoft.com/office/drawing/2014/main" id="{0CD8A335-FE4D-C8C2-4E8B-151D6EB58E91}"/>
              </a:ext>
            </a:extLst>
          </p:cNvPr>
          <p:cNvCxnSpPr/>
          <p:nvPr/>
        </p:nvCxnSpPr>
        <p:spPr>
          <a:xfrm flipH="1" flipV="1">
            <a:off x="8976320" y="3429000"/>
            <a:ext cx="1008112" cy="2304256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DEFFA734-EA28-492B-743F-59315DD185F2}"/>
              </a:ext>
            </a:extLst>
          </p:cNvPr>
          <p:cNvCxnSpPr/>
          <p:nvPr/>
        </p:nvCxnSpPr>
        <p:spPr>
          <a:xfrm flipH="1" flipV="1">
            <a:off x="10679872" y="1844824"/>
            <a:ext cx="766830" cy="3793194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BBE5C0EF-58A4-5CBB-BED4-DAED980B0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Agri-</a:t>
            </a:r>
            <a:r>
              <a:rPr lang="de-DE" dirty="0" err="1"/>
              <a:t>Photovoltaics</a:t>
            </a:r>
            <a:endParaRPr lang="de-DE" dirty="0"/>
          </a:p>
        </p:txBody>
      </p:sp>
      <p:pic>
        <p:nvPicPr>
          <p:cNvPr id="17" name="Grafik 16">
            <a:extLst>
              <a:ext uri="{FF2B5EF4-FFF2-40B4-BE49-F238E27FC236}">
                <a16:creationId xmlns:a16="http://schemas.microsoft.com/office/drawing/2014/main" id="{9B8A9624-C416-AE06-4EF6-324D4A034C9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5092" t="17849" r="38921" b="58129"/>
          <a:stretch/>
        </p:blipFill>
        <p:spPr>
          <a:xfrm>
            <a:off x="5641693" y="501229"/>
            <a:ext cx="1916725" cy="996598"/>
          </a:xfrm>
          <a:prstGeom prst="rect">
            <a:avLst/>
          </a:prstGeom>
        </p:spPr>
      </p:pic>
      <p:pic>
        <p:nvPicPr>
          <p:cNvPr id="4" name="Grafik 3" descr="Ein Bild, das Flugzeug, Himmel, Hubschrauberrotor, Helikopter enthält.&#10;&#10;Automatisch generierte Beschreibung">
            <a:extLst>
              <a:ext uri="{FF2B5EF4-FFF2-40B4-BE49-F238E27FC236}">
                <a16:creationId xmlns:a16="http://schemas.microsoft.com/office/drawing/2014/main" id="{B6EBF298-BE0D-97D9-8681-3F0BD320DF3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938" y="4345954"/>
            <a:ext cx="1734366" cy="1156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8166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7B2F41-2E6C-C45E-A3B8-8534352C66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BE72629-38A8-C51F-6BC6-B3F698AEF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260938"/>
            <a:ext cx="11449050" cy="1124780"/>
          </a:xfrm>
        </p:spPr>
        <p:txBody>
          <a:bodyPr/>
          <a:lstStyle/>
          <a:p>
            <a:r>
              <a:rPr lang="de-DE" dirty="0" err="1"/>
              <a:t>Horti</a:t>
            </a:r>
            <a:r>
              <a:rPr lang="de-DE" dirty="0"/>
              <a:t> PV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8878BCCE-0742-6184-A336-22E0DFEA839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de-DE" dirty="0"/>
              <a:t>Raspberry in Selfkant, Heinsberg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72210D5-99DE-2E3A-03A4-447F3F5D496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23</a:t>
            </a:fld>
            <a:endParaRPr lang="en-US" noProof="0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FD52CF09-6F1B-8BF1-C4C6-1D8AB2591A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376" y="117842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  <p:pic>
        <p:nvPicPr>
          <p:cNvPr id="3" name="Grafik 2" descr="Ein Bild, das Himmel, Pflanze, draußen, Gewächshaus enthält.&#10;&#10;Automatisch generierte Beschreibung">
            <a:extLst>
              <a:ext uri="{FF2B5EF4-FFF2-40B4-BE49-F238E27FC236}">
                <a16:creationId xmlns:a16="http://schemas.microsoft.com/office/drawing/2014/main" id="{9D1A5D54-AD93-2EE5-F573-808643F8B7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368" y="1597743"/>
            <a:ext cx="4968552" cy="3726414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pic>
        <p:nvPicPr>
          <p:cNvPr id="5" name="Bestema">
            <a:hlinkClick r:id="" action="ppaction://media"/>
            <a:extLst>
              <a:ext uri="{FF2B5EF4-FFF2-40B4-BE49-F238E27FC236}">
                <a16:creationId xmlns:a16="http://schemas.microsoft.com/office/drawing/2014/main" id="{86F0B14D-06CE-B1F6-30CE-B4BCD419CA7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r="7251"/>
          <a:stretch/>
        </p:blipFill>
        <p:spPr>
          <a:xfrm>
            <a:off x="5735960" y="1597742"/>
            <a:ext cx="6144346" cy="372640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72911668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7B2F41-2E6C-C45E-A3B8-8534352C66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976B538B-5184-0DDA-691F-1540A4280A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692696"/>
            <a:ext cx="5318448" cy="4884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DBE72629-38A8-C51F-6BC6-B3F698AEF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260938"/>
            <a:ext cx="11449050" cy="1124780"/>
          </a:xfrm>
        </p:spPr>
        <p:txBody>
          <a:bodyPr/>
          <a:lstStyle/>
          <a:p>
            <a:r>
              <a:rPr lang="de-DE" dirty="0" err="1"/>
              <a:t>Horti</a:t>
            </a:r>
            <a:r>
              <a:rPr lang="de-DE" dirty="0"/>
              <a:t> PV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8878BCCE-0742-6184-A336-22E0DFEA839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de-DE" dirty="0"/>
              <a:t>Raspberry in Selfkant, Heinsberg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72210D5-99DE-2E3A-03A4-447F3F5D496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24</a:t>
            </a:fld>
            <a:endParaRPr lang="en-US" noProof="0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FD52CF09-6F1B-8BF1-C4C6-1D8AB2591A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376" y="117842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  <p:pic>
        <p:nvPicPr>
          <p:cNvPr id="3" name="Grafik 2" descr="Ein Bild, das Himmel, Pflanze, draußen, Gewächshaus enthält.&#10;&#10;Automatisch generierte Beschreibung">
            <a:extLst>
              <a:ext uri="{FF2B5EF4-FFF2-40B4-BE49-F238E27FC236}">
                <a16:creationId xmlns:a16="http://schemas.microsoft.com/office/drawing/2014/main" id="{9D1A5D54-AD93-2EE5-F573-808643F8B7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392" y="1597743"/>
            <a:ext cx="4968552" cy="3726414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991226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CC1414-F6F9-7A01-2470-4922571203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F7B9B5F-170B-1F4F-7391-640AF22BF7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692696"/>
            <a:ext cx="5318448" cy="4884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0254113B-AE96-AE5F-32E8-6F1B28E6F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260938"/>
            <a:ext cx="11449050" cy="1124780"/>
          </a:xfrm>
        </p:spPr>
        <p:txBody>
          <a:bodyPr/>
          <a:lstStyle/>
          <a:p>
            <a:r>
              <a:rPr lang="de-DE" dirty="0" err="1"/>
              <a:t>Horti</a:t>
            </a:r>
            <a:r>
              <a:rPr lang="de-DE" dirty="0"/>
              <a:t> PV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87A63408-2CD3-1288-80DB-DBF8477E436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de-DE" dirty="0"/>
              <a:t>Raspberry in Selfkant, Heinsberg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CDC1B282-F591-3996-20BB-D9882644DEC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25</a:t>
            </a:fld>
            <a:endParaRPr lang="en-US" noProof="0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9AEC6EDD-023A-EB75-59C8-23D298B01F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376" y="117842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  <p:pic>
        <p:nvPicPr>
          <p:cNvPr id="3" name="Grafik 2" descr="Ein Bild, das Himmel, Pflanze, draußen, Gewächshaus enthält.&#10;&#10;Automatisch generierte Beschreibung">
            <a:extLst>
              <a:ext uri="{FF2B5EF4-FFF2-40B4-BE49-F238E27FC236}">
                <a16:creationId xmlns:a16="http://schemas.microsoft.com/office/drawing/2014/main" id="{CFAE888D-A482-0AF4-7A0E-6431173DA8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392" y="1597743"/>
            <a:ext cx="4968552" cy="3726414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sp>
        <p:nvSpPr>
          <p:cNvPr id="5" name="Ellipse 4">
            <a:extLst>
              <a:ext uri="{FF2B5EF4-FFF2-40B4-BE49-F238E27FC236}">
                <a16:creationId xmlns:a16="http://schemas.microsoft.com/office/drawing/2014/main" id="{F652E667-BA53-DD0E-5815-8E1F668BCF3B}"/>
              </a:ext>
            </a:extLst>
          </p:cNvPr>
          <p:cNvSpPr/>
          <p:nvPr/>
        </p:nvSpPr>
        <p:spPr>
          <a:xfrm>
            <a:off x="7752184" y="2636912"/>
            <a:ext cx="648072" cy="3600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5000"/>
              </a:lnSpc>
            </a:pPr>
            <a:endParaRPr lang="de-DE" sz="2400" dirty="0" err="1"/>
          </a:p>
        </p:txBody>
      </p:sp>
    </p:spTree>
    <p:extLst>
      <p:ext uri="{BB962C8B-B14F-4D97-AF65-F5344CB8AC3E}">
        <p14:creationId xmlns:p14="http://schemas.microsoft.com/office/powerpoint/2010/main" val="30526869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5DC516BF-C995-4C15-B38E-5F4B775E169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/>
              <a:t>Page </a:t>
            </a:r>
            <a:fld id="{A52F4D17-1AD6-42D9-B93A-EB002C62F438}" type="slidenum">
              <a:rPr lang="en-US" smtClean="0"/>
              <a:pPr/>
              <a:t>26</a:t>
            </a:fld>
            <a:endParaRPr lang="en-US" noProof="0" dirty="0"/>
          </a:p>
        </p:txBody>
      </p:sp>
      <p:pic>
        <p:nvPicPr>
          <p:cNvPr id="10" name="Grafik 9" descr="Ein Bild, das Gras, draußen, grün, alt enthält.&#10;&#10;Automatisch generierte Beschreibung">
            <a:extLst>
              <a:ext uri="{FF2B5EF4-FFF2-40B4-BE49-F238E27FC236}">
                <a16:creationId xmlns:a16="http://schemas.microsoft.com/office/drawing/2014/main" id="{DFEE9CAC-F1CB-66D7-D1C8-0EDC30A161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547" y="1448780"/>
            <a:ext cx="5948584" cy="3577904"/>
          </a:xfrm>
          <a:prstGeom prst="rect">
            <a:avLst/>
          </a:prstGeom>
        </p:spPr>
      </p:pic>
      <p:pic>
        <p:nvPicPr>
          <p:cNvPr id="11" name="Grafik 10" descr="Ein Bild, das Gras, Person, draußen, stehend enthält.&#10;&#10;Automatisch generierte Beschreibung">
            <a:extLst>
              <a:ext uri="{FF2B5EF4-FFF2-40B4-BE49-F238E27FC236}">
                <a16:creationId xmlns:a16="http://schemas.microsoft.com/office/drawing/2014/main" id="{4CFEB3D9-7E96-DC44-092F-5437AC802DE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89" t="-23927" r="-5589" b="41515"/>
          <a:stretch/>
        </p:blipFill>
        <p:spPr>
          <a:xfrm>
            <a:off x="3109689" y="4240603"/>
            <a:ext cx="2708601" cy="2232248"/>
          </a:xfrm>
          <a:prstGeom prst="rect">
            <a:avLst/>
          </a:prstGeom>
        </p:spPr>
      </p:pic>
      <p:sp>
        <p:nvSpPr>
          <p:cNvPr id="12" name="Textfeld 11">
            <a:extLst>
              <a:ext uri="{FF2B5EF4-FFF2-40B4-BE49-F238E27FC236}">
                <a16:creationId xmlns:a16="http://schemas.microsoft.com/office/drawing/2014/main" id="{9DE2E4F7-9510-C97D-05A6-35DC36BDF397}"/>
              </a:ext>
            </a:extLst>
          </p:cNvPr>
          <p:cNvSpPr txBox="1"/>
          <p:nvPr/>
        </p:nvSpPr>
        <p:spPr>
          <a:xfrm>
            <a:off x="265373" y="5156783"/>
            <a:ext cx="568863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95000"/>
              </a:lnSpc>
            </a:pPr>
            <a:r>
              <a:rPr lang="de-DE" sz="2000" dirty="0"/>
              <a:t>YESPV NIBEN Projekt  </a:t>
            </a:r>
          </a:p>
          <a:p>
            <a:pPr algn="l">
              <a:lnSpc>
                <a:spcPct val="95000"/>
              </a:lnSpc>
            </a:pPr>
            <a:r>
              <a:rPr lang="de-DE" sz="2000" dirty="0"/>
              <a:t>Nigeria</a:t>
            </a:r>
          </a:p>
        </p:txBody>
      </p:sp>
      <p:pic>
        <p:nvPicPr>
          <p:cNvPr id="5" name="Grafik 4" descr="Ein Bild, das Person, stehend, Menschen enthält.&#10;&#10;Automatisch generierte Beschreibung">
            <a:extLst>
              <a:ext uri="{FF2B5EF4-FFF2-40B4-BE49-F238E27FC236}">
                <a16:creationId xmlns:a16="http://schemas.microsoft.com/office/drawing/2014/main" id="{8FBF4D8E-4DAE-8922-00D0-824FEDF8DE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5465" y="385339"/>
            <a:ext cx="3829087" cy="5118780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68CFEDB3-A45A-06C6-5BE8-BB7DF895CABE}"/>
              </a:ext>
            </a:extLst>
          </p:cNvPr>
          <p:cNvSpPr txBox="1"/>
          <p:nvPr/>
        </p:nvSpPr>
        <p:spPr>
          <a:xfrm>
            <a:off x="7392144" y="5537032"/>
            <a:ext cx="568863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95000"/>
              </a:lnSpc>
            </a:pPr>
            <a:r>
              <a:rPr lang="de-DE" sz="2000" dirty="0"/>
              <a:t>Thailand Kooperation</a:t>
            </a:r>
          </a:p>
          <a:p>
            <a:pPr algn="l">
              <a:lnSpc>
                <a:spcPct val="95000"/>
              </a:lnSpc>
            </a:pPr>
            <a:r>
              <a:rPr lang="de-DE" sz="2000" dirty="0"/>
              <a:t>NSTDA &amp; KMUTT</a:t>
            </a:r>
          </a:p>
        </p:txBody>
      </p:sp>
      <p:sp>
        <p:nvSpPr>
          <p:cNvPr id="14" name="Titel 1">
            <a:extLst>
              <a:ext uri="{FF2B5EF4-FFF2-40B4-BE49-F238E27FC236}">
                <a16:creationId xmlns:a16="http://schemas.microsoft.com/office/drawing/2014/main" id="{AF97A514-F841-75E9-7854-742B45393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24000"/>
            <a:ext cx="11449050" cy="1124780"/>
          </a:xfrm>
        </p:spPr>
        <p:txBody>
          <a:bodyPr/>
          <a:lstStyle/>
          <a:p>
            <a:r>
              <a:rPr lang="de-DE" dirty="0"/>
              <a:t>Agri-</a:t>
            </a:r>
            <a:r>
              <a:rPr lang="de-DE" dirty="0" err="1"/>
              <a:t>Photovoltaics</a:t>
            </a:r>
            <a:endParaRPr lang="de-DE" dirty="0"/>
          </a:p>
        </p:txBody>
      </p:sp>
      <p:sp>
        <p:nvSpPr>
          <p:cNvPr id="15" name="Textplatzhalter 7">
            <a:extLst>
              <a:ext uri="{FF2B5EF4-FFF2-40B4-BE49-F238E27FC236}">
                <a16:creationId xmlns:a16="http://schemas.microsoft.com/office/drawing/2014/main" id="{F862245F-CF8E-AE61-8920-362DC416FCA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58774" y="938786"/>
            <a:ext cx="11449049" cy="509994"/>
          </a:xfrm>
        </p:spPr>
        <p:txBody>
          <a:bodyPr/>
          <a:lstStyle/>
          <a:p>
            <a:r>
              <a:rPr lang="en-US" noProof="0" dirty="0"/>
              <a:t>IBG-2 Research – </a:t>
            </a:r>
            <a:r>
              <a:rPr lang="en-US" dirty="0"/>
              <a:t>International cooperations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838509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55AD58-B458-B548-EA21-63B52BF656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6EFFE44-382B-8412-B75F-D500C88F6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260938"/>
            <a:ext cx="11449050" cy="1124780"/>
          </a:xfrm>
        </p:spPr>
        <p:txBody>
          <a:bodyPr/>
          <a:lstStyle/>
          <a:p>
            <a:r>
              <a:rPr lang="de-DE" dirty="0"/>
              <a:t>Agri-PV Worldwide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D9224990-DBEF-FEE5-D4F6-5745B77E391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de-DE" dirty="0"/>
              <a:t>… </a:t>
            </a:r>
            <a:r>
              <a:rPr lang="de-DE" dirty="0" err="1"/>
              <a:t>some</a:t>
            </a:r>
            <a:r>
              <a:rPr lang="de-DE" dirty="0"/>
              <a:t> </a:t>
            </a:r>
            <a:r>
              <a:rPr lang="de-DE" dirty="0" err="1"/>
              <a:t>numbers</a:t>
            </a:r>
            <a:endParaRPr lang="de-DE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C88D0A0F-6955-4C09-C1FE-AB1E2DB14C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376" y="117842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5E5A6A15-1DA4-293E-ED41-F25050B98ED5}"/>
              </a:ext>
            </a:extLst>
          </p:cNvPr>
          <p:cNvSpPr txBox="1"/>
          <p:nvPr/>
        </p:nvSpPr>
        <p:spPr>
          <a:xfrm>
            <a:off x="983432" y="1563230"/>
            <a:ext cx="10945216" cy="638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r>
              <a:rPr lang="en-CA" sz="2800" noProof="1"/>
              <a:t>14 GWp installed power in 2022 worldwide</a:t>
            </a:r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r>
              <a:rPr lang="en-CA" sz="2800" noProof="1"/>
              <a:t>3000 systems installed in Japan (small scale) -&gt; 1 % electricity generation</a:t>
            </a:r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r>
              <a:rPr lang="en-CA" sz="2800" noProof="1"/>
              <a:t>16 MWp installed power in Germany (11 research systems, 8 commercial systems) -&gt; potential 17.000 GWp</a:t>
            </a:r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r>
              <a:rPr lang="en-CA" sz="2800" noProof="1"/>
              <a:t>600 MWp approved in Italy</a:t>
            </a:r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r>
              <a:rPr lang="en-CA" sz="2800" noProof="1"/>
              <a:t>42 GWp plannend in China, Shandong Province</a:t>
            </a:r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r>
              <a:rPr lang="en-CA" sz="2800" noProof="1"/>
              <a:t>100 MW at 100 locations planned in Israel</a:t>
            </a:r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r>
              <a:rPr lang="en-CA" sz="2800" noProof="1"/>
              <a:t>…</a:t>
            </a:r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endParaRPr lang="en-CA" sz="2800" noProof="1"/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endParaRPr lang="en-CA" sz="2800" noProof="1"/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endParaRPr lang="en-CA" sz="2800" noProof="1"/>
          </a:p>
        </p:txBody>
      </p:sp>
    </p:spTree>
    <p:extLst>
      <p:ext uri="{BB962C8B-B14F-4D97-AF65-F5344CB8AC3E}">
        <p14:creationId xmlns:p14="http://schemas.microsoft.com/office/powerpoint/2010/main" val="36713547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0D11EC-C2DF-E088-411A-1B62E0C803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B8B61F0-CA12-B801-0AA4-F3CBC1A9C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260938"/>
            <a:ext cx="11449050" cy="1124780"/>
          </a:xfrm>
        </p:spPr>
        <p:txBody>
          <a:bodyPr/>
          <a:lstStyle/>
          <a:p>
            <a:r>
              <a:rPr lang="de-DE" dirty="0"/>
              <a:t>Agri-PV Worldwide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79D376B-CB66-5CC1-E707-4F308DC8E35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de-DE" dirty="0"/>
              <a:t>… </a:t>
            </a:r>
            <a:r>
              <a:rPr lang="de-DE" dirty="0" err="1"/>
              <a:t>some</a:t>
            </a:r>
            <a:r>
              <a:rPr lang="de-DE" dirty="0"/>
              <a:t> </a:t>
            </a:r>
            <a:r>
              <a:rPr lang="de-DE" dirty="0" err="1"/>
              <a:t>numbers</a:t>
            </a:r>
            <a:endParaRPr lang="de-DE" dirty="0"/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418344E5-EA0E-28EE-DF3C-ECC90CDEF6C8}"/>
              </a:ext>
            </a:extLst>
          </p:cNvPr>
          <p:cNvSpPr txBox="1"/>
          <p:nvPr/>
        </p:nvSpPr>
        <p:spPr>
          <a:xfrm>
            <a:off x="983432" y="1563230"/>
            <a:ext cx="10945216" cy="638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r>
              <a:rPr lang="en-CA" sz="2800" noProof="1"/>
              <a:t>14 GWp installed power in 2022 worldwide</a:t>
            </a:r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r>
              <a:rPr lang="en-CA" sz="2800" noProof="1"/>
              <a:t>3000 systems installed in Japan (small scale) -&gt; 1 % electricity generation</a:t>
            </a:r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r>
              <a:rPr lang="en-CA" sz="2800" noProof="1"/>
              <a:t>16 MWp installed power in Germany (11 research systems, 8 commercial systems) -&gt; potential 17.000 GWp</a:t>
            </a:r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r>
              <a:rPr lang="en-CA" sz="2800" noProof="1"/>
              <a:t>600 MWp approved in Italy</a:t>
            </a:r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r>
              <a:rPr lang="en-CA" sz="2800" noProof="1"/>
              <a:t>42 GWp plannend in China, Shandong Province</a:t>
            </a:r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r>
              <a:rPr lang="en-CA" sz="2800" noProof="1"/>
              <a:t>100 MW at 100 locations planned in Israel</a:t>
            </a:r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r>
              <a:rPr lang="en-CA" sz="2800" noProof="1"/>
              <a:t>…</a:t>
            </a:r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endParaRPr lang="en-CA" sz="2800" noProof="1"/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endParaRPr lang="en-CA" sz="2800" noProof="1"/>
          </a:p>
          <a:p>
            <a:pPr marL="342900" indent="-342900">
              <a:lnSpc>
                <a:spcPct val="95000"/>
              </a:lnSpc>
              <a:spcAft>
                <a:spcPts val="1200"/>
              </a:spcAft>
              <a:buFontTx/>
              <a:buChar char="-"/>
            </a:pPr>
            <a:endParaRPr lang="en-CA" sz="2800" noProof="1"/>
          </a:p>
        </p:txBody>
      </p:sp>
      <p:sp>
        <p:nvSpPr>
          <p:cNvPr id="5" name="Rechteck 4">
            <a:extLst>
              <a:ext uri="{FF2B5EF4-FFF2-40B4-BE49-F238E27FC236}">
                <a16:creationId xmlns:a16="http://schemas.microsoft.com/office/drawing/2014/main" id="{1C18F6D1-2753-CE20-79C0-72F9B4568DEE}"/>
              </a:ext>
            </a:extLst>
          </p:cNvPr>
          <p:cNvSpPr/>
          <p:nvPr/>
        </p:nvSpPr>
        <p:spPr>
          <a:xfrm>
            <a:off x="623392" y="1385718"/>
            <a:ext cx="11017224" cy="4419539"/>
          </a:xfrm>
          <a:prstGeom prst="rect">
            <a:avLst/>
          </a:prstGeom>
          <a:solidFill>
            <a:srgbClr val="FFFFFF">
              <a:alpha val="25098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5000"/>
              </a:lnSpc>
            </a:pPr>
            <a:endParaRPr lang="de-DE" sz="2400" dirty="0" err="1"/>
          </a:p>
        </p:txBody>
      </p:sp>
      <p:sp>
        <p:nvSpPr>
          <p:cNvPr id="6" name="Rechteck 5">
            <a:extLst>
              <a:ext uri="{FF2B5EF4-FFF2-40B4-BE49-F238E27FC236}">
                <a16:creationId xmlns:a16="http://schemas.microsoft.com/office/drawing/2014/main" id="{84EDFBA0-42DE-A353-2CC8-E91488C7C367}"/>
              </a:ext>
            </a:extLst>
          </p:cNvPr>
          <p:cNvSpPr/>
          <p:nvPr/>
        </p:nvSpPr>
        <p:spPr>
          <a:xfrm>
            <a:off x="-240704" y="1340768"/>
            <a:ext cx="12601400" cy="5472608"/>
          </a:xfrm>
          <a:prstGeom prst="rect">
            <a:avLst/>
          </a:prstGeom>
          <a:solidFill>
            <a:srgbClr val="FFFFFF">
              <a:alpha val="8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5000"/>
              </a:lnSpc>
            </a:pPr>
            <a:endParaRPr lang="de-DE" sz="2400" dirty="0" err="1">
              <a:solidFill>
                <a:srgbClr val="023D6B"/>
              </a:solidFill>
            </a:endParaRP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C85B7160-6DCA-EE7D-4617-4F50054E86F3}"/>
              </a:ext>
            </a:extLst>
          </p:cNvPr>
          <p:cNvSpPr txBox="1"/>
          <p:nvPr/>
        </p:nvSpPr>
        <p:spPr>
          <a:xfrm>
            <a:off x="794250" y="837081"/>
            <a:ext cx="10918374" cy="77236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>
              <a:lnSpc>
                <a:spcPct val="95000"/>
              </a:lnSpc>
            </a:pPr>
            <a:endParaRPr lang="de-DE" sz="5400" b="1" dirty="0">
              <a:solidFill>
                <a:srgbClr val="023D6B"/>
              </a:solidFill>
            </a:endParaRPr>
          </a:p>
          <a:p>
            <a:pPr algn="l">
              <a:lnSpc>
                <a:spcPct val="95000"/>
              </a:lnSpc>
            </a:pPr>
            <a:endParaRPr lang="de-DE" sz="5400" b="1" dirty="0">
              <a:solidFill>
                <a:srgbClr val="023D6B"/>
              </a:solidFill>
            </a:endParaRPr>
          </a:p>
          <a:p>
            <a:pPr algn="l">
              <a:lnSpc>
                <a:spcPct val="95000"/>
              </a:lnSpc>
            </a:pPr>
            <a:r>
              <a:rPr lang="de-DE" sz="5400" b="1" dirty="0">
                <a:solidFill>
                  <a:srgbClr val="023D6B"/>
                </a:solidFill>
              </a:rPr>
              <a:t>Agri-PV </a:t>
            </a:r>
            <a:r>
              <a:rPr lang="de-DE" sz="5400" b="1" dirty="0" err="1">
                <a:solidFill>
                  <a:srgbClr val="023D6B"/>
                </a:solidFill>
              </a:rPr>
              <a:t>is</a:t>
            </a:r>
            <a:r>
              <a:rPr lang="de-DE" sz="5400" b="1" dirty="0">
                <a:solidFill>
                  <a:srgbClr val="023D6B"/>
                </a:solidFill>
              </a:rPr>
              <a:t> </a:t>
            </a:r>
            <a:r>
              <a:rPr lang="de-DE" sz="5400" b="1" dirty="0" err="1">
                <a:solidFill>
                  <a:srgbClr val="023D6B"/>
                </a:solidFill>
              </a:rPr>
              <a:t>developing</a:t>
            </a:r>
            <a:r>
              <a:rPr lang="de-DE" sz="5400" b="1" dirty="0">
                <a:solidFill>
                  <a:srgbClr val="023D6B"/>
                </a:solidFill>
              </a:rPr>
              <a:t> </a:t>
            </a:r>
            <a:r>
              <a:rPr lang="de-DE" sz="5400" b="1" dirty="0" err="1">
                <a:solidFill>
                  <a:srgbClr val="023D6B"/>
                </a:solidFill>
              </a:rPr>
              <a:t>worldwide</a:t>
            </a:r>
            <a:endParaRPr lang="de-DE" sz="5400" b="1" dirty="0">
              <a:solidFill>
                <a:srgbClr val="023D6B"/>
              </a:solidFill>
            </a:endParaRPr>
          </a:p>
          <a:p>
            <a:pPr algn="l">
              <a:lnSpc>
                <a:spcPct val="95000"/>
              </a:lnSpc>
            </a:pPr>
            <a:endParaRPr lang="de-DE" sz="5400" b="1" dirty="0">
              <a:solidFill>
                <a:srgbClr val="023D6B"/>
              </a:solidFill>
            </a:endParaRPr>
          </a:p>
          <a:p>
            <a:pPr algn="l">
              <a:lnSpc>
                <a:spcPct val="95000"/>
              </a:lnSpc>
            </a:pPr>
            <a:r>
              <a:rPr lang="de-DE" sz="3600" b="1" dirty="0">
                <a:solidFill>
                  <a:srgbClr val="023D6B"/>
                </a:solidFill>
              </a:rPr>
              <a:t>… national </a:t>
            </a:r>
            <a:r>
              <a:rPr lang="de-DE" sz="3600" b="1" dirty="0" err="1">
                <a:solidFill>
                  <a:srgbClr val="023D6B"/>
                </a:solidFill>
              </a:rPr>
              <a:t>regulations</a:t>
            </a:r>
            <a:r>
              <a:rPr lang="de-DE" sz="3600" b="1" dirty="0">
                <a:solidFill>
                  <a:srgbClr val="023D6B"/>
                </a:solidFill>
              </a:rPr>
              <a:t>, </a:t>
            </a:r>
            <a:r>
              <a:rPr lang="de-DE" sz="3600" b="1" dirty="0" err="1">
                <a:solidFill>
                  <a:srgbClr val="023D6B"/>
                </a:solidFill>
              </a:rPr>
              <a:t>laws</a:t>
            </a:r>
            <a:r>
              <a:rPr lang="de-DE" sz="3600" b="1" dirty="0">
                <a:solidFill>
                  <a:srgbClr val="023D6B"/>
                </a:solidFill>
              </a:rPr>
              <a:t>, </a:t>
            </a:r>
            <a:r>
              <a:rPr lang="de-DE" sz="3600" b="1" dirty="0" err="1">
                <a:solidFill>
                  <a:srgbClr val="023D6B"/>
                </a:solidFill>
              </a:rPr>
              <a:t>norms</a:t>
            </a:r>
            <a:r>
              <a:rPr lang="de-DE" sz="3600" b="1" dirty="0">
                <a:solidFill>
                  <a:srgbClr val="023D6B"/>
                </a:solidFill>
              </a:rPr>
              <a:t>…</a:t>
            </a:r>
          </a:p>
          <a:p>
            <a:pPr algn="l">
              <a:lnSpc>
                <a:spcPct val="95000"/>
              </a:lnSpc>
            </a:pPr>
            <a:endParaRPr lang="de-DE" sz="5400" b="1" dirty="0">
              <a:solidFill>
                <a:srgbClr val="023D6B"/>
              </a:solidFill>
            </a:endParaRPr>
          </a:p>
          <a:p>
            <a:pPr algn="l">
              <a:lnSpc>
                <a:spcPct val="95000"/>
              </a:lnSpc>
            </a:pPr>
            <a:endParaRPr lang="de-DE" sz="5400" b="1" dirty="0">
              <a:solidFill>
                <a:srgbClr val="023D6B"/>
              </a:solidFill>
            </a:endParaRPr>
          </a:p>
          <a:p>
            <a:pPr algn="l">
              <a:lnSpc>
                <a:spcPct val="95000"/>
              </a:lnSpc>
            </a:pPr>
            <a:endParaRPr lang="de-DE" sz="5400" b="1" dirty="0">
              <a:solidFill>
                <a:srgbClr val="023D6B"/>
              </a:solidFill>
            </a:endParaRPr>
          </a:p>
          <a:p>
            <a:pPr algn="l">
              <a:lnSpc>
                <a:spcPct val="95000"/>
              </a:lnSpc>
            </a:pPr>
            <a:endParaRPr lang="de-DE" sz="5400" b="1" dirty="0">
              <a:solidFill>
                <a:srgbClr val="023D6B"/>
              </a:solidFill>
            </a:endParaRPr>
          </a:p>
          <a:p>
            <a:pPr algn="l">
              <a:lnSpc>
                <a:spcPct val="95000"/>
              </a:lnSpc>
            </a:pPr>
            <a:endParaRPr lang="de-DE" sz="5400" b="1" dirty="0">
              <a:solidFill>
                <a:srgbClr val="023D6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7195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D16619C-3393-4C40-A047-6B5873621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Institute Plant Science – Agri PV </a:t>
            </a:r>
            <a:r>
              <a:rPr lang="de-DE" dirty="0" err="1"/>
              <a:t>team</a:t>
            </a:r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CCC45F7D-E3E4-4EF0-9BD2-EAD57B3FDCD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de-DE" dirty="0"/>
          </a:p>
        </p:txBody>
      </p:sp>
      <p:pic>
        <p:nvPicPr>
          <p:cNvPr id="12" name="Grafik 11" descr="Ein Bild, das Zaun, draußen, Person, Brücke enthält.&#10;&#10;Automatisch generierte Beschreibung">
            <a:extLst>
              <a:ext uri="{FF2B5EF4-FFF2-40B4-BE49-F238E27FC236}">
                <a16:creationId xmlns:a16="http://schemas.microsoft.com/office/drawing/2014/main" id="{1FE075F6-AF56-4C22-F4F8-CA46DB7E3E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35" t="8605" r="19298"/>
          <a:stretch/>
        </p:blipFill>
        <p:spPr>
          <a:xfrm>
            <a:off x="6294739" y="1459827"/>
            <a:ext cx="1261496" cy="2063734"/>
          </a:xfrm>
          <a:prstGeom prst="rect">
            <a:avLst/>
          </a:prstGeom>
        </p:spPr>
      </p:pic>
      <p:pic>
        <p:nvPicPr>
          <p:cNvPr id="13" name="Picture 3" descr="image001">
            <a:extLst>
              <a:ext uri="{FF2B5EF4-FFF2-40B4-BE49-F238E27FC236}">
                <a16:creationId xmlns:a16="http://schemas.microsoft.com/office/drawing/2014/main" id="{9EC6DBD2-A88B-4A2D-801B-6438312991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264" b="14546"/>
          <a:stretch/>
        </p:blipFill>
        <p:spPr bwMode="auto">
          <a:xfrm>
            <a:off x="1738042" y="1498824"/>
            <a:ext cx="1474260" cy="2060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Grafik 1" descr="Christina Kuchendorf">
            <a:extLst>
              <a:ext uri="{FF2B5EF4-FFF2-40B4-BE49-F238E27FC236}">
                <a16:creationId xmlns:a16="http://schemas.microsoft.com/office/drawing/2014/main" id="{14ABE263-13F0-FBE8-1F4C-2A93400ACB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6676" y="4032168"/>
            <a:ext cx="1474603" cy="1913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Grafik 13" descr="Ein Bild, das Gelände, draußen enthält.&#10;&#10;Automatisch generierte Beschreibung">
            <a:extLst>
              <a:ext uri="{FF2B5EF4-FFF2-40B4-BE49-F238E27FC236}">
                <a16:creationId xmlns:a16="http://schemas.microsoft.com/office/drawing/2014/main" id="{32F0C7A5-594C-258D-2CEA-004E375BD62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739" t="22553" r="64152" b="19313"/>
          <a:stretch/>
        </p:blipFill>
        <p:spPr>
          <a:xfrm>
            <a:off x="3294246" y="1508738"/>
            <a:ext cx="1321681" cy="2050069"/>
          </a:xfrm>
          <a:prstGeom prst="rect">
            <a:avLst/>
          </a:prstGeom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EC4629AF-0E62-4774-9A7F-77841BFB09C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0438" t="17127" r="11606" b="24275"/>
          <a:stretch/>
        </p:blipFill>
        <p:spPr bwMode="auto">
          <a:xfrm>
            <a:off x="4702296" y="1452437"/>
            <a:ext cx="1511163" cy="2103539"/>
          </a:xfrm>
          <a:prstGeom prst="rect">
            <a:avLst/>
          </a:prstGeom>
        </p:spPr>
      </p:pic>
      <p:sp>
        <p:nvSpPr>
          <p:cNvPr id="16" name="Textfeld 15">
            <a:extLst>
              <a:ext uri="{FF2B5EF4-FFF2-40B4-BE49-F238E27FC236}">
                <a16:creationId xmlns:a16="http://schemas.microsoft.com/office/drawing/2014/main" id="{F90BA939-A559-858B-C0F2-19C7E46FBF9C}"/>
              </a:ext>
            </a:extLst>
          </p:cNvPr>
          <p:cNvSpPr txBox="1"/>
          <p:nvPr/>
        </p:nvSpPr>
        <p:spPr bwMode="auto">
          <a:xfrm>
            <a:off x="31849" y="3559733"/>
            <a:ext cx="25809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de-DE" sz="1200" dirty="0">
                <a:solidFill>
                  <a:schemeClr val="tx2"/>
                </a:solidFill>
              </a:rPr>
              <a:t>Matthias Meier-Grüll</a:t>
            </a:r>
            <a:endParaRPr kumimoji="0" lang="de-DE" sz="1200" b="0" i="1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337204D-3D9D-B5E2-2083-0A7F98CECC6F}"/>
              </a:ext>
            </a:extLst>
          </p:cNvPr>
          <p:cNvSpPr txBox="1"/>
          <p:nvPr/>
        </p:nvSpPr>
        <p:spPr bwMode="auto">
          <a:xfrm>
            <a:off x="1981852" y="3546206"/>
            <a:ext cx="1328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de-DE" sz="1200" dirty="0">
                <a:solidFill>
                  <a:schemeClr val="tx2"/>
                </a:solidFill>
              </a:rPr>
              <a:t>Onno Muller</a:t>
            </a:r>
            <a:endParaRPr kumimoji="0" lang="de-DE" sz="1200" b="0" i="1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DB182537-1397-FE35-05D8-CFC6FC5670A8}"/>
              </a:ext>
            </a:extLst>
          </p:cNvPr>
          <p:cNvSpPr txBox="1"/>
          <p:nvPr/>
        </p:nvSpPr>
        <p:spPr bwMode="auto">
          <a:xfrm>
            <a:off x="3144382" y="3559634"/>
            <a:ext cx="25809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de-DE" sz="1200" dirty="0">
                <a:solidFill>
                  <a:schemeClr val="tx2"/>
                </a:solidFill>
              </a:rPr>
              <a:t>Christoph Jedmowski</a:t>
            </a:r>
            <a:endParaRPr kumimoji="0" lang="de-DE" sz="1200" b="0" i="1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3EC11E32-124B-4B0E-61F6-71CD560E881A}"/>
              </a:ext>
            </a:extLst>
          </p:cNvPr>
          <p:cNvSpPr txBox="1"/>
          <p:nvPr/>
        </p:nvSpPr>
        <p:spPr bwMode="auto">
          <a:xfrm>
            <a:off x="4833489" y="3538265"/>
            <a:ext cx="25809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de-DE" sz="1200" dirty="0">
                <a:solidFill>
                  <a:schemeClr val="tx2"/>
                </a:solidFill>
              </a:rPr>
              <a:t>Michael Quarten</a:t>
            </a:r>
            <a:endParaRPr kumimoji="0" lang="de-DE" sz="1200" b="0" i="1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C150AE61-9BEA-F09E-6D51-15ED44F9517C}"/>
              </a:ext>
            </a:extLst>
          </p:cNvPr>
          <p:cNvSpPr txBox="1"/>
          <p:nvPr/>
        </p:nvSpPr>
        <p:spPr bwMode="auto">
          <a:xfrm>
            <a:off x="3692309" y="6068996"/>
            <a:ext cx="25809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de-DE" sz="1200" dirty="0">
                <a:solidFill>
                  <a:schemeClr val="tx2"/>
                </a:solidFill>
              </a:rPr>
              <a:t>Bente Königs</a:t>
            </a:r>
            <a:endParaRPr kumimoji="0" lang="de-DE" sz="1200" b="0" i="1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46518962-00FC-D31C-7D1D-294FBD3E20E1}"/>
              </a:ext>
            </a:extLst>
          </p:cNvPr>
          <p:cNvSpPr txBox="1"/>
          <p:nvPr/>
        </p:nvSpPr>
        <p:spPr bwMode="auto">
          <a:xfrm>
            <a:off x="6602399" y="6041784"/>
            <a:ext cx="15818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kumimoji="0" lang="de-DE" sz="1200" b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Marcel Weckbecker</a:t>
            </a:r>
          </a:p>
        </p:txBody>
      </p:sp>
      <p:sp>
        <p:nvSpPr>
          <p:cNvPr id="24" name="Textfeld 23">
            <a:extLst>
              <a:ext uri="{FF2B5EF4-FFF2-40B4-BE49-F238E27FC236}">
                <a16:creationId xmlns:a16="http://schemas.microsoft.com/office/drawing/2014/main" id="{9AB93CE6-8F46-F35C-7CBC-C64DF4E3E0C8}"/>
              </a:ext>
            </a:extLst>
          </p:cNvPr>
          <p:cNvSpPr txBox="1"/>
          <p:nvPr/>
        </p:nvSpPr>
        <p:spPr bwMode="auto">
          <a:xfrm>
            <a:off x="5236869" y="6086162"/>
            <a:ext cx="12546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de-DE" sz="1200" dirty="0">
                <a:solidFill>
                  <a:schemeClr val="tx2"/>
                </a:solidFill>
              </a:rPr>
              <a:t>Yannis Grosch</a:t>
            </a:r>
            <a:endParaRPr kumimoji="0" lang="de-DE" sz="1200" b="0" i="1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97556A49-5F6D-75AC-842D-0B3810A5C635}"/>
              </a:ext>
            </a:extLst>
          </p:cNvPr>
          <p:cNvSpPr txBox="1"/>
          <p:nvPr/>
        </p:nvSpPr>
        <p:spPr bwMode="auto">
          <a:xfrm>
            <a:off x="6385925" y="3523975"/>
            <a:ext cx="12461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de-DE" sz="1200" dirty="0">
                <a:solidFill>
                  <a:schemeClr val="tx2"/>
                </a:solidFill>
              </a:rPr>
              <a:t>Angelina Steier</a:t>
            </a:r>
            <a:endParaRPr kumimoji="0" lang="de-DE" sz="1200" b="0" i="1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pic>
        <p:nvPicPr>
          <p:cNvPr id="26" name="Grafik 25" descr="Ein Bild, das Person, draußen, Gras, Kleidung enthält.&#10;&#10;Automatisch generierte Beschreibung">
            <a:extLst>
              <a:ext uri="{FF2B5EF4-FFF2-40B4-BE49-F238E27FC236}">
                <a16:creationId xmlns:a16="http://schemas.microsoft.com/office/drawing/2014/main" id="{61C19F86-95A5-3F52-47BF-BE2D37FFFE4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11" y="1334830"/>
            <a:ext cx="1589279" cy="2224903"/>
          </a:xfrm>
          <a:prstGeom prst="rect">
            <a:avLst/>
          </a:prstGeom>
        </p:spPr>
      </p:pic>
      <p:pic>
        <p:nvPicPr>
          <p:cNvPr id="29" name="Grafik 28" descr="Ein Bild, das Person, draußen, Kleidung, Gras enthält.&#10;&#10;Automatisch generierte Beschreibung">
            <a:extLst>
              <a:ext uri="{FF2B5EF4-FFF2-40B4-BE49-F238E27FC236}">
                <a16:creationId xmlns:a16="http://schemas.microsoft.com/office/drawing/2014/main" id="{8FAE133B-7905-CCBB-819C-4B320D7C8A3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1009" y="1448780"/>
            <a:ext cx="1376455" cy="2064683"/>
          </a:xfrm>
          <a:prstGeom prst="rect">
            <a:avLst/>
          </a:prstGeom>
        </p:spPr>
      </p:pic>
      <p:pic>
        <p:nvPicPr>
          <p:cNvPr id="7" name="Grafik 6" descr="Ein Bild, das Menschliches Gesicht, Kleidung, Lächeln, Person enthält.&#10;&#10;Automatisch generierte Beschreibung">
            <a:extLst>
              <a:ext uri="{FF2B5EF4-FFF2-40B4-BE49-F238E27FC236}">
                <a16:creationId xmlns:a16="http://schemas.microsoft.com/office/drawing/2014/main" id="{500EED0A-8CEF-3C9D-8ABF-E02CBC1A5B4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23" r="14166"/>
          <a:stretch/>
        </p:blipFill>
        <p:spPr>
          <a:xfrm>
            <a:off x="3624655" y="4015684"/>
            <a:ext cx="1404512" cy="2026393"/>
          </a:xfrm>
          <a:prstGeom prst="rect">
            <a:avLst/>
          </a:prstGeom>
        </p:spPr>
      </p:pic>
      <p:pic>
        <p:nvPicPr>
          <p:cNvPr id="10" name="Grafik 9" descr="Ein Bild, das Menschliches Gesicht, Person, Lächeln, Kleidung enthält.&#10;&#10;Automatisch generierte Beschreibung">
            <a:extLst>
              <a:ext uri="{FF2B5EF4-FFF2-40B4-BE49-F238E27FC236}">
                <a16:creationId xmlns:a16="http://schemas.microsoft.com/office/drawing/2014/main" id="{42B030DD-806F-3849-CB95-C2C1B179C56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5918" y="4020095"/>
            <a:ext cx="1331440" cy="1999981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1382897F-63B3-914D-22E7-AD6BDC1D7D19}"/>
              </a:ext>
            </a:extLst>
          </p:cNvPr>
          <p:cNvSpPr txBox="1"/>
          <p:nvPr/>
        </p:nvSpPr>
        <p:spPr bwMode="auto">
          <a:xfrm>
            <a:off x="7784193" y="3535679"/>
            <a:ext cx="13764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kumimoji="0" lang="de-DE" sz="1200" b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Chantal Kierdorf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1BD8BAC7-515E-A5FA-4758-D3A562040EF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10" y="3976541"/>
            <a:ext cx="1689632" cy="2112040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41973CCF-030F-9CD2-4C3D-27204E3AAB10}"/>
              </a:ext>
            </a:extLst>
          </p:cNvPr>
          <p:cNvSpPr txBox="1"/>
          <p:nvPr/>
        </p:nvSpPr>
        <p:spPr bwMode="auto">
          <a:xfrm>
            <a:off x="79911" y="6049548"/>
            <a:ext cx="25809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de-DE" sz="1200" dirty="0" err="1">
                <a:solidFill>
                  <a:schemeClr val="tx2"/>
                </a:solidFill>
              </a:rPr>
              <a:t>Erekle</a:t>
            </a:r>
            <a:r>
              <a:rPr lang="de-DE" sz="1200" dirty="0">
                <a:solidFill>
                  <a:schemeClr val="tx2"/>
                </a:solidFill>
              </a:rPr>
              <a:t> </a:t>
            </a:r>
            <a:r>
              <a:rPr lang="de-DE" sz="1200" dirty="0" err="1">
                <a:solidFill>
                  <a:schemeClr val="tx2"/>
                </a:solidFill>
              </a:rPr>
              <a:t>Chakhvashvili</a:t>
            </a:r>
            <a:r>
              <a:rPr lang="de-DE" sz="1200" dirty="0">
                <a:solidFill>
                  <a:schemeClr val="tx2"/>
                </a:solidFill>
              </a:rPr>
              <a:t> </a:t>
            </a:r>
            <a:endParaRPr kumimoji="0" lang="de-DE" sz="1200" b="0" i="1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D97B4431-09A7-C654-A942-A8979A8DBF4F}"/>
              </a:ext>
            </a:extLst>
          </p:cNvPr>
          <p:cNvSpPr txBox="1"/>
          <p:nvPr/>
        </p:nvSpPr>
        <p:spPr bwMode="auto">
          <a:xfrm>
            <a:off x="1995242" y="6008995"/>
            <a:ext cx="25809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de-DE" sz="1200" dirty="0" err="1">
                <a:solidFill>
                  <a:schemeClr val="tx2"/>
                </a:solidFill>
              </a:rPr>
              <a:t>Avinash</a:t>
            </a:r>
            <a:r>
              <a:rPr lang="de-DE" sz="1200" dirty="0">
                <a:solidFill>
                  <a:schemeClr val="tx2"/>
                </a:solidFill>
              </a:rPr>
              <a:t> </a:t>
            </a:r>
            <a:r>
              <a:rPr lang="de-DE" sz="1200" dirty="0" err="1">
                <a:solidFill>
                  <a:schemeClr val="tx2"/>
                </a:solidFill>
              </a:rPr>
              <a:t>Agarwal</a:t>
            </a:r>
            <a:r>
              <a:rPr lang="de-DE" sz="1200" dirty="0">
                <a:solidFill>
                  <a:schemeClr val="tx2"/>
                </a:solidFill>
              </a:rPr>
              <a:t> </a:t>
            </a:r>
            <a:endParaRPr kumimoji="0" lang="de-DE" sz="1200" b="0" i="1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pic>
        <p:nvPicPr>
          <p:cNvPr id="36" name="Grafik 35" descr="Ein Bild, das Person, Kleidung, Menschliches Gesicht, draußen enthält.&#10;&#10;Automatisch generierte Beschreibung">
            <a:extLst>
              <a:ext uri="{FF2B5EF4-FFF2-40B4-BE49-F238E27FC236}">
                <a16:creationId xmlns:a16="http://schemas.microsoft.com/office/drawing/2014/main" id="{497BB050-6FA5-F965-7F37-E7E1D5309A3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9957" y="4032168"/>
            <a:ext cx="1452207" cy="1936276"/>
          </a:xfrm>
          <a:prstGeom prst="rect">
            <a:avLst/>
          </a:prstGeom>
        </p:spPr>
      </p:pic>
      <p:pic>
        <p:nvPicPr>
          <p:cNvPr id="27" name="Grafik 26">
            <a:extLst>
              <a:ext uri="{FF2B5EF4-FFF2-40B4-BE49-F238E27FC236}">
                <a16:creationId xmlns:a16="http://schemas.microsoft.com/office/drawing/2014/main" id="{8FD71A3B-FCB7-6EBC-69ED-ABFE145037F5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-5470" t="3784" r="27121" b="-3784"/>
          <a:stretch>
            <a:fillRect/>
          </a:stretch>
        </p:blipFill>
        <p:spPr>
          <a:xfrm>
            <a:off x="6602398" y="4062044"/>
            <a:ext cx="1372702" cy="1946951"/>
          </a:xfrm>
          <a:prstGeom prst="rect">
            <a:avLst/>
          </a:prstGeom>
        </p:spPr>
      </p:pic>
      <p:sp>
        <p:nvSpPr>
          <p:cNvPr id="37" name="Textfeld 36">
            <a:extLst>
              <a:ext uri="{FF2B5EF4-FFF2-40B4-BE49-F238E27FC236}">
                <a16:creationId xmlns:a16="http://schemas.microsoft.com/office/drawing/2014/main" id="{D3946E9F-3229-073F-1DA6-ADAD42547B05}"/>
              </a:ext>
            </a:extLst>
          </p:cNvPr>
          <p:cNvSpPr txBox="1"/>
          <p:nvPr/>
        </p:nvSpPr>
        <p:spPr bwMode="auto">
          <a:xfrm>
            <a:off x="8295082" y="5988119"/>
            <a:ext cx="15818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de-DE" sz="1200" dirty="0">
                <a:solidFill>
                  <a:schemeClr val="tx2"/>
                </a:solidFill>
              </a:rPr>
              <a:t>Chris Kuchendorf</a:t>
            </a:r>
            <a:endParaRPr kumimoji="0" lang="de-DE" sz="1200" b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39" name="Textfeld 38">
            <a:extLst>
              <a:ext uri="{FF2B5EF4-FFF2-40B4-BE49-F238E27FC236}">
                <a16:creationId xmlns:a16="http://schemas.microsoft.com/office/drawing/2014/main" id="{3F5A8FC2-DAF8-B519-74CE-BDF0E1DB6FAD}"/>
              </a:ext>
            </a:extLst>
          </p:cNvPr>
          <p:cNvSpPr txBox="1"/>
          <p:nvPr/>
        </p:nvSpPr>
        <p:spPr bwMode="auto">
          <a:xfrm>
            <a:off x="9547848" y="3501008"/>
            <a:ext cx="13764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de-DE" sz="1200" dirty="0">
                <a:solidFill>
                  <a:schemeClr val="tx2"/>
                </a:solidFill>
              </a:rPr>
              <a:t>Emiliane Kiladze</a:t>
            </a:r>
            <a:endParaRPr kumimoji="0" lang="de-DE" sz="1200" b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pic>
        <p:nvPicPr>
          <p:cNvPr id="41" name="Grafik 40">
            <a:extLst>
              <a:ext uri="{FF2B5EF4-FFF2-40B4-BE49-F238E27FC236}">
                <a16:creationId xmlns:a16="http://schemas.microsoft.com/office/drawing/2014/main" id="{DA4835DA-EA70-E797-284E-92A52280BB85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335710" y="1674475"/>
            <a:ext cx="1659462" cy="1659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104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Jülich">
  <a:themeElements>
    <a:clrScheme name="CD-Farben Forschungszentrum Jülich">
      <a:dk1>
        <a:srgbClr val="000000"/>
      </a:dk1>
      <a:lt1>
        <a:srgbClr val="FFFFFF"/>
      </a:lt1>
      <a:dk2>
        <a:srgbClr val="023D6B"/>
      </a:dk2>
      <a:lt2>
        <a:srgbClr val="EBEBEB"/>
      </a:lt2>
      <a:accent1>
        <a:srgbClr val="ADBDE3"/>
      </a:accent1>
      <a:accent2>
        <a:srgbClr val="EB5F73"/>
      </a:accent2>
      <a:accent3>
        <a:srgbClr val="AF82B9"/>
      </a:accent3>
      <a:accent4>
        <a:srgbClr val="FAB45A"/>
      </a:accent4>
      <a:accent5>
        <a:srgbClr val="FAEB5A"/>
      </a:accent5>
      <a:accent6>
        <a:srgbClr val="B9D25F"/>
      </a:accent6>
      <a:hlink>
        <a:srgbClr val="ADBDE3"/>
      </a:hlink>
      <a:folHlink>
        <a:srgbClr val="023D6B"/>
      </a:folHlink>
    </a:clrScheme>
    <a:fontScheme name="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lnSpc>
            <a:spcPct val="95000"/>
          </a:lnSpc>
          <a:defRPr sz="24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lnSpc>
            <a:spcPct val="95000"/>
          </a:lnSpc>
          <a:defRPr sz="24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Juelich_PowerPoint_16x9_en.potx" id="{29595BB3-892E-4A2B-BFFC-905C8F8D5303}" vid="{E1FF22B7-866D-4E77-AF2B-40B5522CEB0B}"/>
    </a:ext>
  </a:extLst>
</a:theme>
</file>

<file path=ppt/theme/theme2.xml><?xml version="1.0" encoding="utf-8"?>
<a:theme xmlns:a="http://schemas.openxmlformats.org/drawingml/2006/main" name="Office">
  <a:themeElements>
    <a:clrScheme name="Benutzerdefiniert 282">
      <a:dk1>
        <a:sysClr val="windowText" lastClr="000000"/>
      </a:dk1>
      <a:lt1>
        <a:sysClr val="window" lastClr="FFFFFF"/>
      </a:lt1>
      <a:dk2>
        <a:srgbClr val="AF82B9"/>
      </a:dk2>
      <a:lt2>
        <a:srgbClr val="EBEBEB"/>
      </a:lt2>
      <a:accent1>
        <a:srgbClr val="023D6B"/>
      </a:accent1>
      <a:accent2>
        <a:srgbClr val="ADBDE3"/>
      </a:accent2>
      <a:accent3>
        <a:srgbClr val="B9D25F"/>
      </a:accent3>
      <a:accent4>
        <a:srgbClr val="FAEB5A"/>
      </a:accent4>
      <a:accent5>
        <a:srgbClr val="FAB45A"/>
      </a:accent5>
      <a:accent6>
        <a:srgbClr val="EB5F73"/>
      </a:accent6>
      <a:hlink>
        <a:srgbClr val="000000"/>
      </a:hlink>
      <a:folHlink>
        <a:srgbClr val="000000"/>
      </a:folHlink>
    </a:clrScheme>
    <a:fontScheme name="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">
  <a:themeElements>
    <a:clrScheme name="Benutzerdefiniert 282">
      <a:dk1>
        <a:sysClr val="windowText" lastClr="000000"/>
      </a:dk1>
      <a:lt1>
        <a:sysClr val="window" lastClr="FFFFFF"/>
      </a:lt1>
      <a:dk2>
        <a:srgbClr val="AF82B9"/>
      </a:dk2>
      <a:lt2>
        <a:srgbClr val="EBEBEB"/>
      </a:lt2>
      <a:accent1>
        <a:srgbClr val="023D6B"/>
      </a:accent1>
      <a:accent2>
        <a:srgbClr val="ADBDE3"/>
      </a:accent2>
      <a:accent3>
        <a:srgbClr val="B9D25F"/>
      </a:accent3>
      <a:accent4>
        <a:srgbClr val="FAEB5A"/>
      </a:accent4>
      <a:accent5>
        <a:srgbClr val="FAB45A"/>
      </a:accent5>
      <a:accent6>
        <a:srgbClr val="EB5F73"/>
      </a:accent6>
      <a:hlink>
        <a:srgbClr val="000000"/>
      </a:hlink>
      <a:folHlink>
        <a:srgbClr val="000000"/>
      </a:folHlink>
    </a:clrScheme>
    <a:fontScheme name="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2018-02-28_ppt_16x9</Template>
  <TotalTime>0</TotalTime>
  <Words>477</Words>
  <Application>Microsoft Office PowerPoint</Application>
  <PresentationFormat>Breitbild</PresentationFormat>
  <Paragraphs>145</Paragraphs>
  <Slides>29</Slides>
  <Notes>4</Notes>
  <HiddenSlides>0</HiddenSlides>
  <MMClips>3</MMClips>
  <ScaleCrop>false</ScaleCrop>
  <HeadingPairs>
    <vt:vector size="6" baseType="variant">
      <vt:variant>
        <vt:lpstr>Verwendete Schriftarten</vt:lpstr>
      </vt:variant>
      <vt:variant>
        <vt:i4>2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29</vt:i4>
      </vt:variant>
    </vt:vector>
  </HeadingPairs>
  <TitlesOfParts>
    <vt:vector size="32" baseType="lpstr">
      <vt:lpstr>Arial</vt:lpstr>
      <vt:lpstr>Calibri</vt:lpstr>
      <vt:lpstr>Jülich</vt:lpstr>
      <vt:lpstr>Agri-Photovoltaics</vt:lpstr>
      <vt:lpstr>PhotovoltaiCS</vt:lpstr>
      <vt:lpstr>Photovoltaics</vt:lpstr>
      <vt:lpstr>PowerPoint-Präsentation</vt:lpstr>
      <vt:lpstr>PowerPoint-Präsentation</vt:lpstr>
      <vt:lpstr>Agri-Photovoltaics</vt:lpstr>
      <vt:lpstr>Agri-Photovoltaics</vt:lpstr>
      <vt:lpstr>Agri-Photovoltaics</vt:lpstr>
      <vt:lpstr>Agri-Photovoltaics</vt:lpstr>
      <vt:lpstr>Agri-Photovoltaics</vt:lpstr>
      <vt:lpstr>PowerPoint-Präsentation</vt:lpstr>
      <vt:lpstr>Agri-Horti-Photovoltaics</vt:lpstr>
      <vt:lpstr>Agri-Photovoltaics</vt:lpstr>
      <vt:lpstr>Agri-Photovoltaik</vt:lpstr>
      <vt:lpstr>PowerPoint-Präsentation</vt:lpstr>
      <vt:lpstr>APV Morschenich </vt:lpstr>
      <vt:lpstr>APV Morschenich </vt:lpstr>
      <vt:lpstr>APV Morschenich </vt:lpstr>
      <vt:lpstr>PowerPoint-Präsentation</vt:lpstr>
      <vt:lpstr>Horti-PV Jülich Campus </vt:lpstr>
      <vt:lpstr>Agri-PhotovoltaiCs</vt:lpstr>
      <vt:lpstr>Agri-Photovoltaics</vt:lpstr>
      <vt:lpstr>Horti PV</vt:lpstr>
      <vt:lpstr>Horti PV</vt:lpstr>
      <vt:lpstr>Horti PV</vt:lpstr>
      <vt:lpstr>Agri-Photovoltaics</vt:lpstr>
      <vt:lpstr>Agri-PV Worldwide</vt:lpstr>
      <vt:lpstr>Agri-PV Worldwide</vt:lpstr>
      <vt:lpstr>Institute Plant Science – Agri PV team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headline of presentation</dc:title>
  <dc:creator>Meier, Matthias</dc:creator>
  <cp:lastModifiedBy>Meier, Matthias</cp:lastModifiedBy>
  <cp:revision>243</cp:revision>
  <dcterms:created xsi:type="dcterms:W3CDTF">2019-11-11T19:50:09Z</dcterms:created>
  <dcterms:modified xsi:type="dcterms:W3CDTF">2026-09-01T12:31:37Z</dcterms:modified>
</cp:coreProperties>
</file>