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70" r:id="rId2"/>
    <p:sldId id="317" r:id="rId3"/>
    <p:sldId id="266" r:id="rId4"/>
    <p:sldId id="318" r:id="rId5"/>
    <p:sldId id="303" r:id="rId6"/>
    <p:sldId id="306" r:id="rId7"/>
    <p:sldId id="323" r:id="rId8"/>
    <p:sldId id="320" r:id="rId9"/>
    <p:sldId id="321" r:id="rId10"/>
    <p:sldId id="290" r:id="rId11"/>
    <p:sldId id="296" r:id="rId12"/>
    <p:sldId id="283" r:id="rId13"/>
    <p:sldId id="276" r:id="rId14"/>
    <p:sldId id="285" r:id="rId15"/>
    <p:sldId id="297" r:id="rId16"/>
    <p:sldId id="312" r:id="rId17"/>
    <p:sldId id="307" r:id="rId18"/>
    <p:sldId id="308" r:id="rId19"/>
    <p:sldId id="310" r:id="rId20"/>
    <p:sldId id="319" r:id="rId21"/>
    <p:sldId id="313" r:id="rId22"/>
    <p:sldId id="314" r:id="rId23"/>
    <p:sldId id="316" r:id="rId24"/>
    <p:sldId id="288" r:id="rId25"/>
    <p:sldId id="322" r:id="rId26"/>
    <p:sldId id="315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68" autoAdjust="0"/>
    <p:restoredTop sz="94660"/>
  </p:normalViewPr>
  <p:slideViewPr>
    <p:cSldViewPr showGuides="1">
      <p:cViewPr varScale="1">
        <p:scale>
          <a:sx n="63" d="100"/>
          <a:sy n="63" d="100"/>
        </p:scale>
        <p:origin x="692" y="56"/>
      </p:cViewPr>
      <p:guideLst>
        <p:guide orient="horz" pos="1026"/>
        <p:guide pos="2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7" d="100"/>
          <a:sy n="97" d="100"/>
        </p:scale>
        <p:origin x="3534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E1389CC-567B-462D-9606-5A6D48725E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2223E6-8DEC-4459-8B52-D06E9BD3DA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9E86A-6679-4EC8-847C-9F954F45BF68}" type="datetimeFigureOut">
              <a:rPr lang="de-DE" smtClean="0"/>
              <a:t>06.09.2026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E09F90-192B-4C21-A710-7EFC4BA93B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7B6243-ABD9-472E-9641-6E7B2B863D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8E8B7-5326-4A3E-8AE4-83D3CDA8A9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575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3C419-10E8-4216-A6CC-B7C8A23909AD}" type="datetimeFigureOut">
              <a:rPr lang="de-DE" smtClean="0"/>
              <a:t>06.09.2026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6CAD1-FD47-46B0-9C16-1B81F4E690E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32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6286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0858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5430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002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537344"/>
            <a:ext cx="10728323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2444192"/>
            <a:ext cx="10728325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1088740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7CEB1C7-3CEB-41C0-967D-A5811A09D9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32" y="6423285"/>
            <a:ext cx="2304000" cy="118800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0BABBA3-207B-428D-8CD0-97794373E0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20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537344"/>
            <a:ext cx="10728323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8" y="2660216"/>
            <a:ext cx="10728324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124744"/>
            <a:ext cx="10728325" cy="136180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800" b="1" cap="none" spc="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7831BC-0764-4D94-B436-8046AD2DF0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390AF7B-9835-4AEF-ADBF-224AF53FB4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532" y="6423285"/>
            <a:ext cx="2304000" cy="118800"/>
          </a:xfr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9604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4A1B7C4-7B43-4178-878E-3C1A63AA60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341313"/>
            <a:ext cx="11449050" cy="308768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532" y="6423285"/>
            <a:ext cx="2304000" cy="118800"/>
          </a:xfr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3494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4A1B7C4-7B43-4178-878E-3C1A63AA60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341313"/>
            <a:ext cx="11449050" cy="308768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F0FB68E-EE59-46F0-A3EA-690446700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532" y="6423285"/>
            <a:ext cx="2304000" cy="118800"/>
          </a:xfr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8135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Datumsplatzhalter 16">
            <a:extLst>
              <a:ext uri="{FF2B5EF4-FFF2-40B4-BE49-F238E27FC236}">
                <a16:creationId xmlns:a16="http://schemas.microsoft.com/office/drawing/2014/main" id="{8D88C6F8-099A-4D39-8533-B1EEB7F052D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43672" y="6366010"/>
            <a:ext cx="3528392" cy="221109"/>
          </a:xfrm>
        </p:spPr>
        <p:txBody>
          <a:bodyPr/>
          <a:lstStyle/>
          <a:p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0209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1578310"/>
            <a:ext cx="11449050" cy="4190666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Datumsplatzhalter 16">
            <a:extLst>
              <a:ext uri="{FF2B5EF4-FFF2-40B4-BE49-F238E27FC236}">
                <a16:creationId xmlns:a16="http://schemas.microsoft.com/office/drawing/2014/main" id="{8D88C6F8-099A-4D39-8533-B1EEB7F052D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9624FD4-E8F5-4C76-8AB0-019D7FCEAA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3926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283517E-5B20-4272-8660-1A906CDE6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8A00DEAD-5DE0-4EC4-9106-51A82A9A0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23A5E56D-954A-4968-9BC8-DFAC877CAA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338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1651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283517E-5B20-4272-8660-1A906CDE6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1878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A9D9CA0-0D3A-430F-A273-E4F9DC8D4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8AF11-FB81-42DE-B82C-BAAE6442B5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313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563143"/>
            <a:ext cx="11449050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9656" y="6366011"/>
            <a:ext cx="3384376" cy="1679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GGSB 2026: Student and Collaboration Workshop</a:t>
            </a:r>
            <a:r>
              <a:rPr lang="de-DE" dirty="0"/>
              <a:t> Science Fest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28048" y="6333097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49050" cy="11247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2C4F5F8-9F24-424C-8284-2E94052236C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658AF006-3416-44FA-BBD1-BCE9F27A196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2" y="6424763"/>
            <a:ext cx="2304000" cy="117322"/>
          </a:xfrm>
          <a:prstGeom prst="rect">
            <a:avLst/>
          </a:prstGeom>
        </p:spPr>
      </p:pic>
      <p:pic>
        <p:nvPicPr>
          <p:cNvPr id="8" name="Picture 7" descr="A red and black logo&#10;&#10;Description automatically generated">
            <a:extLst>
              <a:ext uri="{FF2B5EF4-FFF2-40B4-BE49-F238E27FC236}">
                <a16:creationId xmlns:a16="http://schemas.microsoft.com/office/drawing/2014/main" id="{A8225790-306B-7936-FE9B-B5C4A7CCA02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556" y="6086318"/>
            <a:ext cx="1024795" cy="5593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E1C000-DFFD-309B-E05D-9F58AF666BA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507" y="5943328"/>
            <a:ext cx="703968" cy="70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4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0" r:id="rId3"/>
    <p:sldLayoutId id="2147483671" r:id="rId4"/>
    <p:sldLayoutId id="2147483662" r:id="rId5"/>
    <p:sldLayoutId id="2147483672" r:id="rId6"/>
    <p:sldLayoutId id="2147483673" r:id="rId7"/>
    <p:sldLayoutId id="2147483666" r:id="rId8"/>
    <p:sldLayoutId id="2147483667" r:id="rId9"/>
  </p:sldLayoutIdLst>
  <p:hf hdr="0" ftr="0"/>
  <p:txStyles>
    <p:titleStyle>
      <a:lvl1pPr algn="l" defTabSz="914400" rtl="0" eaLnBrk="1" latinLnBrk="0" hangingPunct="1">
        <a:lnSpc>
          <a:spcPct val="114000"/>
        </a:lnSpc>
        <a:spcBef>
          <a:spcPct val="0"/>
        </a:spcBef>
        <a:buNone/>
        <a:defRPr sz="3200" b="1" kern="1200" cap="all" spc="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2349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1760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orient="horz" pos="278" userDrawn="1">
          <p15:clr>
            <a:srgbClr val="F26B43"/>
          </p15:clr>
        </p15:guide>
        <p15:guide id="6" pos="3659" userDrawn="1">
          <p15:clr>
            <a:srgbClr val="F26B43"/>
          </p15:clr>
        </p15:guide>
        <p15:guide id="7" pos="4021" userDrawn="1">
          <p15:clr>
            <a:srgbClr val="F26B43"/>
          </p15:clr>
        </p15:guide>
        <p15:guide id="8" orient="horz" pos="36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svs.gsfc.nasa.gov/cgi-bin/search.cgi?person=1619" TargetMode="External"/><Relationship Id="rId3" Type="http://schemas.openxmlformats.org/officeDocument/2006/relationships/image" Target="../media/image9.jpeg"/><Relationship Id="rId7" Type="http://schemas.openxmlformats.org/officeDocument/2006/relationships/hyperlink" Target="https://svs.gsfc.nasa.gov/cgi-bin/search.cgi?person=1087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svs.gsfc.nasa.gov/cgi-bin/search.cgi?person=1146" TargetMode="External"/><Relationship Id="rId5" Type="http://schemas.openxmlformats.org/officeDocument/2006/relationships/hyperlink" Target="https://svs.gsfc.nasa.gov/cgi-bin/search.cgi?person=1058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s://svs.gsfc.nasa.gov/cgi-bin/search.cgi?person=162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nea.gov.ge/" TargetMode="External"/><Relationship Id="rId3" Type="http://schemas.openxmlformats.org/officeDocument/2006/relationships/image" Target="../media/image35.jpeg"/><Relationship Id="rId7" Type="http://schemas.openxmlformats.org/officeDocument/2006/relationships/image" Target="../media/image38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.emf"/><Relationship Id="rId9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60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12" Type="http://schemas.openxmlformats.org/officeDocument/2006/relationships/image" Target="../media/image59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gif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.gif"/><Relationship Id="rId5" Type="http://schemas.openxmlformats.org/officeDocument/2006/relationships/image" Target="../media/image64.jpg"/><Relationship Id="rId4" Type="http://schemas.openxmlformats.org/officeDocument/2006/relationships/image" Target="../media/image6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6.gif"/><Relationship Id="rId4" Type="http://schemas.openxmlformats.org/officeDocument/2006/relationships/image" Target="../media/image63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E0AD399B-E51F-E4D4-799B-B60A964D57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7" r="1" b="26029"/>
          <a:stretch>
            <a:fillRect/>
          </a:stretch>
        </p:blipFill>
        <p:spPr>
          <a:xfrm>
            <a:off x="371475" y="341313"/>
            <a:ext cx="11449050" cy="3087687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5A64521-ED94-4240-8AD4-6C3D7A90E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9" y="3633688"/>
            <a:ext cx="10728324" cy="623404"/>
          </a:xfrm>
        </p:spPr>
        <p:txBody>
          <a:bodyPr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GB" sz="2200"/>
              <a:t>Current status and perspectives of the </a:t>
            </a:r>
            <a:r>
              <a:rPr lang="en-GB" sz="2200" err="1"/>
              <a:t>SMART|AtmoSim_Lab</a:t>
            </a:r>
            <a:endParaRPr lang="de-DE" sz="220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693119F-69DD-4BF5-B78E-98C0144F5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7" y="4911514"/>
            <a:ext cx="10728325" cy="360000"/>
          </a:xfrm>
        </p:spPr>
        <p:txBody>
          <a:bodyPr anchor="t">
            <a:normAutofit/>
          </a:bodyPr>
          <a:lstStyle/>
          <a:p>
            <a:r>
              <a:rPr lang="de-DE" dirty="0"/>
              <a:t>2026/09/07  I  ROBERT WEGENER, GIORGI JIBUTI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5FFF684-B650-40AA-89A0-80D31734A2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1837" y="4221088"/>
            <a:ext cx="10728325" cy="547142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And the net4cities Project </a:t>
            </a:r>
            <a:endParaRPr lang="de-DE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AC6F9D1A-C6F1-637E-9A88-5B3D4396D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9532" y="6423285"/>
            <a:ext cx="2304000" cy="118800"/>
          </a:xfrm>
        </p:spPr>
        <p:txBody>
          <a:bodyPr/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1E501D8-4440-19B0-FAF0-8511D202BE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0" y="5995474"/>
            <a:ext cx="618021" cy="61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5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17A8650-9E98-C64E-154C-5C9360A5F9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93" y="1123410"/>
            <a:ext cx="9119699" cy="473456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C84A8CE-73B4-DB8C-7FD1-D984F99B2365}"/>
              </a:ext>
            </a:extLst>
          </p:cNvPr>
          <p:cNvGrpSpPr/>
          <p:nvPr/>
        </p:nvGrpSpPr>
        <p:grpSpPr>
          <a:xfrm>
            <a:off x="491990" y="973458"/>
            <a:ext cx="10932602" cy="5021683"/>
            <a:chOff x="847455" y="953091"/>
            <a:chExt cx="11549382" cy="5634028"/>
          </a:xfrm>
        </p:grpSpPr>
        <p:pic>
          <p:nvPicPr>
            <p:cNvPr id="8" name="Grafik 16">
              <a:extLst>
                <a:ext uri="{FF2B5EF4-FFF2-40B4-BE49-F238E27FC236}">
                  <a16:creationId xmlns:a16="http://schemas.microsoft.com/office/drawing/2014/main" id="{4393B334-7221-76C0-2101-96C9D552D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3" r="3915"/>
            <a:stretch>
              <a:fillRect/>
            </a:stretch>
          </p:blipFill>
          <p:spPr>
            <a:xfrm>
              <a:off x="847455" y="953091"/>
              <a:ext cx="9647620" cy="5634028"/>
            </a:xfrm>
            <a:prstGeom prst="rect">
              <a:avLst/>
            </a:prstGeom>
          </p:spPr>
        </p:pic>
        <p:pic>
          <p:nvPicPr>
            <p:cNvPr id="10" name="Grafik 17">
              <a:extLst>
                <a:ext uri="{FF2B5EF4-FFF2-40B4-BE49-F238E27FC236}">
                  <a16:creationId xmlns:a16="http://schemas.microsoft.com/office/drawing/2014/main" id="{D074AD2E-7ED3-0626-B926-0871109BE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0176" y="5919214"/>
              <a:ext cx="2144966" cy="446868"/>
            </a:xfrm>
            <a:prstGeom prst="rect">
              <a:avLst/>
            </a:prstGeom>
          </p:spPr>
        </p:pic>
        <p:sp>
          <p:nvSpPr>
            <p:cNvPr id="12" name="Rechteck 18">
              <a:extLst>
                <a:ext uri="{FF2B5EF4-FFF2-40B4-BE49-F238E27FC236}">
                  <a16:creationId xmlns:a16="http://schemas.microsoft.com/office/drawing/2014/main" id="{FDCAAFD6-1698-A2C7-25A6-076DE810E2CF}"/>
                </a:ext>
              </a:extLst>
            </p:cNvPr>
            <p:cNvSpPr/>
            <p:nvPr/>
          </p:nvSpPr>
          <p:spPr>
            <a:xfrm>
              <a:off x="10896096" y="2097252"/>
              <a:ext cx="1500741" cy="15797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5000"/>
                </a:lnSpc>
              </a:pPr>
              <a:r>
                <a:rPr lang="de-DE" sz="900" dirty="0"/>
                <a:t>© </a:t>
              </a:r>
              <a:r>
                <a:rPr lang="en-US" sz="900" dirty="0"/>
                <a:t>NASA's Goddard Space Flight Center, </a:t>
              </a:r>
              <a:r>
                <a:rPr lang="en-US" sz="900" b="1" dirty="0">
                  <a:hlinkClick r:id="rId5"/>
                </a:rPr>
                <a:t>Trent L. Schindler</a:t>
              </a:r>
              <a:r>
                <a:rPr lang="en-US" sz="900" dirty="0"/>
                <a:t> (USRA): </a:t>
              </a:r>
              <a:r>
                <a:rPr lang="en-US" sz="900" b="1" dirty="0">
                  <a:hlinkClick r:id="rId6"/>
                </a:rPr>
                <a:t>Ellen T. Gray</a:t>
              </a:r>
              <a:r>
                <a:rPr lang="en-US" sz="900" dirty="0"/>
                <a:t> (ADNET): </a:t>
              </a:r>
              <a:r>
                <a:rPr lang="en-US" sz="900" b="1" dirty="0">
                  <a:hlinkClick r:id="rId7"/>
                </a:rPr>
                <a:t>Kayvon Sharghi</a:t>
              </a:r>
              <a:r>
                <a:rPr lang="en-US" sz="900" dirty="0"/>
                <a:t> (USRA): Producer</a:t>
              </a:r>
              <a:br>
                <a:rPr lang="en-US" sz="900" dirty="0"/>
              </a:br>
              <a:r>
                <a:rPr lang="en-US" sz="900" b="1" dirty="0">
                  <a:hlinkClick r:id="rId8"/>
                </a:rPr>
                <a:t>Bryan Duncan</a:t>
              </a:r>
              <a:r>
                <a:rPr lang="en-US" sz="900" dirty="0"/>
                <a:t> (NASA/GSFC):</a:t>
              </a:r>
              <a:r>
                <a:rPr lang="en-US" sz="900" b="1" dirty="0">
                  <a:hlinkClick r:id="rId9"/>
                </a:rPr>
                <a:t>Lok Lamsal</a:t>
              </a:r>
              <a:r>
                <a:rPr lang="en-US" sz="900" dirty="0"/>
                <a:t> (USRA):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289EFB9-50B1-8272-AB21-AB7418BC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none" dirty="0"/>
              <a:t>Air Pollution – A Global </a:t>
            </a:r>
            <a:r>
              <a:rPr lang="de-DE" cap="none" dirty="0" err="1"/>
              <a:t>Perspective</a:t>
            </a:r>
            <a:endParaRPr lang="en-GB" cap="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CA2C8-72C3-6392-144A-23FD7B7D26D5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43673" y="6366011"/>
            <a:ext cx="3106440" cy="155494"/>
          </a:xfrm>
        </p:spPr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B3E4C-738F-0608-CBFB-540307012B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7171344" y="6366012"/>
            <a:ext cx="633897" cy="155494"/>
          </a:xfrm>
        </p:spPr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52C5D6-F71A-F50D-F974-019F5C54DE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78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16619C-3393-4C40-A047-6B587362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none" dirty="0" err="1"/>
              <a:t>Is</a:t>
            </a:r>
            <a:r>
              <a:rPr lang="de-DE" cap="none" dirty="0"/>
              <a:t> Air Quality still an </a:t>
            </a:r>
            <a:r>
              <a:rPr lang="de-DE" cap="none" dirty="0" err="1"/>
              <a:t>important</a:t>
            </a:r>
            <a:r>
              <a:rPr lang="de-DE" cap="none" dirty="0"/>
              <a:t> </a:t>
            </a:r>
            <a:r>
              <a:rPr lang="de-DE" cap="none" dirty="0" err="1"/>
              <a:t>issue</a:t>
            </a:r>
            <a:r>
              <a:rPr lang="de-DE" cap="none" dirty="0"/>
              <a:t> ?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248C3CF1-D129-42B5-A812-C0947D6D828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359441E-698B-4D24-B9BE-3F3AECF48BB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3</a:t>
            </a:fld>
            <a:endParaRPr lang="de-DE" dirty="0"/>
          </a:p>
        </p:txBody>
      </p:sp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17A20A47-58BC-8AC8-8765-387A0A66E4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3372" y="980729"/>
            <a:ext cx="7419938" cy="511256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C0AA45C-CC46-6F68-F171-A1EFBEF8DC02}"/>
              </a:ext>
            </a:extLst>
          </p:cNvPr>
          <p:cNvGrpSpPr/>
          <p:nvPr/>
        </p:nvGrpSpPr>
        <p:grpSpPr>
          <a:xfrm>
            <a:off x="96206" y="2708920"/>
            <a:ext cx="11804067" cy="2988149"/>
            <a:chOff x="96206" y="2708920"/>
            <a:chExt cx="11804067" cy="2988149"/>
          </a:xfrm>
        </p:grpSpPr>
        <p:sp>
          <p:nvSpPr>
            <p:cNvPr id="3" name="Rechteck 5">
              <a:extLst>
                <a:ext uri="{FF2B5EF4-FFF2-40B4-BE49-F238E27FC236}">
                  <a16:creationId xmlns:a16="http://schemas.microsoft.com/office/drawing/2014/main" id="{E0B6E30D-D3EF-77E5-75F6-56D8A31723CF}"/>
                </a:ext>
              </a:extLst>
            </p:cNvPr>
            <p:cNvSpPr/>
            <p:nvPr/>
          </p:nvSpPr>
          <p:spPr>
            <a:xfrm>
              <a:off x="6346626" y="2708920"/>
              <a:ext cx="5553647" cy="298814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b="1" dirty="0">
                  <a:solidFill>
                    <a:schemeClr val="tx1"/>
                  </a:solidFill>
                </a:rPr>
                <a:t>Health Metrics and Evaluation (IHME)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On a global scale air pollution is the 2nd leading risk factor for death.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https://www.healthdata.org/ 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endParaRPr lang="pt-BR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8A039509-80E4-8266-4E1D-119256B6D0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71788"/>
            <a:stretch/>
          </p:blipFill>
          <p:spPr>
            <a:xfrm>
              <a:off x="96206" y="5013176"/>
              <a:ext cx="7767104" cy="4722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3382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168AC-CFD0-9A10-A7C9-FB5CEF7B0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B40CA0-50B0-C7A2-299A-40BDD9EC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none" dirty="0"/>
              <a:t>Air Pollution in Georgia</a:t>
            </a:r>
            <a:br>
              <a:rPr lang="de-DE" cap="none" dirty="0"/>
            </a:b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EFA552A9-DB3C-55AE-5D8B-F40E053D265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C0E6057E-5F0D-D4D9-E670-E8C3ABD6A59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4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DC3555-EE28-FC7A-46A3-0D9D1D0380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96" y="1268760"/>
            <a:ext cx="5178552" cy="3761232"/>
          </a:xfrm>
          <a:prstGeom prst="rect">
            <a:avLst/>
          </a:prstGeom>
        </p:spPr>
      </p:pic>
      <p:sp>
        <p:nvSpPr>
          <p:cNvPr id="7" name="Rechteck 5">
            <a:extLst>
              <a:ext uri="{FF2B5EF4-FFF2-40B4-BE49-F238E27FC236}">
                <a16:creationId xmlns:a16="http://schemas.microsoft.com/office/drawing/2014/main" id="{5ED1340C-502A-DCC5-9DF1-36E472869108}"/>
              </a:ext>
            </a:extLst>
          </p:cNvPr>
          <p:cNvSpPr/>
          <p:nvPr/>
        </p:nvSpPr>
        <p:spPr>
          <a:xfrm>
            <a:off x="5879976" y="1124744"/>
            <a:ext cx="5553647" cy="29881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Situation in Georgia (2023)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Mean NO</a:t>
            </a:r>
            <a:r>
              <a:rPr lang="en-GB" baseline="-25000" dirty="0">
                <a:solidFill>
                  <a:schemeClr val="tx1"/>
                </a:solidFill>
              </a:rPr>
              <a:t>2</a:t>
            </a:r>
            <a:r>
              <a:rPr lang="en-GB" dirty="0">
                <a:solidFill>
                  <a:schemeClr val="tx1"/>
                </a:solidFill>
              </a:rPr>
              <a:t> at: Tsereteli Av. 64µg/ m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Highest in EU: 55µg/m</a:t>
            </a:r>
            <a:r>
              <a:rPr lang="en-GB" baseline="30000" dirty="0">
                <a:solidFill>
                  <a:schemeClr val="tx1"/>
                </a:solidFill>
              </a:rPr>
              <a:t>3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F9BD857-68AA-0902-BD25-D2CB62C95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869" y="3007363"/>
            <a:ext cx="6108043" cy="180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36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0B157-4FB1-ECB6-4C2F-D888F34BF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B03177-3275-2FCF-85E3-1FA98992C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err="1"/>
              <a:t>SMART|AtmoSim_Lab</a:t>
            </a:r>
            <a:r>
              <a:rPr lang="en-GB" cap="none" dirty="0"/>
              <a:t> The Start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64CA3DB5-F71E-C287-9AD2-FD73B162A94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53B43F9-1747-93B4-7CC5-7430FB3DB27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5</a:t>
            </a:fld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26EF606-A4F8-ACF0-9E42-7A079193FF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04" y="961236"/>
            <a:ext cx="4232428" cy="2380742"/>
          </a:xfrm>
          <a:prstGeom prst="rect">
            <a:avLst/>
          </a:prstGeom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F46DAA46-54DD-3656-5C82-28862F37B1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516023"/>
            <a:ext cx="4232430" cy="2380742"/>
          </a:xfrm>
          <a:prstGeom prst="rect">
            <a:avLst/>
          </a:prstGeom>
        </p:spPr>
      </p:pic>
      <p:pic>
        <p:nvPicPr>
          <p:cNvPr id="12" name="Grafik 5">
            <a:extLst>
              <a:ext uri="{FF2B5EF4-FFF2-40B4-BE49-F238E27FC236}">
                <a16:creationId xmlns:a16="http://schemas.microsoft.com/office/drawing/2014/main" id="{AD5C5812-8C3F-A9B7-CB2F-DE64CBD497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261" y="987769"/>
            <a:ext cx="4232429" cy="23807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CFB898-A2D5-BE1C-F56D-C57ED69F3B3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492" y="3501163"/>
            <a:ext cx="4197198" cy="236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8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71032-DFA8-4829-D3E9-273AD4B0D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68C602-1A53-6639-BE87-9124A2DE4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none" dirty="0"/>
              <a:t>First </a:t>
            </a:r>
            <a:r>
              <a:rPr lang="de-DE" cap="none" dirty="0" err="1"/>
              <a:t>ATMO_SimLab</a:t>
            </a:r>
            <a:r>
              <a:rPr lang="de-DE" cap="none" dirty="0"/>
              <a:t> Data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84258C30-44B0-377B-D099-AA6FD1EB7E0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FC719F1-126B-9ABB-7345-B8F2C896CC9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6</a:t>
            </a:fld>
            <a:endParaRPr lang="de-DE" dirty="0"/>
          </a:p>
        </p:txBody>
      </p:sp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B70C15E1-786A-68FF-B9D4-4487E61EB5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1788"/>
          <a:stretch/>
        </p:blipFill>
        <p:spPr>
          <a:xfrm>
            <a:off x="96206" y="5013176"/>
            <a:ext cx="7767104" cy="472226"/>
          </a:xfrm>
          <a:prstGeom prst="rect">
            <a:avLst/>
          </a:prstGeom>
        </p:spPr>
      </p:pic>
      <p:sp>
        <p:nvSpPr>
          <p:cNvPr id="3" name="Rechteck 5">
            <a:extLst>
              <a:ext uri="{FF2B5EF4-FFF2-40B4-BE49-F238E27FC236}">
                <a16:creationId xmlns:a16="http://schemas.microsoft.com/office/drawing/2014/main" id="{2B94BD74-8B34-7AD9-218C-4A21AF4CC911}"/>
              </a:ext>
            </a:extLst>
          </p:cNvPr>
          <p:cNvSpPr/>
          <p:nvPr/>
        </p:nvSpPr>
        <p:spPr>
          <a:xfrm>
            <a:off x="444272" y="1626882"/>
            <a:ext cx="11132263" cy="41401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pt-BR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D22E5FC-0FA3-A67E-7797-7A90FCE9C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5" y="1756620"/>
            <a:ext cx="2458567" cy="192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605AEA95-A3D1-A64A-B208-73C3135AA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106" y="1783710"/>
            <a:ext cx="2481453" cy="1936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CEC00CDE-0E14-5291-66BB-DA978CE18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56" y="3767166"/>
            <a:ext cx="2463463" cy="192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uppieren 48">
            <a:extLst>
              <a:ext uri="{FF2B5EF4-FFF2-40B4-BE49-F238E27FC236}">
                <a16:creationId xmlns:a16="http://schemas.microsoft.com/office/drawing/2014/main" id="{667F22CC-F422-9F80-9392-AA9F459018E9}"/>
              </a:ext>
            </a:extLst>
          </p:cNvPr>
          <p:cNvGrpSpPr/>
          <p:nvPr/>
        </p:nvGrpSpPr>
        <p:grpSpPr>
          <a:xfrm>
            <a:off x="1521131" y="1216099"/>
            <a:ext cx="1118486" cy="1560135"/>
            <a:chOff x="1435985" y="1916832"/>
            <a:chExt cx="1547834" cy="1818784"/>
          </a:xfrm>
        </p:grpSpPr>
        <p:cxnSp>
          <p:nvCxnSpPr>
            <p:cNvPr id="11" name="Gerade Verbindung 42">
              <a:extLst>
                <a:ext uri="{FF2B5EF4-FFF2-40B4-BE49-F238E27FC236}">
                  <a16:creationId xmlns:a16="http://schemas.microsoft.com/office/drawing/2014/main" id="{99BEEA58-96D2-6798-8C61-7CD093447DEA}"/>
                </a:ext>
              </a:extLst>
            </p:cNvPr>
            <p:cNvCxnSpPr/>
            <p:nvPr/>
          </p:nvCxnSpPr>
          <p:spPr>
            <a:xfrm flipV="1">
              <a:off x="1475656" y="1916832"/>
              <a:ext cx="0" cy="180020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43">
              <a:extLst>
                <a:ext uri="{FF2B5EF4-FFF2-40B4-BE49-F238E27FC236}">
                  <a16:creationId xmlns:a16="http://schemas.microsoft.com/office/drawing/2014/main" id="{71B0FD05-B185-B17A-17CF-B8210B36F5C7}"/>
                </a:ext>
              </a:extLst>
            </p:cNvPr>
            <p:cNvCxnSpPr/>
            <p:nvPr/>
          </p:nvCxnSpPr>
          <p:spPr>
            <a:xfrm flipV="1">
              <a:off x="2907779" y="1935416"/>
              <a:ext cx="0" cy="180020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feld 51">
              <a:extLst>
                <a:ext uri="{FF2B5EF4-FFF2-40B4-BE49-F238E27FC236}">
                  <a16:creationId xmlns:a16="http://schemas.microsoft.com/office/drawing/2014/main" id="{3DF30798-D1C1-43DA-44D4-A5A0ABC318A6}"/>
                </a:ext>
              </a:extLst>
            </p:cNvPr>
            <p:cNvSpPr txBox="1"/>
            <p:nvPr/>
          </p:nvSpPr>
          <p:spPr>
            <a:xfrm>
              <a:off x="1435985" y="2184950"/>
              <a:ext cx="678391" cy="267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lang="de-DE" sz="1200" dirty="0" err="1"/>
                <a:t>sunrise</a:t>
              </a:r>
              <a:endParaRPr lang="en-US" sz="1200" dirty="0" err="1"/>
            </a:p>
          </p:txBody>
        </p:sp>
        <p:sp>
          <p:nvSpPr>
            <p:cNvPr id="14" name="Textfeld 52">
              <a:extLst>
                <a:ext uri="{FF2B5EF4-FFF2-40B4-BE49-F238E27FC236}">
                  <a16:creationId xmlns:a16="http://schemas.microsoft.com/office/drawing/2014/main" id="{02EBD287-EBD2-F1BF-3569-54F283443C84}"/>
                </a:ext>
              </a:extLst>
            </p:cNvPr>
            <p:cNvSpPr txBox="1"/>
            <p:nvPr/>
          </p:nvSpPr>
          <p:spPr>
            <a:xfrm>
              <a:off x="2347106" y="2180070"/>
              <a:ext cx="636713" cy="267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lang="de-DE" sz="1200" dirty="0" err="1"/>
                <a:t>sunset</a:t>
              </a:r>
              <a:endParaRPr lang="en-US" sz="1200" dirty="0" err="1"/>
            </a:p>
          </p:txBody>
        </p:sp>
      </p:grpSp>
      <p:pic>
        <p:nvPicPr>
          <p:cNvPr id="16" name="Picture 2">
            <a:extLst>
              <a:ext uri="{FF2B5EF4-FFF2-40B4-BE49-F238E27FC236}">
                <a16:creationId xmlns:a16="http://schemas.microsoft.com/office/drawing/2014/main" id="{8730D7CD-938A-AF60-0832-712210B36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106" y="3753544"/>
            <a:ext cx="2619591" cy="194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Pfeil nach unten 47">
            <a:extLst>
              <a:ext uri="{FF2B5EF4-FFF2-40B4-BE49-F238E27FC236}">
                <a16:creationId xmlns:a16="http://schemas.microsoft.com/office/drawing/2014/main" id="{1BEB22F5-3874-04AE-B6AA-491FC6777901}"/>
              </a:ext>
            </a:extLst>
          </p:cNvPr>
          <p:cNvSpPr/>
          <p:nvPr/>
        </p:nvSpPr>
        <p:spPr>
          <a:xfrm>
            <a:off x="1581094" y="4215152"/>
            <a:ext cx="420573" cy="41963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8" name="Pfeil nach unten 48">
            <a:extLst>
              <a:ext uri="{FF2B5EF4-FFF2-40B4-BE49-F238E27FC236}">
                <a16:creationId xmlns:a16="http://schemas.microsoft.com/office/drawing/2014/main" id="{D51318C5-E4BC-C47D-79DC-784779F25567}"/>
              </a:ext>
            </a:extLst>
          </p:cNvPr>
          <p:cNvSpPr/>
          <p:nvPr/>
        </p:nvSpPr>
        <p:spPr>
          <a:xfrm>
            <a:off x="2498607" y="3737861"/>
            <a:ext cx="420573" cy="41963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9" name="Pfeil nach unten 49">
            <a:extLst>
              <a:ext uri="{FF2B5EF4-FFF2-40B4-BE49-F238E27FC236}">
                <a16:creationId xmlns:a16="http://schemas.microsoft.com/office/drawing/2014/main" id="{27A104BD-3889-FCD2-7032-5EE9332DBAD1}"/>
              </a:ext>
            </a:extLst>
          </p:cNvPr>
          <p:cNvSpPr/>
          <p:nvPr/>
        </p:nvSpPr>
        <p:spPr>
          <a:xfrm>
            <a:off x="5041471" y="3956590"/>
            <a:ext cx="420573" cy="41963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0" name="Pfeil nach unten 50">
            <a:extLst>
              <a:ext uri="{FF2B5EF4-FFF2-40B4-BE49-F238E27FC236}">
                <a16:creationId xmlns:a16="http://schemas.microsoft.com/office/drawing/2014/main" id="{1E4EDC30-155E-6296-F2A0-3F1E762608FA}"/>
              </a:ext>
            </a:extLst>
          </p:cNvPr>
          <p:cNvSpPr/>
          <p:nvPr/>
        </p:nvSpPr>
        <p:spPr>
          <a:xfrm>
            <a:off x="5900612" y="3688618"/>
            <a:ext cx="420573" cy="41963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D32BD49-764B-0929-7536-5569A9F3C30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60015" y="1694197"/>
            <a:ext cx="5163579" cy="290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3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DE604-0567-8939-F94B-7279DE87C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20A4D6D-9C85-0178-8AEB-7B61ACF063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74" y="995913"/>
            <a:ext cx="8678304" cy="488154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877FCD6-8101-B5B7-73E8-DC4E91588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 err="1"/>
              <a:t>SMART|AtmoSim_Lab</a:t>
            </a:r>
            <a:r>
              <a:rPr lang="en-GB" cap="none" dirty="0"/>
              <a:t> The Start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C8BE524D-D5D1-221C-C5E9-D2196F5A027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5ADA2689-E37D-578D-A05F-748DC928B96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291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2E47F-8D6A-0128-B276-078C133EC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none" dirty="0" err="1"/>
              <a:t>Combing</a:t>
            </a:r>
            <a:r>
              <a:rPr lang="de-DE" cap="none" dirty="0"/>
              <a:t> Science and Teaching</a:t>
            </a:r>
            <a:endParaRPr lang="en-GB" cap="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004B2-4548-D11E-6630-CF5B028851F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7EF51B-8503-ABCE-D481-182E5E2F0F4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8</a:t>
            </a:fld>
            <a:endParaRPr lang="de-DE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C992D86-AF82-ED0A-4C0E-B0A251C82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21306"/>
              </p:ext>
            </p:extLst>
          </p:nvPr>
        </p:nvGraphicFramePr>
        <p:xfrm>
          <a:off x="479376" y="980728"/>
          <a:ext cx="11328446" cy="48718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2806">
                  <a:extLst>
                    <a:ext uri="{9D8B030D-6E8A-4147-A177-3AD203B41FA5}">
                      <a16:colId xmlns:a16="http://schemas.microsoft.com/office/drawing/2014/main" val="218197774"/>
                    </a:ext>
                  </a:extLst>
                </a:gridCol>
                <a:gridCol w="2793618">
                  <a:extLst>
                    <a:ext uri="{9D8B030D-6E8A-4147-A177-3AD203B41FA5}">
                      <a16:colId xmlns:a16="http://schemas.microsoft.com/office/drawing/2014/main" val="1938617630"/>
                    </a:ext>
                  </a:extLst>
                </a:gridCol>
                <a:gridCol w="144016">
                  <a:extLst>
                    <a:ext uri="{9D8B030D-6E8A-4147-A177-3AD203B41FA5}">
                      <a16:colId xmlns:a16="http://schemas.microsoft.com/office/drawing/2014/main" val="1992423391"/>
                    </a:ext>
                  </a:extLst>
                </a:gridCol>
                <a:gridCol w="7368006">
                  <a:extLst>
                    <a:ext uri="{9D8B030D-6E8A-4147-A177-3AD203B41FA5}">
                      <a16:colId xmlns:a16="http://schemas.microsoft.com/office/drawing/2014/main" val="4138940878"/>
                    </a:ext>
                  </a:extLst>
                </a:gridCol>
              </a:tblGrid>
              <a:tr h="215208">
                <a:tc>
                  <a:txBody>
                    <a:bodyPr/>
                    <a:lstStyle/>
                    <a:p>
                      <a:pPr indent="457200">
                        <a:lnSpc>
                          <a:spcPct val="11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No.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Author</a:t>
                      </a:r>
                      <a:endParaRPr lang="en-GB" sz="14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Title</a:t>
                      </a:r>
                      <a:endParaRPr lang="en-GB" sz="14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2242988805"/>
                  </a:ext>
                </a:extLst>
              </a:tr>
              <a:tr h="201515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Ms. Ana Chokheli 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Concentration of nitrogen dioxides in Tbilisi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913391722"/>
                  </a:ext>
                </a:extLst>
              </a:tr>
              <a:tr h="201515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Ms. Nino Kirtadze 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Concentration of carbon oxides in Tbilisi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3371845"/>
                  </a:ext>
                </a:extLst>
              </a:tr>
              <a:tr h="289790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Ms. Natia Badzgaradze 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Evaluation of air pollution during rush hours in Tbilisi at I. Chavchavadze avenue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2474210704"/>
                  </a:ext>
                </a:extLst>
              </a:tr>
              <a:tr h="289790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Ms. Tamuna Lapachi 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Evaluation of air pollution outside rush hours in Tbilisi at I. Chavchavadze avenue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2339091562"/>
                  </a:ext>
                </a:extLst>
              </a:tr>
              <a:tr h="201515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Ms. Megi Choniashvili 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Optimization of air sampling for pollution analysis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1009985255"/>
                  </a:ext>
                </a:extLst>
              </a:tr>
              <a:tr h="410234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Ms. Mariam Lazariashvili 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Evaluation of cost-effective carbon monoxide sensors for atmospheric analysis </a:t>
                      </a:r>
                      <a:endParaRPr lang="en-GB" sz="1400">
                        <a:effectLst/>
                      </a:endParaRPr>
                    </a:p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1246672893"/>
                  </a:ext>
                </a:extLst>
              </a:tr>
              <a:tr h="216812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Ms. Nino Macharashvili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Evaluation of cost-effective ozone sensors for atmospheric analysis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1234170582"/>
                  </a:ext>
                </a:extLst>
              </a:tr>
              <a:tr h="216812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Ms. Maka Popiashvili 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Evaluation of cost-effective nitrogen monoxide sensors for atmospheric analysis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3589788058"/>
                  </a:ext>
                </a:extLst>
              </a:tr>
              <a:tr h="216812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Ms. Lina Ugulava 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Evaluation of cost-effective nitrogen dioxide sensors for atmospheric analysis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1052909673"/>
                  </a:ext>
                </a:extLst>
              </a:tr>
              <a:tr h="216812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Ms. Tsira Shalashvili 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Comparison of canister air sampling analysis with online measurements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834407429"/>
                  </a:ext>
                </a:extLst>
              </a:tr>
              <a:tr h="410234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11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Ms. Leone Akmeteli 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Suitability of Alphasense Sensor for Measuring Concentration of Particulate Matter in the Atmosphere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3468047683"/>
                  </a:ext>
                </a:extLst>
              </a:tr>
              <a:tr h="362769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Ms. Lia Kirtadze 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Nitrous Oxides  Contamination in Atmosphere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4229686958"/>
                  </a:ext>
                </a:extLst>
              </a:tr>
              <a:tr h="410234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13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Mr. Ilia Aduashvili 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Carbon monoxide measurement in atmosphere using cost-effective sensors and unmanned aerial vehicle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1477370558"/>
                  </a:ext>
                </a:extLst>
              </a:tr>
              <a:tr h="410234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14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Mr. Levan Turmanidze 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Ozone measurement in atmosphere using cost-effective sensors and unmanned aerial vehicle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3393740313"/>
                  </a:ext>
                </a:extLst>
              </a:tr>
              <a:tr h="410234"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15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Ms. Monika Kartvelishvili </a:t>
                      </a:r>
                      <a:endParaRPr lang="en-GB" sz="140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endParaRPr lang="en-GB" sz="14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tc>
                  <a:txBody>
                    <a:bodyPr/>
                    <a:lstStyle/>
                    <a:p>
                      <a:pPr indent="457200">
                        <a:lnSpc>
                          <a:spcPct val="105000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Nitrogen oxides measurement in atmosphere using cost-effective sensors and unmanned aerial vehicle</a:t>
                      </a:r>
                      <a:endParaRPr lang="en-GB" sz="14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6723" marR="28020" marT="0" marB="0"/>
                </a:tc>
                <a:extLst>
                  <a:ext uri="{0D108BD9-81ED-4DB2-BD59-A6C34878D82A}">
                    <a16:rowId xmlns:a16="http://schemas.microsoft.com/office/drawing/2014/main" val="4192628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68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8D40A9CD-CB63-0689-0050-35D3024C704F}"/>
              </a:ext>
            </a:extLst>
          </p:cNvPr>
          <p:cNvGrpSpPr/>
          <p:nvPr/>
        </p:nvGrpSpPr>
        <p:grpSpPr>
          <a:xfrm>
            <a:off x="377413" y="1868137"/>
            <a:ext cx="11281736" cy="4282984"/>
            <a:chOff x="349402" y="1566702"/>
            <a:chExt cx="11281736" cy="4282984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E1A1674-ECA6-C594-0554-BD2A837F3904}"/>
                </a:ext>
              </a:extLst>
            </p:cNvPr>
            <p:cNvGrpSpPr/>
            <p:nvPr/>
          </p:nvGrpSpPr>
          <p:grpSpPr>
            <a:xfrm>
              <a:off x="5646154" y="2047166"/>
              <a:ext cx="5984984" cy="3512660"/>
              <a:chOff x="5692637" y="2151065"/>
              <a:chExt cx="5984984" cy="3512660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5E93DBCC-641D-FEE5-593C-81CF431162DA}"/>
                  </a:ext>
                </a:extLst>
              </p:cNvPr>
              <p:cNvGrpSpPr/>
              <p:nvPr/>
            </p:nvGrpSpPr>
            <p:grpSpPr>
              <a:xfrm>
                <a:off x="5692637" y="2238419"/>
                <a:ext cx="339725" cy="504056"/>
                <a:chOff x="5681073" y="1879728"/>
                <a:chExt cx="339725" cy="504056"/>
              </a:xfrm>
            </p:grpSpPr>
            <p:sp>
              <p:nvSpPr>
                <p:cNvPr id="18" name="Rechteck 16">
                  <a:extLst>
                    <a:ext uri="{FF2B5EF4-FFF2-40B4-BE49-F238E27FC236}">
                      <a16:creationId xmlns:a16="http://schemas.microsoft.com/office/drawing/2014/main" id="{3C7D11FD-EBED-8B47-E995-7B309D8AB4D0}"/>
                    </a:ext>
                  </a:extLst>
                </p:cNvPr>
                <p:cNvSpPr/>
                <p:nvPr/>
              </p:nvSpPr>
              <p:spPr>
                <a:xfrm>
                  <a:off x="5681073" y="1879728"/>
                  <a:ext cx="339725" cy="504056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68000" rtlCol="0" anchor="ctr"/>
                <a:lstStyle/>
                <a:p>
                  <a:pPr>
                    <a:lnSpc>
                      <a:spcPct val="95000"/>
                    </a:lnSpc>
                  </a:pPr>
                  <a:endParaRPr lang="pt-BR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Grafik 6">
                  <a:extLst>
                    <a:ext uri="{FF2B5EF4-FFF2-40B4-BE49-F238E27FC236}">
                      <a16:creationId xmlns:a16="http://schemas.microsoft.com/office/drawing/2014/main" id="{D8E2CBB1-97C2-CF62-EAD4-7368BF79F8C6}"/>
                    </a:ext>
                  </a:extLst>
                </p:cNvPr>
                <p:cNvSpPr/>
                <p:nvPr/>
              </p:nvSpPr>
              <p:spPr>
                <a:xfrm>
                  <a:off x="5799103" y="1962255"/>
                  <a:ext cx="170101" cy="339002"/>
                </a:xfrm>
                <a:custGeom>
                  <a:avLst/>
                  <a:gdLst>
                    <a:gd name="connsiteX0" fmla="*/ -194 w 658120"/>
                    <a:gd name="connsiteY0" fmla="*/ 1190768 h 1311598"/>
                    <a:gd name="connsiteX1" fmla="*/ 163827 w 658120"/>
                    <a:gd name="connsiteY1" fmla="*/ 1257443 h 1311598"/>
                    <a:gd name="connsiteX2" fmla="*/ 589975 w 658120"/>
                    <a:gd name="connsiteY2" fmla="*/ 822722 h 1311598"/>
                    <a:gd name="connsiteX3" fmla="*/ 589975 w 658120"/>
                    <a:gd name="connsiteY3" fmla="*/ 488109 h 1311598"/>
                    <a:gd name="connsiteX4" fmla="*/ 163827 w 658120"/>
                    <a:gd name="connsiteY4" fmla="*/ 53388 h 1311598"/>
                    <a:gd name="connsiteX5" fmla="*/ -194 w 658120"/>
                    <a:gd name="connsiteY5" fmla="*/ 120063 h 1311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8120" h="1311598">
                      <a:moveTo>
                        <a:pt x="-194" y="1190768"/>
                      </a:moveTo>
                      <a:cubicBezTo>
                        <a:pt x="-194" y="1320213"/>
                        <a:pt x="73244" y="1350217"/>
                        <a:pt x="163827" y="1257443"/>
                      </a:cubicBezTo>
                      <a:lnTo>
                        <a:pt x="589975" y="822722"/>
                      </a:lnTo>
                      <a:cubicBezTo>
                        <a:pt x="680577" y="729587"/>
                        <a:pt x="680577" y="581244"/>
                        <a:pt x="589975" y="488109"/>
                      </a:cubicBezTo>
                      <a:lnTo>
                        <a:pt x="163827" y="53388"/>
                      </a:lnTo>
                      <a:cubicBezTo>
                        <a:pt x="73244" y="-39004"/>
                        <a:pt x="-194" y="-9001"/>
                        <a:pt x="-194" y="12006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</p:grpSp>
          <p:sp>
            <p:nvSpPr>
              <p:cNvPr id="38" name="Rechteck 19">
                <a:extLst>
                  <a:ext uri="{FF2B5EF4-FFF2-40B4-BE49-F238E27FC236}">
                    <a16:creationId xmlns:a16="http://schemas.microsoft.com/office/drawing/2014/main" id="{BE682BE3-05E8-E9A2-D287-B810A256A5B3}"/>
                  </a:ext>
                </a:extLst>
              </p:cNvPr>
              <p:cNvSpPr/>
              <p:nvPr/>
            </p:nvSpPr>
            <p:spPr>
              <a:xfrm>
                <a:off x="6151701" y="2151065"/>
                <a:ext cx="5525920" cy="351266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bIns="144000" rtlCol="0" anchor="t"/>
              <a:lstStyle/>
              <a:p>
                <a:pPr>
                  <a:spcAft>
                    <a:spcPts val="1800"/>
                  </a:spcAft>
                </a:pPr>
                <a:r>
                  <a:rPr lang="en-GB" dirty="0">
                    <a:solidFill>
                      <a:schemeClr val="tx1"/>
                    </a:solidFill>
                  </a:rPr>
                  <a:t>Measurement platform for low-cost sensors (with </a:t>
                </a:r>
                <a:r>
                  <a:rPr lang="en-GB" b="1" dirty="0">
                    <a:solidFill>
                      <a:schemeClr val="tx1"/>
                    </a:solidFill>
                  </a:rPr>
                  <a:t>SMART|EDM_LAB</a:t>
                </a:r>
                <a:r>
                  <a:rPr lang="en-GB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02209F5-1FF4-F0B6-4849-41D634886118}"/>
                </a:ext>
              </a:extLst>
            </p:cNvPr>
            <p:cNvGrpSpPr/>
            <p:nvPr/>
          </p:nvGrpSpPr>
          <p:grpSpPr>
            <a:xfrm>
              <a:off x="349402" y="1566702"/>
              <a:ext cx="4659947" cy="4282984"/>
              <a:chOff x="494986" y="1913139"/>
              <a:chExt cx="4659947" cy="4282984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97E7F070-56BA-97A0-4F11-ABB381A358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flipH="1">
                <a:off x="494986" y="1913139"/>
                <a:ext cx="4659947" cy="2219077"/>
              </a:xfrm>
              <a:prstGeom prst="rect">
                <a:avLst/>
              </a:prstGeom>
            </p:spPr>
          </p:pic>
          <p:pic>
            <p:nvPicPr>
              <p:cNvPr id="33" name="Picture 32" descr="A close up of a device&#10;&#10;Description automatically generated">
                <a:extLst>
                  <a:ext uri="{FF2B5EF4-FFF2-40B4-BE49-F238E27FC236}">
                    <a16:creationId xmlns:a16="http://schemas.microsoft.com/office/drawing/2014/main" id="{6B104CF8-C065-A394-0F3B-46294D8163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608503" y="4053625"/>
                <a:ext cx="4537054" cy="2142498"/>
              </a:xfrm>
              <a:prstGeom prst="rect">
                <a:avLst/>
              </a:prstGeom>
            </p:spPr>
          </p:pic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4BC8837-3747-3FE7-92A3-12186FCD83A8}"/>
              </a:ext>
            </a:extLst>
          </p:cNvPr>
          <p:cNvGrpSpPr/>
          <p:nvPr/>
        </p:nvGrpSpPr>
        <p:grpSpPr>
          <a:xfrm>
            <a:off x="1043708" y="2199417"/>
            <a:ext cx="10615441" cy="4197085"/>
            <a:chOff x="1062180" y="1931054"/>
            <a:chExt cx="10615441" cy="419708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E7E5EBD-BA5C-E8BD-53DF-40F77214CA9F}"/>
                </a:ext>
              </a:extLst>
            </p:cNvPr>
            <p:cNvGrpSpPr/>
            <p:nvPr/>
          </p:nvGrpSpPr>
          <p:grpSpPr>
            <a:xfrm>
              <a:off x="5692637" y="2856102"/>
              <a:ext cx="339725" cy="504056"/>
              <a:chOff x="5681073" y="1879728"/>
              <a:chExt cx="339725" cy="504056"/>
            </a:xfrm>
          </p:grpSpPr>
          <p:sp>
            <p:nvSpPr>
              <p:cNvPr id="21" name="Rechteck 16">
                <a:extLst>
                  <a:ext uri="{FF2B5EF4-FFF2-40B4-BE49-F238E27FC236}">
                    <a16:creationId xmlns:a16="http://schemas.microsoft.com/office/drawing/2014/main" id="{9206CB21-4F01-6E04-5A86-640DFBA650E0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Grafik 6">
                <a:extLst>
                  <a:ext uri="{FF2B5EF4-FFF2-40B4-BE49-F238E27FC236}">
                    <a16:creationId xmlns:a16="http://schemas.microsoft.com/office/drawing/2014/main" id="{824B1658-5348-49F3-C4BA-D93734DC8DDE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C7BC447-A379-1D25-8258-FE9CA5FC6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37544" y="2455690"/>
              <a:ext cx="4197085" cy="3147814"/>
            </a:xfrm>
            <a:prstGeom prst="rect">
              <a:avLst/>
            </a:prstGeom>
          </p:spPr>
        </p:pic>
        <p:sp>
          <p:nvSpPr>
            <p:cNvPr id="36" name="Rechteck 19">
              <a:extLst>
                <a:ext uri="{FF2B5EF4-FFF2-40B4-BE49-F238E27FC236}">
                  <a16:creationId xmlns:a16="http://schemas.microsoft.com/office/drawing/2014/main" id="{0C1E6C8D-D14E-215D-2866-C5E4E5E5954F}"/>
                </a:ext>
              </a:extLst>
            </p:cNvPr>
            <p:cNvSpPr/>
            <p:nvPr/>
          </p:nvSpPr>
          <p:spPr>
            <a:xfrm>
              <a:off x="6151701" y="2151065"/>
              <a:ext cx="5525920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spcAft>
                  <a:spcPts val="18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Measurement platform for low-cost sensors (with </a:t>
              </a:r>
              <a:r>
                <a:rPr lang="en-GB" b="1" dirty="0">
                  <a:solidFill>
                    <a:schemeClr val="tx1"/>
                  </a:solidFill>
                </a:rPr>
                <a:t>SMART|EDM_LAB</a:t>
              </a:r>
              <a:r>
                <a:rPr lang="en-GB" dirty="0">
                  <a:solidFill>
                    <a:schemeClr val="tx1"/>
                  </a:solidFill>
                </a:rPr>
                <a:t>)</a:t>
              </a:r>
            </a:p>
            <a:p>
              <a:pPr>
                <a:spcAft>
                  <a:spcPts val="18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aerial measurements (UAV, </a:t>
              </a:r>
              <a:r>
                <a:rPr lang="en-GB" b="1" dirty="0">
                  <a:solidFill>
                    <a:schemeClr val="tx1"/>
                  </a:solidFill>
                </a:rPr>
                <a:t>drone</a:t>
              </a:r>
              <a:r>
                <a:rPr lang="en-GB" dirty="0">
                  <a:solidFill>
                    <a:schemeClr val="tx1"/>
                  </a:solidFill>
                </a:rPr>
                <a:t>)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DFD59B6-F9A1-5B8E-3809-9B4BAB5510CC}"/>
              </a:ext>
            </a:extLst>
          </p:cNvPr>
          <p:cNvGrpSpPr/>
          <p:nvPr/>
        </p:nvGrpSpPr>
        <p:grpSpPr>
          <a:xfrm>
            <a:off x="5692601" y="2253299"/>
            <a:ext cx="5966548" cy="3512660"/>
            <a:chOff x="5711073" y="2151065"/>
            <a:chExt cx="5966548" cy="3512660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FF43CFD-6B0E-C9D8-65B6-CB15FED220B5}"/>
                </a:ext>
              </a:extLst>
            </p:cNvPr>
            <p:cNvGrpSpPr/>
            <p:nvPr/>
          </p:nvGrpSpPr>
          <p:grpSpPr>
            <a:xfrm>
              <a:off x="5711073" y="3549569"/>
              <a:ext cx="339725" cy="504056"/>
              <a:chOff x="5681073" y="1879728"/>
              <a:chExt cx="339725" cy="504056"/>
            </a:xfrm>
          </p:grpSpPr>
          <p:sp>
            <p:nvSpPr>
              <p:cNvPr id="30" name="Rechteck 16">
                <a:extLst>
                  <a:ext uri="{FF2B5EF4-FFF2-40B4-BE49-F238E27FC236}">
                    <a16:creationId xmlns:a16="http://schemas.microsoft.com/office/drawing/2014/main" id="{75451ACF-135A-565E-62B2-75BEBAADAB11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Grafik 6">
                <a:extLst>
                  <a:ext uri="{FF2B5EF4-FFF2-40B4-BE49-F238E27FC236}">
                    <a16:creationId xmlns:a16="http://schemas.microsoft.com/office/drawing/2014/main" id="{1A54AE2A-D37E-362D-17B4-7C4EAC346312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34" name="Rechteck 19">
              <a:extLst>
                <a:ext uri="{FF2B5EF4-FFF2-40B4-BE49-F238E27FC236}">
                  <a16:creationId xmlns:a16="http://schemas.microsoft.com/office/drawing/2014/main" id="{AF524DB1-538A-2E13-5E9E-F4B6934394F3}"/>
                </a:ext>
              </a:extLst>
            </p:cNvPr>
            <p:cNvSpPr/>
            <p:nvPr/>
          </p:nvSpPr>
          <p:spPr>
            <a:xfrm>
              <a:off x="6151701" y="2151065"/>
              <a:ext cx="5525920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spcAft>
                  <a:spcPts val="18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Measurement platform for low-cost sensors (with </a:t>
              </a:r>
              <a:r>
                <a:rPr lang="en-GB" b="1" dirty="0">
                  <a:solidFill>
                    <a:schemeClr val="tx1"/>
                  </a:solidFill>
                </a:rPr>
                <a:t>SMART|EDM_LAB</a:t>
              </a:r>
              <a:r>
                <a:rPr lang="en-GB" dirty="0">
                  <a:solidFill>
                    <a:schemeClr val="tx1"/>
                  </a:solidFill>
                </a:rPr>
                <a:t>)</a:t>
              </a:r>
            </a:p>
            <a:p>
              <a:pPr>
                <a:spcAft>
                  <a:spcPts val="18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aerial measurements (UAV, </a:t>
              </a:r>
              <a:r>
                <a:rPr lang="en-GB" b="1" dirty="0">
                  <a:solidFill>
                    <a:schemeClr val="tx1"/>
                  </a:solidFill>
                </a:rPr>
                <a:t>drone</a:t>
              </a:r>
              <a:r>
                <a:rPr lang="en-GB" dirty="0">
                  <a:solidFill>
                    <a:schemeClr val="tx1"/>
                  </a:solidFill>
                </a:rPr>
                <a:t>) </a:t>
              </a:r>
            </a:p>
            <a:p>
              <a:pPr>
                <a:spcAft>
                  <a:spcPts val="18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Sensor Project with </a:t>
              </a:r>
              <a:r>
                <a:rPr lang="en-GB" b="1" dirty="0">
                  <a:solidFill>
                    <a:schemeClr val="tx1"/>
                  </a:solidFill>
                </a:rPr>
                <a:t>National Environmental Agency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9836366-59E5-9FB8-6A2E-06AA90815914}"/>
              </a:ext>
            </a:extLst>
          </p:cNvPr>
          <p:cNvGrpSpPr/>
          <p:nvPr/>
        </p:nvGrpSpPr>
        <p:grpSpPr>
          <a:xfrm>
            <a:off x="5674165" y="2253299"/>
            <a:ext cx="5984984" cy="3512660"/>
            <a:chOff x="5692637" y="2151065"/>
            <a:chExt cx="5984984" cy="3512660"/>
          </a:xfrm>
        </p:grpSpPr>
        <p:sp>
          <p:nvSpPr>
            <p:cNvPr id="10" name="Rechteck 19">
              <a:extLst>
                <a:ext uri="{FF2B5EF4-FFF2-40B4-BE49-F238E27FC236}">
                  <a16:creationId xmlns:a16="http://schemas.microsoft.com/office/drawing/2014/main" id="{8ECE111C-19A9-7AC1-C789-9E531A9C18F9}"/>
                </a:ext>
              </a:extLst>
            </p:cNvPr>
            <p:cNvSpPr/>
            <p:nvPr/>
          </p:nvSpPr>
          <p:spPr>
            <a:xfrm>
              <a:off x="6151701" y="2151065"/>
              <a:ext cx="5525920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spcAft>
                  <a:spcPts val="18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Measurement platform for low-cost sensors (with </a:t>
              </a:r>
              <a:r>
                <a:rPr lang="en-GB" b="1" dirty="0">
                  <a:solidFill>
                    <a:schemeClr val="tx1"/>
                  </a:solidFill>
                </a:rPr>
                <a:t>SMART|EDM_LAB</a:t>
              </a:r>
              <a:r>
                <a:rPr lang="en-GB" dirty="0">
                  <a:solidFill>
                    <a:schemeClr val="tx1"/>
                  </a:solidFill>
                </a:rPr>
                <a:t>)</a:t>
              </a:r>
            </a:p>
            <a:p>
              <a:pPr>
                <a:spcAft>
                  <a:spcPts val="18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aerial measurements (UAV, </a:t>
              </a:r>
              <a:r>
                <a:rPr lang="en-GB" b="1" dirty="0">
                  <a:solidFill>
                    <a:schemeClr val="tx1"/>
                  </a:solidFill>
                </a:rPr>
                <a:t>drone</a:t>
              </a:r>
              <a:r>
                <a:rPr lang="en-GB" dirty="0">
                  <a:solidFill>
                    <a:schemeClr val="tx1"/>
                  </a:solidFill>
                </a:rPr>
                <a:t>) </a:t>
              </a:r>
            </a:p>
            <a:p>
              <a:pPr>
                <a:spcAft>
                  <a:spcPts val="18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Sensor Project with </a:t>
              </a:r>
              <a:r>
                <a:rPr lang="en-GB" b="1" dirty="0">
                  <a:solidFill>
                    <a:schemeClr val="tx1"/>
                  </a:solidFill>
                </a:rPr>
                <a:t>National Environmental Agency</a:t>
              </a:r>
            </a:p>
            <a:p>
              <a:pPr>
                <a:spcAft>
                  <a:spcPts val="1800"/>
                </a:spcAft>
              </a:pPr>
              <a:r>
                <a:rPr lang="en-GB" b="1" dirty="0">
                  <a:solidFill>
                    <a:schemeClr val="tx1"/>
                  </a:solidFill>
                </a:rPr>
                <a:t> Erasmus + project </a:t>
              </a:r>
              <a:r>
                <a:rPr lang="en-GB" dirty="0">
                  <a:solidFill>
                    <a:schemeClr val="tx1"/>
                  </a:solidFill>
                </a:rPr>
                <a:t>“Educational for Drone (</a:t>
              </a:r>
              <a:r>
                <a:rPr lang="en-GB" dirty="0" err="1">
                  <a:solidFill>
                    <a:schemeClr val="tx1"/>
                  </a:solidFill>
                </a:rPr>
                <a:t>eDrone</a:t>
              </a:r>
              <a:r>
                <a:rPr lang="en-GB" dirty="0">
                  <a:solidFill>
                    <a:schemeClr val="tx1"/>
                  </a:solidFill>
                </a:rPr>
                <a:t>)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2412429-665C-963B-958F-082B48B1D401}"/>
                </a:ext>
              </a:extLst>
            </p:cNvPr>
            <p:cNvGrpSpPr/>
            <p:nvPr/>
          </p:nvGrpSpPr>
          <p:grpSpPr>
            <a:xfrm>
              <a:off x="5692637" y="4302214"/>
              <a:ext cx="339725" cy="504056"/>
              <a:chOff x="5681073" y="1879728"/>
              <a:chExt cx="339725" cy="504056"/>
            </a:xfrm>
          </p:grpSpPr>
          <p:sp>
            <p:nvSpPr>
              <p:cNvPr id="13" name="Rechteck 16">
                <a:extLst>
                  <a:ext uri="{FF2B5EF4-FFF2-40B4-BE49-F238E27FC236}">
                    <a16:creationId xmlns:a16="http://schemas.microsoft.com/office/drawing/2014/main" id="{33F4B173-585F-7D48-151D-F414D090B4EE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Grafik 6">
                <a:extLst>
                  <a:ext uri="{FF2B5EF4-FFF2-40B4-BE49-F238E27FC236}">
                    <a16:creationId xmlns:a16="http://schemas.microsoft.com/office/drawing/2014/main" id="{C0514D7D-EC12-BF88-A3F7-0FAF17EA8CC8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170D2AB-5950-DD58-7D8B-18D422212307}"/>
              </a:ext>
            </a:extLst>
          </p:cNvPr>
          <p:cNvGrpSpPr/>
          <p:nvPr/>
        </p:nvGrpSpPr>
        <p:grpSpPr>
          <a:xfrm>
            <a:off x="5679299" y="2211187"/>
            <a:ext cx="5983119" cy="3512660"/>
            <a:chOff x="5679299" y="2211187"/>
            <a:chExt cx="5983119" cy="3512660"/>
          </a:xfrm>
        </p:grpSpPr>
        <p:sp>
          <p:nvSpPr>
            <p:cNvPr id="11" name="Rechteck 19">
              <a:extLst>
                <a:ext uri="{FF2B5EF4-FFF2-40B4-BE49-F238E27FC236}">
                  <a16:creationId xmlns:a16="http://schemas.microsoft.com/office/drawing/2014/main" id="{0592BAC2-559B-72AE-81DC-7EB393274A05}"/>
                </a:ext>
              </a:extLst>
            </p:cNvPr>
            <p:cNvSpPr/>
            <p:nvPr/>
          </p:nvSpPr>
          <p:spPr>
            <a:xfrm>
              <a:off x="6136498" y="2211187"/>
              <a:ext cx="5525920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spcAft>
                  <a:spcPts val="18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Measurement platform for low-cost sensors (with </a:t>
              </a:r>
              <a:r>
                <a:rPr lang="en-GB" b="1" dirty="0">
                  <a:solidFill>
                    <a:schemeClr val="tx1"/>
                  </a:solidFill>
                </a:rPr>
                <a:t>SMART|EDM_LAB</a:t>
              </a:r>
              <a:r>
                <a:rPr lang="en-GB" dirty="0">
                  <a:solidFill>
                    <a:schemeClr val="tx1"/>
                  </a:solidFill>
                </a:rPr>
                <a:t>)</a:t>
              </a:r>
            </a:p>
            <a:p>
              <a:pPr>
                <a:spcAft>
                  <a:spcPts val="18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aerial measurements (UAV, </a:t>
              </a:r>
              <a:r>
                <a:rPr lang="en-GB" b="1" dirty="0">
                  <a:solidFill>
                    <a:schemeClr val="tx1"/>
                  </a:solidFill>
                </a:rPr>
                <a:t>drone</a:t>
              </a:r>
              <a:r>
                <a:rPr lang="en-GB" dirty="0">
                  <a:solidFill>
                    <a:schemeClr val="tx1"/>
                  </a:solidFill>
                </a:rPr>
                <a:t>) </a:t>
              </a:r>
            </a:p>
            <a:p>
              <a:pPr>
                <a:spcAft>
                  <a:spcPts val="18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Sensor Project with </a:t>
              </a:r>
              <a:r>
                <a:rPr lang="en-GB" b="1" dirty="0">
                  <a:solidFill>
                    <a:schemeClr val="tx1"/>
                  </a:solidFill>
                </a:rPr>
                <a:t>National Environmental Agency</a:t>
              </a:r>
            </a:p>
            <a:p>
              <a:pPr>
                <a:spcAft>
                  <a:spcPts val="1800"/>
                </a:spcAft>
              </a:pPr>
              <a:r>
                <a:rPr lang="en-GB" b="1" dirty="0">
                  <a:solidFill>
                    <a:schemeClr val="tx1"/>
                  </a:solidFill>
                </a:rPr>
                <a:t> Erasmus + project </a:t>
              </a:r>
              <a:r>
                <a:rPr lang="en-GB" dirty="0">
                  <a:solidFill>
                    <a:schemeClr val="tx1"/>
                  </a:solidFill>
                </a:rPr>
                <a:t>“Educational for Drone (</a:t>
              </a:r>
              <a:r>
                <a:rPr lang="en-GB" dirty="0" err="1">
                  <a:solidFill>
                    <a:schemeClr val="tx1"/>
                  </a:solidFill>
                </a:rPr>
                <a:t>eDrone</a:t>
              </a:r>
              <a:r>
                <a:rPr lang="en-GB" dirty="0">
                  <a:solidFill>
                    <a:schemeClr val="tx1"/>
                  </a:solidFill>
                </a:rPr>
                <a:t>)</a:t>
              </a:r>
            </a:p>
            <a:p>
              <a:pPr>
                <a:spcAft>
                  <a:spcPts val="1800"/>
                </a:spcAft>
              </a:pPr>
              <a:r>
                <a:rPr lang="en-GB" b="1" dirty="0">
                  <a:solidFill>
                    <a:schemeClr val="tx1"/>
                  </a:solidFill>
                </a:rPr>
                <a:t>net4cities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7B67E2B-EEA2-232A-6DE9-0A1D8834301C}"/>
                </a:ext>
              </a:extLst>
            </p:cNvPr>
            <p:cNvGrpSpPr/>
            <p:nvPr/>
          </p:nvGrpSpPr>
          <p:grpSpPr>
            <a:xfrm>
              <a:off x="5679299" y="5206033"/>
              <a:ext cx="339725" cy="504056"/>
              <a:chOff x="5681073" y="1879728"/>
              <a:chExt cx="339725" cy="504056"/>
            </a:xfrm>
          </p:grpSpPr>
          <p:sp>
            <p:nvSpPr>
              <p:cNvPr id="27" name="Rechteck 16">
                <a:extLst>
                  <a:ext uri="{FF2B5EF4-FFF2-40B4-BE49-F238E27FC236}">
                    <a16:creationId xmlns:a16="http://schemas.microsoft.com/office/drawing/2014/main" id="{511AD1CC-00A8-00D7-CE22-5B3F5F765884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Grafik 6">
                <a:extLst>
                  <a:ext uri="{FF2B5EF4-FFF2-40B4-BE49-F238E27FC236}">
                    <a16:creationId xmlns:a16="http://schemas.microsoft.com/office/drawing/2014/main" id="{093B9FFB-E377-F2FE-BAEF-BF30443B8718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B0EC5D8-CF1C-0EC6-4003-30D8CC43C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none" dirty="0" err="1"/>
              <a:t>ATMO_SimLab</a:t>
            </a:r>
            <a:r>
              <a:rPr lang="de-DE" cap="none" dirty="0"/>
              <a:t> Projects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E116D-E88B-8A22-91D2-0B32A912517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2ED928-FFBD-8863-8F75-78E4EB272BD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B2EE39-831A-431B-2299-37BDA7DF68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Rechteck 5">
            <a:extLst>
              <a:ext uri="{FF2B5EF4-FFF2-40B4-BE49-F238E27FC236}">
                <a16:creationId xmlns:a16="http://schemas.microsoft.com/office/drawing/2014/main" id="{4A3010A2-8BD8-EB98-F8AF-EE3F43CEB4FF}"/>
              </a:ext>
            </a:extLst>
          </p:cNvPr>
          <p:cNvSpPr/>
          <p:nvPr/>
        </p:nvSpPr>
        <p:spPr>
          <a:xfrm>
            <a:off x="5623374" y="1448780"/>
            <a:ext cx="6043748" cy="5040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pPr>
              <a:lnSpc>
                <a:spcPct val="95000"/>
              </a:lnSpc>
            </a:pPr>
            <a:r>
              <a:rPr lang="pt-BR" b="1" dirty="0">
                <a:solidFill>
                  <a:schemeClr val="tx1"/>
                </a:solidFill>
              </a:rPr>
              <a:t>         PROJECTS</a:t>
            </a:r>
          </a:p>
        </p:txBody>
      </p:sp>
      <p:sp>
        <p:nvSpPr>
          <p:cNvPr id="16" name="Grafik 6">
            <a:extLst>
              <a:ext uri="{FF2B5EF4-FFF2-40B4-BE49-F238E27FC236}">
                <a16:creationId xmlns:a16="http://schemas.microsoft.com/office/drawing/2014/main" id="{1E44E5FF-D893-ABD5-5D98-C936081B418B}"/>
              </a:ext>
            </a:extLst>
          </p:cNvPr>
          <p:cNvSpPr/>
          <p:nvPr/>
        </p:nvSpPr>
        <p:spPr>
          <a:xfrm rot="5400000">
            <a:off x="5763729" y="1516308"/>
            <a:ext cx="170101" cy="339002"/>
          </a:xfrm>
          <a:custGeom>
            <a:avLst/>
            <a:gdLst>
              <a:gd name="connsiteX0" fmla="*/ -194 w 658120"/>
              <a:gd name="connsiteY0" fmla="*/ 1190768 h 1311598"/>
              <a:gd name="connsiteX1" fmla="*/ 163827 w 658120"/>
              <a:gd name="connsiteY1" fmla="*/ 1257443 h 1311598"/>
              <a:gd name="connsiteX2" fmla="*/ 589975 w 658120"/>
              <a:gd name="connsiteY2" fmla="*/ 822722 h 1311598"/>
              <a:gd name="connsiteX3" fmla="*/ 589975 w 658120"/>
              <a:gd name="connsiteY3" fmla="*/ 488109 h 1311598"/>
              <a:gd name="connsiteX4" fmla="*/ 163827 w 658120"/>
              <a:gd name="connsiteY4" fmla="*/ 53388 h 1311598"/>
              <a:gd name="connsiteX5" fmla="*/ -194 w 658120"/>
              <a:gd name="connsiteY5" fmla="*/ 120063 h 1311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8120" h="1311598">
                <a:moveTo>
                  <a:pt x="-194" y="1190768"/>
                </a:moveTo>
                <a:cubicBezTo>
                  <a:pt x="-194" y="1320213"/>
                  <a:pt x="73244" y="1350217"/>
                  <a:pt x="163827" y="1257443"/>
                </a:cubicBezTo>
                <a:lnTo>
                  <a:pt x="589975" y="822722"/>
                </a:lnTo>
                <a:cubicBezTo>
                  <a:pt x="680577" y="729587"/>
                  <a:pt x="680577" y="581244"/>
                  <a:pt x="589975" y="488109"/>
                </a:cubicBezTo>
                <a:lnTo>
                  <a:pt x="163827" y="53388"/>
                </a:lnTo>
                <a:cubicBezTo>
                  <a:pt x="73244" y="-39004"/>
                  <a:pt x="-194" y="-9001"/>
                  <a:pt x="-194" y="12006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627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16619C-3393-4C40-A047-6B587362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The European Air Quality Policy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248C3CF1-D129-42B5-A812-C0947D6D828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359441E-698B-4D24-B9BE-3F3AECF48BB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10</a:t>
            </a:fld>
            <a:endParaRPr lang="de-DE" dirty="0"/>
          </a:p>
        </p:txBody>
      </p:sp>
      <p:pic>
        <p:nvPicPr>
          <p:cNvPr id="4" name="Picture 3" descr="A graph showing the number of air quality standards&#10;&#10;Description automatically generated">
            <a:extLst>
              <a:ext uri="{FF2B5EF4-FFF2-40B4-BE49-F238E27FC236}">
                <a16:creationId xmlns:a16="http://schemas.microsoft.com/office/drawing/2014/main" id="{C2AA38D8-085E-050D-E968-FB6F8F8964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401" y="1298449"/>
            <a:ext cx="4779776" cy="4261101"/>
          </a:xfrm>
          <a:prstGeom prst="rect">
            <a:avLst/>
          </a:prstGeom>
        </p:spPr>
      </p:pic>
      <p:sp>
        <p:nvSpPr>
          <p:cNvPr id="27" name="Rechteck 5">
            <a:extLst>
              <a:ext uri="{FF2B5EF4-FFF2-40B4-BE49-F238E27FC236}">
                <a16:creationId xmlns:a16="http://schemas.microsoft.com/office/drawing/2014/main" id="{22FD94EB-5529-E139-BCB3-5B6B561E7338}"/>
              </a:ext>
            </a:extLst>
          </p:cNvPr>
          <p:cNvSpPr/>
          <p:nvPr/>
        </p:nvSpPr>
        <p:spPr>
          <a:xfrm>
            <a:off x="5628579" y="1448780"/>
            <a:ext cx="6038543" cy="5040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pPr>
              <a:lnSpc>
                <a:spcPct val="95000"/>
              </a:lnSpc>
            </a:pPr>
            <a:r>
              <a:rPr lang="pt-BR" b="1" dirty="0">
                <a:solidFill>
                  <a:schemeClr val="tx1"/>
                </a:solidFill>
              </a:rPr>
              <a:t>A success story</a:t>
            </a:r>
          </a:p>
        </p:txBody>
      </p:sp>
      <p:sp>
        <p:nvSpPr>
          <p:cNvPr id="28" name="Grafik 6">
            <a:extLst>
              <a:ext uri="{FF2B5EF4-FFF2-40B4-BE49-F238E27FC236}">
                <a16:creationId xmlns:a16="http://schemas.microsoft.com/office/drawing/2014/main" id="{0785254A-39E4-0472-6FF1-0A0FB1315B1D}"/>
              </a:ext>
            </a:extLst>
          </p:cNvPr>
          <p:cNvSpPr/>
          <p:nvPr/>
        </p:nvSpPr>
        <p:spPr>
          <a:xfrm rot="5400000">
            <a:off x="5763729" y="1516308"/>
            <a:ext cx="170101" cy="339002"/>
          </a:xfrm>
          <a:custGeom>
            <a:avLst/>
            <a:gdLst>
              <a:gd name="connsiteX0" fmla="*/ -194 w 658120"/>
              <a:gd name="connsiteY0" fmla="*/ 1190768 h 1311598"/>
              <a:gd name="connsiteX1" fmla="*/ 163827 w 658120"/>
              <a:gd name="connsiteY1" fmla="*/ 1257443 h 1311598"/>
              <a:gd name="connsiteX2" fmla="*/ 589975 w 658120"/>
              <a:gd name="connsiteY2" fmla="*/ 822722 h 1311598"/>
              <a:gd name="connsiteX3" fmla="*/ 589975 w 658120"/>
              <a:gd name="connsiteY3" fmla="*/ 488109 h 1311598"/>
              <a:gd name="connsiteX4" fmla="*/ 163827 w 658120"/>
              <a:gd name="connsiteY4" fmla="*/ 53388 h 1311598"/>
              <a:gd name="connsiteX5" fmla="*/ -194 w 658120"/>
              <a:gd name="connsiteY5" fmla="*/ 120063 h 1311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8120" h="1311598">
                <a:moveTo>
                  <a:pt x="-194" y="1190768"/>
                </a:moveTo>
                <a:cubicBezTo>
                  <a:pt x="-194" y="1320213"/>
                  <a:pt x="73244" y="1350217"/>
                  <a:pt x="163827" y="1257443"/>
                </a:cubicBezTo>
                <a:lnTo>
                  <a:pt x="589975" y="822722"/>
                </a:lnTo>
                <a:cubicBezTo>
                  <a:pt x="680577" y="729587"/>
                  <a:pt x="680577" y="581244"/>
                  <a:pt x="589975" y="488109"/>
                </a:cubicBezTo>
                <a:lnTo>
                  <a:pt x="163827" y="53388"/>
                </a:lnTo>
                <a:cubicBezTo>
                  <a:pt x="73244" y="-39004"/>
                  <a:pt x="-194" y="-9001"/>
                  <a:pt x="-194" y="12006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71DFD47-FE4D-BE10-7E3F-70D4B4F200C7}"/>
              </a:ext>
            </a:extLst>
          </p:cNvPr>
          <p:cNvGrpSpPr/>
          <p:nvPr/>
        </p:nvGrpSpPr>
        <p:grpSpPr>
          <a:xfrm>
            <a:off x="5655301" y="2104814"/>
            <a:ext cx="6047668" cy="3512660"/>
            <a:chOff x="5645701" y="2033605"/>
            <a:chExt cx="6047668" cy="351266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8B87FFF-0DDA-7396-B494-7E417199403D}"/>
                </a:ext>
              </a:extLst>
            </p:cNvPr>
            <p:cNvGrpSpPr/>
            <p:nvPr/>
          </p:nvGrpSpPr>
          <p:grpSpPr>
            <a:xfrm>
              <a:off x="5645701" y="2131756"/>
              <a:ext cx="339725" cy="504056"/>
              <a:chOff x="5681073" y="1879728"/>
              <a:chExt cx="339725" cy="504056"/>
            </a:xfrm>
          </p:grpSpPr>
          <p:sp>
            <p:nvSpPr>
              <p:cNvPr id="58" name="Rechteck 16">
                <a:extLst>
                  <a:ext uri="{FF2B5EF4-FFF2-40B4-BE49-F238E27FC236}">
                    <a16:creationId xmlns:a16="http://schemas.microsoft.com/office/drawing/2014/main" id="{4BA99C27-C105-2325-BDFF-8FEA1F1B812A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Grafik 6">
                <a:extLst>
                  <a:ext uri="{FF2B5EF4-FFF2-40B4-BE49-F238E27FC236}">
                    <a16:creationId xmlns:a16="http://schemas.microsoft.com/office/drawing/2014/main" id="{1B4E3CCD-1867-27BF-6934-332DAE74036B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57" name="Rechteck 19">
              <a:extLst>
                <a:ext uri="{FF2B5EF4-FFF2-40B4-BE49-F238E27FC236}">
                  <a16:creationId xmlns:a16="http://schemas.microsoft.com/office/drawing/2014/main" id="{4F7AB978-2B7D-72C8-CEC1-75BE152EB36C}"/>
                </a:ext>
              </a:extLst>
            </p:cNvPr>
            <p:cNvSpPr/>
            <p:nvPr/>
          </p:nvSpPr>
          <p:spPr>
            <a:xfrm>
              <a:off x="6129702" y="2033605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In 2008 an EU defined an objective for ambient air quality.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8D86BF3-ECE9-8825-BF49-42D025526896}"/>
              </a:ext>
            </a:extLst>
          </p:cNvPr>
          <p:cNvGrpSpPr/>
          <p:nvPr/>
        </p:nvGrpSpPr>
        <p:grpSpPr>
          <a:xfrm>
            <a:off x="5655300" y="2104814"/>
            <a:ext cx="6047669" cy="3512660"/>
            <a:chOff x="5645700" y="2033605"/>
            <a:chExt cx="6047669" cy="351266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D266C3C5-BACE-0C3F-928E-8D9B46FBCFA6}"/>
                </a:ext>
              </a:extLst>
            </p:cNvPr>
            <p:cNvGrpSpPr/>
            <p:nvPr/>
          </p:nvGrpSpPr>
          <p:grpSpPr>
            <a:xfrm>
              <a:off x="5645700" y="2844732"/>
              <a:ext cx="339725" cy="504056"/>
              <a:chOff x="5681073" y="1879728"/>
              <a:chExt cx="339725" cy="504056"/>
            </a:xfrm>
          </p:grpSpPr>
          <p:sp>
            <p:nvSpPr>
              <p:cNvPr id="63" name="Rechteck 16">
                <a:extLst>
                  <a:ext uri="{FF2B5EF4-FFF2-40B4-BE49-F238E27FC236}">
                    <a16:creationId xmlns:a16="http://schemas.microsoft.com/office/drawing/2014/main" id="{BAA40917-FB0F-8C16-8828-FF128646A965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Grafik 6">
                <a:extLst>
                  <a:ext uri="{FF2B5EF4-FFF2-40B4-BE49-F238E27FC236}">
                    <a16:creationId xmlns:a16="http://schemas.microsoft.com/office/drawing/2014/main" id="{7B0EAD71-03F2-7776-6B52-E10CB154CB64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62" name="Rechteck 19">
              <a:extLst>
                <a:ext uri="{FF2B5EF4-FFF2-40B4-BE49-F238E27FC236}">
                  <a16:creationId xmlns:a16="http://schemas.microsoft.com/office/drawing/2014/main" id="{7453CEAA-8132-A530-56E8-27B9D5CEF36D}"/>
                </a:ext>
              </a:extLst>
            </p:cNvPr>
            <p:cNvSpPr/>
            <p:nvPr/>
          </p:nvSpPr>
          <p:spPr>
            <a:xfrm>
              <a:off x="6129702" y="2033605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In 2008 an EU defined an objective for ambient air quality.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There are more than 4.000 monitoring stations.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976A2F3-09E1-73D3-639D-39DBC9901700}"/>
              </a:ext>
            </a:extLst>
          </p:cNvPr>
          <p:cNvGrpSpPr/>
          <p:nvPr/>
        </p:nvGrpSpPr>
        <p:grpSpPr>
          <a:xfrm>
            <a:off x="5655300" y="2104814"/>
            <a:ext cx="6047669" cy="3512660"/>
            <a:chOff x="5645700" y="2033605"/>
            <a:chExt cx="6047669" cy="3512660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3575968C-EA17-BFEF-975E-D436888FE166}"/>
                </a:ext>
              </a:extLst>
            </p:cNvPr>
            <p:cNvGrpSpPr/>
            <p:nvPr/>
          </p:nvGrpSpPr>
          <p:grpSpPr>
            <a:xfrm>
              <a:off x="5645700" y="3524622"/>
              <a:ext cx="339725" cy="504056"/>
              <a:chOff x="5681073" y="1879728"/>
              <a:chExt cx="339725" cy="504056"/>
            </a:xfrm>
          </p:grpSpPr>
          <p:sp>
            <p:nvSpPr>
              <p:cNvPr id="68" name="Rechteck 16">
                <a:extLst>
                  <a:ext uri="{FF2B5EF4-FFF2-40B4-BE49-F238E27FC236}">
                    <a16:creationId xmlns:a16="http://schemas.microsoft.com/office/drawing/2014/main" id="{0E459894-F385-6979-1FB5-48992C6482A1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Grafik 6">
                <a:extLst>
                  <a:ext uri="{FF2B5EF4-FFF2-40B4-BE49-F238E27FC236}">
                    <a16:creationId xmlns:a16="http://schemas.microsoft.com/office/drawing/2014/main" id="{A39B75E1-F0C6-FEEF-CA13-4AEC5FB14F24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67" name="Rechteck 19">
              <a:extLst>
                <a:ext uri="{FF2B5EF4-FFF2-40B4-BE49-F238E27FC236}">
                  <a16:creationId xmlns:a16="http://schemas.microsoft.com/office/drawing/2014/main" id="{818B2469-6FE1-6B14-AE95-32A20A3E0449}"/>
                </a:ext>
              </a:extLst>
            </p:cNvPr>
            <p:cNvSpPr/>
            <p:nvPr/>
          </p:nvSpPr>
          <p:spPr>
            <a:xfrm>
              <a:off x="6129702" y="2033605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In 2008 an EU defined an objective for ambient air quality.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There are more than 4.000 monitoring stations.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The number of persons exposed to the major air pollutants have been drastically reduced.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CB93518-C176-FE34-D317-277FB20F704D}"/>
              </a:ext>
            </a:extLst>
          </p:cNvPr>
          <p:cNvGrpSpPr/>
          <p:nvPr/>
        </p:nvGrpSpPr>
        <p:grpSpPr>
          <a:xfrm>
            <a:off x="5658613" y="2104814"/>
            <a:ext cx="6044356" cy="3512660"/>
            <a:chOff x="5649013" y="2033605"/>
            <a:chExt cx="6044356" cy="3512660"/>
          </a:xfrm>
        </p:grpSpPr>
        <p:sp>
          <p:nvSpPr>
            <p:cNvPr id="71" name="Rechteck 19">
              <a:extLst>
                <a:ext uri="{FF2B5EF4-FFF2-40B4-BE49-F238E27FC236}">
                  <a16:creationId xmlns:a16="http://schemas.microsoft.com/office/drawing/2014/main" id="{F07BD3CC-6310-232E-B46E-413A04CC22B4}"/>
                </a:ext>
              </a:extLst>
            </p:cNvPr>
            <p:cNvSpPr/>
            <p:nvPr/>
          </p:nvSpPr>
          <p:spPr>
            <a:xfrm>
              <a:off x="6129702" y="2033605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In 2008 an EU defined an objective for ambient air quality.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There are more than 4.000 monitoring stations.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The number of persons exposed to the major air pollutants have been drastically reduced.</a:t>
              </a:r>
            </a:p>
            <a:p>
              <a:pPr marL="0" indent="0">
                <a:buFont typeface="Calibri" panose="020F0502020204030204" pitchFamily="34" charset="0"/>
                <a:buNone/>
              </a:pPr>
              <a:r>
                <a:rPr lang="en-GB" dirty="0">
                  <a:solidFill>
                    <a:schemeClr val="tx1"/>
                  </a:solidFill>
                </a:rPr>
                <a:t>Still, 300,000 Europeans die prematurely due to air pollution.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47A5029-12A6-1525-FD16-A7C1D8ADAE52}"/>
                </a:ext>
              </a:extLst>
            </p:cNvPr>
            <p:cNvGrpSpPr/>
            <p:nvPr/>
          </p:nvGrpSpPr>
          <p:grpSpPr>
            <a:xfrm>
              <a:off x="5649013" y="4255043"/>
              <a:ext cx="339725" cy="504056"/>
              <a:chOff x="5681073" y="1879728"/>
              <a:chExt cx="339725" cy="504056"/>
            </a:xfrm>
          </p:grpSpPr>
          <p:sp>
            <p:nvSpPr>
              <p:cNvPr id="73" name="Rechteck 16">
                <a:extLst>
                  <a:ext uri="{FF2B5EF4-FFF2-40B4-BE49-F238E27FC236}">
                    <a16:creationId xmlns:a16="http://schemas.microsoft.com/office/drawing/2014/main" id="{C472D073-F888-4AED-8EB5-FE2324C54A30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Grafik 6">
                <a:extLst>
                  <a:ext uri="{FF2B5EF4-FFF2-40B4-BE49-F238E27FC236}">
                    <a16:creationId xmlns:a16="http://schemas.microsoft.com/office/drawing/2014/main" id="{EA46FFC9-DE0F-C2EB-0AB8-397EDADA7348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008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2508477-091F-6429-8C82-7F8D34025ADC}"/>
              </a:ext>
            </a:extLst>
          </p:cNvPr>
          <p:cNvGrpSpPr/>
          <p:nvPr/>
        </p:nvGrpSpPr>
        <p:grpSpPr>
          <a:xfrm>
            <a:off x="5628579" y="2151065"/>
            <a:ext cx="6036041" cy="3512660"/>
            <a:chOff x="5666928" y="2104814"/>
            <a:chExt cx="6036041" cy="351266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407B5B5-4F7E-37F5-DC6E-1DB08BE2B196}"/>
                </a:ext>
              </a:extLst>
            </p:cNvPr>
            <p:cNvGrpSpPr/>
            <p:nvPr/>
          </p:nvGrpSpPr>
          <p:grpSpPr>
            <a:xfrm>
              <a:off x="5666928" y="2202965"/>
              <a:ext cx="339725" cy="504056"/>
              <a:chOff x="5681073" y="1879728"/>
              <a:chExt cx="339725" cy="504056"/>
            </a:xfrm>
          </p:grpSpPr>
          <p:sp>
            <p:nvSpPr>
              <p:cNvPr id="20" name="Rechteck 16">
                <a:extLst>
                  <a:ext uri="{FF2B5EF4-FFF2-40B4-BE49-F238E27FC236}">
                    <a16:creationId xmlns:a16="http://schemas.microsoft.com/office/drawing/2014/main" id="{27BBEDEA-2669-473E-36F3-E244EE745DAA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Grafik 6">
                <a:extLst>
                  <a:ext uri="{FF2B5EF4-FFF2-40B4-BE49-F238E27FC236}">
                    <a16:creationId xmlns:a16="http://schemas.microsoft.com/office/drawing/2014/main" id="{8B576AC0-DC0C-FE89-DA20-069F65FD0373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9" name="Rechteck 19">
              <a:extLst>
                <a:ext uri="{FF2B5EF4-FFF2-40B4-BE49-F238E27FC236}">
                  <a16:creationId xmlns:a16="http://schemas.microsoft.com/office/drawing/2014/main" id="{9C83DC03-A9EF-E0BA-8F80-D7F42C27D9B2}"/>
                </a:ext>
              </a:extLst>
            </p:cNvPr>
            <p:cNvSpPr/>
            <p:nvPr/>
          </p:nvSpPr>
          <p:spPr>
            <a:xfrm>
              <a:off x="6139302" y="2104814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The "classic" air pollutants are less emitted because of stricter limit values.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4AF1465-F4FB-1774-8AF8-5D7E89D33C7D}"/>
              </a:ext>
            </a:extLst>
          </p:cNvPr>
          <p:cNvGrpSpPr/>
          <p:nvPr/>
        </p:nvGrpSpPr>
        <p:grpSpPr>
          <a:xfrm>
            <a:off x="5628579" y="2147470"/>
            <a:ext cx="6036041" cy="3512660"/>
            <a:chOff x="5666928" y="2104814"/>
            <a:chExt cx="6036041" cy="3512660"/>
          </a:xfrm>
        </p:grpSpPr>
        <p:sp>
          <p:nvSpPr>
            <p:cNvPr id="24" name="Rechteck 19">
              <a:extLst>
                <a:ext uri="{FF2B5EF4-FFF2-40B4-BE49-F238E27FC236}">
                  <a16:creationId xmlns:a16="http://schemas.microsoft.com/office/drawing/2014/main" id="{51F318AA-CEC7-7545-152C-1B3839F4D55F}"/>
                </a:ext>
              </a:extLst>
            </p:cNvPr>
            <p:cNvSpPr/>
            <p:nvPr/>
          </p:nvSpPr>
          <p:spPr>
            <a:xfrm>
              <a:off x="6139302" y="2104814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The "classic" air pollutants are less emitted because of stricter limit values. 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SO</a:t>
              </a:r>
              <a:r>
                <a:rPr lang="en-GB" baseline="-25000" dirty="0">
                  <a:solidFill>
                    <a:schemeClr val="tx1"/>
                  </a:solidFill>
                </a:rPr>
                <a:t>2</a:t>
              </a:r>
              <a:r>
                <a:rPr lang="en-GB" dirty="0">
                  <a:solidFill>
                    <a:schemeClr val="tx1"/>
                  </a:solidFill>
                </a:rPr>
                <a:t>, the main cause of acid rain, was removed by flue gas desulphurisation units in power plants.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419FE9F-BCA2-4398-BB58-3C0ABAC72B05}"/>
                </a:ext>
              </a:extLst>
            </p:cNvPr>
            <p:cNvGrpSpPr/>
            <p:nvPr/>
          </p:nvGrpSpPr>
          <p:grpSpPr>
            <a:xfrm>
              <a:off x="5666928" y="3103698"/>
              <a:ext cx="339725" cy="504056"/>
              <a:chOff x="5681073" y="1879728"/>
              <a:chExt cx="339725" cy="504056"/>
            </a:xfrm>
          </p:grpSpPr>
          <p:sp>
            <p:nvSpPr>
              <p:cNvPr id="25" name="Rechteck 16">
                <a:extLst>
                  <a:ext uri="{FF2B5EF4-FFF2-40B4-BE49-F238E27FC236}">
                    <a16:creationId xmlns:a16="http://schemas.microsoft.com/office/drawing/2014/main" id="{E7727889-5BEB-1A9F-9A3E-819F04C86E6B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Grafik 6">
                <a:extLst>
                  <a:ext uri="{FF2B5EF4-FFF2-40B4-BE49-F238E27FC236}">
                    <a16:creationId xmlns:a16="http://schemas.microsoft.com/office/drawing/2014/main" id="{31D63258-FA70-C12A-C574-B64DE8DA23F2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783D0DA-12BC-107A-A01F-91CCD8A71A1A}"/>
              </a:ext>
            </a:extLst>
          </p:cNvPr>
          <p:cNvGrpSpPr/>
          <p:nvPr/>
        </p:nvGrpSpPr>
        <p:grpSpPr>
          <a:xfrm>
            <a:off x="5628579" y="2151065"/>
            <a:ext cx="6036041" cy="3512660"/>
            <a:chOff x="5666928" y="2104814"/>
            <a:chExt cx="6036041" cy="3512660"/>
          </a:xfrm>
        </p:grpSpPr>
        <p:sp>
          <p:nvSpPr>
            <p:cNvPr id="29" name="Rechteck 19">
              <a:extLst>
                <a:ext uri="{FF2B5EF4-FFF2-40B4-BE49-F238E27FC236}">
                  <a16:creationId xmlns:a16="http://schemas.microsoft.com/office/drawing/2014/main" id="{7190ED77-0E25-5D91-1FB6-275BF7C4BE66}"/>
                </a:ext>
              </a:extLst>
            </p:cNvPr>
            <p:cNvSpPr/>
            <p:nvPr/>
          </p:nvSpPr>
          <p:spPr>
            <a:xfrm>
              <a:off x="6139302" y="2104814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The "classic" air pollutants are less emitted because of stricter limit values. 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SO</a:t>
              </a:r>
              <a:r>
                <a:rPr lang="en-GB" baseline="-25000" dirty="0">
                  <a:solidFill>
                    <a:schemeClr val="tx1"/>
                  </a:solidFill>
                </a:rPr>
                <a:t>2</a:t>
              </a:r>
              <a:r>
                <a:rPr lang="en-GB" dirty="0">
                  <a:solidFill>
                    <a:schemeClr val="tx1"/>
                  </a:solidFill>
                </a:rPr>
                <a:t>, the main cause of acid rain, was removed by flue gas desulphurisation units in power plants.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Nitrogen oxides, which mostly originate from traffic, have been reduced by catalytic converters in vehicles.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243324E-74CD-0016-20B3-D7AD3E33D203}"/>
                </a:ext>
              </a:extLst>
            </p:cNvPr>
            <p:cNvGrpSpPr/>
            <p:nvPr/>
          </p:nvGrpSpPr>
          <p:grpSpPr>
            <a:xfrm>
              <a:off x="5666928" y="4004431"/>
              <a:ext cx="339725" cy="504056"/>
              <a:chOff x="5681073" y="1879728"/>
              <a:chExt cx="339725" cy="504056"/>
            </a:xfrm>
          </p:grpSpPr>
          <p:sp>
            <p:nvSpPr>
              <p:cNvPr id="30" name="Rechteck 16">
                <a:extLst>
                  <a:ext uri="{FF2B5EF4-FFF2-40B4-BE49-F238E27FC236}">
                    <a16:creationId xmlns:a16="http://schemas.microsoft.com/office/drawing/2014/main" id="{01FE0A61-B567-1576-5779-AA6D5FC43A2D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Grafik 6">
                <a:extLst>
                  <a:ext uri="{FF2B5EF4-FFF2-40B4-BE49-F238E27FC236}">
                    <a16:creationId xmlns:a16="http://schemas.microsoft.com/office/drawing/2014/main" id="{8E2A1BD3-07D4-3717-BD9B-F0FCC13448BA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3C1047B-4CCE-3395-62C1-8DF34BE4750F}"/>
              </a:ext>
            </a:extLst>
          </p:cNvPr>
          <p:cNvGrpSpPr/>
          <p:nvPr/>
        </p:nvGrpSpPr>
        <p:grpSpPr>
          <a:xfrm>
            <a:off x="5648457" y="2151065"/>
            <a:ext cx="6016163" cy="3512660"/>
            <a:chOff x="5666928" y="2104814"/>
            <a:chExt cx="6016163" cy="3512660"/>
          </a:xfrm>
        </p:grpSpPr>
        <p:sp>
          <p:nvSpPr>
            <p:cNvPr id="33" name="Rechteck 19">
              <a:extLst>
                <a:ext uri="{FF2B5EF4-FFF2-40B4-BE49-F238E27FC236}">
                  <a16:creationId xmlns:a16="http://schemas.microsoft.com/office/drawing/2014/main" id="{50C3132C-18FF-E298-53B4-DED0C647A581}"/>
                </a:ext>
              </a:extLst>
            </p:cNvPr>
            <p:cNvSpPr/>
            <p:nvPr/>
          </p:nvSpPr>
          <p:spPr>
            <a:xfrm>
              <a:off x="6119424" y="2104814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The "classic" air pollutants are less emitted because of stricter limit values. 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SO</a:t>
              </a:r>
              <a:r>
                <a:rPr lang="en-GB" baseline="-25000" dirty="0">
                  <a:solidFill>
                    <a:schemeClr val="tx1"/>
                  </a:solidFill>
                </a:rPr>
                <a:t>2</a:t>
              </a:r>
              <a:r>
                <a:rPr lang="en-GB" dirty="0">
                  <a:solidFill>
                    <a:schemeClr val="tx1"/>
                  </a:solidFill>
                </a:rPr>
                <a:t>, the main cause of acid rain, was removed by flue gas desulphurisation units in power plants.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Nitrogen oxides, which mostly originate from traffic, have been reduced by catalytic converters in vehicles.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Other compounds, such as ammonia, are hardly regulated at all.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8748819-4BC5-B479-DF65-E5643DF1F612}"/>
                </a:ext>
              </a:extLst>
            </p:cNvPr>
            <p:cNvGrpSpPr/>
            <p:nvPr/>
          </p:nvGrpSpPr>
          <p:grpSpPr>
            <a:xfrm>
              <a:off x="5666928" y="4905164"/>
              <a:ext cx="339725" cy="504056"/>
              <a:chOff x="5681073" y="1879728"/>
              <a:chExt cx="339725" cy="504056"/>
            </a:xfrm>
          </p:grpSpPr>
          <p:sp>
            <p:nvSpPr>
              <p:cNvPr id="35" name="Rechteck 16">
                <a:extLst>
                  <a:ext uri="{FF2B5EF4-FFF2-40B4-BE49-F238E27FC236}">
                    <a16:creationId xmlns:a16="http://schemas.microsoft.com/office/drawing/2014/main" id="{41A8F82D-28F1-2CF6-1916-5315FE7CB825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Grafik 6">
                <a:extLst>
                  <a:ext uri="{FF2B5EF4-FFF2-40B4-BE49-F238E27FC236}">
                    <a16:creationId xmlns:a16="http://schemas.microsoft.com/office/drawing/2014/main" id="{F9CD8EA8-C09E-7A46-C0F9-D9EDDB7DC295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DD16619C-3393-4C40-A047-6B587362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none" dirty="0"/>
              <a:t>P</a:t>
            </a:r>
            <a:r>
              <a:rPr lang="en-GB" cap="none" dirty="0" err="1"/>
              <a:t>ollutants</a:t>
            </a:r>
            <a:r>
              <a:rPr lang="en-GB" cap="none" dirty="0"/>
              <a:t> of Emerging Concern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248C3CF1-D129-42B5-A812-C0947D6D828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359441E-698B-4D24-B9BE-3F3AECF48BB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CC45F7D-E3E4-4EF0-9BD2-EAD57B3FDC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6836" y="901923"/>
            <a:ext cx="11449049" cy="509994"/>
          </a:xfrm>
        </p:spPr>
        <p:txBody>
          <a:bodyPr/>
          <a:lstStyle/>
          <a:p>
            <a:r>
              <a:rPr lang="de-DE" dirty="0" err="1"/>
              <a:t>Ammonia</a:t>
            </a:r>
            <a:endParaRPr lang="de-DE" dirty="0"/>
          </a:p>
        </p:txBody>
      </p:sp>
      <p:sp>
        <p:nvSpPr>
          <p:cNvPr id="15" name="Rechteck 5">
            <a:extLst>
              <a:ext uri="{FF2B5EF4-FFF2-40B4-BE49-F238E27FC236}">
                <a16:creationId xmlns:a16="http://schemas.microsoft.com/office/drawing/2014/main" id="{C0ECD5CB-E890-0034-ABD5-4D233DCDE4EF}"/>
              </a:ext>
            </a:extLst>
          </p:cNvPr>
          <p:cNvSpPr/>
          <p:nvPr/>
        </p:nvSpPr>
        <p:spPr>
          <a:xfrm>
            <a:off x="5628579" y="1448780"/>
            <a:ext cx="6038543" cy="5040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pPr>
              <a:lnSpc>
                <a:spcPct val="95000"/>
              </a:lnSpc>
            </a:pPr>
            <a:r>
              <a:rPr lang="en-GB" b="1" dirty="0">
                <a:solidFill>
                  <a:schemeClr val="tx1"/>
                </a:solidFill>
              </a:rPr>
              <a:t>Successful measures to reduce emissions can push other pollutants into the foreground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16" name="Grafik 6">
            <a:extLst>
              <a:ext uri="{FF2B5EF4-FFF2-40B4-BE49-F238E27FC236}">
                <a16:creationId xmlns:a16="http://schemas.microsoft.com/office/drawing/2014/main" id="{CC522859-5E7E-747B-15C7-DC3AE6A5F815}"/>
              </a:ext>
            </a:extLst>
          </p:cNvPr>
          <p:cNvSpPr/>
          <p:nvPr/>
        </p:nvSpPr>
        <p:spPr>
          <a:xfrm rot="5400000">
            <a:off x="5763729" y="1516308"/>
            <a:ext cx="170101" cy="339002"/>
          </a:xfrm>
          <a:custGeom>
            <a:avLst/>
            <a:gdLst>
              <a:gd name="connsiteX0" fmla="*/ -194 w 658120"/>
              <a:gd name="connsiteY0" fmla="*/ 1190768 h 1311598"/>
              <a:gd name="connsiteX1" fmla="*/ 163827 w 658120"/>
              <a:gd name="connsiteY1" fmla="*/ 1257443 h 1311598"/>
              <a:gd name="connsiteX2" fmla="*/ 589975 w 658120"/>
              <a:gd name="connsiteY2" fmla="*/ 822722 h 1311598"/>
              <a:gd name="connsiteX3" fmla="*/ 589975 w 658120"/>
              <a:gd name="connsiteY3" fmla="*/ 488109 h 1311598"/>
              <a:gd name="connsiteX4" fmla="*/ 163827 w 658120"/>
              <a:gd name="connsiteY4" fmla="*/ 53388 h 1311598"/>
              <a:gd name="connsiteX5" fmla="*/ -194 w 658120"/>
              <a:gd name="connsiteY5" fmla="*/ 120063 h 1311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8120" h="1311598">
                <a:moveTo>
                  <a:pt x="-194" y="1190768"/>
                </a:moveTo>
                <a:cubicBezTo>
                  <a:pt x="-194" y="1320213"/>
                  <a:pt x="73244" y="1350217"/>
                  <a:pt x="163827" y="1257443"/>
                </a:cubicBezTo>
                <a:lnTo>
                  <a:pt x="589975" y="822722"/>
                </a:lnTo>
                <a:cubicBezTo>
                  <a:pt x="680577" y="729587"/>
                  <a:pt x="680577" y="581244"/>
                  <a:pt x="589975" y="488109"/>
                </a:cubicBezTo>
                <a:lnTo>
                  <a:pt x="163827" y="53388"/>
                </a:lnTo>
                <a:cubicBezTo>
                  <a:pt x="73244" y="-39004"/>
                  <a:pt x="-194" y="-9001"/>
                  <a:pt x="-194" y="12006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12" name="Picture 11" descr="A graph with a red line and blue line&#10;&#10;Description automatically generated">
            <a:extLst>
              <a:ext uri="{FF2B5EF4-FFF2-40B4-BE49-F238E27FC236}">
                <a16:creationId xmlns:a16="http://schemas.microsoft.com/office/drawing/2014/main" id="{A131FFFB-EA69-586B-BC0D-118153E2F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408" y="1675794"/>
            <a:ext cx="4752528" cy="367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31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16619C-3393-4C40-A047-6B587362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The net4cities project</a:t>
            </a:r>
            <a:endParaRPr lang="de-D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248C3CF1-D129-42B5-A812-C0947D6D828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359441E-698B-4D24-B9BE-3F3AECF48BB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12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8D1939-A34E-1018-B035-C50F4E6D6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2145"/>
            <a:ext cx="12192000" cy="46137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253DF2-9890-1F06-19EF-7BD0651C24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743" y="270880"/>
            <a:ext cx="4486421" cy="362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8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16619C-3393-4C40-A047-6B587362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Project Timeline</a:t>
            </a:r>
            <a:endParaRPr lang="de-D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248C3CF1-D129-42B5-A812-C0947D6D828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359441E-698B-4D24-B9BE-3F3AECF48BB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13</a:t>
            </a:fld>
            <a:endParaRPr lang="de-DE" dirty="0"/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CE1AADDC-C935-CBB4-E295-EF478C2DBC13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31404" y="1628800"/>
            <a:ext cx="6120680" cy="3887564"/>
          </a:xfrm>
          <a:prstGeom prst="rect">
            <a:avLst/>
          </a:prstGeom>
          <a:ln w="0"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9B5C38F-A7A1-61C7-BEB6-E20306F112BE}"/>
              </a:ext>
            </a:extLst>
          </p:cNvPr>
          <p:cNvSpPr txBox="1"/>
          <p:nvPr/>
        </p:nvSpPr>
        <p:spPr>
          <a:xfrm>
            <a:off x="2099556" y="1185602"/>
            <a:ext cx="870751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dirty="0"/>
              <a:t>2024</a:t>
            </a:r>
            <a:endParaRPr lang="en-GB" sz="2400" dirty="0" err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228296-1057-F877-A521-21AEE7110EC5}"/>
              </a:ext>
            </a:extLst>
          </p:cNvPr>
          <p:cNvSpPr txBox="1"/>
          <p:nvPr/>
        </p:nvSpPr>
        <p:spPr>
          <a:xfrm>
            <a:off x="3294698" y="1185602"/>
            <a:ext cx="870751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dirty="0"/>
              <a:t>2025</a:t>
            </a:r>
            <a:endParaRPr lang="en-GB" sz="2400" dirty="0" err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E8D066-7FB9-6E12-FDE1-3365CD7DCD50}"/>
              </a:ext>
            </a:extLst>
          </p:cNvPr>
          <p:cNvSpPr txBox="1"/>
          <p:nvPr/>
        </p:nvSpPr>
        <p:spPr>
          <a:xfrm>
            <a:off x="4489840" y="1185602"/>
            <a:ext cx="870751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dirty="0"/>
              <a:t>2026</a:t>
            </a:r>
            <a:endParaRPr lang="en-GB" sz="2400" dirty="0" err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E8D4CE-3BF2-89F1-2C93-0B373EEAF2E0}"/>
              </a:ext>
            </a:extLst>
          </p:cNvPr>
          <p:cNvSpPr txBox="1"/>
          <p:nvPr/>
        </p:nvSpPr>
        <p:spPr>
          <a:xfrm>
            <a:off x="5684982" y="1185602"/>
            <a:ext cx="870751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2400" dirty="0"/>
              <a:t>2027</a:t>
            </a:r>
            <a:endParaRPr lang="en-GB" sz="2400" dirty="0" err="1"/>
          </a:p>
        </p:txBody>
      </p:sp>
      <p:sp>
        <p:nvSpPr>
          <p:cNvPr id="3" name="Rechteck 19">
            <a:extLst>
              <a:ext uri="{FF2B5EF4-FFF2-40B4-BE49-F238E27FC236}">
                <a16:creationId xmlns:a16="http://schemas.microsoft.com/office/drawing/2014/main" id="{E7758AA6-3B28-1B01-8EEE-882D8D03D7BD}"/>
              </a:ext>
            </a:extLst>
          </p:cNvPr>
          <p:cNvSpPr/>
          <p:nvPr/>
        </p:nvSpPr>
        <p:spPr>
          <a:xfrm>
            <a:off x="7137385" y="1653059"/>
            <a:ext cx="3009009" cy="5099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bIns="144000" rtlCol="0" anchor="t"/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Measurements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Rechteck 19">
            <a:extLst>
              <a:ext uri="{FF2B5EF4-FFF2-40B4-BE49-F238E27FC236}">
                <a16:creationId xmlns:a16="http://schemas.microsoft.com/office/drawing/2014/main" id="{719D916A-655B-48D3-86F0-3FEBD52A8FBB}"/>
              </a:ext>
            </a:extLst>
          </p:cNvPr>
          <p:cNvSpPr/>
          <p:nvPr/>
        </p:nvSpPr>
        <p:spPr>
          <a:xfrm>
            <a:off x="7135450" y="2391502"/>
            <a:ext cx="4200241" cy="7324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bIns="144000" rtlCol="0" anchor="t"/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Datahub https://net4cities.eu/dashboard/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Rechteck 19">
            <a:extLst>
              <a:ext uri="{FF2B5EF4-FFF2-40B4-BE49-F238E27FC236}">
                <a16:creationId xmlns:a16="http://schemas.microsoft.com/office/drawing/2014/main" id="{3970141C-1700-9200-CD6B-1495678B1153}"/>
              </a:ext>
            </a:extLst>
          </p:cNvPr>
          <p:cNvSpPr/>
          <p:nvPr/>
        </p:nvSpPr>
        <p:spPr>
          <a:xfrm>
            <a:off x="7137386" y="5261367"/>
            <a:ext cx="3009009" cy="5099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bIns="144000" rtlCol="0" anchor="t"/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Net4cities Studio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54A1D8-F1DA-5697-2180-451FDE5F7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128" y="3105775"/>
            <a:ext cx="3262585" cy="193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79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1579265-7D87-DE44-62F8-2CE94AE1DACB}"/>
              </a:ext>
            </a:extLst>
          </p:cNvPr>
          <p:cNvGrpSpPr/>
          <p:nvPr/>
        </p:nvGrpSpPr>
        <p:grpSpPr>
          <a:xfrm>
            <a:off x="4362416" y="1578564"/>
            <a:ext cx="7137068" cy="2979342"/>
            <a:chOff x="4384709" y="1773654"/>
            <a:chExt cx="7137068" cy="2979342"/>
          </a:xfrm>
        </p:grpSpPr>
        <p:sp>
          <p:nvSpPr>
            <p:cNvPr id="118" name="Rechteck 19">
              <a:extLst>
                <a:ext uri="{FF2B5EF4-FFF2-40B4-BE49-F238E27FC236}">
                  <a16:creationId xmlns:a16="http://schemas.microsoft.com/office/drawing/2014/main" id="{24A0CE4C-7D9A-4A9E-6DB0-9F4213B1E63A}"/>
                </a:ext>
              </a:extLst>
            </p:cNvPr>
            <p:cNvSpPr/>
            <p:nvPr/>
          </p:nvSpPr>
          <p:spPr>
            <a:xfrm>
              <a:off x="4922603" y="1773654"/>
              <a:ext cx="3623867" cy="29793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Bef>
                  <a:spcPts val="1200"/>
                </a:spcBef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Ultra fine particle monitors</a:t>
              </a:r>
            </a:p>
            <a:p>
              <a:pPr>
                <a:lnSpc>
                  <a:spcPct val="110000"/>
                </a:lnSpc>
                <a:spcBef>
                  <a:spcPts val="1200"/>
                </a:spcBef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LDSA monitors</a:t>
              </a:r>
            </a:p>
            <a:p>
              <a:pPr>
                <a:lnSpc>
                  <a:spcPct val="110000"/>
                </a:lnSpc>
                <a:spcBef>
                  <a:spcPts val="1200"/>
                </a:spcBef>
                <a:spcAft>
                  <a:spcPts val="1200"/>
                </a:spcAft>
              </a:pPr>
              <a:endParaRPr lang="en-GB" dirty="0">
                <a:solidFill>
                  <a:schemeClr val="tx1"/>
                </a:solidFill>
              </a:endParaRP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endParaRPr lang="en-GB" dirty="0">
                <a:solidFill>
                  <a:schemeClr val="tx1"/>
                </a:solidFill>
              </a:endParaRPr>
            </a:p>
          </p:txBody>
        </p:sp>
        <p:pic>
          <p:nvPicPr>
            <p:cNvPr id="116" name="Picture 5" descr="A close up of a circular object&#10;&#10;Description automatically generated">
              <a:extLst>
                <a:ext uri="{FF2B5EF4-FFF2-40B4-BE49-F238E27FC236}">
                  <a16:creationId xmlns:a16="http://schemas.microsoft.com/office/drawing/2014/main" id="{FDC769F2-AB4F-E2FC-31A4-3543ABA1ACC7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9721149" y="1915702"/>
              <a:ext cx="1800628" cy="1057016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4E551985-2D65-E94C-7D2C-CD70E0BFA1DC}"/>
                </a:ext>
              </a:extLst>
            </p:cNvPr>
            <p:cNvGrpSpPr/>
            <p:nvPr/>
          </p:nvGrpSpPr>
          <p:grpSpPr>
            <a:xfrm>
              <a:off x="4384709" y="3013647"/>
              <a:ext cx="339725" cy="504056"/>
              <a:chOff x="5681073" y="1879728"/>
              <a:chExt cx="339725" cy="504056"/>
            </a:xfrm>
          </p:grpSpPr>
          <p:sp>
            <p:nvSpPr>
              <p:cNvPr id="119" name="Rechteck 16">
                <a:extLst>
                  <a:ext uri="{FF2B5EF4-FFF2-40B4-BE49-F238E27FC236}">
                    <a16:creationId xmlns:a16="http://schemas.microsoft.com/office/drawing/2014/main" id="{A1D5E148-F3D1-0A15-2B9F-B5A80567E3E6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Grafik 6">
                <a:extLst>
                  <a:ext uri="{FF2B5EF4-FFF2-40B4-BE49-F238E27FC236}">
                    <a16:creationId xmlns:a16="http://schemas.microsoft.com/office/drawing/2014/main" id="{F8172964-F4C0-B1E2-95F3-3BAA120ABBAE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CA2E583-C1B8-DD7A-1F89-0A341593E9DA}"/>
              </a:ext>
            </a:extLst>
          </p:cNvPr>
          <p:cNvGrpSpPr/>
          <p:nvPr/>
        </p:nvGrpSpPr>
        <p:grpSpPr>
          <a:xfrm>
            <a:off x="4362416" y="1611358"/>
            <a:ext cx="7448517" cy="3458057"/>
            <a:chOff x="4384709" y="1773654"/>
            <a:chExt cx="7448517" cy="3458057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F7C66A3F-4B10-6369-BBE2-6F1E6BCAF475}"/>
                </a:ext>
              </a:extLst>
            </p:cNvPr>
            <p:cNvGrpSpPr/>
            <p:nvPr/>
          </p:nvGrpSpPr>
          <p:grpSpPr>
            <a:xfrm>
              <a:off x="9929170" y="3289505"/>
              <a:ext cx="1904056" cy="1942206"/>
              <a:chOff x="9627316" y="2572280"/>
              <a:chExt cx="1904056" cy="1942206"/>
            </a:xfrm>
          </p:grpSpPr>
          <p:pic>
            <p:nvPicPr>
              <p:cNvPr id="127" name="Picture 2" descr="A picture containing grass, outdoor, plant, green&#10;&#10;Description automatically generated">
                <a:extLst>
                  <a:ext uri="{FF2B5EF4-FFF2-40B4-BE49-F238E27FC236}">
                    <a16:creationId xmlns:a16="http://schemas.microsoft.com/office/drawing/2014/main" id="{677163D9-FF78-E1DF-99A7-2DEB005064C7}"/>
                  </a:ext>
                </a:extLst>
              </p:cNvPr>
              <p:cNvPicPr/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236" b="-170"/>
              <a:stretch/>
            </p:blipFill>
            <p:spPr>
              <a:xfrm>
                <a:off x="9627316" y="2572280"/>
                <a:ext cx="1904056" cy="1685815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8" name="Grafik 9">
                <a:extLst>
                  <a:ext uri="{FF2B5EF4-FFF2-40B4-BE49-F238E27FC236}">
                    <a16:creationId xmlns:a16="http://schemas.microsoft.com/office/drawing/2014/main" id="{8F92448D-CD0D-B5CD-0CDD-E7F8D8EB44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21174" y="4293376"/>
                <a:ext cx="758170" cy="221110"/>
              </a:xfrm>
              <a:prstGeom prst="rect">
                <a:avLst/>
              </a:prstGeom>
            </p:spPr>
          </p:pic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1048FB21-44BC-671E-180D-2031F7421414}"/>
                </a:ext>
              </a:extLst>
            </p:cNvPr>
            <p:cNvGrpSpPr/>
            <p:nvPr/>
          </p:nvGrpSpPr>
          <p:grpSpPr>
            <a:xfrm>
              <a:off x="4384709" y="3631294"/>
              <a:ext cx="339725" cy="504056"/>
              <a:chOff x="5681073" y="1879728"/>
              <a:chExt cx="339725" cy="504056"/>
            </a:xfrm>
          </p:grpSpPr>
          <p:sp>
            <p:nvSpPr>
              <p:cNvPr id="125" name="Rechteck 16">
                <a:extLst>
                  <a:ext uri="{FF2B5EF4-FFF2-40B4-BE49-F238E27FC236}">
                    <a16:creationId xmlns:a16="http://schemas.microsoft.com/office/drawing/2014/main" id="{2FBA90CE-CADD-9DB7-70F1-9351E814A57A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6" name="Grafik 6">
                <a:extLst>
                  <a:ext uri="{FF2B5EF4-FFF2-40B4-BE49-F238E27FC236}">
                    <a16:creationId xmlns:a16="http://schemas.microsoft.com/office/drawing/2014/main" id="{79833F13-0832-B251-A7DF-AD9B0034456E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24" name="Rechteck 19">
              <a:extLst>
                <a:ext uri="{FF2B5EF4-FFF2-40B4-BE49-F238E27FC236}">
                  <a16:creationId xmlns:a16="http://schemas.microsoft.com/office/drawing/2014/main" id="{CF2BA8B2-5A0E-4D78-6DAD-3698481E2981}"/>
                </a:ext>
              </a:extLst>
            </p:cNvPr>
            <p:cNvSpPr/>
            <p:nvPr/>
          </p:nvSpPr>
          <p:spPr>
            <a:xfrm>
              <a:off x="4922603" y="1773654"/>
              <a:ext cx="3623867" cy="29793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Bef>
                  <a:spcPts val="1200"/>
                </a:spcBef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Ultra fine particle monitors</a:t>
              </a:r>
            </a:p>
            <a:p>
              <a:pPr>
                <a:lnSpc>
                  <a:spcPct val="110000"/>
                </a:lnSpc>
                <a:spcBef>
                  <a:spcPts val="1200"/>
                </a:spcBef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LDSA monitors</a:t>
              </a:r>
            </a:p>
            <a:p>
              <a:pPr>
                <a:lnSpc>
                  <a:spcPct val="110000"/>
                </a:lnSpc>
                <a:spcBef>
                  <a:spcPts val="1200"/>
                </a:spcBef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Canister sampling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endParaRPr lang="en-GB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179860C-E7B3-20AA-4CF9-993B66D07708}"/>
              </a:ext>
            </a:extLst>
          </p:cNvPr>
          <p:cNvGrpSpPr/>
          <p:nvPr/>
        </p:nvGrpSpPr>
        <p:grpSpPr>
          <a:xfrm>
            <a:off x="4362416" y="969415"/>
            <a:ext cx="5733352" cy="3496430"/>
            <a:chOff x="1466430" y="3693756"/>
            <a:chExt cx="5733352" cy="3496430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3E34DDEA-4EF0-55D6-A491-DB4453DBB16D}"/>
                </a:ext>
              </a:extLst>
            </p:cNvPr>
            <p:cNvGrpSpPr/>
            <p:nvPr/>
          </p:nvGrpSpPr>
          <p:grpSpPr>
            <a:xfrm>
              <a:off x="1466430" y="4215543"/>
              <a:ext cx="339725" cy="504056"/>
              <a:chOff x="5681073" y="1879728"/>
              <a:chExt cx="339725" cy="504056"/>
            </a:xfrm>
          </p:grpSpPr>
          <p:sp>
            <p:nvSpPr>
              <p:cNvPr id="107" name="Rechteck 16">
                <a:extLst>
                  <a:ext uri="{FF2B5EF4-FFF2-40B4-BE49-F238E27FC236}">
                    <a16:creationId xmlns:a16="http://schemas.microsoft.com/office/drawing/2014/main" id="{AE599F06-7C0C-DD86-414E-ED005EE71340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Grafik 6">
                <a:extLst>
                  <a:ext uri="{FF2B5EF4-FFF2-40B4-BE49-F238E27FC236}">
                    <a16:creationId xmlns:a16="http://schemas.microsoft.com/office/drawing/2014/main" id="{5F1B3148-371A-0999-A189-6EA9EFB5349E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05" name="Rechteck 19">
              <a:extLst>
                <a:ext uri="{FF2B5EF4-FFF2-40B4-BE49-F238E27FC236}">
                  <a16:creationId xmlns:a16="http://schemas.microsoft.com/office/drawing/2014/main" id="{21F540A8-930B-7E55-ABC1-258D62C7D114}"/>
                </a:ext>
              </a:extLst>
            </p:cNvPr>
            <p:cNvSpPr/>
            <p:nvPr/>
          </p:nvSpPr>
          <p:spPr>
            <a:xfrm>
              <a:off x="2004324" y="4210844"/>
              <a:ext cx="3623867" cy="29793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06" name="Freeform 20">
              <a:extLst>
                <a:ext uri="{FF2B5EF4-FFF2-40B4-BE49-F238E27FC236}">
                  <a16:creationId xmlns:a16="http://schemas.microsoft.com/office/drawing/2014/main" id="{2520D3A8-69AF-108D-7E6A-70EE528CC56A}"/>
                </a:ext>
              </a:extLst>
            </p:cNvPr>
            <p:cNvSpPr/>
            <p:nvPr/>
          </p:nvSpPr>
          <p:spPr>
            <a:xfrm>
              <a:off x="4781462" y="3693756"/>
              <a:ext cx="2418320" cy="1485200"/>
            </a:xfrm>
            <a:custGeom>
              <a:avLst/>
              <a:gdLst>
                <a:gd name="textAreaLeft" fmla="*/ 0 w 4614480"/>
                <a:gd name="textAreaRight" fmla="*/ 4614840 w 4614480"/>
                <a:gd name="textAreaTop" fmla="*/ 0 h 2595600"/>
                <a:gd name="textAreaBottom" fmla="*/ 2595960 h 2595600"/>
              </a:gdLst>
              <a:ahLst/>
              <a:cxnLst/>
              <a:rect l="textAreaLeft" t="textAreaTop" r="textAreaRight" b="textAreaBottom"/>
              <a:pathLst>
                <a:path w="5428428" h="3053491">
                  <a:moveTo>
                    <a:pt x="0" y="0"/>
                  </a:moveTo>
                  <a:lnTo>
                    <a:pt x="5428428" y="0"/>
                  </a:lnTo>
                  <a:lnTo>
                    <a:pt x="5428428" y="3053491"/>
                  </a:lnTo>
                  <a:lnTo>
                    <a:pt x="0" y="3053491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FI" sz="1800" b="0" strike="noStrike" spc="-1" dirty="0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F3204CA-B1E5-F000-7303-E270C0F07364}"/>
              </a:ext>
            </a:extLst>
          </p:cNvPr>
          <p:cNvGrpSpPr/>
          <p:nvPr/>
        </p:nvGrpSpPr>
        <p:grpSpPr>
          <a:xfrm>
            <a:off x="4362416" y="1517055"/>
            <a:ext cx="5473737" cy="2979342"/>
            <a:chOff x="4384709" y="1773654"/>
            <a:chExt cx="5473737" cy="2979342"/>
          </a:xfrm>
        </p:grpSpPr>
        <p:sp>
          <p:nvSpPr>
            <p:cNvPr id="112" name="Rechteck 19">
              <a:extLst>
                <a:ext uri="{FF2B5EF4-FFF2-40B4-BE49-F238E27FC236}">
                  <a16:creationId xmlns:a16="http://schemas.microsoft.com/office/drawing/2014/main" id="{FAD0EB77-EE0F-82BD-ECCC-6EBA6094F3EA}"/>
                </a:ext>
              </a:extLst>
            </p:cNvPr>
            <p:cNvSpPr/>
            <p:nvPr/>
          </p:nvSpPr>
          <p:spPr>
            <a:xfrm>
              <a:off x="4922603" y="1773654"/>
              <a:ext cx="3623867" cy="29793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Bef>
                  <a:spcPts val="1200"/>
                </a:spcBef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Ultra fine particle monitors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endParaRPr lang="en-GB" dirty="0">
                <a:solidFill>
                  <a:schemeClr val="tx1"/>
                </a:solidFill>
              </a:endParaRPr>
            </a:p>
          </p:txBody>
        </p:sp>
        <p:pic>
          <p:nvPicPr>
            <p:cNvPr id="110" name="Grafik 2">
              <a:extLst>
                <a:ext uri="{FF2B5EF4-FFF2-40B4-BE49-F238E27FC236}">
                  <a16:creationId xmlns:a16="http://schemas.microsoft.com/office/drawing/2014/main" id="{3634F0FF-C6BF-D14F-DB3B-7606B164EAC3}"/>
                </a:ext>
              </a:extLst>
            </p:cNvPr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8885916" y="2720859"/>
              <a:ext cx="972530" cy="1593688"/>
            </a:xfrm>
            <a:prstGeom prst="rect">
              <a:avLst/>
            </a:prstGeom>
            <a:ln w="88900" cap="sq">
              <a:solidFill>
                <a:srgbClr val="FFFFFF"/>
              </a:solidFill>
              <a:miter/>
            </a:ln>
            <a:effectLst>
              <a:outerShdw blurRad="5508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2A108F29-C166-4571-720E-EA617F0258D9}"/>
                </a:ext>
              </a:extLst>
            </p:cNvPr>
            <p:cNvGrpSpPr/>
            <p:nvPr/>
          </p:nvGrpSpPr>
          <p:grpSpPr>
            <a:xfrm>
              <a:off x="4384709" y="2396000"/>
              <a:ext cx="339725" cy="504056"/>
              <a:chOff x="5681073" y="1879728"/>
              <a:chExt cx="339725" cy="504056"/>
            </a:xfrm>
          </p:grpSpPr>
          <p:sp>
            <p:nvSpPr>
              <p:cNvPr id="113" name="Rechteck 16">
                <a:extLst>
                  <a:ext uri="{FF2B5EF4-FFF2-40B4-BE49-F238E27FC236}">
                    <a16:creationId xmlns:a16="http://schemas.microsoft.com/office/drawing/2014/main" id="{F33EF65B-596A-DCBD-154D-BAC86BA640B8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Grafik 6">
                <a:extLst>
                  <a:ext uri="{FF2B5EF4-FFF2-40B4-BE49-F238E27FC236}">
                    <a16:creationId xmlns:a16="http://schemas.microsoft.com/office/drawing/2014/main" id="{9CF158EA-1381-A454-29D4-CA9BC6956D29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sp>
        <p:nvSpPr>
          <p:cNvPr id="130" name="Rechteck 19">
            <a:extLst>
              <a:ext uri="{FF2B5EF4-FFF2-40B4-BE49-F238E27FC236}">
                <a16:creationId xmlns:a16="http://schemas.microsoft.com/office/drawing/2014/main" id="{66DE3D6E-CAA4-ADB5-11E2-DDC6D3EC36B3}"/>
              </a:ext>
            </a:extLst>
          </p:cNvPr>
          <p:cNvSpPr/>
          <p:nvPr/>
        </p:nvSpPr>
        <p:spPr>
          <a:xfrm>
            <a:off x="4900310" y="1595904"/>
            <a:ext cx="3623867" cy="297934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bIns="144000" rtlCol="0" anchor="t"/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Ultra fine particle monitors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LDSA monitors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Canister sampling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Noise monitors</a:t>
            </a:r>
          </a:p>
        </p:txBody>
      </p:sp>
      <p:pic>
        <p:nvPicPr>
          <p:cNvPr id="132" name="Imagen 31">
            <a:extLst>
              <a:ext uri="{FF2B5EF4-FFF2-40B4-BE49-F238E27FC236}">
                <a16:creationId xmlns:a16="http://schemas.microsoft.com/office/drawing/2014/main" id="{49C22367-3634-4110-2E97-A231EC2C2DF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8176" y="3904384"/>
            <a:ext cx="1224136" cy="1176669"/>
          </a:xfrm>
          <a:prstGeom prst="rect">
            <a:avLst/>
          </a:prstGeom>
          <a:ln w="12700">
            <a:solidFill>
              <a:srgbClr val="05397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D16619C-3393-4C40-A047-6B587362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Installations in Tbilisi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248C3CF1-D129-42B5-A812-C0947D6D828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359441E-698B-4D24-B9BE-3F3AECF48BB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2EDD18-AB7C-8605-9C15-A6076D71F566}"/>
              </a:ext>
            </a:extLst>
          </p:cNvPr>
          <p:cNvSpPr txBox="1"/>
          <p:nvPr/>
        </p:nvSpPr>
        <p:spPr>
          <a:xfrm>
            <a:off x="4386618" y="5294726"/>
            <a:ext cx="71634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C</a:t>
            </a:r>
            <a:r>
              <a:rPr lang="en-GB" dirty="0" err="1"/>
              <a:t>ooperation</a:t>
            </a:r>
            <a:r>
              <a:rPr lang="en-GB" dirty="0"/>
              <a:t> of </a:t>
            </a:r>
            <a:r>
              <a:rPr lang="en-GB" b="1" dirty="0"/>
              <a:t>TSU (</a:t>
            </a:r>
            <a:r>
              <a:rPr lang="en-GB" b="1" dirty="0" err="1"/>
              <a:t>AtmoSimLab</a:t>
            </a:r>
            <a:r>
              <a:rPr lang="en-GB" b="1" dirty="0"/>
              <a:t>) </a:t>
            </a:r>
            <a:r>
              <a:rPr lang="en-GB" dirty="0"/>
              <a:t>and </a:t>
            </a:r>
            <a:r>
              <a:rPr lang="en-GB" b="1" dirty="0">
                <a:effectLst/>
              </a:rPr>
              <a:t>National Environmental Agency </a:t>
            </a:r>
            <a:r>
              <a:rPr lang="en-GB" dirty="0">
                <a:effectLst/>
                <a:hlinkClick r:id="rId8"/>
              </a:rPr>
              <a:t>nea.gov.ge</a:t>
            </a:r>
            <a:endParaRPr lang="en-GB" dirty="0">
              <a:effectLst/>
            </a:endParaRPr>
          </a:p>
          <a:p>
            <a:r>
              <a:rPr lang="en-GB" dirty="0"/>
              <a:t>  </a:t>
            </a:r>
          </a:p>
        </p:txBody>
      </p:sp>
      <p:pic>
        <p:nvPicPr>
          <p:cNvPr id="13" name="Picture 12" descr="A map of a city&#10;&#10;Description automatically generated">
            <a:extLst>
              <a:ext uri="{FF2B5EF4-FFF2-40B4-BE49-F238E27FC236}">
                <a16:creationId xmlns:a16="http://schemas.microsoft.com/office/drawing/2014/main" id="{9F1E6B4D-FEA1-5542-2E67-8CDF35EFD0F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1772816"/>
            <a:ext cx="3744273" cy="3856602"/>
          </a:xfrm>
          <a:prstGeom prst="rect">
            <a:avLst/>
          </a:prstGeom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161161BE-6F07-43DC-EF7C-046C88BD88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446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2508477-091F-6429-8C82-7F8D34025ADC}"/>
              </a:ext>
            </a:extLst>
          </p:cNvPr>
          <p:cNvGrpSpPr/>
          <p:nvPr/>
        </p:nvGrpSpPr>
        <p:grpSpPr>
          <a:xfrm>
            <a:off x="5603495" y="2151065"/>
            <a:ext cx="6036041" cy="3512660"/>
            <a:chOff x="5666928" y="2104814"/>
            <a:chExt cx="6036041" cy="351266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407B5B5-4F7E-37F5-DC6E-1DB08BE2B196}"/>
                </a:ext>
              </a:extLst>
            </p:cNvPr>
            <p:cNvGrpSpPr/>
            <p:nvPr/>
          </p:nvGrpSpPr>
          <p:grpSpPr>
            <a:xfrm>
              <a:off x="5666928" y="2202965"/>
              <a:ext cx="339725" cy="504056"/>
              <a:chOff x="5681073" y="1879728"/>
              <a:chExt cx="339725" cy="504056"/>
            </a:xfrm>
          </p:grpSpPr>
          <p:sp>
            <p:nvSpPr>
              <p:cNvPr id="20" name="Rechteck 16">
                <a:extLst>
                  <a:ext uri="{FF2B5EF4-FFF2-40B4-BE49-F238E27FC236}">
                    <a16:creationId xmlns:a16="http://schemas.microsoft.com/office/drawing/2014/main" id="{27BBEDEA-2669-473E-36F3-E244EE745DAA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Grafik 6">
                <a:extLst>
                  <a:ext uri="{FF2B5EF4-FFF2-40B4-BE49-F238E27FC236}">
                    <a16:creationId xmlns:a16="http://schemas.microsoft.com/office/drawing/2014/main" id="{8B576AC0-DC0C-FE89-DA20-069F65FD0373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9" name="Rechteck 19">
              <a:extLst>
                <a:ext uri="{FF2B5EF4-FFF2-40B4-BE49-F238E27FC236}">
                  <a16:creationId xmlns:a16="http://schemas.microsoft.com/office/drawing/2014/main" id="{9C83DC03-A9EF-E0BA-8F80-D7F42C27D9B2}"/>
                </a:ext>
              </a:extLst>
            </p:cNvPr>
            <p:cNvSpPr/>
            <p:nvPr/>
          </p:nvSpPr>
          <p:spPr>
            <a:xfrm>
              <a:off x="6139302" y="2104814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At measuring points, particulate matter is recorded as PM</a:t>
              </a:r>
              <a:r>
                <a:rPr lang="en-GB" baseline="-25000" dirty="0">
                  <a:solidFill>
                    <a:schemeClr val="tx1"/>
                  </a:solidFill>
                </a:rPr>
                <a:t>10</a:t>
              </a:r>
              <a:r>
                <a:rPr lang="en-GB" dirty="0">
                  <a:solidFill>
                    <a:schemeClr val="tx1"/>
                  </a:solidFill>
                </a:rPr>
                <a:t> (particle mass &lt; 10µm or PM</a:t>
              </a:r>
              <a:r>
                <a:rPr lang="en-GB" baseline="-25000" dirty="0">
                  <a:solidFill>
                    <a:schemeClr val="tx1"/>
                  </a:solidFill>
                </a:rPr>
                <a:t>2.5</a:t>
              </a:r>
              <a:r>
                <a:rPr lang="en-GB" dirty="0">
                  <a:solidFill>
                    <a:schemeClr val="tx1"/>
                  </a:solidFill>
                </a:rPr>
                <a:t> (&lt;2.5µm).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4AF1465-F4FB-1774-8AF8-5D7E89D33C7D}"/>
              </a:ext>
            </a:extLst>
          </p:cNvPr>
          <p:cNvGrpSpPr/>
          <p:nvPr/>
        </p:nvGrpSpPr>
        <p:grpSpPr>
          <a:xfrm>
            <a:off x="5603495" y="2147470"/>
            <a:ext cx="6036041" cy="3512660"/>
            <a:chOff x="5666928" y="2104814"/>
            <a:chExt cx="6036041" cy="3512660"/>
          </a:xfrm>
        </p:grpSpPr>
        <p:sp>
          <p:nvSpPr>
            <p:cNvPr id="24" name="Rechteck 19">
              <a:extLst>
                <a:ext uri="{FF2B5EF4-FFF2-40B4-BE49-F238E27FC236}">
                  <a16:creationId xmlns:a16="http://schemas.microsoft.com/office/drawing/2014/main" id="{51F318AA-CEC7-7545-152C-1B3839F4D55F}"/>
                </a:ext>
              </a:extLst>
            </p:cNvPr>
            <p:cNvSpPr/>
            <p:nvPr/>
          </p:nvSpPr>
          <p:spPr>
            <a:xfrm>
              <a:off x="6139302" y="2104814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At measuring points, particulate matter is recorded as PM</a:t>
              </a:r>
              <a:r>
                <a:rPr lang="en-GB" baseline="-25000" dirty="0">
                  <a:solidFill>
                    <a:schemeClr val="tx1"/>
                  </a:solidFill>
                </a:rPr>
                <a:t>10</a:t>
              </a:r>
              <a:r>
                <a:rPr lang="en-GB" dirty="0">
                  <a:solidFill>
                    <a:schemeClr val="tx1"/>
                  </a:solidFill>
                </a:rPr>
                <a:t> (particle mass &lt; 10µm or PM</a:t>
              </a:r>
              <a:r>
                <a:rPr lang="en-GB" baseline="-25000" dirty="0">
                  <a:solidFill>
                    <a:schemeClr val="tx1"/>
                  </a:solidFill>
                </a:rPr>
                <a:t>2.5</a:t>
              </a:r>
              <a:r>
                <a:rPr lang="en-GB" dirty="0">
                  <a:solidFill>
                    <a:schemeClr val="tx1"/>
                  </a:solidFill>
                </a:rPr>
                <a:t> (&lt;2.5µm).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Ultrafine particles in the nanometre range are thus overlooked.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419FE9F-BCA2-4398-BB58-3C0ABAC72B05}"/>
                </a:ext>
              </a:extLst>
            </p:cNvPr>
            <p:cNvGrpSpPr/>
            <p:nvPr/>
          </p:nvGrpSpPr>
          <p:grpSpPr>
            <a:xfrm>
              <a:off x="5666928" y="3103698"/>
              <a:ext cx="339725" cy="504056"/>
              <a:chOff x="5681073" y="1879728"/>
              <a:chExt cx="339725" cy="504056"/>
            </a:xfrm>
          </p:grpSpPr>
          <p:sp>
            <p:nvSpPr>
              <p:cNvPr id="25" name="Rechteck 16">
                <a:extLst>
                  <a:ext uri="{FF2B5EF4-FFF2-40B4-BE49-F238E27FC236}">
                    <a16:creationId xmlns:a16="http://schemas.microsoft.com/office/drawing/2014/main" id="{E7727889-5BEB-1A9F-9A3E-819F04C86E6B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Grafik 6">
                <a:extLst>
                  <a:ext uri="{FF2B5EF4-FFF2-40B4-BE49-F238E27FC236}">
                    <a16:creationId xmlns:a16="http://schemas.microsoft.com/office/drawing/2014/main" id="{31D63258-FA70-C12A-C574-B64DE8DA23F2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783D0DA-12BC-107A-A01F-91CCD8A71A1A}"/>
              </a:ext>
            </a:extLst>
          </p:cNvPr>
          <p:cNvGrpSpPr/>
          <p:nvPr/>
        </p:nvGrpSpPr>
        <p:grpSpPr>
          <a:xfrm>
            <a:off x="5603495" y="2151065"/>
            <a:ext cx="6036041" cy="3512660"/>
            <a:chOff x="5666928" y="2104814"/>
            <a:chExt cx="6036041" cy="3512660"/>
          </a:xfrm>
        </p:grpSpPr>
        <p:sp>
          <p:nvSpPr>
            <p:cNvPr id="29" name="Rechteck 19">
              <a:extLst>
                <a:ext uri="{FF2B5EF4-FFF2-40B4-BE49-F238E27FC236}">
                  <a16:creationId xmlns:a16="http://schemas.microsoft.com/office/drawing/2014/main" id="{7190ED77-0E25-5D91-1FB6-275BF7C4BE66}"/>
                </a:ext>
              </a:extLst>
            </p:cNvPr>
            <p:cNvSpPr/>
            <p:nvPr/>
          </p:nvSpPr>
          <p:spPr>
            <a:xfrm>
              <a:off x="6139302" y="2104814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At measuring points, particulate matter is recorded as PM</a:t>
              </a:r>
              <a:r>
                <a:rPr lang="en-GB" baseline="-25000" dirty="0">
                  <a:solidFill>
                    <a:schemeClr val="tx1"/>
                  </a:solidFill>
                </a:rPr>
                <a:t>10</a:t>
              </a:r>
              <a:r>
                <a:rPr lang="en-GB" dirty="0">
                  <a:solidFill>
                    <a:schemeClr val="tx1"/>
                  </a:solidFill>
                </a:rPr>
                <a:t> (particle mass &lt; 10µm or PM</a:t>
              </a:r>
              <a:r>
                <a:rPr lang="en-GB" baseline="-25000" dirty="0">
                  <a:solidFill>
                    <a:schemeClr val="tx1"/>
                  </a:solidFill>
                </a:rPr>
                <a:t>2.5</a:t>
              </a:r>
              <a:r>
                <a:rPr lang="en-GB" dirty="0">
                  <a:solidFill>
                    <a:schemeClr val="tx1"/>
                  </a:solidFill>
                </a:rPr>
                <a:t> (&lt;2.5µm).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Ultrafine particles in the nanometre range are thus overlooked.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Ultrafine particles have different sources than heavier particles, but are more dangerous because they can penetrate deep into the lungs.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243324E-74CD-0016-20B3-D7AD3E33D203}"/>
                </a:ext>
              </a:extLst>
            </p:cNvPr>
            <p:cNvGrpSpPr/>
            <p:nvPr/>
          </p:nvGrpSpPr>
          <p:grpSpPr>
            <a:xfrm>
              <a:off x="5666928" y="4004431"/>
              <a:ext cx="339725" cy="504056"/>
              <a:chOff x="5681073" y="1879728"/>
              <a:chExt cx="339725" cy="504056"/>
            </a:xfrm>
          </p:grpSpPr>
          <p:sp>
            <p:nvSpPr>
              <p:cNvPr id="30" name="Rechteck 16">
                <a:extLst>
                  <a:ext uri="{FF2B5EF4-FFF2-40B4-BE49-F238E27FC236}">
                    <a16:creationId xmlns:a16="http://schemas.microsoft.com/office/drawing/2014/main" id="{01FE0A61-B567-1576-5779-AA6D5FC43A2D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Grafik 6">
                <a:extLst>
                  <a:ext uri="{FF2B5EF4-FFF2-40B4-BE49-F238E27FC236}">
                    <a16:creationId xmlns:a16="http://schemas.microsoft.com/office/drawing/2014/main" id="{8E2A1BD3-07D4-3717-BD9B-F0FCC13448BA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3C1047B-4CCE-3395-62C1-8DF34BE4750F}"/>
              </a:ext>
            </a:extLst>
          </p:cNvPr>
          <p:cNvGrpSpPr/>
          <p:nvPr/>
        </p:nvGrpSpPr>
        <p:grpSpPr>
          <a:xfrm>
            <a:off x="5623373" y="2151065"/>
            <a:ext cx="6016163" cy="3512660"/>
            <a:chOff x="5666928" y="2104814"/>
            <a:chExt cx="6016163" cy="3512660"/>
          </a:xfrm>
        </p:grpSpPr>
        <p:sp>
          <p:nvSpPr>
            <p:cNvPr id="33" name="Rechteck 19">
              <a:extLst>
                <a:ext uri="{FF2B5EF4-FFF2-40B4-BE49-F238E27FC236}">
                  <a16:creationId xmlns:a16="http://schemas.microsoft.com/office/drawing/2014/main" id="{50C3132C-18FF-E298-53B4-DED0C647A581}"/>
                </a:ext>
              </a:extLst>
            </p:cNvPr>
            <p:cNvSpPr/>
            <p:nvPr/>
          </p:nvSpPr>
          <p:spPr>
            <a:xfrm>
              <a:off x="6119424" y="2104814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At measuring points, particulate matter is recorded as PM</a:t>
              </a:r>
              <a:r>
                <a:rPr lang="en-GB" baseline="-25000" dirty="0">
                  <a:solidFill>
                    <a:schemeClr val="tx1"/>
                  </a:solidFill>
                </a:rPr>
                <a:t>10</a:t>
              </a:r>
              <a:r>
                <a:rPr lang="en-GB" dirty="0">
                  <a:solidFill>
                    <a:schemeClr val="tx1"/>
                  </a:solidFill>
                </a:rPr>
                <a:t> (particle mass &lt; 10µm or PM</a:t>
              </a:r>
              <a:r>
                <a:rPr lang="en-GB" baseline="-25000" dirty="0">
                  <a:solidFill>
                    <a:schemeClr val="tx1"/>
                  </a:solidFill>
                </a:rPr>
                <a:t>2.5</a:t>
              </a:r>
              <a:r>
                <a:rPr lang="en-GB" dirty="0">
                  <a:solidFill>
                    <a:schemeClr val="tx1"/>
                  </a:solidFill>
                </a:rPr>
                <a:t> (&lt;2.5µm).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Ultrafine particles in the nanometre range are thus overlooked.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Ultrafine particles have different sources than heavier particles, but are more dangerous because they can penetrate deep into the lungs.</a:t>
              </a:r>
              <a:endParaRPr lang="de-DE" dirty="0">
                <a:solidFill>
                  <a:schemeClr val="tx1"/>
                </a:solidFill>
              </a:endParaRP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While there are thousands of measuring stations for PM10 across Europe, only a handful of measuring stations measure ultra-fine dust.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8748819-4BC5-B479-DF65-E5643DF1F612}"/>
                </a:ext>
              </a:extLst>
            </p:cNvPr>
            <p:cNvGrpSpPr/>
            <p:nvPr/>
          </p:nvGrpSpPr>
          <p:grpSpPr>
            <a:xfrm>
              <a:off x="5666928" y="4905164"/>
              <a:ext cx="339725" cy="504056"/>
              <a:chOff x="5681073" y="1879728"/>
              <a:chExt cx="339725" cy="504056"/>
            </a:xfrm>
          </p:grpSpPr>
          <p:sp>
            <p:nvSpPr>
              <p:cNvPr id="35" name="Rechteck 16">
                <a:extLst>
                  <a:ext uri="{FF2B5EF4-FFF2-40B4-BE49-F238E27FC236}">
                    <a16:creationId xmlns:a16="http://schemas.microsoft.com/office/drawing/2014/main" id="{41A8F82D-28F1-2CF6-1916-5315FE7CB825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Grafik 6">
                <a:extLst>
                  <a:ext uri="{FF2B5EF4-FFF2-40B4-BE49-F238E27FC236}">
                    <a16:creationId xmlns:a16="http://schemas.microsoft.com/office/drawing/2014/main" id="{F9CD8EA8-C09E-7A46-C0F9-D9EDDB7DC295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DD16619C-3393-4C40-A047-6B587362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none" dirty="0"/>
              <a:t>P</a:t>
            </a:r>
            <a:r>
              <a:rPr lang="en-GB" cap="none" dirty="0" err="1"/>
              <a:t>ollutants</a:t>
            </a:r>
            <a:r>
              <a:rPr lang="en-GB" cap="none" dirty="0"/>
              <a:t> of Emerging Concern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248C3CF1-D129-42B5-A812-C0947D6D828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359441E-698B-4D24-B9BE-3F3AECF48BB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CC45F7D-E3E4-4EF0-9BD2-EAD57B3FDC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6836" y="901923"/>
            <a:ext cx="11449049" cy="509994"/>
          </a:xfrm>
        </p:spPr>
        <p:txBody>
          <a:bodyPr/>
          <a:lstStyle/>
          <a:p>
            <a:r>
              <a:rPr lang="de-DE" dirty="0"/>
              <a:t>Ultrafine </a:t>
            </a:r>
            <a:r>
              <a:rPr lang="de-DE" dirty="0" err="1"/>
              <a:t>particles</a:t>
            </a:r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DAB6AD-4456-998E-B42D-D6C71702C8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36" y="1488602"/>
            <a:ext cx="3312368" cy="2765453"/>
          </a:xfrm>
          <a:prstGeom prst="rect">
            <a:avLst/>
          </a:prstGeom>
        </p:spPr>
      </p:pic>
      <p:sp>
        <p:nvSpPr>
          <p:cNvPr id="15" name="Rechteck 5">
            <a:extLst>
              <a:ext uri="{FF2B5EF4-FFF2-40B4-BE49-F238E27FC236}">
                <a16:creationId xmlns:a16="http://schemas.microsoft.com/office/drawing/2014/main" id="{C0ECD5CB-E890-0034-ABD5-4D233DCDE4EF}"/>
              </a:ext>
            </a:extLst>
          </p:cNvPr>
          <p:cNvSpPr/>
          <p:nvPr/>
        </p:nvSpPr>
        <p:spPr>
          <a:xfrm>
            <a:off x="5628579" y="1448780"/>
            <a:ext cx="6038543" cy="5040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pPr>
              <a:lnSpc>
                <a:spcPct val="95000"/>
              </a:lnSpc>
            </a:pPr>
            <a:r>
              <a:rPr lang="pt-BR" b="1" dirty="0">
                <a:solidFill>
                  <a:schemeClr val="tx1"/>
                </a:solidFill>
              </a:rPr>
              <a:t>Ultrafine Particles</a:t>
            </a:r>
          </a:p>
        </p:txBody>
      </p:sp>
      <p:sp>
        <p:nvSpPr>
          <p:cNvPr id="16" name="Grafik 6">
            <a:extLst>
              <a:ext uri="{FF2B5EF4-FFF2-40B4-BE49-F238E27FC236}">
                <a16:creationId xmlns:a16="http://schemas.microsoft.com/office/drawing/2014/main" id="{CC522859-5E7E-747B-15C7-DC3AE6A5F815}"/>
              </a:ext>
            </a:extLst>
          </p:cNvPr>
          <p:cNvSpPr/>
          <p:nvPr/>
        </p:nvSpPr>
        <p:spPr>
          <a:xfrm rot="5400000">
            <a:off x="5763729" y="1516308"/>
            <a:ext cx="170101" cy="339002"/>
          </a:xfrm>
          <a:custGeom>
            <a:avLst/>
            <a:gdLst>
              <a:gd name="connsiteX0" fmla="*/ -194 w 658120"/>
              <a:gd name="connsiteY0" fmla="*/ 1190768 h 1311598"/>
              <a:gd name="connsiteX1" fmla="*/ 163827 w 658120"/>
              <a:gd name="connsiteY1" fmla="*/ 1257443 h 1311598"/>
              <a:gd name="connsiteX2" fmla="*/ 589975 w 658120"/>
              <a:gd name="connsiteY2" fmla="*/ 822722 h 1311598"/>
              <a:gd name="connsiteX3" fmla="*/ 589975 w 658120"/>
              <a:gd name="connsiteY3" fmla="*/ 488109 h 1311598"/>
              <a:gd name="connsiteX4" fmla="*/ 163827 w 658120"/>
              <a:gd name="connsiteY4" fmla="*/ 53388 h 1311598"/>
              <a:gd name="connsiteX5" fmla="*/ -194 w 658120"/>
              <a:gd name="connsiteY5" fmla="*/ 120063 h 1311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8120" h="1311598">
                <a:moveTo>
                  <a:pt x="-194" y="1190768"/>
                </a:moveTo>
                <a:cubicBezTo>
                  <a:pt x="-194" y="1320213"/>
                  <a:pt x="73244" y="1350217"/>
                  <a:pt x="163827" y="1257443"/>
                </a:cubicBezTo>
                <a:lnTo>
                  <a:pt x="589975" y="822722"/>
                </a:lnTo>
                <a:cubicBezTo>
                  <a:pt x="680577" y="729587"/>
                  <a:pt x="680577" y="581244"/>
                  <a:pt x="589975" y="488109"/>
                </a:cubicBezTo>
                <a:lnTo>
                  <a:pt x="163827" y="53388"/>
                </a:lnTo>
                <a:cubicBezTo>
                  <a:pt x="73244" y="-39004"/>
                  <a:pt x="-194" y="-9001"/>
                  <a:pt x="-194" y="12006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4" name="Picture 3" descr="A diagram of a particle diameter&#10;&#10;Description automatically generated">
            <a:extLst>
              <a:ext uri="{FF2B5EF4-FFF2-40B4-BE49-F238E27FC236}">
                <a16:creationId xmlns:a16="http://schemas.microsoft.com/office/drawing/2014/main" id="{39721EBD-A574-A10E-2B30-FEABAB41E2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1411917"/>
            <a:ext cx="4571607" cy="376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0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FBC4D-206F-5550-08D6-E682B6974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19">
            <a:extLst>
              <a:ext uri="{FF2B5EF4-FFF2-40B4-BE49-F238E27FC236}">
                <a16:creationId xmlns:a16="http://schemas.microsoft.com/office/drawing/2014/main" id="{5E5D41A8-E5A6-BE7D-6228-48D054A5DCCD}"/>
              </a:ext>
            </a:extLst>
          </p:cNvPr>
          <p:cNvSpPr/>
          <p:nvPr/>
        </p:nvSpPr>
        <p:spPr>
          <a:xfrm>
            <a:off x="6228905" y="2151065"/>
            <a:ext cx="5410632" cy="35126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bIns="144000" rtlCol="0" anchor="t"/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surface area that deposit in the human respiratory tract [in μm²/cm³ of air inhaled dust]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measured directly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Seasonal averages 35 to 50 μm²/cm³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GB" dirty="0">
                <a:solidFill>
                  <a:schemeClr val="tx1"/>
                </a:solidFill>
              </a:rPr>
              <a:t>Midday concentrations typically fall between 25 and 40 μm²/cm³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endParaRPr lang="en-GB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  <a:spcAft>
                <a:spcPts val="1200"/>
              </a:spcAft>
            </a:pP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4388B7C-A335-2BF3-48AC-1150B8028018}"/>
              </a:ext>
            </a:extLst>
          </p:cNvPr>
          <p:cNvGrpSpPr/>
          <p:nvPr/>
        </p:nvGrpSpPr>
        <p:grpSpPr>
          <a:xfrm>
            <a:off x="5709980" y="4525738"/>
            <a:ext cx="339725" cy="504056"/>
            <a:chOff x="5681073" y="1879728"/>
            <a:chExt cx="339725" cy="504056"/>
          </a:xfrm>
        </p:grpSpPr>
        <p:sp>
          <p:nvSpPr>
            <p:cNvPr id="35" name="Rechteck 16">
              <a:extLst>
                <a:ext uri="{FF2B5EF4-FFF2-40B4-BE49-F238E27FC236}">
                  <a16:creationId xmlns:a16="http://schemas.microsoft.com/office/drawing/2014/main" id="{75F9DFA3-602F-DC84-1C73-3A9E35040405}"/>
                </a:ext>
              </a:extLst>
            </p:cNvPr>
            <p:cNvSpPr/>
            <p:nvPr/>
          </p:nvSpPr>
          <p:spPr>
            <a:xfrm>
              <a:off x="5681073" y="1879728"/>
              <a:ext cx="339725" cy="5040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pPr>
                <a:lnSpc>
                  <a:spcPct val="95000"/>
                </a:lnSpc>
              </a:pP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Grafik 6">
              <a:extLst>
                <a:ext uri="{FF2B5EF4-FFF2-40B4-BE49-F238E27FC236}">
                  <a16:creationId xmlns:a16="http://schemas.microsoft.com/office/drawing/2014/main" id="{5D9E9E8D-028B-BCEE-5E6E-0254ABCC142B}"/>
                </a:ext>
              </a:extLst>
            </p:cNvPr>
            <p:cNvSpPr/>
            <p:nvPr/>
          </p:nvSpPr>
          <p:spPr>
            <a:xfrm>
              <a:off x="5799103" y="1962255"/>
              <a:ext cx="170101" cy="339002"/>
            </a:xfrm>
            <a:custGeom>
              <a:avLst/>
              <a:gdLst>
                <a:gd name="connsiteX0" fmla="*/ -194 w 658120"/>
                <a:gd name="connsiteY0" fmla="*/ 1190768 h 1311598"/>
                <a:gd name="connsiteX1" fmla="*/ 163827 w 658120"/>
                <a:gd name="connsiteY1" fmla="*/ 1257443 h 1311598"/>
                <a:gd name="connsiteX2" fmla="*/ 589975 w 658120"/>
                <a:gd name="connsiteY2" fmla="*/ 822722 h 1311598"/>
                <a:gd name="connsiteX3" fmla="*/ 589975 w 658120"/>
                <a:gd name="connsiteY3" fmla="*/ 488109 h 1311598"/>
                <a:gd name="connsiteX4" fmla="*/ 163827 w 658120"/>
                <a:gd name="connsiteY4" fmla="*/ 53388 h 1311598"/>
                <a:gd name="connsiteX5" fmla="*/ -194 w 658120"/>
                <a:gd name="connsiteY5" fmla="*/ 120063 h 131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120" h="1311598">
                  <a:moveTo>
                    <a:pt x="-194" y="1190768"/>
                  </a:moveTo>
                  <a:cubicBezTo>
                    <a:pt x="-194" y="1320213"/>
                    <a:pt x="73244" y="1350217"/>
                    <a:pt x="163827" y="1257443"/>
                  </a:cubicBezTo>
                  <a:lnTo>
                    <a:pt x="589975" y="822722"/>
                  </a:lnTo>
                  <a:cubicBezTo>
                    <a:pt x="680577" y="729587"/>
                    <a:pt x="680577" y="581244"/>
                    <a:pt x="589975" y="488109"/>
                  </a:cubicBezTo>
                  <a:lnTo>
                    <a:pt x="163827" y="53388"/>
                  </a:lnTo>
                  <a:cubicBezTo>
                    <a:pt x="73244" y="-39004"/>
                    <a:pt x="-194" y="-9001"/>
                    <a:pt x="-194" y="12006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F807F5B1-326A-4D9E-9C6F-B59A28007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none" dirty="0"/>
              <a:t>P</a:t>
            </a:r>
            <a:r>
              <a:rPr lang="en-GB" cap="none" dirty="0" err="1"/>
              <a:t>ollutants</a:t>
            </a:r>
            <a:r>
              <a:rPr lang="en-GB" cap="none" dirty="0"/>
              <a:t> of Emerging Concern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C000B384-5785-BDF6-17E8-1F2C1918DBE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999688C5-56E7-FAF6-2B11-2A184BD0B4A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1FB3564-A9CB-D5BF-3225-C864C4E68A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6836" y="901923"/>
            <a:ext cx="11449049" cy="509994"/>
          </a:xfrm>
        </p:spPr>
        <p:txBody>
          <a:bodyPr/>
          <a:lstStyle/>
          <a:p>
            <a:r>
              <a:rPr lang="de-DE" dirty="0"/>
              <a:t>Lung </a:t>
            </a:r>
            <a:r>
              <a:rPr lang="de-DE" dirty="0" err="1"/>
              <a:t>Deposited</a:t>
            </a:r>
            <a:r>
              <a:rPr lang="de-DE"/>
              <a:t> Surface Area</a:t>
            </a:r>
            <a:endParaRPr lang="de-DE" dirty="0"/>
          </a:p>
        </p:txBody>
      </p:sp>
      <p:sp>
        <p:nvSpPr>
          <p:cNvPr id="15" name="Rechteck 5">
            <a:extLst>
              <a:ext uri="{FF2B5EF4-FFF2-40B4-BE49-F238E27FC236}">
                <a16:creationId xmlns:a16="http://schemas.microsoft.com/office/drawing/2014/main" id="{AC09E3F3-BDC0-939D-4DF1-2346F7F54D64}"/>
              </a:ext>
            </a:extLst>
          </p:cNvPr>
          <p:cNvSpPr/>
          <p:nvPr/>
        </p:nvSpPr>
        <p:spPr>
          <a:xfrm>
            <a:off x="5623374" y="1448780"/>
            <a:ext cx="6043748" cy="5040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pPr>
              <a:lnSpc>
                <a:spcPct val="95000"/>
              </a:lnSpc>
            </a:pPr>
            <a:r>
              <a:rPr lang="pt-BR" b="1" dirty="0">
                <a:solidFill>
                  <a:schemeClr val="tx1"/>
                </a:solidFill>
              </a:rPr>
              <a:t>         LDSA</a:t>
            </a:r>
          </a:p>
        </p:txBody>
      </p:sp>
      <p:sp>
        <p:nvSpPr>
          <p:cNvPr id="16" name="Grafik 6">
            <a:extLst>
              <a:ext uri="{FF2B5EF4-FFF2-40B4-BE49-F238E27FC236}">
                <a16:creationId xmlns:a16="http://schemas.microsoft.com/office/drawing/2014/main" id="{02B8DA1A-FC6F-C29F-AFF5-50E6582E01D5}"/>
              </a:ext>
            </a:extLst>
          </p:cNvPr>
          <p:cNvSpPr/>
          <p:nvPr/>
        </p:nvSpPr>
        <p:spPr>
          <a:xfrm rot="5400000">
            <a:off x="5763729" y="1516308"/>
            <a:ext cx="170101" cy="339002"/>
          </a:xfrm>
          <a:custGeom>
            <a:avLst/>
            <a:gdLst>
              <a:gd name="connsiteX0" fmla="*/ -194 w 658120"/>
              <a:gd name="connsiteY0" fmla="*/ 1190768 h 1311598"/>
              <a:gd name="connsiteX1" fmla="*/ 163827 w 658120"/>
              <a:gd name="connsiteY1" fmla="*/ 1257443 h 1311598"/>
              <a:gd name="connsiteX2" fmla="*/ 589975 w 658120"/>
              <a:gd name="connsiteY2" fmla="*/ 822722 h 1311598"/>
              <a:gd name="connsiteX3" fmla="*/ 589975 w 658120"/>
              <a:gd name="connsiteY3" fmla="*/ 488109 h 1311598"/>
              <a:gd name="connsiteX4" fmla="*/ 163827 w 658120"/>
              <a:gd name="connsiteY4" fmla="*/ 53388 h 1311598"/>
              <a:gd name="connsiteX5" fmla="*/ -194 w 658120"/>
              <a:gd name="connsiteY5" fmla="*/ 120063 h 1311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8120" h="1311598">
                <a:moveTo>
                  <a:pt x="-194" y="1190768"/>
                </a:moveTo>
                <a:cubicBezTo>
                  <a:pt x="-194" y="1320213"/>
                  <a:pt x="73244" y="1350217"/>
                  <a:pt x="163827" y="1257443"/>
                </a:cubicBezTo>
                <a:lnTo>
                  <a:pt x="589975" y="822722"/>
                </a:lnTo>
                <a:cubicBezTo>
                  <a:pt x="680577" y="729587"/>
                  <a:pt x="680577" y="581244"/>
                  <a:pt x="589975" y="488109"/>
                </a:cubicBezTo>
                <a:lnTo>
                  <a:pt x="163827" y="53388"/>
                </a:lnTo>
                <a:cubicBezTo>
                  <a:pt x="73244" y="-39004"/>
                  <a:pt x="-194" y="-9001"/>
                  <a:pt x="-194" y="12006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12" name="Grafik 1">
            <a:extLst>
              <a:ext uri="{FF2B5EF4-FFF2-40B4-BE49-F238E27FC236}">
                <a16:creationId xmlns:a16="http://schemas.microsoft.com/office/drawing/2014/main" id="{A53EEA1D-B50D-FBE5-8B04-4AACF1084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6401"/>
          <a:stretch>
            <a:fillRect/>
          </a:stretch>
        </p:blipFill>
        <p:spPr>
          <a:xfrm>
            <a:off x="956107" y="1299330"/>
            <a:ext cx="4785296" cy="275319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453059A-50EF-C0D6-4C4D-6631C861BD3F}"/>
              </a:ext>
            </a:extLst>
          </p:cNvPr>
          <p:cNvGrpSpPr/>
          <p:nvPr/>
        </p:nvGrpSpPr>
        <p:grpSpPr>
          <a:xfrm>
            <a:off x="5709980" y="2403093"/>
            <a:ext cx="339725" cy="504056"/>
            <a:chOff x="5681073" y="1879728"/>
            <a:chExt cx="339725" cy="504056"/>
          </a:xfrm>
        </p:grpSpPr>
        <p:sp>
          <p:nvSpPr>
            <p:cNvPr id="7" name="Rechteck 16">
              <a:extLst>
                <a:ext uri="{FF2B5EF4-FFF2-40B4-BE49-F238E27FC236}">
                  <a16:creationId xmlns:a16="http://schemas.microsoft.com/office/drawing/2014/main" id="{E08BB77E-798D-A5AD-7413-3FB1436A4375}"/>
                </a:ext>
              </a:extLst>
            </p:cNvPr>
            <p:cNvSpPr/>
            <p:nvPr/>
          </p:nvSpPr>
          <p:spPr>
            <a:xfrm>
              <a:off x="5681073" y="1879728"/>
              <a:ext cx="339725" cy="5040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pPr>
                <a:lnSpc>
                  <a:spcPct val="95000"/>
                </a:lnSpc>
              </a:pP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Grafik 6">
              <a:extLst>
                <a:ext uri="{FF2B5EF4-FFF2-40B4-BE49-F238E27FC236}">
                  <a16:creationId xmlns:a16="http://schemas.microsoft.com/office/drawing/2014/main" id="{573473D5-8CBA-066D-C608-7AE13DC356EF}"/>
                </a:ext>
              </a:extLst>
            </p:cNvPr>
            <p:cNvSpPr/>
            <p:nvPr/>
          </p:nvSpPr>
          <p:spPr>
            <a:xfrm>
              <a:off x="5799103" y="1962255"/>
              <a:ext cx="170101" cy="339002"/>
            </a:xfrm>
            <a:custGeom>
              <a:avLst/>
              <a:gdLst>
                <a:gd name="connsiteX0" fmla="*/ -194 w 658120"/>
                <a:gd name="connsiteY0" fmla="*/ 1190768 h 1311598"/>
                <a:gd name="connsiteX1" fmla="*/ 163827 w 658120"/>
                <a:gd name="connsiteY1" fmla="*/ 1257443 h 1311598"/>
                <a:gd name="connsiteX2" fmla="*/ 589975 w 658120"/>
                <a:gd name="connsiteY2" fmla="*/ 822722 h 1311598"/>
                <a:gd name="connsiteX3" fmla="*/ 589975 w 658120"/>
                <a:gd name="connsiteY3" fmla="*/ 488109 h 1311598"/>
                <a:gd name="connsiteX4" fmla="*/ 163827 w 658120"/>
                <a:gd name="connsiteY4" fmla="*/ 53388 h 1311598"/>
                <a:gd name="connsiteX5" fmla="*/ -194 w 658120"/>
                <a:gd name="connsiteY5" fmla="*/ 120063 h 131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120" h="1311598">
                  <a:moveTo>
                    <a:pt x="-194" y="1190768"/>
                  </a:moveTo>
                  <a:cubicBezTo>
                    <a:pt x="-194" y="1320213"/>
                    <a:pt x="73244" y="1350217"/>
                    <a:pt x="163827" y="1257443"/>
                  </a:cubicBezTo>
                  <a:lnTo>
                    <a:pt x="589975" y="822722"/>
                  </a:lnTo>
                  <a:cubicBezTo>
                    <a:pt x="680577" y="729587"/>
                    <a:pt x="680577" y="581244"/>
                    <a:pt x="589975" y="488109"/>
                  </a:cubicBezTo>
                  <a:lnTo>
                    <a:pt x="163827" y="53388"/>
                  </a:lnTo>
                  <a:cubicBezTo>
                    <a:pt x="73244" y="-39004"/>
                    <a:pt x="-194" y="-9001"/>
                    <a:pt x="-194" y="12006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9363DA4-9166-F396-7FC7-5EC80F40FA8F}"/>
              </a:ext>
            </a:extLst>
          </p:cNvPr>
          <p:cNvGrpSpPr/>
          <p:nvPr/>
        </p:nvGrpSpPr>
        <p:grpSpPr>
          <a:xfrm>
            <a:off x="5720948" y="3128338"/>
            <a:ext cx="339725" cy="504056"/>
            <a:chOff x="5681073" y="1879728"/>
            <a:chExt cx="339725" cy="504056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B3FAD500-7534-B6AB-667E-DBF8F0870F1A}"/>
                </a:ext>
              </a:extLst>
            </p:cNvPr>
            <p:cNvSpPr/>
            <p:nvPr/>
          </p:nvSpPr>
          <p:spPr>
            <a:xfrm>
              <a:off x="5681073" y="1879728"/>
              <a:ext cx="339725" cy="5040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pPr>
                <a:lnSpc>
                  <a:spcPct val="95000"/>
                </a:lnSpc>
              </a:pP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Grafik 6">
              <a:extLst>
                <a:ext uri="{FF2B5EF4-FFF2-40B4-BE49-F238E27FC236}">
                  <a16:creationId xmlns:a16="http://schemas.microsoft.com/office/drawing/2014/main" id="{7AE54770-2D6F-FC6E-0F7E-23801D61A8A1}"/>
                </a:ext>
              </a:extLst>
            </p:cNvPr>
            <p:cNvSpPr/>
            <p:nvPr/>
          </p:nvSpPr>
          <p:spPr>
            <a:xfrm>
              <a:off x="5799103" y="1962255"/>
              <a:ext cx="170101" cy="339002"/>
            </a:xfrm>
            <a:custGeom>
              <a:avLst/>
              <a:gdLst>
                <a:gd name="connsiteX0" fmla="*/ -194 w 658120"/>
                <a:gd name="connsiteY0" fmla="*/ 1190768 h 1311598"/>
                <a:gd name="connsiteX1" fmla="*/ 163827 w 658120"/>
                <a:gd name="connsiteY1" fmla="*/ 1257443 h 1311598"/>
                <a:gd name="connsiteX2" fmla="*/ 589975 w 658120"/>
                <a:gd name="connsiteY2" fmla="*/ 822722 h 1311598"/>
                <a:gd name="connsiteX3" fmla="*/ 589975 w 658120"/>
                <a:gd name="connsiteY3" fmla="*/ 488109 h 1311598"/>
                <a:gd name="connsiteX4" fmla="*/ 163827 w 658120"/>
                <a:gd name="connsiteY4" fmla="*/ 53388 h 1311598"/>
                <a:gd name="connsiteX5" fmla="*/ -194 w 658120"/>
                <a:gd name="connsiteY5" fmla="*/ 120063 h 131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120" h="1311598">
                  <a:moveTo>
                    <a:pt x="-194" y="1190768"/>
                  </a:moveTo>
                  <a:cubicBezTo>
                    <a:pt x="-194" y="1320213"/>
                    <a:pt x="73244" y="1350217"/>
                    <a:pt x="163827" y="1257443"/>
                  </a:cubicBezTo>
                  <a:lnTo>
                    <a:pt x="589975" y="822722"/>
                  </a:lnTo>
                  <a:cubicBezTo>
                    <a:pt x="680577" y="729587"/>
                    <a:pt x="680577" y="581244"/>
                    <a:pt x="589975" y="488109"/>
                  </a:cubicBezTo>
                  <a:lnTo>
                    <a:pt x="163827" y="53388"/>
                  </a:lnTo>
                  <a:cubicBezTo>
                    <a:pt x="73244" y="-39004"/>
                    <a:pt x="-194" y="-9001"/>
                    <a:pt x="-194" y="12006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4336662-359F-0A2B-25A1-82FE181E0622}"/>
              </a:ext>
            </a:extLst>
          </p:cNvPr>
          <p:cNvGrpSpPr/>
          <p:nvPr/>
        </p:nvGrpSpPr>
        <p:grpSpPr>
          <a:xfrm>
            <a:off x="5720948" y="3844189"/>
            <a:ext cx="339725" cy="504056"/>
            <a:chOff x="5681073" y="1879728"/>
            <a:chExt cx="339725" cy="504056"/>
          </a:xfrm>
        </p:grpSpPr>
        <p:sp>
          <p:nvSpPr>
            <p:cNvPr id="20" name="Rechteck 16">
              <a:extLst>
                <a:ext uri="{FF2B5EF4-FFF2-40B4-BE49-F238E27FC236}">
                  <a16:creationId xmlns:a16="http://schemas.microsoft.com/office/drawing/2014/main" id="{31474E61-85AE-124F-609F-1A3E017FE73F}"/>
                </a:ext>
              </a:extLst>
            </p:cNvPr>
            <p:cNvSpPr/>
            <p:nvPr/>
          </p:nvSpPr>
          <p:spPr>
            <a:xfrm>
              <a:off x="5681073" y="1879728"/>
              <a:ext cx="339725" cy="5040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pPr>
                <a:lnSpc>
                  <a:spcPct val="95000"/>
                </a:lnSpc>
              </a:pP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Grafik 6">
              <a:extLst>
                <a:ext uri="{FF2B5EF4-FFF2-40B4-BE49-F238E27FC236}">
                  <a16:creationId xmlns:a16="http://schemas.microsoft.com/office/drawing/2014/main" id="{9968094F-6074-2A2D-5125-1CFE969D93BF}"/>
                </a:ext>
              </a:extLst>
            </p:cNvPr>
            <p:cNvSpPr/>
            <p:nvPr/>
          </p:nvSpPr>
          <p:spPr>
            <a:xfrm>
              <a:off x="5799103" y="1962255"/>
              <a:ext cx="170101" cy="339002"/>
            </a:xfrm>
            <a:custGeom>
              <a:avLst/>
              <a:gdLst>
                <a:gd name="connsiteX0" fmla="*/ -194 w 658120"/>
                <a:gd name="connsiteY0" fmla="*/ 1190768 h 1311598"/>
                <a:gd name="connsiteX1" fmla="*/ 163827 w 658120"/>
                <a:gd name="connsiteY1" fmla="*/ 1257443 h 1311598"/>
                <a:gd name="connsiteX2" fmla="*/ 589975 w 658120"/>
                <a:gd name="connsiteY2" fmla="*/ 822722 h 1311598"/>
                <a:gd name="connsiteX3" fmla="*/ 589975 w 658120"/>
                <a:gd name="connsiteY3" fmla="*/ 488109 h 1311598"/>
                <a:gd name="connsiteX4" fmla="*/ 163827 w 658120"/>
                <a:gd name="connsiteY4" fmla="*/ 53388 h 1311598"/>
                <a:gd name="connsiteX5" fmla="*/ -194 w 658120"/>
                <a:gd name="connsiteY5" fmla="*/ 120063 h 131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120" h="1311598">
                  <a:moveTo>
                    <a:pt x="-194" y="1190768"/>
                  </a:moveTo>
                  <a:cubicBezTo>
                    <a:pt x="-194" y="1320213"/>
                    <a:pt x="73244" y="1350217"/>
                    <a:pt x="163827" y="1257443"/>
                  </a:cubicBezTo>
                  <a:lnTo>
                    <a:pt x="589975" y="822722"/>
                  </a:lnTo>
                  <a:cubicBezTo>
                    <a:pt x="680577" y="729587"/>
                    <a:pt x="680577" y="581244"/>
                    <a:pt x="589975" y="488109"/>
                  </a:cubicBezTo>
                  <a:lnTo>
                    <a:pt x="163827" y="53388"/>
                  </a:lnTo>
                  <a:cubicBezTo>
                    <a:pt x="73244" y="-39004"/>
                    <a:pt x="-194" y="-9001"/>
                    <a:pt x="-194" y="12006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14" name="Grafik 1">
            <a:extLst>
              <a:ext uri="{FF2B5EF4-FFF2-40B4-BE49-F238E27FC236}">
                <a16:creationId xmlns:a16="http://schemas.microsoft.com/office/drawing/2014/main" id="{4E2F13BD-B968-B436-844B-45A3FBF266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880" t="9427" r="-858" b="7994"/>
          <a:stretch>
            <a:fillRect/>
          </a:stretch>
        </p:blipFill>
        <p:spPr>
          <a:xfrm>
            <a:off x="827835" y="3186180"/>
            <a:ext cx="2194323" cy="284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721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C36BA-B93B-408B-A789-FA27FA3B8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868FD1-4C51-E185-DCD0-DBF94D40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LDSA in Tbilisi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38A0C463-E376-F20F-3E0E-9DEABCFBCF2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398B743-7071-A7E8-89D7-4375E3BA973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17</a:t>
            </a:fld>
            <a:endParaRPr lang="de-D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F4A4A1-768B-F248-3CED-D9CE9CBEE6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8" b="1614"/>
          <a:stretch/>
        </p:blipFill>
        <p:spPr bwMode="auto">
          <a:xfrm>
            <a:off x="551384" y="1268760"/>
            <a:ext cx="5795010" cy="1087120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2F3C89-6E0C-7281-5481-012B7EEB81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" t="17913" r="687" b="28778"/>
          <a:stretch/>
        </p:blipFill>
        <p:spPr bwMode="auto">
          <a:xfrm>
            <a:off x="551384" y="2492896"/>
            <a:ext cx="5795010" cy="1026795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14010F-F04D-EE46-15AE-024B4C3872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t="22965" r="1141" b="28641"/>
          <a:stretch/>
        </p:blipFill>
        <p:spPr bwMode="auto">
          <a:xfrm>
            <a:off x="550749" y="3676883"/>
            <a:ext cx="5795645" cy="932180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A map of a city&#10;&#10;Description automatically generated">
            <a:extLst>
              <a:ext uri="{FF2B5EF4-FFF2-40B4-BE49-F238E27FC236}">
                <a16:creationId xmlns:a16="http://schemas.microsoft.com/office/drawing/2014/main" id="{3AD4FED2-E053-BC64-4BC9-063F97E80EA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989" y="1203812"/>
            <a:ext cx="2237024" cy="230413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AEA60B3-08DB-8DA1-1D25-06B20599CEBB}"/>
              </a:ext>
            </a:extLst>
          </p:cNvPr>
          <p:cNvSpPr txBox="1"/>
          <p:nvPr/>
        </p:nvSpPr>
        <p:spPr>
          <a:xfrm>
            <a:off x="6495039" y="1268760"/>
            <a:ext cx="832279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1400" dirty="0"/>
              <a:t>Kazbegi</a:t>
            </a:r>
            <a:endParaRPr lang="en-GB" sz="1400" dirty="0" err="1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AF2386-7E1D-4613-E6DA-45E5C595930D}"/>
              </a:ext>
            </a:extLst>
          </p:cNvPr>
          <p:cNvSpPr txBox="1"/>
          <p:nvPr/>
        </p:nvSpPr>
        <p:spPr>
          <a:xfrm>
            <a:off x="6495038" y="2492896"/>
            <a:ext cx="850874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1400" dirty="0"/>
              <a:t>Tsereteli</a:t>
            </a:r>
            <a:endParaRPr lang="en-GB" sz="1400" dirty="0" err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6744A5-2888-2AA8-529C-0F1C029E1D4F}"/>
              </a:ext>
            </a:extLst>
          </p:cNvPr>
          <p:cNvSpPr txBox="1"/>
          <p:nvPr/>
        </p:nvSpPr>
        <p:spPr>
          <a:xfrm>
            <a:off x="6507217" y="3701976"/>
            <a:ext cx="933269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1400" dirty="0" err="1"/>
              <a:t>Sukhisvili</a:t>
            </a:r>
            <a:endParaRPr lang="en-GB" sz="1400" dirty="0" err="1"/>
          </a:p>
        </p:txBody>
      </p:sp>
      <p:pic>
        <p:nvPicPr>
          <p:cNvPr id="20" name="Picture 19" descr="A street with trees and buildings&#10;&#10;Description automatically generated">
            <a:extLst>
              <a:ext uri="{FF2B5EF4-FFF2-40B4-BE49-F238E27FC236}">
                <a16:creationId xmlns:a16="http://schemas.microsoft.com/office/drawing/2014/main" id="{57FBA083-4980-5691-1D54-CEBE902391E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685" y="3830486"/>
            <a:ext cx="2592328" cy="19465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803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21079-49E7-6960-5A15-5134949EC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5580CC-291E-79E5-CB1E-2279EE1B2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Noise in Tbilisi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ED3D4335-F296-8BAA-D2E8-E7BFCD9C393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175F70F9-984B-8584-9CCC-BB353B7EC68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18</a:t>
            </a:fld>
            <a:endParaRPr lang="de-DE" dirty="0"/>
          </a:p>
        </p:txBody>
      </p:sp>
      <p:pic>
        <p:nvPicPr>
          <p:cNvPr id="12" name="Picture 11" descr="A map of a city&#10;&#10;Description automatically generated">
            <a:extLst>
              <a:ext uri="{FF2B5EF4-FFF2-40B4-BE49-F238E27FC236}">
                <a16:creationId xmlns:a16="http://schemas.microsoft.com/office/drawing/2014/main" id="{0E3D5CD2-4E4B-F80A-A9A7-08E217253C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989" y="1203812"/>
            <a:ext cx="2237024" cy="230413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C419705-74E7-A638-FB1D-DE7D3D6741CB}"/>
              </a:ext>
            </a:extLst>
          </p:cNvPr>
          <p:cNvSpPr txBox="1"/>
          <p:nvPr/>
        </p:nvSpPr>
        <p:spPr>
          <a:xfrm>
            <a:off x="4367808" y="5615310"/>
            <a:ext cx="850874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1400" dirty="0"/>
              <a:t>Tsereteli</a:t>
            </a:r>
            <a:endParaRPr lang="en-GB" sz="1400" dirty="0" err="1"/>
          </a:p>
        </p:txBody>
      </p:sp>
      <p:pic>
        <p:nvPicPr>
          <p:cNvPr id="6" name="Imagen 31">
            <a:extLst>
              <a:ext uri="{FF2B5EF4-FFF2-40B4-BE49-F238E27FC236}">
                <a16:creationId xmlns:a16="http://schemas.microsoft.com/office/drawing/2014/main" id="{D0F29B6B-58C5-F65C-3E36-B4524A42FE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8176" y="3904384"/>
            <a:ext cx="1224136" cy="1176669"/>
          </a:xfrm>
          <a:prstGeom prst="rect">
            <a:avLst/>
          </a:prstGeom>
          <a:ln w="12700">
            <a:solidFill>
              <a:srgbClr val="05397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DFBB2A-1993-C662-DA42-345D3AD5FC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0" y="980728"/>
            <a:ext cx="5515610" cy="467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24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6640E-9816-D176-7835-DEE6A67CE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F82D15-4B43-06A0-5C42-8893ACACA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Canister Sampling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3A4DA403-A140-F1EC-D8F2-B73F370B66A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F081184-87EA-3936-2BA2-5E574065BD4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2D4C2B-C63B-0456-4911-F1B4C14D41F5}"/>
              </a:ext>
            </a:extLst>
          </p:cNvPr>
          <p:cNvSpPr txBox="1"/>
          <p:nvPr/>
        </p:nvSpPr>
        <p:spPr>
          <a:xfrm>
            <a:off x="4367808" y="5615310"/>
            <a:ext cx="850874" cy="2970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de-DE" sz="1400" dirty="0"/>
              <a:t>Tsereteli</a:t>
            </a:r>
            <a:endParaRPr lang="en-GB" sz="1400" dirty="0" err="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35892A-A3C9-EACA-7A1D-A975CCBDAD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86759" y="3805683"/>
            <a:ext cx="2276872" cy="17076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521592-8343-D09B-D3F0-BC5C41CA4D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86778" y="4602535"/>
            <a:ext cx="1485551" cy="11141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7087B3-C8E7-AD63-5DAC-696ABA099A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25589" y="3279942"/>
            <a:ext cx="2276872" cy="17076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B5633BC-E973-EB2D-DFB5-B63EAD3A44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844" y="3722597"/>
            <a:ext cx="1615108" cy="21534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7F0BBD4-3E51-8DC1-A77B-8C461575B5B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762" y="2697000"/>
            <a:ext cx="1012863" cy="13504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04AA0E6-326B-050C-368F-077CAE31C35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54242" y="1068596"/>
            <a:ext cx="1995208" cy="149640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4A81BAF-246D-B05A-0248-F7554676A08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" y="4336872"/>
            <a:ext cx="1419622" cy="189282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58B6E57-1845-3733-8716-7BE484BFC3B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006" y="2274983"/>
            <a:ext cx="1692171" cy="300830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CBC88B9-5F4C-FA40-6B17-31044EBCBA9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254" y="932109"/>
            <a:ext cx="1455549" cy="194073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AC1A71F-7253-78B8-2F12-B055A51FEB0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926" y="506917"/>
            <a:ext cx="1251791" cy="166838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3345B58-C18B-8F56-8438-46D78979144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034" y="531672"/>
            <a:ext cx="2057030" cy="274160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98A44DB-000D-A3FD-C83F-00E55E10752E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95" y="1902476"/>
            <a:ext cx="3427621" cy="257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62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550AA-8E5C-E3E0-7A48-22D444047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4F80FB-2016-E390-36EF-A8F76F632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Ozone Formation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CD6C9004-EAC8-AFD6-931A-DBCD2432F21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0F1ADD46-5DB8-CD4E-6206-183E2E78115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20</a:t>
            </a:fld>
            <a:endParaRPr lang="de-DE" dirty="0"/>
          </a:p>
        </p:txBody>
      </p:sp>
      <p:pic>
        <p:nvPicPr>
          <p:cNvPr id="87" name="Picture 2" descr="C:\Users\r.wegener\Documents\Publikationen\20190703_AutoREG_Mannheim_VDI\Materialsammlung\fabrik.jpg">
            <a:extLst>
              <a:ext uri="{FF2B5EF4-FFF2-40B4-BE49-F238E27FC236}">
                <a16:creationId xmlns:a16="http://schemas.microsoft.com/office/drawing/2014/main" id="{EEB88EB6-D624-D7D9-E850-21B323A5F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643" y="3761899"/>
            <a:ext cx="2157611" cy="144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8" name="Gruppieren 241">
            <a:extLst>
              <a:ext uri="{FF2B5EF4-FFF2-40B4-BE49-F238E27FC236}">
                <a16:creationId xmlns:a16="http://schemas.microsoft.com/office/drawing/2014/main" id="{1C162CD3-0971-F83F-DA36-7EA8C240DEC8}"/>
              </a:ext>
            </a:extLst>
          </p:cNvPr>
          <p:cNvGrpSpPr/>
          <p:nvPr/>
        </p:nvGrpSpPr>
        <p:grpSpPr>
          <a:xfrm>
            <a:off x="6322333" y="1424144"/>
            <a:ext cx="2703300" cy="1254821"/>
            <a:chOff x="4584218" y="1631474"/>
            <a:chExt cx="2703300" cy="1254821"/>
          </a:xfrm>
        </p:grpSpPr>
        <p:sp>
          <p:nvSpPr>
            <p:cNvPr id="89" name="Pfeil nach rechts 242">
              <a:extLst>
                <a:ext uri="{FF2B5EF4-FFF2-40B4-BE49-F238E27FC236}">
                  <a16:creationId xmlns:a16="http://schemas.microsoft.com/office/drawing/2014/main" id="{B3C7AB3E-5E99-C932-AE44-AD086BA22EE3}"/>
                </a:ext>
              </a:extLst>
            </p:cNvPr>
            <p:cNvSpPr/>
            <p:nvPr/>
          </p:nvSpPr>
          <p:spPr>
            <a:xfrm>
              <a:off x="4584218" y="1631474"/>
              <a:ext cx="2551783" cy="1254821"/>
            </a:xfrm>
            <a:prstGeom prst="rightArrow">
              <a:avLst>
                <a:gd name="adj1" fmla="val 69432"/>
                <a:gd name="adj2" fmla="val 21459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altLang="de-DE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Text Box 14">
              <a:extLst>
                <a:ext uri="{FF2B5EF4-FFF2-40B4-BE49-F238E27FC236}">
                  <a16:creationId xmlns:a16="http://schemas.microsoft.com/office/drawing/2014/main" id="{C6E8C68D-8837-95CB-21FB-481031E909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66277" y="1934366"/>
              <a:ext cx="1321241" cy="7489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de-DE" altLang="de-DE" sz="1600" dirty="0">
                  <a:latin typeface="Arial" panose="020B0604020202020204" pitchFamily="34" charset="0"/>
                  <a:cs typeface="Arial" panose="020B0604020202020204" pitchFamily="34" charset="0"/>
                </a:rPr>
                <a:t>Aerosols</a:t>
              </a:r>
            </a:p>
            <a:p>
              <a:r>
                <a:rPr lang="de-DE" altLang="de-DE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Ozone</a:t>
              </a:r>
              <a:endParaRPr lang="de-DE" alt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de-DE" altLang="de-DE" sz="16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1" name="Gruppieren 247">
            <a:extLst>
              <a:ext uri="{FF2B5EF4-FFF2-40B4-BE49-F238E27FC236}">
                <a16:creationId xmlns:a16="http://schemas.microsoft.com/office/drawing/2014/main" id="{A86F62A8-F654-5A98-4725-5DDEDB39FC36}"/>
              </a:ext>
            </a:extLst>
          </p:cNvPr>
          <p:cNvGrpSpPr/>
          <p:nvPr/>
        </p:nvGrpSpPr>
        <p:grpSpPr>
          <a:xfrm>
            <a:off x="2751745" y="1067519"/>
            <a:ext cx="3066883" cy="1694076"/>
            <a:chOff x="1288325" y="657199"/>
            <a:chExt cx="3066883" cy="1694076"/>
          </a:xfrm>
        </p:grpSpPr>
        <p:grpSp>
          <p:nvGrpSpPr>
            <p:cNvPr id="92" name="Gruppieren 248">
              <a:extLst>
                <a:ext uri="{FF2B5EF4-FFF2-40B4-BE49-F238E27FC236}">
                  <a16:creationId xmlns:a16="http://schemas.microsoft.com/office/drawing/2014/main" id="{CC6F9D2B-7AB6-F051-4DDA-F4777778189C}"/>
                </a:ext>
              </a:extLst>
            </p:cNvPr>
            <p:cNvGrpSpPr/>
            <p:nvPr/>
          </p:nvGrpSpPr>
          <p:grpSpPr>
            <a:xfrm rot="822214">
              <a:off x="2917303" y="657199"/>
              <a:ext cx="1249334" cy="1145488"/>
              <a:chOff x="5643563" y="4393468"/>
              <a:chExt cx="1252937" cy="1152765"/>
            </a:xfrm>
          </p:grpSpPr>
          <p:sp>
            <p:nvSpPr>
              <p:cNvPr id="98" name="Bogen 254">
                <a:extLst>
                  <a:ext uri="{FF2B5EF4-FFF2-40B4-BE49-F238E27FC236}">
                    <a16:creationId xmlns:a16="http://schemas.microsoft.com/office/drawing/2014/main" id="{A31F2663-85A8-F6E1-E427-55AD788FCE43}"/>
                  </a:ext>
                </a:extLst>
              </p:cNvPr>
              <p:cNvSpPr/>
              <p:nvPr/>
            </p:nvSpPr>
            <p:spPr>
              <a:xfrm rot="18579466">
                <a:off x="5735330" y="4385063"/>
                <a:ext cx="1152765" cy="1169575"/>
              </a:xfrm>
              <a:prstGeom prst="arc">
                <a:avLst>
                  <a:gd name="adj1" fmla="val 12168742"/>
                  <a:gd name="adj2" fmla="val 4948017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cxnSp>
            <p:nvCxnSpPr>
              <p:cNvPr id="99" name="Gerade Verbindung 255">
                <a:extLst>
                  <a:ext uri="{FF2B5EF4-FFF2-40B4-BE49-F238E27FC236}">
                    <a16:creationId xmlns:a16="http://schemas.microsoft.com/office/drawing/2014/main" id="{EF6A41F5-59B3-7BB7-B409-5ACC7C7B147C}"/>
                  </a:ext>
                </a:extLst>
              </p:cNvPr>
              <p:cNvCxnSpPr/>
              <p:nvPr/>
            </p:nvCxnSpPr>
            <p:spPr>
              <a:xfrm flipV="1">
                <a:off x="5799226" y="4960325"/>
                <a:ext cx="0" cy="28795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Gerade Verbindung 256">
                <a:extLst>
                  <a:ext uri="{FF2B5EF4-FFF2-40B4-BE49-F238E27FC236}">
                    <a16:creationId xmlns:a16="http://schemas.microsoft.com/office/drawing/2014/main" id="{D8606B6B-E1D2-C0B3-6343-A04C6E04B45E}"/>
                  </a:ext>
                </a:extLst>
              </p:cNvPr>
              <p:cNvCxnSpPr/>
              <p:nvPr/>
            </p:nvCxnSpPr>
            <p:spPr>
              <a:xfrm flipH="1" flipV="1">
                <a:off x="5643563" y="5019675"/>
                <a:ext cx="160426" cy="22860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" name="Gruppieren 249">
              <a:extLst>
                <a:ext uri="{FF2B5EF4-FFF2-40B4-BE49-F238E27FC236}">
                  <a16:creationId xmlns:a16="http://schemas.microsoft.com/office/drawing/2014/main" id="{726BD900-0664-EEF0-C1BA-1A6D4879FD9D}"/>
                </a:ext>
              </a:extLst>
            </p:cNvPr>
            <p:cNvGrpSpPr/>
            <p:nvPr/>
          </p:nvGrpSpPr>
          <p:grpSpPr>
            <a:xfrm rot="14199864">
              <a:off x="3157797" y="1153864"/>
              <a:ext cx="1249334" cy="1145488"/>
              <a:chOff x="5643563" y="4393468"/>
              <a:chExt cx="1252937" cy="1152765"/>
            </a:xfrm>
          </p:grpSpPr>
          <p:sp>
            <p:nvSpPr>
              <p:cNvPr id="95" name="Bogen 251">
                <a:extLst>
                  <a:ext uri="{FF2B5EF4-FFF2-40B4-BE49-F238E27FC236}">
                    <a16:creationId xmlns:a16="http://schemas.microsoft.com/office/drawing/2014/main" id="{009C7FBA-2BB6-D6E7-06B0-936B4872F2A8}"/>
                  </a:ext>
                </a:extLst>
              </p:cNvPr>
              <p:cNvSpPr/>
              <p:nvPr/>
            </p:nvSpPr>
            <p:spPr>
              <a:xfrm rot="18579466">
                <a:off x="5735330" y="4385063"/>
                <a:ext cx="1152765" cy="1169575"/>
              </a:xfrm>
              <a:prstGeom prst="arc">
                <a:avLst>
                  <a:gd name="adj1" fmla="val 12168742"/>
                  <a:gd name="adj2" fmla="val 4948017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cxnSp>
            <p:nvCxnSpPr>
              <p:cNvPr id="96" name="Gerade Verbindung 252">
                <a:extLst>
                  <a:ext uri="{FF2B5EF4-FFF2-40B4-BE49-F238E27FC236}">
                    <a16:creationId xmlns:a16="http://schemas.microsoft.com/office/drawing/2014/main" id="{46D2CD34-970A-0549-0AE7-52AC88CF0137}"/>
                  </a:ext>
                </a:extLst>
              </p:cNvPr>
              <p:cNvCxnSpPr/>
              <p:nvPr/>
            </p:nvCxnSpPr>
            <p:spPr>
              <a:xfrm flipV="1">
                <a:off x="5799226" y="4960325"/>
                <a:ext cx="0" cy="28795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Gerade Verbindung 253">
                <a:extLst>
                  <a:ext uri="{FF2B5EF4-FFF2-40B4-BE49-F238E27FC236}">
                    <a16:creationId xmlns:a16="http://schemas.microsoft.com/office/drawing/2014/main" id="{1C0C56DA-DF63-C685-8355-08C6AC6C88D5}"/>
                  </a:ext>
                </a:extLst>
              </p:cNvPr>
              <p:cNvCxnSpPr/>
              <p:nvPr/>
            </p:nvCxnSpPr>
            <p:spPr>
              <a:xfrm flipH="1" flipV="1">
                <a:off x="5643563" y="5019675"/>
                <a:ext cx="160426" cy="228603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4" name="Picture 2" descr="C:\Users\r.wegener\AppData\Local\Microsoft\Windows\Temporary Internet Files\Content.IE5\SVOBU4H4\sun-308679_960_720[1].png">
              <a:extLst>
                <a:ext uri="{FF2B5EF4-FFF2-40B4-BE49-F238E27FC236}">
                  <a16:creationId xmlns:a16="http://schemas.microsoft.com/office/drawing/2014/main" id="{65CE81A8-9069-899C-176E-D402CD3E7C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8325" y="779144"/>
              <a:ext cx="1418855" cy="1316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1" name="Gruppieren 257">
            <a:extLst>
              <a:ext uri="{FF2B5EF4-FFF2-40B4-BE49-F238E27FC236}">
                <a16:creationId xmlns:a16="http://schemas.microsoft.com/office/drawing/2014/main" id="{9DA1F6A9-8A5C-02B4-497C-92AA7ED20DAD}"/>
              </a:ext>
            </a:extLst>
          </p:cNvPr>
          <p:cNvGrpSpPr/>
          <p:nvPr/>
        </p:nvGrpSpPr>
        <p:grpSpPr>
          <a:xfrm>
            <a:off x="3618602" y="1243880"/>
            <a:ext cx="4712973" cy="4579375"/>
            <a:chOff x="1880487" y="1451210"/>
            <a:chExt cx="4712973" cy="4579375"/>
          </a:xfrm>
        </p:grpSpPr>
        <p:sp>
          <p:nvSpPr>
            <p:cNvPr id="102" name="Gebogener Pfeil 258">
              <a:extLst>
                <a:ext uri="{FF2B5EF4-FFF2-40B4-BE49-F238E27FC236}">
                  <a16:creationId xmlns:a16="http://schemas.microsoft.com/office/drawing/2014/main" id="{0575B5F9-00EC-1EA3-CB88-ACFADB71B6CE}"/>
                </a:ext>
              </a:extLst>
            </p:cNvPr>
            <p:cNvSpPr>
              <a:spLocks noChangeAspect="1"/>
            </p:cNvSpPr>
            <p:nvPr/>
          </p:nvSpPr>
          <p:spPr>
            <a:xfrm rot="1434379">
              <a:off x="1880487" y="1451210"/>
              <a:ext cx="4712973" cy="4579375"/>
            </a:xfrm>
            <a:prstGeom prst="circularArrow">
              <a:avLst>
                <a:gd name="adj1" fmla="val 24742"/>
                <a:gd name="adj2" fmla="val 835953"/>
                <a:gd name="adj3" fmla="val 15218730"/>
                <a:gd name="adj4" fmla="val 9350211"/>
                <a:gd name="adj5" fmla="val 17328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3" name="Text Box 17">
              <a:extLst>
                <a:ext uri="{FF2B5EF4-FFF2-40B4-BE49-F238E27FC236}">
                  <a16:creationId xmlns:a16="http://schemas.microsoft.com/office/drawing/2014/main" id="{AA635AB2-84FE-CB0A-B7A4-74F7E11FB0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440851" y="1841599"/>
              <a:ext cx="1455738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de-DE" altLang="de-DE" sz="1600" dirty="0">
                  <a:latin typeface="Arial" panose="020B0604020202020204" pitchFamily="34" charset="0"/>
                  <a:cs typeface="Arial" panose="020B0604020202020204" pitchFamily="34" charset="0"/>
                </a:rPr>
                <a:t>Oxidation</a:t>
              </a:r>
            </a:p>
          </p:txBody>
        </p:sp>
        <p:sp>
          <p:nvSpPr>
            <p:cNvPr id="104" name="Textfeld 260">
              <a:extLst>
                <a:ext uri="{FF2B5EF4-FFF2-40B4-BE49-F238E27FC236}">
                  <a16:creationId xmlns:a16="http://schemas.microsoft.com/office/drawing/2014/main" id="{553EF06F-FE9F-EA7E-7498-ECEE53748DF6}"/>
                </a:ext>
              </a:extLst>
            </p:cNvPr>
            <p:cNvSpPr txBox="1"/>
            <p:nvPr/>
          </p:nvSpPr>
          <p:spPr>
            <a:xfrm>
              <a:off x="4168720" y="212188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O</a:t>
              </a:r>
              <a:r>
                <a:rPr lang="de-DE" b="1" baseline="-25000" dirty="0"/>
                <a:t>2</a:t>
              </a:r>
            </a:p>
          </p:txBody>
        </p:sp>
      </p:grpSp>
      <p:grpSp>
        <p:nvGrpSpPr>
          <p:cNvPr id="105" name="Gruppieren 261">
            <a:extLst>
              <a:ext uri="{FF2B5EF4-FFF2-40B4-BE49-F238E27FC236}">
                <a16:creationId xmlns:a16="http://schemas.microsoft.com/office/drawing/2014/main" id="{647AFC92-2BE7-7848-746E-667F6843F68C}"/>
              </a:ext>
            </a:extLst>
          </p:cNvPr>
          <p:cNvGrpSpPr/>
          <p:nvPr/>
        </p:nvGrpSpPr>
        <p:grpSpPr>
          <a:xfrm>
            <a:off x="5375920" y="1916832"/>
            <a:ext cx="946413" cy="369332"/>
            <a:chOff x="3637805" y="2124162"/>
            <a:chExt cx="946413" cy="369332"/>
          </a:xfrm>
        </p:grpSpPr>
        <p:sp>
          <p:nvSpPr>
            <p:cNvPr id="106" name="Textfeld 262">
              <a:extLst>
                <a:ext uri="{FF2B5EF4-FFF2-40B4-BE49-F238E27FC236}">
                  <a16:creationId xmlns:a16="http://schemas.microsoft.com/office/drawing/2014/main" id="{2229D8CB-7A06-F31F-5C1E-59BBF4EDC1AF}"/>
                </a:ext>
              </a:extLst>
            </p:cNvPr>
            <p:cNvSpPr txBox="1"/>
            <p:nvPr/>
          </p:nvSpPr>
          <p:spPr>
            <a:xfrm>
              <a:off x="3637805" y="2124162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OH</a:t>
              </a:r>
              <a:endParaRPr lang="de-DE" baseline="-25000" dirty="0"/>
            </a:p>
          </p:txBody>
        </p:sp>
        <p:cxnSp>
          <p:nvCxnSpPr>
            <p:cNvPr id="107" name="Gerade Verbindung 263">
              <a:extLst>
                <a:ext uri="{FF2B5EF4-FFF2-40B4-BE49-F238E27FC236}">
                  <a16:creationId xmlns:a16="http://schemas.microsoft.com/office/drawing/2014/main" id="{EAD4790E-4CEA-6B7C-65E7-1EBC9BBFF395}"/>
                </a:ext>
              </a:extLst>
            </p:cNvPr>
            <p:cNvCxnSpPr/>
            <p:nvPr/>
          </p:nvCxnSpPr>
          <p:spPr>
            <a:xfrm flipV="1">
              <a:off x="4236977" y="2179737"/>
              <a:ext cx="347241" cy="25363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uppieren 264">
            <a:extLst>
              <a:ext uri="{FF2B5EF4-FFF2-40B4-BE49-F238E27FC236}">
                <a16:creationId xmlns:a16="http://schemas.microsoft.com/office/drawing/2014/main" id="{A7BE0140-514E-4E59-4694-6647755CB3F4}"/>
              </a:ext>
            </a:extLst>
          </p:cNvPr>
          <p:cNvGrpSpPr/>
          <p:nvPr/>
        </p:nvGrpSpPr>
        <p:grpSpPr>
          <a:xfrm>
            <a:off x="4149875" y="1349461"/>
            <a:ext cx="4767159" cy="4579375"/>
            <a:chOff x="2411760" y="1556791"/>
            <a:chExt cx="4767159" cy="4579375"/>
          </a:xfrm>
        </p:grpSpPr>
        <p:pic>
          <p:nvPicPr>
            <p:cNvPr id="109" name="Grafik 265">
              <a:extLst>
                <a:ext uri="{FF2B5EF4-FFF2-40B4-BE49-F238E27FC236}">
                  <a16:creationId xmlns:a16="http://schemas.microsoft.com/office/drawing/2014/main" id="{34DDEA2A-8D48-CAD8-205E-201724868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1760" y="4089249"/>
              <a:ext cx="1561621" cy="1026486"/>
            </a:xfrm>
            <a:prstGeom prst="rect">
              <a:avLst/>
            </a:prstGeom>
          </p:spPr>
        </p:pic>
        <p:pic>
          <p:nvPicPr>
            <p:cNvPr id="110" name="Grafik 266">
              <a:extLst>
                <a:ext uri="{FF2B5EF4-FFF2-40B4-BE49-F238E27FC236}">
                  <a16:creationId xmlns:a16="http://schemas.microsoft.com/office/drawing/2014/main" id="{AE789699-33C1-4883-1324-8778F09AE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8214" y="5108651"/>
              <a:ext cx="722583" cy="691166"/>
            </a:xfrm>
            <a:prstGeom prst="rect">
              <a:avLst/>
            </a:prstGeom>
          </p:spPr>
        </p:pic>
        <p:pic>
          <p:nvPicPr>
            <p:cNvPr id="111" name="Grafik 267">
              <a:extLst>
                <a:ext uri="{FF2B5EF4-FFF2-40B4-BE49-F238E27FC236}">
                  <a16:creationId xmlns:a16="http://schemas.microsoft.com/office/drawing/2014/main" id="{0ED7F506-326C-4C4C-537F-1D466200F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0679" y="5108651"/>
              <a:ext cx="722583" cy="691166"/>
            </a:xfrm>
            <a:prstGeom prst="rect">
              <a:avLst/>
            </a:prstGeom>
          </p:spPr>
        </p:pic>
        <p:sp>
          <p:nvSpPr>
            <p:cNvPr id="112" name="Gebogener Pfeil 268">
              <a:extLst>
                <a:ext uri="{FF2B5EF4-FFF2-40B4-BE49-F238E27FC236}">
                  <a16:creationId xmlns:a16="http://schemas.microsoft.com/office/drawing/2014/main" id="{F5CC0ADB-A14E-F596-88A7-1A6ACEC6F17A}"/>
                </a:ext>
              </a:extLst>
            </p:cNvPr>
            <p:cNvSpPr>
              <a:spLocks noChangeAspect="1"/>
            </p:cNvSpPr>
            <p:nvPr/>
          </p:nvSpPr>
          <p:spPr>
            <a:xfrm rot="1434379">
              <a:off x="2465946" y="1556791"/>
              <a:ext cx="4712973" cy="4579375"/>
            </a:xfrm>
            <a:prstGeom prst="circularArrow">
              <a:avLst>
                <a:gd name="adj1" fmla="val 17148"/>
                <a:gd name="adj2" fmla="val 653089"/>
                <a:gd name="adj3" fmla="val 11579192"/>
                <a:gd name="adj4" fmla="val 9359102"/>
                <a:gd name="adj5" fmla="val 12500"/>
              </a:avLst>
            </a:prstGeom>
            <a:gradFill flip="none" rotWithShape="1">
              <a:gsLst>
                <a:gs pos="0">
                  <a:schemeClr val="bg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  <a:tileRect/>
            </a:gra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3" name="Text Box 6">
              <a:extLst>
                <a:ext uri="{FF2B5EF4-FFF2-40B4-BE49-F238E27FC236}">
                  <a16:creationId xmlns:a16="http://schemas.microsoft.com/office/drawing/2014/main" id="{EFB5BE1C-79B6-462B-7E27-B546696165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7569" y="3217677"/>
              <a:ext cx="114083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de-DE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CH</a:t>
              </a:r>
              <a:r>
                <a:rPr lang="de-DE" altLang="de-DE" sz="1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r>
                <a:rPr lang="de-DE" alt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VOC</a:t>
              </a:r>
            </a:p>
          </p:txBody>
        </p:sp>
      </p:grpSp>
      <p:pic>
        <p:nvPicPr>
          <p:cNvPr id="114" name="Grafik 270">
            <a:extLst>
              <a:ext uri="{FF2B5EF4-FFF2-40B4-BE49-F238E27FC236}">
                <a16:creationId xmlns:a16="http://schemas.microsoft.com/office/drawing/2014/main" id="{AF854FDC-DB66-E7A4-C6B4-7C104E294D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268" y="2787575"/>
            <a:ext cx="2118360" cy="1409700"/>
          </a:xfrm>
          <a:prstGeom prst="rect">
            <a:avLst/>
          </a:prstGeom>
        </p:spPr>
      </p:pic>
      <p:pic>
        <p:nvPicPr>
          <p:cNvPr id="115" name="Grafik 271">
            <a:extLst>
              <a:ext uri="{FF2B5EF4-FFF2-40B4-BE49-F238E27FC236}">
                <a16:creationId xmlns:a16="http://schemas.microsoft.com/office/drawing/2014/main" id="{7AAA9536-97E2-E1F4-5559-94467A52F5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69" y="5017965"/>
            <a:ext cx="1343055" cy="561183"/>
          </a:xfrm>
          <a:prstGeom prst="rect">
            <a:avLst/>
          </a:prstGeom>
        </p:spPr>
      </p:pic>
      <p:grpSp>
        <p:nvGrpSpPr>
          <p:cNvPr id="116" name="Gruppieren 272">
            <a:extLst>
              <a:ext uri="{FF2B5EF4-FFF2-40B4-BE49-F238E27FC236}">
                <a16:creationId xmlns:a16="http://schemas.microsoft.com/office/drawing/2014/main" id="{B906A7F7-CD0B-13E7-404A-EA5D9276C5E8}"/>
              </a:ext>
            </a:extLst>
          </p:cNvPr>
          <p:cNvGrpSpPr/>
          <p:nvPr/>
        </p:nvGrpSpPr>
        <p:grpSpPr>
          <a:xfrm>
            <a:off x="3568124" y="4000327"/>
            <a:ext cx="640031" cy="1065211"/>
            <a:chOff x="5362575" y="2809872"/>
            <a:chExt cx="1838325" cy="3400131"/>
          </a:xfrm>
        </p:grpSpPr>
        <p:sp>
          <p:nvSpPr>
            <p:cNvPr id="117" name="Rechteck 273">
              <a:extLst>
                <a:ext uri="{FF2B5EF4-FFF2-40B4-BE49-F238E27FC236}">
                  <a16:creationId xmlns:a16="http://schemas.microsoft.com/office/drawing/2014/main" id="{4B74A610-1FCC-914D-418A-D4F07DD2748F}"/>
                </a:ext>
              </a:extLst>
            </p:cNvPr>
            <p:cNvSpPr/>
            <p:nvPr/>
          </p:nvSpPr>
          <p:spPr>
            <a:xfrm>
              <a:off x="6057900" y="4095750"/>
              <a:ext cx="171450" cy="57427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" name="Rechteck 274">
              <a:extLst>
                <a:ext uri="{FF2B5EF4-FFF2-40B4-BE49-F238E27FC236}">
                  <a16:creationId xmlns:a16="http://schemas.microsoft.com/office/drawing/2014/main" id="{8F9336B6-0E73-08C9-6F15-7CD35CB02277}"/>
                </a:ext>
              </a:extLst>
            </p:cNvPr>
            <p:cNvSpPr/>
            <p:nvPr/>
          </p:nvSpPr>
          <p:spPr>
            <a:xfrm>
              <a:off x="5886450" y="4981575"/>
              <a:ext cx="1314450" cy="1228428"/>
            </a:xfrm>
            <a:prstGeom prst="rect">
              <a:avLst/>
            </a:prstGeom>
            <a:solidFill>
              <a:srgbClr val="E3D78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Gleichschenkliges Dreieck 275">
              <a:extLst>
                <a:ext uri="{FF2B5EF4-FFF2-40B4-BE49-F238E27FC236}">
                  <a16:creationId xmlns:a16="http://schemas.microsoft.com/office/drawing/2014/main" id="{0A1213BB-8098-6DA6-E307-C2572EC76813}"/>
                </a:ext>
              </a:extLst>
            </p:cNvPr>
            <p:cNvSpPr/>
            <p:nvPr/>
          </p:nvSpPr>
          <p:spPr>
            <a:xfrm>
              <a:off x="5886450" y="3781425"/>
              <a:ext cx="1314450" cy="1200150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" name="Ellipse 276">
              <a:extLst>
                <a:ext uri="{FF2B5EF4-FFF2-40B4-BE49-F238E27FC236}">
                  <a16:creationId xmlns:a16="http://schemas.microsoft.com/office/drawing/2014/main" id="{CEEED21C-CCED-9905-D85C-33E284C07C37}"/>
                </a:ext>
              </a:extLst>
            </p:cNvPr>
            <p:cNvSpPr/>
            <p:nvPr/>
          </p:nvSpPr>
          <p:spPr>
            <a:xfrm>
              <a:off x="5984875" y="3781422"/>
              <a:ext cx="158750" cy="161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" name="Ellipse 277">
              <a:extLst>
                <a:ext uri="{FF2B5EF4-FFF2-40B4-BE49-F238E27FC236}">
                  <a16:creationId xmlns:a16="http://schemas.microsoft.com/office/drawing/2014/main" id="{14699F33-F70E-0E66-8C3F-FE241CAA153F}"/>
                </a:ext>
              </a:extLst>
            </p:cNvPr>
            <p:cNvSpPr/>
            <p:nvPr/>
          </p:nvSpPr>
          <p:spPr>
            <a:xfrm>
              <a:off x="5448300" y="2809872"/>
              <a:ext cx="158750" cy="161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Ellipse 278">
              <a:extLst>
                <a:ext uri="{FF2B5EF4-FFF2-40B4-BE49-F238E27FC236}">
                  <a16:creationId xmlns:a16="http://schemas.microsoft.com/office/drawing/2014/main" id="{6E5997A5-685C-6407-691F-DBB76A0885B5}"/>
                </a:ext>
              </a:extLst>
            </p:cNvPr>
            <p:cNvSpPr/>
            <p:nvPr/>
          </p:nvSpPr>
          <p:spPr>
            <a:xfrm>
              <a:off x="5362575" y="3186105"/>
              <a:ext cx="158750" cy="161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" name="Ellipse 279">
              <a:extLst>
                <a:ext uri="{FF2B5EF4-FFF2-40B4-BE49-F238E27FC236}">
                  <a16:creationId xmlns:a16="http://schemas.microsoft.com/office/drawing/2014/main" id="{256A638C-403B-506C-FEED-0E2E3DF88B11}"/>
                </a:ext>
              </a:extLst>
            </p:cNvPr>
            <p:cNvSpPr/>
            <p:nvPr/>
          </p:nvSpPr>
          <p:spPr>
            <a:xfrm>
              <a:off x="5727700" y="3047997"/>
              <a:ext cx="158750" cy="161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" name="Ellipse 280">
              <a:extLst>
                <a:ext uri="{FF2B5EF4-FFF2-40B4-BE49-F238E27FC236}">
                  <a16:creationId xmlns:a16="http://schemas.microsoft.com/office/drawing/2014/main" id="{E411213E-9E33-11EA-BA89-1A305CCAF4D1}"/>
                </a:ext>
              </a:extLst>
            </p:cNvPr>
            <p:cNvSpPr/>
            <p:nvPr/>
          </p:nvSpPr>
          <p:spPr>
            <a:xfrm>
              <a:off x="6019800" y="3381371"/>
              <a:ext cx="158750" cy="161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" name="Ellipse 281">
              <a:extLst>
                <a:ext uri="{FF2B5EF4-FFF2-40B4-BE49-F238E27FC236}">
                  <a16:creationId xmlns:a16="http://schemas.microsoft.com/office/drawing/2014/main" id="{2AD2B2BA-1D4D-51DB-56D6-535AF4E75A1E}"/>
                </a:ext>
              </a:extLst>
            </p:cNvPr>
            <p:cNvSpPr/>
            <p:nvPr/>
          </p:nvSpPr>
          <p:spPr>
            <a:xfrm>
              <a:off x="5727700" y="3438525"/>
              <a:ext cx="158750" cy="161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" name="Rechteck 282">
              <a:extLst>
                <a:ext uri="{FF2B5EF4-FFF2-40B4-BE49-F238E27FC236}">
                  <a16:creationId xmlns:a16="http://schemas.microsoft.com/office/drawing/2014/main" id="{CF145DEA-15F2-CBDA-758E-BDA29288D399}"/>
                </a:ext>
              </a:extLst>
            </p:cNvPr>
            <p:cNvSpPr/>
            <p:nvPr/>
          </p:nvSpPr>
          <p:spPr>
            <a:xfrm>
              <a:off x="6143625" y="5739606"/>
              <a:ext cx="247650" cy="47039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" name="Rechteck 283">
              <a:extLst>
                <a:ext uri="{FF2B5EF4-FFF2-40B4-BE49-F238E27FC236}">
                  <a16:creationId xmlns:a16="http://schemas.microsoft.com/office/drawing/2014/main" id="{02CA07E6-8693-E437-E482-7FAA16CB16C7}"/>
                </a:ext>
              </a:extLst>
            </p:cNvPr>
            <p:cNvSpPr/>
            <p:nvPr/>
          </p:nvSpPr>
          <p:spPr>
            <a:xfrm>
              <a:off x="6696075" y="5238750"/>
              <a:ext cx="207963" cy="357039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Rechteck 284">
              <a:extLst>
                <a:ext uri="{FF2B5EF4-FFF2-40B4-BE49-F238E27FC236}">
                  <a16:creationId xmlns:a16="http://schemas.microsoft.com/office/drawing/2014/main" id="{EC096A3B-686B-87D1-408E-6B07C2E5049E}"/>
                </a:ext>
              </a:extLst>
            </p:cNvPr>
            <p:cNvSpPr/>
            <p:nvPr/>
          </p:nvSpPr>
          <p:spPr>
            <a:xfrm>
              <a:off x="6704806" y="5748189"/>
              <a:ext cx="207963" cy="357039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Rechteck 285">
              <a:extLst>
                <a:ext uri="{FF2B5EF4-FFF2-40B4-BE49-F238E27FC236}">
                  <a16:creationId xmlns:a16="http://schemas.microsoft.com/office/drawing/2014/main" id="{80CBAC1F-8584-2EF2-9EFB-AEBEB3DA9AEE}"/>
                </a:ext>
              </a:extLst>
            </p:cNvPr>
            <p:cNvSpPr/>
            <p:nvPr/>
          </p:nvSpPr>
          <p:spPr>
            <a:xfrm>
              <a:off x="6161088" y="5212630"/>
              <a:ext cx="207963" cy="357039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0" name="Text Box 6">
            <a:extLst>
              <a:ext uri="{FF2B5EF4-FFF2-40B4-BE49-F238E27FC236}">
                <a16:creationId xmlns:a16="http://schemas.microsoft.com/office/drawing/2014/main" id="{451C9241-605C-C71F-EDF0-2B0AB26A6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7158" y="2501247"/>
            <a:ext cx="1140832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de-DE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       CO</a:t>
            </a:r>
          </a:p>
          <a:p>
            <a:r>
              <a:rPr lang="de-DE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     CH</a:t>
            </a:r>
            <a:r>
              <a:rPr lang="de-DE" altLang="de-DE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  <a:p>
            <a:r>
              <a:rPr lang="de-DE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   NO</a:t>
            </a:r>
            <a:r>
              <a:rPr lang="de-DE" altLang="de-DE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de-DE" altLang="de-D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 SO</a:t>
            </a:r>
            <a:r>
              <a:rPr lang="de-DE" altLang="de-DE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de-DE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VOC</a:t>
            </a:r>
          </a:p>
        </p:txBody>
      </p:sp>
      <p:pic>
        <p:nvPicPr>
          <p:cNvPr id="131" name="Picture 8" descr="C:\Users\r.wegener\AppData\Local\Microsoft\Windows\Temporary Internet Files\Content.IE5\FNO8YFEZ\familie[1].png">
            <a:extLst>
              <a:ext uri="{FF2B5EF4-FFF2-40B4-BE49-F238E27FC236}">
                <a16:creationId xmlns:a16="http://schemas.microsoft.com/office/drawing/2014/main" id="{4CC13D76-8EEF-8FEC-DB3E-5F9F00A1D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082" y="4319879"/>
            <a:ext cx="1296144" cy="103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36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5E62C-E88E-9BCC-696F-98DC948F8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405AC0-EE12-5B7D-D8FD-972678FB8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Canister Analysis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B42EFACA-645B-1F96-9310-59B1DB60FD6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12E1A41-552A-9343-DBDE-9582FEBF854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21</a:t>
            </a:fld>
            <a:endParaRPr lang="de-DE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2B2E244-BFF5-70B4-2C0A-292950C848C6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22" y="1042031"/>
            <a:ext cx="5164822" cy="302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11">
            <a:extLst>
              <a:ext uri="{FF2B5EF4-FFF2-40B4-BE49-F238E27FC236}">
                <a16:creationId xmlns:a16="http://schemas.microsoft.com/office/drawing/2014/main" id="{D496B5FB-28AA-3336-1BB0-E9008B2101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2" b="7907"/>
          <a:stretch/>
        </p:blipFill>
        <p:spPr>
          <a:xfrm>
            <a:off x="5951984" y="1510545"/>
            <a:ext cx="4145049" cy="277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221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E5EA1-8105-9A2D-72E1-DCC24418B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248D0E4-A947-D1DD-EDB6-E3F35F36D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588" y="1250386"/>
            <a:ext cx="6336704" cy="391788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6AB95A0-C785-484A-E650-3B45511B5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Canister Data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E9ADB193-8A17-0C52-D5F2-27357D316FA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346C8C8-2E6E-B629-5F0D-E6D7C6A3440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22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41FFC9-EDF2-5BEB-2ED1-34B8EB386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8" y="1124744"/>
            <a:ext cx="6160526" cy="391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471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03BAE-8572-0055-99FC-058EC70FA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8D8D3E-5679-8DF3-DB5F-4BEC91100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VOCs and Ozone Production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23AC5E38-0828-25C7-1F03-04AC4938CA3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E3775CA4-39DC-1C82-0D21-0C9AAA99657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23</a:t>
            </a:fld>
            <a:endParaRPr lang="de-D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87AE6B-C796-21B9-643A-F663480079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5" t="59537" r="28451" b="5666"/>
          <a:stretch>
            <a:fillRect/>
          </a:stretch>
        </p:blipFill>
        <p:spPr bwMode="auto">
          <a:xfrm>
            <a:off x="263352" y="1195695"/>
            <a:ext cx="5400600" cy="44666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157252-B528-A441-93CB-3F45EF6CDE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96" t="30667" r="14454" b="54014"/>
          <a:stretch/>
        </p:blipFill>
        <p:spPr bwMode="auto">
          <a:xfrm>
            <a:off x="9624392" y="1667585"/>
            <a:ext cx="777226" cy="11810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D9E40F-2214-C033-D930-9A02B6CBF7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5" t="24662" r="28451" b="39935"/>
          <a:stretch>
            <a:fillRect/>
          </a:stretch>
        </p:blipFill>
        <p:spPr bwMode="auto">
          <a:xfrm>
            <a:off x="5879976" y="1301893"/>
            <a:ext cx="5400600" cy="45440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Grafik 265">
            <a:extLst>
              <a:ext uri="{FF2B5EF4-FFF2-40B4-BE49-F238E27FC236}">
                <a16:creationId xmlns:a16="http://schemas.microsoft.com/office/drawing/2014/main" id="{1373BFF2-BFC7-26AD-9312-D397ACE303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988" y="629079"/>
            <a:ext cx="1561621" cy="1026486"/>
          </a:xfrm>
          <a:prstGeom prst="rect">
            <a:avLst/>
          </a:prstGeom>
        </p:spPr>
      </p:pic>
      <p:pic>
        <p:nvPicPr>
          <p:cNvPr id="15" name="Grafik 271">
            <a:extLst>
              <a:ext uri="{FF2B5EF4-FFF2-40B4-BE49-F238E27FC236}">
                <a16:creationId xmlns:a16="http://schemas.microsoft.com/office/drawing/2014/main" id="{FBA01BF3-107B-0453-B8A6-05CAB768FB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896" y="2449164"/>
            <a:ext cx="1343055" cy="561183"/>
          </a:xfrm>
          <a:prstGeom prst="rect">
            <a:avLst/>
          </a:prstGeom>
        </p:spPr>
      </p:pic>
      <p:grpSp>
        <p:nvGrpSpPr>
          <p:cNvPr id="16" name="Gruppieren 272">
            <a:extLst>
              <a:ext uri="{FF2B5EF4-FFF2-40B4-BE49-F238E27FC236}">
                <a16:creationId xmlns:a16="http://schemas.microsoft.com/office/drawing/2014/main" id="{B9AF5D12-9BBD-901E-E1AC-629E98659B78}"/>
              </a:ext>
            </a:extLst>
          </p:cNvPr>
          <p:cNvGrpSpPr/>
          <p:nvPr/>
        </p:nvGrpSpPr>
        <p:grpSpPr>
          <a:xfrm>
            <a:off x="6528048" y="460482"/>
            <a:ext cx="640031" cy="1065211"/>
            <a:chOff x="5362575" y="2809872"/>
            <a:chExt cx="1838325" cy="3400131"/>
          </a:xfrm>
        </p:grpSpPr>
        <p:sp>
          <p:nvSpPr>
            <p:cNvPr id="17" name="Rechteck 273">
              <a:extLst>
                <a:ext uri="{FF2B5EF4-FFF2-40B4-BE49-F238E27FC236}">
                  <a16:creationId xmlns:a16="http://schemas.microsoft.com/office/drawing/2014/main" id="{FB1BBFDE-6DC5-CB9D-A732-EBE0A855CECC}"/>
                </a:ext>
              </a:extLst>
            </p:cNvPr>
            <p:cNvSpPr/>
            <p:nvPr/>
          </p:nvSpPr>
          <p:spPr>
            <a:xfrm>
              <a:off x="6057900" y="4095750"/>
              <a:ext cx="171450" cy="57427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hteck 274">
              <a:extLst>
                <a:ext uri="{FF2B5EF4-FFF2-40B4-BE49-F238E27FC236}">
                  <a16:creationId xmlns:a16="http://schemas.microsoft.com/office/drawing/2014/main" id="{129633FD-E808-F588-98B0-D183913CE31D}"/>
                </a:ext>
              </a:extLst>
            </p:cNvPr>
            <p:cNvSpPr/>
            <p:nvPr/>
          </p:nvSpPr>
          <p:spPr>
            <a:xfrm>
              <a:off x="5886450" y="4981575"/>
              <a:ext cx="1314450" cy="1228428"/>
            </a:xfrm>
            <a:prstGeom prst="rect">
              <a:avLst/>
            </a:prstGeom>
            <a:solidFill>
              <a:srgbClr val="E3D78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Gleichschenkliges Dreieck 275">
              <a:extLst>
                <a:ext uri="{FF2B5EF4-FFF2-40B4-BE49-F238E27FC236}">
                  <a16:creationId xmlns:a16="http://schemas.microsoft.com/office/drawing/2014/main" id="{29B054A7-FF29-B45A-D4F4-3F737F4B90D0}"/>
                </a:ext>
              </a:extLst>
            </p:cNvPr>
            <p:cNvSpPr/>
            <p:nvPr/>
          </p:nvSpPr>
          <p:spPr>
            <a:xfrm>
              <a:off x="5886450" y="3781425"/>
              <a:ext cx="1314450" cy="1200150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Ellipse 276">
              <a:extLst>
                <a:ext uri="{FF2B5EF4-FFF2-40B4-BE49-F238E27FC236}">
                  <a16:creationId xmlns:a16="http://schemas.microsoft.com/office/drawing/2014/main" id="{5A74AEC4-340A-C4B5-BD27-3BD496758F02}"/>
                </a:ext>
              </a:extLst>
            </p:cNvPr>
            <p:cNvSpPr/>
            <p:nvPr/>
          </p:nvSpPr>
          <p:spPr>
            <a:xfrm>
              <a:off x="5984875" y="3781422"/>
              <a:ext cx="158750" cy="161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Ellipse 277">
              <a:extLst>
                <a:ext uri="{FF2B5EF4-FFF2-40B4-BE49-F238E27FC236}">
                  <a16:creationId xmlns:a16="http://schemas.microsoft.com/office/drawing/2014/main" id="{FE490162-AC33-C44B-96E4-87370957AFB5}"/>
                </a:ext>
              </a:extLst>
            </p:cNvPr>
            <p:cNvSpPr/>
            <p:nvPr/>
          </p:nvSpPr>
          <p:spPr>
            <a:xfrm>
              <a:off x="5448300" y="2809872"/>
              <a:ext cx="158750" cy="161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Ellipse 278">
              <a:extLst>
                <a:ext uri="{FF2B5EF4-FFF2-40B4-BE49-F238E27FC236}">
                  <a16:creationId xmlns:a16="http://schemas.microsoft.com/office/drawing/2014/main" id="{A4375BB1-C43F-26E2-69F8-B7BFCB32B41D}"/>
                </a:ext>
              </a:extLst>
            </p:cNvPr>
            <p:cNvSpPr/>
            <p:nvPr/>
          </p:nvSpPr>
          <p:spPr>
            <a:xfrm>
              <a:off x="5362575" y="3186105"/>
              <a:ext cx="158750" cy="161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Ellipse 279">
              <a:extLst>
                <a:ext uri="{FF2B5EF4-FFF2-40B4-BE49-F238E27FC236}">
                  <a16:creationId xmlns:a16="http://schemas.microsoft.com/office/drawing/2014/main" id="{0B935DA4-627E-7F2A-1F0D-0DE657CB5B09}"/>
                </a:ext>
              </a:extLst>
            </p:cNvPr>
            <p:cNvSpPr/>
            <p:nvPr/>
          </p:nvSpPr>
          <p:spPr>
            <a:xfrm>
              <a:off x="5727700" y="3047997"/>
              <a:ext cx="158750" cy="161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Ellipse 280">
              <a:extLst>
                <a:ext uri="{FF2B5EF4-FFF2-40B4-BE49-F238E27FC236}">
                  <a16:creationId xmlns:a16="http://schemas.microsoft.com/office/drawing/2014/main" id="{9A18FF2B-48CB-56B5-6852-C304B51B1DF9}"/>
                </a:ext>
              </a:extLst>
            </p:cNvPr>
            <p:cNvSpPr/>
            <p:nvPr/>
          </p:nvSpPr>
          <p:spPr>
            <a:xfrm>
              <a:off x="6019800" y="3381371"/>
              <a:ext cx="158750" cy="161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Ellipse 281">
              <a:extLst>
                <a:ext uri="{FF2B5EF4-FFF2-40B4-BE49-F238E27FC236}">
                  <a16:creationId xmlns:a16="http://schemas.microsoft.com/office/drawing/2014/main" id="{10CEDFEE-3B4B-FA78-FC1F-720CEC4B1ED1}"/>
                </a:ext>
              </a:extLst>
            </p:cNvPr>
            <p:cNvSpPr/>
            <p:nvPr/>
          </p:nvSpPr>
          <p:spPr>
            <a:xfrm>
              <a:off x="5727700" y="3438525"/>
              <a:ext cx="158750" cy="1619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hteck 282">
              <a:extLst>
                <a:ext uri="{FF2B5EF4-FFF2-40B4-BE49-F238E27FC236}">
                  <a16:creationId xmlns:a16="http://schemas.microsoft.com/office/drawing/2014/main" id="{A0943413-C2F0-A6D4-EDF8-121415A6BEE9}"/>
                </a:ext>
              </a:extLst>
            </p:cNvPr>
            <p:cNvSpPr/>
            <p:nvPr/>
          </p:nvSpPr>
          <p:spPr>
            <a:xfrm>
              <a:off x="6143625" y="5739606"/>
              <a:ext cx="247650" cy="47039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hteck 283">
              <a:extLst>
                <a:ext uri="{FF2B5EF4-FFF2-40B4-BE49-F238E27FC236}">
                  <a16:creationId xmlns:a16="http://schemas.microsoft.com/office/drawing/2014/main" id="{8111A3F5-318E-A619-9BC5-8A0A341D5701}"/>
                </a:ext>
              </a:extLst>
            </p:cNvPr>
            <p:cNvSpPr/>
            <p:nvPr/>
          </p:nvSpPr>
          <p:spPr>
            <a:xfrm>
              <a:off x="6696075" y="5238750"/>
              <a:ext cx="207963" cy="357039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hteck 284">
              <a:extLst>
                <a:ext uri="{FF2B5EF4-FFF2-40B4-BE49-F238E27FC236}">
                  <a16:creationId xmlns:a16="http://schemas.microsoft.com/office/drawing/2014/main" id="{34560FE0-3296-2A57-024A-AA89BDB0AED4}"/>
                </a:ext>
              </a:extLst>
            </p:cNvPr>
            <p:cNvSpPr/>
            <p:nvPr/>
          </p:nvSpPr>
          <p:spPr>
            <a:xfrm>
              <a:off x="6704806" y="5748189"/>
              <a:ext cx="207963" cy="357039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hteck 285">
              <a:extLst>
                <a:ext uri="{FF2B5EF4-FFF2-40B4-BE49-F238E27FC236}">
                  <a16:creationId xmlns:a16="http://schemas.microsoft.com/office/drawing/2014/main" id="{E37A24D5-BAC9-E1C5-81FB-7DAC3F1DD709}"/>
                </a:ext>
              </a:extLst>
            </p:cNvPr>
            <p:cNvSpPr/>
            <p:nvPr/>
          </p:nvSpPr>
          <p:spPr>
            <a:xfrm>
              <a:off x="6161088" y="5212630"/>
              <a:ext cx="207963" cy="357039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Rechteck 5">
            <a:extLst>
              <a:ext uri="{FF2B5EF4-FFF2-40B4-BE49-F238E27FC236}">
                <a16:creationId xmlns:a16="http://schemas.microsoft.com/office/drawing/2014/main" id="{CCF23947-AF32-9667-F719-E0C1D55827DD}"/>
              </a:ext>
            </a:extLst>
          </p:cNvPr>
          <p:cNvSpPr/>
          <p:nvPr/>
        </p:nvSpPr>
        <p:spPr>
          <a:xfrm>
            <a:off x="404723" y="5626825"/>
            <a:ext cx="6038543" cy="5040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pPr>
              <a:lnSpc>
                <a:spcPct val="95000"/>
              </a:lnSpc>
            </a:pPr>
            <a:r>
              <a:rPr lang="pt-BR" b="1" dirty="0">
                <a:solidFill>
                  <a:schemeClr val="tx1"/>
                </a:solidFill>
              </a:rPr>
              <a:t>Ozone production is determind by anthropogenic and biogenic emission !</a:t>
            </a:r>
          </a:p>
        </p:txBody>
      </p:sp>
    </p:spTree>
    <p:extLst>
      <p:ext uri="{BB962C8B-B14F-4D97-AF65-F5344CB8AC3E}">
        <p14:creationId xmlns:p14="http://schemas.microsoft.com/office/powerpoint/2010/main" val="128146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16619C-3393-4C40-A047-6B587362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Where do we go from here ?</a:t>
            </a:r>
            <a:endParaRPr lang="de-D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248C3CF1-D129-42B5-A812-C0947D6D828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359441E-698B-4D24-B9BE-3F3AECF48BB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24</a:t>
            </a:fld>
            <a:endParaRPr lang="de-DE" dirty="0"/>
          </a:p>
        </p:txBody>
      </p:sp>
      <p:pic>
        <p:nvPicPr>
          <p:cNvPr id="3" name="Inhaltsplatzhalter 6">
            <a:extLst>
              <a:ext uri="{FF2B5EF4-FFF2-40B4-BE49-F238E27FC236}">
                <a16:creationId xmlns:a16="http://schemas.microsoft.com/office/drawing/2014/main" id="{7A1D5D34-FAE4-58A8-159E-4E87D567CAC2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171344" y="1052736"/>
            <a:ext cx="4515419" cy="4752528"/>
          </a:xfrm>
          <a:prstGeom prst="rect">
            <a:avLst/>
          </a:prstGeom>
          <a:ln w="0">
            <a:noFill/>
          </a:ln>
        </p:spPr>
      </p:pic>
      <p:sp>
        <p:nvSpPr>
          <p:cNvPr id="36" name="Rechteck 5">
            <a:extLst>
              <a:ext uri="{FF2B5EF4-FFF2-40B4-BE49-F238E27FC236}">
                <a16:creationId xmlns:a16="http://schemas.microsoft.com/office/drawing/2014/main" id="{2A83050B-A828-7013-8785-497A480CA1EC}"/>
              </a:ext>
            </a:extLst>
          </p:cNvPr>
          <p:cNvSpPr/>
          <p:nvPr/>
        </p:nvSpPr>
        <p:spPr>
          <a:xfrm>
            <a:off x="559599" y="1384320"/>
            <a:ext cx="6038543" cy="66241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pPr>
              <a:lnSpc>
                <a:spcPct val="95000"/>
              </a:lnSpc>
            </a:pPr>
            <a:r>
              <a:rPr lang="en-GB" b="1" dirty="0">
                <a:solidFill>
                  <a:schemeClr val="tx1"/>
                </a:solidFill>
              </a:rPr>
              <a:t>Project Goals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7" name="Grafik 6">
            <a:extLst>
              <a:ext uri="{FF2B5EF4-FFF2-40B4-BE49-F238E27FC236}">
                <a16:creationId xmlns:a16="http://schemas.microsoft.com/office/drawing/2014/main" id="{927DA2DD-6406-57EB-6D75-5A713F3C4B48}"/>
              </a:ext>
            </a:extLst>
          </p:cNvPr>
          <p:cNvSpPr/>
          <p:nvPr/>
        </p:nvSpPr>
        <p:spPr>
          <a:xfrm rot="5400000">
            <a:off x="694749" y="1498099"/>
            <a:ext cx="170101" cy="339002"/>
          </a:xfrm>
          <a:custGeom>
            <a:avLst/>
            <a:gdLst>
              <a:gd name="connsiteX0" fmla="*/ -194 w 658120"/>
              <a:gd name="connsiteY0" fmla="*/ 1190768 h 1311598"/>
              <a:gd name="connsiteX1" fmla="*/ 163827 w 658120"/>
              <a:gd name="connsiteY1" fmla="*/ 1257443 h 1311598"/>
              <a:gd name="connsiteX2" fmla="*/ 589975 w 658120"/>
              <a:gd name="connsiteY2" fmla="*/ 822722 h 1311598"/>
              <a:gd name="connsiteX3" fmla="*/ 589975 w 658120"/>
              <a:gd name="connsiteY3" fmla="*/ 488109 h 1311598"/>
              <a:gd name="connsiteX4" fmla="*/ 163827 w 658120"/>
              <a:gd name="connsiteY4" fmla="*/ 53388 h 1311598"/>
              <a:gd name="connsiteX5" fmla="*/ -194 w 658120"/>
              <a:gd name="connsiteY5" fmla="*/ 120063 h 1311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8120" h="1311598">
                <a:moveTo>
                  <a:pt x="-194" y="1190768"/>
                </a:moveTo>
                <a:cubicBezTo>
                  <a:pt x="-194" y="1320213"/>
                  <a:pt x="73244" y="1350217"/>
                  <a:pt x="163827" y="1257443"/>
                </a:cubicBezTo>
                <a:lnTo>
                  <a:pt x="589975" y="822722"/>
                </a:lnTo>
                <a:cubicBezTo>
                  <a:pt x="680577" y="729587"/>
                  <a:pt x="680577" y="581244"/>
                  <a:pt x="589975" y="488109"/>
                </a:cubicBezTo>
                <a:lnTo>
                  <a:pt x="163827" y="53388"/>
                </a:lnTo>
                <a:cubicBezTo>
                  <a:pt x="73244" y="-39004"/>
                  <a:pt x="-194" y="-9001"/>
                  <a:pt x="-194" y="12006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0F88780-2F6F-291C-393B-1895F57A1112}"/>
              </a:ext>
            </a:extLst>
          </p:cNvPr>
          <p:cNvGrpSpPr/>
          <p:nvPr/>
        </p:nvGrpSpPr>
        <p:grpSpPr>
          <a:xfrm>
            <a:off x="576208" y="2129261"/>
            <a:ext cx="6019432" cy="3512660"/>
            <a:chOff x="576208" y="2129261"/>
            <a:chExt cx="6019432" cy="3512660"/>
          </a:xfrm>
        </p:grpSpPr>
        <p:sp>
          <p:nvSpPr>
            <p:cNvPr id="39" name="Rechteck 19">
              <a:extLst>
                <a:ext uri="{FF2B5EF4-FFF2-40B4-BE49-F238E27FC236}">
                  <a16:creationId xmlns:a16="http://schemas.microsoft.com/office/drawing/2014/main" id="{EFDD2A12-0746-EA98-45ED-75D37FE59665}"/>
                </a:ext>
              </a:extLst>
            </p:cNvPr>
            <p:cNvSpPr/>
            <p:nvPr/>
          </p:nvSpPr>
          <p:spPr>
            <a:xfrm>
              <a:off x="1031973" y="2129261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Net4Cities will co-create evidence-based, tailored policy solutions for effective air and noise pollution reduction plans with the involvement of policy- and decision-makers.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4BEA297-4810-55F5-2A51-5DD723FE1C70}"/>
                </a:ext>
              </a:extLst>
            </p:cNvPr>
            <p:cNvGrpSpPr/>
            <p:nvPr/>
          </p:nvGrpSpPr>
          <p:grpSpPr>
            <a:xfrm>
              <a:off x="576208" y="2227412"/>
              <a:ext cx="339725" cy="504056"/>
              <a:chOff x="5681073" y="1879728"/>
              <a:chExt cx="339725" cy="504056"/>
            </a:xfrm>
          </p:grpSpPr>
          <p:sp>
            <p:nvSpPr>
              <p:cNvPr id="41" name="Rechteck 16">
                <a:extLst>
                  <a:ext uri="{FF2B5EF4-FFF2-40B4-BE49-F238E27FC236}">
                    <a16:creationId xmlns:a16="http://schemas.microsoft.com/office/drawing/2014/main" id="{18128C66-DE1C-D89F-DC17-E4E4C288F4E7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Grafik 6">
                <a:extLst>
                  <a:ext uri="{FF2B5EF4-FFF2-40B4-BE49-F238E27FC236}">
                    <a16:creationId xmlns:a16="http://schemas.microsoft.com/office/drawing/2014/main" id="{96B2C266-9498-9B2A-1CD3-47539E21413B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57D233F-3705-FB8F-86F0-2D2B994B5116}"/>
              </a:ext>
            </a:extLst>
          </p:cNvPr>
          <p:cNvGrpSpPr/>
          <p:nvPr/>
        </p:nvGrpSpPr>
        <p:grpSpPr>
          <a:xfrm>
            <a:off x="576208" y="2129261"/>
            <a:ext cx="6019432" cy="3512660"/>
            <a:chOff x="576208" y="2129261"/>
            <a:chExt cx="6019432" cy="3512660"/>
          </a:xfrm>
        </p:grpSpPr>
        <p:sp>
          <p:nvSpPr>
            <p:cNvPr id="44" name="Rechteck 19">
              <a:extLst>
                <a:ext uri="{FF2B5EF4-FFF2-40B4-BE49-F238E27FC236}">
                  <a16:creationId xmlns:a16="http://schemas.microsoft.com/office/drawing/2014/main" id="{EAB48FE8-1570-7FF9-60CA-DE1DF8ADC2A8}"/>
                </a:ext>
              </a:extLst>
            </p:cNvPr>
            <p:cNvSpPr/>
            <p:nvPr/>
          </p:nvSpPr>
          <p:spPr>
            <a:xfrm>
              <a:off x="1031973" y="2129261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Net4Cities will co-create evidence-based, tailored policy solutions for effective air and noise pollution reduction plans with the involvement of policy- and decision-makers.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Generate data on (emerging) pollutants and noise in cities from contrasting geographical and climatic locations with differing fleet compositions to support source apportionment (SA).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5B6CCFA-B0CD-9F9D-D099-F56FD98F700E}"/>
                </a:ext>
              </a:extLst>
            </p:cNvPr>
            <p:cNvGrpSpPr/>
            <p:nvPr/>
          </p:nvGrpSpPr>
          <p:grpSpPr>
            <a:xfrm>
              <a:off x="576208" y="3622477"/>
              <a:ext cx="339725" cy="504056"/>
              <a:chOff x="5681073" y="1879728"/>
              <a:chExt cx="339725" cy="504056"/>
            </a:xfrm>
          </p:grpSpPr>
          <p:sp>
            <p:nvSpPr>
              <p:cNvPr id="46" name="Rechteck 16">
                <a:extLst>
                  <a:ext uri="{FF2B5EF4-FFF2-40B4-BE49-F238E27FC236}">
                    <a16:creationId xmlns:a16="http://schemas.microsoft.com/office/drawing/2014/main" id="{D877016A-BB8F-9A6C-2716-1C2A1DB299A6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Grafik 6">
                <a:extLst>
                  <a:ext uri="{FF2B5EF4-FFF2-40B4-BE49-F238E27FC236}">
                    <a16:creationId xmlns:a16="http://schemas.microsoft.com/office/drawing/2014/main" id="{21A69703-AC30-256F-BDE9-486DBDCDA5BE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AC5E98A-4EC9-171E-4DC6-7F668702D1B6}"/>
              </a:ext>
            </a:extLst>
          </p:cNvPr>
          <p:cNvGrpSpPr/>
          <p:nvPr/>
        </p:nvGrpSpPr>
        <p:grpSpPr>
          <a:xfrm>
            <a:off x="576208" y="2129261"/>
            <a:ext cx="6019432" cy="3512660"/>
            <a:chOff x="576208" y="2129261"/>
            <a:chExt cx="6019432" cy="3512660"/>
          </a:xfrm>
        </p:grpSpPr>
        <p:sp>
          <p:nvSpPr>
            <p:cNvPr id="49" name="Rechteck 19">
              <a:extLst>
                <a:ext uri="{FF2B5EF4-FFF2-40B4-BE49-F238E27FC236}">
                  <a16:creationId xmlns:a16="http://schemas.microsoft.com/office/drawing/2014/main" id="{DC2BDC48-BD69-2B4B-00C8-ED59DA0CDC1F}"/>
                </a:ext>
              </a:extLst>
            </p:cNvPr>
            <p:cNvSpPr/>
            <p:nvPr/>
          </p:nvSpPr>
          <p:spPr>
            <a:xfrm>
              <a:off x="1031973" y="2129261"/>
              <a:ext cx="5563667" cy="35126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bIns="144000" rtlCol="0" anchor="t"/>
            <a:lstStyle/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Net4Cities will co-create evidence-based, tailored policy solutions for effective air and noise pollution reduction plans with the involvement of policy- and decision-makers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Generate data on (emerging) pollutants and noise in cities from contrasting geographical and climatic locations with differing fleet compositions to support source apportionment (SA) </a:t>
              </a:r>
            </a:p>
            <a:p>
              <a:pPr>
                <a:lnSpc>
                  <a:spcPct val="110000"/>
                </a:lnSpc>
                <a:spcAft>
                  <a:spcPts val="1200"/>
                </a:spcAft>
              </a:pPr>
              <a:r>
                <a:rPr lang="en-GB" dirty="0">
                  <a:solidFill>
                    <a:schemeClr val="tx1"/>
                  </a:solidFill>
                </a:rPr>
                <a:t>Real-time graphical visualization combining air quality, noise and NBS for all 11 partner cities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806324B0-5031-9696-B2BB-E3BE391C74FB}"/>
                </a:ext>
              </a:extLst>
            </p:cNvPr>
            <p:cNvGrpSpPr/>
            <p:nvPr/>
          </p:nvGrpSpPr>
          <p:grpSpPr>
            <a:xfrm>
              <a:off x="576208" y="4941168"/>
              <a:ext cx="339725" cy="504056"/>
              <a:chOff x="5681073" y="1879728"/>
              <a:chExt cx="339725" cy="504056"/>
            </a:xfrm>
          </p:grpSpPr>
          <p:sp>
            <p:nvSpPr>
              <p:cNvPr id="51" name="Rechteck 16">
                <a:extLst>
                  <a:ext uri="{FF2B5EF4-FFF2-40B4-BE49-F238E27FC236}">
                    <a16:creationId xmlns:a16="http://schemas.microsoft.com/office/drawing/2014/main" id="{65D66F20-C885-2D85-D0D1-DC2FFE2E2D33}"/>
                  </a:ext>
                </a:extLst>
              </p:cNvPr>
              <p:cNvSpPr/>
              <p:nvPr/>
            </p:nvSpPr>
            <p:spPr>
              <a:xfrm>
                <a:off x="5681073" y="1879728"/>
                <a:ext cx="339725" cy="50405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0" rtlCol="0" anchor="ctr"/>
              <a:lstStyle/>
              <a:p>
                <a:pPr>
                  <a:lnSpc>
                    <a:spcPct val="95000"/>
                  </a:lnSpc>
                </a:pP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Grafik 6">
                <a:extLst>
                  <a:ext uri="{FF2B5EF4-FFF2-40B4-BE49-F238E27FC236}">
                    <a16:creationId xmlns:a16="http://schemas.microsoft.com/office/drawing/2014/main" id="{E0521632-963F-8AC4-9615-8A5568347D85}"/>
                  </a:ext>
                </a:extLst>
              </p:cNvPr>
              <p:cNvSpPr/>
              <p:nvPr/>
            </p:nvSpPr>
            <p:spPr>
              <a:xfrm>
                <a:off x="5799103" y="1962255"/>
                <a:ext cx="170101" cy="339002"/>
              </a:xfrm>
              <a:custGeom>
                <a:avLst/>
                <a:gdLst>
                  <a:gd name="connsiteX0" fmla="*/ -194 w 658120"/>
                  <a:gd name="connsiteY0" fmla="*/ 1190768 h 1311598"/>
                  <a:gd name="connsiteX1" fmla="*/ 163827 w 658120"/>
                  <a:gd name="connsiteY1" fmla="*/ 1257443 h 1311598"/>
                  <a:gd name="connsiteX2" fmla="*/ 589975 w 658120"/>
                  <a:gd name="connsiteY2" fmla="*/ 822722 h 1311598"/>
                  <a:gd name="connsiteX3" fmla="*/ 589975 w 658120"/>
                  <a:gd name="connsiteY3" fmla="*/ 488109 h 1311598"/>
                  <a:gd name="connsiteX4" fmla="*/ 163827 w 658120"/>
                  <a:gd name="connsiteY4" fmla="*/ 53388 h 1311598"/>
                  <a:gd name="connsiteX5" fmla="*/ -194 w 658120"/>
                  <a:gd name="connsiteY5" fmla="*/ 120063 h 13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20" h="1311598">
                    <a:moveTo>
                      <a:pt x="-194" y="1190768"/>
                    </a:moveTo>
                    <a:cubicBezTo>
                      <a:pt x="-194" y="1320213"/>
                      <a:pt x="73244" y="1350217"/>
                      <a:pt x="163827" y="1257443"/>
                    </a:cubicBezTo>
                    <a:lnTo>
                      <a:pt x="589975" y="822722"/>
                    </a:lnTo>
                    <a:cubicBezTo>
                      <a:pt x="680577" y="729587"/>
                      <a:pt x="680577" y="581244"/>
                      <a:pt x="589975" y="488109"/>
                    </a:cubicBezTo>
                    <a:lnTo>
                      <a:pt x="163827" y="53388"/>
                    </a:lnTo>
                    <a:cubicBezTo>
                      <a:pt x="73244" y="-39004"/>
                      <a:pt x="-194" y="-9001"/>
                      <a:pt x="-194" y="1200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0025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24FDB-FC42-2E15-8365-C83D9B7D9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Where do we go from here ?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6E92B-7210-9708-ECF6-9F1B2FF6289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GB"/>
              <a:t>GGSB 2026: Student and Collaboration Workshop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38ABD4-A5BA-A5A4-40B3-FB10CC502B2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Page </a:t>
            </a:r>
            <a:fld id="{A52F4D17-1AD6-42D9-B93A-EB002C62F438}" type="slidenum">
              <a:rPr lang="de-DE" smtClean="0"/>
              <a:pPr/>
              <a:t>25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B23D80-AAA1-22D4-D430-273705D6E1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Rechteck 19">
            <a:extLst>
              <a:ext uri="{FF2B5EF4-FFF2-40B4-BE49-F238E27FC236}">
                <a16:creationId xmlns:a16="http://schemas.microsoft.com/office/drawing/2014/main" id="{6BAD0BC6-1398-A93D-FD63-F0A69FDB0D00}"/>
              </a:ext>
            </a:extLst>
          </p:cNvPr>
          <p:cNvSpPr/>
          <p:nvPr/>
        </p:nvSpPr>
        <p:spPr>
          <a:xfrm>
            <a:off x="6141203" y="2151065"/>
            <a:ext cx="5525920" cy="31501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bIns="144000" rtlCol="0" anchor="t"/>
          <a:lstStyle/>
          <a:p>
            <a:pPr>
              <a:spcAft>
                <a:spcPts val="1800"/>
              </a:spcAft>
            </a:pPr>
            <a:r>
              <a:rPr lang="en-GB" dirty="0">
                <a:solidFill>
                  <a:schemeClr val="tx1"/>
                </a:solidFill>
              </a:rPr>
              <a:t>Combine online and offline data</a:t>
            </a:r>
          </a:p>
          <a:p>
            <a:pPr>
              <a:spcAft>
                <a:spcPts val="1800"/>
              </a:spcAft>
            </a:pPr>
            <a:r>
              <a:rPr lang="en-GB" dirty="0">
                <a:solidFill>
                  <a:schemeClr val="tx1"/>
                </a:solidFill>
              </a:rPr>
              <a:t>Identification of pollution hotspots</a:t>
            </a:r>
          </a:p>
          <a:p>
            <a:pPr>
              <a:spcAft>
                <a:spcPts val="1800"/>
              </a:spcAft>
            </a:pPr>
            <a:r>
              <a:rPr lang="en-GB" dirty="0">
                <a:solidFill>
                  <a:schemeClr val="tx1"/>
                </a:solidFill>
              </a:rPr>
              <a:t>Vertical profile measurements</a:t>
            </a:r>
          </a:p>
          <a:p>
            <a:pPr>
              <a:spcAft>
                <a:spcPts val="1800"/>
              </a:spcAft>
            </a:pPr>
            <a:r>
              <a:rPr lang="en-GB" dirty="0">
                <a:solidFill>
                  <a:schemeClr val="tx1"/>
                </a:solidFill>
              </a:rPr>
              <a:t>Development of new sensors</a:t>
            </a:r>
          </a:p>
          <a:p>
            <a:pPr>
              <a:spcAft>
                <a:spcPts val="1800"/>
              </a:spcAft>
            </a:pPr>
            <a:r>
              <a:rPr lang="en-GB" dirty="0">
                <a:solidFill>
                  <a:schemeClr val="tx1"/>
                </a:solidFill>
              </a:rPr>
              <a:t>“Hands on” teaching</a:t>
            </a:r>
          </a:p>
          <a:p>
            <a:pPr>
              <a:spcAft>
                <a:spcPts val="1800"/>
              </a:spcAft>
            </a:pPr>
            <a:r>
              <a:rPr lang="en-GB" dirty="0">
                <a:solidFill>
                  <a:schemeClr val="tx1"/>
                </a:solidFill>
              </a:rPr>
              <a:t>Development/evaluation of new sensor systems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94B659F-910B-BB54-CD48-23A03E6212B5}"/>
              </a:ext>
            </a:extLst>
          </p:cNvPr>
          <p:cNvGrpSpPr/>
          <p:nvPr/>
        </p:nvGrpSpPr>
        <p:grpSpPr>
          <a:xfrm>
            <a:off x="5695773" y="4223734"/>
            <a:ext cx="339725" cy="504056"/>
            <a:chOff x="5681073" y="1879728"/>
            <a:chExt cx="339725" cy="504056"/>
          </a:xfrm>
        </p:grpSpPr>
        <p:sp>
          <p:nvSpPr>
            <p:cNvPr id="15" name="Rechteck 16">
              <a:extLst>
                <a:ext uri="{FF2B5EF4-FFF2-40B4-BE49-F238E27FC236}">
                  <a16:creationId xmlns:a16="http://schemas.microsoft.com/office/drawing/2014/main" id="{2B561877-71FB-AF5F-A4D1-9D8EC1566FAA}"/>
                </a:ext>
              </a:extLst>
            </p:cNvPr>
            <p:cNvSpPr/>
            <p:nvPr/>
          </p:nvSpPr>
          <p:spPr>
            <a:xfrm>
              <a:off x="5681073" y="1879728"/>
              <a:ext cx="339725" cy="5040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pPr>
                <a:lnSpc>
                  <a:spcPct val="95000"/>
                </a:lnSpc>
              </a:pP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Grafik 6">
              <a:extLst>
                <a:ext uri="{FF2B5EF4-FFF2-40B4-BE49-F238E27FC236}">
                  <a16:creationId xmlns:a16="http://schemas.microsoft.com/office/drawing/2014/main" id="{E3E518DF-218C-171F-AAEC-BA84BFE5423F}"/>
                </a:ext>
              </a:extLst>
            </p:cNvPr>
            <p:cNvSpPr/>
            <p:nvPr/>
          </p:nvSpPr>
          <p:spPr>
            <a:xfrm>
              <a:off x="5799103" y="1962255"/>
              <a:ext cx="170101" cy="339002"/>
            </a:xfrm>
            <a:custGeom>
              <a:avLst/>
              <a:gdLst>
                <a:gd name="connsiteX0" fmla="*/ -194 w 658120"/>
                <a:gd name="connsiteY0" fmla="*/ 1190768 h 1311598"/>
                <a:gd name="connsiteX1" fmla="*/ 163827 w 658120"/>
                <a:gd name="connsiteY1" fmla="*/ 1257443 h 1311598"/>
                <a:gd name="connsiteX2" fmla="*/ 589975 w 658120"/>
                <a:gd name="connsiteY2" fmla="*/ 822722 h 1311598"/>
                <a:gd name="connsiteX3" fmla="*/ 589975 w 658120"/>
                <a:gd name="connsiteY3" fmla="*/ 488109 h 1311598"/>
                <a:gd name="connsiteX4" fmla="*/ 163827 w 658120"/>
                <a:gd name="connsiteY4" fmla="*/ 53388 h 1311598"/>
                <a:gd name="connsiteX5" fmla="*/ -194 w 658120"/>
                <a:gd name="connsiteY5" fmla="*/ 120063 h 131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120" h="1311598">
                  <a:moveTo>
                    <a:pt x="-194" y="1190768"/>
                  </a:moveTo>
                  <a:cubicBezTo>
                    <a:pt x="-194" y="1320213"/>
                    <a:pt x="73244" y="1350217"/>
                    <a:pt x="163827" y="1257443"/>
                  </a:cubicBezTo>
                  <a:lnTo>
                    <a:pt x="589975" y="822722"/>
                  </a:lnTo>
                  <a:cubicBezTo>
                    <a:pt x="680577" y="729587"/>
                    <a:pt x="680577" y="581244"/>
                    <a:pt x="589975" y="488109"/>
                  </a:cubicBezTo>
                  <a:lnTo>
                    <a:pt x="163827" y="53388"/>
                  </a:lnTo>
                  <a:cubicBezTo>
                    <a:pt x="73244" y="-39004"/>
                    <a:pt x="-194" y="-9001"/>
                    <a:pt x="-194" y="12006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17" name="Rechteck 5">
            <a:extLst>
              <a:ext uri="{FF2B5EF4-FFF2-40B4-BE49-F238E27FC236}">
                <a16:creationId xmlns:a16="http://schemas.microsoft.com/office/drawing/2014/main" id="{71C55A8C-1923-71B1-D284-00995CC2A02F}"/>
              </a:ext>
            </a:extLst>
          </p:cNvPr>
          <p:cNvSpPr/>
          <p:nvPr/>
        </p:nvSpPr>
        <p:spPr>
          <a:xfrm>
            <a:off x="5623374" y="1448780"/>
            <a:ext cx="6043748" cy="5040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tlCol="0" anchor="ctr"/>
          <a:lstStyle/>
          <a:p>
            <a:pPr>
              <a:lnSpc>
                <a:spcPct val="95000"/>
              </a:lnSpc>
            </a:pPr>
            <a:r>
              <a:rPr lang="pt-BR" b="1" dirty="0">
                <a:solidFill>
                  <a:schemeClr val="tx1"/>
                </a:solidFill>
              </a:rPr>
              <a:t>         OUTLOOK</a:t>
            </a:r>
          </a:p>
        </p:txBody>
      </p:sp>
      <p:sp>
        <p:nvSpPr>
          <p:cNvPr id="18" name="Grafik 6">
            <a:extLst>
              <a:ext uri="{FF2B5EF4-FFF2-40B4-BE49-F238E27FC236}">
                <a16:creationId xmlns:a16="http://schemas.microsoft.com/office/drawing/2014/main" id="{DF071F70-80E9-9930-9B4D-CEE3BDDFB5A1}"/>
              </a:ext>
            </a:extLst>
          </p:cNvPr>
          <p:cNvSpPr/>
          <p:nvPr/>
        </p:nvSpPr>
        <p:spPr>
          <a:xfrm rot="5400000">
            <a:off x="5763729" y="1516308"/>
            <a:ext cx="170101" cy="339002"/>
          </a:xfrm>
          <a:custGeom>
            <a:avLst/>
            <a:gdLst>
              <a:gd name="connsiteX0" fmla="*/ -194 w 658120"/>
              <a:gd name="connsiteY0" fmla="*/ 1190768 h 1311598"/>
              <a:gd name="connsiteX1" fmla="*/ 163827 w 658120"/>
              <a:gd name="connsiteY1" fmla="*/ 1257443 h 1311598"/>
              <a:gd name="connsiteX2" fmla="*/ 589975 w 658120"/>
              <a:gd name="connsiteY2" fmla="*/ 822722 h 1311598"/>
              <a:gd name="connsiteX3" fmla="*/ 589975 w 658120"/>
              <a:gd name="connsiteY3" fmla="*/ 488109 h 1311598"/>
              <a:gd name="connsiteX4" fmla="*/ 163827 w 658120"/>
              <a:gd name="connsiteY4" fmla="*/ 53388 h 1311598"/>
              <a:gd name="connsiteX5" fmla="*/ -194 w 658120"/>
              <a:gd name="connsiteY5" fmla="*/ 120063 h 1311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8120" h="1311598">
                <a:moveTo>
                  <a:pt x="-194" y="1190768"/>
                </a:moveTo>
                <a:cubicBezTo>
                  <a:pt x="-194" y="1320213"/>
                  <a:pt x="73244" y="1350217"/>
                  <a:pt x="163827" y="1257443"/>
                </a:cubicBezTo>
                <a:lnTo>
                  <a:pt x="589975" y="822722"/>
                </a:lnTo>
                <a:cubicBezTo>
                  <a:pt x="680577" y="729587"/>
                  <a:pt x="680577" y="581244"/>
                  <a:pt x="589975" y="488109"/>
                </a:cubicBezTo>
                <a:lnTo>
                  <a:pt x="163827" y="53388"/>
                </a:lnTo>
                <a:cubicBezTo>
                  <a:pt x="73244" y="-39004"/>
                  <a:pt x="-194" y="-9001"/>
                  <a:pt x="-194" y="12006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D75F1E2-FBF3-85E6-EAFF-EFD8343487ED}"/>
              </a:ext>
            </a:extLst>
          </p:cNvPr>
          <p:cNvGrpSpPr/>
          <p:nvPr/>
        </p:nvGrpSpPr>
        <p:grpSpPr>
          <a:xfrm>
            <a:off x="5695773" y="2132554"/>
            <a:ext cx="339725" cy="504056"/>
            <a:chOff x="5681073" y="1879728"/>
            <a:chExt cx="339725" cy="504056"/>
          </a:xfrm>
        </p:grpSpPr>
        <p:sp>
          <p:nvSpPr>
            <p:cNvPr id="20" name="Rechteck 16">
              <a:extLst>
                <a:ext uri="{FF2B5EF4-FFF2-40B4-BE49-F238E27FC236}">
                  <a16:creationId xmlns:a16="http://schemas.microsoft.com/office/drawing/2014/main" id="{F6B87A49-1780-E33C-8EDD-A2B6DDF1A014}"/>
                </a:ext>
              </a:extLst>
            </p:cNvPr>
            <p:cNvSpPr/>
            <p:nvPr/>
          </p:nvSpPr>
          <p:spPr>
            <a:xfrm>
              <a:off x="5681073" y="1879728"/>
              <a:ext cx="339725" cy="5040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pPr>
                <a:lnSpc>
                  <a:spcPct val="95000"/>
                </a:lnSpc>
              </a:pP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Grafik 6">
              <a:extLst>
                <a:ext uri="{FF2B5EF4-FFF2-40B4-BE49-F238E27FC236}">
                  <a16:creationId xmlns:a16="http://schemas.microsoft.com/office/drawing/2014/main" id="{CD2C5F4F-14FA-AE5A-635A-D8909748E8F8}"/>
                </a:ext>
              </a:extLst>
            </p:cNvPr>
            <p:cNvSpPr/>
            <p:nvPr/>
          </p:nvSpPr>
          <p:spPr>
            <a:xfrm>
              <a:off x="5799103" y="1962255"/>
              <a:ext cx="170101" cy="339002"/>
            </a:xfrm>
            <a:custGeom>
              <a:avLst/>
              <a:gdLst>
                <a:gd name="connsiteX0" fmla="*/ -194 w 658120"/>
                <a:gd name="connsiteY0" fmla="*/ 1190768 h 1311598"/>
                <a:gd name="connsiteX1" fmla="*/ 163827 w 658120"/>
                <a:gd name="connsiteY1" fmla="*/ 1257443 h 1311598"/>
                <a:gd name="connsiteX2" fmla="*/ 589975 w 658120"/>
                <a:gd name="connsiteY2" fmla="*/ 822722 h 1311598"/>
                <a:gd name="connsiteX3" fmla="*/ 589975 w 658120"/>
                <a:gd name="connsiteY3" fmla="*/ 488109 h 1311598"/>
                <a:gd name="connsiteX4" fmla="*/ 163827 w 658120"/>
                <a:gd name="connsiteY4" fmla="*/ 53388 h 1311598"/>
                <a:gd name="connsiteX5" fmla="*/ -194 w 658120"/>
                <a:gd name="connsiteY5" fmla="*/ 120063 h 131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120" h="1311598">
                  <a:moveTo>
                    <a:pt x="-194" y="1190768"/>
                  </a:moveTo>
                  <a:cubicBezTo>
                    <a:pt x="-194" y="1320213"/>
                    <a:pt x="73244" y="1350217"/>
                    <a:pt x="163827" y="1257443"/>
                  </a:cubicBezTo>
                  <a:lnTo>
                    <a:pt x="589975" y="822722"/>
                  </a:lnTo>
                  <a:cubicBezTo>
                    <a:pt x="680577" y="729587"/>
                    <a:pt x="680577" y="581244"/>
                    <a:pt x="589975" y="488109"/>
                  </a:cubicBezTo>
                  <a:lnTo>
                    <a:pt x="163827" y="53388"/>
                  </a:lnTo>
                  <a:cubicBezTo>
                    <a:pt x="73244" y="-39004"/>
                    <a:pt x="-194" y="-9001"/>
                    <a:pt x="-194" y="12006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61C3361-A631-19A0-231A-E8ADB3F2E7D8}"/>
              </a:ext>
            </a:extLst>
          </p:cNvPr>
          <p:cNvGrpSpPr/>
          <p:nvPr/>
        </p:nvGrpSpPr>
        <p:grpSpPr>
          <a:xfrm>
            <a:off x="5695773" y="2655349"/>
            <a:ext cx="339725" cy="504056"/>
            <a:chOff x="5681073" y="1879728"/>
            <a:chExt cx="339725" cy="504056"/>
          </a:xfrm>
        </p:grpSpPr>
        <p:sp>
          <p:nvSpPr>
            <p:cNvPr id="23" name="Rechteck 16">
              <a:extLst>
                <a:ext uri="{FF2B5EF4-FFF2-40B4-BE49-F238E27FC236}">
                  <a16:creationId xmlns:a16="http://schemas.microsoft.com/office/drawing/2014/main" id="{E3D7B0A2-3B44-4D93-9147-A587F1583E2D}"/>
                </a:ext>
              </a:extLst>
            </p:cNvPr>
            <p:cNvSpPr/>
            <p:nvPr/>
          </p:nvSpPr>
          <p:spPr>
            <a:xfrm>
              <a:off x="5681073" y="1879728"/>
              <a:ext cx="339725" cy="5040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pPr>
                <a:lnSpc>
                  <a:spcPct val="95000"/>
                </a:lnSpc>
              </a:pP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Grafik 6">
              <a:extLst>
                <a:ext uri="{FF2B5EF4-FFF2-40B4-BE49-F238E27FC236}">
                  <a16:creationId xmlns:a16="http://schemas.microsoft.com/office/drawing/2014/main" id="{E7C15538-5D1F-83ED-26A7-BDB7483553A5}"/>
                </a:ext>
              </a:extLst>
            </p:cNvPr>
            <p:cNvSpPr/>
            <p:nvPr/>
          </p:nvSpPr>
          <p:spPr>
            <a:xfrm>
              <a:off x="5799103" y="1962255"/>
              <a:ext cx="170101" cy="339002"/>
            </a:xfrm>
            <a:custGeom>
              <a:avLst/>
              <a:gdLst>
                <a:gd name="connsiteX0" fmla="*/ -194 w 658120"/>
                <a:gd name="connsiteY0" fmla="*/ 1190768 h 1311598"/>
                <a:gd name="connsiteX1" fmla="*/ 163827 w 658120"/>
                <a:gd name="connsiteY1" fmla="*/ 1257443 h 1311598"/>
                <a:gd name="connsiteX2" fmla="*/ 589975 w 658120"/>
                <a:gd name="connsiteY2" fmla="*/ 822722 h 1311598"/>
                <a:gd name="connsiteX3" fmla="*/ 589975 w 658120"/>
                <a:gd name="connsiteY3" fmla="*/ 488109 h 1311598"/>
                <a:gd name="connsiteX4" fmla="*/ 163827 w 658120"/>
                <a:gd name="connsiteY4" fmla="*/ 53388 h 1311598"/>
                <a:gd name="connsiteX5" fmla="*/ -194 w 658120"/>
                <a:gd name="connsiteY5" fmla="*/ 120063 h 131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120" h="1311598">
                  <a:moveTo>
                    <a:pt x="-194" y="1190768"/>
                  </a:moveTo>
                  <a:cubicBezTo>
                    <a:pt x="-194" y="1320213"/>
                    <a:pt x="73244" y="1350217"/>
                    <a:pt x="163827" y="1257443"/>
                  </a:cubicBezTo>
                  <a:lnTo>
                    <a:pt x="589975" y="822722"/>
                  </a:lnTo>
                  <a:cubicBezTo>
                    <a:pt x="680577" y="729587"/>
                    <a:pt x="680577" y="581244"/>
                    <a:pt x="589975" y="488109"/>
                  </a:cubicBezTo>
                  <a:lnTo>
                    <a:pt x="163827" y="53388"/>
                  </a:lnTo>
                  <a:cubicBezTo>
                    <a:pt x="73244" y="-39004"/>
                    <a:pt x="-194" y="-9001"/>
                    <a:pt x="-194" y="12006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76B2949-67F0-B105-4A2F-C5C1BF65DD66}"/>
              </a:ext>
            </a:extLst>
          </p:cNvPr>
          <p:cNvGrpSpPr/>
          <p:nvPr/>
        </p:nvGrpSpPr>
        <p:grpSpPr>
          <a:xfrm>
            <a:off x="5695773" y="3700939"/>
            <a:ext cx="339725" cy="504056"/>
            <a:chOff x="5681073" y="1879728"/>
            <a:chExt cx="339725" cy="504056"/>
          </a:xfrm>
        </p:grpSpPr>
        <p:sp>
          <p:nvSpPr>
            <p:cNvPr id="26" name="Rechteck 16">
              <a:extLst>
                <a:ext uri="{FF2B5EF4-FFF2-40B4-BE49-F238E27FC236}">
                  <a16:creationId xmlns:a16="http://schemas.microsoft.com/office/drawing/2014/main" id="{91FEFC88-AE5A-3C46-1040-AF4E6F6495F1}"/>
                </a:ext>
              </a:extLst>
            </p:cNvPr>
            <p:cNvSpPr/>
            <p:nvPr/>
          </p:nvSpPr>
          <p:spPr>
            <a:xfrm>
              <a:off x="5681073" y="1879728"/>
              <a:ext cx="339725" cy="5040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pPr>
                <a:lnSpc>
                  <a:spcPct val="95000"/>
                </a:lnSpc>
              </a:pP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Grafik 6">
              <a:extLst>
                <a:ext uri="{FF2B5EF4-FFF2-40B4-BE49-F238E27FC236}">
                  <a16:creationId xmlns:a16="http://schemas.microsoft.com/office/drawing/2014/main" id="{8C639B1D-723F-1204-4928-C5AD299E58A8}"/>
                </a:ext>
              </a:extLst>
            </p:cNvPr>
            <p:cNvSpPr/>
            <p:nvPr/>
          </p:nvSpPr>
          <p:spPr>
            <a:xfrm>
              <a:off x="5799103" y="1962255"/>
              <a:ext cx="170101" cy="339002"/>
            </a:xfrm>
            <a:custGeom>
              <a:avLst/>
              <a:gdLst>
                <a:gd name="connsiteX0" fmla="*/ -194 w 658120"/>
                <a:gd name="connsiteY0" fmla="*/ 1190768 h 1311598"/>
                <a:gd name="connsiteX1" fmla="*/ 163827 w 658120"/>
                <a:gd name="connsiteY1" fmla="*/ 1257443 h 1311598"/>
                <a:gd name="connsiteX2" fmla="*/ 589975 w 658120"/>
                <a:gd name="connsiteY2" fmla="*/ 822722 h 1311598"/>
                <a:gd name="connsiteX3" fmla="*/ 589975 w 658120"/>
                <a:gd name="connsiteY3" fmla="*/ 488109 h 1311598"/>
                <a:gd name="connsiteX4" fmla="*/ 163827 w 658120"/>
                <a:gd name="connsiteY4" fmla="*/ 53388 h 1311598"/>
                <a:gd name="connsiteX5" fmla="*/ -194 w 658120"/>
                <a:gd name="connsiteY5" fmla="*/ 120063 h 131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120" h="1311598">
                  <a:moveTo>
                    <a:pt x="-194" y="1190768"/>
                  </a:moveTo>
                  <a:cubicBezTo>
                    <a:pt x="-194" y="1320213"/>
                    <a:pt x="73244" y="1350217"/>
                    <a:pt x="163827" y="1257443"/>
                  </a:cubicBezTo>
                  <a:lnTo>
                    <a:pt x="589975" y="822722"/>
                  </a:lnTo>
                  <a:cubicBezTo>
                    <a:pt x="680577" y="729587"/>
                    <a:pt x="680577" y="581244"/>
                    <a:pt x="589975" y="488109"/>
                  </a:cubicBezTo>
                  <a:lnTo>
                    <a:pt x="163827" y="53388"/>
                  </a:lnTo>
                  <a:cubicBezTo>
                    <a:pt x="73244" y="-39004"/>
                    <a:pt x="-194" y="-9001"/>
                    <a:pt x="-194" y="12006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26E2C98-662E-C509-073B-72FEBAE98A7B}"/>
              </a:ext>
            </a:extLst>
          </p:cNvPr>
          <p:cNvGrpSpPr/>
          <p:nvPr/>
        </p:nvGrpSpPr>
        <p:grpSpPr>
          <a:xfrm>
            <a:off x="5695773" y="3178144"/>
            <a:ext cx="339725" cy="504056"/>
            <a:chOff x="5681073" y="1879728"/>
            <a:chExt cx="339725" cy="504056"/>
          </a:xfrm>
        </p:grpSpPr>
        <p:sp>
          <p:nvSpPr>
            <p:cNvPr id="32" name="Rechteck 16">
              <a:extLst>
                <a:ext uri="{FF2B5EF4-FFF2-40B4-BE49-F238E27FC236}">
                  <a16:creationId xmlns:a16="http://schemas.microsoft.com/office/drawing/2014/main" id="{DE1610E5-83D3-7C11-248E-99AEF967615A}"/>
                </a:ext>
              </a:extLst>
            </p:cNvPr>
            <p:cNvSpPr/>
            <p:nvPr/>
          </p:nvSpPr>
          <p:spPr>
            <a:xfrm>
              <a:off x="5681073" y="1879728"/>
              <a:ext cx="339725" cy="5040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pPr>
                <a:lnSpc>
                  <a:spcPct val="95000"/>
                </a:lnSpc>
              </a:pP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Grafik 6">
              <a:extLst>
                <a:ext uri="{FF2B5EF4-FFF2-40B4-BE49-F238E27FC236}">
                  <a16:creationId xmlns:a16="http://schemas.microsoft.com/office/drawing/2014/main" id="{0392CBC9-D048-7988-63FD-CCFA2C22502A}"/>
                </a:ext>
              </a:extLst>
            </p:cNvPr>
            <p:cNvSpPr/>
            <p:nvPr/>
          </p:nvSpPr>
          <p:spPr>
            <a:xfrm>
              <a:off x="5799103" y="1962255"/>
              <a:ext cx="170101" cy="339002"/>
            </a:xfrm>
            <a:custGeom>
              <a:avLst/>
              <a:gdLst>
                <a:gd name="connsiteX0" fmla="*/ -194 w 658120"/>
                <a:gd name="connsiteY0" fmla="*/ 1190768 h 1311598"/>
                <a:gd name="connsiteX1" fmla="*/ 163827 w 658120"/>
                <a:gd name="connsiteY1" fmla="*/ 1257443 h 1311598"/>
                <a:gd name="connsiteX2" fmla="*/ 589975 w 658120"/>
                <a:gd name="connsiteY2" fmla="*/ 822722 h 1311598"/>
                <a:gd name="connsiteX3" fmla="*/ 589975 w 658120"/>
                <a:gd name="connsiteY3" fmla="*/ 488109 h 1311598"/>
                <a:gd name="connsiteX4" fmla="*/ 163827 w 658120"/>
                <a:gd name="connsiteY4" fmla="*/ 53388 h 1311598"/>
                <a:gd name="connsiteX5" fmla="*/ -194 w 658120"/>
                <a:gd name="connsiteY5" fmla="*/ 120063 h 131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120" h="1311598">
                  <a:moveTo>
                    <a:pt x="-194" y="1190768"/>
                  </a:moveTo>
                  <a:cubicBezTo>
                    <a:pt x="-194" y="1320213"/>
                    <a:pt x="73244" y="1350217"/>
                    <a:pt x="163827" y="1257443"/>
                  </a:cubicBezTo>
                  <a:lnTo>
                    <a:pt x="589975" y="822722"/>
                  </a:lnTo>
                  <a:cubicBezTo>
                    <a:pt x="680577" y="729587"/>
                    <a:pt x="680577" y="581244"/>
                    <a:pt x="589975" y="488109"/>
                  </a:cubicBezTo>
                  <a:lnTo>
                    <a:pt x="163827" y="53388"/>
                  </a:lnTo>
                  <a:cubicBezTo>
                    <a:pt x="73244" y="-39004"/>
                    <a:pt x="-194" y="-9001"/>
                    <a:pt x="-194" y="12006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AC36C0E-0910-F2BD-7703-E944C6E0A5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13" y="2185413"/>
            <a:ext cx="5132270" cy="288690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B4AB22C-ED02-8187-B70E-9D7B10FAB441}"/>
              </a:ext>
            </a:extLst>
          </p:cNvPr>
          <p:cNvGrpSpPr/>
          <p:nvPr/>
        </p:nvGrpSpPr>
        <p:grpSpPr>
          <a:xfrm>
            <a:off x="5695773" y="4746531"/>
            <a:ext cx="339725" cy="504056"/>
            <a:chOff x="5681073" y="1879728"/>
            <a:chExt cx="339725" cy="504056"/>
          </a:xfrm>
        </p:grpSpPr>
        <p:sp>
          <p:nvSpPr>
            <p:cNvPr id="9" name="Rechteck 16">
              <a:extLst>
                <a:ext uri="{FF2B5EF4-FFF2-40B4-BE49-F238E27FC236}">
                  <a16:creationId xmlns:a16="http://schemas.microsoft.com/office/drawing/2014/main" id="{0406D341-79B6-790C-86C0-BBF97D94476B}"/>
                </a:ext>
              </a:extLst>
            </p:cNvPr>
            <p:cNvSpPr/>
            <p:nvPr/>
          </p:nvSpPr>
          <p:spPr>
            <a:xfrm>
              <a:off x="5681073" y="1879728"/>
              <a:ext cx="339725" cy="5040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rtlCol="0" anchor="ctr"/>
            <a:lstStyle/>
            <a:p>
              <a:pPr>
                <a:lnSpc>
                  <a:spcPct val="95000"/>
                </a:lnSpc>
              </a:pP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Grafik 6">
              <a:extLst>
                <a:ext uri="{FF2B5EF4-FFF2-40B4-BE49-F238E27FC236}">
                  <a16:creationId xmlns:a16="http://schemas.microsoft.com/office/drawing/2014/main" id="{3F0DA98E-AB85-B677-F9A7-D2B7451FA8A5}"/>
                </a:ext>
              </a:extLst>
            </p:cNvPr>
            <p:cNvSpPr/>
            <p:nvPr/>
          </p:nvSpPr>
          <p:spPr>
            <a:xfrm>
              <a:off x="5799103" y="1962255"/>
              <a:ext cx="170101" cy="339002"/>
            </a:xfrm>
            <a:custGeom>
              <a:avLst/>
              <a:gdLst>
                <a:gd name="connsiteX0" fmla="*/ -194 w 658120"/>
                <a:gd name="connsiteY0" fmla="*/ 1190768 h 1311598"/>
                <a:gd name="connsiteX1" fmla="*/ 163827 w 658120"/>
                <a:gd name="connsiteY1" fmla="*/ 1257443 h 1311598"/>
                <a:gd name="connsiteX2" fmla="*/ 589975 w 658120"/>
                <a:gd name="connsiteY2" fmla="*/ 822722 h 1311598"/>
                <a:gd name="connsiteX3" fmla="*/ 589975 w 658120"/>
                <a:gd name="connsiteY3" fmla="*/ 488109 h 1311598"/>
                <a:gd name="connsiteX4" fmla="*/ 163827 w 658120"/>
                <a:gd name="connsiteY4" fmla="*/ 53388 h 1311598"/>
                <a:gd name="connsiteX5" fmla="*/ -194 w 658120"/>
                <a:gd name="connsiteY5" fmla="*/ 120063 h 1311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120" h="1311598">
                  <a:moveTo>
                    <a:pt x="-194" y="1190768"/>
                  </a:moveTo>
                  <a:cubicBezTo>
                    <a:pt x="-194" y="1320213"/>
                    <a:pt x="73244" y="1350217"/>
                    <a:pt x="163827" y="1257443"/>
                  </a:cubicBezTo>
                  <a:lnTo>
                    <a:pt x="589975" y="822722"/>
                  </a:lnTo>
                  <a:cubicBezTo>
                    <a:pt x="680577" y="729587"/>
                    <a:pt x="680577" y="581244"/>
                    <a:pt x="589975" y="488109"/>
                  </a:cubicBezTo>
                  <a:lnTo>
                    <a:pt x="163827" y="53388"/>
                  </a:lnTo>
                  <a:cubicBezTo>
                    <a:pt x="73244" y="-39004"/>
                    <a:pt x="-194" y="-9001"/>
                    <a:pt x="-194" y="12006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0141959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97FD5-0E55-6767-FDFC-F484F5749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12D076-811E-6E1F-A557-350C49E69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THANK YOU !</a:t>
            </a:r>
            <a:endParaRPr lang="de-DE" cap="none" dirty="0"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CAFF06CC-7095-4652-C086-642A4A4FABA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 </a:t>
            </a:r>
            <a:r>
              <a:rPr lang="en-GB" dirty="0"/>
              <a:t>GGSB 2026: Student and Collaboration Workshop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0F970AB3-C209-3507-330B-3E108CF0C50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 dirty="0"/>
              <a:t>Page </a:t>
            </a:r>
            <a:fld id="{A52F4D17-1AD6-42D9-B93A-EB002C62F438}" type="slidenum">
              <a:rPr lang="de-DE" smtClean="0"/>
              <a:pPr/>
              <a:t>26</a:t>
            </a:fld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A11C52-F4D7-603D-2EEA-73CA08B16B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886390"/>
            <a:ext cx="8398566" cy="489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349548"/>
      </p:ext>
    </p:extLst>
  </p:cSld>
  <p:clrMapOvr>
    <a:masterClrMapping/>
  </p:clrMapOvr>
</p:sld>
</file>

<file path=ppt/theme/theme1.xml><?xml version="1.0" encoding="utf-8"?>
<a:theme xmlns:a="http://schemas.openxmlformats.org/drawingml/2006/main" name="Jülich">
  <a:themeElements>
    <a:clrScheme name="Benutzerdefiniert 292">
      <a:dk1>
        <a:sysClr val="windowText" lastClr="000000"/>
      </a:dk1>
      <a:lt1>
        <a:sysClr val="window" lastClr="FFFFFF"/>
      </a:lt1>
      <a:dk2>
        <a:srgbClr val="6D268E"/>
      </a:dk2>
      <a:lt2>
        <a:srgbClr val="EBEBEB"/>
      </a:lt2>
      <a:accent1>
        <a:srgbClr val="023D6B"/>
      </a:accent1>
      <a:accent2>
        <a:srgbClr val="ADBDE3"/>
      </a:accent2>
      <a:accent3>
        <a:srgbClr val="30A93B"/>
      </a:accent3>
      <a:accent4>
        <a:srgbClr val="FFE900"/>
      </a:accent4>
      <a:accent5>
        <a:srgbClr val="FF8C0C"/>
      </a:accent5>
      <a:accent6>
        <a:srgbClr val="DF0F44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5000"/>
          </a:lnSpc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lnSpc>
            <a:spcPct val="95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Jülich_PowerPoint_16x9.potx" id="{96E3BAF4-763A-4252-96EB-429A37E76C9B}" vid="{FC15072B-1A6B-4630-9ABB-3D2D56FD5EF8}"/>
    </a:ext>
  </a:extLst>
</a:theme>
</file>

<file path=ppt/theme/theme2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Wegener20240913th_net4cities_Project</Template>
  <TotalTime>0</TotalTime>
  <Words>1622</Words>
  <Application>Microsoft Office PowerPoint</Application>
  <PresentationFormat>Widescreen</PresentationFormat>
  <Paragraphs>245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Jülich</vt:lpstr>
      <vt:lpstr>Current status and perspectives of the SMART|AtmoSim_Lab</vt:lpstr>
      <vt:lpstr>Air Pollution – A Global Perspective</vt:lpstr>
      <vt:lpstr>Is Air Quality still an important issue ?</vt:lpstr>
      <vt:lpstr>Air Pollution in Georgia </vt:lpstr>
      <vt:lpstr>SMART|AtmoSim_Lab The Start</vt:lpstr>
      <vt:lpstr>First ATMO_SimLab Data</vt:lpstr>
      <vt:lpstr>SMART|AtmoSim_Lab The Start</vt:lpstr>
      <vt:lpstr>Combing Science and Teaching</vt:lpstr>
      <vt:lpstr>ATMO_SimLab Projects</vt:lpstr>
      <vt:lpstr>The European Air Quality Policy</vt:lpstr>
      <vt:lpstr>Pollutants of Emerging Concern</vt:lpstr>
      <vt:lpstr>The net4cities project</vt:lpstr>
      <vt:lpstr>Project Timeline</vt:lpstr>
      <vt:lpstr>Installations in Tbilisi</vt:lpstr>
      <vt:lpstr>Pollutants of Emerging Concern</vt:lpstr>
      <vt:lpstr>Pollutants of Emerging Concern</vt:lpstr>
      <vt:lpstr>LDSA in Tbilisi</vt:lpstr>
      <vt:lpstr>Noise in Tbilisi</vt:lpstr>
      <vt:lpstr>Canister Sampling</vt:lpstr>
      <vt:lpstr>Ozone Formation</vt:lpstr>
      <vt:lpstr>Canister Analysis</vt:lpstr>
      <vt:lpstr>Canister Data</vt:lpstr>
      <vt:lpstr>VOCs and Ozone Production</vt:lpstr>
      <vt:lpstr>Where do we go from here ?</vt:lpstr>
      <vt:lpstr>Where do we go from here ?</vt:lpstr>
      <vt:lpstr>THANK YOU !</vt:lpstr>
    </vt:vector>
  </TitlesOfParts>
  <Company>Forschungszentrum Jülich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Wegener, Robert</dc:creator>
  <cp:lastModifiedBy>Wegener, Robert</cp:lastModifiedBy>
  <cp:revision>17</cp:revision>
  <dcterms:created xsi:type="dcterms:W3CDTF">2024-08-29T05:48:38Z</dcterms:created>
  <dcterms:modified xsi:type="dcterms:W3CDTF">2026-09-06T18:50:27Z</dcterms:modified>
</cp:coreProperties>
</file>